
<file path=[Content_Types].xml><?xml version="1.0" encoding="utf-8"?>
<Types xmlns="http://schemas.openxmlformats.org/package/2006/content-types">
  <Default Extension="docx" ContentType="application/vnd.openxmlformats-officedocument.wordprocessingml.documen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1.xml" ContentType="application/vnd.openxmlformats-officedocument.themeOverr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theme/themeOverride2.xml" ContentType="application/vnd.openxmlformats-officedocument.themeOverr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theme/themeOverride3.xml" ContentType="application/vnd.openxmlformats-officedocument.themeOverr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theme/themeOverride4.xml" ContentType="application/vnd.openxmlformats-officedocument.themeOverr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71.xml" ContentType="application/vnd.openxmlformats-officedocument.presentationml.notesSlid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notesSlides/notesSlide72.xml" ContentType="application/vnd.openxmlformats-officedocument.presentationml.notesSlide+xml"/>
  <Override PartName="/ppt/charts/chart14.xml" ContentType="application/vnd.openxmlformats-officedocument.drawingml.chart+xml"/>
  <Override PartName="/ppt/theme/themeOverride5.xml" ContentType="application/vnd.openxmlformats-officedocument.themeOverr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charts/chart15.xml" ContentType="application/vnd.openxmlformats-officedocument.drawingml.chart+xml"/>
  <Override PartName="/ppt/charts/style14.xml" ContentType="application/vnd.ms-office.chartstyle+xml"/>
  <Override PartName="/ppt/charts/colors14.xml" ContentType="application/vnd.ms-office.chartcolorstyle+xml"/>
  <Override PartName="/ppt/notesSlides/notesSlide75.xml" ContentType="application/vnd.openxmlformats-officedocument.presentationml.notesSlide+xml"/>
  <Override PartName="/ppt/charts/chart16.xml" ContentType="application/vnd.openxmlformats-officedocument.drawingml.chart+xml"/>
  <Override PartName="/ppt/charts/style15.xml" ContentType="application/vnd.ms-office.chartstyle+xml"/>
  <Override PartName="/ppt/charts/colors15.xml" ContentType="application/vnd.ms-office.chartcolorstyle+xml"/>
  <Override PartName="/ppt/drawings/drawing1.xml" ContentType="application/vnd.openxmlformats-officedocument.drawingml.chartshapes+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media/image93.jpg" ContentType="image/jpg"/>
  <Override PartName="/ppt/media/image94.jpg" ContentType="image/jpg"/>
  <Override PartName="/ppt/media/image95.jpg" ContentType="image/jpg"/>
  <Override PartName="/ppt/media/image96.jpg" ContentType="image/jpg"/>
  <Override PartName="/ppt/media/image97.jpg" ContentType="image/jpg"/>
  <Override PartName="/ppt/media/image103.jpg" ContentType="image/jpg"/>
  <Override PartName="/ppt/media/image105.jpg" ContentType="image/jpg"/>
  <Override PartName="/ppt/media/image108.jpg" ContentType="image/jpg"/>
  <Override PartName="/ppt/media/image110.jpg" ContentType="image/jpg"/>
  <Override PartName="/ppt/media/image111.jpg" ContentType="image/jpg"/>
  <Override PartName="/ppt/media/image113.jpg" ContentType="image/jpg"/>
  <Override PartName="/ppt/media/image114.jpg" ContentType="image/jpg"/>
  <Override PartName="/ppt/media/image116.jpg" ContentType="image/jpg"/>
  <Override PartName="/ppt/media/image117.jpg" ContentType="image/jpg"/>
  <Override PartName="/ppt/media/image121.jpg" ContentType="image/jpg"/>
  <Override PartName="/ppt/media/image123.jpg" ContentType="image/jpg"/>
  <Override PartName="/ppt/media/image124.jpg" ContentType="image/jpg"/>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charts/chart17.xml" ContentType="application/vnd.openxmlformats-officedocument.drawingml.chart+xml"/>
  <Override PartName="/ppt/charts/style16.xml" ContentType="application/vnd.ms-office.chartstyle+xml"/>
  <Override PartName="/ppt/charts/colors16.xml" ContentType="application/vnd.ms-office.chartcolorstyle+xml"/>
  <Override PartName="/ppt/theme/themeOverride6.xml" ContentType="application/vnd.openxmlformats-officedocument.themeOverride+xml"/>
  <Override PartName="/ppt/drawings/drawing2.xml" ContentType="application/vnd.openxmlformats-officedocument.drawingml.chartshapes+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charts/chart18.xml" ContentType="application/vnd.openxmlformats-officedocument.drawingml.chart+xml"/>
  <Override PartName="/ppt/charts/style17.xml" ContentType="application/vnd.ms-office.chartstyle+xml"/>
  <Override PartName="/ppt/charts/colors17.xml" ContentType="application/vnd.ms-office.chartcolorstyle+xml"/>
  <Override PartName="/ppt/theme/themeOverride7.xml" ContentType="application/vnd.openxmlformats-officedocument.themeOverride+xml"/>
  <Override PartName="/ppt/drawings/drawing3.xml" ContentType="application/vnd.openxmlformats-officedocument.drawingml.chartshapes+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ppt/metadata" ContentType="application/binary"/>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saveSubsetFonts="1" autoCompressPictures="0">
  <p:sldMasterIdLst>
    <p:sldMasterId id="2147483648" r:id="rId4"/>
  </p:sldMasterIdLst>
  <p:notesMasterIdLst>
    <p:notesMasterId r:id="rId263"/>
  </p:notesMasterIdLst>
  <p:sldIdLst>
    <p:sldId id="256" r:id="rId5"/>
    <p:sldId id="257" r:id="rId6"/>
    <p:sldId id="258" r:id="rId7"/>
    <p:sldId id="259" r:id="rId8"/>
    <p:sldId id="260" r:id="rId9"/>
    <p:sldId id="261" r:id="rId10"/>
    <p:sldId id="262" r:id="rId11"/>
    <p:sldId id="263" r:id="rId12"/>
    <p:sldId id="564" r:id="rId13"/>
    <p:sldId id="264" r:id="rId14"/>
    <p:sldId id="265" r:id="rId15"/>
    <p:sldId id="266" r:id="rId16"/>
    <p:sldId id="267" r:id="rId17"/>
    <p:sldId id="268" r:id="rId18"/>
    <p:sldId id="269" r:id="rId19"/>
    <p:sldId id="270" r:id="rId20"/>
    <p:sldId id="271" r:id="rId21"/>
    <p:sldId id="272" r:id="rId22"/>
    <p:sldId id="273" r:id="rId23"/>
    <p:sldId id="274" r:id="rId24"/>
    <p:sldId id="562"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 id="292" r:id="rId42"/>
    <p:sldId id="293" r:id="rId43"/>
    <p:sldId id="294" r:id="rId44"/>
    <p:sldId id="295" r:id="rId45"/>
    <p:sldId id="296" r:id="rId46"/>
    <p:sldId id="297" r:id="rId47"/>
    <p:sldId id="298" r:id="rId48"/>
    <p:sldId id="299" r:id="rId49"/>
    <p:sldId id="300" r:id="rId50"/>
    <p:sldId id="301" r:id="rId51"/>
    <p:sldId id="302" r:id="rId52"/>
    <p:sldId id="303" r:id="rId53"/>
    <p:sldId id="304" r:id="rId54"/>
    <p:sldId id="305" r:id="rId55"/>
    <p:sldId id="306" r:id="rId56"/>
    <p:sldId id="307" r:id="rId57"/>
    <p:sldId id="308" r:id="rId58"/>
    <p:sldId id="309" r:id="rId59"/>
    <p:sldId id="310" r:id="rId60"/>
    <p:sldId id="311" r:id="rId61"/>
    <p:sldId id="312" r:id="rId62"/>
    <p:sldId id="313" r:id="rId63"/>
    <p:sldId id="314" r:id="rId64"/>
    <p:sldId id="315" r:id="rId65"/>
    <p:sldId id="317" r:id="rId66"/>
    <p:sldId id="318" r:id="rId67"/>
    <p:sldId id="319" r:id="rId68"/>
    <p:sldId id="320" r:id="rId69"/>
    <p:sldId id="321" r:id="rId70"/>
    <p:sldId id="322" r:id="rId71"/>
    <p:sldId id="563" r:id="rId72"/>
    <p:sldId id="324" r:id="rId73"/>
    <p:sldId id="325" r:id="rId74"/>
    <p:sldId id="326" r:id="rId75"/>
    <p:sldId id="327" r:id="rId76"/>
    <p:sldId id="328" r:id="rId77"/>
    <p:sldId id="329" r:id="rId78"/>
    <p:sldId id="330" r:id="rId79"/>
    <p:sldId id="331" r:id="rId80"/>
    <p:sldId id="565" r:id="rId81"/>
    <p:sldId id="333" r:id="rId82"/>
    <p:sldId id="334" r:id="rId83"/>
    <p:sldId id="335" r:id="rId84"/>
    <p:sldId id="336" r:id="rId85"/>
    <p:sldId id="337" r:id="rId86"/>
    <p:sldId id="338" r:id="rId87"/>
    <p:sldId id="339" r:id="rId88"/>
    <p:sldId id="340" r:id="rId89"/>
    <p:sldId id="341" r:id="rId90"/>
    <p:sldId id="342" r:id="rId91"/>
    <p:sldId id="343" r:id="rId92"/>
    <p:sldId id="344" r:id="rId93"/>
    <p:sldId id="345" r:id="rId94"/>
    <p:sldId id="346" r:id="rId95"/>
    <p:sldId id="347" r:id="rId96"/>
    <p:sldId id="535" r:id="rId97"/>
    <p:sldId id="350" r:id="rId98"/>
    <p:sldId id="536" r:id="rId99"/>
    <p:sldId id="351" r:id="rId100"/>
    <p:sldId id="537" r:id="rId101"/>
    <p:sldId id="352" r:id="rId102"/>
    <p:sldId id="538" r:id="rId103"/>
    <p:sldId id="355" r:id="rId104"/>
    <p:sldId id="356" r:id="rId105"/>
    <p:sldId id="539" r:id="rId106"/>
    <p:sldId id="540" r:id="rId107"/>
    <p:sldId id="541" r:id="rId108"/>
    <p:sldId id="542" r:id="rId109"/>
    <p:sldId id="543" r:id="rId110"/>
    <p:sldId id="544" r:id="rId111"/>
    <p:sldId id="545" r:id="rId112"/>
    <p:sldId id="381" r:id="rId113"/>
    <p:sldId id="382" r:id="rId114"/>
    <p:sldId id="383" r:id="rId115"/>
    <p:sldId id="384" r:id="rId116"/>
    <p:sldId id="364" r:id="rId117"/>
    <p:sldId id="365" r:id="rId118"/>
    <p:sldId id="366" r:id="rId119"/>
    <p:sldId id="367" r:id="rId120"/>
    <p:sldId id="368" r:id="rId121"/>
    <p:sldId id="369" r:id="rId122"/>
    <p:sldId id="374" r:id="rId123"/>
    <p:sldId id="375" r:id="rId124"/>
    <p:sldId id="376" r:id="rId125"/>
    <p:sldId id="377" r:id="rId126"/>
    <p:sldId id="546" r:id="rId127"/>
    <p:sldId id="547" r:id="rId128"/>
    <p:sldId id="548" r:id="rId129"/>
    <p:sldId id="385" r:id="rId130"/>
    <p:sldId id="386" r:id="rId131"/>
    <p:sldId id="387" r:id="rId132"/>
    <p:sldId id="388" r:id="rId133"/>
    <p:sldId id="389" r:id="rId134"/>
    <p:sldId id="390" r:id="rId135"/>
    <p:sldId id="391" r:id="rId136"/>
    <p:sldId id="398" r:id="rId137"/>
    <p:sldId id="399" r:id="rId138"/>
    <p:sldId id="400" r:id="rId139"/>
    <p:sldId id="402" r:id="rId140"/>
    <p:sldId id="403" r:id="rId141"/>
    <p:sldId id="404" r:id="rId142"/>
    <p:sldId id="405" r:id="rId143"/>
    <p:sldId id="406" r:id="rId144"/>
    <p:sldId id="549" r:id="rId145"/>
    <p:sldId id="550" r:id="rId146"/>
    <p:sldId id="551" r:id="rId147"/>
    <p:sldId id="378" r:id="rId148"/>
    <p:sldId id="379" r:id="rId149"/>
    <p:sldId id="380" r:id="rId150"/>
    <p:sldId id="370" r:id="rId151"/>
    <p:sldId id="371" r:id="rId152"/>
    <p:sldId id="372" r:id="rId153"/>
    <p:sldId id="373" r:id="rId154"/>
    <p:sldId id="392" r:id="rId155"/>
    <p:sldId id="393" r:id="rId156"/>
    <p:sldId id="394" r:id="rId157"/>
    <p:sldId id="395" r:id="rId158"/>
    <p:sldId id="396" r:id="rId159"/>
    <p:sldId id="397" r:id="rId160"/>
    <p:sldId id="407" r:id="rId161"/>
    <p:sldId id="408" r:id="rId162"/>
    <p:sldId id="409" r:id="rId163"/>
    <p:sldId id="417" r:id="rId164"/>
    <p:sldId id="418" r:id="rId165"/>
    <p:sldId id="424" r:id="rId166"/>
    <p:sldId id="425" r:id="rId167"/>
    <p:sldId id="552" r:id="rId168"/>
    <p:sldId id="553" r:id="rId169"/>
    <p:sldId id="554" r:id="rId170"/>
    <p:sldId id="555" r:id="rId171"/>
    <p:sldId id="413" r:id="rId172"/>
    <p:sldId id="414" r:id="rId173"/>
    <p:sldId id="426" r:id="rId174"/>
    <p:sldId id="427" r:id="rId175"/>
    <p:sldId id="428" r:id="rId176"/>
    <p:sldId id="429" r:id="rId177"/>
    <p:sldId id="430" r:id="rId178"/>
    <p:sldId id="431" r:id="rId179"/>
    <p:sldId id="415" r:id="rId180"/>
    <p:sldId id="416" r:id="rId181"/>
    <p:sldId id="432" r:id="rId182"/>
    <p:sldId id="433" r:id="rId183"/>
    <p:sldId id="410" r:id="rId184"/>
    <p:sldId id="411" r:id="rId185"/>
    <p:sldId id="412" r:id="rId186"/>
    <p:sldId id="419" r:id="rId187"/>
    <p:sldId id="569" r:id="rId188"/>
    <p:sldId id="570" r:id="rId189"/>
    <p:sldId id="420" r:id="rId190"/>
    <p:sldId id="421" r:id="rId191"/>
    <p:sldId id="422" r:id="rId192"/>
    <p:sldId id="423" r:id="rId193"/>
    <p:sldId id="434" r:id="rId194"/>
    <p:sldId id="556" r:id="rId195"/>
    <p:sldId id="557" r:id="rId196"/>
    <p:sldId id="558" r:id="rId197"/>
    <p:sldId id="559" r:id="rId198"/>
    <p:sldId id="560" r:id="rId199"/>
    <p:sldId id="561" r:id="rId200"/>
    <p:sldId id="441" r:id="rId201"/>
    <p:sldId id="443" r:id="rId202"/>
    <p:sldId id="444" r:id="rId203"/>
    <p:sldId id="446" r:id="rId204"/>
    <p:sldId id="447" r:id="rId205"/>
    <p:sldId id="448" r:id="rId206"/>
    <p:sldId id="449" r:id="rId207"/>
    <p:sldId id="450" r:id="rId208"/>
    <p:sldId id="451" r:id="rId209"/>
    <p:sldId id="452" r:id="rId210"/>
    <p:sldId id="453" r:id="rId211"/>
    <p:sldId id="454" r:id="rId212"/>
    <p:sldId id="455" r:id="rId213"/>
    <p:sldId id="456" r:id="rId214"/>
    <p:sldId id="568" r:id="rId215"/>
    <p:sldId id="457" r:id="rId216"/>
    <p:sldId id="458" r:id="rId217"/>
    <p:sldId id="460" r:id="rId218"/>
    <p:sldId id="461" r:id="rId219"/>
    <p:sldId id="464" r:id="rId220"/>
    <p:sldId id="465" r:id="rId221"/>
    <p:sldId id="466" r:id="rId222"/>
    <p:sldId id="468" r:id="rId223"/>
    <p:sldId id="469" r:id="rId224"/>
    <p:sldId id="470" r:id="rId225"/>
    <p:sldId id="471" r:id="rId226"/>
    <p:sldId id="472" r:id="rId227"/>
    <p:sldId id="473" r:id="rId228"/>
    <p:sldId id="474" r:id="rId229"/>
    <p:sldId id="475" r:id="rId230"/>
    <p:sldId id="476" r:id="rId231"/>
    <p:sldId id="477" r:id="rId232"/>
    <p:sldId id="478" r:id="rId233"/>
    <p:sldId id="479" r:id="rId234"/>
    <p:sldId id="480" r:id="rId235"/>
    <p:sldId id="567" r:id="rId236"/>
    <p:sldId id="566" r:id="rId237"/>
    <p:sldId id="482" r:id="rId238"/>
    <p:sldId id="483" r:id="rId239"/>
    <p:sldId id="484" r:id="rId240"/>
    <p:sldId id="486" r:id="rId241"/>
    <p:sldId id="487" r:id="rId242"/>
    <p:sldId id="488" r:id="rId243"/>
    <p:sldId id="489" r:id="rId244"/>
    <p:sldId id="490" r:id="rId245"/>
    <p:sldId id="491" r:id="rId246"/>
    <p:sldId id="492" r:id="rId247"/>
    <p:sldId id="493" r:id="rId248"/>
    <p:sldId id="494" r:id="rId249"/>
    <p:sldId id="495" r:id="rId250"/>
    <p:sldId id="496" r:id="rId251"/>
    <p:sldId id="499" r:id="rId252"/>
    <p:sldId id="500" r:id="rId253"/>
    <p:sldId id="501" r:id="rId254"/>
    <p:sldId id="512" r:id="rId255"/>
    <p:sldId id="513" r:id="rId256"/>
    <p:sldId id="514" r:id="rId257"/>
    <p:sldId id="516" r:id="rId258"/>
    <p:sldId id="521" r:id="rId259"/>
    <p:sldId id="522" r:id="rId260"/>
    <p:sldId id="523" r:id="rId261"/>
    <p:sldId id="524" r:id="rId262"/>
  </p:sldIdLst>
  <p:sldSz cx="7589838" cy="10698163"/>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r:id="rId284" roundtripDataSignature="AMtx7mhOlfQXCQ/Bb7DGRDPmju6qiGc5lA=="/>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7" name="Asekun, Adeyelu (CDC/DDPHSIS/CGH/GID)" initials="" lastIdx="2" clrIdx="6"/>
  <p:cmAuthor id="1" name="Bolu, Omotayo (CDC/DDPHSIS/CGH/GID)" initials="BO(" lastIdx="33" clrIdx="0">
    <p:extLst>
      <p:ext uri="{19B8F6BF-5375-455C-9EA6-DF929625EA0E}">
        <p15:presenceInfo xmlns:p15="http://schemas.microsoft.com/office/powerpoint/2012/main" userId="S::obb3@cdc.gov::40dad570-5237-4452-8928-a5fdbf28d08e" providerId="AD"/>
      </p:ext>
    </p:extLst>
  </p:cmAuthor>
  <p:cmAuthor id="8" name="Chike Nwangwu" initials="" lastIdx="2" clrIdx="7"/>
  <p:cmAuthor id="2" name="SANI ALIYU" initials="SA" lastIdx="10" clrIdx="1">
    <p:extLst>
      <p:ext uri="{19B8F6BF-5375-455C-9EA6-DF929625EA0E}">
        <p15:presenceInfo xmlns:p15="http://schemas.microsoft.com/office/powerpoint/2012/main" userId="c3898241a35822f4" providerId="Windows Live"/>
      </p:ext>
    </p:extLst>
  </p:cmAuthor>
  <p:cmAuthor id="9" name="Miriam McGrath" initials="" lastIdx="3" clrIdx="8"/>
  <p:cmAuthor id="3" name="Okechukwu, Emeka (Nigeria/HPN)" initials="OE(" lastIdx="36" clrIdx="2">
    <p:extLst>
      <p:ext uri="{19B8F6BF-5375-455C-9EA6-DF929625EA0E}">
        <p15:presenceInfo xmlns:p15="http://schemas.microsoft.com/office/powerpoint/2012/main" userId="S::eokechukwu@usaid.gov::e6792f55-41c6-4ae5-a9ae-b184faed8dd4" providerId="AD"/>
      </p:ext>
    </p:extLst>
  </p:cmAuthor>
  <p:cmAuthor id="4" name="Asekun, Adeyelu (CDC/DDPHSIS/CGH/GID)" initials="AA(" lastIdx="20" clrIdx="3">
    <p:extLst>
      <p:ext uri="{19B8F6BF-5375-455C-9EA6-DF929625EA0E}">
        <p15:presenceInfo xmlns:p15="http://schemas.microsoft.com/office/powerpoint/2012/main" userId="S::fpg8@cdc.gov::29d62320-2cab-47d2-aec1-6478b6ce02f7" providerId="AD"/>
      </p:ext>
    </p:extLst>
  </p:cmAuthor>
  <p:cmAuthor id="5" name="Bolu, Omotayo (CDC/DDPHSIS/CGH/GID)" initials="" lastIdx="2" clrIdx="4"/>
  <p:cmAuthor id="6" name="Okechukwu, Emeka (Nigeria/HPN)" initials="" lastIdx="1" clrIdx="5"/>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66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1B4DED6F-1153-4C8F-B00F-42709154C6B8}" v="9" dt="2021-03-08T10:14:16.302"/>
    <p1510:client id="{9364A2C4-074D-4127-A7EC-8242C2465687}" v="2" dt="2021-03-07T21:30:22.398"/>
  </p1510:revLst>
</p1510:revInfo>
</file>

<file path=ppt/tableStyles.xml><?xml version="1.0" encoding="utf-8"?>
<a:tblStyleLst xmlns:a="http://schemas.openxmlformats.org/drawingml/2006/main" def="{9261D401-2407-43E7-95D7-EB668B357F09}">
  <a:tblStyle styleId="{9261D401-2407-43E7-95D7-EB668B357F09}" styleName="Table_0">
    <a:wholeTbl>
      <a:tcTxStyle b="off" i="off">
        <a:font>
          <a:latin typeface="Arial"/>
          <a:ea typeface="Arial"/>
          <a:cs typeface="Arial"/>
        </a:font>
        <a:schemeClr val="dk1"/>
      </a:tcTxStyle>
      <a:tcStyle>
        <a:tcBdr>
          <a:left>
            <a:ln w="12700" cap="flat" cmpd="sng">
              <a:solidFill>
                <a:schemeClr val="lt1"/>
              </a:solidFill>
              <a:prstDash val="solid"/>
              <a:round/>
              <a:headEnd type="none" w="sm" len="sm"/>
              <a:tailEnd type="none" w="sm" len="sm"/>
            </a:ln>
          </a:left>
          <a:right>
            <a:ln w="12700" cap="flat" cmpd="sng">
              <a:solidFill>
                <a:schemeClr val="lt1"/>
              </a:solidFill>
              <a:prstDash val="solid"/>
              <a:round/>
              <a:headEnd type="none" w="sm" len="sm"/>
              <a:tailEnd type="none" w="sm" len="sm"/>
            </a:ln>
          </a:right>
          <a:top>
            <a:ln w="12700" cap="flat" cmpd="sng">
              <a:solidFill>
                <a:schemeClr val="lt1"/>
              </a:solidFill>
              <a:prstDash val="solid"/>
              <a:round/>
              <a:headEnd type="none" w="sm" len="sm"/>
              <a:tailEnd type="none" w="sm" len="sm"/>
            </a:ln>
          </a:top>
          <a:bottom>
            <a:ln w="12700" cap="flat" cmpd="sng">
              <a:solidFill>
                <a:schemeClr val="lt1"/>
              </a:solidFill>
              <a:prstDash val="solid"/>
              <a:round/>
              <a:headEnd type="none" w="sm" len="sm"/>
              <a:tailEnd type="none" w="sm" len="sm"/>
            </a:ln>
          </a:bottom>
          <a:insideH>
            <a:ln w="12700" cap="flat" cmpd="sng">
              <a:solidFill>
                <a:schemeClr val="lt1"/>
              </a:solidFill>
              <a:prstDash val="solid"/>
              <a:round/>
              <a:headEnd type="none" w="sm" len="sm"/>
              <a:tailEnd type="none" w="sm" len="sm"/>
            </a:ln>
          </a:insideH>
          <a:insideV>
            <a:ln w="12700" cap="flat" cmpd="sng">
              <a:solidFill>
                <a:schemeClr val="lt1"/>
              </a:solidFill>
              <a:prstDash val="solid"/>
              <a:round/>
              <a:headEnd type="none" w="sm" len="sm"/>
              <a:tailEnd type="none" w="sm" len="sm"/>
            </a:ln>
          </a:insideV>
        </a:tcBdr>
        <a:fill>
          <a:solidFill>
            <a:srgbClr val="E8E8E8"/>
          </a:solidFill>
        </a:fill>
      </a:tcStyle>
    </a:wholeTbl>
    <a:band1H>
      <a:tcTxStyle/>
      <a:tcStyle>
        <a:tcBdr/>
        <a:fill>
          <a:solidFill>
            <a:srgbClr val="CECECE"/>
          </a:solidFill>
        </a:fill>
      </a:tcStyle>
    </a:band1H>
    <a:band2H>
      <a:tcTxStyle/>
      <a:tcStyle>
        <a:tcBdr/>
      </a:tcStyle>
    </a:band2H>
    <a:band1V>
      <a:tcTxStyle/>
      <a:tcStyle>
        <a:tcBdr/>
        <a:fill>
          <a:solidFill>
            <a:srgbClr val="CECECE"/>
          </a:solidFill>
        </a:fill>
      </a:tcStyle>
    </a:band1V>
    <a:band2V>
      <a:tcTxStyle/>
      <a:tcStyle>
        <a:tcBdr/>
      </a:tcStyle>
    </a:band2V>
    <a:lastCol>
      <a:tcTxStyle b="on" i="off">
        <a:font>
          <a:latin typeface="Arial"/>
          <a:ea typeface="Arial"/>
          <a:cs typeface="Arial"/>
        </a:font>
        <a:schemeClr val="lt1"/>
      </a:tcTxStyle>
      <a:tcStyle>
        <a:tcBdr/>
        <a:fill>
          <a:solidFill>
            <a:schemeClr val="accent6"/>
          </a:solidFill>
        </a:fill>
      </a:tcStyle>
    </a:lastCol>
    <a:firstCol>
      <a:tcTxStyle b="on" i="off">
        <a:font>
          <a:latin typeface="Arial"/>
          <a:ea typeface="Arial"/>
          <a:cs typeface="Arial"/>
        </a:font>
        <a:schemeClr val="lt1"/>
      </a:tcTxStyle>
      <a:tcStyle>
        <a:tcBdr/>
        <a:fill>
          <a:solidFill>
            <a:schemeClr val="accent6"/>
          </a:solidFill>
        </a:fill>
      </a:tcStyle>
    </a:firstCol>
    <a:lastRow>
      <a:tcTxStyle b="on" i="off">
        <a:font>
          <a:latin typeface="Arial"/>
          <a:ea typeface="Arial"/>
          <a:cs typeface="Arial"/>
        </a:font>
        <a:schemeClr val="lt1"/>
      </a:tcTxStyle>
      <a:tcStyle>
        <a:tcBdr>
          <a:top>
            <a:ln w="38100" cap="flat" cmpd="sng">
              <a:solidFill>
                <a:schemeClr val="lt1"/>
              </a:solidFill>
              <a:prstDash val="solid"/>
              <a:round/>
              <a:headEnd type="none" w="sm" len="sm"/>
              <a:tailEnd type="none" w="sm" len="sm"/>
            </a:ln>
          </a:top>
        </a:tcBdr>
        <a:fill>
          <a:solidFill>
            <a:schemeClr val="accent6"/>
          </a:solidFill>
        </a:fill>
      </a:tcStyle>
    </a:lastRow>
    <a:seCell>
      <a:tcTxStyle/>
      <a:tcStyle>
        <a:tcBdr/>
      </a:tcStyle>
    </a:seCell>
    <a:swCell>
      <a:tcTxStyle/>
      <a:tcStyle>
        <a:tcBdr/>
      </a:tcStyle>
    </a:swCell>
    <a:firstRow>
      <a:tcTxStyle b="on" i="off">
        <a:font>
          <a:latin typeface="Arial"/>
          <a:ea typeface="Arial"/>
          <a:cs typeface="Arial"/>
        </a:font>
        <a:schemeClr val="lt1"/>
      </a:tcTxStyle>
      <a:tcStyle>
        <a:tcBdr>
          <a:bottom>
            <a:ln w="38100" cap="flat" cmpd="sng">
              <a:solidFill>
                <a:schemeClr val="lt1"/>
              </a:solidFill>
              <a:prstDash val="solid"/>
              <a:round/>
              <a:headEnd type="none" w="sm" len="sm"/>
              <a:tailEnd type="none" w="sm" len="sm"/>
            </a:ln>
          </a:bottom>
        </a:tcBdr>
        <a:fill>
          <a:solidFill>
            <a:schemeClr val="accent6"/>
          </a:solidFill>
        </a:fill>
      </a:tcStyle>
    </a:firstRow>
    <a:neCell>
      <a:tcTxStyle/>
      <a:tcStyle>
        <a:tcBdr/>
      </a:tcStyle>
    </a:neCell>
    <a:nwCell>
      <a:tcTxStyle/>
      <a:tcStyle>
        <a:tcBdr/>
      </a:tcStyle>
    </a:nwCell>
  </a:tblStyle>
  <a:tblStyle styleId="{B3EC8D35-0D6E-4B20-94FA-5F872F7BABA5}" styleName="Table_1">
    <a:wholeTbl>
      <a:tcTxStyle>
        <a:font>
          <a:latin typeface="Arial"/>
          <a:ea typeface="Arial"/>
          <a:cs typeface="Arial"/>
        </a:font>
        <a:srgbClr val="000000"/>
      </a:tcTxStyle>
      <a:tcStyle>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FF75322B-DABF-467D-BC40-7EAB2D41CF18}" styleName="Table_2">
    <a:wholeTbl>
      <a:tcTxStyle b="off" i="off">
        <a:font>
          <a:latin typeface="Arial"/>
          <a:ea typeface="Arial"/>
          <a:cs typeface="Arial"/>
        </a:font>
        <a:schemeClr val="dk1"/>
      </a:tcTxStyle>
      <a:tcStyle>
        <a:tcBdr>
          <a:left>
            <a:ln w="12700" cap="flat" cmpd="sng">
              <a:solidFill>
                <a:schemeClr val="lt1"/>
              </a:solidFill>
              <a:prstDash val="solid"/>
              <a:round/>
              <a:headEnd type="none" w="sm" len="sm"/>
              <a:tailEnd type="none" w="sm" len="sm"/>
            </a:ln>
          </a:left>
          <a:right>
            <a:ln w="12700" cap="flat" cmpd="sng">
              <a:solidFill>
                <a:schemeClr val="lt1"/>
              </a:solidFill>
              <a:prstDash val="solid"/>
              <a:round/>
              <a:headEnd type="none" w="sm" len="sm"/>
              <a:tailEnd type="none" w="sm" len="sm"/>
            </a:ln>
          </a:right>
          <a:top>
            <a:ln w="12700" cap="flat" cmpd="sng">
              <a:solidFill>
                <a:schemeClr val="lt1"/>
              </a:solidFill>
              <a:prstDash val="solid"/>
              <a:round/>
              <a:headEnd type="none" w="sm" len="sm"/>
              <a:tailEnd type="none" w="sm" len="sm"/>
            </a:ln>
          </a:top>
          <a:bottom>
            <a:ln w="12700" cap="flat" cmpd="sng">
              <a:solidFill>
                <a:schemeClr val="lt1"/>
              </a:solidFill>
              <a:prstDash val="solid"/>
              <a:round/>
              <a:headEnd type="none" w="sm" len="sm"/>
              <a:tailEnd type="none" w="sm" len="sm"/>
            </a:ln>
          </a:bottom>
          <a:insideH>
            <a:ln w="12700" cap="flat" cmpd="sng">
              <a:solidFill>
                <a:schemeClr val="lt1"/>
              </a:solidFill>
              <a:prstDash val="solid"/>
              <a:round/>
              <a:headEnd type="none" w="sm" len="sm"/>
              <a:tailEnd type="none" w="sm" len="sm"/>
            </a:ln>
          </a:insideH>
          <a:insideV>
            <a:ln w="12700" cap="flat" cmpd="sng">
              <a:solidFill>
                <a:schemeClr val="lt1"/>
              </a:solidFill>
              <a:prstDash val="solid"/>
              <a:round/>
              <a:headEnd type="none" w="sm" len="sm"/>
              <a:tailEnd type="none" w="sm" len="sm"/>
            </a:ln>
          </a:insideV>
        </a:tcBdr>
        <a:fill>
          <a:solidFill>
            <a:srgbClr val="F6E8E6"/>
          </a:solidFill>
        </a:fill>
      </a:tcStyle>
    </a:wholeTbl>
    <a:band1H>
      <a:tcTxStyle/>
      <a:tcStyle>
        <a:tcBdr/>
        <a:fill>
          <a:solidFill>
            <a:srgbClr val="EECECA"/>
          </a:solidFill>
        </a:fill>
      </a:tcStyle>
    </a:band1H>
    <a:band2H>
      <a:tcTxStyle/>
      <a:tcStyle>
        <a:tcBdr/>
      </a:tcStyle>
    </a:band2H>
    <a:band1V>
      <a:tcTxStyle/>
      <a:tcStyle>
        <a:tcBdr/>
        <a:fill>
          <a:solidFill>
            <a:srgbClr val="EECECA"/>
          </a:solidFill>
        </a:fill>
      </a:tcStyle>
    </a:band1V>
    <a:band2V>
      <a:tcTxStyle/>
      <a:tcStyle>
        <a:tcBdr/>
      </a:tcStyle>
    </a:band2V>
    <a:lastCol>
      <a:tcTxStyle b="on" i="off">
        <a:font>
          <a:latin typeface="Arial"/>
          <a:ea typeface="Arial"/>
          <a:cs typeface="Arial"/>
        </a:font>
        <a:schemeClr val="lt1"/>
      </a:tcTxStyle>
      <a:tcStyle>
        <a:tcBdr/>
        <a:fill>
          <a:solidFill>
            <a:schemeClr val="accent1"/>
          </a:solidFill>
        </a:fill>
      </a:tcStyle>
    </a:lastCol>
    <a:firstCol>
      <a:tcTxStyle b="on" i="off">
        <a:font>
          <a:latin typeface="Arial"/>
          <a:ea typeface="Arial"/>
          <a:cs typeface="Arial"/>
        </a:font>
        <a:schemeClr val="lt1"/>
      </a:tcTxStyle>
      <a:tcStyle>
        <a:tcBdr/>
        <a:fill>
          <a:solidFill>
            <a:schemeClr val="accent1"/>
          </a:solidFill>
        </a:fill>
      </a:tcStyle>
    </a:firstCol>
    <a:lastRow>
      <a:tcTxStyle b="on" i="off">
        <a:font>
          <a:latin typeface="Arial"/>
          <a:ea typeface="Arial"/>
          <a:cs typeface="Arial"/>
        </a:font>
        <a:schemeClr val="lt1"/>
      </a:tcTxStyle>
      <a:tcStyle>
        <a:tcBdr>
          <a:top>
            <a:ln w="38100" cap="flat" cmpd="sng">
              <a:solidFill>
                <a:schemeClr val="lt1"/>
              </a:solidFill>
              <a:prstDash val="solid"/>
              <a:round/>
              <a:headEnd type="none" w="sm" len="sm"/>
              <a:tailEnd type="none" w="sm" len="sm"/>
            </a:ln>
          </a:top>
        </a:tcBdr>
        <a:fill>
          <a:solidFill>
            <a:schemeClr val="accent1"/>
          </a:solidFill>
        </a:fill>
      </a:tcStyle>
    </a:lastRow>
    <a:seCell>
      <a:tcTxStyle/>
      <a:tcStyle>
        <a:tcBdr/>
      </a:tcStyle>
    </a:seCell>
    <a:swCell>
      <a:tcTxStyle/>
      <a:tcStyle>
        <a:tcBdr/>
      </a:tcStyle>
    </a:swCell>
    <a:firstRow>
      <a:tcTxStyle b="on" i="off">
        <a:font>
          <a:latin typeface="Arial"/>
          <a:ea typeface="Arial"/>
          <a:cs typeface="Arial"/>
        </a:font>
        <a:schemeClr val="lt1"/>
      </a:tcTxStyle>
      <a:tcStyle>
        <a:tcBdr>
          <a:bottom>
            <a:ln w="38100" cap="flat" cmpd="sng">
              <a:solidFill>
                <a:schemeClr val="lt1"/>
              </a:solidFill>
              <a:prstDash val="solid"/>
              <a:round/>
              <a:headEnd type="none" w="sm" len="sm"/>
              <a:tailEnd type="none" w="sm" len="sm"/>
            </a:ln>
          </a:bottom>
        </a:tcBdr>
        <a:fill>
          <a:solidFill>
            <a:schemeClr val="accent1"/>
          </a:solidFill>
        </a:fill>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3391" autoAdjust="0"/>
    <p:restoredTop sz="94796" autoAdjust="0"/>
  </p:normalViewPr>
  <p:slideViewPr>
    <p:cSldViewPr snapToGrid="0">
      <p:cViewPr varScale="1">
        <p:scale>
          <a:sx n="71" d="100"/>
          <a:sy n="71" d="100"/>
        </p:scale>
        <p:origin x="3234" y="78"/>
      </p:cViewPr>
      <p:guideLst/>
    </p:cSldViewPr>
  </p:slideViewPr>
  <p:notesTextViewPr>
    <p:cViewPr>
      <p:scale>
        <a:sx n="1" d="1"/>
        <a:sy n="1" d="1"/>
      </p:scale>
      <p:origin x="0" y="0"/>
    </p:cViewPr>
  </p:notesTextViewPr>
  <p:sorterViewPr>
    <p:cViewPr>
      <p:scale>
        <a:sx n="100" d="100"/>
        <a:sy n="100" d="100"/>
      </p:scale>
      <p:origin x="0" y="-9156"/>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1" Type="http://schemas.openxmlformats.org/officeDocument/2006/relationships/slide" Target="slides/slide17.xml"/><Relationship Id="rId63" Type="http://schemas.openxmlformats.org/officeDocument/2006/relationships/slide" Target="slides/slide59.xml"/><Relationship Id="rId159" Type="http://schemas.openxmlformats.org/officeDocument/2006/relationships/slide" Target="slides/slide155.xml"/><Relationship Id="rId170" Type="http://schemas.openxmlformats.org/officeDocument/2006/relationships/slide" Target="slides/slide166.xml"/><Relationship Id="rId226" Type="http://schemas.openxmlformats.org/officeDocument/2006/relationships/slide" Target="slides/slide222.xml"/><Relationship Id="rId11" Type="http://schemas.openxmlformats.org/officeDocument/2006/relationships/slide" Target="slides/slide7.xml"/><Relationship Id="rId32" Type="http://schemas.openxmlformats.org/officeDocument/2006/relationships/slide" Target="slides/slide28.xml"/><Relationship Id="rId53" Type="http://schemas.openxmlformats.org/officeDocument/2006/relationships/slide" Target="slides/slide49.xml"/><Relationship Id="rId74" Type="http://schemas.openxmlformats.org/officeDocument/2006/relationships/slide" Target="slides/slide70.xml"/><Relationship Id="rId128" Type="http://schemas.openxmlformats.org/officeDocument/2006/relationships/slide" Target="slides/slide124.xml"/><Relationship Id="rId149" Type="http://schemas.openxmlformats.org/officeDocument/2006/relationships/slide" Target="slides/slide145.xml"/><Relationship Id="rId5" Type="http://schemas.openxmlformats.org/officeDocument/2006/relationships/slide" Target="slides/slide1.xml"/><Relationship Id="rId95" Type="http://schemas.openxmlformats.org/officeDocument/2006/relationships/slide" Target="slides/slide91.xml"/><Relationship Id="rId160" Type="http://schemas.openxmlformats.org/officeDocument/2006/relationships/slide" Target="slides/slide156.xml"/><Relationship Id="rId181" Type="http://schemas.openxmlformats.org/officeDocument/2006/relationships/slide" Target="slides/slide177.xml"/><Relationship Id="rId216" Type="http://schemas.openxmlformats.org/officeDocument/2006/relationships/slide" Target="slides/slide212.xml"/><Relationship Id="rId237" Type="http://schemas.openxmlformats.org/officeDocument/2006/relationships/slide" Target="slides/slide233.xml"/><Relationship Id="rId258" Type="http://schemas.openxmlformats.org/officeDocument/2006/relationships/slide" Target="slides/slide254.xml"/><Relationship Id="rId22" Type="http://schemas.openxmlformats.org/officeDocument/2006/relationships/slide" Target="slides/slide18.xml"/><Relationship Id="rId43" Type="http://schemas.openxmlformats.org/officeDocument/2006/relationships/slide" Target="slides/slide39.xml"/><Relationship Id="rId64" Type="http://schemas.openxmlformats.org/officeDocument/2006/relationships/slide" Target="slides/slide60.xml"/><Relationship Id="rId118" Type="http://schemas.openxmlformats.org/officeDocument/2006/relationships/slide" Target="slides/slide114.xml"/><Relationship Id="rId139" Type="http://schemas.openxmlformats.org/officeDocument/2006/relationships/slide" Target="slides/slide135.xml"/><Relationship Id="rId290" Type="http://schemas.microsoft.com/office/2016/11/relationships/changesInfo" Target="changesInfos/changesInfo1.xml"/><Relationship Id="rId85" Type="http://schemas.openxmlformats.org/officeDocument/2006/relationships/slide" Target="slides/slide81.xml"/><Relationship Id="rId150" Type="http://schemas.openxmlformats.org/officeDocument/2006/relationships/slide" Target="slides/slide146.xml"/><Relationship Id="rId171" Type="http://schemas.openxmlformats.org/officeDocument/2006/relationships/slide" Target="slides/slide167.xml"/><Relationship Id="rId192" Type="http://schemas.openxmlformats.org/officeDocument/2006/relationships/slide" Target="slides/slide188.xml"/><Relationship Id="rId206" Type="http://schemas.openxmlformats.org/officeDocument/2006/relationships/slide" Target="slides/slide202.xml"/><Relationship Id="rId227" Type="http://schemas.openxmlformats.org/officeDocument/2006/relationships/slide" Target="slides/slide223.xml"/><Relationship Id="rId248" Type="http://schemas.openxmlformats.org/officeDocument/2006/relationships/slide" Target="slides/slide244.xml"/><Relationship Id="rId12" Type="http://schemas.openxmlformats.org/officeDocument/2006/relationships/slide" Target="slides/slide8.xml"/><Relationship Id="rId33" Type="http://schemas.openxmlformats.org/officeDocument/2006/relationships/slide" Target="slides/slide29.xml"/><Relationship Id="rId108" Type="http://schemas.openxmlformats.org/officeDocument/2006/relationships/slide" Target="slides/slide104.xml"/><Relationship Id="rId129" Type="http://schemas.openxmlformats.org/officeDocument/2006/relationships/slide" Target="slides/slide125.xml"/><Relationship Id="rId54" Type="http://schemas.openxmlformats.org/officeDocument/2006/relationships/slide" Target="slides/slide50.xml"/><Relationship Id="rId75" Type="http://schemas.openxmlformats.org/officeDocument/2006/relationships/slide" Target="slides/slide71.xml"/><Relationship Id="rId96" Type="http://schemas.openxmlformats.org/officeDocument/2006/relationships/slide" Target="slides/slide92.xml"/><Relationship Id="rId140" Type="http://schemas.openxmlformats.org/officeDocument/2006/relationships/slide" Target="slides/slide136.xml"/><Relationship Id="rId161" Type="http://schemas.openxmlformats.org/officeDocument/2006/relationships/slide" Target="slides/slide157.xml"/><Relationship Id="rId182" Type="http://schemas.openxmlformats.org/officeDocument/2006/relationships/slide" Target="slides/slide178.xml"/><Relationship Id="rId217" Type="http://schemas.openxmlformats.org/officeDocument/2006/relationships/slide" Target="slides/slide213.xml"/><Relationship Id="rId6" Type="http://schemas.openxmlformats.org/officeDocument/2006/relationships/slide" Target="slides/slide2.xml"/><Relationship Id="rId238" Type="http://schemas.openxmlformats.org/officeDocument/2006/relationships/slide" Target="slides/slide234.xml"/><Relationship Id="rId259" Type="http://schemas.openxmlformats.org/officeDocument/2006/relationships/slide" Target="slides/slide255.xml"/><Relationship Id="rId23" Type="http://schemas.openxmlformats.org/officeDocument/2006/relationships/slide" Target="slides/slide19.xml"/><Relationship Id="rId119" Type="http://schemas.openxmlformats.org/officeDocument/2006/relationships/slide" Target="slides/slide115.xml"/><Relationship Id="rId291" Type="http://schemas.microsoft.com/office/2015/10/relationships/revisionInfo" Target="revisionInfo.xml"/><Relationship Id="rId44" Type="http://schemas.openxmlformats.org/officeDocument/2006/relationships/slide" Target="slides/slide40.xml"/><Relationship Id="rId65" Type="http://schemas.openxmlformats.org/officeDocument/2006/relationships/slide" Target="slides/slide61.xml"/><Relationship Id="rId86" Type="http://schemas.openxmlformats.org/officeDocument/2006/relationships/slide" Target="slides/slide82.xml"/><Relationship Id="rId130" Type="http://schemas.openxmlformats.org/officeDocument/2006/relationships/slide" Target="slides/slide126.xml"/><Relationship Id="rId151" Type="http://schemas.openxmlformats.org/officeDocument/2006/relationships/slide" Target="slides/slide147.xml"/><Relationship Id="rId172" Type="http://schemas.openxmlformats.org/officeDocument/2006/relationships/slide" Target="slides/slide168.xml"/><Relationship Id="rId193" Type="http://schemas.openxmlformats.org/officeDocument/2006/relationships/slide" Target="slides/slide189.xml"/><Relationship Id="rId207" Type="http://schemas.openxmlformats.org/officeDocument/2006/relationships/slide" Target="slides/slide203.xml"/><Relationship Id="rId228" Type="http://schemas.openxmlformats.org/officeDocument/2006/relationships/slide" Target="slides/slide224.xml"/><Relationship Id="rId249" Type="http://schemas.openxmlformats.org/officeDocument/2006/relationships/slide" Target="slides/slide245.xml"/><Relationship Id="rId13" Type="http://schemas.openxmlformats.org/officeDocument/2006/relationships/slide" Target="slides/slide9.xml"/><Relationship Id="rId109" Type="http://schemas.openxmlformats.org/officeDocument/2006/relationships/slide" Target="slides/slide105.xml"/><Relationship Id="rId260" Type="http://schemas.openxmlformats.org/officeDocument/2006/relationships/slide" Target="slides/slide256.xml"/><Relationship Id="rId34" Type="http://schemas.openxmlformats.org/officeDocument/2006/relationships/slide" Target="slides/slide30.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20" Type="http://schemas.openxmlformats.org/officeDocument/2006/relationships/slide" Target="slides/slide116.xml"/><Relationship Id="rId141" Type="http://schemas.openxmlformats.org/officeDocument/2006/relationships/slide" Target="slides/slide137.xml"/><Relationship Id="rId7" Type="http://schemas.openxmlformats.org/officeDocument/2006/relationships/slide" Target="slides/slide3.xml"/><Relationship Id="rId162" Type="http://schemas.openxmlformats.org/officeDocument/2006/relationships/slide" Target="slides/slide158.xml"/><Relationship Id="rId183" Type="http://schemas.openxmlformats.org/officeDocument/2006/relationships/slide" Target="slides/slide179.xml"/><Relationship Id="rId218" Type="http://schemas.openxmlformats.org/officeDocument/2006/relationships/slide" Target="slides/slide214.xml"/><Relationship Id="rId239" Type="http://schemas.openxmlformats.org/officeDocument/2006/relationships/slide" Target="slides/slide235.xml"/><Relationship Id="rId250" Type="http://schemas.openxmlformats.org/officeDocument/2006/relationships/slide" Target="slides/slide246.xml"/><Relationship Id="rId24" Type="http://schemas.openxmlformats.org/officeDocument/2006/relationships/slide" Target="slides/slide20.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31" Type="http://schemas.openxmlformats.org/officeDocument/2006/relationships/slide" Target="slides/slide127.xml"/><Relationship Id="rId152" Type="http://schemas.openxmlformats.org/officeDocument/2006/relationships/slide" Target="slides/slide148.xml"/><Relationship Id="rId173" Type="http://schemas.openxmlformats.org/officeDocument/2006/relationships/slide" Target="slides/slide169.xml"/><Relationship Id="rId194" Type="http://schemas.openxmlformats.org/officeDocument/2006/relationships/slide" Target="slides/slide190.xml"/><Relationship Id="rId208" Type="http://schemas.openxmlformats.org/officeDocument/2006/relationships/slide" Target="slides/slide204.xml"/><Relationship Id="rId229" Type="http://schemas.openxmlformats.org/officeDocument/2006/relationships/slide" Target="slides/slide225.xml"/><Relationship Id="rId240" Type="http://schemas.openxmlformats.org/officeDocument/2006/relationships/slide" Target="slides/slide236.xml"/><Relationship Id="rId261" Type="http://schemas.openxmlformats.org/officeDocument/2006/relationships/slide" Target="slides/slide257.xml"/><Relationship Id="rId14" Type="http://schemas.openxmlformats.org/officeDocument/2006/relationships/slide" Target="slides/slide10.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8" Type="http://schemas.openxmlformats.org/officeDocument/2006/relationships/slide" Target="slides/slide4.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slide" Target="slides/slide138.xml"/><Relationship Id="rId163" Type="http://schemas.openxmlformats.org/officeDocument/2006/relationships/slide" Target="slides/slide159.xml"/><Relationship Id="rId184" Type="http://schemas.openxmlformats.org/officeDocument/2006/relationships/slide" Target="slides/slide180.xml"/><Relationship Id="rId219" Type="http://schemas.openxmlformats.org/officeDocument/2006/relationships/slide" Target="slides/slide215.xml"/><Relationship Id="rId230" Type="http://schemas.openxmlformats.org/officeDocument/2006/relationships/slide" Target="slides/slide226.xml"/><Relationship Id="rId251" Type="http://schemas.openxmlformats.org/officeDocument/2006/relationships/slide" Target="slides/slide247.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slide" Target="slides/slide128.xml"/><Relationship Id="rId153" Type="http://schemas.openxmlformats.org/officeDocument/2006/relationships/slide" Target="slides/slide149.xml"/><Relationship Id="rId174" Type="http://schemas.openxmlformats.org/officeDocument/2006/relationships/slide" Target="slides/slide170.xml"/><Relationship Id="rId195" Type="http://schemas.openxmlformats.org/officeDocument/2006/relationships/slide" Target="slides/slide191.xml"/><Relationship Id="rId209" Type="http://schemas.openxmlformats.org/officeDocument/2006/relationships/slide" Target="slides/slide205.xml"/><Relationship Id="rId220" Type="http://schemas.openxmlformats.org/officeDocument/2006/relationships/slide" Target="slides/slide216.xml"/><Relationship Id="rId241" Type="http://schemas.openxmlformats.org/officeDocument/2006/relationships/slide" Target="slides/slide237.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262" Type="http://schemas.openxmlformats.org/officeDocument/2006/relationships/slide" Target="slides/slide258.xml"/><Relationship Id="rId78" Type="http://schemas.openxmlformats.org/officeDocument/2006/relationships/slide" Target="slides/slide74.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43" Type="http://schemas.openxmlformats.org/officeDocument/2006/relationships/slide" Target="slides/slide139.xml"/><Relationship Id="rId164" Type="http://schemas.openxmlformats.org/officeDocument/2006/relationships/slide" Target="slides/slide160.xml"/><Relationship Id="rId185" Type="http://schemas.openxmlformats.org/officeDocument/2006/relationships/slide" Target="slides/slide181.xml"/><Relationship Id="rId9" Type="http://schemas.openxmlformats.org/officeDocument/2006/relationships/slide" Target="slides/slide5.xml"/><Relationship Id="rId210" Type="http://schemas.openxmlformats.org/officeDocument/2006/relationships/slide" Target="slides/slide206.xml"/><Relationship Id="rId26" Type="http://schemas.openxmlformats.org/officeDocument/2006/relationships/slide" Target="slides/slide22.xml"/><Relationship Id="rId231" Type="http://schemas.openxmlformats.org/officeDocument/2006/relationships/slide" Target="slides/slide227.xml"/><Relationship Id="rId252" Type="http://schemas.openxmlformats.org/officeDocument/2006/relationships/slide" Target="slides/slide248.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54" Type="http://schemas.openxmlformats.org/officeDocument/2006/relationships/slide" Target="slides/slide150.xml"/><Relationship Id="rId175" Type="http://schemas.openxmlformats.org/officeDocument/2006/relationships/slide" Target="slides/slide171.xml"/><Relationship Id="rId196" Type="http://schemas.openxmlformats.org/officeDocument/2006/relationships/slide" Target="slides/slide192.xml"/><Relationship Id="rId200" Type="http://schemas.openxmlformats.org/officeDocument/2006/relationships/slide" Target="slides/slide196.xml"/><Relationship Id="rId16" Type="http://schemas.openxmlformats.org/officeDocument/2006/relationships/slide" Target="slides/slide12.xml"/><Relationship Id="rId221" Type="http://schemas.openxmlformats.org/officeDocument/2006/relationships/slide" Target="slides/slide217.xml"/><Relationship Id="rId242" Type="http://schemas.openxmlformats.org/officeDocument/2006/relationships/slide" Target="slides/slide238.xml"/><Relationship Id="rId263" Type="http://schemas.openxmlformats.org/officeDocument/2006/relationships/notesMaster" Target="notesMasters/notesMaster1.xml"/><Relationship Id="rId284" Type="http://customschemas.google.com/relationships/presentationmetadata" Target="metadata"/><Relationship Id="rId37" Type="http://schemas.openxmlformats.org/officeDocument/2006/relationships/slide" Target="slides/slide33.xml"/><Relationship Id="rId58" Type="http://schemas.openxmlformats.org/officeDocument/2006/relationships/slide" Target="slides/slide54.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44" Type="http://schemas.openxmlformats.org/officeDocument/2006/relationships/slide" Target="slides/slide140.xml"/><Relationship Id="rId90" Type="http://schemas.openxmlformats.org/officeDocument/2006/relationships/slide" Target="slides/slide86.xml"/><Relationship Id="rId165" Type="http://schemas.openxmlformats.org/officeDocument/2006/relationships/slide" Target="slides/slide161.xml"/><Relationship Id="rId186" Type="http://schemas.openxmlformats.org/officeDocument/2006/relationships/slide" Target="slides/slide182.xml"/><Relationship Id="rId211" Type="http://schemas.openxmlformats.org/officeDocument/2006/relationships/slide" Target="slides/slide207.xml"/><Relationship Id="rId232" Type="http://schemas.openxmlformats.org/officeDocument/2006/relationships/slide" Target="slides/slide228.xml"/><Relationship Id="rId253" Type="http://schemas.openxmlformats.org/officeDocument/2006/relationships/slide" Target="slides/slide249.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201" Type="http://schemas.openxmlformats.org/officeDocument/2006/relationships/slide" Target="slides/slide197.xml"/><Relationship Id="rId222" Type="http://schemas.openxmlformats.org/officeDocument/2006/relationships/slide" Target="slides/slide218.xml"/><Relationship Id="rId243" Type="http://schemas.openxmlformats.org/officeDocument/2006/relationships/slide" Target="slides/slide239.xml"/><Relationship Id="rId285" Type="http://schemas.openxmlformats.org/officeDocument/2006/relationships/commentAuthors" Target="commentAuthors.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1" Type="http://schemas.openxmlformats.org/officeDocument/2006/relationships/customXml" Target="../customXml/item1.xml"/><Relationship Id="rId212" Type="http://schemas.openxmlformats.org/officeDocument/2006/relationships/slide" Target="slides/slide208.xml"/><Relationship Id="rId233" Type="http://schemas.openxmlformats.org/officeDocument/2006/relationships/slide" Target="slides/slide229.xml"/><Relationship Id="rId254" Type="http://schemas.openxmlformats.org/officeDocument/2006/relationships/slide" Target="slides/slide250.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202" Type="http://schemas.openxmlformats.org/officeDocument/2006/relationships/slide" Target="slides/slide198.xml"/><Relationship Id="rId223" Type="http://schemas.openxmlformats.org/officeDocument/2006/relationships/slide" Target="slides/slide219.xml"/><Relationship Id="rId244" Type="http://schemas.openxmlformats.org/officeDocument/2006/relationships/slide" Target="slides/slide240.xml"/><Relationship Id="rId18" Type="http://schemas.openxmlformats.org/officeDocument/2006/relationships/slide" Target="slides/slide14.xml"/><Relationship Id="rId39" Type="http://schemas.openxmlformats.org/officeDocument/2006/relationships/slide" Target="slides/slide35.xml"/><Relationship Id="rId286" Type="http://schemas.openxmlformats.org/officeDocument/2006/relationships/presProps" Target="presProps.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34" Type="http://schemas.openxmlformats.org/officeDocument/2006/relationships/slide" Target="slides/slide230.xml"/><Relationship Id="rId2" Type="http://schemas.openxmlformats.org/officeDocument/2006/relationships/customXml" Target="../customXml/item2.xml"/><Relationship Id="rId29" Type="http://schemas.openxmlformats.org/officeDocument/2006/relationships/slide" Target="slides/slide25.xml"/><Relationship Id="rId255" Type="http://schemas.openxmlformats.org/officeDocument/2006/relationships/slide" Target="slides/slide251.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19" Type="http://schemas.openxmlformats.org/officeDocument/2006/relationships/slide" Target="slides/slide15.xml"/><Relationship Id="rId224" Type="http://schemas.openxmlformats.org/officeDocument/2006/relationships/slide" Target="slides/slide220.xml"/><Relationship Id="rId245" Type="http://schemas.openxmlformats.org/officeDocument/2006/relationships/slide" Target="slides/slide241.xml"/><Relationship Id="rId287" Type="http://schemas.openxmlformats.org/officeDocument/2006/relationships/viewProps" Target="viewProps.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189" Type="http://schemas.openxmlformats.org/officeDocument/2006/relationships/slide" Target="slides/slide185.xml"/><Relationship Id="rId3" Type="http://schemas.openxmlformats.org/officeDocument/2006/relationships/customXml" Target="../customXml/item3.xml"/><Relationship Id="rId214" Type="http://schemas.openxmlformats.org/officeDocument/2006/relationships/slide" Target="slides/slide210.xml"/><Relationship Id="rId235" Type="http://schemas.openxmlformats.org/officeDocument/2006/relationships/slide" Target="slides/slide231.xml"/><Relationship Id="rId256" Type="http://schemas.openxmlformats.org/officeDocument/2006/relationships/slide" Target="slides/slide252.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179" Type="http://schemas.openxmlformats.org/officeDocument/2006/relationships/slide" Target="slides/slide175.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246" Type="http://schemas.openxmlformats.org/officeDocument/2006/relationships/slide" Target="slides/slide242.xml"/><Relationship Id="rId288" Type="http://schemas.openxmlformats.org/officeDocument/2006/relationships/theme" Target="theme/theme1.xml"/><Relationship Id="rId106" Type="http://schemas.openxmlformats.org/officeDocument/2006/relationships/slide" Target="slides/slide102.xml"/><Relationship Id="rId127" Type="http://schemas.openxmlformats.org/officeDocument/2006/relationships/slide" Target="slides/slide123.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94" Type="http://schemas.openxmlformats.org/officeDocument/2006/relationships/slide" Target="slides/slide90.xml"/><Relationship Id="rId148" Type="http://schemas.openxmlformats.org/officeDocument/2006/relationships/slide" Target="slides/slide144.xml"/><Relationship Id="rId169" Type="http://schemas.openxmlformats.org/officeDocument/2006/relationships/slide" Target="slides/slide165.xml"/><Relationship Id="rId4" Type="http://schemas.openxmlformats.org/officeDocument/2006/relationships/slideMaster" Target="slideMasters/slideMaster1.xml"/><Relationship Id="rId180" Type="http://schemas.openxmlformats.org/officeDocument/2006/relationships/slide" Target="slides/slide176.xml"/><Relationship Id="rId215" Type="http://schemas.openxmlformats.org/officeDocument/2006/relationships/slide" Target="slides/slide211.xml"/><Relationship Id="rId236" Type="http://schemas.openxmlformats.org/officeDocument/2006/relationships/slide" Target="slides/slide232.xml"/><Relationship Id="rId257" Type="http://schemas.openxmlformats.org/officeDocument/2006/relationships/slide" Target="slides/slide253.xml"/><Relationship Id="rId42" Type="http://schemas.openxmlformats.org/officeDocument/2006/relationships/slide" Target="slides/slide38.xml"/><Relationship Id="rId84" Type="http://schemas.openxmlformats.org/officeDocument/2006/relationships/slide" Target="slides/slide80.xml"/><Relationship Id="rId138" Type="http://schemas.openxmlformats.org/officeDocument/2006/relationships/slide" Target="slides/slide134.xml"/><Relationship Id="rId191" Type="http://schemas.openxmlformats.org/officeDocument/2006/relationships/slide" Target="slides/slide187.xml"/><Relationship Id="rId205" Type="http://schemas.openxmlformats.org/officeDocument/2006/relationships/slide" Target="slides/slide201.xml"/><Relationship Id="rId247" Type="http://schemas.openxmlformats.org/officeDocument/2006/relationships/slide" Target="slides/slide243.xml"/><Relationship Id="rId107" Type="http://schemas.openxmlformats.org/officeDocument/2006/relationships/slide" Target="slides/slide103.xml"/><Relationship Id="rId289" Type="http://schemas.openxmlformats.org/officeDocument/2006/relationships/tableStyles" Target="tableStyle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Asekun, Adeyelu (CDC/DDPHSIS/CGH/GID)" userId="29d62320-2cab-47d2-aec1-6478b6ce02f7" providerId="ADAL" clId="{1B4DED6F-1153-4C8F-B00F-42709154C6B8}"/>
    <pc:docChg chg="modSld">
      <pc:chgData name="Asekun, Adeyelu (CDC/DDPHSIS/CGH/GID)" userId="29d62320-2cab-47d2-aec1-6478b6ce02f7" providerId="ADAL" clId="{1B4DED6F-1153-4C8F-B00F-42709154C6B8}" dt="2021-03-08T10:14:51.199" v="32" actId="20577"/>
      <pc:docMkLst>
        <pc:docMk/>
      </pc:docMkLst>
      <pc:sldChg chg="addSp modSp mod">
        <pc:chgData name="Asekun, Adeyelu (CDC/DDPHSIS/CGH/GID)" userId="29d62320-2cab-47d2-aec1-6478b6ce02f7" providerId="ADAL" clId="{1B4DED6F-1153-4C8F-B00F-42709154C6B8}" dt="2021-03-08T10:14:51.199" v="32" actId="20577"/>
        <pc:sldMkLst>
          <pc:docMk/>
          <pc:sldMk cId="0" sldId="434"/>
        </pc:sldMkLst>
        <pc:spChg chg="mod">
          <ac:chgData name="Asekun, Adeyelu (CDC/DDPHSIS/CGH/GID)" userId="29d62320-2cab-47d2-aec1-6478b6ce02f7" providerId="ADAL" clId="{1B4DED6F-1153-4C8F-B00F-42709154C6B8}" dt="2021-03-08T10:14:20.861" v="21" actId="1076"/>
          <ac:spMkLst>
            <pc:docMk/>
            <pc:sldMk cId="0" sldId="434"/>
            <ac:spMk id="126" creationId="{CC6450DB-8BC8-43A5-8222-ECAEAC5FC458}"/>
          </ac:spMkLst>
        </pc:spChg>
        <pc:spChg chg="mod">
          <ac:chgData name="Asekun, Adeyelu (CDC/DDPHSIS/CGH/GID)" userId="29d62320-2cab-47d2-aec1-6478b6ce02f7" providerId="ADAL" clId="{1B4DED6F-1153-4C8F-B00F-42709154C6B8}" dt="2021-03-08T10:14:41.773" v="25" actId="1076"/>
          <ac:spMkLst>
            <pc:docMk/>
            <pc:sldMk cId="0" sldId="434"/>
            <ac:spMk id="132" creationId="{C01AB491-CFC5-4150-AB84-7B21F7BA653C}"/>
          </ac:spMkLst>
        </pc:spChg>
        <pc:spChg chg="mod">
          <ac:chgData name="Asekun, Adeyelu (CDC/DDPHSIS/CGH/GID)" userId="29d62320-2cab-47d2-aec1-6478b6ce02f7" providerId="ADAL" clId="{1B4DED6F-1153-4C8F-B00F-42709154C6B8}" dt="2021-03-08T10:14:17.715" v="20" actId="1076"/>
          <ac:spMkLst>
            <pc:docMk/>
            <pc:sldMk cId="0" sldId="434"/>
            <ac:spMk id="135" creationId="{225D3890-043E-4485-8A79-479809FE1547}"/>
          </ac:spMkLst>
        </pc:spChg>
        <pc:spChg chg="mod">
          <ac:chgData name="Asekun, Adeyelu (CDC/DDPHSIS/CGH/GID)" userId="29d62320-2cab-47d2-aec1-6478b6ce02f7" providerId="ADAL" clId="{1B4DED6F-1153-4C8F-B00F-42709154C6B8}" dt="2021-03-08T10:13:23.816" v="4" actId="1076"/>
          <ac:spMkLst>
            <pc:docMk/>
            <pc:sldMk cId="0" sldId="434"/>
            <ac:spMk id="136" creationId="{9A3A9F11-DB67-4A5B-B15D-E499596BADB1}"/>
          </ac:spMkLst>
        </pc:spChg>
        <pc:spChg chg="mod">
          <ac:chgData name="Asekun, Adeyelu (CDC/DDPHSIS/CGH/GID)" userId="29d62320-2cab-47d2-aec1-6478b6ce02f7" providerId="ADAL" clId="{1B4DED6F-1153-4C8F-B00F-42709154C6B8}" dt="2021-03-08T10:14:33.117" v="23" actId="1076"/>
          <ac:spMkLst>
            <pc:docMk/>
            <pc:sldMk cId="0" sldId="434"/>
            <ac:spMk id="137" creationId="{D0062B30-FF8A-48BB-A0E8-70295DD939EE}"/>
          </ac:spMkLst>
        </pc:spChg>
        <pc:spChg chg="mod">
          <ac:chgData name="Asekun, Adeyelu (CDC/DDPHSIS/CGH/GID)" userId="29d62320-2cab-47d2-aec1-6478b6ce02f7" providerId="ADAL" clId="{1B4DED6F-1153-4C8F-B00F-42709154C6B8}" dt="2021-03-08T10:14:51.199" v="32" actId="20577"/>
          <ac:spMkLst>
            <pc:docMk/>
            <pc:sldMk cId="0" sldId="434"/>
            <ac:spMk id="5786" creationId="{00000000-0000-0000-0000-000000000000}"/>
          </ac:spMkLst>
        </pc:spChg>
        <pc:picChg chg="add mod">
          <ac:chgData name="Asekun, Adeyelu (CDC/DDPHSIS/CGH/GID)" userId="29d62320-2cab-47d2-aec1-6478b6ce02f7" providerId="ADAL" clId="{1B4DED6F-1153-4C8F-B00F-42709154C6B8}" dt="2021-03-08T10:14:16.301" v="19" actId="1076"/>
          <ac:picMkLst>
            <pc:docMk/>
            <pc:sldMk cId="0" sldId="434"/>
            <ac:picMk id="2050" creationId="{91D1DE6D-EA09-4710-AAA1-186816548289}"/>
          </ac:picMkLst>
        </pc:pic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2" Type="http://schemas.openxmlformats.org/officeDocument/2006/relationships/package" Target="../embeddings/Microsoft_Excel_Worksheet13.xlsx"/><Relationship Id="rId1" Type="http://schemas.openxmlformats.org/officeDocument/2006/relationships/themeOverride" Target="../theme/themeOverride5.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4.xml"/><Relationship Id="rId1" Type="http://schemas.microsoft.com/office/2011/relationships/chartStyle" Target="style14.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chartUserShapes" Target="../drawings/drawing1.xml"/></Relationships>
</file>

<file path=ppt/charts/_rels/chart17.xml.rels><?xml version="1.0" encoding="UTF-8" standalone="yes"?>
<Relationships xmlns="http://schemas.openxmlformats.org/package/2006/relationships"><Relationship Id="rId3" Type="http://schemas.openxmlformats.org/officeDocument/2006/relationships/themeOverride" Target="../theme/themeOverride6.xml"/><Relationship Id="rId2" Type="http://schemas.microsoft.com/office/2011/relationships/chartColorStyle" Target="colors16.xml"/><Relationship Id="rId1" Type="http://schemas.microsoft.com/office/2011/relationships/chartStyle" Target="style16.xml"/><Relationship Id="rId5" Type="http://schemas.openxmlformats.org/officeDocument/2006/relationships/chartUserShapes" Target="../drawings/drawing2.xml"/><Relationship Id="rId4" Type="http://schemas.openxmlformats.org/officeDocument/2006/relationships/package" Target="../embeddings/Microsoft_Excel_Worksheet16.xlsx"/></Relationships>
</file>

<file path=ppt/charts/_rels/chart18.xml.rels><?xml version="1.0" encoding="UTF-8" standalone="yes"?>
<Relationships xmlns="http://schemas.openxmlformats.org/package/2006/relationships"><Relationship Id="rId3" Type="http://schemas.openxmlformats.org/officeDocument/2006/relationships/themeOverride" Target="../theme/themeOverride7.xml"/><Relationship Id="rId2" Type="http://schemas.microsoft.com/office/2011/relationships/chartColorStyle" Target="colors17.xml"/><Relationship Id="rId1" Type="http://schemas.microsoft.com/office/2011/relationships/chartStyle" Target="style17.xml"/><Relationship Id="rId5" Type="http://schemas.openxmlformats.org/officeDocument/2006/relationships/chartUserShapes" Target="../drawings/drawing3.xml"/><Relationship Id="rId4" Type="http://schemas.openxmlformats.org/officeDocument/2006/relationships/package" Target="../embeddings/Microsoft_Excel_Worksheet17.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r>
              <a:rPr lang="en-US" sz="1000" b="1" dirty="0">
                <a:solidFill>
                  <a:schemeClr val="tx1"/>
                </a:solidFill>
              </a:rPr>
              <a:t>% Contribution</a:t>
            </a:r>
            <a:r>
              <a:rPr lang="en-US" sz="1000" b="1" baseline="0" dirty="0">
                <a:solidFill>
                  <a:schemeClr val="tx1"/>
                </a:solidFill>
              </a:rPr>
              <a:t> to the total available amount </a:t>
            </a:r>
            <a:endParaRPr lang="en-US" sz="1000" b="1" dirty="0">
              <a:solidFill>
                <a:schemeClr val="tx1"/>
              </a:solidFill>
            </a:endParaRPr>
          </a:p>
        </c:rich>
      </c:tx>
      <c:overlay val="0"/>
      <c:spPr>
        <a:noFill/>
        <a:ln>
          <a:noFill/>
        </a:ln>
        <a:effectLst/>
      </c:spPr>
      <c:txPr>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endParaRPr lang="en-US"/>
        </a:p>
      </c:txPr>
    </c:title>
    <c:autoTitleDeleted val="0"/>
    <c:plotArea>
      <c:layout/>
      <c:pieChart>
        <c:varyColors val="1"/>
        <c:ser>
          <c:idx val="0"/>
          <c:order val="0"/>
          <c:tx>
            <c:strRef>
              <c:f>Sheet1!$B$1</c:f>
              <c:strCache>
                <c:ptCount val="1"/>
                <c:pt idx="0">
                  <c:v>Sales</c:v>
                </c:pt>
              </c:strCache>
            </c:strRef>
          </c:tx>
          <c:spPr>
            <a:solidFill>
              <a:srgbClr val="008751"/>
            </a:solidFill>
          </c:spPr>
          <c:dPt>
            <c:idx val="0"/>
            <c:bubble3D val="0"/>
            <c:spPr>
              <a:solidFill>
                <a:schemeClr val="accent1">
                  <a:lumMod val="40000"/>
                  <a:lumOff val="60000"/>
                </a:schemeClr>
              </a:solidFill>
              <a:ln w="19050">
                <a:solidFill>
                  <a:schemeClr val="lt1"/>
                </a:solidFill>
              </a:ln>
              <a:effectLst/>
            </c:spPr>
            <c:extLst>
              <c:ext xmlns:c16="http://schemas.microsoft.com/office/drawing/2014/chart" uri="{C3380CC4-5D6E-409C-BE32-E72D297353CC}">
                <c16:uniqueId val="{00000001-F482-4F53-81F3-24877A46DEBE}"/>
              </c:ext>
            </c:extLst>
          </c:dPt>
          <c:dPt>
            <c:idx val="1"/>
            <c:bubble3D val="0"/>
            <c:spPr>
              <a:solidFill>
                <a:schemeClr val="tx1">
                  <a:lumMod val="65000"/>
                  <a:lumOff val="35000"/>
                </a:schemeClr>
              </a:solidFill>
              <a:ln w="19050">
                <a:solidFill>
                  <a:schemeClr val="lt1"/>
                </a:solidFill>
              </a:ln>
              <a:effectLst/>
            </c:spPr>
            <c:extLst>
              <c:ext xmlns:c16="http://schemas.microsoft.com/office/drawing/2014/chart" uri="{C3380CC4-5D6E-409C-BE32-E72D297353CC}">
                <c16:uniqueId val="{00000003-F482-4F53-81F3-24877A46DEBE}"/>
              </c:ext>
            </c:extLst>
          </c:dPt>
          <c:dPt>
            <c:idx val="2"/>
            <c:bubble3D val="0"/>
            <c:spPr>
              <a:solidFill>
                <a:srgbClr val="008751"/>
              </a:solidFill>
              <a:ln w="19050">
                <a:solidFill>
                  <a:schemeClr val="lt1"/>
                </a:solidFill>
              </a:ln>
              <a:effectLst/>
            </c:spPr>
            <c:extLst>
              <c:ext xmlns:c16="http://schemas.microsoft.com/office/drawing/2014/chart" uri="{C3380CC4-5D6E-409C-BE32-E72D297353CC}">
                <c16:uniqueId val="{00000005-F482-4F53-81F3-24877A46DEBE}"/>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FGN Release to PTF Special Account</c:v>
                </c:pt>
                <c:pt idx="1">
                  <c:v>FGN Direct Allocation to States and MDAs </c:v>
                </c:pt>
                <c:pt idx="2">
                  <c:v>Donors and Partners </c:v>
                </c:pt>
              </c:strCache>
            </c:strRef>
          </c:cat>
          <c:val>
            <c:numRef>
              <c:f>Sheet1!$B$2:$B$4</c:f>
              <c:numCache>
                <c:formatCode>0%</c:formatCode>
                <c:ptCount val="3"/>
                <c:pt idx="0">
                  <c:v>0.12395468732193544</c:v>
                </c:pt>
                <c:pt idx="1">
                  <c:v>8.7455858558423874E-2</c:v>
                </c:pt>
                <c:pt idx="2">
                  <c:v>0.78858945411964065</c:v>
                </c:pt>
              </c:numCache>
            </c:numRef>
          </c:val>
          <c:extLst>
            <c:ext xmlns:c16="http://schemas.microsoft.com/office/drawing/2014/chart" uri="{C3380CC4-5D6E-409C-BE32-E72D297353CC}">
              <c16:uniqueId val="{00000006-F482-4F53-81F3-24877A46DEBE}"/>
            </c:ext>
          </c:extLst>
        </c:ser>
        <c:dLbls>
          <c:showLegendKey val="0"/>
          <c:showVal val="0"/>
          <c:showCatName val="0"/>
          <c:showSerName val="0"/>
          <c:showPercent val="0"/>
          <c:showBubbleSize val="0"/>
          <c:showLeaderLines val="1"/>
        </c:dLbls>
        <c:firstSliceAng val="0"/>
      </c:pieChart>
      <c:spPr>
        <a:noFill/>
        <a:ln>
          <a:noFill/>
        </a:ln>
        <a:effectLst/>
      </c:spPr>
    </c:plotArea>
    <c:legend>
      <c:legendPos val="b"/>
      <c:legendEntry>
        <c:idx val="0"/>
        <c:txPr>
          <a:bodyPr rot="0" spcFirstLastPara="1" vertOverflow="ellipsis" vert="horz" wrap="square" anchor="ctr" anchorCtr="1"/>
          <a:lstStyle/>
          <a:p>
            <a:pPr>
              <a:defRPr sz="1000" b="1" i="0" u="none" strike="noStrike" kern="1200" baseline="0">
                <a:solidFill>
                  <a:srgbClr val="FEB188"/>
                </a:solidFill>
                <a:latin typeface="+mn-lt"/>
                <a:ea typeface="+mn-ea"/>
                <a:cs typeface="+mn-cs"/>
              </a:defRPr>
            </a:pPr>
            <a:endParaRPr lang="en-US"/>
          </a:p>
        </c:txPr>
      </c:legendEntry>
      <c:legendEntry>
        <c:idx val="1"/>
        <c:txPr>
          <a:bodyPr rot="0" spcFirstLastPara="1" vertOverflow="ellipsis" vert="horz" wrap="square" anchor="ctr" anchorCtr="1"/>
          <a:lstStyle/>
          <a:p>
            <a:pPr>
              <a:defRPr sz="1000" b="1" i="0" u="none" strike="noStrike" kern="1200" baseline="0">
                <a:solidFill>
                  <a:srgbClr val="595959"/>
                </a:solidFill>
                <a:latin typeface="+mn-lt"/>
                <a:ea typeface="+mn-ea"/>
                <a:cs typeface="+mn-cs"/>
              </a:defRPr>
            </a:pPr>
            <a:endParaRPr lang="en-US"/>
          </a:p>
        </c:txPr>
      </c:legendEntry>
      <c:legendEntry>
        <c:idx val="2"/>
        <c:txPr>
          <a:bodyPr rot="0" spcFirstLastPara="1" vertOverflow="ellipsis" vert="horz" wrap="square" anchor="ctr" anchorCtr="1"/>
          <a:lstStyle/>
          <a:p>
            <a:pPr>
              <a:defRPr sz="1000" b="1" i="0" u="none" strike="noStrike" kern="1200" baseline="0">
                <a:solidFill>
                  <a:srgbClr val="008751"/>
                </a:solidFill>
                <a:latin typeface="+mn-lt"/>
                <a:ea typeface="+mn-ea"/>
                <a:cs typeface="+mn-cs"/>
              </a:defRPr>
            </a:pPr>
            <a:endParaRPr lang="en-US"/>
          </a:p>
        </c:txPr>
      </c:legendEntry>
      <c:overlay val="0"/>
      <c:spPr>
        <a:noFill/>
        <a:ln>
          <a:noFill/>
        </a:ln>
        <a:effectLst/>
      </c:spPr>
      <c:txPr>
        <a:bodyPr rot="0" spcFirstLastPara="1" vertOverflow="ellipsis" vert="horz" wrap="square" anchor="ctr" anchorCtr="1"/>
        <a:lstStyle/>
        <a:p>
          <a:pPr>
            <a:defRPr sz="1000" b="1"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r>
              <a:rPr lang="en-US" sz="1000" b="1" dirty="0">
                <a:solidFill>
                  <a:schemeClr val="tx1"/>
                </a:solidFill>
              </a:rPr>
              <a:t>% Contribution</a:t>
            </a:r>
            <a:r>
              <a:rPr lang="en-US" sz="1000" b="1" baseline="0" dirty="0">
                <a:solidFill>
                  <a:schemeClr val="tx1"/>
                </a:solidFill>
              </a:rPr>
              <a:t> to the total available amount </a:t>
            </a:r>
            <a:endParaRPr lang="en-US" sz="1000" b="1" dirty="0">
              <a:solidFill>
                <a:schemeClr val="tx1"/>
              </a:solidFill>
            </a:endParaRPr>
          </a:p>
        </c:rich>
      </c:tx>
      <c:overlay val="0"/>
      <c:spPr>
        <a:noFill/>
        <a:ln>
          <a:noFill/>
        </a:ln>
        <a:effectLst/>
      </c:spPr>
      <c:txPr>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endParaRPr lang="en-US"/>
        </a:p>
      </c:txPr>
    </c:title>
    <c:autoTitleDeleted val="0"/>
    <c:plotArea>
      <c:layout/>
      <c:pieChart>
        <c:varyColors val="1"/>
        <c:ser>
          <c:idx val="0"/>
          <c:order val="0"/>
          <c:tx>
            <c:strRef>
              <c:f>Sheet1!$B$1</c:f>
              <c:strCache>
                <c:ptCount val="1"/>
                <c:pt idx="0">
                  <c:v>Sales</c:v>
                </c:pt>
              </c:strCache>
            </c:strRef>
          </c:tx>
          <c:spPr>
            <a:solidFill>
              <a:srgbClr val="008751"/>
            </a:solidFill>
          </c:spPr>
          <c:dPt>
            <c:idx val="0"/>
            <c:bubble3D val="0"/>
            <c:spPr>
              <a:solidFill>
                <a:schemeClr val="accent1">
                  <a:lumMod val="40000"/>
                  <a:lumOff val="60000"/>
                </a:schemeClr>
              </a:solidFill>
              <a:ln w="19050">
                <a:solidFill>
                  <a:schemeClr val="lt1"/>
                </a:solidFill>
              </a:ln>
              <a:effectLst/>
            </c:spPr>
            <c:extLst>
              <c:ext xmlns:c16="http://schemas.microsoft.com/office/drawing/2014/chart" uri="{C3380CC4-5D6E-409C-BE32-E72D297353CC}">
                <c16:uniqueId val="{00000001-D0AA-43FE-99E8-5F874AB30C32}"/>
              </c:ext>
            </c:extLst>
          </c:dPt>
          <c:dPt>
            <c:idx val="1"/>
            <c:bubble3D val="0"/>
            <c:spPr>
              <a:solidFill>
                <a:schemeClr val="tx1">
                  <a:lumMod val="65000"/>
                  <a:lumOff val="35000"/>
                </a:schemeClr>
              </a:solidFill>
              <a:ln w="19050">
                <a:solidFill>
                  <a:schemeClr val="lt1"/>
                </a:solidFill>
              </a:ln>
              <a:effectLst/>
            </c:spPr>
            <c:extLst>
              <c:ext xmlns:c16="http://schemas.microsoft.com/office/drawing/2014/chart" uri="{C3380CC4-5D6E-409C-BE32-E72D297353CC}">
                <c16:uniqueId val="{00000003-D0AA-43FE-99E8-5F874AB30C32}"/>
              </c:ext>
            </c:extLst>
          </c:dPt>
          <c:dPt>
            <c:idx val="2"/>
            <c:bubble3D val="0"/>
            <c:spPr>
              <a:solidFill>
                <a:srgbClr val="008751"/>
              </a:solidFill>
              <a:ln w="19050">
                <a:solidFill>
                  <a:schemeClr val="lt1"/>
                </a:solidFill>
              </a:ln>
              <a:effectLst/>
            </c:spPr>
            <c:extLst>
              <c:ext xmlns:c16="http://schemas.microsoft.com/office/drawing/2014/chart" uri="{C3380CC4-5D6E-409C-BE32-E72D297353CC}">
                <c16:uniqueId val="{00000005-D0AA-43FE-99E8-5F874AB30C32}"/>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FGN Release to PTF Special Account</c:v>
                </c:pt>
                <c:pt idx="1">
                  <c:v>FGN Direct Allocation to States and MDAs </c:v>
                </c:pt>
                <c:pt idx="2">
                  <c:v>Donors and Partners </c:v>
                </c:pt>
              </c:strCache>
            </c:strRef>
          </c:cat>
          <c:val>
            <c:numRef>
              <c:f>Sheet1!$B$2:$B$4</c:f>
              <c:numCache>
                <c:formatCode>0%</c:formatCode>
                <c:ptCount val="3"/>
                <c:pt idx="0">
                  <c:v>0.12395468732193544</c:v>
                </c:pt>
                <c:pt idx="1">
                  <c:v>8.7455858558423874E-2</c:v>
                </c:pt>
                <c:pt idx="2">
                  <c:v>0.78858945411964065</c:v>
                </c:pt>
              </c:numCache>
            </c:numRef>
          </c:val>
          <c:extLst>
            <c:ext xmlns:c16="http://schemas.microsoft.com/office/drawing/2014/chart" uri="{C3380CC4-5D6E-409C-BE32-E72D297353CC}">
              <c16:uniqueId val="{00000006-D0AA-43FE-99E8-5F874AB30C32}"/>
            </c:ext>
          </c:extLst>
        </c:ser>
        <c:dLbls>
          <c:showLegendKey val="0"/>
          <c:showVal val="0"/>
          <c:showCatName val="0"/>
          <c:showSerName val="0"/>
          <c:showPercent val="0"/>
          <c:showBubbleSize val="0"/>
          <c:showLeaderLines val="1"/>
        </c:dLbls>
        <c:firstSliceAng val="0"/>
      </c:pieChart>
      <c:spPr>
        <a:noFill/>
        <a:ln>
          <a:noFill/>
        </a:ln>
        <a:effectLst/>
      </c:spPr>
    </c:plotArea>
    <c:legend>
      <c:legendPos val="b"/>
      <c:legendEntry>
        <c:idx val="0"/>
        <c:txPr>
          <a:bodyPr rot="0" spcFirstLastPara="1" vertOverflow="ellipsis" vert="horz" wrap="square" anchor="ctr" anchorCtr="1"/>
          <a:lstStyle/>
          <a:p>
            <a:pPr>
              <a:defRPr sz="1000" b="1" i="0" u="none" strike="noStrike" kern="1200" baseline="0">
                <a:solidFill>
                  <a:srgbClr val="FEB188"/>
                </a:solidFill>
                <a:latin typeface="+mn-lt"/>
                <a:ea typeface="+mn-ea"/>
                <a:cs typeface="+mn-cs"/>
              </a:defRPr>
            </a:pPr>
            <a:endParaRPr lang="en-US"/>
          </a:p>
        </c:txPr>
      </c:legendEntry>
      <c:legendEntry>
        <c:idx val="1"/>
        <c:txPr>
          <a:bodyPr rot="0" spcFirstLastPara="1" vertOverflow="ellipsis" vert="horz" wrap="square" anchor="ctr" anchorCtr="1"/>
          <a:lstStyle/>
          <a:p>
            <a:pPr>
              <a:defRPr sz="1000" b="1" i="0" u="none" strike="noStrike" kern="1200" baseline="0">
                <a:solidFill>
                  <a:srgbClr val="595959"/>
                </a:solidFill>
                <a:latin typeface="+mn-lt"/>
                <a:ea typeface="+mn-ea"/>
                <a:cs typeface="+mn-cs"/>
              </a:defRPr>
            </a:pPr>
            <a:endParaRPr lang="en-US"/>
          </a:p>
        </c:txPr>
      </c:legendEntry>
      <c:legendEntry>
        <c:idx val="2"/>
        <c:txPr>
          <a:bodyPr rot="0" spcFirstLastPara="1" vertOverflow="ellipsis" vert="horz" wrap="square" anchor="ctr" anchorCtr="1"/>
          <a:lstStyle/>
          <a:p>
            <a:pPr>
              <a:defRPr sz="1000" b="1" i="0" u="none" strike="noStrike" kern="1200" baseline="0">
                <a:solidFill>
                  <a:srgbClr val="008751"/>
                </a:solidFill>
                <a:latin typeface="+mn-lt"/>
                <a:ea typeface="+mn-ea"/>
                <a:cs typeface="+mn-cs"/>
              </a:defRPr>
            </a:pPr>
            <a:endParaRPr lang="en-US"/>
          </a:p>
        </c:txPr>
      </c:legendEntry>
      <c:overlay val="0"/>
      <c:spPr>
        <a:noFill/>
        <a:ln>
          <a:noFill/>
        </a:ln>
        <a:effectLst/>
      </c:spPr>
      <c:txPr>
        <a:bodyPr rot="0" spcFirstLastPara="1" vertOverflow="ellipsis" vert="horz" wrap="square" anchor="ctr" anchorCtr="1"/>
        <a:lstStyle/>
        <a:p>
          <a:pPr>
            <a:defRPr sz="1000" b="1"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r>
              <a:rPr lang="en-US" sz="1000" b="1" dirty="0">
                <a:solidFill>
                  <a:schemeClr val="tx1"/>
                </a:solidFill>
              </a:rPr>
              <a:t>% Contribution</a:t>
            </a:r>
            <a:r>
              <a:rPr lang="en-US" sz="1000" b="1" baseline="0" dirty="0">
                <a:solidFill>
                  <a:schemeClr val="tx1"/>
                </a:solidFill>
              </a:rPr>
              <a:t> to the total available amount </a:t>
            </a:r>
            <a:endParaRPr lang="en-US" sz="1000" b="1" dirty="0">
              <a:solidFill>
                <a:schemeClr val="tx1"/>
              </a:solidFill>
            </a:endParaRPr>
          </a:p>
        </c:rich>
      </c:tx>
      <c:overlay val="0"/>
      <c:spPr>
        <a:noFill/>
        <a:ln>
          <a:noFill/>
        </a:ln>
        <a:effectLst/>
      </c:spPr>
      <c:txPr>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endParaRPr lang="en-US"/>
        </a:p>
      </c:txPr>
    </c:title>
    <c:autoTitleDeleted val="0"/>
    <c:plotArea>
      <c:layout/>
      <c:pieChart>
        <c:varyColors val="1"/>
        <c:ser>
          <c:idx val="0"/>
          <c:order val="0"/>
          <c:tx>
            <c:strRef>
              <c:f>Sheet1!$B$1</c:f>
              <c:strCache>
                <c:ptCount val="1"/>
                <c:pt idx="0">
                  <c:v>Sales</c:v>
                </c:pt>
              </c:strCache>
            </c:strRef>
          </c:tx>
          <c:spPr>
            <a:solidFill>
              <a:srgbClr val="008751"/>
            </a:solidFill>
          </c:spPr>
          <c:dPt>
            <c:idx val="0"/>
            <c:bubble3D val="0"/>
            <c:spPr>
              <a:solidFill>
                <a:schemeClr val="accent1">
                  <a:lumMod val="40000"/>
                  <a:lumOff val="60000"/>
                </a:schemeClr>
              </a:solidFill>
              <a:ln w="19050">
                <a:solidFill>
                  <a:schemeClr val="lt1"/>
                </a:solidFill>
              </a:ln>
              <a:effectLst/>
            </c:spPr>
            <c:extLst>
              <c:ext xmlns:c16="http://schemas.microsoft.com/office/drawing/2014/chart" uri="{C3380CC4-5D6E-409C-BE32-E72D297353CC}">
                <c16:uniqueId val="{00000001-C39D-4BD3-907E-3B5807A37A3A}"/>
              </c:ext>
            </c:extLst>
          </c:dPt>
          <c:dPt>
            <c:idx val="1"/>
            <c:bubble3D val="0"/>
            <c:spPr>
              <a:solidFill>
                <a:schemeClr val="tx1">
                  <a:lumMod val="65000"/>
                  <a:lumOff val="35000"/>
                </a:schemeClr>
              </a:solidFill>
              <a:ln w="19050">
                <a:solidFill>
                  <a:schemeClr val="lt1"/>
                </a:solidFill>
              </a:ln>
              <a:effectLst/>
            </c:spPr>
            <c:extLst>
              <c:ext xmlns:c16="http://schemas.microsoft.com/office/drawing/2014/chart" uri="{C3380CC4-5D6E-409C-BE32-E72D297353CC}">
                <c16:uniqueId val="{00000003-C39D-4BD3-907E-3B5807A37A3A}"/>
              </c:ext>
            </c:extLst>
          </c:dPt>
          <c:dPt>
            <c:idx val="2"/>
            <c:bubble3D val="0"/>
            <c:spPr>
              <a:solidFill>
                <a:srgbClr val="008751"/>
              </a:solidFill>
              <a:ln w="19050">
                <a:solidFill>
                  <a:schemeClr val="lt1"/>
                </a:solidFill>
              </a:ln>
              <a:effectLst/>
            </c:spPr>
            <c:extLst>
              <c:ext xmlns:c16="http://schemas.microsoft.com/office/drawing/2014/chart" uri="{C3380CC4-5D6E-409C-BE32-E72D297353CC}">
                <c16:uniqueId val="{00000005-C39D-4BD3-907E-3B5807A37A3A}"/>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FGN Release to PTF Special Account</c:v>
                </c:pt>
                <c:pt idx="1">
                  <c:v>FGN Direct Allocation to States and MDAs </c:v>
                </c:pt>
                <c:pt idx="2">
                  <c:v>Donors and Partners </c:v>
                </c:pt>
              </c:strCache>
            </c:strRef>
          </c:cat>
          <c:val>
            <c:numRef>
              <c:f>Sheet1!$B$2:$B$4</c:f>
              <c:numCache>
                <c:formatCode>0%</c:formatCode>
                <c:ptCount val="3"/>
                <c:pt idx="0">
                  <c:v>0.12395468732193544</c:v>
                </c:pt>
                <c:pt idx="1">
                  <c:v>8.7455858558423874E-2</c:v>
                </c:pt>
                <c:pt idx="2">
                  <c:v>0.78858945411964065</c:v>
                </c:pt>
              </c:numCache>
            </c:numRef>
          </c:val>
          <c:extLst>
            <c:ext xmlns:c16="http://schemas.microsoft.com/office/drawing/2014/chart" uri="{C3380CC4-5D6E-409C-BE32-E72D297353CC}">
              <c16:uniqueId val="{00000006-C39D-4BD3-907E-3B5807A37A3A}"/>
            </c:ext>
          </c:extLst>
        </c:ser>
        <c:dLbls>
          <c:showLegendKey val="0"/>
          <c:showVal val="0"/>
          <c:showCatName val="0"/>
          <c:showSerName val="0"/>
          <c:showPercent val="0"/>
          <c:showBubbleSize val="0"/>
          <c:showLeaderLines val="1"/>
        </c:dLbls>
        <c:firstSliceAng val="0"/>
      </c:pieChart>
      <c:spPr>
        <a:noFill/>
        <a:ln>
          <a:noFill/>
        </a:ln>
        <a:effectLst/>
      </c:spPr>
    </c:plotArea>
    <c:legend>
      <c:legendPos val="b"/>
      <c:legendEntry>
        <c:idx val="0"/>
        <c:txPr>
          <a:bodyPr rot="0" spcFirstLastPara="1" vertOverflow="ellipsis" vert="horz" wrap="square" anchor="ctr" anchorCtr="1"/>
          <a:lstStyle/>
          <a:p>
            <a:pPr>
              <a:defRPr sz="1000" b="1" i="0" u="none" strike="noStrike" kern="1200" baseline="0">
                <a:solidFill>
                  <a:srgbClr val="FEB188"/>
                </a:solidFill>
                <a:latin typeface="+mn-lt"/>
                <a:ea typeface="+mn-ea"/>
                <a:cs typeface="+mn-cs"/>
              </a:defRPr>
            </a:pPr>
            <a:endParaRPr lang="en-US"/>
          </a:p>
        </c:txPr>
      </c:legendEntry>
      <c:legendEntry>
        <c:idx val="1"/>
        <c:txPr>
          <a:bodyPr rot="0" spcFirstLastPara="1" vertOverflow="ellipsis" vert="horz" wrap="square" anchor="ctr" anchorCtr="1"/>
          <a:lstStyle/>
          <a:p>
            <a:pPr>
              <a:defRPr sz="1000" b="1" i="0" u="none" strike="noStrike" kern="1200" baseline="0">
                <a:solidFill>
                  <a:srgbClr val="595959"/>
                </a:solidFill>
                <a:latin typeface="+mn-lt"/>
                <a:ea typeface="+mn-ea"/>
                <a:cs typeface="+mn-cs"/>
              </a:defRPr>
            </a:pPr>
            <a:endParaRPr lang="en-US"/>
          </a:p>
        </c:txPr>
      </c:legendEntry>
      <c:legendEntry>
        <c:idx val="2"/>
        <c:txPr>
          <a:bodyPr rot="0" spcFirstLastPara="1" vertOverflow="ellipsis" vert="horz" wrap="square" anchor="ctr" anchorCtr="1"/>
          <a:lstStyle/>
          <a:p>
            <a:pPr>
              <a:defRPr sz="1000" b="1" i="0" u="none" strike="noStrike" kern="1200" baseline="0">
                <a:solidFill>
                  <a:srgbClr val="008751"/>
                </a:solidFill>
                <a:latin typeface="+mn-lt"/>
                <a:ea typeface="+mn-ea"/>
                <a:cs typeface="+mn-cs"/>
              </a:defRPr>
            </a:pPr>
            <a:endParaRPr lang="en-US"/>
          </a:p>
        </c:txPr>
      </c:legendEntry>
      <c:overlay val="0"/>
      <c:spPr>
        <a:noFill/>
        <a:ln>
          <a:noFill/>
        </a:ln>
        <a:effectLst/>
      </c:spPr>
      <c:txPr>
        <a:bodyPr rot="0" spcFirstLastPara="1" vertOverflow="ellipsis" vert="horz" wrap="square" anchor="ctr" anchorCtr="1"/>
        <a:lstStyle/>
        <a:p>
          <a:pPr>
            <a:defRPr sz="1000" b="1"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000" b="0" i="0" u="none" strike="noStrike" kern="1200" spc="0" baseline="0">
                <a:solidFill>
                  <a:schemeClr val="tx1">
                    <a:lumMod val="65000"/>
                    <a:lumOff val="35000"/>
                  </a:schemeClr>
                </a:solidFill>
                <a:latin typeface="+mn-lt"/>
                <a:ea typeface="+mn-ea"/>
                <a:cs typeface="+mn-cs"/>
              </a:defRPr>
            </a:pPr>
            <a:r>
              <a:rPr lang="en-US" sz="1000" dirty="0"/>
              <a:t>Households and states</a:t>
            </a:r>
            <a:r>
              <a:rPr lang="en-US" sz="1000" baseline="0" dirty="0"/>
              <a:t> food items were delivered to</a:t>
            </a:r>
            <a:endParaRPr lang="en-US" sz="1000" dirty="0"/>
          </a:p>
        </c:rich>
      </c:tx>
      <c:layout>
        <c:manualLayout>
          <c:xMode val="edge"/>
          <c:yMode val="edge"/>
          <c:x val="0.22548019689958582"/>
          <c:y val="5.092636512805377E-2"/>
        </c:manualLayout>
      </c:layout>
      <c:overlay val="0"/>
      <c:spPr>
        <a:noFill/>
        <a:ln>
          <a:noFill/>
        </a:ln>
        <a:effectLst/>
      </c:spPr>
      <c:txPr>
        <a:bodyPr rot="0" spcFirstLastPara="1" vertOverflow="ellipsis" vert="horz" wrap="square" anchor="ctr" anchorCtr="1"/>
        <a:lstStyle/>
        <a:p>
          <a:pPr>
            <a:defRPr sz="1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Number of Households</c:v>
                </c:pt>
              </c:strCache>
            </c:strRef>
          </c:tx>
          <c:spPr>
            <a:solidFill>
              <a:srgbClr val="00875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Lagos</c:v>
                </c:pt>
                <c:pt idx="1">
                  <c:v>Ogun</c:v>
                </c:pt>
                <c:pt idx="2">
                  <c:v>FCT</c:v>
                </c:pt>
              </c:strCache>
            </c:strRef>
          </c:cat>
          <c:val>
            <c:numRef>
              <c:f>Sheet1!$B$2:$B$4</c:f>
              <c:numCache>
                <c:formatCode>_(* #,##0.00_);_(* \(#,##0.00\);_(* "-"??_);_(@_)</c:formatCode>
                <c:ptCount val="3"/>
                <c:pt idx="0">
                  <c:v>612130</c:v>
                </c:pt>
                <c:pt idx="1">
                  <c:v>360109</c:v>
                </c:pt>
                <c:pt idx="2">
                  <c:v>144478</c:v>
                </c:pt>
              </c:numCache>
            </c:numRef>
          </c:val>
          <c:extLst>
            <c:ext xmlns:c16="http://schemas.microsoft.com/office/drawing/2014/chart" uri="{C3380CC4-5D6E-409C-BE32-E72D297353CC}">
              <c16:uniqueId val="{00000000-8EAB-40E8-8842-E1B0AE6B6728}"/>
            </c:ext>
          </c:extLst>
        </c:ser>
        <c:dLbls>
          <c:dLblPos val="outEnd"/>
          <c:showLegendKey val="0"/>
          <c:showVal val="1"/>
          <c:showCatName val="0"/>
          <c:showSerName val="0"/>
          <c:showPercent val="0"/>
          <c:showBubbleSize val="0"/>
        </c:dLbls>
        <c:gapWidth val="219"/>
        <c:overlap val="-27"/>
        <c:axId val="1746877103"/>
        <c:axId val="1447216607"/>
      </c:barChart>
      <c:catAx>
        <c:axId val="1746877103"/>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447216607"/>
        <c:crosses val="autoZero"/>
        <c:auto val="1"/>
        <c:lblAlgn val="ctr"/>
        <c:lblOffset val="100"/>
        <c:noMultiLvlLbl val="0"/>
      </c:catAx>
      <c:valAx>
        <c:axId val="1447216607"/>
        <c:scaling>
          <c:orientation val="minMax"/>
        </c:scaling>
        <c:delete val="1"/>
        <c:axPos val="l"/>
        <c:numFmt formatCode="_(* #,##0.00_);_(* \(#,##0.00\);_(* &quot;-&quot;??_);_(@_)" sourceLinked="1"/>
        <c:majorTickMark val="none"/>
        <c:minorTickMark val="none"/>
        <c:tickLblPos val="nextTo"/>
        <c:crossAx val="17468771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000" b="0" i="0" u="none" strike="noStrike" kern="1200" spc="0" baseline="0">
                <a:solidFill>
                  <a:schemeClr val="tx1">
                    <a:lumMod val="65000"/>
                    <a:lumOff val="35000"/>
                  </a:schemeClr>
                </a:solidFill>
                <a:latin typeface="+mn-lt"/>
                <a:ea typeface="+mn-ea"/>
                <a:cs typeface="+mn-cs"/>
              </a:defRPr>
            </a:pPr>
            <a:r>
              <a:rPr lang="en-US" sz="1000" dirty="0"/>
              <a:t>Households and states</a:t>
            </a:r>
            <a:r>
              <a:rPr lang="en-US" sz="1000" baseline="0" dirty="0"/>
              <a:t> food items were delivered to</a:t>
            </a:r>
            <a:endParaRPr lang="en-US" sz="1000" dirty="0"/>
          </a:p>
        </c:rich>
      </c:tx>
      <c:layout>
        <c:manualLayout>
          <c:xMode val="edge"/>
          <c:yMode val="edge"/>
          <c:x val="0.22548019689958582"/>
          <c:y val="5.092636512805377E-2"/>
        </c:manualLayout>
      </c:layout>
      <c:overlay val="0"/>
      <c:spPr>
        <a:noFill/>
        <a:ln>
          <a:noFill/>
        </a:ln>
        <a:effectLst/>
      </c:spPr>
      <c:txPr>
        <a:bodyPr rot="0" spcFirstLastPara="1" vertOverflow="ellipsis" vert="horz" wrap="square" anchor="ctr" anchorCtr="1"/>
        <a:lstStyle/>
        <a:p>
          <a:pPr>
            <a:defRPr sz="1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Number of Households</c:v>
                </c:pt>
              </c:strCache>
            </c:strRef>
          </c:tx>
          <c:spPr>
            <a:solidFill>
              <a:srgbClr val="00875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Kano</c:v>
                </c:pt>
                <c:pt idx="1">
                  <c:v>Zamfara</c:v>
                </c:pt>
                <c:pt idx="2">
                  <c:v>Katsina</c:v>
                </c:pt>
                <c:pt idx="3">
                  <c:v>Borno</c:v>
                </c:pt>
              </c:strCache>
            </c:strRef>
          </c:cat>
          <c:val>
            <c:numRef>
              <c:f>Sheet1!$B$2:$B$5</c:f>
              <c:numCache>
                <c:formatCode>_(* #,##0.00_);_(* \(#,##0.00\);_(* "-"??_);_(@_)</c:formatCode>
                <c:ptCount val="4"/>
                <c:pt idx="0">
                  <c:v>1103084</c:v>
                </c:pt>
                <c:pt idx="1">
                  <c:v>404285</c:v>
                </c:pt>
                <c:pt idx="2">
                  <c:v>545542</c:v>
                </c:pt>
                <c:pt idx="3">
                  <c:v>625666</c:v>
                </c:pt>
              </c:numCache>
            </c:numRef>
          </c:val>
          <c:extLst>
            <c:ext xmlns:c16="http://schemas.microsoft.com/office/drawing/2014/chart" uri="{C3380CC4-5D6E-409C-BE32-E72D297353CC}">
              <c16:uniqueId val="{00000000-708F-4C88-B485-02ED38AF0CC1}"/>
            </c:ext>
          </c:extLst>
        </c:ser>
        <c:dLbls>
          <c:dLblPos val="outEnd"/>
          <c:showLegendKey val="0"/>
          <c:showVal val="1"/>
          <c:showCatName val="0"/>
          <c:showSerName val="0"/>
          <c:showPercent val="0"/>
          <c:showBubbleSize val="0"/>
        </c:dLbls>
        <c:gapWidth val="219"/>
        <c:overlap val="-27"/>
        <c:axId val="1746877103"/>
        <c:axId val="1447216607"/>
      </c:barChart>
      <c:catAx>
        <c:axId val="1746877103"/>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447216607"/>
        <c:crosses val="autoZero"/>
        <c:auto val="1"/>
        <c:lblAlgn val="ctr"/>
        <c:lblOffset val="100"/>
        <c:noMultiLvlLbl val="0"/>
      </c:catAx>
      <c:valAx>
        <c:axId val="1447216607"/>
        <c:scaling>
          <c:orientation val="minMax"/>
        </c:scaling>
        <c:delete val="1"/>
        <c:axPos val="l"/>
        <c:numFmt formatCode="_(* #,##0.00_);_(* \(#,##0.00\);_(* &quot;-&quot;??_);_(@_)" sourceLinked="1"/>
        <c:majorTickMark val="none"/>
        <c:minorTickMark val="none"/>
        <c:tickLblPos val="nextTo"/>
        <c:crossAx val="17468771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000" b="0" i="0" u="none" strike="noStrike" kern="1200" spc="0" baseline="0">
                <a:solidFill>
                  <a:schemeClr val="tx1">
                    <a:lumMod val="65000"/>
                    <a:lumOff val="35000"/>
                  </a:schemeClr>
                </a:solidFill>
                <a:latin typeface="+mn-lt"/>
                <a:ea typeface="+mn-ea"/>
                <a:cs typeface="+mn-cs"/>
              </a:defRPr>
            </a:pPr>
            <a:r>
              <a:rPr lang="en-US" sz="1000" dirty="0"/>
              <a:t>Households and states</a:t>
            </a:r>
            <a:r>
              <a:rPr lang="en-US" sz="1000" baseline="0" dirty="0"/>
              <a:t> food items were delivered to</a:t>
            </a:r>
            <a:endParaRPr lang="en-US" sz="1000" dirty="0"/>
          </a:p>
        </c:rich>
      </c:tx>
      <c:layout>
        <c:manualLayout>
          <c:xMode val="edge"/>
          <c:yMode val="edge"/>
          <c:x val="0.22548019689958582"/>
          <c:y val="5.092636512805377E-2"/>
        </c:manualLayout>
      </c:layout>
      <c:overlay val="0"/>
      <c:spPr>
        <a:noFill/>
        <a:ln>
          <a:noFill/>
        </a:ln>
        <a:effectLst/>
      </c:spPr>
      <c:txPr>
        <a:bodyPr rot="0" spcFirstLastPara="1" vertOverflow="ellipsis" vert="horz" wrap="square" anchor="ctr" anchorCtr="1"/>
        <a:lstStyle/>
        <a:p>
          <a:pPr>
            <a:defRPr sz="1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Number of Households</c:v>
                </c:pt>
              </c:strCache>
            </c:strRef>
          </c:tx>
          <c:spPr>
            <a:solidFill>
              <a:srgbClr val="00875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500" b="1"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Sheet1!$A$2:$A$18</c:f>
              <c:strCache>
                <c:ptCount val="17"/>
                <c:pt idx="0">
                  <c:v>Ekiti</c:v>
                </c:pt>
                <c:pt idx="1">
                  <c:v>Ondo</c:v>
                </c:pt>
                <c:pt idx="2">
                  <c:v>Oyo</c:v>
                </c:pt>
                <c:pt idx="3">
                  <c:v>Enugu</c:v>
                </c:pt>
                <c:pt idx="4">
                  <c:v>Cross Rivers</c:v>
                </c:pt>
                <c:pt idx="5">
                  <c:v>Edo</c:v>
                </c:pt>
                <c:pt idx="6">
                  <c:v>Bauchi</c:v>
                </c:pt>
                <c:pt idx="7">
                  <c:v>Adamawa</c:v>
                </c:pt>
                <c:pt idx="8">
                  <c:v>Sokoto</c:v>
                </c:pt>
                <c:pt idx="9">
                  <c:v>Kebbi</c:v>
                </c:pt>
                <c:pt idx="10">
                  <c:v>Yobe</c:v>
                </c:pt>
                <c:pt idx="11">
                  <c:v>Gombe</c:v>
                </c:pt>
                <c:pt idx="12">
                  <c:v>Jigawa</c:v>
                </c:pt>
                <c:pt idx="13">
                  <c:v>Kaduna</c:v>
                </c:pt>
                <c:pt idx="14">
                  <c:v>Plateau</c:v>
                </c:pt>
                <c:pt idx="15">
                  <c:v>Niger</c:v>
                </c:pt>
                <c:pt idx="16">
                  <c:v>Nasarawa</c:v>
                </c:pt>
              </c:strCache>
            </c:strRef>
          </c:cat>
          <c:val>
            <c:numRef>
              <c:f>Sheet1!$B$2:$B$18</c:f>
              <c:numCache>
                <c:formatCode>_(* #,##0.00_);_(* \(#,##0.00\);_(* "-"??_);_(@_)</c:formatCode>
                <c:ptCount val="17"/>
                <c:pt idx="0">
                  <c:v>112111</c:v>
                </c:pt>
                <c:pt idx="1">
                  <c:v>72217</c:v>
                </c:pt>
                <c:pt idx="2">
                  <c:v>91434</c:v>
                </c:pt>
                <c:pt idx="3">
                  <c:v>316599</c:v>
                </c:pt>
                <c:pt idx="4">
                  <c:v>174978</c:v>
                </c:pt>
                <c:pt idx="5">
                  <c:v>64613</c:v>
                </c:pt>
                <c:pt idx="6">
                  <c:v>477172</c:v>
                </c:pt>
                <c:pt idx="7">
                  <c:v>399541</c:v>
                </c:pt>
                <c:pt idx="8">
                  <c:v>541393</c:v>
                </c:pt>
                <c:pt idx="9">
                  <c:v>272301</c:v>
                </c:pt>
                <c:pt idx="10">
                  <c:v>279876</c:v>
                </c:pt>
                <c:pt idx="11">
                  <c:v>245609</c:v>
                </c:pt>
                <c:pt idx="12">
                  <c:v>632491</c:v>
                </c:pt>
                <c:pt idx="13">
                  <c:v>443025</c:v>
                </c:pt>
                <c:pt idx="14">
                  <c:v>294199</c:v>
                </c:pt>
                <c:pt idx="15">
                  <c:v>435750</c:v>
                </c:pt>
                <c:pt idx="16">
                  <c:v>178526</c:v>
                </c:pt>
              </c:numCache>
            </c:numRef>
          </c:val>
          <c:extLst>
            <c:ext xmlns:c16="http://schemas.microsoft.com/office/drawing/2014/chart" uri="{C3380CC4-5D6E-409C-BE32-E72D297353CC}">
              <c16:uniqueId val="{00000000-2237-48DC-B22F-1C02A8535BBF}"/>
            </c:ext>
          </c:extLst>
        </c:ser>
        <c:dLbls>
          <c:dLblPos val="outEnd"/>
          <c:showLegendKey val="0"/>
          <c:showVal val="1"/>
          <c:showCatName val="0"/>
          <c:showSerName val="0"/>
          <c:showPercent val="0"/>
          <c:showBubbleSize val="0"/>
        </c:dLbls>
        <c:gapWidth val="219"/>
        <c:overlap val="-27"/>
        <c:axId val="1746877103"/>
        <c:axId val="1447216607"/>
      </c:barChart>
      <c:catAx>
        <c:axId val="1746877103"/>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447216607"/>
        <c:crosses val="autoZero"/>
        <c:auto val="1"/>
        <c:lblAlgn val="ctr"/>
        <c:lblOffset val="100"/>
        <c:noMultiLvlLbl val="0"/>
      </c:catAx>
      <c:valAx>
        <c:axId val="1447216607"/>
        <c:scaling>
          <c:orientation val="minMax"/>
        </c:scaling>
        <c:delete val="1"/>
        <c:axPos val="l"/>
        <c:numFmt formatCode="_(* #,##0.00_);_(* \(#,##0.00\);_(* &quot;-&quot;??_);_(@_)" sourceLinked="1"/>
        <c:majorTickMark val="none"/>
        <c:minorTickMark val="none"/>
        <c:tickLblPos val="nextTo"/>
        <c:crossAx val="17468771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000" b="0" i="0" u="none" strike="noStrike" kern="1200" spc="0" baseline="0">
                <a:solidFill>
                  <a:schemeClr val="tx1">
                    <a:lumMod val="65000"/>
                    <a:lumOff val="35000"/>
                  </a:schemeClr>
                </a:solidFill>
                <a:latin typeface="+mn-lt"/>
                <a:ea typeface="+mn-ea"/>
                <a:cs typeface="+mn-cs"/>
              </a:defRPr>
            </a:pPr>
            <a:r>
              <a:rPr lang="en-US" sz="1000" b="0" i="0" u="none" strike="noStrike" baseline="0" dirty="0">
                <a:effectLst/>
              </a:rPr>
              <a:t>Disbursement of payments: States &amp; Number of Beneficiaries</a:t>
            </a:r>
            <a:endParaRPr lang="en-US" sz="1000" dirty="0"/>
          </a:p>
        </c:rich>
      </c:tx>
      <c:overlay val="0"/>
      <c:spPr>
        <a:noFill/>
        <a:ln>
          <a:noFill/>
        </a:ln>
        <a:effectLst/>
      </c:spPr>
      <c:txPr>
        <a:bodyPr rot="0" spcFirstLastPara="1" vertOverflow="ellipsis" vert="horz" wrap="square" anchor="ctr" anchorCtr="1"/>
        <a:lstStyle/>
        <a:p>
          <a:pPr>
            <a:defRPr sz="1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Number of Beneficiaries</c:v>
                </c:pt>
              </c:strCache>
            </c:strRef>
          </c:tx>
          <c:spPr>
            <a:solidFill>
              <a:srgbClr val="00875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6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Sheet1!$A$2:$A$25</c:f>
              <c:strCache>
                <c:ptCount val="24"/>
                <c:pt idx="0">
                  <c:v>Adamawa </c:v>
                </c:pt>
                <c:pt idx="1">
                  <c:v>Ananmbra</c:v>
                </c:pt>
                <c:pt idx="2">
                  <c:v>Bauchi</c:v>
                </c:pt>
                <c:pt idx="3">
                  <c:v>Benue</c:v>
                </c:pt>
                <c:pt idx="4">
                  <c:v>Cross River</c:v>
                </c:pt>
                <c:pt idx="5">
                  <c:v>Ekiti</c:v>
                </c:pt>
                <c:pt idx="6">
                  <c:v>FCT</c:v>
                </c:pt>
                <c:pt idx="7">
                  <c:v>Gombe</c:v>
                </c:pt>
                <c:pt idx="8">
                  <c:v>Imo</c:v>
                </c:pt>
                <c:pt idx="9">
                  <c:v>Jugwa</c:v>
                </c:pt>
                <c:pt idx="10">
                  <c:v>Kano </c:v>
                </c:pt>
                <c:pt idx="11">
                  <c:v>Kaduna</c:v>
                </c:pt>
                <c:pt idx="12">
                  <c:v>Katsina </c:v>
                </c:pt>
                <c:pt idx="13">
                  <c:v>Kogi </c:v>
                </c:pt>
                <c:pt idx="14">
                  <c:v>Kwara</c:v>
                </c:pt>
                <c:pt idx="15">
                  <c:v>Nasarawa</c:v>
                </c:pt>
                <c:pt idx="16">
                  <c:v>Niger</c:v>
                </c:pt>
                <c:pt idx="17">
                  <c:v>Osun</c:v>
                </c:pt>
                <c:pt idx="18">
                  <c:v>Oyo</c:v>
                </c:pt>
                <c:pt idx="19">
                  <c:v>Plateau </c:v>
                </c:pt>
                <c:pt idx="20">
                  <c:v>Rivers</c:v>
                </c:pt>
                <c:pt idx="21">
                  <c:v>Sokoto</c:v>
                </c:pt>
                <c:pt idx="22">
                  <c:v>Taraba</c:v>
                </c:pt>
                <c:pt idx="23">
                  <c:v>Yobe</c:v>
                </c:pt>
              </c:strCache>
            </c:strRef>
          </c:cat>
          <c:val>
            <c:numRef>
              <c:f>Sheet1!$B$2:$B$25</c:f>
              <c:numCache>
                <c:formatCode>#,##0</c:formatCode>
                <c:ptCount val="24"/>
                <c:pt idx="0">
                  <c:v>16876</c:v>
                </c:pt>
                <c:pt idx="1">
                  <c:v>7952</c:v>
                </c:pt>
                <c:pt idx="2">
                  <c:v>23272</c:v>
                </c:pt>
                <c:pt idx="3">
                  <c:v>58675</c:v>
                </c:pt>
                <c:pt idx="4">
                  <c:v>11824</c:v>
                </c:pt>
                <c:pt idx="5">
                  <c:v>4663</c:v>
                </c:pt>
                <c:pt idx="6">
                  <c:v>20021</c:v>
                </c:pt>
                <c:pt idx="7">
                  <c:v>26251</c:v>
                </c:pt>
                <c:pt idx="8">
                  <c:v>7408</c:v>
                </c:pt>
                <c:pt idx="9">
                  <c:v>79745</c:v>
                </c:pt>
                <c:pt idx="10">
                  <c:v>84045</c:v>
                </c:pt>
                <c:pt idx="11">
                  <c:v>22331</c:v>
                </c:pt>
                <c:pt idx="12">
                  <c:v>132569</c:v>
                </c:pt>
                <c:pt idx="13">
                  <c:v>34047</c:v>
                </c:pt>
                <c:pt idx="14">
                  <c:v>24819</c:v>
                </c:pt>
                <c:pt idx="15">
                  <c:v>48224</c:v>
                </c:pt>
                <c:pt idx="16">
                  <c:v>19583</c:v>
                </c:pt>
                <c:pt idx="17">
                  <c:v>15327</c:v>
                </c:pt>
                <c:pt idx="18">
                  <c:v>13532</c:v>
                </c:pt>
                <c:pt idx="19">
                  <c:v>24300</c:v>
                </c:pt>
                <c:pt idx="20">
                  <c:v>9110</c:v>
                </c:pt>
                <c:pt idx="21">
                  <c:v>3158</c:v>
                </c:pt>
                <c:pt idx="22">
                  <c:v>17636</c:v>
                </c:pt>
                <c:pt idx="23">
                  <c:v>24809</c:v>
                </c:pt>
              </c:numCache>
            </c:numRef>
          </c:val>
          <c:extLst>
            <c:ext xmlns:c16="http://schemas.microsoft.com/office/drawing/2014/chart" uri="{C3380CC4-5D6E-409C-BE32-E72D297353CC}">
              <c16:uniqueId val="{00000000-170E-4AB8-9B00-C88947BD9F87}"/>
            </c:ext>
          </c:extLst>
        </c:ser>
        <c:dLbls>
          <c:dLblPos val="outEnd"/>
          <c:showLegendKey val="0"/>
          <c:showVal val="1"/>
          <c:showCatName val="0"/>
          <c:showSerName val="0"/>
          <c:showPercent val="0"/>
          <c:showBubbleSize val="0"/>
        </c:dLbls>
        <c:gapWidth val="219"/>
        <c:overlap val="-27"/>
        <c:axId val="1614567295"/>
        <c:axId val="1596757391"/>
      </c:barChart>
      <c:catAx>
        <c:axId val="1614567295"/>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crossAx val="1596757391"/>
        <c:crosses val="autoZero"/>
        <c:auto val="1"/>
        <c:lblAlgn val="ctr"/>
        <c:lblOffset val="100"/>
        <c:noMultiLvlLbl val="0"/>
      </c:catAx>
      <c:valAx>
        <c:axId val="1596757391"/>
        <c:scaling>
          <c:orientation val="minMax"/>
        </c:scaling>
        <c:delete val="1"/>
        <c:axPos val="l"/>
        <c:numFmt formatCode="#,##0" sourceLinked="1"/>
        <c:majorTickMark val="out"/>
        <c:minorTickMark val="none"/>
        <c:tickLblPos val="nextTo"/>
        <c:crossAx val="161456729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00" b="0" i="0" u="none" strike="noStrike" kern="1200" spc="0" baseline="0">
                <a:solidFill>
                  <a:schemeClr val="tx1">
                    <a:lumMod val="65000"/>
                    <a:lumOff val="35000"/>
                  </a:schemeClr>
                </a:solidFill>
                <a:latin typeface="Arial" panose="020B0604020202020204" pitchFamily="34" charset="0"/>
                <a:ea typeface="+mn-ea"/>
                <a:cs typeface="Arial" panose="020B0604020202020204" pitchFamily="34" charset="0"/>
              </a:defRPr>
            </a:pPr>
            <a:r>
              <a:rPr lang="en-US" sz="1000" dirty="0">
                <a:latin typeface="Arial" panose="020B0604020202020204" pitchFamily="34" charset="0"/>
                <a:cs typeface="Arial" panose="020B0604020202020204" pitchFamily="34" charset="0"/>
              </a:rPr>
              <a:t>Respondent Gender Distribution</a:t>
            </a:r>
          </a:p>
        </c:rich>
      </c:tx>
      <c:overlay val="0"/>
      <c:spPr>
        <a:noFill/>
        <a:ln>
          <a:noFill/>
        </a:ln>
        <a:effectLst/>
      </c:spPr>
      <c:txPr>
        <a:bodyPr rot="0" spcFirstLastPara="1" vertOverflow="ellipsis" vert="horz" wrap="square" anchor="ctr" anchorCtr="1"/>
        <a:lstStyle/>
        <a:p>
          <a:pPr>
            <a:defRPr sz="1000" b="0" i="0" u="none" strike="noStrike" kern="1200" spc="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title>
    <c:autoTitleDeleted val="0"/>
    <c:plotArea>
      <c:layout/>
      <c:barChart>
        <c:barDir val="col"/>
        <c:grouping val="clustered"/>
        <c:varyColors val="0"/>
        <c:ser>
          <c:idx val="0"/>
          <c:order val="0"/>
          <c:tx>
            <c:strRef>
              <c:f>Sheet1!$B$1</c:f>
              <c:strCache>
                <c:ptCount val="1"/>
                <c:pt idx="0">
                  <c:v>Male </c:v>
                </c:pt>
              </c:strCache>
            </c:strRef>
          </c:tx>
          <c:spPr>
            <a:solidFill>
              <a:srgbClr val="00875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Sample Population Gender Distribution </c:v>
                </c:pt>
              </c:strCache>
            </c:strRef>
          </c:cat>
          <c:val>
            <c:numRef>
              <c:f>Sheet1!$B$2</c:f>
              <c:numCache>
                <c:formatCode>General</c:formatCode>
                <c:ptCount val="1"/>
                <c:pt idx="0">
                  <c:v>51</c:v>
                </c:pt>
              </c:numCache>
            </c:numRef>
          </c:val>
          <c:extLst>
            <c:ext xmlns:c16="http://schemas.microsoft.com/office/drawing/2014/chart" uri="{C3380CC4-5D6E-409C-BE32-E72D297353CC}">
              <c16:uniqueId val="{00000000-85BF-4976-93CE-1F1BC1EE1960}"/>
            </c:ext>
          </c:extLst>
        </c:ser>
        <c:ser>
          <c:idx val="1"/>
          <c:order val="1"/>
          <c:tx>
            <c:strRef>
              <c:f>Sheet1!$C$1</c:f>
              <c:strCache>
                <c:ptCount val="1"/>
                <c:pt idx="0">
                  <c:v>Female</c:v>
                </c:pt>
              </c:strCache>
            </c:strRef>
          </c:tx>
          <c:spPr>
            <a:solidFill>
              <a:schemeClr val="tx1">
                <a:lumMod val="65000"/>
                <a:lumOff val="3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Sample Population Gender Distribution </c:v>
                </c:pt>
              </c:strCache>
            </c:strRef>
          </c:cat>
          <c:val>
            <c:numRef>
              <c:f>Sheet1!$C$2</c:f>
              <c:numCache>
                <c:formatCode>General</c:formatCode>
                <c:ptCount val="1"/>
                <c:pt idx="0">
                  <c:v>49</c:v>
                </c:pt>
              </c:numCache>
            </c:numRef>
          </c:val>
          <c:extLst>
            <c:ext xmlns:c16="http://schemas.microsoft.com/office/drawing/2014/chart" uri="{C3380CC4-5D6E-409C-BE32-E72D297353CC}">
              <c16:uniqueId val="{00000001-85BF-4976-93CE-1F1BC1EE1960}"/>
            </c:ext>
          </c:extLst>
        </c:ser>
        <c:dLbls>
          <c:showLegendKey val="0"/>
          <c:showVal val="0"/>
          <c:showCatName val="0"/>
          <c:showSerName val="0"/>
          <c:showPercent val="0"/>
          <c:showBubbleSize val="0"/>
        </c:dLbls>
        <c:gapWidth val="314"/>
        <c:overlap val="-58"/>
        <c:axId val="1056080847"/>
        <c:axId val="1826199871"/>
      </c:barChart>
      <c:catAx>
        <c:axId val="1056080847"/>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26199871"/>
        <c:crosses val="autoZero"/>
        <c:auto val="1"/>
        <c:lblAlgn val="ctr"/>
        <c:lblOffset val="100"/>
        <c:noMultiLvlLbl val="0"/>
      </c:catAx>
      <c:valAx>
        <c:axId val="1826199871"/>
        <c:scaling>
          <c:orientation val="minMax"/>
          <c:min val="0"/>
        </c:scaling>
        <c:delete val="1"/>
        <c:axPos val="l"/>
        <c:numFmt formatCode="General" sourceLinked="1"/>
        <c:majorTickMark val="out"/>
        <c:minorTickMark val="none"/>
        <c:tickLblPos val="nextTo"/>
        <c:crossAx val="1056080847"/>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solidFill>
        <a:srgbClr val="008751"/>
      </a:solidFill>
      <a:prstDash val="solid"/>
      <a:round/>
    </a:ln>
    <a:effectLst/>
  </c:spPr>
  <c:txPr>
    <a:bodyPr/>
    <a:lstStyle/>
    <a:p>
      <a:pP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00" b="0" i="0" u="none" strike="noStrike" kern="1200" spc="0" baseline="0">
                <a:solidFill>
                  <a:schemeClr val="tx1">
                    <a:lumMod val="65000"/>
                    <a:lumOff val="35000"/>
                  </a:schemeClr>
                </a:solidFill>
                <a:latin typeface="Arial" panose="020B0604020202020204" pitchFamily="34" charset="0"/>
                <a:ea typeface="+mn-ea"/>
                <a:cs typeface="Arial" panose="020B0604020202020204" pitchFamily="34" charset="0"/>
              </a:defRPr>
            </a:pPr>
            <a:r>
              <a:rPr lang="en-US" sz="1000" dirty="0">
                <a:latin typeface="Arial" panose="020B0604020202020204" pitchFamily="34" charset="0"/>
                <a:cs typeface="Arial" panose="020B0604020202020204" pitchFamily="34" charset="0"/>
              </a:rPr>
              <a:t>Respondent Age</a:t>
            </a:r>
            <a:r>
              <a:rPr lang="en-US" sz="1000" baseline="0" dirty="0">
                <a:latin typeface="Arial" panose="020B0604020202020204" pitchFamily="34" charset="0"/>
                <a:cs typeface="Arial" panose="020B0604020202020204" pitchFamily="34" charset="0"/>
              </a:rPr>
              <a:t> </a:t>
            </a:r>
            <a:r>
              <a:rPr lang="en-US" sz="1000" dirty="0">
                <a:latin typeface="Arial" panose="020B0604020202020204" pitchFamily="34" charset="0"/>
                <a:cs typeface="Arial" panose="020B0604020202020204" pitchFamily="34" charset="0"/>
              </a:rPr>
              <a:t>Distribution</a:t>
            </a:r>
          </a:p>
        </c:rich>
      </c:tx>
      <c:overlay val="0"/>
      <c:spPr>
        <a:noFill/>
        <a:ln>
          <a:noFill/>
        </a:ln>
        <a:effectLst/>
      </c:spPr>
      <c:txPr>
        <a:bodyPr rot="0" spcFirstLastPara="1" vertOverflow="ellipsis" vert="horz" wrap="square" anchor="ctr" anchorCtr="1"/>
        <a:lstStyle/>
        <a:p>
          <a:pPr>
            <a:defRPr sz="1000" b="0" i="0" u="none" strike="noStrike" kern="1200" spc="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title>
    <c:autoTitleDeleted val="0"/>
    <c:plotArea>
      <c:layout/>
      <c:barChart>
        <c:barDir val="col"/>
        <c:grouping val="clustered"/>
        <c:varyColors val="0"/>
        <c:ser>
          <c:idx val="0"/>
          <c:order val="0"/>
          <c:tx>
            <c:strRef>
              <c:f>Sheet1!$B$1</c:f>
              <c:strCache>
                <c:ptCount val="1"/>
                <c:pt idx="0">
                  <c:v>18 - 35</c:v>
                </c:pt>
              </c:strCache>
            </c:strRef>
          </c:tx>
          <c:spPr>
            <a:solidFill>
              <a:srgbClr val="00875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Respondent Age Distribution </c:v>
                </c:pt>
              </c:strCache>
            </c:strRef>
          </c:cat>
          <c:val>
            <c:numRef>
              <c:f>Sheet1!$B$2</c:f>
              <c:numCache>
                <c:formatCode>General</c:formatCode>
                <c:ptCount val="1"/>
                <c:pt idx="0">
                  <c:v>45</c:v>
                </c:pt>
              </c:numCache>
            </c:numRef>
          </c:val>
          <c:extLst>
            <c:ext xmlns:c16="http://schemas.microsoft.com/office/drawing/2014/chart" uri="{C3380CC4-5D6E-409C-BE32-E72D297353CC}">
              <c16:uniqueId val="{00000000-D9BD-42A9-8BAA-0FF3B130CEF1}"/>
            </c:ext>
          </c:extLst>
        </c:ser>
        <c:ser>
          <c:idx val="1"/>
          <c:order val="1"/>
          <c:tx>
            <c:strRef>
              <c:f>Sheet1!$C$1</c:f>
              <c:strCache>
                <c:ptCount val="1"/>
                <c:pt idx="0">
                  <c:v>36 - 60 </c:v>
                </c:pt>
              </c:strCache>
            </c:strRef>
          </c:tx>
          <c:spPr>
            <a:solidFill>
              <a:srgbClr val="59595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Respondent Age Distribution </c:v>
                </c:pt>
              </c:strCache>
            </c:strRef>
          </c:cat>
          <c:val>
            <c:numRef>
              <c:f>Sheet1!$C$2</c:f>
              <c:numCache>
                <c:formatCode>General</c:formatCode>
                <c:ptCount val="1"/>
                <c:pt idx="0">
                  <c:v>50</c:v>
                </c:pt>
              </c:numCache>
            </c:numRef>
          </c:val>
          <c:extLst>
            <c:ext xmlns:c16="http://schemas.microsoft.com/office/drawing/2014/chart" uri="{C3380CC4-5D6E-409C-BE32-E72D297353CC}">
              <c16:uniqueId val="{00000001-D9BD-42A9-8BAA-0FF3B130CEF1}"/>
            </c:ext>
          </c:extLst>
        </c:ser>
        <c:ser>
          <c:idx val="2"/>
          <c:order val="2"/>
          <c:tx>
            <c:strRef>
              <c:f>Sheet1!$D$1</c:f>
              <c:strCache>
                <c:ptCount val="1"/>
                <c:pt idx="0">
                  <c:v>61+</c:v>
                </c:pt>
              </c:strCache>
            </c:strRef>
          </c:tx>
          <c:spPr>
            <a:solidFill>
              <a:srgbClr val="ED7D31"/>
            </a:solidFill>
            <a:ln>
              <a:noFill/>
            </a:ln>
            <a:effectLst/>
          </c:spPr>
          <c:invertIfNegative val="0"/>
          <c:dPt>
            <c:idx val="0"/>
            <c:invertIfNegative val="0"/>
            <c:bubble3D val="0"/>
            <c:spPr>
              <a:solidFill>
                <a:srgbClr val="ED7D31"/>
              </a:solidFill>
              <a:ln>
                <a:noFill/>
              </a:ln>
              <a:effectLst/>
            </c:spPr>
            <c:extLst>
              <c:ext xmlns:c16="http://schemas.microsoft.com/office/drawing/2014/chart" uri="{C3380CC4-5D6E-409C-BE32-E72D297353CC}">
                <c16:uniqueId val="{00000003-D9BD-42A9-8BAA-0FF3B130CEF1}"/>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Respondent Age Distribution </c:v>
                </c:pt>
              </c:strCache>
            </c:strRef>
          </c:cat>
          <c:val>
            <c:numRef>
              <c:f>Sheet1!$D$2</c:f>
              <c:numCache>
                <c:formatCode>General</c:formatCode>
                <c:ptCount val="1"/>
                <c:pt idx="0">
                  <c:v>5</c:v>
                </c:pt>
              </c:numCache>
            </c:numRef>
          </c:val>
          <c:extLst>
            <c:ext xmlns:c16="http://schemas.microsoft.com/office/drawing/2014/chart" uri="{C3380CC4-5D6E-409C-BE32-E72D297353CC}">
              <c16:uniqueId val="{00000004-D9BD-42A9-8BAA-0FF3B130CEF1}"/>
            </c:ext>
          </c:extLst>
        </c:ser>
        <c:dLbls>
          <c:showLegendKey val="0"/>
          <c:showVal val="0"/>
          <c:showCatName val="0"/>
          <c:showSerName val="0"/>
          <c:showPercent val="0"/>
          <c:showBubbleSize val="0"/>
        </c:dLbls>
        <c:gapWidth val="211"/>
        <c:overlap val="-80"/>
        <c:axId val="1056080847"/>
        <c:axId val="1826199871"/>
      </c:barChart>
      <c:catAx>
        <c:axId val="1056080847"/>
        <c:scaling>
          <c:orientation val="minMax"/>
        </c:scaling>
        <c:delete val="1"/>
        <c:axPos val="b"/>
        <c:numFmt formatCode="General" sourceLinked="1"/>
        <c:majorTickMark val="none"/>
        <c:minorTickMark val="none"/>
        <c:tickLblPos val="nextTo"/>
        <c:crossAx val="1826199871"/>
        <c:crosses val="autoZero"/>
        <c:auto val="1"/>
        <c:lblAlgn val="ctr"/>
        <c:lblOffset val="100"/>
        <c:noMultiLvlLbl val="0"/>
      </c:catAx>
      <c:valAx>
        <c:axId val="1826199871"/>
        <c:scaling>
          <c:orientation val="minMax"/>
        </c:scaling>
        <c:delete val="1"/>
        <c:axPos val="l"/>
        <c:numFmt formatCode="General" sourceLinked="1"/>
        <c:majorTickMark val="out"/>
        <c:minorTickMark val="none"/>
        <c:tickLblPos val="nextTo"/>
        <c:crossAx val="1056080847"/>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solidFill>
        <a:srgbClr val="008751"/>
      </a:solidFill>
      <a:prstDash val="solid"/>
      <a:round/>
    </a:ln>
    <a:effectLst/>
  </c:spPr>
  <c:txPr>
    <a:bodyPr/>
    <a:lstStyle/>
    <a:p>
      <a:pPr>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00" b="0" i="0" u="none" strike="noStrike" kern="1200" spc="0" baseline="0">
                <a:solidFill>
                  <a:schemeClr val="tx1">
                    <a:lumMod val="65000"/>
                    <a:lumOff val="35000"/>
                  </a:schemeClr>
                </a:solidFill>
                <a:latin typeface="Arial" panose="020B0604020202020204" pitchFamily="34" charset="0"/>
                <a:ea typeface="+mn-ea"/>
                <a:cs typeface="Arial" panose="020B0604020202020204" pitchFamily="34" charset="0"/>
              </a:defRPr>
            </a:pPr>
            <a:r>
              <a:rPr lang="en-US" sz="1000" dirty="0">
                <a:latin typeface="Arial" panose="020B0604020202020204" pitchFamily="34" charset="0"/>
                <a:cs typeface="Arial" panose="020B0604020202020204" pitchFamily="34" charset="0"/>
              </a:rPr>
              <a:t>Respondent Occupation</a:t>
            </a:r>
          </a:p>
        </c:rich>
      </c:tx>
      <c:overlay val="0"/>
      <c:spPr>
        <a:noFill/>
        <a:ln>
          <a:noFill/>
        </a:ln>
        <a:effectLst/>
      </c:spPr>
      <c:txPr>
        <a:bodyPr rot="0" spcFirstLastPara="1" vertOverflow="ellipsis" vert="horz" wrap="square" anchor="ctr" anchorCtr="1"/>
        <a:lstStyle/>
        <a:p>
          <a:pPr>
            <a:defRPr sz="1000" b="0" i="0" u="none" strike="noStrike" kern="1200" spc="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title>
    <c:autoTitleDeleted val="0"/>
    <c:plotArea>
      <c:layout/>
      <c:barChart>
        <c:barDir val="bar"/>
        <c:grouping val="clustered"/>
        <c:varyColors val="0"/>
        <c:ser>
          <c:idx val="0"/>
          <c:order val="0"/>
          <c:tx>
            <c:strRef>
              <c:f>Sheet1!$B$1</c:f>
              <c:strCache>
                <c:ptCount val="1"/>
                <c:pt idx="0">
                  <c:v>Series 1</c:v>
                </c:pt>
              </c:strCache>
            </c:strRef>
          </c:tx>
          <c:spPr>
            <a:solidFill>
              <a:srgbClr val="00875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Sheet1!$A$2:$A$13</c:f>
              <c:strCache>
                <c:ptCount val="12"/>
                <c:pt idx="0">
                  <c:v>Others </c:v>
                </c:pt>
                <c:pt idx="1">
                  <c:v>NYSC</c:v>
                </c:pt>
                <c:pt idx="2">
                  <c:v>Religious Leader </c:v>
                </c:pt>
                <c:pt idx="3">
                  <c:v>Student </c:v>
                </c:pt>
                <c:pt idx="4">
                  <c:v>Unemployed </c:v>
                </c:pt>
                <c:pt idx="5">
                  <c:v>Farmer/Agric worker </c:v>
                </c:pt>
                <c:pt idx="6">
                  <c:v>Heatlhcare worker </c:v>
                </c:pt>
                <c:pt idx="7">
                  <c:v>Artisan</c:v>
                </c:pt>
                <c:pt idx="8">
                  <c:v>Business man/woman</c:v>
                </c:pt>
                <c:pt idx="9">
                  <c:v>Civil Servant </c:v>
                </c:pt>
                <c:pt idx="10">
                  <c:v>Professional worker </c:v>
                </c:pt>
                <c:pt idx="11">
                  <c:v>Self Employed trader</c:v>
                </c:pt>
              </c:strCache>
            </c:strRef>
          </c:cat>
          <c:val>
            <c:numRef>
              <c:f>Sheet1!$B$2:$B$13</c:f>
              <c:numCache>
                <c:formatCode>General</c:formatCode>
                <c:ptCount val="12"/>
                <c:pt idx="0">
                  <c:v>2</c:v>
                </c:pt>
                <c:pt idx="1">
                  <c:v>1</c:v>
                </c:pt>
                <c:pt idx="2">
                  <c:v>1</c:v>
                </c:pt>
                <c:pt idx="3">
                  <c:v>4</c:v>
                </c:pt>
                <c:pt idx="4">
                  <c:v>6</c:v>
                </c:pt>
                <c:pt idx="5">
                  <c:v>6</c:v>
                </c:pt>
                <c:pt idx="6">
                  <c:v>7</c:v>
                </c:pt>
                <c:pt idx="7">
                  <c:v>7</c:v>
                </c:pt>
                <c:pt idx="8">
                  <c:v>9</c:v>
                </c:pt>
                <c:pt idx="9">
                  <c:v>10</c:v>
                </c:pt>
                <c:pt idx="10">
                  <c:v>11</c:v>
                </c:pt>
                <c:pt idx="11">
                  <c:v>36</c:v>
                </c:pt>
              </c:numCache>
            </c:numRef>
          </c:val>
          <c:extLst>
            <c:ext xmlns:c16="http://schemas.microsoft.com/office/drawing/2014/chart" uri="{C3380CC4-5D6E-409C-BE32-E72D297353CC}">
              <c16:uniqueId val="{00000000-A47D-4ED3-AB33-901AD54CF928}"/>
            </c:ext>
          </c:extLst>
        </c:ser>
        <c:dLbls>
          <c:dLblPos val="outEnd"/>
          <c:showLegendKey val="0"/>
          <c:showVal val="1"/>
          <c:showCatName val="0"/>
          <c:showSerName val="0"/>
          <c:showPercent val="0"/>
          <c:showBubbleSize val="0"/>
        </c:dLbls>
        <c:gapWidth val="182"/>
        <c:axId val="1825871455"/>
        <c:axId val="1747264495"/>
      </c:barChart>
      <c:catAx>
        <c:axId val="1825871455"/>
        <c:scaling>
          <c:orientation val="minMax"/>
        </c:scaling>
        <c:delete val="0"/>
        <c:axPos val="l"/>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747264495"/>
        <c:crosses val="autoZero"/>
        <c:auto val="1"/>
        <c:lblAlgn val="ctr"/>
        <c:lblOffset val="100"/>
        <c:noMultiLvlLbl val="0"/>
      </c:catAx>
      <c:valAx>
        <c:axId val="1747264495"/>
        <c:scaling>
          <c:orientation val="minMax"/>
        </c:scaling>
        <c:delete val="1"/>
        <c:axPos val="b"/>
        <c:numFmt formatCode="General" sourceLinked="1"/>
        <c:majorTickMark val="out"/>
        <c:minorTickMark val="none"/>
        <c:tickLblPos val="nextTo"/>
        <c:crossAx val="182587145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solidFill>
        <a:srgbClr val="008751"/>
      </a:solidFill>
      <a:prstDash val="solid"/>
      <a:round/>
    </a:ln>
    <a:effectLst/>
  </c:spPr>
  <c:txPr>
    <a:bodyPr/>
    <a:lstStyle/>
    <a:p>
      <a:pPr>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GB" sz="1000" b="1" dirty="0">
                <a:effectLst/>
                <a:latin typeface="Arial" panose="020B0604020202020204" pitchFamily="34" charset="0"/>
                <a:cs typeface="Arial" panose="020B0604020202020204" pitchFamily="34" charset="0"/>
              </a:rPr>
              <a:t>% of citizens who think Corona virus is real in Nigeria per region </a:t>
            </a:r>
            <a:endParaRPr lang="en-US" sz="1000" dirty="0">
              <a:effectLst/>
              <a:latin typeface="Arial" panose="020B0604020202020204" pitchFamily="34" charset="0"/>
              <a:cs typeface="Arial" panose="020B0604020202020204" pitchFamily="34" charset="0"/>
            </a:endParaRPr>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No</c:v>
                </c:pt>
              </c:strCache>
            </c:strRef>
          </c:tx>
          <c:spPr>
            <a:solidFill>
              <a:schemeClr val="tx1">
                <a:lumMod val="65000"/>
                <a:lumOff val="3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National</c:v>
                </c:pt>
                <c:pt idx="1">
                  <c:v>North Central </c:v>
                </c:pt>
                <c:pt idx="2">
                  <c:v>North East</c:v>
                </c:pt>
                <c:pt idx="3">
                  <c:v>Northe West</c:v>
                </c:pt>
                <c:pt idx="4">
                  <c:v>South East</c:v>
                </c:pt>
                <c:pt idx="5">
                  <c:v>South South </c:v>
                </c:pt>
                <c:pt idx="6">
                  <c:v>South West </c:v>
                </c:pt>
              </c:strCache>
            </c:strRef>
          </c:cat>
          <c:val>
            <c:numRef>
              <c:f>Sheet1!$B$2:$B$8</c:f>
              <c:numCache>
                <c:formatCode>0%</c:formatCode>
                <c:ptCount val="7"/>
                <c:pt idx="0">
                  <c:v>0.19</c:v>
                </c:pt>
                <c:pt idx="1">
                  <c:v>0.21</c:v>
                </c:pt>
                <c:pt idx="2">
                  <c:v>7.0000000000000007E-2</c:v>
                </c:pt>
                <c:pt idx="3">
                  <c:v>0.16</c:v>
                </c:pt>
                <c:pt idx="4">
                  <c:v>0.28000000000000003</c:v>
                </c:pt>
                <c:pt idx="5">
                  <c:v>0.26</c:v>
                </c:pt>
                <c:pt idx="6">
                  <c:v>0.18</c:v>
                </c:pt>
              </c:numCache>
            </c:numRef>
          </c:val>
          <c:extLst>
            <c:ext xmlns:c16="http://schemas.microsoft.com/office/drawing/2014/chart" uri="{C3380CC4-5D6E-409C-BE32-E72D297353CC}">
              <c16:uniqueId val="{00000000-C7C0-4A5E-A83F-68B4B14BF211}"/>
            </c:ext>
          </c:extLst>
        </c:ser>
        <c:ser>
          <c:idx val="1"/>
          <c:order val="1"/>
          <c:tx>
            <c:strRef>
              <c:f>Sheet1!$C$1</c:f>
              <c:strCache>
                <c:ptCount val="1"/>
                <c:pt idx="0">
                  <c:v>Yes</c:v>
                </c:pt>
              </c:strCache>
            </c:strRef>
          </c:tx>
          <c:spPr>
            <a:solidFill>
              <a:srgbClr val="00875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National</c:v>
                </c:pt>
                <c:pt idx="1">
                  <c:v>North Central </c:v>
                </c:pt>
                <c:pt idx="2">
                  <c:v>North East</c:v>
                </c:pt>
                <c:pt idx="3">
                  <c:v>Northe West</c:v>
                </c:pt>
                <c:pt idx="4">
                  <c:v>South East</c:v>
                </c:pt>
                <c:pt idx="5">
                  <c:v>South South </c:v>
                </c:pt>
                <c:pt idx="6">
                  <c:v>South West </c:v>
                </c:pt>
              </c:strCache>
            </c:strRef>
          </c:cat>
          <c:val>
            <c:numRef>
              <c:f>Sheet1!$C$2:$C$8</c:f>
              <c:numCache>
                <c:formatCode>0%</c:formatCode>
                <c:ptCount val="7"/>
                <c:pt idx="0">
                  <c:v>0.67999999999999994</c:v>
                </c:pt>
                <c:pt idx="1">
                  <c:v>0.69</c:v>
                </c:pt>
                <c:pt idx="2">
                  <c:v>0.84</c:v>
                </c:pt>
                <c:pt idx="3">
                  <c:v>0.72</c:v>
                </c:pt>
                <c:pt idx="4">
                  <c:v>0.51</c:v>
                </c:pt>
                <c:pt idx="5">
                  <c:v>0.56999999999999995</c:v>
                </c:pt>
                <c:pt idx="6">
                  <c:v>0.67999999999999994</c:v>
                </c:pt>
              </c:numCache>
            </c:numRef>
          </c:val>
          <c:extLst>
            <c:ext xmlns:c16="http://schemas.microsoft.com/office/drawing/2014/chart" uri="{C3380CC4-5D6E-409C-BE32-E72D297353CC}">
              <c16:uniqueId val="{00000001-C7C0-4A5E-A83F-68B4B14BF211}"/>
            </c:ext>
          </c:extLst>
        </c:ser>
        <c:ser>
          <c:idx val="2"/>
          <c:order val="2"/>
          <c:tx>
            <c:strRef>
              <c:f>Sheet1!$D$1</c:f>
              <c:strCache>
                <c:ptCount val="1"/>
                <c:pt idx="0">
                  <c:v>Don’t Know</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National</c:v>
                </c:pt>
                <c:pt idx="1">
                  <c:v>North Central </c:v>
                </c:pt>
                <c:pt idx="2">
                  <c:v>North East</c:v>
                </c:pt>
                <c:pt idx="3">
                  <c:v>Northe West</c:v>
                </c:pt>
                <c:pt idx="4">
                  <c:v>South East</c:v>
                </c:pt>
                <c:pt idx="5">
                  <c:v>South South </c:v>
                </c:pt>
                <c:pt idx="6">
                  <c:v>South West </c:v>
                </c:pt>
              </c:strCache>
            </c:strRef>
          </c:cat>
          <c:val>
            <c:numRef>
              <c:f>Sheet1!$D$2:$D$8</c:f>
              <c:numCache>
                <c:formatCode>0%</c:formatCode>
                <c:ptCount val="7"/>
                <c:pt idx="0">
                  <c:v>0.13</c:v>
                </c:pt>
                <c:pt idx="1">
                  <c:v>0.1</c:v>
                </c:pt>
                <c:pt idx="2">
                  <c:v>0.09</c:v>
                </c:pt>
                <c:pt idx="3">
                  <c:v>0.12</c:v>
                </c:pt>
                <c:pt idx="4">
                  <c:v>0.21</c:v>
                </c:pt>
                <c:pt idx="5">
                  <c:v>0.17</c:v>
                </c:pt>
                <c:pt idx="6">
                  <c:v>0.14000000000000001</c:v>
                </c:pt>
              </c:numCache>
            </c:numRef>
          </c:val>
          <c:extLst>
            <c:ext xmlns:c16="http://schemas.microsoft.com/office/drawing/2014/chart" uri="{C3380CC4-5D6E-409C-BE32-E72D297353CC}">
              <c16:uniqueId val="{00000000-D74E-4794-89F1-945E23EAE4C3}"/>
            </c:ext>
          </c:extLst>
        </c:ser>
        <c:dLbls>
          <c:dLblPos val="outEnd"/>
          <c:showLegendKey val="0"/>
          <c:showVal val="1"/>
          <c:showCatName val="0"/>
          <c:showSerName val="0"/>
          <c:showPercent val="0"/>
          <c:showBubbleSize val="0"/>
        </c:dLbls>
        <c:gapWidth val="219"/>
        <c:overlap val="-27"/>
        <c:axId val="1432582111"/>
        <c:axId val="1767519471"/>
      </c:barChart>
      <c:catAx>
        <c:axId val="143258211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767519471"/>
        <c:crosses val="autoZero"/>
        <c:auto val="1"/>
        <c:lblAlgn val="ctr"/>
        <c:lblOffset val="100"/>
        <c:noMultiLvlLbl val="0"/>
      </c:catAx>
      <c:valAx>
        <c:axId val="1767519471"/>
        <c:scaling>
          <c:orientation val="minMax"/>
        </c:scaling>
        <c:delete val="1"/>
        <c:axPos val="l"/>
        <c:numFmt formatCode="0%" sourceLinked="1"/>
        <c:majorTickMark val="none"/>
        <c:minorTickMark val="none"/>
        <c:tickLblPos val="nextTo"/>
        <c:crossAx val="1432582111"/>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solidFill>
        <a:srgbClr val="008751"/>
      </a:solidFill>
      <a:round/>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GB" sz="1000" b="1" dirty="0">
                <a:effectLst/>
                <a:latin typeface="Arial" panose="020B0604020202020204" pitchFamily="34" charset="0"/>
                <a:cs typeface="Arial" panose="020B0604020202020204" pitchFamily="34" charset="0"/>
              </a:rPr>
              <a:t>% of citizens who</a:t>
            </a:r>
            <a:r>
              <a:rPr lang="en-GB" sz="1000" b="1" baseline="0" dirty="0">
                <a:effectLst/>
                <a:latin typeface="Arial" panose="020B0604020202020204" pitchFamily="34" charset="0"/>
                <a:cs typeface="Arial" panose="020B0604020202020204" pitchFamily="34" charset="0"/>
              </a:rPr>
              <a:t> received messages on how to access palliatives</a:t>
            </a:r>
            <a:endParaRPr lang="en-US" sz="1000" dirty="0">
              <a:effectLst/>
              <a:latin typeface="Arial" panose="020B0604020202020204" pitchFamily="34" charset="0"/>
              <a:cs typeface="Arial" panose="020B0604020202020204" pitchFamily="34" charset="0"/>
            </a:endParaRPr>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No</c:v>
                </c:pt>
              </c:strCache>
            </c:strRef>
          </c:tx>
          <c:spPr>
            <a:solidFill>
              <a:schemeClr val="tx1">
                <a:lumMod val="65000"/>
                <a:lumOff val="35000"/>
              </a:schemeClr>
            </a:solidFill>
            <a:ln>
              <a:noFill/>
            </a:ln>
            <a:effectLst/>
          </c:spPr>
          <c:invertIfNegative val="0"/>
          <c:dLbls>
            <c:dLbl>
              <c:idx val="5"/>
              <c:tx>
                <c:rich>
                  <a:bodyPr/>
                  <a:lstStyle/>
                  <a:p>
                    <a:r>
                      <a:rPr lang="en-US" dirty="0"/>
                      <a:t>83%</a:t>
                    </a:r>
                  </a:p>
                </c:rich>
              </c:tx>
              <c:dLblPos val="outEnd"/>
              <c:showLegendKey val="0"/>
              <c:showVal val="1"/>
              <c:showCatName val="0"/>
              <c:showSerName val="0"/>
              <c:showPercent val="0"/>
              <c:showBubbleSize val="0"/>
              <c:extLst>
                <c:ext xmlns:c15="http://schemas.microsoft.com/office/drawing/2012/chart" uri="{CE6537A1-D6FC-4f65-9D91-7224C49458BB}">
                  <c15:layout>
                    <c:manualLayout>
                      <c:w val="5.6133116545459848E-2"/>
                      <c:h val="0.17369806625899736"/>
                    </c:manualLayout>
                  </c15:layout>
                  <c15:showDataLabelsRange val="0"/>
                </c:ext>
                <c:ext xmlns:c16="http://schemas.microsoft.com/office/drawing/2014/chart" uri="{C3380CC4-5D6E-409C-BE32-E72D297353CC}">
                  <c16:uniqueId val="{00000000-2C88-4262-9579-1C31999F19C5}"/>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Federal
Government </c:v>
                </c:pt>
                <c:pt idx="1">
                  <c:v>State 
Government</c:v>
                </c:pt>
                <c:pt idx="2">
                  <c:v>Community 
Leader </c:v>
                </c:pt>
                <c:pt idx="3">
                  <c:v>Individuals </c:v>
                </c:pt>
                <c:pt idx="4">
                  <c:v>Private 
Organisations </c:v>
                </c:pt>
                <c:pt idx="5">
                  <c:v>CACOVID</c:v>
                </c:pt>
                <c:pt idx="6">
                  <c:v>Min. of 
Hummanitarian Affairs </c:v>
                </c:pt>
              </c:strCache>
            </c:strRef>
          </c:cat>
          <c:val>
            <c:numRef>
              <c:f>Sheet1!$B$2:$B$8</c:f>
              <c:numCache>
                <c:formatCode>0%</c:formatCode>
                <c:ptCount val="7"/>
                <c:pt idx="0">
                  <c:v>0.93</c:v>
                </c:pt>
                <c:pt idx="1">
                  <c:v>0.93</c:v>
                </c:pt>
                <c:pt idx="2">
                  <c:v>0.97</c:v>
                </c:pt>
                <c:pt idx="3">
                  <c:v>0.97</c:v>
                </c:pt>
                <c:pt idx="4">
                  <c:v>0.97</c:v>
                </c:pt>
                <c:pt idx="5">
                  <c:v>0.99</c:v>
                </c:pt>
                <c:pt idx="6">
                  <c:v>0.99</c:v>
                </c:pt>
              </c:numCache>
            </c:numRef>
          </c:val>
          <c:extLst>
            <c:ext xmlns:c16="http://schemas.microsoft.com/office/drawing/2014/chart" uri="{C3380CC4-5D6E-409C-BE32-E72D297353CC}">
              <c16:uniqueId val="{00000000-868E-46B5-8D51-995B09AA8D5D}"/>
            </c:ext>
          </c:extLst>
        </c:ser>
        <c:ser>
          <c:idx val="1"/>
          <c:order val="1"/>
          <c:tx>
            <c:strRef>
              <c:f>Sheet1!$C$1</c:f>
              <c:strCache>
                <c:ptCount val="1"/>
                <c:pt idx="0">
                  <c:v>Yes</c:v>
                </c:pt>
              </c:strCache>
            </c:strRef>
          </c:tx>
          <c:spPr>
            <a:solidFill>
              <a:srgbClr val="008751"/>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Federal
Government </c:v>
                </c:pt>
                <c:pt idx="1">
                  <c:v>State 
Government</c:v>
                </c:pt>
                <c:pt idx="2">
                  <c:v>Community 
Leader </c:v>
                </c:pt>
                <c:pt idx="3">
                  <c:v>Individuals </c:v>
                </c:pt>
                <c:pt idx="4">
                  <c:v>Private 
Organisations </c:v>
                </c:pt>
                <c:pt idx="5">
                  <c:v>CACOVID</c:v>
                </c:pt>
                <c:pt idx="6">
                  <c:v>Min. of 
Hummanitarian Affairs </c:v>
                </c:pt>
              </c:strCache>
            </c:strRef>
          </c:cat>
          <c:val>
            <c:numRef>
              <c:f>Sheet1!$C$2:$C$8</c:f>
              <c:numCache>
                <c:formatCode>0%</c:formatCode>
                <c:ptCount val="7"/>
                <c:pt idx="0">
                  <c:v>7.0000000000000007E-2</c:v>
                </c:pt>
                <c:pt idx="1">
                  <c:v>7.0000000000000007E-2</c:v>
                </c:pt>
                <c:pt idx="2">
                  <c:v>0.03</c:v>
                </c:pt>
                <c:pt idx="3">
                  <c:v>0.03</c:v>
                </c:pt>
                <c:pt idx="4">
                  <c:v>0.03</c:v>
                </c:pt>
                <c:pt idx="5">
                  <c:v>0.17</c:v>
                </c:pt>
                <c:pt idx="6">
                  <c:v>0.01</c:v>
                </c:pt>
              </c:numCache>
            </c:numRef>
          </c:val>
          <c:extLst>
            <c:ext xmlns:c16="http://schemas.microsoft.com/office/drawing/2014/chart" uri="{C3380CC4-5D6E-409C-BE32-E72D297353CC}">
              <c16:uniqueId val="{00000001-868E-46B5-8D51-995B09AA8D5D}"/>
            </c:ext>
          </c:extLst>
        </c:ser>
        <c:dLbls>
          <c:showLegendKey val="0"/>
          <c:showVal val="0"/>
          <c:showCatName val="0"/>
          <c:showSerName val="0"/>
          <c:showPercent val="0"/>
          <c:showBubbleSize val="0"/>
        </c:dLbls>
        <c:gapWidth val="219"/>
        <c:overlap val="-27"/>
        <c:axId val="1432582111"/>
        <c:axId val="1767519471"/>
      </c:barChart>
      <c:catAx>
        <c:axId val="143258211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767519471"/>
        <c:crosses val="autoZero"/>
        <c:auto val="1"/>
        <c:lblAlgn val="ctr"/>
        <c:lblOffset val="100"/>
        <c:noMultiLvlLbl val="0"/>
      </c:catAx>
      <c:valAx>
        <c:axId val="1767519471"/>
        <c:scaling>
          <c:orientation val="minMax"/>
        </c:scaling>
        <c:delete val="1"/>
        <c:axPos val="l"/>
        <c:numFmt formatCode="0%" sourceLinked="1"/>
        <c:majorTickMark val="none"/>
        <c:minorTickMark val="none"/>
        <c:tickLblPos val="nextTo"/>
        <c:crossAx val="1432582111"/>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solidFill>
        <a:srgbClr val="008751"/>
      </a:solidFill>
      <a:round/>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GB" sz="1000" b="1" dirty="0">
                <a:effectLst/>
                <a:latin typeface="Arial" panose="020B0604020202020204" pitchFamily="34" charset="0"/>
                <a:cs typeface="Arial" panose="020B0604020202020204" pitchFamily="34" charset="0"/>
              </a:rPr>
              <a:t>% of citizens who</a:t>
            </a:r>
            <a:r>
              <a:rPr lang="en-GB" sz="1000" b="1" baseline="0" dirty="0">
                <a:effectLst/>
                <a:latin typeface="Arial" panose="020B0604020202020204" pitchFamily="34" charset="0"/>
                <a:cs typeface="Arial" panose="020B0604020202020204" pitchFamily="34" charset="0"/>
              </a:rPr>
              <a:t> r</a:t>
            </a:r>
            <a:r>
              <a:rPr lang="en-GB" sz="1000" b="1" dirty="0">
                <a:effectLst/>
                <a:latin typeface="Arial" panose="020B0604020202020204" pitchFamily="34" charset="0"/>
                <a:cs typeface="Arial" panose="020B0604020202020204" pitchFamily="34" charset="0"/>
              </a:rPr>
              <a:t>eceived palliatives</a:t>
            </a:r>
            <a:endParaRPr lang="en-US" sz="1000" dirty="0">
              <a:effectLst/>
              <a:latin typeface="Arial" panose="020B0604020202020204" pitchFamily="34" charset="0"/>
              <a:cs typeface="Arial" panose="020B0604020202020204" pitchFamily="34" charset="0"/>
            </a:endParaRPr>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Yes</c:v>
                </c:pt>
              </c:strCache>
            </c:strRef>
          </c:tx>
          <c:spPr>
            <a:solidFill>
              <a:srgbClr val="00875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Federal
Government </c:v>
                </c:pt>
                <c:pt idx="1">
                  <c:v>State 
Government</c:v>
                </c:pt>
                <c:pt idx="2">
                  <c:v>Community 
Leader </c:v>
                </c:pt>
                <c:pt idx="3">
                  <c:v>Individuals </c:v>
                </c:pt>
                <c:pt idx="4">
                  <c:v>Private 
Organisations </c:v>
                </c:pt>
                <c:pt idx="5">
                  <c:v>CACOVID</c:v>
                </c:pt>
                <c:pt idx="6">
                  <c:v>Min. of 
Hummanitarian Affairs </c:v>
                </c:pt>
              </c:strCache>
            </c:strRef>
          </c:cat>
          <c:val>
            <c:numRef>
              <c:f>Sheet1!$B$2:$B$8</c:f>
              <c:numCache>
                <c:formatCode>0%</c:formatCode>
                <c:ptCount val="7"/>
                <c:pt idx="0">
                  <c:v>0.01</c:v>
                </c:pt>
                <c:pt idx="1">
                  <c:v>0.03</c:v>
                </c:pt>
                <c:pt idx="2">
                  <c:v>0.02</c:v>
                </c:pt>
                <c:pt idx="3">
                  <c:v>0.06</c:v>
                </c:pt>
                <c:pt idx="4">
                  <c:v>0.02</c:v>
                </c:pt>
                <c:pt idx="5">
                  <c:v>0</c:v>
                </c:pt>
                <c:pt idx="6">
                  <c:v>0</c:v>
                </c:pt>
              </c:numCache>
            </c:numRef>
          </c:val>
          <c:extLst>
            <c:ext xmlns:c16="http://schemas.microsoft.com/office/drawing/2014/chart" uri="{C3380CC4-5D6E-409C-BE32-E72D297353CC}">
              <c16:uniqueId val="{00000000-A780-48DF-A6E6-0122EFDEE3DB}"/>
            </c:ext>
          </c:extLst>
        </c:ser>
        <c:dLbls>
          <c:showLegendKey val="0"/>
          <c:showVal val="0"/>
          <c:showCatName val="0"/>
          <c:showSerName val="0"/>
          <c:showPercent val="0"/>
          <c:showBubbleSize val="0"/>
        </c:dLbls>
        <c:gapWidth val="219"/>
        <c:overlap val="-27"/>
        <c:axId val="1432582111"/>
        <c:axId val="1767519471"/>
      </c:barChart>
      <c:catAx>
        <c:axId val="143258211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6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1767519471"/>
        <c:crosses val="autoZero"/>
        <c:auto val="1"/>
        <c:lblAlgn val="ctr"/>
        <c:lblOffset val="100"/>
        <c:noMultiLvlLbl val="0"/>
      </c:catAx>
      <c:valAx>
        <c:axId val="1767519471"/>
        <c:scaling>
          <c:orientation val="minMax"/>
        </c:scaling>
        <c:delete val="1"/>
        <c:axPos val="l"/>
        <c:numFmt formatCode="0%" sourceLinked="1"/>
        <c:majorTickMark val="none"/>
        <c:minorTickMark val="none"/>
        <c:tickLblPos val="nextTo"/>
        <c:crossAx val="1432582111"/>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solidFill>
        <a:srgbClr val="008751"/>
      </a:solidFill>
      <a:round/>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
          <c:w val="0.97455276983008166"/>
          <c:h val="0.89534883720930236"/>
        </c:manualLayout>
      </c:layout>
      <c:lineChart>
        <c:grouping val="standard"/>
        <c:varyColors val="0"/>
        <c:ser>
          <c:idx val="0"/>
          <c:order val="0"/>
          <c:tx>
            <c:strRef>
              <c:f>Sheet1!$A$2</c:f>
              <c:strCache>
                <c:ptCount val="1"/>
                <c:pt idx="0">
                  <c:v>Hand Washing</c:v>
                </c:pt>
              </c:strCache>
            </c:strRef>
          </c:tx>
          <c:spPr>
            <a:ln w="28575">
              <a:solidFill>
                <a:srgbClr val="00B050"/>
              </a:solidFill>
              <a:prstDash val="solid"/>
            </a:ln>
          </c:spPr>
          <c:marker>
            <c:symbol val="none"/>
          </c:marker>
          <c:dPt>
            <c:idx val="0"/>
            <c:bubble3D val="0"/>
            <c:extLst>
              <c:ext xmlns:c16="http://schemas.microsoft.com/office/drawing/2014/chart" uri="{C3380CC4-5D6E-409C-BE32-E72D297353CC}">
                <c16:uniqueId val="{00000000-568E-455E-B572-B2170698C61F}"/>
              </c:ext>
            </c:extLst>
          </c:dPt>
          <c:dLbls>
            <c:spPr>
              <a:noFill/>
              <a:ln w="25399">
                <a:noFill/>
              </a:ln>
            </c:spPr>
            <c:txPr>
              <a:bodyPr wrap="square" lIns="38100" tIns="19050" rIns="38100" bIns="19050" anchor="ctr">
                <a:spAutoFit/>
              </a:bodyPr>
              <a:lstStyle/>
              <a:p>
                <a:pPr>
                  <a:defRPr sz="1000" b="1" i="0" u="none" strike="noStrike" baseline="0">
                    <a:solidFill>
                      <a:schemeClr val="tx1"/>
                    </a:solidFill>
                    <a:latin typeface="Arial"/>
                    <a:ea typeface="Arial"/>
                    <a:cs typeface="Aria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7"/>
                <c:pt idx="0">
                  <c:v>Week 1</c:v>
                </c:pt>
                <c:pt idx="1">
                  <c:v>Week 3</c:v>
                </c:pt>
                <c:pt idx="2">
                  <c:v>Week 5</c:v>
                </c:pt>
                <c:pt idx="3">
                  <c:v>Week 7</c:v>
                </c:pt>
                <c:pt idx="4">
                  <c:v>Week 9</c:v>
                </c:pt>
                <c:pt idx="5">
                  <c:v>Week 11</c:v>
                </c:pt>
                <c:pt idx="6">
                  <c:v>Week 13</c:v>
                </c:pt>
              </c:strCache>
            </c:strRef>
          </c:cat>
          <c:val>
            <c:numRef>
              <c:f>Sheet1!$B$2:$H$2</c:f>
              <c:numCache>
                <c:formatCode>#,##0_);\(#,##0\)</c:formatCode>
                <c:ptCount val="7"/>
                <c:pt idx="0" formatCode="General">
                  <c:v>84</c:v>
                </c:pt>
                <c:pt idx="1">
                  <c:v>84</c:v>
                </c:pt>
                <c:pt idx="2">
                  <c:v>86</c:v>
                </c:pt>
                <c:pt idx="3">
                  <c:v>89</c:v>
                </c:pt>
                <c:pt idx="4">
                  <c:v>89</c:v>
                </c:pt>
                <c:pt idx="5">
                  <c:v>89</c:v>
                </c:pt>
                <c:pt idx="6">
                  <c:v>88</c:v>
                </c:pt>
              </c:numCache>
            </c:numRef>
          </c:val>
          <c:smooth val="0"/>
          <c:extLst>
            <c:ext xmlns:c16="http://schemas.microsoft.com/office/drawing/2014/chart" uri="{C3380CC4-5D6E-409C-BE32-E72D297353CC}">
              <c16:uniqueId val="{00000001-568E-455E-B572-B2170698C61F}"/>
            </c:ext>
          </c:extLst>
        </c:ser>
        <c:ser>
          <c:idx val="1"/>
          <c:order val="1"/>
          <c:tx>
            <c:strRef>
              <c:f>Sheet1!$A$3</c:f>
              <c:strCache>
                <c:ptCount val="1"/>
                <c:pt idx="0">
                  <c:v>Wearing facemasks</c:v>
                </c:pt>
              </c:strCache>
            </c:strRef>
          </c:tx>
          <c:spPr>
            <a:ln>
              <a:solidFill>
                <a:srgbClr val="0097A7">
                  <a:lumMod val="60000"/>
                  <a:lumOff val="40000"/>
                </a:srgbClr>
              </a:solidFill>
            </a:ln>
          </c:spPr>
          <c:marker>
            <c:symbol val="none"/>
          </c:marker>
          <c:dLbls>
            <c:spPr>
              <a:noFill/>
              <a:ln>
                <a:noFill/>
              </a:ln>
              <a:effectLst/>
            </c:spPr>
            <c:txPr>
              <a:bodyPr wrap="square" lIns="38100" tIns="19050" rIns="38100" bIns="19050" anchor="ctr">
                <a:spAutoFit/>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Sheet1!$B$1:$H$1</c:f>
              <c:strCache>
                <c:ptCount val="7"/>
                <c:pt idx="0">
                  <c:v>Week 1</c:v>
                </c:pt>
                <c:pt idx="1">
                  <c:v>Week 3</c:v>
                </c:pt>
                <c:pt idx="2">
                  <c:v>Week 5</c:v>
                </c:pt>
                <c:pt idx="3">
                  <c:v>Week 7</c:v>
                </c:pt>
                <c:pt idx="4">
                  <c:v>Week 9</c:v>
                </c:pt>
                <c:pt idx="5">
                  <c:v>Week 11</c:v>
                </c:pt>
                <c:pt idx="6">
                  <c:v>Week 13</c:v>
                </c:pt>
              </c:strCache>
            </c:strRef>
          </c:cat>
          <c:val>
            <c:numRef>
              <c:f>Sheet1!$B$3:$H$3</c:f>
              <c:numCache>
                <c:formatCode>#,##0_);\(#,##0\)</c:formatCode>
                <c:ptCount val="7"/>
                <c:pt idx="0" formatCode="General">
                  <c:v>70</c:v>
                </c:pt>
                <c:pt idx="1">
                  <c:v>62</c:v>
                </c:pt>
                <c:pt idx="2">
                  <c:v>71</c:v>
                </c:pt>
                <c:pt idx="3">
                  <c:v>71</c:v>
                </c:pt>
                <c:pt idx="4">
                  <c:v>73</c:v>
                </c:pt>
                <c:pt idx="5">
                  <c:v>75</c:v>
                </c:pt>
                <c:pt idx="6">
                  <c:v>76</c:v>
                </c:pt>
              </c:numCache>
            </c:numRef>
          </c:val>
          <c:smooth val="0"/>
          <c:extLst>
            <c:ext xmlns:c16="http://schemas.microsoft.com/office/drawing/2014/chart" uri="{C3380CC4-5D6E-409C-BE32-E72D297353CC}">
              <c16:uniqueId val="{00000002-568E-455E-B572-B2170698C61F}"/>
            </c:ext>
          </c:extLst>
        </c:ser>
        <c:ser>
          <c:idx val="2"/>
          <c:order val="2"/>
          <c:tx>
            <c:strRef>
              <c:f>Sheet1!$A$4</c:f>
              <c:strCache>
                <c:ptCount val="1"/>
                <c:pt idx="0">
                  <c:v>Physical Distancing</c:v>
                </c:pt>
              </c:strCache>
            </c:strRef>
          </c:tx>
          <c:spPr>
            <a:ln>
              <a:solidFill>
                <a:srgbClr val="FFFF00"/>
              </a:solidFill>
            </a:ln>
          </c:spPr>
          <c:marker>
            <c:symbol val="none"/>
          </c:marker>
          <c:dLbls>
            <c:spPr>
              <a:noFill/>
              <a:ln>
                <a:noFill/>
              </a:ln>
              <a:effectLst/>
            </c:spPr>
            <c:txPr>
              <a:bodyPr wrap="square" lIns="38100" tIns="19050" rIns="38100" bIns="19050" anchor="ctr">
                <a:spAutoFit/>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Sheet1!$B$1:$H$1</c:f>
              <c:strCache>
                <c:ptCount val="7"/>
                <c:pt idx="0">
                  <c:v>Week 1</c:v>
                </c:pt>
                <c:pt idx="1">
                  <c:v>Week 3</c:v>
                </c:pt>
                <c:pt idx="2">
                  <c:v>Week 5</c:v>
                </c:pt>
                <c:pt idx="3">
                  <c:v>Week 7</c:v>
                </c:pt>
                <c:pt idx="4">
                  <c:v>Week 9</c:v>
                </c:pt>
                <c:pt idx="5">
                  <c:v>Week 11</c:v>
                </c:pt>
                <c:pt idx="6">
                  <c:v>Week 13</c:v>
                </c:pt>
              </c:strCache>
            </c:strRef>
          </c:cat>
          <c:val>
            <c:numRef>
              <c:f>Sheet1!$B$4:$H$4</c:f>
              <c:numCache>
                <c:formatCode>General</c:formatCode>
                <c:ptCount val="7"/>
                <c:pt idx="0">
                  <c:v>54</c:v>
                </c:pt>
                <c:pt idx="1">
                  <c:v>46</c:v>
                </c:pt>
                <c:pt idx="2">
                  <c:v>57</c:v>
                </c:pt>
                <c:pt idx="3">
                  <c:v>61</c:v>
                </c:pt>
                <c:pt idx="4">
                  <c:v>59</c:v>
                </c:pt>
                <c:pt idx="5">
                  <c:v>61</c:v>
                </c:pt>
                <c:pt idx="6">
                  <c:v>58</c:v>
                </c:pt>
              </c:numCache>
            </c:numRef>
          </c:val>
          <c:smooth val="0"/>
          <c:extLst>
            <c:ext xmlns:c16="http://schemas.microsoft.com/office/drawing/2014/chart" uri="{C3380CC4-5D6E-409C-BE32-E72D297353CC}">
              <c16:uniqueId val="{00000003-568E-455E-B572-B2170698C61F}"/>
            </c:ext>
          </c:extLst>
        </c:ser>
        <c:dLbls>
          <c:showLegendKey val="0"/>
          <c:showVal val="1"/>
          <c:showCatName val="0"/>
          <c:showSerName val="0"/>
          <c:showPercent val="0"/>
          <c:showBubbleSize val="0"/>
        </c:dLbls>
        <c:smooth val="0"/>
        <c:axId val="2042347072"/>
        <c:axId val="1"/>
      </c:lineChart>
      <c:catAx>
        <c:axId val="2042347072"/>
        <c:scaling>
          <c:orientation val="minMax"/>
        </c:scaling>
        <c:delete val="1"/>
        <c:axPos val="b"/>
        <c:numFmt formatCode="General" sourceLinked="1"/>
        <c:majorTickMark val="out"/>
        <c:minorTickMark val="none"/>
        <c:tickLblPos val="nextTo"/>
        <c:crossAx val="1"/>
        <c:crossesAt val="0"/>
        <c:auto val="1"/>
        <c:lblAlgn val="ctr"/>
        <c:lblOffset val="100"/>
        <c:noMultiLvlLbl val="0"/>
      </c:catAx>
      <c:valAx>
        <c:axId val="1"/>
        <c:scaling>
          <c:orientation val="minMax"/>
          <c:max val="100"/>
          <c:min val="0"/>
        </c:scaling>
        <c:delete val="1"/>
        <c:axPos val="l"/>
        <c:numFmt formatCode="#,##0_);\(#,##0\)" sourceLinked="0"/>
        <c:majorTickMark val="out"/>
        <c:minorTickMark val="none"/>
        <c:tickLblPos val="nextTo"/>
        <c:crossAx val="2042347072"/>
        <c:crosses val="autoZero"/>
        <c:crossBetween val="between"/>
        <c:majorUnit val="50"/>
      </c:valAx>
      <c:spPr>
        <a:noFill/>
        <a:ln w="25399">
          <a:noFill/>
        </a:ln>
      </c:spPr>
    </c:plotArea>
    <c:legend>
      <c:legendPos val="b"/>
      <c:layout>
        <c:manualLayout>
          <c:xMode val="edge"/>
          <c:yMode val="edge"/>
          <c:x val="0.20551858087424263"/>
          <c:y val="0.6169276837410238"/>
          <c:w val="0.76542517233942298"/>
          <c:h val="8.2973148344594447E-2"/>
        </c:manualLayout>
      </c:layout>
      <c:overlay val="0"/>
      <c:txPr>
        <a:bodyPr/>
        <a:lstStyle/>
        <a:p>
          <a:pPr>
            <a:defRPr sz="1000">
              <a:latin typeface="Arial" panose="020B0604020202020204" pitchFamily="34" charset="0"/>
              <a:cs typeface="Arial" panose="020B0604020202020204" pitchFamily="34" charset="0"/>
            </a:defRPr>
          </a:pPr>
          <a:endParaRPr lang="en-US"/>
        </a:p>
      </c:txPr>
    </c:legend>
    <c:plotVisOnly val="1"/>
    <c:dispBlanksAs val="gap"/>
    <c:showDLblsOverMax val="0"/>
  </c:chart>
  <c:spPr>
    <a:noFill/>
    <a:ln>
      <a:solidFill>
        <a:srgbClr val="008751"/>
      </a:solidFill>
    </a:ln>
  </c:spPr>
  <c:txPr>
    <a:bodyPr/>
    <a:lstStyle/>
    <a:p>
      <a:pPr>
        <a:defRPr sz="1200" b="1" i="0" u="none" strike="noStrike" baseline="0">
          <a:solidFill>
            <a:schemeClr val="tx1"/>
          </a:solidFill>
          <a:latin typeface="Calibri"/>
          <a:ea typeface="Calibri"/>
          <a:cs typeface="Calibri"/>
        </a:defRPr>
      </a:pPr>
      <a:endParaRPr lang="en-US"/>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r>
              <a:rPr lang="en-US" sz="1000" b="1" dirty="0">
                <a:solidFill>
                  <a:schemeClr val="tx1"/>
                </a:solidFill>
              </a:rPr>
              <a:t>% Contribution</a:t>
            </a:r>
            <a:r>
              <a:rPr lang="en-US" sz="1000" b="1" baseline="0" dirty="0">
                <a:solidFill>
                  <a:schemeClr val="tx1"/>
                </a:solidFill>
              </a:rPr>
              <a:t> to the total available amount </a:t>
            </a:r>
            <a:endParaRPr lang="en-US" sz="1000" b="1" dirty="0">
              <a:solidFill>
                <a:schemeClr val="tx1"/>
              </a:solidFill>
            </a:endParaRPr>
          </a:p>
        </c:rich>
      </c:tx>
      <c:overlay val="0"/>
      <c:spPr>
        <a:noFill/>
        <a:ln>
          <a:noFill/>
        </a:ln>
        <a:effectLst/>
      </c:spPr>
      <c:txPr>
        <a:bodyPr rot="0" spcFirstLastPara="1" vertOverflow="ellipsis" vert="horz" wrap="square" anchor="ctr" anchorCtr="1"/>
        <a:lstStyle/>
        <a:p>
          <a:pPr>
            <a:defRPr sz="1000" b="1" i="0" u="none" strike="noStrike" kern="1200" spc="0" baseline="0">
              <a:solidFill>
                <a:schemeClr val="tx1"/>
              </a:solidFill>
              <a:latin typeface="+mn-lt"/>
              <a:ea typeface="+mn-ea"/>
              <a:cs typeface="+mn-cs"/>
            </a:defRPr>
          </a:pPr>
          <a:endParaRPr lang="en-US"/>
        </a:p>
      </c:txPr>
    </c:title>
    <c:autoTitleDeleted val="0"/>
    <c:plotArea>
      <c:layout/>
      <c:pieChart>
        <c:varyColors val="1"/>
        <c:ser>
          <c:idx val="0"/>
          <c:order val="0"/>
          <c:tx>
            <c:strRef>
              <c:f>Sheet1!$B$1</c:f>
              <c:strCache>
                <c:ptCount val="1"/>
                <c:pt idx="0">
                  <c:v>Sales</c:v>
                </c:pt>
              </c:strCache>
            </c:strRef>
          </c:tx>
          <c:spPr>
            <a:solidFill>
              <a:srgbClr val="008751"/>
            </a:solidFill>
          </c:spPr>
          <c:dPt>
            <c:idx val="0"/>
            <c:bubble3D val="0"/>
            <c:spPr>
              <a:solidFill>
                <a:schemeClr val="accent1">
                  <a:lumMod val="40000"/>
                  <a:lumOff val="60000"/>
                </a:schemeClr>
              </a:solidFill>
              <a:ln w="19050">
                <a:solidFill>
                  <a:schemeClr val="lt1"/>
                </a:solidFill>
              </a:ln>
              <a:effectLst/>
            </c:spPr>
            <c:extLst>
              <c:ext xmlns:c16="http://schemas.microsoft.com/office/drawing/2014/chart" uri="{C3380CC4-5D6E-409C-BE32-E72D297353CC}">
                <c16:uniqueId val="{00000001-90EA-4BE6-BCCC-E40B234F192F}"/>
              </c:ext>
            </c:extLst>
          </c:dPt>
          <c:dPt>
            <c:idx val="1"/>
            <c:bubble3D val="0"/>
            <c:spPr>
              <a:solidFill>
                <a:schemeClr val="tx1">
                  <a:lumMod val="65000"/>
                  <a:lumOff val="35000"/>
                </a:schemeClr>
              </a:solidFill>
              <a:ln w="19050">
                <a:solidFill>
                  <a:schemeClr val="lt1"/>
                </a:solidFill>
              </a:ln>
              <a:effectLst/>
            </c:spPr>
            <c:extLst>
              <c:ext xmlns:c16="http://schemas.microsoft.com/office/drawing/2014/chart" uri="{C3380CC4-5D6E-409C-BE32-E72D297353CC}">
                <c16:uniqueId val="{00000002-90EA-4BE6-BCCC-E40B234F192F}"/>
              </c:ext>
            </c:extLst>
          </c:dPt>
          <c:dPt>
            <c:idx val="2"/>
            <c:bubble3D val="0"/>
            <c:spPr>
              <a:solidFill>
                <a:srgbClr val="008751"/>
              </a:solidFill>
              <a:ln w="19050">
                <a:solidFill>
                  <a:schemeClr val="lt1"/>
                </a:solidFill>
              </a:ln>
              <a:effectLst/>
            </c:spPr>
            <c:extLst>
              <c:ext xmlns:c16="http://schemas.microsoft.com/office/drawing/2014/chart" uri="{C3380CC4-5D6E-409C-BE32-E72D297353CC}">
                <c16:uniqueId val="{00000005-7ECC-42CF-87D9-81B6317ECE98}"/>
              </c:ext>
            </c:extLst>
          </c:dPt>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FGN Release to PTF Special Account</c:v>
                </c:pt>
                <c:pt idx="1">
                  <c:v>FGN Direct Allocation to States and MDAs </c:v>
                </c:pt>
                <c:pt idx="2">
                  <c:v>Donors and Partners </c:v>
                </c:pt>
              </c:strCache>
            </c:strRef>
          </c:cat>
          <c:val>
            <c:numRef>
              <c:f>Sheet1!$B$2:$B$4</c:f>
              <c:numCache>
                <c:formatCode>0%</c:formatCode>
                <c:ptCount val="3"/>
                <c:pt idx="0">
                  <c:v>0.12395468732193544</c:v>
                </c:pt>
                <c:pt idx="1">
                  <c:v>8.7455858558423874E-2</c:v>
                </c:pt>
                <c:pt idx="2">
                  <c:v>0.78858945411964065</c:v>
                </c:pt>
              </c:numCache>
            </c:numRef>
          </c:val>
          <c:extLst>
            <c:ext xmlns:c16="http://schemas.microsoft.com/office/drawing/2014/chart" uri="{C3380CC4-5D6E-409C-BE32-E72D297353CC}">
              <c16:uniqueId val="{00000000-90EA-4BE6-BCCC-E40B234F192F}"/>
            </c:ext>
          </c:extLst>
        </c:ser>
        <c:dLbls>
          <c:showLegendKey val="0"/>
          <c:showVal val="0"/>
          <c:showCatName val="0"/>
          <c:showSerName val="0"/>
          <c:showPercent val="0"/>
          <c:showBubbleSize val="0"/>
          <c:showLeaderLines val="1"/>
        </c:dLbls>
        <c:firstSliceAng val="0"/>
      </c:pieChart>
      <c:spPr>
        <a:noFill/>
        <a:ln>
          <a:noFill/>
        </a:ln>
        <a:effectLst/>
      </c:spPr>
    </c:plotArea>
    <c:legend>
      <c:legendPos val="b"/>
      <c:legendEntry>
        <c:idx val="0"/>
        <c:txPr>
          <a:bodyPr rot="0" spcFirstLastPara="1" vertOverflow="ellipsis" vert="horz" wrap="square" anchor="ctr" anchorCtr="1"/>
          <a:lstStyle/>
          <a:p>
            <a:pPr>
              <a:defRPr sz="1000" b="1" i="0" u="none" strike="noStrike" kern="1200" baseline="0">
                <a:solidFill>
                  <a:srgbClr val="FEB188"/>
                </a:solidFill>
                <a:latin typeface="+mn-lt"/>
                <a:ea typeface="+mn-ea"/>
                <a:cs typeface="+mn-cs"/>
              </a:defRPr>
            </a:pPr>
            <a:endParaRPr lang="en-US"/>
          </a:p>
        </c:txPr>
      </c:legendEntry>
      <c:legendEntry>
        <c:idx val="1"/>
        <c:txPr>
          <a:bodyPr rot="0" spcFirstLastPara="1" vertOverflow="ellipsis" vert="horz" wrap="square" anchor="ctr" anchorCtr="1"/>
          <a:lstStyle/>
          <a:p>
            <a:pPr>
              <a:defRPr sz="1000" b="1" i="0" u="none" strike="noStrike" kern="1200" baseline="0">
                <a:solidFill>
                  <a:srgbClr val="595959"/>
                </a:solidFill>
                <a:latin typeface="+mn-lt"/>
                <a:ea typeface="+mn-ea"/>
                <a:cs typeface="+mn-cs"/>
              </a:defRPr>
            </a:pPr>
            <a:endParaRPr lang="en-US"/>
          </a:p>
        </c:txPr>
      </c:legendEntry>
      <c:legendEntry>
        <c:idx val="2"/>
        <c:txPr>
          <a:bodyPr rot="0" spcFirstLastPara="1" vertOverflow="ellipsis" vert="horz" wrap="square" anchor="ctr" anchorCtr="1"/>
          <a:lstStyle/>
          <a:p>
            <a:pPr>
              <a:defRPr sz="1000" b="1" i="0" u="none" strike="noStrike" kern="1200" baseline="0">
                <a:solidFill>
                  <a:srgbClr val="008751"/>
                </a:solidFill>
                <a:latin typeface="+mn-lt"/>
                <a:ea typeface="+mn-ea"/>
                <a:cs typeface="+mn-cs"/>
              </a:defRPr>
            </a:pPr>
            <a:endParaRPr lang="en-US"/>
          </a:p>
        </c:txPr>
      </c:legendEntry>
      <c:overlay val="0"/>
      <c:spPr>
        <a:noFill/>
        <a:ln>
          <a:noFill/>
        </a:ln>
        <a:effectLst/>
      </c:spPr>
      <c:txPr>
        <a:bodyPr rot="0" spcFirstLastPara="1" vertOverflow="ellipsis" vert="horz" wrap="square" anchor="ctr" anchorCtr="1"/>
        <a:lstStyle/>
        <a:p>
          <a:pPr>
            <a:defRPr sz="1000" b="1"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800" b="1" i="0" u="none" strike="noStrike" kern="1200" spc="0" baseline="0">
                <a:solidFill>
                  <a:schemeClr val="tx1"/>
                </a:solidFill>
                <a:latin typeface="+mn-lt"/>
                <a:ea typeface="+mn-ea"/>
                <a:cs typeface="+mn-cs"/>
              </a:defRPr>
            </a:pPr>
            <a:r>
              <a:rPr lang="en-US" sz="800" b="1" dirty="0">
                <a:solidFill>
                  <a:srgbClr val="FF0000"/>
                </a:solidFill>
              </a:rPr>
              <a:t>The  Initial Budget and Planned Distribution</a:t>
            </a:r>
          </a:p>
        </c:rich>
      </c:tx>
      <c:layout>
        <c:manualLayout>
          <c:xMode val="edge"/>
          <c:yMode val="edge"/>
          <c:x val="0.26519424284060078"/>
          <c:y val="2.187856791852559E-2"/>
        </c:manualLayout>
      </c:layout>
      <c:overlay val="0"/>
      <c:spPr>
        <a:noFill/>
        <a:ln>
          <a:noFill/>
        </a:ln>
        <a:effectLst/>
      </c:spPr>
      <c:txPr>
        <a:bodyPr rot="0" spcFirstLastPara="1" vertOverflow="ellipsis" vert="horz" wrap="square" anchor="ctr" anchorCtr="1"/>
        <a:lstStyle/>
        <a:p>
          <a:pPr>
            <a:defRPr sz="800" b="1" i="0" u="none" strike="noStrike" kern="1200" spc="0" baseline="0">
              <a:solidFill>
                <a:schemeClr val="tx1"/>
              </a:solidFill>
              <a:latin typeface="+mn-lt"/>
              <a:ea typeface="+mn-ea"/>
              <a:cs typeface="+mn-cs"/>
            </a:defRPr>
          </a:pPr>
          <a:endParaRPr lang="en-US"/>
        </a:p>
      </c:txPr>
    </c:title>
    <c:autoTitleDeleted val="0"/>
    <c:view3D>
      <c:rotX val="30"/>
      <c:rotY val="0"/>
      <c:depthPercent val="10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manualLayout>
          <c:layoutTarget val="inner"/>
          <c:xMode val="edge"/>
          <c:yMode val="edge"/>
          <c:x val="4.9018194862137342E-3"/>
          <c:y val="0.14743764500473103"/>
          <c:w val="0.54563302636363931"/>
          <c:h val="0.77129381150924647"/>
        </c:manualLayout>
      </c:layout>
      <c:pie3DChart>
        <c:varyColors val="1"/>
        <c:ser>
          <c:idx val="0"/>
          <c:order val="0"/>
          <c:tx>
            <c:strRef>
              <c:f>Sheet1!$B$1</c:f>
              <c:strCache>
                <c:ptCount val="1"/>
                <c:pt idx="0">
                  <c:v>PTF Initial Budget in NGN billions</c:v>
                </c:pt>
              </c:strCache>
            </c:strRef>
          </c:tx>
          <c:dPt>
            <c:idx val="0"/>
            <c:bubble3D val="0"/>
            <c:spPr>
              <a:solidFill>
                <a:srgbClr val="92D050"/>
              </a:solidFill>
              <a:ln w="25400">
                <a:solidFill>
                  <a:schemeClr val="lt1"/>
                </a:solidFill>
              </a:ln>
              <a:effectLst/>
              <a:sp3d contourW="25400">
                <a:contourClr>
                  <a:schemeClr val="lt1"/>
                </a:contourClr>
              </a:sp3d>
            </c:spPr>
            <c:extLst>
              <c:ext xmlns:c16="http://schemas.microsoft.com/office/drawing/2014/chart" uri="{C3380CC4-5D6E-409C-BE32-E72D297353CC}">
                <c16:uniqueId val="{00000001-9EE3-4B3F-8B67-DAE64D063DAF}"/>
              </c:ext>
            </c:extLst>
          </c:dPt>
          <c:dPt>
            <c:idx val="1"/>
            <c:bubble3D val="0"/>
            <c:spPr>
              <a:solidFill>
                <a:srgbClr val="00B050"/>
              </a:solidFill>
              <a:ln w="25400">
                <a:solidFill>
                  <a:schemeClr val="lt1"/>
                </a:solidFill>
              </a:ln>
              <a:effectLst/>
              <a:sp3d contourW="25400">
                <a:contourClr>
                  <a:schemeClr val="lt1"/>
                </a:contourClr>
              </a:sp3d>
            </c:spPr>
            <c:extLst>
              <c:ext xmlns:c16="http://schemas.microsoft.com/office/drawing/2014/chart" uri="{C3380CC4-5D6E-409C-BE32-E72D297353CC}">
                <c16:uniqueId val="{00000003-9EE3-4B3F-8B67-DAE64D063DAF}"/>
              </c:ext>
            </c:extLst>
          </c:dPt>
          <c:dPt>
            <c:idx val="2"/>
            <c:bubble3D val="0"/>
            <c:spPr>
              <a:solidFill>
                <a:schemeClr val="accent3"/>
              </a:solidFill>
              <a:ln w="25400">
                <a:solidFill>
                  <a:schemeClr val="lt1"/>
                </a:solidFill>
              </a:ln>
              <a:effectLst/>
              <a:sp3d contourW="25400">
                <a:contourClr>
                  <a:schemeClr val="lt1"/>
                </a:contourClr>
              </a:sp3d>
            </c:spPr>
            <c:extLst>
              <c:ext xmlns:c16="http://schemas.microsoft.com/office/drawing/2014/chart" uri="{C3380CC4-5D6E-409C-BE32-E72D297353CC}">
                <c16:uniqueId val="{00000005-9EE3-4B3F-8B67-DAE64D063DAF}"/>
              </c:ext>
            </c:extLst>
          </c:dPt>
          <c:dPt>
            <c:idx val="3"/>
            <c:bubble3D val="0"/>
            <c:spPr>
              <a:solidFill>
                <a:srgbClr val="00B0F0"/>
              </a:solidFill>
              <a:ln w="25400">
                <a:solidFill>
                  <a:schemeClr val="lt1"/>
                </a:solidFill>
              </a:ln>
              <a:effectLst/>
              <a:sp3d contourW="25400">
                <a:contourClr>
                  <a:schemeClr val="lt1"/>
                </a:contourClr>
              </a:sp3d>
            </c:spPr>
            <c:extLst>
              <c:ext xmlns:c16="http://schemas.microsoft.com/office/drawing/2014/chart" uri="{C3380CC4-5D6E-409C-BE32-E72D297353CC}">
                <c16:uniqueId val="{00000007-9EE3-4B3F-8B67-DAE64D063DAF}"/>
              </c:ext>
            </c:extLst>
          </c:dPt>
          <c:dPt>
            <c:idx val="4"/>
            <c:bubble3D val="0"/>
            <c:spPr>
              <a:solidFill>
                <a:schemeClr val="accent5"/>
              </a:solidFill>
              <a:ln w="25400">
                <a:solidFill>
                  <a:schemeClr val="lt1"/>
                </a:solidFill>
              </a:ln>
              <a:effectLst/>
              <a:sp3d contourW="25400">
                <a:contourClr>
                  <a:schemeClr val="lt1"/>
                </a:contourClr>
              </a:sp3d>
            </c:spPr>
            <c:extLst>
              <c:ext xmlns:c16="http://schemas.microsoft.com/office/drawing/2014/chart" uri="{C3380CC4-5D6E-409C-BE32-E72D297353CC}">
                <c16:uniqueId val="{00000009-9EE3-4B3F-8B67-DAE64D063DAF}"/>
              </c:ext>
            </c:extLst>
          </c:dPt>
          <c:dPt>
            <c:idx val="5"/>
            <c:bubble3D val="0"/>
            <c:spPr>
              <a:solidFill>
                <a:schemeClr val="accent6"/>
              </a:solidFill>
              <a:ln w="25400">
                <a:solidFill>
                  <a:schemeClr val="lt1"/>
                </a:solidFill>
              </a:ln>
              <a:effectLst/>
              <a:sp3d contourW="25400">
                <a:contourClr>
                  <a:schemeClr val="lt1"/>
                </a:contourClr>
              </a:sp3d>
            </c:spPr>
            <c:extLst>
              <c:ext xmlns:c16="http://schemas.microsoft.com/office/drawing/2014/chart" uri="{C3380CC4-5D6E-409C-BE32-E72D297353CC}">
                <c16:uniqueId val="{0000000B-9EE3-4B3F-8B67-DAE64D063DAF}"/>
              </c:ext>
            </c:extLst>
          </c:dPt>
          <c:dPt>
            <c:idx val="6"/>
            <c:bubble3D val="0"/>
            <c:spPr>
              <a:solidFill>
                <a:schemeClr val="accent6">
                  <a:lumMod val="75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0D-9EE3-4B3F-8B67-DAE64D063DAF}"/>
              </c:ext>
            </c:extLst>
          </c:dPt>
          <c:dPt>
            <c:idx val="7"/>
            <c:bubble3D val="0"/>
            <c:spPr>
              <a:solidFill>
                <a:schemeClr val="accent2">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0F-9EE3-4B3F-8B67-DAE64D063DAF}"/>
              </c:ext>
            </c:extLst>
          </c:dPt>
          <c:dPt>
            <c:idx val="8"/>
            <c:bubble3D val="0"/>
            <c:spPr>
              <a:solidFill>
                <a:srgbClr val="175C2C"/>
              </a:solidFill>
              <a:ln w="25400">
                <a:solidFill>
                  <a:schemeClr val="lt1"/>
                </a:solidFill>
              </a:ln>
              <a:effectLst/>
              <a:sp3d contourW="25400">
                <a:contourClr>
                  <a:schemeClr val="lt1"/>
                </a:contourClr>
              </a:sp3d>
            </c:spPr>
            <c:extLst>
              <c:ext xmlns:c16="http://schemas.microsoft.com/office/drawing/2014/chart" uri="{C3380CC4-5D6E-409C-BE32-E72D297353CC}">
                <c16:uniqueId val="{00000011-9EE3-4B3F-8B67-DAE64D063DAF}"/>
              </c:ext>
            </c:extLst>
          </c:dPt>
          <c:dPt>
            <c:idx val="9"/>
            <c:bubble3D val="0"/>
            <c:spPr>
              <a:solidFill>
                <a:schemeClr val="accent4">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13-9EE3-4B3F-8B67-DAE64D063DAF}"/>
              </c:ext>
            </c:extLst>
          </c:dPt>
          <c:dPt>
            <c:idx val="10"/>
            <c:bubble3D val="0"/>
            <c:spPr>
              <a:solidFill>
                <a:schemeClr val="accent5">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15-9EE3-4B3F-8B67-DAE64D063DAF}"/>
              </c:ext>
            </c:extLst>
          </c:dPt>
          <c:dPt>
            <c:idx val="11"/>
            <c:bubble3D val="0"/>
            <c:spPr>
              <a:solidFill>
                <a:schemeClr val="accent6">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17-9EE3-4B3F-8B67-DAE64D063DAF}"/>
              </c:ext>
            </c:extLst>
          </c:dPt>
          <c:dPt>
            <c:idx val="12"/>
            <c:bubble3D val="0"/>
            <c:spPr>
              <a:solidFill>
                <a:schemeClr val="accent1">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19-9EE3-4B3F-8B67-DAE64D063DAF}"/>
              </c:ext>
            </c:extLst>
          </c:dPt>
          <c:dPt>
            <c:idx val="13"/>
            <c:bubble3D val="0"/>
            <c:spPr>
              <a:solidFill>
                <a:schemeClr val="accent2">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1B-9EE3-4B3F-8B67-DAE64D063DAF}"/>
              </c:ext>
            </c:extLst>
          </c:dPt>
          <c:dPt>
            <c:idx val="14"/>
            <c:bubble3D val="0"/>
            <c:spPr>
              <a:solidFill>
                <a:schemeClr val="accent3">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1D-47B2-45AF-A2BE-E6178B7B22F8}"/>
              </c:ext>
            </c:extLst>
          </c:dPt>
          <c:dPt>
            <c:idx val="15"/>
            <c:bubble3D val="0"/>
            <c:spPr>
              <a:solidFill>
                <a:schemeClr val="accent4">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1F-47B2-45AF-A2BE-E6178B7B22F8}"/>
              </c:ext>
            </c:extLst>
          </c:dPt>
          <c:dPt>
            <c:idx val="16"/>
            <c:bubble3D val="0"/>
            <c:spPr>
              <a:solidFill>
                <a:schemeClr val="accent5">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21-47B2-45AF-A2BE-E6178B7B22F8}"/>
              </c:ext>
            </c:extLst>
          </c:dPt>
          <c:dPt>
            <c:idx val="17"/>
            <c:bubble3D val="0"/>
            <c:spPr>
              <a:solidFill>
                <a:schemeClr val="accent6">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23-47B2-45AF-A2BE-E6178B7B22F8}"/>
              </c:ext>
            </c:extLst>
          </c:dPt>
          <c:dPt>
            <c:idx val="18"/>
            <c:bubble3D val="0"/>
            <c:spPr>
              <a:solidFill>
                <a:schemeClr val="accent1">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25-47B2-45AF-A2BE-E6178B7B22F8}"/>
              </c:ext>
            </c:extLst>
          </c:dPt>
          <c:dPt>
            <c:idx val="19"/>
            <c:bubble3D val="0"/>
            <c:spPr>
              <a:solidFill>
                <a:schemeClr val="accent2">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27-47B2-45AF-A2BE-E6178B7B22F8}"/>
              </c:ext>
            </c:extLst>
          </c:dPt>
          <c:dPt>
            <c:idx val="20"/>
            <c:bubble3D val="0"/>
            <c:spPr>
              <a:solidFill>
                <a:schemeClr val="accent3">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29-47B2-45AF-A2BE-E6178B7B22F8}"/>
              </c:ext>
            </c:extLst>
          </c:dPt>
          <c:dPt>
            <c:idx val="21"/>
            <c:bubble3D val="0"/>
            <c:spPr>
              <a:solidFill>
                <a:schemeClr val="accent4">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2B-47B2-45AF-A2BE-E6178B7B22F8}"/>
              </c:ext>
            </c:extLst>
          </c:dPt>
          <c:dPt>
            <c:idx val="22"/>
            <c:bubble3D val="0"/>
            <c:spPr>
              <a:solidFill>
                <a:schemeClr val="accent5">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2D-47B2-45AF-A2BE-E6178B7B22F8}"/>
              </c:ext>
            </c:extLst>
          </c:dPt>
          <c:dPt>
            <c:idx val="23"/>
            <c:bubble3D val="0"/>
            <c:spPr>
              <a:solidFill>
                <a:schemeClr val="accent6">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2F-47B2-45AF-A2BE-E6178B7B22F8}"/>
              </c:ext>
            </c:extLst>
          </c:dPt>
          <c:dPt>
            <c:idx val="24"/>
            <c:bubble3D val="0"/>
            <c:spPr>
              <a:solidFill>
                <a:schemeClr val="accent1">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31-47B2-45AF-A2BE-E6178B7B22F8}"/>
              </c:ext>
            </c:extLst>
          </c:dPt>
          <c:dPt>
            <c:idx val="25"/>
            <c:bubble3D val="0"/>
            <c:spPr>
              <a:solidFill>
                <a:schemeClr val="accent2">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33-47B2-45AF-A2BE-E6178B7B22F8}"/>
              </c:ext>
            </c:extLst>
          </c:dPt>
          <c:dPt>
            <c:idx val="26"/>
            <c:bubble3D val="0"/>
            <c:spPr>
              <a:solidFill>
                <a:schemeClr val="accent3">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35-47B2-45AF-A2BE-E6178B7B22F8}"/>
              </c:ext>
            </c:extLst>
          </c:dPt>
          <c:dPt>
            <c:idx val="27"/>
            <c:bubble3D val="0"/>
            <c:spPr>
              <a:solidFill>
                <a:schemeClr val="accent4">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37-47B2-45AF-A2BE-E6178B7B22F8}"/>
              </c:ext>
            </c:extLst>
          </c:dPt>
          <c:dPt>
            <c:idx val="28"/>
            <c:bubble3D val="0"/>
            <c:spPr>
              <a:solidFill>
                <a:schemeClr val="accent5">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39-47B2-45AF-A2BE-E6178B7B22F8}"/>
              </c:ext>
            </c:extLst>
          </c:dPt>
          <c:dPt>
            <c:idx val="29"/>
            <c:bubble3D val="0"/>
            <c:spPr>
              <a:solidFill>
                <a:schemeClr val="accent6">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3B-47B2-45AF-A2BE-E6178B7B22F8}"/>
              </c:ext>
            </c:extLst>
          </c:dPt>
          <c:dPt>
            <c:idx val="30"/>
            <c:bubble3D val="0"/>
            <c:spPr>
              <a:solidFill>
                <a:srgbClr val="4EB523"/>
              </a:solidFill>
              <a:ln w="25400">
                <a:solidFill>
                  <a:schemeClr val="lt1"/>
                </a:solidFill>
              </a:ln>
              <a:effectLst/>
              <a:sp3d contourW="25400">
                <a:contourClr>
                  <a:schemeClr val="lt1"/>
                </a:contourClr>
              </a:sp3d>
            </c:spPr>
            <c:extLst>
              <c:ext xmlns:c16="http://schemas.microsoft.com/office/drawing/2014/chart" uri="{C3380CC4-5D6E-409C-BE32-E72D297353CC}">
                <c16:uniqueId val="{00000005-36BF-4C9E-9D36-FF74F2F0118D}"/>
              </c:ext>
            </c:extLst>
          </c:dPt>
          <c:dLbls>
            <c:dLbl>
              <c:idx val="6"/>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bg1"/>
                      </a:solidFill>
                      <a:latin typeface="+mn-lt"/>
                      <a:ea typeface="+mn-ea"/>
                      <a:cs typeface="+mn-cs"/>
                    </a:defRPr>
                  </a:pPr>
                  <a:endParaRPr lang="en-US"/>
                </a:p>
              </c:txPr>
              <c:dLblPos val="bestFit"/>
              <c:showLegendKey val="0"/>
              <c:showVal val="1"/>
              <c:showCatName val="0"/>
              <c:showSerName val="0"/>
              <c:showPercent val="0"/>
              <c:showBubbleSize val="0"/>
              <c:extLst>
                <c:ext xmlns:c16="http://schemas.microsoft.com/office/drawing/2014/chart" uri="{C3380CC4-5D6E-409C-BE32-E72D297353CC}">
                  <c16:uniqueId val="{0000000D-9EE3-4B3F-8B67-DAE64D063DAF}"/>
                </c:ext>
              </c:extLst>
            </c:dLbl>
            <c:dLbl>
              <c:idx val="8"/>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bg1"/>
                      </a:solidFill>
                      <a:latin typeface="+mn-lt"/>
                      <a:ea typeface="+mn-ea"/>
                      <a:cs typeface="+mn-cs"/>
                    </a:defRPr>
                  </a:pPr>
                  <a:endParaRPr lang="en-US"/>
                </a:p>
              </c:txPr>
              <c:dLblPos val="bestFit"/>
              <c:showLegendKey val="0"/>
              <c:showVal val="1"/>
              <c:showCatName val="0"/>
              <c:showSerName val="0"/>
              <c:showPercent val="0"/>
              <c:showBubbleSize val="0"/>
              <c:extLst>
                <c:ext xmlns:c16="http://schemas.microsoft.com/office/drawing/2014/chart" uri="{C3380CC4-5D6E-409C-BE32-E72D297353CC}">
                  <c16:uniqueId val="{00000011-9EE3-4B3F-8B67-DAE64D063DAF}"/>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lumMod val="75000"/>
                        <a:lumOff val="25000"/>
                      </a:schemeClr>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Sheet1!$A$2:$A$32</c:f>
              <c:strCache>
                <c:ptCount val="29"/>
                <c:pt idx="0">
                  <c:v>Health Infrastructure</c:v>
                </c:pt>
                <c:pt idx="1">
                  <c:v>Federal Medical Center (FMC) Keffi</c:v>
                </c:pt>
                <c:pt idx="2">
                  <c:v>Federal Medical Center (FMC) Bayelsa</c:v>
                </c:pt>
                <c:pt idx="3">
                  <c:v>Nigeria Centre for Disease Control (NCDC)</c:v>
                </c:pt>
                <c:pt idx="4">
                  <c:v>Federal Medical Center (FMC) Ebutte Metta</c:v>
                </c:pt>
                <c:pt idx="5">
                  <c:v>Federal Medical Center (FMC) Makurdi</c:v>
                </c:pt>
                <c:pt idx="6">
                  <c:v>Federal Ministry of Health (FMoH) Headquarters</c:v>
                </c:pt>
                <c:pt idx="7">
                  <c:v>NPHCDA (NPHCDA)</c:v>
                </c:pt>
                <c:pt idx="8">
                  <c:v>Health Operations</c:v>
                </c:pt>
                <c:pt idx="9">
                  <c:v>Immigration Service</c:v>
                </c:pt>
                <c:pt idx="10">
                  <c:v>National Emergency Management Agency (NEMA)</c:v>
                </c:pt>
                <c:pt idx="11">
                  <c:v>The Office of the National Security Advisor (ONSA)</c:v>
                </c:pt>
                <c:pt idx="12">
                  <c:v>Defense Headquarters</c:v>
                </c:pt>
                <c:pt idx="13">
                  <c:v>Nigeria Police Force</c:v>
                </c:pt>
                <c:pt idx="14">
                  <c:v>Department of State Security (DSS)</c:v>
                </c:pt>
                <c:pt idx="15">
                  <c:v>Nigeria Security and Civil Defense Corps (NSCDC)</c:v>
                </c:pt>
                <c:pt idx="16">
                  <c:v>Min Agric &amp; Rural Development</c:v>
                </c:pt>
                <c:pt idx="17">
                  <c:v>Federal Road Safety Corps (FRSC)</c:v>
                </c:pt>
                <c:pt idx="18">
                  <c:v>Federal Fire Services</c:v>
                </c:pt>
                <c:pt idx="19">
                  <c:v>Ministry of Aviation</c:v>
                </c:pt>
                <c:pt idx="20">
                  <c:v>Ministry of Information</c:v>
                </c:pt>
                <c:pt idx="21">
                  <c:v>FMHDS</c:v>
                </c:pt>
                <c:pt idx="22">
                  <c:v>Foreign Affairs</c:v>
                </c:pt>
                <c:pt idx="23">
                  <c:v>Nigerian Maritime Administration and Safety Agency (NIMASA)</c:v>
                </c:pt>
                <c:pt idx="24">
                  <c:v>Ministry of Environment</c:v>
                </c:pt>
                <c:pt idx="25">
                  <c:v>Nigerian Ports Authority (NPA)</c:v>
                </c:pt>
                <c:pt idx="26">
                  <c:v>Federal Ministry of Industry Trade and Investment (FMITI)</c:v>
                </c:pt>
                <c:pt idx="27">
                  <c:v>Ministry of Defense (MOD)</c:v>
                </c:pt>
                <c:pt idx="28">
                  <c:v>Presidential Task Force (PTF)</c:v>
                </c:pt>
              </c:strCache>
            </c:strRef>
          </c:cat>
          <c:val>
            <c:numRef>
              <c:f>Sheet1!$B$2:$B$32</c:f>
              <c:numCache>
                <c:formatCode>0.0%</c:formatCode>
                <c:ptCount val="31"/>
                <c:pt idx="0" formatCode="General">
                  <c:v>0</c:v>
                </c:pt>
                <c:pt idx="1">
                  <c:v>7.1517850032549297E-4</c:v>
                </c:pt>
                <c:pt idx="2">
                  <c:v>4.0526781685111269E-4</c:v>
                </c:pt>
                <c:pt idx="3">
                  <c:v>6.95391895149821E-3</c:v>
                </c:pt>
                <c:pt idx="4">
                  <c:v>4.7678566688366198E-3</c:v>
                </c:pt>
                <c:pt idx="5">
                  <c:v>5.125445918999367E-4</c:v>
                </c:pt>
                <c:pt idx="6">
                  <c:v>3.244629364217911E-2</c:v>
                </c:pt>
                <c:pt idx="7">
                  <c:v>0.12622907900659397</c:v>
                </c:pt>
                <c:pt idx="8">
                  <c:v>0.18055764715881673</c:v>
                </c:pt>
                <c:pt idx="9">
                  <c:v>1.6091516257323592E-3</c:v>
                </c:pt>
                <c:pt idx="10">
                  <c:v>1.1723528689714111E-2</c:v>
                </c:pt>
                <c:pt idx="11">
                  <c:v>1.4899552090114437E-4</c:v>
                </c:pt>
                <c:pt idx="12">
                  <c:v>4.6876495073018909E-3</c:v>
                </c:pt>
                <c:pt idx="13">
                  <c:v>1.3665869177052962E-3</c:v>
                </c:pt>
                <c:pt idx="14">
                  <c:v>3.3614164292006857E-3</c:v>
                </c:pt>
                <c:pt idx="15">
                  <c:v>1.1733397270965119E-3</c:v>
                </c:pt>
                <c:pt idx="16">
                  <c:v>1.9071426675346479E-3</c:v>
                </c:pt>
                <c:pt idx="17">
                  <c:v>1.1750829746910553E-3</c:v>
                </c:pt>
                <c:pt idx="18">
                  <c:v>1.0285160807805996E-3</c:v>
                </c:pt>
                <c:pt idx="19">
                  <c:v>3.8858031851018455E-3</c:v>
                </c:pt>
                <c:pt idx="20">
                  <c:v>1.4464137055948062E-2</c:v>
                </c:pt>
                <c:pt idx="21">
                  <c:v>1.9718043396774101E-3</c:v>
                </c:pt>
                <c:pt idx="22">
                  <c:v>2.9799104180228877E-3</c:v>
                </c:pt>
                <c:pt idx="23">
                  <c:v>2.4637899336213232E-5</c:v>
                </c:pt>
                <c:pt idx="24">
                  <c:v>1.7629150033023403E-3</c:v>
                </c:pt>
                <c:pt idx="25">
                  <c:v>7.9066559103484882E-5</c:v>
                </c:pt>
                <c:pt idx="26">
                  <c:v>1.53763377569981E-3</c:v>
                </c:pt>
                <c:pt idx="27">
                  <c:v>5.2088834107040071E-4</c:v>
                </c:pt>
                <c:pt idx="28">
                  <c:v>4.256956987487432E-2</c:v>
                </c:pt>
                <c:pt idx="30">
                  <c:v>0.45056556292979622</c:v>
                </c:pt>
              </c:numCache>
            </c:numRef>
          </c:val>
          <c:extLst>
            <c:ext xmlns:c16="http://schemas.microsoft.com/office/drawing/2014/chart" uri="{C3380CC4-5D6E-409C-BE32-E72D297353CC}">
              <c16:uniqueId val="{0000001C-9EE3-4B3F-8B67-DAE64D063DAF}"/>
            </c:ext>
          </c:extLst>
        </c:ser>
        <c:ser>
          <c:idx val="1"/>
          <c:order val="1"/>
          <c:tx>
            <c:strRef>
              <c:f>Sheet1!$C$1</c:f>
              <c:strCache>
                <c:ptCount val="1"/>
                <c:pt idx="0">
                  <c:v>Column1</c:v>
                </c:pt>
              </c:strCache>
            </c:strRef>
          </c:tx>
          <c:dPt>
            <c:idx val="0"/>
            <c:bubble3D val="0"/>
            <c:spPr>
              <a:solidFill>
                <a:schemeClr val="accent1"/>
              </a:solidFill>
              <a:ln w="25400">
                <a:solidFill>
                  <a:schemeClr val="lt1"/>
                </a:solidFill>
              </a:ln>
              <a:effectLst/>
              <a:sp3d contourW="25400">
                <a:contourClr>
                  <a:schemeClr val="lt1"/>
                </a:contourClr>
              </a:sp3d>
            </c:spPr>
            <c:extLst>
              <c:ext xmlns:c16="http://schemas.microsoft.com/office/drawing/2014/chart" uri="{C3380CC4-5D6E-409C-BE32-E72D297353CC}">
                <c16:uniqueId val="{0000003F-47B2-45AF-A2BE-E6178B7B22F8}"/>
              </c:ext>
            </c:extLst>
          </c:dPt>
          <c:dPt>
            <c:idx val="1"/>
            <c:bubble3D val="0"/>
            <c:spPr>
              <a:solidFill>
                <a:schemeClr val="accent2"/>
              </a:solidFill>
              <a:ln w="25400">
                <a:solidFill>
                  <a:schemeClr val="lt1"/>
                </a:solidFill>
              </a:ln>
              <a:effectLst/>
              <a:sp3d contourW="25400">
                <a:contourClr>
                  <a:schemeClr val="lt1"/>
                </a:contourClr>
              </a:sp3d>
            </c:spPr>
            <c:extLst>
              <c:ext xmlns:c16="http://schemas.microsoft.com/office/drawing/2014/chart" uri="{C3380CC4-5D6E-409C-BE32-E72D297353CC}">
                <c16:uniqueId val="{00000041-47B2-45AF-A2BE-E6178B7B22F8}"/>
              </c:ext>
            </c:extLst>
          </c:dPt>
          <c:dPt>
            <c:idx val="2"/>
            <c:bubble3D val="0"/>
            <c:spPr>
              <a:solidFill>
                <a:schemeClr val="accent3"/>
              </a:solidFill>
              <a:ln w="25400">
                <a:solidFill>
                  <a:schemeClr val="lt1"/>
                </a:solidFill>
              </a:ln>
              <a:effectLst/>
              <a:sp3d contourW="25400">
                <a:contourClr>
                  <a:schemeClr val="lt1"/>
                </a:contourClr>
              </a:sp3d>
            </c:spPr>
            <c:extLst>
              <c:ext xmlns:c16="http://schemas.microsoft.com/office/drawing/2014/chart" uri="{C3380CC4-5D6E-409C-BE32-E72D297353CC}">
                <c16:uniqueId val="{00000043-47B2-45AF-A2BE-E6178B7B22F8}"/>
              </c:ext>
            </c:extLst>
          </c:dPt>
          <c:dPt>
            <c:idx val="3"/>
            <c:bubble3D val="0"/>
            <c:spPr>
              <a:solidFill>
                <a:schemeClr val="accent4"/>
              </a:solidFill>
              <a:ln w="25400">
                <a:solidFill>
                  <a:schemeClr val="lt1"/>
                </a:solidFill>
              </a:ln>
              <a:effectLst/>
              <a:sp3d contourW="25400">
                <a:contourClr>
                  <a:schemeClr val="lt1"/>
                </a:contourClr>
              </a:sp3d>
            </c:spPr>
            <c:extLst>
              <c:ext xmlns:c16="http://schemas.microsoft.com/office/drawing/2014/chart" uri="{C3380CC4-5D6E-409C-BE32-E72D297353CC}">
                <c16:uniqueId val="{00000045-47B2-45AF-A2BE-E6178B7B22F8}"/>
              </c:ext>
            </c:extLst>
          </c:dPt>
          <c:dPt>
            <c:idx val="4"/>
            <c:bubble3D val="0"/>
            <c:spPr>
              <a:solidFill>
                <a:schemeClr val="accent5"/>
              </a:solidFill>
              <a:ln w="25400">
                <a:solidFill>
                  <a:schemeClr val="lt1"/>
                </a:solidFill>
              </a:ln>
              <a:effectLst/>
              <a:sp3d contourW="25400">
                <a:contourClr>
                  <a:schemeClr val="lt1"/>
                </a:contourClr>
              </a:sp3d>
            </c:spPr>
            <c:extLst>
              <c:ext xmlns:c16="http://schemas.microsoft.com/office/drawing/2014/chart" uri="{C3380CC4-5D6E-409C-BE32-E72D297353CC}">
                <c16:uniqueId val="{00000047-47B2-45AF-A2BE-E6178B7B22F8}"/>
              </c:ext>
            </c:extLst>
          </c:dPt>
          <c:dPt>
            <c:idx val="5"/>
            <c:bubble3D val="0"/>
            <c:spPr>
              <a:solidFill>
                <a:schemeClr val="accent6"/>
              </a:solidFill>
              <a:ln w="25400">
                <a:solidFill>
                  <a:schemeClr val="lt1"/>
                </a:solidFill>
              </a:ln>
              <a:effectLst/>
              <a:sp3d contourW="25400">
                <a:contourClr>
                  <a:schemeClr val="lt1"/>
                </a:contourClr>
              </a:sp3d>
            </c:spPr>
            <c:extLst>
              <c:ext xmlns:c16="http://schemas.microsoft.com/office/drawing/2014/chart" uri="{C3380CC4-5D6E-409C-BE32-E72D297353CC}">
                <c16:uniqueId val="{00000049-47B2-45AF-A2BE-E6178B7B22F8}"/>
              </c:ext>
            </c:extLst>
          </c:dPt>
          <c:dPt>
            <c:idx val="6"/>
            <c:bubble3D val="0"/>
            <c:spPr>
              <a:solidFill>
                <a:schemeClr val="accent1">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4B-47B2-45AF-A2BE-E6178B7B22F8}"/>
              </c:ext>
            </c:extLst>
          </c:dPt>
          <c:dPt>
            <c:idx val="7"/>
            <c:bubble3D val="0"/>
            <c:spPr>
              <a:solidFill>
                <a:schemeClr val="accent2">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4D-47B2-45AF-A2BE-E6178B7B22F8}"/>
              </c:ext>
            </c:extLst>
          </c:dPt>
          <c:dPt>
            <c:idx val="8"/>
            <c:bubble3D val="0"/>
            <c:spPr>
              <a:solidFill>
                <a:schemeClr val="accent3">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4F-47B2-45AF-A2BE-E6178B7B22F8}"/>
              </c:ext>
            </c:extLst>
          </c:dPt>
          <c:dPt>
            <c:idx val="9"/>
            <c:bubble3D val="0"/>
            <c:spPr>
              <a:solidFill>
                <a:schemeClr val="accent4">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51-47B2-45AF-A2BE-E6178B7B22F8}"/>
              </c:ext>
            </c:extLst>
          </c:dPt>
          <c:dPt>
            <c:idx val="10"/>
            <c:bubble3D val="0"/>
            <c:spPr>
              <a:solidFill>
                <a:schemeClr val="accent5">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53-47B2-45AF-A2BE-E6178B7B22F8}"/>
              </c:ext>
            </c:extLst>
          </c:dPt>
          <c:dPt>
            <c:idx val="11"/>
            <c:bubble3D val="0"/>
            <c:spPr>
              <a:solidFill>
                <a:schemeClr val="accent6">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55-47B2-45AF-A2BE-E6178B7B22F8}"/>
              </c:ext>
            </c:extLst>
          </c:dPt>
          <c:dPt>
            <c:idx val="12"/>
            <c:bubble3D val="0"/>
            <c:spPr>
              <a:solidFill>
                <a:schemeClr val="accent1">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57-47B2-45AF-A2BE-E6178B7B22F8}"/>
              </c:ext>
            </c:extLst>
          </c:dPt>
          <c:dPt>
            <c:idx val="13"/>
            <c:bubble3D val="0"/>
            <c:spPr>
              <a:solidFill>
                <a:schemeClr val="accent2">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59-47B2-45AF-A2BE-E6178B7B22F8}"/>
              </c:ext>
            </c:extLst>
          </c:dPt>
          <c:dPt>
            <c:idx val="14"/>
            <c:bubble3D val="0"/>
            <c:spPr>
              <a:solidFill>
                <a:schemeClr val="accent3">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5B-47B2-45AF-A2BE-E6178B7B22F8}"/>
              </c:ext>
            </c:extLst>
          </c:dPt>
          <c:dPt>
            <c:idx val="15"/>
            <c:bubble3D val="0"/>
            <c:spPr>
              <a:solidFill>
                <a:schemeClr val="accent4">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5D-47B2-45AF-A2BE-E6178B7B22F8}"/>
              </c:ext>
            </c:extLst>
          </c:dPt>
          <c:dPt>
            <c:idx val="16"/>
            <c:bubble3D val="0"/>
            <c:spPr>
              <a:solidFill>
                <a:schemeClr val="accent5">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5F-47B2-45AF-A2BE-E6178B7B22F8}"/>
              </c:ext>
            </c:extLst>
          </c:dPt>
          <c:dPt>
            <c:idx val="17"/>
            <c:bubble3D val="0"/>
            <c:spPr>
              <a:solidFill>
                <a:schemeClr val="accent6">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61-47B2-45AF-A2BE-E6178B7B22F8}"/>
              </c:ext>
            </c:extLst>
          </c:dPt>
          <c:dPt>
            <c:idx val="18"/>
            <c:bubble3D val="0"/>
            <c:spPr>
              <a:solidFill>
                <a:schemeClr val="accent1">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63-47B2-45AF-A2BE-E6178B7B22F8}"/>
              </c:ext>
            </c:extLst>
          </c:dPt>
          <c:dPt>
            <c:idx val="19"/>
            <c:bubble3D val="0"/>
            <c:spPr>
              <a:solidFill>
                <a:schemeClr val="accent2">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65-47B2-45AF-A2BE-E6178B7B22F8}"/>
              </c:ext>
            </c:extLst>
          </c:dPt>
          <c:dPt>
            <c:idx val="20"/>
            <c:bubble3D val="0"/>
            <c:spPr>
              <a:solidFill>
                <a:schemeClr val="accent3">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67-47B2-45AF-A2BE-E6178B7B22F8}"/>
              </c:ext>
            </c:extLst>
          </c:dPt>
          <c:dPt>
            <c:idx val="21"/>
            <c:bubble3D val="0"/>
            <c:spPr>
              <a:solidFill>
                <a:schemeClr val="accent4">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69-47B2-45AF-A2BE-E6178B7B22F8}"/>
              </c:ext>
            </c:extLst>
          </c:dPt>
          <c:dPt>
            <c:idx val="22"/>
            <c:bubble3D val="0"/>
            <c:spPr>
              <a:solidFill>
                <a:schemeClr val="accent5">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6B-47B2-45AF-A2BE-E6178B7B22F8}"/>
              </c:ext>
            </c:extLst>
          </c:dPt>
          <c:dPt>
            <c:idx val="23"/>
            <c:bubble3D val="0"/>
            <c:spPr>
              <a:solidFill>
                <a:schemeClr val="accent6">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6D-47B2-45AF-A2BE-E6178B7B22F8}"/>
              </c:ext>
            </c:extLst>
          </c:dPt>
          <c:dPt>
            <c:idx val="24"/>
            <c:bubble3D val="0"/>
            <c:spPr>
              <a:solidFill>
                <a:schemeClr val="accent1">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6F-47B2-45AF-A2BE-E6178B7B22F8}"/>
              </c:ext>
            </c:extLst>
          </c:dPt>
          <c:dPt>
            <c:idx val="25"/>
            <c:bubble3D val="0"/>
            <c:spPr>
              <a:solidFill>
                <a:schemeClr val="accent2">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71-47B2-45AF-A2BE-E6178B7B22F8}"/>
              </c:ext>
            </c:extLst>
          </c:dPt>
          <c:dPt>
            <c:idx val="26"/>
            <c:bubble3D val="0"/>
            <c:spPr>
              <a:solidFill>
                <a:schemeClr val="accent3">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73-47B2-45AF-A2BE-E6178B7B22F8}"/>
              </c:ext>
            </c:extLst>
          </c:dPt>
          <c:dPt>
            <c:idx val="27"/>
            <c:bubble3D val="0"/>
            <c:spPr>
              <a:solidFill>
                <a:schemeClr val="accent4">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75-47B2-45AF-A2BE-E6178B7B22F8}"/>
              </c:ext>
            </c:extLst>
          </c:dPt>
          <c:dPt>
            <c:idx val="28"/>
            <c:bubble3D val="0"/>
            <c:spPr>
              <a:solidFill>
                <a:schemeClr val="accent5">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77-47B2-45AF-A2BE-E6178B7B22F8}"/>
              </c:ext>
            </c:extLst>
          </c:dPt>
          <c:dPt>
            <c:idx val="29"/>
            <c:bubble3D val="0"/>
            <c:spPr>
              <a:solidFill>
                <a:schemeClr val="accent6">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79-47B2-45AF-A2BE-E6178B7B22F8}"/>
              </c:ext>
            </c:extLst>
          </c:dPt>
          <c:dPt>
            <c:idx val="30"/>
            <c:bubble3D val="0"/>
            <c:spPr>
              <a:solidFill>
                <a:schemeClr val="accent1">
                  <a:lumMod val="5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7B-47B2-45AF-A2BE-E6178B7B22F8}"/>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Sheet1!$A$2:$A$32</c:f>
              <c:strCache>
                <c:ptCount val="29"/>
                <c:pt idx="0">
                  <c:v>Health Infrastructure</c:v>
                </c:pt>
                <c:pt idx="1">
                  <c:v>Federal Medical Center (FMC) Keffi</c:v>
                </c:pt>
                <c:pt idx="2">
                  <c:v>Federal Medical Center (FMC) Bayelsa</c:v>
                </c:pt>
                <c:pt idx="3">
                  <c:v>Nigeria Centre for Disease Control (NCDC)</c:v>
                </c:pt>
                <c:pt idx="4">
                  <c:v>Federal Medical Center (FMC) Ebutte Metta</c:v>
                </c:pt>
                <c:pt idx="5">
                  <c:v>Federal Medical Center (FMC) Makurdi</c:v>
                </c:pt>
                <c:pt idx="6">
                  <c:v>Federal Ministry of Health (FMoH) Headquarters</c:v>
                </c:pt>
                <c:pt idx="7">
                  <c:v>NPHCDA (NPHCDA)</c:v>
                </c:pt>
                <c:pt idx="8">
                  <c:v>Health Operations</c:v>
                </c:pt>
                <c:pt idx="9">
                  <c:v>Immigration Service</c:v>
                </c:pt>
                <c:pt idx="10">
                  <c:v>National Emergency Management Agency (NEMA)</c:v>
                </c:pt>
                <c:pt idx="11">
                  <c:v>The Office of the National Security Advisor (ONSA)</c:v>
                </c:pt>
                <c:pt idx="12">
                  <c:v>Defense Headquarters</c:v>
                </c:pt>
                <c:pt idx="13">
                  <c:v>Nigeria Police Force</c:v>
                </c:pt>
                <c:pt idx="14">
                  <c:v>Department of State Security (DSS)</c:v>
                </c:pt>
                <c:pt idx="15">
                  <c:v>Nigeria Security and Civil Defense Corps (NSCDC)</c:v>
                </c:pt>
                <c:pt idx="16">
                  <c:v>Min Agric &amp; Rural Development</c:v>
                </c:pt>
                <c:pt idx="17">
                  <c:v>Federal Road Safety Corps (FRSC)</c:v>
                </c:pt>
                <c:pt idx="18">
                  <c:v>Federal Fire Services</c:v>
                </c:pt>
                <c:pt idx="19">
                  <c:v>Ministry of Aviation</c:v>
                </c:pt>
                <c:pt idx="20">
                  <c:v>Ministry of Information</c:v>
                </c:pt>
                <c:pt idx="21">
                  <c:v>FMHDS</c:v>
                </c:pt>
                <c:pt idx="22">
                  <c:v>Foreign Affairs</c:v>
                </c:pt>
                <c:pt idx="23">
                  <c:v>Nigerian Maritime Administration and Safety Agency (NIMASA)</c:v>
                </c:pt>
                <c:pt idx="24">
                  <c:v>Ministry of Environment</c:v>
                </c:pt>
                <c:pt idx="25">
                  <c:v>Nigerian Ports Authority (NPA)</c:v>
                </c:pt>
                <c:pt idx="26">
                  <c:v>Federal Ministry of Industry Trade and Investment (FMITI)</c:v>
                </c:pt>
                <c:pt idx="27">
                  <c:v>Ministry of Defense (MOD)</c:v>
                </c:pt>
                <c:pt idx="28">
                  <c:v>Presidential Task Force (PTF)</c:v>
                </c:pt>
              </c:strCache>
            </c:strRef>
          </c:cat>
          <c:val>
            <c:numRef>
              <c:f>Sheet1!$C$2:$C$32</c:f>
              <c:numCache>
                <c:formatCode>General</c:formatCode>
                <c:ptCount val="31"/>
              </c:numCache>
            </c:numRef>
          </c:val>
          <c:extLst>
            <c:ext xmlns:c16="http://schemas.microsoft.com/office/drawing/2014/chart" uri="{C3380CC4-5D6E-409C-BE32-E72D297353CC}">
              <c16:uniqueId val="{00000000-36BF-4C9E-9D36-FF74F2F0118D}"/>
            </c:ext>
          </c:extLst>
        </c:ser>
        <c:ser>
          <c:idx val="2"/>
          <c:order val="2"/>
          <c:tx>
            <c:strRef>
              <c:f>Sheet1!$D$1</c:f>
              <c:strCache>
                <c:ptCount val="1"/>
                <c:pt idx="0">
                  <c:v>Column2</c:v>
                </c:pt>
              </c:strCache>
            </c:strRef>
          </c:tx>
          <c:dPt>
            <c:idx val="0"/>
            <c:bubble3D val="0"/>
            <c:spPr>
              <a:solidFill>
                <a:schemeClr val="accent1"/>
              </a:solidFill>
              <a:ln w="25400">
                <a:solidFill>
                  <a:schemeClr val="lt1"/>
                </a:solidFill>
              </a:ln>
              <a:effectLst/>
              <a:sp3d contourW="25400">
                <a:contourClr>
                  <a:schemeClr val="lt1"/>
                </a:contourClr>
              </a:sp3d>
            </c:spPr>
            <c:extLst>
              <c:ext xmlns:c16="http://schemas.microsoft.com/office/drawing/2014/chart" uri="{C3380CC4-5D6E-409C-BE32-E72D297353CC}">
                <c16:uniqueId val="{0000007D-47B2-45AF-A2BE-E6178B7B22F8}"/>
              </c:ext>
            </c:extLst>
          </c:dPt>
          <c:dPt>
            <c:idx val="1"/>
            <c:bubble3D val="0"/>
            <c:spPr>
              <a:solidFill>
                <a:schemeClr val="accent2"/>
              </a:solidFill>
              <a:ln w="25400">
                <a:solidFill>
                  <a:schemeClr val="lt1"/>
                </a:solidFill>
              </a:ln>
              <a:effectLst/>
              <a:sp3d contourW="25400">
                <a:contourClr>
                  <a:schemeClr val="lt1"/>
                </a:contourClr>
              </a:sp3d>
            </c:spPr>
            <c:extLst>
              <c:ext xmlns:c16="http://schemas.microsoft.com/office/drawing/2014/chart" uri="{C3380CC4-5D6E-409C-BE32-E72D297353CC}">
                <c16:uniqueId val="{0000007F-47B2-45AF-A2BE-E6178B7B22F8}"/>
              </c:ext>
            </c:extLst>
          </c:dPt>
          <c:dPt>
            <c:idx val="2"/>
            <c:bubble3D val="0"/>
            <c:spPr>
              <a:solidFill>
                <a:schemeClr val="accent3"/>
              </a:solidFill>
              <a:ln w="25400">
                <a:solidFill>
                  <a:schemeClr val="lt1"/>
                </a:solidFill>
              </a:ln>
              <a:effectLst/>
              <a:sp3d contourW="25400">
                <a:contourClr>
                  <a:schemeClr val="lt1"/>
                </a:contourClr>
              </a:sp3d>
            </c:spPr>
            <c:extLst>
              <c:ext xmlns:c16="http://schemas.microsoft.com/office/drawing/2014/chart" uri="{C3380CC4-5D6E-409C-BE32-E72D297353CC}">
                <c16:uniqueId val="{00000081-47B2-45AF-A2BE-E6178B7B22F8}"/>
              </c:ext>
            </c:extLst>
          </c:dPt>
          <c:dPt>
            <c:idx val="3"/>
            <c:bubble3D val="0"/>
            <c:spPr>
              <a:solidFill>
                <a:schemeClr val="accent4"/>
              </a:solidFill>
              <a:ln w="25400">
                <a:solidFill>
                  <a:schemeClr val="lt1"/>
                </a:solidFill>
              </a:ln>
              <a:effectLst/>
              <a:sp3d contourW="25400">
                <a:contourClr>
                  <a:schemeClr val="lt1"/>
                </a:contourClr>
              </a:sp3d>
            </c:spPr>
            <c:extLst>
              <c:ext xmlns:c16="http://schemas.microsoft.com/office/drawing/2014/chart" uri="{C3380CC4-5D6E-409C-BE32-E72D297353CC}">
                <c16:uniqueId val="{00000083-47B2-45AF-A2BE-E6178B7B22F8}"/>
              </c:ext>
            </c:extLst>
          </c:dPt>
          <c:dPt>
            <c:idx val="4"/>
            <c:bubble3D val="0"/>
            <c:spPr>
              <a:solidFill>
                <a:schemeClr val="accent5"/>
              </a:solidFill>
              <a:ln w="25400">
                <a:solidFill>
                  <a:schemeClr val="lt1"/>
                </a:solidFill>
              </a:ln>
              <a:effectLst/>
              <a:sp3d contourW="25400">
                <a:contourClr>
                  <a:schemeClr val="lt1"/>
                </a:contourClr>
              </a:sp3d>
            </c:spPr>
            <c:extLst>
              <c:ext xmlns:c16="http://schemas.microsoft.com/office/drawing/2014/chart" uri="{C3380CC4-5D6E-409C-BE32-E72D297353CC}">
                <c16:uniqueId val="{00000085-47B2-45AF-A2BE-E6178B7B22F8}"/>
              </c:ext>
            </c:extLst>
          </c:dPt>
          <c:dPt>
            <c:idx val="5"/>
            <c:bubble3D val="0"/>
            <c:spPr>
              <a:solidFill>
                <a:schemeClr val="accent6"/>
              </a:solidFill>
              <a:ln w="25400">
                <a:solidFill>
                  <a:schemeClr val="lt1"/>
                </a:solidFill>
              </a:ln>
              <a:effectLst/>
              <a:sp3d contourW="25400">
                <a:contourClr>
                  <a:schemeClr val="lt1"/>
                </a:contourClr>
              </a:sp3d>
            </c:spPr>
            <c:extLst>
              <c:ext xmlns:c16="http://schemas.microsoft.com/office/drawing/2014/chart" uri="{C3380CC4-5D6E-409C-BE32-E72D297353CC}">
                <c16:uniqueId val="{00000087-47B2-45AF-A2BE-E6178B7B22F8}"/>
              </c:ext>
            </c:extLst>
          </c:dPt>
          <c:dPt>
            <c:idx val="6"/>
            <c:bubble3D val="0"/>
            <c:spPr>
              <a:solidFill>
                <a:schemeClr val="accent1">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89-47B2-45AF-A2BE-E6178B7B22F8}"/>
              </c:ext>
            </c:extLst>
          </c:dPt>
          <c:dPt>
            <c:idx val="7"/>
            <c:bubble3D val="0"/>
            <c:spPr>
              <a:solidFill>
                <a:schemeClr val="accent2">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8B-47B2-45AF-A2BE-E6178B7B22F8}"/>
              </c:ext>
            </c:extLst>
          </c:dPt>
          <c:dPt>
            <c:idx val="8"/>
            <c:bubble3D val="0"/>
            <c:spPr>
              <a:solidFill>
                <a:schemeClr val="accent3">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8D-47B2-45AF-A2BE-E6178B7B22F8}"/>
              </c:ext>
            </c:extLst>
          </c:dPt>
          <c:dPt>
            <c:idx val="9"/>
            <c:bubble3D val="0"/>
            <c:spPr>
              <a:solidFill>
                <a:schemeClr val="accent4">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8F-47B2-45AF-A2BE-E6178B7B22F8}"/>
              </c:ext>
            </c:extLst>
          </c:dPt>
          <c:dPt>
            <c:idx val="10"/>
            <c:bubble3D val="0"/>
            <c:spPr>
              <a:solidFill>
                <a:schemeClr val="accent5">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91-47B2-45AF-A2BE-E6178B7B22F8}"/>
              </c:ext>
            </c:extLst>
          </c:dPt>
          <c:dPt>
            <c:idx val="11"/>
            <c:bubble3D val="0"/>
            <c:spPr>
              <a:solidFill>
                <a:schemeClr val="accent6">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93-47B2-45AF-A2BE-E6178B7B22F8}"/>
              </c:ext>
            </c:extLst>
          </c:dPt>
          <c:dPt>
            <c:idx val="12"/>
            <c:bubble3D val="0"/>
            <c:spPr>
              <a:solidFill>
                <a:schemeClr val="accent1">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95-47B2-45AF-A2BE-E6178B7B22F8}"/>
              </c:ext>
            </c:extLst>
          </c:dPt>
          <c:dPt>
            <c:idx val="13"/>
            <c:bubble3D val="0"/>
            <c:spPr>
              <a:solidFill>
                <a:schemeClr val="accent2">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97-47B2-45AF-A2BE-E6178B7B22F8}"/>
              </c:ext>
            </c:extLst>
          </c:dPt>
          <c:dPt>
            <c:idx val="14"/>
            <c:bubble3D val="0"/>
            <c:spPr>
              <a:solidFill>
                <a:schemeClr val="accent3">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99-47B2-45AF-A2BE-E6178B7B22F8}"/>
              </c:ext>
            </c:extLst>
          </c:dPt>
          <c:dPt>
            <c:idx val="15"/>
            <c:bubble3D val="0"/>
            <c:spPr>
              <a:solidFill>
                <a:schemeClr val="accent4">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9B-47B2-45AF-A2BE-E6178B7B22F8}"/>
              </c:ext>
            </c:extLst>
          </c:dPt>
          <c:dPt>
            <c:idx val="16"/>
            <c:bubble3D val="0"/>
            <c:spPr>
              <a:solidFill>
                <a:schemeClr val="accent5">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9D-47B2-45AF-A2BE-E6178B7B22F8}"/>
              </c:ext>
            </c:extLst>
          </c:dPt>
          <c:dPt>
            <c:idx val="17"/>
            <c:bubble3D val="0"/>
            <c:spPr>
              <a:solidFill>
                <a:schemeClr val="accent6">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9F-47B2-45AF-A2BE-E6178B7B22F8}"/>
              </c:ext>
            </c:extLst>
          </c:dPt>
          <c:dPt>
            <c:idx val="18"/>
            <c:bubble3D val="0"/>
            <c:spPr>
              <a:solidFill>
                <a:schemeClr val="accent1">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A1-47B2-45AF-A2BE-E6178B7B22F8}"/>
              </c:ext>
            </c:extLst>
          </c:dPt>
          <c:dPt>
            <c:idx val="19"/>
            <c:bubble3D val="0"/>
            <c:spPr>
              <a:solidFill>
                <a:schemeClr val="accent2">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A3-47B2-45AF-A2BE-E6178B7B22F8}"/>
              </c:ext>
            </c:extLst>
          </c:dPt>
          <c:dPt>
            <c:idx val="20"/>
            <c:bubble3D val="0"/>
            <c:spPr>
              <a:solidFill>
                <a:schemeClr val="accent3">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A5-47B2-45AF-A2BE-E6178B7B22F8}"/>
              </c:ext>
            </c:extLst>
          </c:dPt>
          <c:dPt>
            <c:idx val="21"/>
            <c:bubble3D val="0"/>
            <c:spPr>
              <a:solidFill>
                <a:schemeClr val="accent4">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A7-47B2-45AF-A2BE-E6178B7B22F8}"/>
              </c:ext>
            </c:extLst>
          </c:dPt>
          <c:dPt>
            <c:idx val="22"/>
            <c:bubble3D val="0"/>
            <c:spPr>
              <a:solidFill>
                <a:schemeClr val="accent5">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A9-47B2-45AF-A2BE-E6178B7B22F8}"/>
              </c:ext>
            </c:extLst>
          </c:dPt>
          <c:dPt>
            <c:idx val="23"/>
            <c:bubble3D val="0"/>
            <c:spPr>
              <a:solidFill>
                <a:schemeClr val="accent6">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AB-47B2-45AF-A2BE-E6178B7B22F8}"/>
              </c:ext>
            </c:extLst>
          </c:dPt>
          <c:dPt>
            <c:idx val="24"/>
            <c:bubble3D val="0"/>
            <c:spPr>
              <a:solidFill>
                <a:schemeClr val="accent1">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AD-47B2-45AF-A2BE-E6178B7B22F8}"/>
              </c:ext>
            </c:extLst>
          </c:dPt>
          <c:dPt>
            <c:idx val="25"/>
            <c:bubble3D val="0"/>
            <c:spPr>
              <a:solidFill>
                <a:schemeClr val="accent2">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AF-47B2-45AF-A2BE-E6178B7B22F8}"/>
              </c:ext>
            </c:extLst>
          </c:dPt>
          <c:dPt>
            <c:idx val="26"/>
            <c:bubble3D val="0"/>
            <c:spPr>
              <a:solidFill>
                <a:schemeClr val="accent3">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B1-47B2-45AF-A2BE-E6178B7B22F8}"/>
              </c:ext>
            </c:extLst>
          </c:dPt>
          <c:dPt>
            <c:idx val="27"/>
            <c:bubble3D val="0"/>
            <c:spPr>
              <a:solidFill>
                <a:schemeClr val="accent4">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B3-47B2-45AF-A2BE-E6178B7B22F8}"/>
              </c:ext>
            </c:extLst>
          </c:dPt>
          <c:dPt>
            <c:idx val="28"/>
            <c:bubble3D val="0"/>
            <c:spPr>
              <a:solidFill>
                <a:schemeClr val="accent5">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B5-47B2-45AF-A2BE-E6178B7B22F8}"/>
              </c:ext>
            </c:extLst>
          </c:dPt>
          <c:dPt>
            <c:idx val="29"/>
            <c:bubble3D val="0"/>
            <c:spPr>
              <a:solidFill>
                <a:schemeClr val="accent6">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B7-47B2-45AF-A2BE-E6178B7B22F8}"/>
              </c:ext>
            </c:extLst>
          </c:dPt>
          <c:dPt>
            <c:idx val="30"/>
            <c:bubble3D val="0"/>
            <c:spPr>
              <a:solidFill>
                <a:schemeClr val="accent1">
                  <a:lumMod val="5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B9-47B2-45AF-A2BE-E6178B7B22F8}"/>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Sheet1!$A$2:$A$32</c:f>
              <c:strCache>
                <c:ptCount val="29"/>
                <c:pt idx="0">
                  <c:v>Health Infrastructure</c:v>
                </c:pt>
                <c:pt idx="1">
                  <c:v>Federal Medical Center (FMC) Keffi</c:v>
                </c:pt>
                <c:pt idx="2">
                  <c:v>Federal Medical Center (FMC) Bayelsa</c:v>
                </c:pt>
                <c:pt idx="3">
                  <c:v>Nigeria Centre for Disease Control (NCDC)</c:v>
                </c:pt>
                <c:pt idx="4">
                  <c:v>Federal Medical Center (FMC) Ebutte Metta</c:v>
                </c:pt>
                <c:pt idx="5">
                  <c:v>Federal Medical Center (FMC) Makurdi</c:v>
                </c:pt>
                <c:pt idx="6">
                  <c:v>Federal Ministry of Health (FMoH) Headquarters</c:v>
                </c:pt>
                <c:pt idx="7">
                  <c:v>NPHCDA (NPHCDA)</c:v>
                </c:pt>
                <c:pt idx="8">
                  <c:v>Health Operations</c:v>
                </c:pt>
                <c:pt idx="9">
                  <c:v>Immigration Service</c:v>
                </c:pt>
                <c:pt idx="10">
                  <c:v>National Emergency Management Agency (NEMA)</c:v>
                </c:pt>
                <c:pt idx="11">
                  <c:v>The Office of the National Security Advisor (ONSA)</c:v>
                </c:pt>
                <c:pt idx="12">
                  <c:v>Defense Headquarters</c:v>
                </c:pt>
                <c:pt idx="13">
                  <c:v>Nigeria Police Force</c:v>
                </c:pt>
                <c:pt idx="14">
                  <c:v>Department of State Security (DSS)</c:v>
                </c:pt>
                <c:pt idx="15">
                  <c:v>Nigeria Security and Civil Defense Corps (NSCDC)</c:v>
                </c:pt>
                <c:pt idx="16">
                  <c:v>Min Agric &amp; Rural Development</c:v>
                </c:pt>
                <c:pt idx="17">
                  <c:v>Federal Road Safety Corps (FRSC)</c:v>
                </c:pt>
                <c:pt idx="18">
                  <c:v>Federal Fire Services</c:v>
                </c:pt>
                <c:pt idx="19">
                  <c:v>Ministry of Aviation</c:v>
                </c:pt>
                <c:pt idx="20">
                  <c:v>Ministry of Information</c:v>
                </c:pt>
                <c:pt idx="21">
                  <c:v>FMHDS</c:v>
                </c:pt>
                <c:pt idx="22">
                  <c:v>Foreign Affairs</c:v>
                </c:pt>
                <c:pt idx="23">
                  <c:v>Nigerian Maritime Administration and Safety Agency (NIMASA)</c:v>
                </c:pt>
                <c:pt idx="24">
                  <c:v>Ministry of Environment</c:v>
                </c:pt>
                <c:pt idx="25">
                  <c:v>Nigerian Ports Authority (NPA)</c:v>
                </c:pt>
                <c:pt idx="26">
                  <c:v>Federal Ministry of Industry Trade and Investment (FMITI)</c:v>
                </c:pt>
                <c:pt idx="27">
                  <c:v>Ministry of Defense (MOD)</c:v>
                </c:pt>
                <c:pt idx="28">
                  <c:v>Presidential Task Force (PTF)</c:v>
                </c:pt>
              </c:strCache>
            </c:strRef>
          </c:cat>
          <c:val>
            <c:numRef>
              <c:f>Sheet1!$D$2:$D$32</c:f>
              <c:numCache>
                <c:formatCode>#,##0</c:formatCode>
                <c:ptCount val="31"/>
                <c:pt idx="0" formatCode="General">
                  <c:v>0</c:v>
                </c:pt>
                <c:pt idx="1">
                  <c:v>60000000</c:v>
                </c:pt>
                <c:pt idx="2">
                  <c:v>34000000</c:v>
                </c:pt>
                <c:pt idx="3">
                  <c:v>583400000</c:v>
                </c:pt>
                <c:pt idx="4">
                  <c:v>400000000</c:v>
                </c:pt>
                <c:pt idx="5">
                  <c:v>43000000</c:v>
                </c:pt>
                <c:pt idx="6">
                  <c:v>2722086329</c:v>
                </c:pt>
                <c:pt idx="7">
                  <c:v>10590006183</c:v>
                </c:pt>
                <c:pt idx="8">
                  <c:v>15147908983</c:v>
                </c:pt>
                <c:pt idx="9">
                  <c:v>135000000</c:v>
                </c:pt>
                <c:pt idx="10">
                  <c:v>983547074</c:v>
                </c:pt>
                <c:pt idx="11">
                  <c:v>12500000</c:v>
                </c:pt>
                <c:pt idx="12">
                  <c:v>393271009</c:v>
                </c:pt>
                <c:pt idx="13">
                  <c:v>114650000</c:v>
                </c:pt>
                <c:pt idx="14">
                  <c:v>282006500</c:v>
                </c:pt>
                <c:pt idx="15">
                  <c:v>98437500</c:v>
                </c:pt>
                <c:pt idx="16">
                  <c:v>160000000</c:v>
                </c:pt>
                <c:pt idx="17">
                  <c:v>98583750</c:v>
                </c:pt>
                <c:pt idx="18">
                  <c:v>86287500</c:v>
                </c:pt>
                <c:pt idx="19">
                  <c:v>326000000</c:v>
                </c:pt>
                <c:pt idx="20">
                  <c:v>1213470795</c:v>
                </c:pt>
                <c:pt idx="21">
                  <c:v>165424800</c:v>
                </c:pt>
                <c:pt idx="22">
                  <c:v>250000000</c:v>
                </c:pt>
                <c:pt idx="23">
                  <c:v>2067000</c:v>
                </c:pt>
                <c:pt idx="24">
                  <c:v>147900000</c:v>
                </c:pt>
                <c:pt idx="25">
                  <c:v>6633300</c:v>
                </c:pt>
                <c:pt idx="26">
                  <c:v>129000000</c:v>
                </c:pt>
                <c:pt idx="27">
                  <c:v>43700000</c:v>
                </c:pt>
                <c:pt idx="28">
                  <c:v>3571380000</c:v>
                </c:pt>
                <c:pt idx="30" formatCode="_(* #,##0.00_);_(* \(#,##0.00\);_(* &quot;-&quot;??_);_(@_)">
                  <c:v>37800260723</c:v>
                </c:pt>
              </c:numCache>
            </c:numRef>
          </c:val>
          <c:extLst>
            <c:ext xmlns:c16="http://schemas.microsoft.com/office/drawing/2014/chart" uri="{C3380CC4-5D6E-409C-BE32-E72D297353CC}">
              <c16:uniqueId val="{00000001-36BF-4C9E-9D36-FF74F2F0118D}"/>
            </c:ext>
          </c:extLst>
        </c:ser>
        <c:ser>
          <c:idx val="3"/>
          <c:order val="3"/>
          <c:tx>
            <c:strRef>
              <c:f>Sheet1!$E$1</c:f>
              <c:strCache>
                <c:ptCount val="1"/>
                <c:pt idx="0">
                  <c:v>Column3</c:v>
                </c:pt>
              </c:strCache>
            </c:strRef>
          </c:tx>
          <c:dPt>
            <c:idx val="0"/>
            <c:bubble3D val="0"/>
            <c:spPr>
              <a:solidFill>
                <a:schemeClr val="accent1"/>
              </a:solidFill>
              <a:ln w="25400">
                <a:solidFill>
                  <a:schemeClr val="lt1"/>
                </a:solidFill>
              </a:ln>
              <a:effectLst/>
              <a:sp3d contourW="25400">
                <a:contourClr>
                  <a:schemeClr val="lt1"/>
                </a:contourClr>
              </a:sp3d>
            </c:spPr>
            <c:extLst>
              <c:ext xmlns:c16="http://schemas.microsoft.com/office/drawing/2014/chart" uri="{C3380CC4-5D6E-409C-BE32-E72D297353CC}">
                <c16:uniqueId val="{000000BB-47B2-45AF-A2BE-E6178B7B22F8}"/>
              </c:ext>
            </c:extLst>
          </c:dPt>
          <c:dPt>
            <c:idx val="1"/>
            <c:bubble3D val="0"/>
            <c:spPr>
              <a:solidFill>
                <a:schemeClr val="accent2"/>
              </a:solidFill>
              <a:ln w="25400">
                <a:solidFill>
                  <a:schemeClr val="lt1"/>
                </a:solidFill>
              </a:ln>
              <a:effectLst/>
              <a:sp3d contourW="25400">
                <a:contourClr>
                  <a:schemeClr val="lt1"/>
                </a:contourClr>
              </a:sp3d>
            </c:spPr>
            <c:extLst>
              <c:ext xmlns:c16="http://schemas.microsoft.com/office/drawing/2014/chart" uri="{C3380CC4-5D6E-409C-BE32-E72D297353CC}">
                <c16:uniqueId val="{000000BD-47B2-45AF-A2BE-E6178B7B22F8}"/>
              </c:ext>
            </c:extLst>
          </c:dPt>
          <c:dPt>
            <c:idx val="2"/>
            <c:bubble3D val="0"/>
            <c:spPr>
              <a:solidFill>
                <a:schemeClr val="accent3"/>
              </a:solidFill>
              <a:ln w="25400">
                <a:solidFill>
                  <a:schemeClr val="lt1"/>
                </a:solidFill>
              </a:ln>
              <a:effectLst/>
              <a:sp3d contourW="25400">
                <a:contourClr>
                  <a:schemeClr val="lt1"/>
                </a:contourClr>
              </a:sp3d>
            </c:spPr>
            <c:extLst>
              <c:ext xmlns:c16="http://schemas.microsoft.com/office/drawing/2014/chart" uri="{C3380CC4-5D6E-409C-BE32-E72D297353CC}">
                <c16:uniqueId val="{000000BF-47B2-45AF-A2BE-E6178B7B22F8}"/>
              </c:ext>
            </c:extLst>
          </c:dPt>
          <c:dPt>
            <c:idx val="3"/>
            <c:bubble3D val="0"/>
            <c:spPr>
              <a:solidFill>
                <a:schemeClr val="accent4"/>
              </a:solidFill>
              <a:ln w="25400">
                <a:solidFill>
                  <a:schemeClr val="lt1"/>
                </a:solidFill>
              </a:ln>
              <a:effectLst/>
              <a:sp3d contourW="25400">
                <a:contourClr>
                  <a:schemeClr val="lt1"/>
                </a:contourClr>
              </a:sp3d>
            </c:spPr>
            <c:extLst>
              <c:ext xmlns:c16="http://schemas.microsoft.com/office/drawing/2014/chart" uri="{C3380CC4-5D6E-409C-BE32-E72D297353CC}">
                <c16:uniqueId val="{000000C1-47B2-45AF-A2BE-E6178B7B22F8}"/>
              </c:ext>
            </c:extLst>
          </c:dPt>
          <c:dPt>
            <c:idx val="4"/>
            <c:bubble3D val="0"/>
            <c:spPr>
              <a:solidFill>
                <a:schemeClr val="accent5"/>
              </a:solidFill>
              <a:ln w="25400">
                <a:solidFill>
                  <a:schemeClr val="lt1"/>
                </a:solidFill>
              </a:ln>
              <a:effectLst/>
              <a:sp3d contourW="25400">
                <a:contourClr>
                  <a:schemeClr val="lt1"/>
                </a:contourClr>
              </a:sp3d>
            </c:spPr>
            <c:extLst>
              <c:ext xmlns:c16="http://schemas.microsoft.com/office/drawing/2014/chart" uri="{C3380CC4-5D6E-409C-BE32-E72D297353CC}">
                <c16:uniqueId val="{000000C3-47B2-45AF-A2BE-E6178B7B22F8}"/>
              </c:ext>
            </c:extLst>
          </c:dPt>
          <c:dPt>
            <c:idx val="5"/>
            <c:bubble3D val="0"/>
            <c:spPr>
              <a:solidFill>
                <a:schemeClr val="accent6"/>
              </a:solidFill>
              <a:ln w="25400">
                <a:solidFill>
                  <a:schemeClr val="lt1"/>
                </a:solidFill>
              </a:ln>
              <a:effectLst/>
              <a:sp3d contourW="25400">
                <a:contourClr>
                  <a:schemeClr val="lt1"/>
                </a:contourClr>
              </a:sp3d>
            </c:spPr>
            <c:extLst>
              <c:ext xmlns:c16="http://schemas.microsoft.com/office/drawing/2014/chart" uri="{C3380CC4-5D6E-409C-BE32-E72D297353CC}">
                <c16:uniqueId val="{000000C5-47B2-45AF-A2BE-E6178B7B22F8}"/>
              </c:ext>
            </c:extLst>
          </c:dPt>
          <c:dPt>
            <c:idx val="6"/>
            <c:bubble3D val="0"/>
            <c:spPr>
              <a:solidFill>
                <a:schemeClr val="accent1">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C7-47B2-45AF-A2BE-E6178B7B22F8}"/>
              </c:ext>
            </c:extLst>
          </c:dPt>
          <c:dPt>
            <c:idx val="7"/>
            <c:bubble3D val="0"/>
            <c:spPr>
              <a:solidFill>
                <a:schemeClr val="accent2">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C9-47B2-45AF-A2BE-E6178B7B22F8}"/>
              </c:ext>
            </c:extLst>
          </c:dPt>
          <c:dPt>
            <c:idx val="8"/>
            <c:bubble3D val="0"/>
            <c:spPr>
              <a:solidFill>
                <a:schemeClr val="accent3">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CB-47B2-45AF-A2BE-E6178B7B22F8}"/>
              </c:ext>
            </c:extLst>
          </c:dPt>
          <c:dPt>
            <c:idx val="9"/>
            <c:bubble3D val="0"/>
            <c:spPr>
              <a:solidFill>
                <a:schemeClr val="accent4">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CD-47B2-45AF-A2BE-E6178B7B22F8}"/>
              </c:ext>
            </c:extLst>
          </c:dPt>
          <c:dPt>
            <c:idx val="10"/>
            <c:bubble3D val="0"/>
            <c:spPr>
              <a:solidFill>
                <a:schemeClr val="accent5">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CF-47B2-45AF-A2BE-E6178B7B22F8}"/>
              </c:ext>
            </c:extLst>
          </c:dPt>
          <c:dPt>
            <c:idx val="11"/>
            <c:bubble3D val="0"/>
            <c:spPr>
              <a:solidFill>
                <a:schemeClr val="accent6">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D1-47B2-45AF-A2BE-E6178B7B22F8}"/>
              </c:ext>
            </c:extLst>
          </c:dPt>
          <c:dPt>
            <c:idx val="12"/>
            <c:bubble3D val="0"/>
            <c:spPr>
              <a:solidFill>
                <a:schemeClr val="accent1">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D3-47B2-45AF-A2BE-E6178B7B22F8}"/>
              </c:ext>
            </c:extLst>
          </c:dPt>
          <c:dPt>
            <c:idx val="13"/>
            <c:bubble3D val="0"/>
            <c:spPr>
              <a:solidFill>
                <a:schemeClr val="accent2">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D5-47B2-45AF-A2BE-E6178B7B22F8}"/>
              </c:ext>
            </c:extLst>
          </c:dPt>
          <c:dPt>
            <c:idx val="14"/>
            <c:bubble3D val="0"/>
            <c:spPr>
              <a:solidFill>
                <a:schemeClr val="accent3">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D7-47B2-45AF-A2BE-E6178B7B22F8}"/>
              </c:ext>
            </c:extLst>
          </c:dPt>
          <c:dPt>
            <c:idx val="15"/>
            <c:bubble3D val="0"/>
            <c:spPr>
              <a:solidFill>
                <a:schemeClr val="accent4">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D9-47B2-45AF-A2BE-E6178B7B22F8}"/>
              </c:ext>
            </c:extLst>
          </c:dPt>
          <c:dPt>
            <c:idx val="16"/>
            <c:bubble3D val="0"/>
            <c:spPr>
              <a:solidFill>
                <a:schemeClr val="accent5">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DB-47B2-45AF-A2BE-E6178B7B22F8}"/>
              </c:ext>
            </c:extLst>
          </c:dPt>
          <c:dPt>
            <c:idx val="17"/>
            <c:bubble3D val="0"/>
            <c:spPr>
              <a:solidFill>
                <a:schemeClr val="accent6">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DD-47B2-45AF-A2BE-E6178B7B22F8}"/>
              </c:ext>
            </c:extLst>
          </c:dPt>
          <c:dPt>
            <c:idx val="18"/>
            <c:bubble3D val="0"/>
            <c:spPr>
              <a:solidFill>
                <a:schemeClr val="accent1">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DF-47B2-45AF-A2BE-E6178B7B22F8}"/>
              </c:ext>
            </c:extLst>
          </c:dPt>
          <c:dPt>
            <c:idx val="19"/>
            <c:bubble3D val="0"/>
            <c:spPr>
              <a:solidFill>
                <a:schemeClr val="accent2">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E1-47B2-45AF-A2BE-E6178B7B22F8}"/>
              </c:ext>
            </c:extLst>
          </c:dPt>
          <c:dPt>
            <c:idx val="20"/>
            <c:bubble3D val="0"/>
            <c:spPr>
              <a:solidFill>
                <a:schemeClr val="accent3">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E3-47B2-45AF-A2BE-E6178B7B22F8}"/>
              </c:ext>
            </c:extLst>
          </c:dPt>
          <c:dPt>
            <c:idx val="21"/>
            <c:bubble3D val="0"/>
            <c:spPr>
              <a:solidFill>
                <a:schemeClr val="accent4">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E5-47B2-45AF-A2BE-E6178B7B22F8}"/>
              </c:ext>
            </c:extLst>
          </c:dPt>
          <c:dPt>
            <c:idx val="22"/>
            <c:bubble3D val="0"/>
            <c:spPr>
              <a:solidFill>
                <a:schemeClr val="accent5">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E7-47B2-45AF-A2BE-E6178B7B22F8}"/>
              </c:ext>
            </c:extLst>
          </c:dPt>
          <c:dPt>
            <c:idx val="23"/>
            <c:bubble3D val="0"/>
            <c:spPr>
              <a:solidFill>
                <a:schemeClr val="accent6">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E9-47B2-45AF-A2BE-E6178B7B22F8}"/>
              </c:ext>
            </c:extLst>
          </c:dPt>
          <c:dPt>
            <c:idx val="24"/>
            <c:bubble3D val="0"/>
            <c:spPr>
              <a:solidFill>
                <a:schemeClr val="accent1">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EB-47B2-45AF-A2BE-E6178B7B22F8}"/>
              </c:ext>
            </c:extLst>
          </c:dPt>
          <c:dPt>
            <c:idx val="25"/>
            <c:bubble3D val="0"/>
            <c:spPr>
              <a:solidFill>
                <a:schemeClr val="accent2">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ED-47B2-45AF-A2BE-E6178B7B22F8}"/>
              </c:ext>
            </c:extLst>
          </c:dPt>
          <c:dPt>
            <c:idx val="26"/>
            <c:bubble3D val="0"/>
            <c:spPr>
              <a:solidFill>
                <a:schemeClr val="accent3">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EF-47B2-45AF-A2BE-E6178B7B22F8}"/>
              </c:ext>
            </c:extLst>
          </c:dPt>
          <c:dPt>
            <c:idx val="27"/>
            <c:bubble3D val="0"/>
            <c:spPr>
              <a:solidFill>
                <a:schemeClr val="accent4">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F1-47B2-45AF-A2BE-E6178B7B22F8}"/>
              </c:ext>
            </c:extLst>
          </c:dPt>
          <c:dPt>
            <c:idx val="28"/>
            <c:bubble3D val="0"/>
            <c:spPr>
              <a:solidFill>
                <a:schemeClr val="accent5">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F3-47B2-45AF-A2BE-E6178B7B22F8}"/>
              </c:ext>
            </c:extLst>
          </c:dPt>
          <c:dPt>
            <c:idx val="29"/>
            <c:bubble3D val="0"/>
            <c:spPr>
              <a:solidFill>
                <a:schemeClr val="accent6">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F5-47B2-45AF-A2BE-E6178B7B22F8}"/>
              </c:ext>
            </c:extLst>
          </c:dPt>
          <c:dPt>
            <c:idx val="30"/>
            <c:bubble3D val="0"/>
            <c:spPr>
              <a:solidFill>
                <a:schemeClr val="accent1">
                  <a:lumMod val="5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F7-47B2-45AF-A2BE-E6178B7B22F8}"/>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Sheet1!$A$2:$A$32</c:f>
              <c:strCache>
                <c:ptCount val="29"/>
                <c:pt idx="0">
                  <c:v>Health Infrastructure</c:v>
                </c:pt>
                <c:pt idx="1">
                  <c:v>Federal Medical Center (FMC) Keffi</c:v>
                </c:pt>
                <c:pt idx="2">
                  <c:v>Federal Medical Center (FMC) Bayelsa</c:v>
                </c:pt>
                <c:pt idx="3">
                  <c:v>Nigeria Centre for Disease Control (NCDC)</c:v>
                </c:pt>
                <c:pt idx="4">
                  <c:v>Federal Medical Center (FMC) Ebutte Metta</c:v>
                </c:pt>
                <c:pt idx="5">
                  <c:v>Federal Medical Center (FMC) Makurdi</c:v>
                </c:pt>
                <c:pt idx="6">
                  <c:v>Federal Ministry of Health (FMoH) Headquarters</c:v>
                </c:pt>
                <c:pt idx="7">
                  <c:v>NPHCDA (NPHCDA)</c:v>
                </c:pt>
                <c:pt idx="8">
                  <c:v>Health Operations</c:v>
                </c:pt>
                <c:pt idx="9">
                  <c:v>Immigration Service</c:v>
                </c:pt>
                <c:pt idx="10">
                  <c:v>National Emergency Management Agency (NEMA)</c:v>
                </c:pt>
                <c:pt idx="11">
                  <c:v>The Office of the National Security Advisor (ONSA)</c:v>
                </c:pt>
                <c:pt idx="12">
                  <c:v>Defense Headquarters</c:v>
                </c:pt>
                <c:pt idx="13">
                  <c:v>Nigeria Police Force</c:v>
                </c:pt>
                <c:pt idx="14">
                  <c:v>Department of State Security (DSS)</c:v>
                </c:pt>
                <c:pt idx="15">
                  <c:v>Nigeria Security and Civil Defense Corps (NSCDC)</c:v>
                </c:pt>
                <c:pt idx="16">
                  <c:v>Min Agric &amp; Rural Development</c:v>
                </c:pt>
                <c:pt idx="17">
                  <c:v>Federal Road Safety Corps (FRSC)</c:v>
                </c:pt>
                <c:pt idx="18">
                  <c:v>Federal Fire Services</c:v>
                </c:pt>
                <c:pt idx="19">
                  <c:v>Ministry of Aviation</c:v>
                </c:pt>
                <c:pt idx="20">
                  <c:v>Ministry of Information</c:v>
                </c:pt>
                <c:pt idx="21">
                  <c:v>FMHDS</c:v>
                </c:pt>
                <c:pt idx="22">
                  <c:v>Foreign Affairs</c:v>
                </c:pt>
                <c:pt idx="23">
                  <c:v>Nigerian Maritime Administration and Safety Agency (NIMASA)</c:v>
                </c:pt>
                <c:pt idx="24">
                  <c:v>Ministry of Environment</c:v>
                </c:pt>
                <c:pt idx="25">
                  <c:v>Nigerian Ports Authority (NPA)</c:v>
                </c:pt>
                <c:pt idx="26">
                  <c:v>Federal Ministry of Industry Trade and Investment (FMITI)</c:v>
                </c:pt>
                <c:pt idx="27">
                  <c:v>Ministry of Defense (MOD)</c:v>
                </c:pt>
                <c:pt idx="28">
                  <c:v>Presidential Task Force (PTF)</c:v>
                </c:pt>
              </c:strCache>
            </c:strRef>
          </c:cat>
          <c:val>
            <c:numRef>
              <c:f>Sheet1!$E$2:$E$32</c:f>
              <c:numCache>
                <c:formatCode>General</c:formatCode>
                <c:ptCount val="31"/>
              </c:numCache>
            </c:numRef>
          </c:val>
          <c:extLst>
            <c:ext xmlns:c16="http://schemas.microsoft.com/office/drawing/2014/chart" uri="{C3380CC4-5D6E-409C-BE32-E72D297353CC}">
              <c16:uniqueId val="{00000002-36BF-4C9E-9D36-FF74F2F0118D}"/>
            </c:ext>
          </c:extLst>
        </c:ser>
        <c:ser>
          <c:idx val="4"/>
          <c:order val="4"/>
          <c:tx>
            <c:strRef>
              <c:f>Sheet1!$F$1</c:f>
              <c:strCache>
                <c:ptCount val="1"/>
                <c:pt idx="0">
                  <c:v>Column4</c:v>
                </c:pt>
              </c:strCache>
            </c:strRef>
          </c:tx>
          <c:dPt>
            <c:idx val="0"/>
            <c:bubble3D val="0"/>
            <c:spPr>
              <a:solidFill>
                <a:schemeClr val="accent1"/>
              </a:solidFill>
              <a:ln w="25400">
                <a:solidFill>
                  <a:schemeClr val="lt1"/>
                </a:solidFill>
              </a:ln>
              <a:effectLst/>
              <a:sp3d contourW="25400">
                <a:contourClr>
                  <a:schemeClr val="lt1"/>
                </a:contourClr>
              </a:sp3d>
            </c:spPr>
            <c:extLst>
              <c:ext xmlns:c16="http://schemas.microsoft.com/office/drawing/2014/chart" uri="{C3380CC4-5D6E-409C-BE32-E72D297353CC}">
                <c16:uniqueId val="{000000F9-47B2-45AF-A2BE-E6178B7B22F8}"/>
              </c:ext>
            </c:extLst>
          </c:dPt>
          <c:dPt>
            <c:idx val="1"/>
            <c:bubble3D val="0"/>
            <c:spPr>
              <a:solidFill>
                <a:schemeClr val="accent2"/>
              </a:solidFill>
              <a:ln w="25400">
                <a:solidFill>
                  <a:schemeClr val="lt1"/>
                </a:solidFill>
              </a:ln>
              <a:effectLst/>
              <a:sp3d contourW="25400">
                <a:contourClr>
                  <a:schemeClr val="lt1"/>
                </a:contourClr>
              </a:sp3d>
            </c:spPr>
            <c:extLst>
              <c:ext xmlns:c16="http://schemas.microsoft.com/office/drawing/2014/chart" uri="{C3380CC4-5D6E-409C-BE32-E72D297353CC}">
                <c16:uniqueId val="{000000FB-47B2-45AF-A2BE-E6178B7B22F8}"/>
              </c:ext>
            </c:extLst>
          </c:dPt>
          <c:dPt>
            <c:idx val="2"/>
            <c:bubble3D val="0"/>
            <c:spPr>
              <a:solidFill>
                <a:schemeClr val="accent3"/>
              </a:solidFill>
              <a:ln w="25400">
                <a:solidFill>
                  <a:schemeClr val="lt1"/>
                </a:solidFill>
              </a:ln>
              <a:effectLst/>
              <a:sp3d contourW="25400">
                <a:contourClr>
                  <a:schemeClr val="lt1"/>
                </a:contourClr>
              </a:sp3d>
            </c:spPr>
            <c:extLst>
              <c:ext xmlns:c16="http://schemas.microsoft.com/office/drawing/2014/chart" uri="{C3380CC4-5D6E-409C-BE32-E72D297353CC}">
                <c16:uniqueId val="{000000FD-47B2-45AF-A2BE-E6178B7B22F8}"/>
              </c:ext>
            </c:extLst>
          </c:dPt>
          <c:dPt>
            <c:idx val="3"/>
            <c:bubble3D val="0"/>
            <c:spPr>
              <a:solidFill>
                <a:schemeClr val="accent4"/>
              </a:solidFill>
              <a:ln w="25400">
                <a:solidFill>
                  <a:schemeClr val="lt1"/>
                </a:solidFill>
              </a:ln>
              <a:effectLst/>
              <a:sp3d contourW="25400">
                <a:contourClr>
                  <a:schemeClr val="lt1"/>
                </a:contourClr>
              </a:sp3d>
            </c:spPr>
            <c:extLst>
              <c:ext xmlns:c16="http://schemas.microsoft.com/office/drawing/2014/chart" uri="{C3380CC4-5D6E-409C-BE32-E72D297353CC}">
                <c16:uniqueId val="{000000FF-47B2-45AF-A2BE-E6178B7B22F8}"/>
              </c:ext>
            </c:extLst>
          </c:dPt>
          <c:dPt>
            <c:idx val="4"/>
            <c:bubble3D val="0"/>
            <c:spPr>
              <a:solidFill>
                <a:schemeClr val="accent5"/>
              </a:solidFill>
              <a:ln w="25400">
                <a:solidFill>
                  <a:schemeClr val="lt1"/>
                </a:solidFill>
              </a:ln>
              <a:effectLst/>
              <a:sp3d contourW="25400">
                <a:contourClr>
                  <a:schemeClr val="lt1"/>
                </a:contourClr>
              </a:sp3d>
            </c:spPr>
            <c:extLst>
              <c:ext xmlns:c16="http://schemas.microsoft.com/office/drawing/2014/chart" uri="{C3380CC4-5D6E-409C-BE32-E72D297353CC}">
                <c16:uniqueId val="{00000101-47B2-45AF-A2BE-E6178B7B22F8}"/>
              </c:ext>
            </c:extLst>
          </c:dPt>
          <c:dPt>
            <c:idx val="5"/>
            <c:bubble3D val="0"/>
            <c:spPr>
              <a:solidFill>
                <a:schemeClr val="accent6"/>
              </a:solidFill>
              <a:ln w="25400">
                <a:solidFill>
                  <a:schemeClr val="lt1"/>
                </a:solidFill>
              </a:ln>
              <a:effectLst/>
              <a:sp3d contourW="25400">
                <a:contourClr>
                  <a:schemeClr val="lt1"/>
                </a:contourClr>
              </a:sp3d>
            </c:spPr>
            <c:extLst>
              <c:ext xmlns:c16="http://schemas.microsoft.com/office/drawing/2014/chart" uri="{C3380CC4-5D6E-409C-BE32-E72D297353CC}">
                <c16:uniqueId val="{00000103-47B2-45AF-A2BE-E6178B7B22F8}"/>
              </c:ext>
            </c:extLst>
          </c:dPt>
          <c:dPt>
            <c:idx val="6"/>
            <c:bubble3D val="0"/>
            <c:spPr>
              <a:solidFill>
                <a:schemeClr val="accent1">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05-47B2-45AF-A2BE-E6178B7B22F8}"/>
              </c:ext>
            </c:extLst>
          </c:dPt>
          <c:dPt>
            <c:idx val="7"/>
            <c:bubble3D val="0"/>
            <c:spPr>
              <a:solidFill>
                <a:schemeClr val="accent2">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07-47B2-45AF-A2BE-E6178B7B22F8}"/>
              </c:ext>
            </c:extLst>
          </c:dPt>
          <c:dPt>
            <c:idx val="8"/>
            <c:bubble3D val="0"/>
            <c:spPr>
              <a:solidFill>
                <a:schemeClr val="accent3">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09-47B2-45AF-A2BE-E6178B7B22F8}"/>
              </c:ext>
            </c:extLst>
          </c:dPt>
          <c:dPt>
            <c:idx val="9"/>
            <c:bubble3D val="0"/>
            <c:spPr>
              <a:solidFill>
                <a:schemeClr val="accent4">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0B-47B2-45AF-A2BE-E6178B7B22F8}"/>
              </c:ext>
            </c:extLst>
          </c:dPt>
          <c:dPt>
            <c:idx val="10"/>
            <c:bubble3D val="0"/>
            <c:spPr>
              <a:solidFill>
                <a:schemeClr val="accent5">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0D-47B2-45AF-A2BE-E6178B7B22F8}"/>
              </c:ext>
            </c:extLst>
          </c:dPt>
          <c:dPt>
            <c:idx val="11"/>
            <c:bubble3D val="0"/>
            <c:spPr>
              <a:solidFill>
                <a:schemeClr val="accent6">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0F-47B2-45AF-A2BE-E6178B7B22F8}"/>
              </c:ext>
            </c:extLst>
          </c:dPt>
          <c:dPt>
            <c:idx val="12"/>
            <c:bubble3D val="0"/>
            <c:spPr>
              <a:solidFill>
                <a:schemeClr val="accent1">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11-47B2-45AF-A2BE-E6178B7B22F8}"/>
              </c:ext>
            </c:extLst>
          </c:dPt>
          <c:dPt>
            <c:idx val="13"/>
            <c:bubble3D val="0"/>
            <c:spPr>
              <a:solidFill>
                <a:schemeClr val="accent2">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13-47B2-45AF-A2BE-E6178B7B22F8}"/>
              </c:ext>
            </c:extLst>
          </c:dPt>
          <c:dPt>
            <c:idx val="14"/>
            <c:bubble3D val="0"/>
            <c:spPr>
              <a:solidFill>
                <a:schemeClr val="accent3">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15-47B2-45AF-A2BE-E6178B7B22F8}"/>
              </c:ext>
            </c:extLst>
          </c:dPt>
          <c:dPt>
            <c:idx val="15"/>
            <c:bubble3D val="0"/>
            <c:spPr>
              <a:solidFill>
                <a:schemeClr val="accent4">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17-47B2-45AF-A2BE-E6178B7B22F8}"/>
              </c:ext>
            </c:extLst>
          </c:dPt>
          <c:dPt>
            <c:idx val="16"/>
            <c:bubble3D val="0"/>
            <c:spPr>
              <a:solidFill>
                <a:schemeClr val="accent5">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19-47B2-45AF-A2BE-E6178B7B22F8}"/>
              </c:ext>
            </c:extLst>
          </c:dPt>
          <c:dPt>
            <c:idx val="17"/>
            <c:bubble3D val="0"/>
            <c:spPr>
              <a:solidFill>
                <a:schemeClr val="accent6">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1B-47B2-45AF-A2BE-E6178B7B22F8}"/>
              </c:ext>
            </c:extLst>
          </c:dPt>
          <c:dPt>
            <c:idx val="18"/>
            <c:bubble3D val="0"/>
            <c:spPr>
              <a:solidFill>
                <a:schemeClr val="accent1">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1D-47B2-45AF-A2BE-E6178B7B22F8}"/>
              </c:ext>
            </c:extLst>
          </c:dPt>
          <c:dPt>
            <c:idx val="19"/>
            <c:bubble3D val="0"/>
            <c:spPr>
              <a:solidFill>
                <a:schemeClr val="accent2">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1F-47B2-45AF-A2BE-E6178B7B22F8}"/>
              </c:ext>
            </c:extLst>
          </c:dPt>
          <c:dPt>
            <c:idx val="20"/>
            <c:bubble3D val="0"/>
            <c:spPr>
              <a:solidFill>
                <a:schemeClr val="accent3">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21-47B2-45AF-A2BE-E6178B7B22F8}"/>
              </c:ext>
            </c:extLst>
          </c:dPt>
          <c:dPt>
            <c:idx val="21"/>
            <c:bubble3D val="0"/>
            <c:spPr>
              <a:solidFill>
                <a:schemeClr val="accent4">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23-47B2-45AF-A2BE-E6178B7B22F8}"/>
              </c:ext>
            </c:extLst>
          </c:dPt>
          <c:dPt>
            <c:idx val="22"/>
            <c:bubble3D val="0"/>
            <c:spPr>
              <a:solidFill>
                <a:schemeClr val="accent5">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25-47B2-45AF-A2BE-E6178B7B22F8}"/>
              </c:ext>
            </c:extLst>
          </c:dPt>
          <c:dPt>
            <c:idx val="23"/>
            <c:bubble3D val="0"/>
            <c:spPr>
              <a:solidFill>
                <a:schemeClr val="accent6">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27-47B2-45AF-A2BE-E6178B7B22F8}"/>
              </c:ext>
            </c:extLst>
          </c:dPt>
          <c:dPt>
            <c:idx val="24"/>
            <c:bubble3D val="0"/>
            <c:spPr>
              <a:solidFill>
                <a:schemeClr val="accent1">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29-47B2-45AF-A2BE-E6178B7B22F8}"/>
              </c:ext>
            </c:extLst>
          </c:dPt>
          <c:dPt>
            <c:idx val="25"/>
            <c:bubble3D val="0"/>
            <c:spPr>
              <a:solidFill>
                <a:schemeClr val="accent2">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2B-47B2-45AF-A2BE-E6178B7B22F8}"/>
              </c:ext>
            </c:extLst>
          </c:dPt>
          <c:dPt>
            <c:idx val="26"/>
            <c:bubble3D val="0"/>
            <c:spPr>
              <a:solidFill>
                <a:schemeClr val="accent3">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2D-47B2-45AF-A2BE-E6178B7B22F8}"/>
              </c:ext>
            </c:extLst>
          </c:dPt>
          <c:dPt>
            <c:idx val="27"/>
            <c:bubble3D val="0"/>
            <c:spPr>
              <a:solidFill>
                <a:schemeClr val="accent4">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2F-47B2-45AF-A2BE-E6178B7B22F8}"/>
              </c:ext>
            </c:extLst>
          </c:dPt>
          <c:dPt>
            <c:idx val="28"/>
            <c:bubble3D val="0"/>
            <c:spPr>
              <a:solidFill>
                <a:schemeClr val="accent5">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31-47B2-45AF-A2BE-E6178B7B22F8}"/>
              </c:ext>
            </c:extLst>
          </c:dPt>
          <c:dPt>
            <c:idx val="29"/>
            <c:bubble3D val="0"/>
            <c:spPr>
              <a:solidFill>
                <a:schemeClr val="accent6">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33-47B2-45AF-A2BE-E6178B7B22F8}"/>
              </c:ext>
            </c:extLst>
          </c:dPt>
          <c:dPt>
            <c:idx val="30"/>
            <c:bubble3D val="0"/>
            <c:spPr>
              <a:solidFill>
                <a:schemeClr val="accent1">
                  <a:lumMod val="5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35-47B2-45AF-A2BE-E6178B7B22F8}"/>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Sheet1!$A$2:$A$32</c:f>
              <c:strCache>
                <c:ptCount val="29"/>
                <c:pt idx="0">
                  <c:v>Health Infrastructure</c:v>
                </c:pt>
                <c:pt idx="1">
                  <c:v>Federal Medical Center (FMC) Keffi</c:v>
                </c:pt>
                <c:pt idx="2">
                  <c:v>Federal Medical Center (FMC) Bayelsa</c:v>
                </c:pt>
                <c:pt idx="3">
                  <c:v>Nigeria Centre for Disease Control (NCDC)</c:v>
                </c:pt>
                <c:pt idx="4">
                  <c:v>Federal Medical Center (FMC) Ebutte Metta</c:v>
                </c:pt>
                <c:pt idx="5">
                  <c:v>Federal Medical Center (FMC) Makurdi</c:v>
                </c:pt>
                <c:pt idx="6">
                  <c:v>Federal Ministry of Health (FMoH) Headquarters</c:v>
                </c:pt>
                <c:pt idx="7">
                  <c:v>NPHCDA (NPHCDA)</c:v>
                </c:pt>
                <c:pt idx="8">
                  <c:v>Health Operations</c:v>
                </c:pt>
                <c:pt idx="9">
                  <c:v>Immigration Service</c:v>
                </c:pt>
                <c:pt idx="10">
                  <c:v>National Emergency Management Agency (NEMA)</c:v>
                </c:pt>
                <c:pt idx="11">
                  <c:v>The Office of the National Security Advisor (ONSA)</c:v>
                </c:pt>
                <c:pt idx="12">
                  <c:v>Defense Headquarters</c:v>
                </c:pt>
                <c:pt idx="13">
                  <c:v>Nigeria Police Force</c:v>
                </c:pt>
                <c:pt idx="14">
                  <c:v>Department of State Security (DSS)</c:v>
                </c:pt>
                <c:pt idx="15">
                  <c:v>Nigeria Security and Civil Defense Corps (NSCDC)</c:v>
                </c:pt>
                <c:pt idx="16">
                  <c:v>Min Agric &amp; Rural Development</c:v>
                </c:pt>
                <c:pt idx="17">
                  <c:v>Federal Road Safety Corps (FRSC)</c:v>
                </c:pt>
                <c:pt idx="18">
                  <c:v>Federal Fire Services</c:v>
                </c:pt>
                <c:pt idx="19">
                  <c:v>Ministry of Aviation</c:v>
                </c:pt>
                <c:pt idx="20">
                  <c:v>Ministry of Information</c:v>
                </c:pt>
                <c:pt idx="21">
                  <c:v>FMHDS</c:v>
                </c:pt>
                <c:pt idx="22">
                  <c:v>Foreign Affairs</c:v>
                </c:pt>
                <c:pt idx="23">
                  <c:v>Nigerian Maritime Administration and Safety Agency (NIMASA)</c:v>
                </c:pt>
                <c:pt idx="24">
                  <c:v>Ministry of Environment</c:v>
                </c:pt>
                <c:pt idx="25">
                  <c:v>Nigerian Ports Authority (NPA)</c:v>
                </c:pt>
                <c:pt idx="26">
                  <c:v>Federal Ministry of Industry Trade and Investment (FMITI)</c:v>
                </c:pt>
                <c:pt idx="27">
                  <c:v>Ministry of Defense (MOD)</c:v>
                </c:pt>
                <c:pt idx="28">
                  <c:v>Presidential Task Force (PTF)</c:v>
                </c:pt>
              </c:strCache>
            </c:strRef>
          </c:cat>
          <c:val>
            <c:numRef>
              <c:f>Sheet1!$F$2:$F$32</c:f>
              <c:numCache>
                <c:formatCode>General</c:formatCode>
                <c:ptCount val="31"/>
              </c:numCache>
            </c:numRef>
          </c:val>
          <c:extLst>
            <c:ext xmlns:c16="http://schemas.microsoft.com/office/drawing/2014/chart" uri="{C3380CC4-5D6E-409C-BE32-E72D297353CC}">
              <c16:uniqueId val="{00000003-36BF-4C9E-9D36-FF74F2F0118D}"/>
            </c:ext>
          </c:extLst>
        </c:ser>
        <c:ser>
          <c:idx val="5"/>
          <c:order val="5"/>
          <c:tx>
            <c:strRef>
              <c:f>Sheet1!$G$1</c:f>
              <c:strCache>
                <c:ptCount val="1"/>
                <c:pt idx="0">
                  <c:v>Column5</c:v>
                </c:pt>
              </c:strCache>
            </c:strRef>
          </c:tx>
          <c:dPt>
            <c:idx val="0"/>
            <c:bubble3D val="0"/>
            <c:spPr>
              <a:solidFill>
                <a:schemeClr val="accent1"/>
              </a:solidFill>
              <a:ln w="25400">
                <a:solidFill>
                  <a:schemeClr val="lt1"/>
                </a:solidFill>
              </a:ln>
              <a:effectLst/>
              <a:sp3d contourW="25400">
                <a:contourClr>
                  <a:schemeClr val="lt1"/>
                </a:contourClr>
              </a:sp3d>
            </c:spPr>
            <c:extLst>
              <c:ext xmlns:c16="http://schemas.microsoft.com/office/drawing/2014/chart" uri="{C3380CC4-5D6E-409C-BE32-E72D297353CC}">
                <c16:uniqueId val="{00000137-47B2-45AF-A2BE-E6178B7B22F8}"/>
              </c:ext>
            </c:extLst>
          </c:dPt>
          <c:dPt>
            <c:idx val="1"/>
            <c:bubble3D val="0"/>
            <c:spPr>
              <a:solidFill>
                <a:schemeClr val="accent2"/>
              </a:solidFill>
              <a:ln w="25400">
                <a:solidFill>
                  <a:schemeClr val="lt1"/>
                </a:solidFill>
              </a:ln>
              <a:effectLst/>
              <a:sp3d contourW="25400">
                <a:contourClr>
                  <a:schemeClr val="lt1"/>
                </a:contourClr>
              </a:sp3d>
            </c:spPr>
            <c:extLst>
              <c:ext xmlns:c16="http://schemas.microsoft.com/office/drawing/2014/chart" uri="{C3380CC4-5D6E-409C-BE32-E72D297353CC}">
                <c16:uniqueId val="{00000139-47B2-45AF-A2BE-E6178B7B22F8}"/>
              </c:ext>
            </c:extLst>
          </c:dPt>
          <c:dPt>
            <c:idx val="2"/>
            <c:bubble3D val="0"/>
            <c:spPr>
              <a:solidFill>
                <a:schemeClr val="accent3"/>
              </a:solidFill>
              <a:ln w="25400">
                <a:solidFill>
                  <a:schemeClr val="lt1"/>
                </a:solidFill>
              </a:ln>
              <a:effectLst/>
              <a:sp3d contourW="25400">
                <a:contourClr>
                  <a:schemeClr val="lt1"/>
                </a:contourClr>
              </a:sp3d>
            </c:spPr>
            <c:extLst>
              <c:ext xmlns:c16="http://schemas.microsoft.com/office/drawing/2014/chart" uri="{C3380CC4-5D6E-409C-BE32-E72D297353CC}">
                <c16:uniqueId val="{0000013B-47B2-45AF-A2BE-E6178B7B22F8}"/>
              </c:ext>
            </c:extLst>
          </c:dPt>
          <c:dPt>
            <c:idx val="3"/>
            <c:bubble3D val="0"/>
            <c:spPr>
              <a:solidFill>
                <a:schemeClr val="accent4"/>
              </a:solidFill>
              <a:ln w="25400">
                <a:solidFill>
                  <a:schemeClr val="lt1"/>
                </a:solidFill>
              </a:ln>
              <a:effectLst/>
              <a:sp3d contourW="25400">
                <a:contourClr>
                  <a:schemeClr val="lt1"/>
                </a:contourClr>
              </a:sp3d>
            </c:spPr>
            <c:extLst>
              <c:ext xmlns:c16="http://schemas.microsoft.com/office/drawing/2014/chart" uri="{C3380CC4-5D6E-409C-BE32-E72D297353CC}">
                <c16:uniqueId val="{0000013D-47B2-45AF-A2BE-E6178B7B22F8}"/>
              </c:ext>
            </c:extLst>
          </c:dPt>
          <c:dPt>
            <c:idx val="4"/>
            <c:bubble3D val="0"/>
            <c:spPr>
              <a:solidFill>
                <a:schemeClr val="accent5"/>
              </a:solidFill>
              <a:ln w="25400">
                <a:solidFill>
                  <a:schemeClr val="lt1"/>
                </a:solidFill>
              </a:ln>
              <a:effectLst/>
              <a:sp3d contourW="25400">
                <a:contourClr>
                  <a:schemeClr val="lt1"/>
                </a:contourClr>
              </a:sp3d>
            </c:spPr>
            <c:extLst>
              <c:ext xmlns:c16="http://schemas.microsoft.com/office/drawing/2014/chart" uri="{C3380CC4-5D6E-409C-BE32-E72D297353CC}">
                <c16:uniqueId val="{0000013F-47B2-45AF-A2BE-E6178B7B22F8}"/>
              </c:ext>
            </c:extLst>
          </c:dPt>
          <c:dPt>
            <c:idx val="5"/>
            <c:bubble3D val="0"/>
            <c:spPr>
              <a:solidFill>
                <a:schemeClr val="accent6"/>
              </a:solidFill>
              <a:ln w="25400">
                <a:solidFill>
                  <a:schemeClr val="lt1"/>
                </a:solidFill>
              </a:ln>
              <a:effectLst/>
              <a:sp3d contourW="25400">
                <a:contourClr>
                  <a:schemeClr val="lt1"/>
                </a:contourClr>
              </a:sp3d>
            </c:spPr>
            <c:extLst>
              <c:ext xmlns:c16="http://schemas.microsoft.com/office/drawing/2014/chart" uri="{C3380CC4-5D6E-409C-BE32-E72D297353CC}">
                <c16:uniqueId val="{00000141-47B2-45AF-A2BE-E6178B7B22F8}"/>
              </c:ext>
            </c:extLst>
          </c:dPt>
          <c:dPt>
            <c:idx val="6"/>
            <c:bubble3D val="0"/>
            <c:spPr>
              <a:solidFill>
                <a:schemeClr val="accent1">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43-47B2-45AF-A2BE-E6178B7B22F8}"/>
              </c:ext>
            </c:extLst>
          </c:dPt>
          <c:dPt>
            <c:idx val="7"/>
            <c:bubble3D val="0"/>
            <c:spPr>
              <a:solidFill>
                <a:schemeClr val="accent2">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45-47B2-45AF-A2BE-E6178B7B22F8}"/>
              </c:ext>
            </c:extLst>
          </c:dPt>
          <c:dPt>
            <c:idx val="8"/>
            <c:bubble3D val="0"/>
            <c:spPr>
              <a:solidFill>
                <a:schemeClr val="accent3">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47-47B2-45AF-A2BE-E6178B7B22F8}"/>
              </c:ext>
            </c:extLst>
          </c:dPt>
          <c:dPt>
            <c:idx val="9"/>
            <c:bubble3D val="0"/>
            <c:spPr>
              <a:solidFill>
                <a:schemeClr val="accent4">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49-47B2-45AF-A2BE-E6178B7B22F8}"/>
              </c:ext>
            </c:extLst>
          </c:dPt>
          <c:dPt>
            <c:idx val="10"/>
            <c:bubble3D val="0"/>
            <c:spPr>
              <a:solidFill>
                <a:schemeClr val="accent5">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4B-47B2-45AF-A2BE-E6178B7B22F8}"/>
              </c:ext>
            </c:extLst>
          </c:dPt>
          <c:dPt>
            <c:idx val="11"/>
            <c:bubble3D val="0"/>
            <c:spPr>
              <a:solidFill>
                <a:schemeClr val="accent6">
                  <a:lumMod val="6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4D-47B2-45AF-A2BE-E6178B7B22F8}"/>
              </c:ext>
            </c:extLst>
          </c:dPt>
          <c:dPt>
            <c:idx val="12"/>
            <c:bubble3D val="0"/>
            <c:spPr>
              <a:solidFill>
                <a:schemeClr val="accent1">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4F-47B2-45AF-A2BE-E6178B7B22F8}"/>
              </c:ext>
            </c:extLst>
          </c:dPt>
          <c:dPt>
            <c:idx val="13"/>
            <c:bubble3D val="0"/>
            <c:spPr>
              <a:solidFill>
                <a:schemeClr val="accent2">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51-47B2-45AF-A2BE-E6178B7B22F8}"/>
              </c:ext>
            </c:extLst>
          </c:dPt>
          <c:dPt>
            <c:idx val="14"/>
            <c:bubble3D val="0"/>
            <c:spPr>
              <a:solidFill>
                <a:schemeClr val="accent3">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53-47B2-45AF-A2BE-E6178B7B22F8}"/>
              </c:ext>
            </c:extLst>
          </c:dPt>
          <c:dPt>
            <c:idx val="15"/>
            <c:bubble3D val="0"/>
            <c:spPr>
              <a:solidFill>
                <a:schemeClr val="accent4">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55-47B2-45AF-A2BE-E6178B7B22F8}"/>
              </c:ext>
            </c:extLst>
          </c:dPt>
          <c:dPt>
            <c:idx val="16"/>
            <c:bubble3D val="0"/>
            <c:spPr>
              <a:solidFill>
                <a:schemeClr val="accent5">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57-47B2-45AF-A2BE-E6178B7B22F8}"/>
              </c:ext>
            </c:extLst>
          </c:dPt>
          <c:dPt>
            <c:idx val="17"/>
            <c:bubble3D val="0"/>
            <c:spPr>
              <a:solidFill>
                <a:schemeClr val="accent6">
                  <a:lumMod val="80000"/>
                  <a:lumOff val="2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59-47B2-45AF-A2BE-E6178B7B22F8}"/>
              </c:ext>
            </c:extLst>
          </c:dPt>
          <c:dPt>
            <c:idx val="18"/>
            <c:bubble3D val="0"/>
            <c:spPr>
              <a:solidFill>
                <a:schemeClr val="accent1">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5B-47B2-45AF-A2BE-E6178B7B22F8}"/>
              </c:ext>
            </c:extLst>
          </c:dPt>
          <c:dPt>
            <c:idx val="19"/>
            <c:bubble3D val="0"/>
            <c:spPr>
              <a:solidFill>
                <a:schemeClr val="accent2">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5D-47B2-45AF-A2BE-E6178B7B22F8}"/>
              </c:ext>
            </c:extLst>
          </c:dPt>
          <c:dPt>
            <c:idx val="20"/>
            <c:bubble3D val="0"/>
            <c:spPr>
              <a:solidFill>
                <a:schemeClr val="accent3">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5F-47B2-45AF-A2BE-E6178B7B22F8}"/>
              </c:ext>
            </c:extLst>
          </c:dPt>
          <c:dPt>
            <c:idx val="21"/>
            <c:bubble3D val="0"/>
            <c:spPr>
              <a:solidFill>
                <a:schemeClr val="accent4">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61-47B2-45AF-A2BE-E6178B7B22F8}"/>
              </c:ext>
            </c:extLst>
          </c:dPt>
          <c:dPt>
            <c:idx val="22"/>
            <c:bubble3D val="0"/>
            <c:spPr>
              <a:solidFill>
                <a:schemeClr val="accent5">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63-47B2-45AF-A2BE-E6178B7B22F8}"/>
              </c:ext>
            </c:extLst>
          </c:dPt>
          <c:dPt>
            <c:idx val="23"/>
            <c:bubble3D val="0"/>
            <c:spPr>
              <a:solidFill>
                <a:schemeClr val="accent6">
                  <a:lumMod val="8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65-47B2-45AF-A2BE-E6178B7B22F8}"/>
              </c:ext>
            </c:extLst>
          </c:dPt>
          <c:dPt>
            <c:idx val="24"/>
            <c:bubble3D val="0"/>
            <c:spPr>
              <a:solidFill>
                <a:schemeClr val="accent1">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67-47B2-45AF-A2BE-E6178B7B22F8}"/>
              </c:ext>
            </c:extLst>
          </c:dPt>
          <c:dPt>
            <c:idx val="25"/>
            <c:bubble3D val="0"/>
            <c:spPr>
              <a:solidFill>
                <a:schemeClr val="accent2">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69-47B2-45AF-A2BE-E6178B7B22F8}"/>
              </c:ext>
            </c:extLst>
          </c:dPt>
          <c:dPt>
            <c:idx val="26"/>
            <c:bubble3D val="0"/>
            <c:spPr>
              <a:solidFill>
                <a:schemeClr val="accent3">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6B-47B2-45AF-A2BE-E6178B7B22F8}"/>
              </c:ext>
            </c:extLst>
          </c:dPt>
          <c:dPt>
            <c:idx val="27"/>
            <c:bubble3D val="0"/>
            <c:spPr>
              <a:solidFill>
                <a:schemeClr val="accent4">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6D-47B2-45AF-A2BE-E6178B7B22F8}"/>
              </c:ext>
            </c:extLst>
          </c:dPt>
          <c:dPt>
            <c:idx val="28"/>
            <c:bubble3D val="0"/>
            <c:spPr>
              <a:solidFill>
                <a:schemeClr val="accent5">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6F-47B2-45AF-A2BE-E6178B7B22F8}"/>
              </c:ext>
            </c:extLst>
          </c:dPt>
          <c:dPt>
            <c:idx val="29"/>
            <c:bubble3D val="0"/>
            <c:spPr>
              <a:solidFill>
                <a:schemeClr val="accent6">
                  <a:lumMod val="60000"/>
                  <a:lumOff val="4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71-47B2-45AF-A2BE-E6178B7B22F8}"/>
              </c:ext>
            </c:extLst>
          </c:dPt>
          <c:dPt>
            <c:idx val="30"/>
            <c:bubble3D val="0"/>
            <c:spPr>
              <a:solidFill>
                <a:schemeClr val="accent1">
                  <a:lumMod val="50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173-47B2-45AF-A2BE-E6178B7B22F8}"/>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75000"/>
                        <a:lumOff val="25000"/>
                      </a:schemeClr>
                    </a:solidFill>
                    <a:latin typeface="+mn-lt"/>
                    <a:ea typeface="+mn-ea"/>
                    <a:cs typeface="+mn-cs"/>
                  </a:defRPr>
                </a:pPr>
                <a:endParaRPr lang="en-US"/>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Sheet1!$A$2:$A$32</c:f>
              <c:strCache>
                <c:ptCount val="29"/>
                <c:pt idx="0">
                  <c:v>Health Infrastructure</c:v>
                </c:pt>
                <c:pt idx="1">
                  <c:v>Federal Medical Center (FMC) Keffi</c:v>
                </c:pt>
                <c:pt idx="2">
                  <c:v>Federal Medical Center (FMC) Bayelsa</c:v>
                </c:pt>
                <c:pt idx="3">
                  <c:v>Nigeria Centre for Disease Control (NCDC)</c:v>
                </c:pt>
                <c:pt idx="4">
                  <c:v>Federal Medical Center (FMC) Ebutte Metta</c:v>
                </c:pt>
                <c:pt idx="5">
                  <c:v>Federal Medical Center (FMC) Makurdi</c:v>
                </c:pt>
                <c:pt idx="6">
                  <c:v>Federal Ministry of Health (FMoH) Headquarters</c:v>
                </c:pt>
                <c:pt idx="7">
                  <c:v>NPHCDA (NPHCDA)</c:v>
                </c:pt>
                <c:pt idx="8">
                  <c:v>Health Operations</c:v>
                </c:pt>
                <c:pt idx="9">
                  <c:v>Immigration Service</c:v>
                </c:pt>
                <c:pt idx="10">
                  <c:v>National Emergency Management Agency (NEMA)</c:v>
                </c:pt>
                <c:pt idx="11">
                  <c:v>The Office of the National Security Advisor (ONSA)</c:v>
                </c:pt>
                <c:pt idx="12">
                  <c:v>Defense Headquarters</c:v>
                </c:pt>
                <c:pt idx="13">
                  <c:v>Nigeria Police Force</c:v>
                </c:pt>
                <c:pt idx="14">
                  <c:v>Department of State Security (DSS)</c:v>
                </c:pt>
                <c:pt idx="15">
                  <c:v>Nigeria Security and Civil Defense Corps (NSCDC)</c:v>
                </c:pt>
                <c:pt idx="16">
                  <c:v>Min Agric &amp; Rural Development</c:v>
                </c:pt>
                <c:pt idx="17">
                  <c:v>Federal Road Safety Corps (FRSC)</c:v>
                </c:pt>
                <c:pt idx="18">
                  <c:v>Federal Fire Services</c:v>
                </c:pt>
                <c:pt idx="19">
                  <c:v>Ministry of Aviation</c:v>
                </c:pt>
                <c:pt idx="20">
                  <c:v>Ministry of Information</c:v>
                </c:pt>
                <c:pt idx="21">
                  <c:v>FMHDS</c:v>
                </c:pt>
                <c:pt idx="22">
                  <c:v>Foreign Affairs</c:v>
                </c:pt>
                <c:pt idx="23">
                  <c:v>Nigerian Maritime Administration and Safety Agency (NIMASA)</c:v>
                </c:pt>
                <c:pt idx="24">
                  <c:v>Ministry of Environment</c:v>
                </c:pt>
                <c:pt idx="25">
                  <c:v>Nigerian Ports Authority (NPA)</c:v>
                </c:pt>
                <c:pt idx="26">
                  <c:v>Federal Ministry of Industry Trade and Investment (FMITI)</c:v>
                </c:pt>
                <c:pt idx="27">
                  <c:v>Ministry of Defense (MOD)</c:v>
                </c:pt>
                <c:pt idx="28">
                  <c:v>Presidential Task Force (PTF)</c:v>
                </c:pt>
              </c:strCache>
            </c:strRef>
          </c:cat>
          <c:val>
            <c:numRef>
              <c:f>Sheet1!$G$2:$G$32</c:f>
              <c:numCache>
                <c:formatCode>General</c:formatCode>
                <c:ptCount val="31"/>
                <c:pt idx="0" formatCode="#,##0">
                  <c:v>48926123085</c:v>
                </c:pt>
                <c:pt idx="1">
                  <c:v>0</c:v>
                </c:pt>
                <c:pt idx="2">
                  <c:v>0</c:v>
                </c:pt>
                <c:pt idx="3">
                  <c:v>0</c:v>
                </c:pt>
                <c:pt idx="4">
                  <c:v>0</c:v>
                </c:pt>
                <c:pt idx="5">
                  <c:v>0</c:v>
                </c:pt>
                <c:pt idx="6">
                  <c:v>0</c:v>
                </c:pt>
                <c:pt idx="7">
                  <c:v>0</c:v>
                </c:pt>
                <c:pt idx="8" formatCode="#,##0">
                  <c:v>21639869976</c:v>
                </c:pt>
                <c:pt idx="9" formatCode="#,##0">
                  <c:v>225000000</c:v>
                </c:pt>
                <c:pt idx="10" formatCode="#,##0">
                  <c:v>4458566666</c:v>
                </c:pt>
                <c:pt idx="11">
                  <c:v>0</c:v>
                </c:pt>
                <c:pt idx="12">
                  <c:v>0</c:v>
                </c:pt>
                <c:pt idx="13">
                  <c:v>0</c:v>
                </c:pt>
                <c:pt idx="14">
                  <c:v>0</c:v>
                </c:pt>
                <c:pt idx="15">
                  <c:v>0</c:v>
                </c:pt>
                <c:pt idx="16">
                  <c:v>0</c:v>
                </c:pt>
                <c:pt idx="17">
                  <c:v>0</c:v>
                </c:pt>
                <c:pt idx="18">
                  <c:v>0</c:v>
                </c:pt>
                <c:pt idx="19" formatCode="#,##0">
                  <c:v>652000000</c:v>
                </c:pt>
                <c:pt idx="20" formatCode="#,##0">
                  <c:v>1427612700</c:v>
                </c:pt>
                <c:pt idx="21" formatCode="#,##0">
                  <c:v>551416000</c:v>
                </c:pt>
                <c:pt idx="22" formatCode="#,##0">
                  <c:v>500000000</c:v>
                </c:pt>
                <c:pt idx="23" formatCode="#,##0">
                  <c:v>6890000</c:v>
                </c:pt>
                <c:pt idx="24" formatCode="#,##0">
                  <c:v>493000000</c:v>
                </c:pt>
                <c:pt idx="25" formatCode="#,##0">
                  <c:v>22111000</c:v>
                </c:pt>
                <c:pt idx="26" formatCode="#,##0">
                  <c:v>430000000</c:v>
                </c:pt>
                <c:pt idx="27" formatCode="#,##0">
                  <c:v>43700000</c:v>
                </c:pt>
                <c:pt idx="28" formatCode="#,##0">
                  <c:v>4518850000</c:v>
                </c:pt>
                <c:pt idx="30" formatCode="_(* #,##0.00_);_(* \(#,##0.00\);_(* &quot;-&quot;??_);_(@_)">
                  <c:v>83895139427</c:v>
                </c:pt>
              </c:numCache>
            </c:numRef>
          </c:val>
          <c:extLst>
            <c:ext xmlns:c16="http://schemas.microsoft.com/office/drawing/2014/chart" uri="{C3380CC4-5D6E-409C-BE32-E72D297353CC}">
              <c16:uniqueId val="{00000004-36BF-4C9E-9D36-FF74F2F0118D}"/>
            </c:ext>
          </c:extLst>
        </c:ser>
        <c:dLbls>
          <c:dLblPos val="bestFit"/>
          <c:showLegendKey val="0"/>
          <c:showVal val="1"/>
          <c:showCatName val="0"/>
          <c:showSerName val="0"/>
          <c:showPercent val="0"/>
          <c:showBubbleSize val="0"/>
          <c:showLeaderLines val="1"/>
        </c:dLbls>
      </c:pie3DChart>
      <c:spPr>
        <a:noFill/>
        <a:ln>
          <a:noFill/>
        </a:ln>
        <a:effectLst/>
      </c:spPr>
    </c:plotArea>
    <c:legend>
      <c:legendPos val="r"/>
      <c:legendEntry>
        <c:idx val="29"/>
        <c:delete val="1"/>
      </c:legendEntry>
      <c:legendEntry>
        <c:idx val="30"/>
        <c:delete val="1"/>
      </c:legendEntry>
      <c:layout>
        <c:manualLayout>
          <c:xMode val="edge"/>
          <c:yMode val="edge"/>
          <c:x val="0.62984180418868196"/>
          <c:y val="1.3665275999426334E-2"/>
          <c:w val="0.35079723899059584"/>
          <c:h val="0.96609007605361619"/>
        </c:manualLayout>
      </c:layout>
      <c:overlay val="0"/>
      <c:spPr>
        <a:noFill/>
        <a:ln>
          <a:noFill/>
        </a:ln>
        <a:effectLst/>
      </c:spPr>
      <c:txPr>
        <a:bodyPr rot="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pPr>
      <a:endParaRPr lang="en-US"/>
    </a:p>
  </c:txPr>
  <c:externalData r:id="rId3">
    <c:autoUpdate val="0"/>
  </c:externalData>
  <c:userShapes r:id="rId4"/>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000" b="1" i="0" u="none" strike="noStrike" kern="1200" spc="0" baseline="0">
                <a:solidFill>
                  <a:schemeClr val="tx1">
                    <a:lumMod val="65000"/>
                    <a:lumOff val="35000"/>
                  </a:schemeClr>
                </a:solidFill>
                <a:latin typeface="+mn-lt"/>
                <a:ea typeface="+mn-ea"/>
                <a:cs typeface="+mn-cs"/>
              </a:defRPr>
            </a:pPr>
            <a:r>
              <a:rPr lang="en-US" sz="1000" b="1" dirty="0">
                <a:solidFill>
                  <a:schemeClr val="tx1"/>
                </a:solidFill>
              </a:rPr>
              <a:t>Estimated</a:t>
            </a:r>
            <a:r>
              <a:rPr lang="en-US" sz="1000" b="1" baseline="0" dirty="0">
                <a:solidFill>
                  <a:schemeClr val="tx1"/>
                </a:solidFill>
              </a:rPr>
              <a:t> Number of Personnel to be Trained for up to 100 cases</a:t>
            </a:r>
            <a:endParaRPr lang="en-US" sz="1000" b="1" dirty="0">
              <a:solidFill>
                <a:schemeClr val="tx1"/>
              </a:solidFill>
            </a:endParaRPr>
          </a:p>
        </c:rich>
      </c:tx>
      <c:layout>
        <c:manualLayout>
          <c:xMode val="edge"/>
          <c:yMode val="edge"/>
          <c:x val="0.17624616742726978"/>
          <c:y val="3.2733224222585927E-2"/>
        </c:manualLayout>
      </c:layout>
      <c:overlay val="0"/>
      <c:spPr>
        <a:noFill/>
        <a:ln>
          <a:noFill/>
        </a:ln>
        <a:effectLst/>
      </c:spPr>
      <c:txPr>
        <a:bodyPr rot="0" spcFirstLastPara="1" vertOverflow="ellipsis" vert="horz" wrap="square" anchor="ctr" anchorCtr="1"/>
        <a:lstStyle/>
        <a:p>
          <a:pPr>
            <a:defRPr sz="1000" b="1"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rgbClr val="008751"/>
            </a:solidFill>
            <a:ln>
              <a:noFill/>
            </a:ln>
            <a:effectLst/>
          </c:spPr>
          <c:invertIfNegative val="0"/>
          <c:dPt>
            <c:idx val="1"/>
            <c:invertIfNegative val="0"/>
            <c:bubble3D val="0"/>
            <c:spPr>
              <a:solidFill>
                <a:srgbClr val="00B050"/>
              </a:solidFill>
              <a:ln>
                <a:noFill/>
              </a:ln>
              <a:effectLst/>
            </c:spPr>
            <c:extLst>
              <c:ext xmlns:c16="http://schemas.microsoft.com/office/drawing/2014/chart" uri="{C3380CC4-5D6E-409C-BE32-E72D297353CC}">
                <c16:uniqueId val="{00000001-D52A-4F14-AAA8-EA105D1B59A6}"/>
              </c:ext>
            </c:extLst>
          </c:dPt>
          <c:dPt>
            <c:idx val="2"/>
            <c:invertIfNegative val="0"/>
            <c:bubble3D val="0"/>
            <c:spPr>
              <a:solidFill>
                <a:srgbClr val="86DB4F"/>
              </a:solidFill>
              <a:ln>
                <a:noFill/>
              </a:ln>
              <a:effectLst/>
            </c:spPr>
            <c:extLst>
              <c:ext xmlns:c16="http://schemas.microsoft.com/office/drawing/2014/chart" uri="{C3380CC4-5D6E-409C-BE32-E72D297353CC}">
                <c16:uniqueId val="{00000003-D52A-4F14-AAA8-EA105D1B59A6}"/>
              </c:ext>
            </c:extLst>
          </c:dPt>
          <c:dPt>
            <c:idx val="3"/>
            <c:invertIfNegative val="0"/>
            <c:bubble3D val="0"/>
            <c:spPr>
              <a:solidFill>
                <a:schemeClr val="tx1">
                  <a:lumMod val="50000"/>
                  <a:lumOff val="50000"/>
                </a:schemeClr>
              </a:solidFill>
              <a:ln>
                <a:noFill/>
              </a:ln>
              <a:effectLst/>
            </c:spPr>
            <c:extLst>
              <c:ext xmlns:c16="http://schemas.microsoft.com/office/drawing/2014/chart" uri="{C3380CC4-5D6E-409C-BE32-E72D297353CC}">
                <c16:uniqueId val="{00000005-D52A-4F14-AAA8-EA105D1B59A6}"/>
              </c:ext>
            </c:extLst>
          </c:dPt>
          <c:dPt>
            <c:idx val="4"/>
            <c:invertIfNegative val="0"/>
            <c:bubble3D val="0"/>
            <c:spPr>
              <a:solidFill>
                <a:srgbClr val="3F3F3F"/>
              </a:solidFill>
              <a:ln>
                <a:noFill/>
              </a:ln>
              <a:effectLst/>
            </c:spPr>
            <c:extLst>
              <c:ext xmlns:c16="http://schemas.microsoft.com/office/drawing/2014/chart" uri="{C3380CC4-5D6E-409C-BE32-E72D297353CC}">
                <c16:uniqueId val="{00000007-D52A-4F14-AAA8-EA105D1B59A6}"/>
              </c:ext>
            </c:extLst>
          </c:dPt>
          <c:dLbls>
            <c:dLbl>
              <c:idx val="1"/>
              <c:tx>
                <c:rich>
                  <a:bodyPr/>
                  <a:lstStyle/>
                  <a:p>
                    <a:r>
                      <a:rPr lang="en-US" baseline="0" dirty="0"/>
                      <a:t>Nurses, </a:t>
                    </a:r>
                    <a:fld id="{796C5F83-A6E8-4201-A2B1-005EAEE2AD10}" type="VALUE">
                      <a:rPr lang="en-US" baseline="0" smtClean="0"/>
                      <a:pPr/>
                      <a:t>[VALUE]</a:t>
                    </a:fld>
                    <a:endParaRPr lang="en-US" baseline="0" dirty="0"/>
                  </a:p>
                </c:rich>
              </c:tx>
              <c:showLegendKey val="0"/>
              <c:showVal val="1"/>
              <c:showCatName val="1"/>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D52A-4F14-AAA8-EA105D1B59A6}"/>
                </c:ext>
              </c:extLst>
            </c:dLbl>
            <c:dLbl>
              <c:idx val="2"/>
              <c:layout>
                <c:manualLayout>
                  <c:x val="-1.0562353230517772E-2"/>
                  <c:y val="-4.8217731532909543E-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52A-4F14-AAA8-EA105D1B59A6}"/>
                </c:ext>
              </c:extLst>
            </c:dLbl>
            <c:spPr>
              <a:solidFill>
                <a:srgbClr val="FFFFFF"/>
              </a:solidFill>
              <a:ln>
                <a:solidFill>
                  <a:srgbClr val="000000">
                    <a:lumMod val="25000"/>
                    <a:lumOff val="75000"/>
                  </a:srgbClr>
                </a:solid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dk1">
                        <a:lumMod val="65000"/>
                        <a:lumOff val="35000"/>
                      </a:schemeClr>
                    </a:solidFill>
                    <a:latin typeface="+mn-lt"/>
                    <a:ea typeface="+mn-ea"/>
                    <a:cs typeface="+mn-cs"/>
                  </a:defRPr>
                </a:pPr>
                <a:endParaRPr lang="en-US"/>
              </a:p>
            </c:txPr>
            <c:showLegendKey val="0"/>
            <c:showVal val="1"/>
            <c:showCatName val="1"/>
            <c:showSerName val="0"/>
            <c:showPercent val="0"/>
            <c:showBubbleSize val="0"/>
            <c:showLeaderLines val="0"/>
            <c:extLst>
              <c:ext xmlns:c15="http://schemas.microsoft.com/office/drawing/2012/chart" uri="{CE6537A1-D6FC-4f65-9D91-7224C49458BB}">
                <c15:spPr xmlns:c15="http://schemas.microsoft.com/office/drawing/2012/chart">
                  <a:prstGeom prst="wedgeRectCallout">
                    <a:avLst/>
                  </a:prstGeom>
                  <a:noFill/>
                  <a:ln>
                    <a:noFill/>
                  </a:ln>
                </c15:spPr>
                <c15:showLeaderLines val="0"/>
              </c:ext>
            </c:extLst>
          </c:dLbls>
          <c:cat>
            <c:strRef>
              <c:f>Sheet1!$A$2:$A$6</c:f>
              <c:strCache>
                <c:ptCount val="5"/>
                <c:pt idx="0">
                  <c:v>Doctors </c:v>
                </c:pt>
                <c:pt idx="1">
                  <c:v>Nurses </c:v>
                </c:pt>
                <c:pt idx="2">
                  <c:v>Lab-Staff</c:v>
                </c:pt>
                <c:pt idx="3">
                  <c:v>Support Staff</c:v>
                </c:pt>
                <c:pt idx="4">
                  <c:v>IPC Workers </c:v>
                </c:pt>
              </c:strCache>
            </c:strRef>
          </c:cat>
          <c:val>
            <c:numRef>
              <c:f>Sheet1!$B$2:$B$6</c:f>
              <c:numCache>
                <c:formatCode>General</c:formatCode>
                <c:ptCount val="5"/>
                <c:pt idx="0">
                  <c:v>28</c:v>
                </c:pt>
                <c:pt idx="1">
                  <c:v>140</c:v>
                </c:pt>
                <c:pt idx="2">
                  <c:v>10</c:v>
                </c:pt>
                <c:pt idx="3">
                  <c:v>210</c:v>
                </c:pt>
                <c:pt idx="4">
                  <c:v>40</c:v>
                </c:pt>
              </c:numCache>
            </c:numRef>
          </c:val>
          <c:extLst>
            <c:ext xmlns:c16="http://schemas.microsoft.com/office/drawing/2014/chart" uri="{C3380CC4-5D6E-409C-BE32-E72D297353CC}">
              <c16:uniqueId val="{00000008-D52A-4F14-AAA8-EA105D1B59A6}"/>
            </c:ext>
          </c:extLst>
        </c:ser>
        <c:dLbls>
          <c:showLegendKey val="0"/>
          <c:showVal val="0"/>
          <c:showCatName val="0"/>
          <c:showSerName val="0"/>
          <c:showPercent val="0"/>
          <c:showBubbleSize val="0"/>
        </c:dLbls>
        <c:gapWidth val="219"/>
        <c:overlap val="-27"/>
        <c:axId val="1591202399"/>
        <c:axId val="1935815823"/>
      </c:barChart>
      <c:catAx>
        <c:axId val="1591202399"/>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935815823"/>
        <c:crosses val="autoZero"/>
        <c:auto val="1"/>
        <c:lblAlgn val="ctr"/>
        <c:lblOffset val="100"/>
        <c:noMultiLvlLbl val="0"/>
      </c:catAx>
      <c:valAx>
        <c:axId val="1935815823"/>
        <c:scaling>
          <c:orientation val="minMax"/>
        </c:scaling>
        <c:delete val="1"/>
        <c:axPos val="l"/>
        <c:numFmt formatCode="General" sourceLinked="1"/>
        <c:majorTickMark val="none"/>
        <c:minorTickMark val="none"/>
        <c:tickLblPos val="nextTo"/>
        <c:crossAx val="159120239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solidFill>
        <a:srgbClr val="008751"/>
      </a:solidFill>
      <a:prstDash val="dash"/>
      <a:round/>
    </a:ln>
    <a:effectLst/>
  </c:spPr>
  <c:txPr>
    <a:bodyPr/>
    <a:lstStyle/>
    <a:p>
      <a:pPr>
        <a:defRPr/>
      </a:pPr>
      <a:endParaRPr lang="en-US"/>
    </a:p>
  </c:txPr>
  <c:externalData r:id="rId4">
    <c:autoUpdate val="0"/>
  </c:externalData>
  <c:userShapes r:id="rId5"/>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000" b="1" i="0" u="none" strike="noStrike" kern="1200" spc="0" baseline="0">
                <a:solidFill>
                  <a:schemeClr val="tx1">
                    <a:lumMod val="65000"/>
                    <a:lumOff val="35000"/>
                  </a:schemeClr>
                </a:solidFill>
                <a:latin typeface="+mn-lt"/>
                <a:ea typeface="+mn-ea"/>
                <a:cs typeface="+mn-cs"/>
              </a:defRPr>
            </a:pPr>
            <a:r>
              <a:rPr lang="en-US" sz="1000" b="1" dirty="0">
                <a:solidFill>
                  <a:schemeClr val="tx1"/>
                </a:solidFill>
              </a:rPr>
              <a:t>Estimated</a:t>
            </a:r>
            <a:r>
              <a:rPr lang="en-US" sz="1000" b="1" baseline="0" dirty="0">
                <a:solidFill>
                  <a:schemeClr val="tx1"/>
                </a:solidFill>
              </a:rPr>
              <a:t> Number of Equipment Required for up to 100 cases </a:t>
            </a:r>
            <a:endParaRPr lang="en-US" sz="1000" b="1" dirty="0">
              <a:solidFill>
                <a:schemeClr val="tx1"/>
              </a:solidFill>
            </a:endParaRPr>
          </a:p>
        </c:rich>
      </c:tx>
      <c:overlay val="0"/>
      <c:spPr>
        <a:noFill/>
        <a:ln>
          <a:noFill/>
        </a:ln>
        <a:effectLst/>
      </c:spPr>
      <c:txPr>
        <a:bodyPr rot="0" spcFirstLastPara="1" vertOverflow="ellipsis" vert="horz" wrap="square" anchor="ctr" anchorCtr="1"/>
        <a:lstStyle/>
        <a:p>
          <a:pPr>
            <a:defRPr sz="1000" b="1"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rgbClr val="008751"/>
            </a:solidFill>
            <a:ln>
              <a:noFill/>
            </a:ln>
            <a:effectLst/>
          </c:spPr>
          <c:invertIfNegative val="0"/>
          <c:dPt>
            <c:idx val="1"/>
            <c:invertIfNegative val="0"/>
            <c:bubble3D val="0"/>
            <c:spPr>
              <a:solidFill>
                <a:srgbClr val="00B050"/>
              </a:solidFill>
              <a:ln>
                <a:noFill/>
              </a:ln>
              <a:effectLst/>
            </c:spPr>
            <c:extLst>
              <c:ext xmlns:c16="http://schemas.microsoft.com/office/drawing/2014/chart" uri="{C3380CC4-5D6E-409C-BE32-E72D297353CC}">
                <c16:uniqueId val="{00000001-E624-42A2-8E99-A3CD9789076A}"/>
              </c:ext>
            </c:extLst>
          </c:dPt>
          <c:dPt>
            <c:idx val="2"/>
            <c:invertIfNegative val="0"/>
            <c:bubble3D val="0"/>
            <c:spPr>
              <a:solidFill>
                <a:srgbClr val="86DB4F"/>
              </a:solidFill>
              <a:ln>
                <a:noFill/>
              </a:ln>
              <a:effectLst/>
            </c:spPr>
            <c:extLst>
              <c:ext xmlns:c16="http://schemas.microsoft.com/office/drawing/2014/chart" uri="{C3380CC4-5D6E-409C-BE32-E72D297353CC}">
                <c16:uniqueId val="{00000003-E624-42A2-8E99-A3CD9789076A}"/>
              </c:ext>
            </c:extLst>
          </c:dPt>
          <c:dLbls>
            <c:dLbl>
              <c:idx val="1"/>
              <c:tx>
                <c:rich>
                  <a:bodyPr/>
                  <a:lstStyle/>
                  <a:p>
                    <a:r>
                      <a:rPr lang="en-US" baseline="0" dirty="0"/>
                      <a:t>Case Management Setup Kit, </a:t>
                    </a:r>
                    <a:fld id="{796C5F83-A6E8-4201-A2B1-005EAEE2AD10}" type="VALUE">
                      <a:rPr lang="en-US" baseline="0" smtClean="0"/>
                      <a:pPr/>
                      <a:t>[VALUE]</a:t>
                    </a:fld>
                    <a:endParaRPr lang="en-US" baseline="0" dirty="0"/>
                  </a:p>
                </c:rich>
              </c:tx>
              <c:showLegendKey val="0"/>
              <c:showVal val="1"/>
              <c:showCatName val="1"/>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E624-42A2-8E99-A3CD9789076A}"/>
                </c:ext>
              </c:extLst>
            </c:dLbl>
            <c:dLbl>
              <c:idx val="2"/>
              <c:layout>
                <c:manualLayout>
                  <c:x val="-1.0562353230517772E-2"/>
                  <c:y val="-4.8217731532909543E-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624-42A2-8E99-A3CD9789076A}"/>
                </c:ext>
              </c:extLst>
            </c:dLbl>
            <c:spPr>
              <a:solidFill>
                <a:srgbClr val="FFFFFF"/>
              </a:solidFill>
              <a:ln>
                <a:solidFill>
                  <a:srgbClr val="000000">
                    <a:lumMod val="25000"/>
                    <a:lumOff val="75000"/>
                  </a:srgbClr>
                </a:solidFill>
              </a:ln>
              <a:effectLst/>
            </c:spPr>
            <c:txPr>
              <a:bodyPr rot="0" spcFirstLastPara="1" vertOverflow="clip" horzOverflow="clip" vert="horz" wrap="square" lIns="38100" tIns="19050" rIns="38100" bIns="19050" anchor="ctr" anchorCtr="1">
                <a:spAutoFit/>
              </a:bodyPr>
              <a:lstStyle/>
              <a:p>
                <a:pPr>
                  <a:defRPr sz="1000" b="0" i="0" u="none" strike="noStrike" kern="1200" baseline="0">
                    <a:solidFill>
                      <a:schemeClr val="dk1">
                        <a:lumMod val="65000"/>
                        <a:lumOff val="35000"/>
                      </a:schemeClr>
                    </a:solidFill>
                    <a:latin typeface="+mn-lt"/>
                    <a:ea typeface="+mn-ea"/>
                    <a:cs typeface="+mn-cs"/>
                  </a:defRPr>
                </a:pPr>
                <a:endParaRPr lang="en-US"/>
              </a:p>
            </c:txPr>
            <c:showLegendKey val="0"/>
            <c:showVal val="1"/>
            <c:showCatName val="1"/>
            <c:showSerName val="0"/>
            <c:showPercent val="0"/>
            <c:showBubbleSize val="0"/>
            <c:showLeaderLines val="0"/>
            <c:extLst>
              <c:ext xmlns:c15="http://schemas.microsoft.com/office/drawing/2012/chart" uri="{CE6537A1-D6FC-4f65-9D91-7224C49458BB}">
                <c15:spPr xmlns:c15="http://schemas.microsoft.com/office/drawing/2012/chart">
                  <a:prstGeom prst="wedgeRectCallout">
                    <a:avLst/>
                  </a:prstGeom>
                  <a:noFill/>
                  <a:ln>
                    <a:noFill/>
                  </a:ln>
                </c15:spPr>
                <c15:showLeaderLines val="0"/>
              </c:ext>
            </c:extLst>
          </c:dLbls>
          <c:cat>
            <c:strRef>
              <c:f>Sheet1!$A$2:$A$4</c:f>
              <c:strCache>
                <c:ptCount val="3"/>
                <c:pt idx="0">
                  <c:v>Medical Equipment </c:v>
                </c:pt>
                <c:pt idx="1">
                  <c:v>Case Management Setup Kit </c:v>
                </c:pt>
                <c:pt idx="2">
                  <c:v>Laboratory Equipment </c:v>
                </c:pt>
              </c:strCache>
            </c:strRef>
          </c:cat>
          <c:val>
            <c:numRef>
              <c:f>Sheet1!$B$2:$B$4</c:f>
              <c:numCache>
                <c:formatCode>General</c:formatCode>
                <c:ptCount val="3"/>
                <c:pt idx="0">
                  <c:v>30</c:v>
                </c:pt>
                <c:pt idx="1">
                  <c:v>300</c:v>
                </c:pt>
                <c:pt idx="2">
                  <c:v>150</c:v>
                </c:pt>
              </c:numCache>
            </c:numRef>
          </c:val>
          <c:extLst>
            <c:ext xmlns:c16="http://schemas.microsoft.com/office/drawing/2014/chart" uri="{C3380CC4-5D6E-409C-BE32-E72D297353CC}">
              <c16:uniqueId val="{00000004-E624-42A2-8E99-A3CD9789076A}"/>
            </c:ext>
          </c:extLst>
        </c:ser>
        <c:dLbls>
          <c:showLegendKey val="0"/>
          <c:showVal val="0"/>
          <c:showCatName val="0"/>
          <c:showSerName val="0"/>
          <c:showPercent val="0"/>
          <c:showBubbleSize val="0"/>
        </c:dLbls>
        <c:gapWidth val="219"/>
        <c:overlap val="-27"/>
        <c:axId val="1591202399"/>
        <c:axId val="1935815823"/>
      </c:barChart>
      <c:catAx>
        <c:axId val="1591202399"/>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935815823"/>
        <c:crosses val="autoZero"/>
        <c:auto val="1"/>
        <c:lblAlgn val="ctr"/>
        <c:lblOffset val="100"/>
        <c:noMultiLvlLbl val="0"/>
      </c:catAx>
      <c:valAx>
        <c:axId val="1935815823"/>
        <c:scaling>
          <c:orientation val="minMax"/>
        </c:scaling>
        <c:delete val="1"/>
        <c:axPos val="l"/>
        <c:numFmt formatCode="General" sourceLinked="1"/>
        <c:majorTickMark val="none"/>
        <c:minorTickMark val="none"/>
        <c:tickLblPos val="nextTo"/>
        <c:crossAx val="1591202399"/>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solidFill>
        <a:srgbClr val="008751"/>
      </a:solidFill>
      <a:prstDash val="dash"/>
      <a:round/>
    </a:ln>
    <a:effectLst/>
  </c:spPr>
  <c:txPr>
    <a:bodyPr/>
    <a:lstStyle/>
    <a:p>
      <a:pPr>
        <a:defRPr/>
      </a:pPr>
      <a:endParaRPr lang="en-US"/>
    </a:p>
  </c:txPr>
  <c:externalData r:id="rId4">
    <c:autoUpdate val="0"/>
  </c:externalData>
  <c:userShapes r:id="rId5"/>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62">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_rels/vmlDrawing1.vml.rels><?xml version="1.0" encoding="UTF-8" standalone="yes"?>
<Relationships xmlns="http://schemas.openxmlformats.org/package/2006/relationships"><Relationship Id="rId1" Type="http://schemas.openxmlformats.org/officeDocument/2006/relationships/image" Target="../media/image129.emf"/></Relationships>
</file>

<file path=ppt/drawings/drawing1.xml><?xml version="1.0" encoding="utf-8"?>
<c:userShapes xmlns:c="http://schemas.openxmlformats.org/drawingml/2006/chart">
  <cdr:relSizeAnchor xmlns:cdr="http://schemas.openxmlformats.org/drawingml/2006/chartDrawing">
    <cdr:from>
      <cdr:x>0</cdr:x>
      <cdr:y>0</cdr:y>
    </cdr:from>
    <cdr:to>
      <cdr:x>1</cdr:x>
      <cdr:y>0.99999</cdr:y>
    </cdr:to>
    <cdr:sp macro="" textlink="">
      <cdr:nvSpPr>
        <cdr:cNvPr id="2" name="Rectangle 1">
          <a:extLst xmlns:a="http://schemas.openxmlformats.org/drawingml/2006/main">
            <a:ext uri="{FF2B5EF4-FFF2-40B4-BE49-F238E27FC236}">
              <a16:creationId xmlns:a16="http://schemas.microsoft.com/office/drawing/2014/main" id="{01056F0C-DAE3-4040-B02B-FC12E3735552}"/>
            </a:ext>
          </a:extLst>
        </cdr:cNvPr>
        <cdr:cNvSpPr/>
      </cdr:nvSpPr>
      <cdr:spPr>
        <a:xfrm xmlns:a="http://schemas.openxmlformats.org/drawingml/2006/main">
          <a:off x="0" y="0"/>
          <a:ext cx="3409950" cy="4202655"/>
        </a:xfrm>
        <a:prstGeom xmlns:a="http://schemas.openxmlformats.org/drawingml/2006/main" prst="rect">
          <a:avLst/>
        </a:prstGeom>
        <a:noFill xmlns:a="http://schemas.openxmlformats.org/drawingml/2006/main"/>
        <a:ln xmlns:a="http://schemas.openxmlformats.org/drawingml/2006/main">
          <a:solidFill>
            <a:schemeClr val="tx2">
              <a:lumMod val="40000"/>
              <a:lumOff val="60000"/>
            </a:schemeClr>
          </a:solidFill>
        </a:ln>
      </cdr:spPr>
      <cdr:style>
        <a:lnRef xmlns:a="http://schemas.openxmlformats.org/drawingml/2006/main" idx="0">
          <a:schemeClr val="accent1"/>
        </a:lnRef>
        <a:fillRef xmlns:a="http://schemas.openxmlformats.org/drawingml/2006/main" idx="1">
          <a:schemeClr val="accent1"/>
        </a:fillRef>
        <a:effectRef xmlns:a="http://schemas.openxmlformats.org/drawingml/2006/main" idx="0">
          <a:schemeClr val="dk1"/>
        </a:effectRef>
        <a:fontRef xmlns:a="http://schemas.openxmlformats.org/drawingml/2006/main" idx="minor">
          <a:schemeClr val="lt1"/>
        </a:fontRef>
      </cdr:style>
      <cdr:txBody>
        <a:bodyPr xmlns:a="http://schemas.openxmlformats.org/drawingml/2006/main"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xmlns:a="http://schemas.openxmlformats.org/drawingml/2006/main"/>
        <a:p xmlns:a="http://schemas.openxmlformats.org/drawingml/2006/main">
          <a:pPr marL="0" algn="ctr" defTabSz="914400" rtl="0" eaLnBrk="1" latinLnBrk="0" hangingPunct="1"/>
          <a:endParaRPr lang="en-US" sz="1600" kern="1200">
            <a:solidFill>
              <a:schemeClr val="lt1"/>
            </a:solidFill>
            <a:latin typeface="+mn-lt"/>
            <a:ea typeface="+mn-ea"/>
            <a:cs typeface="+mn-cs"/>
          </a:endParaRPr>
        </a:p>
      </cdr:txBody>
    </cdr:sp>
  </cdr:relSizeAnchor>
  <cdr:relSizeAnchor xmlns:cdr="http://schemas.openxmlformats.org/drawingml/2006/chartDrawing">
    <cdr:from>
      <cdr:x>0</cdr:x>
      <cdr:y>0.83612</cdr:y>
    </cdr:from>
    <cdr:to>
      <cdr:x>0.21177</cdr:x>
      <cdr:y>1</cdr:y>
    </cdr:to>
    <cdr:sp macro="" textlink="">
      <cdr:nvSpPr>
        <cdr:cNvPr id="3" name="TextBox 2">
          <a:extLst xmlns:a="http://schemas.openxmlformats.org/drawingml/2006/main">
            <a:ext uri="{FF2B5EF4-FFF2-40B4-BE49-F238E27FC236}">
              <a16:creationId xmlns:a16="http://schemas.microsoft.com/office/drawing/2014/main" id="{7D8BFB55-6554-49AB-9075-4DE8E978D906}"/>
            </a:ext>
          </a:extLst>
        </cdr:cNvPr>
        <cdr:cNvSpPr txBox="1"/>
      </cdr:nvSpPr>
      <cdr:spPr>
        <a:xfrm xmlns:a="http://schemas.openxmlformats.org/drawingml/2006/main">
          <a:off x="0" y="3882786"/>
          <a:ext cx="1563323" cy="761027"/>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en-US" sz="1050" dirty="0"/>
        </a:p>
      </cdr:txBody>
    </cdr:sp>
  </cdr:relSizeAnchor>
</c:userShapes>
</file>

<file path=ppt/drawings/drawing2.xml><?xml version="1.0" encoding="utf-8"?>
<c:userShapes xmlns:c="http://schemas.openxmlformats.org/drawingml/2006/chart">
  <cdr:relSizeAnchor xmlns:cdr="http://schemas.openxmlformats.org/drawingml/2006/chartDrawing">
    <cdr:from>
      <cdr:x>0.0007</cdr:x>
      <cdr:y>0.13799</cdr:y>
    </cdr:from>
    <cdr:to>
      <cdr:x>0.27412</cdr:x>
      <cdr:y>0.24027</cdr:y>
    </cdr:to>
    <cdr:sp macro="" textlink="">
      <cdr:nvSpPr>
        <cdr:cNvPr id="2" name="Rectangle 1">
          <a:extLst xmlns:a="http://schemas.openxmlformats.org/drawingml/2006/main">
            <a:ext uri="{FF2B5EF4-FFF2-40B4-BE49-F238E27FC236}">
              <a16:creationId xmlns:a16="http://schemas.microsoft.com/office/drawing/2014/main" id="{8BD34144-B749-4C16-A600-B25609B9650F}"/>
            </a:ext>
          </a:extLst>
        </cdr:cNvPr>
        <cdr:cNvSpPr/>
      </cdr:nvSpPr>
      <cdr:spPr>
        <a:xfrm xmlns:a="http://schemas.openxmlformats.org/drawingml/2006/main">
          <a:off x="4441" y="282964"/>
          <a:ext cx="1734481" cy="209737"/>
        </a:xfrm>
        <a:prstGeom xmlns:a="http://schemas.openxmlformats.org/drawingml/2006/main" prst="rect">
          <a:avLst/>
        </a:prstGeom>
        <a:solidFill xmlns:a="http://schemas.openxmlformats.org/drawingml/2006/main">
          <a:srgbClr val="008751"/>
        </a:solidFill>
        <a:ln xmlns:a="http://schemas.openxmlformats.org/drawingml/2006/main">
          <a:noFill/>
        </a:ln>
      </cdr:spPr>
      <cdr:style>
        <a:lnRef xmlns:a="http://schemas.openxmlformats.org/drawingml/2006/main" idx="0">
          <a:schemeClr val="accent1"/>
        </a:lnRef>
        <a:fillRef xmlns:a="http://schemas.openxmlformats.org/drawingml/2006/main" idx="1">
          <a:schemeClr val="accent1"/>
        </a:fillRef>
        <a:effectRef xmlns:a="http://schemas.openxmlformats.org/drawingml/2006/main" idx="0">
          <a:schemeClr val="dk1"/>
        </a:effectRef>
        <a:fontRef xmlns:a="http://schemas.openxmlformats.org/drawingml/2006/main" idx="minor">
          <a:schemeClr val="lt1"/>
        </a:fontRef>
      </cdr:style>
      <cdr:txBody>
        <a:bodyPr xmlns:a="http://schemas.openxmlformats.org/drawingml/2006/main" vertOverflow="clip" anchor="ctr"/>
        <a:lstStyle xmlns:a="http://schemas.openxmlformats.org/drawingml/2006/main"/>
        <a:p xmlns:a="http://schemas.openxmlformats.org/drawingml/2006/main">
          <a:pPr algn="l"/>
          <a:r>
            <a:rPr lang="en-US" sz="1200" b="1" dirty="0">
              <a:solidFill>
                <a:schemeClr val="bg1"/>
              </a:solidFill>
            </a:rPr>
            <a:t>Total Number: ~ 428</a:t>
          </a:r>
        </a:p>
      </cdr:txBody>
    </cdr:sp>
  </cdr:relSizeAnchor>
</c:userShapes>
</file>

<file path=ppt/drawings/drawing3.xml><?xml version="1.0" encoding="utf-8"?>
<c:userShapes xmlns:c="http://schemas.openxmlformats.org/drawingml/2006/chart">
  <cdr:relSizeAnchor xmlns:cdr="http://schemas.openxmlformats.org/drawingml/2006/chartDrawing">
    <cdr:from>
      <cdr:x>1.57638E-7</cdr:x>
      <cdr:y>0.10665</cdr:y>
    </cdr:from>
    <cdr:to>
      <cdr:x>0.23815</cdr:x>
      <cdr:y>0.20386</cdr:y>
    </cdr:to>
    <cdr:sp macro="" textlink="">
      <cdr:nvSpPr>
        <cdr:cNvPr id="2" name="Rectangle 1">
          <a:extLst xmlns:a="http://schemas.openxmlformats.org/drawingml/2006/main">
            <a:ext uri="{FF2B5EF4-FFF2-40B4-BE49-F238E27FC236}">
              <a16:creationId xmlns:a16="http://schemas.microsoft.com/office/drawing/2014/main" id="{8BD34144-B749-4C16-A600-B25609B9650F}"/>
            </a:ext>
          </a:extLst>
        </cdr:cNvPr>
        <cdr:cNvSpPr/>
      </cdr:nvSpPr>
      <cdr:spPr>
        <a:xfrm xmlns:a="http://schemas.openxmlformats.org/drawingml/2006/main">
          <a:off x="1" y="245425"/>
          <a:ext cx="1510747" cy="223701"/>
        </a:xfrm>
        <a:prstGeom xmlns:a="http://schemas.openxmlformats.org/drawingml/2006/main" prst="rect">
          <a:avLst/>
        </a:prstGeom>
        <a:solidFill xmlns:a="http://schemas.openxmlformats.org/drawingml/2006/main">
          <a:srgbClr val="008751"/>
        </a:solidFill>
        <a:ln xmlns:a="http://schemas.openxmlformats.org/drawingml/2006/main">
          <a:noFill/>
        </a:ln>
      </cdr:spPr>
      <cdr:style>
        <a:lnRef xmlns:a="http://schemas.openxmlformats.org/drawingml/2006/main" idx="0">
          <a:schemeClr val="accent1"/>
        </a:lnRef>
        <a:fillRef xmlns:a="http://schemas.openxmlformats.org/drawingml/2006/main" idx="1">
          <a:schemeClr val="accent1"/>
        </a:fillRef>
        <a:effectRef xmlns:a="http://schemas.openxmlformats.org/drawingml/2006/main" idx="0">
          <a:schemeClr val="dk1"/>
        </a:effectRef>
        <a:fontRef xmlns:a="http://schemas.openxmlformats.org/drawingml/2006/main" idx="minor">
          <a:schemeClr val="lt1"/>
        </a:fontRef>
      </cdr:style>
      <cdr:txBody>
        <a:bodyPr xmlns:a="http://schemas.openxmlformats.org/drawingml/2006/main" vertOverflow="clip" anchor="ctr"/>
        <a:lstStyle xmlns:a="http://schemas.openxmlformats.org/drawingml/2006/main"/>
        <a:p xmlns:a="http://schemas.openxmlformats.org/drawingml/2006/main">
          <a:pPr algn="l"/>
          <a:r>
            <a:rPr lang="en-US" sz="1000" b="1" dirty="0">
              <a:solidFill>
                <a:schemeClr val="bg1"/>
              </a:solidFill>
            </a:rPr>
            <a:t>Total Number: ~ 480</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txBox="1">
            <a:spLocks noGrp="1"/>
          </p:cNvSpPr>
          <p:nvPr>
            <p:ph type="hdr" idx="2"/>
          </p:nvPr>
        </p:nvSpPr>
        <p:spPr>
          <a:xfrm>
            <a:off x="0" y="0"/>
            <a:ext cx="2971800" cy="458788"/>
          </a:xfrm>
          <a:prstGeom prst="rect">
            <a:avLst/>
          </a:prstGeom>
          <a:noFill/>
          <a:ln>
            <a:noFill/>
          </a:ln>
        </p:spPr>
        <p:txBody>
          <a:bodyPr spcFirstLastPara="1" wrap="square" lIns="91425" tIns="45700" rIns="91425" bIns="45700" anchor="t" anchorCtr="0">
            <a:noAutofit/>
          </a:bodyPr>
          <a:lstStyle>
            <a:lvl1pPr marR="0" lvl="0" algn="l" rtl="0">
              <a:spcBef>
                <a:spcPts val="0"/>
              </a:spcBef>
              <a:spcAft>
                <a:spcPts val="0"/>
              </a:spcAft>
              <a:buSzPts val="1400"/>
              <a:buNone/>
              <a:defRPr sz="1200" b="0" i="0" u="none" strike="noStrike" cap="none">
                <a:solidFill>
                  <a:schemeClr val="dk1"/>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a:p>
        </p:txBody>
      </p:sp>
      <p:sp>
        <p:nvSpPr>
          <p:cNvPr id="4" name="Google Shape;4;n"/>
          <p:cNvSpPr txBox="1">
            <a:spLocks noGrp="1"/>
          </p:cNvSpPr>
          <p:nvPr>
            <p:ph type="dt" idx="10"/>
          </p:nvPr>
        </p:nvSpPr>
        <p:spPr>
          <a:xfrm>
            <a:off x="3884613" y="0"/>
            <a:ext cx="2971800" cy="458788"/>
          </a:xfrm>
          <a:prstGeom prst="rect">
            <a:avLst/>
          </a:prstGeom>
          <a:noFill/>
          <a:ln>
            <a:noFill/>
          </a:ln>
        </p:spPr>
        <p:txBody>
          <a:bodyPr spcFirstLastPara="1" wrap="square" lIns="91425" tIns="45700" rIns="91425" bIns="45700" anchor="t" anchorCtr="0">
            <a:noAutofit/>
          </a:bodyPr>
          <a:lstStyle>
            <a:lvl1pPr marR="0" lvl="0" algn="r" rtl="0">
              <a:spcBef>
                <a:spcPts val="0"/>
              </a:spcBef>
              <a:spcAft>
                <a:spcPts val="0"/>
              </a:spcAft>
              <a:buSzPts val="1400"/>
              <a:buNone/>
              <a:defRPr sz="1200" b="0" i="0" u="none" strike="noStrike" cap="none">
                <a:solidFill>
                  <a:schemeClr val="dk1"/>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a:p>
        </p:txBody>
      </p:sp>
      <p:sp>
        <p:nvSpPr>
          <p:cNvPr id="5" name="Google Shape;5;n"/>
          <p:cNvSpPr>
            <a:spLocks noGrp="1" noRot="1" noChangeAspect="1"/>
          </p:cNvSpPr>
          <p:nvPr>
            <p:ph type="sldImg" idx="3"/>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 name="Google Shape;6;n"/>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lvl1pPr marL="457200" marR="0" lvl="0" indent="-228600" algn="l" rtl="0">
              <a:spcBef>
                <a:spcPts val="0"/>
              </a:spcBef>
              <a:spcAft>
                <a:spcPts val="0"/>
              </a:spcAft>
              <a:buSzPts val="1400"/>
              <a:buNone/>
              <a:defRPr sz="1200" b="0" i="0" u="none" strike="noStrike" cap="none">
                <a:solidFill>
                  <a:schemeClr val="dk1"/>
                </a:solidFill>
                <a:latin typeface="Arial"/>
                <a:ea typeface="Arial"/>
                <a:cs typeface="Arial"/>
                <a:sym typeface="Arial"/>
              </a:defRPr>
            </a:lvl1pPr>
            <a:lvl2pPr marL="914400" marR="0" lvl="1" indent="-228600" algn="l" rtl="0">
              <a:spcBef>
                <a:spcPts val="0"/>
              </a:spcBef>
              <a:spcAft>
                <a:spcPts val="0"/>
              </a:spcAft>
              <a:buSzPts val="1400"/>
              <a:buNone/>
              <a:defRPr sz="1200" b="0" i="0" u="none" strike="noStrike" cap="none">
                <a:solidFill>
                  <a:schemeClr val="dk1"/>
                </a:solidFill>
                <a:latin typeface="Arial"/>
                <a:ea typeface="Arial"/>
                <a:cs typeface="Arial"/>
                <a:sym typeface="Arial"/>
              </a:defRPr>
            </a:lvl2pPr>
            <a:lvl3pPr marL="1371600" marR="0" lvl="2" indent="-228600" algn="l" rtl="0">
              <a:spcBef>
                <a:spcPts val="0"/>
              </a:spcBef>
              <a:spcAft>
                <a:spcPts val="0"/>
              </a:spcAft>
              <a:buSzPts val="1400"/>
              <a:buNone/>
              <a:defRPr sz="1200" b="0" i="0" u="none" strike="noStrike" cap="none">
                <a:solidFill>
                  <a:schemeClr val="dk1"/>
                </a:solidFill>
                <a:latin typeface="Arial"/>
                <a:ea typeface="Arial"/>
                <a:cs typeface="Arial"/>
                <a:sym typeface="Arial"/>
              </a:defRPr>
            </a:lvl3pPr>
            <a:lvl4pPr marL="1828800" marR="0" lvl="3" indent="-228600" algn="l" rtl="0">
              <a:spcBef>
                <a:spcPts val="0"/>
              </a:spcBef>
              <a:spcAft>
                <a:spcPts val="0"/>
              </a:spcAft>
              <a:buSzPts val="1400"/>
              <a:buNone/>
              <a:defRPr sz="1200" b="0" i="0" u="none" strike="noStrike" cap="none">
                <a:solidFill>
                  <a:schemeClr val="dk1"/>
                </a:solidFill>
                <a:latin typeface="Arial"/>
                <a:ea typeface="Arial"/>
                <a:cs typeface="Arial"/>
                <a:sym typeface="Arial"/>
              </a:defRPr>
            </a:lvl4pPr>
            <a:lvl5pPr marL="2286000" marR="0" lvl="4" indent="-228600" algn="l" rtl="0">
              <a:spcBef>
                <a:spcPts val="0"/>
              </a:spcBef>
              <a:spcAft>
                <a:spcPts val="0"/>
              </a:spcAft>
              <a:buSzPts val="1400"/>
              <a:buNone/>
              <a:defRPr sz="1200" b="0" i="0" u="none" strike="noStrike" cap="none">
                <a:solidFill>
                  <a:schemeClr val="dk1"/>
                </a:solidFill>
                <a:latin typeface="Arial"/>
                <a:ea typeface="Arial"/>
                <a:cs typeface="Arial"/>
                <a:sym typeface="Arial"/>
              </a:defRPr>
            </a:lvl5pPr>
            <a:lvl6pPr marL="2743200" marR="0" lvl="5" indent="-228600" algn="l" rtl="0">
              <a:spcBef>
                <a:spcPts val="0"/>
              </a:spcBef>
              <a:spcAft>
                <a:spcPts val="0"/>
              </a:spcAft>
              <a:buSzPts val="1400"/>
              <a:buNone/>
              <a:defRPr sz="1200" b="0" i="0" u="none" strike="noStrike" cap="none">
                <a:solidFill>
                  <a:schemeClr val="dk1"/>
                </a:solidFill>
                <a:latin typeface="Arial"/>
                <a:ea typeface="Arial"/>
                <a:cs typeface="Arial"/>
                <a:sym typeface="Arial"/>
              </a:defRPr>
            </a:lvl6pPr>
            <a:lvl7pPr marL="3200400" marR="0" lvl="6" indent="-228600" algn="l" rtl="0">
              <a:spcBef>
                <a:spcPts val="0"/>
              </a:spcBef>
              <a:spcAft>
                <a:spcPts val="0"/>
              </a:spcAft>
              <a:buSzPts val="1400"/>
              <a:buNone/>
              <a:defRPr sz="1200" b="0" i="0" u="none" strike="noStrike" cap="none">
                <a:solidFill>
                  <a:schemeClr val="dk1"/>
                </a:solidFill>
                <a:latin typeface="Arial"/>
                <a:ea typeface="Arial"/>
                <a:cs typeface="Arial"/>
                <a:sym typeface="Arial"/>
              </a:defRPr>
            </a:lvl7pPr>
            <a:lvl8pPr marL="3657600" marR="0" lvl="7" indent="-228600" algn="l" rtl="0">
              <a:spcBef>
                <a:spcPts val="0"/>
              </a:spcBef>
              <a:spcAft>
                <a:spcPts val="0"/>
              </a:spcAft>
              <a:buSzPts val="1400"/>
              <a:buNone/>
              <a:defRPr sz="1200" b="0" i="0" u="none" strike="noStrike" cap="none">
                <a:solidFill>
                  <a:schemeClr val="dk1"/>
                </a:solidFill>
                <a:latin typeface="Arial"/>
                <a:ea typeface="Arial"/>
                <a:cs typeface="Arial"/>
                <a:sym typeface="Arial"/>
              </a:defRPr>
            </a:lvl8pPr>
            <a:lvl9pPr marL="4114800" marR="0" lvl="8" indent="-228600" algn="l" rtl="0">
              <a:spcBef>
                <a:spcPts val="0"/>
              </a:spcBef>
              <a:spcAft>
                <a:spcPts val="0"/>
              </a:spcAft>
              <a:buSzPts val="1400"/>
              <a:buNone/>
              <a:defRPr sz="1200" b="0" i="0" u="none" strike="noStrike" cap="none">
                <a:solidFill>
                  <a:schemeClr val="dk1"/>
                </a:solidFill>
                <a:latin typeface="Arial"/>
                <a:ea typeface="Arial"/>
                <a:cs typeface="Arial"/>
                <a:sym typeface="Arial"/>
              </a:defRPr>
            </a:lvl9pPr>
          </a:lstStyle>
          <a:p>
            <a:endParaRPr/>
          </a:p>
        </p:txBody>
      </p:sp>
      <p:sp>
        <p:nvSpPr>
          <p:cNvPr id="7" name="Google Shape;7;n"/>
          <p:cNvSpPr txBox="1">
            <a:spLocks noGrp="1"/>
          </p:cNvSpPr>
          <p:nvPr>
            <p:ph type="ftr" idx="11"/>
          </p:nvPr>
        </p:nvSpPr>
        <p:spPr>
          <a:xfrm>
            <a:off x="0" y="8685213"/>
            <a:ext cx="2971800" cy="458787"/>
          </a:xfrm>
          <a:prstGeom prst="rect">
            <a:avLst/>
          </a:prstGeom>
          <a:noFill/>
          <a:ln>
            <a:noFill/>
          </a:ln>
        </p:spPr>
        <p:txBody>
          <a:bodyPr spcFirstLastPara="1" wrap="square" lIns="91425" tIns="45700" rIns="91425" bIns="45700" anchor="b" anchorCtr="0">
            <a:noAutofit/>
          </a:bodyPr>
          <a:lstStyle>
            <a:lvl1pPr marR="0" lvl="0" algn="l" rtl="0">
              <a:spcBef>
                <a:spcPts val="0"/>
              </a:spcBef>
              <a:spcAft>
                <a:spcPts val="0"/>
              </a:spcAft>
              <a:buSzPts val="1400"/>
              <a:buNone/>
              <a:defRPr sz="1200" b="0" i="0" u="none" strike="noStrike" cap="none">
                <a:solidFill>
                  <a:schemeClr val="dk1"/>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a:p>
        </p:txBody>
      </p:sp>
      <p:sp>
        <p:nvSpPr>
          <p:cNvPr id="8" name="Google Shape;8;n"/>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spcBef>
                <a:spcPts val="0"/>
              </a:spcBef>
              <a:spcAft>
                <a:spcPts val="0"/>
              </a:spcAft>
              <a:buNone/>
            </a:pPr>
            <a:fld id="{00000000-1234-1234-1234-123412341234}" type="slidenum">
              <a:rPr lang="en-US" sz="1200" b="0" i="0" u="none" strike="noStrike" cap="none">
                <a:solidFill>
                  <a:schemeClr val="dk1"/>
                </a:solidFill>
                <a:latin typeface="Arial"/>
                <a:ea typeface="Arial"/>
                <a:cs typeface="Arial"/>
                <a:sym typeface="Arial"/>
              </a:rPr>
              <a:t>‹#›</a:t>
            </a:fld>
            <a:endParaRPr sz="1200" b="0" i="0" u="none" strike="noStrike" cap="none">
              <a:solidFill>
                <a:schemeClr val="dk1"/>
              </a:solidFill>
              <a:latin typeface="Arial"/>
              <a:ea typeface="Arial"/>
              <a:cs typeface="Arial"/>
              <a:sym typeface="Arial"/>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1"/>
        <p:cNvGrpSpPr/>
        <p:nvPr/>
      </p:nvGrpSpPr>
      <p:grpSpPr>
        <a:xfrm>
          <a:off x="0" y="0"/>
          <a:ext cx="0" cy="0"/>
          <a:chOff x="0" y="0"/>
          <a:chExt cx="0" cy="0"/>
        </a:xfrm>
      </p:grpSpPr>
      <p:sp>
        <p:nvSpPr>
          <p:cNvPr id="342" name="Google Shape;342;p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43" name="Google Shape;343;p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44" name="Google Shape;344;p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a:t>
            </a:fld>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3"/>
        <p:cNvGrpSpPr/>
        <p:nvPr/>
      </p:nvGrpSpPr>
      <p:grpSpPr>
        <a:xfrm>
          <a:off x="0" y="0"/>
          <a:ext cx="0" cy="0"/>
          <a:chOff x="0" y="0"/>
          <a:chExt cx="0" cy="0"/>
        </a:xfrm>
      </p:grpSpPr>
      <p:sp>
        <p:nvSpPr>
          <p:cNvPr id="364" name="Google Shape;364;p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65" name="Google Shape;365;p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66" name="Google Shape;366;p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
        <p:cNvGrpSpPr/>
        <p:nvPr/>
      </p:nvGrpSpPr>
      <p:grpSpPr>
        <a:xfrm>
          <a:off x="0" y="0"/>
          <a:ext cx="0" cy="0"/>
          <a:chOff x="0" y="0"/>
          <a:chExt cx="0" cy="0"/>
        </a:xfrm>
      </p:grpSpPr>
      <p:sp>
        <p:nvSpPr>
          <p:cNvPr id="468" name="Google Shape;468;p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9" name="Google Shape;469;p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70" name="Google Shape;470;p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a:t>
            </a:fld>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0"/>
        <p:cNvGrpSpPr/>
        <p:nvPr/>
      </p:nvGrpSpPr>
      <p:grpSpPr>
        <a:xfrm>
          <a:off x="0" y="0"/>
          <a:ext cx="0" cy="0"/>
          <a:chOff x="0" y="0"/>
          <a:chExt cx="0" cy="0"/>
        </a:xfrm>
      </p:grpSpPr>
      <p:sp>
        <p:nvSpPr>
          <p:cNvPr id="481" name="Google Shape;481;p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82" name="Google Shape;482;p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83" name="Google Shape;483;p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a:t>
            </a:fld>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3"/>
        <p:cNvGrpSpPr/>
        <p:nvPr/>
      </p:nvGrpSpPr>
      <p:grpSpPr>
        <a:xfrm>
          <a:off x="0" y="0"/>
          <a:ext cx="0" cy="0"/>
          <a:chOff x="0" y="0"/>
          <a:chExt cx="0" cy="0"/>
        </a:xfrm>
      </p:grpSpPr>
      <p:sp>
        <p:nvSpPr>
          <p:cNvPr id="494" name="Google Shape;494;p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95" name="Google Shape;495;p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96" name="Google Shape;496;p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5</a:t>
            </a:fld>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6"/>
        <p:cNvGrpSpPr/>
        <p:nvPr/>
      </p:nvGrpSpPr>
      <p:grpSpPr>
        <a:xfrm>
          <a:off x="0" y="0"/>
          <a:ext cx="0" cy="0"/>
          <a:chOff x="0" y="0"/>
          <a:chExt cx="0" cy="0"/>
        </a:xfrm>
      </p:grpSpPr>
      <p:sp>
        <p:nvSpPr>
          <p:cNvPr id="507" name="Google Shape;507;p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08" name="Google Shape;508;p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09" name="Google Shape;509;p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a:t>
            </a:fld>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9"/>
        <p:cNvGrpSpPr/>
        <p:nvPr/>
      </p:nvGrpSpPr>
      <p:grpSpPr>
        <a:xfrm>
          <a:off x="0" y="0"/>
          <a:ext cx="0" cy="0"/>
          <a:chOff x="0" y="0"/>
          <a:chExt cx="0" cy="0"/>
        </a:xfrm>
      </p:grpSpPr>
      <p:sp>
        <p:nvSpPr>
          <p:cNvPr id="520" name="Google Shape;520;p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21" name="Google Shape;521;p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22" name="Google Shape;522;p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a:t>
            </a:fld>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2"/>
        <p:cNvGrpSpPr/>
        <p:nvPr/>
      </p:nvGrpSpPr>
      <p:grpSpPr>
        <a:xfrm>
          <a:off x="0" y="0"/>
          <a:ext cx="0" cy="0"/>
          <a:chOff x="0" y="0"/>
          <a:chExt cx="0" cy="0"/>
        </a:xfrm>
      </p:grpSpPr>
      <p:sp>
        <p:nvSpPr>
          <p:cNvPr id="543" name="Google Shape;543;gaf9b47c72b_0_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44" name="Google Shape;544;gaf9b47c72b_0_0: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45" name="Google Shape;545;gaf9b47c72b_0_0: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a:t>
            </a:fld>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2"/>
        <p:cNvGrpSpPr/>
        <p:nvPr/>
      </p:nvGrpSpPr>
      <p:grpSpPr>
        <a:xfrm>
          <a:off x="0" y="0"/>
          <a:ext cx="0" cy="0"/>
          <a:chOff x="0" y="0"/>
          <a:chExt cx="0" cy="0"/>
        </a:xfrm>
      </p:grpSpPr>
      <p:sp>
        <p:nvSpPr>
          <p:cNvPr id="543" name="Google Shape;543;gaf9b47c72b_0_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44" name="Google Shape;544;gaf9b47c72b_0_0: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45" name="Google Shape;545;gaf9b47c72b_0_0: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9</a:t>
            </a:fld>
            <a:endParaRPr/>
          </a:p>
        </p:txBody>
      </p:sp>
    </p:spTree>
    <p:extLst>
      <p:ext uri="{BB962C8B-B14F-4D97-AF65-F5344CB8AC3E}">
        <p14:creationId xmlns:p14="http://schemas.microsoft.com/office/powerpoint/2010/main" val="47700064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5"/>
        <p:cNvGrpSpPr/>
        <p:nvPr/>
      </p:nvGrpSpPr>
      <p:grpSpPr>
        <a:xfrm>
          <a:off x="0" y="0"/>
          <a:ext cx="0" cy="0"/>
          <a:chOff x="0" y="0"/>
          <a:chExt cx="0" cy="0"/>
        </a:xfrm>
      </p:grpSpPr>
      <p:sp>
        <p:nvSpPr>
          <p:cNvPr id="556" name="Google Shape;556;gaf9b47c72b_0_3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57" name="Google Shape;557;gaf9b47c72b_0_37: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58" name="Google Shape;558;gaf9b47c72b_0_37: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10</a:t>
            </a:fld>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8"/>
        <p:cNvGrpSpPr/>
        <p:nvPr/>
      </p:nvGrpSpPr>
      <p:grpSpPr>
        <a:xfrm>
          <a:off x="0" y="0"/>
          <a:ext cx="0" cy="0"/>
          <a:chOff x="0" y="0"/>
          <a:chExt cx="0" cy="0"/>
        </a:xfrm>
      </p:grpSpPr>
      <p:sp>
        <p:nvSpPr>
          <p:cNvPr id="569" name="Google Shape;569;p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70" name="Google Shape;570;p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71" name="Google Shape;571;p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11</a:t>
            </a:fld>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1"/>
        <p:cNvGrpSpPr/>
        <p:nvPr/>
      </p:nvGrpSpPr>
      <p:grpSpPr>
        <a:xfrm>
          <a:off x="0" y="0"/>
          <a:ext cx="0" cy="0"/>
          <a:chOff x="0" y="0"/>
          <a:chExt cx="0" cy="0"/>
        </a:xfrm>
      </p:grpSpPr>
      <p:sp>
        <p:nvSpPr>
          <p:cNvPr id="632" name="Google Shape;632;p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33" name="Google Shape;633;p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34" name="Google Shape;634;p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12</a:t>
            </a:fld>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7"/>
        <p:cNvGrpSpPr/>
        <p:nvPr/>
      </p:nvGrpSpPr>
      <p:grpSpPr>
        <a:xfrm>
          <a:off x="0" y="0"/>
          <a:ext cx="0" cy="0"/>
          <a:chOff x="0" y="0"/>
          <a:chExt cx="0" cy="0"/>
        </a:xfrm>
      </p:grpSpPr>
      <p:sp>
        <p:nvSpPr>
          <p:cNvPr id="678" name="Google Shape;678;p1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79" name="Google Shape;679;p1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80" name="Google Shape;680;p1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13</a:t>
            </a:fld>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0"/>
        <p:cNvGrpSpPr/>
        <p:nvPr/>
      </p:nvGrpSpPr>
      <p:grpSpPr>
        <a:xfrm>
          <a:off x="0" y="0"/>
          <a:ext cx="0" cy="0"/>
          <a:chOff x="0" y="0"/>
          <a:chExt cx="0" cy="0"/>
        </a:xfrm>
      </p:grpSpPr>
      <p:sp>
        <p:nvSpPr>
          <p:cNvPr id="711" name="Google Shape;711;p1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12" name="Google Shape;712;p1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13" name="Google Shape;713;p1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14</a:t>
            </a:fld>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4"/>
        <p:cNvGrpSpPr/>
        <p:nvPr/>
      </p:nvGrpSpPr>
      <p:grpSpPr>
        <a:xfrm>
          <a:off x="0" y="0"/>
          <a:ext cx="0" cy="0"/>
          <a:chOff x="0" y="0"/>
          <a:chExt cx="0" cy="0"/>
        </a:xfrm>
      </p:grpSpPr>
      <p:sp>
        <p:nvSpPr>
          <p:cNvPr id="725" name="Google Shape;725;p1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26" name="Google Shape;726;p1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27" name="Google Shape;727;p1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15</a:t>
            </a:fld>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
        <p:cNvGrpSpPr/>
        <p:nvPr/>
      </p:nvGrpSpPr>
      <p:grpSpPr>
        <a:xfrm>
          <a:off x="0" y="0"/>
          <a:ext cx="0" cy="0"/>
          <a:chOff x="0" y="0"/>
          <a:chExt cx="0" cy="0"/>
        </a:xfrm>
      </p:grpSpPr>
      <p:sp>
        <p:nvSpPr>
          <p:cNvPr id="738" name="Google Shape;738;p1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39" name="Google Shape;739;p1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40" name="Google Shape;740;p1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16</a:t>
            </a:fld>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4"/>
        <p:cNvGrpSpPr/>
        <p:nvPr/>
      </p:nvGrpSpPr>
      <p:grpSpPr>
        <a:xfrm>
          <a:off x="0" y="0"/>
          <a:ext cx="0" cy="0"/>
          <a:chOff x="0" y="0"/>
          <a:chExt cx="0" cy="0"/>
        </a:xfrm>
      </p:grpSpPr>
      <p:sp>
        <p:nvSpPr>
          <p:cNvPr id="795" name="Google Shape;795;p1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96" name="Google Shape;796;p1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97" name="Google Shape;797;p1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17</a:t>
            </a:fld>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3"/>
        <p:cNvGrpSpPr/>
        <p:nvPr/>
      </p:nvGrpSpPr>
      <p:grpSpPr>
        <a:xfrm>
          <a:off x="0" y="0"/>
          <a:ext cx="0" cy="0"/>
          <a:chOff x="0" y="0"/>
          <a:chExt cx="0" cy="0"/>
        </a:xfrm>
      </p:grpSpPr>
      <p:sp>
        <p:nvSpPr>
          <p:cNvPr id="894" name="Google Shape;894;p1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895" name="Google Shape;895;p1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896" name="Google Shape;896;p1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18</a:t>
            </a:fld>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3"/>
        <p:cNvGrpSpPr/>
        <p:nvPr/>
      </p:nvGrpSpPr>
      <p:grpSpPr>
        <a:xfrm>
          <a:off x="0" y="0"/>
          <a:ext cx="0" cy="0"/>
          <a:chOff x="0" y="0"/>
          <a:chExt cx="0" cy="0"/>
        </a:xfrm>
      </p:grpSpPr>
      <p:sp>
        <p:nvSpPr>
          <p:cNvPr id="1114" name="Google Shape;1114;p1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115" name="Google Shape;1115;p1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116" name="Google Shape;1116;p1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19</a:t>
            </a:fld>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8"/>
        <p:cNvGrpSpPr/>
        <p:nvPr/>
      </p:nvGrpSpPr>
      <p:grpSpPr>
        <a:xfrm>
          <a:off x="0" y="0"/>
          <a:ext cx="0" cy="0"/>
          <a:chOff x="0" y="0"/>
          <a:chExt cx="0" cy="0"/>
        </a:xfrm>
      </p:grpSpPr>
      <p:sp>
        <p:nvSpPr>
          <p:cNvPr id="1169" name="Google Shape;1169;p1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170" name="Google Shape;1170;p1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171" name="Google Shape;1171;p1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20</a:t>
            </a:fld>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4"/>
        <p:cNvGrpSpPr/>
        <p:nvPr/>
      </p:nvGrpSpPr>
      <p:grpSpPr>
        <a:xfrm>
          <a:off x="0" y="0"/>
          <a:ext cx="0" cy="0"/>
          <a:chOff x="0" y="0"/>
          <a:chExt cx="0" cy="0"/>
        </a:xfrm>
      </p:grpSpPr>
      <p:sp>
        <p:nvSpPr>
          <p:cNvPr id="335" name="Google Shape;335;p1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36" name="Google Shape;336;p1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337" name="Google Shape;337;p1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21</a:t>
            </a:fld>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6"/>
        <p:cNvGrpSpPr/>
        <p:nvPr/>
      </p:nvGrpSpPr>
      <p:grpSpPr>
        <a:xfrm>
          <a:off x="0" y="0"/>
          <a:ext cx="0" cy="0"/>
          <a:chOff x="0" y="0"/>
          <a:chExt cx="0" cy="0"/>
        </a:xfrm>
      </p:grpSpPr>
      <p:sp>
        <p:nvSpPr>
          <p:cNvPr id="1307" name="Google Shape;1307;p1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308" name="Google Shape;1308;p1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309" name="Google Shape;1309;p1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22</a:t>
            </a:fld>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7"/>
        <p:cNvGrpSpPr/>
        <p:nvPr/>
      </p:nvGrpSpPr>
      <p:grpSpPr>
        <a:xfrm>
          <a:off x="0" y="0"/>
          <a:ext cx="0" cy="0"/>
          <a:chOff x="0" y="0"/>
          <a:chExt cx="0" cy="0"/>
        </a:xfrm>
      </p:grpSpPr>
      <p:sp>
        <p:nvSpPr>
          <p:cNvPr id="1348" name="Google Shape;1348;p2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349" name="Google Shape;1349;p2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350" name="Google Shape;1350;p2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23</a:t>
            </a:fld>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4"/>
        <p:cNvGrpSpPr/>
        <p:nvPr/>
      </p:nvGrpSpPr>
      <p:grpSpPr>
        <a:xfrm>
          <a:off x="0" y="0"/>
          <a:ext cx="0" cy="0"/>
          <a:chOff x="0" y="0"/>
          <a:chExt cx="0" cy="0"/>
        </a:xfrm>
      </p:grpSpPr>
      <p:sp>
        <p:nvSpPr>
          <p:cNvPr id="1375" name="Google Shape;1375;p2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376" name="Google Shape;1376;p2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377" name="Google Shape;1377;p2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24</a:t>
            </a:fld>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4"/>
        <p:cNvGrpSpPr/>
        <p:nvPr/>
      </p:nvGrpSpPr>
      <p:grpSpPr>
        <a:xfrm>
          <a:off x="0" y="0"/>
          <a:ext cx="0" cy="0"/>
          <a:chOff x="0" y="0"/>
          <a:chExt cx="0" cy="0"/>
        </a:xfrm>
      </p:grpSpPr>
      <p:sp>
        <p:nvSpPr>
          <p:cNvPr id="1405" name="Google Shape;1405;p2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06" name="Google Shape;1406;p2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407" name="Google Shape;1407;p2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9"/>
        <p:cNvGrpSpPr/>
        <p:nvPr/>
      </p:nvGrpSpPr>
      <p:grpSpPr>
        <a:xfrm>
          <a:off x="0" y="0"/>
          <a:ext cx="0" cy="0"/>
          <a:chOff x="0" y="0"/>
          <a:chExt cx="0" cy="0"/>
        </a:xfrm>
      </p:grpSpPr>
      <p:sp>
        <p:nvSpPr>
          <p:cNvPr id="1430" name="Google Shape;1430;p2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31" name="Google Shape;1431;p2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432" name="Google Shape;1432;p2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26</a:t>
            </a:fld>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0"/>
        <p:cNvGrpSpPr/>
        <p:nvPr/>
      </p:nvGrpSpPr>
      <p:grpSpPr>
        <a:xfrm>
          <a:off x="0" y="0"/>
          <a:ext cx="0" cy="0"/>
          <a:chOff x="0" y="0"/>
          <a:chExt cx="0" cy="0"/>
        </a:xfrm>
      </p:grpSpPr>
      <p:sp>
        <p:nvSpPr>
          <p:cNvPr id="1481" name="Google Shape;1481;p2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82" name="Google Shape;1482;p2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483" name="Google Shape;1483;p2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27</a:t>
            </a:fld>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5"/>
        <p:cNvGrpSpPr/>
        <p:nvPr/>
      </p:nvGrpSpPr>
      <p:grpSpPr>
        <a:xfrm>
          <a:off x="0" y="0"/>
          <a:ext cx="0" cy="0"/>
          <a:chOff x="0" y="0"/>
          <a:chExt cx="0" cy="0"/>
        </a:xfrm>
      </p:grpSpPr>
      <p:sp>
        <p:nvSpPr>
          <p:cNvPr id="1516" name="Google Shape;1516;p2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17" name="Google Shape;1517;p2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518" name="Google Shape;1518;p2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28</a:t>
            </a:fld>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8"/>
        <p:cNvGrpSpPr/>
        <p:nvPr/>
      </p:nvGrpSpPr>
      <p:grpSpPr>
        <a:xfrm>
          <a:off x="0" y="0"/>
          <a:ext cx="0" cy="0"/>
          <a:chOff x="0" y="0"/>
          <a:chExt cx="0" cy="0"/>
        </a:xfrm>
      </p:grpSpPr>
      <p:sp>
        <p:nvSpPr>
          <p:cNvPr id="1539" name="Google Shape;1539;p2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40" name="Google Shape;1540;p2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541" name="Google Shape;1541;p2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29</a:t>
            </a:fld>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72"/>
        <p:cNvGrpSpPr/>
        <p:nvPr/>
      </p:nvGrpSpPr>
      <p:grpSpPr>
        <a:xfrm>
          <a:off x="0" y="0"/>
          <a:ext cx="0" cy="0"/>
          <a:chOff x="0" y="0"/>
          <a:chExt cx="0" cy="0"/>
        </a:xfrm>
      </p:grpSpPr>
      <p:sp>
        <p:nvSpPr>
          <p:cNvPr id="1673" name="Google Shape;1673;p2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674" name="Google Shape;1674;p2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675" name="Google Shape;1675;p2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30</a:t>
            </a:fld>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8"/>
        <p:cNvGrpSpPr/>
        <p:nvPr/>
      </p:nvGrpSpPr>
      <p:grpSpPr>
        <a:xfrm>
          <a:off x="0" y="0"/>
          <a:ext cx="0" cy="0"/>
          <a:chOff x="0" y="0"/>
          <a:chExt cx="0" cy="0"/>
        </a:xfrm>
      </p:grpSpPr>
      <p:sp>
        <p:nvSpPr>
          <p:cNvPr id="1829" name="Google Shape;1829;p2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830" name="Google Shape;1830;p2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831" name="Google Shape;1831;p2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31</a:t>
            </a:fld>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5"/>
        <p:cNvGrpSpPr/>
        <p:nvPr/>
      </p:nvGrpSpPr>
      <p:grpSpPr>
        <a:xfrm>
          <a:off x="0" y="0"/>
          <a:ext cx="0" cy="0"/>
          <a:chOff x="0" y="0"/>
          <a:chExt cx="0" cy="0"/>
        </a:xfrm>
      </p:grpSpPr>
      <p:sp>
        <p:nvSpPr>
          <p:cNvPr id="1886" name="Google Shape;1886;p2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887" name="Google Shape;1887;p2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888" name="Google Shape;1888;p2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32</a:t>
            </a:fld>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22"/>
        <p:cNvGrpSpPr/>
        <p:nvPr/>
      </p:nvGrpSpPr>
      <p:grpSpPr>
        <a:xfrm>
          <a:off x="0" y="0"/>
          <a:ext cx="0" cy="0"/>
          <a:chOff x="0" y="0"/>
          <a:chExt cx="0" cy="0"/>
        </a:xfrm>
      </p:grpSpPr>
      <p:sp>
        <p:nvSpPr>
          <p:cNvPr id="1923" name="Google Shape;1923;p3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924" name="Google Shape;1924;p3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925" name="Google Shape;1925;p3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33</a:t>
            </a:fld>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1"/>
        <p:cNvGrpSpPr/>
        <p:nvPr/>
      </p:nvGrpSpPr>
      <p:grpSpPr>
        <a:xfrm>
          <a:off x="0" y="0"/>
          <a:ext cx="0" cy="0"/>
          <a:chOff x="0" y="0"/>
          <a:chExt cx="0" cy="0"/>
        </a:xfrm>
      </p:grpSpPr>
      <p:sp>
        <p:nvSpPr>
          <p:cNvPr id="1962" name="Google Shape;1962;p3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963" name="Google Shape;1963;p3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964" name="Google Shape;1964;p3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34</a:t>
            </a:fld>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75"/>
        <p:cNvGrpSpPr/>
        <p:nvPr/>
      </p:nvGrpSpPr>
      <p:grpSpPr>
        <a:xfrm>
          <a:off x="0" y="0"/>
          <a:ext cx="0" cy="0"/>
          <a:chOff x="0" y="0"/>
          <a:chExt cx="0" cy="0"/>
        </a:xfrm>
      </p:grpSpPr>
      <p:sp>
        <p:nvSpPr>
          <p:cNvPr id="1976" name="Google Shape;1976;p3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977" name="Google Shape;1977;p3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978" name="Google Shape;1978;p3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35</a:t>
            </a:fld>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8"/>
        <p:cNvGrpSpPr/>
        <p:nvPr/>
      </p:nvGrpSpPr>
      <p:grpSpPr>
        <a:xfrm>
          <a:off x="0" y="0"/>
          <a:ext cx="0" cy="0"/>
          <a:chOff x="0" y="0"/>
          <a:chExt cx="0" cy="0"/>
        </a:xfrm>
      </p:grpSpPr>
      <p:sp>
        <p:nvSpPr>
          <p:cNvPr id="1999" name="Google Shape;1999;p3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000" name="Google Shape;2000;p3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001" name="Google Shape;2001;p3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36</a:t>
            </a:fld>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64"/>
        <p:cNvGrpSpPr/>
        <p:nvPr/>
      </p:nvGrpSpPr>
      <p:grpSpPr>
        <a:xfrm>
          <a:off x="0" y="0"/>
          <a:ext cx="0" cy="0"/>
          <a:chOff x="0" y="0"/>
          <a:chExt cx="0" cy="0"/>
        </a:xfrm>
      </p:grpSpPr>
      <p:sp>
        <p:nvSpPr>
          <p:cNvPr id="2065" name="Google Shape;2065;p3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066" name="Google Shape;2066;p3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067" name="Google Shape;2067;p3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37</a:t>
            </a:fld>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8"/>
        <p:cNvGrpSpPr/>
        <p:nvPr/>
      </p:nvGrpSpPr>
      <p:grpSpPr>
        <a:xfrm>
          <a:off x="0" y="0"/>
          <a:ext cx="0" cy="0"/>
          <a:chOff x="0" y="0"/>
          <a:chExt cx="0" cy="0"/>
        </a:xfrm>
      </p:grpSpPr>
      <p:sp>
        <p:nvSpPr>
          <p:cNvPr id="2089" name="Google Shape;2089;p3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090" name="Google Shape;2090;p3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091" name="Google Shape;2091;p3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38</a:t>
            </a:fld>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2"/>
        <p:cNvGrpSpPr/>
        <p:nvPr/>
      </p:nvGrpSpPr>
      <p:grpSpPr>
        <a:xfrm>
          <a:off x="0" y="0"/>
          <a:ext cx="0" cy="0"/>
          <a:chOff x="0" y="0"/>
          <a:chExt cx="0" cy="0"/>
        </a:xfrm>
      </p:grpSpPr>
      <p:sp>
        <p:nvSpPr>
          <p:cNvPr id="2103" name="Google Shape;2103;p3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04" name="Google Shape;2104;p3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105" name="Google Shape;2105;p3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39</a:t>
            </a:fld>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5"/>
        <p:cNvGrpSpPr/>
        <p:nvPr/>
      </p:nvGrpSpPr>
      <p:grpSpPr>
        <a:xfrm>
          <a:off x="0" y="0"/>
          <a:ext cx="0" cy="0"/>
          <a:chOff x="0" y="0"/>
          <a:chExt cx="0" cy="0"/>
        </a:xfrm>
      </p:grpSpPr>
      <p:sp>
        <p:nvSpPr>
          <p:cNvPr id="2116" name="Google Shape;2116;p3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17" name="Google Shape;2117;p3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118" name="Google Shape;2118;p3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40</a:t>
            </a:fld>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8"/>
        <p:cNvGrpSpPr/>
        <p:nvPr/>
      </p:nvGrpSpPr>
      <p:grpSpPr>
        <a:xfrm>
          <a:off x="0" y="0"/>
          <a:ext cx="0" cy="0"/>
          <a:chOff x="0" y="0"/>
          <a:chExt cx="0" cy="0"/>
        </a:xfrm>
      </p:grpSpPr>
      <p:sp>
        <p:nvSpPr>
          <p:cNvPr id="2139" name="Google Shape;2139;p3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40" name="Google Shape;2140;p3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141" name="Google Shape;2141;p3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41</a:t>
            </a:fld>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92"/>
        <p:cNvGrpSpPr/>
        <p:nvPr/>
      </p:nvGrpSpPr>
      <p:grpSpPr>
        <a:xfrm>
          <a:off x="0" y="0"/>
          <a:ext cx="0" cy="0"/>
          <a:chOff x="0" y="0"/>
          <a:chExt cx="0" cy="0"/>
        </a:xfrm>
      </p:grpSpPr>
      <p:sp>
        <p:nvSpPr>
          <p:cNvPr id="2193" name="Google Shape;2193;p3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94" name="Google Shape;2194;p3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195" name="Google Shape;2195;p3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42</a:t>
            </a:fld>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91"/>
        <p:cNvGrpSpPr/>
        <p:nvPr/>
      </p:nvGrpSpPr>
      <p:grpSpPr>
        <a:xfrm>
          <a:off x="0" y="0"/>
          <a:ext cx="0" cy="0"/>
          <a:chOff x="0" y="0"/>
          <a:chExt cx="0" cy="0"/>
        </a:xfrm>
      </p:grpSpPr>
      <p:sp>
        <p:nvSpPr>
          <p:cNvPr id="2292" name="Google Shape;2292;p4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293" name="Google Shape;2293;p4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294" name="Google Shape;2294;p4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43</a:t>
            </a:fld>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27"/>
        <p:cNvGrpSpPr/>
        <p:nvPr/>
      </p:nvGrpSpPr>
      <p:grpSpPr>
        <a:xfrm>
          <a:off x="0" y="0"/>
          <a:ext cx="0" cy="0"/>
          <a:chOff x="0" y="0"/>
          <a:chExt cx="0" cy="0"/>
        </a:xfrm>
      </p:grpSpPr>
      <p:sp>
        <p:nvSpPr>
          <p:cNvPr id="2328" name="Google Shape;2328;p4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329" name="Google Shape;2329;p4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330" name="Google Shape;2330;p4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44</a:t>
            </a:fld>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2"/>
        <p:cNvGrpSpPr/>
        <p:nvPr/>
      </p:nvGrpSpPr>
      <p:grpSpPr>
        <a:xfrm>
          <a:off x="0" y="0"/>
          <a:ext cx="0" cy="0"/>
          <a:chOff x="0" y="0"/>
          <a:chExt cx="0" cy="0"/>
        </a:xfrm>
      </p:grpSpPr>
      <p:sp>
        <p:nvSpPr>
          <p:cNvPr id="2353" name="Google Shape;2353;p4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354" name="Google Shape;2354;p4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355" name="Google Shape;2355;p4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45</a:t>
            </a:fld>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71"/>
        <p:cNvGrpSpPr/>
        <p:nvPr/>
      </p:nvGrpSpPr>
      <p:grpSpPr>
        <a:xfrm>
          <a:off x="0" y="0"/>
          <a:ext cx="0" cy="0"/>
          <a:chOff x="0" y="0"/>
          <a:chExt cx="0" cy="0"/>
        </a:xfrm>
      </p:grpSpPr>
      <p:sp>
        <p:nvSpPr>
          <p:cNvPr id="2372" name="Google Shape;2372;p4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373" name="Google Shape;2373;p4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374" name="Google Shape;2374;p4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46</a:t>
            </a:fld>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10"/>
        <p:cNvGrpSpPr/>
        <p:nvPr/>
      </p:nvGrpSpPr>
      <p:grpSpPr>
        <a:xfrm>
          <a:off x="0" y="0"/>
          <a:ext cx="0" cy="0"/>
          <a:chOff x="0" y="0"/>
          <a:chExt cx="0" cy="0"/>
        </a:xfrm>
      </p:grpSpPr>
      <p:sp>
        <p:nvSpPr>
          <p:cNvPr id="2411" name="Google Shape;2411;p4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12" name="Google Shape;2412;p4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413" name="Google Shape;2413;p4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47</a:t>
            </a:fld>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5"/>
        <p:cNvGrpSpPr/>
        <p:nvPr/>
      </p:nvGrpSpPr>
      <p:grpSpPr>
        <a:xfrm>
          <a:off x="0" y="0"/>
          <a:ext cx="0" cy="0"/>
          <a:chOff x="0" y="0"/>
          <a:chExt cx="0" cy="0"/>
        </a:xfrm>
      </p:grpSpPr>
      <p:sp>
        <p:nvSpPr>
          <p:cNvPr id="2606" name="Google Shape;2606;p4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607" name="Google Shape;2607;p4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608" name="Google Shape;2608;p4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48</a:t>
            </a:fld>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24"/>
        <p:cNvGrpSpPr/>
        <p:nvPr/>
      </p:nvGrpSpPr>
      <p:grpSpPr>
        <a:xfrm>
          <a:off x="0" y="0"/>
          <a:ext cx="0" cy="0"/>
          <a:chOff x="0" y="0"/>
          <a:chExt cx="0" cy="0"/>
        </a:xfrm>
      </p:grpSpPr>
      <p:sp>
        <p:nvSpPr>
          <p:cNvPr id="2625" name="Google Shape;2625;p4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626" name="Google Shape;2626;p4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627" name="Google Shape;2627;p4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49</a:t>
            </a:fld>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56"/>
        <p:cNvGrpSpPr/>
        <p:nvPr/>
      </p:nvGrpSpPr>
      <p:grpSpPr>
        <a:xfrm>
          <a:off x="0" y="0"/>
          <a:ext cx="0" cy="0"/>
          <a:chOff x="0" y="0"/>
          <a:chExt cx="0" cy="0"/>
        </a:xfrm>
      </p:grpSpPr>
      <p:sp>
        <p:nvSpPr>
          <p:cNvPr id="2657" name="Google Shape;2657;p4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658" name="Google Shape;2658;p4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659" name="Google Shape;2659;p4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50</a:t>
            </a:fld>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3"/>
        <p:cNvGrpSpPr/>
        <p:nvPr/>
      </p:nvGrpSpPr>
      <p:grpSpPr>
        <a:xfrm>
          <a:off x="0" y="0"/>
          <a:ext cx="0" cy="0"/>
          <a:chOff x="0" y="0"/>
          <a:chExt cx="0" cy="0"/>
        </a:xfrm>
      </p:grpSpPr>
      <p:sp>
        <p:nvSpPr>
          <p:cNvPr id="2714" name="Google Shape;2714;p4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715" name="Google Shape;2715;p4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716" name="Google Shape;2716;p4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51</a:t>
            </a:fld>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0"/>
        <p:cNvGrpSpPr/>
        <p:nvPr/>
      </p:nvGrpSpPr>
      <p:grpSpPr>
        <a:xfrm>
          <a:off x="0" y="0"/>
          <a:ext cx="0" cy="0"/>
          <a:chOff x="0" y="0"/>
          <a:chExt cx="0" cy="0"/>
        </a:xfrm>
      </p:grpSpPr>
      <p:sp>
        <p:nvSpPr>
          <p:cNvPr id="2731" name="Google Shape;2731;p4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732" name="Google Shape;2732;p4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733" name="Google Shape;2733;p4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52</a:t>
            </a:fld>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4"/>
        <p:cNvGrpSpPr/>
        <p:nvPr/>
      </p:nvGrpSpPr>
      <p:grpSpPr>
        <a:xfrm>
          <a:off x="0" y="0"/>
          <a:ext cx="0" cy="0"/>
          <a:chOff x="0" y="0"/>
          <a:chExt cx="0" cy="0"/>
        </a:xfrm>
      </p:grpSpPr>
      <p:sp>
        <p:nvSpPr>
          <p:cNvPr id="2775" name="Google Shape;2775;p5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776" name="Google Shape;2776;p5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777" name="Google Shape;2777;p5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53</a:t>
            </a:fld>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8"/>
        <p:cNvGrpSpPr/>
        <p:nvPr/>
      </p:nvGrpSpPr>
      <p:grpSpPr>
        <a:xfrm>
          <a:off x="0" y="0"/>
          <a:ext cx="0" cy="0"/>
          <a:chOff x="0" y="0"/>
          <a:chExt cx="0" cy="0"/>
        </a:xfrm>
      </p:grpSpPr>
      <p:sp>
        <p:nvSpPr>
          <p:cNvPr id="2949" name="Google Shape;2949;p5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950" name="Google Shape;2950;p5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951" name="Google Shape;2951;p5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54</a:t>
            </a:fld>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72"/>
        <p:cNvGrpSpPr/>
        <p:nvPr/>
      </p:nvGrpSpPr>
      <p:grpSpPr>
        <a:xfrm>
          <a:off x="0" y="0"/>
          <a:ext cx="0" cy="0"/>
          <a:chOff x="0" y="0"/>
          <a:chExt cx="0" cy="0"/>
        </a:xfrm>
      </p:grpSpPr>
      <p:sp>
        <p:nvSpPr>
          <p:cNvPr id="2973" name="Google Shape;2973;p5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974" name="Google Shape;2974;p5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975" name="Google Shape;2975;p5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55</a:t>
            </a:fld>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34"/>
        <p:cNvGrpSpPr/>
        <p:nvPr/>
      </p:nvGrpSpPr>
      <p:grpSpPr>
        <a:xfrm>
          <a:off x="0" y="0"/>
          <a:ext cx="0" cy="0"/>
          <a:chOff x="0" y="0"/>
          <a:chExt cx="0" cy="0"/>
        </a:xfrm>
      </p:grpSpPr>
      <p:sp>
        <p:nvSpPr>
          <p:cNvPr id="3035" name="Google Shape;3035;p5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036" name="Google Shape;3036;p5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037" name="Google Shape;3037;p5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56</a:t>
            </a:fld>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66"/>
        <p:cNvGrpSpPr/>
        <p:nvPr/>
      </p:nvGrpSpPr>
      <p:grpSpPr>
        <a:xfrm>
          <a:off x="0" y="0"/>
          <a:ext cx="0" cy="0"/>
          <a:chOff x="0" y="0"/>
          <a:chExt cx="0" cy="0"/>
        </a:xfrm>
      </p:grpSpPr>
      <p:sp>
        <p:nvSpPr>
          <p:cNvPr id="3067" name="Google Shape;3067;p5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068" name="Google Shape;3068;p5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069" name="Google Shape;3069;p5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57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86"/>
        <p:cNvGrpSpPr/>
        <p:nvPr/>
      </p:nvGrpSpPr>
      <p:grpSpPr>
        <a:xfrm>
          <a:off x="0" y="0"/>
          <a:ext cx="0" cy="0"/>
          <a:chOff x="0" y="0"/>
          <a:chExt cx="0" cy="0"/>
        </a:xfrm>
      </p:grpSpPr>
      <p:sp>
        <p:nvSpPr>
          <p:cNvPr id="3087" name="Google Shape;3087;p5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088" name="Google Shape;3088;p5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089" name="Google Shape;3089;p5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58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05"/>
        <p:cNvGrpSpPr/>
        <p:nvPr/>
      </p:nvGrpSpPr>
      <p:grpSpPr>
        <a:xfrm>
          <a:off x="0" y="0"/>
          <a:ext cx="0" cy="0"/>
          <a:chOff x="0" y="0"/>
          <a:chExt cx="0" cy="0"/>
        </a:xfrm>
      </p:grpSpPr>
      <p:sp>
        <p:nvSpPr>
          <p:cNvPr id="3106" name="Google Shape;3106;p5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107" name="Google Shape;3107;p5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108" name="Google Shape;3108;p5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59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24"/>
        <p:cNvGrpSpPr/>
        <p:nvPr/>
      </p:nvGrpSpPr>
      <p:grpSpPr>
        <a:xfrm>
          <a:off x="0" y="0"/>
          <a:ext cx="0" cy="0"/>
          <a:chOff x="0" y="0"/>
          <a:chExt cx="0" cy="0"/>
        </a:xfrm>
      </p:grpSpPr>
      <p:sp>
        <p:nvSpPr>
          <p:cNvPr id="3125" name="Google Shape;3125;p5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126" name="Google Shape;3126;p5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127" name="Google Shape;3127;p5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60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41"/>
        <p:cNvGrpSpPr/>
        <p:nvPr/>
      </p:nvGrpSpPr>
      <p:grpSpPr>
        <a:xfrm>
          <a:off x="0" y="0"/>
          <a:ext cx="0" cy="0"/>
          <a:chOff x="0" y="0"/>
          <a:chExt cx="0" cy="0"/>
        </a:xfrm>
      </p:grpSpPr>
      <p:sp>
        <p:nvSpPr>
          <p:cNvPr id="3142" name="Google Shape;3142;p5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143" name="Google Shape;3143;p5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144" name="Google Shape;3144;p5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61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74"/>
        <p:cNvGrpSpPr/>
        <p:nvPr/>
      </p:nvGrpSpPr>
      <p:grpSpPr>
        <a:xfrm>
          <a:off x="0" y="0"/>
          <a:ext cx="0" cy="0"/>
          <a:chOff x="0" y="0"/>
          <a:chExt cx="0" cy="0"/>
        </a:xfrm>
      </p:grpSpPr>
      <p:sp>
        <p:nvSpPr>
          <p:cNvPr id="3175" name="Google Shape;3175;p6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176" name="Google Shape;3176;p6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177" name="Google Shape;3177;p6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62</a:t>
            </a:fld>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07"/>
        <p:cNvGrpSpPr/>
        <p:nvPr/>
      </p:nvGrpSpPr>
      <p:grpSpPr>
        <a:xfrm>
          <a:off x="0" y="0"/>
          <a:ext cx="0" cy="0"/>
          <a:chOff x="0" y="0"/>
          <a:chExt cx="0" cy="0"/>
        </a:xfrm>
      </p:grpSpPr>
      <p:sp>
        <p:nvSpPr>
          <p:cNvPr id="3208" name="Google Shape;3208;p6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209" name="Google Shape;3209;p6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210" name="Google Shape;3210;p6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63</a:t>
            </a:fld>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29"/>
        <p:cNvGrpSpPr/>
        <p:nvPr/>
      </p:nvGrpSpPr>
      <p:grpSpPr>
        <a:xfrm>
          <a:off x="0" y="0"/>
          <a:ext cx="0" cy="0"/>
          <a:chOff x="0" y="0"/>
          <a:chExt cx="0" cy="0"/>
        </a:xfrm>
      </p:grpSpPr>
      <p:sp>
        <p:nvSpPr>
          <p:cNvPr id="3230" name="Google Shape;3230;p6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231" name="Google Shape;3231;p6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232" name="Google Shape;3232;p6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64</a:t>
            </a:fld>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52"/>
        <p:cNvGrpSpPr/>
        <p:nvPr/>
      </p:nvGrpSpPr>
      <p:grpSpPr>
        <a:xfrm>
          <a:off x="0" y="0"/>
          <a:ext cx="0" cy="0"/>
          <a:chOff x="0" y="0"/>
          <a:chExt cx="0" cy="0"/>
        </a:xfrm>
      </p:grpSpPr>
      <p:sp>
        <p:nvSpPr>
          <p:cNvPr id="3253" name="Google Shape;3253;p6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254" name="Google Shape;3254;p6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255" name="Google Shape;3255;p6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65</a:t>
            </a:fld>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18"/>
        <p:cNvGrpSpPr/>
        <p:nvPr/>
      </p:nvGrpSpPr>
      <p:grpSpPr>
        <a:xfrm>
          <a:off x="0" y="0"/>
          <a:ext cx="0" cy="0"/>
          <a:chOff x="0" y="0"/>
          <a:chExt cx="0" cy="0"/>
        </a:xfrm>
      </p:grpSpPr>
      <p:sp>
        <p:nvSpPr>
          <p:cNvPr id="3319" name="Google Shape;3319;p6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320" name="Google Shape;3320;p6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321" name="Google Shape;3321;p6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66</a:t>
            </a:fld>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35"/>
        <p:cNvGrpSpPr/>
        <p:nvPr/>
      </p:nvGrpSpPr>
      <p:grpSpPr>
        <a:xfrm>
          <a:off x="0" y="0"/>
          <a:ext cx="0" cy="0"/>
          <a:chOff x="0" y="0"/>
          <a:chExt cx="0" cy="0"/>
        </a:xfrm>
      </p:grpSpPr>
      <p:sp>
        <p:nvSpPr>
          <p:cNvPr id="3336" name="Google Shape;3336;p6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337" name="Google Shape;3337;p6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338" name="Google Shape;3338;p6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67</a:t>
            </a:fld>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0"/>
        <p:cNvGrpSpPr/>
        <p:nvPr/>
      </p:nvGrpSpPr>
      <p:grpSpPr>
        <a:xfrm>
          <a:off x="0" y="0"/>
          <a:ext cx="0" cy="0"/>
          <a:chOff x="0" y="0"/>
          <a:chExt cx="0" cy="0"/>
        </a:xfrm>
      </p:grpSpPr>
      <p:sp>
        <p:nvSpPr>
          <p:cNvPr id="391" name="Google Shape;391;p6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92" name="Google Shape;392;p6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393" name="Google Shape;393;p6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68</a:t>
            </a:fld>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32"/>
        <p:cNvGrpSpPr/>
        <p:nvPr/>
      </p:nvGrpSpPr>
      <p:grpSpPr>
        <a:xfrm>
          <a:off x="0" y="0"/>
          <a:ext cx="0" cy="0"/>
          <a:chOff x="0" y="0"/>
          <a:chExt cx="0" cy="0"/>
        </a:xfrm>
      </p:grpSpPr>
      <p:sp>
        <p:nvSpPr>
          <p:cNvPr id="3433" name="Google Shape;3433;p6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434" name="Google Shape;3434;p6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435" name="Google Shape;3435;p6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69</a:t>
            </a:fld>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89"/>
        <p:cNvGrpSpPr/>
        <p:nvPr/>
      </p:nvGrpSpPr>
      <p:grpSpPr>
        <a:xfrm>
          <a:off x="0" y="0"/>
          <a:ext cx="0" cy="0"/>
          <a:chOff x="0" y="0"/>
          <a:chExt cx="0" cy="0"/>
        </a:xfrm>
      </p:grpSpPr>
      <p:sp>
        <p:nvSpPr>
          <p:cNvPr id="3490" name="Google Shape;3490;p6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491" name="Google Shape;3491;p6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492" name="Google Shape;3492;p6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70</a:t>
            </a:fld>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26"/>
        <p:cNvGrpSpPr/>
        <p:nvPr/>
      </p:nvGrpSpPr>
      <p:grpSpPr>
        <a:xfrm>
          <a:off x="0" y="0"/>
          <a:ext cx="0" cy="0"/>
          <a:chOff x="0" y="0"/>
          <a:chExt cx="0" cy="0"/>
        </a:xfrm>
      </p:grpSpPr>
      <p:sp>
        <p:nvSpPr>
          <p:cNvPr id="3527" name="Google Shape;3527;p6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528" name="Google Shape;3528;p6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529" name="Google Shape;3529;p6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71</a:t>
            </a:fld>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55"/>
        <p:cNvGrpSpPr/>
        <p:nvPr/>
      </p:nvGrpSpPr>
      <p:grpSpPr>
        <a:xfrm>
          <a:off x="0" y="0"/>
          <a:ext cx="0" cy="0"/>
          <a:chOff x="0" y="0"/>
          <a:chExt cx="0" cy="0"/>
        </a:xfrm>
      </p:grpSpPr>
      <p:sp>
        <p:nvSpPr>
          <p:cNvPr id="3556" name="Google Shape;3556;p7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557" name="Google Shape;3557;p7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558" name="Google Shape;3558;p7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72</a:t>
            </a:fld>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82"/>
        <p:cNvGrpSpPr/>
        <p:nvPr/>
      </p:nvGrpSpPr>
      <p:grpSpPr>
        <a:xfrm>
          <a:off x="0" y="0"/>
          <a:ext cx="0" cy="0"/>
          <a:chOff x="0" y="0"/>
          <a:chExt cx="0" cy="0"/>
        </a:xfrm>
      </p:grpSpPr>
      <p:sp>
        <p:nvSpPr>
          <p:cNvPr id="3583" name="Google Shape;3583;p7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584" name="Google Shape;3584;p7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585" name="Google Shape;3585;p7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73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5"/>
        <p:cNvGrpSpPr/>
        <p:nvPr/>
      </p:nvGrpSpPr>
      <p:grpSpPr>
        <a:xfrm>
          <a:off x="0" y="0"/>
          <a:ext cx="0" cy="0"/>
          <a:chOff x="0" y="0"/>
          <a:chExt cx="0" cy="0"/>
        </a:xfrm>
      </p:grpSpPr>
      <p:sp>
        <p:nvSpPr>
          <p:cNvPr id="3606" name="Google Shape;3606;p7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607" name="Google Shape;3607;p7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608" name="Google Shape;3608;p7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74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49"/>
        <p:cNvGrpSpPr/>
        <p:nvPr/>
      </p:nvGrpSpPr>
      <p:grpSpPr>
        <a:xfrm>
          <a:off x="0" y="0"/>
          <a:ext cx="0" cy="0"/>
          <a:chOff x="0" y="0"/>
          <a:chExt cx="0" cy="0"/>
        </a:xfrm>
      </p:grpSpPr>
      <p:sp>
        <p:nvSpPr>
          <p:cNvPr id="3650" name="Google Shape;3650;p7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651" name="Google Shape;3651;p7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652" name="Google Shape;3652;p7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75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00"/>
        <p:cNvGrpSpPr/>
        <p:nvPr/>
      </p:nvGrpSpPr>
      <p:grpSpPr>
        <a:xfrm>
          <a:off x="0" y="0"/>
          <a:ext cx="0" cy="0"/>
          <a:chOff x="0" y="0"/>
          <a:chExt cx="0" cy="0"/>
        </a:xfrm>
      </p:grpSpPr>
      <p:sp>
        <p:nvSpPr>
          <p:cNvPr id="3701" name="Google Shape;3701;p7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702" name="Google Shape;3702;p7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703" name="Google Shape;3703;p7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76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17"/>
        <p:cNvGrpSpPr/>
        <p:nvPr/>
      </p:nvGrpSpPr>
      <p:grpSpPr>
        <a:xfrm>
          <a:off x="0" y="0"/>
          <a:ext cx="0" cy="0"/>
          <a:chOff x="0" y="0"/>
          <a:chExt cx="0" cy="0"/>
        </a:xfrm>
      </p:grpSpPr>
      <p:sp>
        <p:nvSpPr>
          <p:cNvPr id="3718" name="Google Shape;3718;p7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719" name="Google Shape;3719;p7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720" name="Google Shape;3720;p7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77</a:t>
            </a:fld>
            <a:endParaRPr kumimoji="0" sz="1200" b="0" i="0" u="none" strike="noStrike" kern="0" cap="none" spc="0" normalizeH="0" baseline="0" noProof="0">
              <a:ln>
                <a:noFill/>
              </a:ln>
              <a:solidFill>
                <a:srgbClr val="000000"/>
              </a:solidFill>
              <a:effectLst/>
              <a:uLnTx/>
              <a:uFillTx/>
              <a:latin typeface="Arial"/>
              <a:ea typeface="Arial"/>
              <a:cs typeface="Arial"/>
              <a:sym typeface="Arial"/>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41"/>
        <p:cNvGrpSpPr/>
        <p:nvPr/>
      </p:nvGrpSpPr>
      <p:grpSpPr>
        <a:xfrm>
          <a:off x="0" y="0"/>
          <a:ext cx="0" cy="0"/>
          <a:chOff x="0" y="0"/>
          <a:chExt cx="0" cy="0"/>
        </a:xfrm>
      </p:grpSpPr>
      <p:sp>
        <p:nvSpPr>
          <p:cNvPr id="3742" name="Google Shape;3742;p7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743" name="Google Shape;3743;p7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744" name="Google Shape;3744;p7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78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66"/>
        <p:cNvGrpSpPr/>
        <p:nvPr/>
      </p:nvGrpSpPr>
      <p:grpSpPr>
        <a:xfrm>
          <a:off x="0" y="0"/>
          <a:ext cx="0" cy="0"/>
          <a:chOff x="0" y="0"/>
          <a:chExt cx="0" cy="0"/>
        </a:xfrm>
      </p:grpSpPr>
      <p:sp>
        <p:nvSpPr>
          <p:cNvPr id="3767" name="Google Shape;3767;p7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768" name="Google Shape;3768;p7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769" name="Google Shape;3769;p7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79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83"/>
        <p:cNvGrpSpPr/>
        <p:nvPr/>
      </p:nvGrpSpPr>
      <p:grpSpPr>
        <a:xfrm>
          <a:off x="0" y="0"/>
          <a:ext cx="0" cy="0"/>
          <a:chOff x="0" y="0"/>
          <a:chExt cx="0" cy="0"/>
        </a:xfrm>
      </p:grpSpPr>
      <p:sp>
        <p:nvSpPr>
          <p:cNvPr id="3784" name="Google Shape;3784;p7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785" name="Google Shape;3785;p7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786" name="Google Shape;3786;p7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80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8"/>
        <p:cNvGrpSpPr/>
        <p:nvPr/>
      </p:nvGrpSpPr>
      <p:grpSpPr>
        <a:xfrm>
          <a:off x="0" y="0"/>
          <a:ext cx="0" cy="0"/>
          <a:chOff x="0" y="0"/>
          <a:chExt cx="0" cy="0"/>
        </a:xfrm>
      </p:grpSpPr>
      <p:sp>
        <p:nvSpPr>
          <p:cNvPr id="3819" name="Google Shape;3819;p7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820" name="Google Shape;3820;p7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821" name="Google Shape;3821;p7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81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43"/>
        <p:cNvGrpSpPr/>
        <p:nvPr/>
      </p:nvGrpSpPr>
      <p:grpSpPr>
        <a:xfrm>
          <a:off x="0" y="0"/>
          <a:ext cx="0" cy="0"/>
          <a:chOff x="0" y="0"/>
          <a:chExt cx="0" cy="0"/>
        </a:xfrm>
      </p:grpSpPr>
      <p:sp>
        <p:nvSpPr>
          <p:cNvPr id="3844" name="Google Shape;3844;p8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845" name="Google Shape;3845;p8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846" name="Google Shape;3846;p8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82</a:t>
            </a:fld>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66"/>
        <p:cNvGrpSpPr/>
        <p:nvPr/>
      </p:nvGrpSpPr>
      <p:grpSpPr>
        <a:xfrm>
          <a:off x="0" y="0"/>
          <a:ext cx="0" cy="0"/>
          <a:chOff x="0" y="0"/>
          <a:chExt cx="0" cy="0"/>
        </a:xfrm>
      </p:grpSpPr>
      <p:sp>
        <p:nvSpPr>
          <p:cNvPr id="3867" name="Google Shape;3867;p8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868" name="Google Shape;3868;p8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869" name="Google Shape;3869;p8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83</a:t>
            </a:fld>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14"/>
        <p:cNvGrpSpPr/>
        <p:nvPr/>
      </p:nvGrpSpPr>
      <p:grpSpPr>
        <a:xfrm>
          <a:off x="0" y="0"/>
          <a:ext cx="0" cy="0"/>
          <a:chOff x="0" y="0"/>
          <a:chExt cx="0" cy="0"/>
        </a:xfrm>
      </p:grpSpPr>
      <p:sp>
        <p:nvSpPr>
          <p:cNvPr id="3915" name="Google Shape;3915;p8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916" name="Google Shape;3916;p8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917" name="Google Shape;3917;p8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84</a:t>
            </a:fld>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53"/>
        <p:cNvGrpSpPr/>
        <p:nvPr/>
      </p:nvGrpSpPr>
      <p:grpSpPr>
        <a:xfrm>
          <a:off x="0" y="0"/>
          <a:ext cx="0" cy="0"/>
          <a:chOff x="0" y="0"/>
          <a:chExt cx="0" cy="0"/>
        </a:xfrm>
      </p:grpSpPr>
      <p:sp>
        <p:nvSpPr>
          <p:cNvPr id="3954" name="Google Shape;3954;p8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955" name="Google Shape;3955;p8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956" name="Google Shape;3956;p8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85</a:t>
            </a:fld>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96"/>
        <p:cNvGrpSpPr/>
        <p:nvPr/>
      </p:nvGrpSpPr>
      <p:grpSpPr>
        <a:xfrm>
          <a:off x="0" y="0"/>
          <a:ext cx="0" cy="0"/>
          <a:chOff x="0" y="0"/>
          <a:chExt cx="0" cy="0"/>
        </a:xfrm>
      </p:grpSpPr>
      <p:sp>
        <p:nvSpPr>
          <p:cNvPr id="3997" name="Google Shape;3997;p8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998" name="Google Shape;3998;p8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999" name="Google Shape;3999;p8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86</a:t>
            </a:fld>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27"/>
        <p:cNvGrpSpPr/>
        <p:nvPr/>
      </p:nvGrpSpPr>
      <p:grpSpPr>
        <a:xfrm>
          <a:off x="0" y="0"/>
          <a:ext cx="0" cy="0"/>
          <a:chOff x="0" y="0"/>
          <a:chExt cx="0" cy="0"/>
        </a:xfrm>
      </p:grpSpPr>
      <p:sp>
        <p:nvSpPr>
          <p:cNvPr id="4028" name="Google Shape;4028;p8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029" name="Google Shape;4029;p8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030" name="Google Shape;4030;p8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87</a:t>
            </a:fld>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58"/>
        <p:cNvGrpSpPr/>
        <p:nvPr/>
      </p:nvGrpSpPr>
      <p:grpSpPr>
        <a:xfrm>
          <a:off x="0" y="0"/>
          <a:ext cx="0" cy="0"/>
          <a:chOff x="0" y="0"/>
          <a:chExt cx="0" cy="0"/>
        </a:xfrm>
      </p:grpSpPr>
      <p:sp>
        <p:nvSpPr>
          <p:cNvPr id="4059" name="Google Shape;4059;p8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060" name="Google Shape;4060;p8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061" name="Google Shape;4061;p8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88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81"/>
        <p:cNvGrpSpPr/>
        <p:nvPr/>
      </p:nvGrpSpPr>
      <p:grpSpPr>
        <a:xfrm>
          <a:off x="0" y="0"/>
          <a:ext cx="0" cy="0"/>
          <a:chOff x="0" y="0"/>
          <a:chExt cx="0" cy="0"/>
        </a:xfrm>
      </p:grpSpPr>
      <p:sp>
        <p:nvSpPr>
          <p:cNvPr id="4082" name="Google Shape;4082;p8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083" name="Google Shape;4083;p8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084" name="Google Shape;4084;p8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89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31"/>
        <p:cNvGrpSpPr/>
        <p:nvPr/>
      </p:nvGrpSpPr>
      <p:grpSpPr>
        <a:xfrm>
          <a:off x="0" y="0"/>
          <a:ext cx="0" cy="0"/>
          <a:chOff x="0" y="0"/>
          <a:chExt cx="0" cy="0"/>
        </a:xfrm>
      </p:grpSpPr>
      <p:sp>
        <p:nvSpPr>
          <p:cNvPr id="4132" name="Google Shape;4132;p8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133" name="Google Shape;4133;p8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134" name="Google Shape;4134;p8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90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76"/>
        <p:cNvGrpSpPr/>
        <p:nvPr/>
      </p:nvGrpSpPr>
      <p:grpSpPr>
        <a:xfrm>
          <a:off x="0" y="0"/>
          <a:ext cx="0" cy="0"/>
          <a:chOff x="0" y="0"/>
          <a:chExt cx="0" cy="0"/>
        </a:xfrm>
      </p:grpSpPr>
      <p:sp>
        <p:nvSpPr>
          <p:cNvPr id="4177" name="Google Shape;4177;p8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178" name="Google Shape;4178;p8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179" name="Google Shape;4179;p8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91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01"/>
        <p:cNvGrpSpPr/>
        <p:nvPr/>
      </p:nvGrpSpPr>
      <p:grpSpPr>
        <a:xfrm>
          <a:off x="0" y="0"/>
          <a:ext cx="0" cy="0"/>
          <a:chOff x="0" y="0"/>
          <a:chExt cx="0" cy="0"/>
        </a:xfrm>
      </p:grpSpPr>
      <p:sp>
        <p:nvSpPr>
          <p:cNvPr id="4202" name="Google Shape;4202;p9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203" name="Google Shape;4203;p9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204" name="Google Shape;4204;p9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92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01"/>
        <p:cNvGrpSpPr/>
        <p:nvPr/>
      </p:nvGrpSpPr>
      <p:grpSpPr>
        <a:xfrm>
          <a:off x="0" y="0"/>
          <a:ext cx="0" cy="0"/>
          <a:chOff x="0" y="0"/>
          <a:chExt cx="0" cy="0"/>
        </a:xfrm>
      </p:grpSpPr>
      <p:sp>
        <p:nvSpPr>
          <p:cNvPr id="4202" name="Google Shape;4202;p9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203" name="Google Shape;4203;p9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204" name="Google Shape;4204;p9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93</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413069890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9"/>
        <p:cNvGrpSpPr/>
        <p:nvPr/>
      </p:nvGrpSpPr>
      <p:grpSpPr>
        <a:xfrm>
          <a:off x="0" y="0"/>
          <a:ext cx="0" cy="0"/>
          <a:chOff x="0" y="0"/>
          <a:chExt cx="0" cy="0"/>
        </a:xfrm>
      </p:grpSpPr>
      <p:sp>
        <p:nvSpPr>
          <p:cNvPr id="4260" name="Google Shape;4260;p9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261" name="Google Shape;4261;p9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262" name="Google Shape;4262;p9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94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01"/>
        <p:cNvGrpSpPr/>
        <p:nvPr/>
      </p:nvGrpSpPr>
      <p:grpSpPr>
        <a:xfrm>
          <a:off x="0" y="0"/>
          <a:ext cx="0" cy="0"/>
          <a:chOff x="0" y="0"/>
          <a:chExt cx="0" cy="0"/>
        </a:xfrm>
      </p:grpSpPr>
      <p:sp>
        <p:nvSpPr>
          <p:cNvPr id="4202" name="Google Shape;4202;p9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203" name="Google Shape;4203;p9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204" name="Google Shape;4204;p9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95</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276863118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77"/>
        <p:cNvGrpSpPr/>
        <p:nvPr/>
      </p:nvGrpSpPr>
      <p:grpSpPr>
        <a:xfrm>
          <a:off x="0" y="0"/>
          <a:ext cx="0" cy="0"/>
          <a:chOff x="0" y="0"/>
          <a:chExt cx="0" cy="0"/>
        </a:xfrm>
      </p:grpSpPr>
      <p:sp>
        <p:nvSpPr>
          <p:cNvPr id="4278" name="Google Shape;4278;p9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279" name="Google Shape;4279;p9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280" name="Google Shape;4280;p9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96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01"/>
        <p:cNvGrpSpPr/>
        <p:nvPr/>
      </p:nvGrpSpPr>
      <p:grpSpPr>
        <a:xfrm>
          <a:off x="0" y="0"/>
          <a:ext cx="0" cy="0"/>
          <a:chOff x="0" y="0"/>
          <a:chExt cx="0" cy="0"/>
        </a:xfrm>
      </p:grpSpPr>
      <p:sp>
        <p:nvSpPr>
          <p:cNvPr id="4202" name="Google Shape;4202;p9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203" name="Google Shape;4203;p9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204" name="Google Shape;4204;p9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97</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2183819479"/>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5"/>
        <p:cNvGrpSpPr/>
        <p:nvPr/>
      </p:nvGrpSpPr>
      <p:grpSpPr>
        <a:xfrm>
          <a:off x="0" y="0"/>
          <a:ext cx="0" cy="0"/>
          <a:chOff x="0" y="0"/>
          <a:chExt cx="0" cy="0"/>
        </a:xfrm>
      </p:grpSpPr>
      <p:sp>
        <p:nvSpPr>
          <p:cNvPr id="4296" name="Google Shape;4296;p9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297" name="Google Shape;4297;p9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298" name="Google Shape;4298;p9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98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31"/>
        <p:cNvGrpSpPr/>
        <p:nvPr/>
      </p:nvGrpSpPr>
      <p:grpSpPr>
        <a:xfrm>
          <a:off x="0" y="0"/>
          <a:ext cx="0" cy="0"/>
          <a:chOff x="0" y="0"/>
          <a:chExt cx="0" cy="0"/>
        </a:xfrm>
      </p:grpSpPr>
      <p:sp>
        <p:nvSpPr>
          <p:cNvPr id="4332" name="Google Shape;4332;p9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333" name="Google Shape;4333;p9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334" name="Google Shape;4334;p9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99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6"/>
        <p:cNvGrpSpPr/>
        <p:nvPr/>
      </p:nvGrpSpPr>
      <p:grpSpPr>
        <a:xfrm>
          <a:off x="0" y="0"/>
          <a:ext cx="0" cy="0"/>
          <a:chOff x="0" y="0"/>
          <a:chExt cx="0" cy="0"/>
        </a:xfrm>
      </p:grpSpPr>
      <p:sp>
        <p:nvSpPr>
          <p:cNvPr id="4357" name="Google Shape;4357;p9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358" name="Google Shape;4358;p9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359" name="Google Shape;4359;p9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100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79"/>
        <p:cNvGrpSpPr/>
        <p:nvPr/>
      </p:nvGrpSpPr>
      <p:grpSpPr>
        <a:xfrm>
          <a:off x="0" y="0"/>
          <a:ext cx="0" cy="0"/>
          <a:chOff x="0" y="0"/>
          <a:chExt cx="0" cy="0"/>
        </a:xfrm>
      </p:grpSpPr>
      <p:sp>
        <p:nvSpPr>
          <p:cNvPr id="4380" name="Google Shape;4380;p9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381" name="Google Shape;4381;p9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382" name="Google Shape;4382;p9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101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79"/>
        <p:cNvGrpSpPr/>
        <p:nvPr/>
      </p:nvGrpSpPr>
      <p:grpSpPr>
        <a:xfrm>
          <a:off x="0" y="0"/>
          <a:ext cx="0" cy="0"/>
          <a:chOff x="0" y="0"/>
          <a:chExt cx="0" cy="0"/>
        </a:xfrm>
      </p:grpSpPr>
      <p:sp>
        <p:nvSpPr>
          <p:cNvPr id="4380" name="Google Shape;4380;p9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381" name="Google Shape;4381;p9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382" name="Google Shape;4382;p9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102</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530539708"/>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66"/>
        <p:cNvGrpSpPr/>
        <p:nvPr/>
      </p:nvGrpSpPr>
      <p:grpSpPr>
        <a:xfrm>
          <a:off x="0" y="0"/>
          <a:ext cx="0" cy="0"/>
          <a:chOff x="0" y="0"/>
          <a:chExt cx="0" cy="0"/>
        </a:xfrm>
      </p:grpSpPr>
      <p:sp>
        <p:nvSpPr>
          <p:cNvPr id="4467" name="Google Shape;4467;p10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468" name="Google Shape;4468;p10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469" name="Google Shape;4469;p10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103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50"/>
        <p:cNvGrpSpPr/>
        <p:nvPr/>
      </p:nvGrpSpPr>
      <p:grpSpPr>
        <a:xfrm>
          <a:off x="0" y="0"/>
          <a:ext cx="0" cy="0"/>
          <a:chOff x="0" y="0"/>
          <a:chExt cx="0" cy="0"/>
        </a:xfrm>
      </p:grpSpPr>
      <p:sp>
        <p:nvSpPr>
          <p:cNvPr id="4451" name="Google Shape;4451;p10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452" name="Google Shape;4452;p10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453" name="Google Shape;4453;p10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104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02"/>
        <p:cNvGrpSpPr/>
        <p:nvPr/>
      </p:nvGrpSpPr>
      <p:grpSpPr>
        <a:xfrm>
          <a:off x="0" y="0"/>
          <a:ext cx="0" cy="0"/>
          <a:chOff x="0" y="0"/>
          <a:chExt cx="0" cy="0"/>
        </a:xfrm>
      </p:grpSpPr>
      <p:sp>
        <p:nvSpPr>
          <p:cNvPr id="4403" name="Google Shape;4403;p10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404" name="Google Shape;4404;p10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405" name="Google Shape;4405;p10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105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18"/>
        <p:cNvGrpSpPr/>
        <p:nvPr/>
      </p:nvGrpSpPr>
      <p:grpSpPr>
        <a:xfrm>
          <a:off x="0" y="0"/>
          <a:ext cx="0" cy="0"/>
          <a:chOff x="0" y="0"/>
          <a:chExt cx="0" cy="0"/>
        </a:xfrm>
      </p:grpSpPr>
      <p:sp>
        <p:nvSpPr>
          <p:cNvPr id="4419" name="Google Shape;4419;p10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420" name="Google Shape;4420;p10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421" name="Google Shape;4421;p10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106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02"/>
        <p:cNvGrpSpPr/>
        <p:nvPr/>
      </p:nvGrpSpPr>
      <p:grpSpPr>
        <a:xfrm>
          <a:off x="0" y="0"/>
          <a:ext cx="0" cy="0"/>
          <a:chOff x="0" y="0"/>
          <a:chExt cx="0" cy="0"/>
        </a:xfrm>
      </p:grpSpPr>
      <p:sp>
        <p:nvSpPr>
          <p:cNvPr id="4403" name="Google Shape;4403;p10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404" name="Google Shape;4404;p10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405" name="Google Shape;4405;p10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107</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2133106295"/>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02"/>
        <p:cNvGrpSpPr/>
        <p:nvPr/>
      </p:nvGrpSpPr>
      <p:grpSpPr>
        <a:xfrm>
          <a:off x="0" y="0"/>
          <a:ext cx="0" cy="0"/>
          <a:chOff x="0" y="0"/>
          <a:chExt cx="0" cy="0"/>
        </a:xfrm>
      </p:grpSpPr>
      <p:sp>
        <p:nvSpPr>
          <p:cNvPr id="4403" name="Google Shape;4403;p10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404" name="Google Shape;4404;p10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405" name="Google Shape;4405;p10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108</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748354754"/>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09"/>
        <p:cNvGrpSpPr/>
        <p:nvPr/>
      </p:nvGrpSpPr>
      <p:grpSpPr>
        <a:xfrm>
          <a:off x="0" y="0"/>
          <a:ext cx="0" cy="0"/>
          <a:chOff x="0" y="0"/>
          <a:chExt cx="0" cy="0"/>
        </a:xfrm>
      </p:grpSpPr>
      <p:sp>
        <p:nvSpPr>
          <p:cNvPr id="4810" name="Google Shape;4810;p12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811" name="Google Shape;4811;p12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812" name="Google Shape;4812;p12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109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26"/>
        <p:cNvGrpSpPr/>
        <p:nvPr/>
      </p:nvGrpSpPr>
      <p:grpSpPr>
        <a:xfrm>
          <a:off x="0" y="0"/>
          <a:ext cx="0" cy="0"/>
          <a:chOff x="0" y="0"/>
          <a:chExt cx="0" cy="0"/>
        </a:xfrm>
      </p:grpSpPr>
      <p:sp>
        <p:nvSpPr>
          <p:cNvPr id="4827" name="Google Shape;4827;p12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828" name="Google Shape;4828;p12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829" name="Google Shape;4829;p12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110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43"/>
        <p:cNvGrpSpPr/>
        <p:nvPr/>
      </p:nvGrpSpPr>
      <p:grpSpPr>
        <a:xfrm>
          <a:off x="0" y="0"/>
          <a:ext cx="0" cy="0"/>
          <a:chOff x="0" y="0"/>
          <a:chExt cx="0" cy="0"/>
        </a:xfrm>
      </p:grpSpPr>
      <p:sp>
        <p:nvSpPr>
          <p:cNvPr id="4844" name="Google Shape;4844;p12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845" name="Google Shape;4845;p12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846" name="Google Shape;4846;p12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111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60"/>
        <p:cNvGrpSpPr/>
        <p:nvPr/>
      </p:nvGrpSpPr>
      <p:grpSpPr>
        <a:xfrm>
          <a:off x="0" y="0"/>
          <a:ext cx="0" cy="0"/>
          <a:chOff x="0" y="0"/>
          <a:chExt cx="0" cy="0"/>
        </a:xfrm>
      </p:grpSpPr>
      <p:sp>
        <p:nvSpPr>
          <p:cNvPr id="4861" name="Google Shape;4861;p12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862" name="Google Shape;4862;p12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863" name="Google Shape;4863;p12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112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14"/>
        <p:cNvGrpSpPr/>
        <p:nvPr/>
      </p:nvGrpSpPr>
      <p:grpSpPr>
        <a:xfrm>
          <a:off x="0" y="0"/>
          <a:ext cx="0" cy="0"/>
          <a:chOff x="0" y="0"/>
          <a:chExt cx="0" cy="0"/>
        </a:xfrm>
      </p:grpSpPr>
      <p:sp>
        <p:nvSpPr>
          <p:cNvPr id="4515" name="Google Shape;4515;p10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516" name="Google Shape;4516;p10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517" name="Google Shape;4517;p10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113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37"/>
        <p:cNvGrpSpPr/>
        <p:nvPr/>
      </p:nvGrpSpPr>
      <p:grpSpPr>
        <a:xfrm>
          <a:off x="0" y="0"/>
          <a:ext cx="0" cy="0"/>
          <a:chOff x="0" y="0"/>
          <a:chExt cx="0" cy="0"/>
        </a:xfrm>
      </p:grpSpPr>
      <p:sp>
        <p:nvSpPr>
          <p:cNvPr id="4538" name="Google Shape;4538;p10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539" name="Google Shape;4539;p10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540" name="Google Shape;4540;p10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114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4"/>
        <p:cNvGrpSpPr/>
        <p:nvPr/>
      </p:nvGrpSpPr>
      <p:grpSpPr>
        <a:xfrm>
          <a:off x="0" y="0"/>
          <a:ext cx="0" cy="0"/>
          <a:chOff x="0" y="0"/>
          <a:chExt cx="0" cy="0"/>
        </a:xfrm>
      </p:grpSpPr>
      <p:sp>
        <p:nvSpPr>
          <p:cNvPr id="4555" name="Google Shape;4555;p10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556" name="Google Shape;4556;p10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557" name="Google Shape;4557;p10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115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71"/>
        <p:cNvGrpSpPr/>
        <p:nvPr/>
      </p:nvGrpSpPr>
      <p:grpSpPr>
        <a:xfrm>
          <a:off x="0" y="0"/>
          <a:ext cx="0" cy="0"/>
          <a:chOff x="0" y="0"/>
          <a:chExt cx="0" cy="0"/>
        </a:xfrm>
      </p:grpSpPr>
      <p:sp>
        <p:nvSpPr>
          <p:cNvPr id="4572" name="Google Shape;4572;p11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573" name="Google Shape;4573;p11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574" name="Google Shape;4574;p11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116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88"/>
        <p:cNvGrpSpPr/>
        <p:nvPr/>
      </p:nvGrpSpPr>
      <p:grpSpPr>
        <a:xfrm>
          <a:off x="0" y="0"/>
          <a:ext cx="0" cy="0"/>
          <a:chOff x="0" y="0"/>
          <a:chExt cx="0" cy="0"/>
        </a:xfrm>
      </p:grpSpPr>
      <p:sp>
        <p:nvSpPr>
          <p:cNvPr id="4589" name="Google Shape;4589;p11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590" name="Google Shape;4590;p11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591" name="Google Shape;4591;p11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117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5"/>
        <p:cNvGrpSpPr/>
        <p:nvPr/>
      </p:nvGrpSpPr>
      <p:grpSpPr>
        <a:xfrm>
          <a:off x="0" y="0"/>
          <a:ext cx="0" cy="0"/>
          <a:chOff x="0" y="0"/>
          <a:chExt cx="0" cy="0"/>
        </a:xfrm>
      </p:grpSpPr>
      <p:sp>
        <p:nvSpPr>
          <p:cNvPr id="4606" name="Google Shape;4606;p11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07" name="Google Shape;4607;p11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08" name="Google Shape;4608;p11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118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90"/>
        <p:cNvGrpSpPr/>
        <p:nvPr/>
      </p:nvGrpSpPr>
      <p:grpSpPr>
        <a:xfrm>
          <a:off x="0" y="0"/>
          <a:ext cx="0" cy="0"/>
          <a:chOff x="0" y="0"/>
          <a:chExt cx="0" cy="0"/>
        </a:xfrm>
      </p:grpSpPr>
      <p:sp>
        <p:nvSpPr>
          <p:cNvPr id="4691" name="Google Shape;4691;p11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92" name="Google Shape;4692;p11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93" name="Google Shape;4693;p11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119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07"/>
        <p:cNvGrpSpPr/>
        <p:nvPr/>
      </p:nvGrpSpPr>
      <p:grpSpPr>
        <a:xfrm>
          <a:off x="0" y="0"/>
          <a:ext cx="0" cy="0"/>
          <a:chOff x="0" y="0"/>
          <a:chExt cx="0" cy="0"/>
        </a:xfrm>
      </p:grpSpPr>
      <p:sp>
        <p:nvSpPr>
          <p:cNvPr id="4708" name="Google Shape;4708;p11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709" name="Google Shape;4709;p11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710" name="Google Shape;4710;p11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120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4"/>
        <p:cNvGrpSpPr/>
        <p:nvPr/>
      </p:nvGrpSpPr>
      <p:grpSpPr>
        <a:xfrm>
          <a:off x="0" y="0"/>
          <a:ext cx="0" cy="0"/>
          <a:chOff x="0" y="0"/>
          <a:chExt cx="0" cy="0"/>
        </a:xfrm>
      </p:grpSpPr>
      <p:sp>
        <p:nvSpPr>
          <p:cNvPr id="4725" name="Google Shape;4725;p11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726" name="Google Shape;4726;p11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727" name="Google Shape;4727;p11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121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41"/>
        <p:cNvGrpSpPr/>
        <p:nvPr/>
      </p:nvGrpSpPr>
      <p:grpSpPr>
        <a:xfrm>
          <a:off x="0" y="0"/>
          <a:ext cx="0" cy="0"/>
          <a:chOff x="0" y="0"/>
          <a:chExt cx="0" cy="0"/>
        </a:xfrm>
      </p:grpSpPr>
      <p:sp>
        <p:nvSpPr>
          <p:cNvPr id="4742" name="Google Shape;4742;p12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743" name="Google Shape;4743;p12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744" name="Google Shape;4744;p12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122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5"/>
        <p:cNvGrpSpPr/>
        <p:nvPr/>
      </p:nvGrpSpPr>
      <p:grpSpPr>
        <a:xfrm>
          <a:off x="0" y="0"/>
          <a:ext cx="0" cy="0"/>
          <a:chOff x="0" y="0"/>
          <a:chExt cx="0" cy="0"/>
        </a:xfrm>
      </p:grpSpPr>
      <p:sp>
        <p:nvSpPr>
          <p:cNvPr id="4606" name="Google Shape;4606;p11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07" name="Google Shape;4607;p11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08" name="Google Shape;4608;p11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123</a:t>
            </a:fld>
            <a:endParaRPr kumimoji="0" sz="12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590508166"/>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5"/>
        <p:cNvGrpSpPr/>
        <p:nvPr/>
      </p:nvGrpSpPr>
      <p:grpSpPr>
        <a:xfrm>
          <a:off x="0" y="0"/>
          <a:ext cx="0" cy="0"/>
          <a:chOff x="0" y="0"/>
          <a:chExt cx="0" cy="0"/>
        </a:xfrm>
      </p:grpSpPr>
      <p:sp>
        <p:nvSpPr>
          <p:cNvPr id="4606" name="Google Shape;4606;p11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07" name="Google Shape;4607;p11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08" name="Google Shape;4608;p11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124</a:t>
            </a:fld>
            <a:endParaRPr kumimoji="0" sz="12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350778030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5"/>
        <p:cNvGrpSpPr/>
        <p:nvPr/>
      </p:nvGrpSpPr>
      <p:grpSpPr>
        <a:xfrm>
          <a:off x="0" y="0"/>
          <a:ext cx="0" cy="0"/>
          <a:chOff x="0" y="0"/>
          <a:chExt cx="0" cy="0"/>
        </a:xfrm>
      </p:grpSpPr>
      <p:sp>
        <p:nvSpPr>
          <p:cNvPr id="4606" name="Google Shape;4606;p11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07" name="Google Shape;4607;p11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08" name="Google Shape;4608;p11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125</a:t>
            </a:fld>
            <a:endParaRPr kumimoji="0" sz="12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343444818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77"/>
        <p:cNvGrpSpPr/>
        <p:nvPr/>
      </p:nvGrpSpPr>
      <p:grpSpPr>
        <a:xfrm>
          <a:off x="0" y="0"/>
          <a:ext cx="0" cy="0"/>
          <a:chOff x="0" y="0"/>
          <a:chExt cx="0" cy="0"/>
        </a:xfrm>
      </p:grpSpPr>
      <p:sp>
        <p:nvSpPr>
          <p:cNvPr id="4878" name="Google Shape;4878;p12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879" name="Google Shape;4879;p12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880" name="Google Shape;4880;p12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126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94"/>
        <p:cNvGrpSpPr/>
        <p:nvPr/>
      </p:nvGrpSpPr>
      <p:grpSpPr>
        <a:xfrm>
          <a:off x="0" y="0"/>
          <a:ext cx="0" cy="0"/>
          <a:chOff x="0" y="0"/>
          <a:chExt cx="0" cy="0"/>
        </a:xfrm>
      </p:grpSpPr>
      <p:sp>
        <p:nvSpPr>
          <p:cNvPr id="4895" name="Google Shape;4895;p12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896" name="Google Shape;4896;p12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897" name="Google Shape;4897;p12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127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1"/>
        <p:cNvGrpSpPr/>
        <p:nvPr/>
      </p:nvGrpSpPr>
      <p:grpSpPr>
        <a:xfrm>
          <a:off x="0" y="0"/>
          <a:ext cx="0" cy="0"/>
          <a:chOff x="0" y="0"/>
          <a:chExt cx="0" cy="0"/>
        </a:xfrm>
      </p:grpSpPr>
      <p:sp>
        <p:nvSpPr>
          <p:cNvPr id="4912" name="Google Shape;4912;p13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913" name="Google Shape;4913;p13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914" name="Google Shape;4914;p13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128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28"/>
        <p:cNvGrpSpPr/>
        <p:nvPr/>
      </p:nvGrpSpPr>
      <p:grpSpPr>
        <a:xfrm>
          <a:off x="0" y="0"/>
          <a:ext cx="0" cy="0"/>
          <a:chOff x="0" y="0"/>
          <a:chExt cx="0" cy="0"/>
        </a:xfrm>
      </p:grpSpPr>
      <p:sp>
        <p:nvSpPr>
          <p:cNvPr id="4929" name="Google Shape;4929;p13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930" name="Google Shape;4930;p13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931" name="Google Shape;4931;p13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129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45"/>
        <p:cNvGrpSpPr/>
        <p:nvPr/>
      </p:nvGrpSpPr>
      <p:grpSpPr>
        <a:xfrm>
          <a:off x="0" y="0"/>
          <a:ext cx="0" cy="0"/>
          <a:chOff x="0" y="0"/>
          <a:chExt cx="0" cy="0"/>
        </a:xfrm>
      </p:grpSpPr>
      <p:sp>
        <p:nvSpPr>
          <p:cNvPr id="4946" name="Google Shape;4946;p13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947" name="Google Shape;4947;p13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948" name="Google Shape;4948;p13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130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62"/>
        <p:cNvGrpSpPr/>
        <p:nvPr/>
      </p:nvGrpSpPr>
      <p:grpSpPr>
        <a:xfrm>
          <a:off x="0" y="0"/>
          <a:ext cx="0" cy="0"/>
          <a:chOff x="0" y="0"/>
          <a:chExt cx="0" cy="0"/>
        </a:xfrm>
      </p:grpSpPr>
      <p:sp>
        <p:nvSpPr>
          <p:cNvPr id="4963" name="Google Shape;4963;p13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964" name="Google Shape;4964;p13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965" name="Google Shape;4965;p13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131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9"/>
        <p:cNvGrpSpPr/>
        <p:nvPr/>
      </p:nvGrpSpPr>
      <p:grpSpPr>
        <a:xfrm>
          <a:off x="0" y="0"/>
          <a:ext cx="0" cy="0"/>
          <a:chOff x="0" y="0"/>
          <a:chExt cx="0" cy="0"/>
        </a:xfrm>
      </p:grpSpPr>
      <p:sp>
        <p:nvSpPr>
          <p:cNvPr id="4980" name="Google Shape;4980;p13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981" name="Google Shape;4981;p13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982" name="Google Shape;4982;p13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132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9"/>
        <p:cNvGrpSpPr/>
        <p:nvPr/>
      </p:nvGrpSpPr>
      <p:grpSpPr>
        <a:xfrm>
          <a:off x="0" y="0"/>
          <a:ext cx="0" cy="0"/>
          <a:chOff x="0" y="0"/>
          <a:chExt cx="0" cy="0"/>
        </a:xfrm>
      </p:grpSpPr>
      <p:sp>
        <p:nvSpPr>
          <p:cNvPr id="5100" name="Google Shape;5100;p14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101" name="Google Shape;5101;p14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102" name="Google Shape;5102;p14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133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16"/>
        <p:cNvGrpSpPr/>
        <p:nvPr/>
      </p:nvGrpSpPr>
      <p:grpSpPr>
        <a:xfrm>
          <a:off x="0" y="0"/>
          <a:ext cx="0" cy="0"/>
          <a:chOff x="0" y="0"/>
          <a:chExt cx="0" cy="0"/>
        </a:xfrm>
      </p:grpSpPr>
      <p:sp>
        <p:nvSpPr>
          <p:cNvPr id="5117" name="Google Shape;5117;p14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118" name="Google Shape;5118;p14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119" name="Google Shape;5119;p14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134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33"/>
        <p:cNvGrpSpPr/>
        <p:nvPr/>
      </p:nvGrpSpPr>
      <p:grpSpPr>
        <a:xfrm>
          <a:off x="0" y="0"/>
          <a:ext cx="0" cy="0"/>
          <a:chOff x="0" y="0"/>
          <a:chExt cx="0" cy="0"/>
        </a:xfrm>
      </p:grpSpPr>
      <p:sp>
        <p:nvSpPr>
          <p:cNvPr id="5134" name="Google Shape;5134;p14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135" name="Google Shape;5135;p14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136" name="Google Shape;5136;p14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135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67"/>
        <p:cNvGrpSpPr/>
        <p:nvPr/>
      </p:nvGrpSpPr>
      <p:grpSpPr>
        <a:xfrm>
          <a:off x="0" y="0"/>
          <a:ext cx="0" cy="0"/>
          <a:chOff x="0" y="0"/>
          <a:chExt cx="0" cy="0"/>
        </a:xfrm>
      </p:grpSpPr>
      <p:sp>
        <p:nvSpPr>
          <p:cNvPr id="5168" name="Google Shape;5168;p14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169" name="Google Shape;5169;p14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170" name="Google Shape;5170;p14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136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85"/>
        <p:cNvGrpSpPr/>
        <p:nvPr/>
      </p:nvGrpSpPr>
      <p:grpSpPr>
        <a:xfrm>
          <a:off x="0" y="0"/>
          <a:ext cx="0" cy="0"/>
          <a:chOff x="0" y="0"/>
          <a:chExt cx="0" cy="0"/>
        </a:xfrm>
      </p:grpSpPr>
      <p:sp>
        <p:nvSpPr>
          <p:cNvPr id="5186" name="Google Shape;5186;p14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187" name="Google Shape;5187;p14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188" name="Google Shape;5188;p14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137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2"/>
        <p:cNvGrpSpPr/>
        <p:nvPr/>
      </p:nvGrpSpPr>
      <p:grpSpPr>
        <a:xfrm>
          <a:off x="0" y="0"/>
          <a:ext cx="0" cy="0"/>
          <a:chOff x="0" y="0"/>
          <a:chExt cx="0" cy="0"/>
        </a:xfrm>
      </p:grpSpPr>
      <p:sp>
        <p:nvSpPr>
          <p:cNvPr id="5203" name="Google Shape;5203;p14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204" name="Google Shape;5204;p14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205" name="Google Shape;5205;p14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138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19"/>
        <p:cNvGrpSpPr/>
        <p:nvPr/>
      </p:nvGrpSpPr>
      <p:grpSpPr>
        <a:xfrm>
          <a:off x="0" y="0"/>
          <a:ext cx="0" cy="0"/>
          <a:chOff x="0" y="0"/>
          <a:chExt cx="0" cy="0"/>
        </a:xfrm>
      </p:grpSpPr>
      <p:sp>
        <p:nvSpPr>
          <p:cNvPr id="5220" name="Google Shape;5220;p14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221" name="Google Shape;5221;p14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222" name="Google Shape;5222;p14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139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36"/>
        <p:cNvGrpSpPr/>
        <p:nvPr/>
      </p:nvGrpSpPr>
      <p:grpSpPr>
        <a:xfrm>
          <a:off x="0" y="0"/>
          <a:ext cx="0" cy="0"/>
          <a:chOff x="0" y="0"/>
          <a:chExt cx="0" cy="0"/>
        </a:xfrm>
      </p:grpSpPr>
      <p:sp>
        <p:nvSpPr>
          <p:cNvPr id="5237" name="Google Shape;5237;p14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238" name="Google Shape;5238;p14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239" name="Google Shape;5239;p14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140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5"/>
        <p:cNvGrpSpPr/>
        <p:nvPr/>
      </p:nvGrpSpPr>
      <p:grpSpPr>
        <a:xfrm>
          <a:off x="0" y="0"/>
          <a:ext cx="0" cy="0"/>
          <a:chOff x="0" y="0"/>
          <a:chExt cx="0" cy="0"/>
        </a:xfrm>
      </p:grpSpPr>
      <p:sp>
        <p:nvSpPr>
          <p:cNvPr id="4606" name="Google Shape;4606;p11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07" name="Google Shape;4607;p11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08" name="Google Shape;4608;p11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141</a:t>
            </a:fld>
            <a:endParaRPr kumimoji="0" sz="12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91905220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5"/>
        <p:cNvGrpSpPr/>
        <p:nvPr/>
      </p:nvGrpSpPr>
      <p:grpSpPr>
        <a:xfrm>
          <a:off x="0" y="0"/>
          <a:ext cx="0" cy="0"/>
          <a:chOff x="0" y="0"/>
          <a:chExt cx="0" cy="0"/>
        </a:xfrm>
      </p:grpSpPr>
      <p:sp>
        <p:nvSpPr>
          <p:cNvPr id="4606" name="Google Shape;4606;p11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07" name="Google Shape;4607;p11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08" name="Google Shape;4608;p11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142</a:t>
            </a:fld>
            <a:endParaRPr kumimoji="0" sz="12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472335138"/>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5"/>
        <p:cNvGrpSpPr/>
        <p:nvPr/>
      </p:nvGrpSpPr>
      <p:grpSpPr>
        <a:xfrm>
          <a:off x="0" y="0"/>
          <a:ext cx="0" cy="0"/>
          <a:chOff x="0" y="0"/>
          <a:chExt cx="0" cy="0"/>
        </a:xfrm>
      </p:grpSpPr>
      <p:sp>
        <p:nvSpPr>
          <p:cNvPr id="4606" name="Google Shape;4606;p11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07" name="Google Shape;4607;p11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08" name="Google Shape;4608;p11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143</a:t>
            </a:fld>
            <a:endParaRPr kumimoji="0" sz="12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3044190407"/>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58"/>
        <p:cNvGrpSpPr/>
        <p:nvPr/>
      </p:nvGrpSpPr>
      <p:grpSpPr>
        <a:xfrm>
          <a:off x="0" y="0"/>
          <a:ext cx="0" cy="0"/>
          <a:chOff x="0" y="0"/>
          <a:chExt cx="0" cy="0"/>
        </a:xfrm>
      </p:grpSpPr>
      <p:sp>
        <p:nvSpPr>
          <p:cNvPr id="4759" name="Google Shape;4759;p12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760" name="Google Shape;4760;p12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761" name="Google Shape;4761;p12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144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75"/>
        <p:cNvGrpSpPr/>
        <p:nvPr/>
      </p:nvGrpSpPr>
      <p:grpSpPr>
        <a:xfrm>
          <a:off x="0" y="0"/>
          <a:ext cx="0" cy="0"/>
          <a:chOff x="0" y="0"/>
          <a:chExt cx="0" cy="0"/>
        </a:xfrm>
      </p:grpSpPr>
      <p:sp>
        <p:nvSpPr>
          <p:cNvPr id="4776" name="Google Shape;4776;p12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777" name="Google Shape;4777;p12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778" name="Google Shape;4778;p12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145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92"/>
        <p:cNvGrpSpPr/>
        <p:nvPr/>
      </p:nvGrpSpPr>
      <p:grpSpPr>
        <a:xfrm>
          <a:off x="0" y="0"/>
          <a:ext cx="0" cy="0"/>
          <a:chOff x="0" y="0"/>
          <a:chExt cx="0" cy="0"/>
        </a:xfrm>
      </p:grpSpPr>
      <p:sp>
        <p:nvSpPr>
          <p:cNvPr id="4793" name="Google Shape;4793;p12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794" name="Google Shape;4794;p12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795" name="Google Shape;4795;p12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146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2"/>
        <p:cNvGrpSpPr/>
        <p:nvPr/>
      </p:nvGrpSpPr>
      <p:grpSpPr>
        <a:xfrm>
          <a:off x="0" y="0"/>
          <a:ext cx="0" cy="0"/>
          <a:chOff x="0" y="0"/>
          <a:chExt cx="0" cy="0"/>
        </a:xfrm>
      </p:grpSpPr>
      <p:sp>
        <p:nvSpPr>
          <p:cNvPr id="4623" name="Google Shape;4623;p11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24" name="Google Shape;4624;p11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25" name="Google Shape;4625;p11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147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39"/>
        <p:cNvGrpSpPr/>
        <p:nvPr/>
      </p:nvGrpSpPr>
      <p:grpSpPr>
        <a:xfrm>
          <a:off x="0" y="0"/>
          <a:ext cx="0" cy="0"/>
          <a:chOff x="0" y="0"/>
          <a:chExt cx="0" cy="0"/>
        </a:xfrm>
      </p:grpSpPr>
      <p:sp>
        <p:nvSpPr>
          <p:cNvPr id="4640" name="Google Shape;4640;p11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41" name="Google Shape;4641;p11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42" name="Google Shape;4642;p11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148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56"/>
        <p:cNvGrpSpPr/>
        <p:nvPr/>
      </p:nvGrpSpPr>
      <p:grpSpPr>
        <a:xfrm>
          <a:off x="0" y="0"/>
          <a:ext cx="0" cy="0"/>
          <a:chOff x="0" y="0"/>
          <a:chExt cx="0" cy="0"/>
        </a:xfrm>
      </p:grpSpPr>
      <p:sp>
        <p:nvSpPr>
          <p:cNvPr id="4657" name="Google Shape;4657;p11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58" name="Google Shape;4658;p11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59" name="Google Shape;4659;p11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149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73"/>
        <p:cNvGrpSpPr/>
        <p:nvPr/>
      </p:nvGrpSpPr>
      <p:grpSpPr>
        <a:xfrm>
          <a:off x="0" y="0"/>
          <a:ext cx="0" cy="0"/>
          <a:chOff x="0" y="0"/>
          <a:chExt cx="0" cy="0"/>
        </a:xfrm>
      </p:grpSpPr>
      <p:sp>
        <p:nvSpPr>
          <p:cNvPr id="4674" name="Google Shape;4674;p11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75" name="Google Shape;4675;p11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76" name="Google Shape;4676;p11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150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6"/>
        <p:cNvGrpSpPr/>
        <p:nvPr/>
      </p:nvGrpSpPr>
      <p:grpSpPr>
        <a:xfrm>
          <a:off x="0" y="0"/>
          <a:ext cx="0" cy="0"/>
          <a:chOff x="0" y="0"/>
          <a:chExt cx="0" cy="0"/>
        </a:xfrm>
      </p:grpSpPr>
      <p:sp>
        <p:nvSpPr>
          <p:cNvPr id="4997" name="Google Shape;4997;p13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998" name="Google Shape;4998;p13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999" name="Google Shape;4999;p13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151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13"/>
        <p:cNvGrpSpPr/>
        <p:nvPr/>
      </p:nvGrpSpPr>
      <p:grpSpPr>
        <a:xfrm>
          <a:off x="0" y="0"/>
          <a:ext cx="0" cy="0"/>
          <a:chOff x="0" y="0"/>
          <a:chExt cx="0" cy="0"/>
        </a:xfrm>
      </p:grpSpPr>
      <p:sp>
        <p:nvSpPr>
          <p:cNvPr id="5014" name="Google Shape;5014;p13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015" name="Google Shape;5015;p13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016" name="Google Shape;5016;p13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152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31"/>
        <p:cNvGrpSpPr/>
        <p:nvPr/>
      </p:nvGrpSpPr>
      <p:grpSpPr>
        <a:xfrm>
          <a:off x="0" y="0"/>
          <a:ext cx="0" cy="0"/>
          <a:chOff x="0" y="0"/>
          <a:chExt cx="0" cy="0"/>
        </a:xfrm>
      </p:grpSpPr>
      <p:sp>
        <p:nvSpPr>
          <p:cNvPr id="5032" name="Google Shape;5032;p13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033" name="Google Shape;5033;p13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034" name="Google Shape;5034;p13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153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8"/>
        <p:cNvGrpSpPr/>
        <p:nvPr/>
      </p:nvGrpSpPr>
      <p:grpSpPr>
        <a:xfrm>
          <a:off x="0" y="0"/>
          <a:ext cx="0" cy="0"/>
          <a:chOff x="0" y="0"/>
          <a:chExt cx="0" cy="0"/>
        </a:xfrm>
      </p:grpSpPr>
      <p:sp>
        <p:nvSpPr>
          <p:cNvPr id="5049" name="Google Shape;5049;p13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050" name="Google Shape;5050;p13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051" name="Google Shape;5051;p13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154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65"/>
        <p:cNvGrpSpPr/>
        <p:nvPr/>
      </p:nvGrpSpPr>
      <p:grpSpPr>
        <a:xfrm>
          <a:off x="0" y="0"/>
          <a:ext cx="0" cy="0"/>
          <a:chOff x="0" y="0"/>
          <a:chExt cx="0" cy="0"/>
        </a:xfrm>
      </p:grpSpPr>
      <p:sp>
        <p:nvSpPr>
          <p:cNvPr id="5066" name="Google Shape;5066;p13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067" name="Google Shape;5067;p13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068" name="Google Shape;5068;p13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155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82"/>
        <p:cNvGrpSpPr/>
        <p:nvPr/>
      </p:nvGrpSpPr>
      <p:grpSpPr>
        <a:xfrm>
          <a:off x="0" y="0"/>
          <a:ext cx="0" cy="0"/>
          <a:chOff x="0" y="0"/>
          <a:chExt cx="0" cy="0"/>
        </a:xfrm>
      </p:grpSpPr>
      <p:sp>
        <p:nvSpPr>
          <p:cNvPr id="5083" name="Google Shape;5083;p14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084" name="Google Shape;5084;p14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085" name="Google Shape;5085;p14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156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53"/>
        <p:cNvGrpSpPr/>
        <p:nvPr/>
      </p:nvGrpSpPr>
      <p:grpSpPr>
        <a:xfrm>
          <a:off x="0" y="0"/>
          <a:ext cx="0" cy="0"/>
          <a:chOff x="0" y="0"/>
          <a:chExt cx="0" cy="0"/>
        </a:xfrm>
      </p:grpSpPr>
      <p:sp>
        <p:nvSpPr>
          <p:cNvPr id="5254" name="Google Shape;5254;p15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255" name="Google Shape;5255;p15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256" name="Google Shape;5256;p15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157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22"/>
        <p:cNvGrpSpPr/>
        <p:nvPr/>
      </p:nvGrpSpPr>
      <p:grpSpPr>
        <a:xfrm>
          <a:off x="0" y="0"/>
          <a:ext cx="0" cy="0"/>
          <a:chOff x="0" y="0"/>
          <a:chExt cx="0" cy="0"/>
        </a:xfrm>
      </p:grpSpPr>
      <p:sp>
        <p:nvSpPr>
          <p:cNvPr id="5323" name="Google Shape;5323;p15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324" name="Google Shape;5324;p15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325" name="Google Shape;5325;p15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158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45"/>
        <p:cNvGrpSpPr/>
        <p:nvPr/>
      </p:nvGrpSpPr>
      <p:grpSpPr>
        <a:xfrm>
          <a:off x="0" y="0"/>
          <a:ext cx="0" cy="0"/>
          <a:chOff x="0" y="0"/>
          <a:chExt cx="0" cy="0"/>
        </a:xfrm>
      </p:grpSpPr>
      <p:sp>
        <p:nvSpPr>
          <p:cNvPr id="5346" name="Google Shape;5346;p15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347" name="Google Shape;5347;p15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348" name="Google Shape;5348;p15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159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81"/>
        <p:cNvGrpSpPr/>
        <p:nvPr/>
      </p:nvGrpSpPr>
      <p:grpSpPr>
        <a:xfrm>
          <a:off x="0" y="0"/>
          <a:ext cx="0" cy="0"/>
          <a:chOff x="0" y="0"/>
          <a:chExt cx="0" cy="0"/>
        </a:xfrm>
      </p:grpSpPr>
      <p:sp>
        <p:nvSpPr>
          <p:cNvPr id="5482" name="Google Shape;5482;p16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483" name="Google Shape;5483;p16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484" name="Google Shape;5484;p16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160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98"/>
        <p:cNvGrpSpPr/>
        <p:nvPr/>
      </p:nvGrpSpPr>
      <p:grpSpPr>
        <a:xfrm>
          <a:off x="0" y="0"/>
          <a:ext cx="0" cy="0"/>
          <a:chOff x="0" y="0"/>
          <a:chExt cx="0" cy="0"/>
        </a:xfrm>
      </p:grpSpPr>
      <p:sp>
        <p:nvSpPr>
          <p:cNvPr id="5499" name="Google Shape;5499;p16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500" name="Google Shape;5500;p16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501" name="Google Shape;5501;p16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161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00"/>
        <p:cNvGrpSpPr/>
        <p:nvPr/>
      </p:nvGrpSpPr>
      <p:grpSpPr>
        <a:xfrm>
          <a:off x="0" y="0"/>
          <a:ext cx="0" cy="0"/>
          <a:chOff x="0" y="0"/>
          <a:chExt cx="0" cy="0"/>
        </a:xfrm>
      </p:grpSpPr>
      <p:sp>
        <p:nvSpPr>
          <p:cNvPr id="5601" name="Google Shape;5601;p16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602" name="Google Shape;5602;p16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603" name="Google Shape;5603;p16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162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17"/>
        <p:cNvGrpSpPr/>
        <p:nvPr/>
      </p:nvGrpSpPr>
      <p:grpSpPr>
        <a:xfrm>
          <a:off x="0" y="0"/>
          <a:ext cx="0" cy="0"/>
          <a:chOff x="0" y="0"/>
          <a:chExt cx="0" cy="0"/>
        </a:xfrm>
      </p:grpSpPr>
      <p:sp>
        <p:nvSpPr>
          <p:cNvPr id="5618" name="Google Shape;5618;p16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619" name="Google Shape;5619;p16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620" name="Google Shape;5620;p16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163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96"/>
        <p:cNvGrpSpPr/>
        <p:nvPr/>
      </p:nvGrpSpPr>
      <p:grpSpPr>
        <a:xfrm>
          <a:off x="0" y="0"/>
          <a:ext cx="0" cy="0"/>
          <a:chOff x="0" y="0"/>
          <a:chExt cx="0" cy="0"/>
        </a:xfrm>
      </p:grpSpPr>
      <p:sp>
        <p:nvSpPr>
          <p:cNvPr id="5397" name="Google Shape;5397;p15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398" name="Google Shape;5398;p15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399" name="Google Shape;5399;p15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164</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3041909854"/>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96"/>
        <p:cNvGrpSpPr/>
        <p:nvPr/>
      </p:nvGrpSpPr>
      <p:grpSpPr>
        <a:xfrm>
          <a:off x="0" y="0"/>
          <a:ext cx="0" cy="0"/>
          <a:chOff x="0" y="0"/>
          <a:chExt cx="0" cy="0"/>
        </a:xfrm>
      </p:grpSpPr>
      <p:sp>
        <p:nvSpPr>
          <p:cNvPr id="5397" name="Google Shape;5397;p15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398" name="Google Shape;5398;p15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399" name="Google Shape;5399;p15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165</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1153662309"/>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96"/>
        <p:cNvGrpSpPr/>
        <p:nvPr/>
      </p:nvGrpSpPr>
      <p:grpSpPr>
        <a:xfrm>
          <a:off x="0" y="0"/>
          <a:ext cx="0" cy="0"/>
          <a:chOff x="0" y="0"/>
          <a:chExt cx="0" cy="0"/>
        </a:xfrm>
      </p:grpSpPr>
      <p:sp>
        <p:nvSpPr>
          <p:cNvPr id="5397" name="Google Shape;5397;p15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398" name="Google Shape;5398;p15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399" name="Google Shape;5399;p15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166</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2129354394"/>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96"/>
        <p:cNvGrpSpPr/>
        <p:nvPr/>
      </p:nvGrpSpPr>
      <p:grpSpPr>
        <a:xfrm>
          <a:off x="0" y="0"/>
          <a:ext cx="0" cy="0"/>
          <a:chOff x="0" y="0"/>
          <a:chExt cx="0" cy="0"/>
        </a:xfrm>
      </p:grpSpPr>
      <p:sp>
        <p:nvSpPr>
          <p:cNvPr id="5397" name="Google Shape;5397;p15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398" name="Google Shape;5398;p15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399" name="Google Shape;5399;p15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167</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3393254582"/>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13"/>
        <p:cNvGrpSpPr/>
        <p:nvPr/>
      </p:nvGrpSpPr>
      <p:grpSpPr>
        <a:xfrm>
          <a:off x="0" y="0"/>
          <a:ext cx="0" cy="0"/>
          <a:chOff x="0" y="0"/>
          <a:chExt cx="0" cy="0"/>
        </a:xfrm>
      </p:grpSpPr>
      <p:sp>
        <p:nvSpPr>
          <p:cNvPr id="5414" name="Google Shape;5414;p15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415" name="Google Shape;5415;p15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416" name="Google Shape;5416;p15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168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30"/>
        <p:cNvGrpSpPr/>
        <p:nvPr/>
      </p:nvGrpSpPr>
      <p:grpSpPr>
        <a:xfrm>
          <a:off x="0" y="0"/>
          <a:ext cx="0" cy="0"/>
          <a:chOff x="0" y="0"/>
          <a:chExt cx="0" cy="0"/>
        </a:xfrm>
      </p:grpSpPr>
      <p:sp>
        <p:nvSpPr>
          <p:cNvPr id="5431" name="Google Shape;5431;p15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432" name="Google Shape;5432;p15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433" name="Google Shape;5433;p15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169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34"/>
        <p:cNvGrpSpPr/>
        <p:nvPr/>
      </p:nvGrpSpPr>
      <p:grpSpPr>
        <a:xfrm>
          <a:off x="0" y="0"/>
          <a:ext cx="0" cy="0"/>
          <a:chOff x="0" y="0"/>
          <a:chExt cx="0" cy="0"/>
        </a:xfrm>
      </p:grpSpPr>
      <p:sp>
        <p:nvSpPr>
          <p:cNvPr id="5635" name="Google Shape;5635;p16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636" name="Google Shape;5636;p16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5637" name="Google Shape;5637;p16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170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51"/>
        <p:cNvGrpSpPr/>
        <p:nvPr/>
      </p:nvGrpSpPr>
      <p:grpSpPr>
        <a:xfrm>
          <a:off x="0" y="0"/>
          <a:ext cx="0" cy="0"/>
          <a:chOff x="0" y="0"/>
          <a:chExt cx="0" cy="0"/>
        </a:xfrm>
      </p:grpSpPr>
      <p:sp>
        <p:nvSpPr>
          <p:cNvPr id="5652" name="Google Shape;5652;p17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653" name="Google Shape;5653;p17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654" name="Google Shape;5654;p17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171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68"/>
        <p:cNvGrpSpPr/>
        <p:nvPr/>
      </p:nvGrpSpPr>
      <p:grpSpPr>
        <a:xfrm>
          <a:off x="0" y="0"/>
          <a:ext cx="0" cy="0"/>
          <a:chOff x="0" y="0"/>
          <a:chExt cx="0" cy="0"/>
        </a:xfrm>
      </p:grpSpPr>
      <p:sp>
        <p:nvSpPr>
          <p:cNvPr id="5669" name="Google Shape;5669;p17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670" name="Google Shape;5670;p17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671" name="Google Shape;5671;p17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172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85"/>
        <p:cNvGrpSpPr/>
        <p:nvPr/>
      </p:nvGrpSpPr>
      <p:grpSpPr>
        <a:xfrm>
          <a:off x="0" y="0"/>
          <a:ext cx="0" cy="0"/>
          <a:chOff x="0" y="0"/>
          <a:chExt cx="0" cy="0"/>
        </a:xfrm>
      </p:grpSpPr>
      <p:sp>
        <p:nvSpPr>
          <p:cNvPr id="5686" name="Google Shape;5686;p17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687" name="Google Shape;5687;p17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688" name="Google Shape;5688;p17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173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02"/>
        <p:cNvGrpSpPr/>
        <p:nvPr/>
      </p:nvGrpSpPr>
      <p:grpSpPr>
        <a:xfrm>
          <a:off x="0" y="0"/>
          <a:ext cx="0" cy="0"/>
          <a:chOff x="0" y="0"/>
          <a:chExt cx="0" cy="0"/>
        </a:xfrm>
      </p:grpSpPr>
      <p:sp>
        <p:nvSpPr>
          <p:cNvPr id="5703" name="Google Shape;5703;p17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704" name="Google Shape;5704;p17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705" name="Google Shape;5705;p17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174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19"/>
        <p:cNvGrpSpPr/>
        <p:nvPr/>
      </p:nvGrpSpPr>
      <p:grpSpPr>
        <a:xfrm>
          <a:off x="0" y="0"/>
          <a:ext cx="0" cy="0"/>
          <a:chOff x="0" y="0"/>
          <a:chExt cx="0" cy="0"/>
        </a:xfrm>
      </p:grpSpPr>
      <p:sp>
        <p:nvSpPr>
          <p:cNvPr id="5720" name="Google Shape;5720;p17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721" name="Google Shape;5721;p17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722" name="Google Shape;5722;p17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175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47"/>
        <p:cNvGrpSpPr/>
        <p:nvPr/>
      </p:nvGrpSpPr>
      <p:grpSpPr>
        <a:xfrm>
          <a:off x="0" y="0"/>
          <a:ext cx="0" cy="0"/>
          <a:chOff x="0" y="0"/>
          <a:chExt cx="0" cy="0"/>
        </a:xfrm>
      </p:grpSpPr>
      <p:sp>
        <p:nvSpPr>
          <p:cNvPr id="5448" name="Google Shape;5448;p15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449" name="Google Shape;5449;p15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450" name="Google Shape;5450;p15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176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64"/>
        <p:cNvGrpSpPr/>
        <p:nvPr/>
      </p:nvGrpSpPr>
      <p:grpSpPr>
        <a:xfrm>
          <a:off x="0" y="0"/>
          <a:ext cx="0" cy="0"/>
          <a:chOff x="0" y="0"/>
          <a:chExt cx="0" cy="0"/>
        </a:xfrm>
      </p:grpSpPr>
      <p:sp>
        <p:nvSpPr>
          <p:cNvPr id="5465" name="Google Shape;5465;p15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466" name="Google Shape;5466;p15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467" name="Google Shape;5467;p15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177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36"/>
        <p:cNvGrpSpPr/>
        <p:nvPr/>
      </p:nvGrpSpPr>
      <p:grpSpPr>
        <a:xfrm>
          <a:off x="0" y="0"/>
          <a:ext cx="0" cy="0"/>
          <a:chOff x="0" y="0"/>
          <a:chExt cx="0" cy="0"/>
        </a:xfrm>
      </p:grpSpPr>
      <p:sp>
        <p:nvSpPr>
          <p:cNvPr id="5737" name="Google Shape;5737;p17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738" name="Google Shape;5738;p17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739" name="Google Shape;5739;p17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178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53"/>
        <p:cNvGrpSpPr/>
        <p:nvPr/>
      </p:nvGrpSpPr>
      <p:grpSpPr>
        <a:xfrm>
          <a:off x="0" y="0"/>
          <a:ext cx="0" cy="0"/>
          <a:chOff x="0" y="0"/>
          <a:chExt cx="0" cy="0"/>
        </a:xfrm>
      </p:grpSpPr>
      <p:sp>
        <p:nvSpPr>
          <p:cNvPr id="5754" name="Google Shape;5754;p17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755" name="Google Shape;5755;p17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756" name="Google Shape;5756;p17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179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62"/>
        <p:cNvGrpSpPr/>
        <p:nvPr/>
      </p:nvGrpSpPr>
      <p:grpSpPr>
        <a:xfrm>
          <a:off x="0" y="0"/>
          <a:ext cx="0" cy="0"/>
          <a:chOff x="0" y="0"/>
          <a:chExt cx="0" cy="0"/>
        </a:xfrm>
      </p:grpSpPr>
      <p:sp>
        <p:nvSpPr>
          <p:cNvPr id="5363" name="Google Shape;5363;p15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364" name="Google Shape;5364;p15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365" name="Google Shape;5365;p15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180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79"/>
        <p:cNvGrpSpPr/>
        <p:nvPr/>
      </p:nvGrpSpPr>
      <p:grpSpPr>
        <a:xfrm>
          <a:off x="0" y="0"/>
          <a:ext cx="0" cy="0"/>
          <a:chOff x="0" y="0"/>
          <a:chExt cx="0" cy="0"/>
        </a:xfrm>
      </p:grpSpPr>
      <p:sp>
        <p:nvSpPr>
          <p:cNvPr id="5380" name="Google Shape;5380;p15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381" name="Google Shape;5381;p15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382" name="Google Shape;5382;p15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181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96"/>
        <p:cNvGrpSpPr/>
        <p:nvPr/>
      </p:nvGrpSpPr>
      <p:grpSpPr>
        <a:xfrm>
          <a:off x="0" y="0"/>
          <a:ext cx="0" cy="0"/>
          <a:chOff x="0" y="0"/>
          <a:chExt cx="0" cy="0"/>
        </a:xfrm>
      </p:grpSpPr>
      <p:sp>
        <p:nvSpPr>
          <p:cNvPr id="5397" name="Google Shape;5397;p15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398" name="Google Shape;5398;p15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399" name="Google Shape;5399;p15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182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15"/>
        <p:cNvGrpSpPr/>
        <p:nvPr/>
      </p:nvGrpSpPr>
      <p:grpSpPr>
        <a:xfrm>
          <a:off x="0" y="0"/>
          <a:ext cx="0" cy="0"/>
          <a:chOff x="0" y="0"/>
          <a:chExt cx="0" cy="0"/>
        </a:xfrm>
      </p:grpSpPr>
      <p:sp>
        <p:nvSpPr>
          <p:cNvPr id="5516" name="Google Shape;5516;p16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517" name="Google Shape;5517;p16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518" name="Google Shape;5518;p16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183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15"/>
        <p:cNvGrpSpPr/>
        <p:nvPr/>
      </p:nvGrpSpPr>
      <p:grpSpPr>
        <a:xfrm>
          <a:off x="0" y="0"/>
          <a:ext cx="0" cy="0"/>
          <a:chOff x="0" y="0"/>
          <a:chExt cx="0" cy="0"/>
        </a:xfrm>
      </p:grpSpPr>
      <p:sp>
        <p:nvSpPr>
          <p:cNvPr id="5516" name="Google Shape;5516;p16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517" name="Google Shape;5517;p16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518" name="Google Shape;5518;p16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184</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2791344882"/>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15"/>
        <p:cNvGrpSpPr/>
        <p:nvPr/>
      </p:nvGrpSpPr>
      <p:grpSpPr>
        <a:xfrm>
          <a:off x="0" y="0"/>
          <a:ext cx="0" cy="0"/>
          <a:chOff x="0" y="0"/>
          <a:chExt cx="0" cy="0"/>
        </a:xfrm>
      </p:grpSpPr>
      <p:sp>
        <p:nvSpPr>
          <p:cNvPr id="5516" name="Google Shape;5516;p16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517" name="Google Shape;5517;p16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518" name="Google Shape;5518;p16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185</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1592987848"/>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2"/>
        <p:cNvGrpSpPr/>
        <p:nvPr/>
      </p:nvGrpSpPr>
      <p:grpSpPr>
        <a:xfrm>
          <a:off x="0" y="0"/>
          <a:ext cx="0" cy="0"/>
          <a:chOff x="0" y="0"/>
          <a:chExt cx="0" cy="0"/>
        </a:xfrm>
      </p:grpSpPr>
      <p:sp>
        <p:nvSpPr>
          <p:cNvPr id="5533" name="Google Shape;5533;p16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534" name="Google Shape;5534;p16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535" name="Google Shape;5535;p16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186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49"/>
        <p:cNvGrpSpPr/>
        <p:nvPr/>
      </p:nvGrpSpPr>
      <p:grpSpPr>
        <a:xfrm>
          <a:off x="0" y="0"/>
          <a:ext cx="0" cy="0"/>
          <a:chOff x="0" y="0"/>
          <a:chExt cx="0" cy="0"/>
        </a:xfrm>
      </p:grpSpPr>
      <p:sp>
        <p:nvSpPr>
          <p:cNvPr id="5550" name="Google Shape;5550;p16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551" name="Google Shape;5551;p16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552" name="Google Shape;5552;p16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187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66"/>
        <p:cNvGrpSpPr/>
        <p:nvPr/>
      </p:nvGrpSpPr>
      <p:grpSpPr>
        <a:xfrm>
          <a:off x="0" y="0"/>
          <a:ext cx="0" cy="0"/>
          <a:chOff x="0" y="0"/>
          <a:chExt cx="0" cy="0"/>
        </a:xfrm>
      </p:grpSpPr>
      <p:sp>
        <p:nvSpPr>
          <p:cNvPr id="5567" name="Google Shape;5567;p16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568" name="Google Shape;5568;p16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569" name="Google Shape;5569;p16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188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83"/>
        <p:cNvGrpSpPr/>
        <p:nvPr/>
      </p:nvGrpSpPr>
      <p:grpSpPr>
        <a:xfrm>
          <a:off x="0" y="0"/>
          <a:ext cx="0" cy="0"/>
          <a:chOff x="0" y="0"/>
          <a:chExt cx="0" cy="0"/>
        </a:xfrm>
      </p:grpSpPr>
      <p:sp>
        <p:nvSpPr>
          <p:cNvPr id="5584" name="Google Shape;5584;p16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585" name="Google Shape;5585;p16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586" name="Google Shape;5586;p16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189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70"/>
        <p:cNvGrpSpPr/>
        <p:nvPr/>
      </p:nvGrpSpPr>
      <p:grpSpPr>
        <a:xfrm>
          <a:off x="0" y="0"/>
          <a:ext cx="0" cy="0"/>
          <a:chOff x="0" y="0"/>
          <a:chExt cx="0" cy="0"/>
        </a:xfrm>
      </p:grpSpPr>
      <p:sp>
        <p:nvSpPr>
          <p:cNvPr id="5771" name="Google Shape;5771;p17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772" name="Google Shape;5772;p17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773" name="Google Shape;5773;p17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190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69"/>
        <p:cNvGrpSpPr/>
        <p:nvPr/>
      </p:nvGrpSpPr>
      <p:grpSpPr>
        <a:xfrm>
          <a:off x="0" y="0"/>
          <a:ext cx="0" cy="0"/>
          <a:chOff x="0" y="0"/>
          <a:chExt cx="0" cy="0"/>
        </a:xfrm>
      </p:grpSpPr>
      <p:sp>
        <p:nvSpPr>
          <p:cNvPr id="5870" name="Google Shape;5870;p17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871" name="Google Shape;5871;p17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872" name="Google Shape;5872;p17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191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86"/>
        <p:cNvGrpSpPr/>
        <p:nvPr/>
      </p:nvGrpSpPr>
      <p:grpSpPr>
        <a:xfrm>
          <a:off x="0" y="0"/>
          <a:ext cx="0" cy="0"/>
          <a:chOff x="0" y="0"/>
          <a:chExt cx="0" cy="0"/>
        </a:xfrm>
      </p:grpSpPr>
      <p:sp>
        <p:nvSpPr>
          <p:cNvPr id="5887" name="Google Shape;5887;p17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888" name="Google Shape;5888;p17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889" name="Google Shape;5889;p17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192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2"/>
        <p:cNvGrpSpPr/>
        <p:nvPr/>
      </p:nvGrpSpPr>
      <p:grpSpPr>
        <a:xfrm>
          <a:off x="0" y="0"/>
          <a:ext cx="0" cy="0"/>
          <a:chOff x="0" y="0"/>
          <a:chExt cx="0" cy="0"/>
        </a:xfrm>
      </p:grpSpPr>
      <p:sp>
        <p:nvSpPr>
          <p:cNvPr id="5903" name="Google Shape;5903;p18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904" name="Google Shape;5904;p18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905" name="Google Shape;5905;p18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193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18"/>
        <p:cNvGrpSpPr/>
        <p:nvPr/>
      </p:nvGrpSpPr>
      <p:grpSpPr>
        <a:xfrm>
          <a:off x="0" y="0"/>
          <a:ext cx="0" cy="0"/>
          <a:chOff x="0" y="0"/>
          <a:chExt cx="0" cy="0"/>
        </a:xfrm>
      </p:grpSpPr>
      <p:sp>
        <p:nvSpPr>
          <p:cNvPr id="5919" name="Google Shape;5919;p18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920" name="Google Shape;5920;p18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921" name="Google Shape;5921;p18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194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34"/>
        <p:cNvGrpSpPr/>
        <p:nvPr/>
      </p:nvGrpSpPr>
      <p:grpSpPr>
        <a:xfrm>
          <a:off x="0" y="0"/>
          <a:ext cx="0" cy="0"/>
          <a:chOff x="0" y="0"/>
          <a:chExt cx="0" cy="0"/>
        </a:xfrm>
      </p:grpSpPr>
      <p:sp>
        <p:nvSpPr>
          <p:cNvPr id="5935" name="Google Shape;5935;p18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936" name="Google Shape;5936;p18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937" name="Google Shape;5937;p18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195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50"/>
        <p:cNvGrpSpPr/>
        <p:nvPr/>
      </p:nvGrpSpPr>
      <p:grpSpPr>
        <a:xfrm>
          <a:off x="0" y="0"/>
          <a:ext cx="0" cy="0"/>
          <a:chOff x="0" y="0"/>
          <a:chExt cx="0" cy="0"/>
        </a:xfrm>
      </p:grpSpPr>
      <p:sp>
        <p:nvSpPr>
          <p:cNvPr id="5951" name="Google Shape;5951;p18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952" name="Google Shape;5952;p18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953" name="Google Shape;5953;p18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196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66"/>
        <p:cNvGrpSpPr/>
        <p:nvPr/>
      </p:nvGrpSpPr>
      <p:grpSpPr>
        <a:xfrm>
          <a:off x="0" y="0"/>
          <a:ext cx="0" cy="0"/>
          <a:chOff x="0" y="0"/>
          <a:chExt cx="0" cy="0"/>
        </a:xfrm>
      </p:grpSpPr>
      <p:sp>
        <p:nvSpPr>
          <p:cNvPr id="5967" name="Google Shape;5967;p18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968" name="Google Shape;5968;p18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969" name="Google Shape;5969;p18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197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98"/>
        <p:cNvGrpSpPr/>
        <p:nvPr/>
      </p:nvGrpSpPr>
      <p:grpSpPr>
        <a:xfrm>
          <a:off x="0" y="0"/>
          <a:ext cx="0" cy="0"/>
          <a:chOff x="0" y="0"/>
          <a:chExt cx="0" cy="0"/>
        </a:xfrm>
      </p:grpSpPr>
      <p:sp>
        <p:nvSpPr>
          <p:cNvPr id="5999" name="Google Shape;5999;p18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000" name="Google Shape;6000;p18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001" name="Google Shape;6001;p18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198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21"/>
        <p:cNvGrpSpPr/>
        <p:nvPr/>
      </p:nvGrpSpPr>
      <p:grpSpPr>
        <a:xfrm>
          <a:off x="0" y="0"/>
          <a:ext cx="0" cy="0"/>
          <a:chOff x="0" y="0"/>
          <a:chExt cx="0" cy="0"/>
        </a:xfrm>
      </p:grpSpPr>
      <p:sp>
        <p:nvSpPr>
          <p:cNvPr id="6022" name="Google Shape;6022;p18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023" name="Google Shape;6023;p18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024" name="Google Shape;6024;p18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199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55"/>
        <p:cNvGrpSpPr/>
        <p:nvPr/>
      </p:nvGrpSpPr>
      <p:grpSpPr>
        <a:xfrm>
          <a:off x="0" y="0"/>
          <a:ext cx="0" cy="0"/>
          <a:chOff x="0" y="0"/>
          <a:chExt cx="0" cy="0"/>
        </a:xfrm>
      </p:grpSpPr>
      <p:sp>
        <p:nvSpPr>
          <p:cNvPr id="6056" name="Google Shape;6056;p18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057" name="Google Shape;6057;p18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058" name="Google Shape;6058;p18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200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72"/>
        <p:cNvGrpSpPr/>
        <p:nvPr/>
      </p:nvGrpSpPr>
      <p:grpSpPr>
        <a:xfrm>
          <a:off x="0" y="0"/>
          <a:ext cx="0" cy="0"/>
          <a:chOff x="0" y="0"/>
          <a:chExt cx="0" cy="0"/>
        </a:xfrm>
      </p:grpSpPr>
      <p:sp>
        <p:nvSpPr>
          <p:cNvPr id="6073" name="Google Shape;6073;p19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074" name="Google Shape;6074;p19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075" name="Google Shape;6075;p19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201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89"/>
        <p:cNvGrpSpPr/>
        <p:nvPr/>
      </p:nvGrpSpPr>
      <p:grpSpPr>
        <a:xfrm>
          <a:off x="0" y="0"/>
          <a:ext cx="0" cy="0"/>
          <a:chOff x="0" y="0"/>
          <a:chExt cx="0" cy="0"/>
        </a:xfrm>
      </p:grpSpPr>
      <p:sp>
        <p:nvSpPr>
          <p:cNvPr id="6090" name="Google Shape;6090;p19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091" name="Google Shape;6091;p19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092" name="Google Shape;6092;p19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202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06"/>
        <p:cNvGrpSpPr/>
        <p:nvPr/>
      </p:nvGrpSpPr>
      <p:grpSpPr>
        <a:xfrm>
          <a:off x="0" y="0"/>
          <a:ext cx="0" cy="0"/>
          <a:chOff x="0" y="0"/>
          <a:chExt cx="0" cy="0"/>
        </a:xfrm>
      </p:grpSpPr>
      <p:sp>
        <p:nvSpPr>
          <p:cNvPr id="6107" name="Google Shape;6107;p19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108" name="Google Shape;6108;p19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109" name="Google Shape;6109;p19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203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23"/>
        <p:cNvGrpSpPr/>
        <p:nvPr/>
      </p:nvGrpSpPr>
      <p:grpSpPr>
        <a:xfrm>
          <a:off x="0" y="0"/>
          <a:ext cx="0" cy="0"/>
          <a:chOff x="0" y="0"/>
          <a:chExt cx="0" cy="0"/>
        </a:xfrm>
      </p:grpSpPr>
      <p:sp>
        <p:nvSpPr>
          <p:cNvPr id="6124" name="Google Shape;6124;p19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125" name="Google Shape;6125;p19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126" name="Google Shape;6126;p19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204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40"/>
        <p:cNvGrpSpPr/>
        <p:nvPr/>
      </p:nvGrpSpPr>
      <p:grpSpPr>
        <a:xfrm>
          <a:off x="0" y="0"/>
          <a:ext cx="0" cy="0"/>
          <a:chOff x="0" y="0"/>
          <a:chExt cx="0" cy="0"/>
        </a:xfrm>
      </p:grpSpPr>
      <p:sp>
        <p:nvSpPr>
          <p:cNvPr id="6141" name="Google Shape;6141;p19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142" name="Google Shape;6142;p19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143" name="Google Shape;6143;p19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205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57"/>
        <p:cNvGrpSpPr/>
        <p:nvPr/>
      </p:nvGrpSpPr>
      <p:grpSpPr>
        <a:xfrm>
          <a:off x="0" y="0"/>
          <a:ext cx="0" cy="0"/>
          <a:chOff x="0" y="0"/>
          <a:chExt cx="0" cy="0"/>
        </a:xfrm>
      </p:grpSpPr>
      <p:sp>
        <p:nvSpPr>
          <p:cNvPr id="6158" name="Google Shape;6158;p19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159" name="Google Shape;6159;p19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160" name="Google Shape;6160;p19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206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74"/>
        <p:cNvGrpSpPr/>
        <p:nvPr/>
      </p:nvGrpSpPr>
      <p:grpSpPr>
        <a:xfrm>
          <a:off x="0" y="0"/>
          <a:ext cx="0" cy="0"/>
          <a:chOff x="0" y="0"/>
          <a:chExt cx="0" cy="0"/>
        </a:xfrm>
      </p:grpSpPr>
      <p:sp>
        <p:nvSpPr>
          <p:cNvPr id="6175" name="Google Shape;6175;p19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176" name="Google Shape;6176;p19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177" name="Google Shape;6177;p19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207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91"/>
        <p:cNvGrpSpPr/>
        <p:nvPr/>
      </p:nvGrpSpPr>
      <p:grpSpPr>
        <a:xfrm>
          <a:off x="0" y="0"/>
          <a:ext cx="0" cy="0"/>
          <a:chOff x="0" y="0"/>
          <a:chExt cx="0" cy="0"/>
        </a:xfrm>
      </p:grpSpPr>
      <p:sp>
        <p:nvSpPr>
          <p:cNvPr id="6192" name="Google Shape;6192;p19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193" name="Google Shape;6193;p19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194" name="Google Shape;6194;p19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208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8"/>
        <p:cNvGrpSpPr/>
        <p:nvPr/>
      </p:nvGrpSpPr>
      <p:grpSpPr>
        <a:xfrm>
          <a:off x="0" y="0"/>
          <a:ext cx="0" cy="0"/>
          <a:chOff x="0" y="0"/>
          <a:chExt cx="0" cy="0"/>
        </a:xfrm>
      </p:grpSpPr>
      <p:sp>
        <p:nvSpPr>
          <p:cNvPr id="6209" name="Google Shape;6209;p19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210" name="Google Shape;6210;p19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211" name="Google Shape;6211;p19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209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25"/>
        <p:cNvGrpSpPr/>
        <p:nvPr/>
      </p:nvGrpSpPr>
      <p:grpSpPr>
        <a:xfrm>
          <a:off x="0" y="0"/>
          <a:ext cx="0" cy="0"/>
          <a:chOff x="0" y="0"/>
          <a:chExt cx="0" cy="0"/>
        </a:xfrm>
      </p:grpSpPr>
      <p:sp>
        <p:nvSpPr>
          <p:cNvPr id="6226" name="Google Shape;6226;p19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227" name="Google Shape;6227;p19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228" name="Google Shape;6228;p19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210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25"/>
        <p:cNvGrpSpPr/>
        <p:nvPr/>
      </p:nvGrpSpPr>
      <p:grpSpPr>
        <a:xfrm>
          <a:off x="0" y="0"/>
          <a:ext cx="0" cy="0"/>
          <a:chOff x="0" y="0"/>
          <a:chExt cx="0" cy="0"/>
        </a:xfrm>
      </p:grpSpPr>
      <p:sp>
        <p:nvSpPr>
          <p:cNvPr id="6226" name="Google Shape;6226;p19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227" name="Google Shape;6227;p19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228" name="Google Shape;6228;p19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211</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2627688184"/>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42"/>
        <p:cNvGrpSpPr/>
        <p:nvPr/>
      </p:nvGrpSpPr>
      <p:grpSpPr>
        <a:xfrm>
          <a:off x="0" y="0"/>
          <a:ext cx="0" cy="0"/>
          <a:chOff x="0" y="0"/>
          <a:chExt cx="0" cy="0"/>
        </a:xfrm>
      </p:grpSpPr>
      <p:sp>
        <p:nvSpPr>
          <p:cNvPr id="6243" name="Google Shape;6243;p20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244" name="Google Shape;6244;p20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245" name="Google Shape;6245;p20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212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59"/>
        <p:cNvGrpSpPr/>
        <p:nvPr/>
      </p:nvGrpSpPr>
      <p:grpSpPr>
        <a:xfrm>
          <a:off x="0" y="0"/>
          <a:ext cx="0" cy="0"/>
          <a:chOff x="0" y="0"/>
          <a:chExt cx="0" cy="0"/>
        </a:xfrm>
      </p:grpSpPr>
      <p:sp>
        <p:nvSpPr>
          <p:cNvPr id="6260" name="Google Shape;6260;p20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261" name="Google Shape;6261;p20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262" name="Google Shape;6262;p20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213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93"/>
        <p:cNvGrpSpPr/>
        <p:nvPr/>
      </p:nvGrpSpPr>
      <p:grpSpPr>
        <a:xfrm>
          <a:off x="0" y="0"/>
          <a:ext cx="0" cy="0"/>
          <a:chOff x="0" y="0"/>
          <a:chExt cx="0" cy="0"/>
        </a:xfrm>
      </p:grpSpPr>
      <p:sp>
        <p:nvSpPr>
          <p:cNvPr id="6294" name="Google Shape;6294;p20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295" name="Google Shape;6295;p20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296" name="Google Shape;6296;p20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214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10"/>
        <p:cNvGrpSpPr/>
        <p:nvPr/>
      </p:nvGrpSpPr>
      <p:grpSpPr>
        <a:xfrm>
          <a:off x="0" y="0"/>
          <a:ext cx="0" cy="0"/>
          <a:chOff x="0" y="0"/>
          <a:chExt cx="0" cy="0"/>
        </a:xfrm>
      </p:grpSpPr>
      <p:sp>
        <p:nvSpPr>
          <p:cNvPr id="6311" name="Google Shape;6311;p20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312" name="Google Shape;6312;p20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313" name="Google Shape;6313;p20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215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61"/>
        <p:cNvGrpSpPr/>
        <p:nvPr/>
      </p:nvGrpSpPr>
      <p:grpSpPr>
        <a:xfrm>
          <a:off x="0" y="0"/>
          <a:ext cx="0" cy="0"/>
          <a:chOff x="0" y="0"/>
          <a:chExt cx="0" cy="0"/>
        </a:xfrm>
      </p:grpSpPr>
      <p:sp>
        <p:nvSpPr>
          <p:cNvPr id="6362" name="Google Shape;6362;p20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363" name="Google Shape;6363;p20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364" name="Google Shape;6364;p20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216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78"/>
        <p:cNvGrpSpPr/>
        <p:nvPr/>
      </p:nvGrpSpPr>
      <p:grpSpPr>
        <a:xfrm>
          <a:off x="0" y="0"/>
          <a:ext cx="0" cy="0"/>
          <a:chOff x="0" y="0"/>
          <a:chExt cx="0" cy="0"/>
        </a:xfrm>
      </p:grpSpPr>
      <p:sp>
        <p:nvSpPr>
          <p:cNvPr id="6379" name="Google Shape;6379;p20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380" name="Google Shape;6380;p20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381" name="Google Shape;6381;p20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217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95"/>
        <p:cNvGrpSpPr/>
        <p:nvPr/>
      </p:nvGrpSpPr>
      <p:grpSpPr>
        <a:xfrm>
          <a:off x="0" y="0"/>
          <a:ext cx="0" cy="0"/>
          <a:chOff x="0" y="0"/>
          <a:chExt cx="0" cy="0"/>
        </a:xfrm>
      </p:grpSpPr>
      <p:sp>
        <p:nvSpPr>
          <p:cNvPr id="6396" name="Google Shape;6396;p20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397" name="Google Shape;6397;p20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398" name="Google Shape;6398;p20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218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29"/>
        <p:cNvGrpSpPr/>
        <p:nvPr/>
      </p:nvGrpSpPr>
      <p:grpSpPr>
        <a:xfrm>
          <a:off x="0" y="0"/>
          <a:ext cx="0" cy="0"/>
          <a:chOff x="0" y="0"/>
          <a:chExt cx="0" cy="0"/>
        </a:xfrm>
      </p:grpSpPr>
      <p:sp>
        <p:nvSpPr>
          <p:cNvPr id="6430" name="Google Shape;6430;p21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431" name="Google Shape;6431;p21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432" name="Google Shape;6432;p21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219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46"/>
        <p:cNvGrpSpPr/>
        <p:nvPr/>
      </p:nvGrpSpPr>
      <p:grpSpPr>
        <a:xfrm>
          <a:off x="0" y="0"/>
          <a:ext cx="0" cy="0"/>
          <a:chOff x="0" y="0"/>
          <a:chExt cx="0" cy="0"/>
        </a:xfrm>
      </p:grpSpPr>
      <p:sp>
        <p:nvSpPr>
          <p:cNvPr id="6447" name="Google Shape;6447;p21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448" name="Google Shape;6448;p21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449" name="Google Shape;6449;p21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220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63"/>
        <p:cNvGrpSpPr/>
        <p:nvPr/>
      </p:nvGrpSpPr>
      <p:grpSpPr>
        <a:xfrm>
          <a:off x="0" y="0"/>
          <a:ext cx="0" cy="0"/>
          <a:chOff x="0" y="0"/>
          <a:chExt cx="0" cy="0"/>
        </a:xfrm>
      </p:grpSpPr>
      <p:sp>
        <p:nvSpPr>
          <p:cNvPr id="6464" name="Google Shape;6464;p21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465" name="Google Shape;6465;p21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466" name="Google Shape;6466;p21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221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80"/>
        <p:cNvGrpSpPr/>
        <p:nvPr/>
      </p:nvGrpSpPr>
      <p:grpSpPr>
        <a:xfrm>
          <a:off x="0" y="0"/>
          <a:ext cx="0" cy="0"/>
          <a:chOff x="0" y="0"/>
          <a:chExt cx="0" cy="0"/>
        </a:xfrm>
      </p:grpSpPr>
      <p:sp>
        <p:nvSpPr>
          <p:cNvPr id="6481" name="Google Shape;6481;p21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482" name="Google Shape;6482;p21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483" name="Google Shape;6483;p21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222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97"/>
        <p:cNvGrpSpPr/>
        <p:nvPr/>
      </p:nvGrpSpPr>
      <p:grpSpPr>
        <a:xfrm>
          <a:off x="0" y="0"/>
          <a:ext cx="0" cy="0"/>
          <a:chOff x="0" y="0"/>
          <a:chExt cx="0" cy="0"/>
        </a:xfrm>
      </p:grpSpPr>
      <p:sp>
        <p:nvSpPr>
          <p:cNvPr id="6498" name="Google Shape;6498;p21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499" name="Google Shape;6499;p21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500" name="Google Shape;6500;p21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223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14"/>
        <p:cNvGrpSpPr/>
        <p:nvPr/>
      </p:nvGrpSpPr>
      <p:grpSpPr>
        <a:xfrm>
          <a:off x="0" y="0"/>
          <a:ext cx="0" cy="0"/>
          <a:chOff x="0" y="0"/>
          <a:chExt cx="0" cy="0"/>
        </a:xfrm>
      </p:grpSpPr>
      <p:sp>
        <p:nvSpPr>
          <p:cNvPr id="6515" name="Google Shape;6515;p21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516" name="Google Shape;6516;p21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517" name="Google Shape;6517;p21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224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31"/>
        <p:cNvGrpSpPr/>
        <p:nvPr/>
      </p:nvGrpSpPr>
      <p:grpSpPr>
        <a:xfrm>
          <a:off x="0" y="0"/>
          <a:ext cx="0" cy="0"/>
          <a:chOff x="0" y="0"/>
          <a:chExt cx="0" cy="0"/>
        </a:xfrm>
      </p:grpSpPr>
      <p:sp>
        <p:nvSpPr>
          <p:cNvPr id="6532" name="Google Shape;6532;p21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533" name="Google Shape;6533;p21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534" name="Google Shape;6534;p21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225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48"/>
        <p:cNvGrpSpPr/>
        <p:nvPr/>
      </p:nvGrpSpPr>
      <p:grpSpPr>
        <a:xfrm>
          <a:off x="0" y="0"/>
          <a:ext cx="0" cy="0"/>
          <a:chOff x="0" y="0"/>
          <a:chExt cx="0" cy="0"/>
        </a:xfrm>
      </p:grpSpPr>
      <p:sp>
        <p:nvSpPr>
          <p:cNvPr id="6549" name="Google Shape;6549;p21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550" name="Google Shape;6550;p21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551" name="Google Shape;6551;p21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226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65"/>
        <p:cNvGrpSpPr/>
        <p:nvPr/>
      </p:nvGrpSpPr>
      <p:grpSpPr>
        <a:xfrm>
          <a:off x="0" y="0"/>
          <a:ext cx="0" cy="0"/>
          <a:chOff x="0" y="0"/>
          <a:chExt cx="0" cy="0"/>
        </a:xfrm>
      </p:grpSpPr>
      <p:sp>
        <p:nvSpPr>
          <p:cNvPr id="6566" name="Google Shape;6566;p21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567" name="Google Shape;6567;p21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568" name="Google Shape;6568;p21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227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79"/>
        <p:cNvGrpSpPr/>
        <p:nvPr/>
      </p:nvGrpSpPr>
      <p:grpSpPr>
        <a:xfrm>
          <a:off x="0" y="0"/>
          <a:ext cx="0" cy="0"/>
          <a:chOff x="0" y="0"/>
          <a:chExt cx="0" cy="0"/>
        </a:xfrm>
      </p:grpSpPr>
      <p:sp>
        <p:nvSpPr>
          <p:cNvPr id="6580" name="Google Shape;6580;p22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581" name="Google Shape;6581;p22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582" name="Google Shape;6582;p22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228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95"/>
        <p:cNvGrpSpPr/>
        <p:nvPr/>
      </p:nvGrpSpPr>
      <p:grpSpPr>
        <a:xfrm>
          <a:off x="0" y="0"/>
          <a:ext cx="0" cy="0"/>
          <a:chOff x="0" y="0"/>
          <a:chExt cx="0" cy="0"/>
        </a:xfrm>
      </p:grpSpPr>
      <p:sp>
        <p:nvSpPr>
          <p:cNvPr id="6596" name="Google Shape;6596;p22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597" name="Google Shape;6597;p22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598" name="Google Shape;6598;p22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229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12"/>
        <p:cNvGrpSpPr/>
        <p:nvPr/>
      </p:nvGrpSpPr>
      <p:grpSpPr>
        <a:xfrm>
          <a:off x="0" y="0"/>
          <a:ext cx="0" cy="0"/>
          <a:chOff x="0" y="0"/>
          <a:chExt cx="0" cy="0"/>
        </a:xfrm>
      </p:grpSpPr>
      <p:sp>
        <p:nvSpPr>
          <p:cNvPr id="6613" name="Google Shape;6613;p22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614" name="Google Shape;6614;p22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615" name="Google Shape;6615;p22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230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9"/>
        <p:cNvGrpSpPr/>
        <p:nvPr/>
      </p:nvGrpSpPr>
      <p:grpSpPr>
        <a:xfrm>
          <a:off x="0" y="0"/>
          <a:ext cx="0" cy="0"/>
          <a:chOff x="0" y="0"/>
          <a:chExt cx="0" cy="0"/>
        </a:xfrm>
      </p:grpSpPr>
      <p:sp>
        <p:nvSpPr>
          <p:cNvPr id="6630" name="Google Shape;6630;p22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631" name="Google Shape;6631;p22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632" name="Google Shape;6632;p22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231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9"/>
        <p:cNvGrpSpPr/>
        <p:nvPr/>
      </p:nvGrpSpPr>
      <p:grpSpPr>
        <a:xfrm>
          <a:off x="0" y="0"/>
          <a:ext cx="0" cy="0"/>
          <a:chOff x="0" y="0"/>
          <a:chExt cx="0" cy="0"/>
        </a:xfrm>
      </p:grpSpPr>
      <p:sp>
        <p:nvSpPr>
          <p:cNvPr id="6630" name="Google Shape;6630;p22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631" name="Google Shape;6631;p22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632" name="Google Shape;6632;p22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232</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4184024855"/>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9"/>
        <p:cNvGrpSpPr/>
        <p:nvPr/>
      </p:nvGrpSpPr>
      <p:grpSpPr>
        <a:xfrm>
          <a:off x="0" y="0"/>
          <a:ext cx="0" cy="0"/>
          <a:chOff x="0" y="0"/>
          <a:chExt cx="0" cy="0"/>
        </a:xfrm>
      </p:grpSpPr>
      <p:sp>
        <p:nvSpPr>
          <p:cNvPr id="6630" name="Google Shape;6630;p22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631" name="Google Shape;6631;p22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632" name="Google Shape;6632;p22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233</a:t>
            </a:fld>
            <a:endParaRPr sz="12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2644498947"/>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63"/>
        <p:cNvGrpSpPr/>
        <p:nvPr/>
      </p:nvGrpSpPr>
      <p:grpSpPr>
        <a:xfrm>
          <a:off x="0" y="0"/>
          <a:ext cx="0" cy="0"/>
          <a:chOff x="0" y="0"/>
          <a:chExt cx="0" cy="0"/>
        </a:xfrm>
      </p:grpSpPr>
      <p:sp>
        <p:nvSpPr>
          <p:cNvPr id="6664" name="Google Shape;6664;p22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665" name="Google Shape;6665;p22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666" name="Google Shape;6666;p22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234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18"/>
        <p:cNvGrpSpPr/>
        <p:nvPr/>
      </p:nvGrpSpPr>
      <p:grpSpPr>
        <a:xfrm>
          <a:off x="0" y="0"/>
          <a:ext cx="0" cy="0"/>
          <a:chOff x="0" y="0"/>
          <a:chExt cx="0" cy="0"/>
        </a:xfrm>
      </p:grpSpPr>
      <p:sp>
        <p:nvSpPr>
          <p:cNvPr id="6719" name="Google Shape;6719;p22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720" name="Google Shape;6720;p22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721" name="Google Shape;6721;p22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235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35"/>
        <p:cNvGrpSpPr/>
        <p:nvPr/>
      </p:nvGrpSpPr>
      <p:grpSpPr>
        <a:xfrm>
          <a:off x="0" y="0"/>
          <a:ext cx="0" cy="0"/>
          <a:chOff x="0" y="0"/>
          <a:chExt cx="0" cy="0"/>
        </a:xfrm>
      </p:grpSpPr>
      <p:sp>
        <p:nvSpPr>
          <p:cNvPr id="6736" name="Google Shape;6736;p22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737" name="Google Shape;6737;p22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738" name="Google Shape;6738;p22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236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73"/>
        <p:cNvGrpSpPr/>
        <p:nvPr/>
      </p:nvGrpSpPr>
      <p:grpSpPr>
        <a:xfrm>
          <a:off x="0" y="0"/>
          <a:ext cx="0" cy="0"/>
          <a:chOff x="0" y="0"/>
          <a:chExt cx="0" cy="0"/>
        </a:xfrm>
      </p:grpSpPr>
      <p:sp>
        <p:nvSpPr>
          <p:cNvPr id="6774" name="Google Shape;6774;p22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775" name="Google Shape;6775;p22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776" name="Google Shape;6776;p22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237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96"/>
        <p:cNvGrpSpPr/>
        <p:nvPr/>
      </p:nvGrpSpPr>
      <p:grpSpPr>
        <a:xfrm>
          <a:off x="0" y="0"/>
          <a:ext cx="0" cy="0"/>
          <a:chOff x="0" y="0"/>
          <a:chExt cx="0" cy="0"/>
        </a:xfrm>
      </p:grpSpPr>
      <p:sp>
        <p:nvSpPr>
          <p:cNvPr id="6797" name="Google Shape;6797;p230: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798" name="Google Shape;6798;p23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799" name="Google Shape;6799;p23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238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12"/>
        <p:cNvGrpSpPr/>
        <p:nvPr/>
      </p:nvGrpSpPr>
      <p:grpSpPr>
        <a:xfrm>
          <a:off x="0" y="0"/>
          <a:ext cx="0" cy="0"/>
          <a:chOff x="0" y="0"/>
          <a:chExt cx="0" cy="0"/>
        </a:xfrm>
      </p:grpSpPr>
      <p:sp>
        <p:nvSpPr>
          <p:cNvPr id="6813" name="Google Shape;6813;p231: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814" name="Google Shape;6814;p23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815" name="Google Shape;6815;p23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239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28"/>
        <p:cNvGrpSpPr/>
        <p:nvPr/>
      </p:nvGrpSpPr>
      <p:grpSpPr>
        <a:xfrm>
          <a:off x="0" y="0"/>
          <a:ext cx="0" cy="0"/>
          <a:chOff x="0" y="0"/>
          <a:chExt cx="0" cy="0"/>
        </a:xfrm>
      </p:grpSpPr>
      <p:sp>
        <p:nvSpPr>
          <p:cNvPr id="6829" name="Google Shape;6829;p23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830" name="Google Shape;6830;p23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831" name="Google Shape;6831;p23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240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44"/>
        <p:cNvGrpSpPr/>
        <p:nvPr/>
      </p:nvGrpSpPr>
      <p:grpSpPr>
        <a:xfrm>
          <a:off x="0" y="0"/>
          <a:ext cx="0" cy="0"/>
          <a:chOff x="0" y="0"/>
          <a:chExt cx="0" cy="0"/>
        </a:xfrm>
      </p:grpSpPr>
      <p:sp>
        <p:nvSpPr>
          <p:cNvPr id="6845" name="Google Shape;6845;p23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846" name="Google Shape;6846;p23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847" name="Google Shape;6847;p23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241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3"/>
        <p:cNvGrpSpPr/>
        <p:nvPr/>
      </p:nvGrpSpPr>
      <p:grpSpPr>
        <a:xfrm>
          <a:off x="0" y="0"/>
          <a:ext cx="0" cy="0"/>
          <a:chOff x="0" y="0"/>
          <a:chExt cx="0" cy="0"/>
        </a:xfrm>
      </p:grpSpPr>
      <p:sp>
        <p:nvSpPr>
          <p:cNvPr id="6864" name="Google Shape;6864;p23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865" name="Google Shape;6865;p23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866" name="Google Shape;6866;p23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242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79"/>
        <p:cNvGrpSpPr/>
        <p:nvPr/>
      </p:nvGrpSpPr>
      <p:grpSpPr>
        <a:xfrm>
          <a:off x="0" y="0"/>
          <a:ext cx="0" cy="0"/>
          <a:chOff x="0" y="0"/>
          <a:chExt cx="0" cy="0"/>
        </a:xfrm>
      </p:grpSpPr>
      <p:sp>
        <p:nvSpPr>
          <p:cNvPr id="6880" name="Google Shape;6880;p23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881" name="Google Shape;6881;p23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882" name="Google Shape;6882;p23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243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95"/>
        <p:cNvGrpSpPr/>
        <p:nvPr/>
      </p:nvGrpSpPr>
      <p:grpSpPr>
        <a:xfrm>
          <a:off x="0" y="0"/>
          <a:ext cx="0" cy="0"/>
          <a:chOff x="0" y="0"/>
          <a:chExt cx="0" cy="0"/>
        </a:xfrm>
      </p:grpSpPr>
      <p:sp>
        <p:nvSpPr>
          <p:cNvPr id="6896" name="Google Shape;6896;p23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897" name="Google Shape;6897;p23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898" name="Google Shape;6898;p23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244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11"/>
        <p:cNvGrpSpPr/>
        <p:nvPr/>
      </p:nvGrpSpPr>
      <p:grpSpPr>
        <a:xfrm>
          <a:off x="0" y="0"/>
          <a:ext cx="0" cy="0"/>
          <a:chOff x="0" y="0"/>
          <a:chExt cx="0" cy="0"/>
        </a:xfrm>
      </p:grpSpPr>
      <p:sp>
        <p:nvSpPr>
          <p:cNvPr id="6912" name="Google Shape;6912;p23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913" name="Google Shape;6913;p23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914" name="Google Shape;6914;p23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245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7"/>
        <p:cNvGrpSpPr/>
        <p:nvPr/>
      </p:nvGrpSpPr>
      <p:grpSpPr>
        <a:xfrm>
          <a:off x="0" y="0"/>
          <a:ext cx="0" cy="0"/>
          <a:chOff x="0" y="0"/>
          <a:chExt cx="0" cy="0"/>
        </a:xfrm>
      </p:grpSpPr>
      <p:sp>
        <p:nvSpPr>
          <p:cNvPr id="6928" name="Google Shape;6928;p238: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929" name="Google Shape;6929;p23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930" name="Google Shape;6930;p23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246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43"/>
        <p:cNvGrpSpPr/>
        <p:nvPr/>
      </p:nvGrpSpPr>
      <p:grpSpPr>
        <a:xfrm>
          <a:off x="0" y="0"/>
          <a:ext cx="0" cy="0"/>
          <a:chOff x="0" y="0"/>
          <a:chExt cx="0" cy="0"/>
        </a:xfrm>
      </p:grpSpPr>
      <p:sp>
        <p:nvSpPr>
          <p:cNvPr id="6944" name="Google Shape;6944;p23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945" name="Google Shape;6945;p23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946" name="Google Shape;6946;p23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247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91"/>
        <p:cNvGrpSpPr/>
        <p:nvPr/>
      </p:nvGrpSpPr>
      <p:grpSpPr>
        <a:xfrm>
          <a:off x="0" y="0"/>
          <a:ext cx="0" cy="0"/>
          <a:chOff x="0" y="0"/>
          <a:chExt cx="0" cy="0"/>
        </a:xfrm>
      </p:grpSpPr>
      <p:sp>
        <p:nvSpPr>
          <p:cNvPr id="6992" name="Google Shape;6992;p242: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993" name="Google Shape;6993;p24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994" name="Google Shape;6994;p24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248</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07"/>
        <p:cNvGrpSpPr/>
        <p:nvPr/>
      </p:nvGrpSpPr>
      <p:grpSpPr>
        <a:xfrm>
          <a:off x="0" y="0"/>
          <a:ext cx="0" cy="0"/>
          <a:chOff x="0" y="0"/>
          <a:chExt cx="0" cy="0"/>
        </a:xfrm>
      </p:grpSpPr>
      <p:sp>
        <p:nvSpPr>
          <p:cNvPr id="7008" name="Google Shape;7008;p243: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009" name="Google Shape;7009;p24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010" name="Google Shape;7010;p24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249</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23"/>
        <p:cNvGrpSpPr/>
        <p:nvPr/>
      </p:nvGrpSpPr>
      <p:grpSpPr>
        <a:xfrm>
          <a:off x="0" y="0"/>
          <a:ext cx="0" cy="0"/>
          <a:chOff x="0" y="0"/>
          <a:chExt cx="0" cy="0"/>
        </a:xfrm>
      </p:grpSpPr>
      <p:sp>
        <p:nvSpPr>
          <p:cNvPr id="7024" name="Google Shape;7024;p24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025" name="Google Shape;7025;p24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026" name="Google Shape;7026;p24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250</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99"/>
        <p:cNvGrpSpPr/>
        <p:nvPr/>
      </p:nvGrpSpPr>
      <p:grpSpPr>
        <a:xfrm>
          <a:off x="0" y="0"/>
          <a:ext cx="0" cy="0"/>
          <a:chOff x="0" y="0"/>
          <a:chExt cx="0" cy="0"/>
        </a:xfrm>
      </p:grpSpPr>
      <p:sp>
        <p:nvSpPr>
          <p:cNvPr id="7200" name="Google Shape;7200;p25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201" name="Google Shape;7201;p25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202" name="Google Shape;7202;p25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251</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15"/>
        <p:cNvGrpSpPr/>
        <p:nvPr/>
      </p:nvGrpSpPr>
      <p:grpSpPr>
        <a:xfrm>
          <a:off x="0" y="0"/>
          <a:ext cx="0" cy="0"/>
          <a:chOff x="0" y="0"/>
          <a:chExt cx="0" cy="0"/>
        </a:xfrm>
      </p:grpSpPr>
      <p:sp>
        <p:nvSpPr>
          <p:cNvPr id="7216" name="Google Shape;7216;p25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217" name="Google Shape;7217;p25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218" name="Google Shape;7218;p25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252</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31"/>
        <p:cNvGrpSpPr/>
        <p:nvPr/>
      </p:nvGrpSpPr>
      <p:grpSpPr>
        <a:xfrm>
          <a:off x="0" y="0"/>
          <a:ext cx="0" cy="0"/>
          <a:chOff x="0" y="0"/>
          <a:chExt cx="0" cy="0"/>
        </a:xfrm>
      </p:grpSpPr>
      <p:sp>
        <p:nvSpPr>
          <p:cNvPr id="7232" name="Google Shape;7232;p25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233" name="Google Shape;7233;p25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234" name="Google Shape;7234;p25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253</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63"/>
        <p:cNvGrpSpPr/>
        <p:nvPr/>
      </p:nvGrpSpPr>
      <p:grpSpPr>
        <a:xfrm>
          <a:off x="0" y="0"/>
          <a:ext cx="0" cy="0"/>
          <a:chOff x="0" y="0"/>
          <a:chExt cx="0" cy="0"/>
        </a:xfrm>
      </p:grpSpPr>
      <p:sp>
        <p:nvSpPr>
          <p:cNvPr id="7264" name="Google Shape;7264;p259: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265" name="Google Shape;7265;p25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266" name="Google Shape;7266;p25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254</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58"/>
        <p:cNvGrpSpPr/>
        <p:nvPr/>
      </p:nvGrpSpPr>
      <p:grpSpPr>
        <a:xfrm>
          <a:off x="0" y="0"/>
          <a:ext cx="0" cy="0"/>
          <a:chOff x="0" y="0"/>
          <a:chExt cx="0" cy="0"/>
        </a:xfrm>
      </p:grpSpPr>
      <p:sp>
        <p:nvSpPr>
          <p:cNvPr id="7359" name="Google Shape;7359;p264: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360" name="Google Shape;7360;p26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361" name="Google Shape;7361;p26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255</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6"/>
        <p:cNvGrpSpPr/>
        <p:nvPr/>
      </p:nvGrpSpPr>
      <p:grpSpPr>
        <a:xfrm>
          <a:off x="0" y="0"/>
          <a:ext cx="0" cy="0"/>
          <a:chOff x="0" y="0"/>
          <a:chExt cx="0" cy="0"/>
        </a:xfrm>
      </p:grpSpPr>
      <p:sp>
        <p:nvSpPr>
          <p:cNvPr id="7377" name="Google Shape;7377;p265: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378" name="Google Shape;7378;p26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379" name="Google Shape;7379;p26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256</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05"/>
        <p:cNvGrpSpPr/>
        <p:nvPr/>
      </p:nvGrpSpPr>
      <p:grpSpPr>
        <a:xfrm>
          <a:off x="0" y="0"/>
          <a:ext cx="0" cy="0"/>
          <a:chOff x="0" y="0"/>
          <a:chExt cx="0" cy="0"/>
        </a:xfrm>
      </p:grpSpPr>
      <p:sp>
        <p:nvSpPr>
          <p:cNvPr id="7406" name="Google Shape;7406;p266: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407" name="Google Shape;7407;p26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408" name="Google Shape;7408;p26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rgbClr val="000000"/>
                </a:solidFill>
                <a:latin typeface="Arial"/>
                <a:ea typeface="Arial"/>
                <a:cs typeface="Arial"/>
                <a:sym typeface="Arial"/>
              </a:rPr>
              <a:t>257</a:t>
            </a:fld>
            <a:endParaRPr sz="12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25"/>
        <p:cNvGrpSpPr/>
        <p:nvPr/>
      </p:nvGrpSpPr>
      <p:grpSpPr>
        <a:xfrm>
          <a:off x="0" y="0"/>
          <a:ext cx="0" cy="0"/>
          <a:chOff x="0" y="0"/>
          <a:chExt cx="0" cy="0"/>
        </a:xfrm>
      </p:grpSpPr>
      <p:sp>
        <p:nvSpPr>
          <p:cNvPr id="7426" name="Google Shape;7426;p267:notes"/>
          <p:cNvSpPr>
            <a:spLocks noGrp="1" noRot="1" noChangeAspect="1"/>
          </p:cNvSpPr>
          <p:nvPr>
            <p:ph type="sldImg" idx="2"/>
          </p:nvPr>
        </p:nvSpPr>
        <p:spPr>
          <a:xfrm>
            <a:off x="2333625" y="1143000"/>
            <a:ext cx="219075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427" name="Google Shape;7427;p26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428" name="Google Shape;7428;p26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258</a:t>
            </a:fld>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matchingName="Title Slide 1">
  <p:cSld name="Title Slide 1">
    <p:spTree>
      <p:nvGrpSpPr>
        <p:cNvPr id="1" name="Shape 16"/>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Agenda" type="obj">
  <p:cSld name="OBJECT">
    <p:spTree>
      <p:nvGrpSpPr>
        <p:cNvPr id="1" name="Shape 17"/>
        <p:cNvGrpSpPr/>
        <p:nvPr/>
      </p:nvGrpSpPr>
      <p:grpSpPr>
        <a:xfrm>
          <a:off x="0" y="0"/>
          <a:ext cx="0" cy="0"/>
          <a:chOff x="0" y="0"/>
          <a:chExt cx="0" cy="0"/>
        </a:xfrm>
      </p:grpSpPr>
      <p:sp>
        <p:nvSpPr>
          <p:cNvPr id="18" name="Google Shape;18;p270"/>
          <p:cNvSpPr txBox="1">
            <a:spLocks noGrp="1"/>
          </p:cNvSpPr>
          <p:nvPr>
            <p:ph type="title"/>
          </p:nvPr>
        </p:nvSpPr>
        <p:spPr>
          <a:xfrm>
            <a:off x="275725" y="673901"/>
            <a:ext cx="7038389" cy="2164085"/>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 name="Google Shape;19;p270"/>
          <p:cNvSpPr txBox="1">
            <a:spLocks noGrp="1"/>
          </p:cNvSpPr>
          <p:nvPr>
            <p:ph type="body" idx="1"/>
          </p:nvPr>
        </p:nvSpPr>
        <p:spPr>
          <a:xfrm>
            <a:off x="275725" y="3280770"/>
            <a:ext cx="7038389" cy="6355005"/>
          </a:xfrm>
          <a:prstGeom prst="rect">
            <a:avLst/>
          </a:prstGeom>
          <a:noFill/>
          <a:ln>
            <a:noFill/>
          </a:ln>
        </p:spPr>
        <p:txBody>
          <a:bodyPr spcFirstLastPara="1" wrap="square" lIns="0" tIns="0" rIns="0" bIns="0" anchor="t" anchorCtr="0">
            <a:noAutofit/>
          </a:bodyPr>
          <a:lstStyle>
            <a:lvl1pPr marL="457200" lvl="0" indent="-339280" algn="l">
              <a:lnSpc>
                <a:spcPct val="90000"/>
              </a:lnSpc>
              <a:spcBef>
                <a:spcPts val="0"/>
              </a:spcBef>
              <a:spcAft>
                <a:spcPts val="0"/>
              </a:spcAft>
              <a:buClr>
                <a:schemeClr val="accent1"/>
              </a:buClr>
              <a:buSzPts val="1743"/>
              <a:buFont typeface="Georgia"/>
              <a:buAutoNum type="arabicPeriod"/>
              <a:defRPr sz="1743" b="0">
                <a:solidFill>
                  <a:schemeClr val="dk1"/>
                </a:solidFill>
              </a:defRPr>
            </a:lvl1pPr>
            <a:lvl2pPr marL="914400" lvl="1" indent="-228600" algn="l">
              <a:lnSpc>
                <a:spcPct val="100000"/>
              </a:lnSpc>
              <a:spcBef>
                <a:spcPts val="374"/>
              </a:spcBef>
              <a:spcAft>
                <a:spcPts val="0"/>
              </a:spcAft>
              <a:buClr>
                <a:schemeClr val="accent4"/>
              </a:buClr>
              <a:buSzPts val="996"/>
              <a:buFont typeface="Georgia"/>
              <a:buNone/>
              <a:defRPr sz="996"/>
            </a:lvl2pPr>
            <a:lvl3pPr marL="1371600" lvl="2" indent="-291846" algn="l">
              <a:lnSpc>
                <a:spcPct val="100000"/>
              </a:lnSpc>
              <a:spcBef>
                <a:spcPts val="374"/>
              </a:spcBef>
              <a:spcAft>
                <a:spcPts val="0"/>
              </a:spcAft>
              <a:buClr>
                <a:schemeClr val="dk1"/>
              </a:buClr>
              <a:buSzPts val="996"/>
              <a:buChar char="•"/>
              <a:defRPr/>
            </a:lvl3pPr>
            <a:lvl4pPr marL="1828800" lvl="3" indent="-291846" algn="l">
              <a:lnSpc>
                <a:spcPct val="100000"/>
              </a:lnSpc>
              <a:spcBef>
                <a:spcPts val="374"/>
              </a:spcBef>
              <a:spcAft>
                <a:spcPts val="0"/>
              </a:spcAft>
              <a:buClr>
                <a:schemeClr val="dk1"/>
              </a:buClr>
              <a:buSzPts val="996"/>
              <a:buChar char="–"/>
              <a:defRPr/>
            </a:lvl4pPr>
            <a:lvl5pPr marL="2286000" lvl="4" indent="-291845" algn="l">
              <a:lnSpc>
                <a:spcPct val="100000"/>
              </a:lnSpc>
              <a:spcBef>
                <a:spcPts val="374"/>
              </a:spcBef>
              <a:spcAft>
                <a:spcPts val="0"/>
              </a:spcAft>
              <a:buClr>
                <a:schemeClr val="dk1"/>
              </a:buClr>
              <a:buSzPts val="996"/>
              <a:buChar char="•"/>
              <a:defRPr/>
            </a:lvl5pPr>
            <a:lvl6pPr marL="2743200" lvl="5" indent="-291845" algn="l">
              <a:lnSpc>
                <a:spcPct val="100000"/>
              </a:lnSpc>
              <a:spcBef>
                <a:spcPts val="374"/>
              </a:spcBef>
              <a:spcAft>
                <a:spcPts val="0"/>
              </a:spcAft>
              <a:buClr>
                <a:schemeClr val="dk1"/>
              </a:buClr>
              <a:buSzPts val="996"/>
              <a:buChar char="–"/>
              <a:defRPr/>
            </a:lvl6pPr>
            <a:lvl7pPr marL="3200400" lvl="6" indent="-291845" algn="l">
              <a:lnSpc>
                <a:spcPct val="100000"/>
              </a:lnSpc>
              <a:spcBef>
                <a:spcPts val="374"/>
              </a:spcBef>
              <a:spcAft>
                <a:spcPts val="0"/>
              </a:spcAft>
              <a:buClr>
                <a:schemeClr val="dk1"/>
              </a:buClr>
              <a:buSzPts val="996"/>
              <a:buChar char="•"/>
              <a:defRPr/>
            </a:lvl7pPr>
            <a:lvl8pPr marL="3657600" lvl="7" indent="-291846" algn="l">
              <a:lnSpc>
                <a:spcPct val="100000"/>
              </a:lnSpc>
              <a:spcBef>
                <a:spcPts val="374"/>
              </a:spcBef>
              <a:spcAft>
                <a:spcPts val="0"/>
              </a:spcAft>
              <a:buClr>
                <a:schemeClr val="dk1"/>
              </a:buClr>
              <a:buSzPts val="996"/>
              <a:buChar char="–"/>
              <a:defRPr/>
            </a:lvl8pPr>
            <a:lvl9pPr marL="4114800" lvl="8" indent="-291846" algn="l">
              <a:lnSpc>
                <a:spcPct val="100000"/>
              </a:lnSpc>
              <a:spcBef>
                <a:spcPts val="374"/>
              </a:spcBef>
              <a:spcAft>
                <a:spcPts val="374"/>
              </a:spcAft>
              <a:buClr>
                <a:schemeClr val="dk1"/>
              </a:buClr>
              <a:buSzPts val="996"/>
              <a:buChar char="•"/>
              <a:defRPr/>
            </a:lvl9pPr>
          </a:lstStyle>
          <a:p>
            <a:endParaRPr/>
          </a:p>
        </p:txBody>
      </p:sp>
      <p:sp>
        <p:nvSpPr>
          <p:cNvPr id="20" name="Google Shape;20;p270"/>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1" name="Google Shape;21;p270"/>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2" name="Google Shape;22;p27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Full Content - Subtitle">
  <p:cSld name="Title and Full Content - Subtitle">
    <p:spTree>
      <p:nvGrpSpPr>
        <p:cNvPr id="1" name="Shape 23"/>
        <p:cNvGrpSpPr/>
        <p:nvPr/>
      </p:nvGrpSpPr>
      <p:grpSpPr>
        <a:xfrm>
          <a:off x="0" y="0"/>
          <a:ext cx="0" cy="0"/>
          <a:chOff x="0" y="0"/>
          <a:chExt cx="0" cy="0"/>
        </a:xfrm>
      </p:grpSpPr>
      <p:sp>
        <p:nvSpPr>
          <p:cNvPr id="24" name="Google Shape;24;p271"/>
          <p:cNvSpPr txBox="1">
            <a:spLocks noGrp="1"/>
          </p:cNvSpPr>
          <p:nvPr>
            <p:ph type="title"/>
          </p:nvPr>
        </p:nvSpPr>
        <p:spPr>
          <a:xfrm>
            <a:off x="275725" y="671582"/>
            <a:ext cx="7038389" cy="784532"/>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5" name="Google Shape;25;p271"/>
          <p:cNvSpPr txBox="1">
            <a:spLocks noGrp="1"/>
          </p:cNvSpPr>
          <p:nvPr>
            <p:ph type="subTitle" idx="1"/>
          </p:nvPr>
        </p:nvSpPr>
        <p:spPr>
          <a:xfrm>
            <a:off x="275725" y="1456112"/>
            <a:ext cx="7038389" cy="1381873"/>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dk1"/>
              </a:buClr>
              <a:buSzPts val="1494"/>
              <a:buNone/>
              <a:defRPr sz="1494" b="0">
                <a:solidFill>
                  <a:schemeClr val="dk1"/>
                </a:solidFill>
              </a:defRPr>
            </a:lvl1pPr>
            <a:lvl2pPr lvl="1" algn="l">
              <a:lnSpc>
                <a:spcPct val="85000"/>
              </a:lnSpc>
              <a:spcBef>
                <a:spcPts val="0"/>
              </a:spcBef>
              <a:spcAft>
                <a:spcPts val="0"/>
              </a:spcAft>
              <a:buClr>
                <a:schemeClr val="dk1"/>
              </a:buClr>
              <a:buSzPts val="1494"/>
              <a:buNone/>
              <a:defRPr sz="1494"/>
            </a:lvl2pPr>
            <a:lvl3pPr lvl="2" algn="l">
              <a:lnSpc>
                <a:spcPct val="85000"/>
              </a:lnSpc>
              <a:spcBef>
                <a:spcPts val="0"/>
              </a:spcBef>
              <a:spcAft>
                <a:spcPts val="0"/>
              </a:spcAft>
              <a:buClr>
                <a:schemeClr val="dk1"/>
              </a:buClr>
              <a:buSzPts val="1494"/>
              <a:buNone/>
              <a:defRPr sz="1494"/>
            </a:lvl3pPr>
            <a:lvl4pPr lvl="3" algn="l">
              <a:lnSpc>
                <a:spcPct val="85000"/>
              </a:lnSpc>
              <a:spcBef>
                <a:spcPts val="0"/>
              </a:spcBef>
              <a:spcAft>
                <a:spcPts val="0"/>
              </a:spcAft>
              <a:buClr>
                <a:schemeClr val="dk1"/>
              </a:buClr>
              <a:buSzPts val="1494"/>
              <a:buNone/>
              <a:defRPr sz="1494"/>
            </a:lvl4pPr>
            <a:lvl5pPr lvl="4" algn="l">
              <a:lnSpc>
                <a:spcPct val="85000"/>
              </a:lnSpc>
              <a:spcBef>
                <a:spcPts val="0"/>
              </a:spcBef>
              <a:spcAft>
                <a:spcPts val="0"/>
              </a:spcAft>
              <a:buClr>
                <a:schemeClr val="dk1"/>
              </a:buClr>
              <a:buSzPts val="1494"/>
              <a:buNone/>
              <a:defRPr sz="1494"/>
            </a:lvl5pPr>
            <a:lvl6pPr lvl="5" algn="l">
              <a:lnSpc>
                <a:spcPct val="85000"/>
              </a:lnSpc>
              <a:spcBef>
                <a:spcPts val="0"/>
              </a:spcBef>
              <a:spcAft>
                <a:spcPts val="0"/>
              </a:spcAft>
              <a:buClr>
                <a:schemeClr val="dk1"/>
              </a:buClr>
              <a:buSzPts val="1494"/>
              <a:buNone/>
              <a:defRPr sz="1494"/>
            </a:lvl6pPr>
            <a:lvl7pPr lvl="6" algn="l">
              <a:lnSpc>
                <a:spcPct val="85000"/>
              </a:lnSpc>
              <a:spcBef>
                <a:spcPts val="0"/>
              </a:spcBef>
              <a:spcAft>
                <a:spcPts val="0"/>
              </a:spcAft>
              <a:buClr>
                <a:schemeClr val="dk1"/>
              </a:buClr>
              <a:buSzPts val="1494"/>
              <a:buNone/>
              <a:defRPr sz="1494"/>
            </a:lvl7pPr>
            <a:lvl8pPr lvl="7" algn="l">
              <a:lnSpc>
                <a:spcPct val="85000"/>
              </a:lnSpc>
              <a:spcBef>
                <a:spcPts val="0"/>
              </a:spcBef>
              <a:spcAft>
                <a:spcPts val="0"/>
              </a:spcAft>
              <a:buClr>
                <a:schemeClr val="dk1"/>
              </a:buClr>
              <a:buSzPts val="1494"/>
              <a:buNone/>
              <a:defRPr sz="1494"/>
            </a:lvl8pPr>
            <a:lvl9pPr lvl="8" algn="l">
              <a:lnSpc>
                <a:spcPct val="85000"/>
              </a:lnSpc>
              <a:spcBef>
                <a:spcPts val="0"/>
              </a:spcBef>
              <a:spcAft>
                <a:spcPts val="0"/>
              </a:spcAft>
              <a:buClr>
                <a:schemeClr val="dk1"/>
              </a:buClr>
              <a:buSzPts val="1494"/>
              <a:buNone/>
              <a:defRPr sz="1494"/>
            </a:lvl9pPr>
          </a:lstStyle>
          <a:p>
            <a:endParaRPr/>
          </a:p>
        </p:txBody>
      </p:sp>
      <p:sp>
        <p:nvSpPr>
          <p:cNvPr id="26" name="Google Shape;26;p271"/>
          <p:cNvSpPr txBox="1">
            <a:spLocks noGrp="1"/>
          </p:cNvSpPr>
          <p:nvPr>
            <p:ph type="body" idx="2"/>
          </p:nvPr>
        </p:nvSpPr>
        <p:spPr>
          <a:xfrm>
            <a:off x="275725" y="3281266"/>
            <a:ext cx="7038389"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27" name="Google Shape;27;p271"/>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 name="Google Shape;28;p271"/>
          <p:cNvSpPr txBox="1">
            <a:spLocks noGrp="1"/>
          </p:cNvSpPr>
          <p:nvPr>
            <p:ph type="dt" idx="10"/>
          </p:nvPr>
        </p:nvSpPr>
        <p:spPr>
          <a:xfrm>
            <a:off x="6215485" y="10020612"/>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9" name="Google Shape;29;p27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Full Content">
  <p:cSld name="Title and Full Content">
    <p:spTree>
      <p:nvGrpSpPr>
        <p:cNvPr id="1" name="Shape 30"/>
        <p:cNvGrpSpPr/>
        <p:nvPr/>
      </p:nvGrpSpPr>
      <p:grpSpPr>
        <a:xfrm>
          <a:off x="0" y="0"/>
          <a:ext cx="0" cy="0"/>
          <a:chOff x="0" y="0"/>
          <a:chExt cx="0" cy="0"/>
        </a:xfrm>
      </p:grpSpPr>
      <p:sp>
        <p:nvSpPr>
          <p:cNvPr id="31" name="Google Shape;31;p272"/>
          <p:cNvSpPr txBox="1">
            <a:spLocks noGrp="1"/>
          </p:cNvSpPr>
          <p:nvPr>
            <p:ph type="title"/>
          </p:nvPr>
        </p:nvSpPr>
        <p:spPr>
          <a:xfrm>
            <a:off x="275725" y="673901"/>
            <a:ext cx="7038389" cy="2164085"/>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2" name="Google Shape;32;p272"/>
          <p:cNvSpPr txBox="1">
            <a:spLocks noGrp="1"/>
          </p:cNvSpPr>
          <p:nvPr>
            <p:ph type="body" idx="1"/>
          </p:nvPr>
        </p:nvSpPr>
        <p:spPr>
          <a:xfrm>
            <a:off x="275725" y="3280770"/>
            <a:ext cx="7038389" cy="6355005"/>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33" name="Google Shape;33;p272"/>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4" name="Google Shape;34;p272"/>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5" name="Google Shape;35;p27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Content">
  <p:cSld name="One Column Content">
    <p:spTree>
      <p:nvGrpSpPr>
        <p:cNvPr id="1" name="Shape 36"/>
        <p:cNvGrpSpPr/>
        <p:nvPr/>
      </p:nvGrpSpPr>
      <p:grpSpPr>
        <a:xfrm>
          <a:off x="0" y="0"/>
          <a:ext cx="0" cy="0"/>
          <a:chOff x="0" y="0"/>
          <a:chExt cx="0" cy="0"/>
        </a:xfrm>
      </p:grpSpPr>
      <p:sp>
        <p:nvSpPr>
          <p:cNvPr id="37" name="Google Shape;37;p273"/>
          <p:cNvSpPr txBox="1">
            <a:spLocks noGrp="1"/>
          </p:cNvSpPr>
          <p:nvPr>
            <p:ph type="title"/>
          </p:nvPr>
        </p:nvSpPr>
        <p:spPr>
          <a:xfrm>
            <a:off x="275725" y="673901"/>
            <a:ext cx="7038389" cy="2164085"/>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8" name="Google Shape;38;p273"/>
          <p:cNvSpPr txBox="1">
            <a:spLocks noGrp="1"/>
          </p:cNvSpPr>
          <p:nvPr>
            <p:ph type="body" idx="1"/>
          </p:nvPr>
        </p:nvSpPr>
        <p:spPr>
          <a:xfrm>
            <a:off x="275726" y="3281266"/>
            <a:ext cx="2196902"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39" name="Google Shape;39;p273"/>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40" name="Google Shape;40;p273"/>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41" name="Google Shape;41;p27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Content - Subtitle">
  <p:cSld name="One Column Content - Subtitle">
    <p:spTree>
      <p:nvGrpSpPr>
        <p:cNvPr id="1" name="Shape 42"/>
        <p:cNvGrpSpPr/>
        <p:nvPr/>
      </p:nvGrpSpPr>
      <p:grpSpPr>
        <a:xfrm>
          <a:off x="0" y="0"/>
          <a:ext cx="0" cy="0"/>
          <a:chOff x="0" y="0"/>
          <a:chExt cx="0" cy="0"/>
        </a:xfrm>
      </p:grpSpPr>
      <p:sp>
        <p:nvSpPr>
          <p:cNvPr id="43" name="Google Shape;43;p274"/>
          <p:cNvSpPr txBox="1">
            <a:spLocks noGrp="1"/>
          </p:cNvSpPr>
          <p:nvPr>
            <p:ph type="title"/>
          </p:nvPr>
        </p:nvSpPr>
        <p:spPr>
          <a:xfrm>
            <a:off x="275725" y="671582"/>
            <a:ext cx="7038389" cy="784532"/>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4" name="Google Shape;44;p274"/>
          <p:cNvSpPr txBox="1">
            <a:spLocks noGrp="1"/>
          </p:cNvSpPr>
          <p:nvPr>
            <p:ph type="subTitle" idx="1"/>
          </p:nvPr>
        </p:nvSpPr>
        <p:spPr>
          <a:xfrm>
            <a:off x="275725" y="1456112"/>
            <a:ext cx="7038389" cy="1381873"/>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dk1"/>
              </a:buClr>
              <a:buSzPts val="1494"/>
              <a:buNone/>
              <a:defRPr sz="1494" b="0">
                <a:solidFill>
                  <a:schemeClr val="dk1"/>
                </a:solidFill>
              </a:defRPr>
            </a:lvl1pPr>
            <a:lvl2pPr lvl="1" algn="l">
              <a:lnSpc>
                <a:spcPct val="85000"/>
              </a:lnSpc>
              <a:spcBef>
                <a:spcPts val="0"/>
              </a:spcBef>
              <a:spcAft>
                <a:spcPts val="0"/>
              </a:spcAft>
              <a:buClr>
                <a:schemeClr val="dk1"/>
              </a:buClr>
              <a:buSzPts val="1494"/>
              <a:buNone/>
              <a:defRPr sz="1494"/>
            </a:lvl2pPr>
            <a:lvl3pPr lvl="2" algn="l">
              <a:lnSpc>
                <a:spcPct val="85000"/>
              </a:lnSpc>
              <a:spcBef>
                <a:spcPts val="0"/>
              </a:spcBef>
              <a:spcAft>
                <a:spcPts val="0"/>
              </a:spcAft>
              <a:buClr>
                <a:schemeClr val="dk1"/>
              </a:buClr>
              <a:buSzPts val="1494"/>
              <a:buNone/>
              <a:defRPr sz="1494"/>
            </a:lvl3pPr>
            <a:lvl4pPr lvl="3" algn="l">
              <a:lnSpc>
                <a:spcPct val="85000"/>
              </a:lnSpc>
              <a:spcBef>
                <a:spcPts val="0"/>
              </a:spcBef>
              <a:spcAft>
                <a:spcPts val="0"/>
              </a:spcAft>
              <a:buClr>
                <a:schemeClr val="dk1"/>
              </a:buClr>
              <a:buSzPts val="1494"/>
              <a:buNone/>
              <a:defRPr sz="1494"/>
            </a:lvl4pPr>
            <a:lvl5pPr lvl="4" algn="l">
              <a:lnSpc>
                <a:spcPct val="85000"/>
              </a:lnSpc>
              <a:spcBef>
                <a:spcPts val="0"/>
              </a:spcBef>
              <a:spcAft>
                <a:spcPts val="0"/>
              </a:spcAft>
              <a:buClr>
                <a:schemeClr val="dk1"/>
              </a:buClr>
              <a:buSzPts val="1494"/>
              <a:buNone/>
              <a:defRPr sz="1494"/>
            </a:lvl5pPr>
            <a:lvl6pPr lvl="5" algn="l">
              <a:lnSpc>
                <a:spcPct val="85000"/>
              </a:lnSpc>
              <a:spcBef>
                <a:spcPts val="0"/>
              </a:spcBef>
              <a:spcAft>
                <a:spcPts val="0"/>
              </a:spcAft>
              <a:buClr>
                <a:schemeClr val="dk1"/>
              </a:buClr>
              <a:buSzPts val="1494"/>
              <a:buNone/>
              <a:defRPr sz="1494"/>
            </a:lvl6pPr>
            <a:lvl7pPr lvl="6" algn="l">
              <a:lnSpc>
                <a:spcPct val="85000"/>
              </a:lnSpc>
              <a:spcBef>
                <a:spcPts val="0"/>
              </a:spcBef>
              <a:spcAft>
                <a:spcPts val="0"/>
              </a:spcAft>
              <a:buClr>
                <a:schemeClr val="dk1"/>
              </a:buClr>
              <a:buSzPts val="1494"/>
              <a:buNone/>
              <a:defRPr sz="1494"/>
            </a:lvl7pPr>
            <a:lvl8pPr lvl="7" algn="l">
              <a:lnSpc>
                <a:spcPct val="85000"/>
              </a:lnSpc>
              <a:spcBef>
                <a:spcPts val="0"/>
              </a:spcBef>
              <a:spcAft>
                <a:spcPts val="0"/>
              </a:spcAft>
              <a:buClr>
                <a:schemeClr val="dk1"/>
              </a:buClr>
              <a:buSzPts val="1494"/>
              <a:buNone/>
              <a:defRPr sz="1494"/>
            </a:lvl8pPr>
            <a:lvl9pPr lvl="8" algn="l">
              <a:lnSpc>
                <a:spcPct val="85000"/>
              </a:lnSpc>
              <a:spcBef>
                <a:spcPts val="0"/>
              </a:spcBef>
              <a:spcAft>
                <a:spcPts val="0"/>
              </a:spcAft>
              <a:buClr>
                <a:schemeClr val="dk1"/>
              </a:buClr>
              <a:buSzPts val="1494"/>
              <a:buNone/>
              <a:defRPr sz="1494"/>
            </a:lvl9pPr>
          </a:lstStyle>
          <a:p>
            <a:endParaRPr/>
          </a:p>
        </p:txBody>
      </p:sp>
      <p:sp>
        <p:nvSpPr>
          <p:cNvPr id="45" name="Google Shape;45;p274"/>
          <p:cNvSpPr txBox="1">
            <a:spLocks noGrp="1"/>
          </p:cNvSpPr>
          <p:nvPr>
            <p:ph type="body" idx="2"/>
          </p:nvPr>
        </p:nvSpPr>
        <p:spPr>
          <a:xfrm>
            <a:off x="275726" y="3281266"/>
            <a:ext cx="2196902"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46" name="Google Shape;46;p274"/>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47" name="Google Shape;47;p274"/>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48" name="Google Shape;48;p27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One Column Content Dark">
  <p:cSld name="One Column Content Dark">
    <p:bg>
      <p:bgPr>
        <a:solidFill>
          <a:srgbClr val="464646"/>
        </a:solidFill>
        <a:effectLst/>
      </p:bgPr>
    </p:bg>
    <p:spTree>
      <p:nvGrpSpPr>
        <p:cNvPr id="1" name="Shape 49"/>
        <p:cNvGrpSpPr/>
        <p:nvPr/>
      </p:nvGrpSpPr>
      <p:grpSpPr>
        <a:xfrm>
          <a:off x="0" y="0"/>
          <a:ext cx="0" cy="0"/>
          <a:chOff x="0" y="0"/>
          <a:chExt cx="0" cy="0"/>
        </a:xfrm>
      </p:grpSpPr>
      <p:sp>
        <p:nvSpPr>
          <p:cNvPr id="50" name="Google Shape;50;p275"/>
          <p:cNvSpPr txBox="1">
            <a:spLocks noGrp="1"/>
          </p:cNvSpPr>
          <p:nvPr>
            <p:ph type="title"/>
          </p:nvPr>
        </p:nvSpPr>
        <p:spPr>
          <a:xfrm>
            <a:off x="275725" y="673902"/>
            <a:ext cx="7038389" cy="2164083"/>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lt1"/>
              </a:buClr>
              <a:buSzPts val="1992"/>
              <a:buFont typeface="Georgia"/>
              <a:buNone/>
              <a:defRPr>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1" name="Google Shape;51;p275"/>
          <p:cNvSpPr txBox="1">
            <a:spLocks noGrp="1"/>
          </p:cNvSpPr>
          <p:nvPr>
            <p:ph type="body" idx="1"/>
          </p:nvPr>
        </p:nvSpPr>
        <p:spPr>
          <a:xfrm>
            <a:off x="275726" y="3281266"/>
            <a:ext cx="2196902"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lt1"/>
              </a:buClr>
              <a:buSzPts val="1121"/>
              <a:buNone/>
              <a:defRPr>
                <a:solidFill>
                  <a:schemeClr val="lt1"/>
                </a:solidFill>
              </a:defRPr>
            </a:lvl1pPr>
            <a:lvl2pPr marL="914400" lvl="1" indent="-228600" algn="l">
              <a:lnSpc>
                <a:spcPct val="100000"/>
              </a:lnSpc>
              <a:spcBef>
                <a:spcPts val="747"/>
              </a:spcBef>
              <a:spcAft>
                <a:spcPts val="0"/>
              </a:spcAft>
              <a:buClr>
                <a:schemeClr val="lt1"/>
              </a:buClr>
              <a:buSzPts val="996"/>
              <a:buNone/>
              <a:defRPr>
                <a:solidFill>
                  <a:schemeClr val="lt1"/>
                </a:solidFill>
              </a:defRPr>
            </a:lvl2pPr>
            <a:lvl3pPr marL="1371600" lvl="2" indent="-291846" algn="l">
              <a:lnSpc>
                <a:spcPct val="100000"/>
              </a:lnSpc>
              <a:spcBef>
                <a:spcPts val="374"/>
              </a:spcBef>
              <a:spcAft>
                <a:spcPts val="0"/>
              </a:spcAft>
              <a:buClr>
                <a:schemeClr val="lt1"/>
              </a:buClr>
              <a:buSzPts val="996"/>
              <a:buChar char="•"/>
              <a:defRPr>
                <a:solidFill>
                  <a:schemeClr val="lt1"/>
                </a:solidFill>
              </a:defRPr>
            </a:lvl3pPr>
            <a:lvl4pPr marL="1828800" lvl="3" indent="-291846" algn="l">
              <a:lnSpc>
                <a:spcPct val="100000"/>
              </a:lnSpc>
              <a:spcBef>
                <a:spcPts val="374"/>
              </a:spcBef>
              <a:spcAft>
                <a:spcPts val="0"/>
              </a:spcAft>
              <a:buClr>
                <a:schemeClr val="lt1"/>
              </a:buClr>
              <a:buSzPts val="996"/>
              <a:buChar char="–"/>
              <a:defRPr>
                <a:solidFill>
                  <a:schemeClr val="lt1"/>
                </a:solidFill>
              </a:defRPr>
            </a:lvl4pPr>
            <a:lvl5pPr marL="2286000" lvl="4" indent="-291845" algn="l">
              <a:lnSpc>
                <a:spcPct val="100000"/>
              </a:lnSpc>
              <a:spcBef>
                <a:spcPts val="374"/>
              </a:spcBef>
              <a:spcAft>
                <a:spcPts val="0"/>
              </a:spcAft>
              <a:buClr>
                <a:schemeClr val="lt1"/>
              </a:buClr>
              <a:buSzPts val="996"/>
              <a:buChar char="•"/>
              <a:defRPr>
                <a:solidFill>
                  <a:schemeClr val="lt1"/>
                </a:solidFill>
              </a:defRPr>
            </a:lvl5pPr>
            <a:lvl6pPr marL="2743200" lvl="5" indent="-291845" algn="l">
              <a:lnSpc>
                <a:spcPct val="100000"/>
              </a:lnSpc>
              <a:spcBef>
                <a:spcPts val="374"/>
              </a:spcBef>
              <a:spcAft>
                <a:spcPts val="0"/>
              </a:spcAft>
              <a:buClr>
                <a:schemeClr val="lt1"/>
              </a:buClr>
              <a:buSzPts val="996"/>
              <a:buChar char="–"/>
              <a:defRPr>
                <a:solidFill>
                  <a:schemeClr val="lt1"/>
                </a:solidFill>
              </a:defRPr>
            </a:lvl6pPr>
            <a:lvl7pPr marL="3200400" lvl="6" indent="-291845" algn="l">
              <a:lnSpc>
                <a:spcPct val="100000"/>
              </a:lnSpc>
              <a:spcBef>
                <a:spcPts val="374"/>
              </a:spcBef>
              <a:spcAft>
                <a:spcPts val="0"/>
              </a:spcAft>
              <a:buClr>
                <a:schemeClr val="lt1"/>
              </a:buClr>
              <a:buSzPts val="996"/>
              <a:buChar char="•"/>
              <a:defRPr>
                <a:solidFill>
                  <a:schemeClr val="lt1"/>
                </a:solidFill>
              </a:defRPr>
            </a:lvl7pPr>
            <a:lvl8pPr marL="3657600" lvl="7" indent="-291846" algn="l">
              <a:lnSpc>
                <a:spcPct val="100000"/>
              </a:lnSpc>
              <a:spcBef>
                <a:spcPts val="374"/>
              </a:spcBef>
              <a:spcAft>
                <a:spcPts val="0"/>
              </a:spcAft>
              <a:buClr>
                <a:schemeClr val="lt1"/>
              </a:buClr>
              <a:buSzPts val="996"/>
              <a:buChar char="–"/>
              <a:defRPr>
                <a:solidFill>
                  <a:schemeClr val="lt1"/>
                </a:solidFill>
              </a:defRPr>
            </a:lvl8pPr>
            <a:lvl9pPr marL="4114800" lvl="8" indent="-291846" algn="l">
              <a:lnSpc>
                <a:spcPct val="100000"/>
              </a:lnSpc>
              <a:spcBef>
                <a:spcPts val="374"/>
              </a:spcBef>
              <a:spcAft>
                <a:spcPts val="374"/>
              </a:spcAft>
              <a:buClr>
                <a:schemeClr val="lt1"/>
              </a:buClr>
              <a:buSzPts val="996"/>
              <a:buChar char="•"/>
              <a:defRPr>
                <a:solidFill>
                  <a:schemeClr val="lt1"/>
                </a:solidFill>
              </a:defRPr>
            </a:lvl9pPr>
          </a:lstStyle>
          <a:p>
            <a:endParaRPr/>
          </a:p>
        </p:txBody>
      </p:sp>
      <p:sp>
        <p:nvSpPr>
          <p:cNvPr id="52" name="Google Shape;52;p275"/>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3" name="Google Shape;53;p275"/>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4" name="Google Shape;54;p27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55"/>
        <p:cNvGrpSpPr/>
        <p:nvPr/>
      </p:nvGrpSpPr>
      <p:grpSpPr>
        <a:xfrm>
          <a:off x="0" y="0"/>
          <a:ext cx="0" cy="0"/>
          <a:chOff x="0" y="0"/>
          <a:chExt cx="0" cy="0"/>
        </a:xfrm>
      </p:grpSpPr>
      <p:sp>
        <p:nvSpPr>
          <p:cNvPr id="56" name="Google Shape;56;p276"/>
          <p:cNvSpPr txBox="1">
            <a:spLocks noGrp="1"/>
          </p:cNvSpPr>
          <p:nvPr>
            <p:ph type="title"/>
          </p:nvPr>
        </p:nvSpPr>
        <p:spPr>
          <a:xfrm>
            <a:off x="275725" y="673901"/>
            <a:ext cx="7038389" cy="2164085"/>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 name="Google Shape;57;p276"/>
          <p:cNvSpPr txBox="1">
            <a:spLocks noGrp="1"/>
          </p:cNvSpPr>
          <p:nvPr>
            <p:ph type="body" idx="1"/>
          </p:nvPr>
        </p:nvSpPr>
        <p:spPr>
          <a:xfrm>
            <a:off x="275725" y="3281267"/>
            <a:ext cx="3407521" cy="6347079"/>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58" name="Google Shape;58;p276"/>
          <p:cNvSpPr txBox="1">
            <a:spLocks noGrp="1"/>
          </p:cNvSpPr>
          <p:nvPr>
            <p:ph type="body" idx="2"/>
          </p:nvPr>
        </p:nvSpPr>
        <p:spPr>
          <a:xfrm>
            <a:off x="3906593" y="3281266"/>
            <a:ext cx="3407521"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59" name="Google Shape;59;p276"/>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0" name="Google Shape;60;p276"/>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1" name="Google Shape;61;p27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wo Content - Subtitle">
  <p:cSld name="Two Content - Subtitle">
    <p:spTree>
      <p:nvGrpSpPr>
        <p:cNvPr id="1" name="Shape 62"/>
        <p:cNvGrpSpPr/>
        <p:nvPr/>
      </p:nvGrpSpPr>
      <p:grpSpPr>
        <a:xfrm>
          <a:off x="0" y="0"/>
          <a:ext cx="0" cy="0"/>
          <a:chOff x="0" y="0"/>
          <a:chExt cx="0" cy="0"/>
        </a:xfrm>
      </p:grpSpPr>
      <p:sp>
        <p:nvSpPr>
          <p:cNvPr id="63" name="Google Shape;63;p277"/>
          <p:cNvSpPr txBox="1">
            <a:spLocks noGrp="1"/>
          </p:cNvSpPr>
          <p:nvPr>
            <p:ph type="title"/>
          </p:nvPr>
        </p:nvSpPr>
        <p:spPr>
          <a:xfrm>
            <a:off x="275725" y="671582"/>
            <a:ext cx="7038389" cy="784532"/>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277"/>
          <p:cNvSpPr txBox="1">
            <a:spLocks noGrp="1"/>
          </p:cNvSpPr>
          <p:nvPr>
            <p:ph type="subTitle" idx="1"/>
          </p:nvPr>
        </p:nvSpPr>
        <p:spPr>
          <a:xfrm>
            <a:off x="275725" y="1456112"/>
            <a:ext cx="7038389" cy="1381873"/>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dk1"/>
              </a:buClr>
              <a:buSzPts val="1494"/>
              <a:buNone/>
              <a:defRPr sz="1494" b="0">
                <a:solidFill>
                  <a:schemeClr val="dk1"/>
                </a:solidFill>
              </a:defRPr>
            </a:lvl1pPr>
            <a:lvl2pPr lvl="1" algn="l">
              <a:lnSpc>
                <a:spcPct val="85000"/>
              </a:lnSpc>
              <a:spcBef>
                <a:spcPts val="0"/>
              </a:spcBef>
              <a:spcAft>
                <a:spcPts val="0"/>
              </a:spcAft>
              <a:buClr>
                <a:schemeClr val="dk1"/>
              </a:buClr>
              <a:buSzPts val="1494"/>
              <a:buNone/>
              <a:defRPr sz="1494"/>
            </a:lvl2pPr>
            <a:lvl3pPr lvl="2" algn="l">
              <a:lnSpc>
                <a:spcPct val="85000"/>
              </a:lnSpc>
              <a:spcBef>
                <a:spcPts val="0"/>
              </a:spcBef>
              <a:spcAft>
                <a:spcPts val="0"/>
              </a:spcAft>
              <a:buClr>
                <a:schemeClr val="dk1"/>
              </a:buClr>
              <a:buSzPts val="1494"/>
              <a:buNone/>
              <a:defRPr sz="1494"/>
            </a:lvl3pPr>
            <a:lvl4pPr lvl="3" algn="l">
              <a:lnSpc>
                <a:spcPct val="85000"/>
              </a:lnSpc>
              <a:spcBef>
                <a:spcPts val="0"/>
              </a:spcBef>
              <a:spcAft>
                <a:spcPts val="0"/>
              </a:spcAft>
              <a:buClr>
                <a:schemeClr val="dk1"/>
              </a:buClr>
              <a:buSzPts val="1494"/>
              <a:buNone/>
              <a:defRPr sz="1494"/>
            </a:lvl4pPr>
            <a:lvl5pPr lvl="4" algn="l">
              <a:lnSpc>
                <a:spcPct val="85000"/>
              </a:lnSpc>
              <a:spcBef>
                <a:spcPts val="0"/>
              </a:spcBef>
              <a:spcAft>
                <a:spcPts val="0"/>
              </a:spcAft>
              <a:buClr>
                <a:schemeClr val="dk1"/>
              </a:buClr>
              <a:buSzPts val="1494"/>
              <a:buNone/>
              <a:defRPr sz="1494"/>
            </a:lvl5pPr>
            <a:lvl6pPr lvl="5" algn="l">
              <a:lnSpc>
                <a:spcPct val="85000"/>
              </a:lnSpc>
              <a:spcBef>
                <a:spcPts val="0"/>
              </a:spcBef>
              <a:spcAft>
                <a:spcPts val="0"/>
              </a:spcAft>
              <a:buClr>
                <a:schemeClr val="dk1"/>
              </a:buClr>
              <a:buSzPts val="1494"/>
              <a:buNone/>
              <a:defRPr sz="1494"/>
            </a:lvl6pPr>
            <a:lvl7pPr lvl="6" algn="l">
              <a:lnSpc>
                <a:spcPct val="85000"/>
              </a:lnSpc>
              <a:spcBef>
                <a:spcPts val="0"/>
              </a:spcBef>
              <a:spcAft>
                <a:spcPts val="0"/>
              </a:spcAft>
              <a:buClr>
                <a:schemeClr val="dk1"/>
              </a:buClr>
              <a:buSzPts val="1494"/>
              <a:buNone/>
              <a:defRPr sz="1494"/>
            </a:lvl7pPr>
            <a:lvl8pPr lvl="7" algn="l">
              <a:lnSpc>
                <a:spcPct val="85000"/>
              </a:lnSpc>
              <a:spcBef>
                <a:spcPts val="0"/>
              </a:spcBef>
              <a:spcAft>
                <a:spcPts val="0"/>
              </a:spcAft>
              <a:buClr>
                <a:schemeClr val="dk1"/>
              </a:buClr>
              <a:buSzPts val="1494"/>
              <a:buNone/>
              <a:defRPr sz="1494"/>
            </a:lvl8pPr>
            <a:lvl9pPr lvl="8" algn="l">
              <a:lnSpc>
                <a:spcPct val="85000"/>
              </a:lnSpc>
              <a:spcBef>
                <a:spcPts val="0"/>
              </a:spcBef>
              <a:spcAft>
                <a:spcPts val="0"/>
              </a:spcAft>
              <a:buClr>
                <a:schemeClr val="dk1"/>
              </a:buClr>
              <a:buSzPts val="1494"/>
              <a:buNone/>
              <a:defRPr sz="1494"/>
            </a:lvl9pPr>
          </a:lstStyle>
          <a:p>
            <a:endParaRPr/>
          </a:p>
        </p:txBody>
      </p:sp>
      <p:sp>
        <p:nvSpPr>
          <p:cNvPr id="65" name="Google Shape;65;p277"/>
          <p:cNvSpPr txBox="1">
            <a:spLocks noGrp="1"/>
          </p:cNvSpPr>
          <p:nvPr>
            <p:ph type="body" idx="2"/>
          </p:nvPr>
        </p:nvSpPr>
        <p:spPr>
          <a:xfrm>
            <a:off x="275725" y="3281267"/>
            <a:ext cx="3407521" cy="6347079"/>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66" name="Google Shape;66;p277"/>
          <p:cNvSpPr txBox="1">
            <a:spLocks noGrp="1"/>
          </p:cNvSpPr>
          <p:nvPr>
            <p:ph type="body" idx="3"/>
          </p:nvPr>
        </p:nvSpPr>
        <p:spPr>
          <a:xfrm>
            <a:off x="3906593" y="3281265"/>
            <a:ext cx="3407520" cy="6347079"/>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67" name="Google Shape;67;p277"/>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8" name="Google Shape;68;p277"/>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9" name="Google Shape;69;p27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Content and Image">
  <p:cSld name="Content and Image">
    <p:spTree>
      <p:nvGrpSpPr>
        <p:cNvPr id="1" name="Shape 70"/>
        <p:cNvGrpSpPr/>
        <p:nvPr/>
      </p:nvGrpSpPr>
      <p:grpSpPr>
        <a:xfrm>
          <a:off x="0" y="0"/>
          <a:ext cx="0" cy="0"/>
          <a:chOff x="0" y="0"/>
          <a:chExt cx="0" cy="0"/>
        </a:xfrm>
      </p:grpSpPr>
      <p:sp>
        <p:nvSpPr>
          <p:cNvPr id="71" name="Google Shape;71;p278"/>
          <p:cNvSpPr txBox="1">
            <a:spLocks noGrp="1"/>
          </p:cNvSpPr>
          <p:nvPr>
            <p:ph type="title"/>
          </p:nvPr>
        </p:nvSpPr>
        <p:spPr>
          <a:xfrm>
            <a:off x="275725" y="673901"/>
            <a:ext cx="3310474" cy="2164085"/>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2" name="Google Shape;72;p278"/>
          <p:cNvSpPr txBox="1">
            <a:spLocks noGrp="1"/>
          </p:cNvSpPr>
          <p:nvPr>
            <p:ph type="body" idx="1"/>
          </p:nvPr>
        </p:nvSpPr>
        <p:spPr>
          <a:xfrm>
            <a:off x="275725" y="3281267"/>
            <a:ext cx="3310474" cy="6347079"/>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73" name="Google Shape;73;p278"/>
          <p:cNvSpPr>
            <a:spLocks noGrp="1"/>
          </p:cNvSpPr>
          <p:nvPr>
            <p:ph type="pic" idx="2"/>
          </p:nvPr>
        </p:nvSpPr>
        <p:spPr>
          <a:xfrm>
            <a:off x="3794919" y="0"/>
            <a:ext cx="3794919" cy="10698163"/>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74" name="Google Shape;74;p278"/>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5" name="Google Shape;75;p278"/>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solidFill>
                  <a:schemeClr val="lt1"/>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6" name="Google Shape;76;p27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sz="467">
                <a:solidFill>
                  <a:schemeClr val="lt1"/>
                </a:solidFill>
                <a:latin typeface="Arial"/>
                <a:ea typeface="Arial"/>
                <a:cs typeface="Arial"/>
                <a:sym typeface="Arial"/>
              </a:defRPr>
            </a:lvl1pPr>
            <a:lvl2pPr marL="0" lvl="1" indent="0" algn="r">
              <a:spcBef>
                <a:spcPts val="0"/>
              </a:spcBef>
              <a:buNone/>
              <a:defRPr sz="467">
                <a:solidFill>
                  <a:schemeClr val="lt1"/>
                </a:solidFill>
                <a:latin typeface="Arial"/>
                <a:ea typeface="Arial"/>
                <a:cs typeface="Arial"/>
                <a:sym typeface="Arial"/>
              </a:defRPr>
            </a:lvl2pPr>
            <a:lvl3pPr marL="0" lvl="2" indent="0" algn="r">
              <a:spcBef>
                <a:spcPts val="0"/>
              </a:spcBef>
              <a:buNone/>
              <a:defRPr sz="467">
                <a:solidFill>
                  <a:schemeClr val="lt1"/>
                </a:solidFill>
                <a:latin typeface="Arial"/>
                <a:ea typeface="Arial"/>
                <a:cs typeface="Arial"/>
                <a:sym typeface="Arial"/>
              </a:defRPr>
            </a:lvl3pPr>
            <a:lvl4pPr marL="0" lvl="3" indent="0" algn="r">
              <a:spcBef>
                <a:spcPts val="0"/>
              </a:spcBef>
              <a:buNone/>
              <a:defRPr sz="467">
                <a:solidFill>
                  <a:schemeClr val="lt1"/>
                </a:solidFill>
                <a:latin typeface="Arial"/>
                <a:ea typeface="Arial"/>
                <a:cs typeface="Arial"/>
                <a:sym typeface="Arial"/>
              </a:defRPr>
            </a:lvl4pPr>
            <a:lvl5pPr marL="0" lvl="4" indent="0" algn="r">
              <a:spcBef>
                <a:spcPts val="0"/>
              </a:spcBef>
              <a:buNone/>
              <a:defRPr sz="467">
                <a:solidFill>
                  <a:schemeClr val="lt1"/>
                </a:solidFill>
                <a:latin typeface="Arial"/>
                <a:ea typeface="Arial"/>
                <a:cs typeface="Arial"/>
                <a:sym typeface="Arial"/>
              </a:defRPr>
            </a:lvl5pPr>
            <a:lvl6pPr marL="0" lvl="5" indent="0" algn="r">
              <a:spcBef>
                <a:spcPts val="0"/>
              </a:spcBef>
              <a:buNone/>
              <a:defRPr sz="467">
                <a:solidFill>
                  <a:schemeClr val="lt1"/>
                </a:solidFill>
                <a:latin typeface="Arial"/>
                <a:ea typeface="Arial"/>
                <a:cs typeface="Arial"/>
                <a:sym typeface="Arial"/>
              </a:defRPr>
            </a:lvl6pPr>
            <a:lvl7pPr marL="0" lvl="6" indent="0" algn="r">
              <a:spcBef>
                <a:spcPts val="0"/>
              </a:spcBef>
              <a:buNone/>
              <a:defRPr sz="467">
                <a:solidFill>
                  <a:schemeClr val="lt1"/>
                </a:solidFill>
                <a:latin typeface="Arial"/>
                <a:ea typeface="Arial"/>
                <a:cs typeface="Arial"/>
                <a:sym typeface="Arial"/>
              </a:defRPr>
            </a:lvl7pPr>
            <a:lvl8pPr marL="0" lvl="7" indent="0" algn="r">
              <a:spcBef>
                <a:spcPts val="0"/>
              </a:spcBef>
              <a:buNone/>
              <a:defRPr sz="467">
                <a:solidFill>
                  <a:schemeClr val="lt1"/>
                </a:solidFill>
                <a:latin typeface="Arial"/>
                <a:ea typeface="Arial"/>
                <a:cs typeface="Arial"/>
                <a:sym typeface="Arial"/>
              </a:defRPr>
            </a:lvl8pPr>
            <a:lvl9pPr marL="0" lvl="8" indent="0" algn="r">
              <a:spcBef>
                <a:spcPts val="0"/>
              </a:spcBef>
              <a:buNone/>
              <a:defRPr sz="467">
                <a:solidFill>
                  <a:schemeClr val="lt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Content and Image - Subtitle">
  <p:cSld name="Content and Image - Subtitle">
    <p:spTree>
      <p:nvGrpSpPr>
        <p:cNvPr id="1" name="Shape 77"/>
        <p:cNvGrpSpPr/>
        <p:nvPr/>
      </p:nvGrpSpPr>
      <p:grpSpPr>
        <a:xfrm>
          <a:off x="0" y="0"/>
          <a:ext cx="0" cy="0"/>
          <a:chOff x="0" y="0"/>
          <a:chExt cx="0" cy="0"/>
        </a:xfrm>
      </p:grpSpPr>
      <p:sp>
        <p:nvSpPr>
          <p:cNvPr id="78" name="Google Shape;78;p279"/>
          <p:cNvSpPr txBox="1">
            <a:spLocks noGrp="1"/>
          </p:cNvSpPr>
          <p:nvPr>
            <p:ph type="title"/>
          </p:nvPr>
        </p:nvSpPr>
        <p:spPr>
          <a:xfrm>
            <a:off x="275725" y="671582"/>
            <a:ext cx="3310473" cy="784532"/>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9" name="Google Shape;79;p279"/>
          <p:cNvSpPr txBox="1">
            <a:spLocks noGrp="1"/>
          </p:cNvSpPr>
          <p:nvPr>
            <p:ph type="subTitle" idx="1"/>
          </p:nvPr>
        </p:nvSpPr>
        <p:spPr>
          <a:xfrm>
            <a:off x="275724" y="1456112"/>
            <a:ext cx="3310474" cy="1381873"/>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dk1"/>
              </a:buClr>
              <a:buSzPts val="1494"/>
              <a:buNone/>
              <a:defRPr sz="1494" b="0">
                <a:solidFill>
                  <a:schemeClr val="dk1"/>
                </a:solidFill>
              </a:defRPr>
            </a:lvl1pPr>
            <a:lvl2pPr lvl="1" algn="l">
              <a:lnSpc>
                <a:spcPct val="85000"/>
              </a:lnSpc>
              <a:spcBef>
                <a:spcPts val="0"/>
              </a:spcBef>
              <a:spcAft>
                <a:spcPts val="0"/>
              </a:spcAft>
              <a:buClr>
                <a:schemeClr val="dk1"/>
              </a:buClr>
              <a:buSzPts val="1494"/>
              <a:buNone/>
              <a:defRPr sz="1494"/>
            </a:lvl2pPr>
            <a:lvl3pPr lvl="2" algn="l">
              <a:lnSpc>
                <a:spcPct val="85000"/>
              </a:lnSpc>
              <a:spcBef>
                <a:spcPts val="0"/>
              </a:spcBef>
              <a:spcAft>
                <a:spcPts val="0"/>
              </a:spcAft>
              <a:buClr>
                <a:schemeClr val="dk1"/>
              </a:buClr>
              <a:buSzPts val="1494"/>
              <a:buNone/>
              <a:defRPr sz="1494"/>
            </a:lvl3pPr>
            <a:lvl4pPr lvl="3" algn="l">
              <a:lnSpc>
                <a:spcPct val="85000"/>
              </a:lnSpc>
              <a:spcBef>
                <a:spcPts val="0"/>
              </a:spcBef>
              <a:spcAft>
                <a:spcPts val="0"/>
              </a:spcAft>
              <a:buClr>
                <a:schemeClr val="dk1"/>
              </a:buClr>
              <a:buSzPts val="1494"/>
              <a:buNone/>
              <a:defRPr sz="1494"/>
            </a:lvl4pPr>
            <a:lvl5pPr lvl="4" algn="l">
              <a:lnSpc>
                <a:spcPct val="85000"/>
              </a:lnSpc>
              <a:spcBef>
                <a:spcPts val="0"/>
              </a:spcBef>
              <a:spcAft>
                <a:spcPts val="0"/>
              </a:spcAft>
              <a:buClr>
                <a:schemeClr val="dk1"/>
              </a:buClr>
              <a:buSzPts val="1494"/>
              <a:buNone/>
              <a:defRPr sz="1494"/>
            </a:lvl5pPr>
            <a:lvl6pPr lvl="5" algn="l">
              <a:lnSpc>
                <a:spcPct val="85000"/>
              </a:lnSpc>
              <a:spcBef>
                <a:spcPts val="0"/>
              </a:spcBef>
              <a:spcAft>
                <a:spcPts val="0"/>
              </a:spcAft>
              <a:buClr>
                <a:schemeClr val="dk1"/>
              </a:buClr>
              <a:buSzPts val="1494"/>
              <a:buNone/>
              <a:defRPr sz="1494"/>
            </a:lvl6pPr>
            <a:lvl7pPr lvl="6" algn="l">
              <a:lnSpc>
                <a:spcPct val="85000"/>
              </a:lnSpc>
              <a:spcBef>
                <a:spcPts val="0"/>
              </a:spcBef>
              <a:spcAft>
                <a:spcPts val="0"/>
              </a:spcAft>
              <a:buClr>
                <a:schemeClr val="dk1"/>
              </a:buClr>
              <a:buSzPts val="1494"/>
              <a:buNone/>
              <a:defRPr sz="1494"/>
            </a:lvl7pPr>
            <a:lvl8pPr lvl="7" algn="l">
              <a:lnSpc>
                <a:spcPct val="85000"/>
              </a:lnSpc>
              <a:spcBef>
                <a:spcPts val="0"/>
              </a:spcBef>
              <a:spcAft>
                <a:spcPts val="0"/>
              </a:spcAft>
              <a:buClr>
                <a:schemeClr val="dk1"/>
              </a:buClr>
              <a:buSzPts val="1494"/>
              <a:buNone/>
              <a:defRPr sz="1494"/>
            </a:lvl8pPr>
            <a:lvl9pPr lvl="8" algn="l">
              <a:lnSpc>
                <a:spcPct val="85000"/>
              </a:lnSpc>
              <a:spcBef>
                <a:spcPts val="0"/>
              </a:spcBef>
              <a:spcAft>
                <a:spcPts val="0"/>
              </a:spcAft>
              <a:buClr>
                <a:schemeClr val="dk1"/>
              </a:buClr>
              <a:buSzPts val="1494"/>
              <a:buNone/>
              <a:defRPr sz="1494"/>
            </a:lvl9pPr>
          </a:lstStyle>
          <a:p>
            <a:endParaRPr/>
          </a:p>
        </p:txBody>
      </p:sp>
      <p:sp>
        <p:nvSpPr>
          <p:cNvPr id="80" name="Google Shape;80;p279"/>
          <p:cNvSpPr txBox="1">
            <a:spLocks noGrp="1"/>
          </p:cNvSpPr>
          <p:nvPr>
            <p:ph type="body" idx="2"/>
          </p:nvPr>
        </p:nvSpPr>
        <p:spPr>
          <a:xfrm>
            <a:off x="275725" y="3281266"/>
            <a:ext cx="3310474"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81" name="Google Shape;81;p279"/>
          <p:cNvSpPr>
            <a:spLocks noGrp="1"/>
          </p:cNvSpPr>
          <p:nvPr>
            <p:ph type="pic" idx="3"/>
          </p:nvPr>
        </p:nvSpPr>
        <p:spPr>
          <a:xfrm>
            <a:off x="3794919" y="0"/>
            <a:ext cx="3794919" cy="10698163"/>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82" name="Google Shape;82;p279"/>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83" name="Google Shape;83;p279"/>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solidFill>
                  <a:schemeClr val="lt1"/>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84" name="Google Shape;84;p27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sz="467">
                <a:solidFill>
                  <a:schemeClr val="lt1"/>
                </a:solidFill>
                <a:latin typeface="Arial"/>
                <a:ea typeface="Arial"/>
                <a:cs typeface="Arial"/>
                <a:sym typeface="Arial"/>
              </a:defRPr>
            </a:lvl1pPr>
            <a:lvl2pPr marL="0" lvl="1" indent="0" algn="r">
              <a:spcBef>
                <a:spcPts val="0"/>
              </a:spcBef>
              <a:buNone/>
              <a:defRPr sz="467">
                <a:solidFill>
                  <a:schemeClr val="lt1"/>
                </a:solidFill>
                <a:latin typeface="Arial"/>
                <a:ea typeface="Arial"/>
                <a:cs typeface="Arial"/>
                <a:sym typeface="Arial"/>
              </a:defRPr>
            </a:lvl2pPr>
            <a:lvl3pPr marL="0" lvl="2" indent="0" algn="r">
              <a:spcBef>
                <a:spcPts val="0"/>
              </a:spcBef>
              <a:buNone/>
              <a:defRPr sz="467">
                <a:solidFill>
                  <a:schemeClr val="lt1"/>
                </a:solidFill>
                <a:latin typeface="Arial"/>
                <a:ea typeface="Arial"/>
                <a:cs typeface="Arial"/>
                <a:sym typeface="Arial"/>
              </a:defRPr>
            </a:lvl3pPr>
            <a:lvl4pPr marL="0" lvl="3" indent="0" algn="r">
              <a:spcBef>
                <a:spcPts val="0"/>
              </a:spcBef>
              <a:buNone/>
              <a:defRPr sz="467">
                <a:solidFill>
                  <a:schemeClr val="lt1"/>
                </a:solidFill>
                <a:latin typeface="Arial"/>
                <a:ea typeface="Arial"/>
                <a:cs typeface="Arial"/>
                <a:sym typeface="Arial"/>
              </a:defRPr>
            </a:lvl4pPr>
            <a:lvl5pPr marL="0" lvl="4" indent="0" algn="r">
              <a:spcBef>
                <a:spcPts val="0"/>
              </a:spcBef>
              <a:buNone/>
              <a:defRPr sz="467">
                <a:solidFill>
                  <a:schemeClr val="lt1"/>
                </a:solidFill>
                <a:latin typeface="Arial"/>
                <a:ea typeface="Arial"/>
                <a:cs typeface="Arial"/>
                <a:sym typeface="Arial"/>
              </a:defRPr>
            </a:lvl5pPr>
            <a:lvl6pPr marL="0" lvl="5" indent="0" algn="r">
              <a:spcBef>
                <a:spcPts val="0"/>
              </a:spcBef>
              <a:buNone/>
              <a:defRPr sz="467">
                <a:solidFill>
                  <a:schemeClr val="lt1"/>
                </a:solidFill>
                <a:latin typeface="Arial"/>
                <a:ea typeface="Arial"/>
                <a:cs typeface="Arial"/>
                <a:sym typeface="Arial"/>
              </a:defRPr>
            </a:lvl6pPr>
            <a:lvl7pPr marL="0" lvl="6" indent="0" algn="r">
              <a:spcBef>
                <a:spcPts val="0"/>
              </a:spcBef>
              <a:buNone/>
              <a:defRPr sz="467">
                <a:solidFill>
                  <a:schemeClr val="lt1"/>
                </a:solidFill>
                <a:latin typeface="Arial"/>
                <a:ea typeface="Arial"/>
                <a:cs typeface="Arial"/>
                <a:sym typeface="Arial"/>
              </a:defRPr>
            </a:lvl7pPr>
            <a:lvl8pPr marL="0" lvl="7" indent="0" algn="r">
              <a:spcBef>
                <a:spcPts val="0"/>
              </a:spcBef>
              <a:buNone/>
              <a:defRPr sz="467">
                <a:solidFill>
                  <a:schemeClr val="lt1"/>
                </a:solidFill>
                <a:latin typeface="Arial"/>
                <a:ea typeface="Arial"/>
                <a:cs typeface="Arial"/>
                <a:sym typeface="Arial"/>
              </a:defRPr>
            </a:lvl8pPr>
            <a:lvl9pPr marL="0" lvl="8" indent="0" algn="r">
              <a:spcBef>
                <a:spcPts val="0"/>
              </a:spcBef>
              <a:buNone/>
              <a:defRPr sz="467">
                <a:solidFill>
                  <a:schemeClr val="lt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hree Content">
  <p:cSld name="Three Content">
    <p:spTree>
      <p:nvGrpSpPr>
        <p:cNvPr id="1" name="Shape 85"/>
        <p:cNvGrpSpPr/>
        <p:nvPr/>
      </p:nvGrpSpPr>
      <p:grpSpPr>
        <a:xfrm>
          <a:off x="0" y="0"/>
          <a:ext cx="0" cy="0"/>
          <a:chOff x="0" y="0"/>
          <a:chExt cx="0" cy="0"/>
        </a:xfrm>
      </p:grpSpPr>
      <p:sp>
        <p:nvSpPr>
          <p:cNvPr id="86" name="Google Shape;86;p280"/>
          <p:cNvSpPr txBox="1">
            <a:spLocks noGrp="1"/>
          </p:cNvSpPr>
          <p:nvPr>
            <p:ph type="title"/>
          </p:nvPr>
        </p:nvSpPr>
        <p:spPr>
          <a:xfrm>
            <a:off x="275725" y="673901"/>
            <a:ext cx="7038389" cy="2164085"/>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7" name="Google Shape;87;p280"/>
          <p:cNvSpPr txBox="1">
            <a:spLocks noGrp="1"/>
          </p:cNvSpPr>
          <p:nvPr>
            <p:ph type="body" idx="1"/>
          </p:nvPr>
        </p:nvSpPr>
        <p:spPr>
          <a:xfrm>
            <a:off x="275725" y="3281266"/>
            <a:ext cx="2196902"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88" name="Google Shape;88;p280"/>
          <p:cNvSpPr txBox="1">
            <a:spLocks noGrp="1"/>
          </p:cNvSpPr>
          <p:nvPr>
            <p:ph type="body" idx="2"/>
          </p:nvPr>
        </p:nvSpPr>
        <p:spPr>
          <a:xfrm>
            <a:off x="2696962" y="3281266"/>
            <a:ext cx="2196902"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89" name="Google Shape;89;p280"/>
          <p:cNvSpPr txBox="1">
            <a:spLocks noGrp="1"/>
          </p:cNvSpPr>
          <p:nvPr>
            <p:ph type="body" idx="3"/>
          </p:nvPr>
        </p:nvSpPr>
        <p:spPr>
          <a:xfrm>
            <a:off x="5117212" y="3281266"/>
            <a:ext cx="2196902"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90" name="Google Shape;90;p280"/>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91" name="Google Shape;91;p280"/>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92" name="Google Shape;92;p28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hree Content - Subtitle">
  <p:cSld name="Three Content - Subtitle">
    <p:spTree>
      <p:nvGrpSpPr>
        <p:cNvPr id="1" name="Shape 93"/>
        <p:cNvGrpSpPr/>
        <p:nvPr/>
      </p:nvGrpSpPr>
      <p:grpSpPr>
        <a:xfrm>
          <a:off x="0" y="0"/>
          <a:ext cx="0" cy="0"/>
          <a:chOff x="0" y="0"/>
          <a:chExt cx="0" cy="0"/>
        </a:xfrm>
      </p:grpSpPr>
      <p:sp>
        <p:nvSpPr>
          <p:cNvPr id="94" name="Google Shape;94;p281"/>
          <p:cNvSpPr txBox="1">
            <a:spLocks noGrp="1"/>
          </p:cNvSpPr>
          <p:nvPr>
            <p:ph type="title"/>
          </p:nvPr>
        </p:nvSpPr>
        <p:spPr>
          <a:xfrm>
            <a:off x="275725" y="671582"/>
            <a:ext cx="7038389" cy="784532"/>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5" name="Google Shape;95;p281"/>
          <p:cNvSpPr txBox="1">
            <a:spLocks noGrp="1"/>
          </p:cNvSpPr>
          <p:nvPr>
            <p:ph type="subTitle" idx="1"/>
          </p:nvPr>
        </p:nvSpPr>
        <p:spPr>
          <a:xfrm>
            <a:off x="275725" y="1456112"/>
            <a:ext cx="7038389" cy="1381873"/>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dk1"/>
              </a:buClr>
              <a:buSzPts val="1494"/>
              <a:buNone/>
              <a:defRPr sz="1494" b="0">
                <a:solidFill>
                  <a:schemeClr val="dk1"/>
                </a:solidFill>
              </a:defRPr>
            </a:lvl1pPr>
            <a:lvl2pPr lvl="1" algn="l">
              <a:lnSpc>
                <a:spcPct val="85000"/>
              </a:lnSpc>
              <a:spcBef>
                <a:spcPts val="0"/>
              </a:spcBef>
              <a:spcAft>
                <a:spcPts val="0"/>
              </a:spcAft>
              <a:buClr>
                <a:schemeClr val="dk1"/>
              </a:buClr>
              <a:buSzPts val="1494"/>
              <a:buNone/>
              <a:defRPr sz="1494"/>
            </a:lvl2pPr>
            <a:lvl3pPr lvl="2" algn="l">
              <a:lnSpc>
                <a:spcPct val="85000"/>
              </a:lnSpc>
              <a:spcBef>
                <a:spcPts val="0"/>
              </a:spcBef>
              <a:spcAft>
                <a:spcPts val="0"/>
              </a:spcAft>
              <a:buClr>
                <a:schemeClr val="dk1"/>
              </a:buClr>
              <a:buSzPts val="1494"/>
              <a:buNone/>
              <a:defRPr sz="1494"/>
            </a:lvl3pPr>
            <a:lvl4pPr lvl="3" algn="l">
              <a:lnSpc>
                <a:spcPct val="85000"/>
              </a:lnSpc>
              <a:spcBef>
                <a:spcPts val="0"/>
              </a:spcBef>
              <a:spcAft>
                <a:spcPts val="0"/>
              </a:spcAft>
              <a:buClr>
                <a:schemeClr val="dk1"/>
              </a:buClr>
              <a:buSzPts val="1494"/>
              <a:buNone/>
              <a:defRPr sz="1494"/>
            </a:lvl4pPr>
            <a:lvl5pPr lvl="4" algn="l">
              <a:lnSpc>
                <a:spcPct val="85000"/>
              </a:lnSpc>
              <a:spcBef>
                <a:spcPts val="0"/>
              </a:spcBef>
              <a:spcAft>
                <a:spcPts val="0"/>
              </a:spcAft>
              <a:buClr>
                <a:schemeClr val="dk1"/>
              </a:buClr>
              <a:buSzPts val="1494"/>
              <a:buNone/>
              <a:defRPr sz="1494"/>
            </a:lvl5pPr>
            <a:lvl6pPr lvl="5" algn="l">
              <a:lnSpc>
                <a:spcPct val="85000"/>
              </a:lnSpc>
              <a:spcBef>
                <a:spcPts val="0"/>
              </a:spcBef>
              <a:spcAft>
                <a:spcPts val="0"/>
              </a:spcAft>
              <a:buClr>
                <a:schemeClr val="dk1"/>
              </a:buClr>
              <a:buSzPts val="1494"/>
              <a:buNone/>
              <a:defRPr sz="1494"/>
            </a:lvl6pPr>
            <a:lvl7pPr lvl="6" algn="l">
              <a:lnSpc>
                <a:spcPct val="85000"/>
              </a:lnSpc>
              <a:spcBef>
                <a:spcPts val="0"/>
              </a:spcBef>
              <a:spcAft>
                <a:spcPts val="0"/>
              </a:spcAft>
              <a:buClr>
                <a:schemeClr val="dk1"/>
              </a:buClr>
              <a:buSzPts val="1494"/>
              <a:buNone/>
              <a:defRPr sz="1494"/>
            </a:lvl7pPr>
            <a:lvl8pPr lvl="7" algn="l">
              <a:lnSpc>
                <a:spcPct val="85000"/>
              </a:lnSpc>
              <a:spcBef>
                <a:spcPts val="0"/>
              </a:spcBef>
              <a:spcAft>
                <a:spcPts val="0"/>
              </a:spcAft>
              <a:buClr>
                <a:schemeClr val="dk1"/>
              </a:buClr>
              <a:buSzPts val="1494"/>
              <a:buNone/>
              <a:defRPr sz="1494"/>
            </a:lvl8pPr>
            <a:lvl9pPr lvl="8" algn="l">
              <a:lnSpc>
                <a:spcPct val="85000"/>
              </a:lnSpc>
              <a:spcBef>
                <a:spcPts val="0"/>
              </a:spcBef>
              <a:spcAft>
                <a:spcPts val="0"/>
              </a:spcAft>
              <a:buClr>
                <a:schemeClr val="dk1"/>
              </a:buClr>
              <a:buSzPts val="1494"/>
              <a:buNone/>
              <a:defRPr sz="1494"/>
            </a:lvl9pPr>
          </a:lstStyle>
          <a:p>
            <a:endParaRPr/>
          </a:p>
        </p:txBody>
      </p:sp>
      <p:sp>
        <p:nvSpPr>
          <p:cNvPr id="96" name="Google Shape;96;p281"/>
          <p:cNvSpPr txBox="1">
            <a:spLocks noGrp="1"/>
          </p:cNvSpPr>
          <p:nvPr>
            <p:ph type="body" idx="2"/>
          </p:nvPr>
        </p:nvSpPr>
        <p:spPr>
          <a:xfrm>
            <a:off x="275725" y="3281267"/>
            <a:ext cx="2196902"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97" name="Google Shape;97;p281"/>
          <p:cNvSpPr txBox="1">
            <a:spLocks noGrp="1"/>
          </p:cNvSpPr>
          <p:nvPr>
            <p:ph type="body" idx="3"/>
          </p:nvPr>
        </p:nvSpPr>
        <p:spPr>
          <a:xfrm>
            <a:off x="2696962" y="3281267"/>
            <a:ext cx="2196902"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98" name="Google Shape;98;p281"/>
          <p:cNvSpPr txBox="1">
            <a:spLocks noGrp="1"/>
          </p:cNvSpPr>
          <p:nvPr>
            <p:ph type="body" idx="4"/>
          </p:nvPr>
        </p:nvSpPr>
        <p:spPr>
          <a:xfrm>
            <a:off x="5117212" y="3281267"/>
            <a:ext cx="2196902"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99" name="Google Shape;99;p281"/>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00" name="Google Shape;100;p281"/>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01" name="Google Shape;101;p28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Four Content">
  <p:cSld name="Four Content">
    <p:spTree>
      <p:nvGrpSpPr>
        <p:cNvPr id="1" name="Shape 102"/>
        <p:cNvGrpSpPr/>
        <p:nvPr/>
      </p:nvGrpSpPr>
      <p:grpSpPr>
        <a:xfrm>
          <a:off x="0" y="0"/>
          <a:ext cx="0" cy="0"/>
          <a:chOff x="0" y="0"/>
          <a:chExt cx="0" cy="0"/>
        </a:xfrm>
      </p:grpSpPr>
      <p:sp>
        <p:nvSpPr>
          <p:cNvPr id="103" name="Google Shape;103;p282"/>
          <p:cNvSpPr txBox="1">
            <a:spLocks noGrp="1"/>
          </p:cNvSpPr>
          <p:nvPr>
            <p:ph type="title"/>
          </p:nvPr>
        </p:nvSpPr>
        <p:spPr>
          <a:xfrm>
            <a:off x="275725" y="673901"/>
            <a:ext cx="7038389" cy="2164085"/>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04" name="Google Shape;104;p282"/>
          <p:cNvSpPr txBox="1">
            <a:spLocks noGrp="1"/>
          </p:cNvSpPr>
          <p:nvPr>
            <p:ph type="body" idx="1"/>
          </p:nvPr>
        </p:nvSpPr>
        <p:spPr>
          <a:xfrm>
            <a:off x="275725" y="3281266"/>
            <a:ext cx="1591177"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05" name="Google Shape;105;p282"/>
          <p:cNvSpPr txBox="1">
            <a:spLocks noGrp="1"/>
          </p:cNvSpPr>
          <p:nvPr>
            <p:ph type="body" idx="2"/>
          </p:nvPr>
        </p:nvSpPr>
        <p:spPr>
          <a:xfrm>
            <a:off x="2092069" y="3281266"/>
            <a:ext cx="1591177"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06" name="Google Shape;106;p282"/>
          <p:cNvSpPr txBox="1">
            <a:spLocks noGrp="1"/>
          </p:cNvSpPr>
          <p:nvPr>
            <p:ph type="body" idx="3"/>
          </p:nvPr>
        </p:nvSpPr>
        <p:spPr>
          <a:xfrm>
            <a:off x="3906593" y="3281266"/>
            <a:ext cx="1591177"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07" name="Google Shape;107;p282"/>
          <p:cNvSpPr txBox="1">
            <a:spLocks noGrp="1"/>
          </p:cNvSpPr>
          <p:nvPr>
            <p:ph type="body" idx="4"/>
          </p:nvPr>
        </p:nvSpPr>
        <p:spPr>
          <a:xfrm>
            <a:off x="5721116" y="3281266"/>
            <a:ext cx="1591177"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08" name="Google Shape;108;p282"/>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09" name="Google Shape;109;p282"/>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10" name="Google Shape;110;p28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Four Content - Subtitle">
  <p:cSld name="Four Content - Subtitle">
    <p:spTree>
      <p:nvGrpSpPr>
        <p:cNvPr id="1" name="Shape 111"/>
        <p:cNvGrpSpPr/>
        <p:nvPr/>
      </p:nvGrpSpPr>
      <p:grpSpPr>
        <a:xfrm>
          <a:off x="0" y="0"/>
          <a:ext cx="0" cy="0"/>
          <a:chOff x="0" y="0"/>
          <a:chExt cx="0" cy="0"/>
        </a:xfrm>
      </p:grpSpPr>
      <p:sp>
        <p:nvSpPr>
          <p:cNvPr id="112" name="Google Shape;112;p283"/>
          <p:cNvSpPr txBox="1">
            <a:spLocks noGrp="1"/>
          </p:cNvSpPr>
          <p:nvPr>
            <p:ph type="title"/>
          </p:nvPr>
        </p:nvSpPr>
        <p:spPr>
          <a:xfrm>
            <a:off x="275725" y="671582"/>
            <a:ext cx="7038389" cy="784532"/>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13" name="Google Shape;113;p283"/>
          <p:cNvSpPr txBox="1">
            <a:spLocks noGrp="1"/>
          </p:cNvSpPr>
          <p:nvPr>
            <p:ph type="subTitle" idx="1"/>
          </p:nvPr>
        </p:nvSpPr>
        <p:spPr>
          <a:xfrm>
            <a:off x="275725" y="1456112"/>
            <a:ext cx="7038389" cy="1381873"/>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dk1"/>
              </a:buClr>
              <a:buSzPts val="1494"/>
              <a:buNone/>
              <a:defRPr sz="1494" b="0">
                <a:solidFill>
                  <a:schemeClr val="dk1"/>
                </a:solidFill>
              </a:defRPr>
            </a:lvl1pPr>
            <a:lvl2pPr lvl="1" algn="l">
              <a:lnSpc>
                <a:spcPct val="85000"/>
              </a:lnSpc>
              <a:spcBef>
                <a:spcPts val="0"/>
              </a:spcBef>
              <a:spcAft>
                <a:spcPts val="0"/>
              </a:spcAft>
              <a:buClr>
                <a:schemeClr val="dk1"/>
              </a:buClr>
              <a:buSzPts val="1494"/>
              <a:buNone/>
              <a:defRPr sz="1494"/>
            </a:lvl2pPr>
            <a:lvl3pPr lvl="2" algn="l">
              <a:lnSpc>
                <a:spcPct val="85000"/>
              </a:lnSpc>
              <a:spcBef>
                <a:spcPts val="0"/>
              </a:spcBef>
              <a:spcAft>
                <a:spcPts val="0"/>
              </a:spcAft>
              <a:buClr>
                <a:schemeClr val="dk1"/>
              </a:buClr>
              <a:buSzPts val="1494"/>
              <a:buNone/>
              <a:defRPr sz="1494"/>
            </a:lvl3pPr>
            <a:lvl4pPr lvl="3" algn="l">
              <a:lnSpc>
                <a:spcPct val="85000"/>
              </a:lnSpc>
              <a:spcBef>
                <a:spcPts val="0"/>
              </a:spcBef>
              <a:spcAft>
                <a:spcPts val="0"/>
              </a:spcAft>
              <a:buClr>
                <a:schemeClr val="dk1"/>
              </a:buClr>
              <a:buSzPts val="1494"/>
              <a:buNone/>
              <a:defRPr sz="1494"/>
            </a:lvl4pPr>
            <a:lvl5pPr lvl="4" algn="l">
              <a:lnSpc>
                <a:spcPct val="85000"/>
              </a:lnSpc>
              <a:spcBef>
                <a:spcPts val="0"/>
              </a:spcBef>
              <a:spcAft>
                <a:spcPts val="0"/>
              </a:spcAft>
              <a:buClr>
                <a:schemeClr val="dk1"/>
              </a:buClr>
              <a:buSzPts val="1494"/>
              <a:buNone/>
              <a:defRPr sz="1494"/>
            </a:lvl5pPr>
            <a:lvl6pPr lvl="5" algn="l">
              <a:lnSpc>
                <a:spcPct val="85000"/>
              </a:lnSpc>
              <a:spcBef>
                <a:spcPts val="0"/>
              </a:spcBef>
              <a:spcAft>
                <a:spcPts val="0"/>
              </a:spcAft>
              <a:buClr>
                <a:schemeClr val="dk1"/>
              </a:buClr>
              <a:buSzPts val="1494"/>
              <a:buNone/>
              <a:defRPr sz="1494"/>
            </a:lvl6pPr>
            <a:lvl7pPr lvl="6" algn="l">
              <a:lnSpc>
                <a:spcPct val="85000"/>
              </a:lnSpc>
              <a:spcBef>
                <a:spcPts val="0"/>
              </a:spcBef>
              <a:spcAft>
                <a:spcPts val="0"/>
              </a:spcAft>
              <a:buClr>
                <a:schemeClr val="dk1"/>
              </a:buClr>
              <a:buSzPts val="1494"/>
              <a:buNone/>
              <a:defRPr sz="1494"/>
            </a:lvl7pPr>
            <a:lvl8pPr lvl="7" algn="l">
              <a:lnSpc>
                <a:spcPct val="85000"/>
              </a:lnSpc>
              <a:spcBef>
                <a:spcPts val="0"/>
              </a:spcBef>
              <a:spcAft>
                <a:spcPts val="0"/>
              </a:spcAft>
              <a:buClr>
                <a:schemeClr val="dk1"/>
              </a:buClr>
              <a:buSzPts val="1494"/>
              <a:buNone/>
              <a:defRPr sz="1494"/>
            </a:lvl8pPr>
            <a:lvl9pPr lvl="8" algn="l">
              <a:lnSpc>
                <a:spcPct val="85000"/>
              </a:lnSpc>
              <a:spcBef>
                <a:spcPts val="0"/>
              </a:spcBef>
              <a:spcAft>
                <a:spcPts val="0"/>
              </a:spcAft>
              <a:buClr>
                <a:schemeClr val="dk1"/>
              </a:buClr>
              <a:buSzPts val="1494"/>
              <a:buNone/>
              <a:defRPr sz="1494"/>
            </a:lvl9pPr>
          </a:lstStyle>
          <a:p>
            <a:endParaRPr/>
          </a:p>
        </p:txBody>
      </p:sp>
      <p:sp>
        <p:nvSpPr>
          <p:cNvPr id="114" name="Google Shape;114;p283"/>
          <p:cNvSpPr txBox="1">
            <a:spLocks noGrp="1"/>
          </p:cNvSpPr>
          <p:nvPr>
            <p:ph type="body" idx="2"/>
          </p:nvPr>
        </p:nvSpPr>
        <p:spPr>
          <a:xfrm>
            <a:off x="275725" y="3281266"/>
            <a:ext cx="1591177"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15" name="Google Shape;115;p283"/>
          <p:cNvSpPr txBox="1">
            <a:spLocks noGrp="1"/>
          </p:cNvSpPr>
          <p:nvPr>
            <p:ph type="body" idx="3"/>
          </p:nvPr>
        </p:nvSpPr>
        <p:spPr>
          <a:xfrm>
            <a:off x="2092069" y="3281266"/>
            <a:ext cx="1591177"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16" name="Google Shape;116;p283"/>
          <p:cNvSpPr txBox="1">
            <a:spLocks noGrp="1"/>
          </p:cNvSpPr>
          <p:nvPr>
            <p:ph type="body" idx="4"/>
          </p:nvPr>
        </p:nvSpPr>
        <p:spPr>
          <a:xfrm>
            <a:off x="3906593" y="3281266"/>
            <a:ext cx="1591177"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17" name="Google Shape;117;p283"/>
          <p:cNvSpPr txBox="1">
            <a:spLocks noGrp="1"/>
          </p:cNvSpPr>
          <p:nvPr>
            <p:ph type="body" idx="5"/>
          </p:nvPr>
        </p:nvSpPr>
        <p:spPr>
          <a:xfrm>
            <a:off x="5721116" y="3281266"/>
            <a:ext cx="1591177"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18" name="Google Shape;118;p283"/>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19" name="Google Shape;119;p283"/>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20" name="Google Shape;120;p28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Five Content">
  <p:cSld name="Five Content">
    <p:spTree>
      <p:nvGrpSpPr>
        <p:cNvPr id="1" name="Shape 121"/>
        <p:cNvGrpSpPr/>
        <p:nvPr/>
      </p:nvGrpSpPr>
      <p:grpSpPr>
        <a:xfrm>
          <a:off x="0" y="0"/>
          <a:ext cx="0" cy="0"/>
          <a:chOff x="0" y="0"/>
          <a:chExt cx="0" cy="0"/>
        </a:xfrm>
      </p:grpSpPr>
      <p:sp>
        <p:nvSpPr>
          <p:cNvPr id="122" name="Google Shape;122;p284"/>
          <p:cNvSpPr txBox="1">
            <a:spLocks noGrp="1"/>
          </p:cNvSpPr>
          <p:nvPr>
            <p:ph type="title"/>
          </p:nvPr>
        </p:nvSpPr>
        <p:spPr>
          <a:xfrm>
            <a:off x="275725" y="673901"/>
            <a:ext cx="7038389" cy="2164085"/>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23" name="Google Shape;123;p284"/>
          <p:cNvSpPr txBox="1">
            <a:spLocks noGrp="1"/>
          </p:cNvSpPr>
          <p:nvPr>
            <p:ph type="body" idx="1"/>
          </p:nvPr>
        </p:nvSpPr>
        <p:spPr>
          <a:xfrm>
            <a:off x="275725" y="3281266"/>
            <a:ext cx="1228119"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24" name="Google Shape;124;p284"/>
          <p:cNvSpPr txBox="1">
            <a:spLocks noGrp="1"/>
          </p:cNvSpPr>
          <p:nvPr>
            <p:ph type="body" idx="2"/>
          </p:nvPr>
        </p:nvSpPr>
        <p:spPr>
          <a:xfrm>
            <a:off x="1728783" y="3281266"/>
            <a:ext cx="1228119"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25" name="Google Shape;125;p284"/>
          <p:cNvSpPr txBox="1">
            <a:spLocks noGrp="1"/>
          </p:cNvSpPr>
          <p:nvPr>
            <p:ph type="body" idx="3"/>
          </p:nvPr>
        </p:nvSpPr>
        <p:spPr>
          <a:xfrm>
            <a:off x="3181841" y="3281266"/>
            <a:ext cx="1228119"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26" name="Google Shape;126;p284"/>
          <p:cNvSpPr txBox="1">
            <a:spLocks noGrp="1"/>
          </p:cNvSpPr>
          <p:nvPr>
            <p:ph type="body" idx="4"/>
          </p:nvPr>
        </p:nvSpPr>
        <p:spPr>
          <a:xfrm>
            <a:off x="4634899" y="3281266"/>
            <a:ext cx="1228119"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27" name="Google Shape;127;p284"/>
          <p:cNvSpPr txBox="1">
            <a:spLocks noGrp="1"/>
          </p:cNvSpPr>
          <p:nvPr>
            <p:ph type="body" idx="5"/>
          </p:nvPr>
        </p:nvSpPr>
        <p:spPr>
          <a:xfrm>
            <a:off x="6087959" y="3281266"/>
            <a:ext cx="1228119"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28" name="Google Shape;128;p284"/>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29" name="Google Shape;129;p284"/>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30" name="Google Shape;130;p28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Five Content - Subtitle">
  <p:cSld name="Five Content - Subtitle">
    <p:spTree>
      <p:nvGrpSpPr>
        <p:cNvPr id="1" name="Shape 131"/>
        <p:cNvGrpSpPr/>
        <p:nvPr/>
      </p:nvGrpSpPr>
      <p:grpSpPr>
        <a:xfrm>
          <a:off x="0" y="0"/>
          <a:ext cx="0" cy="0"/>
          <a:chOff x="0" y="0"/>
          <a:chExt cx="0" cy="0"/>
        </a:xfrm>
      </p:grpSpPr>
      <p:sp>
        <p:nvSpPr>
          <p:cNvPr id="132" name="Google Shape;132;p285"/>
          <p:cNvSpPr txBox="1">
            <a:spLocks noGrp="1"/>
          </p:cNvSpPr>
          <p:nvPr>
            <p:ph type="title"/>
          </p:nvPr>
        </p:nvSpPr>
        <p:spPr>
          <a:xfrm>
            <a:off x="275725" y="671582"/>
            <a:ext cx="7038389" cy="784532"/>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33" name="Google Shape;133;p285"/>
          <p:cNvSpPr txBox="1">
            <a:spLocks noGrp="1"/>
          </p:cNvSpPr>
          <p:nvPr>
            <p:ph type="subTitle" idx="1"/>
          </p:nvPr>
        </p:nvSpPr>
        <p:spPr>
          <a:xfrm>
            <a:off x="275725" y="1456112"/>
            <a:ext cx="7038389" cy="1381873"/>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dk1"/>
              </a:buClr>
              <a:buSzPts val="1494"/>
              <a:buNone/>
              <a:defRPr sz="1494" b="0">
                <a:solidFill>
                  <a:schemeClr val="dk1"/>
                </a:solidFill>
              </a:defRPr>
            </a:lvl1pPr>
            <a:lvl2pPr lvl="1" algn="l">
              <a:lnSpc>
                <a:spcPct val="85000"/>
              </a:lnSpc>
              <a:spcBef>
                <a:spcPts val="0"/>
              </a:spcBef>
              <a:spcAft>
                <a:spcPts val="0"/>
              </a:spcAft>
              <a:buClr>
                <a:schemeClr val="dk1"/>
              </a:buClr>
              <a:buSzPts val="1494"/>
              <a:buNone/>
              <a:defRPr sz="1494"/>
            </a:lvl2pPr>
            <a:lvl3pPr lvl="2" algn="l">
              <a:lnSpc>
                <a:spcPct val="85000"/>
              </a:lnSpc>
              <a:spcBef>
                <a:spcPts val="0"/>
              </a:spcBef>
              <a:spcAft>
                <a:spcPts val="0"/>
              </a:spcAft>
              <a:buClr>
                <a:schemeClr val="dk1"/>
              </a:buClr>
              <a:buSzPts val="1494"/>
              <a:buNone/>
              <a:defRPr sz="1494"/>
            </a:lvl3pPr>
            <a:lvl4pPr lvl="3" algn="l">
              <a:lnSpc>
                <a:spcPct val="85000"/>
              </a:lnSpc>
              <a:spcBef>
                <a:spcPts val="0"/>
              </a:spcBef>
              <a:spcAft>
                <a:spcPts val="0"/>
              </a:spcAft>
              <a:buClr>
                <a:schemeClr val="dk1"/>
              </a:buClr>
              <a:buSzPts val="1494"/>
              <a:buNone/>
              <a:defRPr sz="1494"/>
            </a:lvl4pPr>
            <a:lvl5pPr lvl="4" algn="l">
              <a:lnSpc>
                <a:spcPct val="85000"/>
              </a:lnSpc>
              <a:spcBef>
                <a:spcPts val="0"/>
              </a:spcBef>
              <a:spcAft>
                <a:spcPts val="0"/>
              </a:spcAft>
              <a:buClr>
                <a:schemeClr val="dk1"/>
              </a:buClr>
              <a:buSzPts val="1494"/>
              <a:buNone/>
              <a:defRPr sz="1494"/>
            </a:lvl5pPr>
            <a:lvl6pPr lvl="5" algn="l">
              <a:lnSpc>
                <a:spcPct val="85000"/>
              </a:lnSpc>
              <a:spcBef>
                <a:spcPts val="0"/>
              </a:spcBef>
              <a:spcAft>
                <a:spcPts val="0"/>
              </a:spcAft>
              <a:buClr>
                <a:schemeClr val="dk1"/>
              </a:buClr>
              <a:buSzPts val="1494"/>
              <a:buNone/>
              <a:defRPr sz="1494"/>
            </a:lvl6pPr>
            <a:lvl7pPr lvl="6" algn="l">
              <a:lnSpc>
                <a:spcPct val="85000"/>
              </a:lnSpc>
              <a:spcBef>
                <a:spcPts val="0"/>
              </a:spcBef>
              <a:spcAft>
                <a:spcPts val="0"/>
              </a:spcAft>
              <a:buClr>
                <a:schemeClr val="dk1"/>
              </a:buClr>
              <a:buSzPts val="1494"/>
              <a:buNone/>
              <a:defRPr sz="1494"/>
            </a:lvl7pPr>
            <a:lvl8pPr lvl="7" algn="l">
              <a:lnSpc>
                <a:spcPct val="85000"/>
              </a:lnSpc>
              <a:spcBef>
                <a:spcPts val="0"/>
              </a:spcBef>
              <a:spcAft>
                <a:spcPts val="0"/>
              </a:spcAft>
              <a:buClr>
                <a:schemeClr val="dk1"/>
              </a:buClr>
              <a:buSzPts val="1494"/>
              <a:buNone/>
              <a:defRPr sz="1494"/>
            </a:lvl8pPr>
            <a:lvl9pPr lvl="8" algn="l">
              <a:lnSpc>
                <a:spcPct val="85000"/>
              </a:lnSpc>
              <a:spcBef>
                <a:spcPts val="0"/>
              </a:spcBef>
              <a:spcAft>
                <a:spcPts val="0"/>
              </a:spcAft>
              <a:buClr>
                <a:schemeClr val="dk1"/>
              </a:buClr>
              <a:buSzPts val="1494"/>
              <a:buNone/>
              <a:defRPr sz="1494"/>
            </a:lvl9pPr>
          </a:lstStyle>
          <a:p>
            <a:endParaRPr/>
          </a:p>
        </p:txBody>
      </p:sp>
      <p:sp>
        <p:nvSpPr>
          <p:cNvPr id="134" name="Google Shape;134;p285"/>
          <p:cNvSpPr txBox="1">
            <a:spLocks noGrp="1"/>
          </p:cNvSpPr>
          <p:nvPr>
            <p:ph type="body" idx="2"/>
          </p:nvPr>
        </p:nvSpPr>
        <p:spPr>
          <a:xfrm>
            <a:off x="275725" y="3281266"/>
            <a:ext cx="1228119"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35" name="Google Shape;135;p285"/>
          <p:cNvSpPr txBox="1">
            <a:spLocks noGrp="1"/>
          </p:cNvSpPr>
          <p:nvPr>
            <p:ph type="body" idx="3"/>
          </p:nvPr>
        </p:nvSpPr>
        <p:spPr>
          <a:xfrm>
            <a:off x="1728783" y="3281266"/>
            <a:ext cx="1228119"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36" name="Google Shape;136;p285"/>
          <p:cNvSpPr txBox="1">
            <a:spLocks noGrp="1"/>
          </p:cNvSpPr>
          <p:nvPr>
            <p:ph type="body" idx="4"/>
          </p:nvPr>
        </p:nvSpPr>
        <p:spPr>
          <a:xfrm>
            <a:off x="3181841" y="3281266"/>
            <a:ext cx="1228119"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37" name="Google Shape;137;p285"/>
          <p:cNvSpPr txBox="1">
            <a:spLocks noGrp="1"/>
          </p:cNvSpPr>
          <p:nvPr>
            <p:ph type="body" idx="5"/>
          </p:nvPr>
        </p:nvSpPr>
        <p:spPr>
          <a:xfrm>
            <a:off x="4634899" y="3281266"/>
            <a:ext cx="1228119"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38" name="Google Shape;138;p285"/>
          <p:cNvSpPr txBox="1">
            <a:spLocks noGrp="1"/>
          </p:cNvSpPr>
          <p:nvPr>
            <p:ph type="body" idx="6"/>
          </p:nvPr>
        </p:nvSpPr>
        <p:spPr>
          <a:xfrm>
            <a:off x="6087959" y="3281266"/>
            <a:ext cx="1228119"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39" name="Google Shape;139;p285"/>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40" name="Google Shape;140;p285"/>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41" name="Google Shape;141;p28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hree Images">
  <p:cSld name="Three Images">
    <p:spTree>
      <p:nvGrpSpPr>
        <p:cNvPr id="1" name="Shape 142"/>
        <p:cNvGrpSpPr/>
        <p:nvPr/>
      </p:nvGrpSpPr>
      <p:grpSpPr>
        <a:xfrm>
          <a:off x="0" y="0"/>
          <a:ext cx="0" cy="0"/>
          <a:chOff x="0" y="0"/>
          <a:chExt cx="0" cy="0"/>
        </a:xfrm>
      </p:grpSpPr>
      <p:sp>
        <p:nvSpPr>
          <p:cNvPr id="143" name="Google Shape;143;p286"/>
          <p:cNvSpPr txBox="1">
            <a:spLocks noGrp="1"/>
          </p:cNvSpPr>
          <p:nvPr>
            <p:ph type="title"/>
          </p:nvPr>
        </p:nvSpPr>
        <p:spPr>
          <a:xfrm>
            <a:off x="275725" y="673901"/>
            <a:ext cx="7038389" cy="2164085"/>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44" name="Google Shape;144;p286"/>
          <p:cNvSpPr>
            <a:spLocks noGrp="1"/>
          </p:cNvSpPr>
          <p:nvPr>
            <p:ph type="pic" idx="2"/>
          </p:nvPr>
        </p:nvSpPr>
        <p:spPr>
          <a:xfrm>
            <a:off x="275724" y="3276313"/>
            <a:ext cx="2196903" cy="470719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145" name="Google Shape;145;p286"/>
          <p:cNvSpPr>
            <a:spLocks noGrp="1"/>
          </p:cNvSpPr>
          <p:nvPr>
            <p:ph type="pic" idx="3"/>
          </p:nvPr>
        </p:nvSpPr>
        <p:spPr>
          <a:xfrm>
            <a:off x="2696468" y="3276313"/>
            <a:ext cx="2196903" cy="470719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146" name="Google Shape;146;p286"/>
          <p:cNvSpPr>
            <a:spLocks noGrp="1"/>
          </p:cNvSpPr>
          <p:nvPr>
            <p:ph type="pic" idx="4"/>
          </p:nvPr>
        </p:nvSpPr>
        <p:spPr>
          <a:xfrm>
            <a:off x="5117211" y="3276313"/>
            <a:ext cx="2196903" cy="470719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147" name="Google Shape;147;p286"/>
          <p:cNvSpPr txBox="1">
            <a:spLocks noGrp="1"/>
          </p:cNvSpPr>
          <p:nvPr>
            <p:ph type="body" idx="1"/>
          </p:nvPr>
        </p:nvSpPr>
        <p:spPr>
          <a:xfrm>
            <a:off x="275725" y="8236596"/>
            <a:ext cx="2196902" cy="1391752"/>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48" name="Google Shape;148;p286"/>
          <p:cNvSpPr txBox="1">
            <a:spLocks noGrp="1"/>
          </p:cNvSpPr>
          <p:nvPr>
            <p:ph type="body" idx="5"/>
          </p:nvPr>
        </p:nvSpPr>
        <p:spPr>
          <a:xfrm>
            <a:off x="2696469" y="8236596"/>
            <a:ext cx="2196902" cy="1391752"/>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49" name="Google Shape;149;p286"/>
          <p:cNvSpPr txBox="1">
            <a:spLocks noGrp="1"/>
          </p:cNvSpPr>
          <p:nvPr>
            <p:ph type="body" idx="6"/>
          </p:nvPr>
        </p:nvSpPr>
        <p:spPr>
          <a:xfrm>
            <a:off x="5117212" y="8236596"/>
            <a:ext cx="2196902" cy="1391752"/>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50" name="Google Shape;150;p286"/>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51" name="Google Shape;151;p286"/>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52" name="Google Shape;152;p28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hree Images - Subtitle">
  <p:cSld name="Three Images - Subtitle">
    <p:spTree>
      <p:nvGrpSpPr>
        <p:cNvPr id="1" name="Shape 153"/>
        <p:cNvGrpSpPr/>
        <p:nvPr/>
      </p:nvGrpSpPr>
      <p:grpSpPr>
        <a:xfrm>
          <a:off x="0" y="0"/>
          <a:ext cx="0" cy="0"/>
          <a:chOff x="0" y="0"/>
          <a:chExt cx="0" cy="0"/>
        </a:xfrm>
      </p:grpSpPr>
      <p:sp>
        <p:nvSpPr>
          <p:cNvPr id="154" name="Google Shape;154;p287"/>
          <p:cNvSpPr txBox="1">
            <a:spLocks noGrp="1"/>
          </p:cNvSpPr>
          <p:nvPr>
            <p:ph type="title"/>
          </p:nvPr>
        </p:nvSpPr>
        <p:spPr>
          <a:xfrm>
            <a:off x="275725" y="671582"/>
            <a:ext cx="7038389" cy="784532"/>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55" name="Google Shape;155;p287"/>
          <p:cNvSpPr txBox="1">
            <a:spLocks noGrp="1"/>
          </p:cNvSpPr>
          <p:nvPr>
            <p:ph type="subTitle" idx="1"/>
          </p:nvPr>
        </p:nvSpPr>
        <p:spPr>
          <a:xfrm>
            <a:off x="275725" y="1456112"/>
            <a:ext cx="7038389" cy="1381873"/>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dk1"/>
              </a:buClr>
              <a:buSzPts val="1494"/>
              <a:buNone/>
              <a:defRPr sz="1494" b="0">
                <a:solidFill>
                  <a:schemeClr val="dk1"/>
                </a:solidFill>
              </a:defRPr>
            </a:lvl1pPr>
            <a:lvl2pPr lvl="1" algn="l">
              <a:lnSpc>
                <a:spcPct val="85000"/>
              </a:lnSpc>
              <a:spcBef>
                <a:spcPts val="0"/>
              </a:spcBef>
              <a:spcAft>
                <a:spcPts val="0"/>
              </a:spcAft>
              <a:buClr>
                <a:schemeClr val="dk1"/>
              </a:buClr>
              <a:buSzPts val="1494"/>
              <a:buNone/>
              <a:defRPr sz="1494"/>
            </a:lvl2pPr>
            <a:lvl3pPr lvl="2" algn="l">
              <a:lnSpc>
                <a:spcPct val="85000"/>
              </a:lnSpc>
              <a:spcBef>
                <a:spcPts val="0"/>
              </a:spcBef>
              <a:spcAft>
                <a:spcPts val="0"/>
              </a:spcAft>
              <a:buClr>
                <a:schemeClr val="dk1"/>
              </a:buClr>
              <a:buSzPts val="1494"/>
              <a:buNone/>
              <a:defRPr sz="1494"/>
            </a:lvl3pPr>
            <a:lvl4pPr lvl="3" algn="l">
              <a:lnSpc>
                <a:spcPct val="85000"/>
              </a:lnSpc>
              <a:spcBef>
                <a:spcPts val="0"/>
              </a:spcBef>
              <a:spcAft>
                <a:spcPts val="0"/>
              </a:spcAft>
              <a:buClr>
                <a:schemeClr val="dk1"/>
              </a:buClr>
              <a:buSzPts val="1494"/>
              <a:buNone/>
              <a:defRPr sz="1494"/>
            </a:lvl4pPr>
            <a:lvl5pPr lvl="4" algn="l">
              <a:lnSpc>
                <a:spcPct val="85000"/>
              </a:lnSpc>
              <a:spcBef>
                <a:spcPts val="0"/>
              </a:spcBef>
              <a:spcAft>
                <a:spcPts val="0"/>
              </a:spcAft>
              <a:buClr>
                <a:schemeClr val="dk1"/>
              </a:buClr>
              <a:buSzPts val="1494"/>
              <a:buNone/>
              <a:defRPr sz="1494"/>
            </a:lvl5pPr>
            <a:lvl6pPr lvl="5" algn="l">
              <a:lnSpc>
                <a:spcPct val="85000"/>
              </a:lnSpc>
              <a:spcBef>
                <a:spcPts val="0"/>
              </a:spcBef>
              <a:spcAft>
                <a:spcPts val="0"/>
              </a:spcAft>
              <a:buClr>
                <a:schemeClr val="dk1"/>
              </a:buClr>
              <a:buSzPts val="1494"/>
              <a:buNone/>
              <a:defRPr sz="1494"/>
            </a:lvl6pPr>
            <a:lvl7pPr lvl="6" algn="l">
              <a:lnSpc>
                <a:spcPct val="85000"/>
              </a:lnSpc>
              <a:spcBef>
                <a:spcPts val="0"/>
              </a:spcBef>
              <a:spcAft>
                <a:spcPts val="0"/>
              </a:spcAft>
              <a:buClr>
                <a:schemeClr val="dk1"/>
              </a:buClr>
              <a:buSzPts val="1494"/>
              <a:buNone/>
              <a:defRPr sz="1494"/>
            </a:lvl7pPr>
            <a:lvl8pPr lvl="7" algn="l">
              <a:lnSpc>
                <a:spcPct val="85000"/>
              </a:lnSpc>
              <a:spcBef>
                <a:spcPts val="0"/>
              </a:spcBef>
              <a:spcAft>
                <a:spcPts val="0"/>
              </a:spcAft>
              <a:buClr>
                <a:schemeClr val="dk1"/>
              </a:buClr>
              <a:buSzPts val="1494"/>
              <a:buNone/>
              <a:defRPr sz="1494"/>
            </a:lvl8pPr>
            <a:lvl9pPr lvl="8" algn="l">
              <a:lnSpc>
                <a:spcPct val="85000"/>
              </a:lnSpc>
              <a:spcBef>
                <a:spcPts val="0"/>
              </a:spcBef>
              <a:spcAft>
                <a:spcPts val="0"/>
              </a:spcAft>
              <a:buClr>
                <a:schemeClr val="dk1"/>
              </a:buClr>
              <a:buSzPts val="1494"/>
              <a:buNone/>
              <a:defRPr sz="1494"/>
            </a:lvl9pPr>
          </a:lstStyle>
          <a:p>
            <a:endParaRPr/>
          </a:p>
        </p:txBody>
      </p:sp>
      <p:sp>
        <p:nvSpPr>
          <p:cNvPr id="156" name="Google Shape;156;p287"/>
          <p:cNvSpPr>
            <a:spLocks noGrp="1"/>
          </p:cNvSpPr>
          <p:nvPr>
            <p:ph type="pic" idx="2"/>
          </p:nvPr>
        </p:nvSpPr>
        <p:spPr>
          <a:xfrm>
            <a:off x="275724" y="3276313"/>
            <a:ext cx="2196903" cy="470719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157" name="Google Shape;157;p287"/>
          <p:cNvSpPr>
            <a:spLocks noGrp="1"/>
          </p:cNvSpPr>
          <p:nvPr>
            <p:ph type="pic" idx="3"/>
          </p:nvPr>
        </p:nvSpPr>
        <p:spPr>
          <a:xfrm>
            <a:off x="2696468" y="3276313"/>
            <a:ext cx="2196903" cy="470719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158" name="Google Shape;158;p287"/>
          <p:cNvSpPr>
            <a:spLocks noGrp="1"/>
          </p:cNvSpPr>
          <p:nvPr>
            <p:ph type="pic" idx="4"/>
          </p:nvPr>
        </p:nvSpPr>
        <p:spPr>
          <a:xfrm>
            <a:off x="5117211" y="3276313"/>
            <a:ext cx="2196903" cy="470719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159" name="Google Shape;159;p287"/>
          <p:cNvSpPr txBox="1">
            <a:spLocks noGrp="1"/>
          </p:cNvSpPr>
          <p:nvPr>
            <p:ph type="body" idx="5"/>
          </p:nvPr>
        </p:nvSpPr>
        <p:spPr>
          <a:xfrm>
            <a:off x="275725" y="8236596"/>
            <a:ext cx="2196902" cy="1391752"/>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60" name="Google Shape;160;p287"/>
          <p:cNvSpPr txBox="1">
            <a:spLocks noGrp="1"/>
          </p:cNvSpPr>
          <p:nvPr>
            <p:ph type="body" idx="6"/>
          </p:nvPr>
        </p:nvSpPr>
        <p:spPr>
          <a:xfrm>
            <a:off x="2696469" y="8236596"/>
            <a:ext cx="2196902" cy="1391752"/>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61" name="Google Shape;161;p287"/>
          <p:cNvSpPr txBox="1">
            <a:spLocks noGrp="1"/>
          </p:cNvSpPr>
          <p:nvPr>
            <p:ph type="body" idx="7"/>
          </p:nvPr>
        </p:nvSpPr>
        <p:spPr>
          <a:xfrm>
            <a:off x="5117212" y="8236596"/>
            <a:ext cx="2196902" cy="1391752"/>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162" name="Google Shape;162;p287"/>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63" name="Google Shape;163;p287"/>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64" name="Google Shape;164;p28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Four Text Boxes for Icons">
  <p:cSld name="Four Text Boxes for Icons">
    <p:spTree>
      <p:nvGrpSpPr>
        <p:cNvPr id="1" name="Shape 165"/>
        <p:cNvGrpSpPr/>
        <p:nvPr/>
      </p:nvGrpSpPr>
      <p:grpSpPr>
        <a:xfrm>
          <a:off x="0" y="0"/>
          <a:ext cx="0" cy="0"/>
          <a:chOff x="0" y="0"/>
          <a:chExt cx="0" cy="0"/>
        </a:xfrm>
      </p:grpSpPr>
      <p:sp>
        <p:nvSpPr>
          <p:cNvPr id="166" name="Google Shape;166;p288"/>
          <p:cNvSpPr txBox="1">
            <a:spLocks noGrp="1"/>
          </p:cNvSpPr>
          <p:nvPr>
            <p:ph type="title"/>
          </p:nvPr>
        </p:nvSpPr>
        <p:spPr>
          <a:xfrm>
            <a:off x="275725" y="673901"/>
            <a:ext cx="7038389" cy="2164085"/>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7" name="Google Shape;167;p288"/>
          <p:cNvSpPr txBox="1">
            <a:spLocks noGrp="1"/>
          </p:cNvSpPr>
          <p:nvPr>
            <p:ph type="body" idx="1"/>
          </p:nvPr>
        </p:nvSpPr>
        <p:spPr>
          <a:xfrm>
            <a:off x="278414" y="5349082"/>
            <a:ext cx="1593866" cy="4279265"/>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168" name="Google Shape;168;p288"/>
          <p:cNvSpPr txBox="1">
            <a:spLocks noGrp="1"/>
          </p:cNvSpPr>
          <p:nvPr>
            <p:ph type="body" idx="2"/>
          </p:nvPr>
        </p:nvSpPr>
        <p:spPr>
          <a:xfrm>
            <a:off x="2091462" y="5349082"/>
            <a:ext cx="1593866" cy="4279265"/>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169" name="Google Shape;169;p288"/>
          <p:cNvSpPr txBox="1">
            <a:spLocks noGrp="1"/>
          </p:cNvSpPr>
          <p:nvPr>
            <p:ph type="body" idx="3"/>
          </p:nvPr>
        </p:nvSpPr>
        <p:spPr>
          <a:xfrm>
            <a:off x="3907200" y="5349082"/>
            <a:ext cx="1593866" cy="4279265"/>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170" name="Google Shape;170;p288"/>
          <p:cNvSpPr txBox="1">
            <a:spLocks noGrp="1"/>
          </p:cNvSpPr>
          <p:nvPr>
            <p:ph type="body" idx="4"/>
          </p:nvPr>
        </p:nvSpPr>
        <p:spPr>
          <a:xfrm>
            <a:off x="5722937" y="5349082"/>
            <a:ext cx="1593866" cy="4279265"/>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171" name="Google Shape;171;p288"/>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72" name="Google Shape;172;p288"/>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73" name="Google Shape;173;p28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Four Text Boxes for Icons - Subtitle">
  <p:cSld name="Four Text Boxes for Icons - Subtitle">
    <p:spTree>
      <p:nvGrpSpPr>
        <p:cNvPr id="1" name="Shape 174"/>
        <p:cNvGrpSpPr/>
        <p:nvPr/>
      </p:nvGrpSpPr>
      <p:grpSpPr>
        <a:xfrm>
          <a:off x="0" y="0"/>
          <a:ext cx="0" cy="0"/>
          <a:chOff x="0" y="0"/>
          <a:chExt cx="0" cy="0"/>
        </a:xfrm>
      </p:grpSpPr>
      <p:sp>
        <p:nvSpPr>
          <p:cNvPr id="175" name="Google Shape;175;p289"/>
          <p:cNvSpPr txBox="1">
            <a:spLocks noGrp="1"/>
          </p:cNvSpPr>
          <p:nvPr>
            <p:ph type="title"/>
          </p:nvPr>
        </p:nvSpPr>
        <p:spPr>
          <a:xfrm>
            <a:off x="275725" y="671582"/>
            <a:ext cx="7038389" cy="784532"/>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6" name="Google Shape;176;p289"/>
          <p:cNvSpPr txBox="1">
            <a:spLocks noGrp="1"/>
          </p:cNvSpPr>
          <p:nvPr>
            <p:ph type="subTitle" idx="1"/>
          </p:nvPr>
        </p:nvSpPr>
        <p:spPr>
          <a:xfrm>
            <a:off x="275725" y="1456112"/>
            <a:ext cx="7038389" cy="1381873"/>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dk1"/>
              </a:buClr>
              <a:buSzPts val="1494"/>
              <a:buNone/>
              <a:defRPr sz="1494" b="0">
                <a:solidFill>
                  <a:schemeClr val="dk1"/>
                </a:solidFill>
              </a:defRPr>
            </a:lvl1pPr>
            <a:lvl2pPr lvl="1" algn="l">
              <a:lnSpc>
                <a:spcPct val="85000"/>
              </a:lnSpc>
              <a:spcBef>
                <a:spcPts val="0"/>
              </a:spcBef>
              <a:spcAft>
                <a:spcPts val="0"/>
              </a:spcAft>
              <a:buClr>
                <a:schemeClr val="dk1"/>
              </a:buClr>
              <a:buSzPts val="1494"/>
              <a:buNone/>
              <a:defRPr sz="1494"/>
            </a:lvl2pPr>
            <a:lvl3pPr lvl="2" algn="l">
              <a:lnSpc>
                <a:spcPct val="85000"/>
              </a:lnSpc>
              <a:spcBef>
                <a:spcPts val="0"/>
              </a:spcBef>
              <a:spcAft>
                <a:spcPts val="0"/>
              </a:spcAft>
              <a:buClr>
                <a:schemeClr val="dk1"/>
              </a:buClr>
              <a:buSzPts val="1494"/>
              <a:buNone/>
              <a:defRPr sz="1494"/>
            </a:lvl3pPr>
            <a:lvl4pPr lvl="3" algn="l">
              <a:lnSpc>
                <a:spcPct val="85000"/>
              </a:lnSpc>
              <a:spcBef>
                <a:spcPts val="0"/>
              </a:spcBef>
              <a:spcAft>
                <a:spcPts val="0"/>
              </a:spcAft>
              <a:buClr>
                <a:schemeClr val="dk1"/>
              </a:buClr>
              <a:buSzPts val="1494"/>
              <a:buNone/>
              <a:defRPr sz="1494"/>
            </a:lvl4pPr>
            <a:lvl5pPr lvl="4" algn="l">
              <a:lnSpc>
                <a:spcPct val="85000"/>
              </a:lnSpc>
              <a:spcBef>
                <a:spcPts val="0"/>
              </a:spcBef>
              <a:spcAft>
                <a:spcPts val="0"/>
              </a:spcAft>
              <a:buClr>
                <a:schemeClr val="dk1"/>
              </a:buClr>
              <a:buSzPts val="1494"/>
              <a:buNone/>
              <a:defRPr sz="1494"/>
            </a:lvl5pPr>
            <a:lvl6pPr lvl="5" algn="l">
              <a:lnSpc>
                <a:spcPct val="85000"/>
              </a:lnSpc>
              <a:spcBef>
                <a:spcPts val="0"/>
              </a:spcBef>
              <a:spcAft>
                <a:spcPts val="0"/>
              </a:spcAft>
              <a:buClr>
                <a:schemeClr val="dk1"/>
              </a:buClr>
              <a:buSzPts val="1494"/>
              <a:buNone/>
              <a:defRPr sz="1494"/>
            </a:lvl6pPr>
            <a:lvl7pPr lvl="6" algn="l">
              <a:lnSpc>
                <a:spcPct val="85000"/>
              </a:lnSpc>
              <a:spcBef>
                <a:spcPts val="0"/>
              </a:spcBef>
              <a:spcAft>
                <a:spcPts val="0"/>
              </a:spcAft>
              <a:buClr>
                <a:schemeClr val="dk1"/>
              </a:buClr>
              <a:buSzPts val="1494"/>
              <a:buNone/>
              <a:defRPr sz="1494"/>
            </a:lvl7pPr>
            <a:lvl8pPr lvl="7" algn="l">
              <a:lnSpc>
                <a:spcPct val="85000"/>
              </a:lnSpc>
              <a:spcBef>
                <a:spcPts val="0"/>
              </a:spcBef>
              <a:spcAft>
                <a:spcPts val="0"/>
              </a:spcAft>
              <a:buClr>
                <a:schemeClr val="dk1"/>
              </a:buClr>
              <a:buSzPts val="1494"/>
              <a:buNone/>
              <a:defRPr sz="1494"/>
            </a:lvl8pPr>
            <a:lvl9pPr lvl="8" algn="l">
              <a:lnSpc>
                <a:spcPct val="85000"/>
              </a:lnSpc>
              <a:spcBef>
                <a:spcPts val="0"/>
              </a:spcBef>
              <a:spcAft>
                <a:spcPts val="0"/>
              </a:spcAft>
              <a:buClr>
                <a:schemeClr val="dk1"/>
              </a:buClr>
              <a:buSzPts val="1494"/>
              <a:buNone/>
              <a:defRPr sz="1494"/>
            </a:lvl9pPr>
          </a:lstStyle>
          <a:p>
            <a:endParaRPr/>
          </a:p>
        </p:txBody>
      </p:sp>
      <p:sp>
        <p:nvSpPr>
          <p:cNvPr id="177" name="Google Shape;177;p289"/>
          <p:cNvSpPr txBox="1">
            <a:spLocks noGrp="1"/>
          </p:cNvSpPr>
          <p:nvPr>
            <p:ph type="body" idx="2"/>
          </p:nvPr>
        </p:nvSpPr>
        <p:spPr>
          <a:xfrm>
            <a:off x="278414" y="5349082"/>
            <a:ext cx="1593866" cy="4279265"/>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178" name="Google Shape;178;p289"/>
          <p:cNvSpPr txBox="1">
            <a:spLocks noGrp="1"/>
          </p:cNvSpPr>
          <p:nvPr>
            <p:ph type="body" idx="3"/>
          </p:nvPr>
        </p:nvSpPr>
        <p:spPr>
          <a:xfrm>
            <a:off x="2091462" y="5349082"/>
            <a:ext cx="1593866" cy="4279265"/>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179" name="Google Shape;179;p289"/>
          <p:cNvSpPr txBox="1">
            <a:spLocks noGrp="1"/>
          </p:cNvSpPr>
          <p:nvPr>
            <p:ph type="body" idx="4"/>
          </p:nvPr>
        </p:nvSpPr>
        <p:spPr>
          <a:xfrm>
            <a:off x="3907200" y="5349082"/>
            <a:ext cx="1593866" cy="4279265"/>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180" name="Google Shape;180;p289"/>
          <p:cNvSpPr txBox="1">
            <a:spLocks noGrp="1"/>
          </p:cNvSpPr>
          <p:nvPr>
            <p:ph type="body" idx="5"/>
          </p:nvPr>
        </p:nvSpPr>
        <p:spPr>
          <a:xfrm>
            <a:off x="5722937" y="5349082"/>
            <a:ext cx="1593866" cy="4279265"/>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747"/>
              <a:buNone/>
              <a:defRPr sz="747"/>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181" name="Google Shape;181;p289"/>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82" name="Google Shape;182;p289"/>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83" name="Google Shape;183;p28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Four Team Images">
  <p:cSld name="Four Team Images">
    <p:spTree>
      <p:nvGrpSpPr>
        <p:cNvPr id="1" name="Shape 184"/>
        <p:cNvGrpSpPr/>
        <p:nvPr/>
      </p:nvGrpSpPr>
      <p:grpSpPr>
        <a:xfrm>
          <a:off x="0" y="0"/>
          <a:ext cx="0" cy="0"/>
          <a:chOff x="0" y="0"/>
          <a:chExt cx="0" cy="0"/>
        </a:xfrm>
      </p:grpSpPr>
      <p:sp>
        <p:nvSpPr>
          <p:cNvPr id="185" name="Google Shape;185;p290"/>
          <p:cNvSpPr txBox="1">
            <a:spLocks noGrp="1"/>
          </p:cNvSpPr>
          <p:nvPr>
            <p:ph type="title"/>
          </p:nvPr>
        </p:nvSpPr>
        <p:spPr>
          <a:xfrm>
            <a:off x="275725" y="673901"/>
            <a:ext cx="7038389" cy="2164085"/>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86" name="Google Shape;186;p290"/>
          <p:cNvSpPr>
            <a:spLocks noGrp="1"/>
          </p:cNvSpPr>
          <p:nvPr>
            <p:ph type="pic" idx="2"/>
          </p:nvPr>
        </p:nvSpPr>
        <p:spPr>
          <a:xfrm>
            <a:off x="275724" y="3280770"/>
            <a:ext cx="825395" cy="206831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187" name="Google Shape;187;p290"/>
          <p:cNvSpPr>
            <a:spLocks noGrp="1"/>
          </p:cNvSpPr>
          <p:nvPr>
            <p:ph type="pic" idx="3"/>
          </p:nvPr>
        </p:nvSpPr>
        <p:spPr>
          <a:xfrm>
            <a:off x="2091462" y="3280770"/>
            <a:ext cx="825395" cy="206831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188" name="Google Shape;188;p290"/>
          <p:cNvSpPr>
            <a:spLocks noGrp="1"/>
          </p:cNvSpPr>
          <p:nvPr>
            <p:ph type="pic" idx="4"/>
          </p:nvPr>
        </p:nvSpPr>
        <p:spPr>
          <a:xfrm>
            <a:off x="3907200" y="3280770"/>
            <a:ext cx="825395" cy="206831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189" name="Google Shape;189;p290"/>
          <p:cNvSpPr>
            <a:spLocks noGrp="1"/>
          </p:cNvSpPr>
          <p:nvPr>
            <p:ph type="pic" idx="5"/>
          </p:nvPr>
        </p:nvSpPr>
        <p:spPr>
          <a:xfrm>
            <a:off x="5722937" y="3280770"/>
            <a:ext cx="825395" cy="206831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190" name="Google Shape;190;p290"/>
          <p:cNvSpPr txBox="1">
            <a:spLocks noGrp="1"/>
          </p:cNvSpPr>
          <p:nvPr>
            <p:ph type="body" idx="1"/>
          </p:nvPr>
        </p:nvSpPr>
        <p:spPr>
          <a:xfrm>
            <a:off x="278414" y="5705687"/>
            <a:ext cx="1593866" cy="3922660"/>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996"/>
              <a:buNone/>
              <a:defRPr sz="996"/>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191" name="Google Shape;191;p290"/>
          <p:cNvSpPr txBox="1">
            <a:spLocks noGrp="1"/>
          </p:cNvSpPr>
          <p:nvPr>
            <p:ph type="body" idx="6"/>
          </p:nvPr>
        </p:nvSpPr>
        <p:spPr>
          <a:xfrm>
            <a:off x="2091462" y="5705687"/>
            <a:ext cx="1593866" cy="3922660"/>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996"/>
              <a:buNone/>
              <a:defRPr sz="996"/>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192" name="Google Shape;192;p290"/>
          <p:cNvSpPr txBox="1">
            <a:spLocks noGrp="1"/>
          </p:cNvSpPr>
          <p:nvPr>
            <p:ph type="body" idx="7"/>
          </p:nvPr>
        </p:nvSpPr>
        <p:spPr>
          <a:xfrm>
            <a:off x="3907200" y="5705687"/>
            <a:ext cx="1593866" cy="3922660"/>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996"/>
              <a:buNone/>
              <a:defRPr sz="996"/>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193" name="Google Shape;193;p290"/>
          <p:cNvSpPr txBox="1">
            <a:spLocks noGrp="1"/>
          </p:cNvSpPr>
          <p:nvPr>
            <p:ph type="body" idx="8"/>
          </p:nvPr>
        </p:nvSpPr>
        <p:spPr>
          <a:xfrm>
            <a:off x="5722937" y="5705687"/>
            <a:ext cx="1593866" cy="3922660"/>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996"/>
              <a:buNone/>
              <a:defRPr sz="996"/>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194" name="Google Shape;194;p290"/>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95" name="Google Shape;195;p290"/>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96" name="Google Shape;196;p29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Four Team Images - Subtitle">
  <p:cSld name="Four Team Images - Subtitle">
    <p:spTree>
      <p:nvGrpSpPr>
        <p:cNvPr id="1" name="Shape 197"/>
        <p:cNvGrpSpPr/>
        <p:nvPr/>
      </p:nvGrpSpPr>
      <p:grpSpPr>
        <a:xfrm>
          <a:off x="0" y="0"/>
          <a:ext cx="0" cy="0"/>
          <a:chOff x="0" y="0"/>
          <a:chExt cx="0" cy="0"/>
        </a:xfrm>
      </p:grpSpPr>
      <p:sp>
        <p:nvSpPr>
          <p:cNvPr id="198" name="Google Shape;198;p291"/>
          <p:cNvSpPr txBox="1">
            <a:spLocks noGrp="1"/>
          </p:cNvSpPr>
          <p:nvPr>
            <p:ph type="title"/>
          </p:nvPr>
        </p:nvSpPr>
        <p:spPr>
          <a:xfrm>
            <a:off x="275725" y="671582"/>
            <a:ext cx="7038389" cy="784532"/>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9" name="Google Shape;199;p291"/>
          <p:cNvSpPr txBox="1">
            <a:spLocks noGrp="1"/>
          </p:cNvSpPr>
          <p:nvPr>
            <p:ph type="subTitle" idx="1"/>
          </p:nvPr>
        </p:nvSpPr>
        <p:spPr>
          <a:xfrm>
            <a:off x="275725" y="1456112"/>
            <a:ext cx="7038389" cy="1381873"/>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dk1"/>
              </a:buClr>
              <a:buSzPts val="1494"/>
              <a:buNone/>
              <a:defRPr sz="1494" b="0">
                <a:solidFill>
                  <a:schemeClr val="dk1"/>
                </a:solidFill>
              </a:defRPr>
            </a:lvl1pPr>
            <a:lvl2pPr lvl="1" algn="l">
              <a:lnSpc>
                <a:spcPct val="85000"/>
              </a:lnSpc>
              <a:spcBef>
                <a:spcPts val="0"/>
              </a:spcBef>
              <a:spcAft>
                <a:spcPts val="0"/>
              </a:spcAft>
              <a:buClr>
                <a:schemeClr val="dk1"/>
              </a:buClr>
              <a:buSzPts val="1494"/>
              <a:buNone/>
              <a:defRPr sz="1494"/>
            </a:lvl2pPr>
            <a:lvl3pPr lvl="2" algn="l">
              <a:lnSpc>
                <a:spcPct val="85000"/>
              </a:lnSpc>
              <a:spcBef>
                <a:spcPts val="0"/>
              </a:spcBef>
              <a:spcAft>
                <a:spcPts val="0"/>
              </a:spcAft>
              <a:buClr>
                <a:schemeClr val="dk1"/>
              </a:buClr>
              <a:buSzPts val="1494"/>
              <a:buNone/>
              <a:defRPr sz="1494"/>
            </a:lvl3pPr>
            <a:lvl4pPr lvl="3" algn="l">
              <a:lnSpc>
                <a:spcPct val="85000"/>
              </a:lnSpc>
              <a:spcBef>
                <a:spcPts val="0"/>
              </a:spcBef>
              <a:spcAft>
                <a:spcPts val="0"/>
              </a:spcAft>
              <a:buClr>
                <a:schemeClr val="dk1"/>
              </a:buClr>
              <a:buSzPts val="1494"/>
              <a:buNone/>
              <a:defRPr sz="1494"/>
            </a:lvl4pPr>
            <a:lvl5pPr lvl="4" algn="l">
              <a:lnSpc>
                <a:spcPct val="85000"/>
              </a:lnSpc>
              <a:spcBef>
                <a:spcPts val="0"/>
              </a:spcBef>
              <a:spcAft>
                <a:spcPts val="0"/>
              </a:spcAft>
              <a:buClr>
                <a:schemeClr val="dk1"/>
              </a:buClr>
              <a:buSzPts val="1494"/>
              <a:buNone/>
              <a:defRPr sz="1494"/>
            </a:lvl5pPr>
            <a:lvl6pPr lvl="5" algn="l">
              <a:lnSpc>
                <a:spcPct val="85000"/>
              </a:lnSpc>
              <a:spcBef>
                <a:spcPts val="0"/>
              </a:spcBef>
              <a:spcAft>
                <a:spcPts val="0"/>
              </a:spcAft>
              <a:buClr>
                <a:schemeClr val="dk1"/>
              </a:buClr>
              <a:buSzPts val="1494"/>
              <a:buNone/>
              <a:defRPr sz="1494"/>
            </a:lvl6pPr>
            <a:lvl7pPr lvl="6" algn="l">
              <a:lnSpc>
                <a:spcPct val="85000"/>
              </a:lnSpc>
              <a:spcBef>
                <a:spcPts val="0"/>
              </a:spcBef>
              <a:spcAft>
                <a:spcPts val="0"/>
              </a:spcAft>
              <a:buClr>
                <a:schemeClr val="dk1"/>
              </a:buClr>
              <a:buSzPts val="1494"/>
              <a:buNone/>
              <a:defRPr sz="1494"/>
            </a:lvl7pPr>
            <a:lvl8pPr lvl="7" algn="l">
              <a:lnSpc>
                <a:spcPct val="85000"/>
              </a:lnSpc>
              <a:spcBef>
                <a:spcPts val="0"/>
              </a:spcBef>
              <a:spcAft>
                <a:spcPts val="0"/>
              </a:spcAft>
              <a:buClr>
                <a:schemeClr val="dk1"/>
              </a:buClr>
              <a:buSzPts val="1494"/>
              <a:buNone/>
              <a:defRPr sz="1494"/>
            </a:lvl8pPr>
            <a:lvl9pPr lvl="8" algn="l">
              <a:lnSpc>
                <a:spcPct val="85000"/>
              </a:lnSpc>
              <a:spcBef>
                <a:spcPts val="0"/>
              </a:spcBef>
              <a:spcAft>
                <a:spcPts val="0"/>
              </a:spcAft>
              <a:buClr>
                <a:schemeClr val="dk1"/>
              </a:buClr>
              <a:buSzPts val="1494"/>
              <a:buNone/>
              <a:defRPr sz="1494"/>
            </a:lvl9pPr>
          </a:lstStyle>
          <a:p>
            <a:endParaRPr/>
          </a:p>
        </p:txBody>
      </p:sp>
      <p:sp>
        <p:nvSpPr>
          <p:cNvPr id="200" name="Google Shape;200;p291"/>
          <p:cNvSpPr>
            <a:spLocks noGrp="1"/>
          </p:cNvSpPr>
          <p:nvPr>
            <p:ph type="pic" idx="2"/>
          </p:nvPr>
        </p:nvSpPr>
        <p:spPr>
          <a:xfrm>
            <a:off x="275724" y="3280770"/>
            <a:ext cx="825395" cy="206831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201" name="Google Shape;201;p291"/>
          <p:cNvSpPr>
            <a:spLocks noGrp="1"/>
          </p:cNvSpPr>
          <p:nvPr>
            <p:ph type="pic" idx="3"/>
          </p:nvPr>
        </p:nvSpPr>
        <p:spPr>
          <a:xfrm>
            <a:off x="2091462" y="3280770"/>
            <a:ext cx="825395" cy="206831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202" name="Google Shape;202;p291"/>
          <p:cNvSpPr>
            <a:spLocks noGrp="1"/>
          </p:cNvSpPr>
          <p:nvPr>
            <p:ph type="pic" idx="4"/>
          </p:nvPr>
        </p:nvSpPr>
        <p:spPr>
          <a:xfrm>
            <a:off x="3907200" y="3280770"/>
            <a:ext cx="825395" cy="206831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203" name="Google Shape;203;p291"/>
          <p:cNvSpPr>
            <a:spLocks noGrp="1"/>
          </p:cNvSpPr>
          <p:nvPr>
            <p:ph type="pic" idx="5"/>
          </p:nvPr>
        </p:nvSpPr>
        <p:spPr>
          <a:xfrm>
            <a:off x="5722937" y="3280770"/>
            <a:ext cx="825395" cy="2068312"/>
          </a:xfrm>
          <a:prstGeom prst="rect">
            <a:avLst/>
          </a:prstGeom>
          <a:solidFill>
            <a:srgbClr val="DEDEDE"/>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204" name="Google Shape;204;p291"/>
          <p:cNvSpPr txBox="1">
            <a:spLocks noGrp="1"/>
          </p:cNvSpPr>
          <p:nvPr>
            <p:ph type="body" idx="6"/>
          </p:nvPr>
        </p:nvSpPr>
        <p:spPr>
          <a:xfrm>
            <a:off x="278414" y="5705687"/>
            <a:ext cx="1593866" cy="3922660"/>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996"/>
              <a:buNone/>
              <a:defRPr sz="996"/>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205" name="Google Shape;205;p291"/>
          <p:cNvSpPr txBox="1">
            <a:spLocks noGrp="1"/>
          </p:cNvSpPr>
          <p:nvPr>
            <p:ph type="body" idx="7"/>
          </p:nvPr>
        </p:nvSpPr>
        <p:spPr>
          <a:xfrm>
            <a:off x="2091462" y="5705687"/>
            <a:ext cx="1593866" cy="3922660"/>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996"/>
              <a:buNone/>
              <a:defRPr sz="996"/>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206" name="Google Shape;206;p291"/>
          <p:cNvSpPr txBox="1">
            <a:spLocks noGrp="1"/>
          </p:cNvSpPr>
          <p:nvPr>
            <p:ph type="body" idx="8"/>
          </p:nvPr>
        </p:nvSpPr>
        <p:spPr>
          <a:xfrm>
            <a:off x="3907200" y="5705687"/>
            <a:ext cx="1593866" cy="3922660"/>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996"/>
              <a:buNone/>
              <a:defRPr sz="996"/>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207" name="Google Shape;207;p291"/>
          <p:cNvSpPr txBox="1">
            <a:spLocks noGrp="1"/>
          </p:cNvSpPr>
          <p:nvPr>
            <p:ph type="body" idx="9"/>
          </p:nvPr>
        </p:nvSpPr>
        <p:spPr>
          <a:xfrm>
            <a:off x="5722937" y="5705687"/>
            <a:ext cx="1593866" cy="3922660"/>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996"/>
              <a:buNone/>
              <a:defRPr sz="996"/>
            </a:lvl1pPr>
            <a:lvl2pPr marL="914400" lvl="1" indent="-228600" algn="l">
              <a:lnSpc>
                <a:spcPct val="100000"/>
              </a:lnSpc>
              <a:spcBef>
                <a:spcPts val="747"/>
              </a:spcBef>
              <a:spcAft>
                <a:spcPts val="0"/>
              </a:spcAft>
              <a:buClr>
                <a:schemeClr val="dk1"/>
              </a:buClr>
              <a:buSzPts val="996"/>
              <a:buNone/>
              <a:defRPr sz="996"/>
            </a:lvl2pPr>
            <a:lvl3pPr marL="1371600" lvl="2" indent="-228600" algn="l">
              <a:lnSpc>
                <a:spcPct val="100000"/>
              </a:lnSpc>
              <a:spcBef>
                <a:spcPts val="374"/>
              </a:spcBef>
              <a:spcAft>
                <a:spcPts val="0"/>
              </a:spcAft>
              <a:buClr>
                <a:schemeClr val="dk1"/>
              </a:buClr>
              <a:buSzPts val="996"/>
              <a:buNone/>
              <a:defRPr sz="996"/>
            </a:lvl3pPr>
            <a:lvl4pPr marL="1828800" lvl="3" indent="-291846" algn="l">
              <a:lnSpc>
                <a:spcPct val="100000"/>
              </a:lnSpc>
              <a:spcBef>
                <a:spcPts val="374"/>
              </a:spcBef>
              <a:spcAft>
                <a:spcPts val="0"/>
              </a:spcAft>
              <a:buClr>
                <a:schemeClr val="dk1"/>
              </a:buClr>
              <a:buSzPts val="996"/>
              <a:buChar char="–"/>
              <a:defRPr sz="996"/>
            </a:lvl4pPr>
            <a:lvl5pPr marL="2286000" lvl="4" indent="-291845" algn="l">
              <a:lnSpc>
                <a:spcPct val="100000"/>
              </a:lnSpc>
              <a:spcBef>
                <a:spcPts val="374"/>
              </a:spcBef>
              <a:spcAft>
                <a:spcPts val="0"/>
              </a:spcAft>
              <a:buClr>
                <a:schemeClr val="dk1"/>
              </a:buClr>
              <a:buSzPts val="996"/>
              <a:buChar char="•"/>
              <a:defRPr sz="996"/>
            </a:lvl5pPr>
            <a:lvl6pPr marL="2743200" lvl="5" indent="-291845" algn="l">
              <a:lnSpc>
                <a:spcPct val="100000"/>
              </a:lnSpc>
              <a:spcBef>
                <a:spcPts val="374"/>
              </a:spcBef>
              <a:spcAft>
                <a:spcPts val="0"/>
              </a:spcAft>
              <a:buClr>
                <a:schemeClr val="dk1"/>
              </a:buClr>
              <a:buSzPts val="996"/>
              <a:buChar char="–"/>
              <a:defRPr sz="996"/>
            </a:lvl6pPr>
            <a:lvl7pPr marL="3200400" lvl="6" indent="-291845" algn="l">
              <a:lnSpc>
                <a:spcPct val="100000"/>
              </a:lnSpc>
              <a:spcBef>
                <a:spcPts val="374"/>
              </a:spcBef>
              <a:spcAft>
                <a:spcPts val="0"/>
              </a:spcAft>
              <a:buClr>
                <a:schemeClr val="dk1"/>
              </a:buClr>
              <a:buSzPts val="996"/>
              <a:buChar char="•"/>
              <a:defRPr sz="996"/>
            </a:lvl7pPr>
            <a:lvl8pPr marL="3657600" lvl="7" indent="-291846" algn="l">
              <a:lnSpc>
                <a:spcPct val="100000"/>
              </a:lnSpc>
              <a:spcBef>
                <a:spcPts val="374"/>
              </a:spcBef>
              <a:spcAft>
                <a:spcPts val="0"/>
              </a:spcAft>
              <a:buClr>
                <a:schemeClr val="dk1"/>
              </a:buClr>
              <a:buSzPts val="996"/>
              <a:buChar char="–"/>
              <a:defRPr sz="996"/>
            </a:lvl8pPr>
            <a:lvl9pPr marL="4114800" lvl="8" indent="-291846" algn="l">
              <a:lnSpc>
                <a:spcPct val="100000"/>
              </a:lnSpc>
              <a:spcBef>
                <a:spcPts val="374"/>
              </a:spcBef>
              <a:spcAft>
                <a:spcPts val="374"/>
              </a:spcAft>
              <a:buClr>
                <a:schemeClr val="dk1"/>
              </a:buClr>
              <a:buSzPts val="996"/>
              <a:buChar char="•"/>
              <a:defRPr sz="996"/>
            </a:lvl9pPr>
          </a:lstStyle>
          <a:p>
            <a:endParaRPr/>
          </a:p>
        </p:txBody>
      </p:sp>
      <p:sp>
        <p:nvSpPr>
          <p:cNvPr id="208" name="Google Shape;208;p291"/>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09" name="Google Shape;209;p291"/>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10" name="Google Shape;210;p29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One Column Chart">
  <p:cSld name="One Column Chart">
    <p:spTree>
      <p:nvGrpSpPr>
        <p:cNvPr id="1" name="Shape 211"/>
        <p:cNvGrpSpPr/>
        <p:nvPr/>
      </p:nvGrpSpPr>
      <p:grpSpPr>
        <a:xfrm>
          <a:off x="0" y="0"/>
          <a:ext cx="0" cy="0"/>
          <a:chOff x="0" y="0"/>
          <a:chExt cx="0" cy="0"/>
        </a:xfrm>
      </p:grpSpPr>
      <p:sp>
        <p:nvSpPr>
          <p:cNvPr id="212" name="Google Shape;212;p292"/>
          <p:cNvSpPr txBox="1">
            <a:spLocks noGrp="1"/>
          </p:cNvSpPr>
          <p:nvPr>
            <p:ph type="title"/>
          </p:nvPr>
        </p:nvSpPr>
        <p:spPr>
          <a:xfrm>
            <a:off x="275725" y="673901"/>
            <a:ext cx="7038389" cy="2164085"/>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13" name="Google Shape;213;p292"/>
          <p:cNvSpPr txBox="1">
            <a:spLocks noGrp="1"/>
          </p:cNvSpPr>
          <p:nvPr>
            <p:ph type="body" idx="1"/>
          </p:nvPr>
        </p:nvSpPr>
        <p:spPr>
          <a:xfrm>
            <a:off x="275726" y="3281266"/>
            <a:ext cx="2196902"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214" name="Google Shape;214;p292"/>
          <p:cNvSpPr>
            <a:spLocks noGrp="1"/>
          </p:cNvSpPr>
          <p:nvPr>
            <p:ph type="chart" idx="2"/>
          </p:nvPr>
        </p:nvSpPr>
        <p:spPr>
          <a:xfrm>
            <a:off x="3486583" y="2228784"/>
            <a:ext cx="3827531" cy="7399563"/>
          </a:xfrm>
          <a:prstGeom prst="rect">
            <a:avLst/>
          </a:prstGeom>
          <a:no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215" name="Google Shape;215;p292"/>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16" name="Google Shape;216;p292"/>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17" name="Google Shape;217;p29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One Column Chart - Subtitle">
  <p:cSld name="One Column Chart - Subtitle">
    <p:spTree>
      <p:nvGrpSpPr>
        <p:cNvPr id="1" name="Shape 218"/>
        <p:cNvGrpSpPr/>
        <p:nvPr/>
      </p:nvGrpSpPr>
      <p:grpSpPr>
        <a:xfrm>
          <a:off x="0" y="0"/>
          <a:ext cx="0" cy="0"/>
          <a:chOff x="0" y="0"/>
          <a:chExt cx="0" cy="0"/>
        </a:xfrm>
      </p:grpSpPr>
      <p:sp>
        <p:nvSpPr>
          <p:cNvPr id="219" name="Google Shape;219;p293"/>
          <p:cNvSpPr txBox="1">
            <a:spLocks noGrp="1"/>
          </p:cNvSpPr>
          <p:nvPr>
            <p:ph type="title"/>
          </p:nvPr>
        </p:nvSpPr>
        <p:spPr>
          <a:xfrm>
            <a:off x="275725" y="671582"/>
            <a:ext cx="7038389" cy="784532"/>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20" name="Google Shape;220;p293"/>
          <p:cNvSpPr txBox="1">
            <a:spLocks noGrp="1"/>
          </p:cNvSpPr>
          <p:nvPr>
            <p:ph type="subTitle" idx="1"/>
          </p:nvPr>
        </p:nvSpPr>
        <p:spPr>
          <a:xfrm>
            <a:off x="275725" y="1456112"/>
            <a:ext cx="7038389" cy="1381873"/>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dk1"/>
              </a:buClr>
              <a:buSzPts val="1494"/>
              <a:buNone/>
              <a:defRPr sz="1494" b="0">
                <a:solidFill>
                  <a:schemeClr val="dk1"/>
                </a:solidFill>
              </a:defRPr>
            </a:lvl1pPr>
            <a:lvl2pPr lvl="1" algn="l">
              <a:lnSpc>
                <a:spcPct val="85000"/>
              </a:lnSpc>
              <a:spcBef>
                <a:spcPts val="0"/>
              </a:spcBef>
              <a:spcAft>
                <a:spcPts val="0"/>
              </a:spcAft>
              <a:buClr>
                <a:schemeClr val="dk1"/>
              </a:buClr>
              <a:buSzPts val="1494"/>
              <a:buNone/>
              <a:defRPr sz="1494"/>
            </a:lvl2pPr>
            <a:lvl3pPr lvl="2" algn="l">
              <a:lnSpc>
                <a:spcPct val="85000"/>
              </a:lnSpc>
              <a:spcBef>
                <a:spcPts val="0"/>
              </a:spcBef>
              <a:spcAft>
                <a:spcPts val="0"/>
              </a:spcAft>
              <a:buClr>
                <a:schemeClr val="dk1"/>
              </a:buClr>
              <a:buSzPts val="1494"/>
              <a:buNone/>
              <a:defRPr sz="1494"/>
            </a:lvl3pPr>
            <a:lvl4pPr lvl="3" algn="l">
              <a:lnSpc>
                <a:spcPct val="85000"/>
              </a:lnSpc>
              <a:spcBef>
                <a:spcPts val="0"/>
              </a:spcBef>
              <a:spcAft>
                <a:spcPts val="0"/>
              </a:spcAft>
              <a:buClr>
                <a:schemeClr val="dk1"/>
              </a:buClr>
              <a:buSzPts val="1494"/>
              <a:buNone/>
              <a:defRPr sz="1494"/>
            </a:lvl4pPr>
            <a:lvl5pPr lvl="4" algn="l">
              <a:lnSpc>
                <a:spcPct val="85000"/>
              </a:lnSpc>
              <a:spcBef>
                <a:spcPts val="0"/>
              </a:spcBef>
              <a:spcAft>
                <a:spcPts val="0"/>
              </a:spcAft>
              <a:buClr>
                <a:schemeClr val="dk1"/>
              </a:buClr>
              <a:buSzPts val="1494"/>
              <a:buNone/>
              <a:defRPr sz="1494"/>
            </a:lvl5pPr>
            <a:lvl6pPr lvl="5" algn="l">
              <a:lnSpc>
                <a:spcPct val="85000"/>
              </a:lnSpc>
              <a:spcBef>
                <a:spcPts val="0"/>
              </a:spcBef>
              <a:spcAft>
                <a:spcPts val="0"/>
              </a:spcAft>
              <a:buClr>
                <a:schemeClr val="dk1"/>
              </a:buClr>
              <a:buSzPts val="1494"/>
              <a:buNone/>
              <a:defRPr sz="1494"/>
            </a:lvl6pPr>
            <a:lvl7pPr lvl="6" algn="l">
              <a:lnSpc>
                <a:spcPct val="85000"/>
              </a:lnSpc>
              <a:spcBef>
                <a:spcPts val="0"/>
              </a:spcBef>
              <a:spcAft>
                <a:spcPts val="0"/>
              </a:spcAft>
              <a:buClr>
                <a:schemeClr val="dk1"/>
              </a:buClr>
              <a:buSzPts val="1494"/>
              <a:buNone/>
              <a:defRPr sz="1494"/>
            </a:lvl7pPr>
            <a:lvl8pPr lvl="7" algn="l">
              <a:lnSpc>
                <a:spcPct val="85000"/>
              </a:lnSpc>
              <a:spcBef>
                <a:spcPts val="0"/>
              </a:spcBef>
              <a:spcAft>
                <a:spcPts val="0"/>
              </a:spcAft>
              <a:buClr>
                <a:schemeClr val="dk1"/>
              </a:buClr>
              <a:buSzPts val="1494"/>
              <a:buNone/>
              <a:defRPr sz="1494"/>
            </a:lvl8pPr>
            <a:lvl9pPr lvl="8" algn="l">
              <a:lnSpc>
                <a:spcPct val="85000"/>
              </a:lnSpc>
              <a:spcBef>
                <a:spcPts val="0"/>
              </a:spcBef>
              <a:spcAft>
                <a:spcPts val="0"/>
              </a:spcAft>
              <a:buClr>
                <a:schemeClr val="dk1"/>
              </a:buClr>
              <a:buSzPts val="1494"/>
              <a:buNone/>
              <a:defRPr sz="1494"/>
            </a:lvl9pPr>
          </a:lstStyle>
          <a:p>
            <a:endParaRPr/>
          </a:p>
        </p:txBody>
      </p:sp>
      <p:sp>
        <p:nvSpPr>
          <p:cNvPr id="221" name="Google Shape;221;p293"/>
          <p:cNvSpPr txBox="1">
            <a:spLocks noGrp="1"/>
          </p:cNvSpPr>
          <p:nvPr>
            <p:ph type="body" idx="2"/>
          </p:nvPr>
        </p:nvSpPr>
        <p:spPr>
          <a:xfrm>
            <a:off x="275726" y="3281266"/>
            <a:ext cx="2196902"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800"/>
              <a:buNone/>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291845" algn="l">
              <a:lnSpc>
                <a:spcPct val="100000"/>
              </a:lnSpc>
              <a:spcBef>
                <a:spcPts val="374"/>
              </a:spcBef>
              <a:spcAft>
                <a:spcPts val="0"/>
              </a:spcAft>
              <a:buClr>
                <a:schemeClr val="dk1"/>
              </a:buClr>
              <a:buSzPts val="996"/>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222" name="Google Shape;222;p293"/>
          <p:cNvSpPr>
            <a:spLocks noGrp="1"/>
          </p:cNvSpPr>
          <p:nvPr>
            <p:ph type="chart" idx="3"/>
          </p:nvPr>
        </p:nvSpPr>
        <p:spPr>
          <a:xfrm>
            <a:off x="3486583" y="2228784"/>
            <a:ext cx="3827531" cy="7399563"/>
          </a:xfrm>
          <a:prstGeom prst="rect">
            <a:avLst/>
          </a:prstGeom>
          <a:no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223" name="Google Shape;223;p293"/>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24" name="Google Shape;224;p293"/>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25" name="Google Shape;225;p29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One Column Chart Dark">
  <p:cSld name="One Column Chart Dark">
    <p:bg>
      <p:bgPr>
        <a:solidFill>
          <a:srgbClr val="464646"/>
        </a:solidFill>
        <a:effectLst/>
      </p:bgPr>
    </p:bg>
    <p:spTree>
      <p:nvGrpSpPr>
        <p:cNvPr id="1" name="Shape 226"/>
        <p:cNvGrpSpPr/>
        <p:nvPr/>
      </p:nvGrpSpPr>
      <p:grpSpPr>
        <a:xfrm>
          <a:off x="0" y="0"/>
          <a:ext cx="0" cy="0"/>
          <a:chOff x="0" y="0"/>
          <a:chExt cx="0" cy="0"/>
        </a:xfrm>
      </p:grpSpPr>
      <p:sp>
        <p:nvSpPr>
          <p:cNvPr id="227" name="Google Shape;227;p294"/>
          <p:cNvSpPr txBox="1">
            <a:spLocks noGrp="1"/>
          </p:cNvSpPr>
          <p:nvPr>
            <p:ph type="title"/>
          </p:nvPr>
        </p:nvSpPr>
        <p:spPr>
          <a:xfrm>
            <a:off x="275725" y="673902"/>
            <a:ext cx="7038389" cy="2164083"/>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lt1"/>
              </a:buClr>
              <a:buSzPts val="1992"/>
              <a:buFont typeface="Georgia"/>
              <a:buNone/>
              <a:defRPr>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28" name="Google Shape;228;p294"/>
          <p:cNvSpPr txBox="1">
            <a:spLocks noGrp="1"/>
          </p:cNvSpPr>
          <p:nvPr>
            <p:ph type="body" idx="1"/>
          </p:nvPr>
        </p:nvSpPr>
        <p:spPr>
          <a:xfrm>
            <a:off x="275726" y="3281266"/>
            <a:ext cx="2196902" cy="6347081"/>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lt1"/>
              </a:buClr>
              <a:buSzPts val="1121"/>
              <a:buNone/>
              <a:defRPr>
                <a:solidFill>
                  <a:schemeClr val="lt1"/>
                </a:solidFill>
              </a:defRPr>
            </a:lvl1pPr>
            <a:lvl2pPr marL="914400" lvl="1" indent="-228600" algn="l">
              <a:lnSpc>
                <a:spcPct val="100000"/>
              </a:lnSpc>
              <a:spcBef>
                <a:spcPts val="747"/>
              </a:spcBef>
              <a:spcAft>
                <a:spcPts val="0"/>
              </a:spcAft>
              <a:buClr>
                <a:schemeClr val="lt1"/>
              </a:buClr>
              <a:buSzPts val="996"/>
              <a:buNone/>
              <a:defRPr>
                <a:solidFill>
                  <a:schemeClr val="lt1"/>
                </a:solidFill>
              </a:defRPr>
            </a:lvl2pPr>
            <a:lvl3pPr marL="1371600" lvl="2" indent="-291846" algn="l">
              <a:lnSpc>
                <a:spcPct val="100000"/>
              </a:lnSpc>
              <a:spcBef>
                <a:spcPts val="374"/>
              </a:spcBef>
              <a:spcAft>
                <a:spcPts val="0"/>
              </a:spcAft>
              <a:buClr>
                <a:schemeClr val="lt1"/>
              </a:buClr>
              <a:buSzPts val="996"/>
              <a:buChar char="•"/>
              <a:defRPr>
                <a:solidFill>
                  <a:schemeClr val="lt1"/>
                </a:solidFill>
              </a:defRPr>
            </a:lvl3pPr>
            <a:lvl4pPr marL="1828800" lvl="3" indent="-291846" algn="l">
              <a:lnSpc>
                <a:spcPct val="100000"/>
              </a:lnSpc>
              <a:spcBef>
                <a:spcPts val="374"/>
              </a:spcBef>
              <a:spcAft>
                <a:spcPts val="0"/>
              </a:spcAft>
              <a:buClr>
                <a:schemeClr val="lt1"/>
              </a:buClr>
              <a:buSzPts val="996"/>
              <a:buChar char="–"/>
              <a:defRPr>
                <a:solidFill>
                  <a:schemeClr val="lt1"/>
                </a:solidFill>
              </a:defRPr>
            </a:lvl4pPr>
            <a:lvl5pPr marL="2286000" lvl="4" indent="-291845" algn="l">
              <a:lnSpc>
                <a:spcPct val="100000"/>
              </a:lnSpc>
              <a:spcBef>
                <a:spcPts val="374"/>
              </a:spcBef>
              <a:spcAft>
                <a:spcPts val="0"/>
              </a:spcAft>
              <a:buClr>
                <a:schemeClr val="lt1"/>
              </a:buClr>
              <a:buSzPts val="996"/>
              <a:buChar char="•"/>
              <a:defRPr>
                <a:solidFill>
                  <a:schemeClr val="lt1"/>
                </a:solidFill>
              </a:defRPr>
            </a:lvl5pPr>
            <a:lvl6pPr marL="2743200" lvl="5" indent="-291845" algn="l">
              <a:lnSpc>
                <a:spcPct val="100000"/>
              </a:lnSpc>
              <a:spcBef>
                <a:spcPts val="374"/>
              </a:spcBef>
              <a:spcAft>
                <a:spcPts val="0"/>
              </a:spcAft>
              <a:buClr>
                <a:schemeClr val="lt1"/>
              </a:buClr>
              <a:buSzPts val="996"/>
              <a:buChar char="–"/>
              <a:defRPr>
                <a:solidFill>
                  <a:schemeClr val="lt1"/>
                </a:solidFill>
              </a:defRPr>
            </a:lvl6pPr>
            <a:lvl7pPr marL="3200400" lvl="6" indent="-291845" algn="l">
              <a:lnSpc>
                <a:spcPct val="100000"/>
              </a:lnSpc>
              <a:spcBef>
                <a:spcPts val="374"/>
              </a:spcBef>
              <a:spcAft>
                <a:spcPts val="0"/>
              </a:spcAft>
              <a:buClr>
                <a:schemeClr val="lt1"/>
              </a:buClr>
              <a:buSzPts val="996"/>
              <a:buChar char="•"/>
              <a:defRPr>
                <a:solidFill>
                  <a:schemeClr val="lt1"/>
                </a:solidFill>
              </a:defRPr>
            </a:lvl7pPr>
            <a:lvl8pPr marL="3657600" lvl="7" indent="-291846" algn="l">
              <a:lnSpc>
                <a:spcPct val="100000"/>
              </a:lnSpc>
              <a:spcBef>
                <a:spcPts val="374"/>
              </a:spcBef>
              <a:spcAft>
                <a:spcPts val="0"/>
              </a:spcAft>
              <a:buClr>
                <a:schemeClr val="lt1"/>
              </a:buClr>
              <a:buSzPts val="996"/>
              <a:buChar char="–"/>
              <a:defRPr>
                <a:solidFill>
                  <a:schemeClr val="lt1"/>
                </a:solidFill>
              </a:defRPr>
            </a:lvl8pPr>
            <a:lvl9pPr marL="4114800" lvl="8" indent="-291846" algn="l">
              <a:lnSpc>
                <a:spcPct val="100000"/>
              </a:lnSpc>
              <a:spcBef>
                <a:spcPts val="374"/>
              </a:spcBef>
              <a:spcAft>
                <a:spcPts val="374"/>
              </a:spcAft>
              <a:buClr>
                <a:schemeClr val="lt1"/>
              </a:buClr>
              <a:buSzPts val="996"/>
              <a:buChar char="•"/>
              <a:defRPr>
                <a:solidFill>
                  <a:schemeClr val="lt1"/>
                </a:solidFill>
              </a:defRPr>
            </a:lvl9pPr>
          </a:lstStyle>
          <a:p>
            <a:endParaRPr/>
          </a:p>
        </p:txBody>
      </p:sp>
      <p:sp>
        <p:nvSpPr>
          <p:cNvPr id="229" name="Google Shape;229;p294"/>
          <p:cNvSpPr>
            <a:spLocks noGrp="1"/>
          </p:cNvSpPr>
          <p:nvPr>
            <p:ph type="chart" idx="2"/>
          </p:nvPr>
        </p:nvSpPr>
        <p:spPr>
          <a:xfrm>
            <a:off x="3486583" y="2228784"/>
            <a:ext cx="3827531" cy="7399563"/>
          </a:xfrm>
          <a:prstGeom prst="rect">
            <a:avLst/>
          </a:prstGeom>
          <a:no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lt1"/>
              </a:buClr>
              <a:buSzPts val="747"/>
              <a:buFont typeface="Arial"/>
              <a:buNone/>
              <a:defRPr sz="747" b="0" i="0" u="none" strike="noStrike" cap="none">
                <a:solidFill>
                  <a:schemeClr val="lt1"/>
                </a:solidFill>
                <a:latin typeface="Arial"/>
                <a:ea typeface="Arial"/>
                <a:cs typeface="Arial"/>
                <a:sym typeface="Arial"/>
              </a:defRPr>
            </a:lvl1pPr>
            <a:lvl2pPr marR="0" lvl="1" algn="l" rtl="0">
              <a:lnSpc>
                <a:spcPct val="100000"/>
              </a:lnSpc>
              <a:spcBef>
                <a:spcPts val="747"/>
              </a:spcBef>
              <a:spcAft>
                <a:spcPts val="0"/>
              </a:spcAft>
              <a:buClr>
                <a:schemeClr val="lt1"/>
              </a:buClr>
              <a:buSzPts val="996"/>
              <a:buFont typeface="Arial"/>
              <a:buNone/>
              <a:defRPr sz="996" b="0" i="0" u="none" strike="noStrike" cap="none">
                <a:solidFill>
                  <a:schemeClr val="lt1"/>
                </a:solidFill>
                <a:latin typeface="Arial"/>
                <a:ea typeface="Arial"/>
                <a:cs typeface="Arial"/>
                <a:sym typeface="Arial"/>
              </a:defRPr>
            </a:lvl2pPr>
            <a:lvl3pPr marR="0" lvl="2"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3pPr>
            <a:lvl4pPr marR="0" lvl="3"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4pPr>
            <a:lvl5pPr marR="0" lvl="4"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5pPr>
            <a:lvl6pPr marR="0" lvl="5"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6pPr>
            <a:lvl7pPr marR="0" lvl="6"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7pPr>
            <a:lvl8pPr marR="0" lvl="7"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8pPr>
            <a:lvl9pPr marR="0" lvl="8" algn="l" rtl="0">
              <a:lnSpc>
                <a:spcPct val="100000"/>
              </a:lnSpc>
              <a:spcBef>
                <a:spcPts val="374"/>
              </a:spcBef>
              <a:spcAft>
                <a:spcPts val="374"/>
              </a:spcAft>
              <a:buClr>
                <a:schemeClr val="lt1"/>
              </a:buClr>
              <a:buSzPts val="996"/>
              <a:buFont typeface="Arial"/>
              <a:buChar char="•"/>
              <a:defRPr sz="996" b="0" i="0" u="none" strike="noStrike" cap="none">
                <a:solidFill>
                  <a:schemeClr val="lt1"/>
                </a:solidFill>
                <a:latin typeface="Arial"/>
                <a:ea typeface="Arial"/>
                <a:cs typeface="Arial"/>
                <a:sym typeface="Arial"/>
              </a:defRPr>
            </a:lvl9pPr>
          </a:lstStyle>
          <a:p>
            <a:endParaRPr/>
          </a:p>
        </p:txBody>
      </p:sp>
      <p:sp>
        <p:nvSpPr>
          <p:cNvPr id="230" name="Google Shape;230;p294"/>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31" name="Google Shape;231;p294"/>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32" name="Google Shape;232;p29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33"/>
        <p:cNvGrpSpPr/>
        <p:nvPr/>
      </p:nvGrpSpPr>
      <p:grpSpPr>
        <a:xfrm>
          <a:off x="0" y="0"/>
          <a:ext cx="0" cy="0"/>
          <a:chOff x="0" y="0"/>
          <a:chExt cx="0" cy="0"/>
        </a:xfrm>
      </p:grpSpPr>
      <p:sp>
        <p:nvSpPr>
          <p:cNvPr id="234" name="Google Shape;234;p295"/>
          <p:cNvSpPr txBox="1">
            <a:spLocks noGrp="1"/>
          </p:cNvSpPr>
          <p:nvPr>
            <p:ph type="title"/>
          </p:nvPr>
        </p:nvSpPr>
        <p:spPr>
          <a:xfrm>
            <a:off x="275725" y="673902"/>
            <a:ext cx="7038389" cy="2164083"/>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35" name="Google Shape;235;p295"/>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36" name="Google Shape;236;p295"/>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37" name="Google Shape;237;p29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38"/>
        <p:cNvGrpSpPr/>
        <p:nvPr/>
      </p:nvGrpSpPr>
      <p:grpSpPr>
        <a:xfrm>
          <a:off x="0" y="0"/>
          <a:ext cx="0" cy="0"/>
          <a:chOff x="0" y="0"/>
          <a:chExt cx="0" cy="0"/>
        </a:xfrm>
      </p:grpSpPr>
      <p:sp>
        <p:nvSpPr>
          <p:cNvPr id="239" name="Google Shape;239;p296"/>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40" name="Google Shape;240;p296"/>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41" name="Google Shape;241;p29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matchingName="Blank No Footer">
  <p:cSld name="Blank No Footer">
    <p:spTree>
      <p:nvGrpSpPr>
        <p:cNvPr id="1" name="Shape 242"/>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Infographic and Chart">
  <p:cSld name="Infographic and Chart">
    <p:spTree>
      <p:nvGrpSpPr>
        <p:cNvPr id="1" name="Shape 243"/>
        <p:cNvGrpSpPr/>
        <p:nvPr/>
      </p:nvGrpSpPr>
      <p:grpSpPr>
        <a:xfrm>
          <a:off x="0" y="0"/>
          <a:ext cx="0" cy="0"/>
          <a:chOff x="0" y="0"/>
          <a:chExt cx="0" cy="0"/>
        </a:xfrm>
      </p:grpSpPr>
      <p:sp>
        <p:nvSpPr>
          <p:cNvPr id="244" name="Google Shape;244;p298"/>
          <p:cNvSpPr txBox="1">
            <a:spLocks noGrp="1"/>
          </p:cNvSpPr>
          <p:nvPr>
            <p:ph type="title"/>
          </p:nvPr>
        </p:nvSpPr>
        <p:spPr>
          <a:xfrm>
            <a:off x="275725" y="673902"/>
            <a:ext cx="7038389" cy="2164083"/>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45" name="Google Shape;245;p298"/>
          <p:cNvSpPr/>
          <p:nvPr/>
        </p:nvSpPr>
        <p:spPr>
          <a:xfrm>
            <a:off x="0" y="3281266"/>
            <a:ext cx="2472627" cy="6347081"/>
          </a:xfrm>
          <a:prstGeom prst="rect">
            <a:avLst/>
          </a:prstGeom>
          <a:solidFill>
            <a:srgbClr val="D04A0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121">
              <a:solidFill>
                <a:schemeClr val="lt1"/>
              </a:solidFill>
              <a:latin typeface="Arial"/>
              <a:ea typeface="Arial"/>
              <a:cs typeface="Arial"/>
              <a:sym typeface="Arial"/>
            </a:endParaRPr>
          </a:p>
        </p:txBody>
      </p:sp>
      <p:sp>
        <p:nvSpPr>
          <p:cNvPr id="246" name="Google Shape;246;p298"/>
          <p:cNvSpPr txBox="1">
            <a:spLocks noGrp="1"/>
          </p:cNvSpPr>
          <p:nvPr>
            <p:ph type="body" idx="1"/>
          </p:nvPr>
        </p:nvSpPr>
        <p:spPr>
          <a:xfrm>
            <a:off x="224339" y="3708697"/>
            <a:ext cx="2248490" cy="2710201"/>
          </a:xfrm>
          <a:prstGeom prst="rect">
            <a:avLst/>
          </a:prstGeom>
          <a:noFill/>
          <a:ln>
            <a:noFill/>
          </a:ln>
        </p:spPr>
        <p:txBody>
          <a:bodyPr spcFirstLastPara="1" wrap="square" lIns="0" tIns="0" rIns="0" bIns="0" anchor="t" anchorCtr="0">
            <a:noAutofit/>
          </a:bodyPr>
          <a:lstStyle>
            <a:lvl1pPr marL="457200" lvl="0" indent="-228600" algn="l">
              <a:lnSpc>
                <a:spcPct val="80000"/>
              </a:lnSpc>
              <a:spcBef>
                <a:spcPts val="0"/>
              </a:spcBef>
              <a:spcAft>
                <a:spcPts val="0"/>
              </a:spcAft>
              <a:buClr>
                <a:schemeClr val="lt1"/>
              </a:buClr>
              <a:buSzPts val="8466"/>
              <a:buNone/>
              <a:defRPr sz="8466" b="1">
                <a:solidFill>
                  <a:schemeClr val="lt1"/>
                </a:solidFill>
              </a:defRPr>
            </a:lvl1pPr>
            <a:lvl2pPr marL="914400" lvl="1" indent="-228600" algn="l">
              <a:lnSpc>
                <a:spcPct val="100000"/>
              </a:lnSpc>
              <a:spcBef>
                <a:spcPts val="0"/>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247" name="Google Shape;247;p298"/>
          <p:cNvSpPr txBox="1">
            <a:spLocks noGrp="1"/>
          </p:cNvSpPr>
          <p:nvPr>
            <p:ph type="body" idx="2"/>
          </p:nvPr>
        </p:nvSpPr>
        <p:spPr>
          <a:xfrm>
            <a:off x="275725" y="6133613"/>
            <a:ext cx="2072381" cy="3216288"/>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lt1"/>
              </a:buClr>
              <a:buSzPts val="996"/>
              <a:buNone/>
              <a:defRPr sz="996" b="0">
                <a:solidFill>
                  <a:schemeClr val="lt1"/>
                </a:solidFill>
              </a:defRPr>
            </a:lvl1pPr>
            <a:lvl2pPr marL="914400" lvl="1" indent="-291846" algn="l">
              <a:lnSpc>
                <a:spcPct val="100000"/>
              </a:lnSpc>
              <a:spcBef>
                <a:spcPts val="0"/>
              </a:spcBef>
              <a:spcAft>
                <a:spcPts val="0"/>
              </a:spcAft>
              <a:buClr>
                <a:schemeClr val="lt1"/>
              </a:buClr>
              <a:buSzPts val="996"/>
              <a:buFont typeface="Arial"/>
              <a:buChar char="•"/>
              <a:defRPr b="0">
                <a:solidFill>
                  <a:schemeClr val="lt1"/>
                </a:solidFill>
              </a:defRPr>
            </a:lvl2pPr>
            <a:lvl3pPr marL="1371600" lvl="2" indent="-291846" algn="l">
              <a:lnSpc>
                <a:spcPct val="100000"/>
              </a:lnSpc>
              <a:spcBef>
                <a:spcPts val="0"/>
              </a:spcBef>
              <a:spcAft>
                <a:spcPts val="0"/>
              </a:spcAft>
              <a:buClr>
                <a:schemeClr val="lt1"/>
              </a:buClr>
              <a:buSzPts val="996"/>
              <a:buFont typeface="Arial"/>
              <a:buChar char="–"/>
              <a:defRPr b="0">
                <a:solidFill>
                  <a:schemeClr val="lt1"/>
                </a:solidFill>
              </a:defRPr>
            </a:lvl3pPr>
            <a:lvl4pPr marL="1828800" lvl="3" indent="-291846" algn="l">
              <a:lnSpc>
                <a:spcPct val="100000"/>
              </a:lnSpc>
              <a:spcBef>
                <a:spcPts val="0"/>
              </a:spcBef>
              <a:spcAft>
                <a:spcPts val="0"/>
              </a:spcAft>
              <a:buClr>
                <a:schemeClr val="lt1"/>
              </a:buClr>
              <a:buSzPts val="996"/>
              <a:buFont typeface="Arial"/>
              <a:buChar char="•"/>
              <a:defRPr b="0">
                <a:solidFill>
                  <a:schemeClr val="lt1"/>
                </a:solidFill>
              </a:defRPr>
            </a:lvl4pPr>
            <a:lvl5pPr marL="2286000" lvl="4" indent="-291845" algn="l">
              <a:lnSpc>
                <a:spcPct val="100000"/>
              </a:lnSpc>
              <a:spcBef>
                <a:spcPts val="0"/>
              </a:spcBef>
              <a:spcAft>
                <a:spcPts val="0"/>
              </a:spcAft>
              <a:buClr>
                <a:schemeClr val="lt1"/>
              </a:buClr>
              <a:buSzPts val="996"/>
              <a:buFont typeface="Arial"/>
              <a:buChar char="–"/>
              <a:defRPr b="0">
                <a:solidFill>
                  <a:schemeClr val="lt1"/>
                </a:solidFill>
              </a:defRPr>
            </a:lvl5pPr>
            <a:lvl6pPr marL="2743200" lvl="5" indent="-291845" algn="l">
              <a:lnSpc>
                <a:spcPct val="100000"/>
              </a:lnSpc>
              <a:spcBef>
                <a:spcPts val="0"/>
              </a:spcBef>
              <a:spcAft>
                <a:spcPts val="0"/>
              </a:spcAft>
              <a:buClr>
                <a:schemeClr val="lt1"/>
              </a:buClr>
              <a:buSzPts val="996"/>
              <a:buFont typeface="Arial"/>
              <a:buChar char="•"/>
              <a:defRPr>
                <a:solidFill>
                  <a:schemeClr val="lt1"/>
                </a:solidFill>
              </a:defRPr>
            </a:lvl6pPr>
            <a:lvl7pPr marL="3200400" lvl="6" indent="-291845" algn="l">
              <a:lnSpc>
                <a:spcPct val="100000"/>
              </a:lnSpc>
              <a:spcBef>
                <a:spcPts val="374"/>
              </a:spcBef>
              <a:spcAft>
                <a:spcPts val="0"/>
              </a:spcAft>
              <a:buClr>
                <a:schemeClr val="lt1"/>
              </a:buClr>
              <a:buSzPts val="996"/>
              <a:buFont typeface="Arial"/>
              <a:buChar char="–"/>
              <a:defRPr>
                <a:solidFill>
                  <a:schemeClr val="lt1"/>
                </a:solidFill>
              </a:defRPr>
            </a:lvl7pPr>
            <a:lvl8pPr marL="3657600" lvl="7" indent="-291846" algn="l">
              <a:lnSpc>
                <a:spcPct val="100000"/>
              </a:lnSpc>
              <a:spcBef>
                <a:spcPts val="374"/>
              </a:spcBef>
              <a:spcAft>
                <a:spcPts val="0"/>
              </a:spcAft>
              <a:buClr>
                <a:schemeClr val="lt1"/>
              </a:buClr>
              <a:buSzPts val="996"/>
              <a:buFont typeface="Arial"/>
              <a:buChar char="•"/>
              <a:defRPr>
                <a:solidFill>
                  <a:schemeClr val="lt1"/>
                </a:solidFill>
              </a:defRPr>
            </a:lvl8pPr>
            <a:lvl9pPr marL="4114800" lvl="8" indent="-291846" algn="l">
              <a:lnSpc>
                <a:spcPct val="100000"/>
              </a:lnSpc>
              <a:spcBef>
                <a:spcPts val="374"/>
              </a:spcBef>
              <a:spcAft>
                <a:spcPts val="374"/>
              </a:spcAft>
              <a:buClr>
                <a:schemeClr val="lt1"/>
              </a:buClr>
              <a:buSzPts val="996"/>
              <a:buFont typeface="Arial"/>
              <a:buChar char="–"/>
              <a:defRPr>
                <a:solidFill>
                  <a:schemeClr val="lt1"/>
                </a:solidFill>
              </a:defRPr>
            </a:lvl9pPr>
          </a:lstStyle>
          <a:p>
            <a:endParaRPr/>
          </a:p>
        </p:txBody>
      </p:sp>
      <p:sp>
        <p:nvSpPr>
          <p:cNvPr id="248" name="Google Shape;248;p298"/>
          <p:cNvSpPr>
            <a:spLocks noGrp="1"/>
          </p:cNvSpPr>
          <p:nvPr>
            <p:ph type="chart" idx="3"/>
          </p:nvPr>
        </p:nvSpPr>
        <p:spPr>
          <a:xfrm>
            <a:off x="2693997" y="3268884"/>
            <a:ext cx="4620117" cy="6359462"/>
          </a:xfrm>
          <a:prstGeom prst="rect">
            <a:avLst/>
          </a:prstGeom>
          <a:no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249" name="Google Shape;249;p298"/>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50" name="Google Shape;250;p298"/>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51" name="Google Shape;251;p29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hree Content Infographic">
  <p:cSld name="Three Content Infographic">
    <p:spTree>
      <p:nvGrpSpPr>
        <p:cNvPr id="1" name="Shape 252"/>
        <p:cNvGrpSpPr/>
        <p:nvPr/>
      </p:nvGrpSpPr>
      <p:grpSpPr>
        <a:xfrm>
          <a:off x="0" y="0"/>
          <a:ext cx="0" cy="0"/>
          <a:chOff x="0" y="0"/>
          <a:chExt cx="0" cy="0"/>
        </a:xfrm>
      </p:grpSpPr>
      <p:sp>
        <p:nvSpPr>
          <p:cNvPr id="253" name="Google Shape;253;p299"/>
          <p:cNvSpPr txBox="1">
            <a:spLocks noGrp="1"/>
          </p:cNvSpPr>
          <p:nvPr>
            <p:ph type="title"/>
          </p:nvPr>
        </p:nvSpPr>
        <p:spPr>
          <a:xfrm>
            <a:off x="275725" y="673902"/>
            <a:ext cx="7038389" cy="2164083"/>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dk1"/>
              </a:buClr>
              <a:buSzPts val="1992"/>
              <a:buFont typeface="Georgia"/>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54" name="Google Shape;254;p299"/>
          <p:cNvSpPr txBox="1">
            <a:spLocks noGrp="1"/>
          </p:cNvSpPr>
          <p:nvPr>
            <p:ph type="body" idx="1"/>
          </p:nvPr>
        </p:nvSpPr>
        <p:spPr>
          <a:xfrm>
            <a:off x="275725" y="3268883"/>
            <a:ext cx="2196902" cy="2080198"/>
          </a:xfrm>
          <a:prstGeom prst="rect">
            <a:avLst/>
          </a:prstGeom>
          <a:noFill/>
          <a:ln>
            <a:noFill/>
          </a:ln>
        </p:spPr>
        <p:txBody>
          <a:bodyPr spcFirstLastPara="1" wrap="square" lIns="0" tIns="0" rIns="0" bIns="0" anchor="ctr" anchorCtr="0">
            <a:noAutofit/>
          </a:bodyPr>
          <a:lstStyle>
            <a:lvl1pPr marL="457200" lvl="0" indent="-228600" algn="l">
              <a:lnSpc>
                <a:spcPct val="100000"/>
              </a:lnSpc>
              <a:spcBef>
                <a:spcPts val="0"/>
              </a:spcBef>
              <a:spcAft>
                <a:spcPts val="0"/>
              </a:spcAft>
              <a:buClr>
                <a:schemeClr val="accent3"/>
              </a:buClr>
              <a:buSzPts val="5291"/>
              <a:buNone/>
              <a:defRPr sz="5291" b="0">
                <a:solidFill>
                  <a:schemeClr val="accent3"/>
                </a:solidFill>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255" name="Google Shape;255;p299"/>
          <p:cNvSpPr txBox="1">
            <a:spLocks noGrp="1"/>
          </p:cNvSpPr>
          <p:nvPr>
            <p:ph type="body" idx="2"/>
          </p:nvPr>
        </p:nvSpPr>
        <p:spPr>
          <a:xfrm>
            <a:off x="2693997" y="3268883"/>
            <a:ext cx="2199867" cy="2080198"/>
          </a:xfrm>
          <a:prstGeom prst="rect">
            <a:avLst/>
          </a:prstGeom>
          <a:noFill/>
          <a:ln>
            <a:noFill/>
          </a:ln>
        </p:spPr>
        <p:txBody>
          <a:bodyPr spcFirstLastPara="1" wrap="square" lIns="0" tIns="0" rIns="0" bIns="0" anchor="ctr" anchorCtr="0">
            <a:noAutofit/>
          </a:bodyPr>
          <a:lstStyle>
            <a:lvl1pPr marL="457200" lvl="0" indent="-228600" algn="l">
              <a:lnSpc>
                <a:spcPct val="100000"/>
              </a:lnSpc>
              <a:spcBef>
                <a:spcPts val="0"/>
              </a:spcBef>
              <a:spcAft>
                <a:spcPts val="0"/>
              </a:spcAft>
              <a:buClr>
                <a:schemeClr val="dk2"/>
              </a:buClr>
              <a:buSzPts val="5291"/>
              <a:buNone/>
              <a:defRPr sz="5291" b="0">
                <a:solidFill>
                  <a:schemeClr val="dk2"/>
                </a:solidFill>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256" name="Google Shape;256;p299"/>
          <p:cNvSpPr txBox="1">
            <a:spLocks noGrp="1"/>
          </p:cNvSpPr>
          <p:nvPr>
            <p:ph type="body" idx="3"/>
          </p:nvPr>
        </p:nvSpPr>
        <p:spPr>
          <a:xfrm>
            <a:off x="5118765" y="3268883"/>
            <a:ext cx="2196902" cy="2080198"/>
          </a:xfrm>
          <a:prstGeom prst="rect">
            <a:avLst/>
          </a:prstGeom>
          <a:noFill/>
          <a:ln>
            <a:noFill/>
          </a:ln>
        </p:spPr>
        <p:txBody>
          <a:bodyPr spcFirstLastPara="1" wrap="square" lIns="0" tIns="0" rIns="0" bIns="0" anchor="ctr" anchorCtr="0">
            <a:noAutofit/>
          </a:bodyPr>
          <a:lstStyle>
            <a:lvl1pPr marL="457200" lvl="0" indent="-228600" algn="l">
              <a:lnSpc>
                <a:spcPct val="100000"/>
              </a:lnSpc>
              <a:spcBef>
                <a:spcPts val="0"/>
              </a:spcBef>
              <a:spcAft>
                <a:spcPts val="0"/>
              </a:spcAft>
              <a:buClr>
                <a:schemeClr val="accent1"/>
              </a:buClr>
              <a:buSzPts val="5291"/>
              <a:buNone/>
              <a:defRPr sz="5291" b="0">
                <a:solidFill>
                  <a:schemeClr val="accent1"/>
                </a:solidFill>
              </a:defRPr>
            </a:lvl1pPr>
            <a:lvl2pPr marL="914400" lvl="1" indent="-228600" algn="l">
              <a:lnSpc>
                <a:spcPct val="100000"/>
              </a:lnSpc>
              <a:spcBef>
                <a:spcPts val="747"/>
              </a:spcBef>
              <a:spcAft>
                <a:spcPts val="0"/>
              </a:spcAft>
              <a:buClr>
                <a:schemeClr val="dk1"/>
              </a:buClr>
              <a:buSzPts val="1800"/>
              <a:buNone/>
              <a:defRPr/>
            </a:lvl2pPr>
            <a:lvl3pPr marL="1371600" lvl="2" indent="-342900" algn="l">
              <a:lnSpc>
                <a:spcPct val="100000"/>
              </a:lnSpc>
              <a:spcBef>
                <a:spcPts val="374"/>
              </a:spcBef>
              <a:spcAft>
                <a:spcPts val="0"/>
              </a:spcAft>
              <a:buClr>
                <a:schemeClr val="dk1"/>
              </a:buClr>
              <a:buSzPts val="1800"/>
              <a:buChar char="•"/>
              <a:defRPr/>
            </a:lvl3pPr>
            <a:lvl4pPr marL="1828800" lvl="3" indent="-342900" algn="l">
              <a:lnSpc>
                <a:spcPct val="100000"/>
              </a:lnSpc>
              <a:spcBef>
                <a:spcPts val="374"/>
              </a:spcBef>
              <a:spcAft>
                <a:spcPts val="0"/>
              </a:spcAft>
              <a:buClr>
                <a:schemeClr val="dk1"/>
              </a:buClr>
              <a:buSzPts val="1800"/>
              <a:buChar char="–"/>
              <a:defRPr/>
            </a:lvl4pPr>
            <a:lvl5pPr marL="2286000" lvl="4" indent="-342900" algn="l">
              <a:lnSpc>
                <a:spcPct val="100000"/>
              </a:lnSpc>
              <a:spcBef>
                <a:spcPts val="374"/>
              </a:spcBef>
              <a:spcAft>
                <a:spcPts val="0"/>
              </a:spcAft>
              <a:buClr>
                <a:schemeClr val="dk1"/>
              </a:buClr>
              <a:buSzPts val="1800"/>
              <a:buChar char="•"/>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257" name="Google Shape;257;p299"/>
          <p:cNvSpPr txBox="1">
            <a:spLocks noGrp="1"/>
          </p:cNvSpPr>
          <p:nvPr>
            <p:ph type="body" idx="4"/>
          </p:nvPr>
        </p:nvSpPr>
        <p:spPr>
          <a:xfrm>
            <a:off x="275725" y="5615120"/>
            <a:ext cx="2196902" cy="4021650"/>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3"/>
              </a:buClr>
              <a:buSzPts val="1121"/>
              <a:buNone/>
              <a:defRPr>
                <a:solidFill>
                  <a:schemeClr val="accent3"/>
                </a:solidFill>
              </a:defRPr>
            </a:lvl1pPr>
            <a:lvl2pPr marL="914400" lvl="1" indent="-228600" algn="l">
              <a:lnSpc>
                <a:spcPct val="100000"/>
              </a:lnSpc>
              <a:spcBef>
                <a:spcPts val="374"/>
              </a:spcBef>
              <a:spcAft>
                <a:spcPts val="0"/>
              </a:spcAft>
              <a:buClr>
                <a:schemeClr val="dk1"/>
              </a:buClr>
              <a:buSzPts val="996"/>
              <a:buNone/>
              <a:defRPr>
                <a:solidFill>
                  <a:schemeClr val="dk1"/>
                </a:solidFill>
              </a:defRPr>
            </a:lvl2pPr>
            <a:lvl3pPr marL="1371600" lvl="2" indent="-291846" algn="l">
              <a:lnSpc>
                <a:spcPct val="100000"/>
              </a:lnSpc>
              <a:spcBef>
                <a:spcPts val="374"/>
              </a:spcBef>
              <a:spcAft>
                <a:spcPts val="0"/>
              </a:spcAft>
              <a:buClr>
                <a:schemeClr val="dk1"/>
              </a:buClr>
              <a:buSzPts val="996"/>
              <a:buChar char="•"/>
              <a:defRPr>
                <a:solidFill>
                  <a:schemeClr val="dk1"/>
                </a:solidFill>
              </a:defRPr>
            </a:lvl3pPr>
            <a:lvl4pPr marL="1828800" lvl="3" indent="-291846" algn="l">
              <a:lnSpc>
                <a:spcPct val="100000"/>
              </a:lnSpc>
              <a:spcBef>
                <a:spcPts val="374"/>
              </a:spcBef>
              <a:spcAft>
                <a:spcPts val="0"/>
              </a:spcAft>
              <a:buClr>
                <a:schemeClr val="dk1"/>
              </a:buClr>
              <a:buSzPts val="996"/>
              <a:buChar char="–"/>
              <a:defRPr>
                <a:solidFill>
                  <a:schemeClr val="dk1"/>
                </a:solidFill>
              </a:defRPr>
            </a:lvl4pPr>
            <a:lvl5pPr marL="2286000" lvl="4" indent="-291845" algn="l">
              <a:lnSpc>
                <a:spcPct val="100000"/>
              </a:lnSpc>
              <a:spcBef>
                <a:spcPts val="374"/>
              </a:spcBef>
              <a:spcAft>
                <a:spcPts val="0"/>
              </a:spcAft>
              <a:buClr>
                <a:schemeClr val="dk1"/>
              </a:buClr>
              <a:buSzPts val="996"/>
              <a:buChar char="•"/>
              <a:defRPr>
                <a:solidFill>
                  <a:schemeClr val="dk1"/>
                </a:solidFill>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258" name="Google Shape;258;p299"/>
          <p:cNvSpPr txBox="1">
            <a:spLocks noGrp="1"/>
          </p:cNvSpPr>
          <p:nvPr>
            <p:ph type="body" idx="5"/>
          </p:nvPr>
        </p:nvSpPr>
        <p:spPr>
          <a:xfrm>
            <a:off x="2693998" y="5615120"/>
            <a:ext cx="2199867" cy="4021650"/>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dk2"/>
              </a:buClr>
              <a:buSzPts val="1121"/>
              <a:buNone/>
              <a:defRPr>
                <a:solidFill>
                  <a:schemeClr val="dk2"/>
                </a:solidFill>
              </a:defRPr>
            </a:lvl1pPr>
            <a:lvl2pPr marL="914400" lvl="1" indent="-228600" algn="l">
              <a:lnSpc>
                <a:spcPct val="100000"/>
              </a:lnSpc>
              <a:spcBef>
                <a:spcPts val="374"/>
              </a:spcBef>
              <a:spcAft>
                <a:spcPts val="0"/>
              </a:spcAft>
              <a:buClr>
                <a:schemeClr val="dk1"/>
              </a:buClr>
              <a:buSzPts val="996"/>
              <a:buNone/>
              <a:defRPr>
                <a:solidFill>
                  <a:schemeClr val="dk1"/>
                </a:solidFill>
              </a:defRPr>
            </a:lvl2pPr>
            <a:lvl3pPr marL="1371600" lvl="2" indent="-291846" algn="l">
              <a:lnSpc>
                <a:spcPct val="100000"/>
              </a:lnSpc>
              <a:spcBef>
                <a:spcPts val="374"/>
              </a:spcBef>
              <a:spcAft>
                <a:spcPts val="0"/>
              </a:spcAft>
              <a:buClr>
                <a:schemeClr val="dk1"/>
              </a:buClr>
              <a:buSzPts val="996"/>
              <a:buChar char="•"/>
              <a:defRPr>
                <a:solidFill>
                  <a:schemeClr val="dk1"/>
                </a:solidFill>
              </a:defRPr>
            </a:lvl3pPr>
            <a:lvl4pPr marL="1828800" lvl="3" indent="-291846" algn="l">
              <a:lnSpc>
                <a:spcPct val="100000"/>
              </a:lnSpc>
              <a:spcBef>
                <a:spcPts val="374"/>
              </a:spcBef>
              <a:spcAft>
                <a:spcPts val="0"/>
              </a:spcAft>
              <a:buClr>
                <a:schemeClr val="dk1"/>
              </a:buClr>
              <a:buSzPts val="996"/>
              <a:buChar char="–"/>
              <a:defRPr>
                <a:solidFill>
                  <a:schemeClr val="dk1"/>
                </a:solidFill>
              </a:defRPr>
            </a:lvl4pPr>
            <a:lvl5pPr marL="2286000" lvl="4" indent="-291845" algn="l">
              <a:lnSpc>
                <a:spcPct val="100000"/>
              </a:lnSpc>
              <a:spcBef>
                <a:spcPts val="374"/>
              </a:spcBef>
              <a:spcAft>
                <a:spcPts val="0"/>
              </a:spcAft>
              <a:buClr>
                <a:schemeClr val="dk1"/>
              </a:buClr>
              <a:buSzPts val="996"/>
              <a:buChar char="•"/>
              <a:defRPr>
                <a:solidFill>
                  <a:schemeClr val="dk1"/>
                </a:solidFill>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259" name="Google Shape;259;p299"/>
          <p:cNvSpPr txBox="1">
            <a:spLocks noGrp="1"/>
          </p:cNvSpPr>
          <p:nvPr>
            <p:ph type="body" idx="6"/>
          </p:nvPr>
        </p:nvSpPr>
        <p:spPr>
          <a:xfrm>
            <a:off x="5118765" y="5615120"/>
            <a:ext cx="2196902" cy="4021650"/>
          </a:xfrm>
          <a:prstGeom prst="rect">
            <a:avLst/>
          </a:prstGeom>
          <a:noFill/>
          <a:ln>
            <a:noFill/>
          </a:ln>
        </p:spPr>
        <p:txBody>
          <a:bodyPr spcFirstLastPara="1" wrap="square" lIns="0" tIns="0" rIns="0" bIns="0" anchor="t" anchorCtr="0">
            <a:noAutofit/>
          </a:bodyPr>
          <a:lstStyle>
            <a:lvl1pPr marL="457200" lvl="0" indent="-228600" algn="l">
              <a:lnSpc>
                <a:spcPct val="100000"/>
              </a:lnSpc>
              <a:spcBef>
                <a:spcPts val="0"/>
              </a:spcBef>
              <a:spcAft>
                <a:spcPts val="0"/>
              </a:spcAft>
              <a:buClr>
                <a:schemeClr val="accent1"/>
              </a:buClr>
              <a:buSzPts val="1121"/>
              <a:buNone/>
              <a:defRPr>
                <a:solidFill>
                  <a:schemeClr val="accent1"/>
                </a:solidFill>
              </a:defRPr>
            </a:lvl1pPr>
            <a:lvl2pPr marL="914400" lvl="1" indent="-228600" algn="l">
              <a:lnSpc>
                <a:spcPct val="100000"/>
              </a:lnSpc>
              <a:spcBef>
                <a:spcPts val="374"/>
              </a:spcBef>
              <a:spcAft>
                <a:spcPts val="0"/>
              </a:spcAft>
              <a:buClr>
                <a:schemeClr val="dk1"/>
              </a:buClr>
              <a:buSzPts val="996"/>
              <a:buNone/>
              <a:defRPr>
                <a:solidFill>
                  <a:schemeClr val="dk1"/>
                </a:solidFill>
              </a:defRPr>
            </a:lvl2pPr>
            <a:lvl3pPr marL="1371600" lvl="2" indent="-291846" algn="l">
              <a:lnSpc>
                <a:spcPct val="100000"/>
              </a:lnSpc>
              <a:spcBef>
                <a:spcPts val="374"/>
              </a:spcBef>
              <a:spcAft>
                <a:spcPts val="0"/>
              </a:spcAft>
              <a:buClr>
                <a:schemeClr val="dk1"/>
              </a:buClr>
              <a:buSzPts val="996"/>
              <a:buChar char="•"/>
              <a:defRPr>
                <a:solidFill>
                  <a:schemeClr val="dk1"/>
                </a:solidFill>
              </a:defRPr>
            </a:lvl3pPr>
            <a:lvl4pPr marL="1828800" lvl="3" indent="-291846" algn="l">
              <a:lnSpc>
                <a:spcPct val="100000"/>
              </a:lnSpc>
              <a:spcBef>
                <a:spcPts val="374"/>
              </a:spcBef>
              <a:spcAft>
                <a:spcPts val="0"/>
              </a:spcAft>
              <a:buClr>
                <a:schemeClr val="dk1"/>
              </a:buClr>
              <a:buSzPts val="996"/>
              <a:buChar char="–"/>
              <a:defRPr>
                <a:solidFill>
                  <a:schemeClr val="dk1"/>
                </a:solidFill>
              </a:defRPr>
            </a:lvl4pPr>
            <a:lvl5pPr marL="2286000" lvl="4" indent="-291845" algn="l">
              <a:lnSpc>
                <a:spcPct val="100000"/>
              </a:lnSpc>
              <a:spcBef>
                <a:spcPts val="374"/>
              </a:spcBef>
              <a:spcAft>
                <a:spcPts val="0"/>
              </a:spcAft>
              <a:buClr>
                <a:schemeClr val="dk1"/>
              </a:buClr>
              <a:buSzPts val="996"/>
              <a:buChar char="•"/>
              <a:defRPr>
                <a:solidFill>
                  <a:schemeClr val="dk1"/>
                </a:solidFill>
              </a:defRPr>
            </a:lvl5pPr>
            <a:lvl6pPr marL="2743200" lvl="5" indent="-342900" algn="l">
              <a:lnSpc>
                <a:spcPct val="100000"/>
              </a:lnSpc>
              <a:spcBef>
                <a:spcPts val="374"/>
              </a:spcBef>
              <a:spcAft>
                <a:spcPts val="0"/>
              </a:spcAft>
              <a:buClr>
                <a:schemeClr val="dk1"/>
              </a:buClr>
              <a:buSzPts val="1800"/>
              <a:buChar char="–"/>
              <a:defRPr/>
            </a:lvl6pPr>
            <a:lvl7pPr marL="3200400" lvl="6" indent="-342900" algn="l">
              <a:lnSpc>
                <a:spcPct val="100000"/>
              </a:lnSpc>
              <a:spcBef>
                <a:spcPts val="374"/>
              </a:spcBef>
              <a:spcAft>
                <a:spcPts val="0"/>
              </a:spcAft>
              <a:buClr>
                <a:schemeClr val="dk1"/>
              </a:buClr>
              <a:buSzPts val="1800"/>
              <a:buChar char="•"/>
              <a:defRPr/>
            </a:lvl7pPr>
            <a:lvl8pPr marL="3657600" lvl="7" indent="-342900" algn="l">
              <a:lnSpc>
                <a:spcPct val="100000"/>
              </a:lnSpc>
              <a:spcBef>
                <a:spcPts val="374"/>
              </a:spcBef>
              <a:spcAft>
                <a:spcPts val="0"/>
              </a:spcAft>
              <a:buClr>
                <a:schemeClr val="dk1"/>
              </a:buClr>
              <a:buSzPts val="1800"/>
              <a:buChar char="–"/>
              <a:defRPr/>
            </a:lvl8pPr>
            <a:lvl9pPr marL="4114800" lvl="8" indent="-342900" algn="l">
              <a:lnSpc>
                <a:spcPct val="100000"/>
              </a:lnSpc>
              <a:spcBef>
                <a:spcPts val="374"/>
              </a:spcBef>
              <a:spcAft>
                <a:spcPts val="374"/>
              </a:spcAft>
              <a:buClr>
                <a:schemeClr val="dk1"/>
              </a:buClr>
              <a:buSzPts val="1800"/>
              <a:buChar char="•"/>
              <a:defRPr/>
            </a:lvl9pPr>
          </a:lstStyle>
          <a:p>
            <a:endParaRPr/>
          </a:p>
        </p:txBody>
      </p:sp>
      <p:sp>
        <p:nvSpPr>
          <p:cNvPr id="260" name="Google Shape;260;p299"/>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61" name="Google Shape;261;p299"/>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62" name="Google Shape;262;p29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Chart Dark">
  <p:cSld name="Title and Chart Dark">
    <p:bg>
      <p:bgPr>
        <a:solidFill>
          <a:srgbClr val="464646"/>
        </a:solidFill>
        <a:effectLst/>
      </p:bgPr>
    </p:bg>
    <p:spTree>
      <p:nvGrpSpPr>
        <p:cNvPr id="1" name="Shape 263"/>
        <p:cNvGrpSpPr/>
        <p:nvPr/>
      </p:nvGrpSpPr>
      <p:grpSpPr>
        <a:xfrm>
          <a:off x="0" y="0"/>
          <a:ext cx="0" cy="0"/>
          <a:chOff x="0" y="0"/>
          <a:chExt cx="0" cy="0"/>
        </a:xfrm>
      </p:grpSpPr>
      <p:sp>
        <p:nvSpPr>
          <p:cNvPr id="264" name="Google Shape;264;p300"/>
          <p:cNvSpPr txBox="1">
            <a:spLocks noGrp="1"/>
          </p:cNvSpPr>
          <p:nvPr>
            <p:ph type="title"/>
          </p:nvPr>
        </p:nvSpPr>
        <p:spPr>
          <a:xfrm>
            <a:off x="275725" y="673902"/>
            <a:ext cx="7038389" cy="2164083"/>
          </a:xfrm>
          <a:prstGeom prst="rect">
            <a:avLst/>
          </a:prstGeom>
          <a:noFill/>
          <a:ln>
            <a:noFill/>
          </a:ln>
        </p:spPr>
        <p:txBody>
          <a:bodyPr spcFirstLastPara="1" wrap="square" lIns="0" tIns="0" rIns="0" bIns="0" anchor="t" anchorCtr="0">
            <a:normAutofit/>
          </a:bodyPr>
          <a:lstStyle>
            <a:lvl1pPr lvl="0" algn="l">
              <a:lnSpc>
                <a:spcPct val="85000"/>
              </a:lnSpc>
              <a:spcBef>
                <a:spcPts val="0"/>
              </a:spcBef>
              <a:spcAft>
                <a:spcPts val="0"/>
              </a:spcAft>
              <a:buClr>
                <a:schemeClr val="lt1"/>
              </a:buClr>
              <a:buSzPts val="1992"/>
              <a:buFont typeface="Georgia"/>
              <a:buNone/>
              <a:defRPr>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65" name="Google Shape;265;p300"/>
          <p:cNvSpPr>
            <a:spLocks noGrp="1"/>
          </p:cNvSpPr>
          <p:nvPr>
            <p:ph type="chart" idx="2"/>
          </p:nvPr>
        </p:nvSpPr>
        <p:spPr>
          <a:xfrm>
            <a:off x="275725" y="3281266"/>
            <a:ext cx="7038389" cy="6347081"/>
          </a:xfrm>
          <a:prstGeom prst="rect">
            <a:avLst/>
          </a:prstGeom>
          <a:no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lt1"/>
              </a:buClr>
              <a:buSzPts val="747"/>
              <a:buFont typeface="Arial"/>
              <a:buNone/>
              <a:defRPr sz="747" b="0" i="0" u="none" strike="noStrike" cap="none">
                <a:solidFill>
                  <a:schemeClr val="lt1"/>
                </a:solidFill>
                <a:latin typeface="Arial"/>
                <a:ea typeface="Arial"/>
                <a:cs typeface="Arial"/>
                <a:sym typeface="Arial"/>
              </a:defRPr>
            </a:lvl1pPr>
            <a:lvl2pPr marR="0" lvl="1" algn="l" rtl="0">
              <a:lnSpc>
                <a:spcPct val="100000"/>
              </a:lnSpc>
              <a:spcBef>
                <a:spcPts val="747"/>
              </a:spcBef>
              <a:spcAft>
                <a:spcPts val="0"/>
              </a:spcAft>
              <a:buClr>
                <a:schemeClr val="lt1"/>
              </a:buClr>
              <a:buSzPts val="996"/>
              <a:buFont typeface="Arial"/>
              <a:buNone/>
              <a:defRPr sz="996" b="0" i="0" u="none" strike="noStrike" cap="none">
                <a:solidFill>
                  <a:schemeClr val="lt1"/>
                </a:solidFill>
                <a:latin typeface="Arial"/>
                <a:ea typeface="Arial"/>
                <a:cs typeface="Arial"/>
                <a:sym typeface="Arial"/>
              </a:defRPr>
            </a:lvl2pPr>
            <a:lvl3pPr marR="0" lvl="2"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3pPr>
            <a:lvl4pPr marR="0" lvl="3"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4pPr>
            <a:lvl5pPr marR="0" lvl="4"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5pPr>
            <a:lvl6pPr marR="0" lvl="5"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6pPr>
            <a:lvl7pPr marR="0" lvl="6"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7pPr>
            <a:lvl8pPr marR="0" lvl="7"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8pPr>
            <a:lvl9pPr marR="0" lvl="8" algn="l" rtl="0">
              <a:lnSpc>
                <a:spcPct val="100000"/>
              </a:lnSpc>
              <a:spcBef>
                <a:spcPts val="374"/>
              </a:spcBef>
              <a:spcAft>
                <a:spcPts val="374"/>
              </a:spcAft>
              <a:buClr>
                <a:schemeClr val="lt1"/>
              </a:buClr>
              <a:buSzPts val="996"/>
              <a:buFont typeface="Arial"/>
              <a:buChar char="•"/>
              <a:defRPr sz="996" b="0" i="0" u="none" strike="noStrike" cap="none">
                <a:solidFill>
                  <a:schemeClr val="lt1"/>
                </a:solidFill>
                <a:latin typeface="Arial"/>
                <a:ea typeface="Arial"/>
                <a:cs typeface="Arial"/>
                <a:sym typeface="Arial"/>
              </a:defRPr>
            </a:lvl9pPr>
          </a:lstStyle>
          <a:p>
            <a:endParaRPr/>
          </a:p>
        </p:txBody>
      </p:sp>
      <p:sp>
        <p:nvSpPr>
          <p:cNvPr id="266" name="Google Shape;266;p300"/>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67" name="Google Shape;267;p300"/>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68" name="Google Shape;268;p30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matchingName="Thank You Light">
  <p:cSld name="Thank You Light">
    <p:bg>
      <p:bgPr>
        <a:solidFill>
          <a:schemeClr val="lt1"/>
        </a:solidFill>
        <a:effectLst/>
      </p:bgPr>
    </p:bg>
    <p:spTree>
      <p:nvGrpSpPr>
        <p:cNvPr id="1" name="Shape 269"/>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matchingName="Section Header Orange">
  <p:cSld name="Section Header Orange">
    <p:bg>
      <p:bgPr>
        <a:solidFill>
          <a:srgbClr val="D04A02"/>
        </a:solidFill>
        <a:effectLst/>
      </p:bgPr>
    </p:bg>
    <p:spTree>
      <p:nvGrpSpPr>
        <p:cNvPr id="1" name="Shape 270"/>
        <p:cNvGrpSpPr/>
        <p:nvPr/>
      </p:nvGrpSpPr>
      <p:grpSpPr>
        <a:xfrm>
          <a:off x="0" y="0"/>
          <a:ext cx="0" cy="0"/>
          <a:chOff x="0" y="0"/>
          <a:chExt cx="0" cy="0"/>
        </a:xfrm>
      </p:grpSpPr>
      <p:sp>
        <p:nvSpPr>
          <p:cNvPr id="271" name="Google Shape;271;p302"/>
          <p:cNvSpPr txBox="1">
            <a:spLocks noGrp="1"/>
          </p:cNvSpPr>
          <p:nvPr>
            <p:ph type="title"/>
          </p:nvPr>
        </p:nvSpPr>
        <p:spPr>
          <a:xfrm>
            <a:off x="3082384" y="3281267"/>
            <a:ext cx="3073198" cy="4000135"/>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lt1"/>
              </a:buClr>
              <a:buSzPts val="2490"/>
              <a:buFont typeface="Arial"/>
              <a:buNone/>
              <a:defRPr sz="2490" b="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72" name="Google Shape;272;p302"/>
          <p:cNvSpPr txBox="1">
            <a:spLocks noGrp="1"/>
          </p:cNvSpPr>
          <p:nvPr>
            <p:ph type="subTitle" idx="1"/>
          </p:nvPr>
        </p:nvSpPr>
        <p:spPr>
          <a:xfrm>
            <a:off x="275724" y="0"/>
            <a:ext cx="2704868" cy="10698163"/>
          </a:xfrm>
          <a:prstGeom prst="rect">
            <a:avLst/>
          </a:prstGeom>
          <a:noFill/>
          <a:ln>
            <a:noFill/>
          </a:ln>
        </p:spPr>
        <p:txBody>
          <a:bodyPr spcFirstLastPara="1" wrap="square" lIns="0" tIns="0" rIns="0" bIns="0" anchor="ctr" anchorCtr="0">
            <a:noAutofit/>
          </a:bodyPr>
          <a:lstStyle>
            <a:lvl1pPr lvl="0" algn="l">
              <a:lnSpc>
                <a:spcPct val="95000"/>
              </a:lnSpc>
              <a:spcBef>
                <a:spcPts val="0"/>
              </a:spcBef>
              <a:spcAft>
                <a:spcPts val="0"/>
              </a:spcAft>
              <a:buClr>
                <a:schemeClr val="lt1"/>
              </a:buClr>
              <a:buSzPts val="40463"/>
              <a:buNone/>
              <a:defRPr sz="40463" b="0">
                <a:solidFill>
                  <a:schemeClr val="lt1"/>
                </a:solidFill>
              </a:defRPr>
            </a:lvl1pPr>
            <a:lvl2pPr lvl="1" algn="l">
              <a:lnSpc>
                <a:spcPct val="95000"/>
              </a:lnSpc>
              <a:spcBef>
                <a:spcPts val="0"/>
              </a:spcBef>
              <a:spcAft>
                <a:spcPts val="0"/>
              </a:spcAft>
              <a:buClr>
                <a:schemeClr val="lt1"/>
              </a:buClr>
              <a:buSzPts val="40463"/>
              <a:buNone/>
              <a:defRPr sz="40463">
                <a:solidFill>
                  <a:schemeClr val="lt1"/>
                </a:solidFill>
              </a:defRPr>
            </a:lvl2pPr>
            <a:lvl3pPr lvl="2" algn="l">
              <a:lnSpc>
                <a:spcPct val="95000"/>
              </a:lnSpc>
              <a:spcBef>
                <a:spcPts val="0"/>
              </a:spcBef>
              <a:spcAft>
                <a:spcPts val="0"/>
              </a:spcAft>
              <a:buClr>
                <a:schemeClr val="lt1"/>
              </a:buClr>
              <a:buSzPts val="40463"/>
              <a:buNone/>
              <a:defRPr sz="40463">
                <a:solidFill>
                  <a:schemeClr val="lt1"/>
                </a:solidFill>
              </a:defRPr>
            </a:lvl3pPr>
            <a:lvl4pPr lvl="3" algn="l">
              <a:lnSpc>
                <a:spcPct val="95000"/>
              </a:lnSpc>
              <a:spcBef>
                <a:spcPts val="0"/>
              </a:spcBef>
              <a:spcAft>
                <a:spcPts val="0"/>
              </a:spcAft>
              <a:buClr>
                <a:schemeClr val="lt1"/>
              </a:buClr>
              <a:buSzPts val="40463"/>
              <a:buNone/>
              <a:defRPr sz="40463">
                <a:solidFill>
                  <a:schemeClr val="lt1"/>
                </a:solidFill>
              </a:defRPr>
            </a:lvl4pPr>
            <a:lvl5pPr lvl="4" algn="l">
              <a:lnSpc>
                <a:spcPct val="95000"/>
              </a:lnSpc>
              <a:spcBef>
                <a:spcPts val="0"/>
              </a:spcBef>
              <a:spcAft>
                <a:spcPts val="0"/>
              </a:spcAft>
              <a:buClr>
                <a:schemeClr val="lt1"/>
              </a:buClr>
              <a:buSzPts val="40463"/>
              <a:buNone/>
              <a:defRPr sz="40463">
                <a:solidFill>
                  <a:schemeClr val="lt1"/>
                </a:solidFill>
              </a:defRPr>
            </a:lvl5pPr>
            <a:lvl6pPr lvl="5" algn="l">
              <a:lnSpc>
                <a:spcPct val="95000"/>
              </a:lnSpc>
              <a:spcBef>
                <a:spcPts val="0"/>
              </a:spcBef>
              <a:spcAft>
                <a:spcPts val="0"/>
              </a:spcAft>
              <a:buClr>
                <a:schemeClr val="lt1"/>
              </a:buClr>
              <a:buSzPts val="40463"/>
              <a:buNone/>
              <a:defRPr sz="40463">
                <a:solidFill>
                  <a:schemeClr val="lt1"/>
                </a:solidFill>
              </a:defRPr>
            </a:lvl6pPr>
            <a:lvl7pPr lvl="6" algn="l">
              <a:lnSpc>
                <a:spcPct val="95000"/>
              </a:lnSpc>
              <a:spcBef>
                <a:spcPts val="0"/>
              </a:spcBef>
              <a:spcAft>
                <a:spcPts val="0"/>
              </a:spcAft>
              <a:buClr>
                <a:schemeClr val="lt1"/>
              </a:buClr>
              <a:buSzPts val="40463"/>
              <a:buNone/>
              <a:defRPr sz="40463">
                <a:solidFill>
                  <a:schemeClr val="lt1"/>
                </a:solidFill>
              </a:defRPr>
            </a:lvl7pPr>
            <a:lvl8pPr lvl="7" algn="l">
              <a:lnSpc>
                <a:spcPct val="95000"/>
              </a:lnSpc>
              <a:spcBef>
                <a:spcPts val="0"/>
              </a:spcBef>
              <a:spcAft>
                <a:spcPts val="0"/>
              </a:spcAft>
              <a:buClr>
                <a:schemeClr val="lt1"/>
              </a:buClr>
              <a:buSzPts val="40463"/>
              <a:buNone/>
              <a:defRPr sz="40463">
                <a:solidFill>
                  <a:schemeClr val="lt1"/>
                </a:solidFill>
              </a:defRPr>
            </a:lvl8pPr>
            <a:lvl9pPr lvl="8" algn="l">
              <a:lnSpc>
                <a:spcPct val="95000"/>
              </a:lnSpc>
              <a:spcBef>
                <a:spcPts val="0"/>
              </a:spcBef>
              <a:spcAft>
                <a:spcPts val="0"/>
              </a:spcAft>
              <a:buClr>
                <a:schemeClr val="lt1"/>
              </a:buClr>
              <a:buSzPts val="40463"/>
              <a:buNone/>
              <a:defRPr sz="40463">
                <a:solidFill>
                  <a:schemeClr val="lt1"/>
                </a:solidFill>
              </a:defRPr>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matchingName="Section Header Red">
  <p:cSld name="Section Header Red">
    <p:bg>
      <p:bgPr>
        <a:solidFill>
          <a:srgbClr val="E0301E"/>
        </a:solidFill>
        <a:effectLst/>
      </p:bgPr>
    </p:bg>
    <p:spTree>
      <p:nvGrpSpPr>
        <p:cNvPr id="1" name="Shape 273"/>
        <p:cNvGrpSpPr/>
        <p:nvPr/>
      </p:nvGrpSpPr>
      <p:grpSpPr>
        <a:xfrm>
          <a:off x="0" y="0"/>
          <a:ext cx="0" cy="0"/>
          <a:chOff x="0" y="0"/>
          <a:chExt cx="0" cy="0"/>
        </a:xfrm>
      </p:grpSpPr>
      <p:sp>
        <p:nvSpPr>
          <p:cNvPr id="274" name="Google Shape;274;p303"/>
          <p:cNvSpPr txBox="1">
            <a:spLocks noGrp="1"/>
          </p:cNvSpPr>
          <p:nvPr>
            <p:ph type="title"/>
          </p:nvPr>
        </p:nvSpPr>
        <p:spPr>
          <a:xfrm>
            <a:off x="3082384" y="3281267"/>
            <a:ext cx="3073198" cy="4000135"/>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lt1"/>
              </a:buClr>
              <a:buSzPts val="2490"/>
              <a:buFont typeface="Arial"/>
              <a:buNone/>
              <a:defRPr sz="2490" b="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75" name="Google Shape;275;p303"/>
          <p:cNvSpPr txBox="1">
            <a:spLocks noGrp="1"/>
          </p:cNvSpPr>
          <p:nvPr>
            <p:ph type="subTitle" idx="1"/>
          </p:nvPr>
        </p:nvSpPr>
        <p:spPr>
          <a:xfrm>
            <a:off x="275724" y="0"/>
            <a:ext cx="2704868" cy="10698163"/>
          </a:xfrm>
          <a:prstGeom prst="rect">
            <a:avLst/>
          </a:prstGeom>
          <a:noFill/>
          <a:ln>
            <a:noFill/>
          </a:ln>
        </p:spPr>
        <p:txBody>
          <a:bodyPr spcFirstLastPara="1" wrap="square" lIns="0" tIns="0" rIns="0" bIns="0" anchor="ctr" anchorCtr="0">
            <a:noAutofit/>
          </a:bodyPr>
          <a:lstStyle>
            <a:lvl1pPr lvl="0" algn="l">
              <a:lnSpc>
                <a:spcPct val="95000"/>
              </a:lnSpc>
              <a:spcBef>
                <a:spcPts val="0"/>
              </a:spcBef>
              <a:spcAft>
                <a:spcPts val="0"/>
              </a:spcAft>
              <a:buClr>
                <a:schemeClr val="lt1"/>
              </a:buClr>
              <a:buSzPts val="40463"/>
              <a:buNone/>
              <a:defRPr sz="40463" b="0">
                <a:solidFill>
                  <a:schemeClr val="lt1"/>
                </a:solidFill>
              </a:defRPr>
            </a:lvl1pPr>
            <a:lvl2pPr lvl="1" algn="l">
              <a:lnSpc>
                <a:spcPct val="95000"/>
              </a:lnSpc>
              <a:spcBef>
                <a:spcPts val="0"/>
              </a:spcBef>
              <a:spcAft>
                <a:spcPts val="0"/>
              </a:spcAft>
              <a:buClr>
                <a:schemeClr val="lt1"/>
              </a:buClr>
              <a:buSzPts val="40463"/>
              <a:buNone/>
              <a:defRPr sz="40463">
                <a:solidFill>
                  <a:schemeClr val="lt1"/>
                </a:solidFill>
              </a:defRPr>
            </a:lvl2pPr>
            <a:lvl3pPr lvl="2" algn="l">
              <a:lnSpc>
                <a:spcPct val="95000"/>
              </a:lnSpc>
              <a:spcBef>
                <a:spcPts val="0"/>
              </a:spcBef>
              <a:spcAft>
                <a:spcPts val="0"/>
              </a:spcAft>
              <a:buClr>
                <a:schemeClr val="lt1"/>
              </a:buClr>
              <a:buSzPts val="40463"/>
              <a:buNone/>
              <a:defRPr sz="40463">
                <a:solidFill>
                  <a:schemeClr val="lt1"/>
                </a:solidFill>
              </a:defRPr>
            </a:lvl3pPr>
            <a:lvl4pPr lvl="3" algn="l">
              <a:lnSpc>
                <a:spcPct val="95000"/>
              </a:lnSpc>
              <a:spcBef>
                <a:spcPts val="0"/>
              </a:spcBef>
              <a:spcAft>
                <a:spcPts val="0"/>
              </a:spcAft>
              <a:buClr>
                <a:schemeClr val="lt1"/>
              </a:buClr>
              <a:buSzPts val="40463"/>
              <a:buNone/>
              <a:defRPr sz="40463">
                <a:solidFill>
                  <a:schemeClr val="lt1"/>
                </a:solidFill>
              </a:defRPr>
            </a:lvl4pPr>
            <a:lvl5pPr lvl="4" algn="l">
              <a:lnSpc>
                <a:spcPct val="95000"/>
              </a:lnSpc>
              <a:spcBef>
                <a:spcPts val="0"/>
              </a:spcBef>
              <a:spcAft>
                <a:spcPts val="0"/>
              </a:spcAft>
              <a:buClr>
                <a:schemeClr val="lt1"/>
              </a:buClr>
              <a:buSzPts val="40463"/>
              <a:buNone/>
              <a:defRPr sz="40463">
                <a:solidFill>
                  <a:schemeClr val="lt1"/>
                </a:solidFill>
              </a:defRPr>
            </a:lvl5pPr>
            <a:lvl6pPr lvl="5" algn="l">
              <a:lnSpc>
                <a:spcPct val="95000"/>
              </a:lnSpc>
              <a:spcBef>
                <a:spcPts val="0"/>
              </a:spcBef>
              <a:spcAft>
                <a:spcPts val="0"/>
              </a:spcAft>
              <a:buClr>
                <a:schemeClr val="lt1"/>
              </a:buClr>
              <a:buSzPts val="40463"/>
              <a:buNone/>
              <a:defRPr sz="40463">
                <a:solidFill>
                  <a:schemeClr val="lt1"/>
                </a:solidFill>
              </a:defRPr>
            </a:lvl6pPr>
            <a:lvl7pPr lvl="6" algn="l">
              <a:lnSpc>
                <a:spcPct val="95000"/>
              </a:lnSpc>
              <a:spcBef>
                <a:spcPts val="0"/>
              </a:spcBef>
              <a:spcAft>
                <a:spcPts val="0"/>
              </a:spcAft>
              <a:buClr>
                <a:schemeClr val="lt1"/>
              </a:buClr>
              <a:buSzPts val="40463"/>
              <a:buNone/>
              <a:defRPr sz="40463">
                <a:solidFill>
                  <a:schemeClr val="lt1"/>
                </a:solidFill>
              </a:defRPr>
            </a:lvl7pPr>
            <a:lvl8pPr lvl="7" algn="l">
              <a:lnSpc>
                <a:spcPct val="95000"/>
              </a:lnSpc>
              <a:spcBef>
                <a:spcPts val="0"/>
              </a:spcBef>
              <a:spcAft>
                <a:spcPts val="0"/>
              </a:spcAft>
              <a:buClr>
                <a:schemeClr val="lt1"/>
              </a:buClr>
              <a:buSzPts val="40463"/>
              <a:buNone/>
              <a:defRPr sz="40463">
                <a:solidFill>
                  <a:schemeClr val="lt1"/>
                </a:solidFill>
              </a:defRPr>
            </a:lvl8pPr>
            <a:lvl9pPr lvl="8" algn="l">
              <a:lnSpc>
                <a:spcPct val="95000"/>
              </a:lnSpc>
              <a:spcBef>
                <a:spcPts val="0"/>
              </a:spcBef>
              <a:spcAft>
                <a:spcPts val="0"/>
              </a:spcAft>
              <a:buClr>
                <a:schemeClr val="lt1"/>
              </a:buClr>
              <a:buSzPts val="40463"/>
              <a:buNone/>
              <a:defRPr sz="40463">
                <a:solidFill>
                  <a:schemeClr val="lt1"/>
                </a:solidFill>
              </a:defRPr>
            </a:lvl9pPr>
          </a:lstStyle>
          <a:p>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matchingName="Section Header Rose">
  <p:cSld name="Section Header Rose">
    <p:bg>
      <p:bgPr>
        <a:solidFill>
          <a:srgbClr val="DB536A"/>
        </a:solidFill>
        <a:effectLst/>
      </p:bgPr>
    </p:bg>
    <p:spTree>
      <p:nvGrpSpPr>
        <p:cNvPr id="1" name="Shape 276"/>
        <p:cNvGrpSpPr/>
        <p:nvPr/>
      </p:nvGrpSpPr>
      <p:grpSpPr>
        <a:xfrm>
          <a:off x="0" y="0"/>
          <a:ext cx="0" cy="0"/>
          <a:chOff x="0" y="0"/>
          <a:chExt cx="0" cy="0"/>
        </a:xfrm>
      </p:grpSpPr>
      <p:sp>
        <p:nvSpPr>
          <p:cNvPr id="277" name="Google Shape;277;p304"/>
          <p:cNvSpPr txBox="1">
            <a:spLocks noGrp="1"/>
          </p:cNvSpPr>
          <p:nvPr>
            <p:ph type="title"/>
          </p:nvPr>
        </p:nvSpPr>
        <p:spPr>
          <a:xfrm>
            <a:off x="3082384" y="3281267"/>
            <a:ext cx="3073198" cy="4000135"/>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lt1"/>
              </a:buClr>
              <a:buSzPts val="2490"/>
              <a:buFont typeface="Arial"/>
              <a:buNone/>
              <a:defRPr sz="2490" b="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78" name="Google Shape;278;p304"/>
          <p:cNvSpPr txBox="1">
            <a:spLocks noGrp="1"/>
          </p:cNvSpPr>
          <p:nvPr>
            <p:ph type="subTitle" idx="1"/>
          </p:nvPr>
        </p:nvSpPr>
        <p:spPr>
          <a:xfrm>
            <a:off x="275724" y="0"/>
            <a:ext cx="2704868" cy="10698163"/>
          </a:xfrm>
          <a:prstGeom prst="rect">
            <a:avLst/>
          </a:prstGeom>
          <a:noFill/>
          <a:ln>
            <a:noFill/>
          </a:ln>
        </p:spPr>
        <p:txBody>
          <a:bodyPr spcFirstLastPara="1" wrap="square" lIns="0" tIns="0" rIns="0" bIns="0" anchor="ctr" anchorCtr="0">
            <a:noAutofit/>
          </a:bodyPr>
          <a:lstStyle>
            <a:lvl1pPr lvl="0" algn="l">
              <a:lnSpc>
                <a:spcPct val="95000"/>
              </a:lnSpc>
              <a:spcBef>
                <a:spcPts val="0"/>
              </a:spcBef>
              <a:spcAft>
                <a:spcPts val="0"/>
              </a:spcAft>
              <a:buClr>
                <a:schemeClr val="lt1"/>
              </a:buClr>
              <a:buSzPts val="40463"/>
              <a:buNone/>
              <a:defRPr sz="40463" b="0">
                <a:solidFill>
                  <a:schemeClr val="lt1"/>
                </a:solidFill>
              </a:defRPr>
            </a:lvl1pPr>
            <a:lvl2pPr lvl="1" algn="l">
              <a:lnSpc>
                <a:spcPct val="95000"/>
              </a:lnSpc>
              <a:spcBef>
                <a:spcPts val="0"/>
              </a:spcBef>
              <a:spcAft>
                <a:spcPts val="0"/>
              </a:spcAft>
              <a:buClr>
                <a:schemeClr val="lt1"/>
              </a:buClr>
              <a:buSzPts val="40463"/>
              <a:buNone/>
              <a:defRPr sz="40463">
                <a:solidFill>
                  <a:schemeClr val="lt1"/>
                </a:solidFill>
              </a:defRPr>
            </a:lvl2pPr>
            <a:lvl3pPr lvl="2" algn="l">
              <a:lnSpc>
                <a:spcPct val="95000"/>
              </a:lnSpc>
              <a:spcBef>
                <a:spcPts val="0"/>
              </a:spcBef>
              <a:spcAft>
                <a:spcPts val="0"/>
              </a:spcAft>
              <a:buClr>
                <a:schemeClr val="lt1"/>
              </a:buClr>
              <a:buSzPts val="40463"/>
              <a:buNone/>
              <a:defRPr sz="40463">
                <a:solidFill>
                  <a:schemeClr val="lt1"/>
                </a:solidFill>
              </a:defRPr>
            </a:lvl3pPr>
            <a:lvl4pPr lvl="3" algn="l">
              <a:lnSpc>
                <a:spcPct val="95000"/>
              </a:lnSpc>
              <a:spcBef>
                <a:spcPts val="0"/>
              </a:spcBef>
              <a:spcAft>
                <a:spcPts val="0"/>
              </a:spcAft>
              <a:buClr>
                <a:schemeClr val="lt1"/>
              </a:buClr>
              <a:buSzPts val="40463"/>
              <a:buNone/>
              <a:defRPr sz="40463">
                <a:solidFill>
                  <a:schemeClr val="lt1"/>
                </a:solidFill>
              </a:defRPr>
            </a:lvl4pPr>
            <a:lvl5pPr lvl="4" algn="l">
              <a:lnSpc>
                <a:spcPct val="95000"/>
              </a:lnSpc>
              <a:spcBef>
                <a:spcPts val="0"/>
              </a:spcBef>
              <a:spcAft>
                <a:spcPts val="0"/>
              </a:spcAft>
              <a:buClr>
                <a:schemeClr val="lt1"/>
              </a:buClr>
              <a:buSzPts val="40463"/>
              <a:buNone/>
              <a:defRPr sz="40463">
                <a:solidFill>
                  <a:schemeClr val="lt1"/>
                </a:solidFill>
              </a:defRPr>
            </a:lvl5pPr>
            <a:lvl6pPr lvl="5" algn="l">
              <a:lnSpc>
                <a:spcPct val="95000"/>
              </a:lnSpc>
              <a:spcBef>
                <a:spcPts val="0"/>
              </a:spcBef>
              <a:spcAft>
                <a:spcPts val="0"/>
              </a:spcAft>
              <a:buClr>
                <a:schemeClr val="lt1"/>
              </a:buClr>
              <a:buSzPts val="40463"/>
              <a:buNone/>
              <a:defRPr sz="40463">
                <a:solidFill>
                  <a:schemeClr val="lt1"/>
                </a:solidFill>
              </a:defRPr>
            </a:lvl6pPr>
            <a:lvl7pPr lvl="6" algn="l">
              <a:lnSpc>
                <a:spcPct val="95000"/>
              </a:lnSpc>
              <a:spcBef>
                <a:spcPts val="0"/>
              </a:spcBef>
              <a:spcAft>
                <a:spcPts val="0"/>
              </a:spcAft>
              <a:buClr>
                <a:schemeClr val="lt1"/>
              </a:buClr>
              <a:buSzPts val="40463"/>
              <a:buNone/>
              <a:defRPr sz="40463">
                <a:solidFill>
                  <a:schemeClr val="lt1"/>
                </a:solidFill>
              </a:defRPr>
            </a:lvl7pPr>
            <a:lvl8pPr lvl="7" algn="l">
              <a:lnSpc>
                <a:spcPct val="95000"/>
              </a:lnSpc>
              <a:spcBef>
                <a:spcPts val="0"/>
              </a:spcBef>
              <a:spcAft>
                <a:spcPts val="0"/>
              </a:spcAft>
              <a:buClr>
                <a:schemeClr val="lt1"/>
              </a:buClr>
              <a:buSzPts val="40463"/>
              <a:buNone/>
              <a:defRPr sz="40463">
                <a:solidFill>
                  <a:schemeClr val="lt1"/>
                </a:solidFill>
              </a:defRPr>
            </a:lvl8pPr>
            <a:lvl9pPr lvl="8" algn="l">
              <a:lnSpc>
                <a:spcPct val="95000"/>
              </a:lnSpc>
              <a:spcBef>
                <a:spcPts val="0"/>
              </a:spcBef>
              <a:spcAft>
                <a:spcPts val="0"/>
              </a:spcAft>
              <a:buClr>
                <a:schemeClr val="lt1"/>
              </a:buClr>
              <a:buSzPts val="40463"/>
              <a:buNone/>
              <a:defRPr sz="40463">
                <a:solidFill>
                  <a:schemeClr val="lt1"/>
                </a:solidFill>
              </a:defRPr>
            </a:lvl9pPr>
          </a:lstStyle>
          <a:p>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matchingName="Section Header Grey">
  <p:cSld name="Section Header Grey">
    <p:bg>
      <p:bgPr>
        <a:solidFill>
          <a:srgbClr val="464646"/>
        </a:solidFill>
        <a:effectLst/>
      </p:bgPr>
    </p:bg>
    <p:spTree>
      <p:nvGrpSpPr>
        <p:cNvPr id="1" name="Shape 279"/>
        <p:cNvGrpSpPr/>
        <p:nvPr/>
      </p:nvGrpSpPr>
      <p:grpSpPr>
        <a:xfrm>
          <a:off x="0" y="0"/>
          <a:ext cx="0" cy="0"/>
          <a:chOff x="0" y="0"/>
          <a:chExt cx="0" cy="0"/>
        </a:xfrm>
      </p:grpSpPr>
      <p:sp>
        <p:nvSpPr>
          <p:cNvPr id="280" name="Google Shape;280;p305"/>
          <p:cNvSpPr txBox="1">
            <a:spLocks noGrp="1"/>
          </p:cNvSpPr>
          <p:nvPr>
            <p:ph type="title"/>
          </p:nvPr>
        </p:nvSpPr>
        <p:spPr>
          <a:xfrm>
            <a:off x="3082384" y="3281267"/>
            <a:ext cx="3073198" cy="4000135"/>
          </a:xfrm>
          <a:prstGeom prst="rect">
            <a:avLst/>
          </a:prstGeom>
          <a:noFill/>
          <a:ln>
            <a:noFill/>
          </a:ln>
        </p:spPr>
        <p:txBody>
          <a:bodyPr spcFirstLastPara="1" wrap="square" lIns="0" tIns="0" rIns="0" bIns="0" anchor="t" anchorCtr="0">
            <a:noAutofit/>
          </a:bodyPr>
          <a:lstStyle>
            <a:lvl1pPr lvl="0" algn="l">
              <a:lnSpc>
                <a:spcPct val="85000"/>
              </a:lnSpc>
              <a:spcBef>
                <a:spcPts val="0"/>
              </a:spcBef>
              <a:spcAft>
                <a:spcPts val="0"/>
              </a:spcAft>
              <a:buClr>
                <a:schemeClr val="lt1"/>
              </a:buClr>
              <a:buSzPts val="2490"/>
              <a:buFont typeface="Arial"/>
              <a:buNone/>
              <a:defRPr sz="2490" b="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1" name="Google Shape;281;p305"/>
          <p:cNvSpPr txBox="1">
            <a:spLocks noGrp="1"/>
          </p:cNvSpPr>
          <p:nvPr>
            <p:ph type="subTitle" idx="1"/>
          </p:nvPr>
        </p:nvSpPr>
        <p:spPr>
          <a:xfrm>
            <a:off x="275724" y="0"/>
            <a:ext cx="2704868" cy="10698163"/>
          </a:xfrm>
          <a:prstGeom prst="rect">
            <a:avLst/>
          </a:prstGeom>
          <a:noFill/>
          <a:ln>
            <a:noFill/>
          </a:ln>
        </p:spPr>
        <p:txBody>
          <a:bodyPr spcFirstLastPara="1" wrap="square" lIns="0" tIns="0" rIns="0" bIns="0" anchor="ctr" anchorCtr="0">
            <a:noAutofit/>
          </a:bodyPr>
          <a:lstStyle>
            <a:lvl1pPr lvl="0" algn="l">
              <a:lnSpc>
                <a:spcPct val="95000"/>
              </a:lnSpc>
              <a:spcBef>
                <a:spcPts val="0"/>
              </a:spcBef>
              <a:spcAft>
                <a:spcPts val="0"/>
              </a:spcAft>
              <a:buClr>
                <a:schemeClr val="lt1"/>
              </a:buClr>
              <a:buSzPts val="40463"/>
              <a:buNone/>
              <a:defRPr sz="40463" b="0">
                <a:solidFill>
                  <a:schemeClr val="lt1"/>
                </a:solidFill>
              </a:defRPr>
            </a:lvl1pPr>
            <a:lvl2pPr lvl="1" algn="l">
              <a:lnSpc>
                <a:spcPct val="95000"/>
              </a:lnSpc>
              <a:spcBef>
                <a:spcPts val="0"/>
              </a:spcBef>
              <a:spcAft>
                <a:spcPts val="0"/>
              </a:spcAft>
              <a:buClr>
                <a:schemeClr val="lt1"/>
              </a:buClr>
              <a:buSzPts val="40463"/>
              <a:buNone/>
              <a:defRPr sz="40463">
                <a:solidFill>
                  <a:schemeClr val="lt1"/>
                </a:solidFill>
              </a:defRPr>
            </a:lvl2pPr>
            <a:lvl3pPr lvl="2" algn="l">
              <a:lnSpc>
                <a:spcPct val="95000"/>
              </a:lnSpc>
              <a:spcBef>
                <a:spcPts val="0"/>
              </a:spcBef>
              <a:spcAft>
                <a:spcPts val="0"/>
              </a:spcAft>
              <a:buClr>
                <a:schemeClr val="lt1"/>
              </a:buClr>
              <a:buSzPts val="40463"/>
              <a:buNone/>
              <a:defRPr sz="40463">
                <a:solidFill>
                  <a:schemeClr val="lt1"/>
                </a:solidFill>
              </a:defRPr>
            </a:lvl3pPr>
            <a:lvl4pPr lvl="3" algn="l">
              <a:lnSpc>
                <a:spcPct val="95000"/>
              </a:lnSpc>
              <a:spcBef>
                <a:spcPts val="0"/>
              </a:spcBef>
              <a:spcAft>
                <a:spcPts val="0"/>
              </a:spcAft>
              <a:buClr>
                <a:schemeClr val="lt1"/>
              </a:buClr>
              <a:buSzPts val="40463"/>
              <a:buNone/>
              <a:defRPr sz="40463">
                <a:solidFill>
                  <a:schemeClr val="lt1"/>
                </a:solidFill>
              </a:defRPr>
            </a:lvl4pPr>
            <a:lvl5pPr lvl="4" algn="l">
              <a:lnSpc>
                <a:spcPct val="95000"/>
              </a:lnSpc>
              <a:spcBef>
                <a:spcPts val="0"/>
              </a:spcBef>
              <a:spcAft>
                <a:spcPts val="0"/>
              </a:spcAft>
              <a:buClr>
                <a:schemeClr val="lt1"/>
              </a:buClr>
              <a:buSzPts val="40463"/>
              <a:buNone/>
              <a:defRPr sz="40463">
                <a:solidFill>
                  <a:schemeClr val="lt1"/>
                </a:solidFill>
              </a:defRPr>
            </a:lvl5pPr>
            <a:lvl6pPr lvl="5" algn="l">
              <a:lnSpc>
                <a:spcPct val="95000"/>
              </a:lnSpc>
              <a:spcBef>
                <a:spcPts val="0"/>
              </a:spcBef>
              <a:spcAft>
                <a:spcPts val="0"/>
              </a:spcAft>
              <a:buClr>
                <a:schemeClr val="lt1"/>
              </a:buClr>
              <a:buSzPts val="40463"/>
              <a:buNone/>
              <a:defRPr sz="40463">
                <a:solidFill>
                  <a:schemeClr val="lt1"/>
                </a:solidFill>
              </a:defRPr>
            </a:lvl6pPr>
            <a:lvl7pPr lvl="6" algn="l">
              <a:lnSpc>
                <a:spcPct val="95000"/>
              </a:lnSpc>
              <a:spcBef>
                <a:spcPts val="0"/>
              </a:spcBef>
              <a:spcAft>
                <a:spcPts val="0"/>
              </a:spcAft>
              <a:buClr>
                <a:schemeClr val="lt1"/>
              </a:buClr>
              <a:buSzPts val="40463"/>
              <a:buNone/>
              <a:defRPr sz="40463">
                <a:solidFill>
                  <a:schemeClr val="lt1"/>
                </a:solidFill>
              </a:defRPr>
            </a:lvl7pPr>
            <a:lvl8pPr lvl="7" algn="l">
              <a:lnSpc>
                <a:spcPct val="95000"/>
              </a:lnSpc>
              <a:spcBef>
                <a:spcPts val="0"/>
              </a:spcBef>
              <a:spcAft>
                <a:spcPts val="0"/>
              </a:spcAft>
              <a:buClr>
                <a:schemeClr val="lt1"/>
              </a:buClr>
              <a:buSzPts val="40463"/>
              <a:buNone/>
              <a:defRPr sz="40463">
                <a:solidFill>
                  <a:schemeClr val="lt1"/>
                </a:solidFill>
              </a:defRPr>
            </a:lvl8pPr>
            <a:lvl9pPr lvl="8" algn="l">
              <a:lnSpc>
                <a:spcPct val="95000"/>
              </a:lnSpc>
              <a:spcBef>
                <a:spcPts val="0"/>
              </a:spcBef>
              <a:spcAft>
                <a:spcPts val="0"/>
              </a:spcAft>
              <a:buClr>
                <a:schemeClr val="lt1"/>
              </a:buClr>
              <a:buSzPts val="40463"/>
              <a:buNone/>
              <a:defRPr sz="40463">
                <a:solidFill>
                  <a:schemeClr val="lt1"/>
                </a:solidFill>
              </a:defRPr>
            </a:lvl9pPr>
          </a:lstStyle>
          <a:p>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matchingName="Section Header Orange Manual">
  <p:cSld name="Section Header Orange Manual">
    <p:bg>
      <p:bgPr>
        <a:solidFill>
          <a:srgbClr val="D04A02"/>
        </a:solidFill>
        <a:effectLst/>
      </p:bgPr>
    </p:bg>
    <p:spTree>
      <p:nvGrpSpPr>
        <p:cNvPr id="1" name="Shape 282"/>
        <p:cNvGrpSpPr/>
        <p:nvPr/>
      </p:nvGrpSpPr>
      <p:grpSpPr>
        <a:xfrm>
          <a:off x="0" y="0"/>
          <a:ext cx="0" cy="0"/>
          <a:chOff x="0" y="0"/>
          <a:chExt cx="0" cy="0"/>
        </a:xfrm>
      </p:grpSpPr>
      <p:sp>
        <p:nvSpPr>
          <p:cNvPr id="283" name="Google Shape;283;p306"/>
          <p:cNvSpPr txBox="1">
            <a:spLocks noGrp="1"/>
          </p:cNvSpPr>
          <p:nvPr>
            <p:ph type="title"/>
          </p:nvPr>
        </p:nvSpPr>
        <p:spPr>
          <a:xfrm>
            <a:off x="275725" y="668635"/>
            <a:ext cx="855635" cy="3066807"/>
          </a:xfrm>
          <a:prstGeom prst="rect">
            <a:avLst/>
          </a:prstGeom>
          <a:noFill/>
          <a:ln>
            <a:noFill/>
          </a:ln>
        </p:spPr>
        <p:txBody>
          <a:bodyPr spcFirstLastPara="1" wrap="square" lIns="0" tIns="0" rIns="0" bIns="0" anchor="t" anchorCtr="0">
            <a:noAutofit/>
          </a:bodyPr>
          <a:lstStyle>
            <a:lvl1pPr lvl="0" algn="l">
              <a:lnSpc>
                <a:spcPct val="80000"/>
              </a:lnSpc>
              <a:spcBef>
                <a:spcPts val="0"/>
              </a:spcBef>
              <a:spcAft>
                <a:spcPts val="0"/>
              </a:spcAft>
              <a:buClr>
                <a:schemeClr val="lt1"/>
              </a:buClr>
              <a:buSzPts val="8964"/>
              <a:buFont typeface="Arial"/>
              <a:buNone/>
              <a:defRPr sz="8964" b="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matchingName="Section Header Red Manual">
  <p:cSld name="Section Header Red Manual">
    <p:bg>
      <p:bgPr>
        <a:solidFill>
          <a:srgbClr val="E0301E"/>
        </a:solidFill>
        <a:effectLst/>
      </p:bgPr>
    </p:bg>
    <p:spTree>
      <p:nvGrpSpPr>
        <p:cNvPr id="1" name="Shape 284"/>
        <p:cNvGrpSpPr/>
        <p:nvPr/>
      </p:nvGrpSpPr>
      <p:grpSpPr>
        <a:xfrm>
          <a:off x="0" y="0"/>
          <a:ext cx="0" cy="0"/>
          <a:chOff x="0" y="0"/>
          <a:chExt cx="0" cy="0"/>
        </a:xfrm>
      </p:grpSpPr>
      <p:sp>
        <p:nvSpPr>
          <p:cNvPr id="285" name="Google Shape;285;p307"/>
          <p:cNvSpPr txBox="1">
            <a:spLocks noGrp="1"/>
          </p:cNvSpPr>
          <p:nvPr>
            <p:ph type="title"/>
          </p:nvPr>
        </p:nvSpPr>
        <p:spPr>
          <a:xfrm>
            <a:off x="275725" y="668635"/>
            <a:ext cx="855635" cy="3066807"/>
          </a:xfrm>
          <a:prstGeom prst="rect">
            <a:avLst/>
          </a:prstGeom>
          <a:noFill/>
          <a:ln>
            <a:noFill/>
          </a:ln>
        </p:spPr>
        <p:txBody>
          <a:bodyPr spcFirstLastPara="1" wrap="square" lIns="0" tIns="0" rIns="0" bIns="0" anchor="t" anchorCtr="0">
            <a:noAutofit/>
          </a:bodyPr>
          <a:lstStyle>
            <a:lvl1pPr lvl="0" algn="l">
              <a:lnSpc>
                <a:spcPct val="80000"/>
              </a:lnSpc>
              <a:spcBef>
                <a:spcPts val="0"/>
              </a:spcBef>
              <a:spcAft>
                <a:spcPts val="0"/>
              </a:spcAft>
              <a:buClr>
                <a:schemeClr val="lt1"/>
              </a:buClr>
              <a:buSzPts val="8964"/>
              <a:buFont typeface="Arial"/>
              <a:buNone/>
              <a:defRPr sz="8964" b="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matchingName="Section Header Rose Manual">
  <p:cSld name="Section Header Rose Manual">
    <p:bg>
      <p:bgPr>
        <a:solidFill>
          <a:srgbClr val="DB536A"/>
        </a:solidFill>
        <a:effectLst/>
      </p:bgPr>
    </p:bg>
    <p:spTree>
      <p:nvGrpSpPr>
        <p:cNvPr id="1" name="Shape 286"/>
        <p:cNvGrpSpPr/>
        <p:nvPr/>
      </p:nvGrpSpPr>
      <p:grpSpPr>
        <a:xfrm>
          <a:off x="0" y="0"/>
          <a:ext cx="0" cy="0"/>
          <a:chOff x="0" y="0"/>
          <a:chExt cx="0" cy="0"/>
        </a:xfrm>
      </p:grpSpPr>
      <p:sp>
        <p:nvSpPr>
          <p:cNvPr id="287" name="Google Shape;287;p308"/>
          <p:cNvSpPr txBox="1">
            <a:spLocks noGrp="1"/>
          </p:cNvSpPr>
          <p:nvPr>
            <p:ph type="title"/>
          </p:nvPr>
        </p:nvSpPr>
        <p:spPr>
          <a:xfrm>
            <a:off x="275725" y="668635"/>
            <a:ext cx="855635" cy="3066807"/>
          </a:xfrm>
          <a:prstGeom prst="rect">
            <a:avLst/>
          </a:prstGeom>
          <a:noFill/>
          <a:ln>
            <a:noFill/>
          </a:ln>
        </p:spPr>
        <p:txBody>
          <a:bodyPr spcFirstLastPara="1" wrap="square" lIns="0" tIns="0" rIns="0" bIns="0" anchor="t" anchorCtr="0">
            <a:noAutofit/>
          </a:bodyPr>
          <a:lstStyle>
            <a:lvl1pPr lvl="0" algn="l">
              <a:lnSpc>
                <a:spcPct val="80000"/>
              </a:lnSpc>
              <a:spcBef>
                <a:spcPts val="0"/>
              </a:spcBef>
              <a:spcAft>
                <a:spcPts val="0"/>
              </a:spcAft>
              <a:buClr>
                <a:schemeClr val="lt1"/>
              </a:buClr>
              <a:buSzPts val="8964"/>
              <a:buFont typeface="Arial"/>
              <a:buNone/>
              <a:defRPr sz="8964" b="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matchingName="Section Header Grey Manual">
  <p:cSld name="Section Header Grey Manual">
    <p:bg>
      <p:bgPr>
        <a:solidFill>
          <a:srgbClr val="464646"/>
        </a:solidFill>
        <a:effectLst/>
      </p:bgPr>
    </p:bg>
    <p:spTree>
      <p:nvGrpSpPr>
        <p:cNvPr id="1" name="Shape 288"/>
        <p:cNvGrpSpPr/>
        <p:nvPr/>
      </p:nvGrpSpPr>
      <p:grpSpPr>
        <a:xfrm>
          <a:off x="0" y="0"/>
          <a:ext cx="0" cy="0"/>
          <a:chOff x="0" y="0"/>
          <a:chExt cx="0" cy="0"/>
        </a:xfrm>
      </p:grpSpPr>
      <p:sp>
        <p:nvSpPr>
          <p:cNvPr id="289" name="Google Shape;289;p309"/>
          <p:cNvSpPr txBox="1">
            <a:spLocks noGrp="1"/>
          </p:cNvSpPr>
          <p:nvPr>
            <p:ph type="title"/>
          </p:nvPr>
        </p:nvSpPr>
        <p:spPr>
          <a:xfrm>
            <a:off x="275725" y="668635"/>
            <a:ext cx="855635" cy="3066807"/>
          </a:xfrm>
          <a:prstGeom prst="rect">
            <a:avLst/>
          </a:prstGeom>
          <a:noFill/>
          <a:ln>
            <a:noFill/>
          </a:ln>
        </p:spPr>
        <p:txBody>
          <a:bodyPr spcFirstLastPara="1" wrap="square" lIns="0" tIns="0" rIns="0" bIns="0" anchor="t" anchorCtr="0">
            <a:noAutofit/>
          </a:bodyPr>
          <a:lstStyle>
            <a:lvl1pPr lvl="0" algn="l">
              <a:lnSpc>
                <a:spcPct val="80000"/>
              </a:lnSpc>
              <a:spcBef>
                <a:spcPts val="0"/>
              </a:spcBef>
              <a:spcAft>
                <a:spcPts val="0"/>
              </a:spcAft>
              <a:buClr>
                <a:schemeClr val="lt1"/>
              </a:buClr>
              <a:buSzPts val="8964"/>
              <a:buFont typeface="Arial"/>
              <a:buNone/>
              <a:defRPr sz="8964" b="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Quote 1 Image Full">
  <p:cSld name="Quote 1 Image Full">
    <p:bg>
      <p:bgPr>
        <a:solidFill>
          <a:srgbClr val="DEDEDE"/>
        </a:solidFill>
        <a:effectLst/>
      </p:bgPr>
    </p:bg>
    <p:spTree>
      <p:nvGrpSpPr>
        <p:cNvPr id="1" name="Shape 290"/>
        <p:cNvGrpSpPr/>
        <p:nvPr/>
      </p:nvGrpSpPr>
      <p:grpSpPr>
        <a:xfrm>
          <a:off x="0" y="0"/>
          <a:ext cx="0" cy="0"/>
          <a:chOff x="0" y="0"/>
          <a:chExt cx="0" cy="0"/>
        </a:xfrm>
      </p:grpSpPr>
      <p:sp>
        <p:nvSpPr>
          <p:cNvPr id="291" name="Google Shape;291;p310"/>
          <p:cNvSpPr>
            <a:spLocks noGrp="1"/>
          </p:cNvSpPr>
          <p:nvPr>
            <p:ph type="pic" idx="2"/>
          </p:nvPr>
        </p:nvSpPr>
        <p:spPr>
          <a:xfrm>
            <a:off x="0" y="0"/>
            <a:ext cx="7589838" cy="10698163"/>
          </a:xfrm>
          <a:prstGeom prst="rect">
            <a:avLst/>
          </a:prstGeom>
          <a:solidFill>
            <a:schemeClr val="lt2"/>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lt1"/>
              </a:buClr>
              <a:buSzPts val="996"/>
              <a:buFont typeface="Arial"/>
              <a:buNone/>
              <a:defRPr sz="996" b="0" i="0" u="none" strike="noStrike" cap="none">
                <a:solidFill>
                  <a:schemeClr val="lt1"/>
                </a:solidFill>
                <a:latin typeface="Arial"/>
                <a:ea typeface="Arial"/>
                <a:cs typeface="Arial"/>
                <a:sym typeface="Arial"/>
              </a:defRPr>
            </a:lvl2pPr>
            <a:lvl3pPr marR="0" lvl="2"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3pPr>
            <a:lvl4pPr marR="0" lvl="3"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4pPr>
            <a:lvl5pPr marR="0" lvl="4"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5pPr>
            <a:lvl6pPr marR="0" lvl="5"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6pPr>
            <a:lvl7pPr marR="0" lvl="6"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7pPr>
            <a:lvl8pPr marR="0" lvl="7"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8pPr>
            <a:lvl9pPr marR="0" lvl="8" algn="l" rtl="0">
              <a:lnSpc>
                <a:spcPct val="100000"/>
              </a:lnSpc>
              <a:spcBef>
                <a:spcPts val="374"/>
              </a:spcBef>
              <a:spcAft>
                <a:spcPts val="374"/>
              </a:spcAft>
              <a:buClr>
                <a:schemeClr val="lt1"/>
              </a:buClr>
              <a:buSzPts val="996"/>
              <a:buFont typeface="Arial"/>
              <a:buChar char="•"/>
              <a:defRPr sz="996" b="0" i="0" u="none" strike="noStrike" cap="none">
                <a:solidFill>
                  <a:schemeClr val="lt1"/>
                </a:solidFill>
                <a:latin typeface="Arial"/>
                <a:ea typeface="Arial"/>
                <a:cs typeface="Arial"/>
                <a:sym typeface="Arial"/>
              </a:defRPr>
            </a:lvl9pPr>
          </a:lstStyle>
          <a:p>
            <a:endParaRPr/>
          </a:p>
        </p:txBody>
      </p:sp>
      <p:sp>
        <p:nvSpPr>
          <p:cNvPr id="292" name="Google Shape;292;p310"/>
          <p:cNvSpPr txBox="1">
            <a:spLocks noGrp="1"/>
          </p:cNvSpPr>
          <p:nvPr>
            <p:ph type="body" idx="1"/>
          </p:nvPr>
        </p:nvSpPr>
        <p:spPr>
          <a:xfrm>
            <a:off x="0" y="1783027"/>
            <a:ext cx="2846189" cy="7132109"/>
          </a:xfrm>
          <a:prstGeom prst="rect">
            <a:avLst/>
          </a:prstGeom>
          <a:solidFill>
            <a:srgbClr val="E0301E"/>
          </a:solidFill>
          <a:ln>
            <a:noFill/>
          </a:ln>
        </p:spPr>
        <p:txBody>
          <a:bodyPr spcFirstLastPara="1" wrap="square" lIns="438900" tIns="1440000" rIns="252000" bIns="180000" anchor="t" anchorCtr="0">
            <a:noAutofit/>
          </a:bodyPr>
          <a:lstStyle>
            <a:lvl1pPr marL="457200" lvl="0" indent="-228600" algn="l">
              <a:lnSpc>
                <a:spcPct val="90000"/>
              </a:lnSpc>
              <a:spcBef>
                <a:spcPts val="0"/>
              </a:spcBef>
              <a:spcAft>
                <a:spcPts val="0"/>
              </a:spcAft>
              <a:buClr>
                <a:schemeClr val="lt1"/>
              </a:buClr>
              <a:buSzPts val="1618"/>
              <a:buFont typeface="Arial"/>
              <a:buNone/>
              <a:defRPr sz="1618" b="0">
                <a:solidFill>
                  <a:schemeClr val="lt1"/>
                </a:solidFill>
                <a:latin typeface="Georgia"/>
                <a:ea typeface="Georgia"/>
                <a:cs typeface="Georgia"/>
                <a:sym typeface="Georgia"/>
              </a:defRPr>
            </a:lvl1pPr>
            <a:lvl2pPr marL="914400" lvl="1" indent="-228600" algn="l">
              <a:lnSpc>
                <a:spcPct val="100000"/>
              </a:lnSpc>
              <a:spcBef>
                <a:spcPts val="1868"/>
              </a:spcBef>
              <a:spcAft>
                <a:spcPts val="0"/>
              </a:spcAft>
              <a:buClr>
                <a:schemeClr val="lt1"/>
              </a:buClr>
              <a:buSzPts val="996"/>
              <a:buFont typeface="Arial"/>
              <a:buNone/>
              <a:defRPr sz="996" b="1">
                <a:solidFill>
                  <a:schemeClr val="lt1"/>
                </a:solidFill>
                <a:latin typeface="Arial"/>
                <a:ea typeface="Arial"/>
                <a:cs typeface="Arial"/>
                <a:sym typeface="Arial"/>
              </a:defRPr>
            </a:lvl2pPr>
            <a:lvl3pPr marL="1371600" lvl="2" indent="-228600" algn="l">
              <a:lnSpc>
                <a:spcPct val="100000"/>
              </a:lnSpc>
              <a:spcBef>
                <a:spcPts val="0"/>
              </a:spcBef>
              <a:spcAft>
                <a:spcPts val="0"/>
              </a:spcAft>
              <a:buClr>
                <a:schemeClr val="lt1"/>
              </a:buClr>
              <a:buSzPts val="996"/>
              <a:buFont typeface="Arial"/>
              <a:buNone/>
              <a:defRPr sz="996" b="0">
                <a:solidFill>
                  <a:schemeClr val="lt1"/>
                </a:solidFill>
                <a:latin typeface="Arial"/>
                <a:ea typeface="Arial"/>
                <a:cs typeface="Arial"/>
                <a:sym typeface="Arial"/>
              </a:defRPr>
            </a:lvl3pPr>
            <a:lvl4pPr marL="1828800" lvl="3" indent="-228600" algn="l">
              <a:lnSpc>
                <a:spcPct val="100000"/>
              </a:lnSpc>
              <a:spcBef>
                <a:spcPts val="0"/>
              </a:spcBef>
              <a:spcAft>
                <a:spcPts val="0"/>
              </a:spcAft>
              <a:buClr>
                <a:schemeClr val="lt1"/>
              </a:buClr>
              <a:buSzPts val="996"/>
              <a:buFont typeface="Arial"/>
              <a:buNone/>
              <a:defRPr sz="996" b="0">
                <a:solidFill>
                  <a:schemeClr val="lt1"/>
                </a:solidFill>
                <a:latin typeface="Arial"/>
                <a:ea typeface="Arial"/>
                <a:cs typeface="Arial"/>
                <a:sym typeface="Arial"/>
              </a:defRPr>
            </a:lvl4pPr>
            <a:lvl5pPr marL="2286000" lvl="4" indent="-228600" algn="l">
              <a:lnSpc>
                <a:spcPct val="100000"/>
              </a:lnSpc>
              <a:spcBef>
                <a:spcPts val="0"/>
              </a:spcBef>
              <a:spcAft>
                <a:spcPts val="0"/>
              </a:spcAft>
              <a:buClr>
                <a:schemeClr val="lt1"/>
              </a:buClr>
              <a:buSzPts val="996"/>
              <a:buFont typeface="Arial"/>
              <a:buNone/>
              <a:defRPr sz="996" b="0">
                <a:solidFill>
                  <a:schemeClr val="lt1"/>
                </a:solidFill>
                <a:latin typeface="Arial"/>
                <a:ea typeface="Arial"/>
                <a:cs typeface="Arial"/>
                <a:sym typeface="Arial"/>
              </a:defRPr>
            </a:lvl5pPr>
            <a:lvl6pPr marL="2743200" lvl="5" indent="-228600" algn="l">
              <a:lnSpc>
                <a:spcPct val="100000"/>
              </a:lnSpc>
              <a:spcBef>
                <a:spcPts val="0"/>
              </a:spcBef>
              <a:spcAft>
                <a:spcPts val="0"/>
              </a:spcAft>
              <a:buClr>
                <a:schemeClr val="lt1"/>
              </a:buClr>
              <a:buSzPts val="996"/>
              <a:buFont typeface="Arial"/>
              <a:buNone/>
              <a:defRPr sz="996">
                <a:solidFill>
                  <a:schemeClr val="lt1"/>
                </a:solidFill>
              </a:defRPr>
            </a:lvl6pPr>
            <a:lvl7pPr marL="3200400" lvl="6" indent="-228600" algn="l">
              <a:lnSpc>
                <a:spcPct val="100000"/>
              </a:lnSpc>
              <a:spcBef>
                <a:spcPts val="0"/>
              </a:spcBef>
              <a:spcAft>
                <a:spcPts val="0"/>
              </a:spcAft>
              <a:buClr>
                <a:schemeClr val="lt1"/>
              </a:buClr>
              <a:buSzPts val="996"/>
              <a:buFont typeface="Arial"/>
              <a:buNone/>
              <a:defRPr sz="996">
                <a:solidFill>
                  <a:schemeClr val="lt1"/>
                </a:solidFill>
              </a:defRPr>
            </a:lvl7pPr>
            <a:lvl8pPr marL="3657600" lvl="7" indent="-228600" algn="l">
              <a:lnSpc>
                <a:spcPct val="100000"/>
              </a:lnSpc>
              <a:spcBef>
                <a:spcPts val="0"/>
              </a:spcBef>
              <a:spcAft>
                <a:spcPts val="0"/>
              </a:spcAft>
              <a:buClr>
                <a:schemeClr val="lt1"/>
              </a:buClr>
              <a:buSzPts val="996"/>
              <a:buFont typeface="Arial"/>
              <a:buNone/>
              <a:defRPr sz="996">
                <a:solidFill>
                  <a:schemeClr val="lt1"/>
                </a:solidFill>
              </a:defRPr>
            </a:lvl8pPr>
            <a:lvl9pPr marL="4114800" lvl="8" indent="-228600" algn="l">
              <a:lnSpc>
                <a:spcPct val="100000"/>
              </a:lnSpc>
              <a:spcBef>
                <a:spcPts val="0"/>
              </a:spcBef>
              <a:spcAft>
                <a:spcPts val="0"/>
              </a:spcAft>
              <a:buClr>
                <a:schemeClr val="lt1"/>
              </a:buClr>
              <a:buSzPts val="996"/>
              <a:buFont typeface="Arial"/>
              <a:buNone/>
              <a:defRPr sz="996">
                <a:solidFill>
                  <a:schemeClr val="lt1"/>
                </a:solidFill>
              </a:defRPr>
            </a:lvl9pPr>
          </a:lstStyle>
          <a:p>
            <a:endParaRPr/>
          </a:p>
        </p:txBody>
      </p:sp>
      <p:sp>
        <p:nvSpPr>
          <p:cNvPr id="293" name="Google Shape;293;p310"/>
          <p:cNvSpPr/>
          <p:nvPr/>
        </p:nvSpPr>
        <p:spPr>
          <a:xfrm>
            <a:off x="275725" y="2532901"/>
            <a:ext cx="542555" cy="1059911"/>
          </a:xfrm>
          <a:custGeom>
            <a:avLst/>
            <a:gdLst/>
            <a:ahLst/>
            <a:cxnLst/>
            <a:rect l="l" t="t" r="r" b="b"/>
            <a:pathLst>
              <a:path w="1811" h="1424" extrusionOk="0">
                <a:moveTo>
                  <a:pt x="1757" y="1424"/>
                </a:moveTo>
                <a:lnTo>
                  <a:pt x="1757" y="1424"/>
                </a:lnTo>
                <a:lnTo>
                  <a:pt x="1099" y="1424"/>
                </a:lnTo>
                <a:lnTo>
                  <a:pt x="1099" y="953"/>
                </a:lnTo>
                <a:cubicBezTo>
                  <a:pt x="1099" y="761"/>
                  <a:pt x="1115" y="610"/>
                  <a:pt x="1149" y="501"/>
                </a:cubicBezTo>
                <a:cubicBezTo>
                  <a:pt x="1183" y="392"/>
                  <a:pt x="1245" y="293"/>
                  <a:pt x="1337" y="206"/>
                </a:cubicBezTo>
                <a:cubicBezTo>
                  <a:pt x="1428" y="118"/>
                  <a:pt x="1543" y="50"/>
                  <a:pt x="1682" y="0"/>
                </a:cubicBezTo>
                <a:lnTo>
                  <a:pt x="1811" y="271"/>
                </a:lnTo>
                <a:cubicBezTo>
                  <a:pt x="1680" y="315"/>
                  <a:pt x="1586" y="376"/>
                  <a:pt x="1529" y="454"/>
                </a:cubicBezTo>
                <a:cubicBezTo>
                  <a:pt x="1472" y="532"/>
                  <a:pt x="1442" y="636"/>
                  <a:pt x="1439" y="766"/>
                </a:cubicBezTo>
                <a:lnTo>
                  <a:pt x="1757" y="766"/>
                </a:lnTo>
                <a:lnTo>
                  <a:pt x="1757" y="1424"/>
                </a:lnTo>
                <a:close/>
                <a:moveTo>
                  <a:pt x="658" y="1424"/>
                </a:moveTo>
                <a:lnTo>
                  <a:pt x="658" y="1424"/>
                </a:lnTo>
                <a:lnTo>
                  <a:pt x="0" y="1424"/>
                </a:lnTo>
                <a:lnTo>
                  <a:pt x="0" y="953"/>
                </a:lnTo>
                <a:cubicBezTo>
                  <a:pt x="0" y="763"/>
                  <a:pt x="16" y="612"/>
                  <a:pt x="50" y="502"/>
                </a:cubicBezTo>
                <a:cubicBezTo>
                  <a:pt x="83" y="392"/>
                  <a:pt x="146" y="293"/>
                  <a:pt x="236" y="206"/>
                </a:cubicBezTo>
                <a:cubicBezTo>
                  <a:pt x="327" y="118"/>
                  <a:pt x="442" y="50"/>
                  <a:pt x="583" y="0"/>
                </a:cubicBezTo>
                <a:lnTo>
                  <a:pt x="712" y="271"/>
                </a:lnTo>
                <a:cubicBezTo>
                  <a:pt x="581" y="315"/>
                  <a:pt x="487" y="376"/>
                  <a:pt x="430" y="454"/>
                </a:cubicBezTo>
                <a:cubicBezTo>
                  <a:pt x="373" y="532"/>
                  <a:pt x="342" y="636"/>
                  <a:pt x="339" y="766"/>
                </a:cubicBezTo>
                <a:lnTo>
                  <a:pt x="658" y="766"/>
                </a:lnTo>
                <a:lnTo>
                  <a:pt x="658" y="1424"/>
                </a:lnTo>
                <a:close/>
              </a:path>
            </a:pathLst>
          </a:custGeom>
          <a:solidFill>
            <a:srgbClr val="FFFFFF"/>
          </a:solidFill>
          <a:ln>
            <a:noFill/>
          </a:ln>
        </p:spPr>
        <p:txBody>
          <a:bodyPr spcFirstLastPara="1" wrap="square" lIns="56900" tIns="28450" rIns="56900" bIns="28450" anchor="t" anchorCtr="0">
            <a:noAutofit/>
          </a:bodyPr>
          <a:lstStyle/>
          <a:p>
            <a:pPr marL="0" marR="0" lvl="0" indent="0" algn="l" rtl="0">
              <a:spcBef>
                <a:spcPts val="0"/>
              </a:spcBef>
              <a:spcAft>
                <a:spcPts val="0"/>
              </a:spcAft>
              <a:buNone/>
            </a:pPr>
            <a:endParaRPr sz="1121">
              <a:solidFill>
                <a:schemeClr val="lt1"/>
              </a:solidFill>
              <a:latin typeface="Arial"/>
              <a:ea typeface="Arial"/>
              <a:cs typeface="Arial"/>
              <a:sym typeface="Arial"/>
            </a:endParaRPr>
          </a:p>
        </p:txBody>
      </p:sp>
      <p:sp>
        <p:nvSpPr>
          <p:cNvPr id="294" name="Google Shape;294;p310"/>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95" name="Google Shape;295;p310"/>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96" name="Google Shape;296;p31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Quote 1 Image Orange">
  <p:cSld name="Quote 1 Image Orange">
    <p:bg>
      <p:bgPr>
        <a:solidFill>
          <a:srgbClr val="D04A02"/>
        </a:solidFill>
        <a:effectLst/>
      </p:bgPr>
    </p:bg>
    <p:spTree>
      <p:nvGrpSpPr>
        <p:cNvPr id="1" name="Shape 297"/>
        <p:cNvGrpSpPr/>
        <p:nvPr/>
      </p:nvGrpSpPr>
      <p:grpSpPr>
        <a:xfrm>
          <a:off x="0" y="0"/>
          <a:ext cx="0" cy="0"/>
          <a:chOff x="0" y="0"/>
          <a:chExt cx="0" cy="0"/>
        </a:xfrm>
      </p:grpSpPr>
      <p:sp>
        <p:nvSpPr>
          <p:cNvPr id="298" name="Google Shape;298;p311"/>
          <p:cNvSpPr>
            <a:spLocks noGrp="1"/>
          </p:cNvSpPr>
          <p:nvPr>
            <p:ph type="pic" idx="2"/>
          </p:nvPr>
        </p:nvSpPr>
        <p:spPr>
          <a:xfrm>
            <a:off x="3794919" y="0"/>
            <a:ext cx="3794919" cy="10698163"/>
          </a:xfrm>
          <a:prstGeom prst="rect">
            <a:avLst/>
          </a:prstGeom>
          <a:solidFill>
            <a:schemeClr val="lt2"/>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lt1"/>
              </a:buClr>
              <a:buSzPts val="996"/>
              <a:buFont typeface="Arial"/>
              <a:buNone/>
              <a:defRPr sz="996" b="0" i="0" u="none" strike="noStrike" cap="none">
                <a:solidFill>
                  <a:schemeClr val="lt1"/>
                </a:solidFill>
                <a:latin typeface="Arial"/>
                <a:ea typeface="Arial"/>
                <a:cs typeface="Arial"/>
                <a:sym typeface="Arial"/>
              </a:defRPr>
            </a:lvl2pPr>
            <a:lvl3pPr marR="0" lvl="2"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3pPr>
            <a:lvl4pPr marR="0" lvl="3"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4pPr>
            <a:lvl5pPr marR="0" lvl="4"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5pPr>
            <a:lvl6pPr marR="0" lvl="5"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6pPr>
            <a:lvl7pPr marR="0" lvl="6"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7pPr>
            <a:lvl8pPr marR="0" lvl="7" algn="l" rtl="0">
              <a:lnSpc>
                <a:spcPct val="100000"/>
              </a:lnSpc>
              <a:spcBef>
                <a:spcPts val="374"/>
              </a:spcBef>
              <a:spcAft>
                <a:spcPts val="0"/>
              </a:spcAft>
              <a:buClr>
                <a:schemeClr val="lt1"/>
              </a:buClr>
              <a:buSzPts val="996"/>
              <a:buFont typeface="Arial"/>
              <a:buChar char="–"/>
              <a:defRPr sz="996" b="0" i="0" u="none" strike="noStrike" cap="none">
                <a:solidFill>
                  <a:schemeClr val="lt1"/>
                </a:solidFill>
                <a:latin typeface="Arial"/>
                <a:ea typeface="Arial"/>
                <a:cs typeface="Arial"/>
                <a:sym typeface="Arial"/>
              </a:defRPr>
            </a:lvl8pPr>
            <a:lvl9pPr marR="0" lvl="8" algn="l" rtl="0">
              <a:lnSpc>
                <a:spcPct val="100000"/>
              </a:lnSpc>
              <a:spcBef>
                <a:spcPts val="374"/>
              </a:spcBef>
              <a:spcAft>
                <a:spcPts val="374"/>
              </a:spcAft>
              <a:buClr>
                <a:schemeClr val="lt1"/>
              </a:buClr>
              <a:buSzPts val="996"/>
              <a:buFont typeface="Arial"/>
              <a:buChar char="•"/>
              <a:defRPr sz="996" b="0" i="0" u="none" strike="noStrike" cap="none">
                <a:solidFill>
                  <a:schemeClr val="lt1"/>
                </a:solidFill>
                <a:latin typeface="Arial"/>
                <a:ea typeface="Arial"/>
                <a:cs typeface="Arial"/>
                <a:sym typeface="Arial"/>
              </a:defRPr>
            </a:lvl9pPr>
          </a:lstStyle>
          <a:p>
            <a:endParaRPr/>
          </a:p>
        </p:txBody>
      </p:sp>
      <p:sp>
        <p:nvSpPr>
          <p:cNvPr id="299" name="Google Shape;299;p311"/>
          <p:cNvSpPr txBox="1">
            <a:spLocks noGrp="1"/>
          </p:cNvSpPr>
          <p:nvPr>
            <p:ph type="body" idx="1"/>
          </p:nvPr>
        </p:nvSpPr>
        <p:spPr>
          <a:xfrm>
            <a:off x="275725" y="2674541"/>
            <a:ext cx="3299010" cy="6953806"/>
          </a:xfrm>
          <a:prstGeom prst="rect">
            <a:avLst/>
          </a:prstGeom>
          <a:noFill/>
          <a:ln>
            <a:noFill/>
          </a:ln>
        </p:spPr>
        <p:txBody>
          <a:bodyPr spcFirstLastPara="1" wrap="square" lIns="0" tIns="0" rIns="0" bIns="0" anchor="t" anchorCtr="0">
            <a:noAutofit/>
          </a:bodyPr>
          <a:lstStyle>
            <a:lvl1pPr marL="457200" lvl="0" indent="-228600" algn="l">
              <a:lnSpc>
                <a:spcPct val="85000"/>
              </a:lnSpc>
              <a:spcBef>
                <a:spcPts val="0"/>
              </a:spcBef>
              <a:spcAft>
                <a:spcPts val="0"/>
              </a:spcAft>
              <a:buClr>
                <a:schemeClr val="lt1"/>
              </a:buClr>
              <a:buSzPts val="2366"/>
              <a:buNone/>
              <a:defRPr sz="2366" b="0">
                <a:solidFill>
                  <a:schemeClr val="lt1"/>
                </a:solidFill>
                <a:latin typeface="Georgia"/>
                <a:ea typeface="Georgia"/>
                <a:cs typeface="Georgia"/>
                <a:sym typeface="Georgia"/>
              </a:defRPr>
            </a:lvl1pPr>
            <a:lvl2pPr marL="914400" lvl="1" indent="-228600" algn="l">
              <a:lnSpc>
                <a:spcPct val="100000"/>
              </a:lnSpc>
              <a:spcBef>
                <a:spcPts val="1868"/>
              </a:spcBef>
              <a:spcAft>
                <a:spcPts val="0"/>
              </a:spcAft>
              <a:buClr>
                <a:schemeClr val="lt1"/>
              </a:buClr>
              <a:buSzPts val="996"/>
              <a:buFont typeface="Arial"/>
              <a:buNone/>
              <a:defRPr sz="996" b="1">
                <a:solidFill>
                  <a:schemeClr val="lt1"/>
                </a:solidFill>
              </a:defRPr>
            </a:lvl2pPr>
            <a:lvl3pPr marL="1371600" lvl="2" indent="-228600" algn="l">
              <a:lnSpc>
                <a:spcPct val="100000"/>
              </a:lnSpc>
              <a:spcBef>
                <a:spcPts val="0"/>
              </a:spcBef>
              <a:spcAft>
                <a:spcPts val="0"/>
              </a:spcAft>
              <a:buClr>
                <a:schemeClr val="lt1"/>
              </a:buClr>
              <a:buSzPts val="996"/>
              <a:buFont typeface="Arial"/>
              <a:buNone/>
              <a:defRPr sz="996">
                <a:solidFill>
                  <a:schemeClr val="lt1"/>
                </a:solidFill>
              </a:defRPr>
            </a:lvl3pPr>
            <a:lvl4pPr marL="1828800" lvl="3" indent="-228600" algn="l">
              <a:lnSpc>
                <a:spcPct val="100000"/>
              </a:lnSpc>
              <a:spcBef>
                <a:spcPts val="0"/>
              </a:spcBef>
              <a:spcAft>
                <a:spcPts val="0"/>
              </a:spcAft>
              <a:buClr>
                <a:schemeClr val="lt1"/>
              </a:buClr>
              <a:buSzPts val="996"/>
              <a:buFont typeface="Arial"/>
              <a:buNone/>
              <a:defRPr sz="996">
                <a:solidFill>
                  <a:schemeClr val="lt1"/>
                </a:solidFill>
              </a:defRPr>
            </a:lvl4pPr>
            <a:lvl5pPr marL="2286000" lvl="4" indent="-228600" algn="l">
              <a:lnSpc>
                <a:spcPct val="100000"/>
              </a:lnSpc>
              <a:spcBef>
                <a:spcPts val="0"/>
              </a:spcBef>
              <a:spcAft>
                <a:spcPts val="0"/>
              </a:spcAft>
              <a:buClr>
                <a:schemeClr val="lt1"/>
              </a:buClr>
              <a:buSzPts val="996"/>
              <a:buFont typeface="Arial"/>
              <a:buNone/>
              <a:defRPr sz="996">
                <a:solidFill>
                  <a:schemeClr val="lt1"/>
                </a:solidFill>
              </a:defRPr>
            </a:lvl5pPr>
            <a:lvl6pPr marL="2743200" lvl="5" indent="-228600" algn="l">
              <a:lnSpc>
                <a:spcPct val="100000"/>
              </a:lnSpc>
              <a:spcBef>
                <a:spcPts val="0"/>
              </a:spcBef>
              <a:spcAft>
                <a:spcPts val="0"/>
              </a:spcAft>
              <a:buClr>
                <a:schemeClr val="lt1"/>
              </a:buClr>
              <a:buSzPts val="996"/>
              <a:buFont typeface="Arial"/>
              <a:buNone/>
              <a:defRPr sz="996">
                <a:solidFill>
                  <a:schemeClr val="lt1"/>
                </a:solidFill>
              </a:defRPr>
            </a:lvl6pPr>
            <a:lvl7pPr marL="3200400" lvl="6" indent="-228600" algn="l">
              <a:lnSpc>
                <a:spcPct val="100000"/>
              </a:lnSpc>
              <a:spcBef>
                <a:spcPts val="0"/>
              </a:spcBef>
              <a:spcAft>
                <a:spcPts val="0"/>
              </a:spcAft>
              <a:buClr>
                <a:schemeClr val="lt1"/>
              </a:buClr>
              <a:buSzPts val="996"/>
              <a:buFont typeface="Arial"/>
              <a:buNone/>
              <a:defRPr sz="996">
                <a:solidFill>
                  <a:schemeClr val="lt1"/>
                </a:solidFill>
              </a:defRPr>
            </a:lvl7pPr>
            <a:lvl8pPr marL="3657600" lvl="7" indent="-228600" algn="l">
              <a:lnSpc>
                <a:spcPct val="100000"/>
              </a:lnSpc>
              <a:spcBef>
                <a:spcPts val="0"/>
              </a:spcBef>
              <a:spcAft>
                <a:spcPts val="0"/>
              </a:spcAft>
              <a:buClr>
                <a:schemeClr val="lt1"/>
              </a:buClr>
              <a:buSzPts val="996"/>
              <a:buFont typeface="Arial"/>
              <a:buNone/>
              <a:defRPr sz="996">
                <a:solidFill>
                  <a:schemeClr val="lt1"/>
                </a:solidFill>
              </a:defRPr>
            </a:lvl8pPr>
            <a:lvl9pPr marL="4114800" lvl="8" indent="-228600" algn="l">
              <a:lnSpc>
                <a:spcPct val="100000"/>
              </a:lnSpc>
              <a:spcBef>
                <a:spcPts val="0"/>
              </a:spcBef>
              <a:spcAft>
                <a:spcPts val="0"/>
              </a:spcAft>
              <a:buClr>
                <a:schemeClr val="lt1"/>
              </a:buClr>
              <a:buSzPts val="996"/>
              <a:buFont typeface="Arial"/>
              <a:buNone/>
              <a:defRPr sz="996">
                <a:solidFill>
                  <a:schemeClr val="lt1"/>
                </a:solidFill>
              </a:defRPr>
            </a:lvl9pPr>
          </a:lstStyle>
          <a:p>
            <a:endParaRPr/>
          </a:p>
        </p:txBody>
      </p:sp>
      <p:sp>
        <p:nvSpPr>
          <p:cNvPr id="300" name="Google Shape;300;p311"/>
          <p:cNvSpPr/>
          <p:nvPr/>
        </p:nvSpPr>
        <p:spPr>
          <a:xfrm>
            <a:off x="275725" y="1071690"/>
            <a:ext cx="542555" cy="1059911"/>
          </a:xfrm>
          <a:custGeom>
            <a:avLst/>
            <a:gdLst/>
            <a:ahLst/>
            <a:cxnLst/>
            <a:rect l="l" t="t" r="r" b="b"/>
            <a:pathLst>
              <a:path w="1811" h="1424" extrusionOk="0">
                <a:moveTo>
                  <a:pt x="1757" y="1424"/>
                </a:moveTo>
                <a:lnTo>
                  <a:pt x="1757" y="1424"/>
                </a:lnTo>
                <a:lnTo>
                  <a:pt x="1099" y="1424"/>
                </a:lnTo>
                <a:lnTo>
                  <a:pt x="1099" y="953"/>
                </a:lnTo>
                <a:cubicBezTo>
                  <a:pt x="1099" y="761"/>
                  <a:pt x="1115" y="610"/>
                  <a:pt x="1149" y="501"/>
                </a:cubicBezTo>
                <a:cubicBezTo>
                  <a:pt x="1183" y="392"/>
                  <a:pt x="1245" y="293"/>
                  <a:pt x="1337" y="206"/>
                </a:cubicBezTo>
                <a:cubicBezTo>
                  <a:pt x="1428" y="118"/>
                  <a:pt x="1543" y="50"/>
                  <a:pt x="1682" y="0"/>
                </a:cubicBezTo>
                <a:lnTo>
                  <a:pt x="1811" y="271"/>
                </a:lnTo>
                <a:cubicBezTo>
                  <a:pt x="1680" y="315"/>
                  <a:pt x="1586" y="376"/>
                  <a:pt x="1529" y="454"/>
                </a:cubicBezTo>
                <a:cubicBezTo>
                  <a:pt x="1472" y="532"/>
                  <a:pt x="1442" y="636"/>
                  <a:pt x="1439" y="766"/>
                </a:cubicBezTo>
                <a:lnTo>
                  <a:pt x="1757" y="766"/>
                </a:lnTo>
                <a:lnTo>
                  <a:pt x="1757" y="1424"/>
                </a:lnTo>
                <a:close/>
                <a:moveTo>
                  <a:pt x="658" y="1424"/>
                </a:moveTo>
                <a:lnTo>
                  <a:pt x="658" y="1424"/>
                </a:lnTo>
                <a:lnTo>
                  <a:pt x="0" y="1424"/>
                </a:lnTo>
                <a:lnTo>
                  <a:pt x="0" y="953"/>
                </a:lnTo>
                <a:cubicBezTo>
                  <a:pt x="0" y="763"/>
                  <a:pt x="16" y="612"/>
                  <a:pt x="50" y="502"/>
                </a:cubicBezTo>
                <a:cubicBezTo>
                  <a:pt x="83" y="392"/>
                  <a:pt x="146" y="293"/>
                  <a:pt x="236" y="206"/>
                </a:cubicBezTo>
                <a:cubicBezTo>
                  <a:pt x="327" y="118"/>
                  <a:pt x="442" y="50"/>
                  <a:pt x="583" y="0"/>
                </a:cubicBezTo>
                <a:lnTo>
                  <a:pt x="712" y="271"/>
                </a:lnTo>
                <a:cubicBezTo>
                  <a:pt x="581" y="315"/>
                  <a:pt x="487" y="376"/>
                  <a:pt x="430" y="454"/>
                </a:cubicBezTo>
                <a:cubicBezTo>
                  <a:pt x="373" y="532"/>
                  <a:pt x="342" y="636"/>
                  <a:pt x="339" y="766"/>
                </a:cubicBezTo>
                <a:lnTo>
                  <a:pt x="658" y="766"/>
                </a:lnTo>
                <a:lnTo>
                  <a:pt x="658" y="1424"/>
                </a:lnTo>
                <a:close/>
              </a:path>
            </a:pathLst>
          </a:custGeom>
          <a:solidFill>
            <a:srgbClr val="FFFFFF"/>
          </a:solidFill>
          <a:ln>
            <a:noFill/>
          </a:ln>
        </p:spPr>
        <p:txBody>
          <a:bodyPr spcFirstLastPara="1" wrap="square" lIns="56900" tIns="28450" rIns="56900" bIns="28450" anchor="t" anchorCtr="0">
            <a:noAutofit/>
          </a:bodyPr>
          <a:lstStyle/>
          <a:p>
            <a:pPr marL="0" marR="0" lvl="0" indent="0" algn="l" rtl="0">
              <a:spcBef>
                <a:spcPts val="0"/>
              </a:spcBef>
              <a:spcAft>
                <a:spcPts val="0"/>
              </a:spcAft>
              <a:buNone/>
            </a:pPr>
            <a:endParaRPr sz="1121">
              <a:solidFill>
                <a:schemeClr val="lt1"/>
              </a:solidFill>
              <a:latin typeface="Arial"/>
              <a:ea typeface="Arial"/>
              <a:cs typeface="Arial"/>
              <a:sym typeface="Arial"/>
            </a:endParaRPr>
          </a:p>
        </p:txBody>
      </p:sp>
      <p:sp>
        <p:nvSpPr>
          <p:cNvPr id="301" name="Google Shape;301;p311"/>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02" name="Google Shape;302;p311"/>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03" name="Google Shape;303;p31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Quote 1 Image">
  <p:cSld name="Quote 1 Image">
    <p:spTree>
      <p:nvGrpSpPr>
        <p:cNvPr id="1" name="Shape 304"/>
        <p:cNvGrpSpPr/>
        <p:nvPr/>
      </p:nvGrpSpPr>
      <p:grpSpPr>
        <a:xfrm>
          <a:off x="0" y="0"/>
          <a:ext cx="0" cy="0"/>
          <a:chOff x="0" y="0"/>
          <a:chExt cx="0" cy="0"/>
        </a:xfrm>
      </p:grpSpPr>
      <p:sp>
        <p:nvSpPr>
          <p:cNvPr id="305" name="Google Shape;305;p312"/>
          <p:cNvSpPr>
            <a:spLocks noGrp="1"/>
          </p:cNvSpPr>
          <p:nvPr>
            <p:ph type="pic" idx="2"/>
          </p:nvPr>
        </p:nvSpPr>
        <p:spPr>
          <a:xfrm>
            <a:off x="3794919" y="0"/>
            <a:ext cx="3794919" cy="10698163"/>
          </a:xfrm>
          <a:prstGeom prst="rect">
            <a:avLst/>
          </a:prstGeom>
          <a:solidFill>
            <a:schemeClr val="lt2"/>
          </a:solidFill>
          <a:ln>
            <a:noFill/>
          </a:ln>
        </p:spPr>
        <p:txBody>
          <a:bodyPr spcFirstLastPara="1" wrap="square" lIns="0" tIns="0" rIns="0" bIns="0" anchor="ctr" anchorCtr="0">
            <a:noAutofit/>
          </a:bodyPr>
          <a:lstStyle>
            <a:lvl1pPr marR="0" lvl="0" algn="ctr" rtl="0">
              <a:lnSpc>
                <a:spcPct val="100000"/>
              </a:lnSpc>
              <a:spcBef>
                <a:spcPts val="0"/>
              </a:spcBef>
              <a:spcAft>
                <a:spcPts val="0"/>
              </a:spcAft>
              <a:buClr>
                <a:schemeClr val="dk1"/>
              </a:buClr>
              <a:buSzPts val="747"/>
              <a:buFont typeface="Arial"/>
              <a:buNone/>
              <a:defRPr sz="747" b="0" i="0" u="none" strike="noStrike" cap="none">
                <a:solidFill>
                  <a:schemeClr val="dk1"/>
                </a:solidFill>
                <a:latin typeface="Arial"/>
                <a:ea typeface="Arial"/>
                <a:cs typeface="Arial"/>
                <a:sym typeface="Arial"/>
              </a:defRPr>
            </a:lvl1pPr>
            <a:lvl2pPr marR="0" lvl="1"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R="0" lvl="2"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R="0" lvl="3"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R="0" lvl="4"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R="0" lvl="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R="0" lvl="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R="0" lvl="7"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R="0" lvl="8"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306" name="Google Shape;306;p312"/>
          <p:cNvSpPr txBox="1">
            <a:spLocks noGrp="1"/>
          </p:cNvSpPr>
          <p:nvPr>
            <p:ph type="body" idx="1"/>
          </p:nvPr>
        </p:nvSpPr>
        <p:spPr>
          <a:xfrm>
            <a:off x="275725" y="2674541"/>
            <a:ext cx="3299010" cy="6953806"/>
          </a:xfrm>
          <a:prstGeom prst="rect">
            <a:avLst/>
          </a:prstGeom>
          <a:noFill/>
          <a:ln>
            <a:noFill/>
          </a:ln>
        </p:spPr>
        <p:txBody>
          <a:bodyPr spcFirstLastPara="1" wrap="square" lIns="0" tIns="0" rIns="0" bIns="0" anchor="t" anchorCtr="0">
            <a:noAutofit/>
          </a:bodyPr>
          <a:lstStyle>
            <a:lvl1pPr marL="457200" lvl="0" indent="-228600" algn="l">
              <a:lnSpc>
                <a:spcPct val="85000"/>
              </a:lnSpc>
              <a:spcBef>
                <a:spcPts val="0"/>
              </a:spcBef>
              <a:spcAft>
                <a:spcPts val="0"/>
              </a:spcAft>
              <a:buClr>
                <a:schemeClr val="dk1"/>
              </a:buClr>
              <a:buSzPts val="2366"/>
              <a:buNone/>
              <a:defRPr sz="2366" b="0">
                <a:solidFill>
                  <a:schemeClr val="dk1"/>
                </a:solidFill>
                <a:latin typeface="Georgia"/>
                <a:ea typeface="Georgia"/>
                <a:cs typeface="Georgia"/>
                <a:sym typeface="Georgia"/>
              </a:defRPr>
            </a:lvl1pPr>
            <a:lvl2pPr marL="914400" lvl="1" indent="-228600" algn="l">
              <a:lnSpc>
                <a:spcPct val="100000"/>
              </a:lnSpc>
              <a:spcBef>
                <a:spcPts val="1868"/>
              </a:spcBef>
              <a:spcAft>
                <a:spcPts val="0"/>
              </a:spcAft>
              <a:buClr>
                <a:schemeClr val="dk1"/>
              </a:buClr>
              <a:buSzPts val="996"/>
              <a:buFont typeface="Arial"/>
              <a:buNone/>
              <a:defRPr sz="996" b="1"/>
            </a:lvl2pPr>
            <a:lvl3pPr marL="1371600" lvl="2" indent="-228600" algn="l">
              <a:lnSpc>
                <a:spcPct val="100000"/>
              </a:lnSpc>
              <a:spcBef>
                <a:spcPts val="0"/>
              </a:spcBef>
              <a:spcAft>
                <a:spcPts val="0"/>
              </a:spcAft>
              <a:buClr>
                <a:schemeClr val="dk1"/>
              </a:buClr>
              <a:buSzPts val="996"/>
              <a:buFont typeface="Arial"/>
              <a:buNone/>
              <a:defRPr sz="996"/>
            </a:lvl3pPr>
            <a:lvl4pPr marL="1828800" lvl="3" indent="-228600" algn="l">
              <a:lnSpc>
                <a:spcPct val="100000"/>
              </a:lnSpc>
              <a:spcBef>
                <a:spcPts val="0"/>
              </a:spcBef>
              <a:spcAft>
                <a:spcPts val="0"/>
              </a:spcAft>
              <a:buClr>
                <a:schemeClr val="dk1"/>
              </a:buClr>
              <a:buSzPts val="996"/>
              <a:buFont typeface="Arial"/>
              <a:buNone/>
              <a:defRPr sz="996"/>
            </a:lvl4pPr>
            <a:lvl5pPr marL="2286000" lvl="4" indent="-228600" algn="l">
              <a:lnSpc>
                <a:spcPct val="100000"/>
              </a:lnSpc>
              <a:spcBef>
                <a:spcPts val="0"/>
              </a:spcBef>
              <a:spcAft>
                <a:spcPts val="0"/>
              </a:spcAft>
              <a:buClr>
                <a:schemeClr val="dk1"/>
              </a:buClr>
              <a:buSzPts val="996"/>
              <a:buFont typeface="Arial"/>
              <a:buNone/>
              <a:defRPr sz="996"/>
            </a:lvl5pPr>
            <a:lvl6pPr marL="2743200" lvl="5" indent="-228600" algn="l">
              <a:lnSpc>
                <a:spcPct val="100000"/>
              </a:lnSpc>
              <a:spcBef>
                <a:spcPts val="0"/>
              </a:spcBef>
              <a:spcAft>
                <a:spcPts val="0"/>
              </a:spcAft>
              <a:buClr>
                <a:schemeClr val="dk1"/>
              </a:buClr>
              <a:buSzPts val="996"/>
              <a:buFont typeface="Arial"/>
              <a:buNone/>
              <a:defRPr sz="996"/>
            </a:lvl6pPr>
            <a:lvl7pPr marL="3200400" lvl="6" indent="-228600" algn="l">
              <a:lnSpc>
                <a:spcPct val="100000"/>
              </a:lnSpc>
              <a:spcBef>
                <a:spcPts val="0"/>
              </a:spcBef>
              <a:spcAft>
                <a:spcPts val="0"/>
              </a:spcAft>
              <a:buClr>
                <a:schemeClr val="dk1"/>
              </a:buClr>
              <a:buSzPts val="996"/>
              <a:buFont typeface="Arial"/>
              <a:buNone/>
              <a:defRPr sz="996"/>
            </a:lvl7pPr>
            <a:lvl8pPr marL="3657600" lvl="7" indent="-228600" algn="l">
              <a:lnSpc>
                <a:spcPct val="100000"/>
              </a:lnSpc>
              <a:spcBef>
                <a:spcPts val="0"/>
              </a:spcBef>
              <a:spcAft>
                <a:spcPts val="0"/>
              </a:spcAft>
              <a:buClr>
                <a:schemeClr val="dk1"/>
              </a:buClr>
              <a:buSzPts val="996"/>
              <a:buFont typeface="Arial"/>
              <a:buNone/>
              <a:defRPr sz="996"/>
            </a:lvl8pPr>
            <a:lvl9pPr marL="4114800" lvl="8" indent="-228600" algn="l">
              <a:lnSpc>
                <a:spcPct val="100000"/>
              </a:lnSpc>
              <a:spcBef>
                <a:spcPts val="0"/>
              </a:spcBef>
              <a:spcAft>
                <a:spcPts val="0"/>
              </a:spcAft>
              <a:buClr>
                <a:schemeClr val="dk1"/>
              </a:buClr>
              <a:buSzPts val="996"/>
              <a:buFont typeface="Arial"/>
              <a:buNone/>
              <a:defRPr sz="996"/>
            </a:lvl9pPr>
          </a:lstStyle>
          <a:p>
            <a:endParaRPr/>
          </a:p>
        </p:txBody>
      </p:sp>
      <p:sp>
        <p:nvSpPr>
          <p:cNvPr id="307" name="Google Shape;307;p312"/>
          <p:cNvSpPr/>
          <p:nvPr/>
        </p:nvSpPr>
        <p:spPr>
          <a:xfrm>
            <a:off x="275725" y="1071690"/>
            <a:ext cx="542555" cy="1059911"/>
          </a:xfrm>
          <a:custGeom>
            <a:avLst/>
            <a:gdLst/>
            <a:ahLst/>
            <a:cxnLst/>
            <a:rect l="l" t="t" r="r" b="b"/>
            <a:pathLst>
              <a:path w="1811" h="1424" extrusionOk="0">
                <a:moveTo>
                  <a:pt x="1757" y="1424"/>
                </a:moveTo>
                <a:lnTo>
                  <a:pt x="1757" y="1424"/>
                </a:lnTo>
                <a:lnTo>
                  <a:pt x="1099" y="1424"/>
                </a:lnTo>
                <a:lnTo>
                  <a:pt x="1099" y="953"/>
                </a:lnTo>
                <a:cubicBezTo>
                  <a:pt x="1099" y="761"/>
                  <a:pt x="1115" y="610"/>
                  <a:pt x="1149" y="501"/>
                </a:cubicBezTo>
                <a:cubicBezTo>
                  <a:pt x="1183" y="392"/>
                  <a:pt x="1245" y="293"/>
                  <a:pt x="1337" y="206"/>
                </a:cubicBezTo>
                <a:cubicBezTo>
                  <a:pt x="1428" y="118"/>
                  <a:pt x="1543" y="50"/>
                  <a:pt x="1682" y="0"/>
                </a:cubicBezTo>
                <a:lnTo>
                  <a:pt x="1811" y="271"/>
                </a:lnTo>
                <a:cubicBezTo>
                  <a:pt x="1680" y="315"/>
                  <a:pt x="1586" y="376"/>
                  <a:pt x="1529" y="454"/>
                </a:cubicBezTo>
                <a:cubicBezTo>
                  <a:pt x="1472" y="532"/>
                  <a:pt x="1442" y="636"/>
                  <a:pt x="1439" y="766"/>
                </a:cubicBezTo>
                <a:lnTo>
                  <a:pt x="1757" y="766"/>
                </a:lnTo>
                <a:lnTo>
                  <a:pt x="1757" y="1424"/>
                </a:lnTo>
                <a:close/>
                <a:moveTo>
                  <a:pt x="658" y="1424"/>
                </a:moveTo>
                <a:lnTo>
                  <a:pt x="658" y="1424"/>
                </a:lnTo>
                <a:lnTo>
                  <a:pt x="0" y="1424"/>
                </a:lnTo>
                <a:lnTo>
                  <a:pt x="0" y="953"/>
                </a:lnTo>
                <a:cubicBezTo>
                  <a:pt x="0" y="763"/>
                  <a:pt x="16" y="612"/>
                  <a:pt x="50" y="502"/>
                </a:cubicBezTo>
                <a:cubicBezTo>
                  <a:pt x="83" y="392"/>
                  <a:pt x="146" y="293"/>
                  <a:pt x="236" y="206"/>
                </a:cubicBezTo>
                <a:cubicBezTo>
                  <a:pt x="327" y="118"/>
                  <a:pt x="442" y="50"/>
                  <a:pt x="583" y="0"/>
                </a:cubicBezTo>
                <a:lnTo>
                  <a:pt x="712" y="271"/>
                </a:lnTo>
                <a:cubicBezTo>
                  <a:pt x="581" y="315"/>
                  <a:pt x="487" y="376"/>
                  <a:pt x="430" y="454"/>
                </a:cubicBezTo>
                <a:cubicBezTo>
                  <a:pt x="373" y="532"/>
                  <a:pt x="342" y="636"/>
                  <a:pt x="339" y="766"/>
                </a:cubicBezTo>
                <a:lnTo>
                  <a:pt x="658" y="766"/>
                </a:lnTo>
                <a:lnTo>
                  <a:pt x="658" y="1424"/>
                </a:lnTo>
                <a:close/>
              </a:path>
            </a:pathLst>
          </a:custGeom>
          <a:solidFill>
            <a:srgbClr val="000000"/>
          </a:solidFill>
          <a:ln>
            <a:noFill/>
          </a:ln>
        </p:spPr>
        <p:txBody>
          <a:bodyPr spcFirstLastPara="1" wrap="square" lIns="56900" tIns="28450" rIns="56900" bIns="28450" anchor="t" anchorCtr="0">
            <a:noAutofit/>
          </a:bodyPr>
          <a:lstStyle/>
          <a:p>
            <a:pPr marL="0" marR="0" lvl="0" indent="0" algn="l" rtl="0">
              <a:spcBef>
                <a:spcPts val="0"/>
              </a:spcBef>
              <a:spcAft>
                <a:spcPts val="0"/>
              </a:spcAft>
              <a:buNone/>
            </a:pPr>
            <a:endParaRPr sz="1121">
              <a:solidFill>
                <a:schemeClr val="dk1"/>
              </a:solidFill>
              <a:latin typeface="Arial"/>
              <a:ea typeface="Arial"/>
              <a:cs typeface="Arial"/>
              <a:sym typeface="Arial"/>
            </a:endParaRPr>
          </a:p>
        </p:txBody>
      </p:sp>
      <p:sp>
        <p:nvSpPr>
          <p:cNvPr id="308" name="Google Shape;308;p31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sz="467">
                <a:solidFill>
                  <a:schemeClr val="lt1"/>
                </a:solidFill>
                <a:latin typeface="Arial"/>
                <a:ea typeface="Arial"/>
                <a:cs typeface="Arial"/>
                <a:sym typeface="Arial"/>
              </a:defRPr>
            </a:lvl1pPr>
            <a:lvl2pPr marL="0" lvl="1" indent="0" algn="r">
              <a:spcBef>
                <a:spcPts val="0"/>
              </a:spcBef>
              <a:buNone/>
              <a:defRPr sz="467">
                <a:solidFill>
                  <a:schemeClr val="lt1"/>
                </a:solidFill>
                <a:latin typeface="Arial"/>
                <a:ea typeface="Arial"/>
                <a:cs typeface="Arial"/>
                <a:sym typeface="Arial"/>
              </a:defRPr>
            </a:lvl2pPr>
            <a:lvl3pPr marL="0" lvl="2" indent="0" algn="r">
              <a:spcBef>
                <a:spcPts val="0"/>
              </a:spcBef>
              <a:buNone/>
              <a:defRPr sz="467">
                <a:solidFill>
                  <a:schemeClr val="lt1"/>
                </a:solidFill>
                <a:latin typeface="Arial"/>
                <a:ea typeface="Arial"/>
                <a:cs typeface="Arial"/>
                <a:sym typeface="Arial"/>
              </a:defRPr>
            </a:lvl3pPr>
            <a:lvl4pPr marL="0" lvl="3" indent="0" algn="r">
              <a:spcBef>
                <a:spcPts val="0"/>
              </a:spcBef>
              <a:buNone/>
              <a:defRPr sz="467">
                <a:solidFill>
                  <a:schemeClr val="lt1"/>
                </a:solidFill>
                <a:latin typeface="Arial"/>
                <a:ea typeface="Arial"/>
                <a:cs typeface="Arial"/>
                <a:sym typeface="Arial"/>
              </a:defRPr>
            </a:lvl4pPr>
            <a:lvl5pPr marL="0" lvl="4" indent="0" algn="r">
              <a:spcBef>
                <a:spcPts val="0"/>
              </a:spcBef>
              <a:buNone/>
              <a:defRPr sz="467">
                <a:solidFill>
                  <a:schemeClr val="lt1"/>
                </a:solidFill>
                <a:latin typeface="Arial"/>
                <a:ea typeface="Arial"/>
                <a:cs typeface="Arial"/>
                <a:sym typeface="Arial"/>
              </a:defRPr>
            </a:lvl5pPr>
            <a:lvl6pPr marL="0" lvl="5" indent="0" algn="r">
              <a:spcBef>
                <a:spcPts val="0"/>
              </a:spcBef>
              <a:buNone/>
              <a:defRPr sz="467">
                <a:solidFill>
                  <a:schemeClr val="lt1"/>
                </a:solidFill>
                <a:latin typeface="Arial"/>
                <a:ea typeface="Arial"/>
                <a:cs typeface="Arial"/>
                <a:sym typeface="Arial"/>
              </a:defRPr>
            </a:lvl6pPr>
            <a:lvl7pPr marL="0" lvl="6" indent="0" algn="r">
              <a:spcBef>
                <a:spcPts val="0"/>
              </a:spcBef>
              <a:buNone/>
              <a:defRPr sz="467">
                <a:solidFill>
                  <a:schemeClr val="lt1"/>
                </a:solidFill>
                <a:latin typeface="Arial"/>
                <a:ea typeface="Arial"/>
                <a:cs typeface="Arial"/>
                <a:sym typeface="Arial"/>
              </a:defRPr>
            </a:lvl7pPr>
            <a:lvl8pPr marL="0" lvl="7" indent="0" algn="r">
              <a:spcBef>
                <a:spcPts val="0"/>
              </a:spcBef>
              <a:buNone/>
              <a:defRPr sz="467">
                <a:solidFill>
                  <a:schemeClr val="lt1"/>
                </a:solidFill>
                <a:latin typeface="Arial"/>
                <a:ea typeface="Arial"/>
                <a:cs typeface="Arial"/>
                <a:sym typeface="Arial"/>
              </a:defRPr>
            </a:lvl8pPr>
            <a:lvl9pPr marL="0" lvl="8" indent="0" algn="r">
              <a:spcBef>
                <a:spcPts val="0"/>
              </a:spcBef>
              <a:buNone/>
              <a:defRPr sz="467">
                <a:solidFill>
                  <a:schemeClr val="lt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309" name="Google Shape;309;p312"/>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solidFill>
                  <a:schemeClr val="lt1"/>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10" name="Google Shape;310;p312"/>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Quote 2">
  <p:cSld name="Quote 2">
    <p:spTree>
      <p:nvGrpSpPr>
        <p:cNvPr id="1" name="Shape 311"/>
        <p:cNvGrpSpPr/>
        <p:nvPr/>
      </p:nvGrpSpPr>
      <p:grpSpPr>
        <a:xfrm>
          <a:off x="0" y="0"/>
          <a:ext cx="0" cy="0"/>
          <a:chOff x="0" y="0"/>
          <a:chExt cx="0" cy="0"/>
        </a:xfrm>
      </p:grpSpPr>
      <p:sp>
        <p:nvSpPr>
          <p:cNvPr id="312" name="Google Shape;312;p313"/>
          <p:cNvSpPr txBox="1">
            <a:spLocks noGrp="1"/>
          </p:cNvSpPr>
          <p:nvPr>
            <p:ph type="body" idx="1"/>
          </p:nvPr>
        </p:nvSpPr>
        <p:spPr>
          <a:xfrm>
            <a:off x="275725" y="3548224"/>
            <a:ext cx="5939127" cy="6080123"/>
          </a:xfrm>
          <a:prstGeom prst="rect">
            <a:avLst/>
          </a:prstGeom>
          <a:noFill/>
          <a:ln>
            <a:noFill/>
          </a:ln>
        </p:spPr>
        <p:txBody>
          <a:bodyPr spcFirstLastPara="1" wrap="square" lIns="0" tIns="0" rIns="0" bIns="0" anchor="t" anchorCtr="0">
            <a:noAutofit/>
          </a:bodyPr>
          <a:lstStyle>
            <a:lvl1pPr marL="457200" lvl="0" indent="-228600" algn="l">
              <a:lnSpc>
                <a:spcPct val="85000"/>
              </a:lnSpc>
              <a:spcBef>
                <a:spcPts val="0"/>
              </a:spcBef>
              <a:spcAft>
                <a:spcPts val="0"/>
              </a:spcAft>
              <a:buClr>
                <a:schemeClr val="dk1"/>
              </a:buClr>
              <a:buSzPts val="2366"/>
              <a:buNone/>
              <a:defRPr sz="2366" b="0">
                <a:solidFill>
                  <a:schemeClr val="dk1"/>
                </a:solidFill>
                <a:latin typeface="Georgia"/>
                <a:ea typeface="Georgia"/>
                <a:cs typeface="Georgia"/>
                <a:sym typeface="Georgia"/>
              </a:defRPr>
            </a:lvl1pPr>
            <a:lvl2pPr marL="914400" lvl="1" indent="-228600" algn="l">
              <a:lnSpc>
                <a:spcPct val="100000"/>
              </a:lnSpc>
              <a:spcBef>
                <a:spcPts val="1868"/>
              </a:spcBef>
              <a:spcAft>
                <a:spcPts val="0"/>
              </a:spcAft>
              <a:buClr>
                <a:schemeClr val="dk1"/>
              </a:buClr>
              <a:buSzPts val="996"/>
              <a:buFont typeface="Arial"/>
              <a:buNone/>
              <a:defRPr sz="996" b="1"/>
            </a:lvl2pPr>
            <a:lvl3pPr marL="1371600" lvl="2" indent="-228600" algn="l">
              <a:lnSpc>
                <a:spcPct val="100000"/>
              </a:lnSpc>
              <a:spcBef>
                <a:spcPts val="0"/>
              </a:spcBef>
              <a:spcAft>
                <a:spcPts val="0"/>
              </a:spcAft>
              <a:buClr>
                <a:schemeClr val="dk1"/>
              </a:buClr>
              <a:buSzPts val="996"/>
              <a:buFont typeface="Arial"/>
              <a:buNone/>
              <a:defRPr sz="996"/>
            </a:lvl3pPr>
            <a:lvl4pPr marL="1828800" lvl="3" indent="-228600" algn="l">
              <a:lnSpc>
                <a:spcPct val="100000"/>
              </a:lnSpc>
              <a:spcBef>
                <a:spcPts val="0"/>
              </a:spcBef>
              <a:spcAft>
                <a:spcPts val="0"/>
              </a:spcAft>
              <a:buClr>
                <a:schemeClr val="dk1"/>
              </a:buClr>
              <a:buSzPts val="996"/>
              <a:buFont typeface="Arial"/>
              <a:buNone/>
              <a:defRPr sz="996"/>
            </a:lvl4pPr>
            <a:lvl5pPr marL="2286000" lvl="4" indent="-228600" algn="l">
              <a:lnSpc>
                <a:spcPct val="100000"/>
              </a:lnSpc>
              <a:spcBef>
                <a:spcPts val="0"/>
              </a:spcBef>
              <a:spcAft>
                <a:spcPts val="0"/>
              </a:spcAft>
              <a:buClr>
                <a:schemeClr val="dk1"/>
              </a:buClr>
              <a:buSzPts val="996"/>
              <a:buFont typeface="Arial"/>
              <a:buNone/>
              <a:defRPr sz="996"/>
            </a:lvl5pPr>
            <a:lvl6pPr marL="2743200" lvl="5" indent="-228600" algn="l">
              <a:lnSpc>
                <a:spcPct val="100000"/>
              </a:lnSpc>
              <a:spcBef>
                <a:spcPts val="0"/>
              </a:spcBef>
              <a:spcAft>
                <a:spcPts val="0"/>
              </a:spcAft>
              <a:buClr>
                <a:schemeClr val="dk1"/>
              </a:buClr>
              <a:buSzPts val="996"/>
              <a:buFont typeface="Arial"/>
              <a:buNone/>
              <a:defRPr sz="996"/>
            </a:lvl6pPr>
            <a:lvl7pPr marL="3200400" lvl="6" indent="-228600" algn="l">
              <a:lnSpc>
                <a:spcPct val="100000"/>
              </a:lnSpc>
              <a:spcBef>
                <a:spcPts val="0"/>
              </a:spcBef>
              <a:spcAft>
                <a:spcPts val="0"/>
              </a:spcAft>
              <a:buClr>
                <a:schemeClr val="dk1"/>
              </a:buClr>
              <a:buSzPts val="996"/>
              <a:buFont typeface="Arial"/>
              <a:buNone/>
              <a:defRPr sz="996"/>
            </a:lvl7pPr>
            <a:lvl8pPr marL="3657600" lvl="7" indent="-228600" algn="l">
              <a:lnSpc>
                <a:spcPct val="100000"/>
              </a:lnSpc>
              <a:spcBef>
                <a:spcPts val="0"/>
              </a:spcBef>
              <a:spcAft>
                <a:spcPts val="0"/>
              </a:spcAft>
              <a:buClr>
                <a:schemeClr val="dk1"/>
              </a:buClr>
              <a:buSzPts val="996"/>
              <a:buFont typeface="Arial"/>
              <a:buNone/>
              <a:defRPr sz="996"/>
            </a:lvl8pPr>
            <a:lvl9pPr marL="4114800" lvl="8" indent="-228600" algn="l">
              <a:lnSpc>
                <a:spcPct val="100000"/>
              </a:lnSpc>
              <a:spcBef>
                <a:spcPts val="0"/>
              </a:spcBef>
              <a:spcAft>
                <a:spcPts val="0"/>
              </a:spcAft>
              <a:buClr>
                <a:schemeClr val="dk1"/>
              </a:buClr>
              <a:buSzPts val="996"/>
              <a:buFont typeface="Arial"/>
              <a:buNone/>
              <a:defRPr sz="996"/>
            </a:lvl9pPr>
          </a:lstStyle>
          <a:p>
            <a:endParaRPr/>
          </a:p>
        </p:txBody>
      </p:sp>
      <p:sp>
        <p:nvSpPr>
          <p:cNvPr id="313" name="Google Shape;313;p313"/>
          <p:cNvSpPr/>
          <p:nvPr/>
        </p:nvSpPr>
        <p:spPr>
          <a:xfrm>
            <a:off x="275725" y="2126153"/>
            <a:ext cx="542555" cy="1059911"/>
          </a:xfrm>
          <a:custGeom>
            <a:avLst/>
            <a:gdLst/>
            <a:ahLst/>
            <a:cxnLst/>
            <a:rect l="l" t="t" r="r" b="b"/>
            <a:pathLst>
              <a:path w="1811" h="1424" extrusionOk="0">
                <a:moveTo>
                  <a:pt x="1757" y="1424"/>
                </a:moveTo>
                <a:lnTo>
                  <a:pt x="1757" y="1424"/>
                </a:lnTo>
                <a:lnTo>
                  <a:pt x="1099" y="1424"/>
                </a:lnTo>
                <a:lnTo>
                  <a:pt x="1099" y="953"/>
                </a:lnTo>
                <a:cubicBezTo>
                  <a:pt x="1099" y="761"/>
                  <a:pt x="1115" y="610"/>
                  <a:pt x="1149" y="501"/>
                </a:cubicBezTo>
                <a:cubicBezTo>
                  <a:pt x="1183" y="392"/>
                  <a:pt x="1245" y="293"/>
                  <a:pt x="1337" y="206"/>
                </a:cubicBezTo>
                <a:cubicBezTo>
                  <a:pt x="1428" y="118"/>
                  <a:pt x="1543" y="50"/>
                  <a:pt x="1682" y="0"/>
                </a:cubicBezTo>
                <a:lnTo>
                  <a:pt x="1811" y="271"/>
                </a:lnTo>
                <a:cubicBezTo>
                  <a:pt x="1680" y="315"/>
                  <a:pt x="1586" y="376"/>
                  <a:pt x="1529" y="454"/>
                </a:cubicBezTo>
                <a:cubicBezTo>
                  <a:pt x="1472" y="532"/>
                  <a:pt x="1442" y="636"/>
                  <a:pt x="1439" y="766"/>
                </a:cubicBezTo>
                <a:lnTo>
                  <a:pt x="1757" y="766"/>
                </a:lnTo>
                <a:lnTo>
                  <a:pt x="1757" y="1424"/>
                </a:lnTo>
                <a:close/>
                <a:moveTo>
                  <a:pt x="658" y="1424"/>
                </a:moveTo>
                <a:lnTo>
                  <a:pt x="658" y="1424"/>
                </a:lnTo>
                <a:lnTo>
                  <a:pt x="0" y="1424"/>
                </a:lnTo>
                <a:lnTo>
                  <a:pt x="0" y="953"/>
                </a:lnTo>
                <a:cubicBezTo>
                  <a:pt x="0" y="763"/>
                  <a:pt x="16" y="612"/>
                  <a:pt x="50" y="502"/>
                </a:cubicBezTo>
                <a:cubicBezTo>
                  <a:pt x="83" y="392"/>
                  <a:pt x="146" y="293"/>
                  <a:pt x="236" y="206"/>
                </a:cubicBezTo>
                <a:cubicBezTo>
                  <a:pt x="327" y="118"/>
                  <a:pt x="442" y="50"/>
                  <a:pt x="583" y="0"/>
                </a:cubicBezTo>
                <a:lnTo>
                  <a:pt x="712" y="271"/>
                </a:lnTo>
                <a:cubicBezTo>
                  <a:pt x="581" y="315"/>
                  <a:pt x="487" y="376"/>
                  <a:pt x="430" y="454"/>
                </a:cubicBezTo>
                <a:cubicBezTo>
                  <a:pt x="373" y="532"/>
                  <a:pt x="342" y="636"/>
                  <a:pt x="339" y="766"/>
                </a:cubicBezTo>
                <a:lnTo>
                  <a:pt x="658" y="766"/>
                </a:lnTo>
                <a:lnTo>
                  <a:pt x="658" y="1424"/>
                </a:lnTo>
                <a:close/>
              </a:path>
            </a:pathLst>
          </a:custGeom>
          <a:solidFill>
            <a:srgbClr val="000000"/>
          </a:solidFill>
          <a:ln>
            <a:noFill/>
          </a:ln>
        </p:spPr>
        <p:txBody>
          <a:bodyPr spcFirstLastPara="1" wrap="square" lIns="56900" tIns="28450" rIns="56900" bIns="28450" anchor="t" anchorCtr="0">
            <a:noAutofit/>
          </a:bodyPr>
          <a:lstStyle/>
          <a:p>
            <a:pPr marL="0" marR="0" lvl="0" indent="0" algn="l" rtl="0">
              <a:spcBef>
                <a:spcPts val="0"/>
              </a:spcBef>
              <a:spcAft>
                <a:spcPts val="0"/>
              </a:spcAft>
              <a:buNone/>
            </a:pPr>
            <a:endParaRPr sz="1121">
              <a:solidFill>
                <a:schemeClr val="dk1"/>
              </a:solidFill>
              <a:latin typeface="Arial"/>
              <a:ea typeface="Arial"/>
              <a:cs typeface="Arial"/>
              <a:sym typeface="Arial"/>
            </a:endParaRPr>
          </a:p>
        </p:txBody>
      </p:sp>
      <p:sp>
        <p:nvSpPr>
          <p:cNvPr id="314" name="Google Shape;314;p313"/>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15" name="Google Shape;315;p313"/>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16" name="Google Shape;316;p31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Quote 2 Orange">
  <p:cSld name="Quote 2 Orange">
    <p:bg>
      <p:bgPr>
        <a:solidFill>
          <a:srgbClr val="D04A02"/>
        </a:solidFill>
        <a:effectLst/>
      </p:bgPr>
    </p:bg>
    <p:spTree>
      <p:nvGrpSpPr>
        <p:cNvPr id="1" name="Shape 317"/>
        <p:cNvGrpSpPr/>
        <p:nvPr/>
      </p:nvGrpSpPr>
      <p:grpSpPr>
        <a:xfrm>
          <a:off x="0" y="0"/>
          <a:ext cx="0" cy="0"/>
          <a:chOff x="0" y="0"/>
          <a:chExt cx="0" cy="0"/>
        </a:xfrm>
      </p:grpSpPr>
      <p:sp>
        <p:nvSpPr>
          <p:cNvPr id="318" name="Google Shape;318;p314"/>
          <p:cNvSpPr txBox="1">
            <a:spLocks noGrp="1"/>
          </p:cNvSpPr>
          <p:nvPr>
            <p:ph type="body" idx="1"/>
          </p:nvPr>
        </p:nvSpPr>
        <p:spPr>
          <a:xfrm>
            <a:off x="275725" y="3548224"/>
            <a:ext cx="5939127" cy="6080123"/>
          </a:xfrm>
          <a:prstGeom prst="rect">
            <a:avLst/>
          </a:prstGeom>
          <a:noFill/>
          <a:ln>
            <a:noFill/>
          </a:ln>
        </p:spPr>
        <p:txBody>
          <a:bodyPr spcFirstLastPara="1" wrap="square" lIns="0" tIns="0" rIns="0" bIns="0" anchor="t" anchorCtr="0">
            <a:noAutofit/>
          </a:bodyPr>
          <a:lstStyle>
            <a:lvl1pPr marL="457200" lvl="0" indent="-228600" algn="l">
              <a:lnSpc>
                <a:spcPct val="85000"/>
              </a:lnSpc>
              <a:spcBef>
                <a:spcPts val="0"/>
              </a:spcBef>
              <a:spcAft>
                <a:spcPts val="0"/>
              </a:spcAft>
              <a:buClr>
                <a:schemeClr val="lt1"/>
              </a:buClr>
              <a:buSzPts val="2366"/>
              <a:buNone/>
              <a:defRPr sz="2366" b="0">
                <a:solidFill>
                  <a:schemeClr val="lt1"/>
                </a:solidFill>
                <a:latin typeface="Georgia"/>
                <a:ea typeface="Georgia"/>
                <a:cs typeface="Georgia"/>
                <a:sym typeface="Georgia"/>
              </a:defRPr>
            </a:lvl1pPr>
            <a:lvl2pPr marL="914400" lvl="1" indent="-228600" algn="l">
              <a:lnSpc>
                <a:spcPct val="100000"/>
              </a:lnSpc>
              <a:spcBef>
                <a:spcPts val="1868"/>
              </a:spcBef>
              <a:spcAft>
                <a:spcPts val="0"/>
              </a:spcAft>
              <a:buClr>
                <a:schemeClr val="lt1"/>
              </a:buClr>
              <a:buSzPts val="996"/>
              <a:buFont typeface="Arial"/>
              <a:buNone/>
              <a:defRPr sz="996" b="1">
                <a:solidFill>
                  <a:schemeClr val="lt1"/>
                </a:solidFill>
              </a:defRPr>
            </a:lvl2pPr>
            <a:lvl3pPr marL="1371600" lvl="2" indent="-228600" algn="l">
              <a:lnSpc>
                <a:spcPct val="100000"/>
              </a:lnSpc>
              <a:spcBef>
                <a:spcPts val="0"/>
              </a:spcBef>
              <a:spcAft>
                <a:spcPts val="0"/>
              </a:spcAft>
              <a:buClr>
                <a:schemeClr val="lt1"/>
              </a:buClr>
              <a:buSzPts val="996"/>
              <a:buFont typeface="Arial"/>
              <a:buNone/>
              <a:defRPr sz="996">
                <a:solidFill>
                  <a:schemeClr val="lt1"/>
                </a:solidFill>
              </a:defRPr>
            </a:lvl3pPr>
            <a:lvl4pPr marL="1828800" lvl="3" indent="-228600" algn="l">
              <a:lnSpc>
                <a:spcPct val="100000"/>
              </a:lnSpc>
              <a:spcBef>
                <a:spcPts val="0"/>
              </a:spcBef>
              <a:spcAft>
                <a:spcPts val="0"/>
              </a:spcAft>
              <a:buClr>
                <a:schemeClr val="lt1"/>
              </a:buClr>
              <a:buSzPts val="996"/>
              <a:buFont typeface="Arial"/>
              <a:buNone/>
              <a:defRPr sz="996">
                <a:solidFill>
                  <a:schemeClr val="lt1"/>
                </a:solidFill>
              </a:defRPr>
            </a:lvl4pPr>
            <a:lvl5pPr marL="2286000" lvl="4" indent="-228600" algn="l">
              <a:lnSpc>
                <a:spcPct val="100000"/>
              </a:lnSpc>
              <a:spcBef>
                <a:spcPts val="0"/>
              </a:spcBef>
              <a:spcAft>
                <a:spcPts val="0"/>
              </a:spcAft>
              <a:buClr>
                <a:schemeClr val="lt1"/>
              </a:buClr>
              <a:buSzPts val="996"/>
              <a:buFont typeface="Arial"/>
              <a:buNone/>
              <a:defRPr sz="996">
                <a:solidFill>
                  <a:schemeClr val="lt1"/>
                </a:solidFill>
              </a:defRPr>
            </a:lvl5pPr>
            <a:lvl6pPr marL="2743200" lvl="5" indent="-228600" algn="l">
              <a:lnSpc>
                <a:spcPct val="100000"/>
              </a:lnSpc>
              <a:spcBef>
                <a:spcPts val="0"/>
              </a:spcBef>
              <a:spcAft>
                <a:spcPts val="0"/>
              </a:spcAft>
              <a:buClr>
                <a:schemeClr val="lt1"/>
              </a:buClr>
              <a:buSzPts val="996"/>
              <a:buFont typeface="Arial"/>
              <a:buNone/>
              <a:defRPr sz="996">
                <a:solidFill>
                  <a:schemeClr val="lt1"/>
                </a:solidFill>
              </a:defRPr>
            </a:lvl6pPr>
            <a:lvl7pPr marL="3200400" lvl="6" indent="-228600" algn="l">
              <a:lnSpc>
                <a:spcPct val="100000"/>
              </a:lnSpc>
              <a:spcBef>
                <a:spcPts val="0"/>
              </a:spcBef>
              <a:spcAft>
                <a:spcPts val="0"/>
              </a:spcAft>
              <a:buClr>
                <a:schemeClr val="lt1"/>
              </a:buClr>
              <a:buSzPts val="996"/>
              <a:buFont typeface="Arial"/>
              <a:buNone/>
              <a:defRPr sz="996">
                <a:solidFill>
                  <a:schemeClr val="lt1"/>
                </a:solidFill>
              </a:defRPr>
            </a:lvl7pPr>
            <a:lvl8pPr marL="3657600" lvl="7" indent="-228600" algn="l">
              <a:lnSpc>
                <a:spcPct val="100000"/>
              </a:lnSpc>
              <a:spcBef>
                <a:spcPts val="0"/>
              </a:spcBef>
              <a:spcAft>
                <a:spcPts val="0"/>
              </a:spcAft>
              <a:buClr>
                <a:schemeClr val="lt1"/>
              </a:buClr>
              <a:buSzPts val="996"/>
              <a:buFont typeface="Arial"/>
              <a:buNone/>
              <a:defRPr sz="996">
                <a:solidFill>
                  <a:schemeClr val="lt1"/>
                </a:solidFill>
              </a:defRPr>
            </a:lvl8pPr>
            <a:lvl9pPr marL="4114800" lvl="8" indent="-228600" algn="l">
              <a:lnSpc>
                <a:spcPct val="100000"/>
              </a:lnSpc>
              <a:spcBef>
                <a:spcPts val="0"/>
              </a:spcBef>
              <a:spcAft>
                <a:spcPts val="0"/>
              </a:spcAft>
              <a:buClr>
                <a:schemeClr val="lt1"/>
              </a:buClr>
              <a:buSzPts val="996"/>
              <a:buFont typeface="Arial"/>
              <a:buNone/>
              <a:defRPr sz="996">
                <a:solidFill>
                  <a:schemeClr val="lt1"/>
                </a:solidFill>
              </a:defRPr>
            </a:lvl9pPr>
          </a:lstStyle>
          <a:p>
            <a:endParaRPr/>
          </a:p>
        </p:txBody>
      </p:sp>
      <p:sp>
        <p:nvSpPr>
          <p:cNvPr id="319" name="Google Shape;319;p314"/>
          <p:cNvSpPr/>
          <p:nvPr/>
        </p:nvSpPr>
        <p:spPr>
          <a:xfrm>
            <a:off x="275725" y="2126153"/>
            <a:ext cx="542555" cy="1059911"/>
          </a:xfrm>
          <a:custGeom>
            <a:avLst/>
            <a:gdLst/>
            <a:ahLst/>
            <a:cxnLst/>
            <a:rect l="l" t="t" r="r" b="b"/>
            <a:pathLst>
              <a:path w="1811" h="1424" extrusionOk="0">
                <a:moveTo>
                  <a:pt x="1757" y="1424"/>
                </a:moveTo>
                <a:lnTo>
                  <a:pt x="1757" y="1424"/>
                </a:lnTo>
                <a:lnTo>
                  <a:pt x="1099" y="1424"/>
                </a:lnTo>
                <a:lnTo>
                  <a:pt x="1099" y="953"/>
                </a:lnTo>
                <a:cubicBezTo>
                  <a:pt x="1099" y="761"/>
                  <a:pt x="1115" y="610"/>
                  <a:pt x="1149" y="501"/>
                </a:cubicBezTo>
                <a:cubicBezTo>
                  <a:pt x="1183" y="392"/>
                  <a:pt x="1245" y="293"/>
                  <a:pt x="1337" y="206"/>
                </a:cubicBezTo>
                <a:cubicBezTo>
                  <a:pt x="1428" y="118"/>
                  <a:pt x="1543" y="50"/>
                  <a:pt x="1682" y="0"/>
                </a:cubicBezTo>
                <a:lnTo>
                  <a:pt x="1811" y="271"/>
                </a:lnTo>
                <a:cubicBezTo>
                  <a:pt x="1680" y="315"/>
                  <a:pt x="1586" y="376"/>
                  <a:pt x="1529" y="454"/>
                </a:cubicBezTo>
                <a:cubicBezTo>
                  <a:pt x="1472" y="532"/>
                  <a:pt x="1442" y="636"/>
                  <a:pt x="1439" y="766"/>
                </a:cubicBezTo>
                <a:lnTo>
                  <a:pt x="1757" y="766"/>
                </a:lnTo>
                <a:lnTo>
                  <a:pt x="1757" y="1424"/>
                </a:lnTo>
                <a:close/>
                <a:moveTo>
                  <a:pt x="658" y="1424"/>
                </a:moveTo>
                <a:lnTo>
                  <a:pt x="658" y="1424"/>
                </a:lnTo>
                <a:lnTo>
                  <a:pt x="0" y="1424"/>
                </a:lnTo>
                <a:lnTo>
                  <a:pt x="0" y="953"/>
                </a:lnTo>
                <a:cubicBezTo>
                  <a:pt x="0" y="763"/>
                  <a:pt x="16" y="612"/>
                  <a:pt x="50" y="502"/>
                </a:cubicBezTo>
                <a:cubicBezTo>
                  <a:pt x="83" y="392"/>
                  <a:pt x="146" y="293"/>
                  <a:pt x="236" y="206"/>
                </a:cubicBezTo>
                <a:cubicBezTo>
                  <a:pt x="327" y="118"/>
                  <a:pt x="442" y="50"/>
                  <a:pt x="583" y="0"/>
                </a:cubicBezTo>
                <a:lnTo>
                  <a:pt x="712" y="271"/>
                </a:lnTo>
                <a:cubicBezTo>
                  <a:pt x="581" y="315"/>
                  <a:pt x="487" y="376"/>
                  <a:pt x="430" y="454"/>
                </a:cubicBezTo>
                <a:cubicBezTo>
                  <a:pt x="373" y="532"/>
                  <a:pt x="342" y="636"/>
                  <a:pt x="339" y="766"/>
                </a:cubicBezTo>
                <a:lnTo>
                  <a:pt x="658" y="766"/>
                </a:lnTo>
                <a:lnTo>
                  <a:pt x="658" y="1424"/>
                </a:lnTo>
                <a:close/>
              </a:path>
            </a:pathLst>
          </a:custGeom>
          <a:solidFill>
            <a:srgbClr val="FFFFFF"/>
          </a:solidFill>
          <a:ln>
            <a:noFill/>
          </a:ln>
        </p:spPr>
        <p:txBody>
          <a:bodyPr spcFirstLastPara="1" wrap="square" lIns="56900" tIns="28450" rIns="56900" bIns="28450" anchor="t" anchorCtr="0">
            <a:noAutofit/>
          </a:bodyPr>
          <a:lstStyle/>
          <a:p>
            <a:pPr marL="0" marR="0" lvl="0" indent="0" algn="l" rtl="0">
              <a:spcBef>
                <a:spcPts val="0"/>
              </a:spcBef>
              <a:spcAft>
                <a:spcPts val="0"/>
              </a:spcAft>
              <a:buNone/>
            </a:pPr>
            <a:endParaRPr sz="1121">
              <a:solidFill>
                <a:schemeClr val="lt1"/>
              </a:solidFill>
              <a:latin typeface="Arial"/>
              <a:ea typeface="Arial"/>
              <a:cs typeface="Arial"/>
              <a:sym typeface="Arial"/>
            </a:endParaRPr>
          </a:p>
        </p:txBody>
      </p:sp>
      <p:sp>
        <p:nvSpPr>
          <p:cNvPr id="320" name="Google Shape;320;p314"/>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21" name="Google Shape;321;p314"/>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22" name="Google Shape;322;p31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Quote 2 Red">
  <p:cSld name="Quote 2 Red">
    <p:bg>
      <p:bgPr>
        <a:solidFill>
          <a:srgbClr val="E0301E"/>
        </a:solidFill>
        <a:effectLst/>
      </p:bgPr>
    </p:bg>
    <p:spTree>
      <p:nvGrpSpPr>
        <p:cNvPr id="1" name="Shape 323"/>
        <p:cNvGrpSpPr/>
        <p:nvPr/>
      </p:nvGrpSpPr>
      <p:grpSpPr>
        <a:xfrm>
          <a:off x="0" y="0"/>
          <a:ext cx="0" cy="0"/>
          <a:chOff x="0" y="0"/>
          <a:chExt cx="0" cy="0"/>
        </a:xfrm>
      </p:grpSpPr>
      <p:sp>
        <p:nvSpPr>
          <p:cNvPr id="324" name="Google Shape;324;p315"/>
          <p:cNvSpPr txBox="1">
            <a:spLocks noGrp="1"/>
          </p:cNvSpPr>
          <p:nvPr>
            <p:ph type="body" idx="1"/>
          </p:nvPr>
        </p:nvSpPr>
        <p:spPr>
          <a:xfrm>
            <a:off x="275725" y="3548224"/>
            <a:ext cx="5939127" cy="6080123"/>
          </a:xfrm>
          <a:prstGeom prst="rect">
            <a:avLst/>
          </a:prstGeom>
          <a:noFill/>
          <a:ln>
            <a:noFill/>
          </a:ln>
        </p:spPr>
        <p:txBody>
          <a:bodyPr spcFirstLastPara="1" wrap="square" lIns="0" tIns="0" rIns="0" bIns="0" anchor="t" anchorCtr="0">
            <a:noAutofit/>
          </a:bodyPr>
          <a:lstStyle>
            <a:lvl1pPr marL="457200" lvl="0" indent="-228600" algn="l">
              <a:lnSpc>
                <a:spcPct val="85000"/>
              </a:lnSpc>
              <a:spcBef>
                <a:spcPts val="0"/>
              </a:spcBef>
              <a:spcAft>
                <a:spcPts val="0"/>
              </a:spcAft>
              <a:buClr>
                <a:schemeClr val="lt1"/>
              </a:buClr>
              <a:buSzPts val="2366"/>
              <a:buNone/>
              <a:defRPr sz="2366" b="0">
                <a:solidFill>
                  <a:schemeClr val="lt1"/>
                </a:solidFill>
                <a:latin typeface="Georgia"/>
                <a:ea typeface="Georgia"/>
                <a:cs typeface="Georgia"/>
                <a:sym typeface="Georgia"/>
              </a:defRPr>
            </a:lvl1pPr>
            <a:lvl2pPr marL="914400" lvl="1" indent="-228600" algn="l">
              <a:lnSpc>
                <a:spcPct val="100000"/>
              </a:lnSpc>
              <a:spcBef>
                <a:spcPts val="1868"/>
              </a:spcBef>
              <a:spcAft>
                <a:spcPts val="0"/>
              </a:spcAft>
              <a:buClr>
                <a:schemeClr val="lt1"/>
              </a:buClr>
              <a:buSzPts val="996"/>
              <a:buFont typeface="Arial"/>
              <a:buNone/>
              <a:defRPr sz="996" b="1">
                <a:solidFill>
                  <a:schemeClr val="lt1"/>
                </a:solidFill>
              </a:defRPr>
            </a:lvl2pPr>
            <a:lvl3pPr marL="1371600" lvl="2" indent="-228600" algn="l">
              <a:lnSpc>
                <a:spcPct val="100000"/>
              </a:lnSpc>
              <a:spcBef>
                <a:spcPts val="0"/>
              </a:spcBef>
              <a:spcAft>
                <a:spcPts val="0"/>
              </a:spcAft>
              <a:buClr>
                <a:schemeClr val="lt1"/>
              </a:buClr>
              <a:buSzPts val="996"/>
              <a:buFont typeface="Arial"/>
              <a:buNone/>
              <a:defRPr sz="996">
                <a:solidFill>
                  <a:schemeClr val="lt1"/>
                </a:solidFill>
              </a:defRPr>
            </a:lvl3pPr>
            <a:lvl4pPr marL="1828800" lvl="3" indent="-228600" algn="l">
              <a:lnSpc>
                <a:spcPct val="100000"/>
              </a:lnSpc>
              <a:spcBef>
                <a:spcPts val="0"/>
              </a:spcBef>
              <a:spcAft>
                <a:spcPts val="0"/>
              </a:spcAft>
              <a:buClr>
                <a:schemeClr val="lt1"/>
              </a:buClr>
              <a:buSzPts val="996"/>
              <a:buFont typeface="Arial"/>
              <a:buNone/>
              <a:defRPr sz="996">
                <a:solidFill>
                  <a:schemeClr val="lt1"/>
                </a:solidFill>
              </a:defRPr>
            </a:lvl4pPr>
            <a:lvl5pPr marL="2286000" lvl="4" indent="-228600" algn="l">
              <a:lnSpc>
                <a:spcPct val="100000"/>
              </a:lnSpc>
              <a:spcBef>
                <a:spcPts val="0"/>
              </a:spcBef>
              <a:spcAft>
                <a:spcPts val="0"/>
              </a:spcAft>
              <a:buClr>
                <a:schemeClr val="lt1"/>
              </a:buClr>
              <a:buSzPts val="996"/>
              <a:buFont typeface="Arial"/>
              <a:buNone/>
              <a:defRPr sz="996">
                <a:solidFill>
                  <a:schemeClr val="lt1"/>
                </a:solidFill>
              </a:defRPr>
            </a:lvl5pPr>
            <a:lvl6pPr marL="2743200" lvl="5" indent="-228600" algn="l">
              <a:lnSpc>
                <a:spcPct val="100000"/>
              </a:lnSpc>
              <a:spcBef>
                <a:spcPts val="0"/>
              </a:spcBef>
              <a:spcAft>
                <a:spcPts val="0"/>
              </a:spcAft>
              <a:buClr>
                <a:schemeClr val="lt1"/>
              </a:buClr>
              <a:buSzPts val="996"/>
              <a:buFont typeface="Arial"/>
              <a:buNone/>
              <a:defRPr sz="996">
                <a:solidFill>
                  <a:schemeClr val="lt1"/>
                </a:solidFill>
              </a:defRPr>
            </a:lvl6pPr>
            <a:lvl7pPr marL="3200400" lvl="6" indent="-228600" algn="l">
              <a:lnSpc>
                <a:spcPct val="100000"/>
              </a:lnSpc>
              <a:spcBef>
                <a:spcPts val="0"/>
              </a:spcBef>
              <a:spcAft>
                <a:spcPts val="0"/>
              </a:spcAft>
              <a:buClr>
                <a:schemeClr val="lt1"/>
              </a:buClr>
              <a:buSzPts val="996"/>
              <a:buFont typeface="Arial"/>
              <a:buNone/>
              <a:defRPr sz="996">
                <a:solidFill>
                  <a:schemeClr val="lt1"/>
                </a:solidFill>
              </a:defRPr>
            </a:lvl7pPr>
            <a:lvl8pPr marL="3657600" lvl="7" indent="-228600" algn="l">
              <a:lnSpc>
                <a:spcPct val="100000"/>
              </a:lnSpc>
              <a:spcBef>
                <a:spcPts val="0"/>
              </a:spcBef>
              <a:spcAft>
                <a:spcPts val="0"/>
              </a:spcAft>
              <a:buClr>
                <a:schemeClr val="lt1"/>
              </a:buClr>
              <a:buSzPts val="996"/>
              <a:buFont typeface="Arial"/>
              <a:buNone/>
              <a:defRPr sz="996">
                <a:solidFill>
                  <a:schemeClr val="lt1"/>
                </a:solidFill>
              </a:defRPr>
            </a:lvl8pPr>
            <a:lvl9pPr marL="4114800" lvl="8" indent="-228600" algn="l">
              <a:lnSpc>
                <a:spcPct val="100000"/>
              </a:lnSpc>
              <a:spcBef>
                <a:spcPts val="0"/>
              </a:spcBef>
              <a:spcAft>
                <a:spcPts val="0"/>
              </a:spcAft>
              <a:buClr>
                <a:schemeClr val="lt1"/>
              </a:buClr>
              <a:buSzPts val="996"/>
              <a:buFont typeface="Arial"/>
              <a:buNone/>
              <a:defRPr sz="996">
                <a:solidFill>
                  <a:schemeClr val="lt1"/>
                </a:solidFill>
              </a:defRPr>
            </a:lvl9pPr>
          </a:lstStyle>
          <a:p>
            <a:endParaRPr/>
          </a:p>
        </p:txBody>
      </p:sp>
      <p:sp>
        <p:nvSpPr>
          <p:cNvPr id="325" name="Google Shape;325;p315"/>
          <p:cNvSpPr/>
          <p:nvPr/>
        </p:nvSpPr>
        <p:spPr>
          <a:xfrm>
            <a:off x="275725" y="2126153"/>
            <a:ext cx="542555" cy="1059911"/>
          </a:xfrm>
          <a:custGeom>
            <a:avLst/>
            <a:gdLst/>
            <a:ahLst/>
            <a:cxnLst/>
            <a:rect l="l" t="t" r="r" b="b"/>
            <a:pathLst>
              <a:path w="1811" h="1424" extrusionOk="0">
                <a:moveTo>
                  <a:pt x="1757" y="1424"/>
                </a:moveTo>
                <a:lnTo>
                  <a:pt x="1757" y="1424"/>
                </a:lnTo>
                <a:lnTo>
                  <a:pt x="1099" y="1424"/>
                </a:lnTo>
                <a:lnTo>
                  <a:pt x="1099" y="953"/>
                </a:lnTo>
                <a:cubicBezTo>
                  <a:pt x="1099" y="761"/>
                  <a:pt x="1115" y="610"/>
                  <a:pt x="1149" y="501"/>
                </a:cubicBezTo>
                <a:cubicBezTo>
                  <a:pt x="1183" y="392"/>
                  <a:pt x="1245" y="293"/>
                  <a:pt x="1337" y="206"/>
                </a:cubicBezTo>
                <a:cubicBezTo>
                  <a:pt x="1428" y="118"/>
                  <a:pt x="1543" y="50"/>
                  <a:pt x="1682" y="0"/>
                </a:cubicBezTo>
                <a:lnTo>
                  <a:pt x="1811" y="271"/>
                </a:lnTo>
                <a:cubicBezTo>
                  <a:pt x="1680" y="315"/>
                  <a:pt x="1586" y="376"/>
                  <a:pt x="1529" y="454"/>
                </a:cubicBezTo>
                <a:cubicBezTo>
                  <a:pt x="1472" y="532"/>
                  <a:pt x="1442" y="636"/>
                  <a:pt x="1439" y="766"/>
                </a:cubicBezTo>
                <a:lnTo>
                  <a:pt x="1757" y="766"/>
                </a:lnTo>
                <a:lnTo>
                  <a:pt x="1757" y="1424"/>
                </a:lnTo>
                <a:close/>
                <a:moveTo>
                  <a:pt x="658" y="1424"/>
                </a:moveTo>
                <a:lnTo>
                  <a:pt x="658" y="1424"/>
                </a:lnTo>
                <a:lnTo>
                  <a:pt x="0" y="1424"/>
                </a:lnTo>
                <a:lnTo>
                  <a:pt x="0" y="953"/>
                </a:lnTo>
                <a:cubicBezTo>
                  <a:pt x="0" y="763"/>
                  <a:pt x="16" y="612"/>
                  <a:pt x="50" y="502"/>
                </a:cubicBezTo>
                <a:cubicBezTo>
                  <a:pt x="83" y="392"/>
                  <a:pt x="146" y="293"/>
                  <a:pt x="236" y="206"/>
                </a:cubicBezTo>
                <a:cubicBezTo>
                  <a:pt x="327" y="118"/>
                  <a:pt x="442" y="50"/>
                  <a:pt x="583" y="0"/>
                </a:cubicBezTo>
                <a:lnTo>
                  <a:pt x="712" y="271"/>
                </a:lnTo>
                <a:cubicBezTo>
                  <a:pt x="581" y="315"/>
                  <a:pt x="487" y="376"/>
                  <a:pt x="430" y="454"/>
                </a:cubicBezTo>
                <a:cubicBezTo>
                  <a:pt x="373" y="532"/>
                  <a:pt x="342" y="636"/>
                  <a:pt x="339" y="766"/>
                </a:cubicBezTo>
                <a:lnTo>
                  <a:pt x="658" y="766"/>
                </a:lnTo>
                <a:lnTo>
                  <a:pt x="658" y="1424"/>
                </a:lnTo>
                <a:close/>
              </a:path>
            </a:pathLst>
          </a:custGeom>
          <a:solidFill>
            <a:srgbClr val="FFFFFF"/>
          </a:solidFill>
          <a:ln>
            <a:noFill/>
          </a:ln>
        </p:spPr>
        <p:txBody>
          <a:bodyPr spcFirstLastPara="1" wrap="square" lIns="56900" tIns="28450" rIns="56900" bIns="28450" anchor="t" anchorCtr="0">
            <a:noAutofit/>
          </a:bodyPr>
          <a:lstStyle/>
          <a:p>
            <a:pPr marL="0" marR="0" lvl="0" indent="0" algn="l" rtl="0">
              <a:spcBef>
                <a:spcPts val="0"/>
              </a:spcBef>
              <a:spcAft>
                <a:spcPts val="0"/>
              </a:spcAft>
              <a:buNone/>
            </a:pPr>
            <a:endParaRPr sz="1121">
              <a:solidFill>
                <a:schemeClr val="lt1"/>
              </a:solidFill>
              <a:latin typeface="Arial"/>
              <a:ea typeface="Arial"/>
              <a:cs typeface="Arial"/>
              <a:sym typeface="Arial"/>
            </a:endParaRPr>
          </a:p>
        </p:txBody>
      </p:sp>
      <p:sp>
        <p:nvSpPr>
          <p:cNvPr id="326" name="Google Shape;326;p315"/>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27" name="Google Shape;327;p315"/>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28" name="Google Shape;328;p31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Quote 2 Rose">
  <p:cSld name="Quote 2 Rose">
    <p:bg>
      <p:bgPr>
        <a:solidFill>
          <a:srgbClr val="DB536A"/>
        </a:solidFill>
        <a:effectLst/>
      </p:bgPr>
    </p:bg>
    <p:spTree>
      <p:nvGrpSpPr>
        <p:cNvPr id="1" name="Shape 329"/>
        <p:cNvGrpSpPr/>
        <p:nvPr/>
      </p:nvGrpSpPr>
      <p:grpSpPr>
        <a:xfrm>
          <a:off x="0" y="0"/>
          <a:ext cx="0" cy="0"/>
          <a:chOff x="0" y="0"/>
          <a:chExt cx="0" cy="0"/>
        </a:xfrm>
      </p:grpSpPr>
      <p:sp>
        <p:nvSpPr>
          <p:cNvPr id="330" name="Google Shape;330;p316"/>
          <p:cNvSpPr txBox="1">
            <a:spLocks noGrp="1"/>
          </p:cNvSpPr>
          <p:nvPr>
            <p:ph type="body" idx="1"/>
          </p:nvPr>
        </p:nvSpPr>
        <p:spPr>
          <a:xfrm>
            <a:off x="275725" y="3548224"/>
            <a:ext cx="5939127" cy="6080123"/>
          </a:xfrm>
          <a:prstGeom prst="rect">
            <a:avLst/>
          </a:prstGeom>
          <a:noFill/>
          <a:ln>
            <a:noFill/>
          </a:ln>
        </p:spPr>
        <p:txBody>
          <a:bodyPr spcFirstLastPara="1" wrap="square" lIns="0" tIns="0" rIns="0" bIns="0" anchor="t" anchorCtr="0">
            <a:noAutofit/>
          </a:bodyPr>
          <a:lstStyle>
            <a:lvl1pPr marL="457200" lvl="0" indent="-228600" algn="l">
              <a:lnSpc>
                <a:spcPct val="85000"/>
              </a:lnSpc>
              <a:spcBef>
                <a:spcPts val="0"/>
              </a:spcBef>
              <a:spcAft>
                <a:spcPts val="0"/>
              </a:spcAft>
              <a:buClr>
                <a:schemeClr val="lt1"/>
              </a:buClr>
              <a:buSzPts val="2366"/>
              <a:buNone/>
              <a:defRPr sz="2366" b="0">
                <a:solidFill>
                  <a:schemeClr val="lt1"/>
                </a:solidFill>
                <a:latin typeface="Georgia"/>
                <a:ea typeface="Georgia"/>
                <a:cs typeface="Georgia"/>
                <a:sym typeface="Georgia"/>
              </a:defRPr>
            </a:lvl1pPr>
            <a:lvl2pPr marL="914400" lvl="1" indent="-228600" algn="l">
              <a:lnSpc>
                <a:spcPct val="100000"/>
              </a:lnSpc>
              <a:spcBef>
                <a:spcPts val="1868"/>
              </a:spcBef>
              <a:spcAft>
                <a:spcPts val="0"/>
              </a:spcAft>
              <a:buClr>
                <a:schemeClr val="lt1"/>
              </a:buClr>
              <a:buSzPts val="996"/>
              <a:buFont typeface="Arial"/>
              <a:buNone/>
              <a:defRPr sz="996" b="1">
                <a:solidFill>
                  <a:schemeClr val="lt1"/>
                </a:solidFill>
              </a:defRPr>
            </a:lvl2pPr>
            <a:lvl3pPr marL="1371600" lvl="2" indent="-228600" algn="l">
              <a:lnSpc>
                <a:spcPct val="100000"/>
              </a:lnSpc>
              <a:spcBef>
                <a:spcPts val="0"/>
              </a:spcBef>
              <a:spcAft>
                <a:spcPts val="0"/>
              </a:spcAft>
              <a:buClr>
                <a:schemeClr val="lt1"/>
              </a:buClr>
              <a:buSzPts val="996"/>
              <a:buFont typeface="Arial"/>
              <a:buNone/>
              <a:defRPr sz="996">
                <a:solidFill>
                  <a:schemeClr val="lt1"/>
                </a:solidFill>
              </a:defRPr>
            </a:lvl3pPr>
            <a:lvl4pPr marL="1828800" lvl="3" indent="-228600" algn="l">
              <a:lnSpc>
                <a:spcPct val="100000"/>
              </a:lnSpc>
              <a:spcBef>
                <a:spcPts val="0"/>
              </a:spcBef>
              <a:spcAft>
                <a:spcPts val="0"/>
              </a:spcAft>
              <a:buClr>
                <a:schemeClr val="lt1"/>
              </a:buClr>
              <a:buSzPts val="996"/>
              <a:buFont typeface="Arial"/>
              <a:buNone/>
              <a:defRPr sz="996">
                <a:solidFill>
                  <a:schemeClr val="lt1"/>
                </a:solidFill>
              </a:defRPr>
            </a:lvl4pPr>
            <a:lvl5pPr marL="2286000" lvl="4" indent="-228600" algn="l">
              <a:lnSpc>
                <a:spcPct val="100000"/>
              </a:lnSpc>
              <a:spcBef>
                <a:spcPts val="0"/>
              </a:spcBef>
              <a:spcAft>
                <a:spcPts val="0"/>
              </a:spcAft>
              <a:buClr>
                <a:schemeClr val="lt1"/>
              </a:buClr>
              <a:buSzPts val="996"/>
              <a:buFont typeface="Arial"/>
              <a:buNone/>
              <a:defRPr sz="996">
                <a:solidFill>
                  <a:schemeClr val="lt1"/>
                </a:solidFill>
              </a:defRPr>
            </a:lvl5pPr>
            <a:lvl6pPr marL="2743200" lvl="5" indent="-228600" algn="l">
              <a:lnSpc>
                <a:spcPct val="100000"/>
              </a:lnSpc>
              <a:spcBef>
                <a:spcPts val="0"/>
              </a:spcBef>
              <a:spcAft>
                <a:spcPts val="0"/>
              </a:spcAft>
              <a:buClr>
                <a:schemeClr val="lt1"/>
              </a:buClr>
              <a:buSzPts val="996"/>
              <a:buFont typeface="Arial"/>
              <a:buNone/>
              <a:defRPr sz="996">
                <a:solidFill>
                  <a:schemeClr val="lt1"/>
                </a:solidFill>
              </a:defRPr>
            </a:lvl6pPr>
            <a:lvl7pPr marL="3200400" lvl="6" indent="-228600" algn="l">
              <a:lnSpc>
                <a:spcPct val="100000"/>
              </a:lnSpc>
              <a:spcBef>
                <a:spcPts val="0"/>
              </a:spcBef>
              <a:spcAft>
                <a:spcPts val="0"/>
              </a:spcAft>
              <a:buClr>
                <a:schemeClr val="lt1"/>
              </a:buClr>
              <a:buSzPts val="996"/>
              <a:buFont typeface="Arial"/>
              <a:buNone/>
              <a:defRPr sz="996">
                <a:solidFill>
                  <a:schemeClr val="lt1"/>
                </a:solidFill>
              </a:defRPr>
            </a:lvl7pPr>
            <a:lvl8pPr marL="3657600" lvl="7" indent="-228600" algn="l">
              <a:lnSpc>
                <a:spcPct val="100000"/>
              </a:lnSpc>
              <a:spcBef>
                <a:spcPts val="0"/>
              </a:spcBef>
              <a:spcAft>
                <a:spcPts val="0"/>
              </a:spcAft>
              <a:buClr>
                <a:schemeClr val="lt1"/>
              </a:buClr>
              <a:buSzPts val="996"/>
              <a:buFont typeface="Arial"/>
              <a:buNone/>
              <a:defRPr sz="996">
                <a:solidFill>
                  <a:schemeClr val="lt1"/>
                </a:solidFill>
              </a:defRPr>
            </a:lvl8pPr>
            <a:lvl9pPr marL="4114800" lvl="8" indent="-228600" algn="l">
              <a:lnSpc>
                <a:spcPct val="100000"/>
              </a:lnSpc>
              <a:spcBef>
                <a:spcPts val="0"/>
              </a:spcBef>
              <a:spcAft>
                <a:spcPts val="0"/>
              </a:spcAft>
              <a:buClr>
                <a:schemeClr val="lt1"/>
              </a:buClr>
              <a:buSzPts val="996"/>
              <a:buFont typeface="Arial"/>
              <a:buNone/>
              <a:defRPr sz="996">
                <a:solidFill>
                  <a:schemeClr val="lt1"/>
                </a:solidFill>
              </a:defRPr>
            </a:lvl9pPr>
          </a:lstStyle>
          <a:p>
            <a:endParaRPr/>
          </a:p>
        </p:txBody>
      </p:sp>
      <p:sp>
        <p:nvSpPr>
          <p:cNvPr id="331" name="Google Shape;331;p316"/>
          <p:cNvSpPr/>
          <p:nvPr/>
        </p:nvSpPr>
        <p:spPr>
          <a:xfrm>
            <a:off x="275725" y="2126153"/>
            <a:ext cx="542555" cy="1059911"/>
          </a:xfrm>
          <a:custGeom>
            <a:avLst/>
            <a:gdLst/>
            <a:ahLst/>
            <a:cxnLst/>
            <a:rect l="l" t="t" r="r" b="b"/>
            <a:pathLst>
              <a:path w="1811" h="1424" extrusionOk="0">
                <a:moveTo>
                  <a:pt x="1757" y="1424"/>
                </a:moveTo>
                <a:lnTo>
                  <a:pt x="1757" y="1424"/>
                </a:lnTo>
                <a:lnTo>
                  <a:pt x="1099" y="1424"/>
                </a:lnTo>
                <a:lnTo>
                  <a:pt x="1099" y="953"/>
                </a:lnTo>
                <a:cubicBezTo>
                  <a:pt x="1099" y="761"/>
                  <a:pt x="1115" y="610"/>
                  <a:pt x="1149" y="501"/>
                </a:cubicBezTo>
                <a:cubicBezTo>
                  <a:pt x="1183" y="392"/>
                  <a:pt x="1245" y="293"/>
                  <a:pt x="1337" y="206"/>
                </a:cubicBezTo>
                <a:cubicBezTo>
                  <a:pt x="1428" y="118"/>
                  <a:pt x="1543" y="50"/>
                  <a:pt x="1682" y="0"/>
                </a:cubicBezTo>
                <a:lnTo>
                  <a:pt x="1811" y="271"/>
                </a:lnTo>
                <a:cubicBezTo>
                  <a:pt x="1680" y="315"/>
                  <a:pt x="1586" y="376"/>
                  <a:pt x="1529" y="454"/>
                </a:cubicBezTo>
                <a:cubicBezTo>
                  <a:pt x="1472" y="532"/>
                  <a:pt x="1442" y="636"/>
                  <a:pt x="1439" y="766"/>
                </a:cubicBezTo>
                <a:lnTo>
                  <a:pt x="1757" y="766"/>
                </a:lnTo>
                <a:lnTo>
                  <a:pt x="1757" y="1424"/>
                </a:lnTo>
                <a:close/>
                <a:moveTo>
                  <a:pt x="658" y="1424"/>
                </a:moveTo>
                <a:lnTo>
                  <a:pt x="658" y="1424"/>
                </a:lnTo>
                <a:lnTo>
                  <a:pt x="0" y="1424"/>
                </a:lnTo>
                <a:lnTo>
                  <a:pt x="0" y="953"/>
                </a:lnTo>
                <a:cubicBezTo>
                  <a:pt x="0" y="763"/>
                  <a:pt x="16" y="612"/>
                  <a:pt x="50" y="502"/>
                </a:cubicBezTo>
                <a:cubicBezTo>
                  <a:pt x="83" y="392"/>
                  <a:pt x="146" y="293"/>
                  <a:pt x="236" y="206"/>
                </a:cubicBezTo>
                <a:cubicBezTo>
                  <a:pt x="327" y="118"/>
                  <a:pt x="442" y="50"/>
                  <a:pt x="583" y="0"/>
                </a:cubicBezTo>
                <a:lnTo>
                  <a:pt x="712" y="271"/>
                </a:lnTo>
                <a:cubicBezTo>
                  <a:pt x="581" y="315"/>
                  <a:pt x="487" y="376"/>
                  <a:pt x="430" y="454"/>
                </a:cubicBezTo>
                <a:cubicBezTo>
                  <a:pt x="373" y="532"/>
                  <a:pt x="342" y="636"/>
                  <a:pt x="339" y="766"/>
                </a:cubicBezTo>
                <a:lnTo>
                  <a:pt x="658" y="766"/>
                </a:lnTo>
                <a:lnTo>
                  <a:pt x="658" y="1424"/>
                </a:lnTo>
                <a:close/>
              </a:path>
            </a:pathLst>
          </a:custGeom>
          <a:solidFill>
            <a:srgbClr val="FFFFFF"/>
          </a:solidFill>
          <a:ln>
            <a:noFill/>
          </a:ln>
        </p:spPr>
        <p:txBody>
          <a:bodyPr spcFirstLastPara="1" wrap="square" lIns="56900" tIns="28450" rIns="56900" bIns="28450" anchor="t" anchorCtr="0">
            <a:noAutofit/>
          </a:bodyPr>
          <a:lstStyle/>
          <a:p>
            <a:pPr marL="0" marR="0" lvl="0" indent="0" algn="l" rtl="0">
              <a:spcBef>
                <a:spcPts val="0"/>
              </a:spcBef>
              <a:spcAft>
                <a:spcPts val="0"/>
              </a:spcAft>
              <a:buNone/>
            </a:pPr>
            <a:endParaRPr sz="1121">
              <a:solidFill>
                <a:schemeClr val="lt1"/>
              </a:solidFill>
              <a:latin typeface="Arial"/>
              <a:ea typeface="Arial"/>
              <a:cs typeface="Arial"/>
              <a:sym typeface="Arial"/>
            </a:endParaRPr>
          </a:p>
        </p:txBody>
      </p:sp>
      <p:sp>
        <p:nvSpPr>
          <p:cNvPr id="332" name="Google Shape;332;p316"/>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33" name="Google Shape;333;p316"/>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34" name="Google Shape;334;p31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Quote 2 Grey">
  <p:cSld name="Quote 2 Grey">
    <p:bg>
      <p:bgPr>
        <a:solidFill>
          <a:srgbClr val="464646"/>
        </a:solidFill>
        <a:effectLst/>
      </p:bgPr>
    </p:bg>
    <p:spTree>
      <p:nvGrpSpPr>
        <p:cNvPr id="1" name="Shape 335"/>
        <p:cNvGrpSpPr/>
        <p:nvPr/>
      </p:nvGrpSpPr>
      <p:grpSpPr>
        <a:xfrm>
          <a:off x="0" y="0"/>
          <a:ext cx="0" cy="0"/>
          <a:chOff x="0" y="0"/>
          <a:chExt cx="0" cy="0"/>
        </a:xfrm>
      </p:grpSpPr>
      <p:sp>
        <p:nvSpPr>
          <p:cNvPr id="336" name="Google Shape;336;p317"/>
          <p:cNvSpPr txBox="1">
            <a:spLocks noGrp="1"/>
          </p:cNvSpPr>
          <p:nvPr>
            <p:ph type="body" idx="1"/>
          </p:nvPr>
        </p:nvSpPr>
        <p:spPr>
          <a:xfrm>
            <a:off x="275725" y="3548224"/>
            <a:ext cx="5939127" cy="6080123"/>
          </a:xfrm>
          <a:prstGeom prst="rect">
            <a:avLst/>
          </a:prstGeom>
          <a:noFill/>
          <a:ln>
            <a:noFill/>
          </a:ln>
        </p:spPr>
        <p:txBody>
          <a:bodyPr spcFirstLastPara="1" wrap="square" lIns="0" tIns="0" rIns="0" bIns="0" anchor="t" anchorCtr="0">
            <a:noAutofit/>
          </a:bodyPr>
          <a:lstStyle>
            <a:lvl1pPr marL="457200" lvl="0" indent="-228600" algn="l">
              <a:lnSpc>
                <a:spcPct val="85000"/>
              </a:lnSpc>
              <a:spcBef>
                <a:spcPts val="0"/>
              </a:spcBef>
              <a:spcAft>
                <a:spcPts val="0"/>
              </a:spcAft>
              <a:buClr>
                <a:schemeClr val="lt1"/>
              </a:buClr>
              <a:buSzPts val="2366"/>
              <a:buNone/>
              <a:defRPr sz="2366" b="0">
                <a:solidFill>
                  <a:schemeClr val="lt1"/>
                </a:solidFill>
                <a:latin typeface="Georgia"/>
                <a:ea typeface="Georgia"/>
                <a:cs typeface="Georgia"/>
                <a:sym typeface="Georgia"/>
              </a:defRPr>
            </a:lvl1pPr>
            <a:lvl2pPr marL="914400" lvl="1" indent="-228600" algn="l">
              <a:lnSpc>
                <a:spcPct val="100000"/>
              </a:lnSpc>
              <a:spcBef>
                <a:spcPts val="1868"/>
              </a:spcBef>
              <a:spcAft>
                <a:spcPts val="0"/>
              </a:spcAft>
              <a:buClr>
                <a:schemeClr val="lt1"/>
              </a:buClr>
              <a:buSzPts val="996"/>
              <a:buFont typeface="Arial"/>
              <a:buNone/>
              <a:defRPr sz="996" b="1">
                <a:solidFill>
                  <a:schemeClr val="lt1"/>
                </a:solidFill>
              </a:defRPr>
            </a:lvl2pPr>
            <a:lvl3pPr marL="1371600" lvl="2" indent="-228600" algn="l">
              <a:lnSpc>
                <a:spcPct val="100000"/>
              </a:lnSpc>
              <a:spcBef>
                <a:spcPts val="0"/>
              </a:spcBef>
              <a:spcAft>
                <a:spcPts val="0"/>
              </a:spcAft>
              <a:buClr>
                <a:schemeClr val="lt1"/>
              </a:buClr>
              <a:buSzPts val="996"/>
              <a:buFont typeface="Arial"/>
              <a:buNone/>
              <a:defRPr sz="996">
                <a:solidFill>
                  <a:schemeClr val="lt1"/>
                </a:solidFill>
              </a:defRPr>
            </a:lvl3pPr>
            <a:lvl4pPr marL="1828800" lvl="3" indent="-228600" algn="l">
              <a:lnSpc>
                <a:spcPct val="100000"/>
              </a:lnSpc>
              <a:spcBef>
                <a:spcPts val="0"/>
              </a:spcBef>
              <a:spcAft>
                <a:spcPts val="0"/>
              </a:spcAft>
              <a:buClr>
                <a:schemeClr val="lt1"/>
              </a:buClr>
              <a:buSzPts val="996"/>
              <a:buFont typeface="Arial"/>
              <a:buNone/>
              <a:defRPr sz="996">
                <a:solidFill>
                  <a:schemeClr val="lt1"/>
                </a:solidFill>
              </a:defRPr>
            </a:lvl4pPr>
            <a:lvl5pPr marL="2286000" lvl="4" indent="-228600" algn="l">
              <a:lnSpc>
                <a:spcPct val="100000"/>
              </a:lnSpc>
              <a:spcBef>
                <a:spcPts val="0"/>
              </a:spcBef>
              <a:spcAft>
                <a:spcPts val="0"/>
              </a:spcAft>
              <a:buClr>
                <a:schemeClr val="lt1"/>
              </a:buClr>
              <a:buSzPts val="996"/>
              <a:buFont typeface="Arial"/>
              <a:buNone/>
              <a:defRPr sz="996">
                <a:solidFill>
                  <a:schemeClr val="lt1"/>
                </a:solidFill>
              </a:defRPr>
            </a:lvl5pPr>
            <a:lvl6pPr marL="2743200" lvl="5" indent="-228600" algn="l">
              <a:lnSpc>
                <a:spcPct val="100000"/>
              </a:lnSpc>
              <a:spcBef>
                <a:spcPts val="0"/>
              </a:spcBef>
              <a:spcAft>
                <a:spcPts val="0"/>
              </a:spcAft>
              <a:buClr>
                <a:schemeClr val="lt1"/>
              </a:buClr>
              <a:buSzPts val="996"/>
              <a:buFont typeface="Arial"/>
              <a:buNone/>
              <a:defRPr sz="996">
                <a:solidFill>
                  <a:schemeClr val="lt1"/>
                </a:solidFill>
              </a:defRPr>
            </a:lvl6pPr>
            <a:lvl7pPr marL="3200400" lvl="6" indent="-228600" algn="l">
              <a:lnSpc>
                <a:spcPct val="100000"/>
              </a:lnSpc>
              <a:spcBef>
                <a:spcPts val="0"/>
              </a:spcBef>
              <a:spcAft>
                <a:spcPts val="0"/>
              </a:spcAft>
              <a:buClr>
                <a:schemeClr val="lt1"/>
              </a:buClr>
              <a:buSzPts val="996"/>
              <a:buFont typeface="Arial"/>
              <a:buNone/>
              <a:defRPr sz="996">
                <a:solidFill>
                  <a:schemeClr val="lt1"/>
                </a:solidFill>
              </a:defRPr>
            </a:lvl7pPr>
            <a:lvl8pPr marL="3657600" lvl="7" indent="-228600" algn="l">
              <a:lnSpc>
                <a:spcPct val="100000"/>
              </a:lnSpc>
              <a:spcBef>
                <a:spcPts val="0"/>
              </a:spcBef>
              <a:spcAft>
                <a:spcPts val="0"/>
              </a:spcAft>
              <a:buClr>
                <a:schemeClr val="lt1"/>
              </a:buClr>
              <a:buSzPts val="996"/>
              <a:buFont typeface="Arial"/>
              <a:buNone/>
              <a:defRPr sz="996">
                <a:solidFill>
                  <a:schemeClr val="lt1"/>
                </a:solidFill>
              </a:defRPr>
            </a:lvl8pPr>
            <a:lvl9pPr marL="4114800" lvl="8" indent="-228600" algn="l">
              <a:lnSpc>
                <a:spcPct val="100000"/>
              </a:lnSpc>
              <a:spcBef>
                <a:spcPts val="0"/>
              </a:spcBef>
              <a:spcAft>
                <a:spcPts val="0"/>
              </a:spcAft>
              <a:buClr>
                <a:schemeClr val="lt1"/>
              </a:buClr>
              <a:buSzPts val="996"/>
              <a:buFont typeface="Arial"/>
              <a:buNone/>
              <a:defRPr sz="996">
                <a:solidFill>
                  <a:schemeClr val="lt1"/>
                </a:solidFill>
              </a:defRPr>
            </a:lvl9pPr>
          </a:lstStyle>
          <a:p>
            <a:endParaRPr/>
          </a:p>
        </p:txBody>
      </p:sp>
      <p:sp>
        <p:nvSpPr>
          <p:cNvPr id="337" name="Google Shape;337;p317"/>
          <p:cNvSpPr/>
          <p:nvPr/>
        </p:nvSpPr>
        <p:spPr>
          <a:xfrm>
            <a:off x="275725" y="2126153"/>
            <a:ext cx="542555" cy="1059911"/>
          </a:xfrm>
          <a:custGeom>
            <a:avLst/>
            <a:gdLst/>
            <a:ahLst/>
            <a:cxnLst/>
            <a:rect l="l" t="t" r="r" b="b"/>
            <a:pathLst>
              <a:path w="1811" h="1424" extrusionOk="0">
                <a:moveTo>
                  <a:pt x="1757" y="1424"/>
                </a:moveTo>
                <a:lnTo>
                  <a:pt x="1757" y="1424"/>
                </a:lnTo>
                <a:lnTo>
                  <a:pt x="1099" y="1424"/>
                </a:lnTo>
                <a:lnTo>
                  <a:pt x="1099" y="953"/>
                </a:lnTo>
                <a:cubicBezTo>
                  <a:pt x="1099" y="761"/>
                  <a:pt x="1115" y="610"/>
                  <a:pt x="1149" y="501"/>
                </a:cubicBezTo>
                <a:cubicBezTo>
                  <a:pt x="1183" y="392"/>
                  <a:pt x="1245" y="293"/>
                  <a:pt x="1337" y="206"/>
                </a:cubicBezTo>
                <a:cubicBezTo>
                  <a:pt x="1428" y="118"/>
                  <a:pt x="1543" y="50"/>
                  <a:pt x="1682" y="0"/>
                </a:cubicBezTo>
                <a:lnTo>
                  <a:pt x="1811" y="271"/>
                </a:lnTo>
                <a:cubicBezTo>
                  <a:pt x="1680" y="315"/>
                  <a:pt x="1586" y="376"/>
                  <a:pt x="1529" y="454"/>
                </a:cubicBezTo>
                <a:cubicBezTo>
                  <a:pt x="1472" y="532"/>
                  <a:pt x="1442" y="636"/>
                  <a:pt x="1439" y="766"/>
                </a:cubicBezTo>
                <a:lnTo>
                  <a:pt x="1757" y="766"/>
                </a:lnTo>
                <a:lnTo>
                  <a:pt x="1757" y="1424"/>
                </a:lnTo>
                <a:close/>
                <a:moveTo>
                  <a:pt x="658" y="1424"/>
                </a:moveTo>
                <a:lnTo>
                  <a:pt x="658" y="1424"/>
                </a:lnTo>
                <a:lnTo>
                  <a:pt x="0" y="1424"/>
                </a:lnTo>
                <a:lnTo>
                  <a:pt x="0" y="953"/>
                </a:lnTo>
                <a:cubicBezTo>
                  <a:pt x="0" y="763"/>
                  <a:pt x="16" y="612"/>
                  <a:pt x="50" y="502"/>
                </a:cubicBezTo>
                <a:cubicBezTo>
                  <a:pt x="83" y="392"/>
                  <a:pt x="146" y="293"/>
                  <a:pt x="236" y="206"/>
                </a:cubicBezTo>
                <a:cubicBezTo>
                  <a:pt x="327" y="118"/>
                  <a:pt x="442" y="50"/>
                  <a:pt x="583" y="0"/>
                </a:cubicBezTo>
                <a:lnTo>
                  <a:pt x="712" y="271"/>
                </a:lnTo>
                <a:cubicBezTo>
                  <a:pt x="581" y="315"/>
                  <a:pt x="487" y="376"/>
                  <a:pt x="430" y="454"/>
                </a:cubicBezTo>
                <a:cubicBezTo>
                  <a:pt x="373" y="532"/>
                  <a:pt x="342" y="636"/>
                  <a:pt x="339" y="766"/>
                </a:cubicBezTo>
                <a:lnTo>
                  <a:pt x="658" y="766"/>
                </a:lnTo>
                <a:lnTo>
                  <a:pt x="658" y="1424"/>
                </a:lnTo>
                <a:close/>
              </a:path>
            </a:pathLst>
          </a:custGeom>
          <a:solidFill>
            <a:srgbClr val="FFFFFF"/>
          </a:solidFill>
          <a:ln>
            <a:noFill/>
          </a:ln>
        </p:spPr>
        <p:txBody>
          <a:bodyPr spcFirstLastPara="1" wrap="square" lIns="56900" tIns="28450" rIns="56900" bIns="28450" anchor="t" anchorCtr="0">
            <a:noAutofit/>
          </a:bodyPr>
          <a:lstStyle/>
          <a:p>
            <a:pPr marL="0" marR="0" lvl="0" indent="0" algn="l" rtl="0">
              <a:spcBef>
                <a:spcPts val="0"/>
              </a:spcBef>
              <a:spcAft>
                <a:spcPts val="0"/>
              </a:spcAft>
              <a:buNone/>
            </a:pPr>
            <a:endParaRPr sz="1121">
              <a:solidFill>
                <a:schemeClr val="lt1"/>
              </a:solidFill>
              <a:latin typeface="Arial"/>
              <a:ea typeface="Arial"/>
              <a:cs typeface="Arial"/>
              <a:sym typeface="Arial"/>
            </a:endParaRPr>
          </a:p>
        </p:txBody>
      </p:sp>
      <p:sp>
        <p:nvSpPr>
          <p:cNvPr id="338" name="Google Shape;338;p317"/>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39" name="Google Shape;339;p317"/>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40" name="Google Shape;340;p31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268"/>
          <p:cNvSpPr txBox="1">
            <a:spLocks noGrp="1"/>
          </p:cNvSpPr>
          <p:nvPr>
            <p:ph type="title"/>
          </p:nvPr>
        </p:nvSpPr>
        <p:spPr>
          <a:xfrm>
            <a:off x="275725" y="673902"/>
            <a:ext cx="7038389" cy="2164083"/>
          </a:xfrm>
          <a:prstGeom prst="rect">
            <a:avLst/>
          </a:prstGeom>
          <a:noFill/>
          <a:ln>
            <a:noFill/>
          </a:ln>
        </p:spPr>
        <p:txBody>
          <a:bodyPr spcFirstLastPara="1" wrap="square" lIns="0" tIns="0" rIns="0" bIns="0" anchor="t" anchorCtr="0">
            <a:normAutofit/>
          </a:bodyPr>
          <a:lstStyle>
            <a:lvl1pPr marR="0" lvl="0" algn="l" rtl="0">
              <a:lnSpc>
                <a:spcPct val="85000"/>
              </a:lnSpc>
              <a:spcBef>
                <a:spcPts val="0"/>
              </a:spcBef>
              <a:spcAft>
                <a:spcPts val="0"/>
              </a:spcAft>
              <a:buClr>
                <a:schemeClr val="dk1"/>
              </a:buClr>
              <a:buSzPts val="1992"/>
              <a:buFont typeface="Georgia"/>
              <a:buNone/>
              <a:defRPr sz="1992" b="0" i="0" u="none" strike="noStrike" cap="none">
                <a:solidFill>
                  <a:schemeClr val="dk1"/>
                </a:solidFill>
                <a:latin typeface="Georgia"/>
                <a:ea typeface="Georgia"/>
                <a:cs typeface="Georgia"/>
                <a:sym typeface="Georgia"/>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1" name="Google Shape;11;p268"/>
          <p:cNvSpPr txBox="1">
            <a:spLocks noGrp="1"/>
          </p:cNvSpPr>
          <p:nvPr>
            <p:ph type="body" idx="1"/>
          </p:nvPr>
        </p:nvSpPr>
        <p:spPr>
          <a:xfrm>
            <a:off x="275725" y="3281266"/>
            <a:ext cx="7038389" cy="6347081"/>
          </a:xfrm>
          <a:prstGeom prst="rect">
            <a:avLst/>
          </a:prstGeom>
          <a:noFill/>
          <a:ln>
            <a:noFill/>
          </a:ln>
        </p:spPr>
        <p:txBody>
          <a:bodyPr spcFirstLastPara="1" wrap="square" lIns="0" tIns="0" rIns="0" bIns="0" anchor="t" anchorCtr="0">
            <a:noAutofit/>
          </a:bodyPr>
          <a:lstStyle>
            <a:lvl1pPr marL="457200" marR="0" lvl="0" indent="-228600" algn="l" rtl="0">
              <a:lnSpc>
                <a:spcPct val="100000"/>
              </a:lnSpc>
              <a:spcBef>
                <a:spcPts val="0"/>
              </a:spcBef>
              <a:spcAft>
                <a:spcPts val="0"/>
              </a:spcAft>
              <a:buClr>
                <a:schemeClr val="accent1"/>
              </a:buClr>
              <a:buSzPts val="1121"/>
              <a:buFont typeface="Arial"/>
              <a:buNone/>
              <a:defRPr sz="1121" b="1" i="0" u="none" strike="noStrike" cap="none">
                <a:solidFill>
                  <a:schemeClr val="accent1"/>
                </a:solidFill>
                <a:latin typeface="Arial"/>
                <a:ea typeface="Arial"/>
                <a:cs typeface="Arial"/>
                <a:sym typeface="Arial"/>
              </a:defRPr>
            </a:lvl1pPr>
            <a:lvl2pPr marL="914400" marR="0" lvl="1" indent="-228600" algn="l" rtl="0">
              <a:lnSpc>
                <a:spcPct val="100000"/>
              </a:lnSpc>
              <a:spcBef>
                <a:spcPts val="747"/>
              </a:spcBef>
              <a:spcAft>
                <a:spcPts val="0"/>
              </a:spcAft>
              <a:buClr>
                <a:schemeClr val="dk1"/>
              </a:buClr>
              <a:buSzPts val="996"/>
              <a:buFont typeface="Arial"/>
              <a:buNone/>
              <a:defRPr sz="996" b="0" i="0" u="none" strike="noStrike" cap="none">
                <a:solidFill>
                  <a:schemeClr val="dk1"/>
                </a:solidFill>
                <a:latin typeface="Arial"/>
                <a:ea typeface="Arial"/>
                <a:cs typeface="Arial"/>
                <a:sym typeface="Arial"/>
              </a:defRPr>
            </a:lvl2pPr>
            <a:lvl3pPr marL="1371600" marR="0" lvl="2" indent="-29184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3pPr>
            <a:lvl4pPr marL="1828800" marR="0" lvl="3" indent="-29184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4pPr>
            <a:lvl5pPr marL="2286000" marR="0" lvl="4" indent="-29184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5pPr>
            <a:lvl6pPr marL="2743200" marR="0" lvl="5" indent="-29184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6pPr>
            <a:lvl7pPr marL="3200400" marR="0" lvl="6" indent="-291845"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7pPr>
            <a:lvl8pPr marL="3657600" marR="0" lvl="7" indent="-291846" algn="l" rtl="0">
              <a:lnSpc>
                <a:spcPct val="100000"/>
              </a:lnSpc>
              <a:spcBef>
                <a:spcPts val="374"/>
              </a:spcBef>
              <a:spcAft>
                <a:spcPts val="0"/>
              </a:spcAft>
              <a:buClr>
                <a:schemeClr val="dk1"/>
              </a:buClr>
              <a:buSzPts val="996"/>
              <a:buFont typeface="Arial"/>
              <a:buChar char="–"/>
              <a:defRPr sz="996" b="0" i="0" u="none" strike="noStrike" cap="none">
                <a:solidFill>
                  <a:schemeClr val="dk1"/>
                </a:solidFill>
                <a:latin typeface="Arial"/>
                <a:ea typeface="Arial"/>
                <a:cs typeface="Arial"/>
                <a:sym typeface="Arial"/>
              </a:defRPr>
            </a:lvl8pPr>
            <a:lvl9pPr marL="4114800" marR="0" lvl="8" indent="-291846" algn="l" rtl="0">
              <a:lnSpc>
                <a:spcPct val="100000"/>
              </a:lnSpc>
              <a:spcBef>
                <a:spcPts val="374"/>
              </a:spcBef>
              <a:spcAft>
                <a:spcPts val="374"/>
              </a:spcAft>
              <a:buClr>
                <a:schemeClr val="dk1"/>
              </a:buClr>
              <a:buSzPts val="996"/>
              <a:buFont typeface="Arial"/>
              <a:buChar char="•"/>
              <a:defRPr sz="996" b="0" i="0" u="none" strike="noStrike" cap="none">
                <a:solidFill>
                  <a:schemeClr val="dk1"/>
                </a:solidFill>
                <a:latin typeface="Arial"/>
                <a:ea typeface="Arial"/>
                <a:cs typeface="Arial"/>
                <a:sym typeface="Arial"/>
              </a:defRPr>
            </a:lvl9pPr>
          </a:lstStyle>
          <a:p>
            <a:endParaRPr/>
          </a:p>
        </p:txBody>
      </p:sp>
      <p:sp>
        <p:nvSpPr>
          <p:cNvPr id="12" name="Google Shape;12;p268"/>
          <p:cNvSpPr txBox="1">
            <a:spLocks noGrp="1"/>
          </p:cNvSpPr>
          <p:nvPr>
            <p:ph type="ftr" idx="11"/>
          </p:nvPr>
        </p:nvSpPr>
        <p:spPr>
          <a:xfrm>
            <a:off x="275724" y="9913631"/>
            <a:ext cx="3407522" cy="213963"/>
          </a:xfrm>
          <a:prstGeom prst="rect">
            <a:avLst/>
          </a:prstGeom>
          <a:noFill/>
          <a:ln>
            <a:noFill/>
          </a:ln>
        </p:spPr>
        <p:txBody>
          <a:bodyPr spcFirstLastPara="1" wrap="square" lIns="0" tIns="0" rIns="0" bIns="0" anchor="b" anchorCtr="0">
            <a:noAutofit/>
          </a:bodyPr>
          <a:lstStyle>
            <a:lvl1pPr marR="0" lvl="0" algn="l" rtl="0">
              <a:spcBef>
                <a:spcPts val="0"/>
              </a:spcBef>
              <a:spcAft>
                <a:spcPts val="0"/>
              </a:spcAft>
              <a:buSzPts val="1400"/>
              <a:buNone/>
              <a:defRPr sz="467" b="0" i="0" u="none" strike="noStrike" cap="none">
                <a:solidFill>
                  <a:schemeClr val="dk1"/>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a:p>
        </p:txBody>
      </p:sp>
      <p:sp>
        <p:nvSpPr>
          <p:cNvPr id="13" name="Google Shape;13;p268"/>
          <p:cNvSpPr txBox="1">
            <a:spLocks noGrp="1"/>
          </p:cNvSpPr>
          <p:nvPr>
            <p:ph type="dt" idx="10"/>
          </p:nvPr>
        </p:nvSpPr>
        <p:spPr>
          <a:xfrm>
            <a:off x="6215485" y="9913631"/>
            <a:ext cx="1098629" cy="213963"/>
          </a:xfrm>
          <a:prstGeom prst="rect">
            <a:avLst/>
          </a:prstGeom>
          <a:noFill/>
          <a:ln>
            <a:noFill/>
          </a:ln>
        </p:spPr>
        <p:txBody>
          <a:bodyPr spcFirstLastPara="1" wrap="square" lIns="0" tIns="0" rIns="0" bIns="0" anchor="b" anchorCtr="0">
            <a:noAutofit/>
          </a:bodyPr>
          <a:lstStyle>
            <a:lvl1pPr marR="0" lvl="0" algn="r" rtl="0">
              <a:spcBef>
                <a:spcPts val="0"/>
              </a:spcBef>
              <a:spcAft>
                <a:spcPts val="0"/>
              </a:spcAft>
              <a:buSzPts val="1400"/>
              <a:buNone/>
              <a:defRPr sz="467" b="0" i="0" u="none" strike="noStrike" cap="none">
                <a:solidFill>
                  <a:schemeClr val="dk1"/>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a:p>
        </p:txBody>
      </p:sp>
      <p:sp>
        <p:nvSpPr>
          <p:cNvPr id="14" name="Google Shape;14;p268"/>
          <p:cNvSpPr txBox="1"/>
          <p:nvPr/>
        </p:nvSpPr>
        <p:spPr>
          <a:xfrm>
            <a:off x="275725" y="10127594"/>
            <a:ext cx="3407521" cy="213963"/>
          </a:xfrm>
          <a:prstGeom prst="rect">
            <a:avLst/>
          </a:prstGeom>
          <a:noFill/>
          <a:ln>
            <a:noFill/>
          </a:ln>
        </p:spPr>
        <p:txBody>
          <a:bodyPr spcFirstLastPara="1" wrap="square" lIns="0" tIns="0" rIns="0" bIns="0" anchor="b" anchorCtr="0">
            <a:noAutofit/>
          </a:bodyPr>
          <a:lstStyle/>
          <a:p>
            <a:pPr marL="0" marR="0" lvl="0" indent="0" algn="l" rtl="0">
              <a:spcBef>
                <a:spcPts val="0"/>
              </a:spcBef>
              <a:spcAft>
                <a:spcPts val="0"/>
              </a:spcAft>
              <a:buNone/>
            </a:pPr>
            <a:r>
              <a:rPr lang="en-US" sz="467" b="0" i="0" u="none" strike="noStrike" cap="none">
                <a:solidFill>
                  <a:schemeClr val="dk1"/>
                </a:solidFill>
                <a:latin typeface="Arial"/>
                <a:ea typeface="Arial"/>
                <a:cs typeface="Arial"/>
                <a:sym typeface="Arial"/>
              </a:rPr>
              <a:t>PwC</a:t>
            </a:r>
            <a:endParaRPr/>
          </a:p>
        </p:txBody>
      </p:sp>
      <p:sp>
        <p:nvSpPr>
          <p:cNvPr id="15" name="Google Shape;15;p26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lvl1pPr marL="0" marR="0" lvl="0" indent="0" algn="r" rtl="0">
              <a:spcBef>
                <a:spcPts val="0"/>
              </a:spcBef>
              <a:buNone/>
              <a:defRPr sz="467" b="0" i="0" u="none" strike="noStrike" cap="none">
                <a:solidFill>
                  <a:schemeClr val="dk1"/>
                </a:solidFill>
                <a:latin typeface="Arial"/>
                <a:ea typeface="Arial"/>
                <a:cs typeface="Arial"/>
                <a:sym typeface="Arial"/>
              </a:defRPr>
            </a:lvl1pPr>
            <a:lvl2pPr marL="0" marR="0" lvl="1" indent="0" algn="r" rtl="0">
              <a:spcBef>
                <a:spcPts val="0"/>
              </a:spcBef>
              <a:buNone/>
              <a:defRPr sz="467" b="0" i="0" u="none" strike="noStrike" cap="none">
                <a:solidFill>
                  <a:schemeClr val="dk1"/>
                </a:solidFill>
                <a:latin typeface="Arial"/>
                <a:ea typeface="Arial"/>
                <a:cs typeface="Arial"/>
                <a:sym typeface="Arial"/>
              </a:defRPr>
            </a:lvl2pPr>
            <a:lvl3pPr marL="0" marR="0" lvl="2" indent="0" algn="r" rtl="0">
              <a:spcBef>
                <a:spcPts val="0"/>
              </a:spcBef>
              <a:buNone/>
              <a:defRPr sz="467" b="0" i="0" u="none" strike="noStrike" cap="none">
                <a:solidFill>
                  <a:schemeClr val="dk1"/>
                </a:solidFill>
                <a:latin typeface="Arial"/>
                <a:ea typeface="Arial"/>
                <a:cs typeface="Arial"/>
                <a:sym typeface="Arial"/>
              </a:defRPr>
            </a:lvl3pPr>
            <a:lvl4pPr marL="0" marR="0" lvl="3" indent="0" algn="r" rtl="0">
              <a:spcBef>
                <a:spcPts val="0"/>
              </a:spcBef>
              <a:buNone/>
              <a:defRPr sz="467" b="0" i="0" u="none" strike="noStrike" cap="none">
                <a:solidFill>
                  <a:schemeClr val="dk1"/>
                </a:solidFill>
                <a:latin typeface="Arial"/>
                <a:ea typeface="Arial"/>
                <a:cs typeface="Arial"/>
                <a:sym typeface="Arial"/>
              </a:defRPr>
            </a:lvl4pPr>
            <a:lvl5pPr marL="0" marR="0" lvl="4" indent="0" algn="r" rtl="0">
              <a:spcBef>
                <a:spcPts val="0"/>
              </a:spcBef>
              <a:buNone/>
              <a:defRPr sz="467" b="0" i="0" u="none" strike="noStrike" cap="none">
                <a:solidFill>
                  <a:schemeClr val="dk1"/>
                </a:solidFill>
                <a:latin typeface="Arial"/>
                <a:ea typeface="Arial"/>
                <a:cs typeface="Arial"/>
                <a:sym typeface="Arial"/>
              </a:defRPr>
            </a:lvl5pPr>
            <a:lvl6pPr marL="0" marR="0" lvl="5" indent="0" algn="r" rtl="0">
              <a:spcBef>
                <a:spcPts val="0"/>
              </a:spcBef>
              <a:buNone/>
              <a:defRPr sz="467" b="0" i="0" u="none" strike="noStrike" cap="none">
                <a:solidFill>
                  <a:schemeClr val="dk1"/>
                </a:solidFill>
                <a:latin typeface="Arial"/>
                <a:ea typeface="Arial"/>
                <a:cs typeface="Arial"/>
                <a:sym typeface="Arial"/>
              </a:defRPr>
            </a:lvl6pPr>
            <a:lvl7pPr marL="0" marR="0" lvl="6" indent="0" algn="r" rtl="0">
              <a:spcBef>
                <a:spcPts val="0"/>
              </a:spcBef>
              <a:buNone/>
              <a:defRPr sz="467" b="0" i="0" u="none" strike="noStrike" cap="none">
                <a:solidFill>
                  <a:schemeClr val="dk1"/>
                </a:solidFill>
                <a:latin typeface="Arial"/>
                <a:ea typeface="Arial"/>
                <a:cs typeface="Arial"/>
                <a:sym typeface="Arial"/>
              </a:defRPr>
            </a:lvl7pPr>
            <a:lvl8pPr marL="0" marR="0" lvl="7" indent="0" algn="r" rtl="0">
              <a:spcBef>
                <a:spcPts val="0"/>
              </a:spcBef>
              <a:buNone/>
              <a:defRPr sz="467" b="0" i="0" u="none" strike="noStrike" cap="none">
                <a:solidFill>
                  <a:schemeClr val="dk1"/>
                </a:solidFill>
                <a:latin typeface="Arial"/>
                <a:ea typeface="Arial"/>
                <a:cs typeface="Arial"/>
                <a:sym typeface="Arial"/>
              </a:defRPr>
            </a:lvl8pPr>
            <a:lvl9pPr marL="0" marR="0" lvl="8" indent="0" algn="r" rtl="0">
              <a:spcBef>
                <a:spcPts val="0"/>
              </a:spcBef>
              <a:buNone/>
              <a:defRPr sz="467"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 id="2147483682" r:id="rId34"/>
    <p:sldLayoutId id="2147483683" r:id="rId35"/>
    <p:sldLayoutId id="2147483684" r:id="rId36"/>
    <p:sldLayoutId id="2147483685" r:id="rId37"/>
    <p:sldLayoutId id="2147483686" r:id="rId38"/>
    <p:sldLayoutId id="2147483687" r:id="rId39"/>
    <p:sldLayoutId id="2147483688" r:id="rId40"/>
    <p:sldLayoutId id="2147483689" r:id="rId41"/>
    <p:sldLayoutId id="2147483690" r:id="rId42"/>
    <p:sldLayoutId id="2147483691" r:id="rId43"/>
    <p:sldLayoutId id="2147483692" r:id="rId44"/>
    <p:sldLayoutId id="2147483693" r:id="rId45"/>
    <p:sldLayoutId id="2147483694" r:id="rId46"/>
    <p:sldLayoutId id="2147483695" r:id="rId47"/>
    <p:sldLayoutId id="2147483696" r:id="rId48"/>
    <p:sldLayoutId id="2147483697" r:id="rId49"/>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391">
          <p15:clr>
            <a:srgbClr val="F26B43"/>
          </p15:clr>
        </p15:guide>
        <p15:guide id="2" pos="174">
          <p15:clr>
            <a:srgbClr val="F26B43"/>
          </p15:clr>
        </p15:guide>
        <p15:guide id="3" pos="4607">
          <p15:clr>
            <a:srgbClr val="F26B43"/>
          </p15:clr>
        </p15:guide>
        <p15:guide id="4" pos="2461">
          <p15:clr>
            <a:srgbClr val="F26B43"/>
          </p15:clr>
        </p15:guide>
        <p15:guide id="5" pos="2320">
          <p15:clr>
            <a:srgbClr val="F26B43"/>
          </p15:clr>
        </p15:guide>
        <p15:guide id="6" orient="horz" pos="6065">
          <p15:clr>
            <a:srgbClr val="F26B43"/>
          </p15:clr>
        </p15:guide>
        <p15:guide id="7" pos="1697">
          <p15:clr>
            <a:srgbClr val="F26B43"/>
          </p15:clr>
        </p15:guide>
        <p15:guide id="8" pos="1558">
          <p15:clr>
            <a:srgbClr val="F26B43"/>
          </p15:clr>
        </p15:guide>
        <p15:guide id="9" pos="3083">
          <p15:clr>
            <a:srgbClr val="F26B43"/>
          </p15:clr>
        </p15:guide>
        <p15:guide id="10" pos="3223">
          <p15:clr>
            <a:srgbClr val="F26B43"/>
          </p15:clr>
        </p15:guide>
        <p15:guide id="11" orient="horz" pos="3370">
          <p15:clr>
            <a:srgbClr val="F26B43"/>
          </p15:clr>
        </p15:guide>
        <p15:guide id="12" orient="horz" pos="2067">
          <p15:clr>
            <a:srgbClr val="F26B43"/>
          </p15:clr>
        </p15:guide>
        <p15:guide id="13" orient="horz" pos="1788">
          <p15:clr>
            <a:srgbClr val="F26B43"/>
          </p15:clr>
        </p15:guide>
        <p15:guide id="14" orient="horz" pos="42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jpg"/></Relationships>
</file>

<file path=ppt/slides/_rels/slide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3.xml"/><Relationship Id="rId4" Type="http://schemas.openxmlformats.org/officeDocument/2006/relationships/image" Target="../media/image2.jpg"/></Relationships>
</file>

<file path=ppt/slides/_rels/slide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9.xml"/><Relationship Id="rId1" Type="http://schemas.openxmlformats.org/officeDocument/2006/relationships/slideLayout" Target="../slideLayouts/slideLayout3.xml"/><Relationship Id="rId4" Type="http://schemas.openxmlformats.org/officeDocument/2006/relationships/image" Target="../media/image7.png"/></Relationships>
</file>

<file path=ppt/slides/_rels/slide1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0.xml"/><Relationship Id="rId1" Type="http://schemas.openxmlformats.org/officeDocument/2006/relationships/slideLayout" Target="../slideLayouts/slideLayout3.xml"/><Relationship Id="rId4" Type="http://schemas.openxmlformats.org/officeDocument/2006/relationships/image" Target="../media/image8.emf"/></Relationships>
</file>

<file path=ppt/slides/_rels/slide1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6.xml"/><Relationship Id="rId1" Type="http://schemas.openxmlformats.org/officeDocument/2006/relationships/slideLayout" Target="../slideLayouts/slideLayout3.xml"/><Relationship Id="rId4" Type="http://schemas.openxmlformats.org/officeDocument/2006/relationships/chart" Target="../charts/chart1.xml"/></Relationships>
</file>

<file path=ppt/slides/_rels/slide17.xml.rels><?xml version="1.0" encoding="UTF-8" standalone="yes"?>
<Relationships xmlns="http://schemas.openxmlformats.org/package/2006/relationships"><Relationship Id="rId3" Type="http://schemas.openxmlformats.org/officeDocument/2006/relationships/image" Target="../media/image6.jpg"/><Relationship Id="rId7" Type="http://schemas.openxmlformats.org/officeDocument/2006/relationships/image" Target="../media/image12.png"/><Relationship Id="rId2" Type="http://schemas.openxmlformats.org/officeDocument/2006/relationships/notesSlide" Target="../notesSlides/notesSlide17.xml"/><Relationship Id="rId1" Type="http://schemas.openxmlformats.org/officeDocument/2006/relationships/slideLayout" Target="../slideLayouts/slideLayout3.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9.png"/></Relationships>
</file>

<file path=ppt/slides/_rels/slide1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8.xml"/><Relationship Id="rId1" Type="http://schemas.openxmlformats.org/officeDocument/2006/relationships/slideLayout" Target="../slideLayouts/slideLayout3.xml"/><Relationship Id="rId4" Type="http://schemas.openxmlformats.org/officeDocument/2006/relationships/image" Target="../media/image13.png"/></Relationships>
</file>

<file path=ppt/slides/_rels/slide1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1.xml"/><Relationship Id="rId1" Type="http://schemas.openxmlformats.org/officeDocument/2006/relationships/slideLayout" Target="../slideLayouts/slideLayout3.xml"/><Relationship Id="rId4" Type="http://schemas.openxmlformats.org/officeDocument/2006/relationships/image" Target="../media/image14.png"/></Relationships>
</file>

<file path=ppt/slides/_rels/slide2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chart" Target="../charts/chart2.xml"/></Relationships>
</file>

<file path=ppt/slides/_rels/slide2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4.xml"/><Relationship Id="rId1" Type="http://schemas.openxmlformats.org/officeDocument/2006/relationships/slideLayout" Target="../slideLayouts/slideLayout3.xml"/><Relationship Id="rId5" Type="http://schemas.openxmlformats.org/officeDocument/2006/relationships/hyperlink" Target="https://ngcovid19resourcetracker.info/" TargetMode="External"/><Relationship Id="rId4" Type="http://schemas.openxmlformats.org/officeDocument/2006/relationships/hyperlink" Target="https://covid-19response.ng/dashboard" TargetMode="External"/></Relationships>
</file>

<file path=ppt/slides/_rels/slide2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8.xml"/><Relationship Id="rId1" Type="http://schemas.openxmlformats.org/officeDocument/2006/relationships/slideLayout" Target="../slideLayouts/slideLayout3.xml"/><Relationship Id="rId4" Type="http://schemas.openxmlformats.org/officeDocument/2006/relationships/image" Target="../media/image2.jpg"/></Relationships>
</file>

<file path=ppt/slides/_rels/slide2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3" Type="http://schemas.openxmlformats.org/officeDocument/2006/relationships/image" Target="../media/image6.jpg"/><Relationship Id="rId7" Type="http://schemas.openxmlformats.org/officeDocument/2006/relationships/image" Target="../media/image18.png"/><Relationship Id="rId2" Type="http://schemas.openxmlformats.org/officeDocument/2006/relationships/notesSlide" Target="../notesSlides/notesSlide31.xml"/><Relationship Id="rId1" Type="http://schemas.openxmlformats.org/officeDocument/2006/relationships/slideLayout" Target="../slideLayouts/slideLayout3.xml"/><Relationship Id="rId6" Type="http://schemas.openxmlformats.org/officeDocument/2006/relationships/image" Target="../media/image17.jpg"/><Relationship Id="rId5" Type="http://schemas.openxmlformats.org/officeDocument/2006/relationships/image" Target="../media/image16.jpg"/><Relationship Id="rId4" Type="http://schemas.openxmlformats.org/officeDocument/2006/relationships/image" Target="../media/image15.jpg"/></Relationships>
</file>

<file path=ppt/slides/_rels/slide3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5.xml"/><Relationship Id="rId1" Type="http://schemas.openxmlformats.org/officeDocument/2006/relationships/slideLayout" Target="../slideLayouts/slideLayout3.xml"/><Relationship Id="rId4" Type="http://schemas.openxmlformats.org/officeDocument/2006/relationships/image" Target="../media/image2.jpg"/></Relationships>
</file>

<file path=ppt/slides/_rels/slide3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3" Type="http://schemas.openxmlformats.org/officeDocument/2006/relationships/image" Target="../media/image6.jpg"/><Relationship Id="rId7" Type="http://schemas.openxmlformats.org/officeDocument/2006/relationships/image" Target="../media/image22.jpg"/><Relationship Id="rId2" Type="http://schemas.openxmlformats.org/officeDocument/2006/relationships/notesSlide" Target="../notesSlides/notesSlide37.xml"/><Relationship Id="rId1" Type="http://schemas.openxmlformats.org/officeDocument/2006/relationships/slideLayout" Target="../slideLayouts/slideLayout3.xml"/><Relationship Id="rId6" Type="http://schemas.openxmlformats.org/officeDocument/2006/relationships/image" Target="../media/image21.jpg"/><Relationship Id="rId5" Type="http://schemas.openxmlformats.org/officeDocument/2006/relationships/image" Target="../media/image20.png"/><Relationship Id="rId4" Type="http://schemas.openxmlformats.org/officeDocument/2006/relationships/image" Target="../media/image19.png"/></Relationships>
</file>

<file path=ppt/slides/_rels/slide3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0.xml"/><Relationship Id="rId1" Type="http://schemas.openxmlformats.org/officeDocument/2006/relationships/slideLayout" Target="../slideLayouts/slideLayout3.xml"/><Relationship Id="rId4" Type="http://schemas.openxmlformats.org/officeDocument/2006/relationships/image" Target="../media/image2.jpg"/></Relationships>
</file>

<file path=ppt/slides/_rels/slide4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41.xml"/><Relationship Id="rId1" Type="http://schemas.openxmlformats.org/officeDocument/2006/relationships/slideLayout" Target="../slideLayouts/slideLayout3.xml"/><Relationship Id="rId4" Type="http://schemas.openxmlformats.org/officeDocument/2006/relationships/chart" Target="../charts/chart3.xml"/></Relationships>
</file>

<file path=ppt/slides/_rels/slide42.xml.rels><?xml version="1.0" encoding="UTF-8" standalone="yes"?>
<Relationships xmlns="http://schemas.openxmlformats.org/package/2006/relationships"><Relationship Id="rId3" Type="http://schemas.openxmlformats.org/officeDocument/2006/relationships/image" Target="../media/image6.jpg"/><Relationship Id="rId7" Type="http://schemas.openxmlformats.org/officeDocument/2006/relationships/image" Target="../media/image10.png"/><Relationship Id="rId2" Type="http://schemas.openxmlformats.org/officeDocument/2006/relationships/notesSlide" Target="../notesSlides/notesSlide42.xml"/><Relationship Id="rId1" Type="http://schemas.openxmlformats.org/officeDocument/2006/relationships/slideLayout" Target="../slideLayouts/slideLayout3.xml"/><Relationship Id="rId6" Type="http://schemas.openxmlformats.org/officeDocument/2006/relationships/image" Target="../media/image9.png"/><Relationship Id="rId5" Type="http://schemas.openxmlformats.org/officeDocument/2006/relationships/image" Target="../media/image12.png"/><Relationship Id="rId4" Type="http://schemas.openxmlformats.org/officeDocument/2006/relationships/image" Target="../media/image11.png"/></Relationships>
</file>

<file path=ppt/slides/_rels/slide43.xml.rels><?xml version="1.0" encoding="UTF-8" standalone="yes"?>
<Relationships xmlns="http://schemas.openxmlformats.org/package/2006/relationships"><Relationship Id="rId8" Type="http://schemas.openxmlformats.org/officeDocument/2006/relationships/image" Target="../media/image27.jpg"/><Relationship Id="rId3" Type="http://schemas.openxmlformats.org/officeDocument/2006/relationships/image" Target="../media/image6.jpg"/><Relationship Id="rId7" Type="http://schemas.openxmlformats.org/officeDocument/2006/relationships/image" Target="../media/image26.jpg"/><Relationship Id="rId2" Type="http://schemas.openxmlformats.org/officeDocument/2006/relationships/notesSlide" Target="../notesSlides/notesSlide43.xml"/><Relationship Id="rId1" Type="http://schemas.openxmlformats.org/officeDocument/2006/relationships/slideLayout" Target="../slideLayouts/slideLayout3.xml"/><Relationship Id="rId6" Type="http://schemas.openxmlformats.org/officeDocument/2006/relationships/image" Target="../media/image25.jpg"/><Relationship Id="rId5" Type="http://schemas.openxmlformats.org/officeDocument/2006/relationships/image" Target="../media/image24.jpg"/><Relationship Id="rId4" Type="http://schemas.openxmlformats.org/officeDocument/2006/relationships/image" Target="../media/image23.jpg"/><Relationship Id="rId9" Type="http://schemas.openxmlformats.org/officeDocument/2006/relationships/image" Target="../media/image28.jpg"/></Relationships>
</file>

<file path=ppt/slides/_rels/slide44.xml.rels><?xml version="1.0" encoding="UTF-8" standalone="yes"?>
<Relationships xmlns="http://schemas.openxmlformats.org/package/2006/relationships"><Relationship Id="rId8" Type="http://schemas.openxmlformats.org/officeDocument/2006/relationships/image" Target="../media/image28.jpg"/><Relationship Id="rId3" Type="http://schemas.openxmlformats.org/officeDocument/2006/relationships/image" Target="../media/image6.jpg"/><Relationship Id="rId7" Type="http://schemas.openxmlformats.org/officeDocument/2006/relationships/image" Target="../media/image32.jpg"/><Relationship Id="rId12" Type="http://schemas.openxmlformats.org/officeDocument/2006/relationships/image" Target="../media/image36.jpg"/><Relationship Id="rId2" Type="http://schemas.openxmlformats.org/officeDocument/2006/relationships/notesSlide" Target="../notesSlides/notesSlide44.xml"/><Relationship Id="rId1" Type="http://schemas.openxmlformats.org/officeDocument/2006/relationships/slideLayout" Target="../slideLayouts/slideLayout3.xml"/><Relationship Id="rId6" Type="http://schemas.openxmlformats.org/officeDocument/2006/relationships/image" Target="../media/image31.jpg"/><Relationship Id="rId11" Type="http://schemas.openxmlformats.org/officeDocument/2006/relationships/image" Target="../media/image35.jpg"/><Relationship Id="rId5" Type="http://schemas.openxmlformats.org/officeDocument/2006/relationships/image" Target="../media/image30.jpg"/><Relationship Id="rId10" Type="http://schemas.openxmlformats.org/officeDocument/2006/relationships/image" Target="../media/image34.jpg"/><Relationship Id="rId4" Type="http://schemas.openxmlformats.org/officeDocument/2006/relationships/image" Target="../media/image29.jpg"/><Relationship Id="rId9" Type="http://schemas.openxmlformats.org/officeDocument/2006/relationships/image" Target="../media/image33.jpg"/></Relationships>
</file>

<file path=ppt/slides/_rels/slide45.xml.rels><?xml version="1.0" encoding="UTF-8" standalone="yes"?>
<Relationships xmlns="http://schemas.openxmlformats.org/package/2006/relationships"><Relationship Id="rId8" Type="http://schemas.openxmlformats.org/officeDocument/2006/relationships/image" Target="../media/image41.png"/><Relationship Id="rId3" Type="http://schemas.openxmlformats.org/officeDocument/2006/relationships/image" Target="../media/image6.jpg"/><Relationship Id="rId7" Type="http://schemas.openxmlformats.org/officeDocument/2006/relationships/image" Target="../media/image40.png"/><Relationship Id="rId2" Type="http://schemas.openxmlformats.org/officeDocument/2006/relationships/notesSlide" Target="../notesSlides/notesSlide45.xml"/><Relationship Id="rId1" Type="http://schemas.openxmlformats.org/officeDocument/2006/relationships/slideLayout" Target="../slideLayouts/slideLayout3.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37.png"/><Relationship Id="rId9" Type="http://schemas.openxmlformats.org/officeDocument/2006/relationships/image" Target="../media/image42.png"/></Relationships>
</file>

<file path=ppt/slides/_rels/slide4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46.xml"/><Relationship Id="rId1" Type="http://schemas.openxmlformats.org/officeDocument/2006/relationships/slideLayout" Target="../slideLayouts/slideLayout3.xml"/><Relationship Id="rId4" Type="http://schemas.openxmlformats.org/officeDocument/2006/relationships/image" Target="../media/image13.png"/></Relationships>
</file>

<file path=ppt/slides/_rels/slide4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image" Target="../media/image6.jpg"/><Relationship Id="rId7" Type="http://schemas.openxmlformats.org/officeDocument/2006/relationships/image" Target="../media/image46.png"/><Relationship Id="rId2" Type="http://schemas.openxmlformats.org/officeDocument/2006/relationships/notesSlide" Target="../notesSlides/notesSlide48.xml"/><Relationship Id="rId1" Type="http://schemas.openxmlformats.org/officeDocument/2006/relationships/slideLayout" Target="../slideLayouts/slideLayout3.xml"/><Relationship Id="rId6" Type="http://schemas.openxmlformats.org/officeDocument/2006/relationships/image" Target="../media/image45.png"/><Relationship Id="rId5" Type="http://schemas.openxmlformats.org/officeDocument/2006/relationships/image" Target="../media/image44.png"/><Relationship Id="rId4" Type="http://schemas.openxmlformats.org/officeDocument/2006/relationships/image" Target="../media/image43.png"/><Relationship Id="rId9" Type="http://schemas.openxmlformats.org/officeDocument/2006/relationships/image" Target="../media/image48.png"/></Relationships>
</file>

<file path=ppt/slides/_rels/slide4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8" Type="http://schemas.openxmlformats.org/officeDocument/2006/relationships/image" Target="../media/image53.png"/><Relationship Id="rId13" Type="http://schemas.openxmlformats.org/officeDocument/2006/relationships/image" Target="../media/image58.jpg"/><Relationship Id="rId3" Type="http://schemas.openxmlformats.org/officeDocument/2006/relationships/image" Target="../media/image6.jpg"/><Relationship Id="rId7" Type="http://schemas.openxmlformats.org/officeDocument/2006/relationships/image" Target="../media/image52.jpg"/><Relationship Id="rId12" Type="http://schemas.openxmlformats.org/officeDocument/2006/relationships/image" Target="../media/image57.png"/><Relationship Id="rId2" Type="http://schemas.openxmlformats.org/officeDocument/2006/relationships/notesSlide" Target="../notesSlides/notesSlide50.xml"/><Relationship Id="rId1" Type="http://schemas.openxmlformats.org/officeDocument/2006/relationships/slideLayout" Target="../slideLayouts/slideLayout3.xml"/><Relationship Id="rId6" Type="http://schemas.openxmlformats.org/officeDocument/2006/relationships/image" Target="../media/image51.jpg"/><Relationship Id="rId11" Type="http://schemas.openxmlformats.org/officeDocument/2006/relationships/image" Target="../media/image56.png"/><Relationship Id="rId5" Type="http://schemas.openxmlformats.org/officeDocument/2006/relationships/image" Target="../media/image50.jpg"/><Relationship Id="rId10" Type="http://schemas.openxmlformats.org/officeDocument/2006/relationships/image" Target="../media/image55.jpg"/><Relationship Id="rId4" Type="http://schemas.openxmlformats.org/officeDocument/2006/relationships/image" Target="../media/image49.jpg"/><Relationship Id="rId9" Type="http://schemas.openxmlformats.org/officeDocument/2006/relationships/image" Target="../media/image54.jpg"/></Relationships>
</file>

<file path=ppt/slides/_rels/slide5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8" Type="http://schemas.openxmlformats.org/officeDocument/2006/relationships/image" Target="../media/image62.png"/><Relationship Id="rId13" Type="http://schemas.openxmlformats.org/officeDocument/2006/relationships/image" Target="../media/image67.png"/><Relationship Id="rId3" Type="http://schemas.openxmlformats.org/officeDocument/2006/relationships/image" Target="../media/image6.jpg"/><Relationship Id="rId7" Type="http://schemas.openxmlformats.org/officeDocument/2006/relationships/image" Target="../media/image61.png"/><Relationship Id="rId12" Type="http://schemas.openxmlformats.org/officeDocument/2006/relationships/image" Target="../media/image66.png"/><Relationship Id="rId2" Type="http://schemas.openxmlformats.org/officeDocument/2006/relationships/notesSlide" Target="../notesSlides/notesSlide52.xml"/><Relationship Id="rId1" Type="http://schemas.openxmlformats.org/officeDocument/2006/relationships/slideLayout" Target="../slideLayouts/slideLayout3.xml"/><Relationship Id="rId6" Type="http://schemas.openxmlformats.org/officeDocument/2006/relationships/hyperlink" Target="https://statehouse.gov.ng/covid19" TargetMode="External"/><Relationship Id="rId11" Type="http://schemas.openxmlformats.org/officeDocument/2006/relationships/image" Target="../media/image65.png"/><Relationship Id="rId5" Type="http://schemas.openxmlformats.org/officeDocument/2006/relationships/image" Target="../media/image60.jpg"/><Relationship Id="rId10" Type="http://schemas.openxmlformats.org/officeDocument/2006/relationships/image" Target="../media/image64.png"/><Relationship Id="rId4" Type="http://schemas.openxmlformats.org/officeDocument/2006/relationships/image" Target="../media/image59.jpg"/><Relationship Id="rId9" Type="http://schemas.openxmlformats.org/officeDocument/2006/relationships/image" Target="../media/image63.png"/><Relationship Id="rId14" Type="http://schemas.openxmlformats.org/officeDocument/2006/relationships/image" Target="../media/image68.png"/></Relationships>
</file>

<file path=ppt/slides/_rels/slide5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54.xml"/><Relationship Id="rId1" Type="http://schemas.openxmlformats.org/officeDocument/2006/relationships/slideLayout" Target="../slideLayouts/slideLayout3.xml"/><Relationship Id="rId6" Type="http://schemas.openxmlformats.org/officeDocument/2006/relationships/chart" Target="../charts/chart6.xml"/><Relationship Id="rId5" Type="http://schemas.openxmlformats.org/officeDocument/2006/relationships/chart" Target="../charts/chart5.xml"/><Relationship Id="rId4" Type="http://schemas.openxmlformats.org/officeDocument/2006/relationships/chart" Target="../charts/chart4.xml"/></Relationships>
</file>

<file path=ppt/slides/_rels/slide55.xml.rels><?xml version="1.0" encoding="UTF-8" standalone="yes"?>
<Relationships xmlns="http://schemas.openxmlformats.org/package/2006/relationships"><Relationship Id="rId8" Type="http://schemas.openxmlformats.org/officeDocument/2006/relationships/image" Target="../media/image73.jpg"/><Relationship Id="rId3" Type="http://schemas.openxmlformats.org/officeDocument/2006/relationships/image" Target="../media/image6.jpg"/><Relationship Id="rId7" Type="http://schemas.openxmlformats.org/officeDocument/2006/relationships/image" Target="../media/image72.jpg"/><Relationship Id="rId2" Type="http://schemas.openxmlformats.org/officeDocument/2006/relationships/notesSlide" Target="../notesSlides/notesSlide55.xml"/><Relationship Id="rId1" Type="http://schemas.openxmlformats.org/officeDocument/2006/relationships/slideLayout" Target="../slideLayouts/slideLayout3.xml"/><Relationship Id="rId6" Type="http://schemas.openxmlformats.org/officeDocument/2006/relationships/image" Target="../media/image71.jpg"/><Relationship Id="rId5" Type="http://schemas.openxmlformats.org/officeDocument/2006/relationships/image" Target="../media/image70.jpg"/><Relationship Id="rId4" Type="http://schemas.openxmlformats.org/officeDocument/2006/relationships/image" Target="../media/image69.png"/><Relationship Id="rId9" Type="http://schemas.openxmlformats.org/officeDocument/2006/relationships/image" Target="../media/image74.jpg"/></Relationships>
</file>

<file path=ppt/slides/_rels/slide5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56.xml"/><Relationship Id="rId1" Type="http://schemas.openxmlformats.org/officeDocument/2006/relationships/slideLayout" Target="../slideLayouts/slideLayout3.xml"/><Relationship Id="rId4" Type="http://schemas.openxmlformats.org/officeDocument/2006/relationships/chart" Target="../charts/chart7.xml"/></Relationships>
</file>

<file path=ppt/slides/_rels/slide5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8" Type="http://schemas.openxmlformats.org/officeDocument/2006/relationships/image" Target="../media/image79.jpg"/><Relationship Id="rId3" Type="http://schemas.openxmlformats.org/officeDocument/2006/relationships/image" Target="../media/image6.jpg"/><Relationship Id="rId7" Type="http://schemas.openxmlformats.org/officeDocument/2006/relationships/image" Target="../media/image78.jpg"/><Relationship Id="rId2" Type="http://schemas.openxmlformats.org/officeDocument/2006/relationships/notesSlide" Target="../notesSlides/notesSlide58.xml"/><Relationship Id="rId1" Type="http://schemas.openxmlformats.org/officeDocument/2006/relationships/slideLayout" Target="../slideLayouts/slideLayout3.xml"/><Relationship Id="rId6" Type="http://schemas.openxmlformats.org/officeDocument/2006/relationships/image" Target="../media/image77.jpg"/><Relationship Id="rId5" Type="http://schemas.openxmlformats.org/officeDocument/2006/relationships/image" Target="../media/image76.jpg"/><Relationship Id="rId4" Type="http://schemas.openxmlformats.org/officeDocument/2006/relationships/image" Target="../media/image75.jpg"/></Relationships>
</file>

<file path=ppt/slides/_rels/slide5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59.xml"/><Relationship Id="rId1" Type="http://schemas.openxmlformats.org/officeDocument/2006/relationships/slideLayout" Target="../slideLayouts/slideLayout3.xml"/><Relationship Id="rId6" Type="http://schemas.openxmlformats.org/officeDocument/2006/relationships/image" Target="../media/image82.jpg"/><Relationship Id="rId5" Type="http://schemas.openxmlformats.org/officeDocument/2006/relationships/image" Target="../media/image81.jpg"/><Relationship Id="rId4" Type="http://schemas.openxmlformats.org/officeDocument/2006/relationships/image" Target="../media/image80.jpg"/></Relationships>
</file>

<file path=ppt/slides/_rels/slide6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60.xml"/><Relationship Id="rId1" Type="http://schemas.openxmlformats.org/officeDocument/2006/relationships/slideLayout" Target="../slideLayouts/slideLayout3.xml"/><Relationship Id="rId4" Type="http://schemas.openxmlformats.org/officeDocument/2006/relationships/image" Target="../media/image83.jpg"/></Relationships>
</file>

<file path=ppt/slides/_rels/slide61.xml.rels><?xml version="1.0" encoding="UTF-8" standalone="yes"?>
<Relationships xmlns="http://schemas.openxmlformats.org/package/2006/relationships"><Relationship Id="rId3" Type="http://schemas.openxmlformats.org/officeDocument/2006/relationships/image" Target="../media/image6.jpg"/><Relationship Id="rId7" Type="http://schemas.openxmlformats.org/officeDocument/2006/relationships/image" Target="../media/image87.jpg"/><Relationship Id="rId2" Type="http://schemas.openxmlformats.org/officeDocument/2006/relationships/notesSlide" Target="../notesSlides/notesSlide61.xml"/><Relationship Id="rId1" Type="http://schemas.openxmlformats.org/officeDocument/2006/relationships/slideLayout" Target="../slideLayouts/slideLayout3.xml"/><Relationship Id="rId6" Type="http://schemas.openxmlformats.org/officeDocument/2006/relationships/image" Target="../media/image86.jpg"/><Relationship Id="rId5" Type="http://schemas.openxmlformats.org/officeDocument/2006/relationships/image" Target="../media/image85.jpg"/><Relationship Id="rId4" Type="http://schemas.openxmlformats.org/officeDocument/2006/relationships/image" Target="../media/image84.jpg"/></Relationships>
</file>

<file path=ppt/slides/_rels/slide6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64.xml"/><Relationship Id="rId1" Type="http://schemas.openxmlformats.org/officeDocument/2006/relationships/slideLayout" Target="../slideLayouts/slideLayout3.xml"/><Relationship Id="rId4" Type="http://schemas.openxmlformats.org/officeDocument/2006/relationships/image" Target="../media/image2.jpg"/></Relationships>
</file>

<file path=ppt/slides/_rels/slide6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66.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67.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68.xml"/><Relationship Id="rId1" Type="http://schemas.openxmlformats.org/officeDocument/2006/relationships/slideLayout" Target="../slideLayouts/slideLayout3.xml"/><Relationship Id="rId6" Type="http://schemas.openxmlformats.org/officeDocument/2006/relationships/chart" Target="../charts/chart10.xml"/><Relationship Id="rId5" Type="http://schemas.openxmlformats.org/officeDocument/2006/relationships/chart" Target="../charts/chart9.xml"/><Relationship Id="rId4" Type="http://schemas.openxmlformats.org/officeDocument/2006/relationships/chart" Target="../charts/chart8.xml"/></Relationships>
</file>

<file path=ppt/slides/_rels/slide6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0.xml"/><Relationship Id="rId1" Type="http://schemas.openxmlformats.org/officeDocument/2006/relationships/slideLayout" Target="../slideLayouts/slideLayout3.xml"/><Relationship Id="rId4" Type="http://schemas.openxmlformats.org/officeDocument/2006/relationships/chart" Target="../charts/chart11.xml"/></Relationships>
</file>

<file path=ppt/slides/_rels/slide7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1.xml"/><Relationship Id="rId1" Type="http://schemas.openxmlformats.org/officeDocument/2006/relationships/slideLayout" Target="../slideLayouts/slideLayout3.xml"/><Relationship Id="rId5" Type="http://schemas.openxmlformats.org/officeDocument/2006/relationships/chart" Target="../charts/chart13.xml"/><Relationship Id="rId4" Type="http://schemas.openxmlformats.org/officeDocument/2006/relationships/chart" Target="../charts/chart12.xml"/></Relationships>
</file>

<file path=ppt/slides/_rels/slide7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2.xml"/><Relationship Id="rId1" Type="http://schemas.openxmlformats.org/officeDocument/2006/relationships/slideLayout" Target="../slideLayouts/slideLayout3.xml"/><Relationship Id="rId4" Type="http://schemas.openxmlformats.org/officeDocument/2006/relationships/chart" Target="../charts/chart14.xml"/></Relationships>
</file>

<file path=ppt/slides/_rels/slide7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3.xml"/><Relationship Id="rId1" Type="http://schemas.openxmlformats.org/officeDocument/2006/relationships/slideLayout" Target="../slideLayouts/slideLayout3.xml"/><Relationship Id="rId4" Type="http://schemas.openxmlformats.org/officeDocument/2006/relationships/image" Target="../media/image2.jpg"/></Relationships>
</file>

<file path=ppt/slides/_rels/slide74.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74.xml"/><Relationship Id="rId1" Type="http://schemas.openxmlformats.org/officeDocument/2006/relationships/slideLayout" Target="../slideLayouts/slideLayout3.xml"/><Relationship Id="rId4" Type="http://schemas.openxmlformats.org/officeDocument/2006/relationships/image" Target="../media/image6.jpg"/></Relationships>
</file>

<file path=ppt/slides/_rels/slide7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5.xml"/><Relationship Id="rId1" Type="http://schemas.openxmlformats.org/officeDocument/2006/relationships/slideLayout" Target="../slideLayouts/slideLayout3.xml"/><Relationship Id="rId4" Type="http://schemas.openxmlformats.org/officeDocument/2006/relationships/chart" Target="../charts/chart16.xml"/></Relationships>
</file>

<file path=ppt/slides/_rels/slide7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2.xml"/><Relationship Id="rId1" Type="http://schemas.openxmlformats.org/officeDocument/2006/relationships/slideLayout" Target="../slideLayouts/slideLayout3.xml"/><Relationship Id="rId4" Type="http://schemas.openxmlformats.org/officeDocument/2006/relationships/image" Target="../media/image2.jpg"/></Relationships>
</file>

<file path=ppt/slides/_rels/slide8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8.xml"/><Relationship Id="rId1" Type="http://schemas.openxmlformats.org/officeDocument/2006/relationships/slideLayout" Target="../slideLayouts/slideLayout3.xml"/><Relationship Id="rId4" Type="http://schemas.openxmlformats.org/officeDocument/2006/relationships/image" Target="../media/image2.jpg"/></Relationships>
</file>

<file path=ppt/slides/_rels/slide8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91.xml"/><Relationship Id="rId1" Type="http://schemas.openxmlformats.org/officeDocument/2006/relationships/slideLayout" Target="../slideLayouts/slideLayout3.xml"/><Relationship Id="rId5" Type="http://schemas.openxmlformats.org/officeDocument/2006/relationships/image" Target="../media/image89.jpg"/><Relationship Id="rId4" Type="http://schemas.openxmlformats.org/officeDocument/2006/relationships/image" Target="../media/image88.jpg"/></Relationships>
</file>

<file path=ppt/slides/_rels/slide9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92.xml"/><Relationship Id="rId1" Type="http://schemas.openxmlformats.org/officeDocument/2006/relationships/slideLayout" Target="../slideLayouts/slideLayout3.xml"/><Relationship Id="rId5" Type="http://schemas.openxmlformats.org/officeDocument/2006/relationships/image" Target="../media/image89.jpg"/><Relationship Id="rId4" Type="http://schemas.openxmlformats.org/officeDocument/2006/relationships/image" Target="../media/image88.jpg"/></Relationships>
</file>

<file path=ppt/slides/_rels/slide9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93.xml"/><Relationship Id="rId1" Type="http://schemas.openxmlformats.org/officeDocument/2006/relationships/slideLayout" Target="../slideLayouts/slideLayout3.xml"/><Relationship Id="rId5" Type="http://schemas.openxmlformats.org/officeDocument/2006/relationships/image" Target="../media/image89.jpg"/><Relationship Id="rId4" Type="http://schemas.openxmlformats.org/officeDocument/2006/relationships/image" Target="../media/image88.jpg"/></Relationships>
</file>

<file path=ppt/slides/_rels/slide9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94.xml"/><Relationship Id="rId1" Type="http://schemas.openxmlformats.org/officeDocument/2006/relationships/slideLayout" Target="../slideLayouts/slideLayout3.xml"/><Relationship Id="rId5" Type="http://schemas.openxmlformats.org/officeDocument/2006/relationships/image" Target="../media/image89.jpg"/><Relationship Id="rId4" Type="http://schemas.openxmlformats.org/officeDocument/2006/relationships/image" Target="../media/image88.jpg"/></Relationships>
</file>

<file path=ppt/slides/_rels/slide9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95.xml"/><Relationship Id="rId1" Type="http://schemas.openxmlformats.org/officeDocument/2006/relationships/slideLayout" Target="../slideLayouts/slideLayout3.xml"/><Relationship Id="rId5" Type="http://schemas.openxmlformats.org/officeDocument/2006/relationships/image" Target="../media/image89.jpg"/><Relationship Id="rId4" Type="http://schemas.openxmlformats.org/officeDocument/2006/relationships/image" Target="../media/image88.jpg"/></Relationships>
</file>

<file path=ppt/slides/_rels/slide9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96.xml"/><Relationship Id="rId1" Type="http://schemas.openxmlformats.org/officeDocument/2006/relationships/slideLayout" Target="../slideLayouts/slideLayout3.xml"/><Relationship Id="rId5" Type="http://schemas.openxmlformats.org/officeDocument/2006/relationships/image" Target="../media/image89.jpg"/><Relationship Id="rId4" Type="http://schemas.openxmlformats.org/officeDocument/2006/relationships/image" Target="../media/image88.jpg"/></Relationships>
</file>

<file path=ppt/slides/_rels/slide9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97.xml"/><Relationship Id="rId1" Type="http://schemas.openxmlformats.org/officeDocument/2006/relationships/slideLayout" Target="../slideLayouts/slideLayout3.xml"/><Relationship Id="rId5" Type="http://schemas.openxmlformats.org/officeDocument/2006/relationships/image" Target="../media/image89.jpg"/><Relationship Id="rId4" Type="http://schemas.openxmlformats.org/officeDocument/2006/relationships/image" Target="../media/image88.jpg"/></Relationships>
</file>

<file path=ppt/slides/_rels/slide9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98.xml"/><Relationship Id="rId1" Type="http://schemas.openxmlformats.org/officeDocument/2006/relationships/slideLayout" Target="../slideLayouts/slideLayout3.xml"/><Relationship Id="rId5" Type="http://schemas.openxmlformats.org/officeDocument/2006/relationships/image" Target="../media/image89.jpg"/><Relationship Id="rId4" Type="http://schemas.openxmlformats.org/officeDocument/2006/relationships/image" Target="../media/image88.jpg"/></Relationships>
</file>

<file path=ppt/slides/_rels/slide9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99.xml"/><Relationship Id="rId1" Type="http://schemas.openxmlformats.org/officeDocument/2006/relationships/slideLayout" Target="../slideLayouts/slideLayout3.xml"/><Relationship Id="rId5" Type="http://schemas.openxmlformats.org/officeDocument/2006/relationships/image" Target="../media/image89.jpg"/><Relationship Id="rId4" Type="http://schemas.openxmlformats.org/officeDocument/2006/relationships/image" Target="../media/image88.jpg"/></Relationships>
</file>

<file path=ppt/slides/_rels/slide10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00.xml"/><Relationship Id="rId1" Type="http://schemas.openxmlformats.org/officeDocument/2006/relationships/slideLayout" Target="../slideLayouts/slideLayout3.xml"/><Relationship Id="rId4" Type="http://schemas.openxmlformats.org/officeDocument/2006/relationships/image" Target="../media/image2.jpg"/></Relationships>
</file>

<file path=ppt/slides/_rels/slide10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06.xml"/><Relationship Id="rId1" Type="http://schemas.openxmlformats.org/officeDocument/2006/relationships/slideLayout" Target="../slideLayouts/slideLayout3.xml"/><Relationship Id="rId5" Type="http://schemas.openxmlformats.org/officeDocument/2006/relationships/hyperlink" Target="https://twitter.com/DigiCommsNG" TargetMode="External"/><Relationship Id="rId4" Type="http://schemas.openxmlformats.org/officeDocument/2006/relationships/hyperlink" Target="https://statehouse.gov.ng/covid19" TargetMode="External"/></Relationships>
</file>

<file path=ppt/slides/_rels/slide10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0.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1.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2.xml"/><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1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5.xml"/><Relationship Id="rId1" Type="http://schemas.openxmlformats.org/officeDocument/2006/relationships/slideLayout" Target="../slideLayouts/slideLayout3.xml"/></Relationships>
</file>

<file path=ppt/slides/_rels/slide11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6.xml"/><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7.xml"/><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8.xml"/><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9.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_rels/slide12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12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3.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12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4.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12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5.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_rels/slide12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12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8.xml"/><Relationship Id="rId1" Type="http://schemas.openxmlformats.org/officeDocument/2006/relationships/slideLayout" Target="../slideLayouts/slideLayout3.xml"/></Relationships>
</file>

<file path=ppt/slides/_rels/slide12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9.xml"/><Relationship Id="rId1" Type="http://schemas.openxmlformats.org/officeDocument/2006/relationships/slideLayout" Target="../slideLayouts/slideLayout3.xml"/></Relationships>
</file>

<file path=ppt/slides/_rels/slide13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30.xml"/><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31.xml"/><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32.xml"/><Relationship Id="rId1" Type="http://schemas.openxmlformats.org/officeDocument/2006/relationships/slideLayout" Target="../slideLayouts/slideLayout3.xml"/></Relationships>
</file>

<file path=ppt/slides/_rels/slide13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33.xml"/><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34.xml"/><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35.xml"/><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36.xml"/><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37.xml"/><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38.xml"/><Relationship Id="rId1" Type="http://schemas.openxmlformats.org/officeDocument/2006/relationships/slideLayout" Target="../slideLayouts/slideLayout3.xml"/><Relationship Id="rId4" Type="http://schemas.openxmlformats.org/officeDocument/2006/relationships/hyperlink" Target="https://nigeria.ureport.in/opinion/4579/" TargetMode="External"/></Relationships>
</file>

<file path=ppt/slides/_rels/slide13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39.xml"/><Relationship Id="rId1" Type="http://schemas.openxmlformats.org/officeDocument/2006/relationships/slideLayout" Target="../slideLayouts/slideLayout3.xml"/><Relationship Id="rId4" Type="http://schemas.openxmlformats.org/officeDocument/2006/relationships/hyperlink" Target="https://drive.google.com/file/d/10XjOXFpCnbh9WJ5D5Vtd16oRkrCMjKY5/view?usp=sharing" TargetMode="External"/></Relationships>
</file>

<file path=ppt/slides/_rels/slide14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0.xml"/><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1.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14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2.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14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3.xml"/><Relationship Id="rId1" Type="http://schemas.openxmlformats.org/officeDocument/2006/relationships/slideLayout" Target="../slideLayouts/slideLayout3.xml"/><Relationship Id="rId5" Type="http://schemas.openxmlformats.org/officeDocument/2006/relationships/hyperlink" Target="https://covid-19response.ng/dashboard" TargetMode="External"/><Relationship Id="rId4" Type="http://schemas.openxmlformats.org/officeDocument/2006/relationships/hyperlink" Target="https://www.ngcovid19resourcetracker.info/" TargetMode="External"/></Relationships>
</file>

<file path=ppt/slides/_rels/slide14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4.xml"/><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5.xml"/><Relationship Id="rId1" Type="http://schemas.openxmlformats.org/officeDocument/2006/relationships/slideLayout" Target="../slideLayouts/slideLayout3.xml"/></Relationships>
</file>

<file path=ppt/slides/_rels/slide14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6.xml"/><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7.xml"/><Relationship Id="rId1" Type="http://schemas.openxmlformats.org/officeDocument/2006/relationships/slideLayout" Target="../slideLayouts/slideLayout3.xml"/></Relationships>
</file>

<file path=ppt/slides/_rels/slide14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8.xml"/><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9.xml"/><Relationship Id="rId1" Type="http://schemas.openxmlformats.org/officeDocument/2006/relationships/slideLayout" Target="../slideLayouts/slideLayout3.xml"/></Relationships>
</file>

<file path=ppt/slides/_rels/slide15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50.xml"/><Relationship Id="rId1" Type="http://schemas.openxmlformats.org/officeDocument/2006/relationships/slideLayout" Target="../slideLayouts/slideLayout3.xml"/></Relationships>
</file>

<file path=ppt/slides/_rels/slide15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51.xml"/><Relationship Id="rId1" Type="http://schemas.openxmlformats.org/officeDocument/2006/relationships/slideLayout" Target="../slideLayouts/slideLayout3.xml"/></Relationships>
</file>

<file path=ppt/slides/_rels/slide15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52.xml"/><Relationship Id="rId1" Type="http://schemas.openxmlformats.org/officeDocument/2006/relationships/slideLayout" Target="../slideLayouts/slideLayout3.xml"/></Relationships>
</file>

<file path=ppt/slides/_rels/slide15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53.xml"/><Relationship Id="rId1" Type="http://schemas.openxmlformats.org/officeDocument/2006/relationships/slideLayout" Target="../slideLayouts/slideLayout3.xml"/></Relationships>
</file>

<file path=ppt/slides/_rels/slide15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54.xml"/><Relationship Id="rId1" Type="http://schemas.openxmlformats.org/officeDocument/2006/relationships/slideLayout" Target="../slideLayouts/slideLayout3.xml"/></Relationships>
</file>

<file path=ppt/slides/_rels/slide15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55.xml"/><Relationship Id="rId1" Type="http://schemas.openxmlformats.org/officeDocument/2006/relationships/slideLayout" Target="../slideLayouts/slideLayout3.xml"/></Relationships>
</file>

<file path=ppt/slides/_rels/slide15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56.xml"/><Relationship Id="rId1" Type="http://schemas.openxmlformats.org/officeDocument/2006/relationships/slideLayout" Target="../slideLayouts/slideLayout3.xml"/></Relationships>
</file>

<file path=ppt/slides/_rels/slide15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57.xml"/><Relationship Id="rId1" Type="http://schemas.openxmlformats.org/officeDocument/2006/relationships/slideLayout" Target="../slideLayouts/slideLayout3.xml"/><Relationship Id="rId4" Type="http://schemas.openxmlformats.org/officeDocument/2006/relationships/image" Target="../media/image91.png"/></Relationships>
</file>

<file path=ppt/slides/_rels/slide15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58.xml"/><Relationship Id="rId1" Type="http://schemas.openxmlformats.org/officeDocument/2006/relationships/slideLayout" Target="../slideLayouts/slideLayout3.xml"/></Relationships>
</file>

<file path=ppt/slides/_rels/slide15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59.xml"/><Relationship Id="rId1" Type="http://schemas.openxmlformats.org/officeDocument/2006/relationships/slideLayout" Target="../slideLayouts/slideLayout3.xml"/></Relationships>
</file>

<file path=ppt/slides/_rels/slide16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60.xml"/><Relationship Id="rId1" Type="http://schemas.openxmlformats.org/officeDocument/2006/relationships/slideLayout" Target="../slideLayouts/slideLayout3.xml"/></Relationships>
</file>

<file path=ppt/slides/_rels/slide16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61.xml"/><Relationship Id="rId1" Type="http://schemas.openxmlformats.org/officeDocument/2006/relationships/slideLayout" Target="../slideLayouts/slideLayout3.xml"/></Relationships>
</file>

<file path=ppt/slides/_rels/slide16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62.xml"/><Relationship Id="rId1" Type="http://schemas.openxmlformats.org/officeDocument/2006/relationships/slideLayout" Target="../slideLayouts/slideLayout3.xml"/><Relationship Id="rId4" Type="http://schemas.openxmlformats.org/officeDocument/2006/relationships/hyperlink" Target="http://www.education.gov.ng/" TargetMode="External"/></Relationships>
</file>

<file path=ppt/slides/_rels/slide16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63.xml"/><Relationship Id="rId1" Type="http://schemas.openxmlformats.org/officeDocument/2006/relationships/slideLayout" Target="../slideLayouts/slideLayout3.xml"/></Relationships>
</file>

<file path=ppt/slides/_rels/slide16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64.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16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65.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16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66.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16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67.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16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68.xml"/><Relationship Id="rId1" Type="http://schemas.openxmlformats.org/officeDocument/2006/relationships/slideLayout" Target="../slideLayouts/slideLayout3.xml"/></Relationships>
</file>

<file path=ppt/slides/_rels/slide16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69.xml"/><Relationship Id="rId1" Type="http://schemas.openxmlformats.org/officeDocument/2006/relationships/slideLayout" Target="../slideLayouts/slideLayout3.xml"/></Relationships>
</file>

<file path=ppt/slides/_rels/slide17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70.xml"/><Relationship Id="rId1" Type="http://schemas.openxmlformats.org/officeDocument/2006/relationships/slideLayout" Target="../slideLayouts/slideLayout3.xml"/></Relationships>
</file>

<file path=ppt/slides/_rels/slide17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71.xml"/><Relationship Id="rId1" Type="http://schemas.openxmlformats.org/officeDocument/2006/relationships/slideLayout" Target="../slideLayouts/slideLayout3.xml"/></Relationships>
</file>

<file path=ppt/slides/_rels/slide17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72.xml"/><Relationship Id="rId1" Type="http://schemas.openxmlformats.org/officeDocument/2006/relationships/slideLayout" Target="../slideLayouts/slideLayout3.xml"/></Relationships>
</file>

<file path=ppt/slides/_rels/slide17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73.xml"/><Relationship Id="rId1" Type="http://schemas.openxmlformats.org/officeDocument/2006/relationships/slideLayout" Target="../slideLayouts/slideLayout3.xml"/></Relationships>
</file>

<file path=ppt/slides/_rels/slide17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74.xml"/><Relationship Id="rId1" Type="http://schemas.openxmlformats.org/officeDocument/2006/relationships/slideLayout" Target="../slideLayouts/slideLayout3.xml"/></Relationships>
</file>

<file path=ppt/slides/_rels/slide17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75.xml"/><Relationship Id="rId1" Type="http://schemas.openxmlformats.org/officeDocument/2006/relationships/slideLayout" Target="../slideLayouts/slideLayout3.xml"/></Relationships>
</file>

<file path=ppt/slides/_rels/slide17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76.xml"/><Relationship Id="rId1" Type="http://schemas.openxmlformats.org/officeDocument/2006/relationships/slideLayout" Target="../slideLayouts/slideLayout3.xml"/></Relationships>
</file>

<file path=ppt/slides/_rels/slide17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77.xml"/><Relationship Id="rId1" Type="http://schemas.openxmlformats.org/officeDocument/2006/relationships/slideLayout" Target="../slideLayouts/slideLayout3.xml"/></Relationships>
</file>

<file path=ppt/slides/_rels/slide17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78.xml"/><Relationship Id="rId1" Type="http://schemas.openxmlformats.org/officeDocument/2006/relationships/slideLayout" Target="../slideLayouts/slideLayout3.xml"/></Relationships>
</file>

<file path=ppt/slides/_rels/slide17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79.xml"/><Relationship Id="rId1" Type="http://schemas.openxmlformats.org/officeDocument/2006/relationships/slideLayout" Target="../slideLayouts/slideLayout3.xml"/></Relationships>
</file>

<file path=ppt/slides/_rels/slide18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80.xml"/><Relationship Id="rId1" Type="http://schemas.openxmlformats.org/officeDocument/2006/relationships/slideLayout" Target="../slideLayouts/slideLayout3.xml"/></Relationships>
</file>

<file path=ppt/slides/_rels/slide18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81.xml"/><Relationship Id="rId1" Type="http://schemas.openxmlformats.org/officeDocument/2006/relationships/slideLayout" Target="../slideLayouts/slideLayout3.xml"/></Relationships>
</file>

<file path=ppt/slides/_rels/slide18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82.xml"/><Relationship Id="rId1" Type="http://schemas.openxmlformats.org/officeDocument/2006/relationships/slideLayout" Target="../slideLayouts/slideLayout3.xml"/></Relationships>
</file>

<file path=ppt/slides/_rels/slide18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83.xml"/><Relationship Id="rId1" Type="http://schemas.openxmlformats.org/officeDocument/2006/relationships/slideLayout" Target="../slideLayouts/slideLayout3.xml"/></Relationships>
</file>

<file path=ppt/slides/_rels/slide18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84.xml"/><Relationship Id="rId1" Type="http://schemas.openxmlformats.org/officeDocument/2006/relationships/slideLayout" Target="../slideLayouts/slideLayout3.xml"/></Relationships>
</file>

<file path=ppt/slides/_rels/slide18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85.xml"/><Relationship Id="rId1" Type="http://schemas.openxmlformats.org/officeDocument/2006/relationships/slideLayout" Target="../slideLayouts/slideLayout3.xml"/></Relationships>
</file>

<file path=ppt/slides/_rels/slide18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86.xml"/><Relationship Id="rId1" Type="http://schemas.openxmlformats.org/officeDocument/2006/relationships/slideLayout" Target="../slideLayouts/slideLayout3.xml"/></Relationships>
</file>

<file path=ppt/slides/_rels/slide18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87.xml"/><Relationship Id="rId1" Type="http://schemas.openxmlformats.org/officeDocument/2006/relationships/slideLayout" Target="../slideLayouts/slideLayout3.xml"/></Relationships>
</file>

<file path=ppt/slides/_rels/slide18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88.xml"/><Relationship Id="rId1" Type="http://schemas.openxmlformats.org/officeDocument/2006/relationships/slideLayout" Target="../slideLayouts/slideLayout3.xml"/></Relationships>
</file>

<file path=ppt/slides/_rels/slide18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89.xml"/><Relationship Id="rId1" Type="http://schemas.openxmlformats.org/officeDocument/2006/relationships/slideLayout" Target="../slideLayouts/slideLayout3.xml"/></Relationships>
</file>

<file path=ppt/slides/_rels/slide190.xml.rels><?xml version="1.0" encoding="UTF-8" standalone="yes"?>
<Relationships xmlns="http://schemas.openxmlformats.org/package/2006/relationships"><Relationship Id="rId13" Type="http://schemas.openxmlformats.org/officeDocument/2006/relationships/image" Target="../media/image101.png"/><Relationship Id="rId18" Type="http://schemas.openxmlformats.org/officeDocument/2006/relationships/image" Target="../media/image106.png"/><Relationship Id="rId26" Type="http://schemas.openxmlformats.org/officeDocument/2006/relationships/image" Target="../media/image114.jpg"/><Relationship Id="rId39" Type="http://schemas.openxmlformats.org/officeDocument/2006/relationships/image" Target="../media/image127.png"/><Relationship Id="rId21" Type="http://schemas.openxmlformats.org/officeDocument/2006/relationships/image" Target="../media/image109.png"/><Relationship Id="rId34" Type="http://schemas.openxmlformats.org/officeDocument/2006/relationships/image" Target="../media/image122.png"/><Relationship Id="rId7" Type="http://schemas.openxmlformats.org/officeDocument/2006/relationships/image" Target="../media/image95.jpg"/><Relationship Id="rId12" Type="http://schemas.openxmlformats.org/officeDocument/2006/relationships/image" Target="../media/image100.png"/><Relationship Id="rId17" Type="http://schemas.openxmlformats.org/officeDocument/2006/relationships/image" Target="../media/image105.jpg"/><Relationship Id="rId25" Type="http://schemas.openxmlformats.org/officeDocument/2006/relationships/image" Target="../media/image113.jpg"/><Relationship Id="rId33" Type="http://schemas.openxmlformats.org/officeDocument/2006/relationships/image" Target="../media/image121.jpg"/><Relationship Id="rId38" Type="http://schemas.openxmlformats.org/officeDocument/2006/relationships/image" Target="../media/image126.jpg"/><Relationship Id="rId2" Type="http://schemas.openxmlformats.org/officeDocument/2006/relationships/notesSlide" Target="../notesSlides/notesSlide190.xml"/><Relationship Id="rId16" Type="http://schemas.openxmlformats.org/officeDocument/2006/relationships/image" Target="../media/image104.png"/><Relationship Id="rId20" Type="http://schemas.openxmlformats.org/officeDocument/2006/relationships/image" Target="../media/image108.jpg"/><Relationship Id="rId29" Type="http://schemas.openxmlformats.org/officeDocument/2006/relationships/image" Target="../media/image117.jpg"/><Relationship Id="rId1" Type="http://schemas.openxmlformats.org/officeDocument/2006/relationships/slideLayout" Target="../slideLayouts/slideLayout3.xml"/><Relationship Id="rId6" Type="http://schemas.openxmlformats.org/officeDocument/2006/relationships/image" Target="../media/image94.jpg"/><Relationship Id="rId11" Type="http://schemas.openxmlformats.org/officeDocument/2006/relationships/image" Target="../media/image99.png"/><Relationship Id="rId24" Type="http://schemas.openxmlformats.org/officeDocument/2006/relationships/image" Target="../media/image112.png"/><Relationship Id="rId32" Type="http://schemas.openxmlformats.org/officeDocument/2006/relationships/image" Target="../media/image120.png"/><Relationship Id="rId37" Type="http://schemas.openxmlformats.org/officeDocument/2006/relationships/image" Target="../media/image125.png"/><Relationship Id="rId40" Type="http://schemas.openxmlformats.org/officeDocument/2006/relationships/image" Target="../media/image128.jpeg"/><Relationship Id="rId5" Type="http://schemas.openxmlformats.org/officeDocument/2006/relationships/image" Target="../media/image93.jpg"/><Relationship Id="rId15" Type="http://schemas.openxmlformats.org/officeDocument/2006/relationships/image" Target="../media/image103.jpg"/><Relationship Id="rId23" Type="http://schemas.openxmlformats.org/officeDocument/2006/relationships/image" Target="../media/image111.jpg"/><Relationship Id="rId28" Type="http://schemas.openxmlformats.org/officeDocument/2006/relationships/image" Target="../media/image116.jpg"/><Relationship Id="rId36" Type="http://schemas.openxmlformats.org/officeDocument/2006/relationships/image" Target="../media/image124.jpg"/><Relationship Id="rId10" Type="http://schemas.openxmlformats.org/officeDocument/2006/relationships/image" Target="../media/image98.png"/><Relationship Id="rId19" Type="http://schemas.openxmlformats.org/officeDocument/2006/relationships/image" Target="../media/image107.png"/><Relationship Id="rId31" Type="http://schemas.openxmlformats.org/officeDocument/2006/relationships/image" Target="../media/image119.png"/><Relationship Id="rId4" Type="http://schemas.openxmlformats.org/officeDocument/2006/relationships/image" Target="../media/image92.png"/><Relationship Id="rId9" Type="http://schemas.openxmlformats.org/officeDocument/2006/relationships/image" Target="../media/image97.jpg"/><Relationship Id="rId14" Type="http://schemas.openxmlformats.org/officeDocument/2006/relationships/image" Target="../media/image102.png"/><Relationship Id="rId22" Type="http://schemas.openxmlformats.org/officeDocument/2006/relationships/image" Target="../media/image110.jpg"/><Relationship Id="rId27" Type="http://schemas.openxmlformats.org/officeDocument/2006/relationships/image" Target="../media/image115.png"/><Relationship Id="rId30" Type="http://schemas.openxmlformats.org/officeDocument/2006/relationships/image" Target="../media/image118.png"/><Relationship Id="rId35" Type="http://schemas.openxmlformats.org/officeDocument/2006/relationships/image" Target="../media/image123.jpg"/><Relationship Id="rId8" Type="http://schemas.openxmlformats.org/officeDocument/2006/relationships/image" Target="../media/image96.jpg"/><Relationship Id="rId3" Type="http://schemas.openxmlformats.org/officeDocument/2006/relationships/image" Target="../media/image6.jpg"/></Relationships>
</file>

<file path=ppt/slides/_rels/slide19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91.xml"/><Relationship Id="rId1" Type="http://schemas.openxmlformats.org/officeDocument/2006/relationships/slideLayout" Target="../slideLayouts/slideLayout3.xml"/></Relationships>
</file>

<file path=ppt/slides/_rels/slide19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92.xml"/><Relationship Id="rId1" Type="http://schemas.openxmlformats.org/officeDocument/2006/relationships/slideLayout" Target="../slideLayouts/slideLayout3.xml"/></Relationships>
</file>

<file path=ppt/slides/_rels/slide19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93.xml"/><Relationship Id="rId1" Type="http://schemas.openxmlformats.org/officeDocument/2006/relationships/slideLayout" Target="../slideLayouts/slideLayout3.xml"/></Relationships>
</file>

<file path=ppt/slides/_rels/slide19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94.xml"/><Relationship Id="rId1" Type="http://schemas.openxmlformats.org/officeDocument/2006/relationships/slideLayout" Target="../slideLayouts/slideLayout3.xml"/></Relationships>
</file>

<file path=ppt/slides/_rels/slide19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95.xml"/><Relationship Id="rId1" Type="http://schemas.openxmlformats.org/officeDocument/2006/relationships/slideLayout" Target="../slideLayouts/slideLayout3.xml"/></Relationships>
</file>

<file path=ppt/slides/_rels/slide19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96.xml"/><Relationship Id="rId1" Type="http://schemas.openxmlformats.org/officeDocument/2006/relationships/slideLayout" Target="../slideLayouts/slideLayout3.xml"/></Relationships>
</file>

<file path=ppt/slides/_rels/slide19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97.xml"/><Relationship Id="rId1" Type="http://schemas.openxmlformats.org/officeDocument/2006/relationships/slideLayout" Target="../slideLayouts/slideLayout3.xml"/></Relationships>
</file>

<file path=ppt/slides/_rels/slide19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98.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19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99.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20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00.xml"/><Relationship Id="rId1" Type="http://schemas.openxmlformats.org/officeDocument/2006/relationships/slideLayout" Target="../slideLayouts/slideLayout3.xml"/></Relationships>
</file>

<file path=ppt/slides/_rels/slide20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01.xml"/><Relationship Id="rId1" Type="http://schemas.openxmlformats.org/officeDocument/2006/relationships/slideLayout" Target="../slideLayouts/slideLayout3.xml"/></Relationships>
</file>

<file path=ppt/slides/_rels/slide20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02.xml"/><Relationship Id="rId1" Type="http://schemas.openxmlformats.org/officeDocument/2006/relationships/slideLayout" Target="../slideLayouts/slideLayout3.xml"/></Relationships>
</file>

<file path=ppt/slides/_rels/slide20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03.xml"/><Relationship Id="rId1" Type="http://schemas.openxmlformats.org/officeDocument/2006/relationships/slideLayout" Target="../slideLayouts/slideLayout3.xml"/></Relationships>
</file>

<file path=ppt/slides/_rels/slide20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04.xml"/><Relationship Id="rId1" Type="http://schemas.openxmlformats.org/officeDocument/2006/relationships/slideLayout" Target="../slideLayouts/slideLayout3.xml"/></Relationships>
</file>

<file path=ppt/slides/_rels/slide20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05.xml"/><Relationship Id="rId1" Type="http://schemas.openxmlformats.org/officeDocument/2006/relationships/slideLayout" Target="../slideLayouts/slideLayout3.xml"/></Relationships>
</file>

<file path=ppt/slides/_rels/slide20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06.xml"/><Relationship Id="rId1" Type="http://schemas.openxmlformats.org/officeDocument/2006/relationships/slideLayout" Target="../slideLayouts/slideLayout3.xml"/></Relationships>
</file>

<file path=ppt/slides/_rels/slide20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07.xml"/><Relationship Id="rId1" Type="http://schemas.openxmlformats.org/officeDocument/2006/relationships/slideLayout" Target="../slideLayouts/slideLayout3.xml"/></Relationships>
</file>

<file path=ppt/slides/_rels/slide20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08.xml"/><Relationship Id="rId1" Type="http://schemas.openxmlformats.org/officeDocument/2006/relationships/slideLayout" Target="../slideLayouts/slideLayout3.xml"/></Relationships>
</file>

<file path=ppt/slides/_rels/slide20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09.xml"/><Relationship Id="rId1" Type="http://schemas.openxmlformats.org/officeDocument/2006/relationships/slideLayout" Target="../slideLayouts/slideLayout3.xml"/></Relationships>
</file>

<file path=ppt/slides/_rels/slide21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10.xml"/><Relationship Id="rId1" Type="http://schemas.openxmlformats.org/officeDocument/2006/relationships/slideLayout" Target="../slideLayouts/slideLayout3.xml"/></Relationships>
</file>

<file path=ppt/slides/_rels/slide21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11.xml"/><Relationship Id="rId1" Type="http://schemas.openxmlformats.org/officeDocument/2006/relationships/slideLayout" Target="../slideLayouts/slideLayout3.xml"/></Relationships>
</file>

<file path=ppt/slides/_rels/slide21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12.xml"/><Relationship Id="rId1" Type="http://schemas.openxmlformats.org/officeDocument/2006/relationships/slideLayout" Target="../slideLayouts/slideLayout3.xml"/></Relationships>
</file>

<file path=ppt/slides/_rels/slide21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13.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21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14.xml"/><Relationship Id="rId1" Type="http://schemas.openxmlformats.org/officeDocument/2006/relationships/slideLayout" Target="../slideLayouts/slideLayout3.xml"/></Relationships>
</file>

<file path=ppt/slides/_rels/slide21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15.xml"/><Relationship Id="rId1" Type="http://schemas.openxmlformats.org/officeDocument/2006/relationships/slideLayout" Target="../slideLayouts/slideLayout3.xml"/></Relationships>
</file>

<file path=ppt/slides/_rels/slide21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16.xml"/><Relationship Id="rId1" Type="http://schemas.openxmlformats.org/officeDocument/2006/relationships/slideLayout" Target="../slideLayouts/slideLayout3.xml"/></Relationships>
</file>

<file path=ppt/slides/_rels/slide21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17.xml"/><Relationship Id="rId1" Type="http://schemas.openxmlformats.org/officeDocument/2006/relationships/slideLayout" Target="../slideLayouts/slideLayout3.xml"/></Relationships>
</file>

<file path=ppt/slides/_rels/slide218.xml.rels><?xml version="1.0" encoding="UTF-8" standalone="yes"?>
<Relationships xmlns="http://schemas.openxmlformats.org/package/2006/relationships"><Relationship Id="rId3" Type="http://schemas.openxmlformats.org/officeDocument/2006/relationships/notesSlide" Target="../notesSlides/notesSlide218.xml"/><Relationship Id="rId2" Type="http://schemas.openxmlformats.org/officeDocument/2006/relationships/slideLayout" Target="../slideLayouts/slideLayout3.xml"/><Relationship Id="rId1" Type="http://schemas.openxmlformats.org/officeDocument/2006/relationships/vmlDrawing" Target="../drawings/vmlDrawing1.vml"/><Relationship Id="rId6" Type="http://schemas.openxmlformats.org/officeDocument/2006/relationships/image" Target="../media/image129.emf"/><Relationship Id="rId5" Type="http://schemas.openxmlformats.org/officeDocument/2006/relationships/package" Target="../embeddings/Microsoft_Word_Document.docx"/><Relationship Id="rId4" Type="http://schemas.openxmlformats.org/officeDocument/2006/relationships/image" Target="../media/image6.jpg"/></Relationships>
</file>

<file path=ppt/slides/_rels/slide21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19.xml"/><Relationship Id="rId1" Type="http://schemas.openxmlformats.org/officeDocument/2006/relationships/slideLayout" Target="../slideLayouts/slideLayout3.xml"/></Relationships>
</file>

<file path=ppt/slides/_rels/slide22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20.xml"/><Relationship Id="rId1" Type="http://schemas.openxmlformats.org/officeDocument/2006/relationships/slideLayout" Target="../slideLayouts/slideLayout3.xml"/></Relationships>
</file>

<file path=ppt/slides/_rels/slide22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21.xml"/><Relationship Id="rId1" Type="http://schemas.openxmlformats.org/officeDocument/2006/relationships/slideLayout" Target="../slideLayouts/slideLayout3.xml"/></Relationships>
</file>

<file path=ppt/slides/_rels/slide22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22.xml"/><Relationship Id="rId1" Type="http://schemas.openxmlformats.org/officeDocument/2006/relationships/slideLayout" Target="../slideLayouts/slideLayout3.xml"/></Relationships>
</file>

<file path=ppt/slides/_rels/slide22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23.xml"/><Relationship Id="rId1" Type="http://schemas.openxmlformats.org/officeDocument/2006/relationships/slideLayout" Target="../slideLayouts/slideLayout3.xml"/></Relationships>
</file>

<file path=ppt/slides/_rels/slide22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24.xml"/><Relationship Id="rId1" Type="http://schemas.openxmlformats.org/officeDocument/2006/relationships/slideLayout" Target="../slideLayouts/slideLayout3.xml"/></Relationships>
</file>

<file path=ppt/slides/_rels/slide22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25.xml"/><Relationship Id="rId1" Type="http://schemas.openxmlformats.org/officeDocument/2006/relationships/slideLayout" Target="../slideLayouts/slideLayout3.xml"/></Relationships>
</file>

<file path=ppt/slides/_rels/slide22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26.xml"/><Relationship Id="rId1" Type="http://schemas.openxmlformats.org/officeDocument/2006/relationships/slideLayout" Target="../slideLayouts/slideLayout3.xml"/></Relationships>
</file>

<file path=ppt/slides/_rels/slide22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27.xml"/><Relationship Id="rId1" Type="http://schemas.openxmlformats.org/officeDocument/2006/relationships/slideLayout" Target="../slideLayouts/slideLayout3.xml"/></Relationships>
</file>

<file path=ppt/slides/_rels/slide22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28.xml"/><Relationship Id="rId1" Type="http://schemas.openxmlformats.org/officeDocument/2006/relationships/slideLayout" Target="../slideLayouts/slideLayout3.xml"/></Relationships>
</file>

<file path=ppt/slides/_rels/slide22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29.xml"/><Relationship Id="rId1" Type="http://schemas.openxmlformats.org/officeDocument/2006/relationships/slideLayout" Target="../slideLayouts/slideLayout3.xml"/></Relationships>
</file>

<file path=ppt/slides/_rels/slide23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0.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23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1.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23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2.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23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3.xml"/><Relationship Id="rId1" Type="http://schemas.openxmlformats.org/officeDocument/2006/relationships/slideLayout" Target="../slideLayouts/slideLayout3.xml"/><Relationship Id="rId4" Type="http://schemas.openxmlformats.org/officeDocument/2006/relationships/image" Target="../media/image90.gif"/></Relationships>
</file>

<file path=ppt/slides/_rels/slide23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4.xml"/><Relationship Id="rId1" Type="http://schemas.openxmlformats.org/officeDocument/2006/relationships/slideLayout" Target="../slideLayouts/slideLayout3.xml"/><Relationship Id="rId4" Type="http://schemas.openxmlformats.org/officeDocument/2006/relationships/chart" Target="../charts/chart17.xml"/></Relationships>
</file>

<file path=ppt/slides/_rels/slide23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5.xml"/><Relationship Id="rId1" Type="http://schemas.openxmlformats.org/officeDocument/2006/relationships/slideLayout" Target="../slideLayouts/slideLayout3.xml"/></Relationships>
</file>

<file path=ppt/slides/_rels/slide23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6.xml"/><Relationship Id="rId1" Type="http://schemas.openxmlformats.org/officeDocument/2006/relationships/slideLayout" Target="../slideLayouts/slideLayout3.xml"/><Relationship Id="rId4" Type="http://schemas.openxmlformats.org/officeDocument/2006/relationships/chart" Target="../charts/chart18.xml"/></Relationships>
</file>

<file path=ppt/slides/_rels/slide23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7.xml"/><Relationship Id="rId1" Type="http://schemas.openxmlformats.org/officeDocument/2006/relationships/slideLayout" Target="../slideLayouts/slideLayout3.xml"/></Relationships>
</file>

<file path=ppt/slides/_rels/slide23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8.xml"/><Relationship Id="rId1" Type="http://schemas.openxmlformats.org/officeDocument/2006/relationships/slideLayout" Target="../slideLayouts/slideLayout3.xml"/></Relationships>
</file>

<file path=ppt/slides/_rels/slide23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9.xml"/><Relationship Id="rId1" Type="http://schemas.openxmlformats.org/officeDocument/2006/relationships/slideLayout" Target="../slideLayouts/slideLayout3.xml"/></Relationships>
</file>

<file path=ppt/slides/_rels/slide24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40.xml"/><Relationship Id="rId1" Type="http://schemas.openxmlformats.org/officeDocument/2006/relationships/slideLayout" Target="../slideLayouts/slideLayout3.xml"/></Relationships>
</file>

<file path=ppt/slides/_rels/slide24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41.xml"/><Relationship Id="rId1" Type="http://schemas.openxmlformats.org/officeDocument/2006/relationships/slideLayout" Target="../slideLayouts/slideLayout3.xml"/></Relationships>
</file>

<file path=ppt/slides/_rels/slide24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42.xml"/><Relationship Id="rId1" Type="http://schemas.openxmlformats.org/officeDocument/2006/relationships/slideLayout" Target="../slideLayouts/slideLayout3.xml"/></Relationships>
</file>

<file path=ppt/slides/_rels/slide24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43.xml"/><Relationship Id="rId1" Type="http://schemas.openxmlformats.org/officeDocument/2006/relationships/slideLayout" Target="../slideLayouts/slideLayout3.xml"/></Relationships>
</file>

<file path=ppt/slides/_rels/slide24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44.xml"/><Relationship Id="rId1" Type="http://schemas.openxmlformats.org/officeDocument/2006/relationships/slideLayout" Target="../slideLayouts/slideLayout3.xml"/></Relationships>
</file>

<file path=ppt/slides/_rels/slide24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45.xml"/><Relationship Id="rId1" Type="http://schemas.openxmlformats.org/officeDocument/2006/relationships/slideLayout" Target="../slideLayouts/slideLayout3.xml"/></Relationships>
</file>

<file path=ppt/slides/_rels/slide24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46.xml"/><Relationship Id="rId1" Type="http://schemas.openxmlformats.org/officeDocument/2006/relationships/slideLayout" Target="../slideLayouts/slideLayout3.xml"/></Relationships>
</file>

<file path=ppt/slides/_rels/slide24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47.xml"/><Relationship Id="rId1" Type="http://schemas.openxmlformats.org/officeDocument/2006/relationships/slideLayout" Target="../slideLayouts/slideLayout3.xml"/></Relationships>
</file>

<file path=ppt/slides/_rels/slide24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48.xml"/><Relationship Id="rId1" Type="http://schemas.openxmlformats.org/officeDocument/2006/relationships/slideLayout" Target="../slideLayouts/slideLayout3.xml"/></Relationships>
</file>

<file path=ppt/slides/_rels/slide24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49.xml"/><Relationship Id="rId1" Type="http://schemas.openxmlformats.org/officeDocument/2006/relationships/slideLayout" Target="../slideLayouts/slideLayout3.xml"/></Relationships>
</file>

<file path=ppt/slides/_rels/slide25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50.xml"/><Relationship Id="rId1" Type="http://schemas.openxmlformats.org/officeDocument/2006/relationships/slideLayout" Target="../slideLayouts/slideLayout3.xml"/></Relationships>
</file>

<file path=ppt/slides/_rels/slide25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51.xml"/><Relationship Id="rId1" Type="http://schemas.openxmlformats.org/officeDocument/2006/relationships/slideLayout" Target="../slideLayouts/slideLayout3.xml"/></Relationships>
</file>

<file path=ppt/slides/_rels/slide25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52.xml"/><Relationship Id="rId1" Type="http://schemas.openxmlformats.org/officeDocument/2006/relationships/slideLayout" Target="../slideLayouts/slideLayout3.xml"/></Relationships>
</file>

<file path=ppt/slides/_rels/slide25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53.xml"/><Relationship Id="rId1" Type="http://schemas.openxmlformats.org/officeDocument/2006/relationships/slideLayout" Target="../slideLayouts/slideLayout3.xml"/></Relationships>
</file>

<file path=ppt/slides/_rels/slide25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54.xml"/><Relationship Id="rId1" Type="http://schemas.openxmlformats.org/officeDocument/2006/relationships/slideLayout" Target="../slideLayouts/slideLayout3.xml"/></Relationships>
</file>

<file path=ppt/slides/_rels/slide25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55.xml"/><Relationship Id="rId1" Type="http://schemas.openxmlformats.org/officeDocument/2006/relationships/slideLayout" Target="../slideLayouts/slideLayout3.xml"/><Relationship Id="rId4" Type="http://schemas.openxmlformats.org/officeDocument/2006/relationships/image" Target="../media/image130.png"/></Relationships>
</file>

<file path=ppt/slides/_rels/slide25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56.xml"/><Relationship Id="rId1" Type="http://schemas.openxmlformats.org/officeDocument/2006/relationships/slideLayout" Target="../slideLayouts/slideLayout3.xml"/></Relationships>
</file>

<file path=ppt/slides/_rels/slide257.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notesSlide" Target="../notesSlides/notesSlide257.xml"/><Relationship Id="rId1" Type="http://schemas.openxmlformats.org/officeDocument/2006/relationships/slideLayout" Target="../slideLayouts/slideLayout3.xml"/><Relationship Id="rId4" Type="http://schemas.openxmlformats.org/officeDocument/2006/relationships/image" Target="../media/image132.png"/></Relationships>
</file>

<file path=ppt/slides/_rels/slide25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58.xml"/><Relationship Id="rId1" Type="http://schemas.openxmlformats.org/officeDocument/2006/relationships/slideLayout" Target="../slideLayouts/slideLayout3.xml"/><Relationship Id="rId4" Type="http://schemas.openxmlformats.org/officeDocument/2006/relationships/image" Target="../media/image2.jp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45"/>
        <p:cNvGrpSpPr/>
        <p:nvPr/>
      </p:nvGrpSpPr>
      <p:grpSpPr>
        <a:xfrm>
          <a:off x="0" y="0"/>
          <a:ext cx="0" cy="0"/>
          <a:chOff x="0" y="0"/>
          <a:chExt cx="0" cy="0"/>
        </a:xfrm>
      </p:grpSpPr>
      <p:pic>
        <p:nvPicPr>
          <p:cNvPr id="346" name="Google Shape;346;p1"/>
          <p:cNvPicPr preferRelativeResize="0"/>
          <p:nvPr/>
        </p:nvPicPr>
        <p:blipFill rotWithShape="1">
          <a:blip r:embed="rId3">
            <a:alphaModFix/>
          </a:blip>
          <a:srcRect/>
          <a:stretch/>
        </p:blipFill>
        <p:spPr>
          <a:xfrm>
            <a:off x="-1179" y="6157047"/>
            <a:ext cx="7589520" cy="4544568"/>
          </a:xfrm>
          <a:prstGeom prst="rect">
            <a:avLst/>
          </a:prstGeom>
          <a:noFill/>
          <a:ln>
            <a:noFill/>
          </a:ln>
        </p:spPr>
      </p:pic>
      <p:sp>
        <p:nvSpPr>
          <p:cNvPr id="347" name="Google Shape;347;p1"/>
          <p:cNvSpPr/>
          <p:nvPr/>
        </p:nvSpPr>
        <p:spPr>
          <a:xfrm rot="-5400000">
            <a:off x="2407246" y="3214646"/>
            <a:ext cx="5427110" cy="4938075"/>
          </a:xfrm>
          <a:prstGeom prst="triangle">
            <a:avLst>
              <a:gd name="adj" fmla="val 41014"/>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b="0" i="0" u="none" strike="noStrike" cap="none">
              <a:solidFill>
                <a:schemeClr val="lt1"/>
              </a:solidFill>
              <a:latin typeface="Arial"/>
              <a:ea typeface="Arial"/>
              <a:cs typeface="Arial"/>
              <a:sym typeface="Arial"/>
            </a:endParaRPr>
          </a:p>
        </p:txBody>
      </p:sp>
      <p:sp>
        <p:nvSpPr>
          <p:cNvPr id="348" name="Google Shape;348;p1"/>
          <p:cNvSpPr txBox="1"/>
          <p:nvPr/>
        </p:nvSpPr>
        <p:spPr>
          <a:xfrm>
            <a:off x="813669" y="4566496"/>
            <a:ext cx="1129940" cy="369332"/>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Clr>
                <a:srgbClr val="FFFFFF"/>
              </a:buClr>
              <a:buSzPts val="1400"/>
              <a:buFont typeface="Arial"/>
              <a:buNone/>
            </a:pPr>
            <a:r>
              <a:rPr lang="en-US" sz="1200" b="0" i="0" u="none" strike="noStrike" cap="none">
                <a:solidFill>
                  <a:srgbClr val="2C8646"/>
                </a:solidFill>
                <a:latin typeface="Arial"/>
                <a:ea typeface="Arial"/>
                <a:cs typeface="Arial"/>
                <a:sym typeface="Arial"/>
              </a:rPr>
              <a:t>December 2020</a:t>
            </a:r>
            <a:endParaRPr/>
          </a:p>
          <a:p>
            <a:pPr marL="0" marR="0" lvl="0" indent="0" algn="l" rtl="0">
              <a:spcBef>
                <a:spcPts val="0"/>
              </a:spcBef>
              <a:spcAft>
                <a:spcPts val="0"/>
              </a:spcAft>
              <a:buClr>
                <a:srgbClr val="FFFFFF"/>
              </a:buClr>
              <a:buSzPts val="1400"/>
              <a:buFont typeface="Arial"/>
              <a:buNone/>
            </a:pPr>
            <a:endParaRPr sz="1200" b="0" i="0" u="none" strike="noStrike" cap="none">
              <a:solidFill>
                <a:srgbClr val="2C8646"/>
              </a:solidFill>
              <a:latin typeface="Arial"/>
              <a:ea typeface="Arial"/>
              <a:cs typeface="Arial"/>
              <a:sym typeface="Arial"/>
            </a:endParaRPr>
          </a:p>
        </p:txBody>
      </p:sp>
      <p:sp>
        <p:nvSpPr>
          <p:cNvPr id="349" name="Google Shape;349;p1"/>
          <p:cNvSpPr txBox="1"/>
          <p:nvPr/>
        </p:nvSpPr>
        <p:spPr>
          <a:xfrm>
            <a:off x="813669" y="2131312"/>
            <a:ext cx="3510504" cy="1824339"/>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2C8646"/>
              </a:buClr>
              <a:buSzPts val="4000"/>
              <a:buFont typeface="Arial"/>
              <a:buNone/>
            </a:pPr>
            <a:r>
              <a:rPr lang="en-US" sz="4000" b="1" i="0" u="none" strike="noStrike" cap="none">
                <a:solidFill>
                  <a:srgbClr val="2C8646"/>
                </a:solidFill>
                <a:latin typeface="Arial"/>
                <a:ea typeface="Arial"/>
                <a:cs typeface="Arial"/>
                <a:sym typeface="Arial"/>
              </a:rPr>
              <a:t>Presidential Task Force on COVID-19 </a:t>
            </a:r>
            <a:endParaRPr sz="4000" b="0" i="0" u="none" strike="noStrike" cap="none">
              <a:solidFill>
                <a:srgbClr val="2C8646"/>
              </a:solidFill>
              <a:latin typeface="Arial"/>
              <a:ea typeface="Arial"/>
              <a:cs typeface="Arial"/>
              <a:sym typeface="Arial"/>
            </a:endParaRPr>
          </a:p>
        </p:txBody>
      </p:sp>
      <p:sp>
        <p:nvSpPr>
          <p:cNvPr id="350" name="Google Shape;350;p1"/>
          <p:cNvSpPr txBox="1"/>
          <p:nvPr/>
        </p:nvSpPr>
        <p:spPr>
          <a:xfrm>
            <a:off x="813669" y="4136061"/>
            <a:ext cx="3436070"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2000" b="0" i="0" u="none" strike="noStrike" cap="none">
                <a:solidFill>
                  <a:schemeClr val="dk1"/>
                </a:solidFill>
                <a:latin typeface="Arial"/>
                <a:ea typeface="Arial"/>
                <a:cs typeface="Arial"/>
                <a:sym typeface="Arial"/>
              </a:rPr>
              <a:t>End of Year Report </a:t>
            </a:r>
            <a:endParaRPr sz="2000">
              <a:solidFill>
                <a:schemeClr val="dk1"/>
              </a:solidFill>
              <a:latin typeface="Arial"/>
              <a:ea typeface="Arial"/>
              <a:cs typeface="Arial"/>
              <a:sym typeface="Arial"/>
            </a:endParaRPr>
          </a:p>
        </p:txBody>
      </p:sp>
      <p:sp>
        <p:nvSpPr>
          <p:cNvPr id="351" name="Google Shape;351;p1"/>
          <p:cNvSpPr/>
          <p:nvPr/>
        </p:nvSpPr>
        <p:spPr>
          <a:xfrm rot="-5400000">
            <a:off x="6489912" y="3117590"/>
            <a:ext cx="1193146" cy="1006698"/>
          </a:xfrm>
          <a:custGeom>
            <a:avLst/>
            <a:gdLst/>
            <a:ahLst/>
            <a:cxnLst/>
            <a:rect l="l" t="t" r="r" b="b"/>
            <a:pathLst>
              <a:path w="1568298" h="1323228" extrusionOk="0">
                <a:moveTo>
                  <a:pt x="1568298" y="1323228"/>
                </a:moveTo>
                <a:lnTo>
                  <a:pt x="0" y="1323228"/>
                </a:lnTo>
                <a:lnTo>
                  <a:pt x="593428" y="0"/>
                </a:lnTo>
                <a:lnTo>
                  <a:pt x="1568298" y="1323228"/>
                </a:lnTo>
                <a:close/>
              </a:path>
            </a:pathLst>
          </a:cu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52" name="Google Shape;352;p1"/>
          <p:cNvSpPr/>
          <p:nvPr/>
        </p:nvSpPr>
        <p:spPr>
          <a:xfrm rot="-5400000">
            <a:off x="3439961" y="5318222"/>
            <a:ext cx="1191330" cy="1005167"/>
          </a:xfrm>
          <a:custGeom>
            <a:avLst/>
            <a:gdLst/>
            <a:ahLst/>
            <a:cxnLst/>
            <a:rect l="l" t="t" r="r" b="b"/>
            <a:pathLst>
              <a:path w="1565455" h="1320830" extrusionOk="0">
                <a:moveTo>
                  <a:pt x="1565455" y="1320830"/>
                </a:moveTo>
                <a:lnTo>
                  <a:pt x="0" y="1320830"/>
                </a:lnTo>
                <a:lnTo>
                  <a:pt x="592353" y="0"/>
                </a:lnTo>
                <a:lnTo>
                  <a:pt x="1565455" y="1320830"/>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53" name="Google Shape;353;p1"/>
          <p:cNvSpPr/>
          <p:nvPr/>
        </p:nvSpPr>
        <p:spPr>
          <a:xfrm rot="-5400000">
            <a:off x="6490051" y="6688444"/>
            <a:ext cx="1191375" cy="1005205"/>
          </a:xfrm>
          <a:custGeom>
            <a:avLst/>
            <a:gdLst/>
            <a:ahLst/>
            <a:cxnLst/>
            <a:rect l="l" t="t" r="r" b="b"/>
            <a:pathLst>
              <a:path w="1570916" h="1325438" extrusionOk="0">
                <a:moveTo>
                  <a:pt x="1570916" y="1325438"/>
                </a:moveTo>
                <a:lnTo>
                  <a:pt x="0" y="1325438"/>
                </a:lnTo>
                <a:lnTo>
                  <a:pt x="594419" y="0"/>
                </a:lnTo>
                <a:lnTo>
                  <a:pt x="1570916" y="1325438"/>
                </a:lnTo>
                <a:close/>
              </a:path>
            </a:pathLst>
          </a:custGeom>
          <a:solidFill>
            <a:srgbClr val="C4FC9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54" name="Google Shape;354;p1"/>
          <p:cNvSpPr/>
          <p:nvPr/>
        </p:nvSpPr>
        <p:spPr>
          <a:xfrm rot="-5400000">
            <a:off x="3932059" y="3540010"/>
            <a:ext cx="3296542" cy="4016022"/>
          </a:xfrm>
          <a:custGeom>
            <a:avLst/>
            <a:gdLst/>
            <a:ahLst/>
            <a:cxnLst/>
            <a:rect l="l" t="t" r="r" b="b"/>
            <a:pathLst>
              <a:path w="3535383" h="4306992" extrusionOk="0">
                <a:moveTo>
                  <a:pt x="3535383" y="2983764"/>
                </a:moveTo>
                <a:lnTo>
                  <a:pt x="2941955" y="4306992"/>
                </a:lnTo>
                <a:lnTo>
                  <a:pt x="976497" y="4306992"/>
                </a:lnTo>
                <a:lnTo>
                  <a:pt x="0" y="2981554"/>
                </a:lnTo>
                <a:lnTo>
                  <a:pt x="742717" y="1325441"/>
                </a:lnTo>
                <a:lnTo>
                  <a:pt x="2308172" y="1325441"/>
                </a:lnTo>
                <a:lnTo>
                  <a:pt x="1335070" y="4611"/>
                </a:lnTo>
                <a:lnTo>
                  <a:pt x="1337138" y="0"/>
                </a:lnTo>
                <a:lnTo>
                  <a:pt x="3535383" y="2983764"/>
                </a:lnTo>
                <a:close/>
              </a:path>
            </a:pathLst>
          </a:custGeom>
          <a:blipFill rotWithShape="1">
            <a:blip r:embed="rId4">
              <a:alphaModFix/>
            </a:blip>
            <a:stretch>
              <a:fillRect t="26276" r="355"/>
            </a:stretch>
          </a:blip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55" name="Google Shape;355;p1"/>
          <p:cNvSpPr/>
          <p:nvPr/>
        </p:nvSpPr>
        <p:spPr>
          <a:xfrm rot="-5400000">
            <a:off x="6239492" y="6164638"/>
            <a:ext cx="1464792" cy="1235896"/>
          </a:xfrm>
          <a:custGeom>
            <a:avLst/>
            <a:gdLst/>
            <a:ahLst/>
            <a:cxnLst/>
            <a:rect l="l" t="t" r="r" b="b"/>
            <a:pathLst>
              <a:path w="1570919" h="1325439" extrusionOk="0">
                <a:moveTo>
                  <a:pt x="1570919" y="1325439"/>
                </a:moveTo>
                <a:lnTo>
                  <a:pt x="0" y="1325439"/>
                </a:lnTo>
                <a:lnTo>
                  <a:pt x="594421" y="0"/>
                </a:lnTo>
                <a:lnTo>
                  <a:pt x="594421" y="0"/>
                </a:lnTo>
                <a:lnTo>
                  <a:pt x="2" y="1325438"/>
                </a:lnTo>
                <a:lnTo>
                  <a:pt x="1570918" y="1325438"/>
                </a:lnTo>
                <a:lnTo>
                  <a:pt x="1570919" y="1325439"/>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pic>
        <p:nvPicPr>
          <p:cNvPr id="356" name="Google Shape;356;p1"/>
          <p:cNvPicPr preferRelativeResize="0"/>
          <p:nvPr/>
        </p:nvPicPr>
        <p:blipFill rotWithShape="1">
          <a:blip r:embed="rId5">
            <a:alphaModFix/>
          </a:blip>
          <a:srcRect/>
          <a:stretch/>
        </p:blipFill>
        <p:spPr>
          <a:xfrm>
            <a:off x="5900207" y="638083"/>
            <a:ext cx="1185531" cy="1004737"/>
          </a:xfrm>
          <a:prstGeom prst="rect">
            <a:avLst/>
          </a:prstGeom>
          <a:noFill/>
          <a:ln>
            <a:noFill/>
          </a:ln>
        </p:spPr>
      </p:pic>
      <p:cxnSp>
        <p:nvCxnSpPr>
          <p:cNvPr id="357" name="Google Shape;357;p1"/>
          <p:cNvCxnSpPr/>
          <p:nvPr/>
        </p:nvCxnSpPr>
        <p:spPr>
          <a:xfrm rot="10800000">
            <a:off x="325464" y="638083"/>
            <a:ext cx="0" cy="4113079"/>
          </a:xfrm>
          <a:prstGeom prst="straightConnector1">
            <a:avLst/>
          </a:prstGeom>
          <a:noFill/>
          <a:ln w="12700" cap="sq" cmpd="sng">
            <a:solidFill>
              <a:srgbClr val="C4FC9F"/>
            </a:solidFill>
            <a:prstDash val="solid"/>
            <a:round/>
            <a:headEnd type="none" w="sm" len="sm"/>
            <a:tailEnd type="none" w="sm" len="sm"/>
          </a:ln>
        </p:spPr>
      </p:cxnSp>
      <p:cxnSp>
        <p:nvCxnSpPr>
          <p:cNvPr id="358" name="Google Shape;358;p1"/>
          <p:cNvCxnSpPr/>
          <p:nvPr/>
        </p:nvCxnSpPr>
        <p:spPr>
          <a:xfrm>
            <a:off x="325464" y="638083"/>
            <a:ext cx="5098943" cy="0"/>
          </a:xfrm>
          <a:prstGeom prst="straightConnector1">
            <a:avLst/>
          </a:prstGeom>
          <a:noFill/>
          <a:ln w="12700" cap="sq" cmpd="sng">
            <a:solidFill>
              <a:srgbClr val="C4FC9F"/>
            </a:solidFill>
            <a:prstDash val="solid"/>
            <a:round/>
            <a:headEnd type="none" w="sm" len="sm"/>
            <a:tailEnd type="none" w="sm" len="sm"/>
          </a:ln>
        </p:spPr>
      </p:cxnSp>
      <p:pic>
        <p:nvPicPr>
          <p:cNvPr id="359" name="Google Shape;359;p1"/>
          <p:cNvPicPr preferRelativeResize="0"/>
          <p:nvPr/>
        </p:nvPicPr>
        <p:blipFill rotWithShape="1">
          <a:blip r:embed="rId6">
            <a:alphaModFix/>
          </a:blip>
          <a:srcRect/>
          <a:stretch/>
        </p:blipFill>
        <p:spPr>
          <a:xfrm rot="-5400000" flipH="1">
            <a:off x="325464" y="638082"/>
            <a:ext cx="855824" cy="855824"/>
          </a:xfrm>
          <a:prstGeom prst="rect">
            <a:avLst/>
          </a:prstGeom>
          <a:noFill/>
          <a:ln>
            <a:noFill/>
          </a:ln>
        </p:spPr>
      </p:pic>
      <p:sp>
        <p:nvSpPr>
          <p:cNvPr id="360" name="Google Shape;360;p1"/>
          <p:cNvSpPr/>
          <p:nvPr/>
        </p:nvSpPr>
        <p:spPr>
          <a:xfrm>
            <a:off x="-2677" y="10248544"/>
            <a:ext cx="7589838" cy="482472"/>
          </a:xfrm>
          <a:prstGeom prst="rect">
            <a:avLst/>
          </a:prstGeom>
          <a:solidFill>
            <a:srgbClr val="175C2C">
              <a:alpha val="76862"/>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cxnSp>
        <p:nvCxnSpPr>
          <p:cNvPr id="361" name="Google Shape;361;p1"/>
          <p:cNvCxnSpPr/>
          <p:nvPr/>
        </p:nvCxnSpPr>
        <p:spPr>
          <a:xfrm>
            <a:off x="-2" y="10230356"/>
            <a:ext cx="7589836" cy="0"/>
          </a:xfrm>
          <a:prstGeom prst="straightConnector1">
            <a:avLst/>
          </a:prstGeom>
          <a:noFill/>
          <a:ln w="76200" cap="sq" cmpd="sng">
            <a:solidFill>
              <a:schemeClr val="lt1"/>
            </a:solidFill>
            <a:prstDash val="solid"/>
            <a:round/>
            <a:headEnd type="none" w="sm" len="sm"/>
            <a:tailEnd type="none" w="sm" len="sm"/>
          </a:ln>
        </p:spPr>
      </p:cxnSp>
      <p:sp>
        <p:nvSpPr>
          <p:cNvPr id="362" name="Google Shape;362;p1"/>
          <p:cNvSpPr/>
          <p:nvPr/>
        </p:nvSpPr>
        <p:spPr>
          <a:xfrm>
            <a:off x="296362" y="5717130"/>
            <a:ext cx="3510503" cy="430887"/>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100" b="1" i="1" dirty="0">
                <a:solidFill>
                  <a:schemeClr val="dk1"/>
                </a:solidFill>
                <a:latin typeface="Arial"/>
                <a:ea typeface="Arial"/>
                <a:cs typeface="Arial"/>
                <a:sym typeface="Arial"/>
              </a:rPr>
              <a:t>Prepared by the PTF Secretariat and PricewaterhouseCoopers</a:t>
            </a:r>
            <a:endParaRPr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67"/>
        <p:cNvGrpSpPr/>
        <p:nvPr/>
      </p:nvGrpSpPr>
      <p:grpSpPr>
        <a:xfrm>
          <a:off x="0" y="0"/>
          <a:ext cx="0" cy="0"/>
          <a:chOff x="0" y="0"/>
          <a:chExt cx="0" cy="0"/>
        </a:xfrm>
      </p:grpSpPr>
      <p:sp>
        <p:nvSpPr>
          <p:cNvPr id="368" name="Google Shape;368;p2"/>
          <p:cNvSpPr txBox="1">
            <a:spLocks noGrp="1"/>
          </p:cNvSpPr>
          <p:nvPr>
            <p:ph type="title"/>
          </p:nvPr>
        </p:nvSpPr>
        <p:spPr>
          <a:xfrm>
            <a:off x="388414" y="476401"/>
            <a:ext cx="9914986" cy="1529856"/>
          </a:xfrm>
          <a:prstGeom prst="rect">
            <a:avLst/>
          </a:prstGeom>
          <a:noFill/>
          <a:ln>
            <a:noFill/>
          </a:ln>
        </p:spPr>
        <p:txBody>
          <a:bodyPr spcFirstLastPara="1" wrap="square" lIns="0" tIns="0" rIns="0" bIns="0" anchor="t" anchorCtr="0">
            <a:normAutofit/>
          </a:bodyPr>
          <a:lstStyle/>
          <a:p>
            <a:pPr marL="0" lvl="0" indent="0" algn="l" rtl="0">
              <a:lnSpc>
                <a:spcPct val="85000"/>
              </a:lnSpc>
              <a:spcBef>
                <a:spcPts val="0"/>
              </a:spcBef>
              <a:spcAft>
                <a:spcPts val="0"/>
              </a:spcAft>
              <a:buClr>
                <a:schemeClr val="dk1"/>
              </a:buClr>
              <a:buSzPts val="2800"/>
              <a:buFont typeface="Georgia"/>
              <a:buNone/>
            </a:pPr>
            <a:r>
              <a:rPr lang="en-US"/>
              <a:t>Agenda</a:t>
            </a:r>
            <a:br>
              <a:rPr lang="en-US"/>
            </a:br>
            <a:endParaRPr/>
          </a:p>
        </p:txBody>
      </p:sp>
      <p:sp>
        <p:nvSpPr>
          <p:cNvPr id="369" name="Google Shape;369;p2"/>
          <p:cNvSpPr/>
          <p:nvPr/>
        </p:nvSpPr>
        <p:spPr>
          <a:xfrm>
            <a:off x="0" y="-17606"/>
            <a:ext cx="7589838" cy="10715769"/>
          </a:xfrm>
          <a:prstGeom prst="rect">
            <a:avLst/>
          </a:pr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70" name="Google Shape;370;p2"/>
          <p:cNvSpPr/>
          <p:nvPr/>
        </p:nvSpPr>
        <p:spPr>
          <a:xfrm>
            <a:off x="4682783" y="-17605"/>
            <a:ext cx="2907055" cy="1735100"/>
          </a:xfrm>
          <a:prstGeom prst="rect">
            <a:avLst/>
          </a:prstGeom>
          <a:solidFill>
            <a:srgbClr val="FFFFFF">
              <a:alpha val="7843"/>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71" name="Google Shape;371;p2"/>
          <p:cNvSpPr/>
          <p:nvPr/>
        </p:nvSpPr>
        <p:spPr>
          <a:xfrm>
            <a:off x="0" y="1881573"/>
            <a:ext cx="7589838" cy="3249535"/>
          </a:xfrm>
          <a:prstGeom prst="rect">
            <a:avLst/>
          </a:prstGeom>
          <a:solidFill>
            <a:srgbClr val="B86E00">
              <a:alpha val="12941"/>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rgbClr val="FFFFFF"/>
              </a:solidFill>
              <a:latin typeface="Arial"/>
              <a:ea typeface="Arial"/>
              <a:cs typeface="Arial"/>
              <a:sym typeface="Arial"/>
            </a:endParaRPr>
          </a:p>
        </p:txBody>
      </p:sp>
      <p:grpSp>
        <p:nvGrpSpPr>
          <p:cNvPr id="372" name="Google Shape;372;p2"/>
          <p:cNvGrpSpPr/>
          <p:nvPr/>
        </p:nvGrpSpPr>
        <p:grpSpPr>
          <a:xfrm>
            <a:off x="5191591" y="220702"/>
            <a:ext cx="236804" cy="145487"/>
            <a:chOff x="6309674" y="2721898"/>
            <a:chExt cx="270030" cy="131976"/>
          </a:xfrm>
        </p:grpSpPr>
        <p:cxnSp>
          <p:nvCxnSpPr>
            <p:cNvPr id="373" name="Google Shape;373;p2"/>
            <p:cNvCxnSpPr/>
            <p:nvPr/>
          </p:nvCxnSpPr>
          <p:spPr>
            <a:xfrm rot="10800000">
              <a:off x="6309674" y="2853874"/>
              <a:ext cx="270030" cy="0"/>
            </a:xfrm>
            <a:prstGeom prst="straightConnector1">
              <a:avLst/>
            </a:prstGeom>
            <a:noFill/>
            <a:ln w="28575" cap="sq" cmpd="sng">
              <a:solidFill>
                <a:srgbClr val="FFFFFF"/>
              </a:solidFill>
              <a:prstDash val="solid"/>
              <a:round/>
              <a:headEnd type="none" w="sm" len="sm"/>
              <a:tailEnd type="none" w="sm" len="sm"/>
            </a:ln>
          </p:spPr>
        </p:cxnSp>
        <p:cxnSp>
          <p:nvCxnSpPr>
            <p:cNvPr id="374" name="Google Shape;374;p2"/>
            <p:cNvCxnSpPr/>
            <p:nvPr/>
          </p:nvCxnSpPr>
          <p:spPr>
            <a:xfrm rot="10800000">
              <a:off x="6309674" y="2787886"/>
              <a:ext cx="270030" cy="0"/>
            </a:xfrm>
            <a:prstGeom prst="straightConnector1">
              <a:avLst/>
            </a:prstGeom>
            <a:noFill/>
            <a:ln w="28575" cap="sq" cmpd="sng">
              <a:solidFill>
                <a:srgbClr val="FFFFFF"/>
              </a:solidFill>
              <a:prstDash val="solid"/>
              <a:round/>
              <a:headEnd type="none" w="sm" len="sm"/>
              <a:tailEnd type="none" w="sm" len="sm"/>
            </a:ln>
          </p:spPr>
        </p:cxnSp>
        <p:cxnSp>
          <p:nvCxnSpPr>
            <p:cNvPr id="375" name="Google Shape;375;p2"/>
            <p:cNvCxnSpPr/>
            <p:nvPr/>
          </p:nvCxnSpPr>
          <p:spPr>
            <a:xfrm rot="10800000">
              <a:off x="6309674" y="2721898"/>
              <a:ext cx="270030" cy="0"/>
            </a:xfrm>
            <a:prstGeom prst="straightConnector1">
              <a:avLst/>
            </a:prstGeom>
            <a:noFill/>
            <a:ln w="28575" cap="sq" cmpd="sng">
              <a:solidFill>
                <a:srgbClr val="FFFFFF"/>
              </a:solidFill>
              <a:prstDash val="solid"/>
              <a:round/>
              <a:headEnd type="none" w="sm" len="sm"/>
              <a:tailEnd type="none" w="sm" len="sm"/>
            </a:ln>
          </p:spPr>
        </p:cxnSp>
      </p:grpSp>
      <p:sp>
        <p:nvSpPr>
          <p:cNvPr id="376" name="Google Shape;376;p2"/>
          <p:cNvSpPr/>
          <p:nvPr/>
        </p:nvSpPr>
        <p:spPr>
          <a:xfrm>
            <a:off x="4850661" y="2056971"/>
            <a:ext cx="2739177" cy="870388"/>
          </a:xfrm>
          <a:prstGeom prst="rect">
            <a:avLst/>
          </a:prstGeom>
          <a:solidFill>
            <a:srgbClr val="FFFFFF">
              <a:alpha val="7843"/>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77" name="Google Shape;377;p2"/>
          <p:cNvSpPr/>
          <p:nvPr/>
        </p:nvSpPr>
        <p:spPr>
          <a:xfrm>
            <a:off x="2946826" y="1892723"/>
            <a:ext cx="3555114" cy="513661"/>
          </a:xfrm>
          <a:prstGeom prst="rect">
            <a:avLst/>
          </a:prstGeom>
          <a:solidFill>
            <a:srgbClr val="C4FC9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rgbClr val="FFFFFF"/>
              </a:solidFill>
              <a:latin typeface="Arial"/>
              <a:ea typeface="Arial"/>
              <a:cs typeface="Arial"/>
              <a:sym typeface="Arial"/>
            </a:endParaRPr>
          </a:p>
        </p:txBody>
      </p:sp>
      <p:pic>
        <p:nvPicPr>
          <p:cNvPr id="378" name="Google Shape;378;p2"/>
          <p:cNvPicPr preferRelativeResize="0"/>
          <p:nvPr/>
        </p:nvPicPr>
        <p:blipFill rotWithShape="1">
          <a:blip r:embed="rId3">
            <a:alphaModFix/>
          </a:blip>
          <a:srcRect l="67591" r="8386"/>
          <a:stretch/>
        </p:blipFill>
        <p:spPr>
          <a:xfrm>
            <a:off x="546537" y="2598782"/>
            <a:ext cx="2484792" cy="7701158"/>
          </a:xfrm>
          <a:prstGeom prst="rect">
            <a:avLst/>
          </a:prstGeom>
          <a:noFill/>
          <a:ln>
            <a:noFill/>
          </a:ln>
        </p:spPr>
      </p:pic>
      <p:grpSp>
        <p:nvGrpSpPr>
          <p:cNvPr id="379" name="Google Shape;379;p2"/>
          <p:cNvGrpSpPr/>
          <p:nvPr/>
        </p:nvGrpSpPr>
        <p:grpSpPr>
          <a:xfrm>
            <a:off x="334019" y="1106938"/>
            <a:ext cx="2872473" cy="830997"/>
            <a:chOff x="564097" y="807939"/>
            <a:chExt cx="3275515" cy="753822"/>
          </a:xfrm>
        </p:grpSpPr>
        <p:sp>
          <p:nvSpPr>
            <p:cNvPr id="380" name="Google Shape;380;p2"/>
            <p:cNvSpPr txBox="1"/>
            <p:nvPr/>
          </p:nvSpPr>
          <p:spPr>
            <a:xfrm>
              <a:off x="564097" y="807939"/>
              <a:ext cx="3275515" cy="753822"/>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5400"/>
                <a:buFont typeface="Arial"/>
                <a:buNone/>
              </a:pPr>
              <a:r>
                <a:rPr lang="en-US" sz="5400" b="0" i="0" u="none" strike="noStrike" cap="none">
                  <a:solidFill>
                    <a:srgbClr val="FFFFFF"/>
                  </a:solidFill>
                  <a:latin typeface="Arial"/>
                  <a:ea typeface="Arial"/>
                  <a:cs typeface="Arial"/>
                  <a:sym typeface="Arial"/>
                </a:rPr>
                <a:t>Contents</a:t>
              </a:r>
              <a:endParaRPr sz="1400" b="0" i="0" u="none" strike="noStrike" cap="none">
                <a:solidFill>
                  <a:srgbClr val="000000"/>
                </a:solidFill>
                <a:latin typeface="Arial"/>
                <a:ea typeface="Arial"/>
                <a:cs typeface="Arial"/>
                <a:sym typeface="Arial"/>
              </a:endParaRPr>
            </a:p>
          </p:txBody>
        </p:sp>
        <p:sp>
          <p:nvSpPr>
            <p:cNvPr id="381" name="Google Shape;381;p2"/>
            <p:cNvSpPr txBox="1"/>
            <p:nvPr/>
          </p:nvSpPr>
          <p:spPr>
            <a:xfrm>
              <a:off x="1011781" y="807939"/>
              <a:ext cx="916488" cy="246221"/>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600"/>
                <a:buFont typeface="Arial"/>
                <a:buNone/>
              </a:pPr>
              <a:r>
                <a:rPr lang="en-US" sz="1600" b="1" i="0" u="none" strike="noStrike" cap="none">
                  <a:solidFill>
                    <a:srgbClr val="FFFFFF"/>
                  </a:solidFill>
                  <a:latin typeface="Arial"/>
                  <a:ea typeface="Arial"/>
                  <a:cs typeface="Arial"/>
                  <a:sym typeface="Arial"/>
                </a:rPr>
                <a:t>Table of</a:t>
              </a:r>
              <a:endParaRPr sz="1400" b="0" i="0" u="none" strike="noStrike" cap="none">
                <a:solidFill>
                  <a:srgbClr val="000000"/>
                </a:solidFill>
                <a:latin typeface="Arial"/>
                <a:ea typeface="Arial"/>
                <a:cs typeface="Arial"/>
                <a:sym typeface="Arial"/>
              </a:endParaRPr>
            </a:p>
          </p:txBody>
        </p:sp>
      </p:grpSp>
      <p:sp>
        <p:nvSpPr>
          <p:cNvPr id="382" name="Google Shape;382;p2"/>
          <p:cNvSpPr/>
          <p:nvPr/>
        </p:nvSpPr>
        <p:spPr>
          <a:xfrm>
            <a:off x="414297" y="2002355"/>
            <a:ext cx="2297079" cy="248527"/>
          </a:xfrm>
          <a:prstGeom prst="rect">
            <a:avLst/>
          </a:prstGeom>
          <a:solidFill>
            <a:srgbClr val="FFFFFF">
              <a:alpha val="16078"/>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rgbClr val="FFFFFF"/>
              </a:solidFill>
              <a:latin typeface="Arial"/>
              <a:ea typeface="Arial"/>
              <a:cs typeface="Arial"/>
              <a:sym typeface="Arial"/>
            </a:endParaRPr>
          </a:p>
        </p:txBody>
      </p:sp>
      <p:pic>
        <p:nvPicPr>
          <p:cNvPr id="383" name="Google Shape;383;p2"/>
          <p:cNvPicPr preferRelativeResize="0"/>
          <p:nvPr/>
        </p:nvPicPr>
        <p:blipFill rotWithShape="1">
          <a:blip r:embed="rId4">
            <a:alphaModFix/>
          </a:blip>
          <a:srcRect/>
          <a:stretch/>
        </p:blipFill>
        <p:spPr>
          <a:xfrm rot="5400000">
            <a:off x="6044339" y="-10485"/>
            <a:ext cx="1545499" cy="1545499"/>
          </a:xfrm>
          <a:prstGeom prst="rect">
            <a:avLst/>
          </a:prstGeom>
          <a:noFill/>
          <a:ln>
            <a:noFill/>
          </a:ln>
        </p:spPr>
      </p:pic>
      <p:grpSp>
        <p:nvGrpSpPr>
          <p:cNvPr id="384" name="Google Shape;384;p2"/>
          <p:cNvGrpSpPr/>
          <p:nvPr/>
        </p:nvGrpSpPr>
        <p:grpSpPr>
          <a:xfrm>
            <a:off x="3131824" y="2372126"/>
            <a:ext cx="3765934" cy="6269066"/>
            <a:chOff x="3131824" y="2372126"/>
            <a:chExt cx="3765934" cy="6269066"/>
          </a:xfrm>
        </p:grpSpPr>
        <p:sp>
          <p:nvSpPr>
            <p:cNvPr id="385" name="Google Shape;385;p2"/>
            <p:cNvSpPr/>
            <p:nvPr/>
          </p:nvSpPr>
          <p:spPr>
            <a:xfrm>
              <a:off x="3131824" y="2372126"/>
              <a:ext cx="3765934" cy="6269066"/>
            </a:xfrm>
            <a:prstGeom prst="rect">
              <a:avLst/>
            </a:prstGeom>
            <a:solidFill>
              <a:srgbClr val="FFFFF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rgbClr val="FFFFFF"/>
                </a:solidFill>
                <a:latin typeface="Arial"/>
                <a:ea typeface="Arial"/>
                <a:cs typeface="Arial"/>
                <a:sym typeface="Arial"/>
              </a:endParaRPr>
            </a:p>
          </p:txBody>
        </p:sp>
        <p:grpSp>
          <p:nvGrpSpPr>
            <p:cNvPr id="386" name="Google Shape;386;p2"/>
            <p:cNvGrpSpPr/>
            <p:nvPr/>
          </p:nvGrpSpPr>
          <p:grpSpPr>
            <a:xfrm>
              <a:off x="3472436" y="2879445"/>
              <a:ext cx="2915622" cy="400785"/>
              <a:chOff x="3472436" y="2879445"/>
              <a:chExt cx="2915622" cy="400785"/>
            </a:xfrm>
          </p:grpSpPr>
          <p:grpSp>
            <p:nvGrpSpPr>
              <p:cNvPr id="387" name="Google Shape;387;p2"/>
              <p:cNvGrpSpPr/>
              <p:nvPr/>
            </p:nvGrpSpPr>
            <p:grpSpPr>
              <a:xfrm>
                <a:off x="3472436" y="2879445"/>
                <a:ext cx="2915622" cy="400785"/>
                <a:chOff x="4662923" y="1745241"/>
                <a:chExt cx="3795277" cy="275648"/>
              </a:xfrm>
            </p:grpSpPr>
            <p:grpSp>
              <p:nvGrpSpPr>
                <p:cNvPr id="388" name="Google Shape;388;p2"/>
                <p:cNvGrpSpPr/>
                <p:nvPr/>
              </p:nvGrpSpPr>
              <p:grpSpPr>
                <a:xfrm>
                  <a:off x="4662923" y="1745241"/>
                  <a:ext cx="2579688" cy="174177"/>
                  <a:chOff x="4662923" y="1745241"/>
                  <a:chExt cx="2579688" cy="174177"/>
                </a:xfrm>
              </p:grpSpPr>
              <p:grpSp>
                <p:nvGrpSpPr>
                  <p:cNvPr id="389" name="Google Shape;389;p2"/>
                  <p:cNvGrpSpPr/>
                  <p:nvPr/>
                </p:nvGrpSpPr>
                <p:grpSpPr>
                  <a:xfrm>
                    <a:off x="4662923" y="1745241"/>
                    <a:ext cx="76061" cy="174177"/>
                    <a:chOff x="4662923" y="1745241"/>
                    <a:chExt cx="76061" cy="174177"/>
                  </a:xfrm>
                </p:grpSpPr>
                <p:sp>
                  <p:nvSpPr>
                    <p:cNvPr id="390" name="Google Shape;390;p2"/>
                    <p:cNvSpPr/>
                    <p:nvPr/>
                  </p:nvSpPr>
                  <p:spPr>
                    <a:xfrm rot="5400000">
                      <a:off x="4656838" y="1798168"/>
                      <a:ext cx="88231" cy="76061"/>
                    </a:xfrm>
                    <a:prstGeom prst="triangle">
                      <a:avLst>
                        <a:gd name="adj" fmla="val 50000"/>
                      </a:avLst>
                    </a:prstGeom>
                    <a:solidFill>
                      <a:srgbClr val="FFB6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Arial"/>
                        <a:buNone/>
                      </a:pPr>
                      <a:endParaRPr sz="1200" b="0" i="0" u="none" strike="noStrike" cap="none">
                        <a:solidFill>
                          <a:srgbClr val="000000"/>
                        </a:solidFill>
                        <a:latin typeface="Arial"/>
                        <a:ea typeface="Arial"/>
                        <a:cs typeface="Arial"/>
                        <a:sym typeface="Arial"/>
                      </a:endParaRPr>
                    </a:p>
                  </p:txBody>
                </p:sp>
                <p:cxnSp>
                  <p:nvCxnSpPr>
                    <p:cNvPr id="391" name="Google Shape;391;p2"/>
                    <p:cNvCxnSpPr/>
                    <p:nvPr/>
                  </p:nvCxnSpPr>
                  <p:spPr>
                    <a:xfrm>
                      <a:off x="4662923" y="1745241"/>
                      <a:ext cx="0" cy="174177"/>
                    </a:xfrm>
                    <a:prstGeom prst="straightConnector1">
                      <a:avLst/>
                    </a:prstGeom>
                    <a:noFill/>
                    <a:ln w="12700" cap="sq" cmpd="sng">
                      <a:solidFill>
                        <a:srgbClr val="FFB600"/>
                      </a:solidFill>
                      <a:prstDash val="solid"/>
                      <a:round/>
                      <a:headEnd type="none" w="sm" len="sm"/>
                      <a:tailEnd type="none" w="sm" len="sm"/>
                    </a:ln>
                  </p:spPr>
                </p:cxnSp>
              </p:grpSp>
              <p:sp>
                <p:nvSpPr>
                  <p:cNvPr id="392" name="Google Shape;392;p2"/>
                  <p:cNvSpPr txBox="1"/>
                  <p:nvPr/>
                </p:nvSpPr>
                <p:spPr>
                  <a:xfrm>
                    <a:off x="4855679" y="1768826"/>
                    <a:ext cx="2386932" cy="127007"/>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200"/>
                      <a:buFont typeface="Arial"/>
                      <a:buNone/>
                    </a:pPr>
                    <a:r>
                      <a:rPr lang="en-US" sz="1200" b="0" i="0" u="none" strike="noStrike" cap="none">
                        <a:solidFill>
                          <a:srgbClr val="000000"/>
                        </a:solidFill>
                        <a:latin typeface="Arial"/>
                        <a:ea typeface="Arial"/>
                        <a:cs typeface="Arial"/>
                        <a:sym typeface="Arial"/>
                      </a:rPr>
                      <a:t>EXECUTIVE SUMMARY</a:t>
                    </a:r>
                    <a:endParaRPr sz="1200" b="0" i="0" u="none" strike="noStrike" cap="none">
                      <a:solidFill>
                        <a:srgbClr val="000000"/>
                      </a:solidFill>
                      <a:latin typeface="Arial"/>
                      <a:ea typeface="Arial"/>
                      <a:cs typeface="Arial"/>
                      <a:sym typeface="Arial"/>
                    </a:endParaRPr>
                  </a:p>
                </p:txBody>
              </p:sp>
            </p:grpSp>
            <p:cxnSp>
              <p:nvCxnSpPr>
                <p:cNvPr id="393" name="Google Shape;393;p2"/>
                <p:cNvCxnSpPr/>
                <p:nvPr/>
              </p:nvCxnSpPr>
              <p:spPr>
                <a:xfrm>
                  <a:off x="4891382" y="2020889"/>
                  <a:ext cx="3566818" cy="0"/>
                </a:xfrm>
                <a:prstGeom prst="straightConnector1">
                  <a:avLst/>
                </a:prstGeom>
                <a:noFill/>
                <a:ln w="9525" cap="sq" cmpd="sng">
                  <a:solidFill>
                    <a:srgbClr val="D8D8D8"/>
                  </a:solidFill>
                  <a:prstDash val="solid"/>
                  <a:round/>
                  <a:headEnd type="none" w="sm" len="sm"/>
                  <a:tailEnd type="none" w="sm" len="sm"/>
                </a:ln>
              </p:spPr>
            </p:cxnSp>
          </p:grpSp>
          <p:sp>
            <p:nvSpPr>
              <p:cNvPr id="394" name="Google Shape;394;p2"/>
              <p:cNvSpPr txBox="1"/>
              <p:nvPr/>
            </p:nvSpPr>
            <p:spPr>
              <a:xfrm>
                <a:off x="5914776" y="2882962"/>
                <a:ext cx="470293" cy="246221"/>
              </a:xfrm>
              <a:prstGeom prst="rect">
                <a:avLst/>
              </a:prstGeom>
              <a:noFill/>
              <a:ln>
                <a:noFill/>
              </a:ln>
            </p:spPr>
            <p:txBody>
              <a:bodyPr spcFirstLastPara="1" wrap="square" lIns="0" tIns="0" rIns="0" bIns="0" anchor="t" anchorCtr="0">
                <a:spAutoFit/>
              </a:bodyPr>
              <a:lstStyle/>
              <a:p>
                <a:pPr marL="0" marR="0" lvl="0" indent="0" algn="r" rtl="0">
                  <a:lnSpc>
                    <a:spcPct val="100000"/>
                  </a:lnSpc>
                  <a:spcBef>
                    <a:spcPts val="0"/>
                  </a:spcBef>
                  <a:spcAft>
                    <a:spcPts val="0"/>
                  </a:spcAft>
                  <a:buClr>
                    <a:srgbClr val="000000"/>
                  </a:buClr>
                  <a:buSzPts val="1600"/>
                  <a:buFont typeface="Arial"/>
                  <a:buNone/>
                </a:pPr>
                <a:r>
                  <a:rPr lang="en-US" sz="1600" b="1" i="0" u="none" strike="noStrike" cap="none" dirty="0">
                    <a:solidFill>
                      <a:srgbClr val="000000"/>
                    </a:solidFill>
                    <a:latin typeface="Arial"/>
                    <a:ea typeface="Arial"/>
                    <a:cs typeface="Arial"/>
                    <a:sym typeface="Arial"/>
                  </a:rPr>
                  <a:t>07</a:t>
                </a:r>
                <a:endParaRPr dirty="0"/>
              </a:p>
            </p:txBody>
          </p:sp>
        </p:grpSp>
        <p:grpSp>
          <p:nvGrpSpPr>
            <p:cNvPr id="395" name="Google Shape;395;p2"/>
            <p:cNvGrpSpPr/>
            <p:nvPr/>
          </p:nvGrpSpPr>
          <p:grpSpPr>
            <a:xfrm>
              <a:off x="3472436" y="3489699"/>
              <a:ext cx="2915622" cy="395160"/>
              <a:chOff x="3472436" y="3459010"/>
              <a:chExt cx="2915622" cy="395160"/>
            </a:xfrm>
          </p:grpSpPr>
          <p:grpSp>
            <p:nvGrpSpPr>
              <p:cNvPr id="396" name="Google Shape;396;p2"/>
              <p:cNvGrpSpPr/>
              <p:nvPr/>
            </p:nvGrpSpPr>
            <p:grpSpPr>
              <a:xfrm>
                <a:off x="3472436" y="3459010"/>
                <a:ext cx="2915622" cy="395160"/>
                <a:chOff x="4662923" y="1749110"/>
                <a:chExt cx="3795277" cy="271779"/>
              </a:xfrm>
            </p:grpSpPr>
            <p:grpSp>
              <p:nvGrpSpPr>
                <p:cNvPr id="397" name="Google Shape;397;p2"/>
                <p:cNvGrpSpPr/>
                <p:nvPr/>
              </p:nvGrpSpPr>
              <p:grpSpPr>
                <a:xfrm>
                  <a:off x="4662923" y="1749110"/>
                  <a:ext cx="2579688" cy="174177"/>
                  <a:chOff x="4662923" y="1749110"/>
                  <a:chExt cx="2579688" cy="174177"/>
                </a:xfrm>
              </p:grpSpPr>
              <p:grpSp>
                <p:nvGrpSpPr>
                  <p:cNvPr id="398" name="Google Shape;398;p2"/>
                  <p:cNvGrpSpPr/>
                  <p:nvPr/>
                </p:nvGrpSpPr>
                <p:grpSpPr>
                  <a:xfrm>
                    <a:off x="4662923" y="1749110"/>
                    <a:ext cx="76061" cy="174177"/>
                    <a:chOff x="4662923" y="1749110"/>
                    <a:chExt cx="76061" cy="174177"/>
                  </a:xfrm>
                </p:grpSpPr>
                <p:sp>
                  <p:nvSpPr>
                    <p:cNvPr id="399" name="Google Shape;399;p2"/>
                    <p:cNvSpPr/>
                    <p:nvPr/>
                  </p:nvSpPr>
                  <p:spPr>
                    <a:xfrm rot="5400000">
                      <a:off x="4656838" y="1798168"/>
                      <a:ext cx="88231" cy="76061"/>
                    </a:xfrm>
                    <a:prstGeom prst="triangle">
                      <a:avLst>
                        <a:gd name="adj" fmla="val 50000"/>
                      </a:avLst>
                    </a:prstGeom>
                    <a:solidFill>
                      <a:srgbClr val="FFB6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Arial"/>
                        <a:buNone/>
                      </a:pPr>
                      <a:endParaRPr sz="1200" b="0" i="0" u="none" strike="noStrike" cap="none">
                        <a:solidFill>
                          <a:srgbClr val="000000"/>
                        </a:solidFill>
                        <a:latin typeface="Arial"/>
                        <a:ea typeface="Arial"/>
                        <a:cs typeface="Arial"/>
                        <a:sym typeface="Arial"/>
                      </a:endParaRPr>
                    </a:p>
                  </p:txBody>
                </p:sp>
                <p:cxnSp>
                  <p:nvCxnSpPr>
                    <p:cNvPr id="400" name="Google Shape;400;p2"/>
                    <p:cNvCxnSpPr/>
                    <p:nvPr/>
                  </p:nvCxnSpPr>
                  <p:spPr>
                    <a:xfrm>
                      <a:off x="4662923" y="1749110"/>
                      <a:ext cx="0" cy="174177"/>
                    </a:xfrm>
                    <a:prstGeom prst="straightConnector1">
                      <a:avLst/>
                    </a:prstGeom>
                    <a:noFill/>
                    <a:ln w="12700" cap="sq" cmpd="sng">
                      <a:solidFill>
                        <a:srgbClr val="FFB600"/>
                      </a:solidFill>
                      <a:prstDash val="solid"/>
                      <a:round/>
                      <a:headEnd type="none" w="sm" len="sm"/>
                      <a:tailEnd type="none" w="sm" len="sm"/>
                    </a:ln>
                  </p:spPr>
                </p:cxnSp>
              </p:grpSp>
              <p:sp>
                <p:nvSpPr>
                  <p:cNvPr id="401" name="Google Shape;401;p2"/>
                  <p:cNvSpPr txBox="1"/>
                  <p:nvPr/>
                </p:nvSpPr>
                <p:spPr>
                  <a:xfrm>
                    <a:off x="4855679" y="1772695"/>
                    <a:ext cx="2386932" cy="127007"/>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200"/>
                      <a:buFont typeface="Arial"/>
                      <a:buNone/>
                    </a:pPr>
                    <a:r>
                      <a:rPr lang="en-US" sz="1200" b="0" i="0" u="none" strike="noStrike" cap="none">
                        <a:solidFill>
                          <a:srgbClr val="000000"/>
                        </a:solidFill>
                        <a:latin typeface="Arial"/>
                        <a:ea typeface="Arial"/>
                        <a:cs typeface="Arial"/>
                        <a:sym typeface="Arial"/>
                      </a:rPr>
                      <a:t>INTRODUCTION</a:t>
                    </a:r>
                    <a:endParaRPr sz="1200" b="0" i="0" u="none" strike="noStrike" cap="none">
                      <a:solidFill>
                        <a:srgbClr val="000000"/>
                      </a:solidFill>
                      <a:latin typeface="Arial"/>
                      <a:ea typeface="Arial"/>
                      <a:cs typeface="Arial"/>
                      <a:sym typeface="Arial"/>
                    </a:endParaRPr>
                  </a:p>
                </p:txBody>
              </p:sp>
            </p:grpSp>
            <p:cxnSp>
              <p:nvCxnSpPr>
                <p:cNvPr id="402" name="Google Shape;402;p2"/>
                <p:cNvCxnSpPr/>
                <p:nvPr/>
              </p:nvCxnSpPr>
              <p:spPr>
                <a:xfrm>
                  <a:off x="4891382" y="2020889"/>
                  <a:ext cx="3566818" cy="0"/>
                </a:xfrm>
                <a:prstGeom prst="straightConnector1">
                  <a:avLst/>
                </a:prstGeom>
                <a:noFill/>
                <a:ln w="9525" cap="sq" cmpd="sng">
                  <a:solidFill>
                    <a:srgbClr val="D8D8D8"/>
                  </a:solidFill>
                  <a:prstDash val="solid"/>
                  <a:round/>
                  <a:headEnd type="none" w="sm" len="sm"/>
                  <a:tailEnd type="none" w="sm" len="sm"/>
                </a:ln>
              </p:spPr>
            </p:cxnSp>
          </p:grpSp>
          <p:sp>
            <p:nvSpPr>
              <p:cNvPr id="403" name="Google Shape;403;p2"/>
              <p:cNvSpPr txBox="1"/>
              <p:nvPr/>
            </p:nvSpPr>
            <p:spPr>
              <a:xfrm>
                <a:off x="5914776" y="3462524"/>
                <a:ext cx="473282" cy="246221"/>
              </a:xfrm>
              <a:prstGeom prst="rect">
                <a:avLst/>
              </a:prstGeom>
              <a:noFill/>
              <a:ln>
                <a:noFill/>
              </a:ln>
            </p:spPr>
            <p:txBody>
              <a:bodyPr spcFirstLastPara="1" wrap="square" lIns="0" tIns="0" rIns="0" bIns="0" anchor="t" anchorCtr="0">
                <a:spAutoFit/>
              </a:bodyPr>
              <a:lstStyle/>
              <a:p>
                <a:pPr marL="0" marR="0" lvl="0" indent="0" algn="r" rtl="0">
                  <a:lnSpc>
                    <a:spcPct val="100000"/>
                  </a:lnSpc>
                  <a:spcBef>
                    <a:spcPts val="0"/>
                  </a:spcBef>
                  <a:spcAft>
                    <a:spcPts val="0"/>
                  </a:spcAft>
                  <a:buClr>
                    <a:srgbClr val="000000"/>
                  </a:buClr>
                  <a:buSzPts val="1600"/>
                  <a:buFont typeface="Arial"/>
                  <a:buNone/>
                </a:pPr>
                <a:r>
                  <a:rPr lang="en-US" sz="1600" b="1" i="0" u="none" strike="noStrike" cap="none" dirty="0">
                    <a:solidFill>
                      <a:srgbClr val="000000"/>
                    </a:solidFill>
                    <a:latin typeface="Arial"/>
                    <a:ea typeface="Arial"/>
                    <a:cs typeface="Arial"/>
                    <a:sym typeface="Arial"/>
                  </a:rPr>
                  <a:t>27</a:t>
                </a:r>
                <a:endParaRPr dirty="0"/>
              </a:p>
            </p:txBody>
          </p:sp>
        </p:grpSp>
        <p:grpSp>
          <p:nvGrpSpPr>
            <p:cNvPr id="404" name="Google Shape;404;p2"/>
            <p:cNvGrpSpPr/>
            <p:nvPr/>
          </p:nvGrpSpPr>
          <p:grpSpPr>
            <a:xfrm>
              <a:off x="3472436" y="4094328"/>
              <a:ext cx="2915622" cy="458843"/>
              <a:chOff x="3472436" y="4032947"/>
              <a:chExt cx="2915622" cy="458843"/>
            </a:xfrm>
          </p:grpSpPr>
          <p:grpSp>
            <p:nvGrpSpPr>
              <p:cNvPr id="405" name="Google Shape;405;p2"/>
              <p:cNvGrpSpPr/>
              <p:nvPr/>
            </p:nvGrpSpPr>
            <p:grpSpPr>
              <a:xfrm>
                <a:off x="3472436" y="4032947"/>
                <a:ext cx="2915622" cy="458843"/>
                <a:chOff x="4662923" y="1705311"/>
                <a:chExt cx="3795277" cy="315578"/>
              </a:xfrm>
            </p:grpSpPr>
            <p:grpSp>
              <p:nvGrpSpPr>
                <p:cNvPr id="406" name="Google Shape;406;p2"/>
                <p:cNvGrpSpPr/>
                <p:nvPr/>
              </p:nvGrpSpPr>
              <p:grpSpPr>
                <a:xfrm>
                  <a:off x="4662923" y="1705311"/>
                  <a:ext cx="2579688" cy="254015"/>
                  <a:chOff x="4662923" y="1705311"/>
                  <a:chExt cx="2579688" cy="254015"/>
                </a:xfrm>
              </p:grpSpPr>
              <p:grpSp>
                <p:nvGrpSpPr>
                  <p:cNvPr id="407" name="Google Shape;407;p2"/>
                  <p:cNvGrpSpPr/>
                  <p:nvPr/>
                </p:nvGrpSpPr>
                <p:grpSpPr>
                  <a:xfrm>
                    <a:off x="4662923" y="1745230"/>
                    <a:ext cx="76061" cy="174177"/>
                    <a:chOff x="4662923" y="1745230"/>
                    <a:chExt cx="76061" cy="174177"/>
                  </a:xfrm>
                </p:grpSpPr>
                <p:sp>
                  <p:nvSpPr>
                    <p:cNvPr id="408" name="Google Shape;408;p2"/>
                    <p:cNvSpPr/>
                    <p:nvPr/>
                  </p:nvSpPr>
                  <p:spPr>
                    <a:xfrm rot="5400000">
                      <a:off x="4656838" y="1798168"/>
                      <a:ext cx="88231" cy="76061"/>
                    </a:xfrm>
                    <a:prstGeom prst="triangle">
                      <a:avLst>
                        <a:gd name="adj" fmla="val 50000"/>
                      </a:avLst>
                    </a:prstGeom>
                    <a:solidFill>
                      <a:srgbClr val="FFB6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Arial"/>
                        <a:buNone/>
                      </a:pPr>
                      <a:endParaRPr sz="1200" b="0" i="0" u="none" strike="noStrike" cap="none">
                        <a:solidFill>
                          <a:srgbClr val="000000"/>
                        </a:solidFill>
                        <a:latin typeface="Arial"/>
                        <a:ea typeface="Arial"/>
                        <a:cs typeface="Arial"/>
                        <a:sym typeface="Arial"/>
                      </a:endParaRPr>
                    </a:p>
                  </p:txBody>
                </p:sp>
                <p:cxnSp>
                  <p:nvCxnSpPr>
                    <p:cNvPr id="409" name="Google Shape;409;p2"/>
                    <p:cNvCxnSpPr/>
                    <p:nvPr/>
                  </p:nvCxnSpPr>
                  <p:spPr>
                    <a:xfrm>
                      <a:off x="4662923" y="1745230"/>
                      <a:ext cx="0" cy="174177"/>
                    </a:xfrm>
                    <a:prstGeom prst="straightConnector1">
                      <a:avLst/>
                    </a:prstGeom>
                    <a:noFill/>
                    <a:ln w="12700" cap="sq" cmpd="sng">
                      <a:solidFill>
                        <a:srgbClr val="FFB600"/>
                      </a:solidFill>
                      <a:prstDash val="solid"/>
                      <a:round/>
                      <a:headEnd type="none" w="sm" len="sm"/>
                      <a:tailEnd type="none" w="sm" len="sm"/>
                    </a:ln>
                  </p:spPr>
                </p:cxnSp>
              </p:grpSp>
              <p:sp>
                <p:nvSpPr>
                  <p:cNvPr id="410" name="Google Shape;410;p2"/>
                  <p:cNvSpPr txBox="1"/>
                  <p:nvPr/>
                </p:nvSpPr>
                <p:spPr>
                  <a:xfrm>
                    <a:off x="4855679" y="1705311"/>
                    <a:ext cx="2386932" cy="254015"/>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200"/>
                      <a:buFont typeface="Arial"/>
                      <a:buNone/>
                    </a:pPr>
                    <a:r>
                      <a:rPr lang="en-US" sz="1200" b="0" i="0" u="none" strike="noStrike" cap="none" dirty="0">
                        <a:solidFill>
                          <a:srgbClr val="000000"/>
                        </a:solidFill>
                        <a:latin typeface="Arial"/>
                        <a:ea typeface="Arial"/>
                        <a:cs typeface="Arial"/>
                        <a:sym typeface="Arial"/>
                      </a:rPr>
                      <a:t>PTF MID-TERM REVIEW RETREAT</a:t>
                    </a:r>
                    <a:endParaRPr sz="1200" b="0" i="0" u="none" strike="noStrike" cap="none" dirty="0">
                      <a:solidFill>
                        <a:srgbClr val="000000"/>
                      </a:solidFill>
                      <a:latin typeface="Arial"/>
                      <a:ea typeface="Arial"/>
                      <a:cs typeface="Arial"/>
                      <a:sym typeface="Arial"/>
                    </a:endParaRPr>
                  </a:p>
                </p:txBody>
              </p:sp>
            </p:grpSp>
            <p:cxnSp>
              <p:nvCxnSpPr>
                <p:cNvPr id="411" name="Google Shape;411;p2"/>
                <p:cNvCxnSpPr/>
                <p:nvPr/>
              </p:nvCxnSpPr>
              <p:spPr>
                <a:xfrm>
                  <a:off x="4891382" y="2020889"/>
                  <a:ext cx="3566818" cy="0"/>
                </a:xfrm>
                <a:prstGeom prst="straightConnector1">
                  <a:avLst/>
                </a:prstGeom>
                <a:noFill/>
                <a:ln w="9525" cap="sq" cmpd="sng">
                  <a:solidFill>
                    <a:srgbClr val="D8D8D8"/>
                  </a:solidFill>
                  <a:prstDash val="solid"/>
                  <a:round/>
                  <a:headEnd type="none" w="sm" len="sm"/>
                  <a:tailEnd type="none" w="sm" len="sm"/>
                </a:ln>
              </p:spPr>
            </p:cxnSp>
          </p:grpSp>
          <p:sp>
            <p:nvSpPr>
              <p:cNvPr id="412" name="Google Shape;412;p2"/>
              <p:cNvSpPr txBox="1"/>
              <p:nvPr/>
            </p:nvSpPr>
            <p:spPr>
              <a:xfrm>
                <a:off x="5914776" y="4094503"/>
                <a:ext cx="473282" cy="246221"/>
              </a:xfrm>
              <a:prstGeom prst="rect">
                <a:avLst/>
              </a:prstGeom>
              <a:noFill/>
              <a:ln>
                <a:noFill/>
              </a:ln>
            </p:spPr>
            <p:txBody>
              <a:bodyPr spcFirstLastPara="1" wrap="square" lIns="0" tIns="0" rIns="0" bIns="0" anchor="t" anchorCtr="0">
                <a:spAutoFit/>
              </a:bodyPr>
              <a:lstStyle/>
              <a:p>
                <a:pPr marL="0" marR="0" lvl="0" indent="0" algn="r" rtl="0">
                  <a:lnSpc>
                    <a:spcPct val="100000"/>
                  </a:lnSpc>
                  <a:spcBef>
                    <a:spcPts val="0"/>
                  </a:spcBef>
                  <a:spcAft>
                    <a:spcPts val="0"/>
                  </a:spcAft>
                  <a:buClr>
                    <a:srgbClr val="000000"/>
                  </a:buClr>
                  <a:buSzPts val="1600"/>
                  <a:buFont typeface="Arial"/>
                  <a:buNone/>
                </a:pPr>
                <a:r>
                  <a:rPr lang="en-US" sz="1600" b="1" i="0" u="none" strike="noStrike" cap="none" dirty="0">
                    <a:solidFill>
                      <a:srgbClr val="000000"/>
                    </a:solidFill>
                    <a:latin typeface="Arial"/>
                    <a:ea typeface="Arial"/>
                    <a:cs typeface="Arial"/>
                    <a:sym typeface="Arial"/>
                  </a:rPr>
                  <a:t>34</a:t>
                </a:r>
                <a:endParaRPr dirty="0"/>
              </a:p>
            </p:txBody>
          </p:sp>
        </p:grpSp>
        <p:grpSp>
          <p:nvGrpSpPr>
            <p:cNvPr id="413" name="Google Shape;413;p2"/>
            <p:cNvGrpSpPr/>
            <p:nvPr/>
          </p:nvGrpSpPr>
          <p:grpSpPr>
            <a:xfrm>
              <a:off x="3472436" y="4790337"/>
              <a:ext cx="2915622" cy="367460"/>
              <a:chOff x="3472436" y="4727006"/>
              <a:chExt cx="2915622" cy="367460"/>
            </a:xfrm>
          </p:grpSpPr>
          <p:grpSp>
            <p:nvGrpSpPr>
              <p:cNvPr id="414" name="Google Shape;414;p2"/>
              <p:cNvGrpSpPr/>
              <p:nvPr/>
            </p:nvGrpSpPr>
            <p:grpSpPr>
              <a:xfrm>
                <a:off x="3472436" y="4727006"/>
                <a:ext cx="2915622" cy="367460"/>
                <a:chOff x="4662923" y="1768161"/>
                <a:chExt cx="3795277" cy="252728"/>
              </a:xfrm>
            </p:grpSpPr>
            <p:grpSp>
              <p:nvGrpSpPr>
                <p:cNvPr id="415" name="Google Shape;415;p2"/>
                <p:cNvGrpSpPr/>
                <p:nvPr/>
              </p:nvGrpSpPr>
              <p:grpSpPr>
                <a:xfrm>
                  <a:off x="4662923" y="1768161"/>
                  <a:ext cx="2579688" cy="174177"/>
                  <a:chOff x="4662923" y="1768161"/>
                  <a:chExt cx="2579688" cy="174177"/>
                </a:xfrm>
              </p:grpSpPr>
              <p:grpSp>
                <p:nvGrpSpPr>
                  <p:cNvPr id="416" name="Google Shape;416;p2"/>
                  <p:cNvGrpSpPr/>
                  <p:nvPr/>
                </p:nvGrpSpPr>
                <p:grpSpPr>
                  <a:xfrm>
                    <a:off x="4662923" y="1768161"/>
                    <a:ext cx="76061" cy="174177"/>
                    <a:chOff x="4662923" y="1768161"/>
                    <a:chExt cx="76061" cy="174177"/>
                  </a:xfrm>
                </p:grpSpPr>
                <p:sp>
                  <p:nvSpPr>
                    <p:cNvPr id="417" name="Google Shape;417;p2"/>
                    <p:cNvSpPr/>
                    <p:nvPr/>
                  </p:nvSpPr>
                  <p:spPr>
                    <a:xfrm rot="5400000">
                      <a:off x="4656838" y="1838686"/>
                      <a:ext cx="88231" cy="76061"/>
                    </a:xfrm>
                    <a:prstGeom prst="triangle">
                      <a:avLst>
                        <a:gd name="adj" fmla="val 50000"/>
                      </a:avLst>
                    </a:prstGeom>
                    <a:solidFill>
                      <a:srgbClr val="FFB6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Arial"/>
                        <a:buNone/>
                      </a:pPr>
                      <a:endParaRPr sz="1200" b="0" i="0" u="none" strike="noStrike" cap="none">
                        <a:solidFill>
                          <a:srgbClr val="000000"/>
                        </a:solidFill>
                        <a:latin typeface="Arial"/>
                        <a:ea typeface="Arial"/>
                        <a:cs typeface="Arial"/>
                        <a:sym typeface="Arial"/>
                      </a:endParaRPr>
                    </a:p>
                  </p:txBody>
                </p:sp>
                <p:cxnSp>
                  <p:nvCxnSpPr>
                    <p:cNvPr id="418" name="Google Shape;418;p2"/>
                    <p:cNvCxnSpPr/>
                    <p:nvPr/>
                  </p:nvCxnSpPr>
                  <p:spPr>
                    <a:xfrm>
                      <a:off x="4662923" y="1768161"/>
                      <a:ext cx="0" cy="174177"/>
                    </a:xfrm>
                    <a:prstGeom prst="straightConnector1">
                      <a:avLst/>
                    </a:prstGeom>
                    <a:noFill/>
                    <a:ln w="12700" cap="sq" cmpd="sng">
                      <a:solidFill>
                        <a:srgbClr val="FFB600"/>
                      </a:solidFill>
                      <a:prstDash val="solid"/>
                      <a:round/>
                      <a:headEnd type="none" w="sm" len="sm"/>
                      <a:tailEnd type="none" w="sm" len="sm"/>
                    </a:ln>
                  </p:spPr>
                </p:cxnSp>
              </p:grpSp>
              <p:sp>
                <p:nvSpPr>
                  <p:cNvPr id="419" name="Google Shape;419;p2"/>
                  <p:cNvSpPr txBox="1"/>
                  <p:nvPr/>
                </p:nvSpPr>
                <p:spPr>
                  <a:xfrm>
                    <a:off x="4855679" y="1791746"/>
                    <a:ext cx="2386932" cy="12700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200"/>
                      <a:buFont typeface="Arial"/>
                      <a:buNone/>
                    </a:pPr>
                    <a:r>
                      <a:rPr lang="en-US" sz="1200" b="0" i="0" u="none" strike="noStrike" cap="none">
                        <a:solidFill>
                          <a:srgbClr val="000000"/>
                        </a:solidFill>
                        <a:latin typeface="Arial"/>
                        <a:ea typeface="Arial"/>
                        <a:cs typeface="Arial"/>
                        <a:sym typeface="Arial"/>
                      </a:rPr>
                      <a:t>ACHIEVEMENTS</a:t>
                    </a:r>
                    <a:endParaRPr sz="1200" b="0" i="0" u="none" strike="noStrike" cap="none">
                      <a:solidFill>
                        <a:srgbClr val="000000"/>
                      </a:solidFill>
                      <a:latin typeface="Arial"/>
                      <a:ea typeface="Arial"/>
                      <a:cs typeface="Arial"/>
                      <a:sym typeface="Arial"/>
                    </a:endParaRPr>
                  </a:p>
                </p:txBody>
              </p:sp>
            </p:grpSp>
            <p:cxnSp>
              <p:nvCxnSpPr>
                <p:cNvPr id="420" name="Google Shape;420;p2"/>
                <p:cNvCxnSpPr/>
                <p:nvPr/>
              </p:nvCxnSpPr>
              <p:spPr>
                <a:xfrm>
                  <a:off x="4891382" y="2020889"/>
                  <a:ext cx="3566818" cy="0"/>
                </a:xfrm>
                <a:prstGeom prst="straightConnector1">
                  <a:avLst/>
                </a:prstGeom>
                <a:noFill/>
                <a:ln w="9525" cap="sq" cmpd="sng">
                  <a:solidFill>
                    <a:srgbClr val="D8D8D8"/>
                  </a:solidFill>
                  <a:prstDash val="solid"/>
                  <a:round/>
                  <a:headEnd type="none" w="sm" len="sm"/>
                  <a:tailEnd type="none" w="sm" len="sm"/>
                </a:ln>
              </p:spPr>
            </p:cxnSp>
          </p:grpSp>
          <p:sp>
            <p:nvSpPr>
              <p:cNvPr id="421" name="Google Shape;421;p2"/>
              <p:cNvSpPr txBox="1"/>
              <p:nvPr/>
            </p:nvSpPr>
            <p:spPr>
              <a:xfrm>
                <a:off x="5914776" y="4730523"/>
                <a:ext cx="473282" cy="246221"/>
              </a:xfrm>
              <a:prstGeom prst="rect">
                <a:avLst/>
              </a:prstGeom>
              <a:noFill/>
              <a:ln>
                <a:noFill/>
              </a:ln>
            </p:spPr>
            <p:txBody>
              <a:bodyPr spcFirstLastPara="1" wrap="square" lIns="0" tIns="0" rIns="0" bIns="0" anchor="t" anchorCtr="0">
                <a:spAutoFit/>
              </a:bodyPr>
              <a:lstStyle/>
              <a:p>
                <a:pPr marL="0" marR="0" lvl="0" indent="0" algn="r" rtl="0">
                  <a:lnSpc>
                    <a:spcPct val="100000"/>
                  </a:lnSpc>
                  <a:spcBef>
                    <a:spcPts val="0"/>
                  </a:spcBef>
                  <a:spcAft>
                    <a:spcPts val="0"/>
                  </a:spcAft>
                  <a:buClr>
                    <a:srgbClr val="000000"/>
                  </a:buClr>
                  <a:buSzPts val="1600"/>
                  <a:buFont typeface="Arial"/>
                  <a:buNone/>
                </a:pPr>
                <a:r>
                  <a:rPr lang="en-US" sz="1600" b="1" i="0" u="none" strike="noStrike" cap="none" dirty="0">
                    <a:solidFill>
                      <a:srgbClr val="000000"/>
                    </a:solidFill>
                    <a:latin typeface="Arial"/>
                    <a:ea typeface="Arial"/>
                    <a:cs typeface="Arial"/>
                    <a:sym typeface="Arial"/>
                  </a:rPr>
                  <a:t>39</a:t>
                </a:r>
                <a:endParaRPr dirty="0"/>
              </a:p>
            </p:txBody>
          </p:sp>
        </p:grpSp>
        <p:grpSp>
          <p:nvGrpSpPr>
            <p:cNvPr id="422" name="Google Shape;422;p2"/>
            <p:cNvGrpSpPr/>
            <p:nvPr/>
          </p:nvGrpSpPr>
          <p:grpSpPr>
            <a:xfrm>
              <a:off x="3472436" y="5367269"/>
              <a:ext cx="2915622" cy="441110"/>
              <a:chOff x="3472436" y="5319196"/>
              <a:chExt cx="2915622" cy="441110"/>
            </a:xfrm>
          </p:grpSpPr>
          <p:grpSp>
            <p:nvGrpSpPr>
              <p:cNvPr id="423" name="Google Shape;423;p2"/>
              <p:cNvGrpSpPr/>
              <p:nvPr/>
            </p:nvGrpSpPr>
            <p:grpSpPr>
              <a:xfrm>
                <a:off x="3472436" y="5319196"/>
                <a:ext cx="2915622" cy="441110"/>
                <a:chOff x="4662923" y="1717507"/>
                <a:chExt cx="3795277" cy="303382"/>
              </a:xfrm>
            </p:grpSpPr>
            <p:grpSp>
              <p:nvGrpSpPr>
                <p:cNvPr id="424" name="Google Shape;424;p2"/>
                <p:cNvGrpSpPr/>
                <p:nvPr/>
              </p:nvGrpSpPr>
              <p:grpSpPr>
                <a:xfrm>
                  <a:off x="4662923" y="1717507"/>
                  <a:ext cx="3347852" cy="174177"/>
                  <a:chOff x="4662923" y="1717507"/>
                  <a:chExt cx="3347852" cy="174177"/>
                </a:xfrm>
              </p:grpSpPr>
              <p:grpSp>
                <p:nvGrpSpPr>
                  <p:cNvPr id="425" name="Google Shape;425;p2"/>
                  <p:cNvGrpSpPr/>
                  <p:nvPr/>
                </p:nvGrpSpPr>
                <p:grpSpPr>
                  <a:xfrm>
                    <a:off x="4662923" y="1717507"/>
                    <a:ext cx="76061" cy="174177"/>
                    <a:chOff x="4662923" y="1717507"/>
                    <a:chExt cx="76061" cy="174177"/>
                  </a:xfrm>
                </p:grpSpPr>
                <p:sp>
                  <p:nvSpPr>
                    <p:cNvPr id="426" name="Google Shape;426;p2"/>
                    <p:cNvSpPr/>
                    <p:nvPr/>
                  </p:nvSpPr>
                  <p:spPr>
                    <a:xfrm rot="5400000">
                      <a:off x="4656838" y="1798168"/>
                      <a:ext cx="88231" cy="76061"/>
                    </a:xfrm>
                    <a:prstGeom prst="triangle">
                      <a:avLst>
                        <a:gd name="adj" fmla="val 50000"/>
                      </a:avLst>
                    </a:prstGeom>
                    <a:solidFill>
                      <a:srgbClr val="FFB6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Arial"/>
                        <a:buNone/>
                      </a:pPr>
                      <a:endParaRPr sz="1200" b="0" i="0" u="none" strike="noStrike" cap="none">
                        <a:solidFill>
                          <a:srgbClr val="000000"/>
                        </a:solidFill>
                        <a:latin typeface="Arial"/>
                        <a:ea typeface="Arial"/>
                        <a:cs typeface="Arial"/>
                        <a:sym typeface="Arial"/>
                      </a:endParaRPr>
                    </a:p>
                  </p:txBody>
                </p:sp>
                <p:cxnSp>
                  <p:nvCxnSpPr>
                    <p:cNvPr id="427" name="Google Shape;427;p2"/>
                    <p:cNvCxnSpPr/>
                    <p:nvPr/>
                  </p:nvCxnSpPr>
                  <p:spPr>
                    <a:xfrm>
                      <a:off x="4662923" y="1717507"/>
                      <a:ext cx="0" cy="174177"/>
                    </a:xfrm>
                    <a:prstGeom prst="straightConnector1">
                      <a:avLst/>
                    </a:prstGeom>
                    <a:noFill/>
                    <a:ln w="12700" cap="sq" cmpd="sng">
                      <a:solidFill>
                        <a:srgbClr val="FFB600"/>
                      </a:solidFill>
                      <a:prstDash val="solid"/>
                      <a:round/>
                      <a:headEnd type="none" w="sm" len="sm"/>
                      <a:tailEnd type="none" w="sm" len="sm"/>
                    </a:ln>
                  </p:spPr>
                </p:cxnSp>
              </p:grpSp>
              <p:sp>
                <p:nvSpPr>
                  <p:cNvPr id="428" name="Google Shape;428;p2"/>
                  <p:cNvSpPr txBox="1"/>
                  <p:nvPr/>
                </p:nvSpPr>
                <p:spPr>
                  <a:xfrm>
                    <a:off x="4855678" y="1741092"/>
                    <a:ext cx="3155097" cy="12700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a:solidFill>
                          <a:srgbClr val="000000"/>
                        </a:solidFill>
                        <a:latin typeface="Arial"/>
                        <a:ea typeface="Arial"/>
                        <a:cs typeface="Arial"/>
                        <a:sym typeface="Arial"/>
                      </a:rPr>
                      <a:t>STAKEHOLDER ENGAGEMENT</a:t>
                    </a:r>
                    <a:endParaRPr sz="1200">
                      <a:solidFill>
                        <a:srgbClr val="000000"/>
                      </a:solidFill>
                      <a:latin typeface="Arial"/>
                      <a:ea typeface="Arial"/>
                      <a:cs typeface="Arial"/>
                      <a:sym typeface="Arial"/>
                    </a:endParaRPr>
                  </a:p>
                </p:txBody>
              </p:sp>
            </p:grpSp>
            <p:cxnSp>
              <p:nvCxnSpPr>
                <p:cNvPr id="429" name="Google Shape;429;p2"/>
                <p:cNvCxnSpPr/>
                <p:nvPr/>
              </p:nvCxnSpPr>
              <p:spPr>
                <a:xfrm>
                  <a:off x="4891382" y="2020889"/>
                  <a:ext cx="3566818" cy="0"/>
                </a:xfrm>
                <a:prstGeom prst="straightConnector1">
                  <a:avLst/>
                </a:prstGeom>
                <a:noFill/>
                <a:ln w="9525" cap="sq" cmpd="sng">
                  <a:solidFill>
                    <a:srgbClr val="D8D8D8"/>
                  </a:solidFill>
                  <a:prstDash val="solid"/>
                  <a:round/>
                  <a:headEnd type="none" w="sm" len="sm"/>
                  <a:tailEnd type="none" w="sm" len="sm"/>
                </a:ln>
              </p:spPr>
            </p:cxnSp>
          </p:grpSp>
          <p:sp>
            <p:nvSpPr>
              <p:cNvPr id="430" name="Google Shape;430;p2"/>
              <p:cNvSpPr txBox="1"/>
              <p:nvPr/>
            </p:nvSpPr>
            <p:spPr>
              <a:xfrm>
                <a:off x="5914776" y="5322710"/>
                <a:ext cx="473282" cy="246221"/>
              </a:xfrm>
              <a:prstGeom prst="rect">
                <a:avLst/>
              </a:prstGeom>
              <a:noFill/>
              <a:ln>
                <a:noFill/>
              </a:ln>
            </p:spPr>
            <p:txBody>
              <a:bodyPr spcFirstLastPara="1" wrap="square" lIns="0" tIns="0" rIns="0" bIns="0" anchor="t" anchorCtr="0">
                <a:spAutoFit/>
              </a:bodyPr>
              <a:lstStyle/>
              <a:p>
                <a:pPr marL="0" marR="0" lvl="0" indent="0" algn="r" rtl="0">
                  <a:lnSpc>
                    <a:spcPct val="100000"/>
                  </a:lnSpc>
                  <a:spcBef>
                    <a:spcPts val="0"/>
                  </a:spcBef>
                  <a:spcAft>
                    <a:spcPts val="0"/>
                  </a:spcAft>
                  <a:buClr>
                    <a:srgbClr val="000000"/>
                  </a:buClr>
                  <a:buSzPts val="1600"/>
                  <a:buFont typeface="Arial"/>
                  <a:buNone/>
                </a:pPr>
                <a:r>
                  <a:rPr lang="en-US" sz="1600" b="1" i="0" u="none" strike="noStrike" cap="none" dirty="0">
                    <a:solidFill>
                      <a:srgbClr val="000000"/>
                    </a:solidFill>
                    <a:latin typeface="Arial"/>
                    <a:ea typeface="Arial"/>
                    <a:cs typeface="Arial"/>
                    <a:sym typeface="Arial"/>
                  </a:rPr>
                  <a:t>63</a:t>
                </a:r>
                <a:endParaRPr dirty="0"/>
              </a:p>
            </p:txBody>
          </p:sp>
        </p:grpSp>
        <p:grpSp>
          <p:nvGrpSpPr>
            <p:cNvPr id="431" name="Google Shape;431;p2"/>
            <p:cNvGrpSpPr/>
            <p:nvPr/>
          </p:nvGrpSpPr>
          <p:grpSpPr>
            <a:xfrm>
              <a:off x="3472436" y="6046867"/>
              <a:ext cx="2915622" cy="350893"/>
              <a:chOff x="3472436" y="5983344"/>
              <a:chExt cx="2915622" cy="350893"/>
            </a:xfrm>
          </p:grpSpPr>
          <p:grpSp>
            <p:nvGrpSpPr>
              <p:cNvPr id="432" name="Google Shape;432;p2"/>
              <p:cNvGrpSpPr/>
              <p:nvPr/>
            </p:nvGrpSpPr>
            <p:grpSpPr>
              <a:xfrm>
                <a:off x="3472436" y="5983344"/>
                <a:ext cx="2915622" cy="350893"/>
                <a:chOff x="4662923" y="1779555"/>
                <a:chExt cx="3795277" cy="241334"/>
              </a:xfrm>
            </p:grpSpPr>
            <p:grpSp>
              <p:nvGrpSpPr>
                <p:cNvPr id="433" name="Google Shape;433;p2"/>
                <p:cNvGrpSpPr/>
                <p:nvPr/>
              </p:nvGrpSpPr>
              <p:grpSpPr>
                <a:xfrm>
                  <a:off x="4662923" y="1779555"/>
                  <a:ext cx="2854728" cy="174177"/>
                  <a:chOff x="4662923" y="1779555"/>
                  <a:chExt cx="2854728" cy="174177"/>
                </a:xfrm>
              </p:grpSpPr>
              <p:grpSp>
                <p:nvGrpSpPr>
                  <p:cNvPr id="434" name="Google Shape;434;p2"/>
                  <p:cNvGrpSpPr/>
                  <p:nvPr/>
                </p:nvGrpSpPr>
                <p:grpSpPr>
                  <a:xfrm>
                    <a:off x="4662923" y="1779555"/>
                    <a:ext cx="76061" cy="174177"/>
                    <a:chOff x="4662923" y="1779555"/>
                    <a:chExt cx="76061" cy="174177"/>
                  </a:xfrm>
                </p:grpSpPr>
                <p:sp>
                  <p:nvSpPr>
                    <p:cNvPr id="435" name="Google Shape;435;p2"/>
                    <p:cNvSpPr/>
                    <p:nvPr/>
                  </p:nvSpPr>
                  <p:spPr>
                    <a:xfrm rot="5400000">
                      <a:off x="4656838" y="1798168"/>
                      <a:ext cx="88231" cy="76061"/>
                    </a:xfrm>
                    <a:prstGeom prst="triangle">
                      <a:avLst>
                        <a:gd name="adj" fmla="val 50000"/>
                      </a:avLst>
                    </a:prstGeom>
                    <a:solidFill>
                      <a:srgbClr val="FFB6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Arial"/>
                        <a:buNone/>
                      </a:pPr>
                      <a:endParaRPr sz="1200" b="0" i="0" u="none" strike="noStrike" cap="none">
                        <a:solidFill>
                          <a:srgbClr val="000000"/>
                        </a:solidFill>
                        <a:latin typeface="Arial"/>
                        <a:ea typeface="Arial"/>
                        <a:cs typeface="Arial"/>
                        <a:sym typeface="Arial"/>
                      </a:endParaRPr>
                    </a:p>
                  </p:txBody>
                </p:sp>
                <p:cxnSp>
                  <p:nvCxnSpPr>
                    <p:cNvPr id="436" name="Google Shape;436;p2"/>
                    <p:cNvCxnSpPr/>
                    <p:nvPr/>
                  </p:nvCxnSpPr>
                  <p:spPr>
                    <a:xfrm>
                      <a:off x="4662923" y="1779555"/>
                      <a:ext cx="0" cy="174177"/>
                    </a:xfrm>
                    <a:prstGeom prst="straightConnector1">
                      <a:avLst/>
                    </a:prstGeom>
                    <a:noFill/>
                    <a:ln w="12700" cap="sq" cmpd="sng">
                      <a:solidFill>
                        <a:srgbClr val="FFB600"/>
                      </a:solidFill>
                      <a:prstDash val="solid"/>
                      <a:round/>
                      <a:headEnd type="none" w="sm" len="sm"/>
                      <a:tailEnd type="none" w="sm" len="sm"/>
                    </a:ln>
                  </p:spPr>
                </p:cxnSp>
              </p:grpSp>
              <p:sp>
                <p:nvSpPr>
                  <p:cNvPr id="437" name="Google Shape;437;p2"/>
                  <p:cNvSpPr txBox="1"/>
                  <p:nvPr/>
                </p:nvSpPr>
                <p:spPr>
                  <a:xfrm>
                    <a:off x="4855678" y="1803138"/>
                    <a:ext cx="2661973" cy="127007"/>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200"/>
                      <a:buFont typeface="Arial"/>
                      <a:buNone/>
                    </a:pPr>
                    <a:r>
                      <a:rPr lang="en-US" sz="1200" b="0" i="0" u="none" strike="noStrike" cap="none">
                        <a:solidFill>
                          <a:srgbClr val="000000"/>
                        </a:solidFill>
                        <a:latin typeface="Arial"/>
                        <a:ea typeface="Arial"/>
                        <a:cs typeface="Arial"/>
                        <a:sym typeface="Arial"/>
                      </a:rPr>
                      <a:t>RESOURCE MANAGEMENT</a:t>
                    </a:r>
                    <a:endParaRPr sz="1200" b="0" i="0" u="none" strike="noStrike" cap="none">
                      <a:solidFill>
                        <a:srgbClr val="000000"/>
                      </a:solidFill>
                      <a:latin typeface="Arial"/>
                      <a:ea typeface="Arial"/>
                      <a:cs typeface="Arial"/>
                      <a:sym typeface="Arial"/>
                    </a:endParaRPr>
                  </a:p>
                </p:txBody>
              </p:sp>
            </p:grpSp>
            <p:cxnSp>
              <p:nvCxnSpPr>
                <p:cNvPr id="438" name="Google Shape;438;p2"/>
                <p:cNvCxnSpPr/>
                <p:nvPr/>
              </p:nvCxnSpPr>
              <p:spPr>
                <a:xfrm>
                  <a:off x="4891382" y="2020889"/>
                  <a:ext cx="3566818" cy="0"/>
                </a:xfrm>
                <a:prstGeom prst="straightConnector1">
                  <a:avLst/>
                </a:prstGeom>
                <a:noFill/>
                <a:ln w="9525" cap="sq" cmpd="sng">
                  <a:solidFill>
                    <a:srgbClr val="D8D8D8"/>
                  </a:solidFill>
                  <a:prstDash val="solid"/>
                  <a:round/>
                  <a:headEnd type="none" w="sm" len="sm"/>
                  <a:tailEnd type="none" w="sm" len="sm"/>
                </a:ln>
              </p:spPr>
            </p:cxnSp>
          </p:grpSp>
          <p:sp>
            <p:nvSpPr>
              <p:cNvPr id="439" name="Google Shape;439;p2"/>
              <p:cNvSpPr txBox="1"/>
              <p:nvPr/>
            </p:nvSpPr>
            <p:spPr>
              <a:xfrm>
                <a:off x="5983608" y="5986416"/>
                <a:ext cx="401465" cy="246221"/>
              </a:xfrm>
              <a:prstGeom prst="rect">
                <a:avLst/>
              </a:prstGeom>
              <a:noFill/>
              <a:ln>
                <a:noFill/>
              </a:ln>
            </p:spPr>
            <p:txBody>
              <a:bodyPr spcFirstLastPara="1" wrap="square" lIns="0" tIns="0" rIns="0" bIns="0" anchor="t" anchorCtr="0">
                <a:spAutoFit/>
              </a:bodyPr>
              <a:lstStyle/>
              <a:p>
                <a:pPr marL="0" marR="0" lvl="0" indent="0" algn="r" rtl="0">
                  <a:lnSpc>
                    <a:spcPct val="100000"/>
                  </a:lnSpc>
                  <a:spcBef>
                    <a:spcPts val="0"/>
                  </a:spcBef>
                  <a:spcAft>
                    <a:spcPts val="0"/>
                  </a:spcAft>
                  <a:buClr>
                    <a:srgbClr val="000000"/>
                  </a:buClr>
                  <a:buSzPts val="1600"/>
                  <a:buFont typeface="Arial"/>
                  <a:buNone/>
                </a:pPr>
                <a:r>
                  <a:rPr lang="en-US" sz="1600" b="1" i="0" u="none" strike="noStrike" cap="none" dirty="0">
                    <a:solidFill>
                      <a:srgbClr val="000000"/>
                    </a:solidFill>
                    <a:latin typeface="Arial"/>
                    <a:ea typeface="Arial"/>
                    <a:cs typeface="Arial"/>
                    <a:sym typeface="Arial"/>
                  </a:rPr>
                  <a:t>72</a:t>
                </a:r>
                <a:endParaRPr dirty="0"/>
              </a:p>
            </p:txBody>
          </p:sp>
        </p:grpSp>
        <p:grpSp>
          <p:nvGrpSpPr>
            <p:cNvPr id="440" name="Google Shape;440;p2"/>
            <p:cNvGrpSpPr/>
            <p:nvPr/>
          </p:nvGrpSpPr>
          <p:grpSpPr>
            <a:xfrm>
              <a:off x="3472436" y="6607235"/>
              <a:ext cx="2915622" cy="485861"/>
              <a:chOff x="3472436" y="6513020"/>
              <a:chExt cx="2915622" cy="485861"/>
            </a:xfrm>
          </p:grpSpPr>
          <p:grpSp>
            <p:nvGrpSpPr>
              <p:cNvPr id="441" name="Google Shape;441;p2"/>
              <p:cNvGrpSpPr/>
              <p:nvPr/>
            </p:nvGrpSpPr>
            <p:grpSpPr>
              <a:xfrm>
                <a:off x="3472436" y="6513020"/>
                <a:ext cx="2915622" cy="485861"/>
                <a:chOff x="4662923" y="1686728"/>
                <a:chExt cx="3795277" cy="334161"/>
              </a:xfrm>
            </p:grpSpPr>
            <p:grpSp>
              <p:nvGrpSpPr>
                <p:cNvPr id="442" name="Google Shape;442;p2"/>
                <p:cNvGrpSpPr/>
                <p:nvPr/>
              </p:nvGrpSpPr>
              <p:grpSpPr>
                <a:xfrm>
                  <a:off x="4662923" y="1686728"/>
                  <a:ext cx="2579688" cy="254016"/>
                  <a:chOff x="4662923" y="1686728"/>
                  <a:chExt cx="2579688" cy="254016"/>
                </a:xfrm>
              </p:grpSpPr>
              <p:grpSp>
                <p:nvGrpSpPr>
                  <p:cNvPr id="443" name="Google Shape;443;p2"/>
                  <p:cNvGrpSpPr/>
                  <p:nvPr/>
                </p:nvGrpSpPr>
                <p:grpSpPr>
                  <a:xfrm>
                    <a:off x="4662923" y="1726648"/>
                    <a:ext cx="76061" cy="174177"/>
                    <a:chOff x="4662923" y="1726648"/>
                    <a:chExt cx="76061" cy="174177"/>
                  </a:xfrm>
                </p:grpSpPr>
                <p:sp>
                  <p:nvSpPr>
                    <p:cNvPr id="444" name="Google Shape;444;p2"/>
                    <p:cNvSpPr/>
                    <p:nvPr/>
                  </p:nvSpPr>
                  <p:spPr>
                    <a:xfrm rot="5400000">
                      <a:off x="4656838" y="1798168"/>
                      <a:ext cx="88231" cy="76061"/>
                    </a:xfrm>
                    <a:prstGeom prst="triangle">
                      <a:avLst>
                        <a:gd name="adj" fmla="val 50000"/>
                      </a:avLst>
                    </a:prstGeom>
                    <a:solidFill>
                      <a:srgbClr val="FFB6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Arial"/>
                        <a:buNone/>
                      </a:pPr>
                      <a:endParaRPr sz="1200" b="0" i="0" u="none" strike="noStrike" cap="none">
                        <a:solidFill>
                          <a:srgbClr val="000000"/>
                        </a:solidFill>
                        <a:latin typeface="Arial"/>
                        <a:ea typeface="Arial"/>
                        <a:cs typeface="Arial"/>
                        <a:sym typeface="Arial"/>
                      </a:endParaRPr>
                    </a:p>
                  </p:txBody>
                </p:sp>
                <p:cxnSp>
                  <p:nvCxnSpPr>
                    <p:cNvPr id="445" name="Google Shape;445;p2"/>
                    <p:cNvCxnSpPr/>
                    <p:nvPr/>
                  </p:nvCxnSpPr>
                  <p:spPr>
                    <a:xfrm>
                      <a:off x="4662923" y="1726648"/>
                      <a:ext cx="0" cy="174177"/>
                    </a:xfrm>
                    <a:prstGeom prst="straightConnector1">
                      <a:avLst/>
                    </a:prstGeom>
                    <a:noFill/>
                    <a:ln w="12700" cap="sq" cmpd="sng">
                      <a:solidFill>
                        <a:srgbClr val="FFB600"/>
                      </a:solidFill>
                      <a:prstDash val="solid"/>
                      <a:round/>
                      <a:headEnd type="none" w="sm" len="sm"/>
                      <a:tailEnd type="none" w="sm" len="sm"/>
                    </a:ln>
                  </p:spPr>
                </p:cxnSp>
              </p:grpSp>
              <p:sp>
                <p:nvSpPr>
                  <p:cNvPr id="446" name="Google Shape;446;p2"/>
                  <p:cNvSpPr txBox="1"/>
                  <p:nvPr/>
                </p:nvSpPr>
                <p:spPr>
                  <a:xfrm>
                    <a:off x="4855679" y="1686728"/>
                    <a:ext cx="2386932" cy="25401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200"/>
                      <a:buFont typeface="Arial"/>
                      <a:buNone/>
                    </a:pPr>
                    <a:r>
                      <a:rPr lang="en-US" sz="1200" b="0" i="0" u="none" strike="noStrike" cap="none">
                        <a:solidFill>
                          <a:srgbClr val="000000"/>
                        </a:solidFill>
                        <a:latin typeface="Arial"/>
                        <a:ea typeface="Arial"/>
                        <a:cs typeface="Arial"/>
                        <a:sym typeface="Arial"/>
                      </a:rPr>
                      <a:t>CHALLENGES AND LESSONS LEARNT</a:t>
                    </a:r>
                    <a:endParaRPr sz="1200" b="0" i="0" u="none" strike="noStrike" cap="none">
                      <a:solidFill>
                        <a:srgbClr val="000000"/>
                      </a:solidFill>
                      <a:latin typeface="Arial"/>
                      <a:ea typeface="Arial"/>
                      <a:cs typeface="Arial"/>
                      <a:sym typeface="Arial"/>
                    </a:endParaRPr>
                  </a:p>
                </p:txBody>
              </p:sp>
            </p:grpSp>
            <p:cxnSp>
              <p:nvCxnSpPr>
                <p:cNvPr id="447" name="Google Shape;447;p2"/>
                <p:cNvCxnSpPr/>
                <p:nvPr/>
              </p:nvCxnSpPr>
              <p:spPr>
                <a:xfrm>
                  <a:off x="4891382" y="2020889"/>
                  <a:ext cx="3566818" cy="0"/>
                </a:xfrm>
                <a:prstGeom prst="straightConnector1">
                  <a:avLst/>
                </a:prstGeom>
                <a:noFill/>
                <a:ln w="9525" cap="sq" cmpd="sng">
                  <a:solidFill>
                    <a:srgbClr val="D8D8D8"/>
                  </a:solidFill>
                  <a:prstDash val="solid"/>
                  <a:round/>
                  <a:headEnd type="none" w="sm" len="sm"/>
                  <a:tailEnd type="none" w="sm" len="sm"/>
                </a:ln>
              </p:spPr>
            </p:cxnSp>
          </p:grpSp>
          <p:sp>
            <p:nvSpPr>
              <p:cNvPr id="448" name="Google Shape;448;p2"/>
              <p:cNvSpPr txBox="1"/>
              <p:nvPr/>
            </p:nvSpPr>
            <p:spPr>
              <a:xfrm>
                <a:off x="5914776" y="6574576"/>
                <a:ext cx="473282" cy="246221"/>
              </a:xfrm>
              <a:prstGeom prst="rect">
                <a:avLst/>
              </a:prstGeom>
              <a:noFill/>
              <a:ln>
                <a:noFill/>
              </a:ln>
            </p:spPr>
            <p:txBody>
              <a:bodyPr spcFirstLastPara="1" wrap="square" lIns="0" tIns="0" rIns="0" bIns="0" anchor="t" anchorCtr="0">
                <a:spAutoFit/>
              </a:bodyPr>
              <a:lstStyle/>
              <a:p>
                <a:pPr marL="0" marR="0" lvl="0" indent="0" algn="r" rtl="0">
                  <a:lnSpc>
                    <a:spcPct val="100000"/>
                  </a:lnSpc>
                  <a:spcBef>
                    <a:spcPts val="0"/>
                  </a:spcBef>
                  <a:spcAft>
                    <a:spcPts val="0"/>
                  </a:spcAft>
                  <a:buClr>
                    <a:srgbClr val="000000"/>
                  </a:buClr>
                  <a:buSzPts val="1600"/>
                  <a:buFont typeface="Arial"/>
                  <a:buNone/>
                </a:pPr>
                <a:r>
                  <a:rPr lang="en-US" sz="1600" b="1" i="0" u="none" strike="noStrike" cap="none" dirty="0">
                    <a:solidFill>
                      <a:srgbClr val="000000"/>
                    </a:solidFill>
                    <a:latin typeface="Arial"/>
                    <a:ea typeface="Arial"/>
                    <a:cs typeface="Arial"/>
                    <a:sym typeface="Arial"/>
                  </a:rPr>
                  <a:t>81</a:t>
                </a:r>
                <a:endParaRPr dirty="0"/>
              </a:p>
            </p:txBody>
          </p:sp>
        </p:grpSp>
        <p:grpSp>
          <p:nvGrpSpPr>
            <p:cNvPr id="449" name="Google Shape;449;p2"/>
            <p:cNvGrpSpPr/>
            <p:nvPr/>
          </p:nvGrpSpPr>
          <p:grpSpPr>
            <a:xfrm>
              <a:off x="3472436" y="7317808"/>
              <a:ext cx="2915622" cy="379918"/>
              <a:chOff x="3472436" y="7200529"/>
              <a:chExt cx="2915622" cy="379918"/>
            </a:xfrm>
          </p:grpSpPr>
          <p:grpSp>
            <p:nvGrpSpPr>
              <p:cNvPr id="450" name="Google Shape;450;p2"/>
              <p:cNvGrpSpPr/>
              <p:nvPr/>
            </p:nvGrpSpPr>
            <p:grpSpPr>
              <a:xfrm>
                <a:off x="3472436" y="7200529"/>
                <a:ext cx="2915622" cy="379918"/>
                <a:chOff x="4662923" y="1759593"/>
                <a:chExt cx="3795277" cy="261296"/>
              </a:xfrm>
            </p:grpSpPr>
            <p:grpSp>
              <p:nvGrpSpPr>
                <p:cNvPr id="451" name="Google Shape;451;p2"/>
                <p:cNvGrpSpPr/>
                <p:nvPr/>
              </p:nvGrpSpPr>
              <p:grpSpPr>
                <a:xfrm>
                  <a:off x="4662923" y="1759593"/>
                  <a:ext cx="2579688" cy="254015"/>
                  <a:chOff x="4662923" y="1759593"/>
                  <a:chExt cx="2579688" cy="254015"/>
                </a:xfrm>
              </p:grpSpPr>
              <p:grpSp>
                <p:nvGrpSpPr>
                  <p:cNvPr id="452" name="Google Shape;452;p2"/>
                  <p:cNvGrpSpPr/>
                  <p:nvPr/>
                </p:nvGrpSpPr>
                <p:grpSpPr>
                  <a:xfrm>
                    <a:off x="4662923" y="1799512"/>
                    <a:ext cx="76061" cy="174177"/>
                    <a:chOff x="4662923" y="1799512"/>
                    <a:chExt cx="76061" cy="174177"/>
                  </a:xfrm>
                </p:grpSpPr>
                <p:sp>
                  <p:nvSpPr>
                    <p:cNvPr id="453" name="Google Shape;453;p2"/>
                    <p:cNvSpPr/>
                    <p:nvPr/>
                  </p:nvSpPr>
                  <p:spPr>
                    <a:xfrm rot="5400000">
                      <a:off x="4656838" y="1859054"/>
                      <a:ext cx="88231" cy="76061"/>
                    </a:xfrm>
                    <a:prstGeom prst="triangle">
                      <a:avLst>
                        <a:gd name="adj" fmla="val 50000"/>
                      </a:avLst>
                    </a:prstGeom>
                    <a:solidFill>
                      <a:srgbClr val="FFB6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Arial"/>
                        <a:buNone/>
                      </a:pPr>
                      <a:endParaRPr sz="1200" b="0" i="0" u="none" strike="noStrike" cap="none">
                        <a:solidFill>
                          <a:srgbClr val="000000"/>
                        </a:solidFill>
                        <a:latin typeface="Arial"/>
                        <a:ea typeface="Arial"/>
                        <a:cs typeface="Arial"/>
                        <a:sym typeface="Arial"/>
                      </a:endParaRPr>
                    </a:p>
                  </p:txBody>
                </p:sp>
                <p:cxnSp>
                  <p:nvCxnSpPr>
                    <p:cNvPr id="454" name="Google Shape;454;p2"/>
                    <p:cNvCxnSpPr/>
                    <p:nvPr/>
                  </p:nvCxnSpPr>
                  <p:spPr>
                    <a:xfrm>
                      <a:off x="4662923" y="1799512"/>
                      <a:ext cx="0" cy="174177"/>
                    </a:xfrm>
                    <a:prstGeom prst="straightConnector1">
                      <a:avLst/>
                    </a:prstGeom>
                    <a:noFill/>
                    <a:ln w="12700" cap="sq" cmpd="sng">
                      <a:solidFill>
                        <a:srgbClr val="FFB600"/>
                      </a:solidFill>
                      <a:prstDash val="solid"/>
                      <a:round/>
                      <a:headEnd type="none" w="sm" len="sm"/>
                      <a:tailEnd type="none" w="sm" len="sm"/>
                    </a:ln>
                  </p:spPr>
                </p:cxnSp>
              </p:grpSp>
              <p:sp>
                <p:nvSpPr>
                  <p:cNvPr id="455" name="Google Shape;455;p2"/>
                  <p:cNvSpPr txBox="1"/>
                  <p:nvPr/>
                </p:nvSpPr>
                <p:spPr>
                  <a:xfrm>
                    <a:off x="4855679" y="1759593"/>
                    <a:ext cx="2386932" cy="25401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dirty="0">
                        <a:solidFill>
                          <a:srgbClr val="000000"/>
                        </a:solidFill>
                        <a:latin typeface="Arial"/>
                        <a:ea typeface="Arial"/>
                        <a:cs typeface="Arial"/>
                        <a:sym typeface="Arial"/>
                      </a:rPr>
                      <a:t>TRANSITION PLAN – POST PTF </a:t>
                    </a:r>
                    <a:endParaRPr sz="1200" dirty="0">
                      <a:solidFill>
                        <a:srgbClr val="000000"/>
                      </a:solidFill>
                      <a:latin typeface="Arial"/>
                      <a:ea typeface="Arial"/>
                      <a:cs typeface="Arial"/>
                      <a:sym typeface="Arial"/>
                    </a:endParaRPr>
                  </a:p>
                </p:txBody>
              </p:sp>
            </p:grpSp>
            <p:cxnSp>
              <p:nvCxnSpPr>
                <p:cNvPr id="456" name="Google Shape;456;p2"/>
                <p:cNvCxnSpPr/>
                <p:nvPr/>
              </p:nvCxnSpPr>
              <p:spPr>
                <a:xfrm>
                  <a:off x="4891382" y="2020889"/>
                  <a:ext cx="3566818" cy="0"/>
                </a:xfrm>
                <a:prstGeom prst="straightConnector1">
                  <a:avLst/>
                </a:prstGeom>
                <a:noFill/>
                <a:ln w="9525" cap="sq" cmpd="sng">
                  <a:solidFill>
                    <a:srgbClr val="D8D8D8"/>
                  </a:solidFill>
                  <a:prstDash val="solid"/>
                  <a:round/>
                  <a:headEnd type="none" w="sm" len="sm"/>
                  <a:tailEnd type="none" w="sm" len="sm"/>
                </a:ln>
              </p:spPr>
            </p:cxnSp>
          </p:grpSp>
          <p:sp>
            <p:nvSpPr>
              <p:cNvPr id="457" name="Google Shape;457;p2"/>
              <p:cNvSpPr txBox="1"/>
              <p:nvPr/>
            </p:nvSpPr>
            <p:spPr>
              <a:xfrm>
                <a:off x="5914776" y="7262084"/>
                <a:ext cx="473282" cy="246221"/>
              </a:xfrm>
              <a:prstGeom prst="rect">
                <a:avLst/>
              </a:prstGeom>
              <a:noFill/>
              <a:ln>
                <a:noFill/>
              </a:ln>
            </p:spPr>
            <p:txBody>
              <a:bodyPr spcFirstLastPara="1" wrap="square" lIns="0" tIns="0" rIns="0" bIns="0" anchor="t" anchorCtr="0">
                <a:spAutoFit/>
              </a:bodyPr>
              <a:lstStyle/>
              <a:p>
                <a:pPr marL="0" marR="0" lvl="0" indent="0" algn="r" rtl="0">
                  <a:lnSpc>
                    <a:spcPct val="100000"/>
                  </a:lnSpc>
                  <a:spcBef>
                    <a:spcPts val="0"/>
                  </a:spcBef>
                  <a:spcAft>
                    <a:spcPts val="0"/>
                  </a:spcAft>
                  <a:buClr>
                    <a:srgbClr val="000000"/>
                  </a:buClr>
                  <a:buSzPts val="1600"/>
                  <a:buFont typeface="Arial"/>
                  <a:buNone/>
                </a:pPr>
                <a:r>
                  <a:rPr lang="en-US" sz="1600" b="1" i="0" u="none" strike="noStrike" cap="none" dirty="0">
                    <a:solidFill>
                      <a:srgbClr val="000000"/>
                    </a:solidFill>
                    <a:latin typeface="Arial"/>
                    <a:ea typeface="Arial"/>
                    <a:cs typeface="Arial"/>
                    <a:sym typeface="Arial"/>
                  </a:rPr>
                  <a:t>87</a:t>
                </a:r>
                <a:endParaRPr dirty="0"/>
              </a:p>
            </p:txBody>
          </p:sp>
        </p:grpSp>
        <p:grpSp>
          <p:nvGrpSpPr>
            <p:cNvPr id="458" name="Google Shape;458;p2"/>
            <p:cNvGrpSpPr/>
            <p:nvPr/>
          </p:nvGrpSpPr>
          <p:grpSpPr>
            <a:xfrm>
              <a:off x="3472435" y="7911854"/>
              <a:ext cx="2915622" cy="360275"/>
              <a:chOff x="3472435" y="7911854"/>
              <a:chExt cx="2915622" cy="360275"/>
            </a:xfrm>
          </p:grpSpPr>
          <p:grpSp>
            <p:nvGrpSpPr>
              <p:cNvPr id="459" name="Google Shape;459;p2"/>
              <p:cNvGrpSpPr/>
              <p:nvPr/>
            </p:nvGrpSpPr>
            <p:grpSpPr>
              <a:xfrm>
                <a:off x="3472435" y="7911854"/>
                <a:ext cx="2915622" cy="360275"/>
                <a:chOff x="4662923" y="1773103"/>
                <a:chExt cx="3795277" cy="247786"/>
              </a:xfrm>
            </p:grpSpPr>
            <p:grpSp>
              <p:nvGrpSpPr>
                <p:cNvPr id="460" name="Google Shape;460;p2"/>
                <p:cNvGrpSpPr/>
                <p:nvPr/>
              </p:nvGrpSpPr>
              <p:grpSpPr>
                <a:xfrm>
                  <a:off x="4662923" y="1773103"/>
                  <a:ext cx="2579688" cy="174177"/>
                  <a:chOff x="4662923" y="1773103"/>
                  <a:chExt cx="2579688" cy="174177"/>
                </a:xfrm>
              </p:grpSpPr>
              <p:grpSp>
                <p:nvGrpSpPr>
                  <p:cNvPr id="461" name="Google Shape;461;p2"/>
                  <p:cNvGrpSpPr/>
                  <p:nvPr/>
                </p:nvGrpSpPr>
                <p:grpSpPr>
                  <a:xfrm>
                    <a:off x="4662923" y="1773103"/>
                    <a:ext cx="76061" cy="174177"/>
                    <a:chOff x="4662923" y="1773103"/>
                    <a:chExt cx="76061" cy="174177"/>
                  </a:xfrm>
                </p:grpSpPr>
                <p:sp>
                  <p:nvSpPr>
                    <p:cNvPr id="462" name="Google Shape;462;p2"/>
                    <p:cNvSpPr/>
                    <p:nvPr/>
                  </p:nvSpPr>
                  <p:spPr>
                    <a:xfrm rot="5400000">
                      <a:off x="4656838" y="1798168"/>
                      <a:ext cx="88231" cy="76061"/>
                    </a:xfrm>
                    <a:prstGeom prst="triangle">
                      <a:avLst>
                        <a:gd name="adj" fmla="val 50000"/>
                      </a:avLst>
                    </a:prstGeom>
                    <a:solidFill>
                      <a:srgbClr val="FFB6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Arial"/>
                        <a:buNone/>
                      </a:pPr>
                      <a:endParaRPr sz="1200" b="0" i="0" u="none" strike="noStrike" cap="none">
                        <a:solidFill>
                          <a:srgbClr val="000000"/>
                        </a:solidFill>
                        <a:latin typeface="Arial"/>
                        <a:ea typeface="Arial"/>
                        <a:cs typeface="Arial"/>
                        <a:sym typeface="Arial"/>
                      </a:endParaRPr>
                    </a:p>
                  </p:txBody>
                </p:sp>
                <p:cxnSp>
                  <p:nvCxnSpPr>
                    <p:cNvPr id="463" name="Google Shape;463;p2"/>
                    <p:cNvCxnSpPr/>
                    <p:nvPr/>
                  </p:nvCxnSpPr>
                  <p:spPr>
                    <a:xfrm>
                      <a:off x="4662923" y="1773103"/>
                      <a:ext cx="0" cy="174177"/>
                    </a:xfrm>
                    <a:prstGeom prst="straightConnector1">
                      <a:avLst/>
                    </a:prstGeom>
                    <a:noFill/>
                    <a:ln w="12700" cap="sq" cmpd="sng">
                      <a:solidFill>
                        <a:srgbClr val="FFB600"/>
                      </a:solidFill>
                      <a:prstDash val="solid"/>
                      <a:round/>
                      <a:headEnd type="none" w="sm" len="sm"/>
                      <a:tailEnd type="none" w="sm" len="sm"/>
                    </a:ln>
                  </p:spPr>
                </p:cxnSp>
              </p:grpSp>
              <p:sp>
                <p:nvSpPr>
                  <p:cNvPr id="464" name="Google Shape;464;p2"/>
                  <p:cNvSpPr txBox="1"/>
                  <p:nvPr/>
                </p:nvSpPr>
                <p:spPr>
                  <a:xfrm>
                    <a:off x="4855679" y="1796687"/>
                    <a:ext cx="2386932" cy="12700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a:solidFill>
                          <a:srgbClr val="000000"/>
                        </a:solidFill>
                        <a:latin typeface="Arial"/>
                        <a:ea typeface="Arial"/>
                        <a:cs typeface="Arial"/>
                        <a:sym typeface="Arial"/>
                      </a:rPr>
                      <a:t>APPENDIX</a:t>
                    </a:r>
                    <a:endParaRPr sz="1200">
                      <a:solidFill>
                        <a:srgbClr val="000000"/>
                      </a:solidFill>
                      <a:latin typeface="Arial"/>
                      <a:ea typeface="Arial"/>
                      <a:cs typeface="Arial"/>
                      <a:sym typeface="Arial"/>
                    </a:endParaRPr>
                  </a:p>
                </p:txBody>
              </p:sp>
            </p:grpSp>
            <p:cxnSp>
              <p:nvCxnSpPr>
                <p:cNvPr id="465" name="Google Shape;465;p2"/>
                <p:cNvCxnSpPr/>
                <p:nvPr/>
              </p:nvCxnSpPr>
              <p:spPr>
                <a:xfrm>
                  <a:off x="4891382" y="2020889"/>
                  <a:ext cx="3566818" cy="0"/>
                </a:xfrm>
                <a:prstGeom prst="straightConnector1">
                  <a:avLst/>
                </a:prstGeom>
                <a:noFill/>
                <a:ln w="9525" cap="sq" cmpd="sng">
                  <a:solidFill>
                    <a:srgbClr val="D8D8D8"/>
                  </a:solidFill>
                  <a:prstDash val="solid"/>
                  <a:round/>
                  <a:headEnd type="none" w="sm" len="sm"/>
                  <a:tailEnd type="none" w="sm" len="sm"/>
                </a:ln>
              </p:spPr>
            </p:cxnSp>
          </p:grpSp>
          <p:sp>
            <p:nvSpPr>
              <p:cNvPr id="466" name="Google Shape;466;p2"/>
              <p:cNvSpPr txBox="1"/>
              <p:nvPr/>
            </p:nvSpPr>
            <p:spPr>
              <a:xfrm>
                <a:off x="5914775" y="7915366"/>
                <a:ext cx="473282" cy="246221"/>
              </a:xfrm>
              <a:prstGeom prst="rect">
                <a:avLst/>
              </a:prstGeom>
              <a:noFill/>
              <a:ln>
                <a:noFill/>
              </a:ln>
            </p:spPr>
            <p:txBody>
              <a:bodyPr spcFirstLastPara="1" wrap="square" lIns="0" tIns="0" rIns="0" bIns="0" anchor="t" anchorCtr="0">
                <a:spAutoFit/>
              </a:bodyPr>
              <a:lstStyle/>
              <a:p>
                <a:pPr marL="0" marR="0" lvl="0" indent="0" algn="r" rtl="0">
                  <a:lnSpc>
                    <a:spcPct val="100000"/>
                  </a:lnSpc>
                  <a:spcBef>
                    <a:spcPts val="0"/>
                  </a:spcBef>
                  <a:spcAft>
                    <a:spcPts val="0"/>
                  </a:spcAft>
                  <a:buClr>
                    <a:srgbClr val="000000"/>
                  </a:buClr>
                  <a:buSzPts val="1600"/>
                  <a:buFont typeface="Arial"/>
                  <a:buNone/>
                </a:pPr>
                <a:r>
                  <a:rPr lang="en-US" sz="1600" b="1" i="0" u="none" strike="noStrike" cap="none" dirty="0">
                    <a:solidFill>
                      <a:srgbClr val="000000"/>
                    </a:solidFill>
                    <a:latin typeface="Arial"/>
                    <a:ea typeface="Arial"/>
                    <a:cs typeface="Arial"/>
                    <a:sym typeface="Arial"/>
                  </a:rPr>
                  <a:t>99</a:t>
                </a:r>
                <a:endParaRPr dirty="0"/>
              </a:p>
            </p:txBody>
          </p:sp>
        </p:gr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71"/>
        <p:cNvGrpSpPr/>
        <p:nvPr/>
      </p:nvGrpSpPr>
      <p:grpSpPr>
        <a:xfrm>
          <a:off x="0" y="0"/>
          <a:ext cx="0" cy="0"/>
          <a:chOff x="0" y="0"/>
          <a:chExt cx="0" cy="0"/>
        </a:xfrm>
      </p:grpSpPr>
      <p:pic>
        <p:nvPicPr>
          <p:cNvPr id="472" name="Google Shape;472;p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73" name="Google Shape;473;p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3</a:t>
            </a:fld>
            <a:endParaRPr sz="500">
              <a:solidFill>
                <a:srgbClr val="161616"/>
              </a:solidFill>
            </a:endParaRPr>
          </a:p>
        </p:txBody>
      </p:sp>
      <p:sp>
        <p:nvSpPr>
          <p:cNvPr id="474" name="Google Shape;474;p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475" name="Google Shape;475;p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476" name="Google Shape;476;p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cxnSp>
        <p:nvCxnSpPr>
          <p:cNvPr id="477" name="Google Shape;477;p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aphicFrame>
        <p:nvGraphicFramePr>
          <p:cNvPr id="478" name="Google Shape;478;p3"/>
          <p:cNvGraphicFramePr/>
          <p:nvPr/>
        </p:nvGraphicFramePr>
        <p:xfrm>
          <a:off x="275724" y="1427163"/>
          <a:ext cx="7038375" cy="8593075"/>
        </p:xfrm>
        <a:graphic>
          <a:graphicData uri="http://schemas.openxmlformats.org/drawingml/2006/table">
            <a:tbl>
              <a:tblPr firstRow="1" bandRow="1">
                <a:noFill/>
                <a:tableStyleId>{9261D401-2407-43E7-95D7-EB668B357F09}</a:tableStyleId>
              </a:tblPr>
              <a:tblGrid>
                <a:gridCol w="520325">
                  <a:extLst>
                    <a:ext uri="{9D8B030D-6E8A-4147-A177-3AD203B41FA5}">
                      <a16:colId xmlns:a16="http://schemas.microsoft.com/office/drawing/2014/main" val="20000"/>
                    </a:ext>
                  </a:extLst>
                </a:gridCol>
                <a:gridCol w="1130225">
                  <a:extLst>
                    <a:ext uri="{9D8B030D-6E8A-4147-A177-3AD203B41FA5}">
                      <a16:colId xmlns:a16="http://schemas.microsoft.com/office/drawing/2014/main" val="20001"/>
                    </a:ext>
                  </a:extLst>
                </a:gridCol>
                <a:gridCol w="5387825">
                  <a:extLst>
                    <a:ext uri="{9D8B030D-6E8A-4147-A177-3AD203B41FA5}">
                      <a16:colId xmlns:a16="http://schemas.microsoft.com/office/drawing/2014/main" val="20002"/>
                    </a:ext>
                  </a:extLst>
                </a:gridCol>
              </a:tblGrid>
              <a:tr h="284900">
                <a:tc>
                  <a:txBody>
                    <a:bodyPr/>
                    <a:lstStyle/>
                    <a:p>
                      <a:pPr marL="0" marR="0" lvl="0" indent="0" algn="l" rtl="0">
                        <a:lnSpc>
                          <a:spcPct val="117000"/>
                        </a:lnSpc>
                        <a:spcBef>
                          <a:spcPts val="0"/>
                        </a:spcBef>
                        <a:spcAft>
                          <a:spcPts val="0"/>
                        </a:spcAft>
                        <a:buNone/>
                      </a:pPr>
                      <a:r>
                        <a:rPr lang="en-US" sz="800" b="1" u="none" strike="noStrike" cap="none">
                          <a:solidFill>
                            <a:srgbClr val="FFFFFF"/>
                          </a:solidFill>
                          <a:latin typeface="Arial"/>
                          <a:ea typeface="Arial"/>
                          <a:cs typeface="Arial"/>
                          <a:sym typeface="Arial"/>
                        </a:rPr>
                        <a:t>SN</a:t>
                      </a:r>
                      <a:endParaRPr sz="7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17000"/>
                        </a:lnSpc>
                        <a:spcBef>
                          <a:spcPts val="0"/>
                        </a:spcBef>
                        <a:spcAft>
                          <a:spcPts val="0"/>
                        </a:spcAft>
                        <a:buNone/>
                      </a:pPr>
                      <a:r>
                        <a:rPr lang="en-US" sz="800" b="1" u="none" strike="noStrike" cap="none">
                          <a:solidFill>
                            <a:srgbClr val="FFFFFF"/>
                          </a:solidFill>
                          <a:latin typeface="Arial"/>
                          <a:ea typeface="Arial"/>
                          <a:cs typeface="Arial"/>
                          <a:sym typeface="Arial"/>
                        </a:rPr>
                        <a:t>Abbreviations </a:t>
                      </a:r>
                      <a:endParaRPr sz="7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17000"/>
                        </a:lnSpc>
                        <a:spcBef>
                          <a:spcPts val="0"/>
                        </a:spcBef>
                        <a:spcAft>
                          <a:spcPts val="0"/>
                        </a:spcAft>
                        <a:buNone/>
                      </a:pPr>
                      <a:r>
                        <a:rPr lang="en-US" sz="800" b="1" u="none" strike="noStrike" cap="none">
                          <a:solidFill>
                            <a:srgbClr val="FFFFFF"/>
                          </a:solidFill>
                          <a:latin typeface="Arial"/>
                          <a:ea typeface="Arial"/>
                          <a:cs typeface="Arial"/>
                          <a:sym typeface="Arial"/>
                        </a:rPr>
                        <a:t>Full Term</a:t>
                      </a:r>
                      <a:endParaRPr sz="700" u="none" strike="noStrike" cap="none">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1. 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AFENET</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African Field Epidemiology Network</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2. 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AIC</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Aeronautical Information Circulars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3. 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AOL</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All Operator Letters</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4. 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API</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Active Pharmaceutical Ingredients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5. 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BiPAP</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Bilevel Positive Airway Pressure</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6. 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BON</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Broadcasting Organisations of Nigeria</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7. 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CACOVID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Coalition Against Covid-19</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8 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CBO</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Community-Based Organisation</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9. 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CDC</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Centre for Disease Control</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10. 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CEO</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Chief Executive Officer</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11. 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CHAI</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Clinton Health Access Initiative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1"/>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12. 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CMC</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Crisis Management Committee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2"/>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13. 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CMD</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Chief Medical Director</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3"/>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14. 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COVID-19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Coronavirus Disease/ 2019 Novel Coronavirus</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4"/>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15. 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CRS</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Catholic Relief Services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5"/>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16. 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CSO</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Chief Security Officer</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6"/>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17. 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DFID</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Department for International Development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7"/>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18. 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DG</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Director General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8"/>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19. 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DRASA</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Dr. Ameyo Stella Adadevoh (Drasa) Health Trust</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9"/>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20. 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DRL</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Defence Reference Laboratory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0"/>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21. 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DSS</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Department of State Services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1"/>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22. 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EBS</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Emergency Broadcast System</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2"/>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23. 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ECOWAS</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Economic Community of West African States</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3"/>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24. 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EOC</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Emergency Operations Centre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4"/>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25. 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EPI</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Epidemiology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5"/>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26. 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EU</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European Union</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6"/>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27. 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FAAN</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Federal Airports Authority of Nigeria</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7"/>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28. 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FCT</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Federal Capital Territory</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8"/>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29. 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FCTA</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Federal Capital Territory Authority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9"/>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30. 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FEMA</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Federal Capital Territory Emergency Management Agency</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0"/>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31. 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FFS</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Federal Fire Service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1"/>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32. 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FGM</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Female Genital Mutilation</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2"/>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33. 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FGN</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Federal Republic of Nigeria</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3"/>
                  </a:ext>
                </a:extLst>
              </a:tr>
              <a:tr h="21262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34. 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FIIAPP</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International and Ibero-American Foundation for Administration and Public Policies</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4"/>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35. 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FMARD</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Federal Ministry of Agriculture and Rural Development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5"/>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36. 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FMH360</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Family Health International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6"/>
                  </a:ext>
                </a:extLst>
              </a:tr>
              <a:tr h="205550">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37. 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FMHDSD</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Federal Ministry of Humanitarian Affairs Disaster Management and Social Development</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7"/>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38. 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FMIC</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dirty="0">
                          <a:solidFill>
                            <a:srgbClr val="000000"/>
                          </a:solidFill>
                          <a:latin typeface="Arial"/>
                          <a:ea typeface="Arial"/>
                          <a:cs typeface="Arial"/>
                          <a:sym typeface="Arial"/>
                        </a:rPr>
                        <a:t>Federal Ministry of Information and Culture</a:t>
                      </a:r>
                      <a:endParaRPr sz="7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8"/>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39. 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FMOH</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Federal Ministry of Health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9"/>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40. 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FRCN</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Federal Radio Corporation of Nigeria</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0"/>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41. 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FRSC</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Federal Road Safety Corps</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1"/>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42. 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FTHI</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Federal Tertiary Health Institutions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2"/>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43. 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GBV</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Gender-Based Violence</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3"/>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44. 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GEEP</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Government Enterprise and Empowerment Programme</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4"/>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45. 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GISCOR</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Grassroots Initiative for Strengthening Community Resilience</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5"/>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46. 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GIZ</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German Agency for International Cooperation</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6"/>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47. 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HAI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Healthcare Associated Infections</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7"/>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48. 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HCW</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Healthcare Workers</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8"/>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49. 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HF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Health Facility</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9"/>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50. 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HGSFP</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dirty="0">
                          <a:solidFill>
                            <a:srgbClr val="000000"/>
                          </a:solidFill>
                          <a:latin typeface="Arial"/>
                          <a:ea typeface="Arial"/>
                          <a:cs typeface="Arial"/>
                          <a:sym typeface="Arial"/>
                        </a:rPr>
                        <a:t>Home Grown School Feeding </a:t>
                      </a:r>
                      <a:r>
                        <a:rPr lang="en-US" sz="800" u="none" strike="noStrike" cap="none" dirty="0" err="1">
                          <a:solidFill>
                            <a:srgbClr val="000000"/>
                          </a:solidFill>
                          <a:latin typeface="Arial"/>
                          <a:ea typeface="Arial"/>
                          <a:cs typeface="Arial"/>
                          <a:sym typeface="Arial"/>
                        </a:rPr>
                        <a:t>Programme</a:t>
                      </a:r>
                      <a:endParaRPr sz="7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50"/>
                  </a:ext>
                </a:extLst>
              </a:tr>
            </a:tbl>
          </a:graphicData>
        </a:graphic>
      </p:graphicFrame>
      <p:sp>
        <p:nvSpPr>
          <p:cNvPr id="479" name="Google Shape;479;p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GLOSSARY - LIST OF ABBREVIATIONS  </a:t>
            </a:r>
            <a:endParaRPr sz="2400" b="1">
              <a:solidFill>
                <a:schemeClr val="lt1"/>
              </a:solidFill>
              <a:latin typeface="Arial"/>
              <a:ea typeface="Arial"/>
              <a:cs typeface="Arial"/>
              <a:sym typeface="Arial"/>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84"/>
        <p:cNvGrpSpPr/>
        <p:nvPr/>
      </p:nvGrpSpPr>
      <p:grpSpPr>
        <a:xfrm>
          <a:off x="0" y="0"/>
          <a:ext cx="0" cy="0"/>
          <a:chOff x="0" y="0"/>
          <a:chExt cx="0" cy="0"/>
        </a:xfrm>
      </p:grpSpPr>
      <p:pic>
        <p:nvPicPr>
          <p:cNvPr id="485" name="Google Shape;485;p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86" name="Google Shape;486;p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4</a:t>
            </a:fld>
            <a:endParaRPr sz="500">
              <a:solidFill>
                <a:srgbClr val="161616"/>
              </a:solidFill>
            </a:endParaRPr>
          </a:p>
        </p:txBody>
      </p:sp>
      <p:sp>
        <p:nvSpPr>
          <p:cNvPr id="487" name="Google Shape;487;p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488" name="Google Shape;488;p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489" name="Google Shape;489;p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cxnSp>
        <p:nvCxnSpPr>
          <p:cNvPr id="490" name="Google Shape;490;p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aphicFrame>
        <p:nvGraphicFramePr>
          <p:cNvPr id="491" name="Google Shape;491;p4"/>
          <p:cNvGraphicFramePr/>
          <p:nvPr/>
        </p:nvGraphicFramePr>
        <p:xfrm>
          <a:off x="275724" y="1427163"/>
          <a:ext cx="7038375" cy="8593075"/>
        </p:xfrm>
        <a:graphic>
          <a:graphicData uri="http://schemas.openxmlformats.org/drawingml/2006/table">
            <a:tbl>
              <a:tblPr firstRow="1" bandRow="1">
                <a:noFill/>
                <a:tableStyleId>{9261D401-2407-43E7-95D7-EB668B357F09}</a:tableStyleId>
              </a:tblPr>
              <a:tblGrid>
                <a:gridCol w="520325">
                  <a:extLst>
                    <a:ext uri="{9D8B030D-6E8A-4147-A177-3AD203B41FA5}">
                      <a16:colId xmlns:a16="http://schemas.microsoft.com/office/drawing/2014/main" val="20000"/>
                    </a:ext>
                  </a:extLst>
                </a:gridCol>
                <a:gridCol w="1130225">
                  <a:extLst>
                    <a:ext uri="{9D8B030D-6E8A-4147-A177-3AD203B41FA5}">
                      <a16:colId xmlns:a16="http://schemas.microsoft.com/office/drawing/2014/main" val="20001"/>
                    </a:ext>
                  </a:extLst>
                </a:gridCol>
                <a:gridCol w="5387825">
                  <a:extLst>
                    <a:ext uri="{9D8B030D-6E8A-4147-A177-3AD203B41FA5}">
                      <a16:colId xmlns:a16="http://schemas.microsoft.com/office/drawing/2014/main" val="20002"/>
                    </a:ext>
                  </a:extLst>
                </a:gridCol>
              </a:tblGrid>
              <a:tr h="284900">
                <a:tc>
                  <a:txBody>
                    <a:bodyPr/>
                    <a:lstStyle/>
                    <a:p>
                      <a:pPr marL="0" marR="0" lvl="0" indent="0" algn="l" rtl="0">
                        <a:lnSpc>
                          <a:spcPct val="117000"/>
                        </a:lnSpc>
                        <a:spcBef>
                          <a:spcPts val="0"/>
                        </a:spcBef>
                        <a:spcAft>
                          <a:spcPts val="0"/>
                        </a:spcAft>
                        <a:buNone/>
                      </a:pPr>
                      <a:r>
                        <a:rPr lang="en-US" sz="800" b="1" u="none" strike="noStrike" cap="none">
                          <a:solidFill>
                            <a:srgbClr val="FFFFFF"/>
                          </a:solidFill>
                          <a:latin typeface="Arial"/>
                          <a:ea typeface="Arial"/>
                          <a:cs typeface="Arial"/>
                          <a:sym typeface="Arial"/>
                        </a:rPr>
                        <a:t>SN</a:t>
                      </a:r>
                      <a:endParaRPr sz="7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17000"/>
                        </a:lnSpc>
                        <a:spcBef>
                          <a:spcPts val="0"/>
                        </a:spcBef>
                        <a:spcAft>
                          <a:spcPts val="0"/>
                        </a:spcAft>
                        <a:buNone/>
                      </a:pPr>
                      <a:r>
                        <a:rPr lang="en-US" sz="800" b="1" u="none" strike="noStrike" cap="none">
                          <a:solidFill>
                            <a:srgbClr val="FFFFFF"/>
                          </a:solidFill>
                          <a:latin typeface="Arial"/>
                          <a:ea typeface="Arial"/>
                          <a:cs typeface="Arial"/>
                          <a:sym typeface="Arial"/>
                        </a:rPr>
                        <a:t>Abbreviations </a:t>
                      </a:r>
                      <a:endParaRPr sz="7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17000"/>
                        </a:lnSpc>
                        <a:spcBef>
                          <a:spcPts val="0"/>
                        </a:spcBef>
                        <a:spcAft>
                          <a:spcPts val="0"/>
                        </a:spcAft>
                        <a:buNone/>
                      </a:pPr>
                      <a:r>
                        <a:rPr lang="en-US" sz="800" b="1" u="none" strike="noStrike" cap="none">
                          <a:solidFill>
                            <a:srgbClr val="FFFFFF"/>
                          </a:solidFill>
                          <a:latin typeface="Arial"/>
                          <a:ea typeface="Arial"/>
                          <a:cs typeface="Arial"/>
                          <a:sym typeface="Arial"/>
                        </a:rPr>
                        <a:t>Full Term</a:t>
                      </a:r>
                      <a:endParaRPr sz="700" u="none" strike="noStrike" cap="none">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51. 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HRH</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Human Resources for Health</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52. 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IAP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Industrial Arbitration Panel</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53.</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IATA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International Air Transport Association</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54. 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ICAO</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International Civil Aviation Organisation</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55. 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ICU</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Intensive Care Unit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56. 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IDEC</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Import Duty Exemption Certificate</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57. 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IDP</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Internally Displaced Persons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58. 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IEC</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Information, Education, and Communication</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59. 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IFRC</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International Federation of The Red Cross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164375">
                <a:tc>
                  <a:txBody>
                    <a:bodyPr/>
                    <a:lstStyle/>
                    <a:p>
                      <a:pPr marL="0" marR="0" lvl="0" indent="0" algn="ctr" rtl="0">
                        <a:lnSpc>
                          <a:spcPct val="117000"/>
                        </a:lnSpc>
                        <a:spcBef>
                          <a:spcPts val="0"/>
                        </a:spcBef>
                        <a:spcAft>
                          <a:spcPts val="0"/>
                        </a:spcAft>
                        <a:buClr>
                          <a:schemeClr val="dk1"/>
                        </a:buClr>
                        <a:buSzPts val="800"/>
                        <a:buFont typeface="Georgia"/>
                        <a:buNone/>
                      </a:pPr>
                      <a:r>
                        <a:rPr lang="en-US" sz="800" u="none" strike="noStrike" cap="none">
                          <a:latin typeface="Arial"/>
                          <a:ea typeface="Arial"/>
                          <a:cs typeface="Arial"/>
                          <a:sym typeface="Arial"/>
                        </a:rPr>
                        <a:t>60. 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IHR</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International He</a:t>
                      </a:r>
                      <a:r>
                        <a:rPr lang="en-US" sz="800" u="none" strike="noStrike" cap="none">
                          <a:latin typeface="Arial"/>
                          <a:ea typeface="Arial"/>
                          <a:cs typeface="Arial"/>
                          <a:sym typeface="Arial"/>
                        </a:rPr>
                        <a:t> </a:t>
                      </a:r>
                      <a:r>
                        <a:rPr lang="en-US" sz="800" u="none" strike="noStrike" cap="none">
                          <a:solidFill>
                            <a:srgbClr val="000000"/>
                          </a:solidFill>
                          <a:latin typeface="Arial"/>
                          <a:ea typeface="Arial"/>
                          <a:cs typeface="Arial"/>
                          <a:sym typeface="Arial"/>
                        </a:rPr>
                        <a:t>alth Regulations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61. 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IHVN</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Institute of Human Virology</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1"/>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62. 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INGO</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International Non-Governmental Organisation</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2"/>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63. 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IOM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International Organisation for Migrations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3"/>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64. 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IPC</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Infection Prevention and Control</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4"/>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65. 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IRC</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International Rescue Committee</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5"/>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66. 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JHPIEGO</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Johns Hopkins Program for International Education in Gynaecology and Obstetrics</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6"/>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67. 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JSCD</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Joint Supply Chain and Distribution Team</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7"/>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68. 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KNCV</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KNCV Tuberculosis Foundation</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8"/>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69. 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LASIAMA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Lagos State Infrastructure Asset Management Agency</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9"/>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70. 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LGA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Local Government Areas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0"/>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71. 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LGAHMT</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Local Government Health Management Authority</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1"/>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72.</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LSMOH</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Lagos State Ministry of Health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2"/>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73.</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M&amp;E</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Monitoring and Evaluation</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3"/>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74.</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MAN</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Manufacturers Association of Nigeria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4"/>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75.</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MDA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Ministries, Departments and Agencies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5"/>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76.</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MLSCN</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Medical Laboratory Science Council of Nigeria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6"/>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77.</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MMIA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Murtala Muhammed International Airport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7"/>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78.</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MNI</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Membership of The National Institute</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8"/>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79.</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MOD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Ministry of Defence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9"/>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80.</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MOFA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Ministry of Foreign Affairs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0"/>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81.</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MSH</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Management Sciences for Health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1"/>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82.</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MT</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Megatonne</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2"/>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83.</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NACA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Agency for The Control Of AIDS</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3"/>
                  </a:ext>
                </a:extLst>
              </a:tr>
              <a:tr h="21262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84.</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NACCIMA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Nigerian Association of Chamber of Commerce, Industry, Mines and Agriculture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4"/>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85.</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NAFDAC</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Agency for Food and Drug Administration and Control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5"/>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86.</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NAIA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Nnamdi Azikiwe International Airport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6"/>
                  </a:ext>
                </a:extLst>
              </a:tr>
              <a:tr h="205550">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87.</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NANTS</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Association of Nigerian Traders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7"/>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88.</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NAPTIP</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Agency for The Prohibition of Trafficking in Persons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8"/>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89.</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NARD</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Association of Resident Doctors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9"/>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90.</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NARTO</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Association of Road Transport Owners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0"/>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91.</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NASME</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Association of Small and Medium Enterprises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1"/>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92.</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NASSI</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Association of Small-Scale Industrialists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2"/>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93.</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NCAA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Nigerian Civil Aviation Authority</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3"/>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94.</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NCDC</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 Centre For Disease Control</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4"/>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95.</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NCoS</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Nigerian Correctional Service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5"/>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96.</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NCRC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COVID-19 Response Centre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6"/>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97.</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NCS</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 Customs Service</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7"/>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98.</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NEDC</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North East Development Commission</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8"/>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99.</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NEMA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Emergency Management Agency</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9"/>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100.</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NEOC</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Emergency Operations Centre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50"/>
                  </a:ext>
                </a:extLst>
              </a:tr>
            </a:tbl>
          </a:graphicData>
        </a:graphic>
      </p:graphicFrame>
      <p:sp>
        <p:nvSpPr>
          <p:cNvPr id="492" name="Google Shape;492;p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GLOSSARY - LIST OF ABBREVIATIONS  </a:t>
            </a:r>
            <a:endParaRPr sz="2400" b="1">
              <a:solidFill>
                <a:schemeClr val="lt1"/>
              </a:solidFill>
              <a:latin typeface="Arial"/>
              <a:ea typeface="Arial"/>
              <a:cs typeface="Arial"/>
              <a:sym typeface="Arial"/>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97"/>
        <p:cNvGrpSpPr/>
        <p:nvPr/>
      </p:nvGrpSpPr>
      <p:grpSpPr>
        <a:xfrm>
          <a:off x="0" y="0"/>
          <a:ext cx="0" cy="0"/>
          <a:chOff x="0" y="0"/>
          <a:chExt cx="0" cy="0"/>
        </a:xfrm>
      </p:grpSpPr>
      <p:pic>
        <p:nvPicPr>
          <p:cNvPr id="498" name="Google Shape;498;p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99" name="Google Shape;499;p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5</a:t>
            </a:fld>
            <a:endParaRPr sz="500">
              <a:solidFill>
                <a:srgbClr val="161616"/>
              </a:solidFill>
            </a:endParaRPr>
          </a:p>
        </p:txBody>
      </p:sp>
      <p:sp>
        <p:nvSpPr>
          <p:cNvPr id="500" name="Google Shape;500;p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501" name="Google Shape;501;p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502" name="Google Shape;502;p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cxnSp>
        <p:nvCxnSpPr>
          <p:cNvPr id="503" name="Google Shape;503;p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aphicFrame>
        <p:nvGraphicFramePr>
          <p:cNvPr id="504" name="Google Shape;504;p5"/>
          <p:cNvGraphicFramePr/>
          <p:nvPr/>
        </p:nvGraphicFramePr>
        <p:xfrm>
          <a:off x="275724" y="1427163"/>
          <a:ext cx="7038375" cy="8593075"/>
        </p:xfrm>
        <a:graphic>
          <a:graphicData uri="http://schemas.openxmlformats.org/drawingml/2006/table">
            <a:tbl>
              <a:tblPr firstRow="1" bandRow="1">
                <a:noFill/>
                <a:tableStyleId>{9261D401-2407-43E7-95D7-EB668B357F09}</a:tableStyleId>
              </a:tblPr>
              <a:tblGrid>
                <a:gridCol w="520325">
                  <a:extLst>
                    <a:ext uri="{9D8B030D-6E8A-4147-A177-3AD203B41FA5}">
                      <a16:colId xmlns:a16="http://schemas.microsoft.com/office/drawing/2014/main" val="20000"/>
                    </a:ext>
                  </a:extLst>
                </a:gridCol>
                <a:gridCol w="1130225">
                  <a:extLst>
                    <a:ext uri="{9D8B030D-6E8A-4147-A177-3AD203B41FA5}">
                      <a16:colId xmlns:a16="http://schemas.microsoft.com/office/drawing/2014/main" val="20001"/>
                    </a:ext>
                  </a:extLst>
                </a:gridCol>
                <a:gridCol w="5387825">
                  <a:extLst>
                    <a:ext uri="{9D8B030D-6E8A-4147-A177-3AD203B41FA5}">
                      <a16:colId xmlns:a16="http://schemas.microsoft.com/office/drawing/2014/main" val="20002"/>
                    </a:ext>
                  </a:extLst>
                </a:gridCol>
              </a:tblGrid>
              <a:tr h="284900">
                <a:tc>
                  <a:txBody>
                    <a:bodyPr/>
                    <a:lstStyle/>
                    <a:p>
                      <a:pPr marL="0" marR="0" lvl="0" indent="0" algn="l" rtl="0">
                        <a:lnSpc>
                          <a:spcPct val="117000"/>
                        </a:lnSpc>
                        <a:spcBef>
                          <a:spcPts val="0"/>
                        </a:spcBef>
                        <a:spcAft>
                          <a:spcPts val="0"/>
                        </a:spcAft>
                        <a:buNone/>
                      </a:pPr>
                      <a:r>
                        <a:rPr lang="en-US" sz="800" b="1" u="none" strike="noStrike" cap="none">
                          <a:solidFill>
                            <a:srgbClr val="FFFFFF"/>
                          </a:solidFill>
                          <a:latin typeface="Arial"/>
                          <a:ea typeface="Arial"/>
                          <a:cs typeface="Arial"/>
                          <a:sym typeface="Arial"/>
                        </a:rPr>
                        <a:t>SN</a:t>
                      </a:r>
                      <a:endParaRPr sz="7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17000"/>
                        </a:lnSpc>
                        <a:spcBef>
                          <a:spcPts val="0"/>
                        </a:spcBef>
                        <a:spcAft>
                          <a:spcPts val="0"/>
                        </a:spcAft>
                        <a:buNone/>
                      </a:pPr>
                      <a:r>
                        <a:rPr lang="en-US" sz="800" b="1" u="none" strike="noStrike" cap="none">
                          <a:solidFill>
                            <a:srgbClr val="FFFFFF"/>
                          </a:solidFill>
                          <a:latin typeface="Arial"/>
                          <a:ea typeface="Arial"/>
                          <a:cs typeface="Arial"/>
                          <a:sym typeface="Arial"/>
                        </a:rPr>
                        <a:t>Abbreviations </a:t>
                      </a:r>
                      <a:endParaRPr sz="7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17000"/>
                        </a:lnSpc>
                        <a:spcBef>
                          <a:spcPts val="0"/>
                        </a:spcBef>
                        <a:spcAft>
                          <a:spcPts val="0"/>
                        </a:spcAft>
                        <a:buNone/>
                      </a:pPr>
                      <a:r>
                        <a:rPr lang="en-US" sz="800" b="1" u="none" strike="noStrike" cap="none">
                          <a:solidFill>
                            <a:srgbClr val="FFFFFF"/>
                          </a:solidFill>
                          <a:latin typeface="Arial"/>
                          <a:ea typeface="Arial"/>
                          <a:cs typeface="Arial"/>
                          <a:sym typeface="Arial"/>
                        </a:rPr>
                        <a:t>Full Term</a:t>
                      </a:r>
                      <a:endParaRPr sz="700" u="none" strike="noStrike" cap="none">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101. 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dirty="0">
                          <a:solidFill>
                            <a:srgbClr val="000000"/>
                          </a:solidFill>
                          <a:latin typeface="Arial"/>
                          <a:ea typeface="Arial"/>
                          <a:cs typeface="Arial"/>
                          <a:sym typeface="Arial"/>
                        </a:rPr>
                        <a:t>NESG</a:t>
                      </a:r>
                      <a:endParaRPr sz="7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Nigerian Economic Summit Group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102. 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NGF</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 Governors Forum</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103. 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NGO</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Non-Governmental Organisations</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104. 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NIMASA</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Nigerian Maritime Administration and Safety Agency</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105. 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NIMR</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Nigerian Institute of Medical Research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106. 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NIPRD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Institute for Pharmaceutical Research and Development</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107. 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NIS</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 Immigration Service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108. 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NISRN</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Integrated Specimen Referral Network</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109. 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NMOD</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Nigerian Ministries of Defence</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110. 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NOA</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Orientation Agency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111. 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NOTAM</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Notice to Airmen</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1"/>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112. 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NPA</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Nigerian Ports Authority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2"/>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113. 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NPF</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 Police Force</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3"/>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114.</a:t>
                      </a:r>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NPHCDA</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Primary Health Care Development Agency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4"/>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115. 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NPI</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Non-Pharmaceutical Interventions</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5"/>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116. 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NPRC</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Pandemic Response Centre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6"/>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117. 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NRL</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Reference Laboratory</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7"/>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118. 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NSCDC</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 Security and Civil Defence Corps</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8"/>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119. 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NTA</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Nigerian Television Authority</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9"/>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120. 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latin typeface="Arial"/>
                          <a:ea typeface="Arial"/>
                          <a:cs typeface="Arial"/>
                          <a:sym typeface="Arial"/>
                        </a:rPr>
                        <a:t>NTBLCP</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Tuberculosis and Leprosy Control Programme</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0"/>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121. 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NURTW</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National Union of Road Transport Workers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1"/>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122. 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ONSA</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Office of The National Security Adviser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2"/>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123. 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PCP</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Physically Challenged Persons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3"/>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124. 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PCR</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Polymerase Chain Reaction</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4"/>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125. 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PHC</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Primary Health Care Workers</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5"/>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126. 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PHE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Public Health England</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6"/>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127. 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PHEIC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Public Health Emergency of International Concern</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7"/>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128. 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PHIA</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Port Harcourt International Airport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8"/>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129. 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PHS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Port Health Services</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9"/>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130. 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PLAC</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Policy and Legal Advocacy Centre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0"/>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131. 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PMG</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Pharmaceutical Manufacturers Group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1"/>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132. 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POE</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Point of Entry</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2"/>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133. 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POI</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Person of Interest</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3"/>
                  </a:ext>
                </a:extLst>
              </a:tr>
              <a:tr h="21262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134. 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PPE</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Personal Protective Equipment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4"/>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135. 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PR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Pillar Response</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5"/>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136. 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PRP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Pandemic Response Plan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6"/>
                  </a:ext>
                </a:extLst>
              </a:tr>
              <a:tr h="205550">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137. 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dirty="0">
                          <a:solidFill>
                            <a:srgbClr val="000000"/>
                          </a:solidFill>
                          <a:latin typeface="Arial"/>
                          <a:ea typeface="Arial"/>
                          <a:cs typeface="Arial"/>
                          <a:sym typeface="Arial"/>
                        </a:rPr>
                        <a:t>PTF</a:t>
                      </a:r>
                      <a:endParaRPr sz="7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Presidential Task Force on COVID-19</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7"/>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138. 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PwC</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PricewaterhouseCoopers</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8"/>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139. 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RCCE</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Risk Communication and Community Engagement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39"/>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140. 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RCTWG</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Risk Communication Technical Working Group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0"/>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141. 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RILO</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Regional Intelligence Liaison Office</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1"/>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142. 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RMCC</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Resource Mobilisation and Coordination Committee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2"/>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143. 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RRT</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Rapid Response Team</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3"/>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144. 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SEMA</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State Emergency Management Agency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4"/>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145. 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SGBV</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Sexual and Gender Based Violence</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5"/>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146. 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SGF</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Secretary to The Government of the Federation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6"/>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147. 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SHMB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State Hospital Management Board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7"/>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148 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SMOH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State Ministry of Health </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8"/>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149. 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SMS</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Short Message Service</a:t>
                      </a:r>
                      <a:endParaRPr sz="7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49"/>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150. </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SON</a:t>
                      </a:r>
                      <a:endParaRPr sz="7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dirty="0">
                          <a:solidFill>
                            <a:srgbClr val="000000"/>
                          </a:solidFill>
                          <a:latin typeface="Arial"/>
                          <a:ea typeface="Arial"/>
                          <a:cs typeface="Arial"/>
                          <a:sym typeface="Arial"/>
                        </a:rPr>
                        <a:t>Standards </a:t>
                      </a:r>
                      <a:r>
                        <a:rPr lang="en-US" sz="800" u="none" strike="noStrike" cap="none" dirty="0" err="1">
                          <a:solidFill>
                            <a:srgbClr val="000000"/>
                          </a:solidFill>
                          <a:latin typeface="Arial"/>
                          <a:ea typeface="Arial"/>
                          <a:cs typeface="Arial"/>
                          <a:sym typeface="Arial"/>
                        </a:rPr>
                        <a:t>Organisation</a:t>
                      </a:r>
                      <a:r>
                        <a:rPr lang="en-US" sz="800" u="none" strike="noStrike" cap="none" dirty="0">
                          <a:solidFill>
                            <a:srgbClr val="000000"/>
                          </a:solidFill>
                          <a:latin typeface="Arial"/>
                          <a:ea typeface="Arial"/>
                          <a:cs typeface="Arial"/>
                          <a:sym typeface="Arial"/>
                        </a:rPr>
                        <a:t> of Nigeria </a:t>
                      </a:r>
                      <a:endParaRPr sz="7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50"/>
                  </a:ext>
                </a:extLst>
              </a:tr>
            </a:tbl>
          </a:graphicData>
        </a:graphic>
      </p:graphicFrame>
      <p:sp>
        <p:nvSpPr>
          <p:cNvPr id="505" name="Google Shape;505;p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GLOSSARY - LIST OF ABBREVIATIONS  </a:t>
            </a:r>
            <a:endParaRPr sz="2400" b="1">
              <a:solidFill>
                <a:schemeClr val="lt1"/>
              </a:solidFill>
              <a:latin typeface="Arial"/>
              <a:ea typeface="Arial"/>
              <a:cs typeface="Arial"/>
              <a:sym typeface="Arial"/>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510"/>
        <p:cNvGrpSpPr/>
        <p:nvPr/>
      </p:nvGrpSpPr>
      <p:grpSpPr>
        <a:xfrm>
          <a:off x="0" y="0"/>
          <a:ext cx="0" cy="0"/>
          <a:chOff x="0" y="0"/>
          <a:chExt cx="0" cy="0"/>
        </a:xfrm>
      </p:grpSpPr>
      <p:pic>
        <p:nvPicPr>
          <p:cNvPr id="511" name="Google Shape;511;p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12" name="Google Shape;512;p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6</a:t>
            </a:fld>
            <a:endParaRPr sz="500">
              <a:solidFill>
                <a:srgbClr val="161616"/>
              </a:solidFill>
            </a:endParaRPr>
          </a:p>
        </p:txBody>
      </p:sp>
      <p:sp>
        <p:nvSpPr>
          <p:cNvPr id="513" name="Google Shape;513;p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514" name="Google Shape;514;p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515" name="Google Shape;515;p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16" name="Google Shape;516;p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GLOSSARY - LIST OF ABBREVIATIONS  </a:t>
            </a:r>
            <a:endParaRPr sz="2400" b="1">
              <a:solidFill>
                <a:schemeClr val="lt1"/>
              </a:solidFill>
              <a:latin typeface="Arial"/>
              <a:ea typeface="Arial"/>
              <a:cs typeface="Arial"/>
              <a:sym typeface="Arial"/>
            </a:endParaRPr>
          </a:p>
        </p:txBody>
      </p:sp>
      <p:cxnSp>
        <p:nvCxnSpPr>
          <p:cNvPr id="517" name="Google Shape;517;p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aphicFrame>
        <p:nvGraphicFramePr>
          <p:cNvPr id="518" name="Google Shape;518;p6"/>
          <p:cNvGraphicFramePr/>
          <p:nvPr/>
        </p:nvGraphicFramePr>
        <p:xfrm>
          <a:off x="275724" y="1427163"/>
          <a:ext cx="7038375" cy="6456200"/>
        </p:xfrm>
        <a:graphic>
          <a:graphicData uri="http://schemas.openxmlformats.org/drawingml/2006/table">
            <a:tbl>
              <a:tblPr firstRow="1" bandRow="1">
                <a:noFill/>
                <a:tableStyleId>{9261D401-2407-43E7-95D7-EB668B357F09}</a:tableStyleId>
              </a:tblPr>
              <a:tblGrid>
                <a:gridCol w="520325">
                  <a:extLst>
                    <a:ext uri="{9D8B030D-6E8A-4147-A177-3AD203B41FA5}">
                      <a16:colId xmlns:a16="http://schemas.microsoft.com/office/drawing/2014/main" val="20000"/>
                    </a:ext>
                  </a:extLst>
                </a:gridCol>
                <a:gridCol w="1130225">
                  <a:extLst>
                    <a:ext uri="{9D8B030D-6E8A-4147-A177-3AD203B41FA5}">
                      <a16:colId xmlns:a16="http://schemas.microsoft.com/office/drawing/2014/main" val="20001"/>
                    </a:ext>
                  </a:extLst>
                </a:gridCol>
                <a:gridCol w="5387825">
                  <a:extLst>
                    <a:ext uri="{9D8B030D-6E8A-4147-A177-3AD203B41FA5}">
                      <a16:colId xmlns:a16="http://schemas.microsoft.com/office/drawing/2014/main" val="20002"/>
                    </a:ext>
                  </a:extLst>
                </a:gridCol>
              </a:tblGrid>
              <a:tr h="284900">
                <a:tc>
                  <a:txBody>
                    <a:bodyPr/>
                    <a:lstStyle/>
                    <a:p>
                      <a:pPr marL="0" marR="0" lvl="0" indent="0" algn="l" rtl="0">
                        <a:lnSpc>
                          <a:spcPct val="117000"/>
                        </a:lnSpc>
                        <a:spcBef>
                          <a:spcPts val="0"/>
                        </a:spcBef>
                        <a:spcAft>
                          <a:spcPts val="0"/>
                        </a:spcAft>
                        <a:buNone/>
                      </a:pPr>
                      <a:r>
                        <a:rPr lang="en-US" sz="800" b="1" u="none" strike="noStrike" cap="none">
                          <a:solidFill>
                            <a:srgbClr val="FFFFFF"/>
                          </a:solidFill>
                          <a:latin typeface="Arial"/>
                          <a:ea typeface="Arial"/>
                          <a:cs typeface="Arial"/>
                          <a:sym typeface="Arial"/>
                        </a:rPr>
                        <a:t>SN</a:t>
                      </a:r>
                      <a:endParaRPr sz="7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17000"/>
                        </a:lnSpc>
                        <a:spcBef>
                          <a:spcPts val="0"/>
                        </a:spcBef>
                        <a:spcAft>
                          <a:spcPts val="0"/>
                        </a:spcAft>
                        <a:buNone/>
                      </a:pPr>
                      <a:r>
                        <a:rPr lang="en-US" sz="800" b="1" u="none" strike="noStrike" cap="none">
                          <a:solidFill>
                            <a:srgbClr val="FFFFFF"/>
                          </a:solidFill>
                          <a:latin typeface="Arial"/>
                          <a:ea typeface="Arial"/>
                          <a:cs typeface="Arial"/>
                          <a:sym typeface="Arial"/>
                        </a:rPr>
                        <a:t>Abbreviations </a:t>
                      </a:r>
                      <a:endParaRPr sz="7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17000"/>
                        </a:lnSpc>
                        <a:spcBef>
                          <a:spcPts val="0"/>
                        </a:spcBef>
                        <a:spcAft>
                          <a:spcPts val="0"/>
                        </a:spcAft>
                        <a:buNone/>
                      </a:pPr>
                      <a:r>
                        <a:rPr lang="en-US" sz="800" b="1" u="none" strike="noStrike" cap="none">
                          <a:solidFill>
                            <a:srgbClr val="FFFFFF"/>
                          </a:solidFill>
                          <a:latin typeface="Arial"/>
                          <a:ea typeface="Arial"/>
                          <a:cs typeface="Arial"/>
                          <a:sym typeface="Arial"/>
                        </a:rPr>
                        <a:t>Full Term</a:t>
                      </a:r>
                      <a:endParaRPr sz="700" u="none" strike="noStrike" cap="none">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151. 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SOP</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Standard Operating Procedure</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1"/>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152. 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SORMAS</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Surveillance Outbreak Response Management and Analysis System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2"/>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153. 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SPHCB</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State Primary Health Care Board</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3"/>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154. 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SPHCDA</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State Primary Health Care Development Agency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4"/>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155. 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SRH</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Sexual and Reproductive Health</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5"/>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156. 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SUNMAP2</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Support to The National Malaria Programme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6"/>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157. 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TA</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Technical Advisor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7"/>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158. 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TAT</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Turnaround Time</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8"/>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159. 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TC</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Treatment Centres</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9"/>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160. 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TOR</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Terms of Reference</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10"/>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161. 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ToT</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Training of Trainers</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11"/>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162. 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TRANEX</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Trans-Nationwide Express Plc</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12"/>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163. 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UK</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Kingdom</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13"/>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164. 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UKAID</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Kingdom Aid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14"/>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165. 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Nations</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15"/>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166. 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UNAIDS</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Joint United Nations Programme On HIV/AIDS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16"/>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167. 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UNCT</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Nations Country Team</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17"/>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168. 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dirty="0">
                          <a:solidFill>
                            <a:srgbClr val="000000"/>
                          </a:solidFill>
                          <a:latin typeface="Arial"/>
                          <a:ea typeface="Arial"/>
                          <a:cs typeface="Arial"/>
                          <a:sym typeface="Arial"/>
                        </a:rPr>
                        <a:t>UNDP</a:t>
                      </a:r>
                      <a:endParaRPr sz="800" u="none" strike="noStrike" cap="none" dirty="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Nations Development Programme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18"/>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169. 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UNFPA</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Nations Population Fund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19"/>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170. 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UNHCR</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Nations High Commissioner for Refugees</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20"/>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171. 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UNICEF</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Nations International Children's Fund</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21"/>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172. 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UNODC</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Nations Office on Drugs and Crime</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22"/>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173. 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US</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States</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23"/>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174. 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USAID</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States Agency for International Development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24"/>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175. 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USCDC</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States Centers for Disease Control and Prevention</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25"/>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176. 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USD</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States Dollar</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26"/>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177. 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USG</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United States Government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27"/>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178. 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VAT</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Value Added Tax</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28"/>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179. 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VOA</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Voice of Africa</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29"/>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180. 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VTM</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Viral Transport Media</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30"/>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181. 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W4H</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Women for Health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31"/>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182 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WARDS</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West African Disease Surveillance Program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32"/>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183. 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WASH</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Water, Sanitation and Health</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33"/>
                  </a:ext>
                </a:extLst>
              </a:tr>
              <a:tr h="21262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184. 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WCO</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World Customs Organisation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34"/>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185. 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WFP</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World Food Programme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35"/>
                  </a:ext>
                </a:extLst>
              </a:tr>
              <a:tr h="164375">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186. 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WHO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World Health Organisation </a:t>
                      </a:r>
                      <a:endParaRPr sz="800" u="none" strike="noStrike" cap="none">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36"/>
                  </a:ext>
                </a:extLst>
              </a:tr>
              <a:tr h="205550">
                <a:tc>
                  <a:txBody>
                    <a:bodyPr/>
                    <a:lstStyle/>
                    <a:p>
                      <a:pPr marL="0" marR="0" lvl="0" indent="0" algn="ctr" rtl="0">
                        <a:lnSpc>
                          <a:spcPct val="117000"/>
                        </a:lnSpc>
                        <a:spcBef>
                          <a:spcPts val="0"/>
                        </a:spcBef>
                        <a:spcAft>
                          <a:spcPts val="0"/>
                        </a:spcAft>
                        <a:buClr>
                          <a:srgbClr val="000000"/>
                        </a:buClr>
                        <a:buSzPts val="800"/>
                        <a:buFont typeface="Georgia"/>
                        <a:buNone/>
                      </a:pPr>
                      <a:r>
                        <a:rPr lang="en-US" sz="800" u="none" strike="noStrike" cap="none">
                          <a:solidFill>
                            <a:srgbClr val="000000"/>
                          </a:solidFill>
                          <a:latin typeface="Arial"/>
                          <a:ea typeface="Arial"/>
                          <a:cs typeface="Arial"/>
                          <a:sym typeface="Arial"/>
                        </a:rPr>
                        <a:t>187. </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a:solidFill>
                            <a:srgbClr val="000000"/>
                          </a:solidFill>
                          <a:latin typeface="Arial"/>
                          <a:ea typeface="Arial"/>
                          <a:cs typeface="Arial"/>
                          <a:sym typeface="Arial"/>
                        </a:rPr>
                        <a:t>WRAIR</a:t>
                      </a:r>
                      <a:endParaRPr sz="800" u="none" strike="noStrike" cap="none">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800" u="none" strike="noStrike" cap="none" dirty="0">
                          <a:solidFill>
                            <a:srgbClr val="000000"/>
                          </a:solidFill>
                          <a:latin typeface="Arial"/>
                          <a:ea typeface="Arial"/>
                          <a:cs typeface="Arial"/>
                          <a:sym typeface="Arial"/>
                        </a:rPr>
                        <a:t>Walter Reed Army Institute of Research </a:t>
                      </a:r>
                      <a:endParaRPr sz="800" u="none" strike="noStrike" cap="none" dirty="0">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37"/>
                  </a:ext>
                </a:extLst>
              </a:tr>
            </a:tbl>
          </a:graphicData>
        </a:graphic>
      </p:graphicFrame>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523"/>
        <p:cNvGrpSpPr/>
        <p:nvPr/>
      </p:nvGrpSpPr>
      <p:grpSpPr>
        <a:xfrm>
          <a:off x="0" y="0"/>
          <a:ext cx="0" cy="0"/>
          <a:chOff x="0" y="0"/>
          <a:chExt cx="0" cy="0"/>
        </a:xfrm>
      </p:grpSpPr>
      <p:sp>
        <p:nvSpPr>
          <p:cNvPr id="524" name="Google Shape;524;p7"/>
          <p:cNvSpPr/>
          <p:nvPr/>
        </p:nvSpPr>
        <p:spPr>
          <a:xfrm>
            <a:off x="0" y="4169044"/>
            <a:ext cx="7589838" cy="6529118"/>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pic>
        <p:nvPicPr>
          <p:cNvPr id="525" name="Google Shape;525;p7"/>
          <p:cNvPicPr preferRelativeResize="0"/>
          <p:nvPr/>
        </p:nvPicPr>
        <p:blipFill rotWithShape="1">
          <a:blip r:embed="rId3">
            <a:alphaModFix amt="5000"/>
          </a:blip>
          <a:srcRect r="38492"/>
          <a:stretch/>
        </p:blipFill>
        <p:spPr>
          <a:xfrm>
            <a:off x="4180095" y="5528216"/>
            <a:ext cx="3409744" cy="4698186"/>
          </a:xfrm>
          <a:prstGeom prst="rect">
            <a:avLst/>
          </a:prstGeom>
          <a:noFill/>
          <a:ln>
            <a:noFill/>
          </a:ln>
        </p:spPr>
      </p:pic>
      <p:sp>
        <p:nvSpPr>
          <p:cNvPr id="526" name="Google Shape;526;p7"/>
          <p:cNvSpPr/>
          <p:nvPr/>
        </p:nvSpPr>
        <p:spPr>
          <a:xfrm>
            <a:off x="4312406" y="1"/>
            <a:ext cx="3284009" cy="6832265"/>
          </a:xfrm>
          <a:prstGeom prst="rect">
            <a:avLst/>
          </a:prstGeom>
          <a:solidFill>
            <a:srgbClr val="86DB4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27" name="Google Shape;527;p7"/>
          <p:cNvSpPr/>
          <p:nvPr/>
        </p:nvSpPr>
        <p:spPr>
          <a:xfrm flipH="1">
            <a:off x="-3" y="1"/>
            <a:ext cx="4328461" cy="6832265"/>
          </a:xfrm>
          <a:prstGeom prst="rect">
            <a:avLst/>
          </a:prstGeom>
          <a:solidFill>
            <a:srgbClr val="175C2C"/>
          </a:solidFill>
          <a:ln w="9525"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28" name="Google Shape;528;p7"/>
          <p:cNvSpPr/>
          <p:nvPr/>
        </p:nvSpPr>
        <p:spPr>
          <a:xfrm>
            <a:off x="683330" y="8451443"/>
            <a:ext cx="1340882" cy="1349828"/>
          </a:xfrm>
          <a:prstGeom prst="rect">
            <a:avLst/>
          </a:prstGeom>
          <a:no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529" name="Google Shape;529;p7"/>
          <p:cNvSpPr txBox="1"/>
          <p:nvPr/>
        </p:nvSpPr>
        <p:spPr>
          <a:xfrm>
            <a:off x="944586" y="8510804"/>
            <a:ext cx="818369" cy="1231106"/>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Clr>
                <a:srgbClr val="000000"/>
              </a:buClr>
              <a:buSzPts val="8000"/>
              <a:buFont typeface="Arial"/>
              <a:buNone/>
            </a:pPr>
            <a:r>
              <a:rPr lang="en-US" sz="8000" b="1">
                <a:solidFill>
                  <a:srgbClr val="175C2C"/>
                </a:solidFill>
                <a:latin typeface="Arial"/>
                <a:ea typeface="Arial"/>
                <a:cs typeface="Arial"/>
                <a:sym typeface="Arial"/>
              </a:rPr>
              <a:t>1</a:t>
            </a:r>
            <a:endParaRPr sz="1400">
              <a:solidFill>
                <a:srgbClr val="175C2C"/>
              </a:solidFill>
              <a:latin typeface="Arial"/>
              <a:ea typeface="Arial"/>
              <a:cs typeface="Arial"/>
              <a:sym typeface="Arial"/>
            </a:endParaRPr>
          </a:p>
        </p:txBody>
      </p:sp>
      <p:cxnSp>
        <p:nvCxnSpPr>
          <p:cNvPr id="530" name="Google Shape;530;p7"/>
          <p:cNvCxnSpPr/>
          <p:nvPr/>
        </p:nvCxnSpPr>
        <p:spPr>
          <a:xfrm rot="10800000">
            <a:off x="4323649" y="1"/>
            <a:ext cx="4809" cy="6958738"/>
          </a:xfrm>
          <a:prstGeom prst="straightConnector1">
            <a:avLst/>
          </a:prstGeom>
          <a:noFill/>
          <a:ln w="57150" cap="sq" cmpd="sng">
            <a:solidFill>
              <a:schemeClr val="lt1"/>
            </a:solidFill>
            <a:prstDash val="solid"/>
            <a:round/>
            <a:headEnd type="none" w="sm" len="sm"/>
            <a:tailEnd type="none" w="sm" len="sm"/>
          </a:ln>
        </p:spPr>
      </p:cxnSp>
      <p:grpSp>
        <p:nvGrpSpPr>
          <p:cNvPr id="531" name="Google Shape;531;p7"/>
          <p:cNvGrpSpPr/>
          <p:nvPr/>
        </p:nvGrpSpPr>
        <p:grpSpPr>
          <a:xfrm>
            <a:off x="495950" y="535974"/>
            <a:ext cx="6086814" cy="5419895"/>
            <a:chOff x="-538219" y="535974"/>
            <a:chExt cx="9842269" cy="5419895"/>
          </a:xfrm>
        </p:grpSpPr>
        <p:sp>
          <p:nvSpPr>
            <p:cNvPr id="532" name="Google Shape;532;p7"/>
            <p:cNvSpPr/>
            <p:nvPr/>
          </p:nvSpPr>
          <p:spPr>
            <a:xfrm>
              <a:off x="-538219" y="535974"/>
              <a:ext cx="9260378" cy="3992091"/>
            </a:xfrm>
            <a:prstGeom prst="rect">
              <a:avLst/>
            </a:prstGeom>
            <a:noFill/>
            <a:ln w="76200"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sp>
          <p:nvSpPr>
            <p:cNvPr id="533" name="Google Shape;533;p7"/>
            <p:cNvSpPr/>
            <p:nvPr/>
          </p:nvSpPr>
          <p:spPr>
            <a:xfrm>
              <a:off x="3370252" y="1151114"/>
              <a:ext cx="5933798" cy="4804755"/>
            </a:xfrm>
            <a:prstGeom prst="rect">
              <a:avLst/>
            </a:prstGeom>
            <a:noFill/>
            <a:ln w="9525"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grpSp>
      <p:sp>
        <p:nvSpPr>
          <p:cNvPr id="534" name="Google Shape;534;p7"/>
          <p:cNvSpPr txBox="1"/>
          <p:nvPr/>
        </p:nvSpPr>
        <p:spPr>
          <a:xfrm>
            <a:off x="780020" y="2980765"/>
            <a:ext cx="3183768" cy="861774"/>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2800">
                <a:solidFill>
                  <a:schemeClr val="lt1"/>
                </a:solidFill>
                <a:latin typeface="Arial"/>
                <a:ea typeface="Arial"/>
                <a:cs typeface="Arial"/>
                <a:sym typeface="Arial"/>
              </a:rPr>
              <a:t>EXECUTIVE SUMMARY</a:t>
            </a:r>
            <a:endParaRPr sz="2800">
              <a:solidFill>
                <a:schemeClr val="lt1"/>
              </a:solidFill>
              <a:latin typeface="Arial"/>
              <a:ea typeface="Arial"/>
              <a:cs typeface="Arial"/>
              <a:sym typeface="Arial"/>
            </a:endParaRPr>
          </a:p>
        </p:txBody>
      </p:sp>
      <p:grpSp>
        <p:nvGrpSpPr>
          <p:cNvPr id="535" name="Google Shape;535;p7"/>
          <p:cNvGrpSpPr/>
          <p:nvPr/>
        </p:nvGrpSpPr>
        <p:grpSpPr>
          <a:xfrm>
            <a:off x="4348550" y="4528066"/>
            <a:ext cx="3247863" cy="3885821"/>
            <a:chOff x="4242782" y="4401522"/>
            <a:chExt cx="3353632" cy="4012365"/>
          </a:xfrm>
        </p:grpSpPr>
        <p:sp>
          <p:nvSpPr>
            <p:cNvPr id="536" name="Google Shape;536;p7"/>
            <p:cNvSpPr/>
            <p:nvPr/>
          </p:nvSpPr>
          <p:spPr>
            <a:xfrm rot="-5400000">
              <a:off x="3913416" y="4730888"/>
              <a:ext cx="4012365" cy="3353632"/>
            </a:xfrm>
            <a:prstGeom prst="triangle">
              <a:avLst>
                <a:gd name="adj" fmla="val 41014"/>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37" name="Google Shape;537;p7"/>
            <p:cNvSpPr/>
            <p:nvPr/>
          </p:nvSpPr>
          <p:spPr>
            <a:xfrm rot="-5400000">
              <a:off x="6849414" y="4828278"/>
              <a:ext cx="810310" cy="683686"/>
            </a:xfrm>
            <a:custGeom>
              <a:avLst/>
              <a:gdLst/>
              <a:ahLst/>
              <a:cxnLst/>
              <a:rect l="l" t="t" r="r" b="b"/>
              <a:pathLst>
                <a:path w="1568298" h="1323228" extrusionOk="0">
                  <a:moveTo>
                    <a:pt x="1568298" y="1323228"/>
                  </a:moveTo>
                  <a:lnTo>
                    <a:pt x="0" y="1323228"/>
                  </a:lnTo>
                  <a:lnTo>
                    <a:pt x="593428" y="0"/>
                  </a:lnTo>
                  <a:lnTo>
                    <a:pt x="1568298" y="1323228"/>
                  </a:lnTo>
                  <a:close/>
                </a:path>
              </a:pathLst>
            </a:cu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38" name="Google Shape;538;p7"/>
            <p:cNvSpPr/>
            <p:nvPr/>
          </p:nvSpPr>
          <p:spPr>
            <a:xfrm rot="-5400000">
              <a:off x="4778078" y="6322810"/>
              <a:ext cx="809077" cy="682647"/>
            </a:xfrm>
            <a:custGeom>
              <a:avLst/>
              <a:gdLst/>
              <a:ahLst/>
              <a:cxnLst/>
              <a:rect l="l" t="t" r="r" b="b"/>
              <a:pathLst>
                <a:path w="1565455" h="1320830" extrusionOk="0">
                  <a:moveTo>
                    <a:pt x="1565455" y="1320830"/>
                  </a:moveTo>
                  <a:lnTo>
                    <a:pt x="0" y="1320830"/>
                  </a:lnTo>
                  <a:lnTo>
                    <a:pt x="592353" y="0"/>
                  </a:lnTo>
                  <a:lnTo>
                    <a:pt x="1565455" y="1320830"/>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39" name="Google Shape;539;p7"/>
            <p:cNvSpPr/>
            <p:nvPr/>
          </p:nvSpPr>
          <p:spPr>
            <a:xfrm rot="-5400000">
              <a:off x="6849508" y="7253379"/>
              <a:ext cx="809107" cy="682672"/>
            </a:xfrm>
            <a:custGeom>
              <a:avLst/>
              <a:gdLst/>
              <a:ahLst/>
              <a:cxnLst/>
              <a:rect l="l" t="t" r="r" b="b"/>
              <a:pathLst>
                <a:path w="1570916" h="1325438" extrusionOk="0">
                  <a:moveTo>
                    <a:pt x="1570916" y="1325438"/>
                  </a:moveTo>
                  <a:lnTo>
                    <a:pt x="0" y="1325438"/>
                  </a:lnTo>
                  <a:lnTo>
                    <a:pt x="594419" y="0"/>
                  </a:lnTo>
                  <a:lnTo>
                    <a:pt x="1570916" y="1325438"/>
                  </a:lnTo>
                  <a:close/>
                </a:path>
              </a:pathLst>
            </a:custGeom>
            <a:solidFill>
              <a:srgbClr val="C4FC9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40" name="Google Shape;540;p7"/>
            <p:cNvSpPr/>
            <p:nvPr/>
          </p:nvSpPr>
          <p:spPr>
            <a:xfrm rot="-5400000">
              <a:off x="5112280" y="5115160"/>
              <a:ext cx="2238805" cy="2727431"/>
            </a:xfrm>
            <a:custGeom>
              <a:avLst/>
              <a:gdLst/>
              <a:ahLst/>
              <a:cxnLst/>
              <a:rect l="l" t="t" r="r" b="b"/>
              <a:pathLst>
                <a:path w="3535383" h="4306992" extrusionOk="0">
                  <a:moveTo>
                    <a:pt x="3535383" y="2983764"/>
                  </a:moveTo>
                  <a:lnTo>
                    <a:pt x="2941955" y="4306992"/>
                  </a:lnTo>
                  <a:lnTo>
                    <a:pt x="976497" y="4306992"/>
                  </a:lnTo>
                  <a:lnTo>
                    <a:pt x="0" y="2981554"/>
                  </a:lnTo>
                  <a:lnTo>
                    <a:pt x="742717" y="1325441"/>
                  </a:lnTo>
                  <a:lnTo>
                    <a:pt x="2308172" y="1325441"/>
                  </a:lnTo>
                  <a:lnTo>
                    <a:pt x="1335070" y="4611"/>
                  </a:lnTo>
                  <a:lnTo>
                    <a:pt x="1337138" y="0"/>
                  </a:lnTo>
                  <a:lnTo>
                    <a:pt x="3535383" y="2983764"/>
                  </a:lnTo>
                  <a:close/>
                </a:path>
              </a:pathLst>
            </a:custGeom>
            <a:blipFill rotWithShape="1">
              <a:blip r:embed="rId4">
                <a:alphaModFix/>
              </a:blip>
              <a:stretch>
                <a:fillRect t="26276" r="355"/>
              </a:stretch>
            </a:blip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41" name="Google Shape;541;p7"/>
            <p:cNvSpPr/>
            <p:nvPr/>
          </p:nvSpPr>
          <p:spPr>
            <a:xfrm rot="-5400000">
              <a:off x="6679344" y="6897643"/>
              <a:ext cx="994795" cy="839343"/>
            </a:xfrm>
            <a:custGeom>
              <a:avLst/>
              <a:gdLst/>
              <a:ahLst/>
              <a:cxnLst/>
              <a:rect l="l" t="t" r="r" b="b"/>
              <a:pathLst>
                <a:path w="1570919" h="1325439" extrusionOk="0">
                  <a:moveTo>
                    <a:pt x="1570919" y="1325439"/>
                  </a:moveTo>
                  <a:lnTo>
                    <a:pt x="0" y="1325439"/>
                  </a:lnTo>
                  <a:lnTo>
                    <a:pt x="594421" y="0"/>
                  </a:lnTo>
                  <a:lnTo>
                    <a:pt x="594421" y="0"/>
                  </a:lnTo>
                  <a:lnTo>
                    <a:pt x="2" y="1325438"/>
                  </a:lnTo>
                  <a:lnTo>
                    <a:pt x="1570918" y="1325438"/>
                  </a:lnTo>
                  <a:lnTo>
                    <a:pt x="1570919" y="1325439"/>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546"/>
        <p:cNvGrpSpPr/>
        <p:nvPr/>
      </p:nvGrpSpPr>
      <p:grpSpPr>
        <a:xfrm>
          <a:off x="0" y="0"/>
          <a:ext cx="0" cy="0"/>
          <a:chOff x="0" y="0"/>
          <a:chExt cx="0" cy="0"/>
        </a:xfrm>
      </p:grpSpPr>
      <p:pic>
        <p:nvPicPr>
          <p:cNvPr id="547" name="Google Shape;547;gaf9b47c72b_0_0"/>
          <p:cNvPicPr preferRelativeResize="0"/>
          <p:nvPr/>
        </p:nvPicPr>
        <p:blipFill rotWithShape="1">
          <a:blip r:embed="rId3">
            <a:alphaModFix/>
          </a:blip>
          <a:srcRect t="41625" b="34770"/>
          <a:stretch/>
        </p:blipFill>
        <p:spPr>
          <a:xfrm>
            <a:off x="0" y="0"/>
            <a:ext cx="7589840" cy="1343607"/>
          </a:xfrm>
          <a:prstGeom prst="rect">
            <a:avLst/>
          </a:prstGeom>
          <a:noFill/>
          <a:ln>
            <a:noFill/>
          </a:ln>
        </p:spPr>
      </p:pic>
      <p:sp>
        <p:nvSpPr>
          <p:cNvPr id="548" name="Google Shape;548;gaf9b47c72b_0_0"/>
          <p:cNvSpPr txBox="1">
            <a:spLocks noGrp="1"/>
          </p:cNvSpPr>
          <p:nvPr>
            <p:ph type="sldNum" idx="12"/>
          </p:nvPr>
        </p:nvSpPr>
        <p:spPr>
          <a:xfrm>
            <a:off x="6215485" y="10127594"/>
            <a:ext cx="1098600" cy="213900"/>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8</a:t>
            </a:fld>
            <a:endParaRPr sz="500">
              <a:solidFill>
                <a:srgbClr val="161616"/>
              </a:solidFill>
            </a:endParaRPr>
          </a:p>
        </p:txBody>
      </p:sp>
      <p:sp>
        <p:nvSpPr>
          <p:cNvPr id="549" name="Google Shape;549;gaf9b47c72b_0_0"/>
          <p:cNvSpPr txBox="1">
            <a:spLocks noGrp="1"/>
          </p:cNvSpPr>
          <p:nvPr>
            <p:ph type="dt" idx="10"/>
          </p:nvPr>
        </p:nvSpPr>
        <p:spPr>
          <a:xfrm>
            <a:off x="6215485" y="10131506"/>
            <a:ext cx="1098600" cy="107100"/>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550" name="Google Shape;550;gaf9b47c72b_0_0"/>
          <p:cNvSpPr txBox="1">
            <a:spLocks noGrp="1"/>
          </p:cNvSpPr>
          <p:nvPr>
            <p:ph type="ftr" idx="11"/>
          </p:nvPr>
        </p:nvSpPr>
        <p:spPr>
          <a:xfrm>
            <a:off x="275724" y="10133303"/>
            <a:ext cx="3407400" cy="107100"/>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551" name="Google Shape;551;gaf9b47c72b_0_0"/>
          <p:cNvSpPr/>
          <p:nvPr/>
        </p:nvSpPr>
        <p:spPr>
          <a:xfrm>
            <a:off x="0" y="0"/>
            <a:ext cx="7589700" cy="1343700"/>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52" name="Google Shape;552;gaf9b47c72b_0_0"/>
          <p:cNvSpPr txBox="1"/>
          <p:nvPr/>
        </p:nvSpPr>
        <p:spPr>
          <a:xfrm>
            <a:off x="312498" y="743250"/>
            <a:ext cx="7277400" cy="2769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800" b="1" dirty="0">
                <a:solidFill>
                  <a:schemeClr val="lt1"/>
                </a:solidFill>
              </a:rPr>
              <a:t>Forward </a:t>
            </a:r>
            <a:endParaRPr sz="1800" b="1" dirty="0">
              <a:solidFill>
                <a:schemeClr val="lt1"/>
              </a:solidFill>
            </a:endParaRPr>
          </a:p>
          <a:p>
            <a:pPr marL="0" marR="0" lvl="0" indent="0" algn="l" rtl="0">
              <a:spcBef>
                <a:spcPts val="0"/>
              </a:spcBef>
              <a:spcAft>
                <a:spcPts val="0"/>
              </a:spcAft>
              <a:buNone/>
            </a:pPr>
            <a:r>
              <a:rPr lang="en-US" sz="1200" dirty="0">
                <a:solidFill>
                  <a:schemeClr val="lt1"/>
                </a:solidFill>
              </a:rPr>
              <a:t> </a:t>
            </a:r>
            <a:endParaRPr sz="1200" dirty="0">
              <a:solidFill>
                <a:schemeClr val="lt1"/>
              </a:solidFill>
            </a:endParaRPr>
          </a:p>
        </p:txBody>
      </p:sp>
      <p:cxnSp>
        <p:nvCxnSpPr>
          <p:cNvPr id="553" name="Google Shape;553;gaf9b47c72b_0_0"/>
          <p:cNvCxnSpPr/>
          <p:nvPr/>
        </p:nvCxnSpPr>
        <p:spPr>
          <a:xfrm>
            <a:off x="275724" y="10101770"/>
            <a:ext cx="7038300" cy="0"/>
          </a:xfrm>
          <a:prstGeom prst="straightConnector1">
            <a:avLst/>
          </a:prstGeom>
          <a:noFill/>
          <a:ln w="9525" cap="sq" cmpd="sng">
            <a:solidFill>
              <a:srgbClr val="A5A5A5"/>
            </a:solidFill>
            <a:prstDash val="solid"/>
            <a:round/>
            <a:headEnd type="none" w="sm" len="sm"/>
            <a:tailEnd type="none" w="sm" len="sm"/>
          </a:ln>
        </p:spPr>
      </p:cxnSp>
      <p:sp>
        <p:nvSpPr>
          <p:cNvPr id="554" name="Google Shape;554;gaf9b47c72b_0_0"/>
          <p:cNvSpPr txBox="1"/>
          <p:nvPr/>
        </p:nvSpPr>
        <p:spPr>
          <a:xfrm>
            <a:off x="400050" y="1552575"/>
            <a:ext cx="6848700" cy="369300"/>
          </a:xfrm>
          <a:prstGeom prst="rect">
            <a:avLst/>
          </a:prstGeom>
          <a:noFill/>
          <a:ln>
            <a:noFill/>
          </a:ln>
          <a:effectLst>
            <a:outerShdw blurRad="57150" dist="19050" dir="5400000" algn="bl" rotWithShape="0">
              <a:srgbClr val="000000">
                <a:alpha val="50000"/>
              </a:srgbClr>
            </a:outerShdw>
          </a:effectLst>
        </p:spPr>
        <p:txBody>
          <a:bodyPr spcFirstLastPara="1" wrap="square" lIns="91425" tIns="91425" rIns="91425" bIns="91425" anchor="t" anchorCtr="0">
            <a:spAutoFit/>
          </a:bodyPr>
          <a:lstStyle/>
          <a:p>
            <a:pPr marL="0" lvl="0" indent="0" algn="l" rtl="0">
              <a:lnSpc>
                <a:spcPct val="115000"/>
              </a:lnSpc>
              <a:spcBef>
                <a:spcPts val="1200"/>
              </a:spcBef>
              <a:spcAft>
                <a:spcPts val="0"/>
              </a:spcAft>
              <a:buNone/>
            </a:pPr>
            <a:endParaRPr sz="1200">
              <a:solidFill>
                <a:schemeClr val="dk1"/>
              </a:solidFill>
            </a:endParaRPr>
          </a:p>
        </p:txBody>
      </p:sp>
      <p:sp>
        <p:nvSpPr>
          <p:cNvPr id="13" name="TextBox 12">
            <a:extLst>
              <a:ext uri="{FF2B5EF4-FFF2-40B4-BE49-F238E27FC236}">
                <a16:creationId xmlns:a16="http://schemas.microsoft.com/office/drawing/2014/main" id="{0BA73B91-10E2-4933-A5B2-3965BCDF5E1C}"/>
              </a:ext>
            </a:extLst>
          </p:cNvPr>
          <p:cNvSpPr txBox="1"/>
          <p:nvPr/>
        </p:nvSpPr>
        <p:spPr>
          <a:xfrm>
            <a:off x="400050" y="1552575"/>
            <a:ext cx="6789738" cy="7879080"/>
          </a:xfrm>
          <a:prstGeom prst="rect">
            <a:avLst/>
          </a:prstGeom>
          <a:noFill/>
        </p:spPr>
        <p:txBody>
          <a:bodyPr wrap="square">
            <a:spAutoFit/>
          </a:bodyPr>
          <a:lstStyle/>
          <a:p>
            <a:r>
              <a:rPr lang="en-US" sz="1200" dirty="0"/>
              <a:t>The rapid increase in the number of global COVID-19 cases and the declaration of the WHO of the COVID-19 outbreak as a pandemic underscored the need for a coordinating body to oversee the COVID-19 response efforts in Nigeria. In this vein, President Muhammadu Buhari constituted the Presidential Task Force on COVID-19 (PTF), which was inaugurated on 17th March 2020, to coordinate and oversee Nigeria’s multi-sectoral inter-governmental efforts to contain the spread and mitigate the impact of the COVID-19 pandemic in Nigeria. </a:t>
            </a:r>
          </a:p>
          <a:p>
            <a:endParaRPr lang="en-US" sz="1200" dirty="0"/>
          </a:p>
          <a:p>
            <a:r>
              <a:rPr lang="en-US" sz="1200" dirty="0"/>
              <a:t>This coordinating body was to be in effect for a period of six months, but with growing concerns around the ongoing outbreaks in Nigeria, President Buhari then approved the extension of the PTF mandate till December 2020. This document captures the details of the performance of the task force from 17th March through December 2020 as well as the PTF transition plans for its functionalities and resources beyond the End-Term date.  </a:t>
            </a:r>
          </a:p>
          <a:p>
            <a:endParaRPr lang="en-US" sz="1200" dirty="0"/>
          </a:p>
          <a:p>
            <a:r>
              <a:rPr lang="en-US" sz="1200" dirty="0"/>
              <a:t>In July 2020, the PTF conducted a two-day Mid-Term Review (MTR) meeting where members of the PTF and key stakeholders assessed the progress of the National Response and identified ways of strengthening the overall response. The review was conducted on reports submitted by Federal Government Ministries, Departments, and Agencies (MDAs) and reports submitted by donors and partners. </a:t>
            </a:r>
          </a:p>
          <a:p>
            <a:endParaRPr lang="en-US" sz="1200" dirty="0"/>
          </a:p>
          <a:p>
            <a:r>
              <a:rPr lang="en-US" sz="1200" dirty="0"/>
              <a:t>Following the MTR, a detailed and revised action plan was developed for each of the Pillars, which served as the foundation of the PTF’s roadmap in the subsequent months. As September has rolled around and we have slowly entered the last month of the PTF, it has become even more critical that a review be conducted on the performance of the PTF and to determine the next course of action for the sustainability of the gains made in its response. To this end, an End of Year Review was held on December 14 to identify gaps in the PTF response; to further strengthen the transition plan; and to ensure Government and partner/stakeholder buy-in and support during the response. This review was followed by a Press Conference to highlight both the achievements and challenges experienced by the PTF and to chart a way forward for fortifying Nigeria’s long-term response plans for future outbreaks in the country. </a:t>
            </a:r>
          </a:p>
          <a:p>
            <a:endParaRPr lang="en-US" sz="1200" dirty="0"/>
          </a:p>
          <a:p>
            <a:r>
              <a:rPr lang="en-US" sz="1200" dirty="0"/>
              <a:t>This document is pivotal as it serves as a template for responding to emergencies in the country. The document will ensure that the investments made to combat COVID-19 contributes to the response of future outbreaks through a body of work that will systematically transition the processes, functionalities and resources, and lessons learned into future response efforts.</a:t>
            </a:r>
          </a:p>
          <a:p>
            <a:endParaRPr lang="en-US" sz="1200" dirty="0"/>
          </a:p>
          <a:p>
            <a:r>
              <a:rPr lang="en-US" sz="1200" dirty="0"/>
              <a:t>I sincerely appreciate the chairmen of the relevant Committees on Health in the Senate and House of Representatives, Ministries, representatives from the Office of the Vice President, the Nigeria Governors’ Forum, the diplomatic community, the development partners and every other stakeholder who have contributed to Nigeria’s COVID-19 response efforts. Their commitment in providing the technical, financial, and other forms of support to the PTF and its Secretariat and to the entire PTF implementation process is forever strewn in the humanity of this era. </a:t>
            </a:r>
          </a:p>
          <a:p>
            <a:endParaRPr lang="en-US" dirty="0"/>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546"/>
        <p:cNvGrpSpPr/>
        <p:nvPr/>
      </p:nvGrpSpPr>
      <p:grpSpPr>
        <a:xfrm>
          <a:off x="0" y="0"/>
          <a:ext cx="0" cy="0"/>
          <a:chOff x="0" y="0"/>
          <a:chExt cx="0" cy="0"/>
        </a:xfrm>
      </p:grpSpPr>
      <p:pic>
        <p:nvPicPr>
          <p:cNvPr id="547" name="Google Shape;547;gaf9b47c72b_0_0"/>
          <p:cNvPicPr preferRelativeResize="0"/>
          <p:nvPr/>
        </p:nvPicPr>
        <p:blipFill rotWithShape="1">
          <a:blip r:embed="rId3">
            <a:alphaModFix/>
          </a:blip>
          <a:srcRect t="41625" b="34770"/>
          <a:stretch/>
        </p:blipFill>
        <p:spPr>
          <a:xfrm>
            <a:off x="0" y="0"/>
            <a:ext cx="7589840" cy="1343607"/>
          </a:xfrm>
          <a:prstGeom prst="rect">
            <a:avLst/>
          </a:prstGeom>
          <a:noFill/>
          <a:ln>
            <a:noFill/>
          </a:ln>
        </p:spPr>
      </p:pic>
      <p:sp>
        <p:nvSpPr>
          <p:cNvPr id="548" name="Google Shape;548;gaf9b47c72b_0_0"/>
          <p:cNvSpPr txBox="1">
            <a:spLocks noGrp="1"/>
          </p:cNvSpPr>
          <p:nvPr>
            <p:ph type="sldNum" idx="12"/>
          </p:nvPr>
        </p:nvSpPr>
        <p:spPr>
          <a:xfrm>
            <a:off x="6215485" y="10127594"/>
            <a:ext cx="1098600" cy="213900"/>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9</a:t>
            </a:fld>
            <a:endParaRPr sz="500">
              <a:solidFill>
                <a:srgbClr val="161616"/>
              </a:solidFill>
            </a:endParaRPr>
          </a:p>
        </p:txBody>
      </p:sp>
      <p:sp>
        <p:nvSpPr>
          <p:cNvPr id="549" name="Google Shape;549;gaf9b47c72b_0_0"/>
          <p:cNvSpPr txBox="1">
            <a:spLocks noGrp="1"/>
          </p:cNvSpPr>
          <p:nvPr>
            <p:ph type="dt" idx="10"/>
          </p:nvPr>
        </p:nvSpPr>
        <p:spPr>
          <a:xfrm>
            <a:off x="6215485" y="10131506"/>
            <a:ext cx="1098600" cy="107100"/>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550" name="Google Shape;550;gaf9b47c72b_0_0"/>
          <p:cNvSpPr txBox="1">
            <a:spLocks noGrp="1"/>
          </p:cNvSpPr>
          <p:nvPr>
            <p:ph type="ftr" idx="11"/>
          </p:nvPr>
        </p:nvSpPr>
        <p:spPr>
          <a:xfrm>
            <a:off x="275724" y="10133303"/>
            <a:ext cx="3407400" cy="107100"/>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551" name="Google Shape;551;gaf9b47c72b_0_0"/>
          <p:cNvSpPr/>
          <p:nvPr/>
        </p:nvSpPr>
        <p:spPr>
          <a:xfrm>
            <a:off x="0" y="0"/>
            <a:ext cx="7589700" cy="1343700"/>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52" name="Google Shape;552;gaf9b47c72b_0_0"/>
          <p:cNvSpPr txBox="1"/>
          <p:nvPr/>
        </p:nvSpPr>
        <p:spPr>
          <a:xfrm>
            <a:off x="312498" y="743250"/>
            <a:ext cx="7277400" cy="2769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800" b="1" dirty="0">
                <a:solidFill>
                  <a:schemeClr val="lt1"/>
                </a:solidFill>
              </a:rPr>
              <a:t>Forward </a:t>
            </a:r>
          </a:p>
          <a:p>
            <a:pPr marL="0" marR="0" lvl="0" indent="0" algn="l" rtl="0">
              <a:spcBef>
                <a:spcPts val="0"/>
              </a:spcBef>
              <a:spcAft>
                <a:spcPts val="0"/>
              </a:spcAft>
              <a:buNone/>
            </a:pPr>
            <a:r>
              <a:rPr lang="en-US" sz="1200" dirty="0">
                <a:solidFill>
                  <a:schemeClr val="lt1"/>
                </a:solidFill>
              </a:rPr>
              <a:t> </a:t>
            </a:r>
          </a:p>
        </p:txBody>
      </p:sp>
      <p:cxnSp>
        <p:nvCxnSpPr>
          <p:cNvPr id="553" name="Google Shape;553;gaf9b47c72b_0_0"/>
          <p:cNvCxnSpPr/>
          <p:nvPr/>
        </p:nvCxnSpPr>
        <p:spPr>
          <a:xfrm>
            <a:off x="275724" y="10101770"/>
            <a:ext cx="7038300" cy="0"/>
          </a:xfrm>
          <a:prstGeom prst="straightConnector1">
            <a:avLst/>
          </a:prstGeom>
          <a:noFill/>
          <a:ln w="9525" cap="sq" cmpd="sng">
            <a:solidFill>
              <a:srgbClr val="A5A5A5"/>
            </a:solidFill>
            <a:prstDash val="solid"/>
            <a:round/>
            <a:headEnd type="none" w="sm" len="sm"/>
            <a:tailEnd type="none" w="sm" len="sm"/>
          </a:ln>
        </p:spPr>
      </p:cxnSp>
      <p:sp>
        <p:nvSpPr>
          <p:cNvPr id="554" name="Google Shape;554;gaf9b47c72b_0_0"/>
          <p:cNvSpPr txBox="1"/>
          <p:nvPr/>
        </p:nvSpPr>
        <p:spPr>
          <a:xfrm>
            <a:off x="400050" y="1552575"/>
            <a:ext cx="6848700" cy="369300"/>
          </a:xfrm>
          <a:prstGeom prst="rect">
            <a:avLst/>
          </a:prstGeom>
          <a:noFill/>
          <a:ln>
            <a:noFill/>
          </a:ln>
          <a:effectLst>
            <a:outerShdw blurRad="57150" dist="19050" dir="5400000" algn="bl" rotWithShape="0">
              <a:srgbClr val="000000">
                <a:alpha val="50000"/>
              </a:srgbClr>
            </a:outerShdw>
          </a:effectLst>
        </p:spPr>
        <p:txBody>
          <a:bodyPr spcFirstLastPara="1" wrap="square" lIns="91425" tIns="91425" rIns="91425" bIns="91425" anchor="t" anchorCtr="0">
            <a:spAutoFit/>
          </a:bodyPr>
          <a:lstStyle/>
          <a:p>
            <a:pPr marL="0" lvl="0" indent="0" algn="l" rtl="0">
              <a:lnSpc>
                <a:spcPct val="115000"/>
              </a:lnSpc>
              <a:spcBef>
                <a:spcPts val="1200"/>
              </a:spcBef>
              <a:spcAft>
                <a:spcPts val="0"/>
              </a:spcAft>
              <a:buNone/>
            </a:pPr>
            <a:endParaRPr sz="1200">
              <a:solidFill>
                <a:schemeClr val="dk1"/>
              </a:solidFill>
            </a:endParaRPr>
          </a:p>
        </p:txBody>
      </p:sp>
      <p:sp>
        <p:nvSpPr>
          <p:cNvPr id="11" name="TextBox 10">
            <a:extLst>
              <a:ext uri="{FF2B5EF4-FFF2-40B4-BE49-F238E27FC236}">
                <a16:creationId xmlns:a16="http://schemas.microsoft.com/office/drawing/2014/main" id="{99589016-2597-4706-B887-3B6EC3E54EB2}"/>
              </a:ext>
            </a:extLst>
          </p:cNvPr>
          <p:cNvSpPr txBox="1"/>
          <p:nvPr/>
        </p:nvSpPr>
        <p:spPr>
          <a:xfrm>
            <a:off x="370500" y="1406356"/>
            <a:ext cx="6848699" cy="461665"/>
          </a:xfrm>
          <a:prstGeom prst="rect">
            <a:avLst/>
          </a:prstGeom>
          <a:noFill/>
        </p:spPr>
        <p:txBody>
          <a:bodyPr wrap="square">
            <a:spAutoFit/>
          </a:bodyPr>
          <a:lstStyle/>
          <a:p>
            <a:endParaRPr lang="en-US" sz="1200" dirty="0"/>
          </a:p>
          <a:p>
            <a:endParaRPr lang="en-US" sz="1200" dirty="0"/>
          </a:p>
        </p:txBody>
      </p:sp>
      <p:pic>
        <p:nvPicPr>
          <p:cNvPr id="5" name="Picture 4">
            <a:extLst>
              <a:ext uri="{FF2B5EF4-FFF2-40B4-BE49-F238E27FC236}">
                <a16:creationId xmlns:a16="http://schemas.microsoft.com/office/drawing/2014/main" id="{7850A208-D57B-4E15-A4BB-16532F173971}"/>
              </a:ext>
            </a:extLst>
          </p:cNvPr>
          <p:cNvPicPr>
            <a:picLocks noChangeAspect="1"/>
          </p:cNvPicPr>
          <p:nvPr/>
        </p:nvPicPr>
        <p:blipFill>
          <a:blip r:embed="rId4"/>
          <a:stretch>
            <a:fillRect/>
          </a:stretch>
        </p:blipFill>
        <p:spPr>
          <a:xfrm>
            <a:off x="400050" y="1625007"/>
            <a:ext cx="6819149" cy="3164098"/>
          </a:xfrm>
          <a:prstGeom prst="rect">
            <a:avLst/>
          </a:prstGeom>
        </p:spPr>
      </p:pic>
    </p:spTree>
    <p:extLst>
      <p:ext uri="{BB962C8B-B14F-4D97-AF65-F5344CB8AC3E}">
        <p14:creationId xmlns:p14="http://schemas.microsoft.com/office/powerpoint/2010/main" val="153452672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59"/>
        <p:cNvGrpSpPr/>
        <p:nvPr/>
      </p:nvGrpSpPr>
      <p:grpSpPr>
        <a:xfrm>
          <a:off x="0" y="0"/>
          <a:ext cx="0" cy="0"/>
          <a:chOff x="0" y="0"/>
          <a:chExt cx="0" cy="0"/>
        </a:xfrm>
      </p:grpSpPr>
      <p:pic>
        <p:nvPicPr>
          <p:cNvPr id="560" name="Google Shape;560;gaf9b47c72b_0_37"/>
          <p:cNvPicPr preferRelativeResize="0"/>
          <p:nvPr/>
        </p:nvPicPr>
        <p:blipFill rotWithShape="1">
          <a:blip r:embed="rId3">
            <a:alphaModFix/>
          </a:blip>
          <a:srcRect t="41625" b="34770"/>
          <a:stretch/>
        </p:blipFill>
        <p:spPr>
          <a:xfrm>
            <a:off x="0" y="0"/>
            <a:ext cx="7589840" cy="1343607"/>
          </a:xfrm>
          <a:prstGeom prst="rect">
            <a:avLst/>
          </a:prstGeom>
          <a:noFill/>
          <a:ln>
            <a:noFill/>
          </a:ln>
        </p:spPr>
      </p:pic>
      <p:sp>
        <p:nvSpPr>
          <p:cNvPr id="561" name="Google Shape;561;gaf9b47c72b_0_37"/>
          <p:cNvSpPr txBox="1">
            <a:spLocks noGrp="1"/>
          </p:cNvSpPr>
          <p:nvPr>
            <p:ph type="sldNum" idx="12"/>
          </p:nvPr>
        </p:nvSpPr>
        <p:spPr>
          <a:xfrm>
            <a:off x="6215485" y="10127594"/>
            <a:ext cx="1098600" cy="213900"/>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10</a:t>
            </a:fld>
            <a:endParaRPr sz="500">
              <a:solidFill>
                <a:srgbClr val="161616"/>
              </a:solidFill>
            </a:endParaRPr>
          </a:p>
        </p:txBody>
      </p:sp>
      <p:sp>
        <p:nvSpPr>
          <p:cNvPr id="562" name="Google Shape;562;gaf9b47c72b_0_37"/>
          <p:cNvSpPr txBox="1">
            <a:spLocks noGrp="1"/>
          </p:cNvSpPr>
          <p:nvPr>
            <p:ph type="dt" idx="10"/>
          </p:nvPr>
        </p:nvSpPr>
        <p:spPr>
          <a:xfrm>
            <a:off x="6215485" y="10131506"/>
            <a:ext cx="1098600" cy="107100"/>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563" name="Google Shape;563;gaf9b47c72b_0_37"/>
          <p:cNvSpPr txBox="1">
            <a:spLocks noGrp="1"/>
          </p:cNvSpPr>
          <p:nvPr>
            <p:ph type="ftr" idx="11"/>
          </p:nvPr>
        </p:nvSpPr>
        <p:spPr>
          <a:xfrm>
            <a:off x="275724" y="10133303"/>
            <a:ext cx="3407400" cy="107100"/>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564" name="Google Shape;564;gaf9b47c72b_0_37"/>
          <p:cNvSpPr/>
          <p:nvPr/>
        </p:nvSpPr>
        <p:spPr>
          <a:xfrm>
            <a:off x="0" y="0"/>
            <a:ext cx="7589700" cy="1343700"/>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65" name="Google Shape;565;gaf9b47c72b_0_37"/>
          <p:cNvSpPr txBox="1"/>
          <p:nvPr/>
        </p:nvSpPr>
        <p:spPr>
          <a:xfrm>
            <a:off x="312508" y="743243"/>
            <a:ext cx="6089400" cy="2769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800" b="1" dirty="0">
                <a:solidFill>
                  <a:schemeClr val="lt1"/>
                </a:solidFill>
              </a:rPr>
              <a:t>Forward</a:t>
            </a:r>
            <a:r>
              <a:rPr lang="en-US" sz="1200" dirty="0">
                <a:solidFill>
                  <a:schemeClr val="lt1"/>
                </a:solidFill>
              </a:rPr>
              <a:t>  </a:t>
            </a:r>
            <a:endParaRPr sz="1200" dirty="0">
              <a:solidFill>
                <a:schemeClr val="lt1"/>
              </a:solidFill>
            </a:endParaRPr>
          </a:p>
        </p:txBody>
      </p:sp>
      <p:cxnSp>
        <p:nvCxnSpPr>
          <p:cNvPr id="566" name="Google Shape;566;gaf9b47c72b_0_37"/>
          <p:cNvCxnSpPr/>
          <p:nvPr/>
        </p:nvCxnSpPr>
        <p:spPr>
          <a:xfrm>
            <a:off x="275724" y="10101770"/>
            <a:ext cx="7038300" cy="0"/>
          </a:xfrm>
          <a:prstGeom prst="straightConnector1">
            <a:avLst/>
          </a:prstGeom>
          <a:noFill/>
          <a:ln w="9525" cap="sq" cmpd="sng">
            <a:solidFill>
              <a:srgbClr val="A5A5A5"/>
            </a:solidFill>
            <a:prstDash val="solid"/>
            <a:round/>
            <a:headEnd type="none" w="sm" len="sm"/>
            <a:tailEnd type="none" w="sm" len="sm"/>
          </a:ln>
        </p:spPr>
      </p:cxnSp>
      <p:sp>
        <p:nvSpPr>
          <p:cNvPr id="567" name="Google Shape;567;gaf9b47c72b_0_37"/>
          <p:cNvSpPr txBox="1"/>
          <p:nvPr/>
        </p:nvSpPr>
        <p:spPr>
          <a:xfrm>
            <a:off x="400050" y="1552575"/>
            <a:ext cx="6848700" cy="550890"/>
          </a:xfrm>
          <a:prstGeom prst="rect">
            <a:avLst/>
          </a:prstGeom>
          <a:noFill/>
          <a:ln>
            <a:noFill/>
          </a:ln>
          <a:effectLst>
            <a:outerShdw blurRad="57150" dist="19050" dir="5400000" algn="bl" rotWithShape="0">
              <a:srgbClr val="000000">
                <a:alpha val="50000"/>
              </a:srgbClr>
            </a:outerShdw>
          </a:effectLst>
        </p:spPr>
        <p:txBody>
          <a:bodyPr spcFirstLastPara="1" wrap="square" lIns="91425" tIns="91425" rIns="91425" bIns="91425" anchor="t" anchorCtr="0">
            <a:spAutoFit/>
          </a:bodyPr>
          <a:lstStyle/>
          <a:p>
            <a:pPr marL="0" lvl="0" indent="0" algn="l" rtl="0">
              <a:lnSpc>
                <a:spcPct val="115000"/>
              </a:lnSpc>
              <a:spcBef>
                <a:spcPts val="1200"/>
              </a:spcBef>
              <a:spcAft>
                <a:spcPts val="0"/>
              </a:spcAft>
              <a:buNone/>
            </a:pPr>
            <a:r>
              <a:rPr lang="en-US" sz="1200" dirty="0">
                <a:solidFill>
                  <a:schemeClr val="dk1"/>
                </a:solidFill>
              </a:rPr>
              <a:t> </a:t>
            </a:r>
            <a:endParaRPr sz="1200" dirty="0">
              <a:solidFill>
                <a:schemeClr val="dk1"/>
              </a:solidFill>
            </a:endParaRPr>
          </a:p>
        </p:txBody>
      </p:sp>
      <p:pic>
        <p:nvPicPr>
          <p:cNvPr id="2" name="Picture 1">
            <a:extLst>
              <a:ext uri="{FF2B5EF4-FFF2-40B4-BE49-F238E27FC236}">
                <a16:creationId xmlns:a16="http://schemas.microsoft.com/office/drawing/2014/main" id="{7F12BE08-32EC-455B-8842-3BFB3C8565FC}"/>
              </a:ext>
            </a:extLst>
          </p:cNvPr>
          <p:cNvPicPr>
            <a:picLocks noChangeAspect="1"/>
          </p:cNvPicPr>
          <p:nvPr/>
        </p:nvPicPr>
        <p:blipFill>
          <a:blip r:embed="rId4"/>
          <a:stretch>
            <a:fillRect/>
          </a:stretch>
        </p:blipFill>
        <p:spPr>
          <a:xfrm>
            <a:off x="137348" y="1351655"/>
            <a:ext cx="7176676" cy="8833401"/>
          </a:xfrm>
          <a:prstGeom prst="rect">
            <a:avLst/>
          </a:prstGeom>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72"/>
        <p:cNvGrpSpPr/>
        <p:nvPr/>
      </p:nvGrpSpPr>
      <p:grpSpPr>
        <a:xfrm>
          <a:off x="0" y="0"/>
          <a:ext cx="0" cy="0"/>
          <a:chOff x="0" y="0"/>
          <a:chExt cx="0" cy="0"/>
        </a:xfrm>
      </p:grpSpPr>
      <p:pic>
        <p:nvPicPr>
          <p:cNvPr id="573" name="Google Shape;573;p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74" name="Google Shape;574;p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11</a:t>
            </a:fld>
            <a:endParaRPr sz="500">
              <a:solidFill>
                <a:srgbClr val="161616"/>
              </a:solidFill>
            </a:endParaRPr>
          </a:p>
        </p:txBody>
      </p:sp>
      <p:sp>
        <p:nvSpPr>
          <p:cNvPr id="575" name="Google Shape;575;p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576" name="Google Shape;576;p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577" name="Google Shape;577;p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78" name="Google Shape;578;p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579" name="Google Shape;579;p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80" name="Google Shape;580;p8"/>
          <p:cNvGrpSpPr/>
          <p:nvPr/>
        </p:nvGrpSpPr>
        <p:grpSpPr>
          <a:xfrm>
            <a:off x="312508" y="1657719"/>
            <a:ext cx="7001606" cy="998608"/>
            <a:chOff x="312508" y="3843449"/>
            <a:chExt cx="7001606" cy="998608"/>
          </a:xfrm>
        </p:grpSpPr>
        <p:grpSp>
          <p:nvGrpSpPr>
            <p:cNvPr id="581" name="Google Shape;581;p8"/>
            <p:cNvGrpSpPr/>
            <p:nvPr/>
          </p:nvGrpSpPr>
          <p:grpSpPr>
            <a:xfrm>
              <a:off x="312508" y="3843449"/>
              <a:ext cx="6859228" cy="319421"/>
              <a:chOff x="312508" y="4545817"/>
              <a:chExt cx="7001606" cy="319421"/>
            </a:xfrm>
          </p:grpSpPr>
          <p:sp>
            <p:nvSpPr>
              <p:cNvPr id="582" name="Google Shape;582;p8"/>
              <p:cNvSpPr/>
              <p:nvPr/>
            </p:nvSpPr>
            <p:spPr>
              <a:xfrm>
                <a:off x="312508" y="4545817"/>
                <a:ext cx="7001606" cy="274958"/>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83" name="Google Shape;583;p8"/>
              <p:cNvSpPr txBox="1"/>
              <p:nvPr/>
            </p:nvSpPr>
            <p:spPr>
              <a:xfrm>
                <a:off x="466031" y="4590963"/>
                <a:ext cx="6409377" cy="184666"/>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1200" b="1">
                    <a:solidFill>
                      <a:schemeClr val="lt1"/>
                    </a:solidFill>
                    <a:latin typeface="Arial"/>
                    <a:ea typeface="Arial"/>
                    <a:cs typeface="Arial"/>
                    <a:sym typeface="Arial"/>
                  </a:rPr>
                  <a:t>Purpose of this report </a:t>
                </a:r>
                <a:endParaRPr sz="1000" b="1">
                  <a:solidFill>
                    <a:schemeClr val="lt1"/>
                  </a:solidFill>
                  <a:latin typeface="Arial"/>
                  <a:ea typeface="Arial"/>
                  <a:cs typeface="Arial"/>
                  <a:sym typeface="Arial"/>
                </a:endParaRPr>
              </a:p>
            </p:txBody>
          </p:sp>
          <p:cxnSp>
            <p:nvCxnSpPr>
              <p:cNvPr id="584" name="Google Shape;584;p8"/>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585" name="Google Shape;585;p8"/>
            <p:cNvSpPr txBox="1"/>
            <p:nvPr/>
          </p:nvSpPr>
          <p:spPr>
            <a:xfrm>
              <a:off x="454886" y="4226504"/>
              <a:ext cx="6859228" cy="615553"/>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purpose of this report is to present key proceedings and outcomes of the activities of the Presidential Task Force for COVID-19 (PTF) at the end of 2020. The report highlights the PTF’s achievements, key challenges encountered, lessons learned, recommendations for consideration, and contributions of key stakeholders (donors and partners) as well as the transition plan for the continued management of Nigeria’s COVID-19 pandemic response. </a:t>
              </a:r>
              <a:endParaRPr sz="1000" dirty="0">
                <a:solidFill>
                  <a:schemeClr val="dk1"/>
                </a:solidFill>
                <a:latin typeface="Arial"/>
                <a:ea typeface="Arial"/>
                <a:cs typeface="Arial"/>
                <a:sym typeface="Arial"/>
              </a:endParaRPr>
            </a:p>
          </p:txBody>
        </p:sp>
      </p:grpSp>
      <p:grpSp>
        <p:nvGrpSpPr>
          <p:cNvPr id="586" name="Google Shape;586;p8"/>
          <p:cNvGrpSpPr/>
          <p:nvPr/>
        </p:nvGrpSpPr>
        <p:grpSpPr>
          <a:xfrm>
            <a:off x="312508" y="2804035"/>
            <a:ext cx="7001606" cy="1460273"/>
            <a:chOff x="312508" y="3843449"/>
            <a:chExt cx="7001606" cy="1460273"/>
          </a:xfrm>
        </p:grpSpPr>
        <p:grpSp>
          <p:nvGrpSpPr>
            <p:cNvPr id="587" name="Google Shape;587;p8"/>
            <p:cNvGrpSpPr/>
            <p:nvPr/>
          </p:nvGrpSpPr>
          <p:grpSpPr>
            <a:xfrm>
              <a:off x="312508" y="3843449"/>
              <a:ext cx="6859228" cy="319421"/>
              <a:chOff x="312508" y="4545817"/>
              <a:chExt cx="7001606" cy="319421"/>
            </a:xfrm>
          </p:grpSpPr>
          <p:sp>
            <p:nvSpPr>
              <p:cNvPr id="588" name="Google Shape;588;p8"/>
              <p:cNvSpPr/>
              <p:nvPr/>
            </p:nvSpPr>
            <p:spPr>
              <a:xfrm>
                <a:off x="312508" y="4545817"/>
                <a:ext cx="7001606" cy="274958"/>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589" name="Google Shape;589;p8"/>
              <p:cNvSpPr txBox="1"/>
              <p:nvPr/>
            </p:nvSpPr>
            <p:spPr>
              <a:xfrm>
                <a:off x="466031" y="4590963"/>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chemeClr val="lt1"/>
                    </a:solidFill>
                    <a:latin typeface="Arial"/>
                    <a:ea typeface="Arial"/>
                    <a:cs typeface="Arial"/>
                    <a:sym typeface="Arial"/>
                  </a:rPr>
                  <a:t>Nigerian Healthcare Sector prior to COVID-19 Pandemic</a:t>
                </a:r>
                <a:endParaRPr sz="1000" b="1">
                  <a:solidFill>
                    <a:schemeClr val="lt1"/>
                  </a:solidFill>
                  <a:latin typeface="Arial"/>
                  <a:ea typeface="Arial"/>
                  <a:cs typeface="Arial"/>
                  <a:sym typeface="Arial"/>
                </a:endParaRPr>
              </a:p>
            </p:txBody>
          </p:sp>
          <p:cxnSp>
            <p:nvCxnSpPr>
              <p:cNvPr id="590" name="Google Shape;590;p8"/>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591" name="Google Shape;591;p8"/>
            <p:cNvSpPr txBox="1"/>
            <p:nvPr/>
          </p:nvSpPr>
          <p:spPr>
            <a:xfrm>
              <a:off x="454886" y="4226504"/>
              <a:ext cx="6859228" cy="107721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Similar to other developing countries, the Nigerian health sector’s preparedness for disease outbreaks have been inadequate. Prior to the advent of COVID-19 , the health sector had for years suffered from neglect, primarily as most of its policies and laws laid dormant without implementation. Nigerians have in the past few years dealt with several disease outbreaks such as Ebola, Lassa fever, cholera, monkeypox – </a:t>
              </a:r>
              <a:r>
                <a:rPr lang="en-US" sz="1000" dirty="0">
                  <a:solidFill>
                    <a:schemeClr val="tx1"/>
                  </a:solidFill>
                  <a:latin typeface="Arial"/>
                  <a:ea typeface="Arial"/>
                  <a:cs typeface="Arial"/>
                  <a:sym typeface="Arial"/>
                </a:rPr>
                <a:t>with subsequent loss of lives</a:t>
              </a:r>
              <a:r>
                <a:rPr lang="en-US" sz="1000" dirty="0">
                  <a:solidFill>
                    <a:schemeClr val="dk1"/>
                  </a:solidFill>
                  <a:latin typeface="Arial"/>
                  <a:ea typeface="Arial"/>
                  <a:cs typeface="Arial"/>
                  <a:sym typeface="Arial"/>
                </a:rPr>
                <a:t>. Prevailing challenges of the healthcare sector such as limited funding, poor healthcare infrastructure, low disease surveillance rate amongst other factors have over the years been identified as factors contributing to the low level of preparedness for disease outbreak in the country.</a:t>
              </a:r>
              <a:endParaRPr sz="1000" dirty="0">
                <a:solidFill>
                  <a:schemeClr val="dk1"/>
                </a:solidFill>
                <a:latin typeface="Arial"/>
                <a:ea typeface="Arial"/>
                <a:cs typeface="Arial"/>
                <a:sym typeface="Arial"/>
              </a:endParaRPr>
            </a:p>
          </p:txBody>
        </p:sp>
      </p:grpSp>
      <p:grpSp>
        <p:nvGrpSpPr>
          <p:cNvPr id="592" name="Google Shape;592;p8"/>
          <p:cNvGrpSpPr/>
          <p:nvPr/>
        </p:nvGrpSpPr>
        <p:grpSpPr>
          <a:xfrm>
            <a:off x="312508" y="4562184"/>
            <a:ext cx="7001606" cy="4056396"/>
            <a:chOff x="312508" y="1657719"/>
            <a:chExt cx="7001606" cy="4056396"/>
          </a:xfrm>
        </p:grpSpPr>
        <p:grpSp>
          <p:nvGrpSpPr>
            <p:cNvPr id="593" name="Google Shape;593;p8"/>
            <p:cNvGrpSpPr/>
            <p:nvPr/>
          </p:nvGrpSpPr>
          <p:grpSpPr>
            <a:xfrm>
              <a:off x="312508" y="1657719"/>
              <a:ext cx="7001606" cy="2291423"/>
              <a:chOff x="312508" y="2192543"/>
              <a:chExt cx="7001606" cy="2291423"/>
            </a:xfrm>
          </p:grpSpPr>
          <p:sp>
            <p:nvSpPr>
              <p:cNvPr id="594" name="Google Shape;594;p8"/>
              <p:cNvSpPr/>
              <p:nvPr/>
            </p:nvSpPr>
            <p:spPr>
              <a:xfrm>
                <a:off x="312508" y="2192543"/>
                <a:ext cx="7001606" cy="2246352"/>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nvGrpSpPr>
              <p:cNvPr id="595" name="Google Shape;595;p8"/>
              <p:cNvGrpSpPr/>
              <p:nvPr/>
            </p:nvGrpSpPr>
            <p:grpSpPr>
              <a:xfrm>
                <a:off x="449638" y="2469701"/>
                <a:ext cx="6618674" cy="2014265"/>
                <a:chOff x="-225569" y="84415"/>
                <a:chExt cx="5491254" cy="2014708"/>
              </a:xfrm>
            </p:grpSpPr>
            <p:grpSp>
              <p:nvGrpSpPr>
                <p:cNvPr id="596" name="Google Shape;596;p8"/>
                <p:cNvGrpSpPr/>
                <p:nvPr/>
              </p:nvGrpSpPr>
              <p:grpSpPr>
                <a:xfrm>
                  <a:off x="-225569" y="84415"/>
                  <a:ext cx="5491254" cy="1731674"/>
                  <a:chOff x="-225569" y="84415"/>
                  <a:chExt cx="5491254" cy="1731674"/>
                </a:xfrm>
              </p:grpSpPr>
              <p:cxnSp>
                <p:nvCxnSpPr>
                  <p:cNvPr id="597" name="Google Shape;597;p8"/>
                  <p:cNvCxnSpPr/>
                  <p:nvPr/>
                </p:nvCxnSpPr>
                <p:spPr>
                  <a:xfrm>
                    <a:off x="642384" y="800921"/>
                    <a:ext cx="3665979" cy="0"/>
                  </a:xfrm>
                  <a:prstGeom prst="straightConnector1">
                    <a:avLst/>
                  </a:prstGeom>
                  <a:noFill/>
                  <a:ln w="38100" cap="sq" cmpd="sng">
                    <a:solidFill>
                      <a:srgbClr val="7D7D7D"/>
                    </a:solidFill>
                    <a:prstDash val="solid"/>
                    <a:round/>
                    <a:headEnd type="none" w="sm" len="sm"/>
                    <a:tailEnd type="triangle" w="med" len="med"/>
                  </a:ln>
                </p:spPr>
              </p:cxnSp>
              <p:grpSp>
                <p:nvGrpSpPr>
                  <p:cNvPr id="598" name="Google Shape;598;p8"/>
                  <p:cNvGrpSpPr/>
                  <p:nvPr/>
                </p:nvGrpSpPr>
                <p:grpSpPr>
                  <a:xfrm>
                    <a:off x="136039" y="410619"/>
                    <a:ext cx="1071972" cy="1405470"/>
                    <a:chOff x="136039" y="410619"/>
                    <a:chExt cx="1071972" cy="1405470"/>
                  </a:xfrm>
                </p:grpSpPr>
                <p:sp>
                  <p:nvSpPr>
                    <p:cNvPr id="599" name="Google Shape;599;p8"/>
                    <p:cNvSpPr/>
                    <p:nvPr/>
                  </p:nvSpPr>
                  <p:spPr>
                    <a:xfrm>
                      <a:off x="559079" y="712182"/>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600" name="Google Shape;600;p8"/>
                    <p:cNvSpPr txBox="1"/>
                    <p:nvPr/>
                  </p:nvSpPr>
                  <p:spPr>
                    <a:xfrm>
                      <a:off x="155274" y="410619"/>
                      <a:ext cx="1030605" cy="237223"/>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1000" b="1">
                          <a:solidFill>
                            <a:srgbClr val="008751"/>
                          </a:solidFill>
                          <a:latin typeface="Arial"/>
                          <a:ea typeface="Arial"/>
                          <a:cs typeface="Arial"/>
                          <a:sym typeface="Arial"/>
                        </a:rPr>
                        <a:t>2020</a:t>
                      </a:r>
                      <a:endParaRPr sz="850">
                        <a:solidFill>
                          <a:schemeClr val="dk1"/>
                        </a:solidFill>
                        <a:latin typeface="Arial"/>
                        <a:ea typeface="Arial"/>
                        <a:cs typeface="Arial"/>
                        <a:sym typeface="Arial"/>
                      </a:endParaRPr>
                    </a:p>
                  </p:txBody>
                </p:sp>
                <p:grpSp>
                  <p:nvGrpSpPr>
                    <p:cNvPr id="601" name="Google Shape;601;p8"/>
                    <p:cNvGrpSpPr/>
                    <p:nvPr/>
                  </p:nvGrpSpPr>
                  <p:grpSpPr>
                    <a:xfrm>
                      <a:off x="136039" y="903442"/>
                      <a:ext cx="1071972" cy="912647"/>
                      <a:chOff x="-146897" y="597390"/>
                      <a:chExt cx="3058763" cy="3058432"/>
                    </a:xfrm>
                  </p:grpSpPr>
                  <p:grpSp>
                    <p:nvGrpSpPr>
                      <p:cNvPr id="602" name="Google Shape;602;p8"/>
                      <p:cNvGrpSpPr/>
                      <p:nvPr/>
                    </p:nvGrpSpPr>
                    <p:grpSpPr>
                      <a:xfrm rot="8610070">
                        <a:off x="288697" y="1033612"/>
                        <a:ext cx="2187575" cy="2185988"/>
                        <a:chOff x="288697" y="1033612"/>
                        <a:chExt cx="2187575" cy="2185988"/>
                      </a:xfrm>
                    </p:grpSpPr>
                    <p:sp>
                      <p:nvSpPr>
                        <p:cNvPr id="603" name="Google Shape;603;p8"/>
                        <p:cNvSpPr/>
                        <p:nvPr/>
                      </p:nvSpPr>
                      <p:spPr>
                        <a:xfrm>
                          <a:off x="1382484" y="1033612"/>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604" name="Google Shape;604;p8"/>
                        <p:cNvSpPr/>
                        <p:nvPr/>
                      </p:nvSpPr>
                      <p:spPr>
                        <a:xfrm>
                          <a:off x="288697" y="1033612"/>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605" name="Google Shape;605;p8"/>
                      <p:cNvGrpSpPr/>
                      <p:nvPr/>
                    </p:nvGrpSpPr>
                    <p:grpSpPr>
                      <a:xfrm>
                        <a:off x="499021" y="1252195"/>
                        <a:ext cx="1766928" cy="1766928"/>
                        <a:chOff x="499021" y="1252195"/>
                        <a:chExt cx="1766928" cy="1766928"/>
                      </a:xfrm>
                    </p:grpSpPr>
                    <p:sp>
                      <p:nvSpPr>
                        <p:cNvPr id="606" name="Google Shape;606;p8"/>
                        <p:cNvSpPr/>
                        <p:nvPr/>
                      </p:nvSpPr>
                      <p:spPr>
                        <a:xfrm>
                          <a:off x="499021" y="1252195"/>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607" name="Google Shape;607;p8"/>
                        <p:cNvSpPr/>
                        <p:nvPr/>
                      </p:nvSpPr>
                      <p:spPr>
                        <a:xfrm>
                          <a:off x="613591" y="1815579"/>
                          <a:ext cx="1531060" cy="849064"/>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4.16%</a:t>
                          </a:r>
                          <a:endParaRPr sz="850">
                            <a:solidFill>
                              <a:schemeClr val="dk1"/>
                            </a:solidFill>
                            <a:latin typeface="Arial"/>
                            <a:ea typeface="Arial"/>
                            <a:cs typeface="Arial"/>
                            <a:sym typeface="Arial"/>
                          </a:endParaRPr>
                        </a:p>
                      </p:txBody>
                    </p:sp>
                  </p:grpSp>
                </p:grpSp>
              </p:grpSp>
              <p:grpSp>
                <p:nvGrpSpPr>
                  <p:cNvPr id="608" name="Google Shape;608;p8"/>
                  <p:cNvGrpSpPr/>
                  <p:nvPr/>
                </p:nvGrpSpPr>
                <p:grpSpPr>
                  <a:xfrm>
                    <a:off x="2015623" y="417689"/>
                    <a:ext cx="1183640" cy="1398400"/>
                    <a:chOff x="2015623" y="417689"/>
                    <a:chExt cx="1183640" cy="1398400"/>
                  </a:xfrm>
                </p:grpSpPr>
                <p:sp>
                  <p:nvSpPr>
                    <p:cNvPr id="609" name="Google Shape;609;p8"/>
                    <p:cNvSpPr/>
                    <p:nvPr/>
                  </p:nvSpPr>
                  <p:spPr>
                    <a:xfrm>
                      <a:off x="2528853" y="712182"/>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610" name="Google Shape;610;p8"/>
                    <p:cNvSpPr txBox="1"/>
                    <p:nvPr/>
                  </p:nvSpPr>
                  <p:spPr>
                    <a:xfrm>
                      <a:off x="2015623" y="417689"/>
                      <a:ext cx="1183640" cy="230153"/>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1000" b="1">
                          <a:solidFill>
                            <a:srgbClr val="008751"/>
                          </a:solidFill>
                          <a:latin typeface="Arial"/>
                          <a:ea typeface="Arial"/>
                          <a:cs typeface="Arial"/>
                          <a:sym typeface="Arial"/>
                        </a:rPr>
                        <a:t>2021</a:t>
                      </a:r>
                      <a:endParaRPr sz="850">
                        <a:solidFill>
                          <a:schemeClr val="dk1"/>
                        </a:solidFill>
                        <a:latin typeface="Arial"/>
                        <a:ea typeface="Arial"/>
                        <a:cs typeface="Arial"/>
                        <a:sym typeface="Arial"/>
                      </a:endParaRPr>
                    </a:p>
                  </p:txBody>
                </p:sp>
                <p:grpSp>
                  <p:nvGrpSpPr>
                    <p:cNvPr id="611" name="Google Shape;611;p8"/>
                    <p:cNvGrpSpPr/>
                    <p:nvPr/>
                  </p:nvGrpSpPr>
                  <p:grpSpPr>
                    <a:xfrm>
                      <a:off x="2105813" y="903442"/>
                      <a:ext cx="1071972" cy="912647"/>
                      <a:chOff x="1822876" y="597390"/>
                      <a:chExt cx="3058763" cy="3058432"/>
                    </a:xfrm>
                  </p:grpSpPr>
                  <p:grpSp>
                    <p:nvGrpSpPr>
                      <p:cNvPr id="612" name="Google Shape;612;p8"/>
                      <p:cNvGrpSpPr/>
                      <p:nvPr/>
                    </p:nvGrpSpPr>
                    <p:grpSpPr>
                      <a:xfrm rot="8610070">
                        <a:off x="2258470" y="1033612"/>
                        <a:ext cx="2187575" cy="2185988"/>
                        <a:chOff x="2258470" y="1033612"/>
                        <a:chExt cx="2187575" cy="2185988"/>
                      </a:xfrm>
                    </p:grpSpPr>
                    <p:sp>
                      <p:nvSpPr>
                        <p:cNvPr id="613" name="Google Shape;613;p8"/>
                        <p:cNvSpPr/>
                        <p:nvPr/>
                      </p:nvSpPr>
                      <p:spPr>
                        <a:xfrm>
                          <a:off x="3352257" y="1033612"/>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614" name="Google Shape;614;p8"/>
                        <p:cNvSpPr/>
                        <p:nvPr/>
                      </p:nvSpPr>
                      <p:spPr>
                        <a:xfrm>
                          <a:off x="2258470" y="1033612"/>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615" name="Google Shape;615;p8"/>
                      <p:cNvGrpSpPr/>
                      <p:nvPr/>
                    </p:nvGrpSpPr>
                    <p:grpSpPr>
                      <a:xfrm>
                        <a:off x="2468794" y="1252195"/>
                        <a:ext cx="1766928" cy="1766928"/>
                        <a:chOff x="2468794" y="1252195"/>
                        <a:chExt cx="1766928" cy="1766928"/>
                      </a:xfrm>
                    </p:grpSpPr>
                    <p:sp>
                      <p:nvSpPr>
                        <p:cNvPr id="616" name="Google Shape;616;p8"/>
                        <p:cNvSpPr/>
                        <p:nvPr/>
                      </p:nvSpPr>
                      <p:spPr>
                        <a:xfrm>
                          <a:off x="2468794" y="1252195"/>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617" name="Google Shape;617;p8"/>
                        <p:cNvSpPr/>
                        <p:nvPr/>
                      </p:nvSpPr>
                      <p:spPr>
                        <a:xfrm>
                          <a:off x="2583284" y="1815579"/>
                          <a:ext cx="1531060" cy="849064"/>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4.5%</a:t>
                          </a:r>
                          <a:endParaRPr sz="850">
                            <a:solidFill>
                              <a:schemeClr val="dk1"/>
                            </a:solidFill>
                            <a:latin typeface="Arial"/>
                            <a:ea typeface="Arial"/>
                            <a:cs typeface="Arial"/>
                            <a:sym typeface="Arial"/>
                          </a:endParaRPr>
                        </a:p>
                      </p:txBody>
                    </p:sp>
                  </p:grpSp>
                </p:grpSp>
              </p:grpSp>
              <p:grpSp>
                <p:nvGrpSpPr>
                  <p:cNvPr id="618" name="Google Shape;618;p8"/>
                  <p:cNvGrpSpPr/>
                  <p:nvPr/>
                </p:nvGrpSpPr>
                <p:grpSpPr>
                  <a:xfrm>
                    <a:off x="3786760" y="404979"/>
                    <a:ext cx="1478925" cy="1375706"/>
                    <a:chOff x="3786760" y="404979"/>
                    <a:chExt cx="1478925" cy="1375706"/>
                  </a:xfrm>
                </p:grpSpPr>
                <p:sp>
                  <p:nvSpPr>
                    <p:cNvPr id="619" name="Google Shape;619;p8"/>
                    <p:cNvSpPr/>
                    <p:nvPr/>
                  </p:nvSpPr>
                  <p:spPr>
                    <a:xfrm>
                      <a:off x="4391674" y="712182"/>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620" name="Google Shape;620;p8"/>
                    <p:cNvSpPr txBox="1"/>
                    <p:nvPr/>
                  </p:nvSpPr>
                  <p:spPr>
                    <a:xfrm>
                      <a:off x="3786760" y="404979"/>
                      <a:ext cx="1478925" cy="350777"/>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1000" b="1" dirty="0">
                          <a:solidFill>
                            <a:srgbClr val="008751"/>
                          </a:solidFill>
                        </a:rPr>
                        <a:t>*Abuja Declaration 2001</a:t>
                      </a:r>
                      <a:endParaRPr sz="850" dirty="0">
                        <a:solidFill>
                          <a:schemeClr val="dk1"/>
                        </a:solidFill>
                        <a:latin typeface="Arial"/>
                        <a:ea typeface="Arial"/>
                        <a:cs typeface="Arial"/>
                        <a:sym typeface="Arial"/>
                      </a:endParaRPr>
                    </a:p>
                  </p:txBody>
                </p:sp>
                <p:grpSp>
                  <p:nvGrpSpPr>
                    <p:cNvPr id="621" name="Google Shape;621;p8"/>
                    <p:cNvGrpSpPr/>
                    <p:nvPr/>
                  </p:nvGrpSpPr>
                  <p:grpSpPr>
                    <a:xfrm>
                      <a:off x="3968635" y="868038"/>
                      <a:ext cx="1071972" cy="912647"/>
                      <a:chOff x="3685697" y="561986"/>
                      <a:chExt cx="3058763" cy="3058432"/>
                    </a:xfrm>
                  </p:grpSpPr>
                  <p:grpSp>
                    <p:nvGrpSpPr>
                      <p:cNvPr id="622" name="Google Shape;622;p8"/>
                      <p:cNvGrpSpPr/>
                      <p:nvPr/>
                    </p:nvGrpSpPr>
                    <p:grpSpPr>
                      <a:xfrm rot="8610070">
                        <a:off x="4121291" y="998208"/>
                        <a:ext cx="2187575" cy="2185988"/>
                        <a:chOff x="4121291" y="998208"/>
                        <a:chExt cx="2187575" cy="2185988"/>
                      </a:xfrm>
                    </p:grpSpPr>
                    <p:sp>
                      <p:nvSpPr>
                        <p:cNvPr id="623" name="Google Shape;623;p8"/>
                        <p:cNvSpPr/>
                        <p:nvPr/>
                      </p:nvSpPr>
                      <p:spPr>
                        <a:xfrm>
                          <a:off x="5215078" y="998208"/>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624" name="Google Shape;624;p8"/>
                        <p:cNvSpPr/>
                        <p:nvPr/>
                      </p:nvSpPr>
                      <p:spPr>
                        <a:xfrm>
                          <a:off x="4121291" y="998208"/>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625" name="Google Shape;625;p8"/>
                      <p:cNvGrpSpPr/>
                      <p:nvPr/>
                    </p:nvGrpSpPr>
                    <p:grpSpPr>
                      <a:xfrm>
                        <a:off x="4331615" y="1216791"/>
                        <a:ext cx="1766928" cy="1766928"/>
                        <a:chOff x="4331615" y="1216791"/>
                        <a:chExt cx="1766928" cy="1766928"/>
                      </a:xfrm>
                    </p:grpSpPr>
                    <p:sp>
                      <p:nvSpPr>
                        <p:cNvPr id="626" name="Google Shape;626;p8"/>
                        <p:cNvSpPr/>
                        <p:nvPr/>
                      </p:nvSpPr>
                      <p:spPr>
                        <a:xfrm>
                          <a:off x="4331615" y="1216791"/>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627" name="Google Shape;627;p8"/>
                        <p:cNvSpPr/>
                        <p:nvPr/>
                      </p:nvSpPr>
                      <p:spPr>
                        <a:xfrm>
                          <a:off x="4446028" y="1780212"/>
                          <a:ext cx="1529248" cy="849064"/>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None/>
                          </a:pPr>
                          <a:r>
                            <a:rPr lang="en-US" sz="1000" b="1" i="1" dirty="0">
                              <a:solidFill>
                                <a:srgbClr val="008751"/>
                              </a:solidFill>
                              <a:latin typeface="Arial"/>
                              <a:ea typeface="Arial"/>
                              <a:cs typeface="Arial"/>
                              <a:sym typeface="Arial"/>
                            </a:rPr>
                            <a:t>15%</a:t>
                          </a:r>
                          <a:endParaRPr sz="850" dirty="0">
                            <a:solidFill>
                              <a:schemeClr val="dk1"/>
                            </a:solidFill>
                            <a:latin typeface="Arial"/>
                            <a:ea typeface="Arial"/>
                            <a:cs typeface="Arial"/>
                            <a:sym typeface="Arial"/>
                          </a:endParaRPr>
                        </a:p>
                      </p:txBody>
                    </p:sp>
                  </p:grpSp>
                </p:grpSp>
              </p:grpSp>
              <p:sp>
                <p:nvSpPr>
                  <p:cNvPr id="628" name="Google Shape;628;p8"/>
                  <p:cNvSpPr txBox="1"/>
                  <p:nvPr/>
                </p:nvSpPr>
                <p:spPr>
                  <a:xfrm>
                    <a:off x="-225569" y="84415"/>
                    <a:ext cx="4832350" cy="257356"/>
                  </a:xfrm>
                  <a:prstGeom prst="rect">
                    <a:avLst/>
                  </a:prstGeom>
                  <a:solidFill>
                    <a:srgbClr val="175C2C"/>
                  </a:solid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17000"/>
                      </a:lnSpc>
                      <a:spcBef>
                        <a:spcPts val="0"/>
                      </a:spcBef>
                      <a:spcAft>
                        <a:spcPts val="0"/>
                      </a:spcAft>
                      <a:buNone/>
                    </a:pPr>
                    <a:r>
                      <a:rPr lang="en-US" sz="1000" b="1" dirty="0">
                        <a:solidFill>
                          <a:schemeClr val="lt1"/>
                        </a:solidFill>
                        <a:latin typeface="Arial"/>
                        <a:ea typeface="Arial"/>
                        <a:cs typeface="Arial"/>
                        <a:sym typeface="Arial"/>
                      </a:rPr>
                      <a:t>% of Nigeria’s Budget Appropriated to Healthcare </a:t>
                    </a:r>
                    <a:endParaRPr sz="1000" b="1" dirty="0">
                      <a:solidFill>
                        <a:schemeClr val="lt1"/>
                      </a:solidFill>
                      <a:latin typeface="Arial"/>
                      <a:ea typeface="Arial"/>
                      <a:cs typeface="Arial"/>
                      <a:sym typeface="Arial"/>
                    </a:endParaRPr>
                  </a:p>
                </p:txBody>
              </p:sp>
            </p:grpSp>
            <p:sp>
              <p:nvSpPr>
                <p:cNvPr id="629" name="Google Shape;629;p8"/>
                <p:cNvSpPr txBox="1"/>
                <p:nvPr/>
              </p:nvSpPr>
              <p:spPr>
                <a:xfrm>
                  <a:off x="-1" y="1740985"/>
                  <a:ext cx="3199262" cy="358138"/>
                </a:xfrm>
                <a:prstGeom prst="rect">
                  <a:avLst/>
                </a:prstGeom>
                <a:noFill/>
                <a:ln>
                  <a:noFill/>
                </a:ln>
              </p:spPr>
              <p:txBody>
                <a:bodyPr spcFirstLastPara="1" wrap="square" lIns="91425" tIns="45700" rIns="91425" bIns="45700" anchor="t" anchorCtr="0">
                  <a:noAutofit/>
                </a:bodyPr>
                <a:lstStyle/>
                <a:p>
                  <a:pPr marL="0" marR="0" lvl="0" indent="0" algn="l" rtl="0">
                    <a:lnSpc>
                      <a:spcPct val="117000"/>
                    </a:lnSpc>
                    <a:spcBef>
                      <a:spcPts val="0"/>
                    </a:spcBef>
                    <a:spcAft>
                      <a:spcPts val="0"/>
                    </a:spcAft>
                    <a:buNone/>
                  </a:pPr>
                  <a:r>
                    <a:rPr lang="en-US" sz="850" dirty="0">
                      <a:solidFill>
                        <a:srgbClr val="000000"/>
                      </a:solidFill>
                      <a:latin typeface="Arial"/>
                      <a:ea typeface="Arial"/>
                      <a:cs typeface="Arial"/>
                      <a:sym typeface="Arial"/>
                    </a:rPr>
                    <a:t>Source: World Bank, NBS, WHO</a:t>
                  </a:r>
                </a:p>
                <a:p>
                  <a:pPr marL="0" marR="0" lvl="0" indent="0" algn="l" rtl="0">
                    <a:lnSpc>
                      <a:spcPct val="117000"/>
                    </a:lnSpc>
                    <a:spcBef>
                      <a:spcPts val="0"/>
                    </a:spcBef>
                    <a:spcAft>
                      <a:spcPts val="0"/>
                    </a:spcAft>
                    <a:buNone/>
                  </a:pPr>
                  <a:r>
                    <a:rPr lang="en-US" sz="850" dirty="0"/>
                    <a:t>*Expected % contribution to health sector by African Union countries </a:t>
                  </a:r>
                  <a:endParaRPr sz="850" dirty="0">
                    <a:solidFill>
                      <a:schemeClr val="dk1"/>
                    </a:solidFill>
                    <a:latin typeface="Arial"/>
                    <a:ea typeface="Arial"/>
                    <a:cs typeface="Arial"/>
                    <a:sym typeface="Arial"/>
                  </a:endParaRPr>
                </a:p>
              </p:txBody>
            </p:sp>
          </p:grpSp>
        </p:grpSp>
        <p:sp>
          <p:nvSpPr>
            <p:cNvPr id="630" name="Google Shape;630;p8"/>
            <p:cNvSpPr txBox="1"/>
            <p:nvPr/>
          </p:nvSpPr>
          <p:spPr>
            <a:xfrm>
              <a:off x="454886" y="4021344"/>
              <a:ext cx="6689833" cy="169277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Before COVID-19, the healthcare infrastructure and testing capacity for infectious diseases in the country was largely inadequate. This included the </a:t>
              </a:r>
              <a:r>
                <a:rPr lang="en-US" sz="1000" dirty="0">
                  <a:solidFill>
                    <a:schemeClr val="tx1"/>
                  </a:solidFill>
                  <a:latin typeface="Arial"/>
                  <a:ea typeface="Arial"/>
                  <a:cs typeface="Arial"/>
                  <a:sym typeface="Arial"/>
                </a:rPr>
                <a:t>lack of </a:t>
              </a:r>
              <a:r>
                <a:rPr lang="en-US" sz="1000" dirty="0">
                  <a:solidFill>
                    <a:schemeClr val="dk1"/>
                  </a:solidFill>
                </a:rPr>
                <a:t>adequately equipped isolation centers in the country. </a:t>
              </a:r>
              <a:r>
                <a:rPr lang="en-US" sz="1000" dirty="0">
                  <a:solidFill>
                    <a:schemeClr val="dk1"/>
                  </a:solidFill>
                  <a:latin typeface="Arial"/>
                  <a:ea typeface="Arial"/>
                  <a:cs typeface="Arial"/>
                  <a:sym typeface="Arial"/>
                </a:rPr>
                <a:t>Prior to the index case on the 27th February 2020, there were only </a:t>
              </a:r>
              <a:r>
                <a:rPr lang="en-US" sz="1000" b="1" dirty="0">
                  <a:solidFill>
                    <a:schemeClr val="dk1"/>
                  </a:solidFill>
                  <a:latin typeface="Arial"/>
                  <a:ea typeface="Arial"/>
                  <a:cs typeface="Arial"/>
                  <a:sym typeface="Arial"/>
                </a:rPr>
                <a:t>five (5)</a:t>
              </a:r>
              <a:r>
                <a:rPr lang="en-US" sz="1000" dirty="0">
                  <a:solidFill>
                    <a:schemeClr val="dk1"/>
                  </a:solidFill>
                  <a:latin typeface="Arial"/>
                  <a:ea typeface="Arial"/>
                  <a:cs typeface="Arial"/>
                  <a:sym typeface="Arial"/>
                </a:rPr>
                <a:t> laboratories in </a:t>
              </a:r>
              <a:r>
                <a:rPr lang="en-US" sz="1000" b="1" dirty="0">
                  <a:solidFill>
                    <a:schemeClr val="dk1"/>
                  </a:solidFill>
                  <a:latin typeface="Arial"/>
                  <a:ea typeface="Arial"/>
                  <a:cs typeface="Arial"/>
                  <a:sym typeface="Arial"/>
                </a:rPr>
                <a:t>four (4)</a:t>
              </a:r>
              <a:r>
                <a:rPr lang="en-US" sz="1000" dirty="0">
                  <a:solidFill>
                    <a:schemeClr val="dk1"/>
                  </a:solidFill>
                  <a:latin typeface="Arial"/>
                  <a:ea typeface="Arial"/>
                  <a:cs typeface="Arial"/>
                  <a:sym typeface="Arial"/>
                </a:rPr>
                <a:t> states equipped with the relevant testing equipment to effectively test for the COVID-19 virus.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There were only two functional Infectious Disease Hospitals (Lagos and Port Harcourt) and of the two (2) hospitals, only one had a permanent containment facility for highly infectious disease in line with recommendation by the World Health Organization (WHO).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lnSpc>
                  <a:spcPct val="100000"/>
                </a:lnSpc>
                <a:spcBef>
                  <a:spcPts val="0"/>
                </a:spcBef>
                <a:spcAft>
                  <a:spcPts val="0"/>
                </a:spcAft>
                <a:buNone/>
              </a:pPr>
              <a:endParaRPr sz="1000" dirty="0">
                <a:solidFill>
                  <a:schemeClr val="dk1"/>
                </a:solidFill>
                <a:latin typeface="Arial"/>
                <a:ea typeface="Arial"/>
                <a:cs typeface="Arial"/>
                <a:sym typeface="Aria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pic>
        <p:nvPicPr>
          <p:cNvPr id="636" name="Google Shape;636;p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37" name="Google Shape;637;p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12</a:t>
            </a:fld>
            <a:endParaRPr sz="500">
              <a:solidFill>
                <a:srgbClr val="161616"/>
              </a:solidFill>
            </a:endParaRPr>
          </a:p>
        </p:txBody>
      </p:sp>
      <p:sp>
        <p:nvSpPr>
          <p:cNvPr id="638" name="Google Shape;638;p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639" name="Google Shape;639;p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640" name="Google Shape;640;p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641" name="Google Shape;641;p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642" name="Google Shape;642;p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43" name="Google Shape;643;p9"/>
          <p:cNvGrpSpPr/>
          <p:nvPr/>
        </p:nvGrpSpPr>
        <p:grpSpPr>
          <a:xfrm>
            <a:off x="241314" y="1382507"/>
            <a:ext cx="6943375" cy="2992222"/>
            <a:chOff x="312503" y="3448388"/>
            <a:chExt cx="6943375" cy="3102834"/>
          </a:xfrm>
        </p:grpSpPr>
        <p:grpSp>
          <p:nvGrpSpPr>
            <p:cNvPr id="644" name="Google Shape;644;p9"/>
            <p:cNvGrpSpPr/>
            <p:nvPr/>
          </p:nvGrpSpPr>
          <p:grpSpPr>
            <a:xfrm>
              <a:off x="312503" y="3448388"/>
              <a:ext cx="6943375" cy="319418"/>
              <a:chOff x="312503" y="4150756"/>
              <a:chExt cx="7087500" cy="319418"/>
            </a:xfrm>
          </p:grpSpPr>
          <p:sp>
            <p:nvSpPr>
              <p:cNvPr id="645" name="Google Shape;645;p9"/>
              <p:cNvSpPr/>
              <p:nvPr/>
            </p:nvSpPr>
            <p:spPr>
              <a:xfrm>
                <a:off x="312503" y="4150756"/>
                <a:ext cx="7087500" cy="275100"/>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646" name="Google Shape;646;p9"/>
              <p:cNvSpPr txBox="1"/>
              <p:nvPr/>
            </p:nvSpPr>
            <p:spPr>
              <a:xfrm>
                <a:off x="466031" y="4195899"/>
                <a:ext cx="6409500" cy="184800"/>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1200" b="1" dirty="0">
                    <a:solidFill>
                      <a:schemeClr val="lt1"/>
                    </a:solidFill>
                    <a:latin typeface="Arial"/>
                    <a:ea typeface="Arial"/>
                    <a:cs typeface="Arial"/>
                    <a:sym typeface="Arial"/>
                  </a:rPr>
                  <a:t>Birth of the Presidential Task Force for COVID-19 (PTF)</a:t>
                </a:r>
                <a:endParaRPr sz="1000" b="1" dirty="0">
                  <a:solidFill>
                    <a:schemeClr val="lt1"/>
                  </a:solidFill>
                  <a:latin typeface="Arial"/>
                  <a:ea typeface="Arial"/>
                  <a:cs typeface="Arial"/>
                  <a:sym typeface="Arial"/>
                </a:endParaRPr>
              </a:p>
            </p:txBody>
          </p:sp>
          <p:cxnSp>
            <p:nvCxnSpPr>
              <p:cNvPr id="647" name="Google Shape;647;p9"/>
              <p:cNvCxnSpPr/>
              <p:nvPr/>
            </p:nvCxnSpPr>
            <p:spPr>
              <a:xfrm>
                <a:off x="390287" y="4470174"/>
                <a:ext cx="7001700" cy="0"/>
              </a:xfrm>
              <a:prstGeom prst="straightConnector1">
                <a:avLst/>
              </a:prstGeom>
              <a:noFill/>
              <a:ln w="12700" cap="sq" cmpd="sng">
                <a:solidFill>
                  <a:srgbClr val="175C2C"/>
                </a:solidFill>
                <a:prstDash val="solid"/>
                <a:round/>
                <a:headEnd type="none" w="sm" len="sm"/>
                <a:tailEnd type="none" w="sm" len="sm"/>
              </a:ln>
            </p:spPr>
          </p:cxnSp>
        </p:grpSp>
        <p:sp>
          <p:nvSpPr>
            <p:cNvPr id="648" name="Google Shape;648;p9"/>
            <p:cNvSpPr txBox="1"/>
            <p:nvPr/>
          </p:nvSpPr>
          <p:spPr>
            <a:xfrm>
              <a:off x="388898" y="3838413"/>
              <a:ext cx="6859200" cy="271280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was inaugurated as the focal point of government’s efforts to tackle the COVID-19 pandemic on 17th March 2020.</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b="1" dirty="0">
                  <a:solidFill>
                    <a:schemeClr val="dk1"/>
                  </a:solidFill>
                  <a:latin typeface="Arial"/>
                  <a:ea typeface="Arial"/>
                  <a:cs typeface="Arial"/>
                  <a:sym typeface="Arial"/>
                </a:rPr>
                <a:t>The responsibilities of the Presidential Task Force include: </a:t>
              </a:r>
              <a:endParaRPr sz="1000" b="1"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Develop guidelines and best practices for COVID-19 response</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Establish a national budget and </a:t>
              </a:r>
              <a:r>
                <a:rPr lang="en-US" sz="1000" dirty="0">
                  <a:solidFill>
                    <a:schemeClr val="tx1"/>
                  </a:solidFill>
                  <a:latin typeface="Arial"/>
                  <a:ea typeface="Arial"/>
                  <a:cs typeface="Arial"/>
                  <a:sym typeface="Arial"/>
                </a:rPr>
                <a:t>determine funding sources for Nigeria’s response to COVID-19</a:t>
              </a:r>
              <a:endParaRPr sz="1000" dirty="0">
                <a:solidFill>
                  <a:schemeClr val="tx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tx1"/>
                  </a:solidFill>
                  <a:latin typeface="Arial"/>
                  <a:ea typeface="Arial"/>
                  <a:cs typeface="Arial"/>
                  <a:sym typeface="Arial"/>
                </a:rPr>
                <a:t>Determine key nationwide policy and enforcement measures</a:t>
              </a:r>
              <a:endParaRPr sz="1000" dirty="0">
                <a:solidFill>
                  <a:schemeClr val="tx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tx1"/>
                  </a:solidFill>
                  <a:latin typeface="Arial"/>
                  <a:ea typeface="Arial"/>
                  <a:cs typeface="Arial"/>
                  <a:sym typeface="Arial"/>
                </a:rPr>
                <a:t>Ensure national security throughout the response</a:t>
              </a:r>
              <a:endParaRPr sz="1000" dirty="0">
                <a:solidFill>
                  <a:schemeClr val="tx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Manage negative economic impact of the COVID-19 pandemic to the country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b="1" dirty="0">
                  <a:solidFill>
                    <a:schemeClr val="dk1"/>
                  </a:solidFill>
                  <a:latin typeface="Arial"/>
                  <a:ea typeface="Arial"/>
                  <a:cs typeface="Arial"/>
                  <a:sym typeface="Arial"/>
                </a:rPr>
                <a:t>To achieve the mandate of the PTF</a:t>
              </a:r>
              <a:r>
                <a:rPr lang="en-US" sz="1000" b="1" dirty="0">
                  <a:solidFill>
                    <a:schemeClr val="dk1"/>
                  </a:solidFill>
                </a:rPr>
                <a:t>, the</a:t>
              </a:r>
              <a:r>
                <a:rPr lang="en-US" sz="1000" b="1" dirty="0">
                  <a:solidFill>
                    <a:schemeClr val="dk1"/>
                  </a:solidFill>
                  <a:latin typeface="Arial"/>
                  <a:ea typeface="Arial"/>
                  <a:cs typeface="Arial"/>
                  <a:sym typeface="Arial"/>
                </a:rPr>
                <a:t> Task Force developed the National COVID-19 Pandemic Multi-Sectoral Response Plan (NPRP) with the following strategic objectives:</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Provide a coordinated and effective national and sub-national response to the COVID-19 pandemic</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Reduce COVID-19 related morbidity and mortality</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Mitigate pandemic-related impacts on critical, economic and health infrastructure</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Facilitate post-pandemic recovery and rehabilitation operations</a:t>
              </a: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p:txBody>
        </p:sp>
      </p:grpSp>
      <p:grpSp>
        <p:nvGrpSpPr>
          <p:cNvPr id="649" name="Google Shape;649;p9"/>
          <p:cNvGrpSpPr/>
          <p:nvPr/>
        </p:nvGrpSpPr>
        <p:grpSpPr>
          <a:xfrm>
            <a:off x="312508" y="7550421"/>
            <a:ext cx="6859350" cy="2673122"/>
            <a:chOff x="312508" y="3735352"/>
            <a:chExt cx="6859350" cy="2673122"/>
          </a:xfrm>
        </p:grpSpPr>
        <p:grpSp>
          <p:nvGrpSpPr>
            <p:cNvPr id="650" name="Google Shape;650;p9"/>
            <p:cNvGrpSpPr/>
            <p:nvPr/>
          </p:nvGrpSpPr>
          <p:grpSpPr>
            <a:xfrm>
              <a:off x="312508" y="3735352"/>
              <a:ext cx="6859228" cy="462153"/>
              <a:chOff x="312508" y="4437720"/>
              <a:chExt cx="7001606" cy="462153"/>
            </a:xfrm>
          </p:grpSpPr>
          <p:sp>
            <p:nvSpPr>
              <p:cNvPr id="651" name="Google Shape;651;p9"/>
              <p:cNvSpPr/>
              <p:nvPr/>
            </p:nvSpPr>
            <p:spPr>
              <a:xfrm>
                <a:off x="312508" y="4437720"/>
                <a:ext cx="7001606" cy="383055"/>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652" name="Google Shape;652;p9"/>
              <p:cNvSpPr txBox="1"/>
              <p:nvPr/>
            </p:nvSpPr>
            <p:spPr>
              <a:xfrm>
                <a:off x="355817" y="4470914"/>
                <a:ext cx="6562800" cy="369300"/>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1200" b="1" dirty="0">
                    <a:solidFill>
                      <a:schemeClr val="dk1"/>
                    </a:solidFill>
                    <a:latin typeface="Arial"/>
                    <a:ea typeface="Arial"/>
                    <a:cs typeface="Arial"/>
                    <a:sym typeface="Arial"/>
                  </a:rPr>
                  <a:t>Overview of the PTF Incident Management Structure, Pillars (Functional Working Groups), Partners/Donors and MDAs</a:t>
                </a:r>
                <a:endParaRPr sz="1200" b="1" dirty="0">
                  <a:solidFill>
                    <a:schemeClr val="dk1"/>
                  </a:solidFill>
                  <a:latin typeface="Arial"/>
                  <a:ea typeface="Arial"/>
                  <a:cs typeface="Arial"/>
                  <a:sym typeface="Arial"/>
                </a:endParaRPr>
              </a:p>
            </p:txBody>
          </p:sp>
          <p:cxnSp>
            <p:nvCxnSpPr>
              <p:cNvPr id="653" name="Google Shape;653;p9"/>
              <p:cNvCxnSpPr/>
              <p:nvPr/>
            </p:nvCxnSpPr>
            <p:spPr>
              <a:xfrm>
                <a:off x="312508" y="4899873"/>
                <a:ext cx="7001606" cy="0"/>
              </a:xfrm>
              <a:prstGeom prst="straightConnector1">
                <a:avLst/>
              </a:prstGeom>
              <a:noFill/>
              <a:ln w="12700" cap="sq" cmpd="sng">
                <a:solidFill>
                  <a:srgbClr val="175C2C"/>
                </a:solidFill>
                <a:prstDash val="solid"/>
                <a:round/>
                <a:headEnd type="none" w="sm" len="sm"/>
                <a:tailEnd type="none" w="sm" len="sm"/>
              </a:ln>
            </p:spPr>
          </p:cxnSp>
        </p:grpSp>
        <p:sp>
          <p:nvSpPr>
            <p:cNvPr id="654" name="Google Shape;654;p9"/>
            <p:cNvSpPr txBox="1"/>
            <p:nvPr/>
          </p:nvSpPr>
          <p:spPr>
            <a:xfrm>
              <a:off x="312658" y="4130927"/>
              <a:ext cx="6859200" cy="227754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endParaRPr sz="1000" dirty="0">
                <a:solidFill>
                  <a:schemeClr val="dk1"/>
                </a:solidFil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 PTF national incident command under the National Coordinator serves as the technical and operational arm of the PTF and its activities; centre mostly on ensuring that the overall response is coordinated and aligned into a single response. This was achieved through the establishment of a single command and control structure that operates within the National Pandemic Response Centre (NPRC). </a:t>
              </a:r>
              <a:r>
                <a:rPr lang="en-US" dirty="0"/>
                <a:t>  </a:t>
              </a:r>
              <a:r>
                <a:rPr lang="en-US" sz="1000" dirty="0">
                  <a:solidFill>
                    <a:schemeClr val="dk1"/>
                  </a:solidFill>
                  <a:latin typeface="Arial"/>
                  <a:ea typeface="Arial"/>
                  <a:cs typeface="Arial"/>
                  <a:sym typeface="Arial"/>
                </a:rPr>
                <a:t>To drive the implementation of the Pandemic Response Plan, the PTF established NPRC which serves as the implementation unit and is headed by a National Coordinator. The NPRC created </a:t>
              </a:r>
              <a:r>
                <a:rPr lang="en-US" sz="1000" dirty="0">
                  <a:solidFill>
                    <a:schemeClr val="dk1"/>
                  </a:solidFill>
                </a:rPr>
                <a:t>ten </a:t>
              </a:r>
              <a:r>
                <a:rPr lang="en-US" sz="1000" dirty="0">
                  <a:solidFill>
                    <a:schemeClr val="dk1"/>
                  </a:solidFill>
                  <a:latin typeface="Arial"/>
                  <a:ea typeface="Arial"/>
                  <a:cs typeface="Arial"/>
                  <a:sym typeface="Arial"/>
                </a:rPr>
                <a:t>(10) functional pillars and one (1) sub-group, overseen by a National Incident Manager, while the secretariat </a:t>
              </a:r>
              <a:r>
                <a:rPr lang="en-US" sz="1000" dirty="0">
                  <a:solidFill>
                    <a:schemeClr val="tx1"/>
                  </a:solidFill>
                </a:rPr>
                <a:t>is</a:t>
              </a:r>
              <a:r>
                <a:rPr lang="en-US" sz="1000" dirty="0">
                  <a:solidFill>
                    <a:srgbClr val="FF0000"/>
                  </a:solidFill>
                </a:rPr>
                <a:t> </a:t>
              </a:r>
              <a:r>
                <a:rPr lang="en-US" sz="1000" dirty="0">
                  <a:solidFill>
                    <a:schemeClr val="dk1"/>
                  </a:solidFill>
                  <a:latin typeface="Arial"/>
                  <a:ea typeface="Arial"/>
                  <a:cs typeface="Arial"/>
                  <a:sym typeface="Arial"/>
                </a:rPr>
                <a:t>led by a Chief of Secretariat Unit. </a:t>
              </a:r>
            </a:p>
            <a:p>
              <a:pPr marL="0" marR="0" lvl="0" indent="0" algn="l" rtl="0">
                <a:spcBef>
                  <a:spcPts val="0"/>
                </a:spcBef>
                <a:spcAft>
                  <a:spcPts val="0"/>
                </a:spcAft>
                <a:buNone/>
              </a:pPr>
              <a:endParaRPr lang="en-US" sz="1000" dirty="0">
                <a:solidFill>
                  <a:schemeClr val="dk1"/>
                </a:solidFil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In addition, the NPRC also collaborated with Partners/Donors and Ministries, Departments and Agencies (MDAs) in delivering its objective. The pillars as listed, were established with the overarching goal of implementing the National Pandemic Response Plan (NPRP),  determining policies and ensuring effective communication and collaboration towards the delivery of the PTF’s mandate.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p:txBody>
        </p:sp>
      </p:grpSp>
      <p:grpSp>
        <p:nvGrpSpPr>
          <p:cNvPr id="655" name="Google Shape;655;p9"/>
          <p:cNvGrpSpPr/>
          <p:nvPr/>
        </p:nvGrpSpPr>
        <p:grpSpPr>
          <a:xfrm>
            <a:off x="204535" y="4349785"/>
            <a:ext cx="7001606" cy="1958701"/>
            <a:chOff x="312508" y="3820574"/>
            <a:chExt cx="7001606" cy="1723299"/>
          </a:xfrm>
        </p:grpSpPr>
        <p:grpSp>
          <p:nvGrpSpPr>
            <p:cNvPr id="656" name="Google Shape;656;p9"/>
            <p:cNvGrpSpPr/>
            <p:nvPr/>
          </p:nvGrpSpPr>
          <p:grpSpPr>
            <a:xfrm>
              <a:off x="312508" y="3820574"/>
              <a:ext cx="6859320" cy="305738"/>
              <a:chOff x="312508" y="4522942"/>
              <a:chExt cx="7001700" cy="305738"/>
            </a:xfrm>
          </p:grpSpPr>
          <p:sp>
            <p:nvSpPr>
              <p:cNvPr id="657" name="Google Shape;657;p9"/>
              <p:cNvSpPr/>
              <p:nvPr/>
            </p:nvSpPr>
            <p:spPr>
              <a:xfrm>
                <a:off x="312508" y="4522942"/>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658" name="Google Shape;658;p9"/>
              <p:cNvSpPr txBox="1"/>
              <p:nvPr/>
            </p:nvSpPr>
            <p:spPr>
              <a:xfrm>
                <a:off x="466031" y="4572681"/>
                <a:ext cx="6409500" cy="184800"/>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1200" b="1" dirty="0">
                    <a:solidFill>
                      <a:schemeClr val="dk1"/>
                    </a:solidFill>
                    <a:latin typeface="Arial"/>
                    <a:ea typeface="Arial"/>
                    <a:cs typeface="Arial"/>
                    <a:sym typeface="Arial"/>
                  </a:rPr>
                  <a:t>Overview of the PTF Leadership</a:t>
                </a:r>
                <a:endParaRPr sz="1000" b="1" dirty="0">
                  <a:solidFill>
                    <a:schemeClr val="dk1"/>
                  </a:solidFill>
                  <a:latin typeface="Arial"/>
                  <a:ea typeface="Arial"/>
                  <a:cs typeface="Arial"/>
                  <a:sym typeface="Arial"/>
                </a:endParaRPr>
              </a:p>
            </p:txBody>
          </p:sp>
          <p:cxnSp>
            <p:nvCxnSpPr>
              <p:cNvPr id="659" name="Google Shape;659;p9"/>
              <p:cNvCxnSpPr/>
              <p:nvPr/>
            </p:nvCxnSpPr>
            <p:spPr>
              <a:xfrm>
                <a:off x="312508" y="4828680"/>
                <a:ext cx="7001700" cy="0"/>
              </a:xfrm>
              <a:prstGeom prst="straightConnector1">
                <a:avLst/>
              </a:prstGeom>
              <a:noFill/>
              <a:ln w="12700" cap="sq" cmpd="sng">
                <a:solidFill>
                  <a:srgbClr val="175C2C"/>
                </a:solidFill>
                <a:prstDash val="solid"/>
                <a:round/>
                <a:headEnd type="none" w="sm" len="sm"/>
                <a:tailEnd type="none" w="sm" len="sm"/>
              </a:ln>
            </p:spPr>
          </p:cxnSp>
        </p:grpSp>
        <p:sp>
          <p:nvSpPr>
            <p:cNvPr id="660" name="Google Shape;660;p9"/>
            <p:cNvSpPr txBox="1"/>
            <p:nvPr/>
          </p:nvSpPr>
          <p:spPr>
            <a:xfrm>
              <a:off x="454886" y="4189937"/>
              <a:ext cx="6859228" cy="135393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a:t>
              </a:r>
              <a:r>
                <a:rPr lang="en-US" sz="1000" dirty="0">
                  <a:solidFill>
                    <a:schemeClr val="dk1"/>
                  </a:solidFill>
                </a:rPr>
                <a:t>members </a:t>
              </a:r>
              <a:r>
                <a:rPr lang="en-US" sz="1000" dirty="0">
                  <a:solidFill>
                    <a:schemeClr val="dk1"/>
                  </a:solidFill>
                  <a:latin typeface="Arial"/>
                  <a:ea typeface="Arial"/>
                  <a:cs typeface="Arial"/>
                  <a:sym typeface="Arial"/>
                </a:rPr>
                <a:t>consists of  the following individuals and heads of Ministries/Department/Agency (MDA):</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p:txBody>
        </p:sp>
      </p:grpSp>
      <p:sp>
        <p:nvSpPr>
          <p:cNvPr id="661" name="Google Shape;661;p9"/>
          <p:cNvSpPr/>
          <p:nvPr/>
        </p:nvSpPr>
        <p:spPr>
          <a:xfrm>
            <a:off x="391720" y="5050884"/>
            <a:ext cx="1283100" cy="5538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dirty="0">
                <a:solidFill>
                  <a:srgbClr val="FFFFFF"/>
                </a:solidFill>
                <a:latin typeface="Arial"/>
                <a:ea typeface="Arial"/>
                <a:cs typeface="Arial"/>
                <a:sym typeface="Arial"/>
              </a:rPr>
              <a:t>PTF Chairman </a:t>
            </a:r>
            <a:endParaRPr dirty="0"/>
          </a:p>
          <a:p>
            <a:pPr marL="0" marR="0" lvl="0" indent="0" algn="ctr" rtl="0">
              <a:spcBef>
                <a:spcPts val="600"/>
              </a:spcBef>
              <a:spcAft>
                <a:spcPts val="0"/>
              </a:spcAft>
              <a:buNone/>
            </a:pPr>
            <a:r>
              <a:rPr lang="en-US" sz="800" b="1" dirty="0">
                <a:solidFill>
                  <a:srgbClr val="FFFFFF"/>
                </a:solidFill>
                <a:latin typeface="Arial"/>
                <a:ea typeface="Arial"/>
                <a:cs typeface="Arial"/>
                <a:sym typeface="Arial"/>
              </a:rPr>
              <a:t>Mr. Boss Mustapha</a:t>
            </a:r>
            <a:endParaRPr sz="800" dirty="0">
              <a:solidFill>
                <a:schemeClr val="dk1"/>
              </a:solidFill>
              <a:latin typeface="Arial"/>
              <a:ea typeface="Arial"/>
              <a:cs typeface="Arial"/>
              <a:sym typeface="Arial"/>
            </a:endParaRPr>
          </a:p>
        </p:txBody>
      </p:sp>
      <p:sp>
        <p:nvSpPr>
          <p:cNvPr id="662" name="Google Shape;662;p9"/>
          <p:cNvSpPr/>
          <p:nvPr/>
        </p:nvSpPr>
        <p:spPr>
          <a:xfrm>
            <a:off x="1816455" y="5054034"/>
            <a:ext cx="1193700" cy="5622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National Coordinator </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Dr. Sani Aliy</a:t>
            </a:r>
            <a:r>
              <a:rPr lang="en-US" sz="900" b="1">
                <a:solidFill>
                  <a:srgbClr val="FFFFFF"/>
                </a:solidFill>
                <a:latin typeface="Arial"/>
                <a:ea typeface="Arial"/>
                <a:cs typeface="Arial"/>
                <a:sym typeface="Arial"/>
              </a:rPr>
              <a:t>u</a:t>
            </a:r>
            <a:endParaRPr sz="800">
              <a:solidFill>
                <a:schemeClr val="dk1"/>
              </a:solidFill>
              <a:latin typeface="Arial"/>
              <a:ea typeface="Arial"/>
              <a:cs typeface="Arial"/>
              <a:sym typeface="Arial"/>
            </a:endParaRPr>
          </a:p>
        </p:txBody>
      </p:sp>
      <p:sp>
        <p:nvSpPr>
          <p:cNvPr id="663" name="Google Shape;663;p9"/>
          <p:cNvSpPr/>
          <p:nvPr/>
        </p:nvSpPr>
        <p:spPr>
          <a:xfrm>
            <a:off x="3143751" y="5049876"/>
            <a:ext cx="1193700" cy="5622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Health</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Dr. Osagie Ehanire</a:t>
            </a:r>
            <a:endParaRPr sz="800" b="1">
              <a:solidFill>
                <a:srgbClr val="FFFFFF"/>
              </a:solidFill>
              <a:latin typeface="Arial"/>
              <a:ea typeface="Arial"/>
              <a:cs typeface="Arial"/>
              <a:sym typeface="Arial"/>
            </a:endParaRPr>
          </a:p>
        </p:txBody>
      </p:sp>
      <p:sp>
        <p:nvSpPr>
          <p:cNvPr id="664" name="Google Shape;664;p9"/>
          <p:cNvSpPr/>
          <p:nvPr/>
        </p:nvSpPr>
        <p:spPr>
          <a:xfrm>
            <a:off x="4519034" y="5072290"/>
            <a:ext cx="1193700" cy="5622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State for Health</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Dr. Adeleke Mamora</a:t>
            </a:r>
            <a:endParaRPr sz="800" b="1">
              <a:solidFill>
                <a:srgbClr val="FFFFFF"/>
              </a:solidFill>
              <a:latin typeface="Arial"/>
              <a:ea typeface="Arial"/>
              <a:cs typeface="Arial"/>
              <a:sym typeface="Arial"/>
            </a:endParaRPr>
          </a:p>
        </p:txBody>
      </p:sp>
      <p:sp>
        <p:nvSpPr>
          <p:cNvPr id="665" name="Google Shape;665;p9"/>
          <p:cNvSpPr/>
          <p:nvPr/>
        </p:nvSpPr>
        <p:spPr>
          <a:xfrm>
            <a:off x="5870076" y="5068559"/>
            <a:ext cx="1193700" cy="5661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Aviation</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Mr. Hadi Sirika</a:t>
            </a:r>
            <a:endParaRPr sz="800" b="1">
              <a:solidFill>
                <a:srgbClr val="FFFFFF"/>
              </a:solidFill>
              <a:latin typeface="Arial"/>
              <a:ea typeface="Arial"/>
              <a:cs typeface="Arial"/>
              <a:sym typeface="Arial"/>
            </a:endParaRPr>
          </a:p>
        </p:txBody>
      </p:sp>
      <p:sp>
        <p:nvSpPr>
          <p:cNvPr id="666" name="Google Shape;666;p9"/>
          <p:cNvSpPr/>
          <p:nvPr/>
        </p:nvSpPr>
        <p:spPr>
          <a:xfrm>
            <a:off x="398863" y="5714150"/>
            <a:ext cx="1283100" cy="5622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600" b="1">
              <a:solidFill>
                <a:srgbClr val="FFFFFF"/>
              </a:solidFill>
              <a:latin typeface="Arial"/>
              <a:ea typeface="Arial"/>
              <a:cs typeface="Arial"/>
              <a:sym typeface="Arial"/>
            </a:endParaRPr>
          </a:p>
          <a:p>
            <a:pPr marL="0" marR="0" lvl="0" indent="0" algn="ctr" rtl="0">
              <a:spcBef>
                <a:spcPts val="600"/>
              </a:spcBef>
              <a:spcAft>
                <a:spcPts val="0"/>
              </a:spcAft>
              <a:buNone/>
            </a:pPr>
            <a:endParaRPr sz="600" b="1">
              <a:solidFill>
                <a:srgbClr val="FFFFFF"/>
              </a:solidFill>
              <a:latin typeface="Arial"/>
              <a:ea typeface="Arial"/>
              <a:cs typeface="Arial"/>
              <a:sym typeface="Arial"/>
            </a:endParaRPr>
          </a:p>
          <a:p>
            <a:pPr marL="0" marR="0" lvl="0" indent="0" algn="ctr" rtl="0">
              <a:spcBef>
                <a:spcPts val="600"/>
              </a:spcBef>
              <a:spcAft>
                <a:spcPts val="0"/>
              </a:spcAft>
              <a:buNone/>
            </a:pPr>
            <a:endParaRPr sz="600" b="1">
              <a:solidFill>
                <a:srgbClr val="FFFFFF"/>
              </a:solidFill>
              <a:latin typeface="Arial"/>
              <a:ea typeface="Arial"/>
              <a:cs typeface="Arial"/>
              <a:sym typeface="Arial"/>
            </a:endParaRPr>
          </a:p>
          <a:p>
            <a:pPr marL="0" marR="0" lvl="0" indent="0" algn="ctr" rtl="0">
              <a:spcBef>
                <a:spcPts val="600"/>
              </a:spcBef>
              <a:spcAft>
                <a:spcPts val="0"/>
              </a:spcAft>
              <a:buNone/>
            </a:pPr>
            <a:endParaRPr sz="600" b="1">
              <a:solidFill>
                <a:srgbClr val="FFFFFF"/>
              </a:solidFill>
              <a:latin typeface="Arial"/>
              <a:ea typeface="Arial"/>
              <a:cs typeface="Arial"/>
              <a:sym typeface="Arial"/>
            </a:endParaRPr>
          </a:p>
          <a:p>
            <a:pPr marL="0" marR="0" lvl="0" indent="0" algn="ctr" rtl="0">
              <a:spcBef>
                <a:spcPts val="600"/>
              </a:spcBef>
              <a:spcAft>
                <a:spcPts val="0"/>
              </a:spcAft>
              <a:buNone/>
            </a:pPr>
            <a:r>
              <a:rPr lang="en-US" sz="600" b="1">
                <a:solidFill>
                  <a:srgbClr val="FFFFFF"/>
                </a:solidFill>
                <a:latin typeface="Arial"/>
                <a:ea typeface="Arial"/>
                <a:cs typeface="Arial"/>
                <a:sym typeface="Arial"/>
              </a:rPr>
              <a:t>Hon. Minister of Humanitarian Affairs, Disaster Management and Social Development</a:t>
            </a:r>
            <a:endParaRPr/>
          </a:p>
          <a:p>
            <a:pPr marL="0" marR="0" lvl="0" indent="0" algn="ctr" rtl="0">
              <a:spcBef>
                <a:spcPts val="600"/>
              </a:spcBef>
              <a:spcAft>
                <a:spcPts val="0"/>
              </a:spcAft>
              <a:buNone/>
            </a:pPr>
            <a:r>
              <a:rPr lang="en-US" sz="700" b="1">
                <a:solidFill>
                  <a:srgbClr val="FFFFFF"/>
                </a:solidFill>
                <a:latin typeface="Arial"/>
                <a:ea typeface="Arial"/>
                <a:cs typeface="Arial"/>
                <a:sym typeface="Arial"/>
              </a:rPr>
              <a:t>Hajia Sadiya Umar Farouk </a:t>
            </a:r>
            <a:endParaRPr sz="700"/>
          </a:p>
          <a:p>
            <a:pPr marL="0" marR="0" lvl="0" indent="0" algn="ctr" rtl="0">
              <a:spcBef>
                <a:spcPts val="600"/>
              </a:spcBef>
              <a:spcAft>
                <a:spcPts val="0"/>
              </a:spcAft>
              <a:buNone/>
            </a:pPr>
            <a:endParaRPr sz="900" b="1">
              <a:solidFill>
                <a:srgbClr val="FFFFFF"/>
              </a:solidFill>
              <a:latin typeface="Arial"/>
              <a:ea typeface="Arial"/>
              <a:cs typeface="Arial"/>
              <a:sym typeface="Arial"/>
            </a:endParaRPr>
          </a:p>
          <a:p>
            <a:pPr marL="0" marR="0" lvl="0" indent="0" algn="ctr" rtl="0">
              <a:spcBef>
                <a:spcPts val="600"/>
              </a:spcBef>
              <a:spcAft>
                <a:spcPts val="0"/>
              </a:spcAft>
              <a:buNone/>
            </a:pPr>
            <a:endParaRPr sz="900" b="1">
              <a:solidFill>
                <a:srgbClr val="FFFFFF"/>
              </a:solidFill>
              <a:latin typeface="Arial"/>
              <a:ea typeface="Arial"/>
              <a:cs typeface="Arial"/>
              <a:sym typeface="Arial"/>
            </a:endParaRPr>
          </a:p>
          <a:p>
            <a:pPr marL="0" marR="0" lvl="0" indent="0" algn="ctr" rtl="0">
              <a:spcBef>
                <a:spcPts val="600"/>
              </a:spcBef>
              <a:spcAft>
                <a:spcPts val="0"/>
              </a:spcAft>
              <a:buNone/>
            </a:pPr>
            <a:endParaRPr sz="900" b="1">
              <a:solidFill>
                <a:srgbClr val="FFFFFF"/>
              </a:solidFill>
              <a:latin typeface="Arial"/>
              <a:ea typeface="Arial"/>
              <a:cs typeface="Arial"/>
              <a:sym typeface="Arial"/>
            </a:endParaRPr>
          </a:p>
        </p:txBody>
      </p:sp>
      <p:sp>
        <p:nvSpPr>
          <p:cNvPr id="667" name="Google Shape;667;p9"/>
          <p:cNvSpPr/>
          <p:nvPr/>
        </p:nvSpPr>
        <p:spPr>
          <a:xfrm>
            <a:off x="1829692" y="5725820"/>
            <a:ext cx="1193700" cy="5622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Education</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Mallam Adamu Adamu</a:t>
            </a:r>
            <a:endParaRPr sz="800">
              <a:solidFill>
                <a:schemeClr val="dk1"/>
              </a:solidFill>
              <a:latin typeface="Arial"/>
              <a:ea typeface="Arial"/>
              <a:cs typeface="Arial"/>
              <a:sym typeface="Arial"/>
            </a:endParaRPr>
          </a:p>
        </p:txBody>
      </p:sp>
      <p:sp>
        <p:nvSpPr>
          <p:cNvPr id="668" name="Google Shape;668;p9"/>
          <p:cNvSpPr/>
          <p:nvPr/>
        </p:nvSpPr>
        <p:spPr>
          <a:xfrm>
            <a:off x="3156988" y="5721661"/>
            <a:ext cx="1193700" cy="5547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State for Education</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Mr. Chukwuemeka Nwajiuba</a:t>
            </a:r>
            <a:endParaRPr sz="800" b="1">
              <a:solidFill>
                <a:srgbClr val="FFFFFF"/>
              </a:solidFill>
              <a:latin typeface="Arial"/>
              <a:ea typeface="Arial"/>
              <a:cs typeface="Arial"/>
              <a:sym typeface="Arial"/>
            </a:endParaRPr>
          </a:p>
        </p:txBody>
      </p:sp>
      <p:sp>
        <p:nvSpPr>
          <p:cNvPr id="669" name="Google Shape;669;p9"/>
          <p:cNvSpPr/>
          <p:nvPr/>
        </p:nvSpPr>
        <p:spPr>
          <a:xfrm>
            <a:off x="4532270" y="5744075"/>
            <a:ext cx="1193700" cy="5325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Foreign Affairs </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Mr. Geoffrey Onyeama</a:t>
            </a:r>
            <a:endParaRPr sz="800" b="1">
              <a:solidFill>
                <a:srgbClr val="FFFFFF"/>
              </a:solidFill>
              <a:latin typeface="Arial"/>
              <a:ea typeface="Arial"/>
              <a:cs typeface="Arial"/>
              <a:sym typeface="Arial"/>
            </a:endParaRPr>
          </a:p>
        </p:txBody>
      </p:sp>
      <p:sp>
        <p:nvSpPr>
          <p:cNvPr id="670" name="Google Shape;670;p9"/>
          <p:cNvSpPr/>
          <p:nvPr/>
        </p:nvSpPr>
        <p:spPr>
          <a:xfrm>
            <a:off x="5883313" y="5740345"/>
            <a:ext cx="1193700" cy="5361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Information &amp; Culture</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Alhaji Lai Mohammed</a:t>
            </a:r>
            <a:endParaRPr/>
          </a:p>
        </p:txBody>
      </p:sp>
      <p:sp>
        <p:nvSpPr>
          <p:cNvPr id="671" name="Google Shape;671;p9"/>
          <p:cNvSpPr/>
          <p:nvPr/>
        </p:nvSpPr>
        <p:spPr>
          <a:xfrm>
            <a:off x="1807455" y="6391600"/>
            <a:ext cx="1202700" cy="5331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dirty="0">
                <a:solidFill>
                  <a:srgbClr val="FFFFFF"/>
                </a:solidFill>
                <a:latin typeface="Arial"/>
                <a:ea typeface="Arial"/>
                <a:cs typeface="Arial"/>
                <a:sym typeface="Arial"/>
              </a:rPr>
              <a:t>Hon. Minister of Environment</a:t>
            </a:r>
            <a:endParaRPr dirty="0"/>
          </a:p>
          <a:p>
            <a:pPr marL="0" marR="0" lvl="0" indent="0" algn="ctr" rtl="0">
              <a:spcBef>
                <a:spcPts val="600"/>
              </a:spcBef>
              <a:spcAft>
                <a:spcPts val="0"/>
              </a:spcAft>
              <a:buNone/>
            </a:pPr>
            <a:r>
              <a:rPr lang="en-US" sz="800" b="1" dirty="0">
                <a:solidFill>
                  <a:srgbClr val="FFFFFF"/>
                </a:solidFill>
                <a:latin typeface="Arial"/>
                <a:ea typeface="Arial"/>
                <a:cs typeface="Arial"/>
                <a:sym typeface="Arial"/>
              </a:rPr>
              <a:t>Dr. Mohammad </a:t>
            </a:r>
            <a:r>
              <a:rPr lang="en-US" sz="800" b="1" dirty="0">
                <a:solidFill>
                  <a:schemeClr val="bg1"/>
                </a:solidFill>
                <a:latin typeface="Arial"/>
                <a:ea typeface="Arial"/>
                <a:cs typeface="Arial"/>
                <a:sym typeface="Arial"/>
              </a:rPr>
              <a:t>M</a:t>
            </a:r>
            <a:r>
              <a:rPr lang="en-US" sz="800" b="1" dirty="0">
                <a:solidFill>
                  <a:srgbClr val="FF0000"/>
                </a:solidFill>
                <a:latin typeface="Arial"/>
                <a:ea typeface="Arial"/>
                <a:cs typeface="Arial"/>
                <a:sym typeface="Arial"/>
              </a:rPr>
              <a:t>.</a:t>
            </a:r>
            <a:r>
              <a:rPr lang="en-US" sz="800" b="1" dirty="0">
                <a:solidFill>
                  <a:srgbClr val="FFFFFF"/>
                </a:solidFill>
                <a:latin typeface="Arial"/>
                <a:ea typeface="Arial"/>
                <a:cs typeface="Arial"/>
                <a:sym typeface="Arial"/>
              </a:rPr>
              <a:t> Abubakar</a:t>
            </a:r>
            <a:endParaRPr sz="800" dirty="0">
              <a:solidFill>
                <a:schemeClr val="dk1"/>
              </a:solidFill>
              <a:latin typeface="Arial"/>
              <a:ea typeface="Arial"/>
              <a:cs typeface="Arial"/>
              <a:sym typeface="Arial"/>
            </a:endParaRPr>
          </a:p>
        </p:txBody>
      </p:sp>
      <p:sp>
        <p:nvSpPr>
          <p:cNvPr id="672" name="Google Shape;672;p9"/>
          <p:cNvSpPr/>
          <p:nvPr/>
        </p:nvSpPr>
        <p:spPr>
          <a:xfrm>
            <a:off x="3140234" y="6391705"/>
            <a:ext cx="1202700" cy="5331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Director-General Centre for Disease Control</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Dr. Chikwe Ihekweazu</a:t>
            </a:r>
            <a:endParaRPr sz="800">
              <a:solidFill>
                <a:schemeClr val="dk1"/>
              </a:solidFill>
              <a:latin typeface="Arial"/>
              <a:ea typeface="Arial"/>
              <a:cs typeface="Arial"/>
              <a:sym typeface="Arial"/>
            </a:endParaRPr>
          </a:p>
        </p:txBody>
      </p:sp>
      <p:sp>
        <p:nvSpPr>
          <p:cNvPr id="673" name="Google Shape;673;p9"/>
          <p:cNvSpPr/>
          <p:nvPr/>
        </p:nvSpPr>
        <p:spPr>
          <a:xfrm>
            <a:off x="4510015" y="6391933"/>
            <a:ext cx="1202700" cy="5331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Executive Director NPHCDA</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Dr. Faisal Shuaib</a:t>
            </a:r>
            <a:endParaRPr sz="800">
              <a:solidFill>
                <a:schemeClr val="dk1"/>
              </a:solidFill>
              <a:latin typeface="Arial"/>
              <a:ea typeface="Arial"/>
              <a:cs typeface="Arial"/>
              <a:sym typeface="Arial"/>
            </a:endParaRPr>
          </a:p>
        </p:txBody>
      </p:sp>
      <p:sp>
        <p:nvSpPr>
          <p:cNvPr id="674" name="Google Shape;674;p9"/>
          <p:cNvSpPr/>
          <p:nvPr/>
        </p:nvSpPr>
        <p:spPr>
          <a:xfrm>
            <a:off x="5879788" y="6387926"/>
            <a:ext cx="1241600" cy="5331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dirty="0">
                <a:solidFill>
                  <a:schemeClr val="bg1"/>
                </a:solidFill>
                <a:latin typeface="Arial"/>
                <a:ea typeface="Arial"/>
                <a:cs typeface="Arial"/>
                <a:sym typeface="Arial"/>
              </a:rPr>
              <a:t>Director-General Directorate of State Services</a:t>
            </a:r>
            <a:endParaRPr dirty="0">
              <a:solidFill>
                <a:schemeClr val="bg1"/>
              </a:solidFill>
            </a:endParaRPr>
          </a:p>
          <a:p>
            <a:pPr marL="0" marR="0" lvl="0" indent="0" algn="ctr" rtl="0">
              <a:spcBef>
                <a:spcPts val="600"/>
              </a:spcBef>
              <a:spcAft>
                <a:spcPts val="0"/>
              </a:spcAft>
              <a:buNone/>
            </a:pPr>
            <a:r>
              <a:rPr lang="en-US" sz="800" b="1" dirty="0">
                <a:solidFill>
                  <a:schemeClr val="bg1"/>
                </a:solidFill>
                <a:latin typeface="Arial"/>
                <a:ea typeface="Arial"/>
                <a:cs typeface="Arial"/>
                <a:sym typeface="Arial"/>
              </a:rPr>
              <a:t>Mr. Yusuf B. </a:t>
            </a:r>
            <a:r>
              <a:rPr lang="en-US" sz="800" b="1" dirty="0" err="1">
                <a:solidFill>
                  <a:schemeClr val="bg1"/>
                </a:solidFill>
                <a:latin typeface="Arial"/>
                <a:ea typeface="Arial"/>
                <a:cs typeface="Arial"/>
                <a:sym typeface="Arial"/>
              </a:rPr>
              <a:t>Magaji</a:t>
            </a:r>
            <a:endParaRPr sz="800" dirty="0">
              <a:solidFill>
                <a:schemeClr val="bg1"/>
              </a:solidFill>
              <a:latin typeface="Arial"/>
              <a:ea typeface="Arial"/>
              <a:cs typeface="Arial"/>
              <a:sym typeface="Arial"/>
            </a:endParaRPr>
          </a:p>
        </p:txBody>
      </p:sp>
      <p:sp>
        <p:nvSpPr>
          <p:cNvPr id="675" name="Google Shape;675;p9"/>
          <p:cNvSpPr/>
          <p:nvPr/>
        </p:nvSpPr>
        <p:spPr>
          <a:xfrm>
            <a:off x="398688" y="6391600"/>
            <a:ext cx="1283100" cy="5331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dirty="0">
                <a:solidFill>
                  <a:srgbClr val="FFFFFF"/>
                </a:solidFill>
                <a:latin typeface="Arial"/>
                <a:ea typeface="Arial"/>
                <a:cs typeface="Arial"/>
                <a:sym typeface="Arial"/>
              </a:rPr>
              <a:t>Hon. Minister of </a:t>
            </a:r>
            <a:r>
              <a:rPr lang="en-US" sz="600" b="1" dirty="0">
                <a:solidFill>
                  <a:srgbClr val="FFFFFF"/>
                </a:solidFill>
              </a:rPr>
              <a:t>interior</a:t>
            </a:r>
            <a:endParaRPr dirty="0"/>
          </a:p>
          <a:p>
            <a:pPr marL="0" marR="0" lvl="0" indent="0" algn="ctr" rtl="0">
              <a:spcBef>
                <a:spcPts val="600"/>
              </a:spcBef>
              <a:spcAft>
                <a:spcPts val="0"/>
              </a:spcAft>
              <a:buNone/>
            </a:pPr>
            <a:r>
              <a:rPr lang="en-US" sz="800" b="1" dirty="0">
                <a:solidFill>
                  <a:srgbClr val="FFFFFF"/>
                </a:solidFill>
              </a:rPr>
              <a:t>Mr. </a:t>
            </a:r>
            <a:r>
              <a:rPr lang="en-US" sz="800" b="1" dirty="0" err="1">
                <a:solidFill>
                  <a:schemeClr val="bg1"/>
                </a:solidFill>
              </a:rPr>
              <a:t>Ogbeni</a:t>
            </a:r>
            <a:r>
              <a:rPr lang="en-US" sz="800" b="1" dirty="0">
                <a:solidFill>
                  <a:schemeClr val="bg1"/>
                </a:solidFill>
              </a:rPr>
              <a:t> Rauf  </a:t>
            </a:r>
            <a:r>
              <a:rPr lang="en-US" sz="800" b="1" dirty="0">
                <a:solidFill>
                  <a:srgbClr val="FFFFFF"/>
                </a:solidFill>
              </a:rPr>
              <a:t>Aregbesola</a:t>
            </a:r>
            <a:endParaRPr sz="800" dirty="0">
              <a:solidFill>
                <a:schemeClr val="dk1"/>
              </a:solidFill>
              <a:latin typeface="Arial"/>
              <a:ea typeface="Arial"/>
              <a:cs typeface="Arial"/>
              <a:sym typeface="Arial"/>
            </a:endParaRPr>
          </a:p>
        </p:txBody>
      </p:sp>
      <p:sp>
        <p:nvSpPr>
          <p:cNvPr id="676" name="Google Shape;676;p9"/>
          <p:cNvSpPr/>
          <p:nvPr/>
        </p:nvSpPr>
        <p:spPr>
          <a:xfrm>
            <a:off x="3139238" y="7048263"/>
            <a:ext cx="1202700" cy="4500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rPr>
              <a:t>WHO Country Representative </a:t>
            </a:r>
            <a:endParaRPr sz="600" b="1">
              <a:solidFill>
                <a:srgbClr val="FFFFFF"/>
              </a:solidFill>
            </a:endParaRPr>
          </a:p>
          <a:p>
            <a:pPr marL="0" marR="0" lvl="0" indent="0" algn="ctr" rtl="0">
              <a:spcBef>
                <a:spcPts val="0"/>
              </a:spcBef>
              <a:spcAft>
                <a:spcPts val="0"/>
              </a:spcAft>
              <a:buNone/>
            </a:pPr>
            <a:r>
              <a:rPr lang="en-US" sz="800" b="1">
                <a:solidFill>
                  <a:srgbClr val="FFFFFF"/>
                </a:solidFill>
              </a:rPr>
              <a:t>Dr. Walter Mulombo</a:t>
            </a:r>
            <a:endParaRPr sz="800">
              <a:solidFill>
                <a:schemeClr val="dk1"/>
              </a:solidFill>
              <a:latin typeface="Arial"/>
              <a:ea typeface="Arial"/>
              <a:cs typeface="Arial"/>
              <a:sym typeface="Arial"/>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681"/>
        <p:cNvGrpSpPr/>
        <p:nvPr/>
      </p:nvGrpSpPr>
      <p:grpSpPr>
        <a:xfrm>
          <a:off x="0" y="0"/>
          <a:ext cx="0" cy="0"/>
          <a:chOff x="0" y="0"/>
          <a:chExt cx="0" cy="0"/>
        </a:xfrm>
      </p:grpSpPr>
      <p:pic>
        <p:nvPicPr>
          <p:cNvPr id="682" name="Google Shape;682;p1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83" name="Google Shape;683;p1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13</a:t>
            </a:fld>
            <a:endParaRPr sz="500">
              <a:solidFill>
                <a:srgbClr val="161616"/>
              </a:solidFill>
            </a:endParaRPr>
          </a:p>
        </p:txBody>
      </p:sp>
      <p:sp>
        <p:nvSpPr>
          <p:cNvPr id="684" name="Google Shape;684;p1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685" name="Google Shape;685;p10"/>
          <p:cNvSpPr txBox="1">
            <a:spLocks noGrp="1"/>
          </p:cNvSpPr>
          <p:nvPr>
            <p:ph type="ftr" idx="11"/>
          </p:nvPr>
        </p:nvSpPr>
        <p:spPr>
          <a:xfrm>
            <a:off x="289035" y="10148057"/>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686" name="Google Shape;686;p1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687" name="Google Shape;687;p1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688" name="Google Shape;688;p1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89" name="Google Shape;689;p10"/>
          <p:cNvGrpSpPr/>
          <p:nvPr/>
        </p:nvGrpSpPr>
        <p:grpSpPr>
          <a:xfrm>
            <a:off x="312508" y="1839433"/>
            <a:ext cx="6895263" cy="2168005"/>
            <a:chOff x="452597" y="2346083"/>
            <a:chExt cx="6684646" cy="2379772"/>
          </a:xfrm>
        </p:grpSpPr>
        <p:grpSp>
          <p:nvGrpSpPr>
            <p:cNvPr id="690" name="Google Shape;690;p10"/>
            <p:cNvGrpSpPr/>
            <p:nvPr/>
          </p:nvGrpSpPr>
          <p:grpSpPr>
            <a:xfrm>
              <a:off x="452597" y="2346083"/>
              <a:ext cx="6684646" cy="721578"/>
              <a:chOff x="452597" y="2346083"/>
              <a:chExt cx="6684646" cy="721578"/>
            </a:xfrm>
          </p:grpSpPr>
          <p:sp>
            <p:nvSpPr>
              <p:cNvPr id="691" name="Google Shape;691;p10"/>
              <p:cNvSpPr/>
              <p:nvPr/>
            </p:nvSpPr>
            <p:spPr>
              <a:xfrm>
                <a:off x="452597" y="2346083"/>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Case Management</a:t>
                </a:r>
                <a:endParaRPr sz="800">
                  <a:solidFill>
                    <a:schemeClr val="dk1"/>
                  </a:solidFill>
                  <a:latin typeface="Arial"/>
                  <a:ea typeface="Arial"/>
                  <a:cs typeface="Arial"/>
                  <a:sym typeface="Arial"/>
                </a:endParaRPr>
              </a:p>
            </p:txBody>
          </p:sp>
          <p:sp>
            <p:nvSpPr>
              <p:cNvPr id="692" name="Google Shape;692;p10"/>
              <p:cNvSpPr/>
              <p:nvPr/>
            </p:nvSpPr>
            <p:spPr>
              <a:xfrm>
                <a:off x="1825337" y="2346083"/>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dirty="0">
                    <a:solidFill>
                      <a:srgbClr val="FFFFFF"/>
                    </a:solidFill>
                    <a:latin typeface="Arial"/>
                    <a:ea typeface="Arial"/>
                    <a:cs typeface="Arial"/>
                    <a:sym typeface="Arial"/>
                  </a:rPr>
                  <a:t>Epidemiology &amp; Surveillance </a:t>
                </a:r>
                <a:endParaRPr sz="800" dirty="0">
                  <a:solidFill>
                    <a:schemeClr val="dk1"/>
                  </a:solidFill>
                  <a:latin typeface="Arial"/>
                  <a:ea typeface="Arial"/>
                  <a:cs typeface="Arial"/>
                  <a:sym typeface="Arial"/>
                </a:endParaRPr>
              </a:p>
            </p:txBody>
          </p:sp>
          <p:sp>
            <p:nvSpPr>
              <p:cNvPr id="693" name="Google Shape;693;p10"/>
              <p:cNvSpPr/>
              <p:nvPr/>
            </p:nvSpPr>
            <p:spPr>
              <a:xfrm>
                <a:off x="3198077" y="2346083"/>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Infection, Prevention and Control</a:t>
                </a:r>
                <a:endParaRPr sz="800">
                  <a:solidFill>
                    <a:schemeClr val="dk1"/>
                  </a:solidFill>
                  <a:latin typeface="Arial"/>
                  <a:ea typeface="Arial"/>
                  <a:cs typeface="Arial"/>
                  <a:sym typeface="Arial"/>
                </a:endParaRPr>
              </a:p>
            </p:txBody>
          </p:sp>
          <p:sp>
            <p:nvSpPr>
              <p:cNvPr id="694" name="Google Shape;694;p10"/>
              <p:cNvSpPr/>
              <p:nvPr/>
            </p:nvSpPr>
            <p:spPr>
              <a:xfrm>
                <a:off x="4570818" y="2346083"/>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Laboratory</a:t>
                </a:r>
                <a:endParaRPr sz="800">
                  <a:solidFill>
                    <a:schemeClr val="dk1"/>
                  </a:solidFill>
                  <a:latin typeface="Arial"/>
                  <a:ea typeface="Arial"/>
                  <a:cs typeface="Arial"/>
                  <a:sym typeface="Arial"/>
                </a:endParaRPr>
              </a:p>
            </p:txBody>
          </p:sp>
          <p:sp>
            <p:nvSpPr>
              <p:cNvPr id="695" name="Google Shape;695;p10"/>
              <p:cNvSpPr/>
              <p:nvPr/>
            </p:nvSpPr>
            <p:spPr>
              <a:xfrm>
                <a:off x="5943556" y="2346083"/>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Point of entry</a:t>
                </a:r>
                <a:endParaRPr sz="800">
                  <a:solidFill>
                    <a:schemeClr val="dk1"/>
                  </a:solidFill>
                  <a:latin typeface="Arial"/>
                  <a:ea typeface="Arial"/>
                  <a:cs typeface="Arial"/>
                  <a:sym typeface="Arial"/>
                </a:endParaRPr>
              </a:p>
            </p:txBody>
          </p:sp>
        </p:grpSp>
        <p:grpSp>
          <p:nvGrpSpPr>
            <p:cNvPr id="696" name="Google Shape;696;p10"/>
            <p:cNvGrpSpPr/>
            <p:nvPr/>
          </p:nvGrpSpPr>
          <p:grpSpPr>
            <a:xfrm>
              <a:off x="452597" y="3247227"/>
              <a:ext cx="5311908" cy="1478628"/>
              <a:chOff x="452597" y="3242807"/>
              <a:chExt cx="5311908" cy="1478628"/>
            </a:xfrm>
          </p:grpSpPr>
          <p:sp>
            <p:nvSpPr>
              <p:cNvPr id="697" name="Google Shape;697;p10"/>
              <p:cNvSpPr/>
              <p:nvPr/>
            </p:nvSpPr>
            <p:spPr>
              <a:xfrm>
                <a:off x="452597" y="3242807"/>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Resource Mobilisation</a:t>
                </a:r>
                <a:endParaRPr sz="800">
                  <a:solidFill>
                    <a:schemeClr val="dk1"/>
                  </a:solidFill>
                  <a:latin typeface="Arial"/>
                  <a:ea typeface="Arial"/>
                  <a:cs typeface="Arial"/>
                  <a:sym typeface="Arial"/>
                </a:endParaRPr>
              </a:p>
            </p:txBody>
          </p:sp>
          <p:sp>
            <p:nvSpPr>
              <p:cNvPr id="698" name="Google Shape;698;p10"/>
              <p:cNvSpPr/>
              <p:nvPr/>
            </p:nvSpPr>
            <p:spPr>
              <a:xfrm>
                <a:off x="1825337" y="3242807"/>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Risk Communication and Community Engagement</a:t>
                </a:r>
                <a:endParaRPr sz="800">
                  <a:solidFill>
                    <a:schemeClr val="dk1"/>
                  </a:solidFill>
                  <a:latin typeface="Arial"/>
                  <a:ea typeface="Arial"/>
                  <a:cs typeface="Arial"/>
                  <a:sym typeface="Arial"/>
                </a:endParaRPr>
              </a:p>
            </p:txBody>
          </p:sp>
          <p:sp>
            <p:nvSpPr>
              <p:cNvPr id="699" name="Google Shape;699;p10"/>
              <p:cNvSpPr/>
              <p:nvPr/>
            </p:nvSpPr>
            <p:spPr>
              <a:xfrm>
                <a:off x="3198077" y="3242807"/>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Security, Logistics and Mass Care</a:t>
                </a:r>
                <a:endParaRPr sz="800">
                  <a:solidFill>
                    <a:schemeClr val="dk1"/>
                  </a:solidFill>
                  <a:latin typeface="Arial"/>
                  <a:ea typeface="Arial"/>
                  <a:cs typeface="Arial"/>
                  <a:sym typeface="Arial"/>
                </a:endParaRPr>
              </a:p>
            </p:txBody>
          </p:sp>
          <p:sp>
            <p:nvSpPr>
              <p:cNvPr id="700" name="Google Shape;700;p10"/>
              <p:cNvSpPr/>
              <p:nvPr/>
            </p:nvSpPr>
            <p:spPr>
              <a:xfrm>
                <a:off x="4570818" y="3242807"/>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State Coordination and Govt. Relations</a:t>
                </a:r>
                <a:endParaRPr sz="800">
                  <a:solidFill>
                    <a:schemeClr val="dk1"/>
                  </a:solidFill>
                  <a:latin typeface="Arial"/>
                  <a:ea typeface="Arial"/>
                  <a:cs typeface="Arial"/>
                  <a:sym typeface="Arial"/>
                </a:endParaRPr>
              </a:p>
            </p:txBody>
          </p:sp>
          <p:sp>
            <p:nvSpPr>
              <p:cNvPr id="701" name="Google Shape;701;p10"/>
              <p:cNvSpPr/>
              <p:nvPr/>
            </p:nvSpPr>
            <p:spPr>
              <a:xfrm>
                <a:off x="3138091" y="4247688"/>
                <a:ext cx="1313658" cy="473747"/>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800" b="1" dirty="0">
                    <a:solidFill>
                      <a:srgbClr val="FFFFFF"/>
                    </a:solidFill>
                    <a:latin typeface="Arial"/>
                    <a:ea typeface="Arial"/>
                    <a:cs typeface="Arial"/>
                    <a:sym typeface="Arial"/>
                  </a:rPr>
                  <a:t>Sustainable Production Sub-Group</a:t>
                </a:r>
                <a:endParaRPr sz="800" dirty="0">
                  <a:solidFill>
                    <a:schemeClr val="dk1"/>
                  </a:solidFill>
                  <a:latin typeface="Arial"/>
                  <a:ea typeface="Arial"/>
                  <a:cs typeface="Arial"/>
                  <a:sym typeface="Arial"/>
                </a:endParaRPr>
              </a:p>
            </p:txBody>
          </p:sp>
        </p:grpSp>
        <p:sp>
          <p:nvSpPr>
            <p:cNvPr id="702" name="Google Shape;702;p10"/>
            <p:cNvSpPr/>
            <p:nvPr/>
          </p:nvSpPr>
          <p:spPr>
            <a:xfrm>
              <a:off x="5943555" y="3289410"/>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Research</a:t>
              </a:r>
              <a:endParaRPr sz="800">
                <a:solidFill>
                  <a:schemeClr val="dk1"/>
                </a:solidFill>
                <a:latin typeface="Arial"/>
                <a:ea typeface="Arial"/>
                <a:cs typeface="Arial"/>
                <a:sym typeface="Arial"/>
              </a:endParaRPr>
            </a:p>
          </p:txBody>
        </p:sp>
      </p:grpSp>
      <p:grpSp>
        <p:nvGrpSpPr>
          <p:cNvPr id="703" name="Google Shape;703;p10"/>
          <p:cNvGrpSpPr/>
          <p:nvPr/>
        </p:nvGrpSpPr>
        <p:grpSpPr>
          <a:xfrm>
            <a:off x="275724" y="4290526"/>
            <a:ext cx="7038390" cy="3753707"/>
            <a:chOff x="312508" y="3843449"/>
            <a:chExt cx="7001606" cy="3905513"/>
          </a:xfrm>
        </p:grpSpPr>
        <p:grpSp>
          <p:nvGrpSpPr>
            <p:cNvPr id="704" name="Google Shape;704;p10"/>
            <p:cNvGrpSpPr/>
            <p:nvPr/>
          </p:nvGrpSpPr>
          <p:grpSpPr>
            <a:xfrm>
              <a:off x="312508" y="3843449"/>
              <a:ext cx="6859228" cy="319421"/>
              <a:chOff x="312508" y="4545817"/>
              <a:chExt cx="7001606" cy="319421"/>
            </a:xfrm>
          </p:grpSpPr>
          <p:sp>
            <p:nvSpPr>
              <p:cNvPr id="705" name="Google Shape;705;p10"/>
              <p:cNvSpPr/>
              <p:nvPr/>
            </p:nvSpPr>
            <p:spPr>
              <a:xfrm>
                <a:off x="312508" y="4545817"/>
                <a:ext cx="7001606" cy="274958"/>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706" name="Google Shape;706;p10"/>
              <p:cNvSpPr txBox="1"/>
              <p:nvPr/>
            </p:nvSpPr>
            <p:spPr>
              <a:xfrm>
                <a:off x="466031" y="4587296"/>
                <a:ext cx="6409500" cy="192134"/>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1200" b="1" dirty="0">
                    <a:solidFill>
                      <a:schemeClr val="lt1"/>
                    </a:solidFill>
                    <a:latin typeface="Arial"/>
                    <a:ea typeface="Arial"/>
                    <a:cs typeface="Arial"/>
                    <a:sym typeface="Arial"/>
                  </a:rPr>
                  <a:t>The PTF Mid-Term Review</a:t>
                </a:r>
                <a:endParaRPr sz="1000" b="1" dirty="0">
                  <a:solidFill>
                    <a:schemeClr val="lt1"/>
                  </a:solidFill>
                  <a:latin typeface="Arial"/>
                  <a:ea typeface="Arial"/>
                  <a:cs typeface="Arial"/>
                  <a:sym typeface="Arial"/>
                </a:endParaRPr>
              </a:p>
            </p:txBody>
          </p:sp>
          <p:cxnSp>
            <p:nvCxnSpPr>
              <p:cNvPr id="707" name="Google Shape;707;p10"/>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708" name="Google Shape;708;p10"/>
            <p:cNvSpPr txBox="1"/>
            <p:nvPr/>
          </p:nvSpPr>
          <p:spPr>
            <a:xfrm>
              <a:off x="454886" y="4226504"/>
              <a:ext cx="6859228" cy="352245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rgbClr val="000000"/>
                  </a:solidFill>
                  <a:latin typeface="Arial"/>
                  <a:ea typeface="Arial"/>
                  <a:cs typeface="Arial"/>
                  <a:sym typeface="Arial"/>
                </a:rPr>
                <a:t>The PTF as the focal point of t</a:t>
              </a:r>
              <a:r>
                <a:rPr lang="en-US" sz="1000" dirty="0"/>
                <a:t>he </a:t>
              </a:r>
              <a:r>
                <a:rPr lang="en-US" sz="1000" dirty="0">
                  <a:solidFill>
                    <a:srgbClr val="000000"/>
                  </a:solidFill>
                  <a:latin typeface="Arial"/>
                  <a:ea typeface="Arial"/>
                  <a:cs typeface="Arial"/>
                  <a:sym typeface="Arial"/>
                </a:rPr>
                <a:t>government’s efforts to tackle the COVID-19 pandemic was inaugurated on 17th March 2020 with an initial mandate of six (6) months. At the end of the first </a:t>
              </a:r>
              <a:r>
                <a:rPr lang="en-US" sz="1000" dirty="0"/>
                <a:t>four </a:t>
              </a:r>
              <a:r>
                <a:rPr lang="en-US" sz="1000" dirty="0">
                  <a:solidFill>
                    <a:srgbClr val="000000"/>
                  </a:solidFill>
                  <a:latin typeface="Arial"/>
                  <a:ea typeface="Arial"/>
                  <a:cs typeface="Arial"/>
                  <a:sym typeface="Arial"/>
                </a:rPr>
                <a:t>months, there was a mid-term review of the activities of the PTF. The review covered the </a:t>
              </a:r>
              <a:r>
                <a:rPr lang="en-US" sz="1000" dirty="0">
                  <a:solidFill>
                    <a:schemeClr val="tx1"/>
                  </a:solidFill>
                  <a:latin typeface="Arial"/>
                  <a:ea typeface="Arial"/>
                  <a:cs typeface="Arial"/>
                  <a:sym typeface="Arial"/>
                </a:rPr>
                <a:t>performance of the PTF</a:t>
              </a:r>
              <a:r>
                <a:rPr lang="en-US" sz="1000" dirty="0">
                  <a:solidFill>
                    <a:srgbClr val="000000"/>
                  </a:solidFill>
                  <a:latin typeface="Arial"/>
                  <a:ea typeface="Arial"/>
                  <a:cs typeface="Arial"/>
                  <a:sym typeface="Arial"/>
                </a:rPr>
                <a:t>,  its Pillars and supporting MDAs viz-a-viz set objectives. As part of the review, the PTF organized a two-day retreat on 9</a:t>
              </a:r>
              <a:r>
                <a:rPr lang="en-US" sz="1000" baseline="30000" dirty="0">
                  <a:solidFill>
                    <a:srgbClr val="000000"/>
                  </a:solidFill>
                  <a:latin typeface="Arial"/>
                  <a:ea typeface="Arial"/>
                  <a:cs typeface="Arial"/>
                  <a:sym typeface="Arial"/>
                </a:rPr>
                <a:t>th</a:t>
              </a:r>
              <a:r>
                <a:rPr lang="en-US" sz="1000" dirty="0">
                  <a:solidFill>
                    <a:srgbClr val="000000"/>
                  </a:solidFill>
                  <a:latin typeface="Arial"/>
                  <a:ea typeface="Arial"/>
                  <a:cs typeface="Arial"/>
                  <a:sym typeface="Arial"/>
                </a:rPr>
                <a:t> and 10</a:t>
              </a:r>
              <a:r>
                <a:rPr lang="en-US" sz="1000" baseline="30000" dirty="0">
                  <a:solidFill>
                    <a:srgbClr val="000000"/>
                  </a:solidFill>
                  <a:latin typeface="Arial"/>
                  <a:ea typeface="Arial"/>
                  <a:cs typeface="Arial"/>
                  <a:sym typeface="Arial"/>
                </a:rPr>
                <a:t>th </a:t>
              </a:r>
              <a:r>
                <a:rPr lang="en-US" sz="1000" dirty="0">
                  <a:solidFill>
                    <a:srgbClr val="000000"/>
                  </a:solidFill>
                  <a:latin typeface="Arial"/>
                  <a:ea typeface="Arial"/>
                  <a:cs typeface="Arial"/>
                  <a:sym typeface="Arial"/>
                </a:rPr>
                <a:t>July 2020.</a:t>
              </a:r>
              <a:endParaRPr sz="1000" dirty="0">
                <a:solidFill>
                  <a:srgbClr val="000000"/>
                </a:solidFill>
                <a:latin typeface="Arial"/>
                <a:ea typeface="Arial"/>
                <a:cs typeface="Arial"/>
                <a:sym typeface="Arial"/>
              </a:endParaRPr>
            </a:p>
            <a:p>
              <a:pPr marL="0" marR="0" lvl="0" indent="0" algn="l" rtl="0">
                <a:spcBef>
                  <a:spcPts val="0"/>
                </a:spcBef>
                <a:spcAft>
                  <a:spcPts val="0"/>
                </a:spcAft>
                <a:buNone/>
              </a:pPr>
              <a:r>
                <a:rPr lang="en-US" sz="1000" dirty="0">
                  <a:solidFill>
                    <a:srgbClr val="000000"/>
                  </a:solidFill>
                  <a:latin typeface="Arial"/>
                  <a:ea typeface="Arial"/>
                  <a:cs typeface="Arial"/>
                  <a:sym typeface="Arial"/>
                </a:rPr>
                <a:t> </a:t>
              </a:r>
              <a:endParaRPr sz="1000" dirty="0">
                <a:solidFill>
                  <a:srgbClr val="000000"/>
                </a:solidFill>
                <a:latin typeface="Arial"/>
                <a:ea typeface="Arial"/>
                <a:cs typeface="Arial"/>
                <a:sym typeface="Arial"/>
              </a:endParaRPr>
            </a:p>
            <a:p>
              <a:pPr marL="0" marR="0" lvl="0" indent="0" algn="l" rtl="0">
                <a:spcBef>
                  <a:spcPts val="0"/>
                </a:spcBef>
                <a:spcAft>
                  <a:spcPts val="0"/>
                </a:spcAft>
                <a:buNone/>
              </a:pPr>
              <a:r>
                <a:rPr lang="en-US" sz="1000" dirty="0">
                  <a:solidFill>
                    <a:srgbClr val="000000"/>
                  </a:solidFill>
                  <a:latin typeface="Arial"/>
                  <a:ea typeface="Arial"/>
                  <a:cs typeface="Arial"/>
                  <a:sym typeface="Arial"/>
                </a:rPr>
                <a:t>The retreat brought together several stakeholders with the aim of re-strategizing and strengthening its efforts in tackling the pandemic over the next three months and beyond. Stakeholders in attendance at the retreat included: </a:t>
              </a:r>
              <a:endParaRPr dirty="0"/>
            </a:p>
            <a:p>
              <a:pPr marL="0" marR="0" lvl="0" indent="0" algn="l" rtl="0">
                <a:spcBef>
                  <a:spcPts val="0"/>
                </a:spcBef>
                <a:spcAft>
                  <a:spcPts val="0"/>
                </a:spcAft>
                <a:buNone/>
              </a:pPr>
              <a:endParaRPr sz="1000" dirty="0">
                <a:solidFill>
                  <a:srgbClr val="000000"/>
                </a:solidFill>
                <a:latin typeface="Arial"/>
                <a:ea typeface="Arial"/>
                <a:cs typeface="Arial"/>
                <a:sym typeface="Arial"/>
              </a:endParaRPr>
            </a:p>
            <a:p>
              <a:pPr marL="171450" marR="0" lvl="0" indent="-171450" algn="l" rtl="0">
                <a:spcBef>
                  <a:spcPts val="0"/>
                </a:spcBef>
                <a:spcAft>
                  <a:spcPts val="0"/>
                </a:spcAft>
                <a:buClr>
                  <a:srgbClr val="000000"/>
                </a:buClr>
                <a:buSzPts val="1000"/>
                <a:buFont typeface="Arial"/>
                <a:buChar char="•"/>
              </a:pPr>
              <a:r>
                <a:rPr lang="en-US" sz="1000" dirty="0">
                  <a:solidFill>
                    <a:srgbClr val="000000"/>
                  </a:solidFill>
                  <a:latin typeface="Arial"/>
                  <a:ea typeface="Arial"/>
                  <a:cs typeface="Arial"/>
                  <a:sym typeface="Arial"/>
                </a:rPr>
                <a:t>Legislators (including the Chairmen of the relevant Committees on Health in the Senate and House of Representatives)</a:t>
              </a:r>
              <a:endParaRPr sz="1000" dirty="0">
                <a:solidFill>
                  <a:srgbClr val="000000"/>
                </a:solidFill>
                <a:latin typeface="Arial"/>
                <a:ea typeface="Arial"/>
                <a:cs typeface="Arial"/>
                <a:sym typeface="Arial"/>
              </a:endParaRPr>
            </a:p>
            <a:p>
              <a:pPr marL="171450" marR="0" lvl="0" indent="-171450" algn="l" rtl="0">
                <a:spcBef>
                  <a:spcPts val="0"/>
                </a:spcBef>
                <a:spcAft>
                  <a:spcPts val="0"/>
                </a:spcAft>
                <a:buClr>
                  <a:srgbClr val="000000"/>
                </a:buClr>
                <a:buSzPts val="1000"/>
                <a:buFont typeface="Arial"/>
                <a:buChar char="•"/>
              </a:pPr>
              <a:r>
                <a:rPr lang="en-US" sz="1000" dirty="0">
                  <a:solidFill>
                    <a:srgbClr val="000000"/>
                  </a:solidFill>
                  <a:latin typeface="Arial"/>
                  <a:ea typeface="Arial"/>
                  <a:cs typeface="Arial"/>
                  <a:sym typeface="Arial"/>
                </a:rPr>
                <a:t>Ministers</a:t>
              </a:r>
              <a:endParaRPr sz="1000" dirty="0">
                <a:solidFill>
                  <a:srgbClr val="000000"/>
                </a:solidFill>
                <a:latin typeface="Arial"/>
                <a:ea typeface="Arial"/>
                <a:cs typeface="Arial"/>
                <a:sym typeface="Arial"/>
              </a:endParaRPr>
            </a:p>
            <a:p>
              <a:pPr marL="171450" marR="0" lvl="0" indent="-171450" algn="l" rtl="0">
                <a:spcBef>
                  <a:spcPts val="0"/>
                </a:spcBef>
                <a:spcAft>
                  <a:spcPts val="0"/>
                </a:spcAft>
                <a:buClr>
                  <a:srgbClr val="000000"/>
                </a:buClr>
                <a:buSzPts val="1000"/>
                <a:buFont typeface="Arial"/>
                <a:buChar char="•"/>
              </a:pPr>
              <a:r>
                <a:rPr lang="en-US" sz="1000" dirty="0">
                  <a:solidFill>
                    <a:srgbClr val="000000"/>
                  </a:solidFill>
                  <a:latin typeface="Arial"/>
                  <a:ea typeface="Arial"/>
                  <a:cs typeface="Arial"/>
                  <a:sym typeface="Arial"/>
                </a:rPr>
                <a:t>Representatives from the Office of the Vice President</a:t>
              </a:r>
              <a:endParaRPr sz="1000" dirty="0">
                <a:solidFill>
                  <a:srgbClr val="000000"/>
                </a:solidFill>
                <a:latin typeface="Arial"/>
                <a:ea typeface="Arial"/>
                <a:cs typeface="Arial"/>
                <a:sym typeface="Arial"/>
              </a:endParaRPr>
            </a:p>
            <a:p>
              <a:pPr marL="171450" marR="0" lvl="0" indent="-171450" algn="l" rtl="0">
                <a:spcBef>
                  <a:spcPts val="0"/>
                </a:spcBef>
                <a:spcAft>
                  <a:spcPts val="0"/>
                </a:spcAft>
                <a:buClr>
                  <a:srgbClr val="000000"/>
                </a:buClr>
                <a:buSzPts val="1000"/>
                <a:buFont typeface="Arial"/>
                <a:buChar char="•"/>
              </a:pPr>
              <a:r>
                <a:rPr lang="en-US" sz="1000" dirty="0">
                  <a:solidFill>
                    <a:srgbClr val="000000"/>
                  </a:solidFill>
                  <a:latin typeface="Arial"/>
                  <a:ea typeface="Arial"/>
                  <a:cs typeface="Arial"/>
                  <a:sym typeface="Arial"/>
                </a:rPr>
                <a:t>The Nigeria Governors’ Forum</a:t>
              </a:r>
              <a:endParaRPr sz="1000" dirty="0">
                <a:solidFill>
                  <a:srgbClr val="000000"/>
                </a:solidFill>
                <a:latin typeface="Arial"/>
                <a:ea typeface="Arial"/>
                <a:cs typeface="Arial"/>
                <a:sym typeface="Arial"/>
              </a:endParaRPr>
            </a:p>
            <a:p>
              <a:pPr marL="171450" marR="0" lvl="0" indent="-171450" algn="l" rtl="0">
                <a:spcBef>
                  <a:spcPts val="0"/>
                </a:spcBef>
                <a:spcAft>
                  <a:spcPts val="0"/>
                </a:spcAft>
                <a:buClr>
                  <a:srgbClr val="000000"/>
                </a:buClr>
                <a:buSzPts val="1000"/>
                <a:buFont typeface="Arial"/>
                <a:buChar char="•"/>
              </a:pPr>
              <a:r>
                <a:rPr lang="en-US" sz="1000" dirty="0">
                  <a:solidFill>
                    <a:srgbClr val="000000"/>
                  </a:solidFill>
                  <a:latin typeface="Arial"/>
                  <a:ea typeface="Arial"/>
                  <a:cs typeface="Arial"/>
                  <a:sym typeface="Arial"/>
                </a:rPr>
                <a:t>Diplomatic Community</a:t>
              </a:r>
              <a:endParaRPr sz="1000" dirty="0">
                <a:solidFill>
                  <a:srgbClr val="000000"/>
                </a:solidFill>
                <a:latin typeface="Arial"/>
                <a:ea typeface="Arial"/>
                <a:cs typeface="Arial"/>
                <a:sym typeface="Arial"/>
              </a:endParaRPr>
            </a:p>
            <a:p>
              <a:pPr marL="171450" marR="0" lvl="0" indent="-171450" algn="l" rtl="0">
                <a:spcBef>
                  <a:spcPts val="0"/>
                </a:spcBef>
                <a:spcAft>
                  <a:spcPts val="0"/>
                </a:spcAft>
                <a:buClr>
                  <a:srgbClr val="000000"/>
                </a:buClr>
                <a:buSzPts val="1000"/>
                <a:buFont typeface="Arial"/>
                <a:buChar char="•"/>
              </a:pPr>
              <a:r>
                <a:rPr lang="en-US" sz="1000" dirty="0">
                  <a:solidFill>
                    <a:srgbClr val="000000"/>
                  </a:solidFill>
                  <a:latin typeface="Arial"/>
                  <a:ea typeface="Arial"/>
                  <a:cs typeface="Arial"/>
                  <a:sym typeface="Arial"/>
                </a:rPr>
                <a:t>Development Partners </a:t>
              </a:r>
              <a:endParaRPr sz="1000" dirty="0">
                <a:solidFill>
                  <a:srgbClr val="000000"/>
                </a:solidFill>
                <a:latin typeface="Arial"/>
                <a:ea typeface="Arial"/>
                <a:cs typeface="Arial"/>
                <a:sym typeface="Arial"/>
              </a:endParaRPr>
            </a:p>
            <a:p>
              <a:pPr marL="0" marR="0" lvl="0" indent="0" algn="l" rtl="0">
                <a:spcBef>
                  <a:spcPts val="0"/>
                </a:spcBef>
                <a:spcAft>
                  <a:spcPts val="0"/>
                </a:spcAft>
                <a:buNone/>
              </a:pPr>
              <a:r>
                <a:rPr lang="en-US" sz="1000" dirty="0">
                  <a:solidFill>
                    <a:srgbClr val="000000"/>
                  </a:solidFill>
                  <a:latin typeface="Arial"/>
                  <a:ea typeface="Arial"/>
                  <a:cs typeface="Arial"/>
                  <a:sym typeface="Arial"/>
                </a:rPr>
                <a:t> </a:t>
              </a:r>
              <a:endParaRPr sz="1000" dirty="0">
                <a:solidFill>
                  <a:srgbClr val="000000"/>
                </a:solidFill>
                <a:latin typeface="Arial"/>
                <a:ea typeface="Arial"/>
                <a:cs typeface="Arial"/>
                <a:sym typeface="Arial"/>
              </a:endParaRPr>
            </a:p>
            <a:p>
              <a:pPr marL="0" marR="0" lvl="0" indent="0" algn="l" rtl="0">
                <a:spcBef>
                  <a:spcPts val="0"/>
                </a:spcBef>
                <a:spcAft>
                  <a:spcPts val="0"/>
                </a:spcAft>
                <a:buNone/>
              </a:pPr>
              <a:r>
                <a:rPr lang="en-US" sz="1000" dirty="0">
                  <a:solidFill>
                    <a:srgbClr val="000000"/>
                  </a:solidFill>
                  <a:latin typeface="Arial"/>
                  <a:ea typeface="Arial"/>
                  <a:cs typeface="Arial"/>
                  <a:sym typeface="Arial"/>
                </a:rPr>
                <a:t>To obtain feedback and stakeholders’ perception on the performance of the Presidential Task Force on COVID-19 (PTF) in ensuring that the Federal Republic of Nigeria emerges from the COVID-19 pandemic with minimal negative impact to the population, health systems and the economy, an online survey was deployed to the PTF’s Donors/Partners. </a:t>
              </a:r>
              <a:endParaRPr dirty="0"/>
            </a:p>
            <a:p>
              <a:pPr marL="0" marR="0" lvl="0" indent="0" algn="l" rtl="0">
                <a:spcBef>
                  <a:spcPts val="0"/>
                </a:spcBef>
                <a:spcAft>
                  <a:spcPts val="0"/>
                </a:spcAft>
                <a:buNone/>
              </a:pPr>
              <a:endParaRPr sz="1000" dirty="0">
                <a:solidFill>
                  <a:srgbClr val="000000"/>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 survey responses revealed that stakeholders expressed satisfaction with the PTF’s role in coordinating the national response against COVID-19</a:t>
              </a:r>
              <a:r>
                <a:rPr lang="en-US" sz="1000" dirty="0">
                  <a:solidFill>
                    <a:schemeClr val="dk1"/>
                  </a:solidFill>
                </a:rPr>
                <a:t> as shown in the table below:</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p:txBody>
        </p:sp>
      </p:grpSp>
      <p:graphicFrame>
        <p:nvGraphicFramePr>
          <p:cNvPr id="709" name="Google Shape;709;p10"/>
          <p:cNvGraphicFramePr/>
          <p:nvPr>
            <p:extLst>
              <p:ext uri="{D42A27DB-BD31-4B8C-83A1-F6EECF244321}">
                <p14:modId xmlns:p14="http://schemas.microsoft.com/office/powerpoint/2010/main" val="2778657247"/>
              </p:ext>
            </p:extLst>
          </p:nvPr>
        </p:nvGraphicFramePr>
        <p:xfrm>
          <a:off x="654049" y="8255890"/>
          <a:ext cx="5985252" cy="1479300"/>
        </p:xfrm>
        <a:graphic>
          <a:graphicData uri="http://schemas.openxmlformats.org/drawingml/2006/table">
            <a:tbl>
              <a:tblPr>
                <a:noFill/>
                <a:tableStyleId>{B3EC8D35-0D6E-4B20-94FA-5F872F7BABA5}</a:tableStyleId>
              </a:tblPr>
              <a:tblGrid>
                <a:gridCol w="373855">
                  <a:extLst>
                    <a:ext uri="{9D8B030D-6E8A-4147-A177-3AD203B41FA5}">
                      <a16:colId xmlns:a16="http://schemas.microsoft.com/office/drawing/2014/main" val="20000"/>
                    </a:ext>
                  </a:extLst>
                </a:gridCol>
                <a:gridCol w="4360639">
                  <a:extLst>
                    <a:ext uri="{9D8B030D-6E8A-4147-A177-3AD203B41FA5}">
                      <a16:colId xmlns:a16="http://schemas.microsoft.com/office/drawing/2014/main" val="20001"/>
                    </a:ext>
                  </a:extLst>
                </a:gridCol>
                <a:gridCol w="1250758">
                  <a:extLst>
                    <a:ext uri="{9D8B030D-6E8A-4147-A177-3AD203B41FA5}">
                      <a16:colId xmlns:a16="http://schemas.microsoft.com/office/drawing/2014/main" val="20002"/>
                    </a:ext>
                  </a:extLst>
                </a:gridCol>
              </a:tblGrid>
              <a:tr h="142478">
                <a:tc>
                  <a:txBody>
                    <a:bodyPr/>
                    <a:lstStyle/>
                    <a:p>
                      <a:pPr marL="0" marR="0" lvl="0" indent="0" algn="ctr" rtl="0">
                        <a:lnSpc>
                          <a:spcPct val="117000"/>
                        </a:lnSpc>
                        <a:spcBef>
                          <a:spcPts val="0"/>
                        </a:spcBef>
                        <a:spcAft>
                          <a:spcPts val="0"/>
                        </a:spcAft>
                        <a:buNone/>
                      </a:pPr>
                      <a:r>
                        <a:rPr lang="en-US" sz="1000" b="1" u="none" strike="noStrike" cap="none" dirty="0">
                          <a:solidFill>
                            <a:srgbClr val="FFFFFF"/>
                          </a:solidFill>
                          <a:latin typeface="Arial"/>
                          <a:ea typeface="Arial"/>
                          <a:cs typeface="Arial"/>
                          <a:sym typeface="Arial"/>
                        </a:rPr>
                        <a:t>S/N</a:t>
                      </a:r>
                      <a:endParaRPr sz="850" u="none" strike="noStrike" cap="none" dirty="0">
                        <a:latin typeface="Arial"/>
                        <a:ea typeface="Arial"/>
                        <a:cs typeface="Arial"/>
                        <a:sym typeface="Arial"/>
                      </a:endParaRPr>
                    </a:p>
                  </a:txBody>
                  <a:tcPr marL="68575" marR="68575" marT="0" marB="0" anchor="ctr">
                    <a:lnL w="12700" cap="flat" cmpd="sng">
                      <a:solidFill>
                        <a:srgbClr val="464646"/>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464646"/>
                      </a:solidFill>
                      <a:prstDash val="solid"/>
                      <a:round/>
                      <a:headEnd type="none" w="sm" len="sm"/>
                      <a:tailEnd type="none" w="sm" len="sm"/>
                    </a:lnT>
                    <a:lnB w="12700" cap="flat" cmpd="sng">
                      <a:solidFill>
                        <a:srgbClr val="464646"/>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solidFill>
                            <a:srgbClr val="FFFFFF"/>
                          </a:solidFill>
                          <a:latin typeface="Arial"/>
                          <a:ea typeface="Arial"/>
                          <a:cs typeface="Arial"/>
                          <a:sym typeface="Arial"/>
                        </a:rPr>
                        <a:t>Performance Areas</a:t>
                      </a:r>
                      <a:endParaRPr sz="850" u="none" strike="noStrike" cap="none">
                        <a:latin typeface="Arial"/>
                        <a:ea typeface="Arial"/>
                        <a:cs typeface="Arial"/>
                        <a:sym typeface="Arial"/>
                      </a:endParaRPr>
                    </a:p>
                  </a:txBody>
                  <a:tcPr marL="68575" marR="68575" marT="0"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464646"/>
                      </a:solidFill>
                      <a:prstDash val="solid"/>
                      <a:round/>
                      <a:headEnd type="none" w="sm" len="sm"/>
                      <a:tailEnd type="none" w="sm" len="sm"/>
                    </a:lnT>
                    <a:lnB w="12700" cap="flat" cmpd="sng">
                      <a:solidFill>
                        <a:srgbClr val="464646"/>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dirty="0">
                          <a:solidFill>
                            <a:srgbClr val="FFFFFF"/>
                          </a:solidFill>
                          <a:latin typeface="Arial"/>
                          <a:ea typeface="Arial"/>
                          <a:cs typeface="Arial"/>
                          <a:sym typeface="Arial"/>
                        </a:rPr>
                        <a:t>Survey Rating</a:t>
                      </a:r>
                      <a:endParaRPr sz="850" u="none" strike="noStrike" cap="none" dirty="0">
                        <a:latin typeface="Arial"/>
                        <a:ea typeface="Arial"/>
                        <a:cs typeface="Arial"/>
                        <a:sym typeface="Arial"/>
                      </a:endParaRPr>
                    </a:p>
                  </a:txBody>
                  <a:tcPr marL="68575" marR="68575" marT="0" marB="0" anchor="ctr">
                    <a:lnL w="9525" cap="flat" cmpd="sng">
                      <a:solidFill>
                        <a:srgbClr val="000000">
                          <a:alpha val="0"/>
                        </a:srgbClr>
                      </a:solidFill>
                      <a:prstDash val="solid"/>
                      <a:round/>
                      <a:headEnd type="none" w="sm" len="sm"/>
                      <a:tailEnd type="none" w="sm" len="sm"/>
                    </a:lnL>
                    <a:lnR w="12700" cap="flat" cmpd="sng">
                      <a:solidFill>
                        <a:srgbClr val="464646"/>
                      </a:solidFill>
                      <a:prstDash val="solid"/>
                      <a:round/>
                      <a:headEnd type="none" w="sm" len="sm"/>
                      <a:tailEnd type="none" w="sm" len="sm"/>
                    </a:lnR>
                    <a:lnT w="12700" cap="flat" cmpd="sng">
                      <a:solidFill>
                        <a:srgbClr val="464646"/>
                      </a:solidFill>
                      <a:prstDash val="solid"/>
                      <a:round/>
                      <a:headEnd type="none" w="sm" len="sm"/>
                      <a:tailEnd type="none" w="sm" len="sm"/>
                    </a:lnT>
                    <a:lnB w="12700" cap="flat" cmpd="sng">
                      <a:solidFill>
                        <a:srgbClr val="464646"/>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42478">
                <a:tc>
                  <a:txBody>
                    <a:bodyPr/>
                    <a:lstStyle/>
                    <a:p>
                      <a:pPr marL="0" marR="0" lvl="0" indent="0" algn="ctr" rtl="0">
                        <a:lnSpc>
                          <a:spcPct val="117000"/>
                        </a:lnSpc>
                        <a:spcBef>
                          <a:spcPts val="0"/>
                        </a:spcBef>
                        <a:spcAft>
                          <a:spcPts val="0"/>
                        </a:spcAft>
                        <a:buNone/>
                      </a:pPr>
                      <a:r>
                        <a:rPr lang="en-US" sz="1000" u="none" strike="noStrike" cap="none" dirty="0">
                          <a:solidFill>
                            <a:srgbClr val="FFFFFF"/>
                          </a:solidFill>
                          <a:latin typeface="Arial"/>
                          <a:ea typeface="Arial"/>
                          <a:cs typeface="Arial"/>
                          <a:sym typeface="Arial"/>
                        </a:rPr>
                        <a:t>1</a:t>
                      </a:r>
                      <a:endParaRPr sz="850" u="none" strike="noStrike" cap="none" dirty="0">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464646"/>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Coordination of the national response</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464646"/>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solidFill>
                            <a:srgbClr val="000000"/>
                          </a:solidFill>
                          <a:latin typeface="Arial"/>
                          <a:ea typeface="Arial"/>
                          <a:cs typeface="Arial"/>
                          <a:sym typeface="Arial"/>
                        </a:rPr>
                        <a:t>4.0</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464646"/>
                      </a:solidFill>
                      <a:prstDash val="solid"/>
                      <a:round/>
                      <a:headEnd type="none" w="sm" len="sm"/>
                      <a:tailEnd type="none" w="sm" len="sm"/>
                    </a:lnT>
                    <a:lnB w="12700" cap="flat" cmpd="sng">
                      <a:solidFill>
                        <a:srgbClr val="909090"/>
                      </a:solidFill>
                      <a:prstDash val="solid"/>
                      <a:round/>
                      <a:headEnd type="none" w="sm" len="sm"/>
                      <a:tailEnd type="none" w="sm" len="sm"/>
                    </a:lnB>
                    <a:solidFill>
                      <a:srgbClr val="DADADA"/>
                    </a:solidFill>
                  </a:tcPr>
                </a:tc>
                <a:extLst>
                  <a:ext uri="{0D108BD9-81ED-4DB2-BD59-A6C34878D82A}">
                    <a16:rowId xmlns:a16="http://schemas.microsoft.com/office/drawing/2014/main" val="10001"/>
                  </a:ext>
                </a:extLst>
              </a:tr>
              <a:tr h="142478">
                <a:tc>
                  <a:txBody>
                    <a:bodyPr/>
                    <a:lstStyle/>
                    <a:p>
                      <a:pPr marL="0" marR="0" lvl="0" indent="0" algn="ctr"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2</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Collaboration with stakeholders</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latin typeface="Arial"/>
                          <a:ea typeface="Arial"/>
                          <a:cs typeface="Arial"/>
                          <a:sym typeface="Arial"/>
                        </a:rPr>
                        <a:t>3.8</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tcPr>
                </a:tc>
                <a:extLst>
                  <a:ext uri="{0D108BD9-81ED-4DB2-BD59-A6C34878D82A}">
                    <a16:rowId xmlns:a16="http://schemas.microsoft.com/office/drawing/2014/main" val="10002"/>
                  </a:ext>
                </a:extLst>
              </a:tr>
              <a:tr h="142478">
                <a:tc>
                  <a:txBody>
                    <a:bodyPr/>
                    <a:lstStyle/>
                    <a:p>
                      <a:pPr marL="0" marR="0" lvl="0" indent="0" algn="ctr"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3</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u="none" strike="noStrike" cap="none" dirty="0">
                          <a:solidFill>
                            <a:srgbClr val="FFFFFF"/>
                          </a:solidFill>
                          <a:latin typeface="Arial"/>
                          <a:ea typeface="Arial"/>
                          <a:cs typeface="Arial"/>
                          <a:sym typeface="Arial"/>
                        </a:rPr>
                        <a:t>Provision of preventive guidance and awareness</a:t>
                      </a:r>
                      <a:endParaRPr sz="850" u="none" strike="noStrike" cap="none" dirty="0">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solidFill>
                            <a:srgbClr val="000000"/>
                          </a:solidFill>
                          <a:latin typeface="Arial"/>
                          <a:ea typeface="Arial"/>
                          <a:cs typeface="Arial"/>
                          <a:sym typeface="Arial"/>
                        </a:rPr>
                        <a:t>3.5</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DADADA"/>
                    </a:solidFill>
                  </a:tcPr>
                </a:tc>
                <a:extLst>
                  <a:ext uri="{0D108BD9-81ED-4DB2-BD59-A6C34878D82A}">
                    <a16:rowId xmlns:a16="http://schemas.microsoft.com/office/drawing/2014/main" val="10003"/>
                  </a:ext>
                </a:extLst>
              </a:tr>
              <a:tr h="142478">
                <a:tc>
                  <a:txBody>
                    <a:bodyPr/>
                    <a:lstStyle/>
                    <a:p>
                      <a:pPr marL="0" marR="0" lvl="0" indent="0" algn="ctr"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4</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Provision of adequate mechanism to mobilise resources</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latin typeface="Arial"/>
                          <a:ea typeface="Arial"/>
                          <a:cs typeface="Arial"/>
                          <a:sym typeface="Arial"/>
                        </a:rPr>
                        <a:t>3.3</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tcPr>
                </a:tc>
                <a:extLst>
                  <a:ext uri="{0D108BD9-81ED-4DB2-BD59-A6C34878D82A}">
                    <a16:rowId xmlns:a16="http://schemas.microsoft.com/office/drawing/2014/main" val="10004"/>
                  </a:ext>
                </a:extLst>
              </a:tr>
              <a:tr h="298697">
                <a:tc>
                  <a:txBody>
                    <a:bodyPr/>
                    <a:lstStyle/>
                    <a:p>
                      <a:pPr marL="0" marR="0" lvl="0" indent="0" algn="ctr"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5</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 </a:t>
                      </a:r>
                      <a:r>
                        <a:rPr lang="en-US" sz="1000" i="1" u="none" strike="noStrike" cap="none">
                          <a:solidFill>
                            <a:srgbClr val="FFFFFF"/>
                          </a:solidFill>
                          <a:latin typeface="Arial"/>
                          <a:ea typeface="Arial"/>
                          <a:cs typeface="Arial"/>
                          <a:sym typeface="Arial"/>
                        </a:rPr>
                        <a:t>Communication, Testing, Contact Tracing, Isolation, Treatment, IPC, Social Support, Economic Support, Enforcing Preventive Measures.</a:t>
                      </a:r>
                      <a:r>
                        <a:rPr lang="en-US" sz="1000" u="none" strike="noStrike" cap="none">
                          <a:solidFill>
                            <a:srgbClr val="FFFFFF"/>
                          </a:solidFill>
                          <a:latin typeface="Arial"/>
                          <a:ea typeface="Arial"/>
                          <a:cs typeface="Arial"/>
                          <a:sym typeface="Arial"/>
                        </a:rPr>
                        <a:t> </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latin typeface="Arial"/>
                          <a:ea typeface="Arial"/>
                          <a:cs typeface="Arial"/>
                          <a:sym typeface="Arial"/>
                        </a:rPr>
                        <a:t>3.1</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DADADA"/>
                    </a:solidFill>
                  </a:tcPr>
                </a:tc>
                <a:extLst>
                  <a:ext uri="{0D108BD9-81ED-4DB2-BD59-A6C34878D82A}">
                    <a16:rowId xmlns:a16="http://schemas.microsoft.com/office/drawing/2014/main" val="10005"/>
                  </a:ext>
                </a:extLst>
              </a:tr>
              <a:tr h="142478">
                <a:tc>
                  <a:txBody>
                    <a:bodyPr/>
                    <a:lstStyle/>
                    <a:p>
                      <a:pPr marL="0" marR="0" lvl="0" indent="0" algn="ctr"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6</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Mitigation of socio-economic impact</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solidFill>
                            <a:srgbClr val="000000"/>
                          </a:solidFill>
                          <a:latin typeface="Arial"/>
                          <a:ea typeface="Arial"/>
                          <a:cs typeface="Arial"/>
                          <a:sym typeface="Arial"/>
                        </a:rPr>
                        <a:t>2.7</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DADADA"/>
                    </a:solidFill>
                  </a:tcPr>
                </a:tc>
                <a:extLst>
                  <a:ext uri="{0D108BD9-81ED-4DB2-BD59-A6C34878D82A}">
                    <a16:rowId xmlns:a16="http://schemas.microsoft.com/office/drawing/2014/main" val="10006"/>
                  </a:ext>
                </a:extLst>
              </a:tr>
              <a:tr h="142478">
                <a:tc>
                  <a:txBody>
                    <a:bodyPr/>
                    <a:lstStyle/>
                    <a:p>
                      <a:pPr marL="0" marR="0" lvl="0" indent="0" algn="ctr"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7</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Provision of guidelines on the different phases of response</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dirty="0">
                          <a:latin typeface="Arial"/>
                          <a:ea typeface="Arial"/>
                          <a:cs typeface="Arial"/>
                          <a:sym typeface="Arial"/>
                        </a:rPr>
                        <a:t>2.6</a:t>
                      </a:r>
                      <a:endParaRPr sz="850" u="none" strike="noStrike" cap="none" dirty="0">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
        <p:nvSpPr>
          <p:cNvPr id="3" name="TextBox 2">
            <a:extLst>
              <a:ext uri="{FF2B5EF4-FFF2-40B4-BE49-F238E27FC236}">
                <a16:creationId xmlns:a16="http://schemas.microsoft.com/office/drawing/2014/main" id="{5BC5D8E1-7714-4C42-8366-36036056390B}"/>
              </a:ext>
            </a:extLst>
          </p:cNvPr>
          <p:cNvSpPr txBox="1"/>
          <p:nvPr/>
        </p:nvSpPr>
        <p:spPr>
          <a:xfrm>
            <a:off x="243193" y="1439848"/>
            <a:ext cx="6158711" cy="311150"/>
          </a:xfrm>
          <a:prstGeom prst="rect">
            <a:avLst/>
          </a:prstGeom>
          <a:noFill/>
        </p:spPr>
        <p:txBody>
          <a:bodyPr wrap="square" rtlCol="0">
            <a:spAutoFit/>
          </a:bodyPr>
          <a:lstStyle/>
          <a:p>
            <a:r>
              <a:rPr lang="en-US" b="1" dirty="0"/>
              <a:t>Functional Pillars</a:t>
            </a:r>
          </a:p>
        </p:txBody>
      </p:sp>
      <p:sp>
        <p:nvSpPr>
          <p:cNvPr id="4" name="TextBox 3">
            <a:extLst>
              <a:ext uri="{FF2B5EF4-FFF2-40B4-BE49-F238E27FC236}">
                <a16:creationId xmlns:a16="http://schemas.microsoft.com/office/drawing/2014/main" id="{56E3CE80-9616-4231-B56B-D9025447C3E9}"/>
              </a:ext>
            </a:extLst>
          </p:cNvPr>
          <p:cNvSpPr txBox="1"/>
          <p:nvPr/>
        </p:nvSpPr>
        <p:spPr>
          <a:xfrm>
            <a:off x="654049" y="9771161"/>
            <a:ext cx="6085017" cy="230832"/>
          </a:xfrm>
          <a:prstGeom prst="rect">
            <a:avLst/>
          </a:prstGeom>
          <a:noFill/>
        </p:spPr>
        <p:txBody>
          <a:bodyPr wrap="square" rtlCol="0">
            <a:spAutoFit/>
          </a:bodyPr>
          <a:lstStyle/>
          <a:p>
            <a:r>
              <a:rPr lang="en-US" sz="900" i="1" dirty="0">
                <a:solidFill>
                  <a:schemeClr val="tx1"/>
                </a:solidFill>
              </a:rPr>
              <a:t>Scale of 1 to 5 (5 being the highest and 1 being the lowest).</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714"/>
        <p:cNvGrpSpPr/>
        <p:nvPr/>
      </p:nvGrpSpPr>
      <p:grpSpPr>
        <a:xfrm>
          <a:off x="0" y="0"/>
          <a:ext cx="0" cy="0"/>
          <a:chOff x="0" y="0"/>
          <a:chExt cx="0" cy="0"/>
        </a:xfrm>
      </p:grpSpPr>
      <p:pic>
        <p:nvPicPr>
          <p:cNvPr id="715" name="Google Shape;715;p1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716" name="Google Shape;716;p1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14</a:t>
            </a:fld>
            <a:endParaRPr sz="500">
              <a:solidFill>
                <a:srgbClr val="161616"/>
              </a:solidFill>
            </a:endParaRPr>
          </a:p>
        </p:txBody>
      </p:sp>
      <p:sp>
        <p:nvSpPr>
          <p:cNvPr id="717" name="Google Shape;717;p1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718" name="Google Shape;718;p1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719" name="Google Shape;719;p1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720" name="Google Shape;720;p1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721" name="Google Shape;721;p1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722" name="Google Shape;722;p11"/>
          <p:cNvSpPr txBox="1"/>
          <p:nvPr/>
        </p:nvSpPr>
        <p:spPr>
          <a:xfrm>
            <a:off x="454886" y="1647493"/>
            <a:ext cx="6689833"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rgbClr val="000000"/>
                </a:solidFill>
                <a:latin typeface="Arial"/>
                <a:ea typeface="Arial"/>
                <a:cs typeface="Arial"/>
                <a:sym typeface="Arial"/>
              </a:rPr>
              <a:t>The mid term review </a:t>
            </a:r>
            <a:r>
              <a:rPr lang="en-US" sz="1000" dirty="0">
                <a:solidFill>
                  <a:schemeClr val="tx1"/>
                </a:solidFill>
                <a:latin typeface="Arial"/>
                <a:ea typeface="Arial"/>
                <a:cs typeface="Arial"/>
                <a:sym typeface="Arial"/>
              </a:rPr>
              <a:t>also defined </a:t>
            </a:r>
            <a:r>
              <a:rPr lang="en-US" sz="1000" dirty="0">
                <a:solidFill>
                  <a:srgbClr val="000000"/>
                </a:solidFill>
                <a:latin typeface="Arial"/>
                <a:ea typeface="Arial"/>
                <a:cs typeface="Arial"/>
                <a:sym typeface="Arial"/>
              </a:rPr>
              <a:t>the Roadmap for the next three (3) to six (6) months. The key initiatives and activities were outlined and agreed by Pillar Leads and relevant stakeholders. </a:t>
            </a:r>
            <a:endParaRPr sz="1000" dirty="0">
              <a:solidFill>
                <a:srgbClr val="000000"/>
              </a:solidFill>
              <a:latin typeface="Arial"/>
              <a:ea typeface="Arial"/>
              <a:cs typeface="Arial"/>
              <a:sym typeface="Arial"/>
            </a:endParaRPr>
          </a:p>
        </p:txBody>
      </p:sp>
      <p:graphicFrame>
        <p:nvGraphicFramePr>
          <p:cNvPr id="723" name="Google Shape;723;p11"/>
          <p:cNvGraphicFramePr/>
          <p:nvPr>
            <p:extLst>
              <p:ext uri="{D42A27DB-BD31-4B8C-83A1-F6EECF244321}">
                <p14:modId xmlns:p14="http://schemas.microsoft.com/office/powerpoint/2010/main" val="1473267344"/>
              </p:ext>
            </p:extLst>
          </p:nvPr>
        </p:nvGraphicFramePr>
        <p:xfrm>
          <a:off x="444500" y="2118764"/>
          <a:ext cx="6700210" cy="7772946"/>
        </p:xfrm>
        <a:graphic>
          <a:graphicData uri="http://schemas.openxmlformats.org/drawingml/2006/table">
            <a:tbl>
              <a:tblPr firstRow="1" bandRow="1">
                <a:noFill/>
                <a:tableStyleId>{9261D401-2407-43E7-95D7-EB668B357F09}</a:tableStyleId>
              </a:tblPr>
              <a:tblGrid>
                <a:gridCol w="1597235">
                  <a:extLst>
                    <a:ext uri="{9D8B030D-6E8A-4147-A177-3AD203B41FA5}">
                      <a16:colId xmlns:a16="http://schemas.microsoft.com/office/drawing/2014/main" val="20000"/>
                    </a:ext>
                  </a:extLst>
                </a:gridCol>
                <a:gridCol w="5102975">
                  <a:extLst>
                    <a:ext uri="{9D8B030D-6E8A-4147-A177-3AD203B41FA5}">
                      <a16:colId xmlns:a16="http://schemas.microsoft.com/office/drawing/2014/main" val="20001"/>
                    </a:ext>
                  </a:extLst>
                </a:gridCol>
              </a:tblGrid>
              <a:tr h="286625">
                <a:tc>
                  <a:txBody>
                    <a:bodyPr/>
                    <a:lstStyle/>
                    <a:p>
                      <a:pPr marL="0" marR="0" lvl="0" indent="0" algn="ctr" rtl="0">
                        <a:lnSpc>
                          <a:spcPct val="117000"/>
                        </a:lnSpc>
                        <a:spcBef>
                          <a:spcPts val="0"/>
                        </a:spcBef>
                        <a:spcAft>
                          <a:spcPts val="0"/>
                        </a:spcAft>
                        <a:buNone/>
                      </a:pPr>
                      <a:r>
                        <a:rPr lang="en-US" sz="900" u="none" strike="noStrike" cap="none" dirty="0"/>
                        <a:t>Pillars</a:t>
                      </a:r>
                      <a:endParaRPr sz="900" u="none" strike="noStrike" cap="none" dirty="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17000"/>
                        </a:lnSpc>
                        <a:spcBef>
                          <a:spcPts val="0"/>
                        </a:spcBef>
                        <a:spcAft>
                          <a:spcPts val="0"/>
                        </a:spcAft>
                        <a:buNone/>
                      </a:pPr>
                      <a:r>
                        <a:rPr lang="en-US" sz="900" u="none" strike="noStrike" cap="none" dirty="0"/>
                        <a:t>Pillar Objectives (Agreed Next Steps)</a:t>
                      </a:r>
                      <a:endParaRPr sz="900" u="none" strike="noStrike" cap="none" dirty="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283425">
                <a:tc rowSpan="2">
                  <a:txBody>
                    <a:bodyPr/>
                    <a:lstStyle/>
                    <a:p>
                      <a:pPr marL="0" marR="0" lvl="0" indent="0" algn="l" rtl="0">
                        <a:lnSpc>
                          <a:spcPct val="117000"/>
                        </a:lnSpc>
                        <a:spcBef>
                          <a:spcPts val="0"/>
                        </a:spcBef>
                        <a:spcAft>
                          <a:spcPts val="0"/>
                        </a:spcAft>
                        <a:buNone/>
                      </a:pPr>
                      <a:r>
                        <a:rPr lang="en-US" sz="1000" u="none" strike="noStrike" cap="none" dirty="0"/>
                        <a:t>Epidemiology and Surveillance</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t>Enhance Community-based Surveillance for COVID-19 to improve active case handling and sample collection</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t>Improve contact tracing after identification of a confirmed case</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283425">
                <a:tc rowSpan="6">
                  <a:txBody>
                    <a:bodyPr/>
                    <a:lstStyle/>
                    <a:p>
                      <a:pPr marL="0" marR="0" lvl="0" indent="0" algn="l" rtl="0">
                        <a:lnSpc>
                          <a:spcPct val="117000"/>
                        </a:lnSpc>
                        <a:spcBef>
                          <a:spcPts val="0"/>
                        </a:spcBef>
                        <a:spcAft>
                          <a:spcPts val="0"/>
                        </a:spcAft>
                        <a:buNone/>
                      </a:pPr>
                      <a:r>
                        <a:rPr lang="en-US" sz="1000" dirty="0"/>
                        <a:t>Laboratory </a:t>
                      </a:r>
                      <a:endParaRPr sz="1000" u="none" strike="noStrike" cap="none" dirty="0"/>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t>Strengthen national laboratory supply chain monitoring and forecasting</a:t>
                      </a:r>
                      <a:endParaRPr sz="1000" u="none" strike="noStrike" cap="none" dirty="0"/>
                    </a:p>
                  </a:txBody>
                  <a:tcPr marL="68575" marR="68575" marT="0" marB="0" anchor="ctr">
                    <a:solidFill>
                      <a:srgbClr val="FFB086"/>
                    </a:solidFill>
                  </a:tcPr>
                </a:tc>
                <a:extLst>
                  <a:ext uri="{0D108BD9-81ED-4DB2-BD59-A6C34878D82A}">
                    <a16:rowId xmlns:a16="http://schemas.microsoft.com/office/drawing/2014/main" val="1882295446"/>
                  </a:ext>
                </a:extLst>
              </a:tr>
              <a:tr h="283425">
                <a:tc vMerge="1">
                  <a:txBody>
                    <a:bodyPr/>
                    <a:lstStyle/>
                    <a:p>
                      <a:pPr marL="0" marR="0" lvl="0" indent="0" algn="l" rtl="0">
                        <a:lnSpc>
                          <a:spcPct val="117000"/>
                        </a:lnSpc>
                        <a:spcBef>
                          <a:spcPts val="0"/>
                        </a:spcBef>
                        <a:spcAft>
                          <a:spcPts val="0"/>
                        </a:spcAft>
                        <a:buNone/>
                      </a:pPr>
                      <a:r>
                        <a:rPr lang="en-US" sz="900" dirty="0"/>
                        <a:t>Laboratory </a:t>
                      </a:r>
                      <a:endParaRPr sz="900" u="none" strike="noStrike" cap="none" dirty="0"/>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t>Place GeneXpert in hospitals for better triage and turnaround time</a:t>
                      </a:r>
                    </a:p>
                  </a:txBody>
                  <a:tcPr marL="68575" marR="68575" marT="0" marB="0" anchor="ctr">
                    <a:solidFill>
                      <a:srgbClr val="FFB086"/>
                    </a:solidFill>
                  </a:tcPr>
                </a:tc>
                <a:extLst>
                  <a:ext uri="{0D108BD9-81ED-4DB2-BD59-A6C34878D82A}">
                    <a16:rowId xmlns:a16="http://schemas.microsoft.com/office/drawing/2014/main" val="10003"/>
                  </a:ext>
                </a:extLst>
              </a:tr>
              <a:tr h="283425">
                <a:tc vMerge="1">
                  <a:txBody>
                    <a:bodyPr/>
                    <a:lstStyle/>
                    <a:p>
                      <a:pPr marL="0" marR="0" lvl="0" indent="0" algn="l" rtl="0">
                        <a:lnSpc>
                          <a:spcPct val="117000"/>
                        </a:lnSpc>
                        <a:spcBef>
                          <a:spcPts val="0"/>
                        </a:spcBef>
                        <a:spcAft>
                          <a:spcPts val="0"/>
                        </a:spcAft>
                        <a:buNone/>
                      </a:pPr>
                      <a:endParaRPr sz="900" u="none" strike="noStrike" cap="none" dirty="0"/>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t>Develop and implement a national quality assurance program to monitor laboratory testing and performance</a:t>
                      </a:r>
                    </a:p>
                  </a:txBody>
                  <a:tcPr marL="68575" marR="68575" marT="0" marB="0" anchor="ctr">
                    <a:solidFill>
                      <a:srgbClr val="FFB086"/>
                    </a:solidFill>
                  </a:tcPr>
                </a:tc>
                <a:extLst>
                  <a:ext uri="{0D108BD9-81ED-4DB2-BD59-A6C34878D82A}">
                    <a16:rowId xmlns:a16="http://schemas.microsoft.com/office/drawing/2014/main" val="92033139"/>
                  </a:ext>
                </a:extLst>
              </a:tr>
              <a:tr h="283425">
                <a:tc vMerge="1">
                  <a:txBody>
                    <a:bodyPr/>
                    <a:lstStyle/>
                    <a:p>
                      <a:pPr marL="0" marR="0" lvl="0" indent="0" algn="l" rtl="0">
                        <a:lnSpc>
                          <a:spcPct val="117000"/>
                        </a:lnSpc>
                        <a:spcBef>
                          <a:spcPts val="0"/>
                        </a:spcBef>
                        <a:spcAft>
                          <a:spcPts val="0"/>
                        </a:spcAft>
                        <a:buNone/>
                      </a:pPr>
                      <a:endParaRPr sz="900" u="none" strike="noStrike" cap="none" dirty="0"/>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t>Improve real time data collation and analysis through the development of data pipeline and dashboard and hiring of data analysts</a:t>
                      </a:r>
                    </a:p>
                  </a:txBody>
                  <a:tcPr marL="68575" marR="68575" marT="0" marB="0" anchor="ctr">
                    <a:solidFill>
                      <a:srgbClr val="FFB086"/>
                    </a:solidFill>
                  </a:tcPr>
                </a:tc>
                <a:extLst>
                  <a:ext uri="{0D108BD9-81ED-4DB2-BD59-A6C34878D82A}">
                    <a16:rowId xmlns:a16="http://schemas.microsoft.com/office/drawing/2014/main" val="622275749"/>
                  </a:ext>
                </a:extLst>
              </a:tr>
              <a:tr h="283425">
                <a:tc vMerge="1">
                  <a:txBody>
                    <a:bodyPr/>
                    <a:lstStyle/>
                    <a:p>
                      <a:pPr marL="0" marR="0" lvl="0" indent="0" algn="l" rtl="0">
                        <a:lnSpc>
                          <a:spcPct val="117000"/>
                        </a:lnSpc>
                        <a:spcBef>
                          <a:spcPts val="0"/>
                        </a:spcBef>
                        <a:spcAft>
                          <a:spcPts val="0"/>
                        </a:spcAft>
                        <a:buNone/>
                      </a:pPr>
                      <a:endParaRPr sz="900" u="none" strike="noStrike" cap="none" dirty="0"/>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t>Increase human resources and work hours for labs to enable them to conduct more tests in each day (especially night shifts)</a:t>
                      </a:r>
                    </a:p>
                  </a:txBody>
                  <a:tcPr marL="68575" marR="68575" marT="0" marB="0" anchor="ctr">
                    <a:solidFill>
                      <a:srgbClr val="FFB086"/>
                    </a:solidFill>
                  </a:tcPr>
                </a:tc>
                <a:extLst>
                  <a:ext uri="{0D108BD9-81ED-4DB2-BD59-A6C34878D82A}">
                    <a16:rowId xmlns:a16="http://schemas.microsoft.com/office/drawing/2014/main" val="1043032934"/>
                  </a:ext>
                </a:extLst>
              </a:tr>
              <a:tr h="336658">
                <a:tc vMerge="1">
                  <a:txBody>
                    <a:bodyPr/>
                    <a:lstStyle/>
                    <a:p>
                      <a:pPr marL="0" marR="0" lvl="0" indent="0" algn="l" rtl="0">
                        <a:lnSpc>
                          <a:spcPct val="117000"/>
                        </a:lnSpc>
                        <a:spcBef>
                          <a:spcPts val="0"/>
                        </a:spcBef>
                        <a:spcAft>
                          <a:spcPts val="0"/>
                        </a:spcAft>
                        <a:buNone/>
                      </a:pPr>
                      <a:endParaRPr sz="900" u="none" strike="noStrike" cap="none" dirty="0"/>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t>Procure Automated extraction systems</a:t>
                      </a:r>
                    </a:p>
                  </a:txBody>
                  <a:tcPr marL="68575" marR="68575" marT="0" marB="0" anchor="ctr">
                    <a:solidFill>
                      <a:srgbClr val="FFB086"/>
                    </a:solidFill>
                  </a:tcPr>
                </a:tc>
                <a:extLst>
                  <a:ext uri="{0D108BD9-81ED-4DB2-BD59-A6C34878D82A}">
                    <a16:rowId xmlns:a16="http://schemas.microsoft.com/office/drawing/2014/main" val="3888664956"/>
                  </a:ext>
                </a:extLst>
              </a:tr>
              <a:tr h="283425">
                <a:tc rowSpan="9">
                  <a:txBody>
                    <a:bodyPr/>
                    <a:lstStyle/>
                    <a:p>
                      <a:pPr marL="0" marR="0" lvl="0" indent="0" algn="l" rtl="0">
                        <a:lnSpc>
                          <a:spcPct val="117000"/>
                        </a:lnSpc>
                        <a:spcBef>
                          <a:spcPts val="0"/>
                        </a:spcBef>
                        <a:spcAft>
                          <a:spcPts val="0"/>
                        </a:spcAft>
                        <a:buNone/>
                      </a:pPr>
                      <a:r>
                        <a:rPr lang="en-US" sz="1000" u="none" strike="noStrike" cap="none" dirty="0"/>
                        <a:t>Point of Entry</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Ensure every entry point has the capacity to collect samples for testing</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Expand Border Security Patrols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Ensure sustainability of implementation of all public health guidelines and protocols at points of entry</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Improve contact tracing facilities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Consider premium payments to secure spots in the procurement queue</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Prioritise and allocate funds for procurement of essential lab reagents and supplies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Explore other molecular based diagnostic techniques and new technologies i.e., NAAT – Nucleic Acid Amplifications Test</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Increase human resources and work hours for labs to enable them to conduct more tests in each day (especially night shifts)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1"/>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Place Gene Expert in hospitals for better triage and turnaround time</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2"/>
                  </a:ext>
                </a:extLst>
              </a:tr>
              <a:tr h="283425">
                <a:tc rowSpan="7">
                  <a:txBody>
                    <a:bodyPr/>
                    <a:lstStyle/>
                    <a:p>
                      <a:pPr marL="0" marR="0" lvl="0" indent="0" algn="l" rtl="0">
                        <a:lnSpc>
                          <a:spcPct val="117000"/>
                        </a:lnSpc>
                        <a:spcBef>
                          <a:spcPts val="0"/>
                        </a:spcBef>
                        <a:spcAft>
                          <a:spcPts val="0"/>
                        </a:spcAft>
                        <a:buNone/>
                      </a:pPr>
                      <a:r>
                        <a:rPr lang="en-US" sz="1000" u="none" strike="noStrike" cap="none" dirty="0"/>
                        <a:t>Case Management</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t>Provide technical assistance and epistemological support to states to enforce the case management guidelines for home care;</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3"/>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t>Review and revise existing algorithms and guidelines for case management</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4"/>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t>Strengthen the mechanisms of observation isolation centres and screening</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5"/>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t>Conduct further training of staff</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6"/>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t>Conduct regular meetings with key stakeholders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7"/>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t>Lead advocacies for the Federal Ministry of Health (FMoH) to support the implementation of its home-based care protocol across all states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8"/>
                  </a:ext>
                </a:extLst>
              </a:tr>
              <a:tr h="39675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solidFill>
                            <a:schemeClr val="dk1"/>
                          </a:solidFill>
                          <a:latin typeface="Arial"/>
                          <a:ea typeface="Arial"/>
                          <a:cs typeface="Arial"/>
                          <a:sym typeface="Arial"/>
                        </a:rPr>
                        <a:t>Empower states to take control of their case management situation and establish clear reporting lines to the FMOH</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9"/>
                  </a:ext>
                </a:extLst>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728"/>
        <p:cNvGrpSpPr/>
        <p:nvPr/>
      </p:nvGrpSpPr>
      <p:grpSpPr>
        <a:xfrm>
          <a:off x="0" y="0"/>
          <a:ext cx="0" cy="0"/>
          <a:chOff x="0" y="0"/>
          <a:chExt cx="0" cy="0"/>
        </a:xfrm>
      </p:grpSpPr>
      <p:pic>
        <p:nvPicPr>
          <p:cNvPr id="729" name="Google Shape;729;p1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730" name="Google Shape;730;p1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15</a:t>
            </a:fld>
            <a:endParaRPr sz="500">
              <a:solidFill>
                <a:srgbClr val="161616"/>
              </a:solidFill>
            </a:endParaRPr>
          </a:p>
        </p:txBody>
      </p:sp>
      <p:sp>
        <p:nvSpPr>
          <p:cNvPr id="731" name="Google Shape;731;p1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732" name="Google Shape;732;p1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733" name="Google Shape;733;p1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734" name="Google Shape;734;p1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735" name="Google Shape;735;p1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aphicFrame>
        <p:nvGraphicFramePr>
          <p:cNvPr id="736" name="Google Shape;736;p12"/>
          <p:cNvGraphicFramePr/>
          <p:nvPr>
            <p:extLst>
              <p:ext uri="{D42A27DB-BD31-4B8C-83A1-F6EECF244321}">
                <p14:modId xmlns:p14="http://schemas.microsoft.com/office/powerpoint/2010/main" val="3869726660"/>
              </p:ext>
            </p:extLst>
          </p:nvPr>
        </p:nvGraphicFramePr>
        <p:xfrm>
          <a:off x="454885" y="1622826"/>
          <a:ext cx="6689825" cy="7488665"/>
        </p:xfrm>
        <a:graphic>
          <a:graphicData uri="http://schemas.openxmlformats.org/drawingml/2006/table">
            <a:tbl>
              <a:tblPr firstRow="1" bandRow="1">
                <a:noFill/>
                <a:tableStyleId>{9261D401-2407-43E7-95D7-EB668B357F09}</a:tableStyleId>
              </a:tblPr>
              <a:tblGrid>
                <a:gridCol w="1586850">
                  <a:extLst>
                    <a:ext uri="{9D8B030D-6E8A-4147-A177-3AD203B41FA5}">
                      <a16:colId xmlns:a16="http://schemas.microsoft.com/office/drawing/2014/main" val="20000"/>
                    </a:ext>
                  </a:extLst>
                </a:gridCol>
                <a:gridCol w="5102975">
                  <a:extLst>
                    <a:ext uri="{9D8B030D-6E8A-4147-A177-3AD203B41FA5}">
                      <a16:colId xmlns:a16="http://schemas.microsoft.com/office/drawing/2014/main" val="20001"/>
                    </a:ext>
                  </a:extLst>
                </a:gridCol>
              </a:tblGrid>
              <a:tr h="327800">
                <a:tc>
                  <a:txBody>
                    <a:bodyPr/>
                    <a:lstStyle/>
                    <a:p>
                      <a:pPr marL="0" marR="0" lvl="0" indent="0" algn="ctr" rtl="0">
                        <a:lnSpc>
                          <a:spcPct val="117000"/>
                        </a:lnSpc>
                        <a:spcBef>
                          <a:spcPts val="0"/>
                        </a:spcBef>
                        <a:spcAft>
                          <a:spcPts val="0"/>
                        </a:spcAft>
                        <a:buNone/>
                      </a:pPr>
                      <a:r>
                        <a:rPr lang="en-US" sz="900" u="none" strike="noStrike" cap="none" dirty="0"/>
                        <a:t>Pillars</a:t>
                      </a:r>
                      <a:endParaRPr sz="900" u="none" strike="noStrike" cap="none" dirty="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17000"/>
                        </a:lnSpc>
                        <a:spcBef>
                          <a:spcPts val="0"/>
                        </a:spcBef>
                        <a:spcAft>
                          <a:spcPts val="0"/>
                        </a:spcAft>
                        <a:buNone/>
                      </a:pPr>
                      <a:r>
                        <a:rPr lang="en-US" sz="900" u="none" strike="noStrike" cap="none"/>
                        <a:t>Pillar Objectives (Agreed Next Steps)</a:t>
                      </a:r>
                      <a:endParaRPr sz="900" u="none" strike="noStrike" cap="none">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350925">
                <a:tc rowSpan="3">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Infection, Prevention and Control</a:t>
                      </a:r>
                    </a:p>
                    <a:p>
                      <a:pPr marL="0" marR="0" lvl="0" indent="0" algn="l" rtl="0">
                        <a:lnSpc>
                          <a:spcPct val="117000"/>
                        </a:lnSpc>
                        <a:spcBef>
                          <a:spcPts val="0"/>
                        </a:spcBef>
                        <a:spcAft>
                          <a:spcPts val="0"/>
                        </a:spcAft>
                        <a:buNone/>
                      </a:pP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Embed and strengthen functional IPC programmes across the country </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601556049"/>
                  </a:ext>
                </a:extLst>
              </a:tr>
              <a:tr h="350925">
                <a:tc vMerge="1">
                  <a:txBody>
                    <a:bodyPr/>
                    <a:lstStyle/>
                    <a:p>
                      <a:pPr marL="0" marR="0" lvl="0" indent="0" algn="l" rtl="0">
                        <a:lnSpc>
                          <a:spcPct val="117000"/>
                        </a:lnSpc>
                        <a:spcBef>
                          <a:spcPts val="0"/>
                        </a:spcBef>
                        <a:spcAft>
                          <a:spcPts val="0"/>
                        </a:spcAft>
                        <a:buNone/>
                      </a:pPr>
                      <a:endParaRPr sz="9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Enforce National Primary Healthcare Development Agency (NPHCDA) guidelines for Public Health Care/World Health Organisation’s minimum requirements for IPC</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2480501764"/>
                  </a:ext>
                </a:extLst>
              </a:tr>
              <a:tr h="350925">
                <a:tc vMerge="1">
                  <a:txBody>
                    <a:bodyPr/>
                    <a:lstStyle/>
                    <a:p>
                      <a:pPr marL="0" marR="0" lvl="0" indent="0" algn="l" rtl="0">
                        <a:lnSpc>
                          <a:spcPct val="117000"/>
                        </a:lnSpc>
                        <a:spcBef>
                          <a:spcPts val="0"/>
                        </a:spcBef>
                        <a:spcAft>
                          <a:spcPts val="0"/>
                        </a:spcAft>
                        <a:buNone/>
                      </a:pPr>
                      <a:endParaRPr sz="9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Define clear career paths for IPC professionals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202820230"/>
                  </a:ext>
                </a:extLst>
              </a:tr>
              <a:tr h="350925">
                <a:tc rowSpan="5">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Risk Communications</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Set up a network of COVID-19 Survivors to drive the campaign to change the narrative around stigmatization </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3509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Start massive house-to-house campaign on Immunization (EPI) structure to promote interpersonal communication between volunteers and households to engender </a:t>
                      </a:r>
                      <a:r>
                        <a:rPr lang="en-US" sz="1000" u="none" strike="noStrike" cap="none" dirty="0" err="1">
                          <a:latin typeface="Arial"/>
                          <a:ea typeface="Arial"/>
                          <a:cs typeface="Arial"/>
                          <a:sym typeface="Arial"/>
                        </a:rPr>
                        <a:t>behaviour</a:t>
                      </a:r>
                      <a:r>
                        <a:rPr lang="en-US" sz="1000" u="none" strike="noStrike" cap="none" dirty="0">
                          <a:latin typeface="Arial"/>
                          <a:ea typeface="Arial"/>
                          <a:cs typeface="Arial"/>
                          <a:sym typeface="Arial"/>
                        </a:rPr>
                        <a:t> change</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71797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Sustain discussions around COVID-19 by floating a live radio discussion </a:t>
                      </a:r>
                      <a:r>
                        <a:rPr lang="en-US" sz="1000" u="none" strike="noStrike" cap="none" dirty="0" err="1">
                          <a:latin typeface="Arial"/>
                          <a:ea typeface="Arial"/>
                          <a:cs typeface="Arial"/>
                          <a:sym typeface="Arial"/>
                        </a:rPr>
                        <a:t>programme</a:t>
                      </a:r>
                      <a:r>
                        <a:rPr lang="en-US" sz="1000" u="none" strike="noStrike" cap="none" dirty="0">
                          <a:latin typeface="Arial"/>
                          <a:ea typeface="Arial"/>
                          <a:cs typeface="Arial"/>
                          <a:sym typeface="Arial"/>
                        </a:rPr>
                        <a:t> on COVID-19 across the country to ensure dialogue between experts, religious leaders, COVID-19 survivors, care givers, etc. and the public</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3509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Continuously work with its partners to undertake research with a view to addressing the key drivers of the challenges to </a:t>
                      </a:r>
                      <a:r>
                        <a:rPr lang="en-US" sz="1000" u="none" strike="noStrike" cap="none" dirty="0" err="1">
                          <a:latin typeface="Arial"/>
                          <a:ea typeface="Arial"/>
                          <a:cs typeface="Arial"/>
                          <a:sym typeface="Arial"/>
                        </a:rPr>
                        <a:t>behaviour</a:t>
                      </a:r>
                      <a:r>
                        <a:rPr lang="en-US" sz="1000" u="none" strike="noStrike" cap="none" dirty="0">
                          <a:latin typeface="Arial"/>
                          <a:ea typeface="Arial"/>
                          <a:cs typeface="Arial"/>
                          <a:sym typeface="Arial"/>
                        </a:rPr>
                        <a:t> change;</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3509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Review messages being disseminated on COVID-19 and incorporate threat and efficacy element into future messages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350925">
                <a:tc rowSpan="3">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Security, Logistics, Mass Care Pillar</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Develop standards and criteria for enforcement of protocols/sanctions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53445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Develop a seamless PTF multi sectoral structure at the state level which cascades to the Federal Government</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32415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Create a special security intervention fund for emergency</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324150">
                <a:tc rowSpan="2">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State Government Relations</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Support states in revenue mobilization and effective utilization of funds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3509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Facilitate a more proactive and coordinated engagement with the States’ Task Force on COVID-19 (to facilitate state ownership and sustainability of response)</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r h="350925">
                <a:tc rowSpan="2">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Resource Mobilization</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Gain the confidence of MDAs and leadership of the PTF to ensure MDAs share information to all Pillar leads, as when needed</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1"/>
                  </a:ext>
                </a:extLst>
              </a:tr>
              <a:tr h="3509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Ensure that there is sustainable funding for the COVID-19 response even when partners are not there</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2"/>
                  </a:ext>
                </a:extLst>
              </a:tr>
              <a:tr h="324150">
                <a:tc rowSpan="3">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Sustainable Production Sub-Group</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Ensure long term uptake from Government and credible investors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3"/>
                  </a:ext>
                </a:extLst>
              </a:tr>
              <a:tr h="45375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Ensure standard quality guidelines for specific COVID-19 products meet International Market Standard</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4"/>
                  </a:ext>
                </a:extLst>
              </a:tr>
              <a:tr h="45375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Ensure collation of accurate supply chain/stock status/</a:t>
                      </a:r>
                      <a:r>
                        <a:rPr lang="en-US" sz="1000" u="none" strike="noStrike" cap="none" dirty="0" err="1">
                          <a:latin typeface="Arial"/>
                          <a:ea typeface="Arial"/>
                          <a:cs typeface="Arial"/>
                          <a:sym typeface="Arial"/>
                        </a:rPr>
                        <a:t>utilisation</a:t>
                      </a:r>
                      <a:r>
                        <a:rPr lang="en-US" sz="1000" u="none" strike="noStrike" cap="none" dirty="0">
                          <a:latin typeface="Arial"/>
                          <a:ea typeface="Arial"/>
                          <a:cs typeface="Arial"/>
                          <a:sym typeface="Arial"/>
                        </a:rPr>
                        <a:t> reports from the Pillars periodically for up-to-date response to needs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5"/>
                  </a:ext>
                </a:extLst>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741"/>
        <p:cNvGrpSpPr/>
        <p:nvPr/>
      </p:nvGrpSpPr>
      <p:grpSpPr>
        <a:xfrm>
          <a:off x="0" y="0"/>
          <a:ext cx="0" cy="0"/>
          <a:chOff x="0" y="0"/>
          <a:chExt cx="0" cy="0"/>
        </a:xfrm>
      </p:grpSpPr>
      <p:pic>
        <p:nvPicPr>
          <p:cNvPr id="742" name="Google Shape;742;p1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743" name="Google Shape;743;p1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16</a:t>
            </a:fld>
            <a:endParaRPr sz="500">
              <a:solidFill>
                <a:srgbClr val="161616"/>
              </a:solidFill>
            </a:endParaRPr>
          </a:p>
        </p:txBody>
      </p:sp>
      <p:sp>
        <p:nvSpPr>
          <p:cNvPr id="744" name="Google Shape;744;p1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745" name="Google Shape;745;p1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746" name="Google Shape;746;p1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747" name="Google Shape;747;p1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748" name="Google Shape;748;p1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749" name="Google Shape;749;p13"/>
          <p:cNvGrpSpPr/>
          <p:nvPr/>
        </p:nvGrpSpPr>
        <p:grpSpPr>
          <a:xfrm>
            <a:off x="312508" y="1657719"/>
            <a:ext cx="7001606" cy="998608"/>
            <a:chOff x="312508" y="3843449"/>
            <a:chExt cx="7001606" cy="998608"/>
          </a:xfrm>
        </p:grpSpPr>
        <p:grpSp>
          <p:nvGrpSpPr>
            <p:cNvPr id="750" name="Google Shape;750;p13"/>
            <p:cNvGrpSpPr/>
            <p:nvPr/>
          </p:nvGrpSpPr>
          <p:grpSpPr>
            <a:xfrm>
              <a:off x="312508" y="3843449"/>
              <a:ext cx="6859228" cy="319421"/>
              <a:chOff x="312508" y="4545817"/>
              <a:chExt cx="7001606" cy="319421"/>
            </a:xfrm>
          </p:grpSpPr>
          <p:sp>
            <p:nvSpPr>
              <p:cNvPr id="751" name="Google Shape;751;p13"/>
              <p:cNvSpPr/>
              <p:nvPr/>
            </p:nvSpPr>
            <p:spPr>
              <a:xfrm>
                <a:off x="312508" y="4545817"/>
                <a:ext cx="7001606" cy="274958"/>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752" name="Google Shape;752;p13"/>
              <p:cNvSpPr txBox="1"/>
              <p:nvPr/>
            </p:nvSpPr>
            <p:spPr>
              <a:xfrm>
                <a:off x="466031" y="4590963"/>
                <a:ext cx="6409377" cy="184666"/>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1200" b="1" dirty="0">
                    <a:solidFill>
                      <a:schemeClr val="lt1"/>
                    </a:solidFill>
                    <a:latin typeface="Arial"/>
                    <a:ea typeface="Arial"/>
                    <a:cs typeface="Arial"/>
                    <a:sym typeface="Arial"/>
                  </a:rPr>
                  <a:t>Highlights of the PTF’s Achievements </a:t>
                </a:r>
                <a:endParaRPr sz="1000" b="1" dirty="0">
                  <a:solidFill>
                    <a:schemeClr val="lt1"/>
                  </a:solidFill>
                  <a:latin typeface="Arial"/>
                  <a:ea typeface="Arial"/>
                  <a:cs typeface="Arial"/>
                  <a:sym typeface="Arial"/>
                </a:endParaRPr>
              </a:p>
            </p:txBody>
          </p:sp>
          <p:cxnSp>
            <p:nvCxnSpPr>
              <p:cNvPr id="753" name="Google Shape;753;p13"/>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754" name="Google Shape;754;p13"/>
            <p:cNvSpPr txBox="1"/>
            <p:nvPr/>
          </p:nvSpPr>
          <p:spPr>
            <a:xfrm>
              <a:off x="454886" y="4226504"/>
              <a:ext cx="6859228" cy="615553"/>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since inception </a:t>
              </a:r>
              <a:r>
                <a:rPr lang="en-US" sz="1000" dirty="0">
                  <a:solidFill>
                    <a:schemeClr val="tx1"/>
                  </a:solidFill>
                  <a:latin typeface="Arial"/>
                  <a:ea typeface="Arial"/>
                  <a:cs typeface="Arial"/>
                  <a:sym typeface="Arial"/>
                </a:rPr>
                <a:t>till date has </a:t>
              </a:r>
              <a:r>
                <a:rPr lang="en-US" sz="1000" dirty="0">
                  <a:solidFill>
                    <a:schemeClr val="dk1"/>
                  </a:solidFill>
                  <a:latin typeface="Arial"/>
                  <a:ea typeface="Arial"/>
                  <a:cs typeface="Arial"/>
                  <a:sym typeface="Arial"/>
                </a:rPr>
                <a:t>achieved several accomplishments through its different pillars, MDAs and partners. These achievements cut across fund mobilization, policy formulation, public and private sector collaboration to enforce preventive measures, provision of healthcare infrastructure, capacity development among others. The PTF’s achievements from inception were categorized into eight (8) levers. </a:t>
              </a:r>
              <a:endParaRPr sz="1000" dirty="0">
                <a:solidFill>
                  <a:schemeClr val="dk1"/>
                </a:solidFill>
                <a:latin typeface="Arial"/>
                <a:ea typeface="Arial"/>
                <a:cs typeface="Arial"/>
                <a:sym typeface="Arial"/>
              </a:endParaRPr>
            </a:p>
          </p:txBody>
        </p:sp>
      </p:grpSp>
      <p:grpSp>
        <p:nvGrpSpPr>
          <p:cNvPr id="755" name="Google Shape;755;p13"/>
          <p:cNvGrpSpPr/>
          <p:nvPr/>
        </p:nvGrpSpPr>
        <p:grpSpPr>
          <a:xfrm>
            <a:off x="478988" y="2724491"/>
            <a:ext cx="6359803" cy="1413376"/>
            <a:chOff x="478988" y="2366683"/>
            <a:chExt cx="6359803" cy="2037678"/>
          </a:xfrm>
        </p:grpSpPr>
        <p:grpSp>
          <p:nvGrpSpPr>
            <p:cNvPr id="756" name="Google Shape;756;p13"/>
            <p:cNvGrpSpPr/>
            <p:nvPr/>
          </p:nvGrpSpPr>
          <p:grpSpPr>
            <a:xfrm>
              <a:off x="650827" y="2487439"/>
              <a:ext cx="1890224" cy="478693"/>
              <a:chOff x="650827" y="2487439"/>
              <a:chExt cx="1890224" cy="478693"/>
            </a:xfrm>
          </p:grpSpPr>
          <p:sp>
            <p:nvSpPr>
              <p:cNvPr id="757" name="Google Shape;757;p13"/>
              <p:cNvSpPr/>
              <p:nvPr/>
            </p:nvSpPr>
            <p:spPr>
              <a:xfrm>
                <a:off x="650827" y="2487439"/>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Funding</a:t>
                </a:r>
                <a:endParaRPr sz="850" b="1" u="none" strike="noStrike" cap="none">
                  <a:solidFill>
                    <a:srgbClr val="175C2C"/>
                  </a:solidFill>
                  <a:latin typeface="Arial"/>
                  <a:ea typeface="Arial"/>
                  <a:cs typeface="Arial"/>
                  <a:sym typeface="Arial"/>
                </a:endParaRPr>
              </a:p>
            </p:txBody>
          </p:sp>
          <p:sp>
            <p:nvSpPr>
              <p:cNvPr id="758" name="Google Shape;758;p13"/>
              <p:cNvSpPr/>
              <p:nvPr/>
            </p:nvSpPr>
            <p:spPr>
              <a:xfrm>
                <a:off x="2073337" y="2597066"/>
                <a:ext cx="419914" cy="259439"/>
              </a:xfrm>
              <a:custGeom>
                <a:avLst/>
                <a:gdLst/>
                <a:ahLst/>
                <a:cxnLst/>
                <a:rect l="l" t="t" r="r" b="b"/>
                <a:pathLst>
                  <a:path w="376" h="274" extrusionOk="0">
                    <a:moveTo>
                      <a:pt x="376" y="126"/>
                    </a:moveTo>
                    <a:lnTo>
                      <a:pt x="376" y="126"/>
                    </a:lnTo>
                    <a:lnTo>
                      <a:pt x="374" y="122"/>
                    </a:lnTo>
                    <a:lnTo>
                      <a:pt x="370" y="120"/>
                    </a:lnTo>
                    <a:lnTo>
                      <a:pt x="346" y="110"/>
                    </a:lnTo>
                    <a:lnTo>
                      <a:pt x="372" y="98"/>
                    </a:lnTo>
                    <a:lnTo>
                      <a:pt x="372" y="98"/>
                    </a:lnTo>
                    <a:lnTo>
                      <a:pt x="376" y="96"/>
                    </a:lnTo>
                    <a:lnTo>
                      <a:pt x="376" y="92"/>
                    </a:lnTo>
                    <a:lnTo>
                      <a:pt x="376" y="92"/>
                    </a:lnTo>
                    <a:lnTo>
                      <a:pt x="376" y="86"/>
                    </a:lnTo>
                    <a:lnTo>
                      <a:pt x="372" y="84"/>
                    </a:lnTo>
                    <a:lnTo>
                      <a:pt x="344" y="74"/>
                    </a:lnTo>
                    <a:lnTo>
                      <a:pt x="344" y="74"/>
                    </a:lnTo>
                    <a:lnTo>
                      <a:pt x="346" y="70"/>
                    </a:lnTo>
                    <a:lnTo>
                      <a:pt x="346" y="66"/>
                    </a:lnTo>
                    <a:lnTo>
                      <a:pt x="346" y="52"/>
                    </a:lnTo>
                    <a:lnTo>
                      <a:pt x="346" y="52"/>
                    </a:lnTo>
                    <a:lnTo>
                      <a:pt x="346" y="56"/>
                    </a:lnTo>
                    <a:lnTo>
                      <a:pt x="344" y="60"/>
                    </a:lnTo>
                    <a:lnTo>
                      <a:pt x="334" y="68"/>
                    </a:lnTo>
                    <a:lnTo>
                      <a:pt x="334" y="68"/>
                    </a:lnTo>
                    <a:lnTo>
                      <a:pt x="322" y="72"/>
                    </a:lnTo>
                    <a:lnTo>
                      <a:pt x="308" y="76"/>
                    </a:lnTo>
                    <a:lnTo>
                      <a:pt x="290" y="80"/>
                    </a:lnTo>
                    <a:lnTo>
                      <a:pt x="272" y="80"/>
                    </a:lnTo>
                    <a:lnTo>
                      <a:pt x="272" y="80"/>
                    </a:lnTo>
                    <a:lnTo>
                      <a:pt x="254" y="80"/>
                    </a:lnTo>
                    <a:lnTo>
                      <a:pt x="238" y="78"/>
                    </a:lnTo>
                    <a:lnTo>
                      <a:pt x="226" y="74"/>
                    </a:lnTo>
                    <a:lnTo>
                      <a:pt x="214" y="70"/>
                    </a:lnTo>
                    <a:lnTo>
                      <a:pt x="214" y="70"/>
                    </a:lnTo>
                    <a:lnTo>
                      <a:pt x="214" y="70"/>
                    </a:lnTo>
                    <a:lnTo>
                      <a:pt x="210" y="68"/>
                    </a:lnTo>
                    <a:lnTo>
                      <a:pt x="210" y="68"/>
                    </a:lnTo>
                    <a:lnTo>
                      <a:pt x="200" y="60"/>
                    </a:lnTo>
                    <a:lnTo>
                      <a:pt x="198" y="56"/>
                    </a:lnTo>
                    <a:lnTo>
                      <a:pt x="196" y="52"/>
                    </a:lnTo>
                    <a:lnTo>
                      <a:pt x="196" y="52"/>
                    </a:lnTo>
                    <a:lnTo>
                      <a:pt x="198" y="46"/>
                    </a:lnTo>
                    <a:lnTo>
                      <a:pt x="6" y="136"/>
                    </a:lnTo>
                    <a:lnTo>
                      <a:pt x="6" y="136"/>
                    </a:lnTo>
                    <a:lnTo>
                      <a:pt x="2" y="138"/>
                    </a:lnTo>
                    <a:lnTo>
                      <a:pt x="2" y="142"/>
                    </a:lnTo>
                    <a:lnTo>
                      <a:pt x="2" y="142"/>
                    </a:lnTo>
                    <a:lnTo>
                      <a:pt x="2" y="148"/>
                    </a:lnTo>
                    <a:lnTo>
                      <a:pt x="6" y="150"/>
                    </a:lnTo>
                    <a:lnTo>
                      <a:pt x="30" y="158"/>
                    </a:lnTo>
                    <a:lnTo>
                      <a:pt x="4" y="170"/>
                    </a:lnTo>
                    <a:lnTo>
                      <a:pt x="4" y="170"/>
                    </a:lnTo>
                    <a:lnTo>
                      <a:pt x="2" y="174"/>
                    </a:lnTo>
                    <a:lnTo>
                      <a:pt x="0" y="178"/>
                    </a:lnTo>
                    <a:lnTo>
                      <a:pt x="0" y="178"/>
                    </a:lnTo>
                    <a:lnTo>
                      <a:pt x="2" y="182"/>
                    </a:lnTo>
                    <a:lnTo>
                      <a:pt x="6" y="184"/>
                    </a:lnTo>
                    <a:lnTo>
                      <a:pt x="30" y="194"/>
                    </a:lnTo>
                    <a:lnTo>
                      <a:pt x="4" y="206"/>
                    </a:lnTo>
                    <a:lnTo>
                      <a:pt x="4" y="206"/>
                    </a:lnTo>
                    <a:lnTo>
                      <a:pt x="0" y="208"/>
                    </a:lnTo>
                    <a:lnTo>
                      <a:pt x="0" y="212"/>
                    </a:lnTo>
                    <a:lnTo>
                      <a:pt x="0" y="212"/>
                    </a:lnTo>
                    <a:lnTo>
                      <a:pt x="0" y="218"/>
                    </a:lnTo>
                    <a:lnTo>
                      <a:pt x="4" y="220"/>
                    </a:lnTo>
                    <a:lnTo>
                      <a:pt x="148" y="270"/>
                    </a:lnTo>
                    <a:lnTo>
                      <a:pt x="148" y="270"/>
                    </a:lnTo>
                    <a:lnTo>
                      <a:pt x="150" y="270"/>
                    </a:lnTo>
                    <a:lnTo>
                      <a:pt x="150" y="270"/>
                    </a:lnTo>
                    <a:lnTo>
                      <a:pt x="154" y="270"/>
                    </a:lnTo>
                    <a:lnTo>
                      <a:pt x="198" y="250"/>
                    </a:lnTo>
                    <a:lnTo>
                      <a:pt x="198" y="250"/>
                    </a:lnTo>
                    <a:lnTo>
                      <a:pt x="200" y="254"/>
                    </a:lnTo>
                    <a:lnTo>
                      <a:pt x="206" y="258"/>
                    </a:lnTo>
                    <a:lnTo>
                      <a:pt x="212" y="264"/>
                    </a:lnTo>
                    <a:lnTo>
                      <a:pt x="222" y="266"/>
                    </a:lnTo>
                    <a:lnTo>
                      <a:pt x="244" y="272"/>
                    </a:lnTo>
                    <a:lnTo>
                      <a:pt x="272" y="274"/>
                    </a:lnTo>
                    <a:lnTo>
                      <a:pt x="272" y="274"/>
                    </a:lnTo>
                    <a:lnTo>
                      <a:pt x="300" y="272"/>
                    </a:lnTo>
                    <a:lnTo>
                      <a:pt x="314" y="270"/>
                    </a:lnTo>
                    <a:lnTo>
                      <a:pt x="324" y="266"/>
                    </a:lnTo>
                    <a:lnTo>
                      <a:pt x="334" y="262"/>
                    </a:lnTo>
                    <a:lnTo>
                      <a:pt x="340" y="256"/>
                    </a:lnTo>
                    <a:lnTo>
                      <a:pt x="344" y="252"/>
                    </a:lnTo>
                    <a:lnTo>
                      <a:pt x="346" y="246"/>
                    </a:lnTo>
                    <a:lnTo>
                      <a:pt x="346" y="230"/>
                    </a:lnTo>
                    <a:lnTo>
                      <a:pt x="346" y="230"/>
                    </a:lnTo>
                    <a:lnTo>
                      <a:pt x="346" y="236"/>
                    </a:lnTo>
                    <a:lnTo>
                      <a:pt x="344" y="240"/>
                    </a:lnTo>
                    <a:lnTo>
                      <a:pt x="334" y="246"/>
                    </a:lnTo>
                    <a:lnTo>
                      <a:pt x="334" y="246"/>
                    </a:lnTo>
                    <a:lnTo>
                      <a:pt x="322" y="252"/>
                    </a:lnTo>
                    <a:lnTo>
                      <a:pt x="308" y="256"/>
                    </a:lnTo>
                    <a:lnTo>
                      <a:pt x="290" y="258"/>
                    </a:lnTo>
                    <a:lnTo>
                      <a:pt x="272" y="260"/>
                    </a:lnTo>
                    <a:lnTo>
                      <a:pt x="272" y="260"/>
                    </a:lnTo>
                    <a:lnTo>
                      <a:pt x="252" y="258"/>
                    </a:lnTo>
                    <a:lnTo>
                      <a:pt x="236" y="256"/>
                    </a:lnTo>
                    <a:lnTo>
                      <a:pt x="220" y="252"/>
                    </a:lnTo>
                    <a:lnTo>
                      <a:pt x="210" y="246"/>
                    </a:lnTo>
                    <a:lnTo>
                      <a:pt x="210" y="246"/>
                    </a:lnTo>
                    <a:lnTo>
                      <a:pt x="206" y="244"/>
                    </a:lnTo>
                    <a:lnTo>
                      <a:pt x="206" y="244"/>
                    </a:lnTo>
                    <a:lnTo>
                      <a:pt x="206" y="244"/>
                    </a:lnTo>
                    <a:lnTo>
                      <a:pt x="200" y="238"/>
                    </a:lnTo>
                    <a:lnTo>
                      <a:pt x="196" y="232"/>
                    </a:lnTo>
                    <a:lnTo>
                      <a:pt x="196" y="232"/>
                    </a:lnTo>
                    <a:lnTo>
                      <a:pt x="196" y="230"/>
                    </a:lnTo>
                    <a:lnTo>
                      <a:pt x="196" y="232"/>
                    </a:lnTo>
                    <a:lnTo>
                      <a:pt x="150" y="254"/>
                    </a:lnTo>
                    <a:lnTo>
                      <a:pt x="28" y="212"/>
                    </a:lnTo>
                    <a:lnTo>
                      <a:pt x="52" y="200"/>
                    </a:lnTo>
                    <a:lnTo>
                      <a:pt x="148" y="234"/>
                    </a:lnTo>
                    <a:lnTo>
                      <a:pt x="148" y="234"/>
                    </a:lnTo>
                    <a:lnTo>
                      <a:pt x="152" y="234"/>
                    </a:lnTo>
                    <a:lnTo>
                      <a:pt x="152" y="234"/>
                    </a:lnTo>
                    <a:lnTo>
                      <a:pt x="154" y="234"/>
                    </a:lnTo>
                    <a:lnTo>
                      <a:pt x="198" y="214"/>
                    </a:lnTo>
                    <a:lnTo>
                      <a:pt x="198" y="214"/>
                    </a:lnTo>
                    <a:lnTo>
                      <a:pt x="200" y="220"/>
                    </a:lnTo>
                    <a:lnTo>
                      <a:pt x="206" y="224"/>
                    </a:lnTo>
                    <a:lnTo>
                      <a:pt x="214" y="228"/>
                    </a:lnTo>
                    <a:lnTo>
                      <a:pt x="222" y="232"/>
                    </a:lnTo>
                    <a:lnTo>
                      <a:pt x="246" y="236"/>
                    </a:lnTo>
                    <a:lnTo>
                      <a:pt x="272" y="238"/>
                    </a:lnTo>
                    <a:lnTo>
                      <a:pt x="272" y="238"/>
                    </a:lnTo>
                    <a:lnTo>
                      <a:pt x="300" y="236"/>
                    </a:lnTo>
                    <a:lnTo>
                      <a:pt x="314" y="234"/>
                    </a:lnTo>
                    <a:lnTo>
                      <a:pt x="324" y="230"/>
                    </a:lnTo>
                    <a:lnTo>
                      <a:pt x="334" y="226"/>
                    </a:lnTo>
                    <a:lnTo>
                      <a:pt x="340" y="220"/>
                    </a:lnTo>
                    <a:lnTo>
                      <a:pt x="344" y="216"/>
                    </a:lnTo>
                    <a:lnTo>
                      <a:pt x="346" y="210"/>
                    </a:lnTo>
                    <a:lnTo>
                      <a:pt x="346" y="196"/>
                    </a:lnTo>
                    <a:lnTo>
                      <a:pt x="346" y="196"/>
                    </a:lnTo>
                    <a:lnTo>
                      <a:pt x="346" y="200"/>
                    </a:lnTo>
                    <a:lnTo>
                      <a:pt x="344" y="204"/>
                    </a:lnTo>
                    <a:lnTo>
                      <a:pt x="334" y="210"/>
                    </a:lnTo>
                    <a:lnTo>
                      <a:pt x="334" y="210"/>
                    </a:lnTo>
                    <a:lnTo>
                      <a:pt x="322" y="216"/>
                    </a:lnTo>
                    <a:lnTo>
                      <a:pt x="308" y="220"/>
                    </a:lnTo>
                    <a:lnTo>
                      <a:pt x="290" y="222"/>
                    </a:lnTo>
                    <a:lnTo>
                      <a:pt x="272" y="224"/>
                    </a:lnTo>
                    <a:lnTo>
                      <a:pt x="272" y="224"/>
                    </a:lnTo>
                    <a:lnTo>
                      <a:pt x="252" y="222"/>
                    </a:lnTo>
                    <a:lnTo>
                      <a:pt x="236" y="220"/>
                    </a:lnTo>
                    <a:lnTo>
                      <a:pt x="220" y="216"/>
                    </a:lnTo>
                    <a:lnTo>
                      <a:pt x="210" y="210"/>
                    </a:lnTo>
                    <a:lnTo>
                      <a:pt x="210" y="210"/>
                    </a:lnTo>
                    <a:lnTo>
                      <a:pt x="208" y="210"/>
                    </a:lnTo>
                    <a:lnTo>
                      <a:pt x="208" y="210"/>
                    </a:lnTo>
                    <a:lnTo>
                      <a:pt x="200" y="204"/>
                    </a:lnTo>
                    <a:lnTo>
                      <a:pt x="198" y="198"/>
                    </a:lnTo>
                    <a:lnTo>
                      <a:pt x="198" y="198"/>
                    </a:lnTo>
                    <a:lnTo>
                      <a:pt x="196" y="196"/>
                    </a:lnTo>
                    <a:lnTo>
                      <a:pt x="196" y="198"/>
                    </a:lnTo>
                    <a:lnTo>
                      <a:pt x="152" y="218"/>
                    </a:lnTo>
                    <a:lnTo>
                      <a:pt x="72" y="192"/>
                    </a:lnTo>
                    <a:lnTo>
                      <a:pt x="50" y="184"/>
                    </a:lnTo>
                    <a:lnTo>
                      <a:pt x="28" y="176"/>
                    </a:lnTo>
                    <a:lnTo>
                      <a:pt x="52" y="166"/>
                    </a:lnTo>
                    <a:lnTo>
                      <a:pt x="150" y="200"/>
                    </a:lnTo>
                    <a:lnTo>
                      <a:pt x="150" y="200"/>
                    </a:lnTo>
                    <a:lnTo>
                      <a:pt x="152" y="200"/>
                    </a:lnTo>
                    <a:lnTo>
                      <a:pt x="152" y="200"/>
                    </a:lnTo>
                    <a:lnTo>
                      <a:pt x="156" y="200"/>
                    </a:lnTo>
                    <a:lnTo>
                      <a:pt x="198" y="180"/>
                    </a:lnTo>
                    <a:lnTo>
                      <a:pt x="198" y="180"/>
                    </a:lnTo>
                    <a:lnTo>
                      <a:pt x="202" y="184"/>
                    </a:lnTo>
                    <a:lnTo>
                      <a:pt x="208" y="188"/>
                    </a:lnTo>
                    <a:lnTo>
                      <a:pt x="224" y="196"/>
                    </a:lnTo>
                    <a:lnTo>
                      <a:pt x="246" y="200"/>
                    </a:lnTo>
                    <a:lnTo>
                      <a:pt x="272" y="202"/>
                    </a:lnTo>
                    <a:lnTo>
                      <a:pt x="272" y="202"/>
                    </a:lnTo>
                    <a:lnTo>
                      <a:pt x="296" y="200"/>
                    </a:lnTo>
                    <a:lnTo>
                      <a:pt x="318" y="196"/>
                    </a:lnTo>
                    <a:lnTo>
                      <a:pt x="334" y="190"/>
                    </a:lnTo>
                    <a:lnTo>
                      <a:pt x="340" y="186"/>
                    </a:lnTo>
                    <a:lnTo>
                      <a:pt x="344" y="180"/>
                    </a:lnTo>
                    <a:lnTo>
                      <a:pt x="370" y="168"/>
                    </a:lnTo>
                    <a:lnTo>
                      <a:pt x="370" y="168"/>
                    </a:lnTo>
                    <a:lnTo>
                      <a:pt x="374" y="166"/>
                    </a:lnTo>
                    <a:lnTo>
                      <a:pt x="374" y="162"/>
                    </a:lnTo>
                    <a:lnTo>
                      <a:pt x="374" y="162"/>
                    </a:lnTo>
                    <a:lnTo>
                      <a:pt x="374" y="156"/>
                    </a:lnTo>
                    <a:lnTo>
                      <a:pt x="370" y="154"/>
                    </a:lnTo>
                    <a:lnTo>
                      <a:pt x="346" y="146"/>
                    </a:lnTo>
                    <a:lnTo>
                      <a:pt x="372" y="134"/>
                    </a:lnTo>
                    <a:lnTo>
                      <a:pt x="372" y="134"/>
                    </a:lnTo>
                    <a:lnTo>
                      <a:pt x="374" y="130"/>
                    </a:lnTo>
                    <a:lnTo>
                      <a:pt x="376" y="126"/>
                    </a:lnTo>
                    <a:lnTo>
                      <a:pt x="376" y="126"/>
                    </a:lnTo>
                    <a:close/>
                    <a:moveTo>
                      <a:pt x="202" y="78"/>
                    </a:moveTo>
                    <a:lnTo>
                      <a:pt x="202" y="78"/>
                    </a:lnTo>
                    <a:lnTo>
                      <a:pt x="214" y="84"/>
                    </a:lnTo>
                    <a:lnTo>
                      <a:pt x="230" y="90"/>
                    </a:lnTo>
                    <a:lnTo>
                      <a:pt x="248" y="94"/>
                    </a:lnTo>
                    <a:lnTo>
                      <a:pt x="272" y="96"/>
                    </a:lnTo>
                    <a:lnTo>
                      <a:pt x="272" y="96"/>
                    </a:lnTo>
                    <a:lnTo>
                      <a:pt x="294" y="94"/>
                    </a:lnTo>
                    <a:lnTo>
                      <a:pt x="314" y="90"/>
                    </a:lnTo>
                    <a:lnTo>
                      <a:pt x="330" y="84"/>
                    </a:lnTo>
                    <a:lnTo>
                      <a:pt x="342" y="78"/>
                    </a:lnTo>
                    <a:lnTo>
                      <a:pt x="342" y="78"/>
                    </a:lnTo>
                    <a:lnTo>
                      <a:pt x="346" y="82"/>
                    </a:lnTo>
                    <a:lnTo>
                      <a:pt x="346" y="88"/>
                    </a:lnTo>
                    <a:lnTo>
                      <a:pt x="346" y="88"/>
                    </a:lnTo>
                    <a:lnTo>
                      <a:pt x="346" y="92"/>
                    </a:lnTo>
                    <a:lnTo>
                      <a:pt x="344" y="96"/>
                    </a:lnTo>
                    <a:lnTo>
                      <a:pt x="334" y="104"/>
                    </a:lnTo>
                    <a:lnTo>
                      <a:pt x="334" y="104"/>
                    </a:lnTo>
                    <a:lnTo>
                      <a:pt x="322" y="108"/>
                    </a:lnTo>
                    <a:lnTo>
                      <a:pt x="308" y="112"/>
                    </a:lnTo>
                    <a:lnTo>
                      <a:pt x="290" y="116"/>
                    </a:lnTo>
                    <a:lnTo>
                      <a:pt x="272" y="116"/>
                    </a:lnTo>
                    <a:lnTo>
                      <a:pt x="272" y="116"/>
                    </a:lnTo>
                    <a:lnTo>
                      <a:pt x="254" y="116"/>
                    </a:lnTo>
                    <a:lnTo>
                      <a:pt x="238" y="114"/>
                    </a:lnTo>
                    <a:lnTo>
                      <a:pt x="226" y="110"/>
                    </a:lnTo>
                    <a:lnTo>
                      <a:pt x="214" y="106"/>
                    </a:lnTo>
                    <a:lnTo>
                      <a:pt x="214" y="106"/>
                    </a:lnTo>
                    <a:lnTo>
                      <a:pt x="214" y="106"/>
                    </a:lnTo>
                    <a:lnTo>
                      <a:pt x="210" y="104"/>
                    </a:lnTo>
                    <a:lnTo>
                      <a:pt x="210" y="104"/>
                    </a:lnTo>
                    <a:lnTo>
                      <a:pt x="200" y="96"/>
                    </a:lnTo>
                    <a:lnTo>
                      <a:pt x="198" y="92"/>
                    </a:lnTo>
                    <a:lnTo>
                      <a:pt x="196" y="88"/>
                    </a:lnTo>
                    <a:lnTo>
                      <a:pt x="196" y="88"/>
                    </a:lnTo>
                    <a:lnTo>
                      <a:pt x="198" y="82"/>
                    </a:lnTo>
                    <a:lnTo>
                      <a:pt x="202" y="78"/>
                    </a:lnTo>
                    <a:lnTo>
                      <a:pt x="202" y="78"/>
                    </a:lnTo>
                    <a:close/>
                    <a:moveTo>
                      <a:pt x="202" y="114"/>
                    </a:moveTo>
                    <a:lnTo>
                      <a:pt x="202" y="114"/>
                    </a:lnTo>
                    <a:lnTo>
                      <a:pt x="214" y="120"/>
                    </a:lnTo>
                    <a:lnTo>
                      <a:pt x="230" y="126"/>
                    </a:lnTo>
                    <a:lnTo>
                      <a:pt x="248" y="130"/>
                    </a:lnTo>
                    <a:lnTo>
                      <a:pt x="272" y="130"/>
                    </a:lnTo>
                    <a:lnTo>
                      <a:pt x="272" y="130"/>
                    </a:lnTo>
                    <a:lnTo>
                      <a:pt x="294" y="130"/>
                    </a:lnTo>
                    <a:lnTo>
                      <a:pt x="314" y="126"/>
                    </a:lnTo>
                    <a:lnTo>
                      <a:pt x="330" y="120"/>
                    </a:lnTo>
                    <a:lnTo>
                      <a:pt x="342" y="114"/>
                    </a:lnTo>
                    <a:lnTo>
                      <a:pt x="342" y="114"/>
                    </a:lnTo>
                    <a:lnTo>
                      <a:pt x="346" y="118"/>
                    </a:lnTo>
                    <a:lnTo>
                      <a:pt x="346" y="124"/>
                    </a:lnTo>
                    <a:lnTo>
                      <a:pt x="346" y="124"/>
                    </a:lnTo>
                    <a:lnTo>
                      <a:pt x="346" y="128"/>
                    </a:lnTo>
                    <a:lnTo>
                      <a:pt x="346" y="128"/>
                    </a:lnTo>
                    <a:lnTo>
                      <a:pt x="342" y="132"/>
                    </a:lnTo>
                    <a:lnTo>
                      <a:pt x="342" y="132"/>
                    </a:lnTo>
                    <a:lnTo>
                      <a:pt x="340" y="134"/>
                    </a:lnTo>
                    <a:lnTo>
                      <a:pt x="340" y="134"/>
                    </a:lnTo>
                    <a:lnTo>
                      <a:pt x="338" y="136"/>
                    </a:lnTo>
                    <a:lnTo>
                      <a:pt x="338" y="136"/>
                    </a:lnTo>
                    <a:lnTo>
                      <a:pt x="334" y="140"/>
                    </a:lnTo>
                    <a:lnTo>
                      <a:pt x="334" y="140"/>
                    </a:lnTo>
                    <a:lnTo>
                      <a:pt x="322" y="144"/>
                    </a:lnTo>
                    <a:lnTo>
                      <a:pt x="308" y="148"/>
                    </a:lnTo>
                    <a:lnTo>
                      <a:pt x="290" y="150"/>
                    </a:lnTo>
                    <a:lnTo>
                      <a:pt x="272" y="152"/>
                    </a:lnTo>
                    <a:lnTo>
                      <a:pt x="272" y="152"/>
                    </a:lnTo>
                    <a:lnTo>
                      <a:pt x="254" y="152"/>
                    </a:lnTo>
                    <a:lnTo>
                      <a:pt x="238" y="148"/>
                    </a:lnTo>
                    <a:lnTo>
                      <a:pt x="226" y="146"/>
                    </a:lnTo>
                    <a:lnTo>
                      <a:pt x="214" y="142"/>
                    </a:lnTo>
                    <a:lnTo>
                      <a:pt x="214" y="142"/>
                    </a:lnTo>
                    <a:lnTo>
                      <a:pt x="214" y="142"/>
                    </a:lnTo>
                    <a:lnTo>
                      <a:pt x="210" y="140"/>
                    </a:lnTo>
                    <a:lnTo>
                      <a:pt x="210" y="140"/>
                    </a:lnTo>
                    <a:lnTo>
                      <a:pt x="200" y="132"/>
                    </a:lnTo>
                    <a:lnTo>
                      <a:pt x="198" y="128"/>
                    </a:lnTo>
                    <a:lnTo>
                      <a:pt x="196" y="124"/>
                    </a:lnTo>
                    <a:lnTo>
                      <a:pt x="196" y="124"/>
                    </a:lnTo>
                    <a:lnTo>
                      <a:pt x="198" y="118"/>
                    </a:lnTo>
                    <a:lnTo>
                      <a:pt x="202" y="114"/>
                    </a:lnTo>
                    <a:lnTo>
                      <a:pt x="202" y="114"/>
                    </a:lnTo>
                    <a:close/>
                    <a:moveTo>
                      <a:pt x="162" y="144"/>
                    </a:moveTo>
                    <a:lnTo>
                      <a:pt x="162" y="144"/>
                    </a:lnTo>
                    <a:lnTo>
                      <a:pt x="150" y="150"/>
                    </a:lnTo>
                    <a:lnTo>
                      <a:pt x="134" y="150"/>
                    </a:lnTo>
                    <a:lnTo>
                      <a:pt x="134" y="150"/>
                    </a:lnTo>
                    <a:lnTo>
                      <a:pt x="116" y="150"/>
                    </a:lnTo>
                    <a:lnTo>
                      <a:pt x="104" y="144"/>
                    </a:lnTo>
                    <a:lnTo>
                      <a:pt x="104" y="144"/>
                    </a:lnTo>
                    <a:lnTo>
                      <a:pt x="100" y="142"/>
                    </a:lnTo>
                    <a:lnTo>
                      <a:pt x="98" y="138"/>
                    </a:lnTo>
                    <a:lnTo>
                      <a:pt x="98" y="138"/>
                    </a:lnTo>
                    <a:lnTo>
                      <a:pt x="100" y="136"/>
                    </a:lnTo>
                    <a:lnTo>
                      <a:pt x="102" y="132"/>
                    </a:lnTo>
                    <a:lnTo>
                      <a:pt x="110" y="128"/>
                    </a:lnTo>
                    <a:lnTo>
                      <a:pt x="120" y="126"/>
                    </a:lnTo>
                    <a:lnTo>
                      <a:pt x="134" y="124"/>
                    </a:lnTo>
                    <a:lnTo>
                      <a:pt x="134" y="124"/>
                    </a:lnTo>
                    <a:lnTo>
                      <a:pt x="148" y="126"/>
                    </a:lnTo>
                    <a:lnTo>
                      <a:pt x="158" y="128"/>
                    </a:lnTo>
                    <a:lnTo>
                      <a:pt x="166" y="132"/>
                    </a:lnTo>
                    <a:lnTo>
                      <a:pt x="168" y="136"/>
                    </a:lnTo>
                    <a:lnTo>
                      <a:pt x="168" y="138"/>
                    </a:lnTo>
                    <a:lnTo>
                      <a:pt x="168" y="138"/>
                    </a:lnTo>
                    <a:lnTo>
                      <a:pt x="166" y="142"/>
                    </a:lnTo>
                    <a:lnTo>
                      <a:pt x="162" y="144"/>
                    </a:lnTo>
                    <a:lnTo>
                      <a:pt x="162" y="144"/>
                    </a:lnTo>
                    <a:close/>
                    <a:moveTo>
                      <a:pt x="346" y="160"/>
                    </a:moveTo>
                    <a:lnTo>
                      <a:pt x="346" y="160"/>
                    </a:lnTo>
                    <a:lnTo>
                      <a:pt x="346" y="162"/>
                    </a:lnTo>
                    <a:lnTo>
                      <a:pt x="346" y="162"/>
                    </a:lnTo>
                    <a:lnTo>
                      <a:pt x="346" y="162"/>
                    </a:lnTo>
                    <a:lnTo>
                      <a:pt x="346" y="162"/>
                    </a:lnTo>
                    <a:lnTo>
                      <a:pt x="346" y="162"/>
                    </a:lnTo>
                    <a:lnTo>
                      <a:pt x="346" y="162"/>
                    </a:lnTo>
                    <a:lnTo>
                      <a:pt x="344" y="166"/>
                    </a:lnTo>
                    <a:lnTo>
                      <a:pt x="344" y="166"/>
                    </a:lnTo>
                    <a:lnTo>
                      <a:pt x="344" y="166"/>
                    </a:lnTo>
                    <a:lnTo>
                      <a:pt x="344" y="166"/>
                    </a:lnTo>
                    <a:lnTo>
                      <a:pt x="342" y="168"/>
                    </a:lnTo>
                    <a:lnTo>
                      <a:pt x="342" y="168"/>
                    </a:lnTo>
                    <a:lnTo>
                      <a:pt x="340" y="170"/>
                    </a:lnTo>
                    <a:lnTo>
                      <a:pt x="340" y="170"/>
                    </a:lnTo>
                    <a:lnTo>
                      <a:pt x="338" y="172"/>
                    </a:lnTo>
                    <a:lnTo>
                      <a:pt x="338" y="172"/>
                    </a:lnTo>
                    <a:lnTo>
                      <a:pt x="334" y="174"/>
                    </a:lnTo>
                    <a:lnTo>
                      <a:pt x="334" y="174"/>
                    </a:lnTo>
                    <a:lnTo>
                      <a:pt x="322" y="180"/>
                    </a:lnTo>
                    <a:lnTo>
                      <a:pt x="308" y="184"/>
                    </a:lnTo>
                    <a:lnTo>
                      <a:pt x="290" y="186"/>
                    </a:lnTo>
                    <a:lnTo>
                      <a:pt x="272" y="188"/>
                    </a:lnTo>
                    <a:lnTo>
                      <a:pt x="272" y="188"/>
                    </a:lnTo>
                    <a:lnTo>
                      <a:pt x="252" y="186"/>
                    </a:lnTo>
                    <a:lnTo>
                      <a:pt x="236" y="184"/>
                    </a:lnTo>
                    <a:lnTo>
                      <a:pt x="220" y="180"/>
                    </a:lnTo>
                    <a:lnTo>
                      <a:pt x="210" y="174"/>
                    </a:lnTo>
                    <a:lnTo>
                      <a:pt x="210" y="174"/>
                    </a:lnTo>
                    <a:lnTo>
                      <a:pt x="208" y="174"/>
                    </a:lnTo>
                    <a:lnTo>
                      <a:pt x="208" y="174"/>
                    </a:lnTo>
                    <a:lnTo>
                      <a:pt x="208" y="174"/>
                    </a:lnTo>
                    <a:lnTo>
                      <a:pt x="200" y="168"/>
                    </a:lnTo>
                    <a:lnTo>
                      <a:pt x="200" y="168"/>
                    </a:lnTo>
                    <a:lnTo>
                      <a:pt x="200" y="166"/>
                    </a:lnTo>
                    <a:lnTo>
                      <a:pt x="200" y="166"/>
                    </a:lnTo>
                    <a:lnTo>
                      <a:pt x="198" y="164"/>
                    </a:lnTo>
                    <a:lnTo>
                      <a:pt x="198" y="164"/>
                    </a:lnTo>
                    <a:lnTo>
                      <a:pt x="196" y="160"/>
                    </a:lnTo>
                    <a:lnTo>
                      <a:pt x="196" y="160"/>
                    </a:lnTo>
                    <a:lnTo>
                      <a:pt x="198" y="154"/>
                    </a:lnTo>
                    <a:lnTo>
                      <a:pt x="202" y="148"/>
                    </a:lnTo>
                    <a:lnTo>
                      <a:pt x="202" y="148"/>
                    </a:lnTo>
                    <a:lnTo>
                      <a:pt x="214" y="156"/>
                    </a:lnTo>
                    <a:lnTo>
                      <a:pt x="230" y="162"/>
                    </a:lnTo>
                    <a:lnTo>
                      <a:pt x="248" y="166"/>
                    </a:lnTo>
                    <a:lnTo>
                      <a:pt x="272" y="166"/>
                    </a:lnTo>
                    <a:lnTo>
                      <a:pt x="272" y="166"/>
                    </a:lnTo>
                    <a:lnTo>
                      <a:pt x="294" y="166"/>
                    </a:lnTo>
                    <a:lnTo>
                      <a:pt x="314" y="162"/>
                    </a:lnTo>
                    <a:lnTo>
                      <a:pt x="330" y="156"/>
                    </a:lnTo>
                    <a:lnTo>
                      <a:pt x="342" y="148"/>
                    </a:lnTo>
                    <a:lnTo>
                      <a:pt x="342" y="148"/>
                    </a:lnTo>
                    <a:lnTo>
                      <a:pt x="346" y="154"/>
                    </a:lnTo>
                    <a:lnTo>
                      <a:pt x="346" y="160"/>
                    </a:lnTo>
                    <a:lnTo>
                      <a:pt x="346" y="160"/>
                    </a:lnTo>
                    <a:close/>
                    <a:moveTo>
                      <a:pt x="346" y="128"/>
                    </a:moveTo>
                    <a:lnTo>
                      <a:pt x="346" y="128"/>
                    </a:lnTo>
                    <a:lnTo>
                      <a:pt x="348" y="128"/>
                    </a:lnTo>
                    <a:lnTo>
                      <a:pt x="346" y="128"/>
                    </a:lnTo>
                    <a:close/>
                    <a:moveTo>
                      <a:pt x="196" y="28"/>
                    </a:moveTo>
                    <a:lnTo>
                      <a:pt x="196" y="28"/>
                    </a:lnTo>
                    <a:lnTo>
                      <a:pt x="198" y="24"/>
                    </a:lnTo>
                    <a:lnTo>
                      <a:pt x="202" y="18"/>
                    </a:lnTo>
                    <a:lnTo>
                      <a:pt x="210" y="14"/>
                    </a:lnTo>
                    <a:lnTo>
                      <a:pt x="218" y="8"/>
                    </a:lnTo>
                    <a:lnTo>
                      <a:pt x="230" y="6"/>
                    </a:lnTo>
                    <a:lnTo>
                      <a:pt x="242" y="2"/>
                    </a:lnTo>
                    <a:lnTo>
                      <a:pt x="272" y="0"/>
                    </a:lnTo>
                    <a:lnTo>
                      <a:pt x="272" y="0"/>
                    </a:lnTo>
                    <a:lnTo>
                      <a:pt x="300" y="2"/>
                    </a:lnTo>
                    <a:lnTo>
                      <a:pt x="314" y="6"/>
                    </a:lnTo>
                    <a:lnTo>
                      <a:pt x="324" y="8"/>
                    </a:lnTo>
                    <a:lnTo>
                      <a:pt x="334" y="14"/>
                    </a:lnTo>
                    <a:lnTo>
                      <a:pt x="340" y="18"/>
                    </a:lnTo>
                    <a:lnTo>
                      <a:pt x="344" y="24"/>
                    </a:lnTo>
                    <a:lnTo>
                      <a:pt x="346" y="28"/>
                    </a:lnTo>
                    <a:lnTo>
                      <a:pt x="346" y="28"/>
                    </a:lnTo>
                    <a:lnTo>
                      <a:pt x="346" y="34"/>
                    </a:lnTo>
                    <a:lnTo>
                      <a:pt x="344" y="38"/>
                    </a:lnTo>
                    <a:lnTo>
                      <a:pt x="334" y="44"/>
                    </a:lnTo>
                    <a:lnTo>
                      <a:pt x="334" y="44"/>
                    </a:lnTo>
                    <a:lnTo>
                      <a:pt x="322" y="50"/>
                    </a:lnTo>
                    <a:lnTo>
                      <a:pt x="308" y="54"/>
                    </a:lnTo>
                    <a:lnTo>
                      <a:pt x="290" y="56"/>
                    </a:lnTo>
                    <a:lnTo>
                      <a:pt x="272" y="58"/>
                    </a:lnTo>
                    <a:lnTo>
                      <a:pt x="272" y="58"/>
                    </a:lnTo>
                    <a:lnTo>
                      <a:pt x="252" y="56"/>
                    </a:lnTo>
                    <a:lnTo>
                      <a:pt x="236" y="54"/>
                    </a:lnTo>
                    <a:lnTo>
                      <a:pt x="220" y="50"/>
                    </a:lnTo>
                    <a:lnTo>
                      <a:pt x="210" y="44"/>
                    </a:lnTo>
                    <a:lnTo>
                      <a:pt x="210" y="44"/>
                    </a:lnTo>
                    <a:lnTo>
                      <a:pt x="200" y="38"/>
                    </a:lnTo>
                    <a:lnTo>
                      <a:pt x="198" y="34"/>
                    </a:lnTo>
                    <a:lnTo>
                      <a:pt x="196" y="28"/>
                    </a:lnTo>
                    <a:lnTo>
                      <a:pt x="196" y="28"/>
                    </a:lnTo>
                    <a:close/>
                  </a:path>
                </a:pathLst>
              </a:custGeom>
              <a:solidFill>
                <a:srgbClr val="175C2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759" name="Google Shape;759;p13"/>
            <p:cNvGrpSpPr/>
            <p:nvPr/>
          </p:nvGrpSpPr>
          <p:grpSpPr>
            <a:xfrm>
              <a:off x="2712890" y="2487439"/>
              <a:ext cx="1890224" cy="478693"/>
              <a:chOff x="2712890" y="2487439"/>
              <a:chExt cx="1890224" cy="478693"/>
            </a:xfrm>
          </p:grpSpPr>
          <p:sp>
            <p:nvSpPr>
              <p:cNvPr id="760" name="Google Shape;760;p13"/>
              <p:cNvSpPr/>
              <p:nvPr/>
            </p:nvSpPr>
            <p:spPr>
              <a:xfrm>
                <a:off x="2712890" y="2487439"/>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Healthcare</a:t>
                </a:r>
                <a:endParaRPr sz="850" b="1" u="none" strike="noStrike" cap="none">
                  <a:solidFill>
                    <a:srgbClr val="175C2C"/>
                  </a:solidFill>
                  <a:latin typeface="Arial"/>
                  <a:ea typeface="Arial"/>
                  <a:cs typeface="Arial"/>
                  <a:sym typeface="Arial"/>
                </a:endParaRPr>
              </a:p>
            </p:txBody>
          </p:sp>
          <p:sp>
            <p:nvSpPr>
              <p:cNvPr id="761" name="Google Shape;761;p13"/>
              <p:cNvSpPr/>
              <p:nvPr/>
            </p:nvSpPr>
            <p:spPr>
              <a:xfrm>
                <a:off x="4259437" y="2597647"/>
                <a:ext cx="278145" cy="258278"/>
              </a:xfrm>
              <a:custGeom>
                <a:avLst/>
                <a:gdLst/>
                <a:ahLst/>
                <a:cxnLst/>
                <a:rect l="l" t="t" r="r" b="b"/>
                <a:pathLst>
                  <a:path w="200" h="200" extrusionOk="0">
                    <a:moveTo>
                      <a:pt x="63" y="175"/>
                    </a:moveTo>
                    <a:cubicBezTo>
                      <a:pt x="75" y="123"/>
                      <a:pt x="75" y="123"/>
                      <a:pt x="75" y="123"/>
                    </a:cubicBezTo>
                    <a:cubicBezTo>
                      <a:pt x="125" y="123"/>
                      <a:pt x="125" y="123"/>
                      <a:pt x="125" y="123"/>
                    </a:cubicBezTo>
                    <a:cubicBezTo>
                      <a:pt x="138" y="175"/>
                      <a:pt x="138" y="175"/>
                      <a:pt x="138" y="175"/>
                    </a:cubicBezTo>
                    <a:lnTo>
                      <a:pt x="63" y="175"/>
                    </a:lnTo>
                    <a:close/>
                    <a:moveTo>
                      <a:pt x="69" y="49"/>
                    </a:moveTo>
                    <a:cubicBezTo>
                      <a:pt x="88" y="49"/>
                      <a:pt x="88" y="49"/>
                      <a:pt x="88" y="49"/>
                    </a:cubicBezTo>
                    <a:cubicBezTo>
                      <a:pt x="88" y="30"/>
                      <a:pt x="88" y="30"/>
                      <a:pt x="88" y="30"/>
                    </a:cubicBezTo>
                    <a:cubicBezTo>
                      <a:pt x="113" y="30"/>
                      <a:pt x="113" y="30"/>
                      <a:pt x="113" y="30"/>
                    </a:cubicBezTo>
                    <a:cubicBezTo>
                      <a:pt x="113" y="49"/>
                      <a:pt x="113" y="49"/>
                      <a:pt x="113" y="49"/>
                    </a:cubicBezTo>
                    <a:cubicBezTo>
                      <a:pt x="131" y="49"/>
                      <a:pt x="131" y="49"/>
                      <a:pt x="131" y="49"/>
                    </a:cubicBezTo>
                    <a:cubicBezTo>
                      <a:pt x="131" y="74"/>
                      <a:pt x="131" y="74"/>
                      <a:pt x="131" y="74"/>
                    </a:cubicBezTo>
                    <a:cubicBezTo>
                      <a:pt x="113" y="74"/>
                      <a:pt x="113" y="74"/>
                      <a:pt x="113" y="74"/>
                    </a:cubicBezTo>
                    <a:cubicBezTo>
                      <a:pt x="113" y="93"/>
                      <a:pt x="113" y="93"/>
                      <a:pt x="113" y="93"/>
                    </a:cubicBezTo>
                    <a:cubicBezTo>
                      <a:pt x="88" y="93"/>
                      <a:pt x="88" y="93"/>
                      <a:pt x="88" y="93"/>
                    </a:cubicBezTo>
                    <a:cubicBezTo>
                      <a:pt x="88" y="74"/>
                      <a:pt x="88" y="74"/>
                      <a:pt x="88" y="74"/>
                    </a:cubicBezTo>
                    <a:cubicBezTo>
                      <a:pt x="69" y="74"/>
                      <a:pt x="69" y="74"/>
                      <a:pt x="69" y="74"/>
                    </a:cubicBezTo>
                    <a:lnTo>
                      <a:pt x="69" y="49"/>
                    </a:lnTo>
                    <a:close/>
                    <a:moveTo>
                      <a:pt x="188" y="138"/>
                    </a:moveTo>
                    <a:cubicBezTo>
                      <a:pt x="188" y="38"/>
                      <a:pt x="188" y="38"/>
                      <a:pt x="188" y="38"/>
                    </a:cubicBezTo>
                    <a:cubicBezTo>
                      <a:pt x="188" y="31"/>
                      <a:pt x="182" y="25"/>
                      <a:pt x="175" y="25"/>
                    </a:cubicBezTo>
                    <a:cubicBezTo>
                      <a:pt x="167" y="25"/>
                      <a:pt x="167" y="25"/>
                      <a:pt x="167" y="25"/>
                    </a:cubicBezTo>
                    <a:cubicBezTo>
                      <a:pt x="167" y="13"/>
                      <a:pt x="167" y="13"/>
                      <a:pt x="167" y="13"/>
                    </a:cubicBezTo>
                    <a:cubicBezTo>
                      <a:pt x="167" y="6"/>
                      <a:pt x="162" y="0"/>
                      <a:pt x="155" y="0"/>
                    </a:cubicBezTo>
                    <a:cubicBezTo>
                      <a:pt x="46" y="0"/>
                      <a:pt x="46" y="0"/>
                      <a:pt x="46" y="0"/>
                    </a:cubicBezTo>
                    <a:cubicBezTo>
                      <a:pt x="39" y="0"/>
                      <a:pt x="33" y="6"/>
                      <a:pt x="33" y="13"/>
                    </a:cubicBezTo>
                    <a:cubicBezTo>
                      <a:pt x="33" y="25"/>
                      <a:pt x="33" y="25"/>
                      <a:pt x="33" y="25"/>
                    </a:cubicBezTo>
                    <a:cubicBezTo>
                      <a:pt x="25" y="25"/>
                      <a:pt x="25" y="25"/>
                      <a:pt x="25" y="25"/>
                    </a:cubicBezTo>
                    <a:cubicBezTo>
                      <a:pt x="18" y="25"/>
                      <a:pt x="13" y="31"/>
                      <a:pt x="13" y="38"/>
                    </a:cubicBezTo>
                    <a:cubicBezTo>
                      <a:pt x="13" y="138"/>
                      <a:pt x="13" y="138"/>
                      <a:pt x="13" y="138"/>
                    </a:cubicBezTo>
                    <a:cubicBezTo>
                      <a:pt x="0" y="150"/>
                      <a:pt x="0" y="150"/>
                      <a:pt x="0" y="150"/>
                    </a:cubicBezTo>
                    <a:cubicBezTo>
                      <a:pt x="0" y="200"/>
                      <a:pt x="0" y="200"/>
                      <a:pt x="0" y="200"/>
                    </a:cubicBezTo>
                    <a:cubicBezTo>
                      <a:pt x="13" y="200"/>
                      <a:pt x="13" y="200"/>
                      <a:pt x="13" y="200"/>
                    </a:cubicBezTo>
                    <a:cubicBezTo>
                      <a:pt x="13" y="200"/>
                      <a:pt x="13" y="200"/>
                      <a:pt x="13" y="200"/>
                    </a:cubicBezTo>
                    <a:cubicBezTo>
                      <a:pt x="46" y="200"/>
                      <a:pt x="46" y="200"/>
                      <a:pt x="46" y="200"/>
                    </a:cubicBezTo>
                    <a:cubicBezTo>
                      <a:pt x="155" y="200"/>
                      <a:pt x="155" y="200"/>
                      <a:pt x="155" y="200"/>
                    </a:cubicBezTo>
                    <a:cubicBezTo>
                      <a:pt x="188" y="200"/>
                      <a:pt x="188" y="200"/>
                      <a:pt x="188" y="200"/>
                    </a:cubicBezTo>
                    <a:cubicBezTo>
                      <a:pt x="188" y="200"/>
                      <a:pt x="188" y="200"/>
                      <a:pt x="188" y="200"/>
                    </a:cubicBezTo>
                    <a:cubicBezTo>
                      <a:pt x="200" y="200"/>
                      <a:pt x="200" y="200"/>
                      <a:pt x="200" y="200"/>
                    </a:cubicBezTo>
                    <a:cubicBezTo>
                      <a:pt x="200" y="150"/>
                      <a:pt x="200" y="150"/>
                      <a:pt x="200" y="150"/>
                    </a:cubicBezTo>
                    <a:lnTo>
                      <a:pt x="188" y="138"/>
                    </a:ln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762" name="Google Shape;762;p13"/>
            <p:cNvGrpSpPr/>
            <p:nvPr/>
          </p:nvGrpSpPr>
          <p:grpSpPr>
            <a:xfrm>
              <a:off x="650827" y="3125697"/>
              <a:ext cx="6014350" cy="478693"/>
              <a:chOff x="650827" y="3125697"/>
              <a:chExt cx="6014350" cy="478693"/>
            </a:xfrm>
          </p:grpSpPr>
          <p:grpSp>
            <p:nvGrpSpPr>
              <p:cNvPr id="763" name="Google Shape;763;p13"/>
              <p:cNvGrpSpPr/>
              <p:nvPr/>
            </p:nvGrpSpPr>
            <p:grpSpPr>
              <a:xfrm>
                <a:off x="4774953" y="3125697"/>
                <a:ext cx="1890224" cy="478693"/>
                <a:chOff x="4774953" y="3125697"/>
                <a:chExt cx="1890224" cy="478693"/>
              </a:xfrm>
            </p:grpSpPr>
            <p:sp>
              <p:nvSpPr>
                <p:cNvPr id="764" name="Google Shape;764;p13"/>
                <p:cNvSpPr/>
                <p:nvPr/>
              </p:nvSpPr>
              <p:spPr>
                <a:xfrm>
                  <a:off x="4774953" y="312569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Economic Support</a:t>
                  </a:r>
                  <a:endParaRPr sz="850" b="1" u="none" strike="noStrike" cap="none">
                    <a:solidFill>
                      <a:srgbClr val="175C2C"/>
                    </a:solidFill>
                    <a:latin typeface="Arial"/>
                    <a:ea typeface="Arial"/>
                    <a:cs typeface="Arial"/>
                    <a:sym typeface="Arial"/>
                  </a:endParaRPr>
                </a:p>
              </p:txBody>
            </p:sp>
            <p:sp>
              <p:nvSpPr>
                <p:cNvPr id="765" name="Google Shape;765;p13"/>
                <p:cNvSpPr/>
                <p:nvPr/>
              </p:nvSpPr>
              <p:spPr>
                <a:xfrm>
                  <a:off x="6235581" y="3205479"/>
                  <a:ext cx="343677" cy="319129"/>
                </a:xfrm>
                <a:custGeom>
                  <a:avLst/>
                  <a:gdLst/>
                  <a:ahLst/>
                  <a:cxnLst/>
                  <a:rect l="l" t="t" r="r" b="b"/>
                  <a:pathLst>
                    <a:path w="304" h="304" extrusionOk="0">
                      <a:moveTo>
                        <a:pt x="228" y="304"/>
                      </a:moveTo>
                      <a:lnTo>
                        <a:pt x="304" y="304"/>
                      </a:lnTo>
                      <a:lnTo>
                        <a:pt x="304" y="76"/>
                      </a:lnTo>
                      <a:lnTo>
                        <a:pt x="228" y="76"/>
                      </a:lnTo>
                      <a:lnTo>
                        <a:pt x="228" y="304"/>
                      </a:lnTo>
                      <a:close/>
                      <a:moveTo>
                        <a:pt x="0" y="304"/>
                      </a:moveTo>
                      <a:lnTo>
                        <a:pt x="76" y="304"/>
                      </a:lnTo>
                      <a:lnTo>
                        <a:pt x="76" y="152"/>
                      </a:lnTo>
                      <a:lnTo>
                        <a:pt x="0" y="152"/>
                      </a:lnTo>
                      <a:lnTo>
                        <a:pt x="0" y="304"/>
                      </a:lnTo>
                      <a:close/>
                      <a:moveTo>
                        <a:pt x="114" y="304"/>
                      </a:moveTo>
                      <a:lnTo>
                        <a:pt x="190" y="304"/>
                      </a:lnTo>
                      <a:lnTo>
                        <a:pt x="190" y="0"/>
                      </a:lnTo>
                      <a:lnTo>
                        <a:pt x="114" y="0"/>
                      </a:lnTo>
                      <a:lnTo>
                        <a:pt x="114" y="304"/>
                      </a:ln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766" name="Google Shape;766;p13"/>
              <p:cNvGrpSpPr/>
              <p:nvPr/>
            </p:nvGrpSpPr>
            <p:grpSpPr>
              <a:xfrm>
                <a:off x="2712890" y="3125697"/>
                <a:ext cx="1890224" cy="478693"/>
                <a:chOff x="2712890" y="3125697"/>
                <a:chExt cx="1890224" cy="478693"/>
              </a:xfrm>
            </p:grpSpPr>
            <p:sp>
              <p:nvSpPr>
                <p:cNvPr id="767" name="Google Shape;767;p13"/>
                <p:cNvSpPr/>
                <p:nvPr/>
              </p:nvSpPr>
              <p:spPr>
                <a:xfrm>
                  <a:off x="2712890" y="312569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Communication</a:t>
                  </a:r>
                  <a:endParaRPr sz="850" b="1" u="none" strike="noStrike" cap="none">
                    <a:solidFill>
                      <a:srgbClr val="175C2C"/>
                    </a:solidFill>
                    <a:latin typeface="Arial"/>
                    <a:ea typeface="Arial"/>
                    <a:cs typeface="Arial"/>
                    <a:sym typeface="Arial"/>
                  </a:endParaRPr>
                </a:p>
              </p:txBody>
            </p:sp>
            <p:sp>
              <p:nvSpPr>
                <p:cNvPr id="768" name="Google Shape;768;p13"/>
                <p:cNvSpPr/>
                <p:nvPr/>
              </p:nvSpPr>
              <p:spPr>
                <a:xfrm>
                  <a:off x="4222059" y="3218551"/>
                  <a:ext cx="315523" cy="292986"/>
                </a:xfrm>
                <a:custGeom>
                  <a:avLst/>
                  <a:gdLst/>
                  <a:ahLst/>
                  <a:cxnLst/>
                  <a:rect l="l" t="t" r="r" b="b"/>
                  <a:pathLst>
                    <a:path w="200" h="200" extrusionOk="0">
                      <a:moveTo>
                        <a:pt x="100" y="0"/>
                      </a:moveTo>
                      <a:cubicBezTo>
                        <a:pt x="45" y="0"/>
                        <a:pt x="0" y="45"/>
                        <a:pt x="0" y="100"/>
                      </a:cubicBezTo>
                      <a:cubicBezTo>
                        <a:pt x="0" y="155"/>
                        <a:pt x="45" y="200"/>
                        <a:pt x="100" y="200"/>
                      </a:cubicBezTo>
                      <a:cubicBezTo>
                        <a:pt x="155" y="200"/>
                        <a:pt x="200" y="155"/>
                        <a:pt x="200" y="100"/>
                      </a:cubicBezTo>
                      <a:cubicBezTo>
                        <a:pt x="200" y="45"/>
                        <a:pt x="155" y="0"/>
                        <a:pt x="100" y="0"/>
                      </a:cubicBezTo>
                      <a:close/>
                      <a:moveTo>
                        <a:pt x="113" y="155"/>
                      </a:moveTo>
                      <a:cubicBezTo>
                        <a:pt x="88" y="155"/>
                        <a:pt x="88" y="155"/>
                        <a:pt x="88" y="155"/>
                      </a:cubicBezTo>
                      <a:cubicBezTo>
                        <a:pt x="88" y="95"/>
                        <a:pt x="88" y="95"/>
                        <a:pt x="88" y="95"/>
                      </a:cubicBezTo>
                      <a:cubicBezTo>
                        <a:pt x="113" y="95"/>
                        <a:pt x="113" y="95"/>
                        <a:pt x="113" y="95"/>
                      </a:cubicBezTo>
                      <a:lnTo>
                        <a:pt x="113" y="155"/>
                      </a:lnTo>
                      <a:close/>
                      <a:moveTo>
                        <a:pt x="100" y="70"/>
                      </a:moveTo>
                      <a:cubicBezTo>
                        <a:pt x="93" y="70"/>
                        <a:pt x="88" y="65"/>
                        <a:pt x="88" y="58"/>
                      </a:cubicBezTo>
                      <a:cubicBezTo>
                        <a:pt x="88" y="51"/>
                        <a:pt x="93" y="45"/>
                        <a:pt x="100" y="45"/>
                      </a:cubicBezTo>
                      <a:cubicBezTo>
                        <a:pt x="107" y="45"/>
                        <a:pt x="113" y="51"/>
                        <a:pt x="113" y="58"/>
                      </a:cubicBezTo>
                      <a:cubicBezTo>
                        <a:pt x="113" y="65"/>
                        <a:pt x="107" y="70"/>
                        <a:pt x="100" y="70"/>
                      </a:cubicBez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769" name="Google Shape;769;p13"/>
              <p:cNvGrpSpPr/>
              <p:nvPr/>
            </p:nvGrpSpPr>
            <p:grpSpPr>
              <a:xfrm>
                <a:off x="650827" y="3125697"/>
                <a:ext cx="1890224" cy="478693"/>
                <a:chOff x="650827" y="3125697"/>
                <a:chExt cx="1890224" cy="478693"/>
              </a:xfrm>
            </p:grpSpPr>
            <p:sp>
              <p:nvSpPr>
                <p:cNvPr id="770" name="Google Shape;770;p13"/>
                <p:cNvSpPr/>
                <p:nvPr/>
              </p:nvSpPr>
              <p:spPr>
                <a:xfrm>
                  <a:off x="650827" y="312569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Social Welfare</a:t>
                  </a:r>
                  <a:endParaRPr sz="850" b="1" u="none" strike="noStrike" cap="none">
                    <a:solidFill>
                      <a:srgbClr val="175C2C"/>
                    </a:solidFill>
                    <a:latin typeface="Arial"/>
                    <a:ea typeface="Arial"/>
                    <a:cs typeface="Arial"/>
                    <a:sym typeface="Arial"/>
                  </a:endParaRPr>
                </a:p>
              </p:txBody>
            </p:sp>
            <p:sp>
              <p:nvSpPr>
                <p:cNvPr id="771" name="Google Shape;771;p13"/>
                <p:cNvSpPr/>
                <p:nvPr/>
              </p:nvSpPr>
              <p:spPr>
                <a:xfrm>
                  <a:off x="2170403" y="3248886"/>
                  <a:ext cx="322848" cy="232316"/>
                </a:xfrm>
                <a:custGeom>
                  <a:avLst/>
                  <a:gdLst/>
                  <a:ahLst/>
                  <a:cxnLst/>
                  <a:rect l="l" t="t" r="r" b="b"/>
                  <a:pathLst>
                    <a:path w="258" h="200" extrusionOk="0">
                      <a:moveTo>
                        <a:pt x="28" y="46"/>
                      </a:moveTo>
                      <a:cubicBezTo>
                        <a:pt x="28" y="21"/>
                        <a:pt x="49" y="0"/>
                        <a:pt x="74" y="0"/>
                      </a:cubicBezTo>
                      <a:cubicBezTo>
                        <a:pt x="99" y="0"/>
                        <a:pt x="119" y="21"/>
                        <a:pt x="119" y="46"/>
                      </a:cubicBezTo>
                      <a:cubicBezTo>
                        <a:pt x="119" y="71"/>
                        <a:pt x="99" y="91"/>
                        <a:pt x="74" y="91"/>
                      </a:cubicBezTo>
                      <a:cubicBezTo>
                        <a:pt x="49" y="91"/>
                        <a:pt x="28" y="71"/>
                        <a:pt x="28" y="46"/>
                      </a:cubicBezTo>
                      <a:close/>
                      <a:moveTo>
                        <a:pt x="203" y="119"/>
                      </a:moveTo>
                      <a:cubicBezTo>
                        <a:pt x="222" y="119"/>
                        <a:pt x="237" y="103"/>
                        <a:pt x="237" y="84"/>
                      </a:cubicBezTo>
                      <a:cubicBezTo>
                        <a:pt x="237" y="66"/>
                        <a:pt x="222" y="50"/>
                        <a:pt x="203" y="50"/>
                      </a:cubicBezTo>
                      <a:cubicBezTo>
                        <a:pt x="184" y="50"/>
                        <a:pt x="169" y="66"/>
                        <a:pt x="169" y="84"/>
                      </a:cubicBezTo>
                      <a:cubicBezTo>
                        <a:pt x="169" y="103"/>
                        <a:pt x="184" y="119"/>
                        <a:pt x="203" y="119"/>
                      </a:cubicBezTo>
                      <a:close/>
                      <a:moveTo>
                        <a:pt x="203" y="145"/>
                      </a:moveTo>
                      <a:cubicBezTo>
                        <a:pt x="182" y="145"/>
                        <a:pt x="163" y="149"/>
                        <a:pt x="148" y="157"/>
                      </a:cubicBezTo>
                      <a:cubicBezTo>
                        <a:pt x="148" y="142"/>
                        <a:pt x="148" y="142"/>
                        <a:pt x="148" y="142"/>
                      </a:cubicBezTo>
                      <a:cubicBezTo>
                        <a:pt x="127" y="132"/>
                        <a:pt x="102" y="126"/>
                        <a:pt x="74" y="126"/>
                      </a:cubicBezTo>
                      <a:cubicBezTo>
                        <a:pt x="46" y="126"/>
                        <a:pt x="20" y="132"/>
                        <a:pt x="0" y="142"/>
                      </a:cubicBezTo>
                      <a:cubicBezTo>
                        <a:pt x="0" y="200"/>
                        <a:pt x="0" y="200"/>
                        <a:pt x="0" y="200"/>
                      </a:cubicBezTo>
                      <a:cubicBezTo>
                        <a:pt x="148" y="200"/>
                        <a:pt x="148" y="200"/>
                        <a:pt x="148" y="200"/>
                      </a:cubicBezTo>
                      <a:cubicBezTo>
                        <a:pt x="148" y="200"/>
                        <a:pt x="148" y="200"/>
                        <a:pt x="148" y="200"/>
                      </a:cubicBezTo>
                      <a:cubicBezTo>
                        <a:pt x="258" y="200"/>
                        <a:pt x="258" y="200"/>
                        <a:pt x="258" y="200"/>
                      </a:cubicBezTo>
                      <a:cubicBezTo>
                        <a:pt x="258" y="157"/>
                        <a:pt x="258" y="157"/>
                        <a:pt x="258" y="157"/>
                      </a:cubicBezTo>
                      <a:cubicBezTo>
                        <a:pt x="243" y="149"/>
                        <a:pt x="224" y="145"/>
                        <a:pt x="203" y="145"/>
                      </a:cubicBez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nvGrpSpPr>
            <p:cNvPr id="772" name="Google Shape;772;p13"/>
            <p:cNvGrpSpPr/>
            <p:nvPr/>
          </p:nvGrpSpPr>
          <p:grpSpPr>
            <a:xfrm>
              <a:off x="4774953" y="2487439"/>
              <a:ext cx="1890224" cy="478693"/>
              <a:chOff x="4774953" y="2487439"/>
              <a:chExt cx="1890224" cy="478693"/>
            </a:xfrm>
          </p:grpSpPr>
          <p:sp>
            <p:nvSpPr>
              <p:cNvPr id="773" name="Google Shape;773;p13"/>
              <p:cNvSpPr/>
              <p:nvPr/>
            </p:nvSpPr>
            <p:spPr>
              <a:xfrm>
                <a:off x="4774953" y="2487439"/>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Capacity Building</a:t>
                </a:r>
                <a:endParaRPr sz="850" b="1" u="none" strike="noStrike" cap="none">
                  <a:solidFill>
                    <a:srgbClr val="175C2C"/>
                  </a:solidFill>
                  <a:latin typeface="Arial"/>
                  <a:ea typeface="Arial"/>
                  <a:cs typeface="Arial"/>
                  <a:sym typeface="Arial"/>
                </a:endParaRPr>
              </a:p>
            </p:txBody>
          </p:sp>
          <p:sp>
            <p:nvSpPr>
              <p:cNvPr id="774" name="Google Shape;774;p13"/>
              <p:cNvSpPr/>
              <p:nvPr/>
            </p:nvSpPr>
            <p:spPr>
              <a:xfrm>
                <a:off x="6268613" y="2592229"/>
                <a:ext cx="289815" cy="269114"/>
              </a:xfrm>
              <a:custGeom>
                <a:avLst/>
                <a:gdLst/>
                <a:ahLst/>
                <a:cxnLst/>
                <a:rect l="l" t="t" r="r" b="b"/>
                <a:pathLst>
                  <a:path w="200" h="200" extrusionOk="0">
                    <a:moveTo>
                      <a:pt x="100" y="0"/>
                    </a:moveTo>
                    <a:cubicBezTo>
                      <a:pt x="44" y="0"/>
                      <a:pt x="0" y="45"/>
                      <a:pt x="0" y="100"/>
                    </a:cubicBezTo>
                    <a:cubicBezTo>
                      <a:pt x="0" y="128"/>
                      <a:pt x="10" y="152"/>
                      <a:pt x="28" y="170"/>
                    </a:cubicBezTo>
                    <a:cubicBezTo>
                      <a:pt x="46" y="189"/>
                      <a:pt x="72" y="200"/>
                      <a:pt x="100" y="200"/>
                    </a:cubicBezTo>
                    <a:cubicBezTo>
                      <a:pt x="128" y="200"/>
                      <a:pt x="153" y="189"/>
                      <a:pt x="171" y="170"/>
                    </a:cubicBezTo>
                    <a:cubicBezTo>
                      <a:pt x="189" y="152"/>
                      <a:pt x="200" y="128"/>
                      <a:pt x="200" y="100"/>
                    </a:cubicBezTo>
                    <a:cubicBezTo>
                      <a:pt x="200" y="45"/>
                      <a:pt x="155" y="0"/>
                      <a:pt x="100" y="0"/>
                    </a:cubicBezTo>
                    <a:close/>
                    <a:moveTo>
                      <a:pt x="149" y="156"/>
                    </a:moveTo>
                    <a:cubicBezTo>
                      <a:pt x="135" y="150"/>
                      <a:pt x="118" y="147"/>
                      <a:pt x="100" y="147"/>
                    </a:cubicBezTo>
                    <a:cubicBezTo>
                      <a:pt x="81" y="147"/>
                      <a:pt x="64" y="150"/>
                      <a:pt x="50" y="156"/>
                    </a:cubicBezTo>
                    <a:cubicBezTo>
                      <a:pt x="34" y="143"/>
                      <a:pt x="25" y="123"/>
                      <a:pt x="25" y="100"/>
                    </a:cubicBezTo>
                    <a:cubicBezTo>
                      <a:pt x="25" y="59"/>
                      <a:pt x="58" y="25"/>
                      <a:pt x="100" y="25"/>
                    </a:cubicBezTo>
                    <a:cubicBezTo>
                      <a:pt x="141" y="25"/>
                      <a:pt x="175" y="59"/>
                      <a:pt x="175" y="100"/>
                    </a:cubicBezTo>
                    <a:cubicBezTo>
                      <a:pt x="175" y="123"/>
                      <a:pt x="165" y="143"/>
                      <a:pt x="149" y="156"/>
                    </a:cubicBezTo>
                    <a:close/>
                    <a:moveTo>
                      <a:pt x="100" y="55"/>
                    </a:moveTo>
                    <a:cubicBezTo>
                      <a:pt x="81" y="55"/>
                      <a:pt x="67" y="70"/>
                      <a:pt x="67" y="88"/>
                    </a:cubicBezTo>
                    <a:cubicBezTo>
                      <a:pt x="67" y="106"/>
                      <a:pt x="81" y="121"/>
                      <a:pt x="100" y="121"/>
                    </a:cubicBezTo>
                    <a:cubicBezTo>
                      <a:pt x="118" y="121"/>
                      <a:pt x="133" y="106"/>
                      <a:pt x="133" y="88"/>
                    </a:cubicBezTo>
                    <a:cubicBezTo>
                      <a:pt x="133" y="70"/>
                      <a:pt x="118" y="55"/>
                      <a:pt x="100" y="55"/>
                    </a:cubicBez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775" name="Google Shape;775;p13"/>
            <p:cNvSpPr/>
            <p:nvPr/>
          </p:nvSpPr>
          <p:spPr>
            <a:xfrm>
              <a:off x="478988" y="2366683"/>
              <a:ext cx="6359803" cy="2037678"/>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nvGrpSpPr>
            <p:cNvPr id="776" name="Google Shape;776;p13"/>
            <p:cNvGrpSpPr/>
            <p:nvPr/>
          </p:nvGrpSpPr>
          <p:grpSpPr>
            <a:xfrm>
              <a:off x="650827" y="3763955"/>
              <a:ext cx="1890224" cy="478693"/>
              <a:chOff x="650827" y="3763955"/>
              <a:chExt cx="1890224" cy="478693"/>
            </a:xfrm>
          </p:grpSpPr>
          <p:sp>
            <p:nvSpPr>
              <p:cNvPr id="777" name="Google Shape;777;p13"/>
              <p:cNvSpPr/>
              <p:nvPr/>
            </p:nvSpPr>
            <p:spPr>
              <a:xfrm>
                <a:off x="650827" y="3763955"/>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Economic Reopening</a:t>
                </a:r>
                <a:endParaRPr sz="850" b="1" u="none" strike="noStrike" cap="none">
                  <a:solidFill>
                    <a:srgbClr val="175C2C"/>
                  </a:solidFill>
                  <a:latin typeface="Arial"/>
                  <a:ea typeface="Arial"/>
                  <a:cs typeface="Arial"/>
                  <a:sym typeface="Arial"/>
                </a:endParaRPr>
              </a:p>
            </p:txBody>
          </p:sp>
          <p:sp>
            <p:nvSpPr>
              <p:cNvPr id="778" name="Google Shape;778;p13"/>
              <p:cNvSpPr/>
              <p:nvPr/>
            </p:nvSpPr>
            <p:spPr>
              <a:xfrm>
                <a:off x="2133572" y="3853579"/>
                <a:ext cx="299443" cy="299443"/>
              </a:xfrm>
              <a:custGeom>
                <a:avLst/>
                <a:gdLst/>
                <a:ahLst/>
                <a:cxnLst/>
                <a:rect l="l" t="t" r="r" b="b"/>
                <a:pathLst>
                  <a:path w="200" h="200" extrusionOk="0">
                    <a:moveTo>
                      <a:pt x="75" y="56"/>
                    </a:moveTo>
                    <a:cubicBezTo>
                      <a:pt x="70" y="52"/>
                      <a:pt x="62" y="52"/>
                      <a:pt x="57" y="56"/>
                    </a:cubicBezTo>
                    <a:cubicBezTo>
                      <a:pt x="52" y="61"/>
                      <a:pt x="52" y="69"/>
                      <a:pt x="57" y="74"/>
                    </a:cubicBezTo>
                    <a:cubicBezTo>
                      <a:pt x="70" y="87"/>
                      <a:pt x="70" y="87"/>
                      <a:pt x="70" y="87"/>
                    </a:cubicBezTo>
                    <a:cubicBezTo>
                      <a:pt x="0" y="87"/>
                      <a:pt x="0" y="87"/>
                      <a:pt x="0" y="87"/>
                    </a:cubicBezTo>
                    <a:cubicBezTo>
                      <a:pt x="0" y="112"/>
                      <a:pt x="0" y="112"/>
                      <a:pt x="0" y="112"/>
                    </a:cubicBezTo>
                    <a:cubicBezTo>
                      <a:pt x="70" y="112"/>
                      <a:pt x="70" y="112"/>
                      <a:pt x="70" y="112"/>
                    </a:cubicBezTo>
                    <a:cubicBezTo>
                      <a:pt x="57" y="126"/>
                      <a:pt x="57" y="126"/>
                      <a:pt x="57" y="126"/>
                    </a:cubicBezTo>
                    <a:cubicBezTo>
                      <a:pt x="52" y="131"/>
                      <a:pt x="52" y="138"/>
                      <a:pt x="57" y="143"/>
                    </a:cubicBezTo>
                    <a:cubicBezTo>
                      <a:pt x="62" y="148"/>
                      <a:pt x="70" y="148"/>
                      <a:pt x="75" y="143"/>
                    </a:cubicBezTo>
                    <a:cubicBezTo>
                      <a:pt x="118" y="100"/>
                      <a:pt x="118" y="100"/>
                      <a:pt x="118" y="100"/>
                    </a:cubicBezTo>
                    <a:lnTo>
                      <a:pt x="75" y="56"/>
                    </a:lnTo>
                    <a:close/>
                    <a:moveTo>
                      <a:pt x="188" y="0"/>
                    </a:moveTo>
                    <a:cubicBezTo>
                      <a:pt x="88" y="0"/>
                      <a:pt x="88" y="0"/>
                      <a:pt x="88" y="0"/>
                    </a:cubicBezTo>
                    <a:cubicBezTo>
                      <a:pt x="81" y="0"/>
                      <a:pt x="75" y="6"/>
                      <a:pt x="75" y="12"/>
                    </a:cubicBezTo>
                    <a:cubicBezTo>
                      <a:pt x="75" y="22"/>
                      <a:pt x="75" y="22"/>
                      <a:pt x="75" y="22"/>
                    </a:cubicBezTo>
                    <a:cubicBezTo>
                      <a:pt x="100" y="47"/>
                      <a:pt x="100" y="47"/>
                      <a:pt x="100" y="47"/>
                    </a:cubicBezTo>
                    <a:cubicBezTo>
                      <a:pt x="100" y="25"/>
                      <a:pt x="100" y="25"/>
                      <a:pt x="100" y="25"/>
                    </a:cubicBezTo>
                    <a:cubicBezTo>
                      <a:pt x="175" y="25"/>
                      <a:pt x="175" y="25"/>
                      <a:pt x="175" y="25"/>
                    </a:cubicBezTo>
                    <a:cubicBezTo>
                      <a:pt x="175" y="175"/>
                      <a:pt x="175" y="175"/>
                      <a:pt x="175" y="175"/>
                    </a:cubicBezTo>
                    <a:cubicBezTo>
                      <a:pt x="100" y="175"/>
                      <a:pt x="100" y="175"/>
                      <a:pt x="100" y="175"/>
                    </a:cubicBezTo>
                    <a:cubicBezTo>
                      <a:pt x="100" y="153"/>
                      <a:pt x="100" y="153"/>
                      <a:pt x="100" y="153"/>
                    </a:cubicBezTo>
                    <a:cubicBezTo>
                      <a:pt x="75" y="178"/>
                      <a:pt x="75" y="178"/>
                      <a:pt x="75" y="178"/>
                    </a:cubicBezTo>
                    <a:cubicBezTo>
                      <a:pt x="75" y="187"/>
                      <a:pt x="75" y="187"/>
                      <a:pt x="75" y="187"/>
                    </a:cubicBezTo>
                    <a:cubicBezTo>
                      <a:pt x="75" y="194"/>
                      <a:pt x="81" y="200"/>
                      <a:pt x="88" y="200"/>
                    </a:cubicBezTo>
                    <a:cubicBezTo>
                      <a:pt x="188" y="200"/>
                      <a:pt x="188" y="200"/>
                      <a:pt x="188" y="200"/>
                    </a:cubicBezTo>
                    <a:cubicBezTo>
                      <a:pt x="195" y="200"/>
                      <a:pt x="200" y="194"/>
                      <a:pt x="200" y="187"/>
                    </a:cubicBezTo>
                    <a:cubicBezTo>
                      <a:pt x="200" y="12"/>
                      <a:pt x="200" y="12"/>
                      <a:pt x="200" y="12"/>
                    </a:cubicBezTo>
                    <a:cubicBezTo>
                      <a:pt x="200" y="6"/>
                      <a:pt x="195" y="0"/>
                      <a:pt x="188" y="0"/>
                    </a:cubicBezTo>
                    <a:close/>
                  </a:path>
                </a:pathLst>
              </a:custGeom>
              <a:solidFill>
                <a:srgbClr val="175C2C"/>
              </a:solidFill>
              <a:ln>
                <a:noFill/>
              </a:ln>
            </p:spPr>
            <p:txBody>
              <a:bodyPr spcFirstLastPara="1" wrap="square" lIns="48675" tIns="24325" rIns="48675" bIns="24325" anchor="t" anchorCtr="0">
                <a:noAutofit/>
              </a:bodyPr>
              <a:lstStyle/>
              <a:p>
                <a:pPr marL="0" marR="0" lvl="0" indent="0" algn="l" rtl="0">
                  <a:spcBef>
                    <a:spcPts val="0"/>
                  </a:spcBef>
                  <a:spcAft>
                    <a:spcPts val="0"/>
                  </a:spcAft>
                  <a:buNone/>
                </a:pPr>
                <a:endParaRPr sz="498">
                  <a:solidFill>
                    <a:schemeClr val="dk1"/>
                  </a:solidFill>
                  <a:latin typeface="Arial"/>
                  <a:ea typeface="Arial"/>
                  <a:cs typeface="Arial"/>
                  <a:sym typeface="Arial"/>
                </a:endParaRPr>
              </a:p>
            </p:txBody>
          </p:sp>
        </p:grpSp>
        <p:grpSp>
          <p:nvGrpSpPr>
            <p:cNvPr id="779" name="Google Shape;779;p13"/>
            <p:cNvGrpSpPr/>
            <p:nvPr/>
          </p:nvGrpSpPr>
          <p:grpSpPr>
            <a:xfrm>
              <a:off x="2712890" y="3763955"/>
              <a:ext cx="1890224" cy="478693"/>
              <a:chOff x="2712890" y="3763955"/>
              <a:chExt cx="1890224" cy="478693"/>
            </a:xfrm>
          </p:grpSpPr>
          <p:sp>
            <p:nvSpPr>
              <p:cNvPr id="780" name="Google Shape;780;p13"/>
              <p:cNvSpPr/>
              <p:nvPr/>
            </p:nvSpPr>
            <p:spPr>
              <a:xfrm>
                <a:off x="2712890" y="3763955"/>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Surveillance</a:t>
                </a:r>
                <a:endParaRPr sz="850" b="1" u="none" strike="noStrike" cap="none">
                  <a:solidFill>
                    <a:srgbClr val="175C2C"/>
                  </a:solidFill>
                  <a:latin typeface="Arial"/>
                  <a:ea typeface="Arial"/>
                  <a:cs typeface="Arial"/>
                  <a:sym typeface="Arial"/>
                </a:endParaRPr>
              </a:p>
            </p:txBody>
          </p:sp>
          <p:sp>
            <p:nvSpPr>
              <p:cNvPr id="781" name="Google Shape;781;p13"/>
              <p:cNvSpPr/>
              <p:nvPr/>
            </p:nvSpPr>
            <p:spPr>
              <a:xfrm>
                <a:off x="4259437" y="3874340"/>
                <a:ext cx="300431" cy="299443"/>
              </a:xfrm>
              <a:custGeom>
                <a:avLst/>
                <a:gdLst/>
                <a:ahLst/>
                <a:cxnLst/>
                <a:rect l="l" t="t" r="r" b="b"/>
                <a:pathLst>
                  <a:path w="200" h="200" extrusionOk="0">
                    <a:moveTo>
                      <a:pt x="139" y="112"/>
                    </a:moveTo>
                    <a:cubicBezTo>
                      <a:pt x="146" y="101"/>
                      <a:pt x="150" y="88"/>
                      <a:pt x="150" y="74"/>
                    </a:cubicBezTo>
                    <a:cubicBezTo>
                      <a:pt x="150" y="33"/>
                      <a:pt x="116" y="0"/>
                      <a:pt x="75" y="0"/>
                    </a:cubicBezTo>
                    <a:cubicBezTo>
                      <a:pt x="34" y="0"/>
                      <a:pt x="0" y="33"/>
                      <a:pt x="0" y="74"/>
                    </a:cubicBezTo>
                    <a:cubicBezTo>
                      <a:pt x="0" y="116"/>
                      <a:pt x="34" y="149"/>
                      <a:pt x="75" y="149"/>
                    </a:cubicBezTo>
                    <a:cubicBezTo>
                      <a:pt x="89" y="149"/>
                      <a:pt x="102" y="145"/>
                      <a:pt x="113" y="139"/>
                    </a:cubicBezTo>
                    <a:cubicBezTo>
                      <a:pt x="174" y="200"/>
                      <a:pt x="174" y="200"/>
                      <a:pt x="174" y="200"/>
                    </a:cubicBezTo>
                    <a:cubicBezTo>
                      <a:pt x="200" y="173"/>
                      <a:pt x="200" y="173"/>
                      <a:pt x="200" y="173"/>
                    </a:cubicBezTo>
                    <a:lnTo>
                      <a:pt x="139" y="112"/>
                    </a:lnTo>
                    <a:close/>
                    <a:moveTo>
                      <a:pt x="38" y="74"/>
                    </a:moveTo>
                    <a:cubicBezTo>
                      <a:pt x="38" y="54"/>
                      <a:pt x="54" y="37"/>
                      <a:pt x="75" y="37"/>
                    </a:cubicBezTo>
                    <a:cubicBezTo>
                      <a:pt x="96" y="37"/>
                      <a:pt x="112" y="54"/>
                      <a:pt x="112" y="74"/>
                    </a:cubicBezTo>
                    <a:cubicBezTo>
                      <a:pt x="112" y="84"/>
                      <a:pt x="108" y="93"/>
                      <a:pt x="102" y="100"/>
                    </a:cubicBezTo>
                    <a:cubicBezTo>
                      <a:pt x="101" y="101"/>
                      <a:pt x="101" y="101"/>
                      <a:pt x="101" y="101"/>
                    </a:cubicBezTo>
                    <a:cubicBezTo>
                      <a:pt x="94" y="108"/>
                      <a:pt x="85" y="112"/>
                      <a:pt x="75" y="112"/>
                    </a:cubicBezTo>
                    <a:cubicBezTo>
                      <a:pt x="54" y="112"/>
                      <a:pt x="38" y="95"/>
                      <a:pt x="38" y="74"/>
                    </a:cubicBezTo>
                    <a:close/>
                  </a:path>
                </a:pathLst>
              </a:custGeom>
              <a:solidFill>
                <a:srgbClr val="175C2C"/>
              </a:solidFill>
              <a:ln>
                <a:noFill/>
              </a:ln>
            </p:spPr>
            <p:txBody>
              <a:bodyPr spcFirstLastPara="1" wrap="square" lIns="48675" tIns="24325" rIns="48675" bIns="24325" anchor="t" anchorCtr="0">
                <a:noAutofit/>
              </a:bodyPr>
              <a:lstStyle/>
              <a:p>
                <a:pPr marL="0" marR="0" lvl="0" indent="0" algn="l" rtl="0">
                  <a:spcBef>
                    <a:spcPts val="0"/>
                  </a:spcBef>
                  <a:spcAft>
                    <a:spcPts val="0"/>
                  </a:spcAft>
                  <a:buNone/>
                </a:pPr>
                <a:endParaRPr sz="498">
                  <a:solidFill>
                    <a:schemeClr val="dk1"/>
                  </a:solidFill>
                  <a:latin typeface="Arial"/>
                  <a:ea typeface="Arial"/>
                  <a:cs typeface="Arial"/>
                  <a:sym typeface="Arial"/>
                </a:endParaRPr>
              </a:p>
            </p:txBody>
          </p:sp>
        </p:grpSp>
      </p:grpSp>
      <p:grpSp>
        <p:nvGrpSpPr>
          <p:cNvPr id="782" name="Google Shape;782;p13"/>
          <p:cNvGrpSpPr/>
          <p:nvPr/>
        </p:nvGrpSpPr>
        <p:grpSpPr>
          <a:xfrm>
            <a:off x="312508" y="4254266"/>
            <a:ext cx="7001606" cy="844720"/>
            <a:chOff x="312508" y="3843449"/>
            <a:chExt cx="7001606" cy="844720"/>
          </a:xfrm>
        </p:grpSpPr>
        <p:grpSp>
          <p:nvGrpSpPr>
            <p:cNvPr id="783" name="Google Shape;783;p13"/>
            <p:cNvGrpSpPr/>
            <p:nvPr/>
          </p:nvGrpSpPr>
          <p:grpSpPr>
            <a:xfrm>
              <a:off x="312508" y="3843449"/>
              <a:ext cx="6859228" cy="319421"/>
              <a:chOff x="312508" y="4545817"/>
              <a:chExt cx="7001606" cy="319421"/>
            </a:xfrm>
          </p:grpSpPr>
          <p:sp>
            <p:nvSpPr>
              <p:cNvPr id="784" name="Google Shape;784;p13"/>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785" name="Google Shape;785;p13"/>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Funding</a:t>
                </a:r>
                <a:r>
                  <a:rPr lang="en-US" sz="1000" b="1">
                    <a:solidFill>
                      <a:schemeClr val="dk1"/>
                    </a:solidFill>
                    <a:latin typeface="Arial"/>
                    <a:ea typeface="Arial"/>
                    <a:cs typeface="Arial"/>
                    <a:sym typeface="Arial"/>
                  </a:rPr>
                  <a:t> </a:t>
                </a:r>
                <a:endParaRPr sz="1000" b="1">
                  <a:solidFill>
                    <a:schemeClr val="dk1"/>
                  </a:solidFill>
                  <a:latin typeface="Arial"/>
                  <a:ea typeface="Arial"/>
                  <a:cs typeface="Arial"/>
                  <a:sym typeface="Arial"/>
                </a:endParaRPr>
              </a:p>
            </p:txBody>
          </p:sp>
          <p:cxnSp>
            <p:nvCxnSpPr>
              <p:cNvPr id="786" name="Google Shape;786;p13"/>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787" name="Google Shape;787;p13"/>
            <p:cNvSpPr txBox="1"/>
            <p:nvPr/>
          </p:nvSpPr>
          <p:spPr>
            <a:xfrm>
              <a:off x="454886" y="4226504"/>
              <a:ext cx="6859228" cy="46166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A total of ₦178,800,260,723 in monetary resources was available for the COVID-19 response as shown below. </a:t>
              </a:r>
              <a:r>
                <a:rPr lang="en-US" sz="1000" dirty="0">
                  <a:solidFill>
                    <a:schemeClr val="tx1"/>
                  </a:solidFill>
                  <a:latin typeface="Arial"/>
                  <a:ea typeface="Arial"/>
                  <a:cs typeface="Arial"/>
                  <a:sym typeface="Arial"/>
                </a:rPr>
                <a:t>About </a:t>
              </a:r>
              <a:r>
                <a:rPr lang="en-US" sz="1000" dirty="0">
                  <a:solidFill>
                    <a:schemeClr val="dk1"/>
                  </a:solidFill>
                  <a:latin typeface="Arial"/>
                  <a:ea typeface="Arial"/>
                  <a:cs typeface="Arial"/>
                  <a:sym typeface="Arial"/>
                </a:rPr>
                <a:t>79% of funds from donors and partners were used directly to support activities without passing through the PTF or government account. </a:t>
              </a:r>
              <a:endParaRPr sz="1000" b="1" dirty="0">
                <a:solidFill>
                  <a:schemeClr val="dk1"/>
                </a:solidFill>
                <a:latin typeface="Arial"/>
                <a:ea typeface="Arial"/>
                <a:cs typeface="Arial"/>
                <a:sym typeface="Arial"/>
              </a:endParaRPr>
            </a:p>
          </p:txBody>
        </p:sp>
      </p:grpSp>
      <p:grpSp>
        <p:nvGrpSpPr>
          <p:cNvPr id="788" name="Google Shape;788;p13"/>
          <p:cNvGrpSpPr/>
          <p:nvPr/>
        </p:nvGrpSpPr>
        <p:grpSpPr>
          <a:xfrm>
            <a:off x="764745" y="5364419"/>
            <a:ext cx="6239509" cy="4261224"/>
            <a:chOff x="764745" y="5364419"/>
            <a:chExt cx="6239509" cy="2633124"/>
          </a:xfrm>
        </p:grpSpPr>
        <p:graphicFrame>
          <p:nvGraphicFramePr>
            <p:cNvPr id="789" name="Google Shape;789;p13"/>
            <p:cNvGraphicFramePr/>
            <p:nvPr/>
          </p:nvGraphicFramePr>
          <p:xfrm>
            <a:off x="764745" y="5364419"/>
            <a:ext cx="6239509" cy="2633124"/>
          </p:xfrm>
          <a:graphic>
            <a:graphicData uri="http://schemas.openxmlformats.org/drawingml/2006/chart">
              <c:chart xmlns:c="http://schemas.openxmlformats.org/drawingml/2006/chart" xmlns:r="http://schemas.openxmlformats.org/officeDocument/2006/relationships" r:id="rId4"/>
            </a:graphicData>
          </a:graphic>
        </p:graphicFrame>
        <p:sp>
          <p:nvSpPr>
            <p:cNvPr id="790" name="Google Shape;790;p13"/>
            <p:cNvSpPr/>
            <p:nvPr/>
          </p:nvSpPr>
          <p:spPr>
            <a:xfrm>
              <a:off x="764746" y="5364420"/>
              <a:ext cx="6239400" cy="2633100"/>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791" name="Google Shape;791;p13"/>
            <p:cNvSpPr/>
            <p:nvPr/>
          </p:nvSpPr>
          <p:spPr>
            <a:xfrm>
              <a:off x="6133670" y="5746474"/>
              <a:ext cx="870584" cy="463378"/>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graphicFrame>
        <p:nvGraphicFramePr>
          <p:cNvPr id="792" name="Google Shape;792;p13"/>
          <p:cNvGraphicFramePr/>
          <p:nvPr/>
        </p:nvGraphicFramePr>
        <p:xfrm>
          <a:off x="6115050" y="5991148"/>
          <a:ext cx="870575" cy="741450"/>
        </p:xfrm>
        <a:graphic>
          <a:graphicData uri="http://schemas.openxmlformats.org/drawingml/2006/table">
            <a:tbl>
              <a:tblPr firstRow="1" bandRow="1">
                <a:noFill/>
                <a:tableStyleId>{FF75322B-DABF-467D-BC40-7EAB2D41CF18}</a:tableStyleId>
              </a:tblPr>
              <a:tblGrid>
                <a:gridCol w="870575">
                  <a:extLst>
                    <a:ext uri="{9D8B030D-6E8A-4147-A177-3AD203B41FA5}">
                      <a16:colId xmlns:a16="http://schemas.microsoft.com/office/drawing/2014/main" val="20000"/>
                    </a:ext>
                  </a:extLst>
                </a:gridCol>
              </a:tblGrid>
              <a:tr h="247150">
                <a:tc>
                  <a:txBody>
                    <a:bodyPr/>
                    <a:lstStyle/>
                    <a:p>
                      <a:pPr marL="0" marR="0" lvl="0" indent="0" algn="r" rtl="0">
                        <a:spcBef>
                          <a:spcPts val="0"/>
                        </a:spcBef>
                        <a:spcAft>
                          <a:spcPts val="0"/>
                        </a:spcAft>
                        <a:buNone/>
                      </a:pPr>
                      <a:r>
                        <a:rPr lang="en-US" sz="996" b="0" i="0" u="none" strike="noStrike" cap="none">
                          <a:solidFill>
                            <a:schemeClr val="lt1"/>
                          </a:solidFill>
                          <a:latin typeface="Arial"/>
                          <a:ea typeface="Arial"/>
                          <a:cs typeface="Arial"/>
                          <a:sym typeface="Arial"/>
                        </a:rPr>
                        <a:t> ₦ 141.1b </a:t>
                      </a:r>
                      <a:endParaRPr/>
                    </a:p>
                  </a:txBody>
                  <a:tcPr marL="91450" marR="91450" marT="45725" marB="45725" anchor="ctr">
                    <a:solidFill>
                      <a:srgbClr val="008751"/>
                    </a:solidFill>
                  </a:tcPr>
                </a:tc>
                <a:extLst>
                  <a:ext uri="{0D108BD9-81ED-4DB2-BD59-A6C34878D82A}">
                    <a16:rowId xmlns:a16="http://schemas.microsoft.com/office/drawing/2014/main" val="10000"/>
                  </a:ext>
                </a:extLst>
              </a:tr>
              <a:tr h="247150">
                <a:tc>
                  <a:txBody>
                    <a:bodyPr/>
                    <a:lstStyle/>
                    <a:p>
                      <a:pPr marL="0" marR="0" lvl="0" indent="0" algn="r" rtl="0">
                        <a:spcBef>
                          <a:spcPts val="0"/>
                        </a:spcBef>
                        <a:spcAft>
                          <a:spcPts val="0"/>
                        </a:spcAft>
                        <a:buNone/>
                      </a:pPr>
                      <a:r>
                        <a:rPr lang="en-US" sz="996" b="0" i="0" u="none" strike="noStrike" cap="none">
                          <a:solidFill>
                            <a:schemeClr val="lt1"/>
                          </a:solidFill>
                          <a:latin typeface="Arial"/>
                          <a:ea typeface="Arial"/>
                          <a:cs typeface="Arial"/>
                          <a:sym typeface="Arial"/>
                        </a:rPr>
                        <a:t> ₦ 15.6b</a:t>
                      </a:r>
                      <a:endParaRPr sz="996" u="none" strike="noStrike" cap="none"/>
                    </a:p>
                  </a:txBody>
                  <a:tcPr marL="91450" marR="91450" marT="45725" marB="45725" anchor="ctr">
                    <a:solidFill>
                      <a:srgbClr val="595959"/>
                    </a:solidFill>
                  </a:tcPr>
                </a:tc>
                <a:extLst>
                  <a:ext uri="{0D108BD9-81ED-4DB2-BD59-A6C34878D82A}">
                    <a16:rowId xmlns:a16="http://schemas.microsoft.com/office/drawing/2014/main" val="10001"/>
                  </a:ext>
                </a:extLst>
              </a:tr>
              <a:tr h="247150">
                <a:tc>
                  <a:txBody>
                    <a:bodyPr/>
                    <a:lstStyle/>
                    <a:p>
                      <a:pPr marL="0" marR="0" lvl="0" indent="0" algn="r" rtl="0">
                        <a:spcBef>
                          <a:spcPts val="0"/>
                        </a:spcBef>
                        <a:spcAft>
                          <a:spcPts val="0"/>
                        </a:spcAft>
                        <a:buNone/>
                      </a:pPr>
                      <a:r>
                        <a:rPr lang="en-US" sz="996" b="0" i="0" u="none" strike="noStrike" cap="none">
                          <a:solidFill>
                            <a:schemeClr val="lt1"/>
                          </a:solidFill>
                          <a:latin typeface="Arial"/>
                          <a:ea typeface="Arial"/>
                          <a:cs typeface="Arial"/>
                          <a:sym typeface="Arial"/>
                        </a:rPr>
                        <a:t> ₦ 22.2b</a:t>
                      </a:r>
                      <a:endParaRPr sz="996" u="none" strike="noStrike" cap="none"/>
                    </a:p>
                  </a:txBody>
                  <a:tcPr marL="91450" marR="91450" marT="45725" marB="45725" anchor="ctr">
                    <a:solidFill>
                      <a:srgbClr val="FEB188"/>
                    </a:solidFill>
                  </a:tcPr>
                </a:tc>
                <a:extLst>
                  <a:ext uri="{0D108BD9-81ED-4DB2-BD59-A6C34878D82A}">
                    <a16:rowId xmlns:a16="http://schemas.microsoft.com/office/drawing/2014/main" val="10002"/>
                  </a:ext>
                </a:extLst>
              </a:tr>
            </a:tbl>
          </a:graphicData>
        </a:graphic>
      </p:graphicFrame>
      <p:sp>
        <p:nvSpPr>
          <p:cNvPr id="793" name="Google Shape;793;p13"/>
          <p:cNvSpPr txBox="1"/>
          <p:nvPr/>
        </p:nvSpPr>
        <p:spPr>
          <a:xfrm>
            <a:off x="764745" y="9655958"/>
            <a:ext cx="6859228"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900"/>
              <a:buFont typeface="Arial"/>
              <a:buNone/>
            </a:pPr>
            <a:r>
              <a:rPr lang="en-US" sz="900" b="1" i="1" u="none" strike="noStrike" cap="none" dirty="0">
                <a:solidFill>
                  <a:srgbClr val="000000"/>
                </a:solidFill>
                <a:latin typeface="Arial"/>
                <a:ea typeface="Arial"/>
                <a:cs typeface="Arial"/>
                <a:sym typeface="Arial"/>
              </a:rPr>
              <a:t>* Source UNDP dashboard, OSGF, Resource </a:t>
            </a:r>
            <a:r>
              <a:rPr lang="en-US" sz="900" b="1" i="1" u="none" strike="noStrike" cap="none" dirty="0" err="1">
                <a:solidFill>
                  <a:srgbClr val="000000"/>
                </a:solidFill>
                <a:latin typeface="Arial"/>
                <a:ea typeface="Arial"/>
                <a:cs typeface="Arial"/>
                <a:sym typeface="Arial"/>
              </a:rPr>
              <a:t>Mobilisation</a:t>
            </a:r>
            <a:r>
              <a:rPr lang="en-US" sz="900" b="1" i="1" u="none" strike="noStrike" cap="none" dirty="0">
                <a:solidFill>
                  <a:srgbClr val="000000"/>
                </a:solidFill>
                <a:latin typeface="Arial"/>
                <a:ea typeface="Arial"/>
                <a:cs typeface="Arial"/>
                <a:sym typeface="Arial"/>
              </a:rPr>
              <a:t> Pillar</a:t>
            </a:r>
            <a:endParaRPr dirty="0"/>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798"/>
        <p:cNvGrpSpPr/>
        <p:nvPr/>
      </p:nvGrpSpPr>
      <p:grpSpPr>
        <a:xfrm>
          <a:off x="0" y="0"/>
          <a:ext cx="0" cy="0"/>
          <a:chOff x="0" y="0"/>
          <a:chExt cx="0" cy="0"/>
        </a:xfrm>
      </p:grpSpPr>
      <p:pic>
        <p:nvPicPr>
          <p:cNvPr id="799" name="Google Shape;799;p1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800" name="Google Shape;800;p1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17</a:t>
            </a:fld>
            <a:endParaRPr sz="500">
              <a:solidFill>
                <a:srgbClr val="161616"/>
              </a:solidFill>
            </a:endParaRPr>
          </a:p>
        </p:txBody>
      </p:sp>
      <p:sp>
        <p:nvSpPr>
          <p:cNvPr id="801" name="Google Shape;801;p1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802" name="Google Shape;802;p1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803" name="Google Shape;803;p1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804" name="Google Shape;804;p1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805" name="Google Shape;805;p1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806" name="Google Shape;806;p14"/>
          <p:cNvGrpSpPr/>
          <p:nvPr/>
        </p:nvGrpSpPr>
        <p:grpSpPr>
          <a:xfrm>
            <a:off x="312508" y="1657719"/>
            <a:ext cx="7001606" cy="690832"/>
            <a:chOff x="312508" y="3843449"/>
            <a:chExt cx="7001606" cy="690832"/>
          </a:xfrm>
        </p:grpSpPr>
        <p:grpSp>
          <p:nvGrpSpPr>
            <p:cNvPr id="807" name="Google Shape;807;p14"/>
            <p:cNvGrpSpPr/>
            <p:nvPr/>
          </p:nvGrpSpPr>
          <p:grpSpPr>
            <a:xfrm>
              <a:off x="312508" y="3843449"/>
              <a:ext cx="6859228" cy="319421"/>
              <a:chOff x="312508" y="4545817"/>
              <a:chExt cx="7001606" cy="319421"/>
            </a:xfrm>
          </p:grpSpPr>
          <p:sp>
            <p:nvSpPr>
              <p:cNvPr id="808" name="Google Shape;808;p14"/>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809" name="Google Shape;809;p14"/>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Healthcare</a:t>
                </a:r>
                <a:endParaRPr sz="1000" b="1">
                  <a:solidFill>
                    <a:schemeClr val="dk1"/>
                  </a:solidFill>
                  <a:latin typeface="Arial"/>
                  <a:ea typeface="Arial"/>
                  <a:cs typeface="Arial"/>
                  <a:sym typeface="Arial"/>
                </a:endParaRPr>
              </a:p>
            </p:txBody>
          </p:sp>
          <p:cxnSp>
            <p:nvCxnSpPr>
              <p:cNvPr id="810" name="Google Shape;810;p14"/>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811" name="Google Shape;811;p14"/>
            <p:cNvSpPr txBox="1"/>
            <p:nvPr/>
          </p:nvSpPr>
          <p:spPr>
            <a:xfrm>
              <a:off x="454886" y="4226504"/>
              <a:ext cx="6859228"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As of 6</a:t>
              </a:r>
              <a:r>
                <a:rPr lang="en-US" sz="1000" baseline="30000" dirty="0">
                  <a:solidFill>
                    <a:schemeClr val="dk1"/>
                  </a:solidFill>
                  <a:latin typeface="Arial"/>
                  <a:ea typeface="Arial"/>
                  <a:cs typeface="Arial"/>
                  <a:sym typeface="Arial"/>
                </a:rPr>
                <a:t>th</a:t>
              </a:r>
              <a:r>
                <a:rPr lang="en-US" sz="1000" dirty="0">
                  <a:solidFill>
                    <a:schemeClr val="dk1"/>
                  </a:solidFill>
                  <a:latin typeface="Arial"/>
                  <a:ea typeface="Arial"/>
                  <a:cs typeface="Arial"/>
                  <a:sym typeface="Arial"/>
                </a:rPr>
                <a:t> December 2020, the PTF through the NCDC and other partners had successfully conducted </a:t>
              </a:r>
              <a:r>
                <a:rPr lang="en-US" sz="1000" b="1" dirty="0">
                  <a:solidFill>
                    <a:schemeClr val="dk1"/>
                  </a:solidFill>
                  <a:latin typeface="Arial"/>
                  <a:ea typeface="Arial"/>
                  <a:cs typeface="Arial"/>
                  <a:sym typeface="Arial"/>
                </a:rPr>
                <a:t>812,598 </a:t>
              </a:r>
              <a:r>
                <a:rPr lang="en-US" sz="1000" dirty="0">
                  <a:solidFill>
                    <a:schemeClr val="dk1"/>
                  </a:solidFill>
                  <a:latin typeface="Arial"/>
                  <a:ea typeface="Arial"/>
                  <a:cs typeface="Arial"/>
                  <a:sym typeface="Arial"/>
                </a:rPr>
                <a:t>tests</a:t>
              </a:r>
              <a:r>
                <a:rPr lang="en-US" sz="1000" b="1" dirty="0">
                  <a:solidFill>
                    <a:schemeClr val="dk1"/>
                  </a:solidFill>
                  <a:latin typeface="Arial"/>
                  <a:ea typeface="Arial"/>
                  <a:cs typeface="Arial"/>
                  <a:sym typeface="Arial"/>
                </a:rPr>
                <a:t>. </a:t>
              </a:r>
              <a:r>
                <a:rPr lang="en-US" sz="1000" dirty="0">
                  <a:solidFill>
                    <a:schemeClr val="dk1"/>
                  </a:solidFill>
                  <a:latin typeface="Arial"/>
                  <a:ea typeface="Arial"/>
                  <a:cs typeface="Arial"/>
                  <a:sym typeface="Arial"/>
                </a:rPr>
                <a:t>There</a:t>
              </a:r>
              <a:r>
                <a:rPr lang="en-US" sz="1000" b="1" dirty="0">
                  <a:solidFill>
                    <a:schemeClr val="dk1"/>
                  </a:solidFill>
                  <a:latin typeface="Arial"/>
                  <a:ea typeface="Arial"/>
                  <a:cs typeface="Arial"/>
                  <a:sym typeface="Arial"/>
                </a:rPr>
                <a:t> </a:t>
              </a:r>
              <a:r>
                <a:rPr lang="en-US" sz="1000" dirty="0">
                  <a:solidFill>
                    <a:schemeClr val="dk1"/>
                  </a:solidFill>
                  <a:latin typeface="Arial"/>
                  <a:ea typeface="Arial"/>
                  <a:cs typeface="Arial"/>
                  <a:sym typeface="Arial"/>
                </a:rPr>
                <a:t>were </a:t>
              </a:r>
              <a:r>
                <a:rPr lang="en-US" sz="1000" b="1" dirty="0">
                  <a:solidFill>
                    <a:schemeClr val="dk1"/>
                  </a:solidFill>
                  <a:latin typeface="Arial"/>
                  <a:ea typeface="Arial"/>
                  <a:cs typeface="Arial"/>
                  <a:sym typeface="Arial"/>
                </a:rPr>
                <a:t>3,184 </a:t>
              </a:r>
              <a:r>
                <a:rPr lang="en-US" sz="1000" dirty="0">
                  <a:solidFill>
                    <a:schemeClr val="dk1"/>
                  </a:solidFill>
                  <a:latin typeface="Arial"/>
                  <a:ea typeface="Arial"/>
                  <a:cs typeface="Arial"/>
                  <a:sym typeface="Arial"/>
                </a:rPr>
                <a:t>active cases and</a:t>
              </a:r>
              <a:r>
                <a:rPr lang="en-US" sz="1000" b="1" dirty="0">
                  <a:solidFill>
                    <a:schemeClr val="dk1"/>
                  </a:solidFill>
                  <a:latin typeface="Arial"/>
                  <a:ea typeface="Arial"/>
                  <a:cs typeface="Arial"/>
                  <a:sym typeface="Arial"/>
                </a:rPr>
                <a:t> 64,774</a:t>
              </a:r>
              <a:r>
                <a:rPr lang="en-US" sz="1000" dirty="0">
                  <a:solidFill>
                    <a:schemeClr val="dk1"/>
                  </a:solidFill>
                  <a:latin typeface="Arial"/>
                  <a:ea typeface="Arial"/>
                  <a:cs typeface="Arial"/>
                  <a:sym typeface="Arial"/>
                </a:rPr>
                <a:t> cases had been managed/discharged. </a:t>
              </a:r>
              <a:endParaRPr sz="1000" dirty="0">
                <a:solidFill>
                  <a:schemeClr val="dk1"/>
                </a:solidFill>
                <a:latin typeface="Arial"/>
                <a:ea typeface="Arial"/>
                <a:cs typeface="Arial"/>
                <a:sym typeface="Arial"/>
              </a:endParaRPr>
            </a:p>
          </p:txBody>
        </p:sp>
      </p:grpSp>
      <p:grpSp>
        <p:nvGrpSpPr>
          <p:cNvPr id="812" name="Google Shape;812;p14"/>
          <p:cNvGrpSpPr/>
          <p:nvPr/>
        </p:nvGrpSpPr>
        <p:grpSpPr>
          <a:xfrm>
            <a:off x="1446415" y="2484129"/>
            <a:ext cx="4448548" cy="2092540"/>
            <a:chOff x="1446415" y="7003123"/>
            <a:chExt cx="4448548" cy="2092540"/>
          </a:xfrm>
        </p:grpSpPr>
        <p:grpSp>
          <p:nvGrpSpPr>
            <p:cNvPr id="813" name="Google Shape;813;p14"/>
            <p:cNvGrpSpPr/>
            <p:nvPr/>
          </p:nvGrpSpPr>
          <p:grpSpPr>
            <a:xfrm>
              <a:off x="1563990" y="7003123"/>
              <a:ext cx="4156075" cy="1854276"/>
              <a:chOff x="0" y="-135339"/>
              <a:chExt cx="4156378" cy="1854384"/>
            </a:xfrm>
          </p:grpSpPr>
          <p:grpSp>
            <p:nvGrpSpPr>
              <p:cNvPr id="814" name="Google Shape;814;p14"/>
              <p:cNvGrpSpPr/>
              <p:nvPr/>
            </p:nvGrpSpPr>
            <p:grpSpPr>
              <a:xfrm>
                <a:off x="0" y="-117143"/>
                <a:ext cx="1304127" cy="1782637"/>
                <a:chOff x="0" y="-117186"/>
                <a:chExt cx="1304251" cy="1783207"/>
              </a:xfrm>
            </p:grpSpPr>
            <p:grpSp>
              <p:nvGrpSpPr>
                <p:cNvPr id="815" name="Google Shape;815;p14"/>
                <p:cNvGrpSpPr/>
                <p:nvPr/>
              </p:nvGrpSpPr>
              <p:grpSpPr>
                <a:xfrm>
                  <a:off x="95676" y="-117186"/>
                  <a:ext cx="1114856" cy="949191"/>
                  <a:chOff x="-181153" y="-418026"/>
                  <a:chExt cx="3058763" cy="3058432"/>
                </a:xfrm>
              </p:grpSpPr>
              <p:grpSp>
                <p:nvGrpSpPr>
                  <p:cNvPr id="816" name="Google Shape;816;p14"/>
                  <p:cNvGrpSpPr/>
                  <p:nvPr/>
                </p:nvGrpSpPr>
                <p:grpSpPr>
                  <a:xfrm rot="8610070">
                    <a:off x="254441" y="18196"/>
                    <a:ext cx="2187575" cy="2185988"/>
                    <a:chOff x="254441" y="18196"/>
                    <a:chExt cx="2187575" cy="2185988"/>
                  </a:xfrm>
                </p:grpSpPr>
                <p:sp>
                  <p:nvSpPr>
                    <p:cNvPr id="817" name="Google Shape;817;p14"/>
                    <p:cNvSpPr/>
                    <p:nvPr/>
                  </p:nvSpPr>
                  <p:spPr>
                    <a:xfrm>
                      <a:off x="1348228" y="18196"/>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18" name="Google Shape;818;p14"/>
                    <p:cNvSpPr/>
                    <p:nvPr/>
                  </p:nvSpPr>
                  <p:spPr>
                    <a:xfrm>
                      <a:off x="254441" y="18196"/>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819" name="Google Shape;819;p14"/>
                  <p:cNvGrpSpPr/>
                  <p:nvPr/>
                </p:nvGrpSpPr>
                <p:grpSpPr>
                  <a:xfrm>
                    <a:off x="415160" y="236779"/>
                    <a:ext cx="1816533" cy="1766928"/>
                    <a:chOff x="415160" y="236779"/>
                    <a:chExt cx="1816533" cy="1766928"/>
                  </a:xfrm>
                </p:grpSpPr>
                <p:sp>
                  <p:nvSpPr>
                    <p:cNvPr id="820" name="Google Shape;820;p14"/>
                    <p:cNvSpPr/>
                    <p:nvPr/>
                  </p:nvSpPr>
                  <p:spPr>
                    <a:xfrm>
                      <a:off x="464765" y="236779"/>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21" name="Google Shape;821;p14"/>
                    <p:cNvSpPr/>
                    <p:nvPr/>
                  </p:nvSpPr>
                  <p:spPr>
                    <a:xfrm>
                      <a:off x="415160" y="800851"/>
                      <a:ext cx="1693586" cy="521875"/>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Clr>
                          <a:srgbClr val="008751"/>
                        </a:buClr>
                        <a:buSzPts val="1000"/>
                        <a:buFont typeface="Arial"/>
                        <a:buNone/>
                      </a:pPr>
                      <a:r>
                        <a:rPr lang="en-US" sz="1000" b="1" i="1" u="none" strike="noStrike" cap="none">
                          <a:solidFill>
                            <a:srgbClr val="008751"/>
                          </a:solidFill>
                          <a:latin typeface="Arial"/>
                          <a:ea typeface="Arial"/>
                          <a:cs typeface="Arial"/>
                          <a:sym typeface="Arial"/>
                        </a:rPr>
                        <a:t>812,598</a:t>
                      </a:r>
                      <a:endParaRPr sz="850" b="0" i="0" u="none" strike="noStrike" cap="none">
                        <a:solidFill>
                          <a:srgbClr val="000000"/>
                        </a:solidFill>
                        <a:latin typeface="Arial"/>
                        <a:ea typeface="Arial"/>
                        <a:cs typeface="Arial"/>
                        <a:sym typeface="Arial"/>
                      </a:endParaRPr>
                    </a:p>
                  </p:txBody>
                </p:sp>
              </p:grpSp>
            </p:grpSp>
            <p:sp>
              <p:nvSpPr>
                <p:cNvPr id="822" name="Google Shape;822;p14"/>
                <p:cNvSpPr txBox="1"/>
                <p:nvPr/>
              </p:nvSpPr>
              <p:spPr>
                <a:xfrm>
                  <a:off x="0" y="735470"/>
                  <a:ext cx="1304251" cy="776447"/>
                </a:xfrm>
                <a:prstGeom prst="rect">
                  <a:avLst/>
                </a:prstGeom>
                <a:noFill/>
                <a:ln>
                  <a:noFill/>
                </a:ln>
              </p:spPr>
              <p:txBody>
                <a:bodyPr spcFirstLastPara="1" wrap="square" lIns="91425" tIns="45700" rIns="91425" bIns="45700" anchor="t" anchorCtr="0">
                  <a:noAutofit/>
                </a:bodyPr>
                <a:lstStyle/>
                <a:p>
                  <a:pPr marL="0" marR="0" lvl="0" indent="0" algn="ctr" rtl="0">
                    <a:lnSpc>
                      <a:spcPct val="115000"/>
                    </a:lnSpc>
                    <a:spcBef>
                      <a:spcPts val="0"/>
                    </a:spcBef>
                    <a:spcAft>
                      <a:spcPts val="0"/>
                    </a:spcAft>
                    <a:buClr>
                      <a:srgbClr val="085931"/>
                    </a:buClr>
                    <a:buSzPts val="1000"/>
                    <a:buFont typeface="Arial"/>
                    <a:buNone/>
                  </a:pPr>
                  <a:r>
                    <a:rPr lang="en-US" sz="1000" b="1" i="0" u="none" strike="noStrike" cap="none">
                      <a:solidFill>
                        <a:srgbClr val="085931"/>
                      </a:solidFill>
                      <a:latin typeface="Arial"/>
                      <a:ea typeface="Arial"/>
                      <a:cs typeface="Arial"/>
                      <a:sym typeface="Arial"/>
                    </a:rPr>
                    <a:t>Total number tested and given results </a:t>
                  </a:r>
                  <a:endParaRPr sz="850" b="0" i="0" u="none" strike="noStrike" cap="none">
                    <a:solidFill>
                      <a:srgbClr val="000000"/>
                    </a:solidFill>
                    <a:latin typeface="Arial"/>
                    <a:ea typeface="Arial"/>
                    <a:cs typeface="Arial"/>
                    <a:sym typeface="Arial"/>
                  </a:endParaRPr>
                </a:p>
              </p:txBody>
            </p:sp>
            <p:pic>
              <p:nvPicPr>
                <p:cNvPr id="823" name="Google Shape;823;p14" descr="Microscope"/>
                <p:cNvPicPr preferRelativeResize="0"/>
                <p:nvPr/>
              </p:nvPicPr>
              <p:blipFill rotWithShape="1">
                <a:blip r:embed="rId4">
                  <a:alphaModFix/>
                </a:blip>
                <a:srcRect/>
                <a:stretch/>
              </p:blipFill>
              <p:spPr>
                <a:xfrm>
                  <a:off x="437321" y="1260256"/>
                  <a:ext cx="344170" cy="405765"/>
                </a:xfrm>
                <a:prstGeom prst="rect">
                  <a:avLst/>
                </a:prstGeom>
                <a:noFill/>
                <a:ln>
                  <a:noFill/>
                </a:ln>
              </p:spPr>
            </p:pic>
          </p:grpSp>
          <p:grpSp>
            <p:nvGrpSpPr>
              <p:cNvPr id="824" name="Google Shape;824;p14"/>
              <p:cNvGrpSpPr/>
              <p:nvPr/>
            </p:nvGrpSpPr>
            <p:grpSpPr>
              <a:xfrm>
                <a:off x="2852886" y="-135339"/>
                <a:ext cx="1303492" cy="1789514"/>
                <a:chOff x="2852884" y="-135382"/>
                <a:chExt cx="1303616" cy="1790086"/>
              </a:xfrm>
            </p:grpSpPr>
            <p:grpSp>
              <p:nvGrpSpPr>
                <p:cNvPr id="825" name="Google Shape;825;p14"/>
                <p:cNvGrpSpPr/>
                <p:nvPr/>
              </p:nvGrpSpPr>
              <p:grpSpPr>
                <a:xfrm>
                  <a:off x="2852884" y="-135382"/>
                  <a:ext cx="1303616" cy="1790086"/>
                  <a:chOff x="2852884" y="-135382"/>
                  <a:chExt cx="1303616" cy="1790086"/>
                </a:xfrm>
              </p:grpSpPr>
              <p:grpSp>
                <p:nvGrpSpPr>
                  <p:cNvPr id="826" name="Google Shape;826;p14"/>
                  <p:cNvGrpSpPr/>
                  <p:nvPr/>
                </p:nvGrpSpPr>
                <p:grpSpPr>
                  <a:xfrm>
                    <a:off x="2948561" y="-135382"/>
                    <a:ext cx="1114856" cy="949191"/>
                    <a:chOff x="2671732" y="-436222"/>
                    <a:chExt cx="3058763" cy="3058432"/>
                  </a:xfrm>
                </p:grpSpPr>
                <p:grpSp>
                  <p:nvGrpSpPr>
                    <p:cNvPr id="827" name="Google Shape;827;p14"/>
                    <p:cNvGrpSpPr/>
                    <p:nvPr/>
                  </p:nvGrpSpPr>
                  <p:grpSpPr>
                    <a:xfrm rot="8610070">
                      <a:off x="3107326" y="0"/>
                      <a:ext cx="2187575" cy="2185988"/>
                      <a:chOff x="3107326" y="0"/>
                      <a:chExt cx="2187575" cy="2185988"/>
                    </a:xfrm>
                  </p:grpSpPr>
                  <p:sp>
                    <p:nvSpPr>
                      <p:cNvPr id="828" name="Google Shape;828;p14"/>
                      <p:cNvSpPr/>
                      <p:nvPr/>
                    </p:nvSpPr>
                    <p:spPr>
                      <a:xfrm>
                        <a:off x="4201113" y="0"/>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29" name="Google Shape;829;p14"/>
                      <p:cNvSpPr/>
                      <p:nvPr/>
                    </p:nvSpPr>
                    <p:spPr>
                      <a:xfrm>
                        <a:off x="3107326" y="0"/>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830" name="Google Shape;830;p14"/>
                    <p:cNvGrpSpPr/>
                    <p:nvPr/>
                  </p:nvGrpSpPr>
                  <p:grpSpPr>
                    <a:xfrm>
                      <a:off x="3317650" y="218583"/>
                      <a:ext cx="1766928" cy="1766928"/>
                      <a:chOff x="3317650" y="218583"/>
                      <a:chExt cx="1766928" cy="1766928"/>
                    </a:xfrm>
                  </p:grpSpPr>
                  <p:sp>
                    <p:nvSpPr>
                      <p:cNvPr id="831" name="Google Shape;831;p14"/>
                      <p:cNvSpPr/>
                      <p:nvPr/>
                    </p:nvSpPr>
                    <p:spPr>
                      <a:xfrm>
                        <a:off x="3317650" y="218583"/>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32" name="Google Shape;832;p14"/>
                      <p:cNvSpPr/>
                      <p:nvPr/>
                    </p:nvSpPr>
                    <p:spPr>
                      <a:xfrm>
                        <a:off x="3430710" y="785144"/>
                        <a:ext cx="1529805" cy="521875"/>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Clr>
                            <a:srgbClr val="008751"/>
                          </a:buClr>
                          <a:buSzPts val="1000"/>
                          <a:buFont typeface="Arial"/>
                          <a:buNone/>
                        </a:pPr>
                        <a:r>
                          <a:rPr lang="en-US" sz="1000" b="1" i="1" u="none" strike="noStrike" cap="none">
                            <a:solidFill>
                              <a:srgbClr val="008751"/>
                            </a:solidFill>
                            <a:latin typeface="Arial"/>
                            <a:ea typeface="Arial"/>
                            <a:cs typeface="Arial"/>
                            <a:sym typeface="Arial"/>
                          </a:rPr>
                          <a:t>64,774</a:t>
                        </a:r>
                        <a:endParaRPr sz="850" b="0" i="0" u="none" strike="noStrike" cap="none">
                          <a:solidFill>
                            <a:srgbClr val="000000"/>
                          </a:solidFill>
                          <a:latin typeface="Arial"/>
                          <a:ea typeface="Arial"/>
                          <a:cs typeface="Arial"/>
                          <a:sym typeface="Arial"/>
                        </a:endParaRPr>
                      </a:p>
                    </p:txBody>
                  </p:sp>
                </p:grpSp>
              </p:grpSp>
              <p:sp>
                <p:nvSpPr>
                  <p:cNvPr id="833" name="Google Shape;833;p14"/>
                  <p:cNvSpPr txBox="1"/>
                  <p:nvPr/>
                </p:nvSpPr>
                <p:spPr>
                  <a:xfrm>
                    <a:off x="2852884" y="733177"/>
                    <a:ext cx="1303616" cy="921527"/>
                  </a:xfrm>
                  <a:prstGeom prst="rect">
                    <a:avLst/>
                  </a:prstGeom>
                  <a:noFill/>
                  <a:ln>
                    <a:noFill/>
                  </a:ln>
                </p:spPr>
                <p:txBody>
                  <a:bodyPr spcFirstLastPara="1" wrap="square" lIns="91425" tIns="45700" rIns="91425" bIns="45700" anchor="t" anchorCtr="0">
                    <a:noAutofit/>
                  </a:bodyPr>
                  <a:lstStyle/>
                  <a:p>
                    <a:pPr marL="0" marR="0" lvl="0" indent="0" algn="ctr" rtl="0">
                      <a:lnSpc>
                        <a:spcPct val="115000"/>
                      </a:lnSpc>
                      <a:spcBef>
                        <a:spcPts val="0"/>
                      </a:spcBef>
                      <a:spcAft>
                        <a:spcPts val="0"/>
                      </a:spcAft>
                      <a:buClr>
                        <a:srgbClr val="085931"/>
                      </a:buClr>
                      <a:buSzPts val="1000"/>
                      <a:buFont typeface="Arial"/>
                      <a:buNone/>
                    </a:pPr>
                    <a:r>
                      <a:rPr lang="en-US" sz="1000" b="1" i="0" u="none" strike="noStrike" cap="none">
                        <a:solidFill>
                          <a:srgbClr val="085931"/>
                        </a:solidFill>
                        <a:latin typeface="Arial"/>
                        <a:ea typeface="Arial"/>
                        <a:cs typeface="Arial"/>
                        <a:sym typeface="Arial"/>
                      </a:rPr>
                      <a:t>Managed / discharged cases</a:t>
                    </a:r>
                    <a:endParaRPr sz="850" b="0" i="0" u="none" strike="noStrike" cap="none">
                      <a:solidFill>
                        <a:srgbClr val="000000"/>
                      </a:solidFill>
                      <a:latin typeface="Arial"/>
                      <a:ea typeface="Arial"/>
                      <a:cs typeface="Arial"/>
                      <a:sym typeface="Arial"/>
                    </a:endParaRPr>
                  </a:p>
                </p:txBody>
              </p:sp>
            </p:grpSp>
            <p:pic>
              <p:nvPicPr>
                <p:cNvPr id="834" name="Google Shape;834;p14" descr="Group of people"/>
                <p:cNvPicPr preferRelativeResize="0"/>
                <p:nvPr/>
              </p:nvPicPr>
              <p:blipFill rotWithShape="1">
                <a:blip r:embed="rId5">
                  <a:alphaModFix/>
                </a:blip>
                <a:srcRect/>
                <a:stretch/>
              </p:blipFill>
              <p:spPr>
                <a:xfrm>
                  <a:off x="3282255" y="1353378"/>
                  <a:ext cx="421005" cy="234950"/>
                </a:xfrm>
                <a:prstGeom prst="rect">
                  <a:avLst/>
                </a:prstGeom>
                <a:noFill/>
                <a:ln>
                  <a:noFill/>
                </a:ln>
              </p:spPr>
            </p:pic>
          </p:grpSp>
          <p:grpSp>
            <p:nvGrpSpPr>
              <p:cNvPr id="835" name="Google Shape;835;p14"/>
              <p:cNvGrpSpPr/>
              <p:nvPr/>
            </p:nvGrpSpPr>
            <p:grpSpPr>
              <a:xfrm>
                <a:off x="1426759" y="-117143"/>
                <a:ext cx="1303491" cy="1836188"/>
                <a:chOff x="1426759" y="-117143"/>
                <a:chExt cx="1303491" cy="1836188"/>
              </a:xfrm>
            </p:grpSpPr>
            <p:grpSp>
              <p:nvGrpSpPr>
                <p:cNvPr id="836" name="Google Shape;836;p14"/>
                <p:cNvGrpSpPr/>
                <p:nvPr/>
              </p:nvGrpSpPr>
              <p:grpSpPr>
                <a:xfrm>
                  <a:off x="1522426" y="-117143"/>
                  <a:ext cx="1114749" cy="948887"/>
                  <a:chOff x="1245583" y="-418026"/>
                  <a:chExt cx="3058763" cy="3058432"/>
                </a:xfrm>
              </p:grpSpPr>
              <p:grpSp>
                <p:nvGrpSpPr>
                  <p:cNvPr id="837" name="Google Shape;837;p14"/>
                  <p:cNvGrpSpPr/>
                  <p:nvPr/>
                </p:nvGrpSpPr>
                <p:grpSpPr>
                  <a:xfrm rot="8610070">
                    <a:off x="1681177" y="18196"/>
                    <a:ext cx="2187575" cy="2185988"/>
                    <a:chOff x="1681177" y="18196"/>
                    <a:chExt cx="2187575" cy="2185988"/>
                  </a:xfrm>
                </p:grpSpPr>
                <p:sp>
                  <p:nvSpPr>
                    <p:cNvPr id="838" name="Google Shape;838;p14"/>
                    <p:cNvSpPr/>
                    <p:nvPr/>
                  </p:nvSpPr>
                  <p:spPr>
                    <a:xfrm>
                      <a:off x="2774964" y="18196"/>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39" name="Google Shape;839;p14"/>
                    <p:cNvSpPr/>
                    <p:nvPr/>
                  </p:nvSpPr>
                  <p:spPr>
                    <a:xfrm>
                      <a:off x="1681177" y="18196"/>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840" name="Google Shape;840;p14"/>
                  <p:cNvGrpSpPr/>
                  <p:nvPr/>
                </p:nvGrpSpPr>
                <p:grpSpPr>
                  <a:xfrm>
                    <a:off x="1891501" y="236779"/>
                    <a:ext cx="1766928" cy="1766928"/>
                    <a:chOff x="1891501" y="236779"/>
                    <a:chExt cx="1766928" cy="1766928"/>
                  </a:xfrm>
                </p:grpSpPr>
                <p:sp>
                  <p:nvSpPr>
                    <p:cNvPr id="841" name="Google Shape;841;p14"/>
                    <p:cNvSpPr/>
                    <p:nvPr/>
                  </p:nvSpPr>
                  <p:spPr>
                    <a:xfrm>
                      <a:off x="1891501" y="236779"/>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42" name="Google Shape;842;p14"/>
                    <p:cNvSpPr/>
                    <p:nvPr/>
                  </p:nvSpPr>
                  <p:spPr>
                    <a:xfrm>
                      <a:off x="2004769" y="803285"/>
                      <a:ext cx="1529807" cy="521875"/>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Clr>
                          <a:srgbClr val="008751"/>
                        </a:buClr>
                        <a:buSzPts val="1000"/>
                        <a:buFont typeface="Arial"/>
                        <a:buNone/>
                      </a:pPr>
                      <a:r>
                        <a:rPr lang="en-US" sz="1000" b="1" i="1" u="none" strike="noStrike" cap="none">
                          <a:solidFill>
                            <a:srgbClr val="008751"/>
                          </a:solidFill>
                          <a:latin typeface="Arial"/>
                          <a:ea typeface="Arial"/>
                          <a:cs typeface="Arial"/>
                          <a:sym typeface="Arial"/>
                        </a:rPr>
                        <a:t>3,184</a:t>
                      </a:r>
                      <a:endParaRPr sz="850" b="0" i="0" u="none" strike="noStrike" cap="none">
                        <a:solidFill>
                          <a:srgbClr val="000000"/>
                        </a:solidFill>
                        <a:latin typeface="Arial"/>
                        <a:ea typeface="Arial"/>
                        <a:cs typeface="Arial"/>
                        <a:sym typeface="Arial"/>
                      </a:endParaRPr>
                    </a:p>
                  </p:txBody>
                </p:sp>
              </p:grpSp>
            </p:grpSp>
            <p:sp>
              <p:nvSpPr>
                <p:cNvPr id="843" name="Google Shape;843;p14"/>
                <p:cNvSpPr txBox="1"/>
                <p:nvPr/>
              </p:nvSpPr>
              <p:spPr>
                <a:xfrm>
                  <a:off x="1426759" y="751139"/>
                  <a:ext cx="1303491" cy="921232"/>
                </a:xfrm>
                <a:prstGeom prst="rect">
                  <a:avLst/>
                </a:prstGeom>
                <a:noFill/>
                <a:ln>
                  <a:noFill/>
                </a:ln>
              </p:spPr>
              <p:txBody>
                <a:bodyPr spcFirstLastPara="1" wrap="square" lIns="91425" tIns="45700" rIns="91425" bIns="45700" anchor="t" anchorCtr="0">
                  <a:noAutofit/>
                </a:bodyPr>
                <a:lstStyle/>
                <a:p>
                  <a:pPr marL="0" marR="0" lvl="0" indent="0" algn="ctr" rtl="0">
                    <a:lnSpc>
                      <a:spcPct val="115000"/>
                    </a:lnSpc>
                    <a:spcBef>
                      <a:spcPts val="0"/>
                    </a:spcBef>
                    <a:spcAft>
                      <a:spcPts val="0"/>
                    </a:spcAft>
                    <a:buClr>
                      <a:srgbClr val="085931"/>
                    </a:buClr>
                    <a:buSzPts val="1000"/>
                    <a:buFont typeface="Arial"/>
                    <a:buNone/>
                  </a:pPr>
                  <a:r>
                    <a:rPr lang="en-US" sz="1000" b="1" i="0" u="none" strike="noStrike" cap="none">
                      <a:solidFill>
                        <a:srgbClr val="085931"/>
                      </a:solidFill>
                      <a:latin typeface="Arial"/>
                      <a:ea typeface="Arial"/>
                      <a:cs typeface="Arial"/>
                      <a:sym typeface="Arial"/>
                    </a:rPr>
                    <a:t>Total Number of Active Cases</a:t>
                  </a:r>
                  <a:endParaRPr sz="850" b="0" i="0" u="none" strike="noStrike" cap="none">
                    <a:solidFill>
                      <a:srgbClr val="000000"/>
                    </a:solidFill>
                    <a:latin typeface="Arial"/>
                    <a:ea typeface="Arial"/>
                    <a:cs typeface="Arial"/>
                    <a:sym typeface="Arial"/>
                  </a:endParaRPr>
                </a:p>
              </p:txBody>
            </p:sp>
            <p:sp>
              <p:nvSpPr>
                <p:cNvPr id="844" name="Google Shape;844;p14"/>
                <p:cNvSpPr/>
                <p:nvPr/>
              </p:nvSpPr>
              <p:spPr>
                <a:xfrm>
                  <a:off x="1863518" y="1371141"/>
                  <a:ext cx="406106" cy="347904"/>
                </a:xfrm>
                <a:custGeom>
                  <a:avLst/>
                  <a:gdLst/>
                  <a:ahLst/>
                  <a:cxnLst/>
                  <a:rect l="l" t="t" r="r" b="b"/>
                  <a:pathLst>
                    <a:path w="203" h="174" extrusionOk="0">
                      <a:moveTo>
                        <a:pt x="173" y="11"/>
                      </a:moveTo>
                      <a:cubicBezTo>
                        <a:pt x="171" y="4"/>
                        <a:pt x="164" y="0"/>
                        <a:pt x="157" y="0"/>
                      </a:cubicBezTo>
                      <a:cubicBezTo>
                        <a:pt x="150" y="1"/>
                        <a:pt x="144" y="6"/>
                        <a:pt x="143" y="14"/>
                      </a:cubicBezTo>
                      <a:cubicBezTo>
                        <a:pt x="127" y="116"/>
                        <a:pt x="127" y="116"/>
                        <a:pt x="127" y="116"/>
                      </a:cubicBezTo>
                      <a:cubicBezTo>
                        <a:pt x="108" y="55"/>
                        <a:pt x="108" y="55"/>
                        <a:pt x="108" y="55"/>
                      </a:cubicBezTo>
                      <a:cubicBezTo>
                        <a:pt x="106" y="49"/>
                        <a:pt x="100" y="44"/>
                        <a:pt x="93" y="44"/>
                      </a:cubicBezTo>
                      <a:cubicBezTo>
                        <a:pt x="93" y="44"/>
                        <a:pt x="93" y="44"/>
                        <a:pt x="93" y="44"/>
                      </a:cubicBezTo>
                      <a:cubicBezTo>
                        <a:pt x="86" y="44"/>
                        <a:pt x="80" y="49"/>
                        <a:pt x="78" y="55"/>
                      </a:cubicBezTo>
                      <a:cubicBezTo>
                        <a:pt x="62" y="109"/>
                        <a:pt x="62" y="109"/>
                        <a:pt x="62" y="109"/>
                      </a:cubicBezTo>
                      <a:cubicBezTo>
                        <a:pt x="47" y="82"/>
                        <a:pt x="47" y="82"/>
                        <a:pt x="47" y="82"/>
                      </a:cubicBezTo>
                      <a:cubicBezTo>
                        <a:pt x="44" y="77"/>
                        <a:pt x="39" y="74"/>
                        <a:pt x="33" y="74"/>
                      </a:cubicBezTo>
                      <a:cubicBezTo>
                        <a:pt x="27" y="74"/>
                        <a:pt x="22" y="77"/>
                        <a:pt x="19" y="82"/>
                      </a:cubicBezTo>
                      <a:cubicBezTo>
                        <a:pt x="3" y="115"/>
                        <a:pt x="3" y="115"/>
                        <a:pt x="3" y="115"/>
                      </a:cubicBezTo>
                      <a:cubicBezTo>
                        <a:pt x="0" y="121"/>
                        <a:pt x="2" y="128"/>
                        <a:pt x="8" y="132"/>
                      </a:cubicBezTo>
                      <a:cubicBezTo>
                        <a:pt x="14" y="135"/>
                        <a:pt x="22" y="132"/>
                        <a:pt x="25" y="126"/>
                      </a:cubicBezTo>
                      <a:cubicBezTo>
                        <a:pt x="34" y="109"/>
                        <a:pt x="34" y="109"/>
                        <a:pt x="34" y="109"/>
                      </a:cubicBezTo>
                      <a:cubicBezTo>
                        <a:pt x="51" y="140"/>
                        <a:pt x="51" y="140"/>
                        <a:pt x="51" y="140"/>
                      </a:cubicBezTo>
                      <a:cubicBezTo>
                        <a:pt x="54" y="145"/>
                        <a:pt x="60" y="149"/>
                        <a:pt x="66" y="148"/>
                      </a:cubicBezTo>
                      <a:cubicBezTo>
                        <a:pt x="73" y="147"/>
                        <a:pt x="78" y="143"/>
                        <a:pt x="80" y="137"/>
                      </a:cubicBezTo>
                      <a:cubicBezTo>
                        <a:pt x="93" y="92"/>
                        <a:pt x="93" y="92"/>
                        <a:pt x="93" y="92"/>
                      </a:cubicBezTo>
                      <a:cubicBezTo>
                        <a:pt x="115" y="163"/>
                        <a:pt x="115" y="163"/>
                        <a:pt x="115" y="163"/>
                      </a:cubicBezTo>
                      <a:cubicBezTo>
                        <a:pt x="117" y="169"/>
                        <a:pt x="123" y="174"/>
                        <a:pt x="130" y="174"/>
                      </a:cubicBezTo>
                      <a:cubicBezTo>
                        <a:pt x="130" y="174"/>
                        <a:pt x="130" y="174"/>
                        <a:pt x="131" y="174"/>
                      </a:cubicBezTo>
                      <a:cubicBezTo>
                        <a:pt x="138" y="173"/>
                        <a:pt x="144" y="168"/>
                        <a:pt x="145" y="160"/>
                      </a:cubicBezTo>
                      <a:cubicBezTo>
                        <a:pt x="161" y="55"/>
                        <a:pt x="161" y="55"/>
                        <a:pt x="161" y="55"/>
                      </a:cubicBezTo>
                      <a:cubicBezTo>
                        <a:pt x="177" y="102"/>
                        <a:pt x="177" y="102"/>
                        <a:pt x="177" y="102"/>
                      </a:cubicBezTo>
                      <a:cubicBezTo>
                        <a:pt x="179" y="109"/>
                        <a:pt x="186" y="112"/>
                        <a:pt x="193" y="110"/>
                      </a:cubicBezTo>
                      <a:cubicBezTo>
                        <a:pt x="199" y="108"/>
                        <a:pt x="203" y="101"/>
                        <a:pt x="201" y="94"/>
                      </a:cubicBezTo>
                      <a:lnTo>
                        <a:pt x="173" y="11"/>
                      </a:lnTo>
                      <a:close/>
                    </a:path>
                  </a:pathLst>
                </a:custGeom>
                <a:solidFill>
                  <a:srgbClr val="008751"/>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845" name="Google Shape;845;p14"/>
            <p:cNvSpPr/>
            <p:nvPr/>
          </p:nvSpPr>
          <p:spPr>
            <a:xfrm>
              <a:off x="1446415" y="7020528"/>
              <a:ext cx="4448548" cy="2075135"/>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grpSp>
        <p:nvGrpSpPr>
          <p:cNvPr id="846" name="Google Shape;846;p14"/>
          <p:cNvGrpSpPr/>
          <p:nvPr/>
        </p:nvGrpSpPr>
        <p:grpSpPr>
          <a:xfrm>
            <a:off x="312508" y="4728626"/>
            <a:ext cx="7001606" cy="831463"/>
            <a:chOff x="312508" y="5258714"/>
            <a:chExt cx="7001606" cy="831463"/>
          </a:xfrm>
        </p:grpSpPr>
        <p:sp>
          <p:nvSpPr>
            <p:cNvPr id="847" name="Google Shape;847;p14"/>
            <p:cNvSpPr txBox="1"/>
            <p:nvPr/>
          </p:nvSpPr>
          <p:spPr>
            <a:xfrm>
              <a:off x="454886" y="5628512"/>
              <a:ext cx="6859228" cy="46166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In the wake of the COVID-19 outbreak, capacity development was required to equip frontline healthcare workers with necessary skills and infrastructure for managing suspected cases and to ensure adherence to safety protocols and procedures. </a:t>
              </a:r>
              <a:endParaRPr/>
            </a:p>
          </p:txBody>
        </p:sp>
        <p:grpSp>
          <p:nvGrpSpPr>
            <p:cNvPr id="848" name="Google Shape;848;p14"/>
            <p:cNvGrpSpPr/>
            <p:nvPr/>
          </p:nvGrpSpPr>
          <p:grpSpPr>
            <a:xfrm>
              <a:off x="312508" y="5258714"/>
              <a:ext cx="6859228" cy="319421"/>
              <a:chOff x="464908" y="5258714"/>
              <a:chExt cx="6859228" cy="319421"/>
            </a:xfrm>
          </p:grpSpPr>
          <p:sp>
            <p:nvSpPr>
              <p:cNvPr id="849" name="Google Shape;849;p14"/>
              <p:cNvSpPr/>
              <p:nvPr/>
            </p:nvSpPr>
            <p:spPr>
              <a:xfrm>
                <a:off x="464908" y="5258714"/>
                <a:ext cx="6859228"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850" name="Google Shape;850;p14"/>
              <p:cNvSpPr txBox="1"/>
              <p:nvPr/>
            </p:nvSpPr>
            <p:spPr>
              <a:xfrm>
                <a:off x="615309" y="5328278"/>
                <a:ext cx="6279042"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Capacity Building</a:t>
                </a:r>
                <a:endParaRPr sz="1000" b="1">
                  <a:solidFill>
                    <a:schemeClr val="dk1"/>
                  </a:solidFill>
                  <a:latin typeface="Arial"/>
                  <a:ea typeface="Arial"/>
                  <a:cs typeface="Arial"/>
                  <a:sym typeface="Arial"/>
                </a:endParaRPr>
              </a:p>
            </p:txBody>
          </p:sp>
          <p:cxnSp>
            <p:nvCxnSpPr>
              <p:cNvPr id="851" name="Google Shape;851;p14"/>
              <p:cNvCxnSpPr/>
              <p:nvPr/>
            </p:nvCxnSpPr>
            <p:spPr>
              <a:xfrm>
                <a:off x="464908" y="5578135"/>
                <a:ext cx="6859228" cy="0"/>
              </a:xfrm>
              <a:prstGeom prst="straightConnector1">
                <a:avLst/>
              </a:prstGeom>
              <a:noFill/>
              <a:ln w="12700" cap="sq" cmpd="sng">
                <a:solidFill>
                  <a:srgbClr val="175C2C"/>
                </a:solidFill>
                <a:prstDash val="solid"/>
                <a:round/>
                <a:headEnd type="none" w="sm" len="sm"/>
                <a:tailEnd type="none" w="sm" len="sm"/>
              </a:ln>
            </p:spPr>
          </p:cxnSp>
        </p:grpSp>
      </p:grpSp>
      <p:sp>
        <p:nvSpPr>
          <p:cNvPr id="852" name="Google Shape;852;p14"/>
          <p:cNvSpPr txBox="1"/>
          <p:nvPr/>
        </p:nvSpPr>
        <p:spPr>
          <a:xfrm>
            <a:off x="454886" y="566355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The focus on capacity development was in three categories: </a:t>
            </a:r>
            <a:endParaRPr/>
          </a:p>
        </p:txBody>
      </p:sp>
      <p:grpSp>
        <p:nvGrpSpPr>
          <p:cNvPr id="853" name="Google Shape;853;p14"/>
          <p:cNvGrpSpPr/>
          <p:nvPr/>
        </p:nvGrpSpPr>
        <p:grpSpPr>
          <a:xfrm>
            <a:off x="454886" y="5913781"/>
            <a:ext cx="6140224" cy="937252"/>
            <a:chOff x="454886" y="1885111"/>
            <a:chExt cx="6140224" cy="937252"/>
          </a:xfrm>
        </p:grpSpPr>
        <p:grpSp>
          <p:nvGrpSpPr>
            <p:cNvPr id="854" name="Google Shape;854;p14"/>
            <p:cNvGrpSpPr/>
            <p:nvPr/>
          </p:nvGrpSpPr>
          <p:grpSpPr>
            <a:xfrm>
              <a:off x="620228" y="2074972"/>
              <a:ext cx="5781676" cy="557530"/>
              <a:chOff x="0" y="0"/>
              <a:chExt cx="5782042" cy="557530"/>
            </a:xfrm>
          </p:grpSpPr>
          <p:grpSp>
            <p:nvGrpSpPr>
              <p:cNvPr id="855" name="Google Shape;855;p14"/>
              <p:cNvGrpSpPr/>
              <p:nvPr/>
            </p:nvGrpSpPr>
            <p:grpSpPr>
              <a:xfrm>
                <a:off x="0" y="0"/>
                <a:ext cx="1847850" cy="557530"/>
                <a:chOff x="0" y="0"/>
                <a:chExt cx="1847850" cy="557530"/>
              </a:xfrm>
            </p:grpSpPr>
            <p:sp>
              <p:nvSpPr>
                <p:cNvPr id="856" name="Google Shape;856;p14"/>
                <p:cNvSpPr/>
                <p:nvPr/>
              </p:nvSpPr>
              <p:spPr>
                <a:xfrm>
                  <a:off x="1385013" y="98385"/>
                  <a:ext cx="360760" cy="360760"/>
                </a:xfrm>
                <a:custGeom>
                  <a:avLst/>
                  <a:gdLst/>
                  <a:ahLst/>
                  <a:cxnLst/>
                  <a:rect l="l" t="t" r="r" b="b"/>
                  <a:pathLst>
                    <a:path w="200" h="200" extrusionOk="0">
                      <a:moveTo>
                        <a:pt x="63" y="175"/>
                      </a:moveTo>
                      <a:cubicBezTo>
                        <a:pt x="75" y="123"/>
                        <a:pt x="75" y="123"/>
                        <a:pt x="75" y="123"/>
                      </a:cubicBezTo>
                      <a:cubicBezTo>
                        <a:pt x="125" y="123"/>
                        <a:pt x="125" y="123"/>
                        <a:pt x="125" y="123"/>
                      </a:cubicBezTo>
                      <a:cubicBezTo>
                        <a:pt x="138" y="175"/>
                        <a:pt x="138" y="175"/>
                        <a:pt x="138" y="175"/>
                      </a:cubicBezTo>
                      <a:lnTo>
                        <a:pt x="63" y="175"/>
                      </a:lnTo>
                      <a:close/>
                      <a:moveTo>
                        <a:pt x="69" y="49"/>
                      </a:moveTo>
                      <a:cubicBezTo>
                        <a:pt x="88" y="49"/>
                        <a:pt x="88" y="49"/>
                        <a:pt x="88" y="49"/>
                      </a:cubicBezTo>
                      <a:cubicBezTo>
                        <a:pt x="88" y="30"/>
                        <a:pt x="88" y="30"/>
                        <a:pt x="88" y="30"/>
                      </a:cubicBezTo>
                      <a:cubicBezTo>
                        <a:pt x="113" y="30"/>
                        <a:pt x="113" y="30"/>
                        <a:pt x="113" y="30"/>
                      </a:cubicBezTo>
                      <a:cubicBezTo>
                        <a:pt x="113" y="49"/>
                        <a:pt x="113" y="49"/>
                        <a:pt x="113" y="49"/>
                      </a:cubicBezTo>
                      <a:cubicBezTo>
                        <a:pt x="131" y="49"/>
                        <a:pt x="131" y="49"/>
                        <a:pt x="131" y="49"/>
                      </a:cubicBezTo>
                      <a:cubicBezTo>
                        <a:pt x="131" y="74"/>
                        <a:pt x="131" y="74"/>
                        <a:pt x="131" y="74"/>
                      </a:cubicBezTo>
                      <a:cubicBezTo>
                        <a:pt x="113" y="74"/>
                        <a:pt x="113" y="74"/>
                        <a:pt x="113" y="74"/>
                      </a:cubicBezTo>
                      <a:cubicBezTo>
                        <a:pt x="113" y="93"/>
                        <a:pt x="113" y="93"/>
                        <a:pt x="113" y="93"/>
                      </a:cubicBezTo>
                      <a:cubicBezTo>
                        <a:pt x="88" y="93"/>
                        <a:pt x="88" y="93"/>
                        <a:pt x="88" y="93"/>
                      </a:cubicBezTo>
                      <a:cubicBezTo>
                        <a:pt x="88" y="74"/>
                        <a:pt x="88" y="74"/>
                        <a:pt x="88" y="74"/>
                      </a:cubicBezTo>
                      <a:cubicBezTo>
                        <a:pt x="69" y="74"/>
                        <a:pt x="69" y="74"/>
                        <a:pt x="69" y="74"/>
                      </a:cubicBezTo>
                      <a:lnTo>
                        <a:pt x="69" y="49"/>
                      </a:lnTo>
                      <a:close/>
                      <a:moveTo>
                        <a:pt x="188" y="138"/>
                      </a:moveTo>
                      <a:cubicBezTo>
                        <a:pt x="188" y="38"/>
                        <a:pt x="188" y="38"/>
                        <a:pt x="188" y="38"/>
                      </a:cubicBezTo>
                      <a:cubicBezTo>
                        <a:pt x="188" y="31"/>
                        <a:pt x="182" y="25"/>
                        <a:pt x="175" y="25"/>
                      </a:cubicBezTo>
                      <a:cubicBezTo>
                        <a:pt x="167" y="25"/>
                        <a:pt x="167" y="25"/>
                        <a:pt x="167" y="25"/>
                      </a:cubicBezTo>
                      <a:cubicBezTo>
                        <a:pt x="167" y="13"/>
                        <a:pt x="167" y="13"/>
                        <a:pt x="167" y="13"/>
                      </a:cubicBezTo>
                      <a:cubicBezTo>
                        <a:pt x="167" y="6"/>
                        <a:pt x="162" y="0"/>
                        <a:pt x="155" y="0"/>
                      </a:cubicBezTo>
                      <a:cubicBezTo>
                        <a:pt x="46" y="0"/>
                        <a:pt x="46" y="0"/>
                        <a:pt x="46" y="0"/>
                      </a:cubicBezTo>
                      <a:cubicBezTo>
                        <a:pt x="39" y="0"/>
                        <a:pt x="33" y="6"/>
                        <a:pt x="33" y="13"/>
                      </a:cubicBezTo>
                      <a:cubicBezTo>
                        <a:pt x="33" y="25"/>
                        <a:pt x="33" y="25"/>
                        <a:pt x="33" y="25"/>
                      </a:cubicBezTo>
                      <a:cubicBezTo>
                        <a:pt x="25" y="25"/>
                        <a:pt x="25" y="25"/>
                        <a:pt x="25" y="25"/>
                      </a:cubicBezTo>
                      <a:cubicBezTo>
                        <a:pt x="18" y="25"/>
                        <a:pt x="13" y="31"/>
                        <a:pt x="13" y="38"/>
                      </a:cubicBezTo>
                      <a:cubicBezTo>
                        <a:pt x="13" y="138"/>
                        <a:pt x="13" y="138"/>
                        <a:pt x="13" y="138"/>
                      </a:cubicBezTo>
                      <a:cubicBezTo>
                        <a:pt x="0" y="150"/>
                        <a:pt x="0" y="150"/>
                        <a:pt x="0" y="150"/>
                      </a:cubicBezTo>
                      <a:cubicBezTo>
                        <a:pt x="0" y="200"/>
                        <a:pt x="0" y="200"/>
                        <a:pt x="0" y="200"/>
                      </a:cubicBezTo>
                      <a:cubicBezTo>
                        <a:pt x="13" y="200"/>
                        <a:pt x="13" y="200"/>
                        <a:pt x="13" y="200"/>
                      </a:cubicBezTo>
                      <a:cubicBezTo>
                        <a:pt x="13" y="200"/>
                        <a:pt x="13" y="200"/>
                        <a:pt x="13" y="200"/>
                      </a:cubicBezTo>
                      <a:cubicBezTo>
                        <a:pt x="46" y="200"/>
                        <a:pt x="46" y="200"/>
                        <a:pt x="46" y="200"/>
                      </a:cubicBezTo>
                      <a:cubicBezTo>
                        <a:pt x="155" y="200"/>
                        <a:pt x="155" y="200"/>
                        <a:pt x="155" y="200"/>
                      </a:cubicBezTo>
                      <a:cubicBezTo>
                        <a:pt x="188" y="200"/>
                        <a:pt x="188" y="200"/>
                        <a:pt x="188" y="200"/>
                      </a:cubicBezTo>
                      <a:cubicBezTo>
                        <a:pt x="188" y="200"/>
                        <a:pt x="188" y="200"/>
                        <a:pt x="188" y="200"/>
                      </a:cubicBezTo>
                      <a:cubicBezTo>
                        <a:pt x="200" y="200"/>
                        <a:pt x="200" y="200"/>
                        <a:pt x="200" y="200"/>
                      </a:cubicBezTo>
                      <a:cubicBezTo>
                        <a:pt x="200" y="150"/>
                        <a:pt x="200" y="150"/>
                        <a:pt x="200" y="150"/>
                      </a:cubicBezTo>
                      <a:lnTo>
                        <a:pt x="188" y="138"/>
                      </a:lnTo>
                      <a:close/>
                    </a:path>
                  </a:pathLst>
                </a:custGeom>
                <a:solidFill>
                  <a:srgbClr val="175C2C"/>
                </a:solidFill>
                <a:ln>
                  <a:noFill/>
                </a:ln>
              </p:spPr>
              <p:txBody>
                <a:bodyPr spcFirstLastPara="1" wrap="square" lIns="58625" tIns="29300" rIns="58625" bIns="293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175C2C"/>
                    </a:solidFill>
                    <a:latin typeface="Arial"/>
                    <a:ea typeface="Arial"/>
                    <a:cs typeface="Arial"/>
                    <a:sym typeface="Arial"/>
                  </a:endParaRPr>
                </a:p>
              </p:txBody>
            </p:sp>
            <p:sp>
              <p:nvSpPr>
                <p:cNvPr id="857" name="Google Shape;857;p14"/>
                <p:cNvSpPr/>
                <p:nvPr/>
              </p:nvSpPr>
              <p:spPr>
                <a:xfrm>
                  <a:off x="0" y="0"/>
                  <a:ext cx="1847850" cy="557530"/>
                </a:xfrm>
                <a:prstGeom prst="roundRect">
                  <a:avLst>
                    <a:gd name="adj" fmla="val 16667"/>
                  </a:avLst>
                </a:prstGeom>
                <a:noFill/>
                <a:ln w="12700" cap="flat" cmpd="sng">
                  <a:solidFill>
                    <a:srgbClr val="008751"/>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5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Facilities</a:t>
                  </a:r>
                  <a:endParaRPr sz="850" b="0" u="none" strike="noStrike" cap="none">
                    <a:solidFill>
                      <a:srgbClr val="175C2C"/>
                    </a:solidFill>
                    <a:latin typeface="Arial"/>
                    <a:ea typeface="Arial"/>
                    <a:cs typeface="Arial"/>
                    <a:sym typeface="Arial"/>
                  </a:endParaRPr>
                </a:p>
              </p:txBody>
            </p:sp>
          </p:grpSp>
          <p:grpSp>
            <p:nvGrpSpPr>
              <p:cNvPr id="858" name="Google Shape;858;p14"/>
              <p:cNvGrpSpPr/>
              <p:nvPr/>
            </p:nvGrpSpPr>
            <p:grpSpPr>
              <a:xfrm>
                <a:off x="1941166" y="0"/>
                <a:ext cx="1847850" cy="557530"/>
                <a:chOff x="1941166" y="0"/>
                <a:chExt cx="1847850" cy="557530"/>
              </a:xfrm>
            </p:grpSpPr>
            <p:sp>
              <p:nvSpPr>
                <p:cNvPr id="859" name="Google Shape;859;p14"/>
                <p:cNvSpPr/>
                <p:nvPr/>
              </p:nvSpPr>
              <p:spPr>
                <a:xfrm>
                  <a:off x="1941166" y="0"/>
                  <a:ext cx="1847850" cy="557530"/>
                </a:xfrm>
                <a:prstGeom prst="roundRect">
                  <a:avLst>
                    <a:gd name="adj" fmla="val 16667"/>
                  </a:avLst>
                </a:prstGeom>
                <a:noFill/>
                <a:ln w="12700" cap="flat" cmpd="sng">
                  <a:solidFill>
                    <a:srgbClr val="008751"/>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5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Testing</a:t>
                  </a:r>
                  <a:endParaRPr sz="850" b="0" u="none" strike="noStrike" cap="none">
                    <a:solidFill>
                      <a:srgbClr val="175C2C"/>
                    </a:solidFill>
                    <a:latin typeface="Arial"/>
                    <a:ea typeface="Arial"/>
                    <a:cs typeface="Arial"/>
                    <a:sym typeface="Arial"/>
                  </a:endParaRPr>
                </a:p>
              </p:txBody>
            </p:sp>
            <p:sp>
              <p:nvSpPr>
                <p:cNvPr id="860" name="Google Shape;860;p14"/>
                <p:cNvSpPr/>
                <p:nvPr/>
              </p:nvSpPr>
              <p:spPr>
                <a:xfrm>
                  <a:off x="3352286" y="98385"/>
                  <a:ext cx="334653" cy="360760"/>
                </a:xfrm>
                <a:custGeom>
                  <a:avLst/>
                  <a:gdLst/>
                  <a:ahLst/>
                  <a:cxnLst/>
                  <a:rect l="l" t="t" r="r" b="b"/>
                  <a:pathLst>
                    <a:path w="186" h="201" extrusionOk="0">
                      <a:moveTo>
                        <a:pt x="143" y="119"/>
                      </a:moveTo>
                      <a:cubicBezTo>
                        <a:pt x="129" y="119"/>
                        <a:pt x="129" y="119"/>
                        <a:pt x="129" y="119"/>
                      </a:cubicBezTo>
                      <a:cubicBezTo>
                        <a:pt x="129" y="92"/>
                        <a:pt x="129" y="92"/>
                        <a:pt x="129" y="92"/>
                      </a:cubicBezTo>
                      <a:cubicBezTo>
                        <a:pt x="156" y="86"/>
                        <a:pt x="176" y="63"/>
                        <a:pt x="176" y="34"/>
                      </a:cubicBezTo>
                      <a:cubicBezTo>
                        <a:pt x="176" y="8"/>
                        <a:pt x="176" y="8"/>
                        <a:pt x="176" y="8"/>
                      </a:cubicBezTo>
                      <a:cubicBezTo>
                        <a:pt x="176" y="4"/>
                        <a:pt x="172" y="0"/>
                        <a:pt x="167" y="0"/>
                      </a:cubicBezTo>
                      <a:cubicBezTo>
                        <a:pt x="138" y="0"/>
                        <a:pt x="138" y="0"/>
                        <a:pt x="138" y="0"/>
                      </a:cubicBezTo>
                      <a:cubicBezTo>
                        <a:pt x="131" y="0"/>
                        <a:pt x="126" y="6"/>
                        <a:pt x="126" y="12"/>
                      </a:cubicBezTo>
                      <a:cubicBezTo>
                        <a:pt x="126" y="19"/>
                        <a:pt x="131" y="25"/>
                        <a:pt x="138" y="25"/>
                      </a:cubicBezTo>
                      <a:cubicBezTo>
                        <a:pt x="151" y="25"/>
                        <a:pt x="151" y="25"/>
                        <a:pt x="151" y="25"/>
                      </a:cubicBezTo>
                      <a:cubicBezTo>
                        <a:pt x="151" y="33"/>
                        <a:pt x="151" y="33"/>
                        <a:pt x="151" y="33"/>
                      </a:cubicBezTo>
                      <a:cubicBezTo>
                        <a:pt x="151" y="51"/>
                        <a:pt x="138" y="67"/>
                        <a:pt x="120" y="68"/>
                      </a:cubicBezTo>
                      <a:cubicBezTo>
                        <a:pt x="99" y="70"/>
                        <a:pt x="82" y="54"/>
                        <a:pt x="82" y="34"/>
                      </a:cubicBezTo>
                      <a:cubicBezTo>
                        <a:pt x="82" y="25"/>
                        <a:pt x="82" y="25"/>
                        <a:pt x="82" y="25"/>
                      </a:cubicBezTo>
                      <a:cubicBezTo>
                        <a:pt x="95" y="25"/>
                        <a:pt x="95" y="25"/>
                        <a:pt x="95" y="25"/>
                      </a:cubicBezTo>
                      <a:cubicBezTo>
                        <a:pt x="101" y="25"/>
                        <a:pt x="107" y="19"/>
                        <a:pt x="107" y="12"/>
                      </a:cubicBezTo>
                      <a:cubicBezTo>
                        <a:pt x="107" y="6"/>
                        <a:pt x="101" y="0"/>
                        <a:pt x="95" y="0"/>
                      </a:cubicBezTo>
                      <a:cubicBezTo>
                        <a:pt x="65" y="0"/>
                        <a:pt x="65" y="0"/>
                        <a:pt x="65" y="0"/>
                      </a:cubicBezTo>
                      <a:cubicBezTo>
                        <a:pt x="61" y="0"/>
                        <a:pt x="57" y="4"/>
                        <a:pt x="57" y="8"/>
                      </a:cubicBezTo>
                      <a:cubicBezTo>
                        <a:pt x="57" y="34"/>
                        <a:pt x="57" y="34"/>
                        <a:pt x="57" y="34"/>
                      </a:cubicBezTo>
                      <a:cubicBezTo>
                        <a:pt x="57" y="63"/>
                        <a:pt x="77" y="86"/>
                        <a:pt x="104" y="92"/>
                      </a:cubicBezTo>
                      <a:cubicBezTo>
                        <a:pt x="104" y="119"/>
                        <a:pt x="104" y="119"/>
                        <a:pt x="104" y="119"/>
                      </a:cubicBezTo>
                      <a:cubicBezTo>
                        <a:pt x="93" y="119"/>
                        <a:pt x="93" y="119"/>
                        <a:pt x="93" y="119"/>
                      </a:cubicBezTo>
                      <a:cubicBezTo>
                        <a:pt x="87" y="98"/>
                        <a:pt x="67" y="82"/>
                        <a:pt x="44" y="84"/>
                      </a:cubicBezTo>
                      <a:cubicBezTo>
                        <a:pt x="20" y="86"/>
                        <a:pt x="1" y="106"/>
                        <a:pt x="0" y="130"/>
                      </a:cubicBezTo>
                      <a:cubicBezTo>
                        <a:pt x="0" y="157"/>
                        <a:pt x="21" y="178"/>
                        <a:pt x="47" y="178"/>
                      </a:cubicBezTo>
                      <a:cubicBezTo>
                        <a:pt x="69" y="178"/>
                        <a:pt x="87" y="164"/>
                        <a:pt x="93" y="144"/>
                      </a:cubicBezTo>
                      <a:cubicBezTo>
                        <a:pt x="104" y="144"/>
                        <a:pt x="104" y="144"/>
                        <a:pt x="104" y="144"/>
                      </a:cubicBezTo>
                      <a:cubicBezTo>
                        <a:pt x="104" y="157"/>
                        <a:pt x="104" y="157"/>
                        <a:pt x="104" y="157"/>
                      </a:cubicBezTo>
                      <a:cubicBezTo>
                        <a:pt x="104" y="181"/>
                        <a:pt x="123" y="201"/>
                        <a:pt x="146" y="200"/>
                      </a:cubicBezTo>
                      <a:cubicBezTo>
                        <a:pt x="167" y="199"/>
                        <a:pt x="184" y="182"/>
                        <a:pt x="185" y="161"/>
                      </a:cubicBezTo>
                      <a:cubicBezTo>
                        <a:pt x="186" y="137"/>
                        <a:pt x="166" y="119"/>
                        <a:pt x="143" y="119"/>
                      </a:cubicBezTo>
                      <a:close/>
                      <a:moveTo>
                        <a:pt x="47" y="153"/>
                      </a:moveTo>
                      <a:cubicBezTo>
                        <a:pt x="35" y="153"/>
                        <a:pt x="25" y="143"/>
                        <a:pt x="25" y="131"/>
                      </a:cubicBezTo>
                      <a:cubicBezTo>
                        <a:pt x="25" y="119"/>
                        <a:pt x="35" y="109"/>
                        <a:pt x="47" y="109"/>
                      </a:cubicBezTo>
                      <a:cubicBezTo>
                        <a:pt x="59" y="109"/>
                        <a:pt x="69" y="118"/>
                        <a:pt x="69" y="130"/>
                      </a:cubicBezTo>
                      <a:cubicBezTo>
                        <a:pt x="69" y="132"/>
                        <a:pt x="69" y="132"/>
                        <a:pt x="69" y="132"/>
                      </a:cubicBezTo>
                      <a:cubicBezTo>
                        <a:pt x="69" y="144"/>
                        <a:pt x="59" y="153"/>
                        <a:pt x="47" y="153"/>
                      </a:cubicBezTo>
                      <a:close/>
                      <a:moveTo>
                        <a:pt x="145" y="175"/>
                      </a:moveTo>
                      <a:cubicBezTo>
                        <a:pt x="136" y="175"/>
                        <a:pt x="129" y="168"/>
                        <a:pt x="129" y="159"/>
                      </a:cubicBezTo>
                      <a:cubicBezTo>
                        <a:pt x="129" y="144"/>
                        <a:pt x="129" y="144"/>
                        <a:pt x="129" y="144"/>
                      </a:cubicBezTo>
                      <a:cubicBezTo>
                        <a:pt x="145" y="144"/>
                        <a:pt x="145" y="144"/>
                        <a:pt x="145" y="144"/>
                      </a:cubicBezTo>
                      <a:cubicBezTo>
                        <a:pt x="153" y="144"/>
                        <a:pt x="160" y="151"/>
                        <a:pt x="160" y="159"/>
                      </a:cubicBezTo>
                      <a:cubicBezTo>
                        <a:pt x="160" y="168"/>
                        <a:pt x="153" y="175"/>
                        <a:pt x="145" y="175"/>
                      </a:cubicBezTo>
                      <a:close/>
                      <a:moveTo>
                        <a:pt x="47" y="119"/>
                      </a:moveTo>
                      <a:cubicBezTo>
                        <a:pt x="40" y="119"/>
                        <a:pt x="35" y="124"/>
                        <a:pt x="35" y="131"/>
                      </a:cubicBezTo>
                      <a:cubicBezTo>
                        <a:pt x="35" y="138"/>
                        <a:pt x="40" y="144"/>
                        <a:pt x="47" y="144"/>
                      </a:cubicBezTo>
                      <a:cubicBezTo>
                        <a:pt x="54" y="144"/>
                        <a:pt x="60" y="138"/>
                        <a:pt x="60" y="131"/>
                      </a:cubicBezTo>
                      <a:cubicBezTo>
                        <a:pt x="60" y="124"/>
                        <a:pt x="54" y="119"/>
                        <a:pt x="47" y="119"/>
                      </a:cubicBez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175C2C"/>
                    </a:solidFill>
                    <a:latin typeface="Arial"/>
                    <a:ea typeface="Arial"/>
                    <a:cs typeface="Arial"/>
                    <a:sym typeface="Arial"/>
                  </a:endParaRPr>
                </a:p>
              </p:txBody>
            </p:sp>
          </p:grpSp>
          <p:grpSp>
            <p:nvGrpSpPr>
              <p:cNvPr id="861" name="Google Shape;861;p14"/>
              <p:cNvGrpSpPr/>
              <p:nvPr/>
            </p:nvGrpSpPr>
            <p:grpSpPr>
              <a:xfrm>
                <a:off x="3934192" y="0"/>
                <a:ext cx="1847850" cy="557530"/>
                <a:chOff x="3934192" y="0"/>
                <a:chExt cx="1847850" cy="557530"/>
              </a:xfrm>
            </p:grpSpPr>
            <p:sp>
              <p:nvSpPr>
                <p:cNvPr id="862" name="Google Shape;862;p14"/>
                <p:cNvSpPr/>
                <p:nvPr/>
              </p:nvSpPr>
              <p:spPr>
                <a:xfrm>
                  <a:off x="3934192" y="0"/>
                  <a:ext cx="1847850" cy="557530"/>
                </a:xfrm>
                <a:prstGeom prst="roundRect">
                  <a:avLst>
                    <a:gd name="adj" fmla="val 16667"/>
                  </a:avLst>
                </a:prstGeom>
                <a:noFill/>
                <a:ln w="12700" cap="flat" cmpd="sng">
                  <a:solidFill>
                    <a:srgbClr val="008751"/>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5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Training</a:t>
                  </a:r>
                  <a:endParaRPr sz="850" b="0" u="none" strike="noStrike" cap="none">
                    <a:solidFill>
                      <a:srgbClr val="175C2C"/>
                    </a:solidFill>
                    <a:latin typeface="Arial"/>
                    <a:ea typeface="Arial"/>
                    <a:cs typeface="Arial"/>
                    <a:sym typeface="Arial"/>
                  </a:endParaRPr>
                </a:p>
              </p:txBody>
            </p:sp>
            <p:sp>
              <p:nvSpPr>
                <p:cNvPr id="863" name="Google Shape;863;p14"/>
                <p:cNvSpPr/>
                <p:nvPr/>
              </p:nvSpPr>
              <p:spPr>
                <a:xfrm>
                  <a:off x="5301347" y="118031"/>
                  <a:ext cx="378618" cy="321469"/>
                </a:xfrm>
                <a:custGeom>
                  <a:avLst/>
                  <a:gdLst/>
                  <a:ahLst/>
                  <a:cxnLst/>
                  <a:rect l="l" t="t" r="r" b="b"/>
                  <a:pathLst>
                    <a:path w="210" h="178" extrusionOk="0">
                      <a:moveTo>
                        <a:pt x="201" y="150"/>
                      </a:moveTo>
                      <a:cubicBezTo>
                        <a:pt x="184" y="127"/>
                        <a:pt x="148" y="112"/>
                        <a:pt x="105" y="112"/>
                      </a:cubicBezTo>
                      <a:cubicBezTo>
                        <a:pt x="62" y="112"/>
                        <a:pt x="26" y="127"/>
                        <a:pt x="9" y="150"/>
                      </a:cubicBezTo>
                      <a:cubicBezTo>
                        <a:pt x="0" y="161"/>
                        <a:pt x="8" y="178"/>
                        <a:pt x="23" y="178"/>
                      </a:cubicBezTo>
                      <a:cubicBezTo>
                        <a:pt x="187" y="178"/>
                        <a:pt x="187" y="178"/>
                        <a:pt x="187" y="178"/>
                      </a:cubicBezTo>
                      <a:cubicBezTo>
                        <a:pt x="202" y="178"/>
                        <a:pt x="210" y="161"/>
                        <a:pt x="201" y="150"/>
                      </a:cubicBezTo>
                      <a:close/>
                      <a:moveTo>
                        <a:pt x="105" y="81"/>
                      </a:moveTo>
                      <a:cubicBezTo>
                        <a:pt x="127" y="81"/>
                        <a:pt x="146" y="63"/>
                        <a:pt x="146" y="40"/>
                      </a:cubicBezTo>
                      <a:cubicBezTo>
                        <a:pt x="146" y="18"/>
                        <a:pt x="127" y="0"/>
                        <a:pt x="105" y="0"/>
                      </a:cubicBezTo>
                      <a:cubicBezTo>
                        <a:pt x="83" y="0"/>
                        <a:pt x="64" y="18"/>
                        <a:pt x="64" y="40"/>
                      </a:cubicBezTo>
                      <a:cubicBezTo>
                        <a:pt x="64" y="63"/>
                        <a:pt x="83" y="81"/>
                        <a:pt x="105" y="81"/>
                      </a:cubicBezTo>
                      <a:close/>
                    </a:path>
                  </a:pathLst>
                </a:custGeom>
                <a:solidFill>
                  <a:srgbClr val="175C2C"/>
                </a:solidFill>
                <a:ln>
                  <a:noFill/>
                </a:ln>
              </p:spPr>
              <p:txBody>
                <a:bodyPr spcFirstLastPara="1" wrap="square" lIns="58625" tIns="29300" rIns="58625" bIns="293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175C2C"/>
                    </a:solidFill>
                    <a:latin typeface="Arial"/>
                    <a:ea typeface="Arial"/>
                    <a:cs typeface="Arial"/>
                    <a:sym typeface="Arial"/>
                  </a:endParaRPr>
                </a:p>
              </p:txBody>
            </p:sp>
          </p:grpSp>
        </p:grpSp>
        <p:sp>
          <p:nvSpPr>
            <p:cNvPr id="864" name="Google Shape;864;p14"/>
            <p:cNvSpPr/>
            <p:nvPr/>
          </p:nvSpPr>
          <p:spPr>
            <a:xfrm>
              <a:off x="454886" y="1885111"/>
              <a:ext cx="6140224" cy="937252"/>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grpSp>
        <p:nvGrpSpPr>
          <p:cNvPr id="865" name="Google Shape;865;p14"/>
          <p:cNvGrpSpPr/>
          <p:nvPr/>
        </p:nvGrpSpPr>
        <p:grpSpPr>
          <a:xfrm>
            <a:off x="445032" y="6987083"/>
            <a:ext cx="6869082" cy="2502634"/>
            <a:chOff x="445032" y="7503920"/>
            <a:chExt cx="6869082" cy="2502634"/>
          </a:xfrm>
        </p:grpSpPr>
        <p:sp>
          <p:nvSpPr>
            <p:cNvPr id="866" name="Google Shape;866;p14"/>
            <p:cNvSpPr txBox="1"/>
            <p:nvPr/>
          </p:nvSpPr>
          <p:spPr>
            <a:xfrm>
              <a:off x="454886" y="7729098"/>
              <a:ext cx="6859228"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in collaboration with partner, successfully set up and accredited </a:t>
              </a:r>
              <a:r>
                <a:rPr lang="en-US" sz="1000" b="1" dirty="0">
                  <a:solidFill>
                    <a:schemeClr val="dk1"/>
                  </a:solidFill>
                  <a:latin typeface="Arial"/>
                  <a:ea typeface="Arial"/>
                  <a:cs typeface="Arial"/>
                  <a:sym typeface="Arial"/>
                </a:rPr>
                <a:t>130</a:t>
              </a:r>
              <a:r>
                <a:rPr lang="en-US" sz="1000" dirty="0">
                  <a:solidFill>
                    <a:schemeClr val="dk1"/>
                  </a:solidFill>
                  <a:latin typeface="Arial"/>
                  <a:ea typeface="Arial"/>
                  <a:cs typeface="Arial"/>
                  <a:sym typeface="Arial"/>
                </a:rPr>
                <a:t> isolation/treatment </a:t>
              </a:r>
              <a:r>
                <a:rPr lang="en-US" sz="1000" dirty="0" err="1">
                  <a:solidFill>
                    <a:schemeClr val="dk1"/>
                  </a:solidFill>
                  <a:latin typeface="Arial"/>
                  <a:ea typeface="Arial"/>
                  <a:cs typeface="Arial"/>
                  <a:sym typeface="Arial"/>
                </a:rPr>
                <a:t>centres</a:t>
              </a:r>
              <a:r>
                <a:rPr lang="en-US" sz="1000" dirty="0">
                  <a:solidFill>
                    <a:schemeClr val="dk1"/>
                  </a:solidFill>
                  <a:latin typeface="Arial"/>
                  <a:ea typeface="Arial"/>
                  <a:cs typeface="Arial"/>
                  <a:sym typeface="Arial"/>
                </a:rPr>
                <a:t> with a total capacity of </a:t>
              </a:r>
              <a:r>
                <a:rPr lang="en-US" sz="1000" b="1" dirty="0">
                  <a:solidFill>
                    <a:schemeClr val="dk1"/>
                  </a:solidFill>
                  <a:latin typeface="Arial"/>
                  <a:ea typeface="Arial"/>
                  <a:cs typeface="Arial"/>
                  <a:sym typeface="Arial"/>
                </a:rPr>
                <a:t>7,296</a:t>
              </a:r>
              <a:r>
                <a:rPr lang="en-US" sz="1000" dirty="0">
                  <a:solidFill>
                    <a:schemeClr val="dk1"/>
                  </a:solidFill>
                  <a:latin typeface="Arial"/>
                  <a:ea typeface="Arial"/>
                  <a:cs typeface="Arial"/>
                  <a:sym typeface="Arial"/>
                </a:rPr>
                <a:t> beds across the country over a period of six (6) months. </a:t>
              </a:r>
              <a:endParaRPr sz="1000" dirty="0">
                <a:solidFill>
                  <a:schemeClr val="dk1"/>
                </a:solidFill>
                <a:latin typeface="Arial"/>
                <a:ea typeface="Arial"/>
                <a:cs typeface="Arial"/>
                <a:sym typeface="Arial"/>
              </a:endParaRPr>
            </a:p>
          </p:txBody>
        </p:sp>
        <p:grpSp>
          <p:nvGrpSpPr>
            <p:cNvPr id="867" name="Google Shape;867;p14"/>
            <p:cNvGrpSpPr/>
            <p:nvPr/>
          </p:nvGrpSpPr>
          <p:grpSpPr>
            <a:xfrm>
              <a:off x="1931025" y="8121511"/>
              <a:ext cx="3340033" cy="1885043"/>
              <a:chOff x="1931025" y="8492572"/>
              <a:chExt cx="3340033" cy="1885043"/>
            </a:xfrm>
          </p:grpSpPr>
          <p:grpSp>
            <p:nvGrpSpPr>
              <p:cNvPr id="868" name="Google Shape;868;p14"/>
              <p:cNvGrpSpPr/>
              <p:nvPr/>
            </p:nvGrpSpPr>
            <p:grpSpPr>
              <a:xfrm>
                <a:off x="2015847" y="8494089"/>
                <a:ext cx="3061334" cy="1883526"/>
                <a:chOff x="0" y="-135382"/>
                <a:chExt cx="3061489" cy="1883686"/>
              </a:xfrm>
            </p:grpSpPr>
            <p:grpSp>
              <p:nvGrpSpPr>
                <p:cNvPr id="869" name="Google Shape;869;p14"/>
                <p:cNvGrpSpPr/>
                <p:nvPr/>
              </p:nvGrpSpPr>
              <p:grpSpPr>
                <a:xfrm>
                  <a:off x="1757238" y="-135382"/>
                  <a:ext cx="1304251" cy="1810540"/>
                  <a:chOff x="0" y="-135382"/>
                  <a:chExt cx="1304251" cy="1810540"/>
                </a:xfrm>
              </p:grpSpPr>
              <p:grpSp>
                <p:nvGrpSpPr>
                  <p:cNvPr id="870" name="Google Shape;870;p14"/>
                  <p:cNvGrpSpPr/>
                  <p:nvPr/>
                </p:nvGrpSpPr>
                <p:grpSpPr>
                  <a:xfrm>
                    <a:off x="95676" y="-135382"/>
                    <a:ext cx="1114856" cy="949191"/>
                    <a:chOff x="1460043" y="-436222"/>
                    <a:chExt cx="3058763" cy="3058432"/>
                  </a:xfrm>
                </p:grpSpPr>
                <p:grpSp>
                  <p:nvGrpSpPr>
                    <p:cNvPr id="871" name="Google Shape;871;p14"/>
                    <p:cNvGrpSpPr/>
                    <p:nvPr/>
                  </p:nvGrpSpPr>
                  <p:grpSpPr>
                    <a:xfrm rot="8610070">
                      <a:off x="1895637" y="0"/>
                      <a:ext cx="2187575" cy="2185988"/>
                      <a:chOff x="1895637" y="0"/>
                      <a:chExt cx="2187575" cy="2185988"/>
                    </a:xfrm>
                  </p:grpSpPr>
                  <p:sp>
                    <p:nvSpPr>
                      <p:cNvPr id="872" name="Google Shape;872;p14"/>
                      <p:cNvSpPr/>
                      <p:nvPr/>
                    </p:nvSpPr>
                    <p:spPr>
                      <a:xfrm>
                        <a:off x="2989424" y="0"/>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73" name="Google Shape;873;p14"/>
                      <p:cNvSpPr/>
                      <p:nvPr/>
                    </p:nvSpPr>
                    <p:spPr>
                      <a:xfrm>
                        <a:off x="1895637" y="0"/>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874" name="Google Shape;874;p14"/>
                    <p:cNvGrpSpPr/>
                    <p:nvPr/>
                  </p:nvGrpSpPr>
                  <p:grpSpPr>
                    <a:xfrm>
                      <a:off x="2105961" y="218583"/>
                      <a:ext cx="1766928" cy="1766928"/>
                      <a:chOff x="2105961" y="218583"/>
                      <a:chExt cx="1766928" cy="1766928"/>
                    </a:xfrm>
                  </p:grpSpPr>
                  <p:sp>
                    <p:nvSpPr>
                      <p:cNvPr id="875" name="Google Shape;875;p14"/>
                      <p:cNvSpPr/>
                      <p:nvPr/>
                    </p:nvSpPr>
                    <p:spPr>
                      <a:xfrm>
                        <a:off x="2105961" y="218583"/>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76" name="Google Shape;876;p14"/>
                      <p:cNvSpPr/>
                      <p:nvPr/>
                    </p:nvSpPr>
                    <p:spPr>
                      <a:xfrm>
                        <a:off x="2220678" y="785262"/>
                        <a:ext cx="1527916" cy="820435"/>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Clr>
                            <a:srgbClr val="008751"/>
                          </a:buClr>
                          <a:buSzPts val="1000"/>
                          <a:buFont typeface="Arial"/>
                          <a:buNone/>
                        </a:pPr>
                        <a:r>
                          <a:rPr lang="en-US" sz="1000" b="1" i="1" u="none" strike="noStrike" cap="none">
                            <a:solidFill>
                              <a:srgbClr val="008751"/>
                            </a:solidFill>
                            <a:latin typeface="Arial"/>
                            <a:ea typeface="Arial"/>
                            <a:cs typeface="Arial"/>
                            <a:sym typeface="Arial"/>
                          </a:rPr>
                          <a:t>7,296</a:t>
                        </a:r>
                        <a:endParaRPr sz="850" b="0" i="0" u="none" strike="noStrike" cap="none">
                          <a:solidFill>
                            <a:srgbClr val="000000"/>
                          </a:solidFill>
                          <a:latin typeface="Arial"/>
                          <a:ea typeface="Arial"/>
                          <a:cs typeface="Arial"/>
                          <a:sym typeface="Arial"/>
                        </a:endParaRPr>
                      </a:p>
                    </p:txBody>
                  </p:sp>
                </p:grpSp>
              </p:grpSp>
              <p:sp>
                <p:nvSpPr>
                  <p:cNvPr id="877" name="Google Shape;877;p14"/>
                  <p:cNvSpPr txBox="1"/>
                  <p:nvPr/>
                </p:nvSpPr>
                <p:spPr>
                  <a:xfrm>
                    <a:off x="0" y="733177"/>
                    <a:ext cx="1304251" cy="848390"/>
                  </a:xfrm>
                  <a:prstGeom prst="rect">
                    <a:avLst/>
                  </a:prstGeom>
                  <a:noFill/>
                  <a:ln>
                    <a:noFill/>
                  </a:ln>
                </p:spPr>
                <p:txBody>
                  <a:bodyPr spcFirstLastPara="1" wrap="square" lIns="91425" tIns="45700" rIns="91425" bIns="45700" anchor="t" anchorCtr="0">
                    <a:noAutofit/>
                  </a:bodyPr>
                  <a:lstStyle/>
                  <a:p>
                    <a:pPr marL="0" marR="0" lvl="0" indent="0" algn="ctr" rtl="0">
                      <a:lnSpc>
                        <a:spcPct val="115000"/>
                      </a:lnSpc>
                      <a:spcBef>
                        <a:spcPts val="0"/>
                      </a:spcBef>
                      <a:spcAft>
                        <a:spcPts val="0"/>
                      </a:spcAft>
                      <a:buClr>
                        <a:srgbClr val="085931"/>
                      </a:buClr>
                      <a:buSzPts val="1000"/>
                      <a:buFont typeface="Arial"/>
                      <a:buNone/>
                    </a:pPr>
                    <a:r>
                      <a:rPr lang="en-US" sz="1000" b="1" i="0" u="none" strike="noStrike" cap="none">
                        <a:solidFill>
                          <a:srgbClr val="085931"/>
                        </a:solidFill>
                        <a:latin typeface="Arial"/>
                        <a:ea typeface="Arial"/>
                        <a:cs typeface="Arial"/>
                        <a:sym typeface="Arial"/>
                      </a:rPr>
                      <a:t>Total bed capacity in all Treatment Centres</a:t>
                    </a:r>
                    <a:endParaRPr sz="850" b="0" i="0" u="none" strike="noStrike" cap="none">
                      <a:solidFill>
                        <a:srgbClr val="000000"/>
                      </a:solidFill>
                      <a:latin typeface="Arial"/>
                      <a:ea typeface="Arial"/>
                      <a:cs typeface="Arial"/>
                      <a:sym typeface="Arial"/>
                    </a:endParaRPr>
                  </a:p>
                </p:txBody>
              </p:sp>
              <p:pic>
                <p:nvPicPr>
                  <p:cNvPr id="878" name="Google Shape;878;p14" descr="Sleep"/>
                  <p:cNvPicPr preferRelativeResize="0"/>
                  <p:nvPr/>
                </p:nvPicPr>
                <p:blipFill rotWithShape="1">
                  <a:blip r:embed="rId6">
                    <a:alphaModFix/>
                  </a:blip>
                  <a:srcRect/>
                  <a:stretch/>
                </p:blipFill>
                <p:spPr>
                  <a:xfrm>
                    <a:off x="437321" y="1257963"/>
                    <a:ext cx="390525" cy="417195"/>
                  </a:xfrm>
                  <a:prstGeom prst="rect">
                    <a:avLst/>
                  </a:prstGeom>
                  <a:noFill/>
                  <a:ln>
                    <a:noFill/>
                  </a:ln>
                </p:spPr>
              </p:pic>
            </p:grpSp>
            <p:grpSp>
              <p:nvGrpSpPr>
                <p:cNvPr id="879" name="Google Shape;879;p14"/>
                <p:cNvGrpSpPr/>
                <p:nvPr/>
              </p:nvGrpSpPr>
              <p:grpSpPr>
                <a:xfrm>
                  <a:off x="0" y="-135382"/>
                  <a:ext cx="1610312" cy="1883686"/>
                  <a:chOff x="0" y="-135382"/>
                  <a:chExt cx="1610312" cy="1883686"/>
                </a:xfrm>
              </p:grpSpPr>
              <p:grpSp>
                <p:nvGrpSpPr>
                  <p:cNvPr id="880" name="Google Shape;880;p14"/>
                  <p:cNvGrpSpPr/>
                  <p:nvPr/>
                </p:nvGrpSpPr>
                <p:grpSpPr>
                  <a:xfrm>
                    <a:off x="278557" y="-135382"/>
                    <a:ext cx="1114856" cy="949191"/>
                    <a:chOff x="-113260" y="-436222"/>
                    <a:chExt cx="3058763" cy="3058432"/>
                  </a:xfrm>
                </p:grpSpPr>
                <p:grpSp>
                  <p:nvGrpSpPr>
                    <p:cNvPr id="881" name="Google Shape;881;p14"/>
                    <p:cNvGrpSpPr/>
                    <p:nvPr/>
                  </p:nvGrpSpPr>
                  <p:grpSpPr>
                    <a:xfrm rot="8610070">
                      <a:off x="322334" y="0"/>
                      <a:ext cx="2187575" cy="2185988"/>
                      <a:chOff x="322334" y="0"/>
                      <a:chExt cx="2187575" cy="2185988"/>
                    </a:xfrm>
                  </p:grpSpPr>
                  <p:sp>
                    <p:nvSpPr>
                      <p:cNvPr id="882" name="Google Shape;882;p14"/>
                      <p:cNvSpPr/>
                      <p:nvPr/>
                    </p:nvSpPr>
                    <p:spPr>
                      <a:xfrm>
                        <a:off x="1416121" y="0"/>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83" name="Google Shape;883;p14"/>
                      <p:cNvSpPr/>
                      <p:nvPr/>
                    </p:nvSpPr>
                    <p:spPr>
                      <a:xfrm>
                        <a:off x="322334" y="0"/>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884" name="Google Shape;884;p14"/>
                    <p:cNvGrpSpPr/>
                    <p:nvPr/>
                  </p:nvGrpSpPr>
                  <p:grpSpPr>
                    <a:xfrm>
                      <a:off x="532658" y="218583"/>
                      <a:ext cx="1766928" cy="1766928"/>
                      <a:chOff x="532658" y="218583"/>
                      <a:chExt cx="1766928" cy="1766928"/>
                    </a:xfrm>
                  </p:grpSpPr>
                  <p:sp>
                    <p:nvSpPr>
                      <p:cNvPr id="885" name="Google Shape;885;p14"/>
                      <p:cNvSpPr/>
                      <p:nvPr/>
                    </p:nvSpPr>
                    <p:spPr>
                      <a:xfrm>
                        <a:off x="532658" y="218583"/>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86" name="Google Shape;886;p14"/>
                      <p:cNvSpPr/>
                      <p:nvPr/>
                    </p:nvSpPr>
                    <p:spPr>
                      <a:xfrm>
                        <a:off x="647246" y="783274"/>
                        <a:ext cx="1529657" cy="521723"/>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Clr>
                            <a:srgbClr val="008751"/>
                          </a:buClr>
                          <a:buSzPts val="1000"/>
                          <a:buFont typeface="Arial"/>
                          <a:buNone/>
                        </a:pPr>
                        <a:r>
                          <a:rPr lang="en-US" sz="1000" b="1" i="1" u="none" strike="noStrike" cap="none">
                            <a:solidFill>
                              <a:srgbClr val="008751"/>
                            </a:solidFill>
                            <a:latin typeface="Arial"/>
                            <a:ea typeface="Arial"/>
                            <a:cs typeface="Arial"/>
                            <a:sym typeface="Arial"/>
                          </a:rPr>
                          <a:t>130</a:t>
                        </a:r>
                        <a:endParaRPr sz="850" b="0" i="0" u="none" strike="noStrike" cap="none">
                          <a:solidFill>
                            <a:srgbClr val="000000"/>
                          </a:solidFill>
                          <a:latin typeface="Arial"/>
                          <a:ea typeface="Arial"/>
                          <a:cs typeface="Arial"/>
                          <a:sym typeface="Arial"/>
                        </a:endParaRPr>
                      </a:p>
                    </p:txBody>
                  </p:sp>
                </p:grpSp>
              </p:grpSp>
              <p:sp>
                <p:nvSpPr>
                  <p:cNvPr id="887" name="Google Shape;887;p14"/>
                  <p:cNvSpPr txBox="1"/>
                  <p:nvPr/>
                </p:nvSpPr>
                <p:spPr>
                  <a:xfrm>
                    <a:off x="0" y="717274"/>
                    <a:ext cx="1610312" cy="1031030"/>
                  </a:xfrm>
                  <a:prstGeom prst="rect">
                    <a:avLst/>
                  </a:prstGeom>
                  <a:noFill/>
                  <a:ln>
                    <a:noFill/>
                  </a:ln>
                </p:spPr>
                <p:txBody>
                  <a:bodyPr spcFirstLastPara="1" wrap="square" lIns="91425" tIns="45700" rIns="91425" bIns="45700" anchor="t" anchorCtr="0">
                    <a:noAutofit/>
                  </a:bodyPr>
                  <a:lstStyle/>
                  <a:p>
                    <a:pPr marL="0" marR="0" lvl="0" indent="0" algn="ctr" rtl="0">
                      <a:lnSpc>
                        <a:spcPct val="115000"/>
                      </a:lnSpc>
                      <a:spcBef>
                        <a:spcPts val="0"/>
                      </a:spcBef>
                      <a:spcAft>
                        <a:spcPts val="0"/>
                      </a:spcAft>
                      <a:buClr>
                        <a:srgbClr val="085931"/>
                      </a:buClr>
                      <a:buSzPts val="1000"/>
                      <a:buFont typeface="Arial"/>
                      <a:buNone/>
                    </a:pPr>
                    <a:r>
                      <a:rPr lang="en-US" sz="1000" b="1" i="0" u="none" strike="noStrike" cap="none">
                        <a:solidFill>
                          <a:srgbClr val="085931"/>
                        </a:solidFill>
                        <a:latin typeface="Arial"/>
                        <a:ea typeface="Arial"/>
                        <a:cs typeface="Arial"/>
                        <a:sym typeface="Arial"/>
                      </a:rPr>
                      <a:t>Total Number of Isolation/Treatment Centres Accredited</a:t>
                    </a:r>
                    <a:endParaRPr sz="850" b="0" i="0" u="none" strike="noStrike" cap="none">
                      <a:solidFill>
                        <a:srgbClr val="000000"/>
                      </a:solidFill>
                      <a:latin typeface="Arial"/>
                      <a:ea typeface="Arial"/>
                      <a:cs typeface="Arial"/>
                      <a:sym typeface="Arial"/>
                    </a:endParaRPr>
                  </a:p>
                </p:txBody>
              </p:sp>
              <p:pic>
                <p:nvPicPr>
                  <p:cNvPr id="888" name="Google Shape;888;p14" descr="Hospital"/>
                  <p:cNvPicPr preferRelativeResize="0"/>
                  <p:nvPr/>
                </p:nvPicPr>
                <p:blipFill rotWithShape="1">
                  <a:blip r:embed="rId7">
                    <a:alphaModFix/>
                  </a:blip>
                  <a:srcRect/>
                  <a:stretch/>
                </p:blipFill>
                <p:spPr>
                  <a:xfrm>
                    <a:off x="652007" y="1218206"/>
                    <a:ext cx="344170" cy="462915"/>
                  </a:xfrm>
                  <a:prstGeom prst="rect">
                    <a:avLst/>
                  </a:prstGeom>
                  <a:noFill/>
                  <a:ln>
                    <a:noFill/>
                  </a:ln>
                </p:spPr>
              </p:pic>
            </p:grpSp>
          </p:grpSp>
          <p:sp>
            <p:nvSpPr>
              <p:cNvPr id="889" name="Google Shape;889;p14"/>
              <p:cNvSpPr/>
              <p:nvPr/>
            </p:nvSpPr>
            <p:spPr>
              <a:xfrm>
                <a:off x="1931025" y="8492572"/>
                <a:ext cx="3340033" cy="1833409"/>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grpSp>
          <p:nvGrpSpPr>
            <p:cNvPr id="890" name="Google Shape;890;p14"/>
            <p:cNvGrpSpPr/>
            <p:nvPr/>
          </p:nvGrpSpPr>
          <p:grpSpPr>
            <a:xfrm>
              <a:off x="445032" y="7503920"/>
              <a:ext cx="6869082" cy="206375"/>
              <a:chOff x="445032" y="7503920"/>
              <a:chExt cx="6869082" cy="206375"/>
            </a:xfrm>
          </p:grpSpPr>
          <p:sp>
            <p:nvSpPr>
              <p:cNvPr id="891" name="Google Shape;891;p14"/>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Facilities</a:t>
                </a:r>
                <a:endParaRPr sz="1000" b="1">
                  <a:solidFill>
                    <a:srgbClr val="175C2C"/>
                  </a:solidFill>
                  <a:latin typeface="Arial"/>
                  <a:ea typeface="Arial"/>
                  <a:cs typeface="Arial"/>
                  <a:sym typeface="Arial"/>
                </a:endParaRPr>
              </a:p>
            </p:txBody>
          </p:sp>
          <p:cxnSp>
            <p:nvCxnSpPr>
              <p:cNvPr id="892" name="Google Shape;892;p14"/>
              <p:cNvCxnSpPr/>
              <p:nvPr/>
            </p:nvCxnSpPr>
            <p:spPr>
              <a:xfrm>
                <a:off x="445032" y="7665352"/>
                <a:ext cx="6869082" cy="0"/>
              </a:xfrm>
              <a:prstGeom prst="straightConnector1">
                <a:avLst/>
              </a:prstGeom>
              <a:noFill/>
              <a:ln w="12700" cap="sq" cmpd="sng">
                <a:solidFill>
                  <a:srgbClr val="175C2C"/>
                </a:solidFill>
                <a:prstDash val="solid"/>
                <a:round/>
                <a:headEnd type="none" w="sm" len="sm"/>
                <a:tailEnd type="none" w="sm" len="sm"/>
              </a:ln>
            </p:spPr>
          </p:cxnSp>
        </p:gr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897"/>
        <p:cNvGrpSpPr/>
        <p:nvPr/>
      </p:nvGrpSpPr>
      <p:grpSpPr>
        <a:xfrm>
          <a:off x="0" y="0"/>
          <a:ext cx="0" cy="0"/>
          <a:chOff x="0" y="0"/>
          <a:chExt cx="0" cy="0"/>
        </a:xfrm>
      </p:grpSpPr>
      <p:pic>
        <p:nvPicPr>
          <p:cNvPr id="898" name="Google Shape;898;p1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899" name="Google Shape;899;p1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18</a:t>
            </a:fld>
            <a:endParaRPr sz="500">
              <a:solidFill>
                <a:srgbClr val="161616"/>
              </a:solidFill>
            </a:endParaRPr>
          </a:p>
        </p:txBody>
      </p:sp>
      <p:sp>
        <p:nvSpPr>
          <p:cNvPr id="900" name="Google Shape;900;p1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901" name="Google Shape;901;p1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902" name="Google Shape;902;p1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903" name="Google Shape;903;p1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904" name="Google Shape;904;p1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905" name="Google Shape;905;p15"/>
          <p:cNvGrpSpPr/>
          <p:nvPr/>
        </p:nvGrpSpPr>
        <p:grpSpPr>
          <a:xfrm>
            <a:off x="445032" y="1647493"/>
            <a:ext cx="6869082" cy="2258604"/>
            <a:chOff x="445032" y="1647493"/>
            <a:chExt cx="6869082" cy="2258604"/>
          </a:xfrm>
        </p:grpSpPr>
        <p:sp>
          <p:nvSpPr>
            <p:cNvPr id="906" name="Google Shape;906;p15"/>
            <p:cNvSpPr txBox="1"/>
            <p:nvPr/>
          </p:nvSpPr>
          <p:spPr>
            <a:xfrm>
              <a:off x="454886" y="1853868"/>
              <a:ext cx="6859228" cy="98488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a:t>
              </a:r>
              <a:r>
                <a:rPr lang="en-US" sz="1000" dirty="0">
                  <a:solidFill>
                    <a:schemeClr val="tx1"/>
                  </a:solidFill>
                  <a:latin typeface="Arial"/>
                  <a:ea typeface="Arial"/>
                  <a:cs typeface="Arial"/>
                  <a:sym typeface="Arial"/>
                </a:rPr>
                <a:t>through the NCDC achieved its mandate to expand laboratory capacity for COVID-19 testing to ensure 100% geographic coverage and test turnaround time (TAT) of 24 hours by decentralizing testing capacity.  As at </a:t>
              </a:r>
              <a:r>
                <a:rPr lang="en-US" sz="1000" dirty="0" err="1">
                  <a:solidFill>
                    <a:schemeClr val="tx1"/>
                  </a:solidFill>
                  <a:latin typeface="Arial"/>
                  <a:ea typeface="Arial"/>
                  <a:cs typeface="Arial"/>
                  <a:sym typeface="Arial"/>
                </a:rPr>
                <a:t>Decemebr</a:t>
              </a:r>
              <a:r>
                <a:rPr lang="en-US" sz="1000" dirty="0">
                  <a:solidFill>
                    <a:schemeClr val="tx1"/>
                  </a:solidFill>
                  <a:latin typeface="Arial"/>
                  <a:ea typeface="Arial"/>
                  <a:cs typeface="Arial"/>
                  <a:sym typeface="Arial"/>
                </a:rPr>
                <a:t> 6, </a:t>
              </a:r>
              <a:r>
                <a:rPr lang="en-US" sz="1000" dirty="0">
                  <a:solidFill>
                    <a:schemeClr val="tx1"/>
                  </a:solidFill>
                </a:rPr>
                <a:t>68 of the labs are government owned and the remaining are private/ corporate sector labs (30). A few labs have 2-3 testing platforms (equipment).</a:t>
              </a:r>
              <a:r>
                <a:rPr lang="en-US" dirty="0">
                  <a:solidFill>
                    <a:schemeClr val="tx1"/>
                  </a:solidFill>
                </a:rPr>
                <a:t>  </a:t>
              </a:r>
              <a:r>
                <a:rPr lang="en-US" sz="1000" dirty="0">
                  <a:solidFill>
                    <a:schemeClr val="tx1"/>
                  </a:solidFill>
                  <a:latin typeface="Arial"/>
                  <a:ea typeface="Arial"/>
                  <a:cs typeface="Arial"/>
                  <a:sym typeface="Arial"/>
                </a:rPr>
                <a:t>Some of the notable achievements under testing capacity include the activation of various platforms to conduct molecular testing:</a:t>
              </a:r>
              <a:endParaRPr sz="1000" dirty="0">
                <a:solidFill>
                  <a:schemeClr val="tx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p:txBody>
        </p:sp>
        <p:grpSp>
          <p:nvGrpSpPr>
            <p:cNvPr id="907" name="Google Shape;907;p15"/>
            <p:cNvGrpSpPr/>
            <p:nvPr/>
          </p:nvGrpSpPr>
          <p:grpSpPr>
            <a:xfrm>
              <a:off x="1265627" y="2687065"/>
              <a:ext cx="4629336" cy="1219032"/>
              <a:chOff x="460791" y="5088695"/>
              <a:chExt cx="4629336" cy="1219032"/>
            </a:xfrm>
          </p:grpSpPr>
          <p:grpSp>
            <p:nvGrpSpPr>
              <p:cNvPr id="908" name="Google Shape;908;p15"/>
              <p:cNvGrpSpPr/>
              <p:nvPr/>
            </p:nvGrpSpPr>
            <p:grpSpPr>
              <a:xfrm>
                <a:off x="613115" y="5222020"/>
                <a:ext cx="4305505" cy="944244"/>
                <a:chOff x="1132949" y="-13324"/>
                <a:chExt cx="5178968" cy="1510504"/>
              </a:xfrm>
            </p:grpSpPr>
            <p:grpSp>
              <p:nvGrpSpPr>
                <p:cNvPr id="909" name="Google Shape;909;p15"/>
                <p:cNvGrpSpPr/>
                <p:nvPr/>
              </p:nvGrpSpPr>
              <p:grpSpPr>
                <a:xfrm>
                  <a:off x="1163129" y="2"/>
                  <a:ext cx="2459334" cy="670727"/>
                  <a:chOff x="1163129" y="2"/>
                  <a:chExt cx="2459334" cy="670727"/>
                </a:xfrm>
              </p:grpSpPr>
              <p:sp>
                <p:nvSpPr>
                  <p:cNvPr id="910" name="Google Shape;910;p15"/>
                  <p:cNvSpPr/>
                  <p:nvPr/>
                </p:nvSpPr>
                <p:spPr>
                  <a:xfrm>
                    <a:off x="1163129" y="2"/>
                    <a:ext cx="2459334" cy="670727"/>
                  </a:xfrm>
                  <a:prstGeom prst="roundRect">
                    <a:avLst>
                      <a:gd name="adj" fmla="val 16667"/>
                    </a:avLst>
                  </a:prstGeom>
                  <a:noFill/>
                  <a:ln w="12700"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Clr>
                        <a:srgbClr val="008751"/>
                      </a:buClr>
                      <a:buSzPts val="1000"/>
                      <a:buFont typeface="Arial"/>
                      <a:buNone/>
                    </a:pPr>
                    <a:r>
                      <a:rPr lang="en-US" sz="1000" b="1" dirty="0">
                        <a:solidFill>
                          <a:srgbClr val="008751"/>
                        </a:solidFill>
                      </a:rPr>
                      <a:t>72</a:t>
                    </a:r>
                    <a:r>
                      <a:rPr lang="en-US" sz="1000" b="1" u="none" strike="noStrike" cap="none" dirty="0">
                        <a:solidFill>
                          <a:srgbClr val="008751"/>
                        </a:solidFill>
                        <a:latin typeface="Arial"/>
                        <a:ea typeface="Arial"/>
                        <a:cs typeface="Arial"/>
                        <a:sym typeface="Arial"/>
                      </a:rPr>
                      <a:t> PCR </a:t>
                    </a:r>
                    <a:r>
                      <a:rPr lang="en-US" sz="1000" b="1" dirty="0">
                        <a:solidFill>
                          <a:srgbClr val="008751"/>
                        </a:solidFill>
                      </a:rPr>
                      <a:t>equipment</a:t>
                    </a:r>
                    <a:endParaRPr sz="600" b="0" u="none" strike="noStrike" cap="none" dirty="0">
                      <a:solidFill>
                        <a:srgbClr val="FFFFFF"/>
                      </a:solidFill>
                      <a:latin typeface="Arial"/>
                      <a:ea typeface="Arial"/>
                      <a:cs typeface="Arial"/>
                      <a:sym typeface="Arial"/>
                    </a:endParaRPr>
                  </a:p>
                </p:txBody>
              </p:sp>
              <p:pic>
                <p:nvPicPr>
                  <p:cNvPr id="911" name="Google Shape;911;p15" descr="Microscope"/>
                  <p:cNvPicPr preferRelativeResize="0"/>
                  <p:nvPr/>
                </p:nvPicPr>
                <p:blipFill rotWithShape="1">
                  <a:blip r:embed="rId4">
                    <a:alphaModFix/>
                  </a:blip>
                  <a:srcRect/>
                  <a:stretch/>
                </p:blipFill>
                <p:spPr>
                  <a:xfrm>
                    <a:off x="3203424" y="131852"/>
                    <a:ext cx="345032" cy="407027"/>
                  </a:xfrm>
                  <a:prstGeom prst="rect">
                    <a:avLst/>
                  </a:prstGeom>
                  <a:noFill/>
                  <a:ln>
                    <a:noFill/>
                  </a:ln>
                </p:spPr>
              </p:pic>
            </p:grpSp>
            <p:grpSp>
              <p:nvGrpSpPr>
                <p:cNvPr id="912" name="Google Shape;912;p15"/>
                <p:cNvGrpSpPr/>
                <p:nvPr/>
              </p:nvGrpSpPr>
              <p:grpSpPr>
                <a:xfrm>
                  <a:off x="3177425" y="-13324"/>
                  <a:ext cx="3134492" cy="1407626"/>
                  <a:chOff x="3177425" y="-13324"/>
                  <a:chExt cx="3134492" cy="1407626"/>
                </a:xfrm>
              </p:grpSpPr>
              <p:sp>
                <p:nvSpPr>
                  <p:cNvPr id="913" name="Google Shape;913;p15"/>
                  <p:cNvSpPr/>
                  <p:nvPr/>
                </p:nvSpPr>
                <p:spPr>
                  <a:xfrm>
                    <a:off x="3852581" y="-13324"/>
                    <a:ext cx="2459336" cy="670727"/>
                  </a:xfrm>
                  <a:prstGeom prst="roundRect">
                    <a:avLst>
                      <a:gd name="adj" fmla="val 16667"/>
                    </a:avLst>
                  </a:prstGeom>
                  <a:noFill/>
                  <a:ln w="12700"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Clr>
                        <a:srgbClr val="008751"/>
                      </a:buClr>
                      <a:buSzPts val="1000"/>
                      <a:buFont typeface="Arial"/>
                      <a:buNone/>
                    </a:pPr>
                    <a:r>
                      <a:rPr lang="en-US" sz="1000" b="1" u="none" strike="noStrike" cap="none" dirty="0">
                        <a:solidFill>
                          <a:srgbClr val="008751"/>
                        </a:solidFill>
                        <a:latin typeface="Arial"/>
                        <a:ea typeface="Arial"/>
                        <a:cs typeface="Arial"/>
                        <a:sym typeface="Arial"/>
                      </a:rPr>
                      <a:t>22 GeneXpert </a:t>
                    </a:r>
                    <a:r>
                      <a:rPr lang="en-US" sz="1000" b="1" dirty="0">
                        <a:solidFill>
                          <a:srgbClr val="008751"/>
                        </a:solidFill>
                      </a:rPr>
                      <a:t>equipment</a:t>
                    </a:r>
                    <a:endParaRPr sz="600" b="0" u="none" strike="noStrike" cap="none" dirty="0">
                      <a:solidFill>
                        <a:srgbClr val="FFFFFF"/>
                      </a:solidFill>
                      <a:latin typeface="Arial"/>
                      <a:ea typeface="Arial"/>
                      <a:cs typeface="Arial"/>
                      <a:sym typeface="Arial"/>
                    </a:endParaRPr>
                  </a:p>
                </p:txBody>
              </p:sp>
              <p:pic>
                <p:nvPicPr>
                  <p:cNvPr id="914" name="Google Shape;914;p15" descr="Microscope"/>
                  <p:cNvPicPr preferRelativeResize="0"/>
                  <p:nvPr/>
                </p:nvPicPr>
                <p:blipFill rotWithShape="1">
                  <a:blip r:embed="rId4">
                    <a:alphaModFix/>
                  </a:blip>
                  <a:srcRect/>
                  <a:stretch/>
                </p:blipFill>
                <p:spPr>
                  <a:xfrm>
                    <a:off x="3177425" y="987276"/>
                    <a:ext cx="345033" cy="407026"/>
                  </a:xfrm>
                  <a:prstGeom prst="rect">
                    <a:avLst/>
                  </a:prstGeom>
                  <a:noFill/>
                  <a:ln>
                    <a:noFill/>
                  </a:ln>
                </p:spPr>
              </p:pic>
            </p:grpSp>
            <p:grpSp>
              <p:nvGrpSpPr>
                <p:cNvPr id="915" name="Google Shape;915;p15"/>
                <p:cNvGrpSpPr/>
                <p:nvPr/>
              </p:nvGrpSpPr>
              <p:grpSpPr>
                <a:xfrm>
                  <a:off x="1132949" y="131850"/>
                  <a:ext cx="5168242" cy="1365330"/>
                  <a:chOff x="1132949" y="131850"/>
                  <a:chExt cx="5168242" cy="1365330"/>
                </a:xfrm>
              </p:grpSpPr>
              <p:sp>
                <p:nvSpPr>
                  <p:cNvPr id="916" name="Google Shape;916;p15"/>
                  <p:cNvSpPr/>
                  <p:nvPr/>
                </p:nvSpPr>
                <p:spPr>
                  <a:xfrm>
                    <a:off x="1132949" y="826452"/>
                    <a:ext cx="2459337" cy="670728"/>
                  </a:xfrm>
                  <a:prstGeom prst="roundRect">
                    <a:avLst>
                      <a:gd name="adj" fmla="val 16667"/>
                    </a:avLst>
                  </a:prstGeom>
                  <a:noFill/>
                  <a:ln w="12700"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Clr>
                        <a:srgbClr val="008751"/>
                      </a:buClr>
                      <a:buSzPts val="1000"/>
                      <a:buFont typeface="Arial"/>
                      <a:buNone/>
                    </a:pPr>
                    <a:r>
                      <a:rPr lang="en-US" sz="1000" b="1" u="none" strike="noStrike" cap="none" dirty="0">
                        <a:solidFill>
                          <a:srgbClr val="008751"/>
                        </a:solidFill>
                        <a:latin typeface="Arial"/>
                        <a:ea typeface="Arial"/>
                        <a:cs typeface="Arial"/>
                        <a:sym typeface="Arial"/>
                      </a:rPr>
                      <a:t>2 </a:t>
                    </a:r>
                    <a:r>
                      <a:rPr lang="en-US" sz="1000" b="1" u="none" strike="noStrike" cap="none" dirty="0" err="1">
                        <a:solidFill>
                          <a:srgbClr val="008751"/>
                        </a:solidFill>
                        <a:latin typeface="Arial"/>
                        <a:ea typeface="Arial"/>
                        <a:cs typeface="Arial"/>
                        <a:sym typeface="Arial"/>
                      </a:rPr>
                      <a:t>Corbus</a:t>
                    </a:r>
                    <a:r>
                      <a:rPr lang="en-US" sz="1000" b="1" u="none" strike="noStrike" cap="none" dirty="0">
                        <a:solidFill>
                          <a:srgbClr val="008751"/>
                        </a:solidFill>
                        <a:latin typeface="Arial"/>
                        <a:ea typeface="Arial"/>
                        <a:cs typeface="Arial"/>
                        <a:sym typeface="Arial"/>
                      </a:rPr>
                      <a:t> </a:t>
                    </a:r>
                    <a:r>
                      <a:rPr lang="en-US" sz="1000" b="1" dirty="0">
                        <a:solidFill>
                          <a:srgbClr val="008751"/>
                        </a:solidFill>
                      </a:rPr>
                      <a:t>equipment</a:t>
                    </a:r>
                    <a:endParaRPr sz="600" b="0" u="none" strike="noStrike" cap="none" dirty="0">
                      <a:solidFill>
                        <a:srgbClr val="FFFFFF"/>
                      </a:solidFill>
                      <a:latin typeface="Arial"/>
                      <a:ea typeface="Arial"/>
                      <a:cs typeface="Arial"/>
                      <a:sym typeface="Arial"/>
                    </a:endParaRPr>
                  </a:p>
                </p:txBody>
              </p:sp>
              <p:pic>
                <p:nvPicPr>
                  <p:cNvPr id="917" name="Google Shape;917;p15" descr="Microscope"/>
                  <p:cNvPicPr preferRelativeResize="0"/>
                  <p:nvPr/>
                </p:nvPicPr>
                <p:blipFill rotWithShape="1">
                  <a:blip r:embed="rId4">
                    <a:alphaModFix/>
                  </a:blip>
                  <a:srcRect/>
                  <a:stretch/>
                </p:blipFill>
                <p:spPr>
                  <a:xfrm>
                    <a:off x="5956158" y="131850"/>
                    <a:ext cx="345033" cy="407025"/>
                  </a:xfrm>
                  <a:prstGeom prst="rect">
                    <a:avLst/>
                  </a:prstGeom>
                  <a:noFill/>
                  <a:ln>
                    <a:noFill/>
                  </a:ln>
                </p:spPr>
              </p:pic>
            </p:grpSp>
          </p:grpSp>
          <p:grpSp>
            <p:nvGrpSpPr>
              <p:cNvPr id="918" name="Google Shape;918;p15"/>
              <p:cNvGrpSpPr/>
              <p:nvPr/>
            </p:nvGrpSpPr>
            <p:grpSpPr>
              <a:xfrm>
                <a:off x="2873920" y="5750460"/>
                <a:ext cx="2044700" cy="420370"/>
                <a:chOff x="-63450" y="2"/>
                <a:chExt cx="2459334" cy="670727"/>
              </a:xfrm>
            </p:grpSpPr>
            <p:sp>
              <p:nvSpPr>
                <p:cNvPr id="919" name="Google Shape;919;p15"/>
                <p:cNvSpPr/>
                <p:nvPr/>
              </p:nvSpPr>
              <p:spPr>
                <a:xfrm>
                  <a:off x="-63450" y="2"/>
                  <a:ext cx="2459334" cy="670727"/>
                </a:xfrm>
                <a:prstGeom prst="roundRect">
                  <a:avLst>
                    <a:gd name="adj" fmla="val 16667"/>
                  </a:avLst>
                </a:prstGeom>
                <a:noFill/>
                <a:ln w="12700"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Clr>
                      <a:srgbClr val="008751"/>
                    </a:buClr>
                    <a:buSzPts val="1000"/>
                    <a:buFont typeface="Arial"/>
                    <a:buNone/>
                  </a:pPr>
                  <a:r>
                    <a:rPr lang="en-US" sz="1000" b="1" dirty="0">
                      <a:solidFill>
                        <a:srgbClr val="008751"/>
                      </a:solidFill>
                    </a:rPr>
                    <a:t>2 </a:t>
                  </a:r>
                  <a:r>
                    <a:rPr lang="en-US" sz="1000" b="1" u="none" strike="noStrike" cap="none" dirty="0">
                      <a:solidFill>
                        <a:srgbClr val="008751"/>
                      </a:solidFill>
                      <a:latin typeface="Arial"/>
                      <a:ea typeface="Arial"/>
                      <a:cs typeface="Arial"/>
                      <a:sym typeface="Arial"/>
                    </a:rPr>
                    <a:t>Abbott equipment</a:t>
                  </a:r>
                  <a:endParaRPr sz="600" b="0" u="none" strike="noStrike" cap="none" dirty="0">
                    <a:solidFill>
                      <a:srgbClr val="FFFFFF"/>
                    </a:solidFill>
                    <a:latin typeface="Arial"/>
                    <a:ea typeface="Arial"/>
                    <a:cs typeface="Arial"/>
                    <a:sym typeface="Arial"/>
                  </a:endParaRPr>
                </a:p>
              </p:txBody>
            </p:sp>
            <p:pic>
              <p:nvPicPr>
                <p:cNvPr id="920" name="Google Shape;920;p15" descr="Microscope"/>
                <p:cNvPicPr preferRelativeResize="0"/>
                <p:nvPr/>
              </p:nvPicPr>
              <p:blipFill rotWithShape="1">
                <a:blip r:embed="rId4">
                  <a:alphaModFix/>
                </a:blip>
                <a:srcRect/>
                <a:stretch/>
              </p:blipFill>
              <p:spPr>
                <a:xfrm>
                  <a:off x="2040151" y="131852"/>
                  <a:ext cx="345032" cy="407026"/>
                </a:xfrm>
                <a:prstGeom prst="rect">
                  <a:avLst/>
                </a:prstGeom>
                <a:noFill/>
                <a:ln>
                  <a:noFill/>
                </a:ln>
              </p:spPr>
            </p:pic>
          </p:grpSp>
          <p:sp>
            <p:nvSpPr>
              <p:cNvPr id="921" name="Google Shape;921;p15"/>
              <p:cNvSpPr/>
              <p:nvPr/>
            </p:nvSpPr>
            <p:spPr>
              <a:xfrm>
                <a:off x="460791" y="5088695"/>
                <a:ext cx="4629336" cy="1219032"/>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grpSp>
          <p:nvGrpSpPr>
            <p:cNvPr id="922" name="Google Shape;922;p15"/>
            <p:cNvGrpSpPr/>
            <p:nvPr/>
          </p:nvGrpSpPr>
          <p:grpSpPr>
            <a:xfrm>
              <a:off x="445032" y="1647493"/>
              <a:ext cx="6869082" cy="206375"/>
              <a:chOff x="445032" y="7503920"/>
              <a:chExt cx="6869082" cy="206375"/>
            </a:xfrm>
          </p:grpSpPr>
          <p:sp>
            <p:nvSpPr>
              <p:cNvPr id="923" name="Google Shape;923;p15"/>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dirty="0">
                    <a:solidFill>
                      <a:srgbClr val="175C2C"/>
                    </a:solidFill>
                    <a:latin typeface="Arial"/>
                    <a:ea typeface="Arial"/>
                    <a:cs typeface="Arial"/>
                    <a:sym typeface="Arial"/>
                  </a:rPr>
                  <a:t>COVID-19 Testing Capacity</a:t>
                </a:r>
                <a:endParaRPr sz="1000" b="1" dirty="0">
                  <a:solidFill>
                    <a:srgbClr val="175C2C"/>
                  </a:solidFill>
                  <a:latin typeface="Arial"/>
                  <a:ea typeface="Arial"/>
                  <a:cs typeface="Arial"/>
                  <a:sym typeface="Arial"/>
                </a:endParaRPr>
              </a:p>
            </p:txBody>
          </p:sp>
          <p:cxnSp>
            <p:nvCxnSpPr>
              <p:cNvPr id="924" name="Google Shape;924;p15"/>
              <p:cNvCxnSpPr/>
              <p:nvPr/>
            </p:nvCxnSpPr>
            <p:spPr>
              <a:xfrm>
                <a:off x="445032" y="7665352"/>
                <a:ext cx="6869082" cy="0"/>
              </a:xfrm>
              <a:prstGeom prst="straightConnector1">
                <a:avLst/>
              </a:prstGeom>
              <a:noFill/>
              <a:ln w="12700" cap="sq" cmpd="sng">
                <a:solidFill>
                  <a:srgbClr val="175C2C"/>
                </a:solidFill>
                <a:prstDash val="solid"/>
                <a:round/>
                <a:headEnd type="none" w="sm" len="sm"/>
                <a:tailEnd type="none" w="sm" len="sm"/>
              </a:ln>
            </p:spPr>
          </p:cxnSp>
        </p:grpSp>
      </p:grpSp>
      <p:grpSp>
        <p:nvGrpSpPr>
          <p:cNvPr id="925" name="Google Shape;925;p15"/>
          <p:cNvGrpSpPr/>
          <p:nvPr/>
        </p:nvGrpSpPr>
        <p:grpSpPr>
          <a:xfrm>
            <a:off x="445032" y="613357"/>
            <a:ext cx="6869082" cy="6525056"/>
            <a:chOff x="445032" y="283208"/>
            <a:chExt cx="6869082" cy="7297948"/>
          </a:xfrm>
        </p:grpSpPr>
        <p:sp>
          <p:nvSpPr>
            <p:cNvPr id="926" name="Google Shape;926;p15"/>
            <p:cNvSpPr txBox="1"/>
            <p:nvPr/>
          </p:nvSpPr>
          <p:spPr>
            <a:xfrm>
              <a:off x="454886" y="4221768"/>
              <a:ext cx="6859228" cy="344233"/>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From inception through 5</a:t>
              </a:r>
              <a:r>
                <a:rPr lang="en-US" sz="1000" baseline="30000" dirty="0">
                  <a:solidFill>
                    <a:schemeClr val="dk1"/>
                  </a:solidFill>
                  <a:latin typeface="Arial"/>
                  <a:ea typeface="Arial"/>
                  <a:cs typeface="Arial"/>
                  <a:sym typeface="Arial"/>
                </a:rPr>
                <a:t>th</a:t>
              </a:r>
              <a:r>
                <a:rPr lang="en-US" sz="1000" dirty="0">
                  <a:solidFill>
                    <a:schemeClr val="dk1"/>
                  </a:solidFill>
                  <a:latin typeface="Arial"/>
                  <a:ea typeface="Arial"/>
                  <a:cs typeface="Arial"/>
                  <a:sym typeface="Arial"/>
                </a:rPr>
                <a:t> December 2020, over </a:t>
              </a:r>
              <a:r>
                <a:rPr lang="en-US" sz="1000" b="1" dirty="0">
                  <a:solidFill>
                    <a:schemeClr val="dk1"/>
                  </a:solidFill>
                  <a:latin typeface="Arial"/>
                  <a:ea typeface="Arial"/>
                  <a:cs typeface="Arial"/>
                  <a:sym typeface="Arial"/>
                </a:rPr>
                <a:t>35,500 </a:t>
              </a:r>
              <a:r>
                <a:rPr lang="en-US" sz="1000" dirty="0">
                  <a:solidFill>
                    <a:schemeClr val="dk1"/>
                  </a:solidFill>
                  <a:latin typeface="Arial"/>
                  <a:ea typeface="Arial"/>
                  <a:cs typeface="Arial"/>
                  <a:sym typeface="Arial"/>
                </a:rPr>
                <a:t>healthcare workers (HCW</a:t>
              </a:r>
              <a:r>
                <a:rPr lang="en-US" sz="1000" dirty="0">
                  <a:solidFill>
                    <a:schemeClr val="tx1"/>
                  </a:solidFill>
                  <a:latin typeface="Arial"/>
                  <a:ea typeface="Arial"/>
                  <a:cs typeface="Arial"/>
                  <a:sym typeface="Arial"/>
                </a:rPr>
                <a:t>) were trained </a:t>
              </a:r>
              <a:r>
                <a:rPr lang="en-US" sz="1000" dirty="0">
                  <a:solidFill>
                    <a:schemeClr val="dk1"/>
                  </a:solidFill>
                  <a:latin typeface="Arial"/>
                  <a:ea typeface="Arial"/>
                  <a:cs typeface="Arial"/>
                  <a:sym typeface="Arial"/>
                </a:rPr>
                <a:t>in appropriate infection prevention and control practices, including personal protective equipment (PPE) donning and doffing, and hygiene. </a:t>
              </a:r>
              <a:endParaRPr sz="1000" dirty="0">
                <a:solidFill>
                  <a:schemeClr val="dk1"/>
                </a:solidFill>
                <a:latin typeface="Arial"/>
                <a:ea typeface="Arial"/>
                <a:cs typeface="Arial"/>
                <a:sym typeface="Arial"/>
              </a:endParaRPr>
            </a:p>
          </p:txBody>
        </p:sp>
        <p:grpSp>
          <p:nvGrpSpPr>
            <p:cNvPr id="927" name="Google Shape;927;p15"/>
            <p:cNvGrpSpPr/>
            <p:nvPr/>
          </p:nvGrpSpPr>
          <p:grpSpPr>
            <a:xfrm>
              <a:off x="454886" y="283208"/>
              <a:ext cx="6753782" cy="7297948"/>
              <a:chOff x="454886" y="2726576"/>
              <a:chExt cx="6753782" cy="7297948"/>
            </a:xfrm>
          </p:grpSpPr>
          <p:sp>
            <p:nvSpPr>
              <p:cNvPr id="928" name="Google Shape;928;p15"/>
              <p:cNvSpPr/>
              <p:nvPr/>
            </p:nvSpPr>
            <p:spPr>
              <a:xfrm>
                <a:off x="464142" y="7154814"/>
                <a:ext cx="6681139" cy="2869710"/>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nvGrpSpPr>
              <p:cNvPr id="929" name="Google Shape;929;p15"/>
              <p:cNvGrpSpPr/>
              <p:nvPr/>
            </p:nvGrpSpPr>
            <p:grpSpPr>
              <a:xfrm>
                <a:off x="454886" y="2726576"/>
                <a:ext cx="6753782" cy="7297947"/>
                <a:chOff x="454886" y="2726576"/>
                <a:chExt cx="6753782" cy="7297947"/>
              </a:xfrm>
            </p:grpSpPr>
            <p:grpSp>
              <p:nvGrpSpPr>
                <p:cNvPr id="930" name="Google Shape;930;p15"/>
                <p:cNvGrpSpPr/>
                <p:nvPr/>
              </p:nvGrpSpPr>
              <p:grpSpPr>
                <a:xfrm>
                  <a:off x="1269075" y="2726576"/>
                  <a:ext cx="0" cy="0"/>
                  <a:chOff x="1269075" y="2726576"/>
                  <a:chExt cx="0" cy="0"/>
                </a:xfrm>
              </p:grpSpPr>
              <p:cxnSp>
                <p:nvCxnSpPr>
                  <p:cNvPr id="931" name="Google Shape;931;p15"/>
                  <p:cNvCxnSpPr/>
                  <p:nvPr/>
                </p:nvCxnSpPr>
                <p:spPr>
                  <a:xfrm>
                    <a:off x="1269075" y="2726576"/>
                    <a:ext cx="0" cy="0"/>
                  </a:xfrm>
                  <a:prstGeom prst="straightConnector1">
                    <a:avLst/>
                  </a:prstGeom>
                  <a:noFill/>
                  <a:ln>
                    <a:noFill/>
                  </a:ln>
                </p:spPr>
              </p:cxnSp>
              <p:cxnSp>
                <p:nvCxnSpPr>
                  <p:cNvPr id="932" name="Google Shape;932;p15"/>
                  <p:cNvCxnSpPr/>
                  <p:nvPr/>
                </p:nvCxnSpPr>
                <p:spPr>
                  <a:xfrm>
                    <a:off x="1269075" y="2726576"/>
                    <a:ext cx="0" cy="0"/>
                  </a:xfrm>
                  <a:prstGeom prst="straightConnector1">
                    <a:avLst/>
                  </a:prstGeom>
                  <a:noFill/>
                  <a:ln>
                    <a:noFill/>
                  </a:ln>
                </p:spPr>
              </p:cxnSp>
            </p:grpSp>
            <p:grpSp>
              <p:nvGrpSpPr>
                <p:cNvPr id="933" name="Google Shape;933;p15"/>
                <p:cNvGrpSpPr/>
                <p:nvPr/>
              </p:nvGrpSpPr>
              <p:grpSpPr>
                <a:xfrm>
                  <a:off x="1821525" y="2726576"/>
                  <a:ext cx="0" cy="0"/>
                  <a:chOff x="1821525" y="2726576"/>
                  <a:chExt cx="0" cy="0"/>
                </a:xfrm>
              </p:grpSpPr>
              <p:cxnSp>
                <p:nvCxnSpPr>
                  <p:cNvPr id="934" name="Google Shape;934;p15"/>
                  <p:cNvCxnSpPr/>
                  <p:nvPr/>
                </p:nvCxnSpPr>
                <p:spPr>
                  <a:xfrm>
                    <a:off x="1821525" y="2726576"/>
                    <a:ext cx="0" cy="0"/>
                  </a:xfrm>
                  <a:prstGeom prst="straightConnector1">
                    <a:avLst/>
                  </a:prstGeom>
                  <a:noFill/>
                  <a:ln>
                    <a:noFill/>
                  </a:ln>
                </p:spPr>
              </p:cxnSp>
              <p:cxnSp>
                <p:nvCxnSpPr>
                  <p:cNvPr id="935" name="Google Shape;935;p15"/>
                  <p:cNvCxnSpPr/>
                  <p:nvPr/>
                </p:nvCxnSpPr>
                <p:spPr>
                  <a:xfrm>
                    <a:off x="1821525" y="2726576"/>
                    <a:ext cx="0" cy="0"/>
                  </a:xfrm>
                  <a:prstGeom prst="straightConnector1">
                    <a:avLst/>
                  </a:prstGeom>
                  <a:noFill/>
                  <a:ln>
                    <a:noFill/>
                  </a:ln>
                </p:spPr>
              </p:cxnSp>
            </p:grpSp>
            <p:grpSp>
              <p:nvGrpSpPr>
                <p:cNvPr id="936" name="Google Shape;936;p15"/>
                <p:cNvGrpSpPr/>
                <p:nvPr/>
              </p:nvGrpSpPr>
              <p:grpSpPr>
                <a:xfrm>
                  <a:off x="1441094" y="7792493"/>
                  <a:ext cx="4723337" cy="430669"/>
                  <a:chOff x="821972" y="700419"/>
                  <a:chExt cx="3936747" cy="429587"/>
                </a:xfrm>
              </p:grpSpPr>
              <p:grpSp>
                <p:nvGrpSpPr>
                  <p:cNvPr id="937" name="Google Shape;937;p15"/>
                  <p:cNvGrpSpPr/>
                  <p:nvPr/>
                </p:nvGrpSpPr>
                <p:grpSpPr>
                  <a:xfrm>
                    <a:off x="821972" y="700419"/>
                    <a:ext cx="183931" cy="366760"/>
                    <a:chOff x="821972" y="700419"/>
                    <a:chExt cx="183931" cy="473525"/>
                  </a:xfrm>
                </p:grpSpPr>
                <p:sp>
                  <p:nvSpPr>
                    <p:cNvPr id="938" name="Google Shape;938;p15"/>
                    <p:cNvSpPr/>
                    <p:nvPr/>
                  </p:nvSpPr>
                  <p:spPr>
                    <a:xfrm>
                      <a:off x="821972" y="786514"/>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39" name="Google Shape;939;p15"/>
                    <p:cNvSpPr/>
                    <p:nvPr/>
                  </p:nvSpPr>
                  <p:spPr>
                    <a:xfrm>
                      <a:off x="874803" y="700419"/>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940" name="Google Shape;940;p15"/>
                  <p:cNvGrpSpPr/>
                  <p:nvPr/>
                </p:nvGrpSpPr>
                <p:grpSpPr>
                  <a:xfrm>
                    <a:off x="1091278" y="700421"/>
                    <a:ext cx="217196" cy="365245"/>
                    <a:chOff x="1091275" y="700419"/>
                    <a:chExt cx="352425" cy="765175"/>
                  </a:xfrm>
                </p:grpSpPr>
                <p:sp>
                  <p:nvSpPr>
                    <p:cNvPr id="941" name="Google Shape;941;p15"/>
                    <p:cNvSpPr/>
                    <p:nvPr/>
                  </p:nvSpPr>
                  <p:spPr>
                    <a:xfrm>
                      <a:off x="1205575" y="700419"/>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942" name="Google Shape;942;p15"/>
                    <p:cNvCxnSpPr/>
                    <p:nvPr/>
                  </p:nvCxnSpPr>
                  <p:spPr>
                    <a:xfrm>
                      <a:off x="1269075" y="763919"/>
                      <a:ext cx="0" cy="0"/>
                    </a:xfrm>
                    <a:prstGeom prst="straightConnector1">
                      <a:avLst/>
                    </a:prstGeom>
                    <a:noFill/>
                    <a:ln>
                      <a:noFill/>
                    </a:ln>
                  </p:spPr>
                </p:cxnSp>
                <p:cxnSp>
                  <p:nvCxnSpPr>
                    <p:cNvPr id="943" name="Google Shape;943;p15"/>
                    <p:cNvCxnSpPr/>
                    <p:nvPr/>
                  </p:nvCxnSpPr>
                  <p:spPr>
                    <a:xfrm>
                      <a:off x="1269075" y="763919"/>
                      <a:ext cx="0" cy="0"/>
                    </a:xfrm>
                    <a:prstGeom prst="straightConnector1">
                      <a:avLst/>
                    </a:prstGeom>
                    <a:noFill/>
                    <a:ln>
                      <a:noFill/>
                    </a:ln>
                  </p:spPr>
                </p:cxnSp>
                <p:sp>
                  <p:nvSpPr>
                    <p:cNvPr id="944" name="Google Shape;944;p15"/>
                    <p:cNvSpPr/>
                    <p:nvPr/>
                  </p:nvSpPr>
                  <p:spPr>
                    <a:xfrm>
                      <a:off x="1091275" y="840119"/>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945" name="Google Shape;945;p15"/>
                  <p:cNvGrpSpPr/>
                  <p:nvPr/>
                </p:nvGrpSpPr>
                <p:grpSpPr>
                  <a:xfrm>
                    <a:off x="1374422" y="700419"/>
                    <a:ext cx="183931" cy="366760"/>
                    <a:chOff x="1374422" y="700419"/>
                    <a:chExt cx="183931" cy="473525"/>
                  </a:xfrm>
                </p:grpSpPr>
                <p:sp>
                  <p:nvSpPr>
                    <p:cNvPr id="946" name="Google Shape;946;p15"/>
                    <p:cNvSpPr/>
                    <p:nvPr/>
                  </p:nvSpPr>
                  <p:spPr>
                    <a:xfrm>
                      <a:off x="1374422" y="786514"/>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47" name="Google Shape;947;p15"/>
                    <p:cNvSpPr/>
                    <p:nvPr/>
                  </p:nvSpPr>
                  <p:spPr>
                    <a:xfrm>
                      <a:off x="1427253" y="700419"/>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948" name="Google Shape;948;p15"/>
                  <p:cNvGrpSpPr/>
                  <p:nvPr/>
                </p:nvGrpSpPr>
                <p:grpSpPr>
                  <a:xfrm>
                    <a:off x="1643730" y="700421"/>
                    <a:ext cx="217196" cy="365245"/>
                    <a:chOff x="1643725" y="700419"/>
                    <a:chExt cx="352425" cy="765175"/>
                  </a:xfrm>
                </p:grpSpPr>
                <p:sp>
                  <p:nvSpPr>
                    <p:cNvPr id="949" name="Google Shape;949;p15"/>
                    <p:cNvSpPr/>
                    <p:nvPr/>
                  </p:nvSpPr>
                  <p:spPr>
                    <a:xfrm>
                      <a:off x="1758025" y="700419"/>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950" name="Google Shape;950;p15"/>
                    <p:cNvCxnSpPr/>
                    <p:nvPr/>
                  </p:nvCxnSpPr>
                  <p:spPr>
                    <a:xfrm>
                      <a:off x="1821525" y="763919"/>
                      <a:ext cx="0" cy="0"/>
                    </a:xfrm>
                    <a:prstGeom prst="straightConnector1">
                      <a:avLst/>
                    </a:prstGeom>
                    <a:noFill/>
                    <a:ln>
                      <a:noFill/>
                    </a:ln>
                  </p:spPr>
                </p:cxnSp>
                <p:cxnSp>
                  <p:nvCxnSpPr>
                    <p:cNvPr id="951" name="Google Shape;951;p15"/>
                    <p:cNvCxnSpPr/>
                    <p:nvPr/>
                  </p:nvCxnSpPr>
                  <p:spPr>
                    <a:xfrm>
                      <a:off x="1821525" y="763919"/>
                      <a:ext cx="0" cy="0"/>
                    </a:xfrm>
                    <a:prstGeom prst="straightConnector1">
                      <a:avLst/>
                    </a:prstGeom>
                    <a:noFill/>
                    <a:ln>
                      <a:noFill/>
                    </a:ln>
                  </p:spPr>
                </p:cxnSp>
                <p:sp>
                  <p:nvSpPr>
                    <p:cNvPr id="952" name="Google Shape;952;p15"/>
                    <p:cNvSpPr/>
                    <p:nvPr/>
                  </p:nvSpPr>
                  <p:spPr>
                    <a:xfrm>
                      <a:off x="1643725" y="840119"/>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953" name="Google Shape;953;p15"/>
                  <p:cNvGrpSpPr/>
                  <p:nvPr/>
                </p:nvGrpSpPr>
                <p:grpSpPr>
                  <a:xfrm>
                    <a:off x="1936397" y="700419"/>
                    <a:ext cx="183931" cy="366760"/>
                    <a:chOff x="1936397" y="700419"/>
                    <a:chExt cx="183931" cy="473525"/>
                  </a:xfrm>
                </p:grpSpPr>
                <p:sp>
                  <p:nvSpPr>
                    <p:cNvPr id="954" name="Google Shape;954;p15"/>
                    <p:cNvSpPr/>
                    <p:nvPr/>
                  </p:nvSpPr>
                  <p:spPr>
                    <a:xfrm>
                      <a:off x="1936397" y="786514"/>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55" name="Google Shape;955;p15"/>
                    <p:cNvSpPr/>
                    <p:nvPr/>
                  </p:nvSpPr>
                  <p:spPr>
                    <a:xfrm>
                      <a:off x="1989228" y="700419"/>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956" name="Google Shape;956;p15"/>
                  <p:cNvGrpSpPr/>
                  <p:nvPr/>
                </p:nvGrpSpPr>
                <p:grpSpPr>
                  <a:xfrm>
                    <a:off x="2205706" y="700421"/>
                    <a:ext cx="217196" cy="365245"/>
                    <a:chOff x="2205700" y="700419"/>
                    <a:chExt cx="352425" cy="765175"/>
                  </a:xfrm>
                </p:grpSpPr>
                <p:sp>
                  <p:nvSpPr>
                    <p:cNvPr id="957" name="Google Shape;957;p15"/>
                    <p:cNvSpPr/>
                    <p:nvPr/>
                  </p:nvSpPr>
                  <p:spPr>
                    <a:xfrm>
                      <a:off x="2320000" y="700419"/>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958" name="Google Shape;958;p15"/>
                    <p:cNvCxnSpPr/>
                    <p:nvPr/>
                  </p:nvCxnSpPr>
                  <p:spPr>
                    <a:xfrm>
                      <a:off x="2383500" y="763919"/>
                      <a:ext cx="0" cy="0"/>
                    </a:xfrm>
                    <a:prstGeom prst="straightConnector1">
                      <a:avLst/>
                    </a:prstGeom>
                    <a:noFill/>
                    <a:ln>
                      <a:noFill/>
                    </a:ln>
                  </p:spPr>
                </p:cxnSp>
                <p:cxnSp>
                  <p:nvCxnSpPr>
                    <p:cNvPr id="959" name="Google Shape;959;p15"/>
                    <p:cNvCxnSpPr/>
                    <p:nvPr/>
                  </p:nvCxnSpPr>
                  <p:spPr>
                    <a:xfrm>
                      <a:off x="2383500" y="763919"/>
                      <a:ext cx="0" cy="0"/>
                    </a:xfrm>
                    <a:prstGeom prst="straightConnector1">
                      <a:avLst/>
                    </a:prstGeom>
                    <a:noFill/>
                    <a:ln>
                      <a:noFill/>
                    </a:ln>
                  </p:spPr>
                </p:cxnSp>
                <p:sp>
                  <p:nvSpPr>
                    <p:cNvPr id="960" name="Google Shape;960;p15"/>
                    <p:cNvSpPr/>
                    <p:nvPr/>
                  </p:nvSpPr>
                  <p:spPr>
                    <a:xfrm>
                      <a:off x="2205700" y="840119"/>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961" name="Google Shape;961;p15"/>
                  <p:cNvGrpSpPr/>
                  <p:nvPr/>
                </p:nvGrpSpPr>
                <p:grpSpPr>
                  <a:xfrm>
                    <a:off x="4007467" y="1130006"/>
                    <a:ext cx="0" cy="0"/>
                    <a:chOff x="2945475" y="763919"/>
                    <a:chExt cx="0" cy="0"/>
                  </a:xfrm>
                </p:grpSpPr>
                <p:cxnSp>
                  <p:nvCxnSpPr>
                    <p:cNvPr id="962" name="Google Shape;962;p15"/>
                    <p:cNvCxnSpPr/>
                    <p:nvPr/>
                  </p:nvCxnSpPr>
                  <p:spPr>
                    <a:xfrm>
                      <a:off x="2945475" y="763919"/>
                      <a:ext cx="0" cy="0"/>
                    </a:xfrm>
                    <a:prstGeom prst="straightConnector1">
                      <a:avLst/>
                    </a:prstGeom>
                    <a:noFill/>
                    <a:ln>
                      <a:noFill/>
                    </a:ln>
                  </p:spPr>
                </p:cxnSp>
                <p:cxnSp>
                  <p:nvCxnSpPr>
                    <p:cNvPr id="963" name="Google Shape;963;p15"/>
                    <p:cNvCxnSpPr/>
                    <p:nvPr/>
                  </p:nvCxnSpPr>
                  <p:spPr>
                    <a:xfrm>
                      <a:off x="2945475" y="763919"/>
                      <a:ext cx="0" cy="0"/>
                    </a:xfrm>
                    <a:prstGeom prst="straightConnector1">
                      <a:avLst/>
                    </a:prstGeom>
                    <a:noFill/>
                    <a:ln>
                      <a:noFill/>
                    </a:ln>
                  </p:spPr>
                </p:cxnSp>
              </p:grpSp>
              <p:grpSp>
                <p:nvGrpSpPr>
                  <p:cNvPr id="964" name="Google Shape;964;p15"/>
                  <p:cNvGrpSpPr/>
                  <p:nvPr/>
                </p:nvGrpSpPr>
                <p:grpSpPr>
                  <a:xfrm>
                    <a:off x="4758719" y="1130006"/>
                    <a:ext cx="0" cy="0"/>
                    <a:chOff x="3488400" y="763919"/>
                    <a:chExt cx="0" cy="0"/>
                  </a:xfrm>
                </p:grpSpPr>
                <p:cxnSp>
                  <p:nvCxnSpPr>
                    <p:cNvPr id="965" name="Google Shape;965;p15"/>
                    <p:cNvCxnSpPr/>
                    <p:nvPr/>
                  </p:nvCxnSpPr>
                  <p:spPr>
                    <a:xfrm>
                      <a:off x="3488400" y="763919"/>
                      <a:ext cx="0" cy="0"/>
                    </a:xfrm>
                    <a:prstGeom prst="straightConnector1">
                      <a:avLst/>
                    </a:prstGeom>
                    <a:noFill/>
                    <a:ln>
                      <a:noFill/>
                    </a:ln>
                  </p:spPr>
                </p:cxnSp>
                <p:cxnSp>
                  <p:nvCxnSpPr>
                    <p:cNvPr id="966" name="Google Shape;966;p15"/>
                    <p:cNvCxnSpPr/>
                    <p:nvPr/>
                  </p:nvCxnSpPr>
                  <p:spPr>
                    <a:xfrm>
                      <a:off x="3488400" y="763919"/>
                      <a:ext cx="0" cy="0"/>
                    </a:xfrm>
                    <a:prstGeom prst="straightConnector1">
                      <a:avLst/>
                    </a:prstGeom>
                    <a:noFill/>
                    <a:ln>
                      <a:noFill/>
                    </a:ln>
                  </p:spPr>
                </p:cxnSp>
              </p:grpSp>
            </p:grpSp>
            <p:sp>
              <p:nvSpPr>
                <p:cNvPr id="967" name="Google Shape;967;p15"/>
                <p:cNvSpPr/>
                <p:nvPr/>
              </p:nvSpPr>
              <p:spPr>
                <a:xfrm>
                  <a:off x="454886" y="7833880"/>
                  <a:ext cx="840645" cy="398847"/>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5,500</a:t>
                  </a:r>
                  <a:endParaRPr sz="850" b="0" i="0" u="none" strike="noStrike" cap="none">
                    <a:solidFill>
                      <a:srgbClr val="000000"/>
                    </a:solidFill>
                    <a:latin typeface="Arial"/>
                    <a:ea typeface="Arial"/>
                    <a:cs typeface="Arial"/>
                    <a:sym typeface="Arial"/>
                  </a:endParaRPr>
                </a:p>
              </p:txBody>
            </p:sp>
            <p:sp>
              <p:nvSpPr>
                <p:cNvPr id="968" name="Google Shape;968;p15"/>
                <p:cNvSpPr/>
                <p:nvPr/>
              </p:nvSpPr>
              <p:spPr>
                <a:xfrm>
                  <a:off x="1367183" y="7440072"/>
                  <a:ext cx="974791" cy="371763"/>
                </a:xfrm>
                <a:prstGeom prst="rect">
                  <a:avLst/>
                </a:prstGeom>
                <a:no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Doctors</a:t>
                  </a:r>
                  <a:endParaRPr sz="850" b="0" i="0" u="none" strike="noStrike" cap="none">
                    <a:solidFill>
                      <a:srgbClr val="000000"/>
                    </a:solidFill>
                    <a:latin typeface="Arial"/>
                    <a:ea typeface="Arial"/>
                    <a:cs typeface="Arial"/>
                    <a:sym typeface="Arial"/>
                  </a:endParaRPr>
                </a:p>
              </p:txBody>
            </p:sp>
            <p:grpSp>
              <p:nvGrpSpPr>
                <p:cNvPr id="969" name="Google Shape;969;p15"/>
                <p:cNvGrpSpPr/>
                <p:nvPr/>
              </p:nvGrpSpPr>
              <p:grpSpPr>
                <a:xfrm>
                  <a:off x="1441094" y="8448361"/>
                  <a:ext cx="220681" cy="367684"/>
                  <a:chOff x="821972" y="1354638"/>
                  <a:chExt cx="183931" cy="473525"/>
                </a:xfrm>
              </p:grpSpPr>
              <p:sp>
                <p:nvSpPr>
                  <p:cNvPr id="970" name="Google Shape;970;p15"/>
                  <p:cNvSpPr/>
                  <p:nvPr/>
                </p:nvSpPr>
                <p:spPr>
                  <a:xfrm>
                    <a:off x="821972" y="1440733"/>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71" name="Google Shape;971;p15"/>
                  <p:cNvSpPr/>
                  <p:nvPr/>
                </p:nvSpPr>
                <p:spPr>
                  <a:xfrm>
                    <a:off x="874803" y="1354638"/>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972" name="Google Shape;972;p15"/>
                <p:cNvGrpSpPr/>
                <p:nvPr/>
              </p:nvGrpSpPr>
              <p:grpSpPr>
                <a:xfrm>
                  <a:off x="1764209" y="8448364"/>
                  <a:ext cx="260593" cy="366165"/>
                  <a:chOff x="1091275" y="1354638"/>
                  <a:chExt cx="352425" cy="765175"/>
                </a:xfrm>
              </p:grpSpPr>
              <p:sp>
                <p:nvSpPr>
                  <p:cNvPr id="973" name="Google Shape;973;p15"/>
                  <p:cNvSpPr/>
                  <p:nvPr/>
                </p:nvSpPr>
                <p:spPr>
                  <a:xfrm>
                    <a:off x="1205575" y="1354638"/>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974" name="Google Shape;974;p15"/>
                  <p:cNvCxnSpPr/>
                  <p:nvPr/>
                </p:nvCxnSpPr>
                <p:spPr>
                  <a:xfrm>
                    <a:off x="1269075" y="1418138"/>
                    <a:ext cx="0" cy="0"/>
                  </a:xfrm>
                  <a:prstGeom prst="straightConnector1">
                    <a:avLst/>
                  </a:prstGeom>
                  <a:noFill/>
                  <a:ln>
                    <a:noFill/>
                  </a:ln>
                </p:spPr>
              </p:cxnSp>
              <p:cxnSp>
                <p:nvCxnSpPr>
                  <p:cNvPr id="975" name="Google Shape;975;p15"/>
                  <p:cNvCxnSpPr/>
                  <p:nvPr/>
                </p:nvCxnSpPr>
                <p:spPr>
                  <a:xfrm>
                    <a:off x="1269075" y="1418138"/>
                    <a:ext cx="0" cy="0"/>
                  </a:xfrm>
                  <a:prstGeom prst="straightConnector1">
                    <a:avLst/>
                  </a:prstGeom>
                  <a:noFill/>
                  <a:ln>
                    <a:noFill/>
                  </a:ln>
                </p:spPr>
              </p:cxnSp>
              <p:sp>
                <p:nvSpPr>
                  <p:cNvPr id="976" name="Google Shape;976;p15"/>
                  <p:cNvSpPr/>
                  <p:nvPr/>
                </p:nvSpPr>
                <p:spPr>
                  <a:xfrm>
                    <a:off x="1091275" y="1494338"/>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977" name="Google Shape;977;p15"/>
                <p:cNvGrpSpPr/>
                <p:nvPr/>
              </p:nvGrpSpPr>
              <p:grpSpPr>
                <a:xfrm>
                  <a:off x="2103927" y="8448361"/>
                  <a:ext cx="220681" cy="367684"/>
                  <a:chOff x="1374422" y="1354638"/>
                  <a:chExt cx="183931" cy="473525"/>
                </a:xfrm>
              </p:grpSpPr>
              <p:sp>
                <p:nvSpPr>
                  <p:cNvPr id="978" name="Google Shape;978;p15"/>
                  <p:cNvSpPr/>
                  <p:nvPr/>
                </p:nvSpPr>
                <p:spPr>
                  <a:xfrm>
                    <a:off x="1374422" y="1440733"/>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79" name="Google Shape;979;p15"/>
                  <p:cNvSpPr/>
                  <p:nvPr/>
                </p:nvSpPr>
                <p:spPr>
                  <a:xfrm>
                    <a:off x="1427253" y="1354638"/>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980" name="Google Shape;980;p15"/>
                <p:cNvGrpSpPr/>
                <p:nvPr/>
              </p:nvGrpSpPr>
              <p:grpSpPr>
                <a:xfrm>
                  <a:off x="2427045" y="8448364"/>
                  <a:ext cx="260593" cy="366165"/>
                  <a:chOff x="1643725" y="1354638"/>
                  <a:chExt cx="352425" cy="765175"/>
                </a:xfrm>
              </p:grpSpPr>
              <p:sp>
                <p:nvSpPr>
                  <p:cNvPr id="981" name="Google Shape;981;p15"/>
                  <p:cNvSpPr/>
                  <p:nvPr/>
                </p:nvSpPr>
                <p:spPr>
                  <a:xfrm>
                    <a:off x="1758025" y="1354638"/>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982" name="Google Shape;982;p15"/>
                  <p:cNvCxnSpPr/>
                  <p:nvPr/>
                </p:nvCxnSpPr>
                <p:spPr>
                  <a:xfrm>
                    <a:off x="1821525" y="1418138"/>
                    <a:ext cx="0" cy="0"/>
                  </a:xfrm>
                  <a:prstGeom prst="straightConnector1">
                    <a:avLst/>
                  </a:prstGeom>
                  <a:noFill/>
                  <a:ln>
                    <a:noFill/>
                  </a:ln>
                </p:spPr>
              </p:cxnSp>
              <p:cxnSp>
                <p:nvCxnSpPr>
                  <p:cNvPr id="983" name="Google Shape;983;p15"/>
                  <p:cNvCxnSpPr/>
                  <p:nvPr/>
                </p:nvCxnSpPr>
                <p:spPr>
                  <a:xfrm>
                    <a:off x="1821525" y="1418138"/>
                    <a:ext cx="0" cy="0"/>
                  </a:xfrm>
                  <a:prstGeom prst="straightConnector1">
                    <a:avLst/>
                  </a:prstGeom>
                  <a:noFill/>
                  <a:ln>
                    <a:noFill/>
                  </a:ln>
                </p:spPr>
              </p:cxnSp>
              <p:sp>
                <p:nvSpPr>
                  <p:cNvPr id="984" name="Google Shape;984;p15"/>
                  <p:cNvSpPr/>
                  <p:nvPr/>
                </p:nvSpPr>
                <p:spPr>
                  <a:xfrm>
                    <a:off x="1643725" y="1494338"/>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985" name="Google Shape;985;p15"/>
                <p:cNvGrpSpPr/>
                <p:nvPr/>
              </p:nvGrpSpPr>
              <p:grpSpPr>
                <a:xfrm>
                  <a:off x="2778188" y="8448361"/>
                  <a:ext cx="220681" cy="367684"/>
                  <a:chOff x="1936397" y="1354638"/>
                  <a:chExt cx="183931" cy="473525"/>
                </a:xfrm>
              </p:grpSpPr>
              <p:sp>
                <p:nvSpPr>
                  <p:cNvPr id="986" name="Google Shape;986;p15"/>
                  <p:cNvSpPr/>
                  <p:nvPr/>
                </p:nvSpPr>
                <p:spPr>
                  <a:xfrm>
                    <a:off x="1936397" y="1440733"/>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87" name="Google Shape;987;p15"/>
                  <p:cNvSpPr/>
                  <p:nvPr/>
                </p:nvSpPr>
                <p:spPr>
                  <a:xfrm>
                    <a:off x="1989228" y="1354638"/>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988" name="Google Shape;988;p15"/>
                <p:cNvGrpSpPr/>
                <p:nvPr/>
              </p:nvGrpSpPr>
              <p:grpSpPr>
                <a:xfrm>
                  <a:off x="3101307" y="8448364"/>
                  <a:ext cx="260593" cy="366165"/>
                  <a:chOff x="2205700" y="1354638"/>
                  <a:chExt cx="352425" cy="765175"/>
                </a:xfrm>
              </p:grpSpPr>
              <p:sp>
                <p:nvSpPr>
                  <p:cNvPr id="989" name="Google Shape;989;p15"/>
                  <p:cNvSpPr/>
                  <p:nvPr/>
                </p:nvSpPr>
                <p:spPr>
                  <a:xfrm>
                    <a:off x="2320000" y="1354638"/>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990" name="Google Shape;990;p15"/>
                  <p:cNvCxnSpPr/>
                  <p:nvPr/>
                </p:nvCxnSpPr>
                <p:spPr>
                  <a:xfrm>
                    <a:off x="2383500" y="1418138"/>
                    <a:ext cx="0" cy="0"/>
                  </a:xfrm>
                  <a:prstGeom prst="straightConnector1">
                    <a:avLst/>
                  </a:prstGeom>
                  <a:noFill/>
                  <a:ln>
                    <a:noFill/>
                  </a:ln>
                </p:spPr>
              </p:cxnSp>
              <p:cxnSp>
                <p:nvCxnSpPr>
                  <p:cNvPr id="991" name="Google Shape;991;p15"/>
                  <p:cNvCxnSpPr/>
                  <p:nvPr/>
                </p:nvCxnSpPr>
                <p:spPr>
                  <a:xfrm>
                    <a:off x="2383500" y="1418138"/>
                    <a:ext cx="0" cy="0"/>
                  </a:xfrm>
                  <a:prstGeom prst="straightConnector1">
                    <a:avLst/>
                  </a:prstGeom>
                  <a:noFill/>
                  <a:ln>
                    <a:noFill/>
                  </a:ln>
                </p:spPr>
              </p:cxnSp>
              <p:sp>
                <p:nvSpPr>
                  <p:cNvPr id="992" name="Google Shape;992;p15"/>
                  <p:cNvSpPr/>
                  <p:nvPr/>
                </p:nvSpPr>
                <p:spPr>
                  <a:xfrm>
                    <a:off x="2205700" y="1494338"/>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993" name="Google Shape;993;p15"/>
                <p:cNvGrpSpPr/>
                <p:nvPr/>
              </p:nvGrpSpPr>
              <p:grpSpPr>
                <a:xfrm>
                  <a:off x="3452450" y="8448361"/>
                  <a:ext cx="220681" cy="367684"/>
                  <a:chOff x="2498372" y="1354638"/>
                  <a:chExt cx="183931" cy="473525"/>
                </a:xfrm>
              </p:grpSpPr>
              <p:sp>
                <p:nvSpPr>
                  <p:cNvPr id="994" name="Google Shape;994;p15"/>
                  <p:cNvSpPr/>
                  <p:nvPr/>
                </p:nvSpPr>
                <p:spPr>
                  <a:xfrm>
                    <a:off x="2498372" y="1440733"/>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95" name="Google Shape;995;p15"/>
                  <p:cNvSpPr/>
                  <p:nvPr/>
                </p:nvSpPr>
                <p:spPr>
                  <a:xfrm>
                    <a:off x="2551203" y="1354638"/>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996" name="Google Shape;996;p15"/>
                <p:cNvGrpSpPr/>
                <p:nvPr/>
              </p:nvGrpSpPr>
              <p:grpSpPr>
                <a:xfrm>
                  <a:off x="3326968" y="9286330"/>
                  <a:ext cx="0" cy="0"/>
                  <a:chOff x="2945475" y="1418138"/>
                  <a:chExt cx="0" cy="0"/>
                </a:xfrm>
              </p:grpSpPr>
              <p:cxnSp>
                <p:nvCxnSpPr>
                  <p:cNvPr id="997" name="Google Shape;997;p15"/>
                  <p:cNvCxnSpPr/>
                  <p:nvPr/>
                </p:nvCxnSpPr>
                <p:spPr>
                  <a:xfrm>
                    <a:off x="2945475" y="1418138"/>
                    <a:ext cx="0" cy="0"/>
                  </a:xfrm>
                  <a:prstGeom prst="straightConnector1">
                    <a:avLst/>
                  </a:prstGeom>
                  <a:noFill/>
                  <a:ln>
                    <a:noFill/>
                  </a:ln>
                </p:spPr>
              </p:cxnSp>
              <p:cxnSp>
                <p:nvCxnSpPr>
                  <p:cNvPr id="998" name="Google Shape;998;p15"/>
                  <p:cNvCxnSpPr/>
                  <p:nvPr/>
                </p:nvCxnSpPr>
                <p:spPr>
                  <a:xfrm>
                    <a:off x="2945475" y="1418138"/>
                    <a:ext cx="0" cy="0"/>
                  </a:xfrm>
                  <a:prstGeom prst="straightConnector1">
                    <a:avLst/>
                  </a:prstGeom>
                  <a:noFill/>
                  <a:ln>
                    <a:noFill/>
                  </a:ln>
                </p:spPr>
              </p:cxnSp>
            </p:grpSp>
            <p:sp>
              <p:nvSpPr>
                <p:cNvPr id="999" name="Google Shape;999;p15"/>
                <p:cNvSpPr/>
                <p:nvPr/>
              </p:nvSpPr>
              <p:spPr>
                <a:xfrm>
                  <a:off x="454886" y="8489660"/>
                  <a:ext cx="840645" cy="349067"/>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6,000</a:t>
                  </a:r>
                  <a:endParaRPr sz="850" b="0" i="0" u="none" strike="noStrike" cap="none">
                    <a:solidFill>
                      <a:srgbClr val="000000"/>
                    </a:solidFill>
                    <a:latin typeface="Arial"/>
                    <a:ea typeface="Arial"/>
                    <a:cs typeface="Arial"/>
                    <a:sym typeface="Arial"/>
                  </a:endParaRPr>
                </a:p>
              </p:txBody>
            </p:sp>
            <p:sp>
              <p:nvSpPr>
                <p:cNvPr id="1000" name="Google Shape;1000;p15"/>
                <p:cNvSpPr/>
                <p:nvPr/>
              </p:nvSpPr>
              <p:spPr>
                <a:xfrm>
                  <a:off x="1367183" y="8139595"/>
                  <a:ext cx="974791" cy="328112"/>
                </a:xfrm>
                <a:prstGeom prst="rect">
                  <a:avLst/>
                </a:prstGeom>
                <a:no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Nurses</a:t>
                  </a:r>
                  <a:endParaRPr sz="850" b="0" i="0" u="none" strike="noStrike" cap="none">
                    <a:solidFill>
                      <a:srgbClr val="000000"/>
                    </a:solidFill>
                    <a:latin typeface="Arial"/>
                    <a:ea typeface="Arial"/>
                    <a:cs typeface="Arial"/>
                    <a:sym typeface="Arial"/>
                  </a:endParaRPr>
                </a:p>
              </p:txBody>
            </p:sp>
            <p:grpSp>
              <p:nvGrpSpPr>
                <p:cNvPr id="1001" name="Google Shape;1001;p15"/>
                <p:cNvGrpSpPr/>
                <p:nvPr/>
              </p:nvGrpSpPr>
              <p:grpSpPr>
                <a:xfrm>
                  <a:off x="1441094" y="9104226"/>
                  <a:ext cx="220681" cy="367684"/>
                  <a:chOff x="821972" y="2008857"/>
                  <a:chExt cx="183931" cy="473525"/>
                </a:xfrm>
              </p:grpSpPr>
              <p:sp>
                <p:nvSpPr>
                  <p:cNvPr id="1002" name="Google Shape;1002;p15"/>
                  <p:cNvSpPr/>
                  <p:nvPr/>
                </p:nvSpPr>
                <p:spPr>
                  <a:xfrm>
                    <a:off x="821972"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03" name="Google Shape;1003;p15"/>
                  <p:cNvSpPr/>
                  <p:nvPr/>
                </p:nvSpPr>
                <p:spPr>
                  <a:xfrm>
                    <a:off x="874803"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04" name="Google Shape;1004;p15"/>
                <p:cNvGrpSpPr/>
                <p:nvPr/>
              </p:nvGrpSpPr>
              <p:grpSpPr>
                <a:xfrm>
                  <a:off x="1764209" y="9104233"/>
                  <a:ext cx="260593" cy="366165"/>
                  <a:chOff x="1091275" y="2008857"/>
                  <a:chExt cx="352425" cy="765175"/>
                </a:xfrm>
              </p:grpSpPr>
              <p:sp>
                <p:nvSpPr>
                  <p:cNvPr id="1005" name="Google Shape;1005;p15"/>
                  <p:cNvSpPr/>
                  <p:nvPr/>
                </p:nvSpPr>
                <p:spPr>
                  <a:xfrm>
                    <a:off x="1205575"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1006" name="Google Shape;1006;p15"/>
                  <p:cNvCxnSpPr/>
                  <p:nvPr/>
                </p:nvCxnSpPr>
                <p:spPr>
                  <a:xfrm>
                    <a:off x="1269075" y="2072357"/>
                    <a:ext cx="0" cy="0"/>
                  </a:xfrm>
                  <a:prstGeom prst="straightConnector1">
                    <a:avLst/>
                  </a:prstGeom>
                  <a:noFill/>
                  <a:ln>
                    <a:noFill/>
                  </a:ln>
                </p:spPr>
              </p:cxnSp>
              <p:cxnSp>
                <p:nvCxnSpPr>
                  <p:cNvPr id="1007" name="Google Shape;1007;p15"/>
                  <p:cNvCxnSpPr/>
                  <p:nvPr/>
                </p:nvCxnSpPr>
                <p:spPr>
                  <a:xfrm>
                    <a:off x="1269075" y="2072357"/>
                    <a:ext cx="0" cy="0"/>
                  </a:xfrm>
                  <a:prstGeom prst="straightConnector1">
                    <a:avLst/>
                  </a:prstGeom>
                  <a:noFill/>
                  <a:ln>
                    <a:noFill/>
                  </a:ln>
                </p:spPr>
              </p:cxnSp>
              <p:sp>
                <p:nvSpPr>
                  <p:cNvPr id="1008" name="Google Shape;1008;p15"/>
                  <p:cNvSpPr/>
                  <p:nvPr/>
                </p:nvSpPr>
                <p:spPr>
                  <a:xfrm>
                    <a:off x="1091275"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09" name="Google Shape;1009;p15"/>
                <p:cNvGrpSpPr/>
                <p:nvPr/>
              </p:nvGrpSpPr>
              <p:grpSpPr>
                <a:xfrm>
                  <a:off x="2103927" y="9104226"/>
                  <a:ext cx="220681" cy="367684"/>
                  <a:chOff x="1374422" y="2008857"/>
                  <a:chExt cx="183931" cy="473525"/>
                </a:xfrm>
              </p:grpSpPr>
              <p:sp>
                <p:nvSpPr>
                  <p:cNvPr id="1010" name="Google Shape;1010;p15"/>
                  <p:cNvSpPr/>
                  <p:nvPr/>
                </p:nvSpPr>
                <p:spPr>
                  <a:xfrm>
                    <a:off x="1374422"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11" name="Google Shape;1011;p15"/>
                  <p:cNvSpPr/>
                  <p:nvPr/>
                </p:nvSpPr>
                <p:spPr>
                  <a:xfrm>
                    <a:off x="1427253"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12" name="Google Shape;1012;p15"/>
                <p:cNvGrpSpPr/>
                <p:nvPr/>
              </p:nvGrpSpPr>
              <p:grpSpPr>
                <a:xfrm>
                  <a:off x="2427045" y="9104233"/>
                  <a:ext cx="260593" cy="366165"/>
                  <a:chOff x="1643725" y="2008857"/>
                  <a:chExt cx="352425" cy="765175"/>
                </a:xfrm>
              </p:grpSpPr>
              <p:sp>
                <p:nvSpPr>
                  <p:cNvPr id="1013" name="Google Shape;1013;p15"/>
                  <p:cNvSpPr/>
                  <p:nvPr/>
                </p:nvSpPr>
                <p:spPr>
                  <a:xfrm>
                    <a:off x="1758025"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1014" name="Google Shape;1014;p15"/>
                  <p:cNvCxnSpPr/>
                  <p:nvPr/>
                </p:nvCxnSpPr>
                <p:spPr>
                  <a:xfrm>
                    <a:off x="1821525" y="2072357"/>
                    <a:ext cx="0" cy="0"/>
                  </a:xfrm>
                  <a:prstGeom prst="straightConnector1">
                    <a:avLst/>
                  </a:prstGeom>
                  <a:noFill/>
                  <a:ln>
                    <a:noFill/>
                  </a:ln>
                </p:spPr>
              </p:cxnSp>
              <p:cxnSp>
                <p:nvCxnSpPr>
                  <p:cNvPr id="1015" name="Google Shape;1015;p15"/>
                  <p:cNvCxnSpPr/>
                  <p:nvPr/>
                </p:nvCxnSpPr>
                <p:spPr>
                  <a:xfrm>
                    <a:off x="1821525" y="2072357"/>
                    <a:ext cx="0" cy="0"/>
                  </a:xfrm>
                  <a:prstGeom prst="straightConnector1">
                    <a:avLst/>
                  </a:prstGeom>
                  <a:noFill/>
                  <a:ln>
                    <a:noFill/>
                  </a:ln>
                </p:spPr>
              </p:cxnSp>
              <p:sp>
                <p:nvSpPr>
                  <p:cNvPr id="1016" name="Google Shape;1016;p15"/>
                  <p:cNvSpPr/>
                  <p:nvPr/>
                </p:nvSpPr>
                <p:spPr>
                  <a:xfrm>
                    <a:off x="1643725"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17" name="Google Shape;1017;p15"/>
                <p:cNvGrpSpPr/>
                <p:nvPr/>
              </p:nvGrpSpPr>
              <p:grpSpPr>
                <a:xfrm>
                  <a:off x="2778188" y="9104226"/>
                  <a:ext cx="220681" cy="367684"/>
                  <a:chOff x="1936397" y="2008857"/>
                  <a:chExt cx="183931" cy="473525"/>
                </a:xfrm>
              </p:grpSpPr>
              <p:sp>
                <p:nvSpPr>
                  <p:cNvPr id="1018" name="Google Shape;1018;p15"/>
                  <p:cNvSpPr/>
                  <p:nvPr/>
                </p:nvSpPr>
                <p:spPr>
                  <a:xfrm>
                    <a:off x="1936397"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19" name="Google Shape;1019;p15"/>
                  <p:cNvSpPr/>
                  <p:nvPr/>
                </p:nvSpPr>
                <p:spPr>
                  <a:xfrm>
                    <a:off x="1989228"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20" name="Google Shape;1020;p15"/>
                <p:cNvGrpSpPr/>
                <p:nvPr/>
              </p:nvGrpSpPr>
              <p:grpSpPr>
                <a:xfrm>
                  <a:off x="3101307" y="9104233"/>
                  <a:ext cx="260593" cy="366165"/>
                  <a:chOff x="2205700" y="2008857"/>
                  <a:chExt cx="352425" cy="765175"/>
                </a:xfrm>
              </p:grpSpPr>
              <p:sp>
                <p:nvSpPr>
                  <p:cNvPr id="1021" name="Google Shape;1021;p15"/>
                  <p:cNvSpPr/>
                  <p:nvPr/>
                </p:nvSpPr>
                <p:spPr>
                  <a:xfrm>
                    <a:off x="2320000"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1022" name="Google Shape;1022;p15"/>
                  <p:cNvCxnSpPr/>
                  <p:nvPr/>
                </p:nvCxnSpPr>
                <p:spPr>
                  <a:xfrm>
                    <a:off x="2383500" y="2072357"/>
                    <a:ext cx="0" cy="0"/>
                  </a:xfrm>
                  <a:prstGeom prst="straightConnector1">
                    <a:avLst/>
                  </a:prstGeom>
                  <a:noFill/>
                  <a:ln>
                    <a:noFill/>
                  </a:ln>
                </p:spPr>
              </p:cxnSp>
              <p:cxnSp>
                <p:nvCxnSpPr>
                  <p:cNvPr id="1023" name="Google Shape;1023;p15"/>
                  <p:cNvCxnSpPr/>
                  <p:nvPr/>
                </p:nvCxnSpPr>
                <p:spPr>
                  <a:xfrm>
                    <a:off x="2383500" y="2072357"/>
                    <a:ext cx="0" cy="0"/>
                  </a:xfrm>
                  <a:prstGeom prst="straightConnector1">
                    <a:avLst/>
                  </a:prstGeom>
                  <a:noFill/>
                  <a:ln>
                    <a:noFill/>
                  </a:ln>
                </p:spPr>
              </p:cxnSp>
              <p:sp>
                <p:nvSpPr>
                  <p:cNvPr id="1024" name="Google Shape;1024;p15"/>
                  <p:cNvSpPr/>
                  <p:nvPr/>
                </p:nvSpPr>
                <p:spPr>
                  <a:xfrm>
                    <a:off x="2205700"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025" name="Google Shape;1025;p15"/>
                <p:cNvSpPr/>
                <p:nvPr/>
              </p:nvSpPr>
              <p:spPr>
                <a:xfrm>
                  <a:off x="454886" y="9145557"/>
                  <a:ext cx="840645" cy="366177"/>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20,000</a:t>
                  </a:r>
                  <a:endParaRPr sz="850" b="0" i="0" u="none" strike="noStrike" cap="none">
                    <a:solidFill>
                      <a:srgbClr val="000000"/>
                    </a:solidFill>
                    <a:latin typeface="Arial"/>
                    <a:ea typeface="Arial"/>
                    <a:cs typeface="Arial"/>
                    <a:sym typeface="Arial"/>
                  </a:endParaRPr>
                </a:p>
              </p:txBody>
            </p:sp>
            <p:sp>
              <p:nvSpPr>
                <p:cNvPr id="1026" name="Google Shape;1026;p15"/>
                <p:cNvSpPr/>
                <p:nvPr/>
              </p:nvSpPr>
              <p:spPr>
                <a:xfrm>
                  <a:off x="1367184" y="8776338"/>
                  <a:ext cx="1687964" cy="295805"/>
                </a:xfrm>
                <a:prstGeom prst="rect">
                  <a:avLst/>
                </a:prstGeom>
                <a:no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Allied Health Workers </a:t>
                  </a:r>
                  <a:endParaRPr sz="850" b="0" i="0" u="none" strike="noStrike" cap="none">
                    <a:solidFill>
                      <a:srgbClr val="000000"/>
                    </a:solidFill>
                    <a:latin typeface="Arial"/>
                    <a:ea typeface="Arial"/>
                    <a:cs typeface="Arial"/>
                    <a:sym typeface="Arial"/>
                  </a:endParaRPr>
                </a:p>
              </p:txBody>
            </p:sp>
            <p:sp>
              <p:nvSpPr>
                <p:cNvPr id="1027" name="Google Shape;1027;p15"/>
                <p:cNvSpPr/>
                <p:nvPr/>
              </p:nvSpPr>
              <p:spPr>
                <a:xfrm>
                  <a:off x="4807558" y="7702741"/>
                  <a:ext cx="684839" cy="2321782"/>
                </a:xfrm>
                <a:prstGeom prst="rightBrace">
                  <a:avLst>
                    <a:gd name="adj1" fmla="val 8333"/>
                    <a:gd name="adj2" fmla="val 50000"/>
                  </a:avLst>
                </a:prstGeom>
                <a:noFill/>
                <a:ln w="19050" cap="flat" cmpd="sng">
                  <a:solidFill>
                    <a:srgbClr val="00875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28" name="Google Shape;1028;p15"/>
                <p:cNvSpPr/>
                <p:nvPr/>
              </p:nvSpPr>
              <p:spPr>
                <a:xfrm>
                  <a:off x="654003" y="7247976"/>
                  <a:ext cx="6365285" cy="256602"/>
                </a:xfrm>
                <a:prstGeom prst="rect">
                  <a:avLst/>
                </a:prstGeom>
                <a:solidFill>
                  <a:srgbClr val="008751"/>
                </a:solid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900"/>
                    <a:buFont typeface="Arial"/>
                    <a:buNone/>
                  </a:pPr>
                  <a:r>
                    <a:rPr lang="en-US" sz="900" b="1" i="0" u="none" strike="noStrike" cap="none">
                      <a:solidFill>
                        <a:srgbClr val="FFFFFF"/>
                      </a:solidFill>
                      <a:latin typeface="Arial"/>
                      <a:ea typeface="Arial"/>
                      <a:cs typeface="Arial"/>
                      <a:sym typeface="Arial"/>
                    </a:rPr>
                    <a:t>Healthcare Workers Trained</a:t>
                  </a:r>
                  <a:endParaRPr sz="800" b="0" i="0" u="none" strike="noStrike" cap="none">
                    <a:solidFill>
                      <a:srgbClr val="000000"/>
                    </a:solidFill>
                    <a:latin typeface="Arial"/>
                    <a:ea typeface="Arial"/>
                    <a:cs typeface="Arial"/>
                    <a:sym typeface="Arial"/>
                  </a:endParaRPr>
                </a:p>
              </p:txBody>
            </p:sp>
            <p:grpSp>
              <p:nvGrpSpPr>
                <p:cNvPr id="1029" name="Google Shape;1029;p15"/>
                <p:cNvGrpSpPr/>
                <p:nvPr/>
              </p:nvGrpSpPr>
              <p:grpSpPr>
                <a:xfrm>
                  <a:off x="5295393" y="8365916"/>
                  <a:ext cx="1913275" cy="1052753"/>
                  <a:chOff x="4034405" y="1612764"/>
                  <a:chExt cx="1594652" cy="1050109"/>
                </a:xfrm>
              </p:grpSpPr>
              <p:sp>
                <p:nvSpPr>
                  <p:cNvPr id="1030" name="Google Shape;1030;p15"/>
                  <p:cNvSpPr/>
                  <p:nvPr/>
                </p:nvSpPr>
                <p:spPr>
                  <a:xfrm>
                    <a:off x="4297437" y="2190409"/>
                    <a:ext cx="1068587" cy="472464"/>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2400"/>
                      <a:buFont typeface="Arial"/>
                      <a:buNone/>
                    </a:pPr>
                    <a:r>
                      <a:rPr lang="en-US" sz="2400" b="1" i="0" u="none" strike="noStrike" cap="none">
                        <a:solidFill>
                          <a:srgbClr val="008751"/>
                        </a:solidFill>
                        <a:latin typeface="Arial"/>
                        <a:ea typeface="Arial"/>
                        <a:cs typeface="Arial"/>
                        <a:sym typeface="Arial"/>
                      </a:rPr>
                      <a:t>35,500</a:t>
                    </a:r>
                    <a:endParaRPr sz="1800" b="0" i="0" u="none" strike="noStrike" cap="none">
                      <a:solidFill>
                        <a:srgbClr val="000000"/>
                      </a:solidFill>
                      <a:latin typeface="Arial"/>
                      <a:ea typeface="Arial"/>
                      <a:cs typeface="Arial"/>
                      <a:sym typeface="Arial"/>
                    </a:endParaRPr>
                  </a:p>
                </p:txBody>
              </p:sp>
              <p:sp>
                <p:nvSpPr>
                  <p:cNvPr id="1031" name="Google Shape;1031;p15"/>
                  <p:cNvSpPr/>
                  <p:nvPr/>
                </p:nvSpPr>
                <p:spPr>
                  <a:xfrm>
                    <a:off x="4034405" y="1612764"/>
                    <a:ext cx="1594652" cy="654667"/>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Total Number of HCW Trained</a:t>
                    </a:r>
                    <a:endParaRPr sz="850" b="0" i="0" u="none" strike="noStrike" cap="none">
                      <a:solidFill>
                        <a:srgbClr val="000000"/>
                      </a:solidFill>
                      <a:latin typeface="Arial"/>
                      <a:ea typeface="Arial"/>
                      <a:cs typeface="Arial"/>
                      <a:sym typeface="Arial"/>
                    </a:endParaRPr>
                  </a:p>
                </p:txBody>
              </p:sp>
            </p:grpSp>
            <p:grpSp>
              <p:nvGrpSpPr>
                <p:cNvPr id="1032" name="Google Shape;1032;p15"/>
                <p:cNvGrpSpPr/>
                <p:nvPr/>
              </p:nvGrpSpPr>
              <p:grpSpPr>
                <a:xfrm>
                  <a:off x="1269075" y="2726576"/>
                  <a:ext cx="0" cy="0"/>
                  <a:chOff x="1269075" y="2726576"/>
                  <a:chExt cx="0" cy="0"/>
                </a:xfrm>
              </p:grpSpPr>
              <p:cxnSp>
                <p:nvCxnSpPr>
                  <p:cNvPr id="1033" name="Google Shape;1033;p15"/>
                  <p:cNvCxnSpPr/>
                  <p:nvPr/>
                </p:nvCxnSpPr>
                <p:spPr>
                  <a:xfrm>
                    <a:off x="1269075" y="2726576"/>
                    <a:ext cx="0" cy="0"/>
                  </a:xfrm>
                  <a:prstGeom prst="straightConnector1">
                    <a:avLst/>
                  </a:prstGeom>
                  <a:noFill/>
                  <a:ln>
                    <a:noFill/>
                  </a:ln>
                </p:spPr>
              </p:cxnSp>
              <p:cxnSp>
                <p:nvCxnSpPr>
                  <p:cNvPr id="1034" name="Google Shape;1034;p15"/>
                  <p:cNvCxnSpPr/>
                  <p:nvPr/>
                </p:nvCxnSpPr>
                <p:spPr>
                  <a:xfrm>
                    <a:off x="1269075" y="2726576"/>
                    <a:ext cx="0" cy="0"/>
                  </a:xfrm>
                  <a:prstGeom prst="straightConnector1">
                    <a:avLst/>
                  </a:prstGeom>
                  <a:noFill/>
                  <a:ln>
                    <a:noFill/>
                  </a:ln>
                </p:spPr>
              </p:cxnSp>
            </p:grpSp>
            <p:grpSp>
              <p:nvGrpSpPr>
                <p:cNvPr id="1035" name="Google Shape;1035;p15"/>
                <p:cNvGrpSpPr/>
                <p:nvPr/>
              </p:nvGrpSpPr>
              <p:grpSpPr>
                <a:xfrm>
                  <a:off x="1821525" y="2726576"/>
                  <a:ext cx="0" cy="0"/>
                  <a:chOff x="1821525" y="2726576"/>
                  <a:chExt cx="0" cy="0"/>
                </a:xfrm>
              </p:grpSpPr>
              <p:cxnSp>
                <p:nvCxnSpPr>
                  <p:cNvPr id="1036" name="Google Shape;1036;p15"/>
                  <p:cNvCxnSpPr/>
                  <p:nvPr/>
                </p:nvCxnSpPr>
                <p:spPr>
                  <a:xfrm>
                    <a:off x="1821525" y="2726576"/>
                    <a:ext cx="0" cy="0"/>
                  </a:xfrm>
                  <a:prstGeom prst="straightConnector1">
                    <a:avLst/>
                  </a:prstGeom>
                  <a:noFill/>
                  <a:ln>
                    <a:noFill/>
                  </a:ln>
                </p:spPr>
              </p:cxnSp>
              <p:cxnSp>
                <p:nvCxnSpPr>
                  <p:cNvPr id="1037" name="Google Shape;1037;p15"/>
                  <p:cNvCxnSpPr/>
                  <p:nvPr/>
                </p:nvCxnSpPr>
                <p:spPr>
                  <a:xfrm>
                    <a:off x="1821525" y="2726576"/>
                    <a:ext cx="0" cy="0"/>
                  </a:xfrm>
                  <a:prstGeom prst="straightConnector1">
                    <a:avLst/>
                  </a:prstGeom>
                  <a:noFill/>
                  <a:ln>
                    <a:noFill/>
                  </a:ln>
                </p:spPr>
              </p:cxnSp>
            </p:grpSp>
            <p:grpSp>
              <p:nvGrpSpPr>
                <p:cNvPr id="1038" name="Google Shape;1038;p15"/>
                <p:cNvGrpSpPr/>
                <p:nvPr/>
              </p:nvGrpSpPr>
              <p:grpSpPr>
                <a:xfrm>
                  <a:off x="3446640" y="9104226"/>
                  <a:ext cx="220681" cy="367684"/>
                  <a:chOff x="1374422" y="2008857"/>
                  <a:chExt cx="183931" cy="473525"/>
                </a:xfrm>
              </p:grpSpPr>
              <p:sp>
                <p:nvSpPr>
                  <p:cNvPr id="1039" name="Google Shape;1039;p15"/>
                  <p:cNvSpPr/>
                  <p:nvPr/>
                </p:nvSpPr>
                <p:spPr>
                  <a:xfrm>
                    <a:off x="1374422"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40" name="Google Shape;1040;p15"/>
                  <p:cNvSpPr/>
                  <p:nvPr/>
                </p:nvSpPr>
                <p:spPr>
                  <a:xfrm>
                    <a:off x="1427253"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41" name="Google Shape;1041;p15"/>
                <p:cNvGrpSpPr/>
                <p:nvPr/>
              </p:nvGrpSpPr>
              <p:grpSpPr>
                <a:xfrm>
                  <a:off x="3769758" y="9104233"/>
                  <a:ext cx="260593" cy="366165"/>
                  <a:chOff x="1643725" y="2008857"/>
                  <a:chExt cx="352425" cy="765175"/>
                </a:xfrm>
              </p:grpSpPr>
              <p:sp>
                <p:nvSpPr>
                  <p:cNvPr id="1042" name="Google Shape;1042;p15"/>
                  <p:cNvSpPr/>
                  <p:nvPr/>
                </p:nvSpPr>
                <p:spPr>
                  <a:xfrm>
                    <a:off x="1758025"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1043" name="Google Shape;1043;p15"/>
                  <p:cNvCxnSpPr/>
                  <p:nvPr/>
                </p:nvCxnSpPr>
                <p:spPr>
                  <a:xfrm>
                    <a:off x="1821525" y="2072357"/>
                    <a:ext cx="0" cy="0"/>
                  </a:xfrm>
                  <a:prstGeom prst="straightConnector1">
                    <a:avLst/>
                  </a:prstGeom>
                  <a:noFill/>
                  <a:ln>
                    <a:noFill/>
                  </a:ln>
                </p:spPr>
              </p:cxnSp>
              <p:cxnSp>
                <p:nvCxnSpPr>
                  <p:cNvPr id="1044" name="Google Shape;1044;p15"/>
                  <p:cNvCxnSpPr/>
                  <p:nvPr/>
                </p:nvCxnSpPr>
                <p:spPr>
                  <a:xfrm>
                    <a:off x="1821525" y="2072357"/>
                    <a:ext cx="0" cy="0"/>
                  </a:xfrm>
                  <a:prstGeom prst="straightConnector1">
                    <a:avLst/>
                  </a:prstGeom>
                  <a:noFill/>
                  <a:ln>
                    <a:noFill/>
                  </a:ln>
                </p:spPr>
              </p:cxnSp>
              <p:sp>
                <p:nvSpPr>
                  <p:cNvPr id="1045" name="Google Shape;1045;p15"/>
                  <p:cNvSpPr/>
                  <p:nvPr/>
                </p:nvSpPr>
                <p:spPr>
                  <a:xfrm>
                    <a:off x="1643725"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46" name="Google Shape;1046;p15"/>
                <p:cNvGrpSpPr/>
                <p:nvPr/>
              </p:nvGrpSpPr>
              <p:grpSpPr>
                <a:xfrm>
                  <a:off x="4120901" y="9104226"/>
                  <a:ext cx="220681" cy="367684"/>
                  <a:chOff x="1936397" y="2008857"/>
                  <a:chExt cx="183931" cy="473525"/>
                </a:xfrm>
              </p:grpSpPr>
              <p:sp>
                <p:nvSpPr>
                  <p:cNvPr id="1047" name="Google Shape;1047;p15"/>
                  <p:cNvSpPr/>
                  <p:nvPr/>
                </p:nvSpPr>
                <p:spPr>
                  <a:xfrm>
                    <a:off x="1936397"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48" name="Google Shape;1048;p15"/>
                  <p:cNvSpPr/>
                  <p:nvPr/>
                </p:nvSpPr>
                <p:spPr>
                  <a:xfrm>
                    <a:off x="1989228"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49" name="Google Shape;1049;p15"/>
                <p:cNvGrpSpPr/>
                <p:nvPr/>
              </p:nvGrpSpPr>
              <p:grpSpPr>
                <a:xfrm>
                  <a:off x="4444020" y="9104233"/>
                  <a:ext cx="260593" cy="366165"/>
                  <a:chOff x="2205700" y="2008857"/>
                  <a:chExt cx="352425" cy="765175"/>
                </a:xfrm>
              </p:grpSpPr>
              <p:sp>
                <p:nvSpPr>
                  <p:cNvPr id="1050" name="Google Shape;1050;p15"/>
                  <p:cNvSpPr/>
                  <p:nvPr/>
                </p:nvSpPr>
                <p:spPr>
                  <a:xfrm>
                    <a:off x="2320000"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1051" name="Google Shape;1051;p15"/>
                  <p:cNvCxnSpPr/>
                  <p:nvPr/>
                </p:nvCxnSpPr>
                <p:spPr>
                  <a:xfrm>
                    <a:off x="2383500" y="2072357"/>
                    <a:ext cx="0" cy="0"/>
                  </a:xfrm>
                  <a:prstGeom prst="straightConnector1">
                    <a:avLst/>
                  </a:prstGeom>
                  <a:noFill/>
                  <a:ln>
                    <a:noFill/>
                  </a:ln>
                </p:spPr>
              </p:cxnSp>
              <p:cxnSp>
                <p:nvCxnSpPr>
                  <p:cNvPr id="1052" name="Google Shape;1052;p15"/>
                  <p:cNvCxnSpPr/>
                  <p:nvPr/>
                </p:nvCxnSpPr>
                <p:spPr>
                  <a:xfrm>
                    <a:off x="2383500" y="2072357"/>
                    <a:ext cx="0" cy="0"/>
                  </a:xfrm>
                  <a:prstGeom prst="straightConnector1">
                    <a:avLst/>
                  </a:prstGeom>
                  <a:noFill/>
                  <a:ln>
                    <a:noFill/>
                  </a:ln>
                </p:spPr>
              </p:cxnSp>
              <p:sp>
                <p:nvSpPr>
                  <p:cNvPr id="1053" name="Google Shape;1053;p15"/>
                  <p:cNvSpPr/>
                  <p:nvPr/>
                </p:nvSpPr>
                <p:spPr>
                  <a:xfrm>
                    <a:off x="2205700"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54" name="Google Shape;1054;p15"/>
                <p:cNvGrpSpPr/>
                <p:nvPr/>
              </p:nvGrpSpPr>
              <p:grpSpPr>
                <a:xfrm>
                  <a:off x="1441094" y="9574702"/>
                  <a:ext cx="220681" cy="367684"/>
                  <a:chOff x="821972" y="2008857"/>
                  <a:chExt cx="183931" cy="473525"/>
                </a:xfrm>
              </p:grpSpPr>
              <p:sp>
                <p:nvSpPr>
                  <p:cNvPr id="1055" name="Google Shape;1055;p15"/>
                  <p:cNvSpPr/>
                  <p:nvPr/>
                </p:nvSpPr>
                <p:spPr>
                  <a:xfrm>
                    <a:off x="821972"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56" name="Google Shape;1056;p15"/>
                  <p:cNvSpPr/>
                  <p:nvPr/>
                </p:nvSpPr>
                <p:spPr>
                  <a:xfrm>
                    <a:off x="874803"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57" name="Google Shape;1057;p15"/>
                <p:cNvGrpSpPr/>
                <p:nvPr/>
              </p:nvGrpSpPr>
              <p:grpSpPr>
                <a:xfrm>
                  <a:off x="1764209" y="9574709"/>
                  <a:ext cx="260593" cy="366165"/>
                  <a:chOff x="1091275" y="2008857"/>
                  <a:chExt cx="352425" cy="765175"/>
                </a:xfrm>
              </p:grpSpPr>
              <p:sp>
                <p:nvSpPr>
                  <p:cNvPr id="1058" name="Google Shape;1058;p15"/>
                  <p:cNvSpPr/>
                  <p:nvPr/>
                </p:nvSpPr>
                <p:spPr>
                  <a:xfrm>
                    <a:off x="1205575"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1059" name="Google Shape;1059;p15"/>
                  <p:cNvCxnSpPr/>
                  <p:nvPr/>
                </p:nvCxnSpPr>
                <p:spPr>
                  <a:xfrm>
                    <a:off x="1269075" y="2072357"/>
                    <a:ext cx="0" cy="0"/>
                  </a:xfrm>
                  <a:prstGeom prst="straightConnector1">
                    <a:avLst/>
                  </a:prstGeom>
                  <a:noFill/>
                  <a:ln>
                    <a:noFill/>
                  </a:ln>
                </p:spPr>
              </p:cxnSp>
              <p:cxnSp>
                <p:nvCxnSpPr>
                  <p:cNvPr id="1060" name="Google Shape;1060;p15"/>
                  <p:cNvCxnSpPr/>
                  <p:nvPr/>
                </p:nvCxnSpPr>
                <p:spPr>
                  <a:xfrm>
                    <a:off x="1269075" y="2072357"/>
                    <a:ext cx="0" cy="0"/>
                  </a:xfrm>
                  <a:prstGeom prst="straightConnector1">
                    <a:avLst/>
                  </a:prstGeom>
                  <a:noFill/>
                  <a:ln>
                    <a:noFill/>
                  </a:ln>
                </p:spPr>
              </p:cxnSp>
              <p:sp>
                <p:nvSpPr>
                  <p:cNvPr id="1061" name="Google Shape;1061;p15"/>
                  <p:cNvSpPr/>
                  <p:nvPr/>
                </p:nvSpPr>
                <p:spPr>
                  <a:xfrm>
                    <a:off x="1091275"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62" name="Google Shape;1062;p15"/>
                <p:cNvGrpSpPr/>
                <p:nvPr/>
              </p:nvGrpSpPr>
              <p:grpSpPr>
                <a:xfrm>
                  <a:off x="2103927" y="9574702"/>
                  <a:ext cx="220681" cy="367684"/>
                  <a:chOff x="1374422" y="2008857"/>
                  <a:chExt cx="183931" cy="473525"/>
                </a:xfrm>
              </p:grpSpPr>
              <p:sp>
                <p:nvSpPr>
                  <p:cNvPr id="1063" name="Google Shape;1063;p15"/>
                  <p:cNvSpPr/>
                  <p:nvPr/>
                </p:nvSpPr>
                <p:spPr>
                  <a:xfrm>
                    <a:off x="1374422"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64" name="Google Shape;1064;p15"/>
                  <p:cNvSpPr/>
                  <p:nvPr/>
                </p:nvSpPr>
                <p:spPr>
                  <a:xfrm>
                    <a:off x="1427253"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65" name="Google Shape;1065;p15"/>
                <p:cNvGrpSpPr/>
                <p:nvPr/>
              </p:nvGrpSpPr>
              <p:grpSpPr>
                <a:xfrm>
                  <a:off x="2427045" y="9574709"/>
                  <a:ext cx="260593" cy="366165"/>
                  <a:chOff x="1643725" y="2008857"/>
                  <a:chExt cx="352425" cy="765175"/>
                </a:xfrm>
              </p:grpSpPr>
              <p:sp>
                <p:nvSpPr>
                  <p:cNvPr id="1066" name="Google Shape;1066;p15"/>
                  <p:cNvSpPr/>
                  <p:nvPr/>
                </p:nvSpPr>
                <p:spPr>
                  <a:xfrm>
                    <a:off x="1758025"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1067" name="Google Shape;1067;p15"/>
                  <p:cNvCxnSpPr/>
                  <p:nvPr/>
                </p:nvCxnSpPr>
                <p:spPr>
                  <a:xfrm>
                    <a:off x="1821525" y="2072357"/>
                    <a:ext cx="0" cy="0"/>
                  </a:xfrm>
                  <a:prstGeom prst="straightConnector1">
                    <a:avLst/>
                  </a:prstGeom>
                  <a:noFill/>
                  <a:ln>
                    <a:noFill/>
                  </a:ln>
                </p:spPr>
              </p:cxnSp>
              <p:cxnSp>
                <p:nvCxnSpPr>
                  <p:cNvPr id="1068" name="Google Shape;1068;p15"/>
                  <p:cNvCxnSpPr/>
                  <p:nvPr/>
                </p:nvCxnSpPr>
                <p:spPr>
                  <a:xfrm>
                    <a:off x="1821525" y="2072357"/>
                    <a:ext cx="0" cy="0"/>
                  </a:xfrm>
                  <a:prstGeom prst="straightConnector1">
                    <a:avLst/>
                  </a:prstGeom>
                  <a:noFill/>
                  <a:ln>
                    <a:noFill/>
                  </a:ln>
                </p:spPr>
              </p:cxnSp>
              <p:sp>
                <p:nvSpPr>
                  <p:cNvPr id="1069" name="Google Shape;1069;p15"/>
                  <p:cNvSpPr/>
                  <p:nvPr/>
                </p:nvSpPr>
                <p:spPr>
                  <a:xfrm>
                    <a:off x="1643725"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70" name="Google Shape;1070;p15"/>
                <p:cNvGrpSpPr/>
                <p:nvPr/>
              </p:nvGrpSpPr>
              <p:grpSpPr>
                <a:xfrm>
                  <a:off x="2778188" y="9574702"/>
                  <a:ext cx="220681" cy="367684"/>
                  <a:chOff x="1936397" y="2008857"/>
                  <a:chExt cx="183931" cy="473525"/>
                </a:xfrm>
              </p:grpSpPr>
              <p:sp>
                <p:nvSpPr>
                  <p:cNvPr id="1071" name="Google Shape;1071;p15"/>
                  <p:cNvSpPr/>
                  <p:nvPr/>
                </p:nvSpPr>
                <p:spPr>
                  <a:xfrm>
                    <a:off x="1936397"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72" name="Google Shape;1072;p15"/>
                  <p:cNvSpPr/>
                  <p:nvPr/>
                </p:nvSpPr>
                <p:spPr>
                  <a:xfrm>
                    <a:off x="1989228"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73" name="Google Shape;1073;p15"/>
                <p:cNvGrpSpPr/>
                <p:nvPr/>
              </p:nvGrpSpPr>
              <p:grpSpPr>
                <a:xfrm>
                  <a:off x="3101307" y="9574709"/>
                  <a:ext cx="260593" cy="366165"/>
                  <a:chOff x="2205700" y="2008857"/>
                  <a:chExt cx="352425" cy="765175"/>
                </a:xfrm>
              </p:grpSpPr>
              <p:sp>
                <p:nvSpPr>
                  <p:cNvPr id="1074" name="Google Shape;1074;p15"/>
                  <p:cNvSpPr/>
                  <p:nvPr/>
                </p:nvSpPr>
                <p:spPr>
                  <a:xfrm>
                    <a:off x="2320000"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1075" name="Google Shape;1075;p15"/>
                  <p:cNvCxnSpPr/>
                  <p:nvPr/>
                </p:nvCxnSpPr>
                <p:spPr>
                  <a:xfrm>
                    <a:off x="2383500" y="2072357"/>
                    <a:ext cx="0" cy="0"/>
                  </a:xfrm>
                  <a:prstGeom prst="straightConnector1">
                    <a:avLst/>
                  </a:prstGeom>
                  <a:noFill/>
                  <a:ln>
                    <a:noFill/>
                  </a:ln>
                </p:spPr>
              </p:cxnSp>
              <p:cxnSp>
                <p:nvCxnSpPr>
                  <p:cNvPr id="1076" name="Google Shape;1076;p15"/>
                  <p:cNvCxnSpPr/>
                  <p:nvPr/>
                </p:nvCxnSpPr>
                <p:spPr>
                  <a:xfrm>
                    <a:off x="2383500" y="2072357"/>
                    <a:ext cx="0" cy="0"/>
                  </a:xfrm>
                  <a:prstGeom prst="straightConnector1">
                    <a:avLst/>
                  </a:prstGeom>
                  <a:noFill/>
                  <a:ln>
                    <a:noFill/>
                  </a:ln>
                </p:spPr>
              </p:cxnSp>
              <p:sp>
                <p:nvSpPr>
                  <p:cNvPr id="1077" name="Google Shape;1077;p15"/>
                  <p:cNvSpPr/>
                  <p:nvPr/>
                </p:nvSpPr>
                <p:spPr>
                  <a:xfrm>
                    <a:off x="2205700"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78" name="Google Shape;1078;p15"/>
                <p:cNvGrpSpPr/>
                <p:nvPr/>
              </p:nvGrpSpPr>
              <p:grpSpPr>
                <a:xfrm>
                  <a:off x="3446640" y="9574702"/>
                  <a:ext cx="220681" cy="367684"/>
                  <a:chOff x="1374422" y="2008857"/>
                  <a:chExt cx="183931" cy="473525"/>
                </a:xfrm>
              </p:grpSpPr>
              <p:sp>
                <p:nvSpPr>
                  <p:cNvPr id="1079" name="Google Shape;1079;p15"/>
                  <p:cNvSpPr/>
                  <p:nvPr/>
                </p:nvSpPr>
                <p:spPr>
                  <a:xfrm>
                    <a:off x="1374422"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80" name="Google Shape;1080;p15"/>
                  <p:cNvSpPr/>
                  <p:nvPr/>
                </p:nvSpPr>
                <p:spPr>
                  <a:xfrm>
                    <a:off x="1427253"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81" name="Google Shape;1081;p15"/>
                <p:cNvGrpSpPr/>
                <p:nvPr/>
              </p:nvGrpSpPr>
              <p:grpSpPr>
                <a:xfrm>
                  <a:off x="3769758" y="9574709"/>
                  <a:ext cx="260593" cy="366165"/>
                  <a:chOff x="1643725" y="2008857"/>
                  <a:chExt cx="352425" cy="765175"/>
                </a:xfrm>
              </p:grpSpPr>
              <p:sp>
                <p:nvSpPr>
                  <p:cNvPr id="1082" name="Google Shape;1082;p15"/>
                  <p:cNvSpPr/>
                  <p:nvPr/>
                </p:nvSpPr>
                <p:spPr>
                  <a:xfrm>
                    <a:off x="1758025"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1083" name="Google Shape;1083;p15"/>
                  <p:cNvCxnSpPr/>
                  <p:nvPr/>
                </p:nvCxnSpPr>
                <p:spPr>
                  <a:xfrm>
                    <a:off x="1821525" y="2072357"/>
                    <a:ext cx="0" cy="0"/>
                  </a:xfrm>
                  <a:prstGeom prst="straightConnector1">
                    <a:avLst/>
                  </a:prstGeom>
                  <a:noFill/>
                  <a:ln>
                    <a:noFill/>
                  </a:ln>
                </p:spPr>
              </p:cxnSp>
              <p:cxnSp>
                <p:nvCxnSpPr>
                  <p:cNvPr id="1084" name="Google Shape;1084;p15"/>
                  <p:cNvCxnSpPr/>
                  <p:nvPr/>
                </p:nvCxnSpPr>
                <p:spPr>
                  <a:xfrm>
                    <a:off x="1821525" y="2072357"/>
                    <a:ext cx="0" cy="0"/>
                  </a:xfrm>
                  <a:prstGeom prst="straightConnector1">
                    <a:avLst/>
                  </a:prstGeom>
                  <a:noFill/>
                  <a:ln>
                    <a:noFill/>
                  </a:ln>
                </p:spPr>
              </p:cxnSp>
              <p:sp>
                <p:nvSpPr>
                  <p:cNvPr id="1085" name="Google Shape;1085;p15"/>
                  <p:cNvSpPr/>
                  <p:nvPr/>
                </p:nvSpPr>
                <p:spPr>
                  <a:xfrm>
                    <a:off x="1643725"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86" name="Google Shape;1086;p15"/>
                <p:cNvGrpSpPr/>
                <p:nvPr/>
              </p:nvGrpSpPr>
              <p:grpSpPr>
                <a:xfrm>
                  <a:off x="4120901" y="9574702"/>
                  <a:ext cx="220681" cy="367684"/>
                  <a:chOff x="1936397" y="2008857"/>
                  <a:chExt cx="183931" cy="473525"/>
                </a:xfrm>
              </p:grpSpPr>
              <p:sp>
                <p:nvSpPr>
                  <p:cNvPr id="1087" name="Google Shape;1087;p15"/>
                  <p:cNvSpPr/>
                  <p:nvPr/>
                </p:nvSpPr>
                <p:spPr>
                  <a:xfrm>
                    <a:off x="1936397"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88" name="Google Shape;1088;p15"/>
                  <p:cNvSpPr/>
                  <p:nvPr/>
                </p:nvSpPr>
                <p:spPr>
                  <a:xfrm>
                    <a:off x="1989228"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089" name="Google Shape;1089;p15"/>
                <p:cNvGrpSpPr/>
                <p:nvPr/>
              </p:nvGrpSpPr>
              <p:grpSpPr>
                <a:xfrm>
                  <a:off x="4444020" y="9574709"/>
                  <a:ext cx="260593" cy="366165"/>
                  <a:chOff x="2205700" y="2008857"/>
                  <a:chExt cx="352425" cy="765175"/>
                </a:xfrm>
              </p:grpSpPr>
              <p:sp>
                <p:nvSpPr>
                  <p:cNvPr id="1090" name="Google Shape;1090;p15"/>
                  <p:cNvSpPr/>
                  <p:nvPr/>
                </p:nvSpPr>
                <p:spPr>
                  <a:xfrm>
                    <a:off x="2320000"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1091" name="Google Shape;1091;p15"/>
                  <p:cNvCxnSpPr/>
                  <p:nvPr/>
                </p:nvCxnSpPr>
                <p:spPr>
                  <a:xfrm>
                    <a:off x="2383500" y="2072357"/>
                    <a:ext cx="0" cy="0"/>
                  </a:xfrm>
                  <a:prstGeom prst="straightConnector1">
                    <a:avLst/>
                  </a:prstGeom>
                  <a:noFill/>
                  <a:ln>
                    <a:noFill/>
                  </a:ln>
                </p:spPr>
              </p:cxnSp>
              <p:cxnSp>
                <p:nvCxnSpPr>
                  <p:cNvPr id="1092" name="Google Shape;1092;p15"/>
                  <p:cNvCxnSpPr/>
                  <p:nvPr/>
                </p:nvCxnSpPr>
                <p:spPr>
                  <a:xfrm>
                    <a:off x="2383500" y="2072357"/>
                    <a:ext cx="0" cy="0"/>
                  </a:xfrm>
                  <a:prstGeom prst="straightConnector1">
                    <a:avLst/>
                  </a:prstGeom>
                  <a:noFill/>
                  <a:ln>
                    <a:noFill/>
                  </a:ln>
                </p:spPr>
              </p:cxnSp>
              <p:sp>
                <p:nvSpPr>
                  <p:cNvPr id="1093" name="Google Shape;1093;p15"/>
                  <p:cNvSpPr/>
                  <p:nvPr/>
                </p:nvSpPr>
                <p:spPr>
                  <a:xfrm>
                    <a:off x="2205700"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grpSp>
          <p:nvGrpSpPr>
            <p:cNvPr id="1094" name="Google Shape;1094;p15"/>
            <p:cNvGrpSpPr/>
            <p:nvPr/>
          </p:nvGrpSpPr>
          <p:grpSpPr>
            <a:xfrm>
              <a:off x="445032" y="4026256"/>
              <a:ext cx="6869082" cy="206375"/>
              <a:chOff x="445032" y="7503920"/>
              <a:chExt cx="6869082" cy="206375"/>
            </a:xfrm>
          </p:grpSpPr>
          <p:sp>
            <p:nvSpPr>
              <p:cNvPr id="1095" name="Google Shape;1095;p15"/>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Training</a:t>
                </a:r>
                <a:endParaRPr sz="1000" b="1">
                  <a:solidFill>
                    <a:srgbClr val="175C2C"/>
                  </a:solidFill>
                  <a:latin typeface="Arial"/>
                  <a:ea typeface="Arial"/>
                  <a:cs typeface="Arial"/>
                  <a:sym typeface="Arial"/>
                </a:endParaRPr>
              </a:p>
            </p:txBody>
          </p:sp>
          <p:cxnSp>
            <p:nvCxnSpPr>
              <p:cNvPr id="1096" name="Google Shape;1096;p15"/>
              <p:cNvCxnSpPr/>
              <p:nvPr/>
            </p:nvCxnSpPr>
            <p:spPr>
              <a:xfrm>
                <a:off x="445032" y="7665352"/>
                <a:ext cx="6869082" cy="0"/>
              </a:xfrm>
              <a:prstGeom prst="straightConnector1">
                <a:avLst/>
              </a:prstGeom>
              <a:noFill/>
              <a:ln w="12700" cap="sq" cmpd="sng">
                <a:solidFill>
                  <a:srgbClr val="175C2C"/>
                </a:solidFill>
                <a:prstDash val="solid"/>
                <a:round/>
                <a:headEnd type="none" w="sm" len="sm"/>
                <a:tailEnd type="none" w="sm" len="sm"/>
              </a:ln>
            </p:spPr>
          </p:cxnSp>
        </p:grpSp>
      </p:grpSp>
      <p:grpSp>
        <p:nvGrpSpPr>
          <p:cNvPr id="1097" name="Google Shape;1097;p15"/>
          <p:cNvGrpSpPr/>
          <p:nvPr/>
        </p:nvGrpSpPr>
        <p:grpSpPr>
          <a:xfrm>
            <a:off x="312508" y="7253167"/>
            <a:ext cx="6859228" cy="319421"/>
            <a:chOff x="464908" y="5258714"/>
            <a:chExt cx="6859228" cy="319421"/>
          </a:xfrm>
        </p:grpSpPr>
        <p:sp>
          <p:nvSpPr>
            <p:cNvPr id="1098" name="Google Shape;1098;p15"/>
            <p:cNvSpPr/>
            <p:nvPr/>
          </p:nvSpPr>
          <p:spPr>
            <a:xfrm>
              <a:off x="464908" y="5258714"/>
              <a:ext cx="6859228"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099" name="Google Shape;1099;p15"/>
            <p:cNvSpPr txBox="1"/>
            <p:nvPr/>
          </p:nvSpPr>
          <p:spPr>
            <a:xfrm>
              <a:off x="615309" y="5328278"/>
              <a:ext cx="6279042"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Communication</a:t>
              </a:r>
              <a:endParaRPr sz="1000" b="1">
                <a:solidFill>
                  <a:schemeClr val="dk1"/>
                </a:solidFill>
                <a:latin typeface="Arial"/>
                <a:ea typeface="Arial"/>
                <a:cs typeface="Arial"/>
                <a:sym typeface="Arial"/>
              </a:endParaRPr>
            </a:p>
          </p:txBody>
        </p:sp>
        <p:cxnSp>
          <p:nvCxnSpPr>
            <p:cNvPr id="1100" name="Google Shape;1100;p15"/>
            <p:cNvCxnSpPr/>
            <p:nvPr/>
          </p:nvCxnSpPr>
          <p:spPr>
            <a:xfrm>
              <a:off x="464908" y="5578135"/>
              <a:ext cx="6859228" cy="0"/>
            </a:xfrm>
            <a:prstGeom prst="straightConnector1">
              <a:avLst/>
            </a:prstGeom>
            <a:noFill/>
            <a:ln w="12700" cap="sq" cmpd="sng">
              <a:solidFill>
                <a:srgbClr val="175C2C"/>
              </a:solidFill>
              <a:prstDash val="solid"/>
              <a:round/>
              <a:headEnd type="none" w="sm" len="sm"/>
              <a:tailEnd type="none" w="sm" len="sm"/>
            </a:ln>
          </p:spPr>
        </p:cxnSp>
      </p:grpSp>
      <p:grpSp>
        <p:nvGrpSpPr>
          <p:cNvPr id="1101" name="Google Shape;1101;p15"/>
          <p:cNvGrpSpPr/>
          <p:nvPr/>
        </p:nvGrpSpPr>
        <p:grpSpPr>
          <a:xfrm>
            <a:off x="554127" y="7679047"/>
            <a:ext cx="6892511" cy="2221012"/>
            <a:chOff x="421603" y="6613904"/>
            <a:chExt cx="6892511" cy="2221012"/>
          </a:xfrm>
        </p:grpSpPr>
        <p:sp>
          <p:nvSpPr>
            <p:cNvPr id="1102" name="Google Shape;1102;p15"/>
            <p:cNvSpPr txBox="1"/>
            <p:nvPr/>
          </p:nvSpPr>
          <p:spPr>
            <a:xfrm>
              <a:off x="454886" y="6613904"/>
              <a:ext cx="6859228" cy="107721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tx1"/>
                  </a:solidFill>
                </a:rPr>
                <a:t>The Risk communication pillar </a:t>
              </a:r>
              <a:r>
                <a:rPr lang="en-US" sz="1000" dirty="0">
                  <a:solidFill>
                    <a:schemeClr val="dk1"/>
                  </a:solidFill>
                  <a:latin typeface="Arial"/>
                  <a:ea typeface="Arial"/>
                  <a:cs typeface="Arial"/>
                  <a:sym typeface="Arial"/>
                </a:rPr>
                <a:t>successfully maintained regular communication with relevant stakeholders and conducted stakeholder engagements with partners/donors, MDAs and the general public. Awareness about the COVID–19 pandemic and Nigeria’s response was created through the production of various communication and advocacy materials. The PTF leveraged both traditional and digital media in communicating with members of the general public.</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Some of the areas covered include: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p:txBody>
        </p:sp>
        <p:grpSp>
          <p:nvGrpSpPr>
            <p:cNvPr id="1103" name="Google Shape;1103;p15"/>
            <p:cNvGrpSpPr/>
            <p:nvPr/>
          </p:nvGrpSpPr>
          <p:grpSpPr>
            <a:xfrm>
              <a:off x="421603" y="7551422"/>
              <a:ext cx="6713349" cy="1283494"/>
              <a:chOff x="421603" y="7551422"/>
              <a:chExt cx="6070263" cy="1283494"/>
            </a:xfrm>
          </p:grpSpPr>
          <p:grpSp>
            <p:nvGrpSpPr>
              <p:cNvPr id="1104" name="Google Shape;1104;p15"/>
              <p:cNvGrpSpPr/>
              <p:nvPr/>
            </p:nvGrpSpPr>
            <p:grpSpPr>
              <a:xfrm>
                <a:off x="421603" y="7551422"/>
                <a:ext cx="6070263" cy="1282700"/>
                <a:chOff x="1" y="-139711"/>
                <a:chExt cx="7913998" cy="1282804"/>
              </a:xfrm>
            </p:grpSpPr>
            <p:sp>
              <p:nvSpPr>
                <p:cNvPr id="1105" name="Google Shape;1105;p15"/>
                <p:cNvSpPr/>
                <p:nvPr/>
              </p:nvSpPr>
              <p:spPr>
                <a:xfrm>
                  <a:off x="1" y="-139709"/>
                  <a:ext cx="1788607" cy="602901"/>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General Information on COVID-19</a:t>
                  </a:r>
                  <a:endParaRPr sz="800" i="0" u="none" strike="noStrike" cap="none">
                    <a:solidFill>
                      <a:srgbClr val="FFFFFF"/>
                    </a:solidFill>
                    <a:latin typeface="Arial"/>
                    <a:ea typeface="Arial"/>
                    <a:cs typeface="Arial"/>
                    <a:sym typeface="Arial"/>
                  </a:endParaRPr>
                </a:p>
              </p:txBody>
            </p:sp>
            <p:sp>
              <p:nvSpPr>
                <p:cNvPr id="1106" name="Google Shape;1106;p15"/>
                <p:cNvSpPr/>
                <p:nvPr/>
              </p:nvSpPr>
              <p:spPr>
                <a:xfrm>
                  <a:off x="2041491" y="-139710"/>
                  <a:ext cx="1788607" cy="602901"/>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Use of Face Masks</a:t>
                  </a:r>
                  <a:endParaRPr sz="800" i="0" u="none" strike="noStrike" cap="none">
                    <a:solidFill>
                      <a:srgbClr val="FFFFFF"/>
                    </a:solidFill>
                    <a:latin typeface="Arial"/>
                    <a:ea typeface="Arial"/>
                    <a:cs typeface="Arial"/>
                    <a:sym typeface="Arial"/>
                  </a:endParaRPr>
                </a:p>
              </p:txBody>
            </p:sp>
            <p:sp>
              <p:nvSpPr>
                <p:cNvPr id="1107" name="Google Shape;1107;p15"/>
                <p:cNvSpPr/>
                <p:nvPr/>
              </p:nvSpPr>
              <p:spPr>
                <a:xfrm>
                  <a:off x="4082981" y="-139711"/>
                  <a:ext cx="1788607" cy="602901"/>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Burial Protocol</a:t>
                  </a:r>
                  <a:endParaRPr sz="800" i="0" u="none" strike="noStrike" cap="none">
                    <a:solidFill>
                      <a:srgbClr val="FFFFFF"/>
                    </a:solidFill>
                    <a:latin typeface="Arial"/>
                    <a:ea typeface="Arial"/>
                    <a:cs typeface="Arial"/>
                    <a:sym typeface="Arial"/>
                  </a:endParaRPr>
                </a:p>
              </p:txBody>
            </p:sp>
            <p:sp>
              <p:nvSpPr>
                <p:cNvPr id="1108" name="Google Shape;1108;p15"/>
                <p:cNvSpPr/>
                <p:nvPr/>
              </p:nvSpPr>
              <p:spPr>
                <a:xfrm>
                  <a:off x="6125392" y="-134517"/>
                  <a:ext cx="1788607" cy="602901"/>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Testimonial from survivors</a:t>
                  </a:r>
                  <a:endParaRPr sz="800" i="0" u="none" strike="noStrike" cap="none">
                    <a:solidFill>
                      <a:srgbClr val="FFFFFF"/>
                    </a:solidFill>
                    <a:latin typeface="Arial"/>
                    <a:ea typeface="Arial"/>
                    <a:cs typeface="Arial"/>
                    <a:sym typeface="Arial"/>
                  </a:endParaRPr>
                </a:p>
              </p:txBody>
            </p:sp>
            <p:sp>
              <p:nvSpPr>
                <p:cNvPr id="1109" name="Google Shape;1109;p15"/>
                <p:cNvSpPr/>
                <p:nvPr/>
              </p:nvSpPr>
              <p:spPr>
                <a:xfrm>
                  <a:off x="1" y="540192"/>
                  <a:ext cx="1788607" cy="602901"/>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Mass Gathering </a:t>
                  </a:r>
                  <a:endParaRPr sz="800" i="0" u="none" strike="noStrike" cap="none">
                    <a:solidFill>
                      <a:srgbClr val="FFFFFF"/>
                    </a:solidFill>
                    <a:latin typeface="Arial"/>
                    <a:ea typeface="Arial"/>
                    <a:cs typeface="Arial"/>
                    <a:sym typeface="Arial"/>
                  </a:endParaRPr>
                </a:p>
              </p:txBody>
            </p:sp>
            <p:sp>
              <p:nvSpPr>
                <p:cNvPr id="1110" name="Google Shape;1110;p15"/>
                <p:cNvSpPr/>
                <p:nvPr/>
              </p:nvSpPr>
              <p:spPr>
                <a:xfrm>
                  <a:off x="2041492" y="540191"/>
                  <a:ext cx="1788607" cy="602901"/>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Social Distancing</a:t>
                  </a:r>
                  <a:endParaRPr sz="800" i="0" u="none" strike="noStrike" cap="none">
                    <a:solidFill>
                      <a:srgbClr val="FFFFFF"/>
                    </a:solidFill>
                    <a:latin typeface="Arial"/>
                    <a:ea typeface="Arial"/>
                    <a:cs typeface="Arial"/>
                    <a:sym typeface="Arial"/>
                  </a:endParaRPr>
                </a:p>
              </p:txBody>
            </p:sp>
          </p:grpSp>
          <p:sp>
            <p:nvSpPr>
              <p:cNvPr id="1111" name="Google Shape;1111;p15"/>
              <p:cNvSpPr/>
              <p:nvPr/>
            </p:nvSpPr>
            <p:spPr>
              <a:xfrm>
                <a:off x="3554072" y="8232301"/>
                <a:ext cx="1371913" cy="602615"/>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Fake News</a:t>
                </a:r>
                <a:endParaRPr sz="800" i="0" u="none" strike="noStrike" cap="none">
                  <a:solidFill>
                    <a:srgbClr val="FFFFFF"/>
                  </a:solidFill>
                  <a:latin typeface="Arial"/>
                  <a:ea typeface="Arial"/>
                  <a:cs typeface="Arial"/>
                  <a:sym typeface="Arial"/>
                </a:endParaRPr>
              </a:p>
            </p:txBody>
          </p:sp>
          <p:sp>
            <p:nvSpPr>
              <p:cNvPr id="1112" name="Google Shape;1112;p15"/>
              <p:cNvSpPr/>
              <p:nvPr/>
            </p:nvSpPr>
            <p:spPr>
              <a:xfrm>
                <a:off x="5119953" y="8229761"/>
                <a:ext cx="1371913" cy="602615"/>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dirty="0">
                    <a:solidFill>
                      <a:srgbClr val="FFFFFF"/>
                    </a:solidFill>
                    <a:latin typeface="Arial"/>
                    <a:ea typeface="Arial"/>
                    <a:cs typeface="Arial"/>
                    <a:sym typeface="Arial"/>
                  </a:rPr>
                  <a:t>School and NYSC reopening</a:t>
                </a:r>
                <a:endParaRPr sz="800" i="0" u="none" strike="noStrike" cap="none" dirty="0">
                  <a:solidFill>
                    <a:srgbClr val="FFFFFF"/>
                  </a:solidFill>
                  <a:latin typeface="Arial"/>
                  <a:ea typeface="Arial"/>
                  <a:cs typeface="Arial"/>
                  <a:sym typeface="Arial"/>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117"/>
        <p:cNvGrpSpPr/>
        <p:nvPr/>
      </p:nvGrpSpPr>
      <p:grpSpPr>
        <a:xfrm>
          <a:off x="0" y="0"/>
          <a:ext cx="0" cy="0"/>
          <a:chOff x="0" y="0"/>
          <a:chExt cx="0" cy="0"/>
        </a:xfrm>
      </p:grpSpPr>
      <p:pic>
        <p:nvPicPr>
          <p:cNvPr id="1118" name="Google Shape;1118;p1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119" name="Google Shape;1119;p1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19</a:t>
            </a:fld>
            <a:endParaRPr sz="500">
              <a:solidFill>
                <a:srgbClr val="161616"/>
              </a:solidFill>
            </a:endParaRPr>
          </a:p>
        </p:txBody>
      </p:sp>
      <p:sp>
        <p:nvSpPr>
          <p:cNvPr id="1120" name="Google Shape;1120;p1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1121" name="Google Shape;1121;p1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1122" name="Google Shape;1122;p1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123" name="Google Shape;1123;p1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1124" name="Google Shape;1124;p1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1125" name="Google Shape;1125;p16"/>
          <p:cNvGrpSpPr/>
          <p:nvPr/>
        </p:nvGrpSpPr>
        <p:grpSpPr>
          <a:xfrm>
            <a:off x="312508" y="1647493"/>
            <a:ext cx="6991752" cy="1460723"/>
            <a:chOff x="312508" y="1647493"/>
            <a:chExt cx="6991752" cy="1460723"/>
          </a:xfrm>
        </p:grpSpPr>
        <p:grpSp>
          <p:nvGrpSpPr>
            <p:cNvPr id="1126" name="Google Shape;1126;p16"/>
            <p:cNvGrpSpPr/>
            <p:nvPr/>
          </p:nvGrpSpPr>
          <p:grpSpPr>
            <a:xfrm>
              <a:off x="312508" y="1647493"/>
              <a:ext cx="6859228" cy="319421"/>
              <a:chOff x="312508" y="4545817"/>
              <a:chExt cx="7001606" cy="319421"/>
            </a:xfrm>
          </p:grpSpPr>
          <p:sp>
            <p:nvSpPr>
              <p:cNvPr id="1127" name="Google Shape;1127;p16"/>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128" name="Google Shape;1128;p16"/>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Social Welfare</a:t>
                </a:r>
                <a:endParaRPr sz="1000" b="1">
                  <a:solidFill>
                    <a:schemeClr val="dk1"/>
                  </a:solidFill>
                  <a:latin typeface="Arial"/>
                  <a:ea typeface="Arial"/>
                  <a:cs typeface="Arial"/>
                  <a:sym typeface="Arial"/>
                </a:endParaRPr>
              </a:p>
            </p:txBody>
          </p:sp>
          <p:cxnSp>
            <p:nvCxnSpPr>
              <p:cNvPr id="1129" name="Google Shape;1129;p16"/>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1130" name="Google Shape;1130;p16"/>
            <p:cNvSpPr txBox="1"/>
            <p:nvPr/>
          </p:nvSpPr>
          <p:spPr>
            <a:xfrm>
              <a:off x="357809" y="2030998"/>
              <a:ext cx="6946451" cy="107721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Social welfare </a:t>
              </a:r>
              <a:r>
                <a:rPr lang="en-US" sz="1000" dirty="0">
                  <a:solidFill>
                    <a:schemeClr val="tx1"/>
                  </a:solidFill>
                </a:rPr>
                <a:t>programmes were </a:t>
              </a:r>
              <a:r>
                <a:rPr lang="en-US" sz="1000" dirty="0">
                  <a:solidFill>
                    <a:schemeClr val="dk1"/>
                  </a:solidFill>
                  <a:latin typeface="Arial"/>
                  <a:ea typeface="Arial"/>
                  <a:cs typeface="Arial"/>
                  <a:sym typeface="Arial"/>
                </a:rPr>
                <a:t>aimed at aiding individuals and households in need i.e., vulnerable </a:t>
              </a:r>
              <a:r>
                <a:rPr lang="en-US" sz="1000" dirty="0">
                  <a:solidFill>
                    <a:schemeClr val="tx1"/>
                  </a:solidFill>
                  <a:latin typeface="Arial"/>
                  <a:ea typeface="Arial"/>
                  <a:cs typeface="Arial"/>
                  <a:sym typeface="Arial"/>
                </a:rPr>
                <a:t>parts of the </a:t>
              </a:r>
              <a:r>
                <a:rPr lang="en-US" sz="1000" dirty="0">
                  <a:solidFill>
                    <a:schemeClr val="dk1"/>
                  </a:solidFill>
                  <a:latin typeface="Arial"/>
                  <a:ea typeface="Arial"/>
                  <a:cs typeface="Arial"/>
                  <a:sym typeface="Arial"/>
                </a:rPr>
                <a:t>population.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rPr>
                <a:t>S</a:t>
              </a:r>
              <a:r>
                <a:rPr lang="en-US" sz="1000" dirty="0">
                  <a:solidFill>
                    <a:schemeClr val="dk1"/>
                  </a:solidFill>
                  <a:latin typeface="Arial"/>
                  <a:ea typeface="Arial"/>
                  <a:cs typeface="Arial"/>
                  <a:sym typeface="Arial"/>
                </a:rPr>
                <a:t>everal donors, partners such as CACOVID,  MDAs (e.g., FMHDSD) and pillars supported the provision and distribution of palliatives to the vulnerable population: poor, Internally Displaced Persons (IDPs), Physically Challenged Persons (PCPs), women, children, elderly among others to cushion the socio-economic and psychological impact of the COVID-19 pandemic.</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These palliatives were in two key categories:  </a:t>
              </a:r>
              <a:endParaRPr sz="1000" dirty="0">
                <a:solidFill>
                  <a:schemeClr val="dk1"/>
                </a:solidFill>
                <a:latin typeface="Arial"/>
                <a:ea typeface="Arial"/>
                <a:cs typeface="Arial"/>
                <a:sym typeface="Arial"/>
              </a:endParaRPr>
            </a:p>
          </p:txBody>
        </p:sp>
      </p:grpSp>
      <p:grpSp>
        <p:nvGrpSpPr>
          <p:cNvPr id="1131" name="Google Shape;1131;p16"/>
          <p:cNvGrpSpPr/>
          <p:nvPr/>
        </p:nvGrpSpPr>
        <p:grpSpPr>
          <a:xfrm>
            <a:off x="1838739" y="3311584"/>
            <a:ext cx="3627699" cy="1234768"/>
            <a:chOff x="1838739" y="3289852"/>
            <a:chExt cx="3627699" cy="1234768"/>
          </a:xfrm>
        </p:grpSpPr>
        <p:grpSp>
          <p:nvGrpSpPr>
            <p:cNvPr id="1132" name="Google Shape;1132;p16"/>
            <p:cNvGrpSpPr/>
            <p:nvPr/>
          </p:nvGrpSpPr>
          <p:grpSpPr>
            <a:xfrm>
              <a:off x="1985368" y="3511534"/>
              <a:ext cx="3481070" cy="882015"/>
              <a:chOff x="0" y="0"/>
              <a:chExt cx="3481117" cy="954158"/>
            </a:xfrm>
          </p:grpSpPr>
          <p:grpSp>
            <p:nvGrpSpPr>
              <p:cNvPr id="1133" name="Google Shape;1133;p16"/>
              <p:cNvGrpSpPr/>
              <p:nvPr/>
            </p:nvGrpSpPr>
            <p:grpSpPr>
              <a:xfrm>
                <a:off x="0" y="0"/>
                <a:ext cx="1346200" cy="922352"/>
                <a:chOff x="0" y="0"/>
                <a:chExt cx="1346200" cy="922352"/>
              </a:xfrm>
            </p:grpSpPr>
            <p:sp>
              <p:nvSpPr>
                <p:cNvPr id="1134" name="Google Shape;1134;p16"/>
                <p:cNvSpPr/>
                <p:nvPr/>
              </p:nvSpPr>
              <p:spPr>
                <a:xfrm>
                  <a:off x="413468" y="0"/>
                  <a:ext cx="523087" cy="523008"/>
                </a:xfrm>
                <a:custGeom>
                  <a:avLst/>
                  <a:gdLst/>
                  <a:ahLst/>
                  <a:cxnLst/>
                  <a:rect l="l" t="t" r="r" b="b"/>
                  <a:pathLst>
                    <a:path w="6687" h="6686" extrusionOk="0">
                      <a:moveTo>
                        <a:pt x="0" y="0"/>
                      </a:moveTo>
                      <a:lnTo>
                        <a:pt x="0" y="6686"/>
                      </a:lnTo>
                      <a:lnTo>
                        <a:pt x="6687" y="6686"/>
                      </a:lnTo>
                      <a:lnTo>
                        <a:pt x="6687" y="0"/>
                      </a:lnTo>
                      <a:lnTo>
                        <a:pt x="0" y="0"/>
                      </a:lnTo>
                      <a:close/>
                      <a:moveTo>
                        <a:pt x="2224" y="2196"/>
                      </a:moveTo>
                      <a:lnTo>
                        <a:pt x="2224" y="2196"/>
                      </a:lnTo>
                      <a:lnTo>
                        <a:pt x="2300" y="2120"/>
                      </a:lnTo>
                      <a:lnTo>
                        <a:pt x="2376" y="2048"/>
                      </a:lnTo>
                      <a:lnTo>
                        <a:pt x="2454" y="1978"/>
                      </a:lnTo>
                      <a:lnTo>
                        <a:pt x="2532" y="1908"/>
                      </a:lnTo>
                      <a:lnTo>
                        <a:pt x="2610" y="1842"/>
                      </a:lnTo>
                      <a:lnTo>
                        <a:pt x="2688" y="1778"/>
                      </a:lnTo>
                      <a:lnTo>
                        <a:pt x="2768" y="1714"/>
                      </a:lnTo>
                      <a:lnTo>
                        <a:pt x="2848" y="1652"/>
                      </a:lnTo>
                      <a:lnTo>
                        <a:pt x="2848" y="3624"/>
                      </a:lnTo>
                      <a:lnTo>
                        <a:pt x="1818" y="4654"/>
                      </a:lnTo>
                      <a:lnTo>
                        <a:pt x="1818" y="2646"/>
                      </a:lnTo>
                      <a:lnTo>
                        <a:pt x="1818" y="2646"/>
                      </a:lnTo>
                      <a:lnTo>
                        <a:pt x="1914" y="2530"/>
                      </a:lnTo>
                      <a:lnTo>
                        <a:pt x="2012" y="2418"/>
                      </a:lnTo>
                      <a:lnTo>
                        <a:pt x="2116" y="2306"/>
                      </a:lnTo>
                      <a:lnTo>
                        <a:pt x="2224" y="2196"/>
                      </a:lnTo>
                      <a:lnTo>
                        <a:pt x="2224" y="2196"/>
                      </a:lnTo>
                      <a:close/>
                      <a:moveTo>
                        <a:pt x="6149" y="322"/>
                      </a:moveTo>
                      <a:lnTo>
                        <a:pt x="4447" y="2024"/>
                      </a:lnTo>
                      <a:lnTo>
                        <a:pt x="4447" y="762"/>
                      </a:lnTo>
                      <a:lnTo>
                        <a:pt x="4447" y="762"/>
                      </a:lnTo>
                      <a:lnTo>
                        <a:pt x="4577" y="712"/>
                      </a:lnTo>
                      <a:lnTo>
                        <a:pt x="4705" y="666"/>
                      </a:lnTo>
                      <a:lnTo>
                        <a:pt x="4831" y="624"/>
                      </a:lnTo>
                      <a:lnTo>
                        <a:pt x="4955" y="584"/>
                      </a:lnTo>
                      <a:lnTo>
                        <a:pt x="5075" y="548"/>
                      </a:lnTo>
                      <a:lnTo>
                        <a:pt x="5193" y="516"/>
                      </a:lnTo>
                      <a:lnTo>
                        <a:pt x="5307" y="486"/>
                      </a:lnTo>
                      <a:lnTo>
                        <a:pt x="5417" y="458"/>
                      </a:lnTo>
                      <a:lnTo>
                        <a:pt x="5525" y="432"/>
                      </a:lnTo>
                      <a:lnTo>
                        <a:pt x="5627" y="410"/>
                      </a:lnTo>
                      <a:lnTo>
                        <a:pt x="5727" y="390"/>
                      </a:lnTo>
                      <a:lnTo>
                        <a:pt x="5821" y="372"/>
                      </a:lnTo>
                      <a:lnTo>
                        <a:pt x="5995" y="344"/>
                      </a:lnTo>
                      <a:lnTo>
                        <a:pt x="6149" y="322"/>
                      </a:lnTo>
                      <a:lnTo>
                        <a:pt x="6149" y="322"/>
                      </a:lnTo>
                      <a:close/>
                      <a:moveTo>
                        <a:pt x="4161" y="2308"/>
                      </a:moveTo>
                      <a:lnTo>
                        <a:pt x="3134" y="3338"/>
                      </a:lnTo>
                      <a:lnTo>
                        <a:pt x="3134" y="1448"/>
                      </a:lnTo>
                      <a:lnTo>
                        <a:pt x="3134" y="1448"/>
                      </a:lnTo>
                      <a:lnTo>
                        <a:pt x="3262" y="1362"/>
                      </a:lnTo>
                      <a:lnTo>
                        <a:pt x="3391" y="1282"/>
                      </a:lnTo>
                      <a:lnTo>
                        <a:pt x="3521" y="1206"/>
                      </a:lnTo>
                      <a:lnTo>
                        <a:pt x="3649" y="1134"/>
                      </a:lnTo>
                      <a:lnTo>
                        <a:pt x="3779" y="1064"/>
                      </a:lnTo>
                      <a:lnTo>
                        <a:pt x="3907" y="1000"/>
                      </a:lnTo>
                      <a:lnTo>
                        <a:pt x="4035" y="938"/>
                      </a:lnTo>
                      <a:lnTo>
                        <a:pt x="4161" y="882"/>
                      </a:lnTo>
                      <a:lnTo>
                        <a:pt x="4161" y="2308"/>
                      </a:lnTo>
                      <a:close/>
                      <a:moveTo>
                        <a:pt x="1532" y="4938"/>
                      </a:moveTo>
                      <a:lnTo>
                        <a:pt x="326" y="6146"/>
                      </a:lnTo>
                      <a:lnTo>
                        <a:pt x="326" y="6146"/>
                      </a:lnTo>
                      <a:lnTo>
                        <a:pt x="344" y="6020"/>
                      </a:lnTo>
                      <a:lnTo>
                        <a:pt x="368" y="5880"/>
                      </a:lnTo>
                      <a:lnTo>
                        <a:pt x="398" y="5726"/>
                      </a:lnTo>
                      <a:lnTo>
                        <a:pt x="432" y="5560"/>
                      </a:lnTo>
                      <a:lnTo>
                        <a:pt x="474" y="5384"/>
                      </a:lnTo>
                      <a:lnTo>
                        <a:pt x="498" y="5292"/>
                      </a:lnTo>
                      <a:lnTo>
                        <a:pt x="524" y="5198"/>
                      </a:lnTo>
                      <a:lnTo>
                        <a:pt x="552" y="5100"/>
                      </a:lnTo>
                      <a:lnTo>
                        <a:pt x="582" y="5002"/>
                      </a:lnTo>
                      <a:lnTo>
                        <a:pt x="612" y="4902"/>
                      </a:lnTo>
                      <a:lnTo>
                        <a:pt x="646" y="4798"/>
                      </a:lnTo>
                      <a:lnTo>
                        <a:pt x="682" y="4694"/>
                      </a:lnTo>
                      <a:lnTo>
                        <a:pt x="720" y="4590"/>
                      </a:lnTo>
                      <a:lnTo>
                        <a:pt x="760" y="4482"/>
                      </a:lnTo>
                      <a:lnTo>
                        <a:pt x="804" y="4374"/>
                      </a:lnTo>
                      <a:lnTo>
                        <a:pt x="850" y="4264"/>
                      </a:lnTo>
                      <a:lnTo>
                        <a:pt x="898" y="4154"/>
                      </a:lnTo>
                      <a:lnTo>
                        <a:pt x="948" y="4042"/>
                      </a:lnTo>
                      <a:lnTo>
                        <a:pt x="1000" y="3930"/>
                      </a:lnTo>
                      <a:lnTo>
                        <a:pt x="1058" y="3818"/>
                      </a:lnTo>
                      <a:lnTo>
                        <a:pt x="1116" y="3704"/>
                      </a:lnTo>
                      <a:lnTo>
                        <a:pt x="1178" y="3590"/>
                      </a:lnTo>
                      <a:lnTo>
                        <a:pt x="1242" y="3476"/>
                      </a:lnTo>
                      <a:lnTo>
                        <a:pt x="1310" y="3362"/>
                      </a:lnTo>
                      <a:lnTo>
                        <a:pt x="1382" y="3250"/>
                      </a:lnTo>
                      <a:lnTo>
                        <a:pt x="1456" y="3136"/>
                      </a:lnTo>
                      <a:lnTo>
                        <a:pt x="1532" y="3022"/>
                      </a:lnTo>
                      <a:lnTo>
                        <a:pt x="1532" y="4938"/>
                      </a:lnTo>
                      <a:close/>
                      <a:moveTo>
                        <a:pt x="1734" y="5140"/>
                      </a:moveTo>
                      <a:lnTo>
                        <a:pt x="3693" y="5140"/>
                      </a:lnTo>
                      <a:lnTo>
                        <a:pt x="3693" y="5140"/>
                      </a:lnTo>
                      <a:lnTo>
                        <a:pt x="3577" y="5222"/>
                      </a:lnTo>
                      <a:lnTo>
                        <a:pt x="3459" y="5300"/>
                      </a:lnTo>
                      <a:lnTo>
                        <a:pt x="3344" y="5374"/>
                      </a:lnTo>
                      <a:lnTo>
                        <a:pt x="3226" y="5444"/>
                      </a:lnTo>
                      <a:lnTo>
                        <a:pt x="3110" y="5512"/>
                      </a:lnTo>
                      <a:lnTo>
                        <a:pt x="2994" y="5576"/>
                      </a:lnTo>
                      <a:lnTo>
                        <a:pt x="2876" y="5636"/>
                      </a:lnTo>
                      <a:lnTo>
                        <a:pt x="2762" y="5694"/>
                      </a:lnTo>
                      <a:lnTo>
                        <a:pt x="2646" y="5750"/>
                      </a:lnTo>
                      <a:lnTo>
                        <a:pt x="2532" y="5802"/>
                      </a:lnTo>
                      <a:lnTo>
                        <a:pt x="2418" y="5850"/>
                      </a:lnTo>
                      <a:lnTo>
                        <a:pt x="2306" y="5898"/>
                      </a:lnTo>
                      <a:lnTo>
                        <a:pt x="2194" y="5940"/>
                      </a:lnTo>
                      <a:lnTo>
                        <a:pt x="2084" y="5982"/>
                      </a:lnTo>
                      <a:lnTo>
                        <a:pt x="1976" y="6020"/>
                      </a:lnTo>
                      <a:lnTo>
                        <a:pt x="1870" y="6056"/>
                      </a:lnTo>
                      <a:lnTo>
                        <a:pt x="1764" y="6090"/>
                      </a:lnTo>
                      <a:lnTo>
                        <a:pt x="1662" y="6122"/>
                      </a:lnTo>
                      <a:lnTo>
                        <a:pt x="1562" y="6152"/>
                      </a:lnTo>
                      <a:lnTo>
                        <a:pt x="1462" y="6178"/>
                      </a:lnTo>
                      <a:lnTo>
                        <a:pt x="1366" y="6204"/>
                      </a:lnTo>
                      <a:lnTo>
                        <a:pt x="1272" y="6228"/>
                      </a:lnTo>
                      <a:lnTo>
                        <a:pt x="1094" y="6268"/>
                      </a:lnTo>
                      <a:lnTo>
                        <a:pt x="926" y="6302"/>
                      </a:lnTo>
                      <a:lnTo>
                        <a:pt x="772" y="6330"/>
                      </a:lnTo>
                      <a:lnTo>
                        <a:pt x="632" y="6352"/>
                      </a:lnTo>
                      <a:lnTo>
                        <a:pt x="506" y="6368"/>
                      </a:lnTo>
                      <a:lnTo>
                        <a:pt x="1734" y="5140"/>
                      </a:lnTo>
                      <a:close/>
                      <a:moveTo>
                        <a:pt x="4063" y="4856"/>
                      </a:moveTo>
                      <a:lnTo>
                        <a:pt x="2020" y="4856"/>
                      </a:lnTo>
                      <a:lnTo>
                        <a:pt x="3050" y="3826"/>
                      </a:lnTo>
                      <a:lnTo>
                        <a:pt x="5037" y="3826"/>
                      </a:lnTo>
                      <a:lnTo>
                        <a:pt x="5037" y="3826"/>
                      </a:lnTo>
                      <a:lnTo>
                        <a:pt x="4971" y="3910"/>
                      </a:lnTo>
                      <a:lnTo>
                        <a:pt x="4905" y="3996"/>
                      </a:lnTo>
                      <a:lnTo>
                        <a:pt x="4837" y="4080"/>
                      </a:lnTo>
                      <a:lnTo>
                        <a:pt x="4767" y="4162"/>
                      </a:lnTo>
                      <a:lnTo>
                        <a:pt x="4693" y="4246"/>
                      </a:lnTo>
                      <a:lnTo>
                        <a:pt x="4619" y="4328"/>
                      </a:lnTo>
                      <a:lnTo>
                        <a:pt x="4541" y="4410"/>
                      </a:lnTo>
                      <a:lnTo>
                        <a:pt x="4463" y="4490"/>
                      </a:lnTo>
                      <a:lnTo>
                        <a:pt x="4463" y="4490"/>
                      </a:lnTo>
                      <a:lnTo>
                        <a:pt x="4363" y="4586"/>
                      </a:lnTo>
                      <a:lnTo>
                        <a:pt x="4265" y="4680"/>
                      </a:lnTo>
                      <a:lnTo>
                        <a:pt x="4163" y="4768"/>
                      </a:lnTo>
                      <a:lnTo>
                        <a:pt x="4063" y="4856"/>
                      </a:lnTo>
                      <a:lnTo>
                        <a:pt x="4063" y="4856"/>
                      </a:lnTo>
                      <a:close/>
                      <a:moveTo>
                        <a:pt x="5237" y="3540"/>
                      </a:moveTo>
                      <a:lnTo>
                        <a:pt x="3334" y="3540"/>
                      </a:lnTo>
                      <a:lnTo>
                        <a:pt x="4363" y="2510"/>
                      </a:lnTo>
                      <a:lnTo>
                        <a:pt x="5799" y="2510"/>
                      </a:lnTo>
                      <a:lnTo>
                        <a:pt x="5799" y="2510"/>
                      </a:lnTo>
                      <a:lnTo>
                        <a:pt x="5741" y="2638"/>
                      </a:lnTo>
                      <a:lnTo>
                        <a:pt x="5681" y="2764"/>
                      </a:lnTo>
                      <a:lnTo>
                        <a:pt x="5617" y="2894"/>
                      </a:lnTo>
                      <a:lnTo>
                        <a:pt x="5549" y="3022"/>
                      </a:lnTo>
                      <a:lnTo>
                        <a:pt x="5477" y="3152"/>
                      </a:lnTo>
                      <a:lnTo>
                        <a:pt x="5401" y="3282"/>
                      </a:lnTo>
                      <a:lnTo>
                        <a:pt x="5321" y="3410"/>
                      </a:lnTo>
                      <a:lnTo>
                        <a:pt x="5237" y="3540"/>
                      </a:lnTo>
                      <a:lnTo>
                        <a:pt x="5237" y="3540"/>
                      </a:lnTo>
                      <a:close/>
                      <a:moveTo>
                        <a:pt x="5917" y="2226"/>
                      </a:moveTo>
                      <a:lnTo>
                        <a:pt x="4649" y="2226"/>
                      </a:lnTo>
                      <a:lnTo>
                        <a:pt x="6365" y="510"/>
                      </a:lnTo>
                      <a:lnTo>
                        <a:pt x="6365" y="510"/>
                      </a:lnTo>
                      <a:lnTo>
                        <a:pt x="6341" y="662"/>
                      </a:lnTo>
                      <a:lnTo>
                        <a:pt x="6311" y="836"/>
                      </a:lnTo>
                      <a:lnTo>
                        <a:pt x="6293" y="932"/>
                      </a:lnTo>
                      <a:lnTo>
                        <a:pt x="6273" y="1032"/>
                      </a:lnTo>
                      <a:lnTo>
                        <a:pt x="6251" y="1134"/>
                      </a:lnTo>
                      <a:lnTo>
                        <a:pt x="6225" y="1242"/>
                      </a:lnTo>
                      <a:lnTo>
                        <a:pt x="6197" y="1354"/>
                      </a:lnTo>
                      <a:lnTo>
                        <a:pt x="6167" y="1470"/>
                      </a:lnTo>
                      <a:lnTo>
                        <a:pt x="6133" y="1588"/>
                      </a:lnTo>
                      <a:lnTo>
                        <a:pt x="6097" y="1710"/>
                      </a:lnTo>
                      <a:lnTo>
                        <a:pt x="6057" y="1836"/>
                      </a:lnTo>
                      <a:lnTo>
                        <a:pt x="6013" y="1964"/>
                      </a:lnTo>
                      <a:lnTo>
                        <a:pt x="5967" y="2094"/>
                      </a:lnTo>
                      <a:lnTo>
                        <a:pt x="5917" y="2226"/>
                      </a:lnTo>
                      <a:lnTo>
                        <a:pt x="5917" y="2226"/>
                      </a:lnTo>
                      <a:close/>
                      <a:moveTo>
                        <a:pt x="4939" y="284"/>
                      </a:moveTo>
                      <a:lnTo>
                        <a:pt x="4939" y="284"/>
                      </a:lnTo>
                      <a:lnTo>
                        <a:pt x="4771" y="336"/>
                      </a:lnTo>
                      <a:lnTo>
                        <a:pt x="4601" y="394"/>
                      </a:lnTo>
                      <a:lnTo>
                        <a:pt x="4427" y="458"/>
                      </a:lnTo>
                      <a:lnTo>
                        <a:pt x="4337" y="492"/>
                      </a:lnTo>
                      <a:lnTo>
                        <a:pt x="4247" y="528"/>
                      </a:lnTo>
                      <a:lnTo>
                        <a:pt x="4157" y="566"/>
                      </a:lnTo>
                      <a:lnTo>
                        <a:pt x="4067" y="604"/>
                      </a:lnTo>
                      <a:lnTo>
                        <a:pt x="3975" y="646"/>
                      </a:lnTo>
                      <a:lnTo>
                        <a:pt x="3883" y="688"/>
                      </a:lnTo>
                      <a:lnTo>
                        <a:pt x="3789" y="734"/>
                      </a:lnTo>
                      <a:lnTo>
                        <a:pt x="3697" y="780"/>
                      </a:lnTo>
                      <a:lnTo>
                        <a:pt x="3603" y="830"/>
                      </a:lnTo>
                      <a:lnTo>
                        <a:pt x="3509" y="880"/>
                      </a:lnTo>
                      <a:lnTo>
                        <a:pt x="3415" y="932"/>
                      </a:lnTo>
                      <a:lnTo>
                        <a:pt x="3322" y="988"/>
                      </a:lnTo>
                      <a:lnTo>
                        <a:pt x="3228" y="1044"/>
                      </a:lnTo>
                      <a:lnTo>
                        <a:pt x="3132" y="1104"/>
                      </a:lnTo>
                      <a:lnTo>
                        <a:pt x="3038" y="1164"/>
                      </a:lnTo>
                      <a:lnTo>
                        <a:pt x="2944" y="1228"/>
                      </a:lnTo>
                      <a:lnTo>
                        <a:pt x="2850" y="1294"/>
                      </a:lnTo>
                      <a:lnTo>
                        <a:pt x="2756" y="1362"/>
                      </a:lnTo>
                      <a:lnTo>
                        <a:pt x="2662" y="1432"/>
                      </a:lnTo>
                      <a:lnTo>
                        <a:pt x="2570" y="1504"/>
                      </a:lnTo>
                      <a:lnTo>
                        <a:pt x="2476" y="1580"/>
                      </a:lnTo>
                      <a:lnTo>
                        <a:pt x="2384" y="1658"/>
                      </a:lnTo>
                      <a:lnTo>
                        <a:pt x="2292" y="1738"/>
                      </a:lnTo>
                      <a:lnTo>
                        <a:pt x="2202" y="1820"/>
                      </a:lnTo>
                      <a:lnTo>
                        <a:pt x="2112" y="1906"/>
                      </a:lnTo>
                      <a:lnTo>
                        <a:pt x="2022" y="1994"/>
                      </a:lnTo>
                      <a:lnTo>
                        <a:pt x="2022" y="1994"/>
                      </a:lnTo>
                      <a:lnTo>
                        <a:pt x="1958" y="2058"/>
                      </a:lnTo>
                      <a:lnTo>
                        <a:pt x="1894" y="2124"/>
                      </a:lnTo>
                      <a:lnTo>
                        <a:pt x="1834" y="2190"/>
                      </a:lnTo>
                      <a:lnTo>
                        <a:pt x="1774" y="2258"/>
                      </a:lnTo>
                      <a:lnTo>
                        <a:pt x="1714" y="2324"/>
                      </a:lnTo>
                      <a:lnTo>
                        <a:pt x="1656" y="2390"/>
                      </a:lnTo>
                      <a:lnTo>
                        <a:pt x="1546" y="2526"/>
                      </a:lnTo>
                      <a:lnTo>
                        <a:pt x="1532" y="2526"/>
                      </a:lnTo>
                      <a:lnTo>
                        <a:pt x="1532" y="2542"/>
                      </a:lnTo>
                      <a:lnTo>
                        <a:pt x="1532" y="2542"/>
                      </a:lnTo>
                      <a:lnTo>
                        <a:pt x="1472" y="2620"/>
                      </a:lnTo>
                      <a:lnTo>
                        <a:pt x="1412" y="2698"/>
                      </a:lnTo>
                      <a:lnTo>
                        <a:pt x="1356" y="2776"/>
                      </a:lnTo>
                      <a:lnTo>
                        <a:pt x="1300" y="2854"/>
                      </a:lnTo>
                      <a:lnTo>
                        <a:pt x="1244" y="2932"/>
                      </a:lnTo>
                      <a:lnTo>
                        <a:pt x="1192" y="3010"/>
                      </a:lnTo>
                      <a:lnTo>
                        <a:pt x="1140" y="3090"/>
                      </a:lnTo>
                      <a:lnTo>
                        <a:pt x="1090" y="3168"/>
                      </a:lnTo>
                      <a:lnTo>
                        <a:pt x="1042" y="3246"/>
                      </a:lnTo>
                      <a:lnTo>
                        <a:pt x="996" y="3326"/>
                      </a:lnTo>
                      <a:lnTo>
                        <a:pt x="906" y="3482"/>
                      </a:lnTo>
                      <a:lnTo>
                        <a:pt x="822" y="3640"/>
                      </a:lnTo>
                      <a:lnTo>
                        <a:pt x="742" y="3796"/>
                      </a:lnTo>
                      <a:lnTo>
                        <a:pt x="670" y="3950"/>
                      </a:lnTo>
                      <a:lnTo>
                        <a:pt x="600" y="4104"/>
                      </a:lnTo>
                      <a:lnTo>
                        <a:pt x="536" y="4254"/>
                      </a:lnTo>
                      <a:lnTo>
                        <a:pt x="478" y="4404"/>
                      </a:lnTo>
                      <a:lnTo>
                        <a:pt x="424" y="4550"/>
                      </a:lnTo>
                      <a:lnTo>
                        <a:pt x="374" y="4694"/>
                      </a:lnTo>
                      <a:lnTo>
                        <a:pt x="326" y="4836"/>
                      </a:lnTo>
                      <a:lnTo>
                        <a:pt x="284" y="4972"/>
                      </a:lnTo>
                      <a:lnTo>
                        <a:pt x="284" y="284"/>
                      </a:lnTo>
                      <a:lnTo>
                        <a:pt x="4939" y="284"/>
                      </a:lnTo>
                      <a:close/>
                      <a:moveTo>
                        <a:pt x="1748" y="6402"/>
                      </a:moveTo>
                      <a:lnTo>
                        <a:pt x="1748" y="6402"/>
                      </a:lnTo>
                      <a:lnTo>
                        <a:pt x="1914" y="6350"/>
                      </a:lnTo>
                      <a:lnTo>
                        <a:pt x="2084" y="6292"/>
                      </a:lnTo>
                      <a:lnTo>
                        <a:pt x="2260" y="6228"/>
                      </a:lnTo>
                      <a:lnTo>
                        <a:pt x="2348" y="6194"/>
                      </a:lnTo>
                      <a:lnTo>
                        <a:pt x="2438" y="6158"/>
                      </a:lnTo>
                      <a:lnTo>
                        <a:pt x="2528" y="6120"/>
                      </a:lnTo>
                      <a:lnTo>
                        <a:pt x="2620" y="6082"/>
                      </a:lnTo>
                      <a:lnTo>
                        <a:pt x="2712" y="6040"/>
                      </a:lnTo>
                      <a:lnTo>
                        <a:pt x="2804" y="5998"/>
                      </a:lnTo>
                      <a:lnTo>
                        <a:pt x="2896" y="5952"/>
                      </a:lnTo>
                      <a:lnTo>
                        <a:pt x="2990" y="5906"/>
                      </a:lnTo>
                      <a:lnTo>
                        <a:pt x="3084" y="5856"/>
                      </a:lnTo>
                      <a:lnTo>
                        <a:pt x="3176" y="5806"/>
                      </a:lnTo>
                      <a:lnTo>
                        <a:pt x="3270" y="5754"/>
                      </a:lnTo>
                      <a:lnTo>
                        <a:pt x="3365" y="5698"/>
                      </a:lnTo>
                      <a:lnTo>
                        <a:pt x="3459" y="5642"/>
                      </a:lnTo>
                      <a:lnTo>
                        <a:pt x="3553" y="5582"/>
                      </a:lnTo>
                      <a:lnTo>
                        <a:pt x="3647" y="5522"/>
                      </a:lnTo>
                      <a:lnTo>
                        <a:pt x="3741" y="5458"/>
                      </a:lnTo>
                      <a:lnTo>
                        <a:pt x="3835" y="5392"/>
                      </a:lnTo>
                      <a:lnTo>
                        <a:pt x="3929" y="5324"/>
                      </a:lnTo>
                      <a:lnTo>
                        <a:pt x="4023" y="5254"/>
                      </a:lnTo>
                      <a:lnTo>
                        <a:pt x="4117" y="5182"/>
                      </a:lnTo>
                      <a:lnTo>
                        <a:pt x="4209" y="5106"/>
                      </a:lnTo>
                      <a:lnTo>
                        <a:pt x="4301" y="5028"/>
                      </a:lnTo>
                      <a:lnTo>
                        <a:pt x="4393" y="4948"/>
                      </a:lnTo>
                      <a:lnTo>
                        <a:pt x="4483" y="4866"/>
                      </a:lnTo>
                      <a:lnTo>
                        <a:pt x="4575" y="4780"/>
                      </a:lnTo>
                      <a:lnTo>
                        <a:pt x="4663" y="4692"/>
                      </a:lnTo>
                      <a:lnTo>
                        <a:pt x="4663" y="4692"/>
                      </a:lnTo>
                      <a:lnTo>
                        <a:pt x="4753" y="4602"/>
                      </a:lnTo>
                      <a:lnTo>
                        <a:pt x="4841" y="4510"/>
                      </a:lnTo>
                      <a:lnTo>
                        <a:pt x="4925" y="4416"/>
                      </a:lnTo>
                      <a:lnTo>
                        <a:pt x="5005" y="4322"/>
                      </a:lnTo>
                      <a:lnTo>
                        <a:pt x="5085" y="4228"/>
                      </a:lnTo>
                      <a:lnTo>
                        <a:pt x="5161" y="4134"/>
                      </a:lnTo>
                      <a:lnTo>
                        <a:pt x="5235" y="4038"/>
                      </a:lnTo>
                      <a:lnTo>
                        <a:pt x="5307" y="3942"/>
                      </a:lnTo>
                      <a:lnTo>
                        <a:pt x="5377" y="3848"/>
                      </a:lnTo>
                      <a:lnTo>
                        <a:pt x="5443" y="3750"/>
                      </a:lnTo>
                      <a:lnTo>
                        <a:pt x="5507" y="3654"/>
                      </a:lnTo>
                      <a:lnTo>
                        <a:pt x="5571" y="3558"/>
                      </a:lnTo>
                      <a:lnTo>
                        <a:pt x="5631" y="3462"/>
                      </a:lnTo>
                      <a:lnTo>
                        <a:pt x="5687" y="3364"/>
                      </a:lnTo>
                      <a:lnTo>
                        <a:pt x="5743" y="3268"/>
                      </a:lnTo>
                      <a:lnTo>
                        <a:pt x="5797" y="3172"/>
                      </a:lnTo>
                      <a:lnTo>
                        <a:pt x="5849" y="3076"/>
                      </a:lnTo>
                      <a:lnTo>
                        <a:pt x="5899" y="2980"/>
                      </a:lnTo>
                      <a:lnTo>
                        <a:pt x="5945" y="2886"/>
                      </a:lnTo>
                      <a:lnTo>
                        <a:pt x="5991" y="2790"/>
                      </a:lnTo>
                      <a:lnTo>
                        <a:pt x="6035" y="2696"/>
                      </a:lnTo>
                      <a:lnTo>
                        <a:pt x="6077" y="2602"/>
                      </a:lnTo>
                      <a:lnTo>
                        <a:pt x="6117" y="2510"/>
                      </a:lnTo>
                      <a:lnTo>
                        <a:pt x="6155" y="2416"/>
                      </a:lnTo>
                      <a:lnTo>
                        <a:pt x="6191" y="2326"/>
                      </a:lnTo>
                      <a:lnTo>
                        <a:pt x="6225" y="2234"/>
                      </a:lnTo>
                      <a:lnTo>
                        <a:pt x="6291" y="2056"/>
                      </a:lnTo>
                      <a:lnTo>
                        <a:pt x="6349" y="1882"/>
                      </a:lnTo>
                      <a:lnTo>
                        <a:pt x="6401" y="1714"/>
                      </a:lnTo>
                      <a:lnTo>
                        <a:pt x="6401" y="6402"/>
                      </a:lnTo>
                      <a:lnTo>
                        <a:pt x="1748" y="6402"/>
                      </a:lnTo>
                      <a:close/>
                    </a:path>
                  </a:pathLst>
                </a:custGeom>
                <a:solidFill>
                  <a:srgbClr val="0F9D58"/>
                </a:solidFill>
                <a:ln>
                  <a:noFill/>
                </a:ln>
              </p:spPr>
              <p:txBody>
                <a:bodyPr spcFirstLastPara="1" wrap="square" lIns="58625" tIns="29300" rIns="58625" bIns="293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135" name="Google Shape;1135;p16"/>
                <p:cNvSpPr txBox="1"/>
                <p:nvPr/>
              </p:nvSpPr>
              <p:spPr>
                <a:xfrm>
                  <a:off x="0" y="667404"/>
                  <a:ext cx="1346200" cy="254948"/>
                </a:xfrm>
                <a:prstGeom prst="rect">
                  <a:avLst/>
                </a:prstGeom>
                <a:noFill/>
                <a:ln>
                  <a:noFill/>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Clr>
                      <a:srgbClr val="000000"/>
                    </a:buClr>
                    <a:buSzPts val="1000"/>
                    <a:buFont typeface="Arial"/>
                    <a:buNone/>
                  </a:pPr>
                  <a:r>
                    <a:rPr lang="en-US" sz="1000" b="1" i="0" u="none" strike="noStrike" cap="none">
                      <a:solidFill>
                        <a:srgbClr val="000000"/>
                      </a:solidFill>
                      <a:latin typeface="Arial"/>
                      <a:ea typeface="Arial"/>
                      <a:cs typeface="Arial"/>
                      <a:sym typeface="Arial"/>
                    </a:rPr>
                    <a:t>FOOD ITEMS</a:t>
                  </a:r>
                  <a:endParaRPr sz="850" b="0" i="0" u="none" strike="noStrike" cap="none">
                    <a:solidFill>
                      <a:srgbClr val="000000"/>
                    </a:solidFill>
                    <a:latin typeface="Arial"/>
                    <a:ea typeface="Arial"/>
                    <a:cs typeface="Arial"/>
                    <a:sym typeface="Arial"/>
                  </a:endParaRPr>
                </a:p>
              </p:txBody>
            </p:sp>
          </p:grpSp>
          <p:grpSp>
            <p:nvGrpSpPr>
              <p:cNvPr id="1136" name="Google Shape;1136;p16"/>
              <p:cNvGrpSpPr/>
              <p:nvPr/>
            </p:nvGrpSpPr>
            <p:grpSpPr>
              <a:xfrm>
                <a:off x="1407207" y="0"/>
                <a:ext cx="2073910" cy="954158"/>
                <a:chOff x="-174" y="0"/>
                <a:chExt cx="2073910" cy="954640"/>
              </a:xfrm>
            </p:grpSpPr>
            <p:grpSp>
              <p:nvGrpSpPr>
                <p:cNvPr id="1137" name="Google Shape;1137;p16"/>
                <p:cNvGrpSpPr/>
                <p:nvPr/>
              </p:nvGrpSpPr>
              <p:grpSpPr>
                <a:xfrm>
                  <a:off x="771284" y="0"/>
                  <a:ext cx="522697" cy="523008"/>
                  <a:chOff x="1880196" y="0"/>
                  <a:chExt cx="6700" cy="6704"/>
                </a:xfrm>
              </p:grpSpPr>
              <p:sp>
                <p:nvSpPr>
                  <p:cNvPr id="1138" name="Google Shape;1138;p16"/>
                  <p:cNvSpPr/>
                  <p:nvPr/>
                </p:nvSpPr>
                <p:spPr>
                  <a:xfrm>
                    <a:off x="1880196" y="0"/>
                    <a:ext cx="6700" cy="6704"/>
                  </a:xfrm>
                  <a:custGeom>
                    <a:avLst/>
                    <a:gdLst/>
                    <a:ahLst/>
                    <a:cxnLst/>
                    <a:rect l="l" t="t" r="r" b="b"/>
                    <a:pathLst>
                      <a:path w="6700" h="6704" extrusionOk="0">
                        <a:moveTo>
                          <a:pt x="0" y="0"/>
                        </a:moveTo>
                        <a:lnTo>
                          <a:pt x="0" y="0"/>
                        </a:lnTo>
                        <a:lnTo>
                          <a:pt x="0" y="6704"/>
                        </a:lnTo>
                        <a:lnTo>
                          <a:pt x="0" y="6704"/>
                        </a:lnTo>
                        <a:lnTo>
                          <a:pt x="6700" y="6704"/>
                        </a:lnTo>
                        <a:lnTo>
                          <a:pt x="6700" y="5716"/>
                        </a:lnTo>
                        <a:lnTo>
                          <a:pt x="6700" y="4923"/>
                        </a:lnTo>
                        <a:lnTo>
                          <a:pt x="6700" y="4129"/>
                        </a:lnTo>
                        <a:lnTo>
                          <a:pt x="6700" y="3227"/>
                        </a:lnTo>
                        <a:lnTo>
                          <a:pt x="6700" y="3053"/>
                        </a:lnTo>
                        <a:lnTo>
                          <a:pt x="6700" y="2383"/>
                        </a:lnTo>
                        <a:lnTo>
                          <a:pt x="6700" y="1588"/>
                        </a:lnTo>
                        <a:lnTo>
                          <a:pt x="6700" y="794"/>
                        </a:lnTo>
                        <a:lnTo>
                          <a:pt x="6700" y="0"/>
                        </a:lnTo>
                        <a:lnTo>
                          <a:pt x="6700" y="0"/>
                        </a:lnTo>
                        <a:lnTo>
                          <a:pt x="0" y="0"/>
                        </a:lnTo>
                        <a:close/>
                        <a:moveTo>
                          <a:pt x="286" y="3513"/>
                        </a:moveTo>
                        <a:lnTo>
                          <a:pt x="818" y="3513"/>
                        </a:lnTo>
                        <a:lnTo>
                          <a:pt x="818" y="3513"/>
                        </a:lnTo>
                        <a:lnTo>
                          <a:pt x="804" y="3563"/>
                        </a:lnTo>
                        <a:lnTo>
                          <a:pt x="790" y="3609"/>
                        </a:lnTo>
                        <a:lnTo>
                          <a:pt x="770" y="3655"/>
                        </a:lnTo>
                        <a:lnTo>
                          <a:pt x="748" y="3701"/>
                        </a:lnTo>
                        <a:lnTo>
                          <a:pt x="722" y="3743"/>
                        </a:lnTo>
                        <a:lnTo>
                          <a:pt x="694" y="3783"/>
                        </a:lnTo>
                        <a:lnTo>
                          <a:pt x="664" y="3821"/>
                        </a:lnTo>
                        <a:lnTo>
                          <a:pt x="630" y="3857"/>
                        </a:lnTo>
                        <a:lnTo>
                          <a:pt x="594" y="3891"/>
                        </a:lnTo>
                        <a:lnTo>
                          <a:pt x="556" y="3923"/>
                        </a:lnTo>
                        <a:lnTo>
                          <a:pt x="516" y="3951"/>
                        </a:lnTo>
                        <a:lnTo>
                          <a:pt x="472" y="3975"/>
                        </a:lnTo>
                        <a:lnTo>
                          <a:pt x="428" y="3997"/>
                        </a:lnTo>
                        <a:lnTo>
                          <a:pt x="382" y="4017"/>
                        </a:lnTo>
                        <a:lnTo>
                          <a:pt x="334" y="4033"/>
                        </a:lnTo>
                        <a:lnTo>
                          <a:pt x="286" y="4045"/>
                        </a:lnTo>
                        <a:lnTo>
                          <a:pt x="286" y="3513"/>
                        </a:lnTo>
                        <a:close/>
                        <a:moveTo>
                          <a:pt x="286" y="5886"/>
                        </a:moveTo>
                        <a:lnTo>
                          <a:pt x="286" y="5886"/>
                        </a:lnTo>
                        <a:lnTo>
                          <a:pt x="334" y="5898"/>
                        </a:lnTo>
                        <a:lnTo>
                          <a:pt x="382" y="5914"/>
                        </a:lnTo>
                        <a:lnTo>
                          <a:pt x="428" y="5934"/>
                        </a:lnTo>
                        <a:lnTo>
                          <a:pt x="472" y="5956"/>
                        </a:lnTo>
                        <a:lnTo>
                          <a:pt x="516" y="5980"/>
                        </a:lnTo>
                        <a:lnTo>
                          <a:pt x="556" y="6008"/>
                        </a:lnTo>
                        <a:lnTo>
                          <a:pt x="594" y="6040"/>
                        </a:lnTo>
                        <a:lnTo>
                          <a:pt x="630" y="6074"/>
                        </a:lnTo>
                        <a:lnTo>
                          <a:pt x="664" y="6110"/>
                        </a:lnTo>
                        <a:lnTo>
                          <a:pt x="694" y="6148"/>
                        </a:lnTo>
                        <a:lnTo>
                          <a:pt x="722" y="6188"/>
                        </a:lnTo>
                        <a:lnTo>
                          <a:pt x="748" y="6230"/>
                        </a:lnTo>
                        <a:lnTo>
                          <a:pt x="770" y="6276"/>
                        </a:lnTo>
                        <a:lnTo>
                          <a:pt x="790" y="6322"/>
                        </a:lnTo>
                        <a:lnTo>
                          <a:pt x="804" y="6368"/>
                        </a:lnTo>
                        <a:lnTo>
                          <a:pt x="818" y="6418"/>
                        </a:lnTo>
                        <a:lnTo>
                          <a:pt x="286" y="6418"/>
                        </a:lnTo>
                        <a:lnTo>
                          <a:pt x="286" y="5886"/>
                        </a:lnTo>
                        <a:close/>
                        <a:moveTo>
                          <a:pt x="5882" y="6418"/>
                        </a:moveTo>
                        <a:lnTo>
                          <a:pt x="5882" y="6418"/>
                        </a:lnTo>
                        <a:lnTo>
                          <a:pt x="5896" y="6368"/>
                        </a:lnTo>
                        <a:lnTo>
                          <a:pt x="5912" y="6322"/>
                        </a:lnTo>
                        <a:lnTo>
                          <a:pt x="5930" y="6276"/>
                        </a:lnTo>
                        <a:lnTo>
                          <a:pt x="5952" y="6230"/>
                        </a:lnTo>
                        <a:lnTo>
                          <a:pt x="5978" y="6188"/>
                        </a:lnTo>
                        <a:lnTo>
                          <a:pt x="6006" y="6148"/>
                        </a:lnTo>
                        <a:lnTo>
                          <a:pt x="6036" y="6110"/>
                        </a:lnTo>
                        <a:lnTo>
                          <a:pt x="6070" y="6074"/>
                        </a:lnTo>
                        <a:lnTo>
                          <a:pt x="6106" y="6040"/>
                        </a:lnTo>
                        <a:lnTo>
                          <a:pt x="6144" y="6008"/>
                        </a:lnTo>
                        <a:lnTo>
                          <a:pt x="6186" y="5980"/>
                        </a:lnTo>
                        <a:lnTo>
                          <a:pt x="6228" y="5956"/>
                        </a:lnTo>
                        <a:lnTo>
                          <a:pt x="6272" y="5934"/>
                        </a:lnTo>
                        <a:lnTo>
                          <a:pt x="6318" y="5914"/>
                        </a:lnTo>
                        <a:lnTo>
                          <a:pt x="6366" y="5898"/>
                        </a:lnTo>
                        <a:lnTo>
                          <a:pt x="6416" y="5886"/>
                        </a:lnTo>
                        <a:lnTo>
                          <a:pt x="6416" y="6418"/>
                        </a:lnTo>
                        <a:lnTo>
                          <a:pt x="5882" y="6418"/>
                        </a:lnTo>
                        <a:close/>
                        <a:moveTo>
                          <a:pt x="6416" y="5596"/>
                        </a:moveTo>
                        <a:lnTo>
                          <a:pt x="6416" y="5596"/>
                        </a:lnTo>
                        <a:lnTo>
                          <a:pt x="6376" y="5604"/>
                        </a:lnTo>
                        <a:lnTo>
                          <a:pt x="6336" y="5612"/>
                        </a:lnTo>
                        <a:lnTo>
                          <a:pt x="6298" y="5622"/>
                        </a:lnTo>
                        <a:lnTo>
                          <a:pt x="6260" y="5632"/>
                        </a:lnTo>
                        <a:lnTo>
                          <a:pt x="6224" y="5646"/>
                        </a:lnTo>
                        <a:lnTo>
                          <a:pt x="6188" y="5660"/>
                        </a:lnTo>
                        <a:lnTo>
                          <a:pt x="6152" y="5676"/>
                        </a:lnTo>
                        <a:lnTo>
                          <a:pt x="6116" y="5692"/>
                        </a:lnTo>
                        <a:lnTo>
                          <a:pt x="6082" y="5710"/>
                        </a:lnTo>
                        <a:lnTo>
                          <a:pt x="6050" y="5730"/>
                        </a:lnTo>
                        <a:lnTo>
                          <a:pt x="6018" y="5750"/>
                        </a:lnTo>
                        <a:lnTo>
                          <a:pt x="5986" y="5772"/>
                        </a:lnTo>
                        <a:lnTo>
                          <a:pt x="5954" y="5796"/>
                        </a:lnTo>
                        <a:lnTo>
                          <a:pt x="5926" y="5820"/>
                        </a:lnTo>
                        <a:lnTo>
                          <a:pt x="5896" y="5846"/>
                        </a:lnTo>
                        <a:lnTo>
                          <a:pt x="5870" y="5872"/>
                        </a:lnTo>
                        <a:lnTo>
                          <a:pt x="5842" y="5900"/>
                        </a:lnTo>
                        <a:lnTo>
                          <a:pt x="5816" y="5928"/>
                        </a:lnTo>
                        <a:lnTo>
                          <a:pt x="5792" y="5958"/>
                        </a:lnTo>
                        <a:lnTo>
                          <a:pt x="5770" y="5988"/>
                        </a:lnTo>
                        <a:lnTo>
                          <a:pt x="5748" y="6020"/>
                        </a:lnTo>
                        <a:lnTo>
                          <a:pt x="5726" y="6052"/>
                        </a:lnTo>
                        <a:lnTo>
                          <a:pt x="5708" y="6086"/>
                        </a:lnTo>
                        <a:lnTo>
                          <a:pt x="5688" y="6120"/>
                        </a:lnTo>
                        <a:lnTo>
                          <a:pt x="5672" y="6154"/>
                        </a:lnTo>
                        <a:lnTo>
                          <a:pt x="5656" y="6190"/>
                        </a:lnTo>
                        <a:lnTo>
                          <a:pt x="5642" y="6226"/>
                        </a:lnTo>
                        <a:lnTo>
                          <a:pt x="5630" y="6264"/>
                        </a:lnTo>
                        <a:lnTo>
                          <a:pt x="5618" y="6302"/>
                        </a:lnTo>
                        <a:lnTo>
                          <a:pt x="5608" y="6340"/>
                        </a:lnTo>
                        <a:lnTo>
                          <a:pt x="5600" y="6378"/>
                        </a:lnTo>
                        <a:lnTo>
                          <a:pt x="5594" y="6418"/>
                        </a:lnTo>
                        <a:lnTo>
                          <a:pt x="1106" y="6418"/>
                        </a:lnTo>
                        <a:lnTo>
                          <a:pt x="1106" y="6418"/>
                        </a:lnTo>
                        <a:lnTo>
                          <a:pt x="1100" y="6378"/>
                        </a:lnTo>
                        <a:lnTo>
                          <a:pt x="1092" y="6340"/>
                        </a:lnTo>
                        <a:lnTo>
                          <a:pt x="1082" y="6302"/>
                        </a:lnTo>
                        <a:lnTo>
                          <a:pt x="1070" y="6264"/>
                        </a:lnTo>
                        <a:lnTo>
                          <a:pt x="1058" y="6226"/>
                        </a:lnTo>
                        <a:lnTo>
                          <a:pt x="1044" y="6190"/>
                        </a:lnTo>
                        <a:lnTo>
                          <a:pt x="1028" y="6154"/>
                        </a:lnTo>
                        <a:lnTo>
                          <a:pt x="1012" y="6120"/>
                        </a:lnTo>
                        <a:lnTo>
                          <a:pt x="994" y="6086"/>
                        </a:lnTo>
                        <a:lnTo>
                          <a:pt x="974" y="6052"/>
                        </a:lnTo>
                        <a:lnTo>
                          <a:pt x="952" y="6020"/>
                        </a:lnTo>
                        <a:lnTo>
                          <a:pt x="930" y="5988"/>
                        </a:lnTo>
                        <a:lnTo>
                          <a:pt x="908" y="5958"/>
                        </a:lnTo>
                        <a:lnTo>
                          <a:pt x="884" y="5928"/>
                        </a:lnTo>
                        <a:lnTo>
                          <a:pt x="858" y="5900"/>
                        </a:lnTo>
                        <a:lnTo>
                          <a:pt x="832" y="5872"/>
                        </a:lnTo>
                        <a:lnTo>
                          <a:pt x="804" y="5846"/>
                        </a:lnTo>
                        <a:lnTo>
                          <a:pt x="774" y="5820"/>
                        </a:lnTo>
                        <a:lnTo>
                          <a:pt x="746" y="5796"/>
                        </a:lnTo>
                        <a:lnTo>
                          <a:pt x="714" y="5772"/>
                        </a:lnTo>
                        <a:lnTo>
                          <a:pt x="684" y="5750"/>
                        </a:lnTo>
                        <a:lnTo>
                          <a:pt x="650" y="5730"/>
                        </a:lnTo>
                        <a:lnTo>
                          <a:pt x="618" y="5710"/>
                        </a:lnTo>
                        <a:lnTo>
                          <a:pt x="584" y="5692"/>
                        </a:lnTo>
                        <a:lnTo>
                          <a:pt x="548" y="5676"/>
                        </a:lnTo>
                        <a:lnTo>
                          <a:pt x="512" y="5660"/>
                        </a:lnTo>
                        <a:lnTo>
                          <a:pt x="476" y="5646"/>
                        </a:lnTo>
                        <a:lnTo>
                          <a:pt x="440" y="5632"/>
                        </a:lnTo>
                        <a:lnTo>
                          <a:pt x="402" y="5622"/>
                        </a:lnTo>
                        <a:lnTo>
                          <a:pt x="364" y="5612"/>
                        </a:lnTo>
                        <a:lnTo>
                          <a:pt x="324" y="5604"/>
                        </a:lnTo>
                        <a:lnTo>
                          <a:pt x="286" y="5596"/>
                        </a:lnTo>
                        <a:lnTo>
                          <a:pt x="286" y="4923"/>
                        </a:lnTo>
                        <a:lnTo>
                          <a:pt x="286" y="4335"/>
                        </a:lnTo>
                        <a:lnTo>
                          <a:pt x="286" y="4335"/>
                        </a:lnTo>
                        <a:lnTo>
                          <a:pt x="324" y="4327"/>
                        </a:lnTo>
                        <a:lnTo>
                          <a:pt x="364" y="4319"/>
                        </a:lnTo>
                        <a:lnTo>
                          <a:pt x="402" y="4309"/>
                        </a:lnTo>
                        <a:lnTo>
                          <a:pt x="440" y="4299"/>
                        </a:lnTo>
                        <a:lnTo>
                          <a:pt x="476" y="4285"/>
                        </a:lnTo>
                        <a:lnTo>
                          <a:pt x="512" y="4271"/>
                        </a:lnTo>
                        <a:lnTo>
                          <a:pt x="548" y="4255"/>
                        </a:lnTo>
                        <a:lnTo>
                          <a:pt x="584" y="4239"/>
                        </a:lnTo>
                        <a:lnTo>
                          <a:pt x="618" y="4221"/>
                        </a:lnTo>
                        <a:lnTo>
                          <a:pt x="650" y="4201"/>
                        </a:lnTo>
                        <a:lnTo>
                          <a:pt x="684" y="4181"/>
                        </a:lnTo>
                        <a:lnTo>
                          <a:pt x="714" y="4159"/>
                        </a:lnTo>
                        <a:lnTo>
                          <a:pt x="746" y="4135"/>
                        </a:lnTo>
                        <a:lnTo>
                          <a:pt x="774" y="4111"/>
                        </a:lnTo>
                        <a:lnTo>
                          <a:pt x="804" y="4085"/>
                        </a:lnTo>
                        <a:lnTo>
                          <a:pt x="832" y="4059"/>
                        </a:lnTo>
                        <a:lnTo>
                          <a:pt x="858" y="4031"/>
                        </a:lnTo>
                        <a:lnTo>
                          <a:pt x="884" y="4003"/>
                        </a:lnTo>
                        <a:lnTo>
                          <a:pt x="908" y="3973"/>
                        </a:lnTo>
                        <a:lnTo>
                          <a:pt x="930" y="3943"/>
                        </a:lnTo>
                        <a:lnTo>
                          <a:pt x="952" y="3911"/>
                        </a:lnTo>
                        <a:lnTo>
                          <a:pt x="974" y="3879"/>
                        </a:lnTo>
                        <a:lnTo>
                          <a:pt x="994" y="3845"/>
                        </a:lnTo>
                        <a:lnTo>
                          <a:pt x="1012" y="3811"/>
                        </a:lnTo>
                        <a:lnTo>
                          <a:pt x="1028" y="3777"/>
                        </a:lnTo>
                        <a:lnTo>
                          <a:pt x="1044" y="3741"/>
                        </a:lnTo>
                        <a:lnTo>
                          <a:pt x="1058" y="3705"/>
                        </a:lnTo>
                        <a:lnTo>
                          <a:pt x="1070" y="3667"/>
                        </a:lnTo>
                        <a:lnTo>
                          <a:pt x="1082" y="3629"/>
                        </a:lnTo>
                        <a:lnTo>
                          <a:pt x="1092" y="3591"/>
                        </a:lnTo>
                        <a:lnTo>
                          <a:pt x="1100" y="3553"/>
                        </a:lnTo>
                        <a:lnTo>
                          <a:pt x="1106" y="3513"/>
                        </a:lnTo>
                        <a:lnTo>
                          <a:pt x="5594" y="3513"/>
                        </a:lnTo>
                        <a:lnTo>
                          <a:pt x="5594" y="3513"/>
                        </a:lnTo>
                        <a:lnTo>
                          <a:pt x="5600" y="3553"/>
                        </a:lnTo>
                        <a:lnTo>
                          <a:pt x="5608" y="3591"/>
                        </a:lnTo>
                        <a:lnTo>
                          <a:pt x="5618" y="3629"/>
                        </a:lnTo>
                        <a:lnTo>
                          <a:pt x="5630" y="3667"/>
                        </a:lnTo>
                        <a:lnTo>
                          <a:pt x="5642" y="3705"/>
                        </a:lnTo>
                        <a:lnTo>
                          <a:pt x="5656" y="3741"/>
                        </a:lnTo>
                        <a:lnTo>
                          <a:pt x="5672" y="3777"/>
                        </a:lnTo>
                        <a:lnTo>
                          <a:pt x="5688" y="3811"/>
                        </a:lnTo>
                        <a:lnTo>
                          <a:pt x="5708" y="3845"/>
                        </a:lnTo>
                        <a:lnTo>
                          <a:pt x="5726" y="3879"/>
                        </a:lnTo>
                        <a:lnTo>
                          <a:pt x="5748" y="3911"/>
                        </a:lnTo>
                        <a:lnTo>
                          <a:pt x="5770" y="3943"/>
                        </a:lnTo>
                        <a:lnTo>
                          <a:pt x="5792" y="3973"/>
                        </a:lnTo>
                        <a:lnTo>
                          <a:pt x="5816" y="4003"/>
                        </a:lnTo>
                        <a:lnTo>
                          <a:pt x="5842" y="4031"/>
                        </a:lnTo>
                        <a:lnTo>
                          <a:pt x="5870" y="4059"/>
                        </a:lnTo>
                        <a:lnTo>
                          <a:pt x="5896" y="4085"/>
                        </a:lnTo>
                        <a:lnTo>
                          <a:pt x="5926" y="4111"/>
                        </a:lnTo>
                        <a:lnTo>
                          <a:pt x="5954" y="4135"/>
                        </a:lnTo>
                        <a:lnTo>
                          <a:pt x="5986" y="4159"/>
                        </a:lnTo>
                        <a:lnTo>
                          <a:pt x="6018" y="4181"/>
                        </a:lnTo>
                        <a:lnTo>
                          <a:pt x="6050" y="4201"/>
                        </a:lnTo>
                        <a:lnTo>
                          <a:pt x="6082" y="4221"/>
                        </a:lnTo>
                        <a:lnTo>
                          <a:pt x="6116" y="4239"/>
                        </a:lnTo>
                        <a:lnTo>
                          <a:pt x="6152" y="4255"/>
                        </a:lnTo>
                        <a:lnTo>
                          <a:pt x="6188" y="4271"/>
                        </a:lnTo>
                        <a:lnTo>
                          <a:pt x="6224" y="4285"/>
                        </a:lnTo>
                        <a:lnTo>
                          <a:pt x="6260" y="4299"/>
                        </a:lnTo>
                        <a:lnTo>
                          <a:pt x="6298" y="4309"/>
                        </a:lnTo>
                        <a:lnTo>
                          <a:pt x="6336" y="4319"/>
                        </a:lnTo>
                        <a:lnTo>
                          <a:pt x="6376" y="4327"/>
                        </a:lnTo>
                        <a:lnTo>
                          <a:pt x="6416" y="4335"/>
                        </a:lnTo>
                        <a:lnTo>
                          <a:pt x="6416" y="4923"/>
                        </a:lnTo>
                        <a:lnTo>
                          <a:pt x="6416" y="5596"/>
                        </a:lnTo>
                        <a:close/>
                        <a:moveTo>
                          <a:pt x="6416" y="4045"/>
                        </a:moveTo>
                        <a:lnTo>
                          <a:pt x="6416" y="4045"/>
                        </a:lnTo>
                        <a:lnTo>
                          <a:pt x="6366" y="4033"/>
                        </a:lnTo>
                        <a:lnTo>
                          <a:pt x="6318" y="4017"/>
                        </a:lnTo>
                        <a:lnTo>
                          <a:pt x="6272" y="3997"/>
                        </a:lnTo>
                        <a:lnTo>
                          <a:pt x="6228" y="3975"/>
                        </a:lnTo>
                        <a:lnTo>
                          <a:pt x="6186" y="3951"/>
                        </a:lnTo>
                        <a:lnTo>
                          <a:pt x="6144" y="3923"/>
                        </a:lnTo>
                        <a:lnTo>
                          <a:pt x="6106" y="3891"/>
                        </a:lnTo>
                        <a:lnTo>
                          <a:pt x="6070" y="3857"/>
                        </a:lnTo>
                        <a:lnTo>
                          <a:pt x="6036" y="3821"/>
                        </a:lnTo>
                        <a:lnTo>
                          <a:pt x="6006" y="3783"/>
                        </a:lnTo>
                        <a:lnTo>
                          <a:pt x="5978" y="3743"/>
                        </a:lnTo>
                        <a:lnTo>
                          <a:pt x="5952" y="3701"/>
                        </a:lnTo>
                        <a:lnTo>
                          <a:pt x="5930" y="3655"/>
                        </a:lnTo>
                        <a:lnTo>
                          <a:pt x="5912" y="3609"/>
                        </a:lnTo>
                        <a:lnTo>
                          <a:pt x="5896" y="3563"/>
                        </a:lnTo>
                        <a:lnTo>
                          <a:pt x="5882" y="3513"/>
                        </a:lnTo>
                        <a:lnTo>
                          <a:pt x="6416" y="3513"/>
                        </a:lnTo>
                        <a:lnTo>
                          <a:pt x="6416" y="4045"/>
                        </a:lnTo>
                        <a:close/>
                        <a:moveTo>
                          <a:pt x="6416" y="3227"/>
                        </a:moveTo>
                        <a:lnTo>
                          <a:pt x="286" y="3227"/>
                        </a:lnTo>
                        <a:lnTo>
                          <a:pt x="286" y="3053"/>
                        </a:lnTo>
                        <a:lnTo>
                          <a:pt x="286" y="2669"/>
                        </a:lnTo>
                        <a:lnTo>
                          <a:pt x="6416" y="2669"/>
                        </a:lnTo>
                        <a:lnTo>
                          <a:pt x="6416" y="3053"/>
                        </a:lnTo>
                        <a:lnTo>
                          <a:pt x="6416" y="3227"/>
                        </a:lnTo>
                        <a:close/>
                        <a:moveTo>
                          <a:pt x="286" y="2383"/>
                        </a:moveTo>
                        <a:lnTo>
                          <a:pt x="286" y="1875"/>
                        </a:lnTo>
                        <a:lnTo>
                          <a:pt x="6416" y="1875"/>
                        </a:lnTo>
                        <a:lnTo>
                          <a:pt x="6416" y="2383"/>
                        </a:lnTo>
                        <a:lnTo>
                          <a:pt x="286" y="2383"/>
                        </a:lnTo>
                        <a:close/>
                        <a:moveTo>
                          <a:pt x="286" y="1588"/>
                        </a:moveTo>
                        <a:lnTo>
                          <a:pt x="286" y="1080"/>
                        </a:lnTo>
                        <a:lnTo>
                          <a:pt x="6416" y="1080"/>
                        </a:lnTo>
                        <a:lnTo>
                          <a:pt x="6416" y="1588"/>
                        </a:lnTo>
                        <a:lnTo>
                          <a:pt x="286" y="1588"/>
                        </a:lnTo>
                        <a:close/>
                        <a:moveTo>
                          <a:pt x="286" y="794"/>
                        </a:moveTo>
                        <a:lnTo>
                          <a:pt x="286" y="286"/>
                        </a:lnTo>
                        <a:lnTo>
                          <a:pt x="6416" y="286"/>
                        </a:lnTo>
                        <a:lnTo>
                          <a:pt x="6416" y="794"/>
                        </a:lnTo>
                        <a:lnTo>
                          <a:pt x="286" y="794"/>
                        </a:lnTo>
                        <a:close/>
                      </a:path>
                    </a:pathLst>
                  </a:custGeom>
                  <a:solidFill>
                    <a:srgbClr val="0F9D58"/>
                  </a:solidFill>
                  <a:ln>
                    <a:noFill/>
                  </a:ln>
                </p:spPr>
                <p:txBody>
                  <a:bodyPr spcFirstLastPara="1" wrap="square" lIns="58625" tIns="29300" rIns="58625" bIns="293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139" name="Google Shape;1139;p16"/>
                  <p:cNvSpPr/>
                  <p:nvPr/>
                </p:nvSpPr>
                <p:spPr>
                  <a:xfrm>
                    <a:off x="1882570" y="3989"/>
                    <a:ext cx="1952" cy="1953"/>
                  </a:xfrm>
                  <a:custGeom>
                    <a:avLst/>
                    <a:gdLst/>
                    <a:ahLst/>
                    <a:cxnLst/>
                    <a:rect l="l" t="t" r="r" b="b"/>
                    <a:pathLst>
                      <a:path w="1952" h="1953" extrusionOk="0">
                        <a:moveTo>
                          <a:pt x="976" y="0"/>
                        </a:moveTo>
                        <a:lnTo>
                          <a:pt x="976" y="0"/>
                        </a:lnTo>
                        <a:lnTo>
                          <a:pt x="926" y="2"/>
                        </a:lnTo>
                        <a:lnTo>
                          <a:pt x="876" y="6"/>
                        </a:lnTo>
                        <a:lnTo>
                          <a:pt x="828" y="12"/>
                        </a:lnTo>
                        <a:lnTo>
                          <a:pt x="780" y="20"/>
                        </a:lnTo>
                        <a:lnTo>
                          <a:pt x="732" y="30"/>
                        </a:lnTo>
                        <a:lnTo>
                          <a:pt x="686" y="44"/>
                        </a:lnTo>
                        <a:lnTo>
                          <a:pt x="640" y="60"/>
                        </a:lnTo>
                        <a:lnTo>
                          <a:pt x="596" y="76"/>
                        </a:lnTo>
                        <a:lnTo>
                          <a:pt x="554" y="96"/>
                        </a:lnTo>
                        <a:lnTo>
                          <a:pt x="512" y="118"/>
                        </a:lnTo>
                        <a:lnTo>
                          <a:pt x="470" y="142"/>
                        </a:lnTo>
                        <a:lnTo>
                          <a:pt x="430" y="166"/>
                        </a:lnTo>
                        <a:lnTo>
                          <a:pt x="392" y="194"/>
                        </a:lnTo>
                        <a:lnTo>
                          <a:pt x="356" y="224"/>
                        </a:lnTo>
                        <a:lnTo>
                          <a:pt x="320" y="254"/>
                        </a:lnTo>
                        <a:lnTo>
                          <a:pt x="286" y="286"/>
                        </a:lnTo>
                        <a:lnTo>
                          <a:pt x="254" y="320"/>
                        </a:lnTo>
                        <a:lnTo>
                          <a:pt x="224" y="356"/>
                        </a:lnTo>
                        <a:lnTo>
                          <a:pt x="194" y="392"/>
                        </a:lnTo>
                        <a:lnTo>
                          <a:pt x="168" y="430"/>
                        </a:lnTo>
                        <a:lnTo>
                          <a:pt x="142" y="470"/>
                        </a:lnTo>
                        <a:lnTo>
                          <a:pt x="118" y="512"/>
                        </a:lnTo>
                        <a:lnTo>
                          <a:pt x="96" y="554"/>
                        </a:lnTo>
                        <a:lnTo>
                          <a:pt x="78" y="596"/>
                        </a:lnTo>
                        <a:lnTo>
                          <a:pt x="60" y="640"/>
                        </a:lnTo>
                        <a:lnTo>
                          <a:pt x="44" y="686"/>
                        </a:lnTo>
                        <a:lnTo>
                          <a:pt x="32" y="732"/>
                        </a:lnTo>
                        <a:lnTo>
                          <a:pt x="20" y="780"/>
                        </a:lnTo>
                        <a:lnTo>
                          <a:pt x="12" y="828"/>
                        </a:lnTo>
                        <a:lnTo>
                          <a:pt x="6" y="876"/>
                        </a:lnTo>
                        <a:lnTo>
                          <a:pt x="2" y="926"/>
                        </a:lnTo>
                        <a:lnTo>
                          <a:pt x="0" y="976"/>
                        </a:lnTo>
                        <a:lnTo>
                          <a:pt x="0" y="976"/>
                        </a:lnTo>
                        <a:lnTo>
                          <a:pt x="2" y="1026"/>
                        </a:lnTo>
                        <a:lnTo>
                          <a:pt x="6" y="1077"/>
                        </a:lnTo>
                        <a:lnTo>
                          <a:pt x="12" y="1125"/>
                        </a:lnTo>
                        <a:lnTo>
                          <a:pt x="20" y="1173"/>
                        </a:lnTo>
                        <a:lnTo>
                          <a:pt x="32" y="1221"/>
                        </a:lnTo>
                        <a:lnTo>
                          <a:pt x="44" y="1267"/>
                        </a:lnTo>
                        <a:lnTo>
                          <a:pt x="60" y="1313"/>
                        </a:lnTo>
                        <a:lnTo>
                          <a:pt x="78" y="1357"/>
                        </a:lnTo>
                        <a:lnTo>
                          <a:pt x="96" y="1399"/>
                        </a:lnTo>
                        <a:lnTo>
                          <a:pt x="118" y="1441"/>
                        </a:lnTo>
                        <a:lnTo>
                          <a:pt x="142" y="1483"/>
                        </a:lnTo>
                        <a:lnTo>
                          <a:pt x="168" y="1523"/>
                        </a:lnTo>
                        <a:lnTo>
                          <a:pt x="194" y="1561"/>
                        </a:lnTo>
                        <a:lnTo>
                          <a:pt x="224" y="1597"/>
                        </a:lnTo>
                        <a:lnTo>
                          <a:pt x="254" y="1633"/>
                        </a:lnTo>
                        <a:lnTo>
                          <a:pt x="286" y="1667"/>
                        </a:lnTo>
                        <a:lnTo>
                          <a:pt x="320" y="1699"/>
                        </a:lnTo>
                        <a:lnTo>
                          <a:pt x="356" y="1729"/>
                        </a:lnTo>
                        <a:lnTo>
                          <a:pt x="392" y="1759"/>
                        </a:lnTo>
                        <a:lnTo>
                          <a:pt x="430" y="1785"/>
                        </a:lnTo>
                        <a:lnTo>
                          <a:pt x="470" y="1811"/>
                        </a:lnTo>
                        <a:lnTo>
                          <a:pt x="512" y="1835"/>
                        </a:lnTo>
                        <a:lnTo>
                          <a:pt x="554" y="1857"/>
                        </a:lnTo>
                        <a:lnTo>
                          <a:pt x="596" y="1877"/>
                        </a:lnTo>
                        <a:lnTo>
                          <a:pt x="640" y="1893"/>
                        </a:lnTo>
                        <a:lnTo>
                          <a:pt x="686" y="1909"/>
                        </a:lnTo>
                        <a:lnTo>
                          <a:pt x="732" y="1923"/>
                        </a:lnTo>
                        <a:lnTo>
                          <a:pt x="780" y="1933"/>
                        </a:lnTo>
                        <a:lnTo>
                          <a:pt x="828" y="1941"/>
                        </a:lnTo>
                        <a:lnTo>
                          <a:pt x="876" y="1947"/>
                        </a:lnTo>
                        <a:lnTo>
                          <a:pt x="926" y="1951"/>
                        </a:lnTo>
                        <a:lnTo>
                          <a:pt x="976" y="1953"/>
                        </a:lnTo>
                        <a:lnTo>
                          <a:pt x="976" y="1953"/>
                        </a:lnTo>
                        <a:lnTo>
                          <a:pt x="1026" y="1951"/>
                        </a:lnTo>
                        <a:lnTo>
                          <a:pt x="1076" y="1947"/>
                        </a:lnTo>
                        <a:lnTo>
                          <a:pt x="1124" y="1941"/>
                        </a:lnTo>
                        <a:lnTo>
                          <a:pt x="1172" y="1933"/>
                        </a:lnTo>
                        <a:lnTo>
                          <a:pt x="1220" y="1923"/>
                        </a:lnTo>
                        <a:lnTo>
                          <a:pt x="1266" y="1909"/>
                        </a:lnTo>
                        <a:lnTo>
                          <a:pt x="1312" y="1893"/>
                        </a:lnTo>
                        <a:lnTo>
                          <a:pt x="1356" y="1877"/>
                        </a:lnTo>
                        <a:lnTo>
                          <a:pt x="1398" y="1857"/>
                        </a:lnTo>
                        <a:lnTo>
                          <a:pt x="1440" y="1835"/>
                        </a:lnTo>
                        <a:lnTo>
                          <a:pt x="1482" y="1811"/>
                        </a:lnTo>
                        <a:lnTo>
                          <a:pt x="1522" y="1785"/>
                        </a:lnTo>
                        <a:lnTo>
                          <a:pt x="1560" y="1759"/>
                        </a:lnTo>
                        <a:lnTo>
                          <a:pt x="1596" y="1729"/>
                        </a:lnTo>
                        <a:lnTo>
                          <a:pt x="1632" y="1699"/>
                        </a:lnTo>
                        <a:lnTo>
                          <a:pt x="1666" y="1667"/>
                        </a:lnTo>
                        <a:lnTo>
                          <a:pt x="1698" y="1633"/>
                        </a:lnTo>
                        <a:lnTo>
                          <a:pt x="1728" y="1597"/>
                        </a:lnTo>
                        <a:lnTo>
                          <a:pt x="1758" y="1561"/>
                        </a:lnTo>
                        <a:lnTo>
                          <a:pt x="1786" y="1523"/>
                        </a:lnTo>
                        <a:lnTo>
                          <a:pt x="1810" y="1483"/>
                        </a:lnTo>
                        <a:lnTo>
                          <a:pt x="1834" y="1441"/>
                        </a:lnTo>
                        <a:lnTo>
                          <a:pt x="1856" y="1399"/>
                        </a:lnTo>
                        <a:lnTo>
                          <a:pt x="1876" y="1357"/>
                        </a:lnTo>
                        <a:lnTo>
                          <a:pt x="1892" y="1313"/>
                        </a:lnTo>
                        <a:lnTo>
                          <a:pt x="1908" y="1267"/>
                        </a:lnTo>
                        <a:lnTo>
                          <a:pt x="1922" y="1221"/>
                        </a:lnTo>
                        <a:lnTo>
                          <a:pt x="1932" y="1173"/>
                        </a:lnTo>
                        <a:lnTo>
                          <a:pt x="1940" y="1125"/>
                        </a:lnTo>
                        <a:lnTo>
                          <a:pt x="1946" y="1077"/>
                        </a:lnTo>
                        <a:lnTo>
                          <a:pt x="1950" y="1026"/>
                        </a:lnTo>
                        <a:lnTo>
                          <a:pt x="1952" y="976"/>
                        </a:lnTo>
                        <a:lnTo>
                          <a:pt x="1952" y="976"/>
                        </a:lnTo>
                        <a:lnTo>
                          <a:pt x="1950" y="926"/>
                        </a:lnTo>
                        <a:lnTo>
                          <a:pt x="1946" y="876"/>
                        </a:lnTo>
                        <a:lnTo>
                          <a:pt x="1940" y="828"/>
                        </a:lnTo>
                        <a:lnTo>
                          <a:pt x="1932" y="780"/>
                        </a:lnTo>
                        <a:lnTo>
                          <a:pt x="1922" y="732"/>
                        </a:lnTo>
                        <a:lnTo>
                          <a:pt x="1908" y="686"/>
                        </a:lnTo>
                        <a:lnTo>
                          <a:pt x="1892" y="640"/>
                        </a:lnTo>
                        <a:lnTo>
                          <a:pt x="1876" y="596"/>
                        </a:lnTo>
                        <a:lnTo>
                          <a:pt x="1856" y="554"/>
                        </a:lnTo>
                        <a:lnTo>
                          <a:pt x="1834" y="512"/>
                        </a:lnTo>
                        <a:lnTo>
                          <a:pt x="1810" y="470"/>
                        </a:lnTo>
                        <a:lnTo>
                          <a:pt x="1786" y="430"/>
                        </a:lnTo>
                        <a:lnTo>
                          <a:pt x="1758" y="392"/>
                        </a:lnTo>
                        <a:lnTo>
                          <a:pt x="1728" y="356"/>
                        </a:lnTo>
                        <a:lnTo>
                          <a:pt x="1698" y="320"/>
                        </a:lnTo>
                        <a:lnTo>
                          <a:pt x="1666" y="286"/>
                        </a:lnTo>
                        <a:lnTo>
                          <a:pt x="1632" y="254"/>
                        </a:lnTo>
                        <a:lnTo>
                          <a:pt x="1596" y="224"/>
                        </a:lnTo>
                        <a:lnTo>
                          <a:pt x="1560" y="194"/>
                        </a:lnTo>
                        <a:lnTo>
                          <a:pt x="1522" y="166"/>
                        </a:lnTo>
                        <a:lnTo>
                          <a:pt x="1482" y="142"/>
                        </a:lnTo>
                        <a:lnTo>
                          <a:pt x="1440" y="118"/>
                        </a:lnTo>
                        <a:lnTo>
                          <a:pt x="1398" y="96"/>
                        </a:lnTo>
                        <a:lnTo>
                          <a:pt x="1356" y="76"/>
                        </a:lnTo>
                        <a:lnTo>
                          <a:pt x="1312" y="60"/>
                        </a:lnTo>
                        <a:lnTo>
                          <a:pt x="1266" y="44"/>
                        </a:lnTo>
                        <a:lnTo>
                          <a:pt x="1220" y="30"/>
                        </a:lnTo>
                        <a:lnTo>
                          <a:pt x="1172" y="20"/>
                        </a:lnTo>
                        <a:lnTo>
                          <a:pt x="1124" y="12"/>
                        </a:lnTo>
                        <a:lnTo>
                          <a:pt x="1076" y="6"/>
                        </a:lnTo>
                        <a:lnTo>
                          <a:pt x="1026" y="2"/>
                        </a:lnTo>
                        <a:lnTo>
                          <a:pt x="976" y="0"/>
                        </a:lnTo>
                        <a:lnTo>
                          <a:pt x="976" y="0"/>
                        </a:lnTo>
                        <a:close/>
                        <a:moveTo>
                          <a:pt x="976" y="1667"/>
                        </a:moveTo>
                        <a:lnTo>
                          <a:pt x="976" y="1667"/>
                        </a:lnTo>
                        <a:lnTo>
                          <a:pt x="940" y="1667"/>
                        </a:lnTo>
                        <a:lnTo>
                          <a:pt x="906" y="1663"/>
                        </a:lnTo>
                        <a:lnTo>
                          <a:pt x="872" y="1659"/>
                        </a:lnTo>
                        <a:lnTo>
                          <a:pt x="838" y="1653"/>
                        </a:lnTo>
                        <a:lnTo>
                          <a:pt x="804" y="1645"/>
                        </a:lnTo>
                        <a:lnTo>
                          <a:pt x="772" y="1635"/>
                        </a:lnTo>
                        <a:lnTo>
                          <a:pt x="740" y="1625"/>
                        </a:lnTo>
                        <a:lnTo>
                          <a:pt x="708" y="1613"/>
                        </a:lnTo>
                        <a:lnTo>
                          <a:pt x="678" y="1599"/>
                        </a:lnTo>
                        <a:lnTo>
                          <a:pt x="648" y="1583"/>
                        </a:lnTo>
                        <a:lnTo>
                          <a:pt x="618" y="1567"/>
                        </a:lnTo>
                        <a:lnTo>
                          <a:pt x="590" y="1549"/>
                        </a:lnTo>
                        <a:lnTo>
                          <a:pt x="564" y="1529"/>
                        </a:lnTo>
                        <a:lnTo>
                          <a:pt x="538" y="1509"/>
                        </a:lnTo>
                        <a:lnTo>
                          <a:pt x="512" y="1487"/>
                        </a:lnTo>
                        <a:lnTo>
                          <a:pt x="488" y="1465"/>
                        </a:lnTo>
                        <a:lnTo>
                          <a:pt x="466" y="1441"/>
                        </a:lnTo>
                        <a:lnTo>
                          <a:pt x="444" y="1415"/>
                        </a:lnTo>
                        <a:lnTo>
                          <a:pt x="424" y="1389"/>
                        </a:lnTo>
                        <a:lnTo>
                          <a:pt x="404" y="1363"/>
                        </a:lnTo>
                        <a:lnTo>
                          <a:pt x="386" y="1335"/>
                        </a:lnTo>
                        <a:lnTo>
                          <a:pt x="370" y="1305"/>
                        </a:lnTo>
                        <a:lnTo>
                          <a:pt x="354" y="1275"/>
                        </a:lnTo>
                        <a:lnTo>
                          <a:pt x="340" y="1245"/>
                        </a:lnTo>
                        <a:lnTo>
                          <a:pt x="328" y="1215"/>
                        </a:lnTo>
                        <a:lnTo>
                          <a:pt x="318" y="1181"/>
                        </a:lnTo>
                        <a:lnTo>
                          <a:pt x="308" y="1149"/>
                        </a:lnTo>
                        <a:lnTo>
                          <a:pt x="300" y="1115"/>
                        </a:lnTo>
                        <a:lnTo>
                          <a:pt x="294" y="1081"/>
                        </a:lnTo>
                        <a:lnTo>
                          <a:pt x="290" y="1047"/>
                        </a:lnTo>
                        <a:lnTo>
                          <a:pt x="286" y="1012"/>
                        </a:lnTo>
                        <a:lnTo>
                          <a:pt x="286" y="976"/>
                        </a:lnTo>
                        <a:lnTo>
                          <a:pt x="286" y="976"/>
                        </a:lnTo>
                        <a:lnTo>
                          <a:pt x="286" y="940"/>
                        </a:lnTo>
                        <a:lnTo>
                          <a:pt x="290" y="906"/>
                        </a:lnTo>
                        <a:lnTo>
                          <a:pt x="294" y="872"/>
                        </a:lnTo>
                        <a:lnTo>
                          <a:pt x="300" y="838"/>
                        </a:lnTo>
                        <a:lnTo>
                          <a:pt x="308" y="804"/>
                        </a:lnTo>
                        <a:lnTo>
                          <a:pt x="318" y="770"/>
                        </a:lnTo>
                        <a:lnTo>
                          <a:pt x="328" y="738"/>
                        </a:lnTo>
                        <a:lnTo>
                          <a:pt x="340" y="708"/>
                        </a:lnTo>
                        <a:lnTo>
                          <a:pt x="354" y="678"/>
                        </a:lnTo>
                        <a:lnTo>
                          <a:pt x="370" y="648"/>
                        </a:lnTo>
                        <a:lnTo>
                          <a:pt x="386" y="618"/>
                        </a:lnTo>
                        <a:lnTo>
                          <a:pt x="404" y="590"/>
                        </a:lnTo>
                        <a:lnTo>
                          <a:pt x="424" y="564"/>
                        </a:lnTo>
                        <a:lnTo>
                          <a:pt x="444" y="538"/>
                        </a:lnTo>
                        <a:lnTo>
                          <a:pt x="466" y="512"/>
                        </a:lnTo>
                        <a:lnTo>
                          <a:pt x="488" y="488"/>
                        </a:lnTo>
                        <a:lnTo>
                          <a:pt x="512" y="466"/>
                        </a:lnTo>
                        <a:lnTo>
                          <a:pt x="538" y="444"/>
                        </a:lnTo>
                        <a:lnTo>
                          <a:pt x="564" y="424"/>
                        </a:lnTo>
                        <a:lnTo>
                          <a:pt x="590" y="404"/>
                        </a:lnTo>
                        <a:lnTo>
                          <a:pt x="618" y="386"/>
                        </a:lnTo>
                        <a:lnTo>
                          <a:pt x="648" y="370"/>
                        </a:lnTo>
                        <a:lnTo>
                          <a:pt x="678" y="354"/>
                        </a:lnTo>
                        <a:lnTo>
                          <a:pt x="708" y="340"/>
                        </a:lnTo>
                        <a:lnTo>
                          <a:pt x="740" y="328"/>
                        </a:lnTo>
                        <a:lnTo>
                          <a:pt x="772" y="316"/>
                        </a:lnTo>
                        <a:lnTo>
                          <a:pt x="804" y="308"/>
                        </a:lnTo>
                        <a:lnTo>
                          <a:pt x="838" y="300"/>
                        </a:lnTo>
                        <a:lnTo>
                          <a:pt x="872" y="294"/>
                        </a:lnTo>
                        <a:lnTo>
                          <a:pt x="906" y="290"/>
                        </a:lnTo>
                        <a:lnTo>
                          <a:pt x="940" y="286"/>
                        </a:lnTo>
                        <a:lnTo>
                          <a:pt x="976" y="286"/>
                        </a:lnTo>
                        <a:lnTo>
                          <a:pt x="976" y="286"/>
                        </a:lnTo>
                        <a:lnTo>
                          <a:pt x="1012" y="286"/>
                        </a:lnTo>
                        <a:lnTo>
                          <a:pt x="1046" y="290"/>
                        </a:lnTo>
                        <a:lnTo>
                          <a:pt x="1082" y="294"/>
                        </a:lnTo>
                        <a:lnTo>
                          <a:pt x="1116" y="300"/>
                        </a:lnTo>
                        <a:lnTo>
                          <a:pt x="1148" y="308"/>
                        </a:lnTo>
                        <a:lnTo>
                          <a:pt x="1182" y="316"/>
                        </a:lnTo>
                        <a:lnTo>
                          <a:pt x="1214" y="328"/>
                        </a:lnTo>
                        <a:lnTo>
                          <a:pt x="1244" y="340"/>
                        </a:lnTo>
                        <a:lnTo>
                          <a:pt x="1276" y="354"/>
                        </a:lnTo>
                        <a:lnTo>
                          <a:pt x="1304" y="370"/>
                        </a:lnTo>
                        <a:lnTo>
                          <a:pt x="1334" y="386"/>
                        </a:lnTo>
                        <a:lnTo>
                          <a:pt x="1362" y="404"/>
                        </a:lnTo>
                        <a:lnTo>
                          <a:pt x="1388" y="424"/>
                        </a:lnTo>
                        <a:lnTo>
                          <a:pt x="1414" y="444"/>
                        </a:lnTo>
                        <a:lnTo>
                          <a:pt x="1440" y="466"/>
                        </a:lnTo>
                        <a:lnTo>
                          <a:pt x="1464" y="488"/>
                        </a:lnTo>
                        <a:lnTo>
                          <a:pt x="1486" y="512"/>
                        </a:lnTo>
                        <a:lnTo>
                          <a:pt x="1508" y="538"/>
                        </a:lnTo>
                        <a:lnTo>
                          <a:pt x="1528" y="564"/>
                        </a:lnTo>
                        <a:lnTo>
                          <a:pt x="1548" y="590"/>
                        </a:lnTo>
                        <a:lnTo>
                          <a:pt x="1566" y="618"/>
                        </a:lnTo>
                        <a:lnTo>
                          <a:pt x="1582" y="648"/>
                        </a:lnTo>
                        <a:lnTo>
                          <a:pt x="1598" y="678"/>
                        </a:lnTo>
                        <a:lnTo>
                          <a:pt x="1612" y="708"/>
                        </a:lnTo>
                        <a:lnTo>
                          <a:pt x="1624" y="738"/>
                        </a:lnTo>
                        <a:lnTo>
                          <a:pt x="1636" y="770"/>
                        </a:lnTo>
                        <a:lnTo>
                          <a:pt x="1644" y="804"/>
                        </a:lnTo>
                        <a:lnTo>
                          <a:pt x="1652" y="838"/>
                        </a:lnTo>
                        <a:lnTo>
                          <a:pt x="1658" y="872"/>
                        </a:lnTo>
                        <a:lnTo>
                          <a:pt x="1662" y="906"/>
                        </a:lnTo>
                        <a:lnTo>
                          <a:pt x="1666" y="940"/>
                        </a:lnTo>
                        <a:lnTo>
                          <a:pt x="1666" y="976"/>
                        </a:lnTo>
                        <a:lnTo>
                          <a:pt x="1666" y="976"/>
                        </a:lnTo>
                        <a:lnTo>
                          <a:pt x="1666" y="1012"/>
                        </a:lnTo>
                        <a:lnTo>
                          <a:pt x="1662" y="1047"/>
                        </a:lnTo>
                        <a:lnTo>
                          <a:pt x="1658" y="1081"/>
                        </a:lnTo>
                        <a:lnTo>
                          <a:pt x="1652" y="1115"/>
                        </a:lnTo>
                        <a:lnTo>
                          <a:pt x="1644" y="1149"/>
                        </a:lnTo>
                        <a:lnTo>
                          <a:pt x="1636" y="1181"/>
                        </a:lnTo>
                        <a:lnTo>
                          <a:pt x="1624" y="1215"/>
                        </a:lnTo>
                        <a:lnTo>
                          <a:pt x="1612" y="1245"/>
                        </a:lnTo>
                        <a:lnTo>
                          <a:pt x="1598" y="1275"/>
                        </a:lnTo>
                        <a:lnTo>
                          <a:pt x="1582" y="1305"/>
                        </a:lnTo>
                        <a:lnTo>
                          <a:pt x="1566" y="1335"/>
                        </a:lnTo>
                        <a:lnTo>
                          <a:pt x="1548" y="1363"/>
                        </a:lnTo>
                        <a:lnTo>
                          <a:pt x="1528" y="1389"/>
                        </a:lnTo>
                        <a:lnTo>
                          <a:pt x="1508" y="1415"/>
                        </a:lnTo>
                        <a:lnTo>
                          <a:pt x="1486" y="1441"/>
                        </a:lnTo>
                        <a:lnTo>
                          <a:pt x="1464" y="1465"/>
                        </a:lnTo>
                        <a:lnTo>
                          <a:pt x="1440" y="1487"/>
                        </a:lnTo>
                        <a:lnTo>
                          <a:pt x="1414" y="1509"/>
                        </a:lnTo>
                        <a:lnTo>
                          <a:pt x="1388" y="1529"/>
                        </a:lnTo>
                        <a:lnTo>
                          <a:pt x="1362" y="1549"/>
                        </a:lnTo>
                        <a:lnTo>
                          <a:pt x="1334" y="1567"/>
                        </a:lnTo>
                        <a:lnTo>
                          <a:pt x="1304" y="1583"/>
                        </a:lnTo>
                        <a:lnTo>
                          <a:pt x="1276" y="1599"/>
                        </a:lnTo>
                        <a:lnTo>
                          <a:pt x="1244" y="1613"/>
                        </a:lnTo>
                        <a:lnTo>
                          <a:pt x="1214" y="1625"/>
                        </a:lnTo>
                        <a:lnTo>
                          <a:pt x="1182" y="1635"/>
                        </a:lnTo>
                        <a:lnTo>
                          <a:pt x="1148" y="1645"/>
                        </a:lnTo>
                        <a:lnTo>
                          <a:pt x="1116" y="1653"/>
                        </a:lnTo>
                        <a:lnTo>
                          <a:pt x="1082" y="1659"/>
                        </a:lnTo>
                        <a:lnTo>
                          <a:pt x="1046" y="1663"/>
                        </a:lnTo>
                        <a:lnTo>
                          <a:pt x="1012" y="1667"/>
                        </a:lnTo>
                        <a:lnTo>
                          <a:pt x="976" y="1667"/>
                        </a:lnTo>
                        <a:lnTo>
                          <a:pt x="976" y="1667"/>
                        </a:lnTo>
                        <a:close/>
                      </a:path>
                    </a:pathLst>
                  </a:custGeom>
                  <a:solidFill>
                    <a:srgbClr val="0F9D58"/>
                  </a:solidFill>
                  <a:ln>
                    <a:noFill/>
                  </a:ln>
                </p:spPr>
                <p:txBody>
                  <a:bodyPr spcFirstLastPara="1" wrap="square" lIns="58625" tIns="29300" rIns="58625" bIns="293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140" name="Google Shape;1140;p16"/>
                  <p:cNvSpPr/>
                  <p:nvPr/>
                </p:nvSpPr>
                <p:spPr>
                  <a:xfrm>
                    <a:off x="1883274" y="4465"/>
                    <a:ext cx="578" cy="945"/>
                  </a:xfrm>
                  <a:custGeom>
                    <a:avLst/>
                    <a:gdLst/>
                    <a:ahLst/>
                    <a:cxnLst/>
                    <a:rect l="l" t="t" r="r" b="b"/>
                    <a:pathLst>
                      <a:path w="578" h="945" extrusionOk="0">
                        <a:moveTo>
                          <a:pt x="552" y="514"/>
                        </a:moveTo>
                        <a:lnTo>
                          <a:pt x="552" y="514"/>
                        </a:lnTo>
                        <a:lnTo>
                          <a:pt x="540" y="498"/>
                        </a:lnTo>
                        <a:lnTo>
                          <a:pt x="526" y="482"/>
                        </a:lnTo>
                        <a:lnTo>
                          <a:pt x="510" y="466"/>
                        </a:lnTo>
                        <a:lnTo>
                          <a:pt x="490" y="450"/>
                        </a:lnTo>
                        <a:lnTo>
                          <a:pt x="490" y="450"/>
                        </a:lnTo>
                        <a:lnTo>
                          <a:pt x="468" y="436"/>
                        </a:lnTo>
                        <a:lnTo>
                          <a:pt x="440" y="422"/>
                        </a:lnTo>
                        <a:lnTo>
                          <a:pt x="408" y="410"/>
                        </a:lnTo>
                        <a:lnTo>
                          <a:pt x="372" y="398"/>
                        </a:lnTo>
                        <a:lnTo>
                          <a:pt x="372" y="398"/>
                        </a:lnTo>
                        <a:lnTo>
                          <a:pt x="344" y="392"/>
                        </a:lnTo>
                        <a:lnTo>
                          <a:pt x="344" y="392"/>
                        </a:lnTo>
                        <a:lnTo>
                          <a:pt x="318" y="386"/>
                        </a:lnTo>
                        <a:lnTo>
                          <a:pt x="318" y="202"/>
                        </a:lnTo>
                        <a:lnTo>
                          <a:pt x="318" y="202"/>
                        </a:lnTo>
                        <a:lnTo>
                          <a:pt x="336" y="204"/>
                        </a:lnTo>
                        <a:lnTo>
                          <a:pt x="352" y="208"/>
                        </a:lnTo>
                        <a:lnTo>
                          <a:pt x="366" y="218"/>
                        </a:lnTo>
                        <a:lnTo>
                          <a:pt x="380" y="230"/>
                        </a:lnTo>
                        <a:lnTo>
                          <a:pt x="380" y="230"/>
                        </a:lnTo>
                        <a:lnTo>
                          <a:pt x="390" y="246"/>
                        </a:lnTo>
                        <a:lnTo>
                          <a:pt x="398" y="262"/>
                        </a:lnTo>
                        <a:lnTo>
                          <a:pt x="404" y="282"/>
                        </a:lnTo>
                        <a:lnTo>
                          <a:pt x="406" y="302"/>
                        </a:lnTo>
                        <a:lnTo>
                          <a:pt x="552" y="302"/>
                        </a:lnTo>
                        <a:lnTo>
                          <a:pt x="552" y="302"/>
                        </a:lnTo>
                        <a:lnTo>
                          <a:pt x="550" y="276"/>
                        </a:lnTo>
                        <a:lnTo>
                          <a:pt x="544" y="250"/>
                        </a:lnTo>
                        <a:lnTo>
                          <a:pt x="538" y="228"/>
                        </a:lnTo>
                        <a:lnTo>
                          <a:pt x="530" y="208"/>
                        </a:lnTo>
                        <a:lnTo>
                          <a:pt x="530" y="208"/>
                        </a:lnTo>
                        <a:lnTo>
                          <a:pt x="518" y="188"/>
                        </a:lnTo>
                        <a:lnTo>
                          <a:pt x="506" y="172"/>
                        </a:lnTo>
                        <a:lnTo>
                          <a:pt x="494" y="156"/>
                        </a:lnTo>
                        <a:lnTo>
                          <a:pt x="478" y="142"/>
                        </a:lnTo>
                        <a:lnTo>
                          <a:pt x="478" y="142"/>
                        </a:lnTo>
                        <a:lnTo>
                          <a:pt x="462" y="130"/>
                        </a:lnTo>
                        <a:lnTo>
                          <a:pt x="446" y="118"/>
                        </a:lnTo>
                        <a:lnTo>
                          <a:pt x="426" y="108"/>
                        </a:lnTo>
                        <a:lnTo>
                          <a:pt x="406" y="100"/>
                        </a:lnTo>
                        <a:lnTo>
                          <a:pt x="406" y="100"/>
                        </a:lnTo>
                        <a:lnTo>
                          <a:pt x="386" y="94"/>
                        </a:lnTo>
                        <a:lnTo>
                          <a:pt x="364" y="88"/>
                        </a:lnTo>
                        <a:lnTo>
                          <a:pt x="342" y="84"/>
                        </a:lnTo>
                        <a:lnTo>
                          <a:pt x="318" y="80"/>
                        </a:lnTo>
                        <a:lnTo>
                          <a:pt x="318" y="0"/>
                        </a:lnTo>
                        <a:lnTo>
                          <a:pt x="258" y="0"/>
                        </a:lnTo>
                        <a:lnTo>
                          <a:pt x="258" y="80"/>
                        </a:lnTo>
                        <a:lnTo>
                          <a:pt x="258" y="80"/>
                        </a:lnTo>
                        <a:lnTo>
                          <a:pt x="234" y="82"/>
                        </a:lnTo>
                        <a:lnTo>
                          <a:pt x="212" y="86"/>
                        </a:lnTo>
                        <a:lnTo>
                          <a:pt x="190" y="92"/>
                        </a:lnTo>
                        <a:lnTo>
                          <a:pt x="168" y="98"/>
                        </a:lnTo>
                        <a:lnTo>
                          <a:pt x="168" y="98"/>
                        </a:lnTo>
                        <a:lnTo>
                          <a:pt x="146" y="106"/>
                        </a:lnTo>
                        <a:lnTo>
                          <a:pt x="126" y="116"/>
                        </a:lnTo>
                        <a:lnTo>
                          <a:pt x="108" y="128"/>
                        </a:lnTo>
                        <a:lnTo>
                          <a:pt x="90" y="140"/>
                        </a:lnTo>
                        <a:lnTo>
                          <a:pt x="90" y="140"/>
                        </a:lnTo>
                        <a:lnTo>
                          <a:pt x="76" y="156"/>
                        </a:lnTo>
                        <a:lnTo>
                          <a:pt x="60" y="172"/>
                        </a:lnTo>
                        <a:lnTo>
                          <a:pt x="48" y="190"/>
                        </a:lnTo>
                        <a:lnTo>
                          <a:pt x="38" y="208"/>
                        </a:lnTo>
                        <a:lnTo>
                          <a:pt x="38" y="208"/>
                        </a:lnTo>
                        <a:lnTo>
                          <a:pt x="28" y="230"/>
                        </a:lnTo>
                        <a:lnTo>
                          <a:pt x="22" y="252"/>
                        </a:lnTo>
                        <a:lnTo>
                          <a:pt x="18" y="276"/>
                        </a:lnTo>
                        <a:lnTo>
                          <a:pt x="18" y="302"/>
                        </a:lnTo>
                        <a:lnTo>
                          <a:pt x="18" y="302"/>
                        </a:lnTo>
                        <a:lnTo>
                          <a:pt x="18" y="328"/>
                        </a:lnTo>
                        <a:lnTo>
                          <a:pt x="22" y="350"/>
                        </a:lnTo>
                        <a:lnTo>
                          <a:pt x="28" y="370"/>
                        </a:lnTo>
                        <a:lnTo>
                          <a:pt x="34" y="388"/>
                        </a:lnTo>
                        <a:lnTo>
                          <a:pt x="34" y="388"/>
                        </a:lnTo>
                        <a:lnTo>
                          <a:pt x="44" y="406"/>
                        </a:lnTo>
                        <a:lnTo>
                          <a:pt x="56" y="420"/>
                        </a:lnTo>
                        <a:lnTo>
                          <a:pt x="68" y="434"/>
                        </a:lnTo>
                        <a:lnTo>
                          <a:pt x="82" y="446"/>
                        </a:lnTo>
                        <a:lnTo>
                          <a:pt x="82" y="446"/>
                        </a:lnTo>
                        <a:lnTo>
                          <a:pt x="98" y="458"/>
                        </a:lnTo>
                        <a:lnTo>
                          <a:pt x="114" y="468"/>
                        </a:lnTo>
                        <a:lnTo>
                          <a:pt x="130" y="476"/>
                        </a:lnTo>
                        <a:lnTo>
                          <a:pt x="148" y="484"/>
                        </a:lnTo>
                        <a:lnTo>
                          <a:pt x="148" y="484"/>
                        </a:lnTo>
                        <a:lnTo>
                          <a:pt x="186" y="498"/>
                        </a:lnTo>
                        <a:lnTo>
                          <a:pt x="224" y="508"/>
                        </a:lnTo>
                        <a:lnTo>
                          <a:pt x="224" y="508"/>
                        </a:lnTo>
                        <a:lnTo>
                          <a:pt x="244" y="514"/>
                        </a:lnTo>
                        <a:lnTo>
                          <a:pt x="244" y="514"/>
                        </a:lnTo>
                        <a:lnTo>
                          <a:pt x="258" y="518"/>
                        </a:lnTo>
                        <a:lnTo>
                          <a:pt x="258" y="735"/>
                        </a:lnTo>
                        <a:lnTo>
                          <a:pt x="258" y="735"/>
                        </a:lnTo>
                        <a:lnTo>
                          <a:pt x="234" y="729"/>
                        </a:lnTo>
                        <a:lnTo>
                          <a:pt x="214" y="721"/>
                        </a:lnTo>
                        <a:lnTo>
                          <a:pt x="194" y="707"/>
                        </a:lnTo>
                        <a:lnTo>
                          <a:pt x="178" y="693"/>
                        </a:lnTo>
                        <a:lnTo>
                          <a:pt x="178" y="693"/>
                        </a:lnTo>
                        <a:lnTo>
                          <a:pt x="170" y="683"/>
                        </a:lnTo>
                        <a:lnTo>
                          <a:pt x="164" y="673"/>
                        </a:lnTo>
                        <a:lnTo>
                          <a:pt x="158" y="663"/>
                        </a:lnTo>
                        <a:lnTo>
                          <a:pt x="154" y="651"/>
                        </a:lnTo>
                        <a:lnTo>
                          <a:pt x="148" y="627"/>
                        </a:lnTo>
                        <a:lnTo>
                          <a:pt x="146" y="599"/>
                        </a:lnTo>
                        <a:lnTo>
                          <a:pt x="0" y="599"/>
                        </a:lnTo>
                        <a:lnTo>
                          <a:pt x="0" y="599"/>
                        </a:lnTo>
                        <a:lnTo>
                          <a:pt x="4" y="629"/>
                        </a:lnTo>
                        <a:lnTo>
                          <a:pt x="10" y="657"/>
                        </a:lnTo>
                        <a:lnTo>
                          <a:pt x="16" y="683"/>
                        </a:lnTo>
                        <a:lnTo>
                          <a:pt x="24" y="707"/>
                        </a:lnTo>
                        <a:lnTo>
                          <a:pt x="36" y="729"/>
                        </a:lnTo>
                        <a:lnTo>
                          <a:pt x="48" y="749"/>
                        </a:lnTo>
                        <a:lnTo>
                          <a:pt x="60" y="767"/>
                        </a:lnTo>
                        <a:lnTo>
                          <a:pt x="76" y="785"/>
                        </a:lnTo>
                        <a:lnTo>
                          <a:pt x="76" y="785"/>
                        </a:lnTo>
                        <a:lnTo>
                          <a:pt x="94" y="799"/>
                        </a:lnTo>
                        <a:lnTo>
                          <a:pt x="112" y="813"/>
                        </a:lnTo>
                        <a:lnTo>
                          <a:pt x="132" y="825"/>
                        </a:lnTo>
                        <a:lnTo>
                          <a:pt x="154" y="833"/>
                        </a:lnTo>
                        <a:lnTo>
                          <a:pt x="178" y="841"/>
                        </a:lnTo>
                        <a:lnTo>
                          <a:pt x="202" y="849"/>
                        </a:lnTo>
                        <a:lnTo>
                          <a:pt x="230" y="853"/>
                        </a:lnTo>
                        <a:lnTo>
                          <a:pt x="258" y="855"/>
                        </a:lnTo>
                        <a:lnTo>
                          <a:pt x="258" y="945"/>
                        </a:lnTo>
                        <a:lnTo>
                          <a:pt x="318" y="945"/>
                        </a:lnTo>
                        <a:lnTo>
                          <a:pt x="318" y="855"/>
                        </a:lnTo>
                        <a:lnTo>
                          <a:pt x="318" y="855"/>
                        </a:lnTo>
                        <a:lnTo>
                          <a:pt x="356" y="851"/>
                        </a:lnTo>
                        <a:lnTo>
                          <a:pt x="390" y="845"/>
                        </a:lnTo>
                        <a:lnTo>
                          <a:pt x="420" y="837"/>
                        </a:lnTo>
                        <a:lnTo>
                          <a:pt x="446" y="825"/>
                        </a:lnTo>
                        <a:lnTo>
                          <a:pt x="446" y="825"/>
                        </a:lnTo>
                        <a:lnTo>
                          <a:pt x="470" y="811"/>
                        </a:lnTo>
                        <a:lnTo>
                          <a:pt x="492" y="797"/>
                        </a:lnTo>
                        <a:lnTo>
                          <a:pt x="510" y="781"/>
                        </a:lnTo>
                        <a:lnTo>
                          <a:pt x="526" y="765"/>
                        </a:lnTo>
                        <a:lnTo>
                          <a:pt x="526" y="765"/>
                        </a:lnTo>
                        <a:lnTo>
                          <a:pt x="540" y="749"/>
                        </a:lnTo>
                        <a:lnTo>
                          <a:pt x="550" y="733"/>
                        </a:lnTo>
                        <a:lnTo>
                          <a:pt x="560" y="715"/>
                        </a:lnTo>
                        <a:lnTo>
                          <a:pt x="566" y="697"/>
                        </a:lnTo>
                        <a:lnTo>
                          <a:pt x="566" y="697"/>
                        </a:lnTo>
                        <a:lnTo>
                          <a:pt x="576" y="667"/>
                        </a:lnTo>
                        <a:lnTo>
                          <a:pt x="578" y="653"/>
                        </a:lnTo>
                        <a:lnTo>
                          <a:pt x="578" y="641"/>
                        </a:lnTo>
                        <a:lnTo>
                          <a:pt x="578" y="641"/>
                        </a:lnTo>
                        <a:lnTo>
                          <a:pt x="578" y="613"/>
                        </a:lnTo>
                        <a:lnTo>
                          <a:pt x="574" y="581"/>
                        </a:lnTo>
                        <a:lnTo>
                          <a:pt x="574" y="581"/>
                        </a:lnTo>
                        <a:lnTo>
                          <a:pt x="572" y="565"/>
                        </a:lnTo>
                        <a:lnTo>
                          <a:pt x="566" y="546"/>
                        </a:lnTo>
                        <a:lnTo>
                          <a:pt x="560" y="530"/>
                        </a:lnTo>
                        <a:lnTo>
                          <a:pt x="552" y="514"/>
                        </a:lnTo>
                        <a:lnTo>
                          <a:pt x="552" y="514"/>
                        </a:lnTo>
                        <a:close/>
                        <a:moveTo>
                          <a:pt x="258" y="370"/>
                        </a:moveTo>
                        <a:lnTo>
                          <a:pt x="258" y="370"/>
                        </a:lnTo>
                        <a:lnTo>
                          <a:pt x="234" y="364"/>
                        </a:lnTo>
                        <a:lnTo>
                          <a:pt x="216" y="358"/>
                        </a:lnTo>
                        <a:lnTo>
                          <a:pt x="198" y="350"/>
                        </a:lnTo>
                        <a:lnTo>
                          <a:pt x="186" y="340"/>
                        </a:lnTo>
                        <a:lnTo>
                          <a:pt x="186" y="340"/>
                        </a:lnTo>
                        <a:lnTo>
                          <a:pt x="176" y="330"/>
                        </a:lnTo>
                        <a:lnTo>
                          <a:pt x="170" y="318"/>
                        </a:lnTo>
                        <a:lnTo>
                          <a:pt x="166" y="304"/>
                        </a:lnTo>
                        <a:lnTo>
                          <a:pt x="164" y="288"/>
                        </a:lnTo>
                        <a:lnTo>
                          <a:pt x="164" y="288"/>
                        </a:lnTo>
                        <a:lnTo>
                          <a:pt x="166" y="268"/>
                        </a:lnTo>
                        <a:lnTo>
                          <a:pt x="172" y="250"/>
                        </a:lnTo>
                        <a:lnTo>
                          <a:pt x="172" y="250"/>
                        </a:lnTo>
                        <a:lnTo>
                          <a:pt x="182" y="236"/>
                        </a:lnTo>
                        <a:lnTo>
                          <a:pt x="194" y="222"/>
                        </a:lnTo>
                        <a:lnTo>
                          <a:pt x="194" y="222"/>
                        </a:lnTo>
                        <a:lnTo>
                          <a:pt x="208" y="214"/>
                        </a:lnTo>
                        <a:lnTo>
                          <a:pt x="224" y="206"/>
                        </a:lnTo>
                        <a:lnTo>
                          <a:pt x="224" y="206"/>
                        </a:lnTo>
                        <a:lnTo>
                          <a:pt x="240" y="202"/>
                        </a:lnTo>
                        <a:lnTo>
                          <a:pt x="258" y="202"/>
                        </a:lnTo>
                        <a:lnTo>
                          <a:pt x="258" y="370"/>
                        </a:lnTo>
                        <a:close/>
                        <a:moveTo>
                          <a:pt x="420" y="677"/>
                        </a:moveTo>
                        <a:lnTo>
                          <a:pt x="420" y="677"/>
                        </a:lnTo>
                        <a:lnTo>
                          <a:pt x="408" y="693"/>
                        </a:lnTo>
                        <a:lnTo>
                          <a:pt x="394" y="707"/>
                        </a:lnTo>
                        <a:lnTo>
                          <a:pt x="394" y="707"/>
                        </a:lnTo>
                        <a:lnTo>
                          <a:pt x="378" y="719"/>
                        </a:lnTo>
                        <a:lnTo>
                          <a:pt x="358" y="727"/>
                        </a:lnTo>
                        <a:lnTo>
                          <a:pt x="358" y="727"/>
                        </a:lnTo>
                        <a:lnTo>
                          <a:pt x="338" y="733"/>
                        </a:lnTo>
                        <a:lnTo>
                          <a:pt x="318" y="735"/>
                        </a:lnTo>
                        <a:lnTo>
                          <a:pt x="318" y="536"/>
                        </a:lnTo>
                        <a:lnTo>
                          <a:pt x="318" y="536"/>
                        </a:lnTo>
                        <a:lnTo>
                          <a:pt x="348" y="544"/>
                        </a:lnTo>
                        <a:lnTo>
                          <a:pt x="372" y="554"/>
                        </a:lnTo>
                        <a:lnTo>
                          <a:pt x="390" y="562"/>
                        </a:lnTo>
                        <a:lnTo>
                          <a:pt x="406" y="573"/>
                        </a:lnTo>
                        <a:lnTo>
                          <a:pt x="406" y="573"/>
                        </a:lnTo>
                        <a:lnTo>
                          <a:pt x="416" y="585"/>
                        </a:lnTo>
                        <a:lnTo>
                          <a:pt x="424" y="599"/>
                        </a:lnTo>
                        <a:lnTo>
                          <a:pt x="430" y="615"/>
                        </a:lnTo>
                        <a:lnTo>
                          <a:pt x="430" y="635"/>
                        </a:lnTo>
                        <a:lnTo>
                          <a:pt x="430" y="635"/>
                        </a:lnTo>
                        <a:lnTo>
                          <a:pt x="430" y="647"/>
                        </a:lnTo>
                        <a:lnTo>
                          <a:pt x="428" y="657"/>
                        </a:lnTo>
                        <a:lnTo>
                          <a:pt x="426" y="667"/>
                        </a:lnTo>
                        <a:lnTo>
                          <a:pt x="420" y="677"/>
                        </a:lnTo>
                        <a:lnTo>
                          <a:pt x="420" y="677"/>
                        </a:lnTo>
                        <a:close/>
                      </a:path>
                    </a:pathLst>
                  </a:custGeom>
                  <a:solidFill>
                    <a:srgbClr val="0F9D58"/>
                  </a:solidFill>
                  <a:ln>
                    <a:noFill/>
                  </a:ln>
                </p:spPr>
                <p:txBody>
                  <a:bodyPr spcFirstLastPara="1" wrap="square" lIns="58625" tIns="29300" rIns="58625" bIns="293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141" name="Google Shape;1141;p16"/>
                <p:cNvSpPr txBox="1"/>
                <p:nvPr/>
              </p:nvSpPr>
              <p:spPr>
                <a:xfrm>
                  <a:off x="-174" y="667777"/>
                  <a:ext cx="2073910" cy="286863"/>
                </a:xfrm>
                <a:prstGeom prst="rect">
                  <a:avLst/>
                </a:prstGeom>
                <a:noFill/>
                <a:ln>
                  <a:noFill/>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Clr>
                      <a:srgbClr val="000000"/>
                    </a:buClr>
                    <a:buSzPts val="1000"/>
                    <a:buFont typeface="Arial"/>
                    <a:buNone/>
                  </a:pPr>
                  <a:r>
                    <a:rPr lang="en-US" sz="1000" b="1" i="0" u="none" strike="noStrike" cap="none">
                      <a:solidFill>
                        <a:srgbClr val="000000"/>
                      </a:solidFill>
                      <a:latin typeface="Arial"/>
                      <a:ea typeface="Arial"/>
                      <a:cs typeface="Arial"/>
                      <a:sym typeface="Arial"/>
                    </a:rPr>
                    <a:t>CASH TRANSFERS</a:t>
                  </a:r>
                  <a:endParaRPr sz="850" b="0" i="0" u="none" strike="noStrike" cap="none">
                    <a:solidFill>
                      <a:srgbClr val="000000"/>
                    </a:solidFill>
                    <a:latin typeface="Arial"/>
                    <a:ea typeface="Arial"/>
                    <a:cs typeface="Arial"/>
                    <a:sym typeface="Arial"/>
                  </a:endParaRPr>
                </a:p>
              </p:txBody>
            </p:sp>
          </p:grpSp>
        </p:grpSp>
        <p:sp>
          <p:nvSpPr>
            <p:cNvPr id="1142" name="Google Shape;1142;p16"/>
            <p:cNvSpPr/>
            <p:nvPr/>
          </p:nvSpPr>
          <p:spPr>
            <a:xfrm>
              <a:off x="1838739" y="3289852"/>
              <a:ext cx="3585042" cy="1234768"/>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grpSp>
        <p:nvGrpSpPr>
          <p:cNvPr id="1143" name="Google Shape;1143;p16"/>
          <p:cNvGrpSpPr/>
          <p:nvPr/>
        </p:nvGrpSpPr>
        <p:grpSpPr>
          <a:xfrm>
            <a:off x="445032" y="4470210"/>
            <a:ext cx="6869082" cy="528969"/>
            <a:chOff x="445032" y="4470210"/>
            <a:chExt cx="6869082" cy="528969"/>
          </a:xfrm>
        </p:grpSpPr>
        <p:sp>
          <p:nvSpPr>
            <p:cNvPr id="1144" name="Google Shape;1144;p16"/>
            <p:cNvSpPr txBox="1"/>
            <p:nvPr/>
          </p:nvSpPr>
          <p:spPr>
            <a:xfrm>
              <a:off x="454886" y="4691402"/>
              <a:ext cx="6859228"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Food items comprising Garri, Maize, Millet and Sorghum were approved for delivery to frontline states. </a:t>
              </a: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So far, a total of </a:t>
              </a:r>
              <a:r>
                <a:rPr lang="en-US" sz="1000" b="1">
                  <a:solidFill>
                    <a:schemeClr val="dk1"/>
                  </a:solidFill>
                  <a:latin typeface="Arial"/>
                  <a:ea typeface="Arial"/>
                  <a:cs typeface="Arial"/>
                  <a:sym typeface="Arial"/>
                </a:rPr>
                <a:t>70,000 (MT)</a:t>
              </a:r>
              <a:r>
                <a:rPr lang="en-US" sz="1000">
                  <a:solidFill>
                    <a:schemeClr val="dk1"/>
                  </a:solidFill>
                  <a:latin typeface="Arial"/>
                  <a:ea typeface="Arial"/>
                  <a:cs typeface="Arial"/>
                  <a:sym typeface="Arial"/>
                </a:rPr>
                <a:t> of food items were distributed to</a:t>
              </a:r>
              <a:r>
                <a:rPr lang="en-US" sz="1000" b="1">
                  <a:solidFill>
                    <a:schemeClr val="dk1"/>
                  </a:solidFill>
                  <a:latin typeface="Arial"/>
                  <a:ea typeface="Arial"/>
                  <a:cs typeface="Arial"/>
                  <a:sym typeface="Arial"/>
                </a:rPr>
                <a:t> 8,827,129 </a:t>
              </a:r>
              <a:r>
                <a:rPr lang="en-US" sz="1000">
                  <a:solidFill>
                    <a:schemeClr val="dk1"/>
                  </a:solidFill>
                  <a:latin typeface="Arial"/>
                  <a:ea typeface="Arial"/>
                  <a:cs typeface="Arial"/>
                  <a:sym typeface="Arial"/>
                </a:rPr>
                <a:t>households in </a:t>
              </a:r>
              <a:r>
                <a:rPr lang="en-US" sz="1000" b="1">
                  <a:solidFill>
                    <a:schemeClr val="dk1"/>
                  </a:solidFill>
                  <a:latin typeface="Arial"/>
                  <a:ea typeface="Arial"/>
                  <a:cs typeface="Arial"/>
                  <a:sym typeface="Arial"/>
                </a:rPr>
                <a:t>24 </a:t>
              </a:r>
              <a:r>
                <a:rPr lang="en-US" sz="1000">
                  <a:solidFill>
                    <a:schemeClr val="dk1"/>
                  </a:solidFill>
                  <a:latin typeface="Arial"/>
                  <a:ea typeface="Arial"/>
                  <a:cs typeface="Arial"/>
                  <a:sym typeface="Arial"/>
                </a:rPr>
                <a:t>states. </a:t>
              </a:r>
              <a:endParaRPr/>
            </a:p>
          </p:txBody>
        </p:sp>
        <p:grpSp>
          <p:nvGrpSpPr>
            <p:cNvPr id="1145" name="Google Shape;1145;p16"/>
            <p:cNvGrpSpPr/>
            <p:nvPr/>
          </p:nvGrpSpPr>
          <p:grpSpPr>
            <a:xfrm>
              <a:off x="445032" y="4470210"/>
              <a:ext cx="6869082" cy="206375"/>
              <a:chOff x="445032" y="7503920"/>
              <a:chExt cx="6869082" cy="206375"/>
            </a:xfrm>
          </p:grpSpPr>
          <p:sp>
            <p:nvSpPr>
              <p:cNvPr id="1146" name="Google Shape;1146;p16"/>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Food</a:t>
                </a:r>
                <a:endParaRPr sz="1000" b="1">
                  <a:solidFill>
                    <a:srgbClr val="175C2C"/>
                  </a:solidFill>
                  <a:latin typeface="Arial"/>
                  <a:ea typeface="Arial"/>
                  <a:cs typeface="Arial"/>
                  <a:sym typeface="Arial"/>
                </a:endParaRPr>
              </a:p>
            </p:txBody>
          </p:sp>
          <p:cxnSp>
            <p:nvCxnSpPr>
              <p:cNvPr id="1147" name="Google Shape;1147;p16"/>
              <p:cNvCxnSpPr/>
              <p:nvPr/>
            </p:nvCxnSpPr>
            <p:spPr>
              <a:xfrm>
                <a:off x="445032" y="7665352"/>
                <a:ext cx="6869082" cy="0"/>
              </a:xfrm>
              <a:prstGeom prst="straightConnector1">
                <a:avLst/>
              </a:prstGeom>
              <a:noFill/>
              <a:ln w="12700" cap="sq" cmpd="sng">
                <a:solidFill>
                  <a:srgbClr val="175C2C"/>
                </a:solidFill>
                <a:prstDash val="solid"/>
                <a:round/>
                <a:headEnd type="none" w="sm" len="sm"/>
                <a:tailEnd type="none" w="sm" len="sm"/>
              </a:ln>
            </p:spPr>
          </p:cxnSp>
        </p:grpSp>
      </p:grpSp>
      <p:grpSp>
        <p:nvGrpSpPr>
          <p:cNvPr id="1148" name="Google Shape;1148;p16"/>
          <p:cNvGrpSpPr/>
          <p:nvPr/>
        </p:nvGrpSpPr>
        <p:grpSpPr>
          <a:xfrm>
            <a:off x="445032" y="5086437"/>
            <a:ext cx="6869082" cy="375080"/>
            <a:chOff x="445032" y="4470210"/>
            <a:chExt cx="6869082" cy="375080"/>
          </a:xfrm>
        </p:grpSpPr>
        <p:sp>
          <p:nvSpPr>
            <p:cNvPr id="1149" name="Google Shape;1149;p16"/>
            <p:cNvSpPr txBox="1"/>
            <p:nvPr/>
          </p:nvSpPr>
          <p:spPr>
            <a:xfrm>
              <a:off x="454886" y="4691402"/>
              <a:ext cx="6859228" cy="15388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Cash disbursement was made to </a:t>
              </a:r>
              <a:r>
                <a:rPr lang="en-US" sz="1000" b="1">
                  <a:solidFill>
                    <a:schemeClr val="dk1"/>
                  </a:solidFill>
                  <a:latin typeface="Arial"/>
                  <a:ea typeface="Arial"/>
                  <a:cs typeface="Arial"/>
                  <a:sym typeface="Arial"/>
                </a:rPr>
                <a:t>1,289,405</a:t>
              </a:r>
              <a:r>
                <a:rPr lang="en-US" sz="1000">
                  <a:solidFill>
                    <a:schemeClr val="dk1"/>
                  </a:solidFill>
                  <a:latin typeface="Arial"/>
                  <a:ea typeface="Arial"/>
                  <a:cs typeface="Arial"/>
                  <a:sym typeface="Arial"/>
                </a:rPr>
                <a:t> beneficiaries in </a:t>
              </a:r>
              <a:r>
                <a:rPr lang="en-US" sz="1000" b="1">
                  <a:solidFill>
                    <a:schemeClr val="dk1"/>
                  </a:solidFill>
                  <a:latin typeface="Arial"/>
                  <a:ea typeface="Arial"/>
                  <a:cs typeface="Arial"/>
                  <a:sym typeface="Arial"/>
                </a:rPr>
                <a:t>34</a:t>
              </a:r>
              <a:r>
                <a:rPr lang="en-US" sz="1000">
                  <a:solidFill>
                    <a:schemeClr val="dk1"/>
                  </a:solidFill>
                  <a:latin typeface="Arial"/>
                  <a:ea typeface="Arial"/>
                  <a:cs typeface="Arial"/>
                  <a:sym typeface="Arial"/>
                </a:rPr>
                <a:t> States and the FCT from June 2020 to October 2020</a:t>
              </a:r>
              <a:endParaRPr/>
            </a:p>
          </p:txBody>
        </p:sp>
        <p:grpSp>
          <p:nvGrpSpPr>
            <p:cNvPr id="1150" name="Google Shape;1150;p16"/>
            <p:cNvGrpSpPr/>
            <p:nvPr/>
          </p:nvGrpSpPr>
          <p:grpSpPr>
            <a:xfrm>
              <a:off x="445032" y="4470210"/>
              <a:ext cx="6869082" cy="206375"/>
              <a:chOff x="445032" y="7503920"/>
              <a:chExt cx="6869082" cy="206375"/>
            </a:xfrm>
          </p:grpSpPr>
          <p:sp>
            <p:nvSpPr>
              <p:cNvPr id="1151" name="Google Shape;1151;p16"/>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Cash Transfers</a:t>
                </a:r>
                <a:endParaRPr sz="1000" b="1">
                  <a:solidFill>
                    <a:srgbClr val="175C2C"/>
                  </a:solidFill>
                  <a:latin typeface="Arial"/>
                  <a:ea typeface="Arial"/>
                  <a:cs typeface="Arial"/>
                  <a:sym typeface="Arial"/>
                </a:endParaRPr>
              </a:p>
            </p:txBody>
          </p:sp>
          <p:cxnSp>
            <p:nvCxnSpPr>
              <p:cNvPr id="1152" name="Google Shape;1152;p16"/>
              <p:cNvCxnSpPr/>
              <p:nvPr/>
            </p:nvCxnSpPr>
            <p:spPr>
              <a:xfrm>
                <a:off x="445032" y="7665352"/>
                <a:ext cx="6869082" cy="0"/>
              </a:xfrm>
              <a:prstGeom prst="straightConnector1">
                <a:avLst/>
              </a:prstGeom>
              <a:noFill/>
              <a:ln w="12700" cap="sq" cmpd="sng">
                <a:solidFill>
                  <a:srgbClr val="175C2C"/>
                </a:solidFill>
                <a:prstDash val="solid"/>
                <a:round/>
                <a:headEnd type="none" w="sm" len="sm"/>
                <a:tailEnd type="none" w="sm" len="sm"/>
              </a:ln>
            </p:spPr>
          </p:cxnSp>
        </p:grpSp>
      </p:grpSp>
      <p:grpSp>
        <p:nvGrpSpPr>
          <p:cNvPr id="1153" name="Google Shape;1153;p16"/>
          <p:cNvGrpSpPr/>
          <p:nvPr/>
        </p:nvGrpSpPr>
        <p:grpSpPr>
          <a:xfrm>
            <a:off x="579914" y="6913742"/>
            <a:ext cx="2079593" cy="2839655"/>
            <a:chOff x="0" y="0"/>
            <a:chExt cx="2410691" cy="2840183"/>
          </a:xfrm>
        </p:grpSpPr>
        <p:sp>
          <p:nvSpPr>
            <p:cNvPr id="1154" name="Google Shape;1154;p16"/>
            <p:cNvSpPr/>
            <p:nvPr/>
          </p:nvSpPr>
          <p:spPr>
            <a:xfrm>
              <a:off x="27716" y="751283"/>
              <a:ext cx="2364600" cy="2088900"/>
            </a:xfrm>
            <a:prstGeom prst="rect">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The GEEP successfully sensitised over </a:t>
              </a:r>
              <a:r>
                <a:rPr lang="en-US" sz="1000" b="1">
                  <a:solidFill>
                    <a:schemeClr val="dk1"/>
                  </a:solidFill>
                  <a:latin typeface="Arial"/>
                  <a:ea typeface="Arial"/>
                  <a:cs typeface="Arial"/>
                  <a:sym typeface="Arial"/>
                </a:rPr>
                <a:t>5 million</a:t>
              </a:r>
              <a:r>
                <a:rPr lang="en-US" sz="1000">
                  <a:solidFill>
                    <a:schemeClr val="dk1"/>
                  </a:solidFill>
                  <a:latin typeface="Arial"/>
                  <a:ea typeface="Arial"/>
                  <a:cs typeface="Arial"/>
                  <a:sym typeface="Arial"/>
                </a:rPr>
                <a:t> small scale traders captured on Government Enterprise and Empowerment Programme (GEEP) database regarding COVID-19 pandemic, granted moratorium to 2.2 million existing GEEP beneficiaries for three months and completed 99% loan disbursement target  </a:t>
              </a:r>
              <a:endParaRPr sz="1000">
                <a:solidFill>
                  <a:schemeClr val="dk1"/>
                </a:solidFill>
                <a:latin typeface="Arial"/>
                <a:ea typeface="Arial"/>
                <a:cs typeface="Arial"/>
                <a:sym typeface="Arial"/>
              </a:endParaRPr>
            </a:p>
          </p:txBody>
        </p:sp>
        <p:sp>
          <p:nvSpPr>
            <p:cNvPr id="1155" name="Google Shape;1155;p16"/>
            <p:cNvSpPr/>
            <p:nvPr/>
          </p:nvSpPr>
          <p:spPr>
            <a:xfrm>
              <a:off x="0" y="0"/>
              <a:ext cx="2410691" cy="701964"/>
            </a:xfrm>
            <a:prstGeom prst="roundRect">
              <a:avLst>
                <a:gd name="adj" fmla="val 0"/>
              </a:avLst>
            </a:prstGeom>
            <a:solidFill>
              <a:srgbClr val="008751"/>
            </a:solidFill>
            <a:ln w="12700" cap="flat" cmpd="sng">
              <a:solidFill>
                <a:srgbClr val="00875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Government Enterprise and Empowerment Programme (GEEP):</a:t>
              </a:r>
              <a:endParaRPr sz="850" b="0" i="0" u="none" strike="noStrike" cap="none">
                <a:solidFill>
                  <a:srgbClr val="FFFFFF"/>
                </a:solidFill>
                <a:latin typeface="Arial"/>
                <a:ea typeface="Arial"/>
                <a:cs typeface="Arial"/>
                <a:sym typeface="Arial"/>
              </a:endParaRPr>
            </a:p>
          </p:txBody>
        </p:sp>
      </p:grpSp>
      <p:grpSp>
        <p:nvGrpSpPr>
          <p:cNvPr id="1156" name="Google Shape;1156;p16"/>
          <p:cNvGrpSpPr/>
          <p:nvPr/>
        </p:nvGrpSpPr>
        <p:grpSpPr>
          <a:xfrm>
            <a:off x="2755122" y="6913742"/>
            <a:ext cx="2079593" cy="2837901"/>
            <a:chOff x="2521529" y="0"/>
            <a:chExt cx="2410691" cy="2838429"/>
          </a:xfrm>
        </p:grpSpPr>
        <p:sp>
          <p:nvSpPr>
            <p:cNvPr id="1157" name="Google Shape;1157;p16"/>
            <p:cNvSpPr/>
            <p:nvPr/>
          </p:nvSpPr>
          <p:spPr>
            <a:xfrm>
              <a:off x="2549080" y="751186"/>
              <a:ext cx="2364509" cy="2087243"/>
            </a:xfrm>
            <a:prstGeom prst="rect">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t" anchorCtr="0">
              <a:noAutofit/>
            </a:bodyPr>
            <a:lstStyle/>
            <a:p>
              <a:pPr marL="0" marR="0" lvl="0" indent="0" algn="l" rtl="0">
                <a:lnSpc>
                  <a:spcPct val="117000"/>
                </a:lnSpc>
                <a:spcBef>
                  <a:spcPts val="0"/>
                </a:spcBef>
                <a:spcAft>
                  <a:spcPts val="0"/>
                </a:spcAft>
                <a:buClr>
                  <a:srgbClr val="170E00"/>
                </a:buClr>
                <a:buSzPts val="1000"/>
                <a:buFont typeface="Arial"/>
                <a:buNone/>
              </a:pPr>
              <a:endParaRPr sz="1000">
                <a:solidFill>
                  <a:srgbClr val="170E00"/>
                </a:solidFill>
              </a:endParaRPr>
            </a:p>
            <a:p>
              <a:pPr marL="0" marR="0" lvl="0" indent="0" algn="l" rtl="0">
                <a:lnSpc>
                  <a:spcPct val="117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Loans were disbursed to 43,117 beneficiaries in 11 states and the FCT (Lagos, FCT, Ogun, Plateau, Bauchi, Yobe, Zamfara, Katsina, Edo, Cross River, Enugu and Imo)  </a:t>
              </a:r>
              <a:endParaRPr sz="850" b="0" i="0" u="none" strike="noStrike" cap="none">
                <a:solidFill>
                  <a:srgbClr val="FFFFFF"/>
                </a:solidFill>
                <a:latin typeface="Arial"/>
                <a:ea typeface="Arial"/>
                <a:cs typeface="Arial"/>
                <a:sym typeface="Arial"/>
              </a:endParaRPr>
            </a:p>
          </p:txBody>
        </p:sp>
        <p:sp>
          <p:nvSpPr>
            <p:cNvPr id="1158" name="Google Shape;1158;p16"/>
            <p:cNvSpPr/>
            <p:nvPr/>
          </p:nvSpPr>
          <p:spPr>
            <a:xfrm>
              <a:off x="2521529" y="0"/>
              <a:ext cx="2410691" cy="701964"/>
            </a:xfrm>
            <a:prstGeom prst="roundRect">
              <a:avLst>
                <a:gd name="adj" fmla="val 0"/>
              </a:avLst>
            </a:prstGeom>
            <a:solidFill>
              <a:srgbClr val="008751"/>
            </a:solidFill>
            <a:ln w="12700" cap="flat" cmpd="sng">
              <a:solidFill>
                <a:srgbClr val="00875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Trader and Market Moni loans:</a:t>
              </a:r>
              <a:r>
                <a:rPr lang="en-US" sz="1000" b="0" i="0" u="none" strike="noStrike" cap="none">
                  <a:solidFill>
                    <a:srgbClr val="FFFFFF"/>
                  </a:solidFill>
                  <a:latin typeface="Arial"/>
                  <a:ea typeface="Arial"/>
                  <a:cs typeface="Arial"/>
                  <a:sym typeface="Arial"/>
                </a:rPr>
                <a:t> </a:t>
              </a:r>
              <a:endParaRPr sz="850" b="0" i="0" u="none" strike="noStrike" cap="none">
                <a:solidFill>
                  <a:srgbClr val="FFFFFF"/>
                </a:solidFill>
                <a:latin typeface="Arial"/>
                <a:ea typeface="Arial"/>
                <a:cs typeface="Arial"/>
                <a:sym typeface="Arial"/>
              </a:endParaRPr>
            </a:p>
          </p:txBody>
        </p:sp>
      </p:grpSp>
      <p:grpSp>
        <p:nvGrpSpPr>
          <p:cNvPr id="1159" name="Google Shape;1159;p16"/>
          <p:cNvGrpSpPr/>
          <p:nvPr/>
        </p:nvGrpSpPr>
        <p:grpSpPr>
          <a:xfrm>
            <a:off x="4930330" y="6913742"/>
            <a:ext cx="2079593" cy="2839720"/>
            <a:chOff x="5043058" y="0"/>
            <a:chExt cx="2410691" cy="2840248"/>
          </a:xfrm>
        </p:grpSpPr>
        <p:sp>
          <p:nvSpPr>
            <p:cNvPr id="1160" name="Google Shape;1160;p16"/>
            <p:cNvSpPr/>
            <p:nvPr/>
          </p:nvSpPr>
          <p:spPr>
            <a:xfrm>
              <a:off x="5070442" y="760333"/>
              <a:ext cx="2364509" cy="2079915"/>
            </a:xfrm>
            <a:prstGeom prst="rect">
              <a:avLst/>
            </a:prstGeom>
            <a:noFill/>
            <a:ln w="12700" cap="flat" cmpd="sng">
              <a:solidFill>
                <a:srgbClr val="008751"/>
              </a:solidFill>
              <a:prstDash val="dot"/>
              <a:miter lim="800000"/>
              <a:headEnd type="none" w="sm" len="sm"/>
              <a:tailEnd type="none" w="sm" len="sm"/>
            </a:ln>
          </p:spPr>
          <p:txBody>
            <a:bodyPr spcFirstLastPara="1" wrap="square" lIns="91425" tIns="0" rIns="91425" bIns="731500" anchor="ctr" anchorCtr="0">
              <a:noAutofit/>
            </a:bodyPr>
            <a:lstStyle/>
            <a:p>
              <a:pPr marL="0" marR="0" lvl="0" indent="0" algn="l" rtl="0">
                <a:lnSpc>
                  <a:spcPct val="117000"/>
                </a:lnSpc>
                <a:spcBef>
                  <a:spcPts val="0"/>
                </a:spcBef>
                <a:spcAft>
                  <a:spcPts val="0"/>
                </a:spcAft>
                <a:buClr>
                  <a:srgbClr val="170E00"/>
                </a:buClr>
                <a:buSzPts val="1000"/>
                <a:buFont typeface="Arial"/>
                <a:buNone/>
              </a:pPr>
              <a:endParaRPr sz="1000">
                <a:solidFill>
                  <a:srgbClr val="170E00"/>
                </a:solidFill>
              </a:endParaRPr>
            </a:p>
            <a:p>
              <a:pPr marL="0" marR="0" lvl="0" indent="0" algn="l" rtl="0">
                <a:lnSpc>
                  <a:spcPct val="117000"/>
                </a:lnSpc>
                <a:spcBef>
                  <a:spcPts val="0"/>
                </a:spcBef>
                <a:spcAft>
                  <a:spcPts val="0"/>
                </a:spcAft>
                <a:buClr>
                  <a:srgbClr val="170E00"/>
                </a:buClr>
                <a:buSzPts val="1000"/>
                <a:buFont typeface="Arial"/>
                <a:buNone/>
              </a:pPr>
              <a:endParaRPr sz="1000">
                <a:solidFill>
                  <a:srgbClr val="170E00"/>
                </a:solidFill>
              </a:endParaRPr>
            </a:p>
            <a:p>
              <a:pPr marL="0" marR="0" lvl="0" indent="0" algn="l" rtl="0">
                <a:lnSpc>
                  <a:spcPct val="117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The National Social Register was updated to include previously unidentified vulnerable citizens. The National Social Register now comprises </a:t>
              </a:r>
              <a:r>
                <a:rPr lang="en-US" sz="1000" b="1" i="0" u="none" strike="noStrike" cap="none">
                  <a:solidFill>
                    <a:srgbClr val="170E00"/>
                  </a:solidFill>
                  <a:latin typeface="Arial"/>
                  <a:ea typeface="Arial"/>
                  <a:cs typeface="Arial"/>
                  <a:sym typeface="Arial"/>
                </a:rPr>
                <a:t>3.6 million</a:t>
              </a:r>
              <a:r>
                <a:rPr lang="en-US" sz="1000" b="0" i="0" u="none" strike="noStrike" cap="none">
                  <a:solidFill>
                    <a:srgbClr val="170E00"/>
                  </a:solidFill>
                  <a:latin typeface="Arial"/>
                  <a:ea typeface="Arial"/>
                  <a:cs typeface="Arial"/>
                  <a:sym typeface="Arial"/>
                </a:rPr>
                <a:t> households in </a:t>
              </a:r>
              <a:r>
                <a:rPr lang="en-US" sz="1000" b="1" i="0" u="none" strike="noStrike" cap="none">
                  <a:solidFill>
                    <a:srgbClr val="170E00"/>
                  </a:solidFill>
                  <a:latin typeface="Arial"/>
                  <a:ea typeface="Arial"/>
                  <a:cs typeface="Arial"/>
                  <a:sym typeface="Arial"/>
                </a:rPr>
                <a:t>36</a:t>
              </a:r>
              <a:r>
                <a:rPr lang="en-US" sz="1000" b="0" i="0" u="none" strike="noStrike" cap="none">
                  <a:solidFill>
                    <a:srgbClr val="170E00"/>
                  </a:solidFill>
                  <a:latin typeface="Arial"/>
                  <a:ea typeface="Arial"/>
                  <a:cs typeface="Arial"/>
                  <a:sym typeface="Arial"/>
                </a:rPr>
                <a:t> States and the FCT</a:t>
              </a:r>
              <a:endParaRPr sz="850" b="0" i="0" u="none" strike="noStrike" cap="none">
                <a:solidFill>
                  <a:srgbClr val="FFFFFF"/>
                </a:solidFill>
                <a:latin typeface="Arial"/>
                <a:ea typeface="Arial"/>
                <a:cs typeface="Arial"/>
                <a:sym typeface="Arial"/>
              </a:endParaRPr>
            </a:p>
          </p:txBody>
        </p:sp>
        <p:sp>
          <p:nvSpPr>
            <p:cNvPr id="1161" name="Google Shape;1161;p16"/>
            <p:cNvSpPr/>
            <p:nvPr/>
          </p:nvSpPr>
          <p:spPr>
            <a:xfrm>
              <a:off x="5043058" y="0"/>
              <a:ext cx="2410691" cy="701964"/>
            </a:xfrm>
            <a:prstGeom prst="roundRect">
              <a:avLst>
                <a:gd name="adj" fmla="val 0"/>
              </a:avLst>
            </a:prstGeom>
            <a:solidFill>
              <a:srgbClr val="008751"/>
            </a:solidFill>
            <a:ln w="12700" cap="flat" cmpd="sng">
              <a:solidFill>
                <a:srgbClr val="00875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Rapid Expansion of the National Social Register:</a:t>
              </a:r>
              <a:r>
                <a:rPr lang="en-US" sz="1000" b="0" i="0" u="none" strike="noStrike" cap="none">
                  <a:solidFill>
                    <a:srgbClr val="FFFFFF"/>
                  </a:solidFill>
                  <a:latin typeface="Arial"/>
                  <a:ea typeface="Arial"/>
                  <a:cs typeface="Arial"/>
                  <a:sym typeface="Arial"/>
                </a:rPr>
                <a:t> </a:t>
              </a:r>
              <a:endParaRPr sz="850" b="0" i="0" u="none" strike="noStrike" cap="none">
                <a:solidFill>
                  <a:srgbClr val="FFFFFF"/>
                </a:solidFill>
                <a:latin typeface="Arial"/>
                <a:ea typeface="Arial"/>
                <a:cs typeface="Arial"/>
                <a:sym typeface="Arial"/>
              </a:endParaRPr>
            </a:p>
          </p:txBody>
        </p:sp>
      </p:grpSp>
      <p:grpSp>
        <p:nvGrpSpPr>
          <p:cNvPr id="1162" name="Google Shape;1162;p16"/>
          <p:cNvGrpSpPr/>
          <p:nvPr/>
        </p:nvGrpSpPr>
        <p:grpSpPr>
          <a:xfrm>
            <a:off x="312508" y="5623145"/>
            <a:ext cx="6991752" cy="1152946"/>
            <a:chOff x="312508" y="1647493"/>
            <a:chExt cx="6991752" cy="1152946"/>
          </a:xfrm>
        </p:grpSpPr>
        <p:grpSp>
          <p:nvGrpSpPr>
            <p:cNvPr id="1163" name="Google Shape;1163;p16"/>
            <p:cNvGrpSpPr/>
            <p:nvPr/>
          </p:nvGrpSpPr>
          <p:grpSpPr>
            <a:xfrm>
              <a:off x="312508" y="1647493"/>
              <a:ext cx="6859228" cy="319421"/>
              <a:chOff x="312508" y="4545817"/>
              <a:chExt cx="7001606" cy="319421"/>
            </a:xfrm>
          </p:grpSpPr>
          <p:sp>
            <p:nvSpPr>
              <p:cNvPr id="1164" name="Google Shape;1164;p16"/>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165" name="Google Shape;1165;p16"/>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Economic Support</a:t>
                </a:r>
                <a:endParaRPr sz="1200" b="1">
                  <a:solidFill>
                    <a:srgbClr val="175C2C"/>
                  </a:solidFill>
                  <a:latin typeface="Arial"/>
                  <a:ea typeface="Arial"/>
                  <a:cs typeface="Arial"/>
                  <a:sym typeface="Arial"/>
                </a:endParaRPr>
              </a:p>
            </p:txBody>
          </p:sp>
          <p:cxnSp>
            <p:nvCxnSpPr>
              <p:cNvPr id="1166" name="Google Shape;1166;p16"/>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1167" name="Google Shape;1167;p16"/>
            <p:cNvSpPr txBox="1"/>
            <p:nvPr/>
          </p:nvSpPr>
          <p:spPr>
            <a:xfrm>
              <a:off x="445032" y="2030998"/>
              <a:ext cx="6859228" cy="76944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tx1"/>
                  </a:solidFill>
                </a:rPr>
                <a:t>S</a:t>
              </a:r>
              <a:r>
                <a:rPr lang="en-US" sz="1000" dirty="0">
                  <a:solidFill>
                    <a:schemeClr val="tx1"/>
                  </a:solidFill>
                  <a:latin typeface="Arial"/>
                  <a:ea typeface="Arial"/>
                  <a:cs typeface="Arial"/>
                  <a:sym typeface="Arial"/>
                </a:rPr>
                <a:t>upport to individuals and small scale/medium businesses in the form of loans and empowerment were made through the Federal </a:t>
              </a:r>
              <a:r>
                <a:rPr lang="en-US" sz="1000" dirty="0">
                  <a:solidFill>
                    <a:schemeClr val="tx1"/>
                  </a:solidFill>
                </a:rPr>
                <a:t>G</a:t>
              </a:r>
              <a:r>
                <a:rPr lang="en-US" sz="1000" dirty="0">
                  <a:solidFill>
                    <a:schemeClr val="tx1"/>
                  </a:solidFill>
                  <a:latin typeface="Arial"/>
                  <a:ea typeface="Arial"/>
                  <a:cs typeface="Arial"/>
                  <a:sym typeface="Arial"/>
                </a:rPr>
                <a:t>overnment’s </a:t>
              </a:r>
              <a:r>
                <a:rPr lang="en-US" sz="1000" dirty="0">
                  <a:solidFill>
                    <a:schemeClr val="tx1"/>
                  </a:solidFill>
                </a:rPr>
                <a:t>E</a:t>
              </a:r>
              <a:r>
                <a:rPr lang="en-US" sz="1000" dirty="0">
                  <a:solidFill>
                    <a:schemeClr val="tx1"/>
                  </a:solidFill>
                  <a:latin typeface="Arial"/>
                  <a:ea typeface="Arial"/>
                  <a:cs typeface="Arial"/>
                  <a:sym typeface="Arial"/>
                </a:rPr>
                <a:t>conomic Program:</a:t>
              </a:r>
              <a:endParaRPr sz="1000" dirty="0">
                <a:solidFill>
                  <a:schemeClr val="tx1"/>
                </a:solidFill>
                <a:latin typeface="Arial"/>
                <a:ea typeface="Arial"/>
                <a:cs typeface="Arial"/>
                <a:sym typeface="Arial"/>
              </a:endParaRPr>
            </a:p>
            <a:p>
              <a:pPr marL="0" marR="0" lvl="0" indent="0" algn="l" rtl="0">
                <a:spcBef>
                  <a:spcPts val="0"/>
                </a:spcBef>
                <a:spcAft>
                  <a:spcPts val="0"/>
                </a:spcAft>
                <a:buNone/>
              </a:pPr>
              <a:r>
                <a:rPr lang="en-US" sz="1000" dirty="0">
                  <a:solidFill>
                    <a:schemeClr val="tx1"/>
                  </a:solidFill>
                  <a:latin typeface="Arial"/>
                  <a:ea typeface="Arial"/>
                  <a:cs typeface="Arial"/>
                  <a:sym typeface="Arial"/>
                </a:rPr>
                <a:t> </a:t>
              </a:r>
              <a:endParaRPr sz="1000" dirty="0">
                <a:solidFill>
                  <a:schemeClr val="tx1"/>
                </a:solidFill>
                <a:latin typeface="Arial"/>
                <a:ea typeface="Arial"/>
                <a:cs typeface="Arial"/>
                <a:sym typeface="Arial"/>
              </a:endParaRPr>
            </a:p>
            <a:p>
              <a:pPr marL="0" marR="0" lvl="0" indent="0" algn="l" rtl="0">
                <a:spcBef>
                  <a:spcPts val="0"/>
                </a:spcBef>
                <a:spcAft>
                  <a:spcPts val="0"/>
                </a:spcAft>
                <a:buNone/>
              </a:pPr>
              <a:r>
                <a:rPr lang="en-US" sz="1000" dirty="0">
                  <a:solidFill>
                    <a:schemeClr val="tx1"/>
                  </a:solidFill>
                  <a:latin typeface="Arial"/>
                  <a:ea typeface="Arial"/>
                  <a:cs typeface="Arial"/>
                  <a:sym typeface="Arial"/>
                </a:rPr>
                <a:t>The aim was to cushion the effect of the lockdown on individuals and small-scale business owners. The following were achieved: </a:t>
              </a:r>
              <a:endParaRPr sz="1000" dirty="0">
                <a:solidFill>
                  <a:schemeClr val="tx1"/>
                </a:solidFill>
                <a:latin typeface="Arial"/>
                <a:ea typeface="Arial"/>
                <a:cs typeface="Arial"/>
                <a:sym typeface="Arial"/>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172"/>
        <p:cNvGrpSpPr/>
        <p:nvPr/>
      </p:nvGrpSpPr>
      <p:grpSpPr>
        <a:xfrm>
          <a:off x="0" y="0"/>
          <a:ext cx="0" cy="0"/>
          <a:chOff x="0" y="0"/>
          <a:chExt cx="0" cy="0"/>
        </a:xfrm>
      </p:grpSpPr>
      <p:pic>
        <p:nvPicPr>
          <p:cNvPr id="1173" name="Google Shape;1173;p1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174" name="Google Shape;1174;p1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20</a:t>
            </a:fld>
            <a:endParaRPr sz="500">
              <a:solidFill>
                <a:srgbClr val="161616"/>
              </a:solidFill>
            </a:endParaRPr>
          </a:p>
        </p:txBody>
      </p:sp>
      <p:sp>
        <p:nvSpPr>
          <p:cNvPr id="1175" name="Google Shape;1175;p1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1176" name="Google Shape;1176;p1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1177" name="Google Shape;1177;p1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178" name="Google Shape;1178;p1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1179" name="Google Shape;1179;p1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1180" name="Google Shape;1180;p17"/>
          <p:cNvGrpSpPr/>
          <p:nvPr/>
        </p:nvGrpSpPr>
        <p:grpSpPr>
          <a:xfrm>
            <a:off x="312508" y="1446610"/>
            <a:ext cx="7001606" cy="1139239"/>
            <a:chOff x="312508" y="1647493"/>
            <a:chExt cx="7001606" cy="1139239"/>
          </a:xfrm>
        </p:grpSpPr>
        <p:sp>
          <p:nvSpPr>
            <p:cNvPr id="1181" name="Google Shape;1181;p17"/>
            <p:cNvSpPr txBox="1"/>
            <p:nvPr/>
          </p:nvSpPr>
          <p:spPr>
            <a:xfrm>
              <a:off x="454886" y="2017291"/>
              <a:ext cx="6859228" cy="76944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Following the outbreak of COVID-19 pandemic in Nigeria, various sectors including travel &amp; tourism, education, etc. were closed in order to safeguard the health and general wellbeing of the citizens. As the lockdown eased and business, schools and other places of social gathering began to operate, measures were implemented as well as the setting of guidelines by the government for the safe and efficient reopening of the Nigerian economy in line with the Economic Sustainability Plan under the Office of the Vice President.</a:t>
              </a:r>
              <a:endParaRPr/>
            </a:p>
          </p:txBody>
        </p:sp>
        <p:grpSp>
          <p:nvGrpSpPr>
            <p:cNvPr id="1182" name="Google Shape;1182;p17"/>
            <p:cNvGrpSpPr/>
            <p:nvPr/>
          </p:nvGrpSpPr>
          <p:grpSpPr>
            <a:xfrm>
              <a:off x="312508" y="1647493"/>
              <a:ext cx="6859228" cy="319421"/>
              <a:chOff x="312508" y="4545817"/>
              <a:chExt cx="7001606" cy="319421"/>
            </a:xfrm>
          </p:grpSpPr>
          <p:sp>
            <p:nvSpPr>
              <p:cNvPr id="1183" name="Google Shape;1183;p17"/>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184" name="Google Shape;1184;p17"/>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Economic Reopening</a:t>
                </a:r>
                <a:endParaRPr sz="1000" b="1">
                  <a:solidFill>
                    <a:schemeClr val="dk1"/>
                  </a:solidFill>
                  <a:latin typeface="Arial"/>
                  <a:ea typeface="Arial"/>
                  <a:cs typeface="Arial"/>
                  <a:sym typeface="Arial"/>
                </a:endParaRPr>
              </a:p>
            </p:txBody>
          </p:sp>
          <p:cxnSp>
            <p:nvCxnSpPr>
              <p:cNvPr id="1185" name="Google Shape;1185;p17"/>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grpSp>
        <p:nvGrpSpPr>
          <p:cNvPr id="1186" name="Google Shape;1186;p17"/>
          <p:cNvGrpSpPr/>
          <p:nvPr/>
        </p:nvGrpSpPr>
        <p:grpSpPr>
          <a:xfrm>
            <a:off x="312508" y="2689423"/>
            <a:ext cx="7001606" cy="1139239"/>
            <a:chOff x="312508" y="1647493"/>
            <a:chExt cx="7001606" cy="1139239"/>
          </a:xfrm>
        </p:grpSpPr>
        <p:sp>
          <p:nvSpPr>
            <p:cNvPr id="1187" name="Google Shape;1187;p17"/>
            <p:cNvSpPr txBox="1"/>
            <p:nvPr/>
          </p:nvSpPr>
          <p:spPr>
            <a:xfrm>
              <a:off x="454886" y="2017291"/>
              <a:ext cx="6859228" cy="76944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through its Surveillance and Epidemiology pillar in </a:t>
              </a:r>
              <a:r>
                <a:rPr lang="en-US" sz="1000" dirty="0">
                  <a:solidFill>
                    <a:schemeClr val="tx1"/>
                  </a:solidFill>
                  <a:latin typeface="Arial"/>
                  <a:ea typeface="Arial"/>
                  <a:cs typeface="Arial"/>
                  <a:sym typeface="Arial"/>
                </a:rPr>
                <a:t>collaboration with other pillars and partner MDAs intensified surveillance activities to facilitate early COVID-19 case detection, timely reporting of </a:t>
              </a:r>
              <a:r>
                <a:rPr lang="en-US" sz="1000" dirty="0">
                  <a:solidFill>
                    <a:schemeClr val="dk1"/>
                  </a:solidFill>
                  <a:latin typeface="Arial"/>
                  <a:ea typeface="Arial"/>
                  <a:cs typeface="Arial"/>
                  <a:sym typeface="Arial"/>
                </a:rPr>
                <a:t>cases including community transmission of COVID-19 and supported the coordination of the outbreak response and roll-out strategies. </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 response was conducted in three phases: </a:t>
              </a:r>
              <a:endParaRPr dirty="0"/>
            </a:p>
          </p:txBody>
        </p:sp>
        <p:grpSp>
          <p:nvGrpSpPr>
            <p:cNvPr id="1188" name="Google Shape;1188;p17"/>
            <p:cNvGrpSpPr/>
            <p:nvPr/>
          </p:nvGrpSpPr>
          <p:grpSpPr>
            <a:xfrm>
              <a:off x="312508" y="1647493"/>
              <a:ext cx="6859228" cy="319421"/>
              <a:chOff x="312508" y="4545817"/>
              <a:chExt cx="7001606" cy="319421"/>
            </a:xfrm>
          </p:grpSpPr>
          <p:sp>
            <p:nvSpPr>
              <p:cNvPr id="1189" name="Google Shape;1189;p17"/>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190" name="Google Shape;1190;p17"/>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Surveillance</a:t>
                </a:r>
                <a:endParaRPr sz="1000" b="1">
                  <a:solidFill>
                    <a:schemeClr val="dk1"/>
                  </a:solidFill>
                  <a:latin typeface="Arial"/>
                  <a:ea typeface="Arial"/>
                  <a:cs typeface="Arial"/>
                  <a:sym typeface="Arial"/>
                </a:endParaRPr>
              </a:p>
            </p:txBody>
          </p:sp>
          <p:cxnSp>
            <p:nvCxnSpPr>
              <p:cNvPr id="1191" name="Google Shape;1191;p17"/>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grpSp>
        <p:nvGrpSpPr>
          <p:cNvPr id="1192" name="Google Shape;1192;p17"/>
          <p:cNvGrpSpPr/>
          <p:nvPr/>
        </p:nvGrpSpPr>
        <p:grpSpPr>
          <a:xfrm>
            <a:off x="904399" y="3954765"/>
            <a:ext cx="5781039" cy="556260"/>
            <a:chOff x="904399" y="2924102"/>
            <a:chExt cx="5781039" cy="556260"/>
          </a:xfrm>
        </p:grpSpPr>
        <p:grpSp>
          <p:nvGrpSpPr>
            <p:cNvPr id="1193" name="Google Shape;1193;p17"/>
            <p:cNvGrpSpPr/>
            <p:nvPr/>
          </p:nvGrpSpPr>
          <p:grpSpPr>
            <a:xfrm>
              <a:off x="904399" y="2924102"/>
              <a:ext cx="5781039" cy="556260"/>
              <a:chOff x="165342" y="-936500"/>
              <a:chExt cx="5782042" cy="557530"/>
            </a:xfrm>
          </p:grpSpPr>
          <p:grpSp>
            <p:nvGrpSpPr>
              <p:cNvPr id="1194" name="Google Shape;1194;p17"/>
              <p:cNvGrpSpPr/>
              <p:nvPr/>
            </p:nvGrpSpPr>
            <p:grpSpPr>
              <a:xfrm>
                <a:off x="165342" y="-936500"/>
                <a:ext cx="3651553" cy="557530"/>
                <a:chOff x="165342" y="-936500"/>
                <a:chExt cx="3651553" cy="557530"/>
              </a:xfrm>
            </p:grpSpPr>
            <p:sp>
              <p:nvSpPr>
                <p:cNvPr id="1195" name="Google Shape;1195;p17"/>
                <p:cNvSpPr/>
                <p:nvPr/>
              </p:nvSpPr>
              <p:spPr>
                <a:xfrm>
                  <a:off x="3456135" y="-832063"/>
                  <a:ext cx="360760" cy="360760"/>
                </a:xfrm>
                <a:custGeom>
                  <a:avLst/>
                  <a:gdLst/>
                  <a:ahLst/>
                  <a:cxnLst/>
                  <a:rect l="l" t="t" r="r" b="b"/>
                  <a:pathLst>
                    <a:path w="200" h="200" extrusionOk="0">
                      <a:moveTo>
                        <a:pt x="63" y="175"/>
                      </a:moveTo>
                      <a:cubicBezTo>
                        <a:pt x="75" y="123"/>
                        <a:pt x="75" y="123"/>
                        <a:pt x="75" y="123"/>
                      </a:cubicBezTo>
                      <a:cubicBezTo>
                        <a:pt x="125" y="123"/>
                        <a:pt x="125" y="123"/>
                        <a:pt x="125" y="123"/>
                      </a:cubicBezTo>
                      <a:cubicBezTo>
                        <a:pt x="138" y="175"/>
                        <a:pt x="138" y="175"/>
                        <a:pt x="138" y="175"/>
                      </a:cubicBezTo>
                      <a:lnTo>
                        <a:pt x="63" y="175"/>
                      </a:lnTo>
                      <a:close/>
                      <a:moveTo>
                        <a:pt x="69" y="49"/>
                      </a:moveTo>
                      <a:cubicBezTo>
                        <a:pt x="88" y="49"/>
                        <a:pt x="88" y="49"/>
                        <a:pt x="88" y="49"/>
                      </a:cubicBezTo>
                      <a:cubicBezTo>
                        <a:pt x="88" y="30"/>
                        <a:pt x="88" y="30"/>
                        <a:pt x="88" y="30"/>
                      </a:cubicBezTo>
                      <a:cubicBezTo>
                        <a:pt x="113" y="30"/>
                        <a:pt x="113" y="30"/>
                        <a:pt x="113" y="30"/>
                      </a:cubicBezTo>
                      <a:cubicBezTo>
                        <a:pt x="113" y="49"/>
                        <a:pt x="113" y="49"/>
                        <a:pt x="113" y="49"/>
                      </a:cubicBezTo>
                      <a:cubicBezTo>
                        <a:pt x="131" y="49"/>
                        <a:pt x="131" y="49"/>
                        <a:pt x="131" y="49"/>
                      </a:cubicBezTo>
                      <a:cubicBezTo>
                        <a:pt x="131" y="74"/>
                        <a:pt x="131" y="74"/>
                        <a:pt x="131" y="74"/>
                      </a:cubicBezTo>
                      <a:cubicBezTo>
                        <a:pt x="113" y="74"/>
                        <a:pt x="113" y="74"/>
                        <a:pt x="113" y="74"/>
                      </a:cubicBezTo>
                      <a:cubicBezTo>
                        <a:pt x="113" y="93"/>
                        <a:pt x="113" y="93"/>
                        <a:pt x="113" y="93"/>
                      </a:cubicBezTo>
                      <a:cubicBezTo>
                        <a:pt x="88" y="93"/>
                        <a:pt x="88" y="93"/>
                        <a:pt x="88" y="93"/>
                      </a:cubicBezTo>
                      <a:cubicBezTo>
                        <a:pt x="88" y="74"/>
                        <a:pt x="88" y="74"/>
                        <a:pt x="88" y="74"/>
                      </a:cubicBezTo>
                      <a:cubicBezTo>
                        <a:pt x="69" y="74"/>
                        <a:pt x="69" y="74"/>
                        <a:pt x="69" y="74"/>
                      </a:cubicBezTo>
                      <a:lnTo>
                        <a:pt x="69" y="49"/>
                      </a:lnTo>
                      <a:close/>
                      <a:moveTo>
                        <a:pt x="188" y="138"/>
                      </a:moveTo>
                      <a:cubicBezTo>
                        <a:pt x="188" y="38"/>
                        <a:pt x="188" y="38"/>
                        <a:pt x="188" y="38"/>
                      </a:cubicBezTo>
                      <a:cubicBezTo>
                        <a:pt x="188" y="31"/>
                        <a:pt x="182" y="25"/>
                        <a:pt x="175" y="25"/>
                      </a:cubicBezTo>
                      <a:cubicBezTo>
                        <a:pt x="167" y="25"/>
                        <a:pt x="167" y="25"/>
                        <a:pt x="167" y="25"/>
                      </a:cubicBezTo>
                      <a:cubicBezTo>
                        <a:pt x="167" y="13"/>
                        <a:pt x="167" y="13"/>
                        <a:pt x="167" y="13"/>
                      </a:cubicBezTo>
                      <a:cubicBezTo>
                        <a:pt x="167" y="6"/>
                        <a:pt x="162" y="0"/>
                        <a:pt x="155" y="0"/>
                      </a:cubicBezTo>
                      <a:cubicBezTo>
                        <a:pt x="46" y="0"/>
                        <a:pt x="46" y="0"/>
                        <a:pt x="46" y="0"/>
                      </a:cubicBezTo>
                      <a:cubicBezTo>
                        <a:pt x="39" y="0"/>
                        <a:pt x="33" y="6"/>
                        <a:pt x="33" y="13"/>
                      </a:cubicBezTo>
                      <a:cubicBezTo>
                        <a:pt x="33" y="25"/>
                        <a:pt x="33" y="25"/>
                        <a:pt x="33" y="25"/>
                      </a:cubicBezTo>
                      <a:cubicBezTo>
                        <a:pt x="25" y="25"/>
                        <a:pt x="25" y="25"/>
                        <a:pt x="25" y="25"/>
                      </a:cubicBezTo>
                      <a:cubicBezTo>
                        <a:pt x="18" y="25"/>
                        <a:pt x="13" y="31"/>
                        <a:pt x="13" y="38"/>
                      </a:cubicBezTo>
                      <a:cubicBezTo>
                        <a:pt x="13" y="138"/>
                        <a:pt x="13" y="138"/>
                        <a:pt x="13" y="138"/>
                      </a:cubicBezTo>
                      <a:cubicBezTo>
                        <a:pt x="0" y="150"/>
                        <a:pt x="0" y="150"/>
                        <a:pt x="0" y="150"/>
                      </a:cubicBezTo>
                      <a:cubicBezTo>
                        <a:pt x="0" y="200"/>
                        <a:pt x="0" y="200"/>
                        <a:pt x="0" y="200"/>
                      </a:cubicBezTo>
                      <a:cubicBezTo>
                        <a:pt x="13" y="200"/>
                        <a:pt x="13" y="200"/>
                        <a:pt x="13" y="200"/>
                      </a:cubicBezTo>
                      <a:cubicBezTo>
                        <a:pt x="13" y="200"/>
                        <a:pt x="13" y="200"/>
                        <a:pt x="13" y="200"/>
                      </a:cubicBezTo>
                      <a:cubicBezTo>
                        <a:pt x="46" y="200"/>
                        <a:pt x="46" y="200"/>
                        <a:pt x="46" y="200"/>
                      </a:cubicBezTo>
                      <a:cubicBezTo>
                        <a:pt x="155" y="200"/>
                        <a:pt x="155" y="200"/>
                        <a:pt x="155" y="200"/>
                      </a:cubicBezTo>
                      <a:cubicBezTo>
                        <a:pt x="188" y="200"/>
                        <a:pt x="188" y="200"/>
                        <a:pt x="188" y="200"/>
                      </a:cubicBezTo>
                      <a:cubicBezTo>
                        <a:pt x="188" y="200"/>
                        <a:pt x="188" y="200"/>
                        <a:pt x="188" y="200"/>
                      </a:cubicBezTo>
                      <a:cubicBezTo>
                        <a:pt x="200" y="200"/>
                        <a:pt x="200" y="200"/>
                        <a:pt x="200" y="200"/>
                      </a:cubicBezTo>
                      <a:cubicBezTo>
                        <a:pt x="200" y="150"/>
                        <a:pt x="200" y="150"/>
                        <a:pt x="200" y="150"/>
                      </a:cubicBezTo>
                      <a:lnTo>
                        <a:pt x="188" y="138"/>
                      </a:lnTo>
                      <a:close/>
                    </a:path>
                  </a:pathLst>
                </a:custGeom>
                <a:solidFill>
                  <a:srgbClr val="175C2C"/>
                </a:solidFill>
                <a:ln>
                  <a:noFill/>
                </a:ln>
              </p:spPr>
              <p:txBody>
                <a:bodyPr spcFirstLastPara="1" wrap="square" lIns="58625" tIns="29300" rIns="58625" bIns="293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196" name="Google Shape;1196;p17"/>
                <p:cNvSpPr/>
                <p:nvPr/>
              </p:nvSpPr>
              <p:spPr>
                <a:xfrm>
                  <a:off x="165342" y="-936500"/>
                  <a:ext cx="1847850" cy="557530"/>
                </a:xfrm>
                <a:prstGeom prst="roundRect">
                  <a:avLst>
                    <a:gd name="adj" fmla="val 16667"/>
                  </a:avLst>
                </a:prstGeom>
                <a:noFill/>
                <a:ln w="12700" cap="flat" cmpd="sng">
                  <a:solidFill>
                    <a:srgbClr val="008751"/>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5000"/>
                    </a:lnSpc>
                    <a:spcBef>
                      <a:spcPts val="0"/>
                    </a:spcBef>
                    <a:spcAft>
                      <a:spcPts val="0"/>
                    </a:spcAft>
                    <a:buNone/>
                  </a:pPr>
                  <a:r>
                    <a:rPr lang="en-US" sz="1000" b="1">
                      <a:solidFill>
                        <a:srgbClr val="175C2C"/>
                      </a:solidFill>
                      <a:latin typeface="Arial"/>
                      <a:ea typeface="Arial"/>
                      <a:cs typeface="Arial"/>
                      <a:sym typeface="Arial"/>
                    </a:rPr>
                    <a:t>Prevention &amp; Preparedness </a:t>
                  </a:r>
                  <a:endParaRPr sz="1100">
                    <a:solidFill>
                      <a:schemeClr val="dk1"/>
                    </a:solidFill>
                    <a:latin typeface="Calibri"/>
                    <a:ea typeface="Calibri"/>
                    <a:cs typeface="Calibri"/>
                    <a:sym typeface="Calibri"/>
                  </a:endParaRPr>
                </a:p>
              </p:txBody>
            </p:sp>
          </p:grpSp>
          <p:sp>
            <p:nvSpPr>
              <p:cNvPr id="1197" name="Google Shape;1197;p17"/>
              <p:cNvSpPr/>
              <p:nvPr/>
            </p:nvSpPr>
            <p:spPr>
              <a:xfrm>
                <a:off x="2106508" y="-936500"/>
                <a:ext cx="1847850" cy="557530"/>
              </a:xfrm>
              <a:prstGeom prst="roundRect">
                <a:avLst>
                  <a:gd name="adj" fmla="val 16667"/>
                </a:avLst>
              </a:prstGeom>
              <a:noFill/>
              <a:ln w="12700" cap="flat" cmpd="sng">
                <a:solidFill>
                  <a:srgbClr val="008751"/>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5000"/>
                  </a:lnSpc>
                  <a:spcBef>
                    <a:spcPts val="0"/>
                  </a:spcBef>
                  <a:spcAft>
                    <a:spcPts val="0"/>
                  </a:spcAft>
                  <a:buNone/>
                </a:pPr>
                <a:r>
                  <a:rPr lang="en-US" sz="1000" b="1">
                    <a:solidFill>
                      <a:srgbClr val="175C2C"/>
                    </a:solidFill>
                    <a:latin typeface="Arial"/>
                    <a:ea typeface="Arial"/>
                    <a:cs typeface="Arial"/>
                    <a:sym typeface="Arial"/>
                  </a:rPr>
                  <a:t>Containment </a:t>
                </a:r>
                <a:endParaRPr sz="1100">
                  <a:solidFill>
                    <a:schemeClr val="dk1"/>
                  </a:solidFill>
                  <a:latin typeface="Calibri"/>
                  <a:ea typeface="Calibri"/>
                  <a:cs typeface="Calibri"/>
                  <a:sym typeface="Calibri"/>
                </a:endParaRPr>
              </a:p>
            </p:txBody>
          </p:sp>
          <p:grpSp>
            <p:nvGrpSpPr>
              <p:cNvPr id="1198" name="Google Shape;1198;p17"/>
              <p:cNvGrpSpPr/>
              <p:nvPr/>
            </p:nvGrpSpPr>
            <p:grpSpPr>
              <a:xfrm>
                <a:off x="1552803" y="-936500"/>
                <a:ext cx="4394581" cy="557530"/>
                <a:chOff x="1552803" y="-936500"/>
                <a:chExt cx="4394581" cy="557530"/>
              </a:xfrm>
            </p:grpSpPr>
            <p:sp>
              <p:nvSpPr>
                <p:cNvPr id="1199" name="Google Shape;1199;p17"/>
                <p:cNvSpPr/>
                <p:nvPr/>
              </p:nvSpPr>
              <p:spPr>
                <a:xfrm>
                  <a:off x="4099534" y="-936500"/>
                  <a:ext cx="1847850" cy="557530"/>
                </a:xfrm>
                <a:prstGeom prst="roundRect">
                  <a:avLst>
                    <a:gd name="adj" fmla="val 16667"/>
                  </a:avLst>
                </a:prstGeom>
                <a:noFill/>
                <a:ln w="12700" cap="flat" cmpd="sng">
                  <a:solidFill>
                    <a:srgbClr val="008751"/>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5000"/>
                    </a:lnSpc>
                    <a:spcBef>
                      <a:spcPts val="0"/>
                    </a:spcBef>
                    <a:spcAft>
                      <a:spcPts val="0"/>
                    </a:spcAft>
                    <a:buNone/>
                  </a:pPr>
                  <a:r>
                    <a:rPr lang="en-US" sz="1000" b="1">
                      <a:solidFill>
                        <a:srgbClr val="175C2C"/>
                      </a:solidFill>
                      <a:latin typeface="Arial"/>
                      <a:ea typeface="Arial"/>
                      <a:cs typeface="Arial"/>
                      <a:sym typeface="Arial"/>
                    </a:rPr>
                    <a:t>Control &amp; Mitigation </a:t>
                  </a:r>
                  <a:endParaRPr sz="1100">
                    <a:solidFill>
                      <a:schemeClr val="dk1"/>
                    </a:solidFill>
                    <a:latin typeface="Calibri"/>
                    <a:ea typeface="Calibri"/>
                    <a:cs typeface="Calibri"/>
                    <a:sym typeface="Calibri"/>
                  </a:endParaRPr>
                </a:p>
              </p:txBody>
            </p:sp>
            <p:sp>
              <p:nvSpPr>
                <p:cNvPr id="1200" name="Google Shape;1200;p17"/>
                <p:cNvSpPr/>
                <p:nvPr/>
              </p:nvSpPr>
              <p:spPr>
                <a:xfrm>
                  <a:off x="1552803" y="-799613"/>
                  <a:ext cx="378618" cy="321469"/>
                </a:xfrm>
                <a:custGeom>
                  <a:avLst/>
                  <a:gdLst/>
                  <a:ahLst/>
                  <a:cxnLst/>
                  <a:rect l="l" t="t" r="r" b="b"/>
                  <a:pathLst>
                    <a:path w="210" h="178" extrusionOk="0">
                      <a:moveTo>
                        <a:pt x="201" y="150"/>
                      </a:moveTo>
                      <a:cubicBezTo>
                        <a:pt x="184" y="127"/>
                        <a:pt x="148" y="112"/>
                        <a:pt x="105" y="112"/>
                      </a:cubicBezTo>
                      <a:cubicBezTo>
                        <a:pt x="62" y="112"/>
                        <a:pt x="26" y="127"/>
                        <a:pt x="9" y="150"/>
                      </a:cubicBezTo>
                      <a:cubicBezTo>
                        <a:pt x="0" y="161"/>
                        <a:pt x="8" y="178"/>
                        <a:pt x="23" y="178"/>
                      </a:cubicBezTo>
                      <a:cubicBezTo>
                        <a:pt x="187" y="178"/>
                        <a:pt x="187" y="178"/>
                        <a:pt x="187" y="178"/>
                      </a:cubicBezTo>
                      <a:cubicBezTo>
                        <a:pt x="202" y="178"/>
                        <a:pt x="210" y="161"/>
                        <a:pt x="201" y="150"/>
                      </a:cubicBezTo>
                      <a:close/>
                      <a:moveTo>
                        <a:pt x="105" y="81"/>
                      </a:moveTo>
                      <a:cubicBezTo>
                        <a:pt x="127" y="81"/>
                        <a:pt x="146" y="63"/>
                        <a:pt x="146" y="40"/>
                      </a:cubicBezTo>
                      <a:cubicBezTo>
                        <a:pt x="146" y="18"/>
                        <a:pt x="127" y="0"/>
                        <a:pt x="105" y="0"/>
                      </a:cubicBezTo>
                      <a:cubicBezTo>
                        <a:pt x="83" y="0"/>
                        <a:pt x="64" y="18"/>
                        <a:pt x="64" y="40"/>
                      </a:cubicBezTo>
                      <a:cubicBezTo>
                        <a:pt x="64" y="63"/>
                        <a:pt x="83" y="81"/>
                        <a:pt x="105" y="81"/>
                      </a:cubicBezTo>
                      <a:close/>
                    </a:path>
                  </a:pathLst>
                </a:custGeom>
                <a:solidFill>
                  <a:srgbClr val="175C2C"/>
                </a:solidFill>
                <a:ln>
                  <a:noFill/>
                </a:ln>
              </p:spPr>
              <p:txBody>
                <a:bodyPr spcFirstLastPara="1" wrap="square" lIns="58625" tIns="29300" rIns="58625" bIns="293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sp>
          <p:nvSpPr>
            <p:cNvPr id="1201" name="Google Shape;1201;p17"/>
            <p:cNvSpPr/>
            <p:nvPr/>
          </p:nvSpPr>
          <p:spPr>
            <a:xfrm>
              <a:off x="6271094" y="3100211"/>
              <a:ext cx="261620" cy="224155"/>
            </a:xfrm>
            <a:custGeom>
              <a:avLst/>
              <a:gdLst/>
              <a:ahLst/>
              <a:cxnLst/>
              <a:rect l="l" t="t" r="r" b="b"/>
              <a:pathLst>
                <a:path w="203" h="174" extrusionOk="0">
                  <a:moveTo>
                    <a:pt x="173" y="11"/>
                  </a:moveTo>
                  <a:cubicBezTo>
                    <a:pt x="171" y="4"/>
                    <a:pt x="164" y="0"/>
                    <a:pt x="157" y="0"/>
                  </a:cubicBezTo>
                  <a:cubicBezTo>
                    <a:pt x="150" y="1"/>
                    <a:pt x="144" y="6"/>
                    <a:pt x="143" y="14"/>
                  </a:cubicBezTo>
                  <a:cubicBezTo>
                    <a:pt x="127" y="116"/>
                    <a:pt x="127" y="116"/>
                    <a:pt x="127" y="116"/>
                  </a:cubicBezTo>
                  <a:cubicBezTo>
                    <a:pt x="108" y="55"/>
                    <a:pt x="108" y="55"/>
                    <a:pt x="108" y="55"/>
                  </a:cubicBezTo>
                  <a:cubicBezTo>
                    <a:pt x="106" y="49"/>
                    <a:pt x="100" y="44"/>
                    <a:pt x="93" y="44"/>
                  </a:cubicBezTo>
                  <a:cubicBezTo>
                    <a:pt x="93" y="44"/>
                    <a:pt x="93" y="44"/>
                    <a:pt x="93" y="44"/>
                  </a:cubicBezTo>
                  <a:cubicBezTo>
                    <a:pt x="86" y="44"/>
                    <a:pt x="80" y="49"/>
                    <a:pt x="78" y="55"/>
                  </a:cubicBezTo>
                  <a:cubicBezTo>
                    <a:pt x="62" y="109"/>
                    <a:pt x="62" y="109"/>
                    <a:pt x="62" y="109"/>
                  </a:cubicBezTo>
                  <a:cubicBezTo>
                    <a:pt x="47" y="82"/>
                    <a:pt x="47" y="82"/>
                    <a:pt x="47" y="82"/>
                  </a:cubicBezTo>
                  <a:cubicBezTo>
                    <a:pt x="44" y="77"/>
                    <a:pt x="39" y="74"/>
                    <a:pt x="33" y="74"/>
                  </a:cubicBezTo>
                  <a:cubicBezTo>
                    <a:pt x="27" y="74"/>
                    <a:pt x="22" y="77"/>
                    <a:pt x="19" y="82"/>
                  </a:cubicBezTo>
                  <a:cubicBezTo>
                    <a:pt x="3" y="115"/>
                    <a:pt x="3" y="115"/>
                    <a:pt x="3" y="115"/>
                  </a:cubicBezTo>
                  <a:cubicBezTo>
                    <a:pt x="0" y="121"/>
                    <a:pt x="2" y="128"/>
                    <a:pt x="8" y="132"/>
                  </a:cubicBezTo>
                  <a:cubicBezTo>
                    <a:pt x="14" y="135"/>
                    <a:pt x="22" y="132"/>
                    <a:pt x="25" y="126"/>
                  </a:cubicBezTo>
                  <a:cubicBezTo>
                    <a:pt x="34" y="109"/>
                    <a:pt x="34" y="109"/>
                    <a:pt x="34" y="109"/>
                  </a:cubicBezTo>
                  <a:cubicBezTo>
                    <a:pt x="51" y="140"/>
                    <a:pt x="51" y="140"/>
                    <a:pt x="51" y="140"/>
                  </a:cubicBezTo>
                  <a:cubicBezTo>
                    <a:pt x="54" y="145"/>
                    <a:pt x="60" y="149"/>
                    <a:pt x="66" y="148"/>
                  </a:cubicBezTo>
                  <a:cubicBezTo>
                    <a:pt x="73" y="147"/>
                    <a:pt x="78" y="143"/>
                    <a:pt x="80" y="137"/>
                  </a:cubicBezTo>
                  <a:cubicBezTo>
                    <a:pt x="93" y="92"/>
                    <a:pt x="93" y="92"/>
                    <a:pt x="93" y="92"/>
                  </a:cubicBezTo>
                  <a:cubicBezTo>
                    <a:pt x="115" y="163"/>
                    <a:pt x="115" y="163"/>
                    <a:pt x="115" y="163"/>
                  </a:cubicBezTo>
                  <a:cubicBezTo>
                    <a:pt x="117" y="169"/>
                    <a:pt x="123" y="174"/>
                    <a:pt x="130" y="174"/>
                  </a:cubicBezTo>
                  <a:cubicBezTo>
                    <a:pt x="130" y="174"/>
                    <a:pt x="130" y="174"/>
                    <a:pt x="131" y="174"/>
                  </a:cubicBezTo>
                  <a:cubicBezTo>
                    <a:pt x="138" y="173"/>
                    <a:pt x="144" y="168"/>
                    <a:pt x="145" y="160"/>
                  </a:cubicBezTo>
                  <a:cubicBezTo>
                    <a:pt x="161" y="55"/>
                    <a:pt x="161" y="55"/>
                    <a:pt x="161" y="55"/>
                  </a:cubicBezTo>
                  <a:cubicBezTo>
                    <a:pt x="177" y="102"/>
                    <a:pt x="177" y="102"/>
                    <a:pt x="177" y="102"/>
                  </a:cubicBezTo>
                  <a:cubicBezTo>
                    <a:pt x="179" y="109"/>
                    <a:pt x="186" y="112"/>
                    <a:pt x="193" y="110"/>
                  </a:cubicBezTo>
                  <a:cubicBezTo>
                    <a:pt x="199" y="108"/>
                    <a:pt x="203" y="101"/>
                    <a:pt x="201" y="94"/>
                  </a:cubicBezTo>
                  <a:lnTo>
                    <a:pt x="173" y="11"/>
                  </a:lnTo>
                  <a:close/>
                </a:path>
              </a:pathLst>
            </a:custGeom>
            <a:solidFill>
              <a:srgbClr val="175C2C"/>
            </a:solidFill>
            <a:ln w="9525" cap="flat" cmpd="sng">
              <a:solidFill>
                <a:srgbClr val="175C2C"/>
              </a:solidFill>
              <a:prstDash val="solid"/>
              <a:round/>
              <a:headEnd type="none" w="sm" len="sm"/>
              <a:tailEnd type="none" w="sm" len="sm"/>
            </a:ln>
          </p:spPr>
          <p:txBody>
            <a:bodyPr spcFirstLastPara="1" wrap="square" lIns="78175" tIns="39075" rIns="78175" bIns="39075"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202" name="Google Shape;1202;p17"/>
          <p:cNvGrpSpPr/>
          <p:nvPr/>
        </p:nvGrpSpPr>
        <p:grpSpPr>
          <a:xfrm>
            <a:off x="238910" y="4814004"/>
            <a:ext cx="7001606" cy="844720"/>
            <a:chOff x="312508" y="3843449"/>
            <a:chExt cx="7001606" cy="844720"/>
          </a:xfrm>
        </p:grpSpPr>
        <p:grpSp>
          <p:nvGrpSpPr>
            <p:cNvPr id="1203" name="Google Shape;1203;p17"/>
            <p:cNvGrpSpPr/>
            <p:nvPr/>
          </p:nvGrpSpPr>
          <p:grpSpPr>
            <a:xfrm>
              <a:off x="312508" y="3843449"/>
              <a:ext cx="6859228" cy="319421"/>
              <a:chOff x="312508" y="4545817"/>
              <a:chExt cx="7001606" cy="319421"/>
            </a:xfrm>
          </p:grpSpPr>
          <p:sp>
            <p:nvSpPr>
              <p:cNvPr id="1204" name="Google Shape;1204;p17"/>
              <p:cNvSpPr/>
              <p:nvPr/>
            </p:nvSpPr>
            <p:spPr>
              <a:xfrm>
                <a:off x="312508" y="4545817"/>
                <a:ext cx="7001606" cy="274958"/>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205" name="Google Shape;1205;p17"/>
              <p:cNvSpPr txBox="1"/>
              <p:nvPr/>
            </p:nvSpPr>
            <p:spPr>
              <a:xfrm>
                <a:off x="466031" y="4590963"/>
                <a:ext cx="6409377" cy="184666"/>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1200" b="1" dirty="0">
                    <a:solidFill>
                      <a:schemeClr val="lt1"/>
                    </a:solidFill>
                    <a:latin typeface="Arial"/>
                    <a:ea typeface="Arial"/>
                    <a:cs typeface="Arial"/>
                    <a:sym typeface="Arial"/>
                  </a:rPr>
                  <a:t>End of Year Review</a:t>
                </a:r>
                <a:endParaRPr sz="1000" b="1" dirty="0">
                  <a:solidFill>
                    <a:schemeClr val="lt1"/>
                  </a:solidFill>
                  <a:latin typeface="Arial"/>
                  <a:ea typeface="Arial"/>
                  <a:cs typeface="Arial"/>
                  <a:sym typeface="Arial"/>
                </a:endParaRPr>
              </a:p>
            </p:txBody>
          </p:sp>
          <p:cxnSp>
            <p:nvCxnSpPr>
              <p:cNvPr id="1206" name="Google Shape;1206;p17"/>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1207" name="Google Shape;1207;p17"/>
            <p:cNvSpPr txBox="1"/>
            <p:nvPr/>
          </p:nvSpPr>
          <p:spPr>
            <a:xfrm>
              <a:off x="454886" y="4226504"/>
              <a:ext cx="6859228" cy="46166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tx1"/>
                  </a:solidFill>
                  <a:latin typeface="Arial"/>
                  <a:ea typeface="Arial"/>
                  <a:cs typeface="Arial"/>
                  <a:sym typeface="Arial"/>
                </a:rPr>
                <a:t>For the end of year report, an online survey was deployed to obtain stakeholder feedback and perception on the performance of the Presidential Task Force on COVID-19 (PTF) in ensuring that the country emerges from the COVID-19 pandemic with minimal negative impact </a:t>
              </a:r>
              <a:r>
                <a:rPr lang="en-US" sz="1000" dirty="0">
                  <a:solidFill>
                    <a:schemeClr val="dk1"/>
                  </a:solidFill>
                  <a:latin typeface="Arial"/>
                  <a:ea typeface="Arial"/>
                  <a:cs typeface="Arial"/>
                  <a:sym typeface="Arial"/>
                </a:rPr>
                <a:t>to the population, health systems and the economy</a:t>
              </a:r>
              <a:endParaRPr sz="1000" dirty="0">
                <a:solidFill>
                  <a:schemeClr val="dk1"/>
                </a:solidFill>
                <a:latin typeface="Arial"/>
                <a:ea typeface="Arial"/>
                <a:cs typeface="Arial"/>
                <a:sym typeface="Arial"/>
              </a:endParaRPr>
            </a:p>
          </p:txBody>
        </p:sp>
      </p:grpSp>
      <p:grpSp>
        <p:nvGrpSpPr>
          <p:cNvPr id="1208" name="Google Shape;1208;p17"/>
          <p:cNvGrpSpPr/>
          <p:nvPr/>
        </p:nvGrpSpPr>
        <p:grpSpPr>
          <a:xfrm>
            <a:off x="167721" y="5824843"/>
            <a:ext cx="7001606" cy="677575"/>
            <a:chOff x="312508" y="1647493"/>
            <a:chExt cx="7001606" cy="677575"/>
          </a:xfrm>
        </p:grpSpPr>
        <p:sp>
          <p:nvSpPr>
            <p:cNvPr id="1209" name="Google Shape;1209;p17"/>
            <p:cNvSpPr txBox="1"/>
            <p:nvPr/>
          </p:nvSpPr>
          <p:spPr>
            <a:xfrm>
              <a:off x="454886" y="2017291"/>
              <a:ext cx="6859228"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An online survey was deployed to obtain feedback from PTF partners on perception on the performance of the Presidential Task Force on COVID-19 and the proposed PTF transition process. </a:t>
              </a:r>
              <a:endParaRPr sz="1000" dirty="0">
                <a:solidFill>
                  <a:schemeClr val="dk1"/>
                </a:solidFill>
                <a:latin typeface="Arial"/>
                <a:ea typeface="Arial"/>
                <a:cs typeface="Arial"/>
                <a:sym typeface="Arial"/>
              </a:endParaRPr>
            </a:p>
          </p:txBody>
        </p:sp>
        <p:grpSp>
          <p:nvGrpSpPr>
            <p:cNvPr id="1210" name="Google Shape;1210;p17"/>
            <p:cNvGrpSpPr/>
            <p:nvPr/>
          </p:nvGrpSpPr>
          <p:grpSpPr>
            <a:xfrm>
              <a:off x="312508" y="1647493"/>
              <a:ext cx="6859228" cy="319421"/>
              <a:chOff x="312508" y="4545817"/>
              <a:chExt cx="7001606" cy="319421"/>
            </a:xfrm>
          </p:grpSpPr>
          <p:sp>
            <p:nvSpPr>
              <p:cNvPr id="1211" name="Google Shape;1211;p17"/>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212" name="Google Shape;1212;p17"/>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dirty="0">
                    <a:solidFill>
                      <a:srgbClr val="175C2C"/>
                    </a:solidFill>
                    <a:latin typeface="Arial"/>
                    <a:ea typeface="Arial"/>
                    <a:cs typeface="Arial"/>
                    <a:sym typeface="Arial"/>
                  </a:rPr>
                  <a:t>Stakeholder Engagement: Partner Feedback</a:t>
                </a:r>
                <a:endParaRPr sz="1000" b="1" dirty="0">
                  <a:solidFill>
                    <a:schemeClr val="dk1"/>
                  </a:solidFill>
                  <a:latin typeface="Arial"/>
                  <a:ea typeface="Arial"/>
                  <a:cs typeface="Arial"/>
                  <a:sym typeface="Arial"/>
                </a:endParaRPr>
              </a:p>
            </p:txBody>
          </p:sp>
          <p:cxnSp>
            <p:nvCxnSpPr>
              <p:cNvPr id="1213" name="Google Shape;1213;p17"/>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grpSp>
        <p:nvGrpSpPr>
          <p:cNvPr id="1214" name="Google Shape;1214;p17"/>
          <p:cNvGrpSpPr/>
          <p:nvPr/>
        </p:nvGrpSpPr>
        <p:grpSpPr>
          <a:xfrm>
            <a:off x="1024659" y="6731806"/>
            <a:ext cx="5537608" cy="1743310"/>
            <a:chOff x="1020097" y="3605771"/>
            <a:chExt cx="5537608" cy="1743310"/>
          </a:xfrm>
        </p:grpSpPr>
        <p:sp>
          <p:nvSpPr>
            <p:cNvPr id="1215" name="Google Shape;1215;p17"/>
            <p:cNvSpPr/>
            <p:nvPr/>
          </p:nvSpPr>
          <p:spPr>
            <a:xfrm>
              <a:off x="1020097" y="3605771"/>
              <a:ext cx="5537608" cy="1743310"/>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216" name="Google Shape;1216;p17"/>
            <p:cNvSpPr/>
            <p:nvPr/>
          </p:nvSpPr>
          <p:spPr>
            <a:xfrm>
              <a:off x="1175898" y="3942491"/>
              <a:ext cx="5145077" cy="1272068"/>
            </a:xfrm>
            <a:prstGeom prst="rect">
              <a:avLst/>
            </a:prstGeom>
            <a:solidFill>
              <a:srgbClr val="F2F2F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1"/>
                </a:solidFill>
                <a:latin typeface="Arial"/>
                <a:ea typeface="Arial"/>
                <a:cs typeface="Arial"/>
                <a:sym typeface="Arial"/>
              </a:endParaRPr>
            </a:p>
          </p:txBody>
        </p:sp>
        <p:sp>
          <p:nvSpPr>
            <p:cNvPr id="1217" name="Google Shape;1217;p17"/>
            <p:cNvSpPr/>
            <p:nvPr/>
          </p:nvSpPr>
          <p:spPr>
            <a:xfrm>
              <a:off x="1175898" y="3873591"/>
              <a:ext cx="5127630" cy="1340542"/>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nvGrpSpPr>
            <p:cNvPr id="1218" name="Google Shape;1218;p17"/>
            <p:cNvGrpSpPr/>
            <p:nvPr/>
          </p:nvGrpSpPr>
          <p:grpSpPr>
            <a:xfrm>
              <a:off x="1369490" y="3935323"/>
              <a:ext cx="2343991" cy="1211556"/>
              <a:chOff x="193592" y="224406"/>
              <a:chExt cx="2344420" cy="1336198"/>
            </a:xfrm>
          </p:grpSpPr>
          <p:sp>
            <p:nvSpPr>
              <p:cNvPr id="1219" name="Google Shape;1219;p17"/>
              <p:cNvSpPr/>
              <p:nvPr/>
            </p:nvSpPr>
            <p:spPr>
              <a:xfrm>
                <a:off x="193592" y="1059117"/>
                <a:ext cx="2344420" cy="501487"/>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ctr" anchorCtr="0">
                <a:no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Total number of recipients (organisations)</a:t>
                </a:r>
                <a:endParaRPr sz="850">
                  <a:solidFill>
                    <a:schemeClr val="dk1"/>
                  </a:solidFill>
                  <a:latin typeface="Arial"/>
                  <a:ea typeface="Arial"/>
                  <a:cs typeface="Arial"/>
                  <a:sym typeface="Arial"/>
                </a:endParaRPr>
              </a:p>
            </p:txBody>
          </p:sp>
          <p:grpSp>
            <p:nvGrpSpPr>
              <p:cNvPr id="1220" name="Google Shape;1220;p17"/>
              <p:cNvGrpSpPr/>
              <p:nvPr/>
            </p:nvGrpSpPr>
            <p:grpSpPr>
              <a:xfrm>
                <a:off x="868046" y="224406"/>
                <a:ext cx="989789" cy="842907"/>
                <a:chOff x="573406" y="-91593"/>
                <a:chExt cx="3058763" cy="3058432"/>
              </a:xfrm>
            </p:grpSpPr>
            <p:grpSp>
              <p:nvGrpSpPr>
                <p:cNvPr id="1221" name="Google Shape;1221;p17"/>
                <p:cNvGrpSpPr/>
                <p:nvPr/>
              </p:nvGrpSpPr>
              <p:grpSpPr>
                <a:xfrm rot="8610070">
                  <a:off x="1009000" y="344629"/>
                  <a:ext cx="2187575" cy="2185988"/>
                  <a:chOff x="1009000" y="344629"/>
                  <a:chExt cx="2187575" cy="2185988"/>
                </a:xfrm>
              </p:grpSpPr>
              <p:sp>
                <p:nvSpPr>
                  <p:cNvPr id="1222" name="Google Shape;1222;p17"/>
                  <p:cNvSpPr/>
                  <p:nvPr/>
                </p:nvSpPr>
                <p:spPr>
                  <a:xfrm>
                    <a:off x="2102787" y="344629"/>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223" name="Google Shape;1223;p17"/>
                  <p:cNvSpPr/>
                  <p:nvPr/>
                </p:nvSpPr>
                <p:spPr>
                  <a:xfrm>
                    <a:off x="1009000" y="344629"/>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224" name="Google Shape;1224;p17"/>
                <p:cNvGrpSpPr/>
                <p:nvPr/>
              </p:nvGrpSpPr>
              <p:grpSpPr>
                <a:xfrm>
                  <a:off x="1219324" y="563212"/>
                  <a:ext cx="1766928" cy="2248200"/>
                  <a:chOff x="1219324" y="563212"/>
                  <a:chExt cx="1766928" cy="2248200"/>
                </a:xfrm>
              </p:grpSpPr>
              <p:sp>
                <p:nvSpPr>
                  <p:cNvPr id="1225" name="Google Shape;1225;p17"/>
                  <p:cNvSpPr/>
                  <p:nvPr/>
                </p:nvSpPr>
                <p:spPr>
                  <a:xfrm rot="10800000">
                    <a:off x="1922768" y="2379412"/>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226" name="Google Shape;1226;p17"/>
                  <p:cNvSpPr/>
                  <p:nvPr/>
                </p:nvSpPr>
                <p:spPr>
                  <a:xfrm>
                    <a:off x="1219324" y="563212"/>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227" name="Google Shape;1227;p17"/>
                  <p:cNvSpPr/>
                  <p:nvPr/>
                </p:nvSpPr>
                <p:spPr>
                  <a:xfrm>
                    <a:off x="1334843" y="1130249"/>
                    <a:ext cx="1528670" cy="99304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54</a:t>
                    </a:r>
                    <a:endParaRPr sz="850">
                      <a:solidFill>
                        <a:schemeClr val="dk1"/>
                      </a:solidFill>
                      <a:latin typeface="Arial"/>
                      <a:ea typeface="Arial"/>
                      <a:cs typeface="Arial"/>
                      <a:sym typeface="Arial"/>
                    </a:endParaRPr>
                  </a:p>
                </p:txBody>
              </p:sp>
            </p:grpSp>
          </p:grpSp>
        </p:grpSp>
        <p:grpSp>
          <p:nvGrpSpPr>
            <p:cNvPr id="1228" name="Google Shape;1228;p17"/>
            <p:cNvGrpSpPr/>
            <p:nvPr/>
          </p:nvGrpSpPr>
          <p:grpSpPr>
            <a:xfrm>
              <a:off x="4256897" y="3935323"/>
              <a:ext cx="1817672" cy="1209292"/>
              <a:chOff x="3080999" y="224406"/>
              <a:chExt cx="1818005" cy="1333700"/>
            </a:xfrm>
          </p:grpSpPr>
          <p:sp>
            <p:nvSpPr>
              <p:cNvPr id="1229" name="Google Shape;1229;p17"/>
              <p:cNvSpPr/>
              <p:nvPr/>
            </p:nvSpPr>
            <p:spPr>
              <a:xfrm>
                <a:off x="3080999" y="1059116"/>
                <a:ext cx="1818005" cy="498990"/>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ctr" anchorCtr="0">
                <a:no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Number of  respondents (organisations)</a:t>
                </a:r>
                <a:endParaRPr sz="850">
                  <a:solidFill>
                    <a:schemeClr val="dk1"/>
                  </a:solidFill>
                  <a:latin typeface="Arial"/>
                  <a:ea typeface="Arial"/>
                  <a:cs typeface="Arial"/>
                  <a:sym typeface="Arial"/>
                </a:endParaRPr>
              </a:p>
            </p:txBody>
          </p:sp>
          <p:grpSp>
            <p:nvGrpSpPr>
              <p:cNvPr id="1230" name="Google Shape;1230;p17"/>
              <p:cNvGrpSpPr/>
              <p:nvPr/>
            </p:nvGrpSpPr>
            <p:grpSpPr>
              <a:xfrm>
                <a:off x="3495402" y="224406"/>
                <a:ext cx="989789" cy="842907"/>
                <a:chOff x="3200762" y="-91593"/>
                <a:chExt cx="3058763" cy="3058432"/>
              </a:xfrm>
            </p:grpSpPr>
            <p:grpSp>
              <p:nvGrpSpPr>
                <p:cNvPr id="1231" name="Google Shape;1231;p17"/>
                <p:cNvGrpSpPr/>
                <p:nvPr/>
              </p:nvGrpSpPr>
              <p:grpSpPr>
                <a:xfrm rot="8610070">
                  <a:off x="3636356" y="344629"/>
                  <a:ext cx="2187575" cy="2185988"/>
                  <a:chOff x="3636356" y="344629"/>
                  <a:chExt cx="2187575" cy="2185988"/>
                </a:xfrm>
              </p:grpSpPr>
              <p:sp>
                <p:nvSpPr>
                  <p:cNvPr id="1232" name="Google Shape;1232;p17"/>
                  <p:cNvSpPr/>
                  <p:nvPr/>
                </p:nvSpPr>
                <p:spPr>
                  <a:xfrm>
                    <a:off x="4730143" y="344629"/>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233" name="Google Shape;1233;p17"/>
                  <p:cNvSpPr/>
                  <p:nvPr/>
                </p:nvSpPr>
                <p:spPr>
                  <a:xfrm>
                    <a:off x="3636356" y="344629"/>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234" name="Google Shape;1234;p17"/>
                <p:cNvGrpSpPr/>
                <p:nvPr/>
              </p:nvGrpSpPr>
              <p:grpSpPr>
                <a:xfrm>
                  <a:off x="3846680" y="563212"/>
                  <a:ext cx="1766928" cy="2248200"/>
                  <a:chOff x="3846680" y="563212"/>
                  <a:chExt cx="1766928" cy="2248200"/>
                </a:xfrm>
              </p:grpSpPr>
              <p:sp>
                <p:nvSpPr>
                  <p:cNvPr id="1235" name="Google Shape;1235;p17"/>
                  <p:cNvSpPr/>
                  <p:nvPr/>
                </p:nvSpPr>
                <p:spPr>
                  <a:xfrm rot="10800000">
                    <a:off x="4550124" y="2379412"/>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236" name="Google Shape;1236;p17"/>
                  <p:cNvSpPr/>
                  <p:nvPr/>
                </p:nvSpPr>
                <p:spPr>
                  <a:xfrm>
                    <a:off x="3846680" y="563212"/>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237" name="Google Shape;1237;p17"/>
                  <p:cNvSpPr/>
                  <p:nvPr/>
                </p:nvSpPr>
                <p:spPr>
                  <a:xfrm>
                    <a:off x="3961711" y="1130249"/>
                    <a:ext cx="1528670" cy="99304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14</a:t>
                    </a:r>
                    <a:endParaRPr sz="850">
                      <a:solidFill>
                        <a:schemeClr val="dk1"/>
                      </a:solidFill>
                      <a:latin typeface="Arial"/>
                      <a:ea typeface="Arial"/>
                      <a:cs typeface="Arial"/>
                      <a:sym typeface="Arial"/>
                    </a:endParaRPr>
                  </a:p>
                </p:txBody>
              </p:sp>
            </p:grpSp>
          </p:grpSp>
        </p:grpSp>
        <p:sp>
          <p:nvSpPr>
            <p:cNvPr id="1238" name="Google Shape;1238;p17"/>
            <p:cNvSpPr txBox="1"/>
            <p:nvPr/>
          </p:nvSpPr>
          <p:spPr>
            <a:xfrm>
              <a:off x="1175898" y="3699744"/>
              <a:ext cx="3657151" cy="201535"/>
            </a:xfrm>
            <a:prstGeom prst="rect">
              <a:avLst/>
            </a:prstGeom>
            <a:noFill/>
            <a:ln>
              <a:noFill/>
            </a:ln>
          </p:spPr>
          <p:txBody>
            <a:bodyPr spcFirstLastPara="1" wrap="square" lIns="0" tIns="0" rIns="0" bIns="0" anchor="t" anchorCtr="0">
              <a:noAutofit/>
            </a:bodyPr>
            <a:lstStyle/>
            <a:p>
              <a:pPr marL="0" marR="0" lvl="0" indent="0" algn="just" rtl="0">
                <a:lnSpc>
                  <a:spcPct val="116000"/>
                </a:lnSpc>
                <a:spcBef>
                  <a:spcPts val="0"/>
                </a:spcBef>
                <a:spcAft>
                  <a:spcPts val="0"/>
                </a:spcAft>
                <a:buNone/>
              </a:pPr>
              <a:r>
                <a:rPr lang="en-US" sz="1000">
                  <a:solidFill>
                    <a:srgbClr val="008751"/>
                  </a:solidFill>
                  <a:latin typeface="Arial"/>
                  <a:ea typeface="Arial"/>
                  <a:cs typeface="Arial"/>
                  <a:sym typeface="Arial"/>
                </a:rPr>
                <a:t>Survey Respondent Demography:</a:t>
              </a:r>
              <a:endParaRPr sz="850">
                <a:solidFill>
                  <a:srgbClr val="000000"/>
                </a:solidFill>
                <a:latin typeface="Arial"/>
                <a:ea typeface="Arial"/>
                <a:cs typeface="Arial"/>
                <a:sym typeface="Arial"/>
              </a:endParaRPr>
            </a:p>
            <a:p>
              <a:pPr marL="0" marR="0" lvl="0" indent="0" algn="l" rtl="0">
                <a:lnSpc>
                  <a:spcPct val="116000"/>
                </a:lnSpc>
                <a:spcBef>
                  <a:spcPts val="600"/>
                </a:spcBef>
                <a:spcAft>
                  <a:spcPts val="0"/>
                </a:spcAft>
                <a:buNone/>
              </a:pPr>
              <a:r>
                <a:rPr lang="en-US" sz="1000">
                  <a:solidFill>
                    <a:srgbClr val="000000"/>
                  </a:solidFill>
                  <a:latin typeface="Arial"/>
                  <a:ea typeface="Arial"/>
                  <a:cs typeface="Arial"/>
                  <a:sym typeface="Arial"/>
                </a:rPr>
                <a:t> </a:t>
              </a:r>
              <a:endParaRPr sz="850">
                <a:solidFill>
                  <a:srgbClr val="000000"/>
                </a:solidFill>
                <a:latin typeface="Arial"/>
                <a:ea typeface="Arial"/>
                <a:cs typeface="Arial"/>
                <a:sym typeface="Arial"/>
              </a:endParaRPr>
            </a:p>
          </p:txBody>
        </p:sp>
      </p:grpSp>
      <p:sp>
        <p:nvSpPr>
          <p:cNvPr id="1239" name="Google Shape;1239;p17"/>
          <p:cNvSpPr/>
          <p:nvPr/>
        </p:nvSpPr>
        <p:spPr>
          <a:xfrm>
            <a:off x="571041" y="8456538"/>
            <a:ext cx="3142440" cy="1631216"/>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000" b="1" dirty="0">
                <a:solidFill>
                  <a:srgbClr val="BF8800"/>
                </a:solidFill>
                <a:latin typeface="Arial"/>
                <a:ea typeface="Arial"/>
                <a:cs typeface="Arial"/>
                <a:sym typeface="Arial"/>
              </a:rPr>
              <a:t>MUST DOs to ensure the mandate of the PTF is sustained during and beyond the transition period</a:t>
            </a:r>
            <a:endParaRPr sz="1000" dirty="0">
              <a:solidFill>
                <a:srgbClr val="AE6800"/>
              </a:solidFill>
              <a:latin typeface="Arial"/>
              <a:ea typeface="Arial"/>
              <a:cs typeface="Arial"/>
              <a:sym typeface="Arial"/>
            </a:endParaRPr>
          </a:p>
          <a:p>
            <a:pPr marL="342900" marR="0" lvl="1" indent="-342900" algn="l" rtl="0">
              <a:spcBef>
                <a:spcPts val="0"/>
              </a:spcBef>
              <a:spcAft>
                <a:spcPts val="0"/>
              </a:spcAft>
              <a:buClr>
                <a:schemeClr val="dk1"/>
              </a:buClr>
              <a:buSzPts val="1000"/>
              <a:buFont typeface="Arial"/>
              <a:buChar char="•"/>
            </a:pPr>
            <a:r>
              <a:rPr lang="en-US" sz="1000" b="0" i="0" u="none" strike="noStrike" cap="none" dirty="0">
                <a:solidFill>
                  <a:schemeClr val="dk1"/>
                </a:solidFill>
                <a:latin typeface="Arial"/>
                <a:ea typeface="Arial"/>
                <a:cs typeface="Arial"/>
                <a:sym typeface="Arial"/>
              </a:rPr>
              <a:t>Provide adequate funds to support and sustain ongoing and projected activities</a:t>
            </a:r>
            <a:endParaRPr dirty="0"/>
          </a:p>
          <a:p>
            <a:pPr marL="342900" marR="0" lvl="1" indent="-342900" algn="l" rtl="0">
              <a:spcBef>
                <a:spcPts val="0"/>
              </a:spcBef>
              <a:spcAft>
                <a:spcPts val="0"/>
              </a:spcAft>
              <a:buClr>
                <a:schemeClr val="dk1"/>
              </a:buClr>
              <a:buSzPts val="1000"/>
              <a:buFont typeface="Arial"/>
              <a:buChar char="•"/>
            </a:pPr>
            <a:r>
              <a:rPr lang="en-US" sz="1000" b="0" i="0" u="none" strike="noStrike" cap="none" dirty="0">
                <a:solidFill>
                  <a:schemeClr val="dk1"/>
                </a:solidFill>
                <a:latin typeface="Arial"/>
                <a:ea typeface="Arial"/>
                <a:cs typeface="Arial"/>
                <a:sym typeface="Arial"/>
              </a:rPr>
              <a:t>Foster collaboration between MDAs, private bodies and development partners</a:t>
            </a:r>
            <a:endParaRPr dirty="0"/>
          </a:p>
          <a:p>
            <a:pPr marL="342900" marR="0" lvl="1" indent="-342900" algn="l" rtl="0">
              <a:spcBef>
                <a:spcPts val="0"/>
              </a:spcBef>
              <a:spcAft>
                <a:spcPts val="0"/>
              </a:spcAft>
              <a:buClr>
                <a:schemeClr val="dk1"/>
              </a:buClr>
              <a:buSzPts val="1000"/>
              <a:buFont typeface="Arial"/>
              <a:buChar char="•"/>
            </a:pPr>
            <a:r>
              <a:rPr lang="en-US" sz="1000" b="0" i="0" u="none" strike="noStrike" cap="none" dirty="0">
                <a:solidFill>
                  <a:schemeClr val="dk1"/>
                </a:solidFill>
                <a:latin typeface="Arial"/>
                <a:ea typeface="Arial"/>
                <a:cs typeface="Arial"/>
                <a:sym typeface="Arial"/>
              </a:rPr>
              <a:t>Develop and implement a Transition Plan with clearly defined timelines, responsible parties and cost implications</a:t>
            </a:r>
            <a:endParaRPr dirty="0"/>
          </a:p>
        </p:txBody>
      </p:sp>
      <p:sp>
        <p:nvSpPr>
          <p:cNvPr id="1240" name="Google Shape;1240;p17"/>
          <p:cNvSpPr/>
          <p:nvPr/>
        </p:nvSpPr>
        <p:spPr>
          <a:xfrm>
            <a:off x="3873445" y="8465936"/>
            <a:ext cx="3140637" cy="163117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000" b="1" dirty="0">
                <a:solidFill>
                  <a:srgbClr val="BF8800"/>
                </a:solidFill>
                <a:latin typeface="Arial"/>
                <a:ea typeface="Arial"/>
                <a:cs typeface="Arial"/>
                <a:sym typeface="Arial"/>
              </a:rPr>
              <a:t>MUST AVOID in order to ensure sustainability of the PTF Mandate</a:t>
            </a:r>
            <a:endParaRPr sz="1000" dirty="0">
              <a:solidFill>
                <a:schemeClr val="dk1"/>
              </a:solidFill>
              <a:latin typeface="Arial"/>
              <a:ea typeface="Arial"/>
              <a:cs typeface="Arial"/>
              <a:sym typeface="Arial"/>
            </a:endParaRPr>
          </a:p>
          <a:p>
            <a:pPr marL="342900" marR="0" lvl="1" indent="-342900" algn="l" rtl="0">
              <a:spcBef>
                <a:spcPts val="0"/>
              </a:spcBef>
              <a:spcAft>
                <a:spcPts val="0"/>
              </a:spcAft>
              <a:buClr>
                <a:schemeClr val="dk1"/>
              </a:buClr>
              <a:buSzPts val="1000"/>
              <a:buFont typeface="Arial"/>
              <a:buChar char="•"/>
            </a:pPr>
            <a:r>
              <a:rPr lang="en-US" sz="1000" b="0" i="0" u="none" strike="noStrike" cap="none" dirty="0">
                <a:solidFill>
                  <a:schemeClr val="dk1"/>
                </a:solidFill>
                <a:latin typeface="Arial"/>
                <a:ea typeface="Arial"/>
                <a:cs typeface="Arial"/>
                <a:sym typeface="Arial"/>
              </a:rPr>
              <a:t>Decentralizing of the national response and transferring of responsibility and resources completely to states </a:t>
            </a:r>
            <a:endParaRPr dirty="0"/>
          </a:p>
          <a:p>
            <a:pPr marL="342900" marR="0" lvl="1" indent="-342900" algn="l" rtl="0">
              <a:spcBef>
                <a:spcPts val="0"/>
              </a:spcBef>
              <a:spcAft>
                <a:spcPts val="0"/>
              </a:spcAft>
              <a:buClr>
                <a:schemeClr val="dk1"/>
              </a:buClr>
              <a:buSzPts val="1000"/>
              <a:buFont typeface="Arial"/>
              <a:buChar char="•"/>
            </a:pPr>
            <a:r>
              <a:rPr lang="en-US" sz="1000" b="0" i="0" u="none" strike="noStrike" cap="none" dirty="0">
                <a:solidFill>
                  <a:schemeClr val="dk1"/>
                </a:solidFill>
                <a:latin typeface="Arial"/>
                <a:ea typeface="Arial"/>
                <a:cs typeface="Arial"/>
                <a:sym typeface="Arial"/>
              </a:rPr>
              <a:t>Dissolving the PTF without clearly defining next steps, transition plan and responsible parties</a:t>
            </a:r>
            <a:endParaRPr dirty="0"/>
          </a:p>
          <a:p>
            <a:pPr marL="342900" marR="0" lvl="1" indent="-342900" algn="l" rtl="0">
              <a:spcBef>
                <a:spcPts val="0"/>
              </a:spcBef>
              <a:spcAft>
                <a:spcPts val="0"/>
              </a:spcAft>
              <a:buClr>
                <a:schemeClr val="dk1"/>
              </a:buClr>
              <a:buSzPts val="1000"/>
              <a:buFont typeface="Arial"/>
              <a:buChar char="•"/>
            </a:pPr>
            <a:r>
              <a:rPr lang="en-US" sz="1000" b="0" i="0" u="none" strike="noStrike" cap="none" dirty="0">
                <a:solidFill>
                  <a:schemeClr val="dk1"/>
                </a:solidFill>
                <a:latin typeface="Arial"/>
                <a:ea typeface="Arial"/>
                <a:cs typeface="Arial"/>
                <a:sym typeface="Arial"/>
              </a:rPr>
              <a:t>Multiple decision-making points/handover in policy formulation and implementation</a:t>
            </a:r>
            <a:endParaRPr dirty="0"/>
          </a:p>
        </p:txBody>
      </p:sp>
      <p:cxnSp>
        <p:nvCxnSpPr>
          <p:cNvPr id="1241" name="Google Shape;1241;p17"/>
          <p:cNvCxnSpPr/>
          <p:nvPr/>
        </p:nvCxnSpPr>
        <p:spPr>
          <a:xfrm>
            <a:off x="3768391" y="8555182"/>
            <a:ext cx="1" cy="1427018"/>
          </a:xfrm>
          <a:prstGeom prst="straightConnector1">
            <a:avLst/>
          </a:prstGeom>
          <a:noFill/>
          <a:ln w="12700" cap="sq" cmpd="sng">
            <a:solidFill>
              <a:srgbClr val="008751"/>
            </a:solidFill>
            <a:prstDash val="solid"/>
            <a:round/>
            <a:headEnd type="none" w="sm" len="sm"/>
            <a:tailEnd type="none" w="sm" len="sm"/>
          </a:ln>
        </p:spPr>
      </p:cxn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338"/>
        <p:cNvGrpSpPr/>
        <p:nvPr/>
      </p:nvGrpSpPr>
      <p:grpSpPr>
        <a:xfrm>
          <a:off x="0" y="0"/>
          <a:ext cx="0" cy="0"/>
          <a:chOff x="0" y="0"/>
          <a:chExt cx="0" cy="0"/>
        </a:xfrm>
      </p:grpSpPr>
      <p:pic>
        <p:nvPicPr>
          <p:cNvPr id="339" name="Google Shape;339;p1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40" name="Google Shape;340;p1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lnSpc>
                <a:spcPct val="100000"/>
              </a:lnSpc>
              <a:spcBef>
                <a:spcPts val="0"/>
              </a:spcBef>
              <a:spcAft>
                <a:spcPts val="0"/>
              </a:spcAft>
              <a:buSzPts val="500"/>
              <a:buNone/>
            </a:pPr>
            <a:fld id="{00000000-1234-1234-1234-123412341234}" type="slidenum">
              <a:rPr lang="en-US" sz="500">
                <a:solidFill>
                  <a:srgbClr val="161616"/>
                </a:solidFill>
              </a:rPr>
              <a:t>21</a:t>
            </a:fld>
            <a:endParaRPr sz="500">
              <a:solidFill>
                <a:srgbClr val="161616"/>
              </a:solidFill>
            </a:endParaRPr>
          </a:p>
        </p:txBody>
      </p:sp>
      <p:sp>
        <p:nvSpPr>
          <p:cNvPr id="341" name="Google Shape;341;p1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lnSpc>
                <a:spcPct val="100000"/>
              </a:lnSpc>
              <a:spcBef>
                <a:spcPts val="0"/>
              </a:spcBef>
              <a:spcAft>
                <a:spcPts val="0"/>
              </a:spcAft>
              <a:buSzPts val="1400"/>
              <a:buNone/>
            </a:pPr>
            <a:r>
              <a:rPr lang="en-US" sz="500">
                <a:solidFill>
                  <a:srgbClr val="161616"/>
                </a:solidFill>
              </a:rPr>
              <a:t>December 2020</a:t>
            </a:r>
            <a:endParaRPr/>
          </a:p>
        </p:txBody>
      </p:sp>
      <p:sp>
        <p:nvSpPr>
          <p:cNvPr id="342" name="Google Shape;342;p1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SzPts val="1400"/>
              <a:buNone/>
            </a:pPr>
            <a:r>
              <a:rPr lang="en-US" sz="500"/>
              <a:t>Presidential Task Force on COVID-19 </a:t>
            </a:r>
            <a:endParaRPr sz="500"/>
          </a:p>
        </p:txBody>
      </p:sp>
      <p:sp>
        <p:nvSpPr>
          <p:cNvPr id="343" name="Google Shape;343;p1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chemeClr val="lt1"/>
              </a:solidFill>
              <a:latin typeface="Arial"/>
              <a:ea typeface="Arial"/>
              <a:cs typeface="Arial"/>
              <a:sym typeface="Arial"/>
            </a:endParaRPr>
          </a:p>
        </p:txBody>
      </p:sp>
      <p:sp>
        <p:nvSpPr>
          <p:cNvPr id="344" name="Google Shape;344;p1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800"/>
              <a:buFont typeface="Arial"/>
              <a:buNone/>
            </a:pPr>
            <a:r>
              <a:rPr lang="en-US" sz="1800" b="1" i="0" u="none" strike="noStrike" cap="none">
                <a:solidFill>
                  <a:schemeClr val="lt1"/>
                </a:solidFill>
                <a:latin typeface="Arial"/>
                <a:ea typeface="Arial"/>
                <a:cs typeface="Arial"/>
                <a:sym typeface="Arial"/>
              </a:rPr>
              <a:t>EXECUTIVE SUMMARY</a:t>
            </a:r>
            <a:endParaRPr sz="1800" b="1" i="0" u="none" strike="noStrike" cap="none">
              <a:solidFill>
                <a:schemeClr val="lt1"/>
              </a:solidFill>
              <a:latin typeface="Arial"/>
              <a:ea typeface="Arial"/>
              <a:cs typeface="Arial"/>
              <a:sym typeface="Arial"/>
            </a:endParaRPr>
          </a:p>
        </p:txBody>
      </p:sp>
      <p:cxnSp>
        <p:nvCxnSpPr>
          <p:cNvPr id="345" name="Google Shape;345;p1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46" name="Google Shape;346;p18"/>
          <p:cNvGrpSpPr/>
          <p:nvPr/>
        </p:nvGrpSpPr>
        <p:grpSpPr>
          <a:xfrm>
            <a:off x="312508" y="1411975"/>
            <a:ext cx="6865794" cy="2466597"/>
            <a:chOff x="312508" y="1647493"/>
            <a:chExt cx="6865794" cy="2466597"/>
          </a:xfrm>
        </p:grpSpPr>
        <p:sp>
          <p:nvSpPr>
            <p:cNvPr id="347" name="Google Shape;347;p18"/>
            <p:cNvSpPr txBox="1"/>
            <p:nvPr/>
          </p:nvSpPr>
          <p:spPr>
            <a:xfrm>
              <a:off x="418102" y="1953499"/>
              <a:ext cx="6760200" cy="2160591"/>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chemeClr val="dk1"/>
                  </a:solidFill>
                  <a:latin typeface="Arial"/>
                  <a:ea typeface="Arial"/>
                  <a:cs typeface="Arial"/>
                  <a:sym typeface="Arial"/>
                </a:rPr>
                <a:t>Nationwide surveys were conducted for a duration of 24 weeks by NOI Polls starting from 15</a:t>
              </a:r>
              <a:r>
                <a:rPr lang="en-US" sz="1000" b="0" i="0" u="none" strike="noStrike" cap="none" baseline="30000" dirty="0">
                  <a:solidFill>
                    <a:schemeClr val="dk1"/>
                  </a:solidFill>
                  <a:latin typeface="Arial"/>
                  <a:ea typeface="Arial"/>
                  <a:cs typeface="Arial"/>
                  <a:sym typeface="Arial"/>
                </a:rPr>
                <a:t>th</a:t>
              </a:r>
              <a:r>
                <a:rPr lang="en-US" sz="1000" b="0" i="0" u="none" strike="noStrike" cap="none" dirty="0">
                  <a:solidFill>
                    <a:schemeClr val="dk1"/>
                  </a:solidFill>
                  <a:latin typeface="Arial"/>
                  <a:ea typeface="Arial"/>
                  <a:cs typeface="Arial"/>
                  <a:sym typeface="Arial"/>
                </a:rPr>
                <a:t> May 2020 to 20</a:t>
              </a:r>
              <a:r>
                <a:rPr lang="en-US" sz="1000" b="0" i="0" u="none" strike="noStrike" cap="none" baseline="30000" dirty="0">
                  <a:solidFill>
                    <a:schemeClr val="dk1"/>
                  </a:solidFill>
                  <a:latin typeface="Arial"/>
                  <a:ea typeface="Arial"/>
                  <a:cs typeface="Arial"/>
                  <a:sym typeface="Arial"/>
                </a:rPr>
                <a:t>th</a:t>
              </a:r>
              <a:r>
                <a:rPr lang="en-US" sz="1000" b="0" i="0" u="none" strike="noStrike" cap="none" dirty="0">
                  <a:solidFill>
                    <a:schemeClr val="dk1"/>
                  </a:solidFill>
                  <a:latin typeface="Arial"/>
                  <a:ea typeface="Arial"/>
                  <a:cs typeface="Arial"/>
                  <a:sym typeface="Arial"/>
                </a:rPr>
                <a:t> November 2020. These polls were made up of weekly national polls where state quotas were assigned to ensure that every state was proportionately represented and individual states namely, Kano, Enugu, Lagos, Kogi, </a:t>
              </a:r>
              <a:r>
                <a:rPr lang="en-US" sz="1000" b="0" i="0" u="none" strike="noStrike" cap="none" dirty="0" err="1">
                  <a:solidFill>
                    <a:schemeClr val="dk1"/>
                  </a:solidFill>
                  <a:latin typeface="Arial"/>
                  <a:ea typeface="Arial"/>
                  <a:cs typeface="Arial"/>
                  <a:sym typeface="Arial"/>
                </a:rPr>
                <a:t>Borno</a:t>
              </a:r>
              <a:r>
                <a:rPr lang="en-US" sz="1000" b="0" i="0" u="none" strike="noStrike" cap="none" dirty="0">
                  <a:solidFill>
                    <a:schemeClr val="dk1"/>
                  </a:solidFill>
                  <a:latin typeface="Arial"/>
                  <a:ea typeface="Arial"/>
                  <a:cs typeface="Arial"/>
                  <a:sym typeface="Arial"/>
                </a:rPr>
                <a:t>, Zamfara, </a:t>
              </a:r>
              <a:r>
                <a:rPr lang="en-US" sz="1000" b="0" i="0" u="none" strike="noStrike" cap="none" dirty="0" err="1">
                  <a:solidFill>
                    <a:schemeClr val="dk1"/>
                  </a:solidFill>
                  <a:latin typeface="Arial"/>
                  <a:ea typeface="Arial"/>
                  <a:cs typeface="Arial"/>
                  <a:sym typeface="Arial"/>
                </a:rPr>
                <a:t>Abia</a:t>
              </a:r>
              <a:r>
                <a:rPr lang="en-US" sz="1000" b="0" i="0" u="none" strike="noStrike" cap="none" dirty="0">
                  <a:solidFill>
                    <a:schemeClr val="dk1"/>
                  </a:solidFill>
                  <a:latin typeface="Arial"/>
                  <a:ea typeface="Arial"/>
                  <a:cs typeface="Arial"/>
                  <a:sym typeface="Arial"/>
                </a:rPr>
                <a:t>, Adamawa, Kebbi, Rivers, FCT, Edo, Bayelsa, Ogun, Oyo, Plateau, Ondo, Cross River, Imo, and Kaduna were also polled during the same period. T</a:t>
              </a:r>
              <a:r>
                <a:rPr lang="en-US" sz="1000" b="0" i="0" u="none" strike="noStrike" cap="none" dirty="0">
                  <a:solidFill>
                    <a:schemeClr val="dk1"/>
                  </a:solidFill>
                  <a:latin typeface="Arial"/>
                  <a:ea typeface="Arial"/>
                  <a:cs typeface="Arial"/>
                  <a:sym typeface="Arial"/>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0"/>
                    </a:ext>
                  </a:extLst>
                </a:rPr>
                <a:t>he surveys were conducted to </a:t>
              </a:r>
              <a:r>
                <a:rPr lang="en-US" sz="1000" dirty="0">
                  <a:solidFill>
                    <a:schemeClr val="dk1"/>
                  </a:solidFill>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1"/>
                    </a:ext>
                  </a:extLst>
                </a:rPr>
                <a:t>understand citizen’s perceptions, barriers, </a:t>
              </a:r>
              <a:r>
                <a:rPr lang="en-US" sz="1000" b="0" i="0" u="none" strike="noStrike" cap="none" dirty="0">
                  <a:solidFill>
                    <a:schemeClr val="dk1"/>
                  </a:solidFill>
                  <a:latin typeface="Arial"/>
                  <a:ea typeface="Arial"/>
                  <a:cs typeface="Arial"/>
                  <a:sym typeface="Arial"/>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2"/>
                    </a:ext>
                  </a:extLst>
                </a:rPr>
                <a:t> </a:t>
              </a:r>
              <a:r>
                <a:rPr lang="en-US" sz="1000" b="0" i="0" u="none" strike="noStrike" cap="none" dirty="0">
                  <a:solidFill>
                    <a:schemeClr val="dk1"/>
                  </a:solidFill>
                  <a:latin typeface="Arial"/>
                  <a:ea typeface="Arial"/>
                  <a:cs typeface="Arial"/>
                  <a:sym typeface="Arial"/>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2"/>
                    </a:ext>
                  </a:extLst>
                </a:rPr>
                <a:t>behaviors</a:t>
              </a:r>
              <a:r>
                <a:rPr lang="en-US" sz="1000" b="0" i="0" u="none" strike="noStrike" cap="none" dirty="0">
                  <a:solidFill>
                    <a:schemeClr val="dk1"/>
                  </a:solidFill>
                  <a:latin typeface="Arial"/>
                  <a:ea typeface="Arial"/>
                  <a:cs typeface="Arial"/>
                  <a:sym typeface="Arial"/>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2"/>
                    </a:ext>
                  </a:extLst>
                </a:rPr>
                <a:t> and concern</a:t>
              </a:r>
              <a:r>
                <a:rPr lang="en-US" sz="1000" dirty="0">
                  <a:solidFill>
                    <a:schemeClr val="dk1"/>
                  </a:solidFill>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3"/>
                    </a:ext>
                  </a:extLst>
                </a:rPr>
                <a:t>s regarding Covid-19 as well as understand citizen’s trust in Government measures to combat the virus</a:t>
              </a:r>
              <a:r>
                <a:rPr lang="en-US" sz="1000" b="0" i="0" u="none" strike="noStrike" cap="none" dirty="0">
                  <a:solidFill>
                    <a:schemeClr val="dk1"/>
                  </a:solidFill>
                  <a:latin typeface="Arial"/>
                  <a:ea typeface="Arial"/>
                  <a:cs typeface="Arial"/>
                  <a:sym typeface="Arial"/>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4"/>
                    </a:ext>
                  </a:extLst>
                </a:rPr>
                <a:t>.  </a:t>
              </a:r>
              <a:endParaRPr sz="1000" b="0" i="0" u="none" strike="noStrike" cap="none" dirty="0">
                <a:solidFill>
                  <a:schemeClr val="dk1"/>
                </a:solidFill>
                <a:latin typeface="Arial"/>
                <a:ea typeface="Arial"/>
                <a:cs typeface="Arial"/>
                <a:sym typeface="Arial"/>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5"/>
                  </a:ext>
                </a:extLst>
              </a:endParaRPr>
            </a:p>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chemeClr val="dk1"/>
                  </a:solidFill>
                  <a:latin typeface="Arial"/>
                  <a:ea typeface="Arial"/>
                  <a:cs typeface="Arial"/>
                  <a:sym typeface="Arial"/>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6"/>
                    </a:ext>
                  </a:extLst>
                </a:rPr>
                <a:t>The surveys were conducted at different periods and they focused on assessing citizens perception in 5 key areas: </a:t>
              </a:r>
              <a:endParaRPr sz="1000" b="0" i="0" u="none" strike="noStrike" cap="none" dirty="0">
                <a:solidFill>
                  <a:schemeClr val="dk1"/>
                </a:solidFill>
                <a:latin typeface="Arial"/>
                <a:ea typeface="Arial"/>
                <a:cs typeface="Arial"/>
                <a:sym typeface="Arial"/>
              </a:endParaRPr>
            </a:p>
            <a:p>
              <a:pPr marL="342900" marR="0" lvl="0" indent="-169862" algn="l" rtl="0">
                <a:lnSpc>
                  <a:spcPct val="117000"/>
                </a:lnSpc>
                <a:spcBef>
                  <a:spcPts val="0"/>
                </a:spcBef>
                <a:spcAft>
                  <a:spcPts val="0"/>
                </a:spcAft>
                <a:buClr>
                  <a:schemeClr val="dk1"/>
                </a:buClr>
                <a:buSzPts val="900"/>
                <a:buFont typeface="Noto Sans Symbols"/>
                <a:buChar char="∙"/>
              </a:pPr>
              <a:r>
                <a:rPr lang="en-US" sz="1000" b="0" i="0" u="none" strike="noStrike" cap="none" dirty="0">
                  <a:solidFill>
                    <a:schemeClr val="dk1"/>
                  </a:solidFill>
                  <a:latin typeface="Arial"/>
                  <a:ea typeface="Arial"/>
                  <a:cs typeface="Arial"/>
                  <a:sym typeface="Arial"/>
                </a:rPr>
                <a:t>Trust and Concern </a:t>
              </a:r>
              <a:endParaRPr sz="1000" b="0" i="0" u="none" strike="noStrike" cap="none" dirty="0">
                <a:solidFill>
                  <a:schemeClr val="dk1"/>
                </a:solidFill>
                <a:latin typeface="Arial"/>
                <a:ea typeface="Arial"/>
                <a:cs typeface="Arial"/>
                <a:sym typeface="Arial"/>
              </a:endParaRPr>
            </a:p>
            <a:p>
              <a:pPr marL="342900" marR="0" lvl="0" indent="-169862" algn="l" rtl="0">
                <a:lnSpc>
                  <a:spcPct val="117000"/>
                </a:lnSpc>
                <a:spcBef>
                  <a:spcPts val="0"/>
                </a:spcBef>
                <a:spcAft>
                  <a:spcPts val="0"/>
                </a:spcAft>
                <a:buClr>
                  <a:schemeClr val="dk1"/>
                </a:buClr>
                <a:buSzPts val="900"/>
                <a:buFont typeface="Noto Sans Symbols"/>
                <a:buChar char="∙"/>
              </a:pPr>
              <a:r>
                <a:rPr lang="en-US" sz="1000" dirty="0">
                  <a:solidFill>
                    <a:schemeClr val="dk1"/>
                  </a:solidFill>
                </a:rPr>
                <a:t>Channels and recall of messaging </a:t>
              </a:r>
              <a:endParaRPr sz="1000" b="0" i="0" u="none" strike="noStrike" cap="none" dirty="0">
                <a:solidFill>
                  <a:schemeClr val="dk1"/>
                </a:solidFill>
                <a:latin typeface="Arial"/>
                <a:ea typeface="Arial"/>
                <a:cs typeface="Arial"/>
                <a:sym typeface="Arial"/>
              </a:endParaRPr>
            </a:p>
            <a:p>
              <a:pPr marL="342900" marR="0" lvl="0" indent="-169862" algn="l" rtl="0">
                <a:lnSpc>
                  <a:spcPct val="117000"/>
                </a:lnSpc>
                <a:spcBef>
                  <a:spcPts val="0"/>
                </a:spcBef>
                <a:spcAft>
                  <a:spcPts val="0"/>
                </a:spcAft>
                <a:buClr>
                  <a:schemeClr val="dk1"/>
                </a:buClr>
                <a:buSzPts val="900"/>
                <a:buFont typeface="Noto Sans Symbols"/>
                <a:buChar char="∙"/>
              </a:pPr>
              <a:r>
                <a:rPr lang="en-US" sz="1000" b="0" i="0" u="none" strike="noStrike" cap="none" dirty="0">
                  <a:solidFill>
                    <a:schemeClr val="dk1"/>
                  </a:solidFill>
                  <a:latin typeface="Arial"/>
                  <a:ea typeface="Arial"/>
                  <a:cs typeface="Arial"/>
                  <a:sym typeface="Arial"/>
                </a:rPr>
                <a:t>Preventive </a:t>
              </a:r>
              <a:r>
                <a:rPr lang="en-US" sz="1000" dirty="0">
                  <a:solidFill>
                    <a:schemeClr val="dk1"/>
                  </a:solidFill>
                </a:rPr>
                <a:t>behaviors</a:t>
              </a:r>
              <a:endParaRPr sz="1000" b="0" i="0" u="none" strike="noStrike" cap="none" dirty="0">
                <a:solidFill>
                  <a:schemeClr val="dk1"/>
                </a:solidFill>
                <a:latin typeface="Arial"/>
                <a:ea typeface="Arial"/>
                <a:cs typeface="Arial"/>
                <a:sym typeface="Arial"/>
              </a:endParaRPr>
            </a:p>
            <a:p>
              <a:pPr marL="342900" marR="0" lvl="0" indent="-169862" algn="l" rtl="0">
                <a:lnSpc>
                  <a:spcPct val="117000"/>
                </a:lnSpc>
                <a:spcBef>
                  <a:spcPts val="0"/>
                </a:spcBef>
                <a:spcAft>
                  <a:spcPts val="0"/>
                </a:spcAft>
                <a:buClr>
                  <a:schemeClr val="dk1"/>
                </a:buClr>
                <a:buSzPts val="900"/>
                <a:buFont typeface="Noto Sans Symbols"/>
                <a:buChar char="∙"/>
              </a:pPr>
              <a:r>
                <a:rPr lang="en-US" sz="1000" b="0" i="0" u="none" strike="noStrike" cap="none" dirty="0">
                  <a:solidFill>
                    <a:schemeClr val="dk1"/>
                  </a:solidFill>
                  <a:latin typeface="Arial"/>
                  <a:ea typeface="Arial"/>
                  <a:cs typeface="Arial"/>
                  <a:sym typeface="Arial"/>
                </a:rPr>
                <a:t>Palliatives </a:t>
              </a:r>
              <a:endParaRPr sz="1000" b="0" i="0" u="none" strike="noStrike" cap="none" dirty="0">
                <a:solidFill>
                  <a:schemeClr val="dk1"/>
                </a:solidFill>
                <a:latin typeface="Arial"/>
                <a:ea typeface="Arial"/>
                <a:cs typeface="Arial"/>
                <a:sym typeface="Arial"/>
              </a:endParaRPr>
            </a:p>
            <a:p>
              <a:pPr marL="342900" marR="0" lvl="0" indent="-169862" algn="l" rtl="0">
                <a:lnSpc>
                  <a:spcPct val="117000"/>
                </a:lnSpc>
                <a:spcBef>
                  <a:spcPts val="0"/>
                </a:spcBef>
                <a:spcAft>
                  <a:spcPts val="0"/>
                </a:spcAft>
                <a:buClr>
                  <a:schemeClr val="dk1"/>
                </a:buClr>
                <a:buSzPts val="900"/>
                <a:buFont typeface="Noto Sans Symbols"/>
                <a:buChar char="∙"/>
              </a:pPr>
              <a:r>
                <a:rPr lang="en-US" sz="1000" b="0" i="0" u="none" strike="noStrike" cap="none" dirty="0">
                  <a:solidFill>
                    <a:schemeClr val="dk1"/>
                  </a:solidFill>
                  <a:latin typeface="Arial"/>
                  <a:ea typeface="Arial"/>
                  <a:cs typeface="Arial"/>
                  <a:sym typeface="Arial"/>
                </a:rPr>
                <a:t>Misinformation and testing </a:t>
              </a:r>
              <a:endParaRPr sz="1050" b="0" i="0" u="none" strike="noStrike" cap="none" dirty="0">
                <a:solidFill>
                  <a:schemeClr val="dk1"/>
                </a:solidFill>
                <a:latin typeface="Arial"/>
                <a:ea typeface="Arial"/>
                <a:cs typeface="Arial"/>
                <a:sym typeface="Arial"/>
              </a:endParaRPr>
            </a:p>
          </p:txBody>
        </p:sp>
        <p:grpSp>
          <p:nvGrpSpPr>
            <p:cNvPr id="348" name="Google Shape;348;p18"/>
            <p:cNvGrpSpPr/>
            <p:nvPr/>
          </p:nvGrpSpPr>
          <p:grpSpPr>
            <a:xfrm>
              <a:off x="312508" y="1647493"/>
              <a:ext cx="6859228" cy="319421"/>
              <a:chOff x="312508" y="4545817"/>
              <a:chExt cx="7001606" cy="319421"/>
            </a:xfrm>
          </p:grpSpPr>
          <p:sp>
            <p:nvSpPr>
              <p:cNvPr id="349" name="Google Shape;349;p18"/>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chemeClr val="lt1"/>
                  </a:solidFill>
                  <a:latin typeface="Arial"/>
                  <a:ea typeface="Arial"/>
                  <a:cs typeface="Arial"/>
                  <a:sym typeface="Arial"/>
                </a:endParaRPr>
              </a:p>
            </p:txBody>
          </p:sp>
          <p:sp>
            <p:nvSpPr>
              <p:cNvPr id="350" name="Google Shape;350;p18"/>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200"/>
                  <a:buFont typeface="Arial"/>
                  <a:buNone/>
                </a:pPr>
                <a:r>
                  <a:rPr lang="en-US" sz="1200" b="1" i="0" u="none" strike="noStrike" cap="none" dirty="0">
                    <a:solidFill>
                      <a:srgbClr val="175C2C"/>
                    </a:solidFill>
                    <a:latin typeface="Arial"/>
                    <a:ea typeface="Arial"/>
                    <a:cs typeface="Arial"/>
                    <a:sym typeface="Arial"/>
                  </a:rPr>
                  <a:t>Citizens Feedback</a:t>
                </a:r>
                <a:endParaRPr sz="1000" b="1" i="0" u="none" strike="noStrike" cap="none" dirty="0">
                  <a:solidFill>
                    <a:schemeClr val="dk1"/>
                  </a:solidFill>
                  <a:latin typeface="Arial"/>
                  <a:ea typeface="Arial"/>
                  <a:cs typeface="Arial"/>
                  <a:sym typeface="Arial"/>
                </a:endParaRPr>
              </a:p>
            </p:txBody>
          </p:sp>
          <p:cxnSp>
            <p:nvCxnSpPr>
              <p:cNvPr id="351" name="Google Shape;351;p18"/>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sp>
        <p:nvSpPr>
          <p:cNvPr id="352" name="Google Shape;352;p18"/>
          <p:cNvSpPr/>
          <p:nvPr/>
        </p:nvSpPr>
        <p:spPr>
          <a:xfrm>
            <a:off x="462909" y="3896060"/>
            <a:ext cx="6672043" cy="6028339"/>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lvl="0" indent="0" algn="l" rtl="0">
              <a:spcBef>
                <a:spcPts val="0"/>
              </a:spcBef>
              <a:spcAft>
                <a:spcPts val="0"/>
              </a:spcAft>
              <a:buClr>
                <a:schemeClr val="dk1"/>
              </a:buClr>
              <a:buSzPts val="1000"/>
              <a:buFont typeface="Arial"/>
              <a:buNone/>
            </a:pPr>
            <a:endParaRPr sz="1600" b="0" i="0" u="none" strike="noStrike" cap="none" dirty="0">
              <a:solidFill>
                <a:schemeClr val="lt1"/>
              </a:solidFill>
              <a:latin typeface="Arial"/>
              <a:ea typeface="Arial"/>
              <a:cs typeface="Arial"/>
              <a:sym typeface="Arial"/>
            </a:endParaRPr>
          </a:p>
        </p:txBody>
      </p:sp>
      <p:grpSp>
        <p:nvGrpSpPr>
          <p:cNvPr id="353" name="Google Shape;353;p18"/>
          <p:cNvGrpSpPr/>
          <p:nvPr/>
        </p:nvGrpSpPr>
        <p:grpSpPr>
          <a:xfrm>
            <a:off x="462879" y="3848472"/>
            <a:ext cx="6331585" cy="5983587"/>
            <a:chOff x="629127" y="1606852"/>
            <a:chExt cx="6331585" cy="7298838"/>
          </a:xfrm>
        </p:grpSpPr>
        <p:sp>
          <p:nvSpPr>
            <p:cNvPr id="354" name="Google Shape;354;p18"/>
            <p:cNvSpPr/>
            <p:nvPr/>
          </p:nvSpPr>
          <p:spPr>
            <a:xfrm>
              <a:off x="818780" y="2232186"/>
              <a:ext cx="5985359" cy="6673504"/>
            </a:xfrm>
            <a:prstGeom prst="triangle">
              <a:avLst>
                <a:gd name="adj" fmla="val 50000"/>
              </a:avLst>
            </a:prstGeom>
            <a:solidFill>
              <a:srgbClr val="F2F2F2"/>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5" name="Google Shape;355;p18"/>
            <p:cNvSpPr/>
            <p:nvPr/>
          </p:nvSpPr>
          <p:spPr>
            <a:xfrm>
              <a:off x="629127" y="1827383"/>
              <a:ext cx="6311707" cy="1125956"/>
            </a:xfrm>
            <a:prstGeom prst="rect">
              <a:avLst/>
            </a:prstGeom>
            <a:solidFill>
              <a:srgbClr val="F2F2F2"/>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6" name="Google Shape;356;p18"/>
            <p:cNvSpPr/>
            <p:nvPr/>
          </p:nvSpPr>
          <p:spPr>
            <a:xfrm>
              <a:off x="649005" y="1790422"/>
              <a:ext cx="6311707" cy="1194873"/>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grpSp>
          <p:nvGrpSpPr>
            <p:cNvPr id="357" name="Google Shape;357;p18"/>
            <p:cNvGrpSpPr/>
            <p:nvPr/>
          </p:nvGrpSpPr>
          <p:grpSpPr>
            <a:xfrm>
              <a:off x="907897" y="1820215"/>
              <a:ext cx="2875484" cy="1110005"/>
              <a:chOff x="227271" y="192476"/>
              <a:chExt cx="2344420" cy="1224017"/>
            </a:xfrm>
          </p:grpSpPr>
          <p:sp>
            <p:nvSpPr>
              <p:cNvPr id="358" name="Google Shape;358;p18"/>
              <p:cNvSpPr/>
              <p:nvPr/>
            </p:nvSpPr>
            <p:spPr>
              <a:xfrm>
                <a:off x="227271" y="1048193"/>
                <a:ext cx="2344420" cy="368300"/>
              </a:xfrm>
              <a:prstGeom prst="rect">
                <a:avLst/>
              </a:prstGeom>
              <a:noFill/>
              <a:ln w="12700"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15000"/>
                  </a:lnSpc>
                  <a:spcBef>
                    <a:spcPts val="0"/>
                  </a:spcBef>
                  <a:spcAft>
                    <a:spcPts val="0"/>
                  </a:spcAft>
                  <a:buClr>
                    <a:srgbClr val="000000"/>
                  </a:buClr>
                  <a:buSzPts val="1000"/>
                  <a:buFont typeface="Arial"/>
                  <a:buNone/>
                </a:pPr>
                <a:r>
                  <a:rPr lang="en-US" sz="1000" b="1" i="1" u="none" strike="noStrike" cap="none">
                    <a:solidFill>
                      <a:srgbClr val="008751"/>
                    </a:solidFill>
                    <a:latin typeface="Arial"/>
                    <a:ea typeface="Arial"/>
                    <a:cs typeface="Arial"/>
                    <a:sym typeface="Arial"/>
                  </a:rPr>
                  <a:t>Total Sample over 24 weeks</a:t>
                </a:r>
                <a:endParaRPr sz="850" b="0" i="0" u="none" strike="noStrike" cap="none">
                  <a:solidFill>
                    <a:schemeClr val="dk1"/>
                  </a:solidFill>
                  <a:latin typeface="Arial"/>
                  <a:ea typeface="Arial"/>
                  <a:cs typeface="Arial"/>
                  <a:sym typeface="Arial"/>
                </a:endParaRPr>
              </a:p>
            </p:txBody>
          </p:sp>
          <p:grpSp>
            <p:nvGrpSpPr>
              <p:cNvPr id="359" name="Google Shape;359;p18"/>
              <p:cNvGrpSpPr/>
              <p:nvPr/>
            </p:nvGrpSpPr>
            <p:grpSpPr>
              <a:xfrm>
                <a:off x="901725" y="192476"/>
                <a:ext cx="989789" cy="842907"/>
                <a:chOff x="607085" y="-123523"/>
                <a:chExt cx="3058763" cy="3058432"/>
              </a:xfrm>
            </p:grpSpPr>
            <p:grpSp>
              <p:nvGrpSpPr>
                <p:cNvPr id="360" name="Google Shape;360;p18"/>
                <p:cNvGrpSpPr/>
                <p:nvPr/>
              </p:nvGrpSpPr>
              <p:grpSpPr>
                <a:xfrm rot="8610070">
                  <a:off x="1042679" y="312699"/>
                  <a:ext cx="2187575" cy="2185988"/>
                  <a:chOff x="1042679" y="312699"/>
                  <a:chExt cx="2187575" cy="2185988"/>
                </a:xfrm>
              </p:grpSpPr>
              <p:sp>
                <p:nvSpPr>
                  <p:cNvPr id="361" name="Google Shape;361;p18"/>
                  <p:cNvSpPr/>
                  <p:nvPr/>
                </p:nvSpPr>
                <p:spPr>
                  <a:xfrm>
                    <a:off x="2136466" y="312699"/>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362" name="Google Shape;362;p18"/>
                  <p:cNvSpPr/>
                  <p:nvPr/>
                </p:nvSpPr>
                <p:spPr>
                  <a:xfrm>
                    <a:off x="1042679" y="312699"/>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grpSp>
            <p:grpSp>
              <p:nvGrpSpPr>
                <p:cNvPr id="363" name="Google Shape;363;p18"/>
                <p:cNvGrpSpPr/>
                <p:nvPr/>
              </p:nvGrpSpPr>
              <p:grpSpPr>
                <a:xfrm>
                  <a:off x="1253003" y="531282"/>
                  <a:ext cx="1766928" cy="2248200"/>
                  <a:chOff x="1253003" y="531282"/>
                  <a:chExt cx="1766928" cy="2248200"/>
                </a:xfrm>
              </p:grpSpPr>
              <p:sp>
                <p:nvSpPr>
                  <p:cNvPr id="364" name="Google Shape;364;p18"/>
                  <p:cNvSpPr/>
                  <p:nvPr/>
                </p:nvSpPr>
                <p:spPr>
                  <a:xfrm rot="10800000">
                    <a:off x="1956447" y="2347482"/>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365" name="Google Shape;365;p18"/>
                  <p:cNvSpPr/>
                  <p:nvPr/>
                </p:nvSpPr>
                <p:spPr>
                  <a:xfrm>
                    <a:off x="1253003" y="531282"/>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366" name="Google Shape;366;p18"/>
                  <p:cNvSpPr/>
                  <p:nvPr/>
                </p:nvSpPr>
                <p:spPr>
                  <a:xfrm>
                    <a:off x="1368522" y="1098319"/>
                    <a:ext cx="1528670" cy="99304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0000"/>
                      </a:buClr>
                      <a:buSzPts val="1000"/>
                      <a:buFont typeface="Arial"/>
                      <a:buNone/>
                    </a:pPr>
                    <a:r>
                      <a:rPr lang="en-US" sz="1000" b="1" i="1" u="none" strike="noStrike" cap="none">
                        <a:solidFill>
                          <a:srgbClr val="008751"/>
                        </a:solidFill>
                        <a:latin typeface="Arial"/>
                        <a:ea typeface="Arial"/>
                        <a:cs typeface="Arial"/>
                        <a:sym typeface="Arial"/>
                      </a:rPr>
                      <a:t>36,000</a:t>
                    </a:r>
                    <a:endParaRPr sz="850" b="0" i="0" u="none" strike="noStrike" cap="none">
                      <a:solidFill>
                        <a:schemeClr val="dk1"/>
                      </a:solidFill>
                      <a:latin typeface="Arial"/>
                      <a:ea typeface="Arial"/>
                      <a:cs typeface="Arial"/>
                      <a:sym typeface="Arial"/>
                    </a:endParaRPr>
                  </a:p>
                </p:txBody>
              </p:sp>
            </p:grpSp>
          </p:grpSp>
        </p:grpSp>
        <p:grpSp>
          <p:nvGrpSpPr>
            <p:cNvPr id="367" name="Google Shape;367;p18"/>
            <p:cNvGrpSpPr/>
            <p:nvPr/>
          </p:nvGrpSpPr>
          <p:grpSpPr>
            <a:xfrm>
              <a:off x="4450013" y="1820215"/>
              <a:ext cx="2229823" cy="1110005"/>
              <a:chOff x="3115032" y="192476"/>
              <a:chExt cx="1818005" cy="1224017"/>
            </a:xfrm>
          </p:grpSpPr>
          <p:sp>
            <p:nvSpPr>
              <p:cNvPr id="368" name="Google Shape;368;p18"/>
              <p:cNvSpPr/>
              <p:nvPr/>
            </p:nvSpPr>
            <p:spPr>
              <a:xfrm>
                <a:off x="3115032" y="1048193"/>
                <a:ext cx="1818005" cy="368300"/>
              </a:xfrm>
              <a:prstGeom prst="rect">
                <a:avLst/>
              </a:prstGeom>
              <a:noFill/>
              <a:ln w="12700"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15000"/>
                  </a:lnSpc>
                  <a:spcBef>
                    <a:spcPts val="0"/>
                  </a:spcBef>
                  <a:spcAft>
                    <a:spcPts val="0"/>
                  </a:spcAft>
                  <a:buClr>
                    <a:srgbClr val="000000"/>
                  </a:buClr>
                  <a:buSzPts val="1000"/>
                  <a:buFont typeface="Arial"/>
                  <a:buNone/>
                </a:pPr>
                <a:r>
                  <a:rPr lang="en-US" sz="1000" b="1" i="1" u="none" strike="noStrike" cap="none">
                    <a:solidFill>
                      <a:srgbClr val="008751"/>
                    </a:solidFill>
                    <a:latin typeface="Arial"/>
                    <a:ea typeface="Arial"/>
                    <a:cs typeface="Arial"/>
                    <a:sym typeface="Arial"/>
                  </a:rPr>
                  <a:t>Weekly Sample size </a:t>
                </a:r>
                <a:endParaRPr sz="850" b="0" i="0" u="none" strike="noStrike" cap="none">
                  <a:solidFill>
                    <a:schemeClr val="dk1"/>
                  </a:solidFill>
                  <a:latin typeface="Arial"/>
                  <a:ea typeface="Arial"/>
                  <a:cs typeface="Arial"/>
                  <a:sym typeface="Arial"/>
                </a:endParaRPr>
              </a:p>
            </p:txBody>
          </p:sp>
          <p:grpSp>
            <p:nvGrpSpPr>
              <p:cNvPr id="369" name="Google Shape;369;p18"/>
              <p:cNvGrpSpPr/>
              <p:nvPr/>
            </p:nvGrpSpPr>
            <p:grpSpPr>
              <a:xfrm>
                <a:off x="3529435" y="192476"/>
                <a:ext cx="989789" cy="842907"/>
                <a:chOff x="3234795" y="-123523"/>
                <a:chExt cx="3058763" cy="3058432"/>
              </a:xfrm>
            </p:grpSpPr>
            <p:grpSp>
              <p:nvGrpSpPr>
                <p:cNvPr id="370" name="Google Shape;370;p18"/>
                <p:cNvGrpSpPr/>
                <p:nvPr/>
              </p:nvGrpSpPr>
              <p:grpSpPr>
                <a:xfrm rot="8610070">
                  <a:off x="3670389" y="312699"/>
                  <a:ext cx="2187575" cy="2185988"/>
                  <a:chOff x="3670389" y="312699"/>
                  <a:chExt cx="2187575" cy="2185988"/>
                </a:xfrm>
              </p:grpSpPr>
              <p:sp>
                <p:nvSpPr>
                  <p:cNvPr id="371" name="Google Shape;371;p18"/>
                  <p:cNvSpPr/>
                  <p:nvPr/>
                </p:nvSpPr>
                <p:spPr>
                  <a:xfrm>
                    <a:off x="4764176" y="312699"/>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372" name="Google Shape;372;p18"/>
                  <p:cNvSpPr/>
                  <p:nvPr/>
                </p:nvSpPr>
                <p:spPr>
                  <a:xfrm>
                    <a:off x="3670389" y="312699"/>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grpSp>
            <p:grpSp>
              <p:nvGrpSpPr>
                <p:cNvPr id="373" name="Google Shape;373;p18"/>
                <p:cNvGrpSpPr/>
                <p:nvPr/>
              </p:nvGrpSpPr>
              <p:grpSpPr>
                <a:xfrm>
                  <a:off x="3880713" y="531282"/>
                  <a:ext cx="1766928" cy="2248200"/>
                  <a:chOff x="3880713" y="531282"/>
                  <a:chExt cx="1766928" cy="2248200"/>
                </a:xfrm>
              </p:grpSpPr>
              <p:sp>
                <p:nvSpPr>
                  <p:cNvPr id="374" name="Google Shape;374;p18"/>
                  <p:cNvSpPr/>
                  <p:nvPr/>
                </p:nvSpPr>
                <p:spPr>
                  <a:xfrm rot="10800000">
                    <a:off x="4584157" y="2347482"/>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375" name="Google Shape;375;p18"/>
                  <p:cNvSpPr/>
                  <p:nvPr/>
                </p:nvSpPr>
                <p:spPr>
                  <a:xfrm>
                    <a:off x="3880713" y="531282"/>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376" name="Google Shape;376;p18"/>
                  <p:cNvSpPr/>
                  <p:nvPr/>
                </p:nvSpPr>
                <p:spPr>
                  <a:xfrm>
                    <a:off x="3995744" y="1098319"/>
                    <a:ext cx="1528670" cy="99304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0000"/>
                      </a:buClr>
                      <a:buSzPts val="1000"/>
                      <a:buFont typeface="Arial"/>
                      <a:buNone/>
                    </a:pPr>
                    <a:r>
                      <a:rPr lang="en-US" sz="1000" b="1" i="1" u="none" strike="noStrike" cap="none">
                        <a:solidFill>
                          <a:srgbClr val="008751"/>
                        </a:solidFill>
                        <a:latin typeface="Arial"/>
                        <a:ea typeface="Arial"/>
                        <a:cs typeface="Arial"/>
                        <a:sym typeface="Arial"/>
                      </a:rPr>
                      <a:t>1,500</a:t>
                    </a:r>
                    <a:endParaRPr sz="850" b="0" i="0" u="none" strike="noStrike" cap="none">
                      <a:solidFill>
                        <a:schemeClr val="dk1"/>
                      </a:solidFill>
                      <a:latin typeface="Arial"/>
                      <a:ea typeface="Arial"/>
                      <a:cs typeface="Arial"/>
                      <a:sym typeface="Arial"/>
                    </a:endParaRPr>
                  </a:p>
                </p:txBody>
              </p:sp>
            </p:grpSp>
          </p:grpSp>
        </p:grpSp>
        <p:sp>
          <p:nvSpPr>
            <p:cNvPr id="377" name="Google Shape;377;p18"/>
            <p:cNvSpPr txBox="1"/>
            <p:nvPr/>
          </p:nvSpPr>
          <p:spPr>
            <a:xfrm>
              <a:off x="670408" y="1606852"/>
              <a:ext cx="4486398" cy="201564"/>
            </a:xfrm>
            <a:prstGeom prst="rect">
              <a:avLst/>
            </a:prstGeom>
            <a:noFill/>
            <a:ln>
              <a:noFill/>
            </a:ln>
          </p:spPr>
          <p:txBody>
            <a:bodyPr spcFirstLastPara="1" wrap="square" lIns="0" tIns="0" rIns="0" bIns="0" anchor="t" anchorCtr="0">
              <a:noAutofit/>
            </a:bodyPr>
            <a:lstStyle/>
            <a:p>
              <a:pPr marL="0" marR="0" lvl="0" indent="0" algn="just" rtl="0">
                <a:lnSpc>
                  <a:spcPct val="115000"/>
                </a:lnSpc>
                <a:spcBef>
                  <a:spcPts val="0"/>
                </a:spcBef>
                <a:spcAft>
                  <a:spcPts val="0"/>
                </a:spcAft>
                <a:buClr>
                  <a:srgbClr val="000000"/>
                </a:buClr>
                <a:buSzPts val="1000"/>
                <a:buFont typeface="Arial"/>
                <a:buNone/>
              </a:pPr>
              <a:r>
                <a:rPr lang="en-US" sz="1000" b="0" i="1" u="none" strike="noStrike" cap="none" dirty="0">
                  <a:solidFill>
                    <a:srgbClr val="008751"/>
                  </a:solidFill>
                  <a:latin typeface="Arial"/>
                  <a:ea typeface="Arial"/>
                  <a:cs typeface="Arial"/>
                  <a:sym typeface="Arial"/>
                </a:rPr>
                <a:t>Survey Respondent Demography:</a:t>
              </a:r>
              <a:endParaRPr sz="850" b="0" i="0" u="none" strike="noStrike" cap="none" dirty="0">
                <a:solidFill>
                  <a:schemeClr val="dk1"/>
                </a:solidFill>
                <a:latin typeface="Arial"/>
                <a:ea typeface="Arial"/>
                <a:cs typeface="Arial"/>
                <a:sym typeface="Arial"/>
              </a:endParaRPr>
            </a:p>
            <a:p>
              <a:pPr marL="0" marR="0" lvl="0" indent="0" algn="l" rtl="0">
                <a:lnSpc>
                  <a:spcPct val="115000"/>
                </a:lnSpc>
                <a:spcBef>
                  <a:spcPts val="60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 </a:t>
              </a:r>
              <a:endParaRPr sz="850" b="0" i="0" u="none" strike="noStrike" cap="none" dirty="0">
                <a:solidFill>
                  <a:schemeClr val="dk1"/>
                </a:solidFill>
                <a:latin typeface="Arial"/>
                <a:ea typeface="Arial"/>
                <a:cs typeface="Arial"/>
                <a:sym typeface="Arial"/>
              </a:endParaRPr>
            </a:p>
          </p:txBody>
        </p:sp>
      </p:grpSp>
      <p:pic>
        <p:nvPicPr>
          <p:cNvPr id="378" name="Google Shape;378;p18"/>
          <p:cNvPicPr preferRelativeResize="0"/>
          <p:nvPr/>
        </p:nvPicPr>
        <p:blipFill rotWithShape="1">
          <a:blip r:embed="rId4">
            <a:alphaModFix/>
          </a:blip>
          <a:srcRect/>
          <a:stretch/>
        </p:blipFill>
        <p:spPr>
          <a:xfrm>
            <a:off x="462879" y="9357528"/>
            <a:ext cx="6561600" cy="739420"/>
          </a:xfrm>
          <a:prstGeom prst="rect">
            <a:avLst/>
          </a:prstGeom>
          <a:noFill/>
          <a:ln>
            <a:noFill/>
          </a:ln>
        </p:spPr>
      </p:pic>
      <p:grpSp>
        <p:nvGrpSpPr>
          <p:cNvPr id="379" name="Google Shape;379;p18"/>
          <p:cNvGrpSpPr/>
          <p:nvPr/>
        </p:nvGrpSpPr>
        <p:grpSpPr>
          <a:xfrm>
            <a:off x="482757" y="5046878"/>
            <a:ext cx="6780083" cy="4279118"/>
            <a:chOff x="435003" y="4017029"/>
            <a:chExt cx="6780083" cy="4279118"/>
          </a:xfrm>
        </p:grpSpPr>
        <p:grpSp>
          <p:nvGrpSpPr>
            <p:cNvPr id="380" name="Google Shape;380;p18"/>
            <p:cNvGrpSpPr/>
            <p:nvPr/>
          </p:nvGrpSpPr>
          <p:grpSpPr>
            <a:xfrm>
              <a:off x="435003" y="6909375"/>
              <a:ext cx="6780083" cy="1386772"/>
              <a:chOff x="579380" y="1240654"/>
              <a:chExt cx="6780083" cy="1386772"/>
            </a:xfrm>
          </p:grpSpPr>
          <p:sp>
            <p:nvSpPr>
              <p:cNvPr id="381" name="Google Shape;381;p18"/>
              <p:cNvSpPr txBox="1"/>
              <p:nvPr/>
            </p:nvSpPr>
            <p:spPr>
              <a:xfrm>
                <a:off x="599263" y="1367081"/>
                <a:ext cx="6760200" cy="1260345"/>
              </a:xfrm>
              <a:prstGeom prst="rect">
                <a:avLst/>
              </a:prstGeom>
              <a:noFill/>
              <a:ln>
                <a:noFill/>
              </a:ln>
            </p:spPr>
            <p:txBody>
              <a:bodyPr spcFirstLastPara="1" wrap="square" lIns="0" tIns="0" rIns="0" bIns="0" anchor="t" anchorCtr="0">
                <a:spAutoFit/>
              </a:bodyPr>
              <a:lstStyle/>
              <a:p>
                <a:pPr marL="457200" marR="0" lvl="0" indent="-292100" algn="l" rtl="0">
                  <a:lnSpc>
                    <a:spcPct val="117000"/>
                  </a:lnSpc>
                  <a:spcBef>
                    <a:spcPts val="0"/>
                  </a:spcBef>
                  <a:spcAft>
                    <a:spcPts val="0"/>
                  </a:spcAft>
                  <a:buSzPts val="1000"/>
                  <a:buChar char="●"/>
                </a:pPr>
                <a:r>
                  <a:rPr lang="en-US" sz="1000" dirty="0">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7"/>
                      </a:ext>
                    </a:extLst>
                  </a:rPr>
                  <a:t>A</a:t>
                </a:r>
                <a:r>
                  <a:rPr lang="en-US" sz="1000" dirty="0">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8"/>
                      </a:ext>
                    </a:extLst>
                  </a:rPr>
                  <a:t>verage levels of disbelief in the virus nationwide have been around 18%; this has stayed relatively constant though there are regions with much higher vulnerability (especially the Southern areas) </a:t>
                </a:r>
                <a:endParaRPr sz="1000" dirty="0">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9"/>
                    </a:ext>
                  </a:extLst>
                </a:endParaRPr>
              </a:p>
              <a:p>
                <a:pPr marL="457200" marR="0" lvl="0" indent="-292100" algn="l" rtl="0">
                  <a:lnSpc>
                    <a:spcPct val="117000"/>
                  </a:lnSpc>
                  <a:spcBef>
                    <a:spcPts val="0"/>
                  </a:spcBef>
                  <a:spcAft>
                    <a:spcPts val="0"/>
                  </a:spcAft>
                  <a:buSzPts val="1000"/>
                  <a:buChar char="●"/>
                </a:pPr>
                <a:r>
                  <a:rPr lang="en-US" sz="1000" dirty="0">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10"/>
                      </a:ext>
                    </a:extLst>
                  </a:rPr>
                  <a:t>Misinformation is strongly linked to levels of trust; the most prevalent </a:t>
                </a:r>
                <a:r>
                  <a:rPr lang="en-US" sz="1000" dirty="0" err="1">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10"/>
                      </a:ext>
                    </a:extLst>
                  </a:rPr>
                  <a:t>rumours</a:t>
                </a:r>
                <a:r>
                  <a:rPr lang="en-US" sz="1000" dirty="0">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10"/>
                      </a:ext>
                    </a:extLst>
                  </a:rPr>
                  <a:t> were linked to the virus being scam and /or not being real in Nigeria </a:t>
                </a:r>
                <a:endParaRPr sz="1000" dirty="0"/>
              </a:p>
              <a:p>
                <a:pPr marL="342900" marR="0" lvl="0" indent="-234950" algn="l" rtl="0">
                  <a:lnSpc>
                    <a:spcPct val="117000"/>
                  </a:lnSpc>
                  <a:spcBef>
                    <a:spcPts val="0"/>
                  </a:spcBef>
                  <a:spcAft>
                    <a:spcPts val="0"/>
                  </a:spcAft>
                  <a:buSzPts val="1000"/>
                  <a:buFont typeface="Arial"/>
                  <a:buChar char="●"/>
                </a:pPr>
                <a:r>
                  <a:rPr lang="en-US" sz="1000" b="0" i="0" u="none" strike="noStrike" cap="none" dirty="0">
                    <a:solidFill>
                      <a:srgbClr val="000000"/>
                    </a:solidFill>
                    <a:latin typeface="Arial"/>
                    <a:ea typeface="Arial"/>
                    <a:cs typeface="Arial"/>
                    <a:sym typeface="Arial"/>
                  </a:rPr>
                  <a:t>6% reported to have taken or tried to take a test for Corona virus and their experience </a:t>
                </a:r>
                <a:r>
                  <a:rPr lang="en-US" sz="1000" b="0" i="0" u="none" strike="noStrike" cap="none" dirty="0">
                    <a:solidFill>
                      <a:schemeClr val="dk1"/>
                    </a:solidFill>
                    <a:latin typeface="Arial"/>
                    <a:ea typeface="Arial"/>
                    <a:cs typeface="Arial"/>
                    <a:sym typeface="Arial"/>
                  </a:rPr>
                  <a:t>was at least satisfactory </a:t>
                </a:r>
                <a:r>
                  <a:rPr lang="en-US" sz="1000" b="0" i="0" u="none" strike="noStrike" cap="none" dirty="0">
                    <a:solidFill>
                      <a:srgbClr val="000000"/>
                    </a:solidFill>
                    <a:latin typeface="Arial"/>
                    <a:ea typeface="Arial"/>
                    <a:cs typeface="Arial"/>
                    <a:sym typeface="Arial"/>
                  </a:rPr>
                  <a:t>(85%) </a:t>
                </a:r>
                <a:endParaRPr sz="1000" b="0" i="0" u="none" strike="noStrike" cap="none" dirty="0">
                  <a:solidFill>
                    <a:srgbClr val="000000"/>
                  </a:solidFill>
                  <a:latin typeface="Arial"/>
                  <a:ea typeface="Arial"/>
                  <a:cs typeface="Arial"/>
                  <a:sym typeface="Arial"/>
                </a:endParaRPr>
              </a:p>
              <a:p>
                <a:pPr marL="0" marR="0" lvl="0" indent="0" algn="l" rtl="0">
                  <a:lnSpc>
                    <a:spcPct val="117000"/>
                  </a:lnSpc>
                  <a:spcBef>
                    <a:spcPts val="0"/>
                  </a:spcBef>
                  <a:spcAft>
                    <a:spcPts val="0"/>
                  </a:spcAft>
                  <a:buNone/>
                </a:pPr>
                <a:r>
                  <a:rPr lang="en-US" sz="1000" b="1" dirty="0">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11"/>
                      </a:ext>
                    </a:extLst>
                  </a:rPr>
                  <a:t>Adherence to preventative behaviors </a:t>
                </a:r>
                <a:endParaRPr sz="1000" b="1" dirty="0"/>
              </a:p>
            </p:txBody>
          </p:sp>
          <p:sp>
            <p:nvSpPr>
              <p:cNvPr id="382" name="Google Shape;382;p18"/>
              <p:cNvSpPr txBox="1"/>
              <p:nvPr/>
            </p:nvSpPr>
            <p:spPr>
              <a:xfrm>
                <a:off x="579380" y="1240654"/>
                <a:ext cx="6760200" cy="153900"/>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1" i="0" u="none" strike="noStrike" cap="none" dirty="0">
                    <a:solidFill>
                      <a:srgbClr val="000000"/>
                    </a:solidFill>
                    <a:latin typeface="Arial"/>
                    <a:ea typeface="Arial"/>
                    <a:cs typeface="Arial"/>
                    <a:sym typeface="Arial"/>
                  </a:rPr>
                  <a:t>Misinformation</a:t>
                </a:r>
                <a:endParaRPr sz="1000" b="0" i="0" u="none" strike="noStrike" cap="none" dirty="0">
                  <a:solidFill>
                    <a:srgbClr val="000000"/>
                  </a:solidFill>
                  <a:latin typeface="Arial"/>
                  <a:ea typeface="Arial"/>
                  <a:cs typeface="Arial"/>
                  <a:sym typeface="Arial"/>
                </a:endParaRPr>
              </a:p>
            </p:txBody>
          </p:sp>
        </p:grpSp>
        <p:grpSp>
          <p:nvGrpSpPr>
            <p:cNvPr id="383" name="Google Shape;383;p18"/>
            <p:cNvGrpSpPr/>
            <p:nvPr/>
          </p:nvGrpSpPr>
          <p:grpSpPr>
            <a:xfrm>
              <a:off x="454886" y="4017029"/>
              <a:ext cx="6760200" cy="1735077"/>
              <a:chOff x="454886" y="4017029"/>
              <a:chExt cx="6760200" cy="1735077"/>
            </a:xfrm>
          </p:grpSpPr>
          <p:sp>
            <p:nvSpPr>
              <p:cNvPr id="384" name="Google Shape;384;p18"/>
              <p:cNvSpPr/>
              <p:nvPr/>
            </p:nvSpPr>
            <p:spPr>
              <a:xfrm>
                <a:off x="454897" y="4176133"/>
                <a:ext cx="6576524" cy="1032600"/>
              </a:xfrm>
              <a:prstGeom prst="rect">
                <a:avLst/>
              </a:prstGeom>
              <a:noFill/>
              <a:ln w="12700" cap="sq" cmpd="sng">
                <a:solidFill>
                  <a:srgbClr val="008751"/>
                </a:solidFill>
                <a:prstDash val="dashDot"/>
                <a:round/>
                <a:headEnd type="none" w="sm" len="sm"/>
                <a:tailEnd type="none" w="sm" len="sm"/>
              </a:ln>
            </p:spPr>
            <p:txBody>
              <a:bodyPr spcFirstLastPara="1" wrap="square" lIns="91425" tIns="45700" rIns="91425" bIns="45700" anchor="t" anchorCtr="0">
                <a:noAutofit/>
              </a:bodyPr>
              <a:lstStyle/>
              <a:p>
                <a:pPr marL="457200" marR="0" lvl="0" indent="-228600" algn="l" rtl="0">
                  <a:lnSpc>
                    <a:spcPct val="117000"/>
                  </a:lnSpc>
                  <a:spcBef>
                    <a:spcPts val="0"/>
                  </a:spcBef>
                  <a:spcAft>
                    <a:spcPts val="0"/>
                  </a:spcAft>
                  <a:buClr>
                    <a:schemeClr val="lt1"/>
                  </a:buClr>
                  <a:buSzPts val="1000"/>
                  <a:buFont typeface="Arial"/>
                  <a:buNone/>
                </a:pPr>
                <a:endParaRPr sz="1000" b="0" i="0" u="none" strike="noStrike" cap="none" dirty="0">
                  <a:solidFill>
                    <a:srgbClr val="000000"/>
                  </a:solidFill>
                  <a:latin typeface="Arial"/>
                  <a:ea typeface="Arial"/>
                  <a:cs typeface="Arial"/>
                  <a:sym typeface="Arial"/>
                </a:endParaRPr>
              </a:p>
              <a:p>
                <a:pPr marL="119062" marR="0" lvl="0" indent="-119062" algn="l" rtl="0">
                  <a:lnSpc>
                    <a:spcPct val="117000"/>
                  </a:lnSpc>
                  <a:spcBef>
                    <a:spcPts val="0"/>
                  </a:spcBef>
                  <a:spcAft>
                    <a:spcPts val="0"/>
                  </a:spcAft>
                  <a:buClr>
                    <a:srgbClr val="000000"/>
                  </a:buClr>
                  <a:buSzPts val="1000"/>
                  <a:buFont typeface="Noto Sans Symbols"/>
                  <a:buChar char="∙"/>
                </a:pPr>
                <a:r>
                  <a:rPr lang="en-US" sz="1000" dirty="0"/>
                  <a:t>Over the course of polling, trust in Government r</a:t>
                </a:r>
                <a:r>
                  <a:rPr lang="en-US" sz="1000" dirty="0">
                    <a:extLst>
                      <a: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textRoundtripDataId="12"/>
                      </a:ext>
                    </a:extLst>
                  </a:rPr>
                  <a:t>ose from 54% to 63%, a 9% increase demonstrating citizen confidence in the measures taken to combat the virus </a:t>
                </a:r>
                <a:endParaRPr sz="1000" dirty="0"/>
              </a:p>
              <a:p>
                <a:pPr marL="119062" marR="0" lvl="0" indent="-119062" algn="l" rtl="0">
                  <a:lnSpc>
                    <a:spcPct val="117000"/>
                  </a:lnSpc>
                  <a:spcBef>
                    <a:spcPts val="0"/>
                  </a:spcBef>
                  <a:spcAft>
                    <a:spcPts val="0"/>
                  </a:spcAft>
                  <a:buSzPts val="1000"/>
                  <a:buChar char="∙"/>
                </a:pPr>
                <a:r>
                  <a:rPr lang="en-US" sz="1000" dirty="0"/>
                  <a:t>There was a significant link between vulnerability to misinformation and recall of messages; those who saw preventative advice were much more likely to follow advised measures. </a:t>
                </a:r>
                <a:endParaRPr sz="1000" dirty="0"/>
              </a:p>
            </p:txBody>
          </p:sp>
          <p:sp>
            <p:nvSpPr>
              <p:cNvPr id="385" name="Google Shape;385;p18"/>
              <p:cNvSpPr/>
              <p:nvPr/>
            </p:nvSpPr>
            <p:spPr>
              <a:xfrm>
                <a:off x="462909" y="4237136"/>
                <a:ext cx="1066800" cy="219000"/>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1000"/>
                  <a:buFont typeface="Arial"/>
                  <a:buNone/>
                </a:pPr>
                <a:r>
                  <a:rPr lang="en-US" sz="1000" b="1" i="0" u="none" strike="noStrike" cap="none" dirty="0">
                    <a:solidFill>
                      <a:srgbClr val="FFFFFF"/>
                    </a:solidFill>
                    <a:latin typeface="Arial"/>
                    <a:ea typeface="Arial"/>
                    <a:cs typeface="Arial"/>
                    <a:sym typeface="Arial"/>
                  </a:rPr>
                  <a:t>Key Findings</a:t>
                </a:r>
                <a:endParaRPr sz="850" b="0" i="0" u="none" strike="noStrike" cap="none" dirty="0">
                  <a:solidFill>
                    <a:srgbClr val="FFFFFF"/>
                  </a:solidFill>
                  <a:latin typeface="Arial"/>
                  <a:ea typeface="Arial"/>
                  <a:cs typeface="Arial"/>
                  <a:sym typeface="Arial"/>
                </a:endParaRPr>
              </a:p>
            </p:txBody>
          </p:sp>
          <p:sp>
            <p:nvSpPr>
              <p:cNvPr id="386" name="Google Shape;386;p18"/>
              <p:cNvSpPr txBox="1"/>
              <p:nvPr/>
            </p:nvSpPr>
            <p:spPr>
              <a:xfrm>
                <a:off x="454910" y="5423006"/>
                <a:ext cx="5946900" cy="329100"/>
              </a:xfrm>
              <a:prstGeom prst="rect">
                <a:avLst/>
              </a:prstGeom>
              <a:solidFill>
                <a:srgbClr val="008751"/>
              </a:solidFill>
              <a:ln>
                <a:noFill/>
              </a:ln>
            </p:spPr>
            <p:txBody>
              <a:bodyPr spcFirstLastPara="1" wrap="square" lIns="91425" tIns="45700" rIns="91425" bIns="45700" anchor="ctr" anchorCtr="0">
                <a:noAutofit/>
              </a:bodyPr>
              <a:lstStyle/>
              <a:p>
                <a:pPr marL="457200" marR="0" lvl="0" indent="-457200" algn="l" rtl="0">
                  <a:lnSpc>
                    <a:spcPct val="116000"/>
                  </a:lnSpc>
                  <a:spcBef>
                    <a:spcPts val="0"/>
                  </a:spcBef>
                  <a:spcAft>
                    <a:spcPts val="0"/>
                  </a:spcAft>
                  <a:buClr>
                    <a:srgbClr val="FFFFFF"/>
                  </a:buClr>
                  <a:buSzPts val="1000"/>
                  <a:buFont typeface="Arial"/>
                  <a:buNone/>
                </a:pPr>
                <a:r>
                  <a:rPr lang="en-US" sz="1000" b="1" i="0" u="none" strike="noStrike" cap="none" dirty="0">
                    <a:solidFill>
                      <a:srgbClr val="FFFFFF"/>
                    </a:solidFill>
                    <a:latin typeface="Arial"/>
                    <a:ea typeface="Arial"/>
                    <a:cs typeface="Arial"/>
                    <a:sym typeface="Arial"/>
                  </a:rPr>
                  <a:t>% of citizens that saw advertising, publicity or other information about COVID-19 from FG or NCDC</a:t>
                </a:r>
                <a:endParaRPr sz="850" b="0" i="0" u="none" strike="noStrike" cap="none" dirty="0">
                  <a:solidFill>
                    <a:srgbClr val="000000"/>
                  </a:solidFill>
                  <a:latin typeface="Arial"/>
                  <a:ea typeface="Arial"/>
                  <a:cs typeface="Arial"/>
                  <a:sym typeface="Arial"/>
                </a:endParaRPr>
              </a:p>
            </p:txBody>
          </p:sp>
          <p:sp>
            <p:nvSpPr>
              <p:cNvPr id="387" name="Google Shape;387;p18"/>
              <p:cNvSpPr txBox="1"/>
              <p:nvPr/>
            </p:nvSpPr>
            <p:spPr>
              <a:xfrm>
                <a:off x="454886" y="5251930"/>
                <a:ext cx="6760200" cy="153900"/>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1" i="0" u="none" strike="noStrike" cap="none" dirty="0">
                    <a:solidFill>
                      <a:srgbClr val="000000"/>
                    </a:solidFill>
                    <a:latin typeface="Arial"/>
                    <a:ea typeface="Arial"/>
                    <a:cs typeface="Arial"/>
                    <a:sym typeface="Arial"/>
                  </a:rPr>
                  <a:t>Communication Monitoring </a:t>
                </a:r>
                <a:endParaRPr sz="1000" b="0" i="0" u="none" strike="noStrike" cap="none" dirty="0">
                  <a:solidFill>
                    <a:srgbClr val="000000"/>
                  </a:solidFill>
                  <a:latin typeface="Arial"/>
                  <a:ea typeface="Arial"/>
                  <a:cs typeface="Arial"/>
                  <a:sym typeface="Arial"/>
                </a:endParaRPr>
              </a:p>
            </p:txBody>
          </p:sp>
          <p:sp>
            <p:nvSpPr>
              <p:cNvPr id="388" name="Google Shape;388;p18"/>
              <p:cNvSpPr txBox="1"/>
              <p:nvPr/>
            </p:nvSpPr>
            <p:spPr>
              <a:xfrm>
                <a:off x="454886" y="4017029"/>
                <a:ext cx="6760200" cy="153900"/>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1" i="0" u="none" strike="noStrike" cap="none" dirty="0">
                    <a:solidFill>
                      <a:srgbClr val="000000"/>
                    </a:solidFill>
                    <a:latin typeface="Arial"/>
                    <a:ea typeface="Arial"/>
                    <a:cs typeface="Arial"/>
                    <a:sym typeface="Arial"/>
                  </a:rPr>
                  <a:t>Trust and Concern</a:t>
                </a:r>
                <a:endParaRPr sz="1000" b="0" i="0" u="none" strike="noStrike" cap="none" dirty="0">
                  <a:solidFill>
                    <a:srgbClr val="000000"/>
                  </a:solidFill>
                  <a:latin typeface="Arial"/>
                  <a:ea typeface="Arial"/>
                  <a:cs typeface="Arial"/>
                  <a:sym typeface="Arial"/>
                </a:endParaRPr>
              </a:p>
            </p:txBody>
          </p:sp>
        </p:grpSp>
      </p:grpSp>
      <p:sp>
        <p:nvSpPr>
          <p:cNvPr id="389" name="Google Shape;389;p18"/>
          <p:cNvSpPr txBox="1"/>
          <p:nvPr/>
        </p:nvSpPr>
        <p:spPr>
          <a:xfrm>
            <a:off x="253628" y="6793947"/>
            <a:ext cx="6852900" cy="1080296"/>
          </a:xfrm>
          <a:prstGeom prst="rect">
            <a:avLst/>
          </a:prstGeom>
          <a:noFill/>
          <a:ln>
            <a:noFill/>
          </a:ln>
        </p:spPr>
        <p:txBody>
          <a:bodyPr spcFirstLastPara="1" wrap="square" lIns="0" tIns="0" rIns="0" bIns="0" anchor="t" anchorCtr="0">
            <a:spAutoFit/>
          </a:bodyPr>
          <a:lstStyle/>
          <a:p>
            <a:pPr marL="457200" marR="0" lvl="0" indent="-292100" algn="l" rtl="0">
              <a:lnSpc>
                <a:spcPct val="117000"/>
              </a:lnSpc>
              <a:spcBef>
                <a:spcPts val="0"/>
              </a:spcBef>
              <a:spcAft>
                <a:spcPts val="0"/>
              </a:spcAft>
              <a:buSzPts val="1000"/>
              <a:buChar char="∙"/>
            </a:pPr>
            <a:r>
              <a:rPr lang="en-US" sz="1000" dirty="0"/>
              <a:t>Citizens who saw information on Coronavirus in the last 7 days reached a peak of 89% at the height of the first wave, dropping to 46% by December; however this has climbed again as the world moves into the second wave.</a:t>
            </a:r>
            <a:endParaRPr sz="1000" dirty="0"/>
          </a:p>
          <a:p>
            <a:pPr marL="457200" marR="0" lvl="0" indent="-292100" algn="l" rtl="0">
              <a:lnSpc>
                <a:spcPct val="117000"/>
              </a:lnSpc>
              <a:spcBef>
                <a:spcPts val="0"/>
              </a:spcBef>
              <a:spcAft>
                <a:spcPts val="0"/>
              </a:spcAft>
              <a:buSzPts val="1000"/>
              <a:buChar char="∙"/>
            </a:pPr>
            <a:r>
              <a:rPr lang="en-US" sz="1000" dirty="0"/>
              <a:t>TV and radio were by far the most effective platforms, though a smaller percentage of citizens reported receiving information via social media</a:t>
            </a:r>
            <a:endParaRPr sz="1000" dirty="0"/>
          </a:p>
          <a:p>
            <a:pPr marL="457200" marR="0" lvl="0" indent="-292100" algn="l" rtl="0">
              <a:lnSpc>
                <a:spcPct val="117000"/>
              </a:lnSpc>
              <a:spcBef>
                <a:spcPts val="0"/>
              </a:spcBef>
              <a:spcAft>
                <a:spcPts val="0"/>
              </a:spcAft>
              <a:buSzPts val="1000"/>
              <a:buChar char="∙"/>
            </a:pPr>
            <a:r>
              <a:rPr lang="en-US" sz="1000" dirty="0"/>
              <a:t>Trusted figures were routinely community leaders, religious leaders and healthcare workers. who had the greatest influence on people’s views </a:t>
            </a:r>
            <a:endParaRPr sz="1000" dirty="0"/>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310"/>
        <p:cNvGrpSpPr/>
        <p:nvPr/>
      </p:nvGrpSpPr>
      <p:grpSpPr>
        <a:xfrm>
          <a:off x="0" y="0"/>
          <a:ext cx="0" cy="0"/>
          <a:chOff x="0" y="0"/>
          <a:chExt cx="0" cy="0"/>
        </a:xfrm>
      </p:grpSpPr>
      <p:pic>
        <p:nvPicPr>
          <p:cNvPr id="1311" name="Google Shape;1311;p1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312" name="Google Shape;1312;p1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22</a:t>
            </a:fld>
            <a:endParaRPr sz="500">
              <a:solidFill>
                <a:srgbClr val="161616"/>
              </a:solidFill>
            </a:endParaRPr>
          </a:p>
        </p:txBody>
      </p:sp>
      <p:sp>
        <p:nvSpPr>
          <p:cNvPr id="1313" name="Google Shape;1313;p1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1314" name="Google Shape;1314;p1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1315" name="Google Shape;1315;p1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316" name="Google Shape;1316;p1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1317" name="Google Shape;1317;p1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1318" name="Google Shape;1318;p19"/>
          <p:cNvGrpSpPr/>
          <p:nvPr/>
        </p:nvGrpSpPr>
        <p:grpSpPr>
          <a:xfrm>
            <a:off x="312508" y="1647493"/>
            <a:ext cx="6859228" cy="319421"/>
            <a:chOff x="312508" y="4545817"/>
            <a:chExt cx="7001606" cy="319421"/>
          </a:xfrm>
        </p:grpSpPr>
        <p:sp>
          <p:nvSpPr>
            <p:cNvPr id="1319" name="Google Shape;1319;p19"/>
            <p:cNvSpPr/>
            <p:nvPr/>
          </p:nvSpPr>
          <p:spPr>
            <a:xfrm>
              <a:off x="312508" y="4545817"/>
              <a:ext cx="7001606" cy="274958"/>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320" name="Google Shape;1320;p19"/>
            <p:cNvSpPr txBox="1"/>
            <p:nvPr/>
          </p:nvSpPr>
          <p:spPr>
            <a:xfrm>
              <a:off x="466031" y="4590963"/>
              <a:ext cx="6409377" cy="184666"/>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1200" b="1">
                  <a:solidFill>
                    <a:schemeClr val="lt1"/>
                  </a:solidFill>
                  <a:latin typeface="Arial"/>
                  <a:ea typeface="Arial"/>
                  <a:cs typeface="Arial"/>
                  <a:sym typeface="Arial"/>
                </a:rPr>
                <a:t>Resource Utilisation</a:t>
              </a:r>
              <a:endParaRPr sz="1000" b="1">
                <a:solidFill>
                  <a:schemeClr val="lt1"/>
                </a:solidFill>
                <a:latin typeface="Arial"/>
                <a:ea typeface="Arial"/>
                <a:cs typeface="Arial"/>
                <a:sym typeface="Arial"/>
              </a:endParaRPr>
            </a:p>
          </p:txBody>
        </p:sp>
        <p:cxnSp>
          <p:nvCxnSpPr>
            <p:cNvPr id="1321" name="Google Shape;1321;p19"/>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1322" name="Google Shape;1322;p19"/>
          <p:cNvSpPr txBox="1"/>
          <p:nvPr/>
        </p:nvSpPr>
        <p:spPr>
          <a:xfrm>
            <a:off x="454886" y="2114344"/>
            <a:ext cx="6859228" cy="123110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rgbClr val="000000"/>
                </a:solidFill>
                <a:latin typeface="Arial"/>
                <a:ea typeface="Arial"/>
                <a:cs typeface="Arial"/>
                <a:sym typeface="Arial"/>
              </a:rPr>
              <a:t>To achieve its mandate, the PTF through the Resource Mobilization Pillar collaborated with MDAs, development partners, private sector and other key stakeholders to ensure the availability of adequate funding and resources for the effective implementation of the COVID-19 Pandemic response. Donations were received from multilateral, bi-laterals, public and private sector organisations including; the Coalition Against COVID-19 (CACOVID), the </a:t>
            </a:r>
            <a:r>
              <a:rPr lang="en-US" sz="1000" dirty="0">
                <a:solidFill>
                  <a:schemeClr val="tx1"/>
                </a:solidFill>
                <a:latin typeface="Arial"/>
                <a:ea typeface="Arial"/>
                <a:cs typeface="Arial"/>
                <a:sym typeface="Arial"/>
              </a:rPr>
              <a:t>Wo</a:t>
            </a:r>
            <a:r>
              <a:rPr lang="en-US" sz="1000" dirty="0">
                <a:solidFill>
                  <a:srgbClr val="000000"/>
                </a:solidFill>
                <a:latin typeface="Arial"/>
                <a:ea typeface="Arial"/>
                <a:cs typeface="Arial"/>
                <a:sym typeface="Arial"/>
              </a:rPr>
              <a:t>rld Health Organization, UNICEF, the United States Government (CDC, USAID, WRAIR), the UK Department for International Development, the Government of Japan etc. </a:t>
            </a:r>
            <a:endParaRPr dirty="0"/>
          </a:p>
          <a:p>
            <a:pPr marL="0" marR="0" lvl="0" indent="0" algn="l" rtl="0">
              <a:spcBef>
                <a:spcPts val="0"/>
              </a:spcBef>
              <a:spcAft>
                <a:spcPts val="0"/>
              </a:spcAft>
              <a:buNone/>
            </a:pPr>
            <a:endParaRPr sz="1000" dirty="0">
              <a:solidFill>
                <a:srgbClr val="000000"/>
              </a:solidFill>
              <a:latin typeface="Arial"/>
              <a:ea typeface="Arial"/>
              <a:cs typeface="Arial"/>
              <a:sym typeface="Arial"/>
            </a:endParaRPr>
          </a:p>
          <a:p>
            <a:pPr marL="0" marR="0" lvl="0" indent="0" algn="l" rtl="0">
              <a:spcBef>
                <a:spcPts val="0"/>
              </a:spcBef>
              <a:spcAft>
                <a:spcPts val="0"/>
              </a:spcAft>
              <a:buNone/>
            </a:pPr>
            <a:r>
              <a:rPr lang="en-US" sz="1000" dirty="0">
                <a:solidFill>
                  <a:srgbClr val="000000"/>
                </a:solidFill>
                <a:latin typeface="Arial"/>
                <a:ea typeface="Arial"/>
                <a:cs typeface="Arial"/>
                <a:sym typeface="Arial"/>
              </a:rPr>
              <a:t>Donations received have been categories as shown below:</a:t>
            </a:r>
            <a:endParaRPr dirty="0"/>
          </a:p>
        </p:txBody>
      </p:sp>
      <p:grpSp>
        <p:nvGrpSpPr>
          <p:cNvPr id="1323" name="Google Shape;1323;p19"/>
          <p:cNvGrpSpPr/>
          <p:nvPr/>
        </p:nvGrpSpPr>
        <p:grpSpPr>
          <a:xfrm>
            <a:off x="478988" y="3441661"/>
            <a:ext cx="6359803" cy="767115"/>
            <a:chOff x="478988" y="3919181"/>
            <a:chExt cx="6359803" cy="767115"/>
          </a:xfrm>
        </p:grpSpPr>
        <p:sp>
          <p:nvSpPr>
            <p:cNvPr id="1324" name="Google Shape;1324;p19"/>
            <p:cNvSpPr/>
            <p:nvPr/>
          </p:nvSpPr>
          <p:spPr>
            <a:xfrm>
              <a:off x="478988" y="3919181"/>
              <a:ext cx="6359803" cy="767115"/>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nvGrpSpPr>
            <p:cNvPr id="1325" name="Google Shape;1325;p19"/>
            <p:cNvGrpSpPr/>
            <p:nvPr/>
          </p:nvGrpSpPr>
          <p:grpSpPr>
            <a:xfrm>
              <a:off x="650827" y="4063392"/>
              <a:ext cx="6014350" cy="478693"/>
              <a:chOff x="650827" y="4039937"/>
              <a:chExt cx="6014350" cy="478693"/>
            </a:xfrm>
          </p:grpSpPr>
          <p:grpSp>
            <p:nvGrpSpPr>
              <p:cNvPr id="1326" name="Google Shape;1326;p19"/>
              <p:cNvGrpSpPr/>
              <p:nvPr/>
            </p:nvGrpSpPr>
            <p:grpSpPr>
              <a:xfrm>
                <a:off x="650827" y="4039937"/>
                <a:ext cx="1890224" cy="478693"/>
                <a:chOff x="650827" y="2487439"/>
                <a:chExt cx="1890224" cy="478693"/>
              </a:xfrm>
            </p:grpSpPr>
            <p:sp>
              <p:nvSpPr>
                <p:cNvPr id="1327" name="Google Shape;1327;p19"/>
                <p:cNvSpPr/>
                <p:nvPr/>
              </p:nvSpPr>
              <p:spPr>
                <a:xfrm>
                  <a:off x="650827" y="2487439"/>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Monetary Resources</a:t>
                  </a:r>
                  <a:endParaRPr sz="850" b="1" i="0" u="none" strike="noStrike" cap="none">
                    <a:solidFill>
                      <a:srgbClr val="175C2C"/>
                    </a:solidFill>
                    <a:latin typeface="Arial"/>
                    <a:ea typeface="Arial"/>
                    <a:cs typeface="Arial"/>
                    <a:sym typeface="Arial"/>
                  </a:endParaRPr>
                </a:p>
              </p:txBody>
            </p:sp>
            <p:sp>
              <p:nvSpPr>
                <p:cNvPr id="1328" name="Google Shape;1328;p19"/>
                <p:cNvSpPr/>
                <p:nvPr/>
              </p:nvSpPr>
              <p:spPr>
                <a:xfrm>
                  <a:off x="2073337" y="2597066"/>
                  <a:ext cx="419914" cy="259439"/>
                </a:xfrm>
                <a:custGeom>
                  <a:avLst/>
                  <a:gdLst/>
                  <a:ahLst/>
                  <a:cxnLst/>
                  <a:rect l="l" t="t" r="r" b="b"/>
                  <a:pathLst>
                    <a:path w="376" h="274" extrusionOk="0">
                      <a:moveTo>
                        <a:pt x="376" y="126"/>
                      </a:moveTo>
                      <a:lnTo>
                        <a:pt x="376" y="126"/>
                      </a:lnTo>
                      <a:lnTo>
                        <a:pt x="374" y="122"/>
                      </a:lnTo>
                      <a:lnTo>
                        <a:pt x="370" y="120"/>
                      </a:lnTo>
                      <a:lnTo>
                        <a:pt x="346" y="110"/>
                      </a:lnTo>
                      <a:lnTo>
                        <a:pt x="372" y="98"/>
                      </a:lnTo>
                      <a:lnTo>
                        <a:pt x="372" y="98"/>
                      </a:lnTo>
                      <a:lnTo>
                        <a:pt x="376" y="96"/>
                      </a:lnTo>
                      <a:lnTo>
                        <a:pt x="376" y="92"/>
                      </a:lnTo>
                      <a:lnTo>
                        <a:pt x="376" y="92"/>
                      </a:lnTo>
                      <a:lnTo>
                        <a:pt x="376" y="86"/>
                      </a:lnTo>
                      <a:lnTo>
                        <a:pt x="372" y="84"/>
                      </a:lnTo>
                      <a:lnTo>
                        <a:pt x="344" y="74"/>
                      </a:lnTo>
                      <a:lnTo>
                        <a:pt x="344" y="74"/>
                      </a:lnTo>
                      <a:lnTo>
                        <a:pt x="346" y="70"/>
                      </a:lnTo>
                      <a:lnTo>
                        <a:pt x="346" y="66"/>
                      </a:lnTo>
                      <a:lnTo>
                        <a:pt x="346" y="52"/>
                      </a:lnTo>
                      <a:lnTo>
                        <a:pt x="346" y="52"/>
                      </a:lnTo>
                      <a:lnTo>
                        <a:pt x="346" y="56"/>
                      </a:lnTo>
                      <a:lnTo>
                        <a:pt x="344" y="60"/>
                      </a:lnTo>
                      <a:lnTo>
                        <a:pt x="334" y="68"/>
                      </a:lnTo>
                      <a:lnTo>
                        <a:pt x="334" y="68"/>
                      </a:lnTo>
                      <a:lnTo>
                        <a:pt x="322" y="72"/>
                      </a:lnTo>
                      <a:lnTo>
                        <a:pt x="308" y="76"/>
                      </a:lnTo>
                      <a:lnTo>
                        <a:pt x="290" y="80"/>
                      </a:lnTo>
                      <a:lnTo>
                        <a:pt x="272" y="80"/>
                      </a:lnTo>
                      <a:lnTo>
                        <a:pt x="272" y="80"/>
                      </a:lnTo>
                      <a:lnTo>
                        <a:pt x="254" y="80"/>
                      </a:lnTo>
                      <a:lnTo>
                        <a:pt x="238" y="78"/>
                      </a:lnTo>
                      <a:lnTo>
                        <a:pt x="226" y="74"/>
                      </a:lnTo>
                      <a:lnTo>
                        <a:pt x="214" y="70"/>
                      </a:lnTo>
                      <a:lnTo>
                        <a:pt x="214" y="70"/>
                      </a:lnTo>
                      <a:lnTo>
                        <a:pt x="214" y="70"/>
                      </a:lnTo>
                      <a:lnTo>
                        <a:pt x="210" y="68"/>
                      </a:lnTo>
                      <a:lnTo>
                        <a:pt x="210" y="68"/>
                      </a:lnTo>
                      <a:lnTo>
                        <a:pt x="200" y="60"/>
                      </a:lnTo>
                      <a:lnTo>
                        <a:pt x="198" y="56"/>
                      </a:lnTo>
                      <a:lnTo>
                        <a:pt x="196" y="52"/>
                      </a:lnTo>
                      <a:lnTo>
                        <a:pt x="196" y="52"/>
                      </a:lnTo>
                      <a:lnTo>
                        <a:pt x="198" y="46"/>
                      </a:lnTo>
                      <a:lnTo>
                        <a:pt x="6" y="136"/>
                      </a:lnTo>
                      <a:lnTo>
                        <a:pt x="6" y="136"/>
                      </a:lnTo>
                      <a:lnTo>
                        <a:pt x="2" y="138"/>
                      </a:lnTo>
                      <a:lnTo>
                        <a:pt x="2" y="142"/>
                      </a:lnTo>
                      <a:lnTo>
                        <a:pt x="2" y="142"/>
                      </a:lnTo>
                      <a:lnTo>
                        <a:pt x="2" y="148"/>
                      </a:lnTo>
                      <a:lnTo>
                        <a:pt x="6" y="150"/>
                      </a:lnTo>
                      <a:lnTo>
                        <a:pt x="30" y="158"/>
                      </a:lnTo>
                      <a:lnTo>
                        <a:pt x="4" y="170"/>
                      </a:lnTo>
                      <a:lnTo>
                        <a:pt x="4" y="170"/>
                      </a:lnTo>
                      <a:lnTo>
                        <a:pt x="2" y="174"/>
                      </a:lnTo>
                      <a:lnTo>
                        <a:pt x="0" y="178"/>
                      </a:lnTo>
                      <a:lnTo>
                        <a:pt x="0" y="178"/>
                      </a:lnTo>
                      <a:lnTo>
                        <a:pt x="2" y="182"/>
                      </a:lnTo>
                      <a:lnTo>
                        <a:pt x="6" y="184"/>
                      </a:lnTo>
                      <a:lnTo>
                        <a:pt x="30" y="194"/>
                      </a:lnTo>
                      <a:lnTo>
                        <a:pt x="4" y="206"/>
                      </a:lnTo>
                      <a:lnTo>
                        <a:pt x="4" y="206"/>
                      </a:lnTo>
                      <a:lnTo>
                        <a:pt x="0" y="208"/>
                      </a:lnTo>
                      <a:lnTo>
                        <a:pt x="0" y="212"/>
                      </a:lnTo>
                      <a:lnTo>
                        <a:pt x="0" y="212"/>
                      </a:lnTo>
                      <a:lnTo>
                        <a:pt x="0" y="218"/>
                      </a:lnTo>
                      <a:lnTo>
                        <a:pt x="4" y="220"/>
                      </a:lnTo>
                      <a:lnTo>
                        <a:pt x="148" y="270"/>
                      </a:lnTo>
                      <a:lnTo>
                        <a:pt x="148" y="270"/>
                      </a:lnTo>
                      <a:lnTo>
                        <a:pt x="150" y="270"/>
                      </a:lnTo>
                      <a:lnTo>
                        <a:pt x="150" y="270"/>
                      </a:lnTo>
                      <a:lnTo>
                        <a:pt x="154" y="270"/>
                      </a:lnTo>
                      <a:lnTo>
                        <a:pt x="198" y="250"/>
                      </a:lnTo>
                      <a:lnTo>
                        <a:pt x="198" y="250"/>
                      </a:lnTo>
                      <a:lnTo>
                        <a:pt x="200" y="254"/>
                      </a:lnTo>
                      <a:lnTo>
                        <a:pt x="206" y="258"/>
                      </a:lnTo>
                      <a:lnTo>
                        <a:pt x="212" y="264"/>
                      </a:lnTo>
                      <a:lnTo>
                        <a:pt x="222" y="266"/>
                      </a:lnTo>
                      <a:lnTo>
                        <a:pt x="244" y="272"/>
                      </a:lnTo>
                      <a:lnTo>
                        <a:pt x="272" y="274"/>
                      </a:lnTo>
                      <a:lnTo>
                        <a:pt x="272" y="274"/>
                      </a:lnTo>
                      <a:lnTo>
                        <a:pt x="300" y="272"/>
                      </a:lnTo>
                      <a:lnTo>
                        <a:pt x="314" y="270"/>
                      </a:lnTo>
                      <a:lnTo>
                        <a:pt x="324" y="266"/>
                      </a:lnTo>
                      <a:lnTo>
                        <a:pt x="334" y="262"/>
                      </a:lnTo>
                      <a:lnTo>
                        <a:pt x="340" y="256"/>
                      </a:lnTo>
                      <a:lnTo>
                        <a:pt x="344" y="252"/>
                      </a:lnTo>
                      <a:lnTo>
                        <a:pt x="346" y="246"/>
                      </a:lnTo>
                      <a:lnTo>
                        <a:pt x="346" y="230"/>
                      </a:lnTo>
                      <a:lnTo>
                        <a:pt x="346" y="230"/>
                      </a:lnTo>
                      <a:lnTo>
                        <a:pt x="346" y="236"/>
                      </a:lnTo>
                      <a:lnTo>
                        <a:pt x="344" y="240"/>
                      </a:lnTo>
                      <a:lnTo>
                        <a:pt x="334" y="246"/>
                      </a:lnTo>
                      <a:lnTo>
                        <a:pt x="334" y="246"/>
                      </a:lnTo>
                      <a:lnTo>
                        <a:pt x="322" y="252"/>
                      </a:lnTo>
                      <a:lnTo>
                        <a:pt x="308" y="256"/>
                      </a:lnTo>
                      <a:lnTo>
                        <a:pt x="290" y="258"/>
                      </a:lnTo>
                      <a:lnTo>
                        <a:pt x="272" y="260"/>
                      </a:lnTo>
                      <a:lnTo>
                        <a:pt x="272" y="260"/>
                      </a:lnTo>
                      <a:lnTo>
                        <a:pt x="252" y="258"/>
                      </a:lnTo>
                      <a:lnTo>
                        <a:pt x="236" y="256"/>
                      </a:lnTo>
                      <a:lnTo>
                        <a:pt x="220" y="252"/>
                      </a:lnTo>
                      <a:lnTo>
                        <a:pt x="210" y="246"/>
                      </a:lnTo>
                      <a:lnTo>
                        <a:pt x="210" y="246"/>
                      </a:lnTo>
                      <a:lnTo>
                        <a:pt x="206" y="244"/>
                      </a:lnTo>
                      <a:lnTo>
                        <a:pt x="206" y="244"/>
                      </a:lnTo>
                      <a:lnTo>
                        <a:pt x="206" y="244"/>
                      </a:lnTo>
                      <a:lnTo>
                        <a:pt x="200" y="238"/>
                      </a:lnTo>
                      <a:lnTo>
                        <a:pt x="196" y="232"/>
                      </a:lnTo>
                      <a:lnTo>
                        <a:pt x="196" y="232"/>
                      </a:lnTo>
                      <a:lnTo>
                        <a:pt x="196" y="230"/>
                      </a:lnTo>
                      <a:lnTo>
                        <a:pt x="196" y="232"/>
                      </a:lnTo>
                      <a:lnTo>
                        <a:pt x="150" y="254"/>
                      </a:lnTo>
                      <a:lnTo>
                        <a:pt x="28" y="212"/>
                      </a:lnTo>
                      <a:lnTo>
                        <a:pt x="52" y="200"/>
                      </a:lnTo>
                      <a:lnTo>
                        <a:pt x="148" y="234"/>
                      </a:lnTo>
                      <a:lnTo>
                        <a:pt x="148" y="234"/>
                      </a:lnTo>
                      <a:lnTo>
                        <a:pt x="152" y="234"/>
                      </a:lnTo>
                      <a:lnTo>
                        <a:pt x="152" y="234"/>
                      </a:lnTo>
                      <a:lnTo>
                        <a:pt x="154" y="234"/>
                      </a:lnTo>
                      <a:lnTo>
                        <a:pt x="198" y="214"/>
                      </a:lnTo>
                      <a:lnTo>
                        <a:pt x="198" y="214"/>
                      </a:lnTo>
                      <a:lnTo>
                        <a:pt x="200" y="220"/>
                      </a:lnTo>
                      <a:lnTo>
                        <a:pt x="206" y="224"/>
                      </a:lnTo>
                      <a:lnTo>
                        <a:pt x="214" y="228"/>
                      </a:lnTo>
                      <a:lnTo>
                        <a:pt x="222" y="232"/>
                      </a:lnTo>
                      <a:lnTo>
                        <a:pt x="246" y="236"/>
                      </a:lnTo>
                      <a:lnTo>
                        <a:pt x="272" y="238"/>
                      </a:lnTo>
                      <a:lnTo>
                        <a:pt x="272" y="238"/>
                      </a:lnTo>
                      <a:lnTo>
                        <a:pt x="300" y="236"/>
                      </a:lnTo>
                      <a:lnTo>
                        <a:pt x="314" y="234"/>
                      </a:lnTo>
                      <a:lnTo>
                        <a:pt x="324" y="230"/>
                      </a:lnTo>
                      <a:lnTo>
                        <a:pt x="334" y="226"/>
                      </a:lnTo>
                      <a:lnTo>
                        <a:pt x="340" y="220"/>
                      </a:lnTo>
                      <a:lnTo>
                        <a:pt x="344" y="216"/>
                      </a:lnTo>
                      <a:lnTo>
                        <a:pt x="346" y="210"/>
                      </a:lnTo>
                      <a:lnTo>
                        <a:pt x="346" y="196"/>
                      </a:lnTo>
                      <a:lnTo>
                        <a:pt x="346" y="196"/>
                      </a:lnTo>
                      <a:lnTo>
                        <a:pt x="346" y="200"/>
                      </a:lnTo>
                      <a:lnTo>
                        <a:pt x="344" y="204"/>
                      </a:lnTo>
                      <a:lnTo>
                        <a:pt x="334" y="210"/>
                      </a:lnTo>
                      <a:lnTo>
                        <a:pt x="334" y="210"/>
                      </a:lnTo>
                      <a:lnTo>
                        <a:pt x="322" y="216"/>
                      </a:lnTo>
                      <a:lnTo>
                        <a:pt x="308" y="220"/>
                      </a:lnTo>
                      <a:lnTo>
                        <a:pt x="290" y="222"/>
                      </a:lnTo>
                      <a:lnTo>
                        <a:pt x="272" y="224"/>
                      </a:lnTo>
                      <a:lnTo>
                        <a:pt x="272" y="224"/>
                      </a:lnTo>
                      <a:lnTo>
                        <a:pt x="252" y="222"/>
                      </a:lnTo>
                      <a:lnTo>
                        <a:pt x="236" y="220"/>
                      </a:lnTo>
                      <a:lnTo>
                        <a:pt x="220" y="216"/>
                      </a:lnTo>
                      <a:lnTo>
                        <a:pt x="210" y="210"/>
                      </a:lnTo>
                      <a:lnTo>
                        <a:pt x="210" y="210"/>
                      </a:lnTo>
                      <a:lnTo>
                        <a:pt x="208" y="210"/>
                      </a:lnTo>
                      <a:lnTo>
                        <a:pt x="208" y="210"/>
                      </a:lnTo>
                      <a:lnTo>
                        <a:pt x="200" y="204"/>
                      </a:lnTo>
                      <a:lnTo>
                        <a:pt x="198" y="198"/>
                      </a:lnTo>
                      <a:lnTo>
                        <a:pt x="198" y="198"/>
                      </a:lnTo>
                      <a:lnTo>
                        <a:pt x="196" y="196"/>
                      </a:lnTo>
                      <a:lnTo>
                        <a:pt x="196" y="198"/>
                      </a:lnTo>
                      <a:lnTo>
                        <a:pt x="152" y="218"/>
                      </a:lnTo>
                      <a:lnTo>
                        <a:pt x="72" y="192"/>
                      </a:lnTo>
                      <a:lnTo>
                        <a:pt x="50" y="184"/>
                      </a:lnTo>
                      <a:lnTo>
                        <a:pt x="28" y="176"/>
                      </a:lnTo>
                      <a:lnTo>
                        <a:pt x="52" y="166"/>
                      </a:lnTo>
                      <a:lnTo>
                        <a:pt x="150" y="200"/>
                      </a:lnTo>
                      <a:lnTo>
                        <a:pt x="150" y="200"/>
                      </a:lnTo>
                      <a:lnTo>
                        <a:pt x="152" y="200"/>
                      </a:lnTo>
                      <a:lnTo>
                        <a:pt x="152" y="200"/>
                      </a:lnTo>
                      <a:lnTo>
                        <a:pt x="156" y="200"/>
                      </a:lnTo>
                      <a:lnTo>
                        <a:pt x="198" y="180"/>
                      </a:lnTo>
                      <a:lnTo>
                        <a:pt x="198" y="180"/>
                      </a:lnTo>
                      <a:lnTo>
                        <a:pt x="202" y="184"/>
                      </a:lnTo>
                      <a:lnTo>
                        <a:pt x="208" y="188"/>
                      </a:lnTo>
                      <a:lnTo>
                        <a:pt x="224" y="196"/>
                      </a:lnTo>
                      <a:lnTo>
                        <a:pt x="246" y="200"/>
                      </a:lnTo>
                      <a:lnTo>
                        <a:pt x="272" y="202"/>
                      </a:lnTo>
                      <a:lnTo>
                        <a:pt x="272" y="202"/>
                      </a:lnTo>
                      <a:lnTo>
                        <a:pt x="296" y="200"/>
                      </a:lnTo>
                      <a:lnTo>
                        <a:pt x="318" y="196"/>
                      </a:lnTo>
                      <a:lnTo>
                        <a:pt x="334" y="190"/>
                      </a:lnTo>
                      <a:lnTo>
                        <a:pt x="340" y="186"/>
                      </a:lnTo>
                      <a:lnTo>
                        <a:pt x="344" y="180"/>
                      </a:lnTo>
                      <a:lnTo>
                        <a:pt x="370" y="168"/>
                      </a:lnTo>
                      <a:lnTo>
                        <a:pt x="370" y="168"/>
                      </a:lnTo>
                      <a:lnTo>
                        <a:pt x="374" y="166"/>
                      </a:lnTo>
                      <a:lnTo>
                        <a:pt x="374" y="162"/>
                      </a:lnTo>
                      <a:lnTo>
                        <a:pt x="374" y="162"/>
                      </a:lnTo>
                      <a:lnTo>
                        <a:pt x="374" y="156"/>
                      </a:lnTo>
                      <a:lnTo>
                        <a:pt x="370" y="154"/>
                      </a:lnTo>
                      <a:lnTo>
                        <a:pt x="346" y="146"/>
                      </a:lnTo>
                      <a:lnTo>
                        <a:pt x="372" y="134"/>
                      </a:lnTo>
                      <a:lnTo>
                        <a:pt x="372" y="134"/>
                      </a:lnTo>
                      <a:lnTo>
                        <a:pt x="374" y="130"/>
                      </a:lnTo>
                      <a:lnTo>
                        <a:pt x="376" y="126"/>
                      </a:lnTo>
                      <a:lnTo>
                        <a:pt x="376" y="126"/>
                      </a:lnTo>
                      <a:close/>
                      <a:moveTo>
                        <a:pt x="202" y="78"/>
                      </a:moveTo>
                      <a:lnTo>
                        <a:pt x="202" y="78"/>
                      </a:lnTo>
                      <a:lnTo>
                        <a:pt x="214" y="84"/>
                      </a:lnTo>
                      <a:lnTo>
                        <a:pt x="230" y="90"/>
                      </a:lnTo>
                      <a:lnTo>
                        <a:pt x="248" y="94"/>
                      </a:lnTo>
                      <a:lnTo>
                        <a:pt x="272" y="96"/>
                      </a:lnTo>
                      <a:lnTo>
                        <a:pt x="272" y="96"/>
                      </a:lnTo>
                      <a:lnTo>
                        <a:pt x="294" y="94"/>
                      </a:lnTo>
                      <a:lnTo>
                        <a:pt x="314" y="90"/>
                      </a:lnTo>
                      <a:lnTo>
                        <a:pt x="330" y="84"/>
                      </a:lnTo>
                      <a:lnTo>
                        <a:pt x="342" y="78"/>
                      </a:lnTo>
                      <a:lnTo>
                        <a:pt x="342" y="78"/>
                      </a:lnTo>
                      <a:lnTo>
                        <a:pt x="346" y="82"/>
                      </a:lnTo>
                      <a:lnTo>
                        <a:pt x="346" y="88"/>
                      </a:lnTo>
                      <a:lnTo>
                        <a:pt x="346" y="88"/>
                      </a:lnTo>
                      <a:lnTo>
                        <a:pt x="346" y="92"/>
                      </a:lnTo>
                      <a:lnTo>
                        <a:pt x="344" y="96"/>
                      </a:lnTo>
                      <a:lnTo>
                        <a:pt x="334" y="104"/>
                      </a:lnTo>
                      <a:lnTo>
                        <a:pt x="334" y="104"/>
                      </a:lnTo>
                      <a:lnTo>
                        <a:pt x="322" y="108"/>
                      </a:lnTo>
                      <a:lnTo>
                        <a:pt x="308" y="112"/>
                      </a:lnTo>
                      <a:lnTo>
                        <a:pt x="290" y="116"/>
                      </a:lnTo>
                      <a:lnTo>
                        <a:pt x="272" y="116"/>
                      </a:lnTo>
                      <a:lnTo>
                        <a:pt x="272" y="116"/>
                      </a:lnTo>
                      <a:lnTo>
                        <a:pt x="254" y="116"/>
                      </a:lnTo>
                      <a:lnTo>
                        <a:pt x="238" y="114"/>
                      </a:lnTo>
                      <a:lnTo>
                        <a:pt x="226" y="110"/>
                      </a:lnTo>
                      <a:lnTo>
                        <a:pt x="214" y="106"/>
                      </a:lnTo>
                      <a:lnTo>
                        <a:pt x="214" y="106"/>
                      </a:lnTo>
                      <a:lnTo>
                        <a:pt x="214" y="106"/>
                      </a:lnTo>
                      <a:lnTo>
                        <a:pt x="210" y="104"/>
                      </a:lnTo>
                      <a:lnTo>
                        <a:pt x="210" y="104"/>
                      </a:lnTo>
                      <a:lnTo>
                        <a:pt x="200" y="96"/>
                      </a:lnTo>
                      <a:lnTo>
                        <a:pt x="198" y="92"/>
                      </a:lnTo>
                      <a:lnTo>
                        <a:pt x="196" y="88"/>
                      </a:lnTo>
                      <a:lnTo>
                        <a:pt x="196" y="88"/>
                      </a:lnTo>
                      <a:lnTo>
                        <a:pt x="198" y="82"/>
                      </a:lnTo>
                      <a:lnTo>
                        <a:pt x="202" y="78"/>
                      </a:lnTo>
                      <a:lnTo>
                        <a:pt x="202" y="78"/>
                      </a:lnTo>
                      <a:close/>
                      <a:moveTo>
                        <a:pt x="202" y="114"/>
                      </a:moveTo>
                      <a:lnTo>
                        <a:pt x="202" y="114"/>
                      </a:lnTo>
                      <a:lnTo>
                        <a:pt x="214" y="120"/>
                      </a:lnTo>
                      <a:lnTo>
                        <a:pt x="230" y="126"/>
                      </a:lnTo>
                      <a:lnTo>
                        <a:pt x="248" y="130"/>
                      </a:lnTo>
                      <a:lnTo>
                        <a:pt x="272" y="130"/>
                      </a:lnTo>
                      <a:lnTo>
                        <a:pt x="272" y="130"/>
                      </a:lnTo>
                      <a:lnTo>
                        <a:pt x="294" y="130"/>
                      </a:lnTo>
                      <a:lnTo>
                        <a:pt x="314" y="126"/>
                      </a:lnTo>
                      <a:lnTo>
                        <a:pt x="330" y="120"/>
                      </a:lnTo>
                      <a:lnTo>
                        <a:pt x="342" y="114"/>
                      </a:lnTo>
                      <a:lnTo>
                        <a:pt x="342" y="114"/>
                      </a:lnTo>
                      <a:lnTo>
                        <a:pt x="346" y="118"/>
                      </a:lnTo>
                      <a:lnTo>
                        <a:pt x="346" y="124"/>
                      </a:lnTo>
                      <a:lnTo>
                        <a:pt x="346" y="124"/>
                      </a:lnTo>
                      <a:lnTo>
                        <a:pt x="346" y="128"/>
                      </a:lnTo>
                      <a:lnTo>
                        <a:pt x="346" y="128"/>
                      </a:lnTo>
                      <a:lnTo>
                        <a:pt x="342" y="132"/>
                      </a:lnTo>
                      <a:lnTo>
                        <a:pt x="342" y="132"/>
                      </a:lnTo>
                      <a:lnTo>
                        <a:pt x="340" y="134"/>
                      </a:lnTo>
                      <a:lnTo>
                        <a:pt x="340" y="134"/>
                      </a:lnTo>
                      <a:lnTo>
                        <a:pt x="338" y="136"/>
                      </a:lnTo>
                      <a:lnTo>
                        <a:pt x="338" y="136"/>
                      </a:lnTo>
                      <a:lnTo>
                        <a:pt x="334" y="140"/>
                      </a:lnTo>
                      <a:lnTo>
                        <a:pt x="334" y="140"/>
                      </a:lnTo>
                      <a:lnTo>
                        <a:pt x="322" y="144"/>
                      </a:lnTo>
                      <a:lnTo>
                        <a:pt x="308" y="148"/>
                      </a:lnTo>
                      <a:lnTo>
                        <a:pt x="290" y="150"/>
                      </a:lnTo>
                      <a:lnTo>
                        <a:pt x="272" y="152"/>
                      </a:lnTo>
                      <a:lnTo>
                        <a:pt x="272" y="152"/>
                      </a:lnTo>
                      <a:lnTo>
                        <a:pt x="254" y="152"/>
                      </a:lnTo>
                      <a:lnTo>
                        <a:pt x="238" y="148"/>
                      </a:lnTo>
                      <a:lnTo>
                        <a:pt x="226" y="146"/>
                      </a:lnTo>
                      <a:lnTo>
                        <a:pt x="214" y="142"/>
                      </a:lnTo>
                      <a:lnTo>
                        <a:pt x="214" y="142"/>
                      </a:lnTo>
                      <a:lnTo>
                        <a:pt x="214" y="142"/>
                      </a:lnTo>
                      <a:lnTo>
                        <a:pt x="210" y="140"/>
                      </a:lnTo>
                      <a:lnTo>
                        <a:pt x="210" y="140"/>
                      </a:lnTo>
                      <a:lnTo>
                        <a:pt x="200" y="132"/>
                      </a:lnTo>
                      <a:lnTo>
                        <a:pt x="198" y="128"/>
                      </a:lnTo>
                      <a:lnTo>
                        <a:pt x="196" y="124"/>
                      </a:lnTo>
                      <a:lnTo>
                        <a:pt x="196" y="124"/>
                      </a:lnTo>
                      <a:lnTo>
                        <a:pt x="198" y="118"/>
                      </a:lnTo>
                      <a:lnTo>
                        <a:pt x="202" y="114"/>
                      </a:lnTo>
                      <a:lnTo>
                        <a:pt x="202" y="114"/>
                      </a:lnTo>
                      <a:close/>
                      <a:moveTo>
                        <a:pt x="162" y="144"/>
                      </a:moveTo>
                      <a:lnTo>
                        <a:pt x="162" y="144"/>
                      </a:lnTo>
                      <a:lnTo>
                        <a:pt x="150" y="150"/>
                      </a:lnTo>
                      <a:lnTo>
                        <a:pt x="134" y="150"/>
                      </a:lnTo>
                      <a:lnTo>
                        <a:pt x="134" y="150"/>
                      </a:lnTo>
                      <a:lnTo>
                        <a:pt x="116" y="150"/>
                      </a:lnTo>
                      <a:lnTo>
                        <a:pt x="104" y="144"/>
                      </a:lnTo>
                      <a:lnTo>
                        <a:pt x="104" y="144"/>
                      </a:lnTo>
                      <a:lnTo>
                        <a:pt x="100" y="142"/>
                      </a:lnTo>
                      <a:lnTo>
                        <a:pt x="98" y="138"/>
                      </a:lnTo>
                      <a:lnTo>
                        <a:pt x="98" y="138"/>
                      </a:lnTo>
                      <a:lnTo>
                        <a:pt x="100" y="136"/>
                      </a:lnTo>
                      <a:lnTo>
                        <a:pt x="102" y="132"/>
                      </a:lnTo>
                      <a:lnTo>
                        <a:pt x="110" y="128"/>
                      </a:lnTo>
                      <a:lnTo>
                        <a:pt x="120" y="126"/>
                      </a:lnTo>
                      <a:lnTo>
                        <a:pt x="134" y="124"/>
                      </a:lnTo>
                      <a:lnTo>
                        <a:pt x="134" y="124"/>
                      </a:lnTo>
                      <a:lnTo>
                        <a:pt x="148" y="126"/>
                      </a:lnTo>
                      <a:lnTo>
                        <a:pt x="158" y="128"/>
                      </a:lnTo>
                      <a:lnTo>
                        <a:pt x="166" y="132"/>
                      </a:lnTo>
                      <a:lnTo>
                        <a:pt x="168" y="136"/>
                      </a:lnTo>
                      <a:lnTo>
                        <a:pt x="168" y="138"/>
                      </a:lnTo>
                      <a:lnTo>
                        <a:pt x="168" y="138"/>
                      </a:lnTo>
                      <a:lnTo>
                        <a:pt x="166" y="142"/>
                      </a:lnTo>
                      <a:lnTo>
                        <a:pt x="162" y="144"/>
                      </a:lnTo>
                      <a:lnTo>
                        <a:pt x="162" y="144"/>
                      </a:lnTo>
                      <a:close/>
                      <a:moveTo>
                        <a:pt x="346" y="160"/>
                      </a:moveTo>
                      <a:lnTo>
                        <a:pt x="346" y="160"/>
                      </a:lnTo>
                      <a:lnTo>
                        <a:pt x="346" y="162"/>
                      </a:lnTo>
                      <a:lnTo>
                        <a:pt x="346" y="162"/>
                      </a:lnTo>
                      <a:lnTo>
                        <a:pt x="346" y="162"/>
                      </a:lnTo>
                      <a:lnTo>
                        <a:pt x="346" y="162"/>
                      </a:lnTo>
                      <a:lnTo>
                        <a:pt x="346" y="162"/>
                      </a:lnTo>
                      <a:lnTo>
                        <a:pt x="346" y="162"/>
                      </a:lnTo>
                      <a:lnTo>
                        <a:pt x="344" y="166"/>
                      </a:lnTo>
                      <a:lnTo>
                        <a:pt x="344" y="166"/>
                      </a:lnTo>
                      <a:lnTo>
                        <a:pt x="344" y="166"/>
                      </a:lnTo>
                      <a:lnTo>
                        <a:pt x="344" y="166"/>
                      </a:lnTo>
                      <a:lnTo>
                        <a:pt x="342" y="168"/>
                      </a:lnTo>
                      <a:lnTo>
                        <a:pt x="342" y="168"/>
                      </a:lnTo>
                      <a:lnTo>
                        <a:pt x="340" y="170"/>
                      </a:lnTo>
                      <a:lnTo>
                        <a:pt x="340" y="170"/>
                      </a:lnTo>
                      <a:lnTo>
                        <a:pt x="338" y="172"/>
                      </a:lnTo>
                      <a:lnTo>
                        <a:pt x="338" y="172"/>
                      </a:lnTo>
                      <a:lnTo>
                        <a:pt x="334" y="174"/>
                      </a:lnTo>
                      <a:lnTo>
                        <a:pt x="334" y="174"/>
                      </a:lnTo>
                      <a:lnTo>
                        <a:pt x="322" y="180"/>
                      </a:lnTo>
                      <a:lnTo>
                        <a:pt x="308" y="184"/>
                      </a:lnTo>
                      <a:lnTo>
                        <a:pt x="290" y="186"/>
                      </a:lnTo>
                      <a:lnTo>
                        <a:pt x="272" y="188"/>
                      </a:lnTo>
                      <a:lnTo>
                        <a:pt x="272" y="188"/>
                      </a:lnTo>
                      <a:lnTo>
                        <a:pt x="252" y="186"/>
                      </a:lnTo>
                      <a:lnTo>
                        <a:pt x="236" y="184"/>
                      </a:lnTo>
                      <a:lnTo>
                        <a:pt x="220" y="180"/>
                      </a:lnTo>
                      <a:lnTo>
                        <a:pt x="210" y="174"/>
                      </a:lnTo>
                      <a:lnTo>
                        <a:pt x="210" y="174"/>
                      </a:lnTo>
                      <a:lnTo>
                        <a:pt x="208" y="174"/>
                      </a:lnTo>
                      <a:lnTo>
                        <a:pt x="208" y="174"/>
                      </a:lnTo>
                      <a:lnTo>
                        <a:pt x="208" y="174"/>
                      </a:lnTo>
                      <a:lnTo>
                        <a:pt x="200" y="168"/>
                      </a:lnTo>
                      <a:lnTo>
                        <a:pt x="200" y="168"/>
                      </a:lnTo>
                      <a:lnTo>
                        <a:pt x="200" y="166"/>
                      </a:lnTo>
                      <a:lnTo>
                        <a:pt x="200" y="166"/>
                      </a:lnTo>
                      <a:lnTo>
                        <a:pt x="198" y="164"/>
                      </a:lnTo>
                      <a:lnTo>
                        <a:pt x="198" y="164"/>
                      </a:lnTo>
                      <a:lnTo>
                        <a:pt x="196" y="160"/>
                      </a:lnTo>
                      <a:lnTo>
                        <a:pt x="196" y="160"/>
                      </a:lnTo>
                      <a:lnTo>
                        <a:pt x="198" y="154"/>
                      </a:lnTo>
                      <a:lnTo>
                        <a:pt x="202" y="148"/>
                      </a:lnTo>
                      <a:lnTo>
                        <a:pt x="202" y="148"/>
                      </a:lnTo>
                      <a:lnTo>
                        <a:pt x="214" y="156"/>
                      </a:lnTo>
                      <a:lnTo>
                        <a:pt x="230" y="162"/>
                      </a:lnTo>
                      <a:lnTo>
                        <a:pt x="248" y="166"/>
                      </a:lnTo>
                      <a:lnTo>
                        <a:pt x="272" y="166"/>
                      </a:lnTo>
                      <a:lnTo>
                        <a:pt x="272" y="166"/>
                      </a:lnTo>
                      <a:lnTo>
                        <a:pt x="294" y="166"/>
                      </a:lnTo>
                      <a:lnTo>
                        <a:pt x="314" y="162"/>
                      </a:lnTo>
                      <a:lnTo>
                        <a:pt x="330" y="156"/>
                      </a:lnTo>
                      <a:lnTo>
                        <a:pt x="342" y="148"/>
                      </a:lnTo>
                      <a:lnTo>
                        <a:pt x="342" y="148"/>
                      </a:lnTo>
                      <a:lnTo>
                        <a:pt x="346" y="154"/>
                      </a:lnTo>
                      <a:lnTo>
                        <a:pt x="346" y="160"/>
                      </a:lnTo>
                      <a:lnTo>
                        <a:pt x="346" y="160"/>
                      </a:lnTo>
                      <a:close/>
                      <a:moveTo>
                        <a:pt x="346" y="128"/>
                      </a:moveTo>
                      <a:lnTo>
                        <a:pt x="346" y="128"/>
                      </a:lnTo>
                      <a:lnTo>
                        <a:pt x="348" y="128"/>
                      </a:lnTo>
                      <a:lnTo>
                        <a:pt x="346" y="128"/>
                      </a:lnTo>
                      <a:close/>
                      <a:moveTo>
                        <a:pt x="196" y="28"/>
                      </a:moveTo>
                      <a:lnTo>
                        <a:pt x="196" y="28"/>
                      </a:lnTo>
                      <a:lnTo>
                        <a:pt x="198" y="24"/>
                      </a:lnTo>
                      <a:lnTo>
                        <a:pt x="202" y="18"/>
                      </a:lnTo>
                      <a:lnTo>
                        <a:pt x="210" y="14"/>
                      </a:lnTo>
                      <a:lnTo>
                        <a:pt x="218" y="8"/>
                      </a:lnTo>
                      <a:lnTo>
                        <a:pt x="230" y="6"/>
                      </a:lnTo>
                      <a:lnTo>
                        <a:pt x="242" y="2"/>
                      </a:lnTo>
                      <a:lnTo>
                        <a:pt x="272" y="0"/>
                      </a:lnTo>
                      <a:lnTo>
                        <a:pt x="272" y="0"/>
                      </a:lnTo>
                      <a:lnTo>
                        <a:pt x="300" y="2"/>
                      </a:lnTo>
                      <a:lnTo>
                        <a:pt x="314" y="6"/>
                      </a:lnTo>
                      <a:lnTo>
                        <a:pt x="324" y="8"/>
                      </a:lnTo>
                      <a:lnTo>
                        <a:pt x="334" y="14"/>
                      </a:lnTo>
                      <a:lnTo>
                        <a:pt x="340" y="18"/>
                      </a:lnTo>
                      <a:lnTo>
                        <a:pt x="344" y="24"/>
                      </a:lnTo>
                      <a:lnTo>
                        <a:pt x="346" y="28"/>
                      </a:lnTo>
                      <a:lnTo>
                        <a:pt x="346" y="28"/>
                      </a:lnTo>
                      <a:lnTo>
                        <a:pt x="346" y="34"/>
                      </a:lnTo>
                      <a:lnTo>
                        <a:pt x="344" y="38"/>
                      </a:lnTo>
                      <a:lnTo>
                        <a:pt x="334" y="44"/>
                      </a:lnTo>
                      <a:lnTo>
                        <a:pt x="334" y="44"/>
                      </a:lnTo>
                      <a:lnTo>
                        <a:pt x="322" y="50"/>
                      </a:lnTo>
                      <a:lnTo>
                        <a:pt x="308" y="54"/>
                      </a:lnTo>
                      <a:lnTo>
                        <a:pt x="290" y="56"/>
                      </a:lnTo>
                      <a:lnTo>
                        <a:pt x="272" y="58"/>
                      </a:lnTo>
                      <a:lnTo>
                        <a:pt x="272" y="58"/>
                      </a:lnTo>
                      <a:lnTo>
                        <a:pt x="252" y="56"/>
                      </a:lnTo>
                      <a:lnTo>
                        <a:pt x="236" y="54"/>
                      </a:lnTo>
                      <a:lnTo>
                        <a:pt x="220" y="50"/>
                      </a:lnTo>
                      <a:lnTo>
                        <a:pt x="210" y="44"/>
                      </a:lnTo>
                      <a:lnTo>
                        <a:pt x="210" y="44"/>
                      </a:lnTo>
                      <a:lnTo>
                        <a:pt x="200" y="38"/>
                      </a:lnTo>
                      <a:lnTo>
                        <a:pt x="198" y="34"/>
                      </a:lnTo>
                      <a:lnTo>
                        <a:pt x="196" y="28"/>
                      </a:lnTo>
                      <a:lnTo>
                        <a:pt x="196" y="28"/>
                      </a:lnTo>
                      <a:close/>
                    </a:path>
                  </a:pathLst>
                </a:custGeom>
                <a:solidFill>
                  <a:srgbClr val="175C2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329" name="Google Shape;1329;p19"/>
              <p:cNvGrpSpPr/>
              <p:nvPr/>
            </p:nvGrpSpPr>
            <p:grpSpPr>
              <a:xfrm>
                <a:off x="4774953" y="4039937"/>
                <a:ext cx="1890224" cy="478693"/>
                <a:chOff x="2712890" y="2487439"/>
                <a:chExt cx="1890224" cy="478693"/>
              </a:xfrm>
            </p:grpSpPr>
            <p:sp>
              <p:nvSpPr>
                <p:cNvPr id="1330" name="Google Shape;1330;p19"/>
                <p:cNvSpPr/>
                <p:nvPr/>
              </p:nvSpPr>
              <p:spPr>
                <a:xfrm>
                  <a:off x="2712890" y="2487439"/>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Medical Donations &amp; Supplies </a:t>
                  </a:r>
                  <a:endParaRPr sz="850" b="1" i="0" u="none" strike="noStrike" cap="none">
                    <a:solidFill>
                      <a:srgbClr val="175C2C"/>
                    </a:solidFill>
                    <a:latin typeface="Arial"/>
                    <a:ea typeface="Arial"/>
                    <a:cs typeface="Arial"/>
                    <a:sym typeface="Arial"/>
                  </a:endParaRPr>
                </a:p>
              </p:txBody>
            </p:sp>
            <p:sp>
              <p:nvSpPr>
                <p:cNvPr id="1331" name="Google Shape;1331;p19"/>
                <p:cNvSpPr/>
                <p:nvPr/>
              </p:nvSpPr>
              <p:spPr>
                <a:xfrm>
                  <a:off x="4259437" y="2597647"/>
                  <a:ext cx="278145" cy="258278"/>
                </a:xfrm>
                <a:custGeom>
                  <a:avLst/>
                  <a:gdLst/>
                  <a:ahLst/>
                  <a:cxnLst/>
                  <a:rect l="l" t="t" r="r" b="b"/>
                  <a:pathLst>
                    <a:path w="200" h="200" extrusionOk="0">
                      <a:moveTo>
                        <a:pt x="63" y="175"/>
                      </a:moveTo>
                      <a:cubicBezTo>
                        <a:pt x="75" y="123"/>
                        <a:pt x="75" y="123"/>
                        <a:pt x="75" y="123"/>
                      </a:cubicBezTo>
                      <a:cubicBezTo>
                        <a:pt x="125" y="123"/>
                        <a:pt x="125" y="123"/>
                        <a:pt x="125" y="123"/>
                      </a:cubicBezTo>
                      <a:cubicBezTo>
                        <a:pt x="138" y="175"/>
                        <a:pt x="138" y="175"/>
                        <a:pt x="138" y="175"/>
                      </a:cubicBezTo>
                      <a:lnTo>
                        <a:pt x="63" y="175"/>
                      </a:lnTo>
                      <a:close/>
                      <a:moveTo>
                        <a:pt x="69" y="49"/>
                      </a:moveTo>
                      <a:cubicBezTo>
                        <a:pt x="88" y="49"/>
                        <a:pt x="88" y="49"/>
                        <a:pt x="88" y="49"/>
                      </a:cubicBezTo>
                      <a:cubicBezTo>
                        <a:pt x="88" y="30"/>
                        <a:pt x="88" y="30"/>
                        <a:pt x="88" y="30"/>
                      </a:cubicBezTo>
                      <a:cubicBezTo>
                        <a:pt x="113" y="30"/>
                        <a:pt x="113" y="30"/>
                        <a:pt x="113" y="30"/>
                      </a:cubicBezTo>
                      <a:cubicBezTo>
                        <a:pt x="113" y="49"/>
                        <a:pt x="113" y="49"/>
                        <a:pt x="113" y="49"/>
                      </a:cubicBezTo>
                      <a:cubicBezTo>
                        <a:pt x="131" y="49"/>
                        <a:pt x="131" y="49"/>
                        <a:pt x="131" y="49"/>
                      </a:cubicBezTo>
                      <a:cubicBezTo>
                        <a:pt x="131" y="74"/>
                        <a:pt x="131" y="74"/>
                        <a:pt x="131" y="74"/>
                      </a:cubicBezTo>
                      <a:cubicBezTo>
                        <a:pt x="113" y="74"/>
                        <a:pt x="113" y="74"/>
                        <a:pt x="113" y="74"/>
                      </a:cubicBezTo>
                      <a:cubicBezTo>
                        <a:pt x="113" y="93"/>
                        <a:pt x="113" y="93"/>
                        <a:pt x="113" y="93"/>
                      </a:cubicBezTo>
                      <a:cubicBezTo>
                        <a:pt x="88" y="93"/>
                        <a:pt x="88" y="93"/>
                        <a:pt x="88" y="93"/>
                      </a:cubicBezTo>
                      <a:cubicBezTo>
                        <a:pt x="88" y="74"/>
                        <a:pt x="88" y="74"/>
                        <a:pt x="88" y="74"/>
                      </a:cubicBezTo>
                      <a:cubicBezTo>
                        <a:pt x="69" y="74"/>
                        <a:pt x="69" y="74"/>
                        <a:pt x="69" y="74"/>
                      </a:cubicBezTo>
                      <a:lnTo>
                        <a:pt x="69" y="49"/>
                      </a:lnTo>
                      <a:close/>
                      <a:moveTo>
                        <a:pt x="188" y="138"/>
                      </a:moveTo>
                      <a:cubicBezTo>
                        <a:pt x="188" y="38"/>
                        <a:pt x="188" y="38"/>
                        <a:pt x="188" y="38"/>
                      </a:cubicBezTo>
                      <a:cubicBezTo>
                        <a:pt x="188" y="31"/>
                        <a:pt x="182" y="25"/>
                        <a:pt x="175" y="25"/>
                      </a:cubicBezTo>
                      <a:cubicBezTo>
                        <a:pt x="167" y="25"/>
                        <a:pt x="167" y="25"/>
                        <a:pt x="167" y="25"/>
                      </a:cubicBezTo>
                      <a:cubicBezTo>
                        <a:pt x="167" y="13"/>
                        <a:pt x="167" y="13"/>
                        <a:pt x="167" y="13"/>
                      </a:cubicBezTo>
                      <a:cubicBezTo>
                        <a:pt x="167" y="6"/>
                        <a:pt x="162" y="0"/>
                        <a:pt x="155" y="0"/>
                      </a:cubicBezTo>
                      <a:cubicBezTo>
                        <a:pt x="46" y="0"/>
                        <a:pt x="46" y="0"/>
                        <a:pt x="46" y="0"/>
                      </a:cubicBezTo>
                      <a:cubicBezTo>
                        <a:pt x="39" y="0"/>
                        <a:pt x="33" y="6"/>
                        <a:pt x="33" y="13"/>
                      </a:cubicBezTo>
                      <a:cubicBezTo>
                        <a:pt x="33" y="25"/>
                        <a:pt x="33" y="25"/>
                        <a:pt x="33" y="25"/>
                      </a:cubicBezTo>
                      <a:cubicBezTo>
                        <a:pt x="25" y="25"/>
                        <a:pt x="25" y="25"/>
                        <a:pt x="25" y="25"/>
                      </a:cubicBezTo>
                      <a:cubicBezTo>
                        <a:pt x="18" y="25"/>
                        <a:pt x="13" y="31"/>
                        <a:pt x="13" y="38"/>
                      </a:cubicBezTo>
                      <a:cubicBezTo>
                        <a:pt x="13" y="138"/>
                        <a:pt x="13" y="138"/>
                        <a:pt x="13" y="138"/>
                      </a:cubicBezTo>
                      <a:cubicBezTo>
                        <a:pt x="0" y="150"/>
                        <a:pt x="0" y="150"/>
                        <a:pt x="0" y="150"/>
                      </a:cubicBezTo>
                      <a:cubicBezTo>
                        <a:pt x="0" y="200"/>
                        <a:pt x="0" y="200"/>
                        <a:pt x="0" y="200"/>
                      </a:cubicBezTo>
                      <a:cubicBezTo>
                        <a:pt x="13" y="200"/>
                        <a:pt x="13" y="200"/>
                        <a:pt x="13" y="200"/>
                      </a:cubicBezTo>
                      <a:cubicBezTo>
                        <a:pt x="13" y="200"/>
                        <a:pt x="13" y="200"/>
                        <a:pt x="13" y="200"/>
                      </a:cubicBezTo>
                      <a:cubicBezTo>
                        <a:pt x="46" y="200"/>
                        <a:pt x="46" y="200"/>
                        <a:pt x="46" y="200"/>
                      </a:cubicBezTo>
                      <a:cubicBezTo>
                        <a:pt x="155" y="200"/>
                        <a:pt x="155" y="200"/>
                        <a:pt x="155" y="200"/>
                      </a:cubicBezTo>
                      <a:cubicBezTo>
                        <a:pt x="188" y="200"/>
                        <a:pt x="188" y="200"/>
                        <a:pt x="188" y="200"/>
                      </a:cubicBezTo>
                      <a:cubicBezTo>
                        <a:pt x="188" y="200"/>
                        <a:pt x="188" y="200"/>
                        <a:pt x="188" y="200"/>
                      </a:cubicBezTo>
                      <a:cubicBezTo>
                        <a:pt x="200" y="200"/>
                        <a:pt x="200" y="200"/>
                        <a:pt x="200" y="200"/>
                      </a:cubicBezTo>
                      <a:cubicBezTo>
                        <a:pt x="200" y="150"/>
                        <a:pt x="200" y="150"/>
                        <a:pt x="200" y="150"/>
                      </a:cubicBezTo>
                      <a:lnTo>
                        <a:pt x="188" y="138"/>
                      </a:ln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332" name="Google Shape;1332;p19"/>
              <p:cNvGrpSpPr/>
              <p:nvPr/>
            </p:nvGrpSpPr>
            <p:grpSpPr>
              <a:xfrm>
                <a:off x="2712890" y="4039937"/>
                <a:ext cx="1890224" cy="478693"/>
                <a:chOff x="650827" y="3125697"/>
                <a:chExt cx="1890224" cy="478693"/>
              </a:xfrm>
            </p:grpSpPr>
            <p:sp>
              <p:nvSpPr>
                <p:cNvPr id="1333" name="Google Shape;1333;p19"/>
                <p:cNvSpPr/>
                <p:nvPr/>
              </p:nvSpPr>
              <p:spPr>
                <a:xfrm>
                  <a:off x="650827" y="312569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Technical Support</a:t>
                  </a:r>
                  <a:endParaRPr sz="850" b="1" i="0" u="none" strike="noStrike" cap="none">
                    <a:solidFill>
                      <a:srgbClr val="175C2C"/>
                    </a:solidFill>
                    <a:latin typeface="Arial"/>
                    <a:ea typeface="Arial"/>
                    <a:cs typeface="Arial"/>
                    <a:sym typeface="Arial"/>
                  </a:endParaRPr>
                </a:p>
              </p:txBody>
            </p:sp>
            <p:sp>
              <p:nvSpPr>
                <p:cNvPr id="1334" name="Google Shape;1334;p19"/>
                <p:cNvSpPr/>
                <p:nvPr/>
              </p:nvSpPr>
              <p:spPr>
                <a:xfrm>
                  <a:off x="2170403" y="3248886"/>
                  <a:ext cx="322848" cy="232316"/>
                </a:xfrm>
                <a:custGeom>
                  <a:avLst/>
                  <a:gdLst/>
                  <a:ahLst/>
                  <a:cxnLst/>
                  <a:rect l="l" t="t" r="r" b="b"/>
                  <a:pathLst>
                    <a:path w="258" h="200" extrusionOk="0">
                      <a:moveTo>
                        <a:pt x="28" y="46"/>
                      </a:moveTo>
                      <a:cubicBezTo>
                        <a:pt x="28" y="21"/>
                        <a:pt x="49" y="0"/>
                        <a:pt x="74" y="0"/>
                      </a:cubicBezTo>
                      <a:cubicBezTo>
                        <a:pt x="99" y="0"/>
                        <a:pt x="119" y="21"/>
                        <a:pt x="119" y="46"/>
                      </a:cubicBezTo>
                      <a:cubicBezTo>
                        <a:pt x="119" y="71"/>
                        <a:pt x="99" y="91"/>
                        <a:pt x="74" y="91"/>
                      </a:cubicBezTo>
                      <a:cubicBezTo>
                        <a:pt x="49" y="91"/>
                        <a:pt x="28" y="71"/>
                        <a:pt x="28" y="46"/>
                      </a:cubicBezTo>
                      <a:close/>
                      <a:moveTo>
                        <a:pt x="203" y="119"/>
                      </a:moveTo>
                      <a:cubicBezTo>
                        <a:pt x="222" y="119"/>
                        <a:pt x="237" y="103"/>
                        <a:pt x="237" y="84"/>
                      </a:cubicBezTo>
                      <a:cubicBezTo>
                        <a:pt x="237" y="66"/>
                        <a:pt x="222" y="50"/>
                        <a:pt x="203" y="50"/>
                      </a:cubicBezTo>
                      <a:cubicBezTo>
                        <a:pt x="184" y="50"/>
                        <a:pt x="169" y="66"/>
                        <a:pt x="169" y="84"/>
                      </a:cubicBezTo>
                      <a:cubicBezTo>
                        <a:pt x="169" y="103"/>
                        <a:pt x="184" y="119"/>
                        <a:pt x="203" y="119"/>
                      </a:cubicBezTo>
                      <a:close/>
                      <a:moveTo>
                        <a:pt x="203" y="145"/>
                      </a:moveTo>
                      <a:cubicBezTo>
                        <a:pt x="182" y="145"/>
                        <a:pt x="163" y="149"/>
                        <a:pt x="148" y="157"/>
                      </a:cubicBezTo>
                      <a:cubicBezTo>
                        <a:pt x="148" y="142"/>
                        <a:pt x="148" y="142"/>
                        <a:pt x="148" y="142"/>
                      </a:cubicBezTo>
                      <a:cubicBezTo>
                        <a:pt x="127" y="132"/>
                        <a:pt x="102" y="126"/>
                        <a:pt x="74" y="126"/>
                      </a:cubicBezTo>
                      <a:cubicBezTo>
                        <a:pt x="46" y="126"/>
                        <a:pt x="20" y="132"/>
                        <a:pt x="0" y="142"/>
                      </a:cubicBezTo>
                      <a:cubicBezTo>
                        <a:pt x="0" y="200"/>
                        <a:pt x="0" y="200"/>
                        <a:pt x="0" y="200"/>
                      </a:cubicBezTo>
                      <a:cubicBezTo>
                        <a:pt x="148" y="200"/>
                        <a:pt x="148" y="200"/>
                        <a:pt x="148" y="200"/>
                      </a:cubicBezTo>
                      <a:cubicBezTo>
                        <a:pt x="148" y="200"/>
                        <a:pt x="148" y="200"/>
                        <a:pt x="148" y="200"/>
                      </a:cubicBezTo>
                      <a:cubicBezTo>
                        <a:pt x="258" y="200"/>
                        <a:pt x="258" y="200"/>
                        <a:pt x="258" y="200"/>
                      </a:cubicBezTo>
                      <a:cubicBezTo>
                        <a:pt x="258" y="157"/>
                        <a:pt x="258" y="157"/>
                        <a:pt x="258" y="157"/>
                      </a:cubicBezTo>
                      <a:cubicBezTo>
                        <a:pt x="243" y="149"/>
                        <a:pt x="224" y="145"/>
                        <a:pt x="203" y="145"/>
                      </a:cubicBez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grpSp>
        <p:nvGrpSpPr>
          <p:cNvPr id="1335" name="Google Shape;1335;p19"/>
          <p:cNvGrpSpPr/>
          <p:nvPr/>
        </p:nvGrpSpPr>
        <p:grpSpPr>
          <a:xfrm>
            <a:off x="764745" y="6146231"/>
            <a:ext cx="6239511" cy="2935758"/>
            <a:chOff x="764745" y="5364419"/>
            <a:chExt cx="6239511" cy="2633125"/>
          </a:xfrm>
        </p:grpSpPr>
        <p:graphicFrame>
          <p:nvGraphicFramePr>
            <p:cNvPr id="1336" name="Google Shape;1336;p19"/>
            <p:cNvGraphicFramePr/>
            <p:nvPr/>
          </p:nvGraphicFramePr>
          <p:xfrm>
            <a:off x="764745" y="5364419"/>
            <a:ext cx="6239509" cy="2633124"/>
          </p:xfrm>
          <a:graphic>
            <a:graphicData uri="http://schemas.openxmlformats.org/drawingml/2006/chart">
              <c:chart xmlns:c="http://schemas.openxmlformats.org/drawingml/2006/chart" xmlns:r="http://schemas.openxmlformats.org/officeDocument/2006/relationships" r:id="rId4"/>
            </a:graphicData>
          </a:graphic>
        </p:graphicFrame>
        <p:sp>
          <p:nvSpPr>
            <p:cNvPr id="1337" name="Google Shape;1337;p19"/>
            <p:cNvSpPr/>
            <p:nvPr/>
          </p:nvSpPr>
          <p:spPr>
            <a:xfrm>
              <a:off x="764746" y="5364420"/>
              <a:ext cx="6239510" cy="2633124"/>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1338" name="Google Shape;1338;p19"/>
            <p:cNvSpPr/>
            <p:nvPr/>
          </p:nvSpPr>
          <p:spPr>
            <a:xfrm>
              <a:off x="6133670" y="5746474"/>
              <a:ext cx="870584" cy="463378"/>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grpSp>
        <p:nvGrpSpPr>
          <p:cNvPr id="1339" name="Google Shape;1339;p19"/>
          <p:cNvGrpSpPr/>
          <p:nvPr/>
        </p:nvGrpSpPr>
        <p:grpSpPr>
          <a:xfrm>
            <a:off x="312508" y="4314677"/>
            <a:ext cx="7001606" cy="1600904"/>
            <a:chOff x="312508" y="5258714"/>
            <a:chExt cx="7001606" cy="1600904"/>
          </a:xfrm>
        </p:grpSpPr>
        <p:sp>
          <p:nvSpPr>
            <p:cNvPr id="1340" name="Google Shape;1340;p19"/>
            <p:cNvSpPr txBox="1"/>
            <p:nvPr/>
          </p:nvSpPr>
          <p:spPr>
            <a:xfrm>
              <a:off x="454886" y="5628512"/>
              <a:ext cx="6859228" cy="123110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Monetary resources were donated to ensure the effective implementation of the COVID-19 pandemic response. These resources were made available from two (2) key sources: </a:t>
              </a:r>
              <a:endParaRPr dirty="0"/>
            </a:p>
            <a:p>
              <a:pPr marL="171450" marR="0" lvl="0" indent="-171450" algn="l" rtl="0">
                <a:lnSpc>
                  <a:spcPct val="100000"/>
                </a:lnSpc>
                <a:spcBef>
                  <a:spcPts val="0"/>
                </a:spcBef>
                <a:spcAft>
                  <a:spcPts val="0"/>
                </a:spcAft>
                <a:buClr>
                  <a:srgbClr val="000000"/>
                </a:buClr>
                <a:buSzPts val="1000"/>
                <a:buFont typeface="Arial"/>
                <a:buChar char="•"/>
              </a:pPr>
              <a:r>
                <a:rPr lang="en-US" sz="1000" b="0" i="0" u="none" strike="noStrike" cap="none" dirty="0">
                  <a:solidFill>
                    <a:srgbClr val="000000"/>
                  </a:solidFill>
                  <a:latin typeface="Arial"/>
                  <a:ea typeface="Arial"/>
                  <a:cs typeface="Arial"/>
                  <a:sym typeface="Arial"/>
                </a:rPr>
                <a:t>The Federal Government of Nigeria (FGN)</a:t>
              </a:r>
              <a:endParaRPr dirty="0"/>
            </a:p>
            <a:p>
              <a:pPr marL="171450" marR="0" lvl="0" indent="-171450" algn="l" rtl="0">
                <a:lnSpc>
                  <a:spcPct val="100000"/>
                </a:lnSpc>
                <a:spcBef>
                  <a:spcPts val="0"/>
                </a:spcBef>
                <a:spcAft>
                  <a:spcPts val="0"/>
                </a:spcAft>
                <a:buClr>
                  <a:srgbClr val="000000"/>
                </a:buClr>
                <a:buSzPts val="1000"/>
                <a:buFont typeface="Arial"/>
                <a:buChar char="•"/>
              </a:pPr>
              <a:r>
                <a:rPr lang="en-US" sz="1000" b="0" i="0" u="none" strike="noStrike" cap="none" dirty="0">
                  <a:solidFill>
                    <a:srgbClr val="000000"/>
                  </a:solidFill>
                  <a:latin typeface="Arial"/>
                  <a:ea typeface="Arial"/>
                  <a:cs typeface="Arial"/>
                  <a:sym typeface="Arial"/>
                </a:rPr>
                <a:t>Partners and Donors </a:t>
              </a:r>
              <a:endParaRPr dirty="0"/>
            </a:p>
            <a:p>
              <a:pPr marL="171450" marR="0" lvl="0" indent="-107950" algn="l" rtl="0">
                <a:lnSpc>
                  <a:spcPct val="100000"/>
                </a:lnSpc>
                <a:spcBef>
                  <a:spcPts val="0"/>
                </a:spcBef>
                <a:spcAft>
                  <a:spcPts val="0"/>
                </a:spcAft>
                <a:buClr>
                  <a:schemeClr val="dk1"/>
                </a:buClr>
                <a:buSzPts val="1000"/>
                <a:buFont typeface="Arial"/>
                <a:buNone/>
              </a:pPr>
              <a:endParaRPr sz="1000" b="0" i="0" u="none" strike="noStrike" cap="none" dirty="0">
                <a:solidFill>
                  <a:srgbClr val="000000"/>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A total of ₦178,800,260,723 in monetary resources was available for the COVID-19 response as shown below. The 79% of funds from donors and partners were used </a:t>
              </a:r>
              <a:r>
                <a:rPr lang="en-US" sz="1000" dirty="0">
                  <a:solidFill>
                    <a:schemeClr val="tx1"/>
                  </a:solidFill>
                  <a:latin typeface="Arial"/>
                  <a:ea typeface="Arial"/>
                  <a:cs typeface="Arial"/>
                  <a:sym typeface="Arial"/>
                </a:rPr>
                <a:t>by them </a:t>
              </a:r>
              <a:r>
                <a:rPr lang="en-US" sz="1000" dirty="0">
                  <a:solidFill>
                    <a:schemeClr val="dk1"/>
                  </a:solidFill>
                  <a:latin typeface="Arial"/>
                  <a:ea typeface="Arial"/>
                  <a:cs typeface="Arial"/>
                  <a:sym typeface="Arial"/>
                </a:rPr>
                <a:t>directly to support activities without passing through the PTF or government account</a:t>
              </a:r>
              <a:r>
                <a:rPr lang="en-US" sz="1000" b="0" i="0" u="none" strike="noStrike" cap="none" dirty="0">
                  <a:solidFill>
                    <a:srgbClr val="000000"/>
                  </a:solidFill>
                  <a:latin typeface="Arial"/>
                  <a:ea typeface="Arial"/>
                  <a:cs typeface="Arial"/>
                  <a:sym typeface="Arial"/>
                </a:rPr>
                <a:t>. </a:t>
              </a:r>
              <a:endParaRPr sz="1000" b="1" i="0" u="none" strike="noStrike" cap="none" dirty="0">
                <a:solidFill>
                  <a:srgbClr val="000000"/>
                </a:solidFill>
                <a:latin typeface="Arial"/>
                <a:ea typeface="Arial"/>
                <a:cs typeface="Arial"/>
                <a:sym typeface="Arial"/>
              </a:endParaRPr>
            </a:p>
          </p:txBody>
        </p:sp>
        <p:grpSp>
          <p:nvGrpSpPr>
            <p:cNvPr id="1341" name="Google Shape;1341;p19"/>
            <p:cNvGrpSpPr/>
            <p:nvPr/>
          </p:nvGrpSpPr>
          <p:grpSpPr>
            <a:xfrm>
              <a:off x="312508" y="5258714"/>
              <a:ext cx="6859228" cy="319421"/>
              <a:chOff x="464908" y="5258714"/>
              <a:chExt cx="6859228" cy="319421"/>
            </a:xfrm>
          </p:grpSpPr>
          <p:sp>
            <p:nvSpPr>
              <p:cNvPr id="1342" name="Google Shape;1342;p19"/>
              <p:cNvSpPr/>
              <p:nvPr/>
            </p:nvSpPr>
            <p:spPr>
              <a:xfrm>
                <a:off x="464908" y="5258714"/>
                <a:ext cx="6859228"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1343" name="Google Shape;1343;p19"/>
              <p:cNvSpPr txBox="1"/>
              <p:nvPr/>
            </p:nvSpPr>
            <p:spPr>
              <a:xfrm>
                <a:off x="615309" y="5328278"/>
                <a:ext cx="6279042"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Monetary Resources</a:t>
                </a:r>
                <a:endParaRPr sz="1000" b="1" i="0" u="none" strike="noStrike" cap="none">
                  <a:solidFill>
                    <a:srgbClr val="000000"/>
                  </a:solidFill>
                  <a:latin typeface="Arial"/>
                  <a:ea typeface="Arial"/>
                  <a:cs typeface="Arial"/>
                  <a:sym typeface="Arial"/>
                </a:endParaRPr>
              </a:p>
            </p:txBody>
          </p:sp>
          <p:cxnSp>
            <p:nvCxnSpPr>
              <p:cNvPr id="1344" name="Google Shape;1344;p19"/>
              <p:cNvCxnSpPr/>
              <p:nvPr/>
            </p:nvCxnSpPr>
            <p:spPr>
              <a:xfrm>
                <a:off x="464908" y="5578135"/>
                <a:ext cx="6859228" cy="0"/>
              </a:xfrm>
              <a:prstGeom prst="straightConnector1">
                <a:avLst/>
              </a:prstGeom>
              <a:noFill/>
              <a:ln w="12700" cap="sq" cmpd="sng">
                <a:solidFill>
                  <a:srgbClr val="175C2C"/>
                </a:solidFill>
                <a:prstDash val="solid"/>
                <a:round/>
                <a:headEnd type="none" w="sm" len="sm"/>
                <a:tailEnd type="none" w="sm" len="sm"/>
              </a:ln>
            </p:spPr>
          </p:cxnSp>
        </p:grpSp>
      </p:grpSp>
      <p:graphicFrame>
        <p:nvGraphicFramePr>
          <p:cNvPr id="1345" name="Google Shape;1345;p19"/>
          <p:cNvGraphicFramePr/>
          <p:nvPr/>
        </p:nvGraphicFramePr>
        <p:xfrm>
          <a:off x="6115050" y="6574480"/>
          <a:ext cx="870575" cy="729645"/>
        </p:xfrm>
        <a:graphic>
          <a:graphicData uri="http://schemas.openxmlformats.org/drawingml/2006/table">
            <a:tbl>
              <a:tblPr firstRow="1" bandRow="1">
                <a:noFill/>
                <a:tableStyleId>{FF75322B-DABF-467D-BC40-7EAB2D41CF18}</a:tableStyleId>
              </a:tblPr>
              <a:tblGrid>
                <a:gridCol w="870575">
                  <a:extLst>
                    <a:ext uri="{9D8B030D-6E8A-4147-A177-3AD203B41FA5}">
                      <a16:colId xmlns:a16="http://schemas.microsoft.com/office/drawing/2014/main" val="20000"/>
                    </a:ext>
                  </a:extLst>
                </a:gridCol>
              </a:tblGrid>
              <a:tr h="180800">
                <a:tc>
                  <a:txBody>
                    <a:bodyPr/>
                    <a:lstStyle/>
                    <a:p>
                      <a:pPr marL="0" marR="0" lvl="0" indent="0" algn="r" rtl="0">
                        <a:spcBef>
                          <a:spcPts val="0"/>
                        </a:spcBef>
                        <a:spcAft>
                          <a:spcPts val="0"/>
                        </a:spcAft>
                        <a:buNone/>
                      </a:pPr>
                      <a:r>
                        <a:rPr lang="en-US" sz="996" b="0" i="0" u="none" strike="noStrike" cap="none">
                          <a:solidFill>
                            <a:schemeClr val="lt1"/>
                          </a:solidFill>
                          <a:latin typeface="Arial"/>
                          <a:ea typeface="Arial"/>
                          <a:cs typeface="Arial"/>
                          <a:sym typeface="Arial"/>
                        </a:rPr>
                        <a:t> ₦ 141.1b </a:t>
                      </a:r>
                      <a:endParaRPr/>
                    </a:p>
                  </a:txBody>
                  <a:tcPr marL="91450" marR="91450" marT="45725" marB="45725" anchor="ctr">
                    <a:solidFill>
                      <a:srgbClr val="008751"/>
                    </a:solidFill>
                  </a:tcPr>
                </a:tc>
                <a:extLst>
                  <a:ext uri="{0D108BD9-81ED-4DB2-BD59-A6C34878D82A}">
                    <a16:rowId xmlns:a16="http://schemas.microsoft.com/office/drawing/2014/main" val="10000"/>
                  </a:ext>
                </a:extLst>
              </a:tr>
              <a:tr h="180800">
                <a:tc>
                  <a:txBody>
                    <a:bodyPr/>
                    <a:lstStyle/>
                    <a:p>
                      <a:pPr marL="0" marR="0" lvl="0" indent="0" algn="r" rtl="0">
                        <a:spcBef>
                          <a:spcPts val="0"/>
                        </a:spcBef>
                        <a:spcAft>
                          <a:spcPts val="0"/>
                        </a:spcAft>
                        <a:buNone/>
                      </a:pPr>
                      <a:r>
                        <a:rPr lang="en-US" sz="996" b="0" i="0" u="none" strike="noStrike" cap="none">
                          <a:solidFill>
                            <a:schemeClr val="lt1"/>
                          </a:solidFill>
                          <a:latin typeface="Arial"/>
                          <a:ea typeface="Arial"/>
                          <a:cs typeface="Arial"/>
                          <a:sym typeface="Arial"/>
                        </a:rPr>
                        <a:t> ₦ 15.6b</a:t>
                      </a:r>
                      <a:endParaRPr sz="996" u="none" strike="noStrike" cap="none"/>
                    </a:p>
                  </a:txBody>
                  <a:tcPr marL="91450" marR="91450" marT="45725" marB="45725" anchor="ctr">
                    <a:solidFill>
                      <a:srgbClr val="595959"/>
                    </a:solidFill>
                  </a:tcPr>
                </a:tc>
                <a:extLst>
                  <a:ext uri="{0D108BD9-81ED-4DB2-BD59-A6C34878D82A}">
                    <a16:rowId xmlns:a16="http://schemas.microsoft.com/office/drawing/2014/main" val="10001"/>
                  </a:ext>
                </a:extLst>
              </a:tr>
              <a:tr h="180800">
                <a:tc>
                  <a:txBody>
                    <a:bodyPr/>
                    <a:lstStyle/>
                    <a:p>
                      <a:pPr marL="0" marR="0" lvl="0" indent="0" algn="r" rtl="0">
                        <a:spcBef>
                          <a:spcPts val="0"/>
                        </a:spcBef>
                        <a:spcAft>
                          <a:spcPts val="0"/>
                        </a:spcAft>
                        <a:buNone/>
                      </a:pPr>
                      <a:r>
                        <a:rPr lang="en-US" sz="996" b="0" i="0" u="none" strike="noStrike" cap="none">
                          <a:solidFill>
                            <a:schemeClr val="lt1"/>
                          </a:solidFill>
                          <a:latin typeface="Arial"/>
                          <a:ea typeface="Arial"/>
                          <a:cs typeface="Arial"/>
                          <a:sym typeface="Arial"/>
                        </a:rPr>
                        <a:t> ₦ 22.2b</a:t>
                      </a:r>
                      <a:endParaRPr sz="996" u="none" strike="noStrike" cap="none"/>
                    </a:p>
                  </a:txBody>
                  <a:tcPr marL="91450" marR="91450" marT="45725" marB="45725" anchor="ctr">
                    <a:solidFill>
                      <a:srgbClr val="FEB188"/>
                    </a:solidFill>
                  </a:tcPr>
                </a:tc>
                <a:extLst>
                  <a:ext uri="{0D108BD9-81ED-4DB2-BD59-A6C34878D82A}">
                    <a16:rowId xmlns:a16="http://schemas.microsoft.com/office/drawing/2014/main" val="10002"/>
                  </a:ext>
                </a:extLst>
              </a:tr>
            </a:tbl>
          </a:graphicData>
        </a:graphic>
      </p:graphicFrame>
      <p:sp>
        <p:nvSpPr>
          <p:cNvPr id="1346" name="Google Shape;1346;p19"/>
          <p:cNvSpPr txBox="1"/>
          <p:nvPr/>
        </p:nvSpPr>
        <p:spPr>
          <a:xfrm>
            <a:off x="839577" y="9107863"/>
            <a:ext cx="6859228"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900"/>
              <a:buFont typeface="Arial"/>
              <a:buNone/>
            </a:pPr>
            <a:r>
              <a:rPr lang="en-US" sz="900" b="1" i="1" u="none" strike="noStrike" cap="none" dirty="0">
                <a:solidFill>
                  <a:srgbClr val="000000"/>
                </a:solidFill>
                <a:latin typeface="Arial"/>
                <a:ea typeface="Arial"/>
                <a:cs typeface="Arial"/>
                <a:sym typeface="Arial"/>
              </a:rPr>
              <a:t>* Source UNDP dashboard, OSGF, Resource Mobilization Pillar</a:t>
            </a:r>
            <a:endParaRPr dirty="0"/>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351"/>
        <p:cNvGrpSpPr/>
        <p:nvPr/>
      </p:nvGrpSpPr>
      <p:grpSpPr>
        <a:xfrm>
          <a:off x="0" y="0"/>
          <a:ext cx="0" cy="0"/>
          <a:chOff x="0" y="0"/>
          <a:chExt cx="0" cy="0"/>
        </a:xfrm>
      </p:grpSpPr>
      <p:pic>
        <p:nvPicPr>
          <p:cNvPr id="1352" name="Google Shape;1352;p2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353" name="Google Shape;1353;p2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23</a:t>
            </a:fld>
            <a:endParaRPr sz="500">
              <a:solidFill>
                <a:srgbClr val="161616"/>
              </a:solidFill>
            </a:endParaRPr>
          </a:p>
        </p:txBody>
      </p:sp>
      <p:sp>
        <p:nvSpPr>
          <p:cNvPr id="1354" name="Google Shape;1354;p2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1355" name="Google Shape;1355;p2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1356" name="Google Shape;1356;p2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357" name="Google Shape;1357;p2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1358" name="Google Shape;1358;p2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aphicFrame>
        <p:nvGraphicFramePr>
          <p:cNvPr id="1359" name="Google Shape;1359;p20"/>
          <p:cNvGraphicFramePr/>
          <p:nvPr>
            <p:extLst>
              <p:ext uri="{D42A27DB-BD31-4B8C-83A1-F6EECF244321}">
                <p14:modId xmlns:p14="http://schemas.microsoft.com/office/powerpoint/2010/main" val="4143946400"/>
              </p:ext>
            </p:extLst>
          </p:nvPr>
        </p:nvGraphicFramePr>
        <p:xfrm>
          <a:off x="815102" y="2235660"/>
          <a:ext cx="6138775" cy="1801662"/>
        </p:xfrm>
        <a:graphic>
          <a:graphicData uri="http://schemas.openxmlformats.org/drawingml/2006/table">
            <a:tbl>
              <a:tblPr firstRow="1" firstCol="1" bandRow="1">
                <a:noFill/>
                <a:tableStyleId>{FF75322B-DABF-467D-BC40-7EAB2D41CF18}</a:tableStyleId>
              </a:tblPr>
              <a:tblGrid>
                <a:gridCol w="560600">
                  <a:extLst>
                    <a:ext uri="{9D8B030D-6E8A-4147-A177-3AD203B41FA5}">
                      <a16:colId xmlns:a16="http://schemas.microsoft.com/office/drawing/2014/main" val="20000"/>
                    </a:ext>
                  </a:extLst>
                </a:gridCol>
                <a:gridCol w="3008450">
                  <a:extLst>
                    <a:ext uri="{9D8B030D-6E8A-4147-A177-3AD203B41FA5}">
                      <a16:colId xmlns:a16="http://schemas.microsoft.com/office/drawing/2014/main" val="20001"/>
                    </a:ext>
                  </a:extLst>
                </a:gridCol>
                <a:gridCol w="2569725">
                  <a:extLst>
                    <a:ext uri="{9D8B030D-6E8A-4147-A177-3AD203B41FA5}">
                      <a16:colId xmlns:a16="http://schemas.microsoft.com/office/drawing/2014/main" val="20002"/>
                    </a:ext>
                  </a:extLst>
                </a:gridCol>
              </a:tblGrid>
              <a:tr h="185925">
                <a:tc gridSpan="3">
                  <a:txBody>
                    <a:bodyPr/>
                    <a:lstStyle/>
                    <a:p>
                      <a:pPr marL="0" marR="0" lvl="0" indent="0" algn="ctr" rtl="0">
                        <a:lnSpc>
                          <a:spcPct val="107000"/>
                        </a:lnSpc>
                        <a:spcBef>
                          <a:spcPts val="0"/>
                        </a:spcBef>
                        <a:spcAft>
                          <a:spcPts val="0"/>
                        </a:spcAft>
                        <a:buNone/>
                      </a:pPr>
                      <a:r>
                        <a:rPr lang="en-US" sz="1000" u="none" strike="noStrike" cap="none" dirty="0">
                          <a:solidFill>
                            <a:schemeClr val="lt1"/>
                          </a:solidFill>
                          <a:latin typeface="Arial"/>
                          <a:ea typeface="Arial"/>
                          <a:cs typeface="Arial"/>
                          <a:sym typeface="Arial"/>
                        </a:rPr>
                        <a:t>Contributions Received from Partners and Donors as of  December 6, 2020</a:t>
                      </a:r>
                      <a:endParaRPr dirty="0"/>
                    </a:p>
                  </a:txBody>
                  <a:tcPr marL="68575" marR="68575" marT="0" marB="0" anchor="ctr">
                    <a:solidFill>
                      <a:srgbClr val="0B7642"/>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85925">
                <a:tc>
                  <a:txBody>
                    <a:bodyPr/>
                    <a:lstStyle/>
                    <a:p>
                      <a:pPr marL="0" marR="0" lvl="0" indent="0" algn="just" rtl="0">
                        <a:lnSpc>
                          <a:spcPct val="107000"/>
                        </a:lnSpc>
                        <a:spcBef>
                          <a:spcPts val="0"/>
                        </a:spcBef>
                        <a:spcAft>
                          <a:spcPts val="0"/>
                        </a:spcAft>
                        <a:buNone/>
                      </a:pPr>
                      <a:r>
                        <a:rPr lang="en-US" sz="1000" b="1" u="none" strike="noStrike" cap="none">
                          <a:solidFill>
                            <a:schemeClr val="lt1"/>
                          </a:solidFill>
                          <a:latin typeface="Arial"/>
                          <a:ea typeface="Arial"/>
                          <a:cs typeface="Arial"/>
                          <a:sym typeface="Arial"/>
                        </a:rPr>
                        <a:t>S/N</a:t>
                      </a:r>
                      <a:endParaRPr sz="1000" b="1" u="none" strike="noStrike" cap="none">
                        <a:solidFill>
                          <a:schemeClr val="lt1"/>
                        </a:solidFill>
                        <a:latin typeface="Arial"/>
                        <a:ea typeface="Arial"/>
                        <a:cs typeface="Arial"/>
                        <a:sym typeface="Arial"/>
                      </a:endParaRPr>
                    </a:p>
                  </a:txBody>
                  <a:tcPr marL="68575" marR="68575" marT="0" marB="0" anchor="ctr">
                    <a:solidFill>
                      <a:srgbClr val="595959"/>
                    </a:solidFill>
                  </a:tcPr>
                </a:tc>
                <a:tc>
                  <a:txBody>
                    <a:bodyPr/>
                    <a:lstStyle/>
                    <a:p>
                      <a:pPr marL="0" marR="0" lvl="0" indent="0" algn="ctr" rtl="0">
                        <a:lnSpc>
                          <a:spcPct val="107000"/>
                        </a:lnSpc>
                        <a:spcBef>
                          <a:spcPts val="0"/>
                        </a:spcBef>
                        <a:spcAft>
                          <a:spcPts val="0"/>
                        </a:spcAft>
                        <a:buNone/>
                      </a:pPr>
                      <a:r>
                        <a:rPr lang="en-US" sz="1000" b="1" u="none" strike="noStrike" cap="none">
                          <a:solidFill>
                            <a:schemeClr val="lt1"/>
                          </a:solidFill>
                          <a:latin typeface="Arial"/>
                          <a:ea typeface="Arial"/>
                          <a:cs typeface="Arial"/>
                          <a:sym typeface="Arial"/>
                        </a:rPr>
                        <a:t>States/MDAs</a:t>
                      </a:r>
                      <a:endParaRPr sz="1000" b="1" u="none" strike="noStrike" cap="none">
                        <a:solidFill>
                          <a:schemeClr val="lt1"/>
                        </a:solidFill>
                        <a:latin typeface="Arial"/>
                        <a:ea typeface="Arial"/>
                        <a:cs typeface="Arial"/>
                        <a:sym typeface="Arial"/>
                      </a:endParaRPr>
                    </a:p>
                  </a:txBody>
                  <a:tcPr marL="68575" marR="68575" marT="0" marB="0" anchor="ctr">
                    <a:solidFill>
                      <a:srgbClr val="595959"/>
                    </a:solidFill>
                  </a:tcPr>
                </a:tc>
                <a:tc>
                  <a:txBody>
                    <a:bodyPr/>
                    <a:lstStyle/>
                    <a:p>
                      <a:pPr marL="0" marR="0" lvl="0" indent="0" algn="ctr" rtl="0">
                        <a:lnSpc>
                          <a:spcPct val="107000"/>
                        </a:lnSpc>
                        <a:spcBef>
                          <a:spcPts val="0"/>
                        </a:spcBef>
                        <a:spcAft>
                          <a:spcPts val="0"/>
                        </a:spcAft>
                        <a:buNone/>
                      </a:pPr>
                      <a:r>
                        <a:rPr lang="en-US" sz="1000" b="1" u="none" strike="noStrike" cap="none">
                          <a:solidFill>
                            <a:schemeClr val="lt1"/>
                          </a:solidFill>
                          <a:latin typeface="Arial"/>
                          <a:ea typeface="Arial"/>
                          <a:cs typeface="Arial"/>
                          <a:sym typeface="Arial"/>
                        </a:rPr>
                        <a:t>Amount Donated (</a:t>
                      </a:r>
                      <a:r>
                        <a:rPr lang="en-US" sz="1000" b="1" u="none" strike="sngStrike" cap="none">
                          <a:solidFill>
                            <a:schemeClr val="lt1"/>
                          </a:solidFill>
                          <a:latin typeface="Arial"/>
                          <a:ea typeface="Arial"/>
                          <a:cs typeface="Arial"/>
                          <a:sym typeface="Arial"/>
                        </a:rPr>
                        <a:t>N</a:t>
                      </a:r>
                      <a:r>
                        <a:rPr lang="en-US" sz="1000" b="1" u="none" strike="noStrike" cap="none">
                          <a:solidFill>
                            <a:schemeClr val="lt1"/>
                          </a:solidFill>
                          <a:latin typeface="Arial"/>
                          <a:ea typeface="Arial"/>
                          <a:cs typeface="Arial"/>
                          <a:sym typeface="Arial"/>
                        </a:rPr>
                        <a:t>)</a:t>
                      </a:r>
                      <a:endParaRPr sz="1000" b="1" u="none" strike="noStrike" cap="none">
                        <a:solidFill>
                          <a:schemeClr val="lt1"/>
                        </a:solidFill>
                        <a:latin typeface="Arial"/>
                        <a:ea typeface="Arial"/>
                        <a:cs typeface="Arial"/>
                        <a:sym typeface="Arial"/>
                      </a:endParaRPr>
                    </a:p>
                  </a:txBody>
                  <a:tcPr marL="68575" marR="68575" marT="0" marB="0" anchor="ctr">
                    <a:solidFill>
                      <a:srgbClr val="595959"/>
                    </a:solidFill>
                  </a:tcPr>
                </a:tc>
                <a:extLst>
                  <a:ext uri="{0D108BD9-81ED-4DB2-BD59-A6C34878D82A}">
                    <a16:rowId xmlns:a16="http://schemas.microsoft.com/office/drawing/2014/main" val="10001"/>
                  </a:ext>
                </a:extLst>
              </a:tr>
              <a:tr h="18592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*UN Basket Fund</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22.6 b</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18592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2</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**CACOVID</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43.2 b</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18592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3</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Oil and Gas Industry</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21.4 b</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18592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DPG-H</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42.9 b</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18592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5</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Private Donations to FG COVID-19 Account</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2.0 b</a:t>
                      </a:r>
                      <a:endParaRPr sz="12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18592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6</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Other Donations</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9.0 b</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185925">
                <a:tc gridSpan="2">
                  <a:txBody>
                    <a:bodyPr/>
                    <a:lstStyle/>
                    <a:p>
                      <a:pPr marL="0" marR="0" lvl="0" indent="0" algn="r" rtl="0">
                        <a:lnSpc>
                          <a:spcPct val="107000"/>
                        </a:lnSpc>
                        <a:spcBef>
                          <a:spcPts val="0"/>
                        </a:spcBef>
                        <a:spcAft>
                          <a:spcPts val="0"/>
                        </a:spcAft>
                        <a:buNone/>
                      </a:pPr>
                      <a:r>
                        <a:rPr lang="en-US" sz="1000" b="1" u="none" strike="noStrike" cap="none" dirty="0">
                          <a:solidFill>
                            <a:schemeClr val="dk1"/>
                          </a:solidFill>
                          <a:latin typeface="Arial"/>
                          <a:ea typeface="Arial"/>
                          <a:cs typeface="Arial"/>
                          <a:sym typeface="Arial"/>
                        </a:rPr>
                        <a:t>Total amount Received from Partners and Donors as of 6 December 2020</a:t>
                      </a:r>
                      <a:endParaRPr sz="1000" b="1" u="none" strike="noStrike" cap="none" dirty="0">
                        <a:solidFill>
                          <a:schemeClr val="dk1"/>
                        </a:solidFill>
                        <a:latin typeface="Arial"/>
                        <a:ea typeface="Arial"/>
                        <a:cs typeface="Arial"/>
                        <a:sym typeface="Arial"/>
                      </a:endParaRPr>
                    </a:p>
                  </a:txBody>
                  <a:tcPr marL="68575" marR="68575" marT="0" marB="0" anchor="ctr">
                    <a:solidFill>
                      <a:srgbClr val="FFB086"/>
                    </a:solidFill>
                  </a:tcPr>
                </a:tc>
                <a:tc hMerge="1">
                  <a:txBody>
                    <a:bodyPr/>
                    <a:lstStyle/>
                    <a:p>
                      <a:endParaRPr lang="en-US"/>
                    </a:p>
                  </a:txBody>
                  <a:tcPr/>
                </a:tc>
                <a:tc>
                  <a:txBody>
                    <a:bodyPr/>
                    <a:lstStyle/>
                    <a:p>
                      <a:pPr marL="0" marR="0" lvl="0" indent="0" algn="ctr" rtl="0">
                        <a:lnSpc>
                          <a:spcPct val="107000"/>
                        </a:lnSpc>
                        <a:spcBef>
                          <a:spcPts val="0"/>
                        </a:spcBef>
                        <a:spcAft>
                          <a:spcPts val="0"/>
                        </a:spcAft>
                        <a:buNone/>
                      </a:pPr>
                      <a:r>
                        <a:rPr lang="en-US" sz="996" b="1" u="none" strike="noStrike" cap="none" dirty="0">
                          <a:solidFill>
                            <a:schemeClr val="dk1"/>
                          </a:solidFill>
                          <a:latin typeface="Arial"/>
                          <a:ea typeface="Arial"/>
                          <a:cs typeface="Arial"/>
                          <a:sym typeface="Arial"/>
                        </a:rPr>
                        <a:t>141.1 b</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bl>
          </a:graphicData>
        </a:graphic>
      </p:graphicFrame>
      <p:sp>
        <p:nvSpPr>
          <p:cNvPr id="1360" name="Google Shape;1360;p20"/>
          <p:cNvSpPr txBox="1"/>
          <p:nvPr/>
        </p:nvSpPr>
        <p:spPr>
          <a:xfrm>
            <a:off x="445032" y="4080868"/>
            <a:ext cx="6726704" cy="892552"/>
          </a:xfrm>
          <a:prstGeom prst="rect">
            <a:avLst/>
          </a:prstGeom>
          <a:noFill/>
          <a:ln>
            <a:noFill/>
          </a:ln>
        </p:spPr>
        <p:txBody>
          <a:bodyPr spcFirstLastPara="1" wrap="square" lIns="0" tIns="0" rIns="0" bIns="0" anchor="t" anchorCtr="0">
            <a:spAutoFit/>
          </a:bodyPr>
          <a:lstStyle/>
          <a:p>
            <a:pPr lvl="0"/>
            <a:r>
              <a:rPr lang="en-US" sz="1000" i="1" dirty="0">
                <a:solidFill>
                  <a:schemeClr val="dk1"/>
                </a:solidFill>
                <a:latin typeface="Arial"/>
                <a:ea typeface="Arial"/>
                <a:cs typeface="Arial"/>
                <a:sym typeface="Arial"/>
              </a:rPr>
              <a:t>*Note: All figures indicated above are based on schedules received from the Office of the Secretary to the Government of the Federation OSGF</a:t>
            </a:r>
            <a:r>
              <a:rPr lang="en-US" sz="900" b="1" i="1" dirty="0">
                <a:solidFill>
                  <a:schemeClr val="tx1"/>
                </a:solidFill>
                <a:latin typeface="Arial"/>
                <a:ea typeface="Arial"/>
                <a:cs typeface="Arial"/>
                <a:sym typeface="Arial"/>
              </a:rPr>
              <a:t>. F</a:t>
            </a:r>
            <a:r>
              <a:rPr lang="en-US" sz="900" b="1" i="1" dirty="0">
                <a:solidFill>
                  <a:schemeClr val="tx1"/>
                </a:solidFill>
              </a:rPr>
              <a:t>unds from donors and partners were used by them directly to support activities without passing through the PTF or government account</a:t>
            </a:r>
            <a:r>
              <a:rPr lang="en-US" sz="900" dirty="0">
                <a:solidFill>
                  <a:schemeClr val="tx1"/>
                </a:solidFill>
              </a:rPr>
              <a:t>, except the private donations used to support the response</a:t>
            </a:r>
          </a:p>
          <a:p>
            <a:pPr lvl="0"/>
            <a:r>
              <a:rPr lang="en-US" sz="900" dirty="0">
                <a:solidFill>
                  <a:schemeClr val="tx1"/>
                </a:solidFill>
              </a:rPr>
              <a:t>. </a:t>
            </a:r>
            <a:endParaRPr sz="1000" dirty="0">
              <a:solidFill>
                <a:schemeClr val="tx1"/>
              </a:solidFill>
              <a:latin typeface="Arial"/>
              <a:ea typeface="Arial"/>
              <a:cs typeface="Arial"/>
              <a:sym typeface="Arial"/>
            </a:endParaRPr>
          </a:p>
          <a:p>
            <a:pPr marL="0" marR="0" lvl="0" indent="0" algn="l" rtl="0">
              <a:spcBef>
                <a:spcPts val="0"/>
              </a:spcBef>
              <a:spcAft>
                <a:spcPts val="0"/>
              </a:spcAft>
              <a:buNone/>
            </a:pPr>
            <a:r>
              <a:rPr lang="en-US" sz="1000" i="1" dirty="0">
                <a:solidFill>
                  <a:schemeClr val="dk1"/>
                </a:solidFill>
                <a:latin typeface="Arial"/>
                <a:ea typeface="Arial"/>
                <a:cs typeface="Arial"/>
                <a:sym typeface="Arial"/>
              </a:rPr>
              <a:t>** The information relating to CACOVID represents actual contribution received from CACOVID in funds, material and food palliatives as indicated by the CBN press release</a:t>
            </a:r>
            <a:r>
              <a:rPr lang="en-US" sz="1000" i="1" dirty="0">
                <a:solidFill>
                  <a:schemeClr val="dk1"/>
                </a:solidFill>
              </a:rPr>
              <a:t> and not passed through the PTF.</a:t>
            </a:r>
            <a:endParaRPr sz="1000" dirty="0">
              <a:solidFill>
                <a:schemeClr val="dk1"/>
              </a:solidFill>
              <a:latin typeface="Arial"/>
              <a:ea typeface="Arial"/>
              <a:cs typeface="Arial"/>
              <a:sym typeface="Arial"/>
            </a:endParaRPr>
          </a:p>
        </p:txBody>
      </p:sp>
      <p:grpSp>
        <p:nvGrpSpPr>
          <p:cNvPr id="1361" name="Google Shape;1361;p20"/>
          <p:cNvGrpSpPr/>
          <p:nvPr/>
        </p:nvGrpSpPr>
        <p:grpSpPr>
          <a:xfrm>
            <a:off x="445032" y="1647493"/>
            <a:ext cx="6869082" cy="516132"/>
            <a:chOff x="445032" y="4784393"/>
            <a:chExt cx="6869082" cy="516132"/>
          </a:xfrm>
        </p:grpSpPr>
        <p:grpSp>
          <p:nvGrpSpPr>
            <p:cNvPr id="1362" name="Google Shape;1362;p20"/>
            <p:cNvGrpSpPr/>
            <p:nvPr/>
          </p:nvGrpSpPr>
          <p:grpSpPr>
            <a:xfrm>
              <a:off x="445032" y="4784393"/>
              <a:ext cx="6869082" cy="232678"/>
              <a:chOff x="445032" y="7490870"/>
              <a:chExt cx="6869082" cy="232678"/>
            </a:xfrm>
          </p:grpSpPr>
          <p:sp>
            <p:nvSpPr>
              <p:cNvPr id="1363" name="Google Shape;1363;p20"/>
              <p:cNvSpPr txBox="1"/>
              <p:nvPr/>
            </p:nvSpPr>
            <p:spPr>
              <a:xfrm>
                <a:off x="454886" y="7490870"/>
                <a:ext cx="6277218" cy="232678"/>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Monetary Resources Received from Partner and Donors</a:t>
                </a:r>
                <a:endParaRPr sz="1000" b="1" i="0" u="none" strike="noStrike" cap="none">
                  <a:solidFill>
                    <a:srgbClr val="175C2C"/>
                  </a:solidFill>
                  <a:latin typeface="Arial"/>
                  <a:ea typeface="Arial"/>
                  <a:cs typeface="Arial"/>
                  <a:sym typeface="Arial"/>
                </a:endParaRPr>
              </a:p>
            </p:txBody>
          </p:sp>
          <p:cxnSp>
            <p:nvCxnSpPr>
              <p:cNvPr id="1364" name="Google Shape;1364;p20"/>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sp>
          <p:nvSpPr>
            <p:cNvPr id="1365" name="Google Shape;1365;p20"/>
            <p:cNvSpPr txBox="1"/>
            <p:nvPr/>
          </p:nvSpPr>
          <p:spPr>
            <a:xfrm>
              <a:off x="454886" y="4992748"/>
              <a:ext cx="6859228" cy="307777"/>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The table below details the list of all donations and contributions from the government and other donor agencies in relation to the COVID-19 response in Nigeria.</a:t>
              </a:r>
              <a:endParaRPr/>
            </a:p>
          </p:txBody>
        </p:sp>
      </p:grpSp>
      <p:grpSp>
        <p:nvGrpSpPr>
          <p:cNvPr id="1366" name="Google Shape;1366;p20"/>
          <p:cNvGrpSpPr/>
          <p:nvPr/>
        </p:nvGrpSpPr>
        <p:grpSpPr>
          <a:xfrm>
            <a:off x="294116" y="4973420"/>
            <a:ext cx="7001606" cy="1447016"/>
            <a:chOff x="312508" y="5258714"/>
            <a:chExt cx="7001606" cy="1447016"/>
          </a:xfrm>
        </p:grpSpPr>
        <p:sp>
          <p:nvSpPr>
            <p:cNvPr id="1367" name="Google Shape;1367;p20"/>
            <p:cNvSpPr txBox="1"/>
            <p:nvPr/>
          </p:nvSpPr>
          <p:spPr>
            <a:xfrm>
              <a:off x="454886" y="5628512"/>
              <a:ext cx="6859228" cy="107721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Partners also contributed to the availability of resources for Nigeria's COVID-19 response by providing adequate technical support and </a:t>
              </a:r>
              <a:r>
                <a:rPr lang="en-US" sz="1000" b="0" i="0" u="none" strike="noStrike" cap="none" dirty="0">
                  <a:solidFill>
                    <a:schemeClr val="tx1"/>
                  </a:solidFill>
                  <a:latin typeface="Arial"/>
                  <a:ea typeface="Arial"/>
                  <a:cs typeface="Arial"/>
                  <a:sym typeface="Arial"/>
                </a:rPr>
                <a:t>expertise to various </a:t>
              </a:r>
              <a:r>
                <a:rPr lang="en-US" sz="1000" b="0" i="0" u="none" strike="noStrike" cap="none" dirty="0">
                  <a:solidFill>
                    <a:srgbClr val="000000"/>
                  </a:solidFill>
                  <a:latin typeface="Arial"/>
                  <a:ea typeface="Arial"/>
                  <a:cs typeface="Arial"/>
                  <a:sym typeface="Arial"/>
                </a:rPr>
                <a:t>areas. These areas include; technical guidance on infection prevention control measures, communication around mitigating the spread of the disease, data analysis and logistic distribution acumen, monetary donations to fund the technical expertise etc. </a:t>
              </a:r>
              <a:endParaRPr dirty="0"/>
            </a:p>
            <a:p>
              <a:pPr marL="0" marR="0" lvl="0" indent="0" algn="l" rtl="0">
                <a:lnSpc>
                  <a:spcPct val="100000"/>
                </a:lnSpc>
                <a:spcBef>
                  <a:spcPts val="0"/>
                </a:spcBef>
                <a:spcAft>
                  <a:spcPts val="0"/>
                </a:spcAft>
                <a:buClr>
                  <a:schemeClr val="dk1"/>
                </a:buClr>
                <a:buSzPts val="1000"/>
                <a:buFont typeface="Arial"/>
                <a:buNone/>
              </a:pPr>
              <a:endParaRPr sz="10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table below shows a list of all the technical assistance (</a:t>
              </a:r>
              <a:r>
                <a:rPr lang="en-US" sz="1000" b="0" i="0" u="none" strike="noStrike" cap="none" dirty="0">
                  <a:solidFill>
                    <a:schemeClr val="tx1"/>
                  </a:solidFill>
                  <a:latin typeface="Arial"/>
                  <a:ea typeface="Arial"/>
                  <a:cs typeface="Arial"/>
                  <a:sym typeface="Arial"/>
                </a:rPr>
                <a:t>areas of intervention) received from the respective participating agencies quantified in financial terms as at the time of the report.</a:t>
              </a:r>
              <a:endParaRPr dirty="0">
                <a:solidFill>
                  <a:schemeClr val="tx1"/>
                </a:solidFill>
              </a:endParaRPr>
            </a:p>
          </p:txBody>
        </p:sp>
        <p:grpSp>
          <p:nvGrpSpPr>
            <p:cNvPr id="1368" name="Google Shape;1368;p20"/>
            <p:cNvGrpSpPr/>
            <p:nvPr/>
          </p:nvGrpSpPr>
          <p:grpSpPr>
            <a:xfrm>
              <a:off x="312508" y="5258714"/>
              <a:ext cx="6859228" cy="319421"/>
              <a:chOff x="464908" y="5258714"/>
              <a:chExt cx="6859228" cy="319421"/>
            </a:xfrm>
          </p:grpSpPr>
          <p:sp>
            <p:nvSpPr>
              <p:cNvPr id="1369" name="Google Shape;1369;p20"/>
              <p:cNvSpPr/>
              <p:nvPr/>
            </p:nvSpPr>
            <p:spPr>
              <a:xfrm>
                <a:off x="464908" y="5258714"/>
                <a:ext cx="6859228"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1370" name="Google Shape;1370;p20"/>
              <p:cNvSpPr txBox="1"/>
              <p:nvPr/>
            </p:nvSpPr>
            <p:spPr>
              <a:xfrm>
                <a:off x="615309" y="5328278"/>
                <a:ext cx="6279042"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Technical Support</a:t>
                </a:r>
                <a:endParaRPr sz="1000" b="1" i="0" u="none" strike="noStrike" cap="none">
                  <a:solidFill>
                    <a:srgbClr val="000000"/>
                  </a:solidFill>
                  <a:latin typeface="Arial"/>
                  <a:ea typeface="Arial"/>
                  <a:cs typeface="Arial"/>
                  <a:sym typeface="Arial"/>
                </a:endParaRPr>
              </a:p>
            </p:txBody>
          </p:sp>
          <p:cxnSp>
            <p:nvCxnSpPr>
              <p:cNvPr id="1371" name="Google Shape;1371;p20"/>
              <p:cNvCxnSpPr/>
              <p:nvPr/>
            </p:nvCxnSpPr>
            <p:spPr>
              <a:xfrm>
                <a:off x="464908" y="5578135"/>
                <a:ext cx="6859228" cy="0"/>
              </a:xfrm>
              <a:prstGeom prst="straightConnector1">
                <a:avLst/>
              </a:prstGeom>
              <a:noFill/>
              <a:ln w="12700" cap="sq" cmpd="sng">
                <a:solidFill>
                  <a:srgbClr val="175C2C"/>
                </a:solidFill>
                <a:prstDash val="solid"/>
                <a:round/>
                <a:headEnd type="none" w="sm" len="sm"/>
                <a:tailEnd type="none" w="sm" len="sm"/>
              </a:ln>
            </p:spPr>
          </p:cxnSp>
        </p:grpSp>
      </p:grpSp>
      <p:graphicFrame>
        <p:nvGraphicFramePr>
          <p:cNvPr id="1372" name="Google Shape;1372;p20"/>
          <p:cNvGraphicFramePr/>
          <p:nvPr>
            <p:extLst>
              <p:ext uri="{D42A27DB-BD31-4B8C-83A1-F6EECF244321}">
                <p14:modId xmlns:p14="http://schemas.microsoft.com/office/powerpoint/2010/main" val="4176737068"/>
              </p:ext>
            </p:extLst>
          </p:nvPr>
        </p:nvGraphicFramePr>
        <p:xfrm>
          <a:off x="826293" y="6598885"/>
          <a:ext cx="6127625" cy="3285569"/>
        </p:xfrm>
        <a:graphic>
          <a:graphicData uri="http://schemas.openxmlformats.org/drawingml/2006/table">
            <a:tbl>
              <a:tblPr firstRow="1" firstCol="1" bandRow="1">
                <a:noFill/>
                <a:tableStyleId>{FF75322B-DABF-467D-BC40-7EAB2D41CF18}</a:tableStyleId>
              </a:tblPr>
              <a:tblGrid>
                <a:gridCol w="492175">
                  <a:extLst>
                    <a:ext uri="{9D8B030D-6E8A-4147-A177-3AD203B41FA5}">
                      <a16:colId xmlns:a16="http://schemas.microsoft.com/office/drawing/2014/main" val="20000"/>
                    </a:ext>
                  </a:extLst>
                </a:gridCol>
                <a:gridCol w="1910375">
                  <a:extLst>
                    <a:ext uri="{9D8B030D-6E8A-4147-A177-3AD203B41FA5}">
                      <a16:colId xmlns:a16="http://schemas.microsoft.com/office/drawing/2014/main" val="20001"/>
                    </a:ext>
                  </a:extLst>
                </a:gridCol>
                <a:gridCol w="1690825">
                  <a:extLst>
                    <a:ext uri="{9D8B030D-6E8A-4147-A177-3AD203B41FA5}">
                      <a16:colId xmlns:a16="http://schemas.microsoft.com/office/drawing/2014/main" val="20002"/>
                    </a:ext>
                  </a:extLst>
                </a:gridCol>
                <a:gridCol w="1102325">
                  <a:extLst>
                    <a:ext uri="{9D8B030D-6E8A-4147-A177-3AD203B41FA5}">
                      <a16:colId xmlns:a16="http://schemas.microsoft.com/office/drawing/2014/main" val="20003"/>
                    </a:ext>
                  </a:extLst>
                </a:gridCol>
                <a:gridCol w="931925">
                  <a:extLst>
                    <a:ext uri="{9D8B030D-6E8A-4147-A177-3AD203B41FA5}">
                      <a16:colId xmlns:a16="http://schemas.microsoft.com/office/drawing/2014/main" val="20004"/>
                    </a:ext>
                  </a:extLst>
                </a:gridCol>
              </a:tblGrid>
              <a:tr h="181702">
                <a:tc>
                  <a:txBody>
                    <a:bodyPr/>
                    <a:lstStyle/>
                    <a:p>
                      <a:pPr marL="0" marR="0" lvl="0" indent="0" algn="ctr" rtl="0">
                        <a:lnSpc>
                          <a:spcPct val="107000"/>
                        </a:lnSpc>
                        <a:spcBef>
                          <a:spcPts val="0"/>
                        </a:spcBef>
                        <a:spcAft>
                          <a:spcPts val="0"/>
                        </a:spcAft>
                        <a:buNone/>
                      </a:pPr>
                      <a:r>
                        <a:rPr lang="en-US" sz="1000" u="none" strike="noStrike" cap="none"/>
                        <a:t>S/N</a:t>
                      </a:r>
                      <a:endParaRPr sz="12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u="none" strike="noStrike" cap="none" dirty="0"/>
                        <a:t>Area</a:t>
                      </a:r>
                      <a:r>
                        <a:rPr lang="en-US" sz="1000" u="none" strike="noStrike" cap="none" dirty="0">
                          <a:solidFill>
                            <a:schemeClr val="bg1"/>
                          </a:solidFill>
                        </a:rPr>
                        <a:t>s</a:t>
                      </a:r>
                      <a:r>
                        <a:rPr lang="en-US" sz="1000" u="none" strike="noStrike" cap="none" dirty="0"/>
                        <a:t> of Intervention </a:t>
                      </a:r>
                      <a:endParaRPr sz="1200" u="none" strike="noStrike" cap="none" dirty="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u="none" strike="noStrike" cap="none" dirty="0"/>
                        <a:t>Participating Agencies </a:t>
                      </a:r>
                      <a:endParaRPr sz="1200" u="none" strike="noStrike" cap="none" dirty="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u="none" strike="noStrike" cap="none"/>
                        <a:t>Amount (</a:t>
                      </a:r>
                      <a:r>
                        <a:rPr lang="en-US" sz="1000" u="none" strike="sngStrike" cap="none"/>
                        <a:t>N</a:t>
                      </a:r>
                      <a:r>
                        <a:rPr lang="en-US" sz="1000" u="none" strike="noStrike" cap="none"/>
                        <a:t>)</a:t>
                      </a:r>
                      <a:endParaRPr sz="12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u="none" strike="noStrike" cap="none"/>
                        <a:t>Amount ($)</a:t>
                      </a:r>
                      <a:endParaRPr sz="1200" u="none" strike="noStrike" cap="none">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823532">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1</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rPr>
                        <a:t>Clinical case planning, case management, modelling and </a:t>
                      </a:r>
                      <a:r>
                        <a:rPr lang="en-US" sz="1000" u="none" strike="noStrike" cap="none" dirty="0">
                          <a:solidFill>
                            <a:schemeClr val="tx1"/>
                          </a:solidFill>
                        </a:rPr>
                        <a:t>deployment of diagnostic tools; technical and administrative support to the PTF Secretariat</a:t>
                      </a:r>
                      <a:r>
                        <a:rPr lang="en-US" sz="1000" u="none" strike="noStrike" cap="none" dirty="0">
                          <a:solidFill>
                            <a:srgbClr val="FF0000"/>
                          </a:solidFill>
                        </a:rPr>
                        <a:t>. </a:t>
                      </a:r>
                      <a:endParaRPr sz="1200" u="none" strike="noStrike" cap="none" dirty="0">
                        <a:solidFill>
                          <a:srgbClr val="FF0000"/>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tx1"/>
                          </a:solidFill>
                        </a:rPr>
                        <a:t>Bill and Melinda Gates Foundation (BMGF)</a:t>
                      </a:r>
                      <a:endParaRPr sz="1200" u="none" strike="noStrike" cap="none" dirty="0">
                        <a:solidFill>
                          <a:schemeClr val="tx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3,300,000,000</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9,200,000</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573652">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2</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rPr>
                        <a:t>Surveillance and POE screening</a:t>
                      </a:r>
                      <a:endParaRPr sz="12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rPr>
                        <a:t>Department for International development (DFID)</a:t>
                      </a:r>
                      <a:endParaRPr sz="12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737,300,000</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2,000,000</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377677">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3</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rPr>
                        <a:t>Laboratories, infection prevention and control.</a:t>
                      </a:r>
                      <a:endParaRPr sz="12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rPr>
                        <a:t>GF</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1,800,000,000</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5,000,000</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573652">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4</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dirty="0">
                          <a:solidFill>
                            <a:schemeClr val="dk1"/>
                          </a:solidFill>
                        </a:rPr>
                        <a:t>EPI Surveillance, Laboratory, provision of training to NCDC staff</a:t>
                      </a:r>
                      <a:endParaRPr sz="12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rPr>
                        <a:t>US Center for Decease Control (USCDC)</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rPr>
                        <a:t>2,700,000,000</a:t>
                      </a:r>
                      <a:endParaRPr sz="12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7,400,000</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573652">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5</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rPr>
                        <a:t>Coordination of infection prevention and control, Epidemiology and Surveillance</a:t>
                      </a:r>
                      <a:endParaRPr sz="12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rPr>
                        <a:t>United States Agency for International development (USAID)</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10,900,000,000</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rPr>
                        <a:t>30,300,000</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181702">
                <a:tc gridSpan="3">
                  <a:txBody>
                    <a:bodyPr/>
                    <a:lstStyle/>
                    <a:p>
                      <a:pPr marL="0" marR="0" lvl="0" indent="0" algn="r" rtl="0">
                        <a:lnSpc>
                          <a:spcPct val="107000"/>
                        </a:lnSpc>
                        <a:spcBef>
                          <a:spcPts val="0"/>
                        </a:spcBef>
                        <a:spcAft>
                          <a:spcPts val="0"/>
                        </a:spcAft>
                        <a:buNone/>
                      </a:pPr>
                      <a:r>
                        <a:rPr lang="en-US" sz="1000" b="1" u="none" strike="noStrike" cap="none" dirty="0">
                          <a:solidFill>
                            <a:schemeClr val="dk1"/>
                          </a:solidFill>
                        </a:rPr>
                        <a:t> Total </a:t>
                      </a:r>
                      <a:endParaRPr sz="1200" b="1" u="none" strike="noStrike" cap="none" dirty="0">
                        <a:solidFill>
                          <a:schemeClr val="dk1"/>
                        </a:solidFill>
                        <a:latin typeface="Arial"/>
                        <a:ea typeface="Arial"/>
                        <a:cs typeface="Arial"/>
                        <a:sym typeface="Arial"/>
                      </a:endParaRPr>
                    </a:p>
                  </a:txBody>
                  <a:tcPr marL="68575" marR="68575" marT="0" marB="0" anchor="ctr">
                    <a:solidFill>
                      <a:srgbClr val="FFB086"/>
                    </a:solidFill>
                  </a:tcPr>
                </a:tc>
                <a:tc hMerge="1">
                  <a:txBody>
                    <a:bodyPr/>
                    <a:lstStyle/>
                    <a:p>
                      <a:endParaRPr lang="en-US"/>
                    </a:p>
                  </a:txBody>
                  <a:tcPr/>
                </a:tc>
                <a:tc hMerge="1">
                  <a:txBody>
                    <a:bodyPr/>
                    <a:lstStyle/>
                    <a:p>
                      <a:endParaRPr lang="en-US"/>
                    </a:p>
                  </a:txBody>
                  <a:tcPr/>
                </a:tc>
                <a:tc>
                  <a:txBody>
                    <a:bodyPr/>
                    <a:lstStyle/>
                    <a:p>
                      <a:pPr marL="0" marR="0" lvl="0" indent="0" algn="ctr" rtl="0">
                        <a:lnSpc>
                          <a:spcPct val="107000"/>
                        </a:lnSpc>
                        <a:spcBef>
                          <a:spcPts val="0"/>
                        </a:spcBef>
                        <a:spcAft>
                          <a:spcPts val="0"/>
                        </a:spcAft>
                        <a:buNone/>
                      </a:pPr>
                      <a:r>
                        <a:rPr lang="en-US" sz="1000" b="1" u="none" strike="noStrike" cap="none">
                          <a:solidFill>
                            <a:schemeClr val="dk1"/>
                          </a:solidFill>
                        </a:rPr>
                        <a:t>19,437,300,000</a:t>
                      </a:r>
                      <a:endParaRPr sz="1200" b="1"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b="1" u="none" strike="noStrike" cap="none" dirty="0">
                          <a:solidFill>
                            <a:schemeClr val="dk1"/>
                          </a:solidFill>
                        </a:rPr>
                        <a:t>53,900,000</a:t>
                      </a:r>
                      <a:endParaRPr sz="1200" b="1"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bl>
          </a:graphicData>
        </a:graphic>
      </p:graphicFrame>
      <p:sp>
        <p:nvSpPr>
          <p:cNvPr id="1373" name="Google Shape;1373;p20"/>
          <p:cNvSpPr txBox="1"/>
          <p:nvPr/>
        </p:nvSpPr>
        <p:spPr>
          <a:xfrm>
            <a:off x="879338" y="9740574"/>
            <a:ext cx="6114320"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900"/>
              <a:buFont typeface="Arial"/>
              <a:buNone/>
            </a:pPr>
            <a:r>
              <a:rPr lang="en-US" sz="900" b="1" i="1" u="none" strike="noStrike" cap="none" dirty="0">
                <a:solidFill>
                  <a:srgbClr val="000000"/>
                </a:solidFill>
                <a:latin typeface="Arial"/>
                <a:ea typeface="Arial"/>
                <a:cs typeface="Arial"/>
                <a:sym typeface="Arial"/>
              </a:rPr>
              <a:t>* Source: UNDP and NESG dashboards</a:t>
            </a:r>
            <a:endParaRPr dirty="0"/>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378"/>
        <p:cNvGrpSpPr/>
        <p:nvPr/>
      </p:nvGrpSpPr>
      <p:grpSpPr>
        <a:xfrm>
          <a:off x="0" y="0"/>
          <a:ext cx="0" cy="0"/>
          <a:chOff x="0" y="0"/>
          <a:chExt cx="0" cy="0"/>
        </a:xfrm>
      </p:grpSpPr>
      <p:pic>
        <p:nvPicPr>
          <p:cNvPr id="1379" name="Google Shape;1379;p2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380" name="Google Shape;1380;p2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24</a:t>
            </a:fld>
            <a:endParaRPr sz="500">
              <a:solidFill>
                <a:srgbClr val="161616"/>
              </a:solidFill>
            </a:endParaRPr>
          </a:p>
        </p:txBody>
      </p:sp>
      <p:sp>
        <p:nvSpPr>
          <p:cNvPr id="1381" name="Google Shape;1381;p2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1382" name="Google Shape;1382;p2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1383" name="Google Shape;1383;p2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384" name="Google Shape;1384;p2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1385" name="Google Shape;1385;p2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1386" name="Google Shape;1386;p21"/>
          <p:cNvGrpSpPr/>
          <p:nvPr/>
        </p:nvGrpSpPr>
        <p:grpSpPr>
          <a:xfrm>
            <a:off x="312508" y="1647493"/>
            <a:ext cx="6859228" cy="319421"/>
            <a:chOff x="312508" y="4545817"/>
            <a:chExt cx="7001606" cy="319421"/>
          </a:xfrm>
        </p:grpSpPr>
        <p:sp>
          <p:nvSpPr>
            <p:cNvPr id="1387" name="Google Shape;1387;p21"/>
            <p:cNvSpPr/>
            <p:nvPr/>
          </p:nvSpPr>
          <p:spPr>
            <a:xfrm>
              <a:off x="312508" y="4545817"/>
              <a:ext cx="7001606" cy="274958"/>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388" name="Google Shape;1388;p21"/>
            <p:cNvSpPr txBox="1"/>
            <p:nvPr/>
          </p:nvSpPr>
          <p:spPr>
            <a:xfrm>
              <a:off x="466031" y="4590963"/>
              <a:ext cx="6409377" cy="184666"/>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1200" b="1">
                  <a:solidFill>
                    <a:schemeClr val="lt1"/>
                  </a:solidFill>
                  <a:latin typeface="Arial"/>
                  <a:ea typeface="Arial"/>
                  <a:cs typeface="Arial"/>
                  <a:sym typeface="Arial"/>
                </a:rPr>
                <a:t>Medical Donations and Supplies</a:t>
              </a:r>
              <a:endParaRPr sz="1000" b="1">
                <a:solidFill>
                  <a:schemeClr val="lt1"/>
                </a:solidFill>
                <a:latin typeface="Arial"/>
                <a:ea typeface="Arial"/>
                <a:cs typeface="Arial"/>
                <a:sym typeface="Arial"/>
              </a:endParaRPr>
            </a:p>
          </p:txBody>
        </p:sp>
        <p:cxnSp>
          <p:nvCxnSpPr>
            <p:cNvPr id="1389" name="Google Shape;1389;p21"/>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1390" name="Google Shape;1390;p21"/>
          <p:cNvSpPr txBox="1"/>
          <p:nvPr/>
        </p:nvSpPr>
        <p:spPr>
          <a:xfrm>
            <a:off x="445032" y="2029354"/>
            <a:ext cx="6859228" cy="212365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tx1"/>
                </a:solidFill>
                <a:latin typeface="Arial"/>
                <a:ea typeface="Arial"/>
                <a:cs typeface="Arial"/>
                <a:sym typeface="Arial"/>
              </a:rPr>
              <a:t>Medical donations and supplies relate to medical equipment, consumables, building and infrastructure items donated by donor partners to the PTF. </a:t>
            </a:r>
            <a:endParaRPr dirty="0">
              <a:solidFill>
                <a:schemeClr val="tx1"/>
              </a:solidFill>
            </a:endParaRPr>
          </a:p>
          <a:p>
            <a:pPr marL="0" marR="0" lvl="0" indent="0" algn="l" rtl="0">
              <a:spcBef>
                <a:spcPts val="0"/>
              </a:spcBef>
              <a:spcAft>
                <a:spcPts val="0"/>
              </a:spcAft>
              <a:buNone/>
            </a:pPr>
            <a:endParaRPr sz="1000" dirty="0">
              <a:solidFill>
                <a:schemeClr val="tx1"/>
              </a:solidFill>
              <a:latin typeface="Arial"/>
              <a:ea typeface="Arial"/>
              <a:cs typeface="Arial"/>
              <a:sym typeface="Arial"/>
            </a:endParaRPr>
          </a:p>
          <a:p>
            <a:pPr lvl="0"/>
            <a:r>
              <a:rPr lang="en-US" sz="1000" dirty="0">
                <a:solidFill>
                  <a:schemeClr val="tx1"/>
                </a:solidFill>
                <a:latin typeface="Arial"/>
                <a:ea typeface="Arial"/>
                <a:cs typeface="Arial"/>
                <a:sym typeface="Arial"/>
              </a:rPr>
              <a:t>The data below shows  a snapshot of items donated and the respective Ministries Department Agencies (MDA’s) and the state governments to which the donated items were allocated as of the 6</a:t>
            </a:r>
            <a:r>
              <a:rPr lang="en-US" sz="1000" baseline="30000" dirty="0">
                <a:solidFill>
                  <a:schemeClr val="tx1"/>
                </a:solidFill>
                <a:latin typeface="Arial"/>
                <a:ea typeface="Arial"/>
                <a:cs typeface="Arial"/>
                <a:sym typeface="Arial"/>
              </a:rPr>
              <a:t>th</a:t>
            </a:r>
            <a:r>
              <a:rPr lang="en-US" sz="1000" dirty="0">
                <a:solidFill>
                  <a:schemeClr val="tx1"/>
                </a:solidFill>
                <a:latin typeface="Arial"/>
                <a:ea typeface="Arial"/>
                <a:cs typeface="Arial"/>
                <a:sym typeface="Arial"/>
              </a:rPr>
              <a:t> of December 2020</a:t>
            </a:r>
            <a:r>
              <a:rPr lang="en-US" sz="1000" dirty="0">
                <a:solidFill>
                  <a:schemeClr val="tx1"/>
                </a:solidFill>
                <a:sym typeface="Arial"/>
              </a:rPr>
              <a:t>. Full details of donations are in the appendix or the PTF website dashboard</a:t>
            </a:r>
            <a:r>
              <a:rPr lang="en-US" dirty="0">
                <a:solidFill>
                  <a:schemeClr val="tx1"/>
                </a:solidFill>
              </a:rPr>
              <a:t>, </a:t>
            </a:r>
            <a:r>
              <a:rPr lang="en-US" sz="1000" dirty="0">
                <a:solidFill>
                  <a:schemeClr val="tx1"/>
                </a:solidFill>
              </a:rPr>
              <a:t>which can be found as follows:  </a:t>
            </a:r>
          </a:p>
          <a:p>
            <a:pPr lvl="0"/>
            <a:endParaRPr lang="en-US" sz="1000" dirty="0">
              <a:solidFill>
                <a:schemeClr val="tx1"/>
              </a:solidFill>
            </a:endParaRPr>
          </a:p>
          <a:p>
            <a:pPr lvl="0"/>
            <a:r>
              <a:rPr lang="en-US" sz="1000" dirty="0">
                <a:solidFill>
                  <a:schemeClr val="tx1"/>
                </a:solidFill>
              </a:rPr>
              <a:t>NESG: </a:t>
            </a:r>
            <a:r>
              <a:rPr lang="en-US" sz="1000" dirty="0">
                <a:solidFill>
                  <a:schemeClr val="tx1"/>
                </a:solidFill>
                <a:hlinkClick r:id="rId4">
                  <a:extLst>
                    <a:ext uri="{A12FA001-AC4F-418D-AE19-62706E023703}">
                      <ahyp:hlinkClr xmlns:ahyp="http://schemas.microsoft.com/office/drawing/2018/hyperlinkcolor" val="tx"/>
                    </a:ext>
                  </a:extLst>
                </a:hlinkClick>
              </a:rPr>
              <a:t>https://covid-19response.ng/dashboard</a:t>
            </a:r>
            <a:r>
              <a:rPr lang="en-US" sz="1000" dirty="0">
                <a:solidFill>
                  <a:schemeClr val="tx1"/>
                </a:solidFill>
              </a:rPr>
              <a:t> </a:t>
            </a:r>
          </a:p>
          <a:p>
            <a:pPr lvl="0"/>
            <a:endParaRPr lang="en-US" sz="1000" dirty="0">
              <a:solidFill>
                <a:schemeClr val="tx1"/>
              </a:solidFill>
            </a:endParaRPr>
          </a:p>
          <a:p>
            <a:pPr lvl="0"/>
            <a:r>
              <a:rPr lang="en-US" sz="1000" dirty="0">
                <a:solidFill>
                  <a:schemeClr val="tx1"/>
                </a:solidFill>
              </a:rPr>
              <a:t>UNDP: </a:t>
            </a:r>
            <a:r>
              <a:rPr lang="en-US" sz="1000" dirty="0">
                <a:solidFill>
                  <a:schemeClr val="tx1"/>
                </a:solidFill>
                <a:hlinkClick r:id="rId5">
                  <a:extLst>
                    <a:ext uri="{A12FA001-AC4F-418D-AE19-62706E023703}">
                      <ahyp:hlinkClr xmlns:ahyp="http://schemas.microsoft.com/office/drawing/2018/hyperlinkcolor" val="tx"/>
                    </a:ext>
                  </a:extLst>
                </a:hlinkClick>
              </a:rPr>
              <a:t>https://ngcovid19resourcetracker.info/</a:t>
            </a:r>
            <a:r>
              <a:rPr lang="en-US" sz="1000" dirty="0">
                <a:solidFill>
                  <a:schemeClr val="tx1"/>
                </a:solidFill>
              </a:rPr>
              <a:t> </a:t>
            </a:r>
          </a:p>
          <a:p>
            <a:pPr marL="0" marR="0" lvl="0" indent="0" algn="l" rtl="0">
              <a:spcBef>
                <a:spcPts val="0"/>
              </a:spcBef>
              <a:spcAft>
                <a:spcPts val="0"/>
              </a:spcAft>
              <a:buNone/>
            </a:pPr>
            <a:endParaRPr dirty="0">
              <a:solidFill>
                <a:schemeClr val="tx1"/>
              </a:solidFill>
            </a:endParaRPr>
          </a:p>
          <a:p>
            <a:pPr marL="0" marR="0" lvl="0" indent="0" algn="l" rtl="0">
              <a:spcBef>
                <a:spcPts val="0"/>
              </a:spcBef>
              <a:spcAft>
                <a:spcPts val="0"/>
              </a:spcAft>
              <a:buNone/>
            </a:pPr>
            <a:endParaRPr sz="1000" dirty="0">
              <a:solidFill>
                <a:srgbClr val="000000"/>
              </a:solidFill>
              <a:latin typeface="Arial"/>
              <a:ea typeface="Arial"/>
              <a:cs typeface="Arial"/>
              <a:sym typeface="Arial"/>
            </a:endParaRPr>
          </a:p>
          <a:p>
            <a:pPr marL="0" marR="0" lvl="0" indent="0" algn="l" rtl="0">
              <a:spcBef>
                <a:spcPts val="0"/>
              </a:spcBef>
              <a:spcAft>
                <a:spcPts val="0"/>
              </a:spcAft>
              <a:buNone/>
            </a:pPr>
            <a:r>
              <a:rPr lang="en-US" sz="1000" dirty="0">
                <a:solidFill>
                  <a:srgbClr val="000000"/>
                </a:solidFill>
                <a:latin typeface="Arial"/>
                <a:ea typeface="Arial"/>
                <a:cs typeface="Arial"/>
                <a:sym typeface="Arial"/>
              </a:rPr>
              <a:t>Medical donations and supplies have been grouped into three (3) key categories: </a:t>
            </a:r>
            <a:endParaRPr dirty="0"/>
          </a:p>
        </p:txBody>
      </p:sp>
      <p:grpSp>
        <p:nvGrpSpPr>
          <p:cNvPr id="1391" name="Google Shape;1391;p21"/>
          <p:cNvGrpSpPr/>
          <p:nvPr/>
        </p:nvGrpSpPr>
        <p:grpSpPr>
          <a:xfrm>
            <a:off x="478988" y="4102059"/>
            <a:ext cx="6359803" cy="767115"/>
            <a:chOff x="478988" y="3225759"/>
            <a:chExt cx="6359803" cy="767115"/>
          </a:xfrm>
        </p:grpSpPr>
        <p:sp>
          <p:nvSpPr>
            <p:cNvPr id="1392" name="Google Shape;1392;p21"/>
            <p:cNvSpPr/>
            <p:nvPr/>
          </p:nvSpPr>
          <p:spPr>
            <a:xfrm>
              <a:off x="478988" y="3225759"/>
              <a:ext cx="6359803" cy="767115"/>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1393" name="Google Shape;1393;p21"/>
            <p:cNvSpPr/>
            <p:nvPr/>
          </p:nvSpPr>
          <p:spPr>
            <a:xfrm>
              <a:off x="650827" y="3369970"/>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Medical Equipment</a:t>
              </a:r>
              <a:endParaRPr sz="850" b="1" i="0" u="none" strike="noStrike" cap="none">
                <a:solidFill>
                  <a:srgbClr val="175C2C"/>
                </a:solidFill>
                <a:latin typeface="Arial"/>
                <a:ea typeface="Arial"/>
                <a:cs typeface="Arial"/>
                <a:sym typeface="Arial"/>
              </a:endParaRPr>
            </a:p>
          </p:txBody>
        </p:sp>
        <p:sp>
          <p:nvSpPr>
            <p:cNvPr id="1394" name="Google Shape;1394;p21"/>
            <p:cNvSpPr/>
            <p:nvPr/>
          </p:nvSpPr>
          <p:spPr>
            <a:xfrm>
              <a:off x="4774953" y="3369970"/>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Medical Building and Infrastructure</a:t>
              </a:r>
              <a:endParaRPr sz="850" b="1" i="0" u="none" strike="noStrike" cap="none">
                <a:solidFill>
                  <a:srgbClr val="175C2C"/>
                </a:solidFill>
                <a:latin typeface="Arial"/>
                <a:ea typeface="Arial"/>
                <a:cs typeface="Arial"/>
                <a:sym typeface="Arial"/>
              </a:endParaRPr>
            </a:p>
          </p:txBody>
        </p:sp>
        <p:sp>
          <p:nvSpPr>
            <p:cNvPr id="1395" name="Google Shape;1395;p21"/>
            <p:cNvSpPr/>
            <p:nvPr/>
          </p:nvSpPr>
          <p:spPr>
            <a:xfrm>
              <a:off x="6321500" y="3480178"/>
              <a:ext cx="278145" cy="258278"/>
            </a:xfrm>
            <a:custGeom>
              <a:avLst/>
              <a:gdLst/>
              <a:ahLst/>
              <a:cxnLst/>
              <a:rect l="l" t="t" r="r" b="b"/>
              <a:pathLst>
                <a:path w="200" h="200" extrusionOk="0">
                  <a:moveTo>
                    <a:pt x="63" y="175"/>
                  </a:moveTo>
                  <a:cubicBezTo>
                    <a:pt x="75" y="123"/>
                    <a:pt x="75" y="123"/>
                    <a:pt x="75" y="123"/>
                  </a:cubicBezTo>
                  <a:cubicBezTo>
                    <a:pt x="125" y="123"/>
                    <a:pt x="125" y="123"/>
                    <a:pt x="125" y="123"/>
                  </a:cubicBezTo>
                  <a:cubicBezTo>
                    <a:pt x="138" y="175"/>
                    <a:pt x="138" y="175"/>
                    <a:pt x="138" y="175"/>
                  </a:cubicBezTo>
                  <a:lnTo>
                    <a:pt x="63" y="175"/>
                  </a:lnTo>
                  <a:close/>
                  <a:moveTo>
                    <a:pt x="69" y="49"/>
                  </a:moveTo>
                  <a:cubicBezTo>
                    <a:pt x="88" y="49"/>
                    <a:pt x="88" y="49"/>
                    <a:pt x="88" y="49"/>
                  </a:cubicBezTo>
                  <a:cubicBezTo>
                    <a:pt x="88" y="30"/>
                    <a:pt x="88" y="30"/>
                    <a:pt x="88" y="30"/>
                  </a:cubicBezTo>
                  <a:cubicBezTo>
                    <a:pt x="113" y="30"/>
                    <a:pt x="113" y="30"/>
                    <a:pt x="113" y="30"/>
                  </a:cubicBezTo>
                  <a:cubicBezTo>
                    <a:pt x="113" y="49"/>
                    <a:pt x="113" y="49"/>
                    <a:pt x="113" y="49"/>
                  </a:cubicBezTo>
                  <a:cubicBezTo>
                    <a:pt x="131" y="49"/>
                    <a:pt x="131" y="49"/>
                    <a:pt x="131" y="49"/>
                  </a:cubicBezTo>
                  <a:cubicBezTo>
                    <a:pt x="131" y="74"/>
                    <a:pt x="131" y="74"/>
                    <a:pt x="131" y="74"/>
                  </a:cubicBezTo>
                  <a:cubicBezTo>
                    <a:pt x="113" y="74"/>
                    <a:pt x="113" y="74"/>
                    <a:pt x="113" y="74"/>
                  </a:cubicBezTo>
                  <a:cubicBezTo>
                    <a:pt x="113" y="93"/>
                    <a:pt x="113" y="93"/>
                    <a:pt x="113" y="93"/>
                  </a:cubicBezTo>
                  <a:cubicBezTo>
                    <a:pt x="88" y="93"/>
                    <a:pt x="88" y="93"/>
                    <a:pt x="88" y="93"/>
                  </a:cubicBezTo>
                  <a:cubicBezTo>
                    <a:pt x="88" y="74"/>
                    <a:pt x="88" y="74"/>
                    <a:pt x="88" y="74"/>
                  </a:cubicBezTo>
                  <a:cubicBezTo>
                    <a:pt x="69" y="74"/>
                    <a:pt x="69" y="74"/>
                    <a:pt x="69" y="74"/>
                  </a:cubicBezTo>
                  <a:lnTo>
                    <a:pt x="69" y="49"/>
                  </a:lnTo>
                  <a:close/>
                  <a:moveTo>
                    <a:pt x="188" y="138"/>
                  </a:moveTo>
                  <a:cubicBezTo>
                    <a:pt x="188" y="38"/>
                    <a:pt x="188" y="38"/>
                    <a:pt x="188" y="38"/>
                  </a:cubicBezTo>
                  <a:cubicBezTo>
                    <a:pt x="188" y="31"/>
                    <a:pt x="182" y="25"/>
                    <a:pt x="175" y="25"/>
                  </a:cubicBezTo>
                  <a:cubicBezTo>
                    <a:pt x="167" y="25"/>
                    <a:pt x="167" y="25"/>
                    <a:pt x="167" y="25"/>
                  </a:cubicBezTo>
                  <a:cubicBezTo>
                    <a:pt x="167" y="13"/>
                    <a:pt x="167" y="13"/>
                    <a:pt x="167" y="13"/>
                  </a:cubicBezTo>
                  <a:cubicBezTo>
                    <a:pt x="167" y="6"/>
                    <a:pt x="162" y="0"/>
                    <a:pt x="155" y="0"/>
                  </a:cubicBezTo>
                  <a:cubicBezTo>
                    <a:pt x="46" y="0"/>
                    <a:pt x="46" y="0"/>
                    <a:pt x="46" y="0"/>
                  </a:cubicBezTo>
                  <a:cubicBezTo>
                    <a:pt x="39" y="0"/>
                    <a:pt x="33" y="6"/>
                    <a:pt x="33" y="13"/>
                  </a:cubicBezTo>
                  <a:cubicBezTo>
                    <a:pt x="33" y="25"/>
                    <a:pt x="33" y="25"/>
                    <a:pt x="33" y="25"/>
                  </a:cubicBezTo>
                  <a:cubicBezTo>
                    <a:pt x="25" y="25"/>
                    <a:pt x="25" y="25"/>
                    <a:pt x="25" y="25"/>
                  </a:cubicBezTo>
                  <a:cubicBezTo>
                    <a:pt x="18" y="25"/>
                    <a:pt x="13" y="31"/>
                    <a:pt x="13" y="38"/>
                  </a:cubicBezTo>
                  <a:cubicBezTo>
                    <a:pt x="13" y="138"/>
                    <a:pt x="13" y="138"/>
                    <a:pt x="13" y="138"/>
                  </a:cubicBezTo>
                  <a:cubicBezTo>
                    <a:pt x="0" y="150"/>
                    <a:pt x="0" y="150"/>
                    <a:pt x="0" y="150"/>
                  </a:cubicBezTo>
                  <a:cubicBezTo>
                    <a:pt x="0" y="200"/>
                    <a:pt x="0" y="200"/>
                    <a:pt x="0" y="200"/>
                  </a:cubicBezTo>
                  <a:cubicBezTo>
                    <a:pt x="13" y="200"/>
                    <a:pt x="13" y="200"/>
                    <a:pt x="13" y="200"/>
                  </a:cubicBezTo>
                  <a:cubicBezTo>
                    <a:pt x="13" y="200"/>
                    <a:pt x="13" y="200"/>
                    <a:pt x="13" y="200"/>
                  </a:cubicBezTo>
                  <a:cubicBezTo>
                    <a:pt x="46" y="200"/>
                    <a:pt x="46" y="200"/>
                    <a:pt x="46" y="200"/>
                  </a:cubicBezTo>
                  <a:cubicBezTo>
                    <a:pt x="155" y="200"/>
                    <a:pt x="155" y="200"/>
                    <a:pt x="155" y="200"/>
                  </a:cubicBezTo>
                  <a:cubicBezTo>
                    <a:pt x="188" y="200"/>
                    <a:pt x="188" y="200"/>
                    <a:pt x="188" y="200"/>
                  </a:cubicBezTo>
                  <a:cubicBezTo>
                    <a:pt x="188" y="200"/>
                    <a:pt x="188" y="200"/>
                    <a:pt x="188" y="200"/>
                  </a:cubicBezTo>
                  <a:cubicBezTo>
                    <a:pt x="200" y="200"/>
                    <a:pt x="200" y="200"/>
                    <a:pt x="200" y="200"/>
                  </a:cubicBezTo>
                  <a:cubicBezTo>
                    <a:pt x="200" y="150"/>
                    <a:pt x="200" y="150"/>
                    <a:pt x="200" y="150"/>
                  </a:cubicBezTo>
                  <a:lnTo>
                    <a:pt x="188" y="138"/>
                  </a:ln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396" name="Google Shape;1396;p21"/>
            <p:cNvSpPr/>
            <p:nvPr/>
          </p:nvSpPr>
          <p:spPr>
            <a:xfrm>
              <a:off x="2712890" y="3369970"/>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Consumables</a:t>
              </a:r>
              <a:endParaRPr sz="850" b="1" i="0" u="none" strike="noStrike" cap="none">
                <a:solidFill>
                  <a:srgbClr val="175C2C"/>
                </a:solidFill>
                <a:latin typeface="Arial"/>
                <a:ea typeface="Arial"/>
                <a:cs typeface="Arial"/>
                <a:sym typeface="Arial"/>
              </a:endParaRPr>
            </a:p>
          </p:txBody>
        </p:sp>
        <p:sp>
          <p:nvSpPr>
            <p:cNvPr id="1397" name="Google Shape;1397;p21"/>
            <p:cNvSpPr/>
            <p:nvPr/>
          </p:nvSpPr>
          <p:spPr>
            <a:xfrm>
              <a:off x="2145907" y="3479597"/>
              <a:ext cx="303395" cy="259913"/>
            </a:xfrm>
            <a:custGeom>
              <a:avLst/>
              <a:gdLst/>
              <a:ahLst/>
              <a:cxnLst/>
              <a:rect l="l" t="t" r="r" b="b"/>
              <a:pathLst>
                <a:path w="203" h="174" extrusionOk="0">
                  <a:moveTo>
                    <a:pt x="173" y="11"/>
                  </a:moveTo>
                  <a:cubicBezTo>
                    <a:pt x="171" y="4"/>
                    <a:pt x="164" y="0"/>
                    <a:pt x="157" y="0"/>
                  </a:cubicBezTo>
                  <a:cubicBezTo>
                    <a:pt x="150" y="1"/>
                    <a:pt x="144" y="6"/>
                    <a:pt x="143" y="14"/>
                  </a:cubicBezTo>
                  <a:cubicBezTo>
                    <a:pt x="127" y="116"/>
                    <a:pt x="127" y="116"/>
                    <a:pt x="127" y="116"/>
                  </a:cubicBezTo>
                  <a:cubicBezTo>
                    <a:pt x="108" y="55"/>
                    <a:pt x="108" y="55"/>
                    <a:pt x="108" y="55"/>
                  </a:cubicBezTo>
                  <a:cubicBezTo>
                    <a:pt x="106" y="49"/>
                    <a:pt x="100" y="44"/>
                    <a:pt x="93" y="44"/>
                  </a:cubicBezTo>
                  <a:cubicBezTo>
                    <a:pt x="93" y="44"/>
                    <a:pt x="93" y="44"/>
                    <a:pt x="93" y="44"/>
                  </a:cubicBezTo>
                  <a:cubicBezTo>
                    <a:pt x="86" y="44"/>
                    <a:pt x="80" y="49"/>
                    <a:pt x="78" y="55"/>
                  </a:cubicBezTo>
                  <a:cubicBezTo>
                    <a:pt x="62" y="109"/>
                    <a:pt x="62" y="109"/>
                    <a:pt x="62" y="109"/>
                  </a:cubicBezTo>
                  <a:cubicBezTo>
                    <a:pt x="47" y="82"/>
                    <a:pt x="47" y="82"/>
                    <a:pt x="47" y="82"/>
                  </a:cubicBezTo>
                  <a:cubicBezTo>
                    <a:pt x="44" y="77"/>
                    <a:pt x="39" y="74"/>
                    <a:pt x="33" y="74"/>
                  </a:cubicBezTo>
                  <a:cubicBezTo>
                    <a:pt x="27" y="74"/>
                    <a:pt x="22" y="77"/>
                    <a:pt x="19" y="82"/>
                  </a:cubicBezTo>
                  <a:cubicBezTo>
                    <a:pt x="3" y="115"/>
                    <a:pt x="3" y="115"/>
                    <a:pt x="3" y="115"/>
                  </a:cubicBezTo>
                  <a:cubicBezTo>
                    <a:pt x="0" y="121"/>
                    <a:pt x="2" y="128"/>
                    <a:pt x="8" y="132"/>
                  </a:cubicBezTo>
                  <a:cubicBezTo>
                    <a:pt x="14" y="135"/>
                    <a:pt x="22" y="132"/>
                    <a:pt x="25" y="126"/>
                  </a:cubicBezTo>
                  <a:cubicBezTo>
                    <a:pt x="34" y="109"/>
                    <a:pt x="34" y="109"/>
                    <a:pt x="34" y="109"/>
                  </a:cubicBezTo>
                  <a:cubicBezTo>
                    <a:pt x="51" y="140"/>
                    <a:pt x="51" y="140"/>
                    <a:pt x="51" y="140"/>
                  </a:cubicBezTo>
                  <a:cubicBezTo>
                    <a:pt x="54" y="145"/>
                    <a:pt x="60" y="149"/>
                    <a:pt x="66" y="148"/>
                  </a:cubicBezTo>
                  <a:cubicBezTo>
                    <a:pt x="73" y="147"/>
                    <a:pt x="78" y="143"/>
                    <a:pt x="80" y="137"/>
                  </a:cubicBezTo>
                  <a:cubicBezTo>
                    <a:pt x="93" y="92"/>
                    <a:pt x="93" y="92"/>
                    <a:pt x="93" y="92"/>
                  </a:cubicBezTo>
                  <a:cubicBezTo>
                    <a:pt x="115" y="163"/>
                    <a:pt x="115" y="163"/>
                    <a:pt x="115" y="163"/>
                  </a:cubicBezTo>
                  <a:cubicBezTo>
                    <a:pt x="117" y="169"/>
                    <a:pt x="123" y="174"/>
                    <a:pt x="130" y="174"/>
                  </a:cubicBezTo>
                  <a:cubicBezTo>
                    <a:pt x="130" y="174"/>
                    <a:pt x="130" y="174"/>
                    <a:pt x="131" y="174"/>
                  </a:cubicBezTo>
                  <a:cubicBezTo>
                    <a:pt x="138" y="173"/>
                    <a:pt x="144" y="168"/>
                    <a:pt x="145" y="160"/>
                  </a:cubicBezTo>
                  <a:cubicBezTo>
                    <a:pt x="161" y="55"/>
                    <a:pt x="161" y="55"/>
                    <a:pt x="161" y="55"/>
                  </a:cubicBezTo>
                  <a:cubicBezTo>
                    <a:pt x="177" y="102"/>
                    <a:pt x="177" y="102"/>
                    <a:pt x="177" y="102"/>
                  </a:cubicBezTo>
                  <a:cubicBezTo>
                    <a:pt x="179" y="109"/>
                    <a:pt x="186" y="112"/>
                    <a:pt x="193" y="110"/>
                  </a:cubicBezTo>
                  <a:cubicBezTo>
                    <a:pt x="199" y="108"/>
                    <a:pt x="203" y="101"/>
                    <a:pt x="201" y="94"/>
                  </a:cubicBezTo>
                  <a:lnTo>
                    <a:pt x="173" y="11"/>
                  </a:lnTo>
                  <a:close/>
                </a:path>
              </a:pathLst>
            </a:custGeom>
            <a:solidFill>
              <a:srgbClr val="175C2C"/>
            </a:solidFill>
            <a:ln>
              <a:noFill/>
            </a:ln>
          </p:spPr>
          <p:txBody>
            <a:bodyPr spcFirstLastPara="1" wrap="square" lIns="48675" tIns="24325" rIns="48675" bIns="24325" anchor="t" anchorCtr="0">
              <a:noAutofit/>
            </a:bodyPr>
            <a:lstStyle/>
            <a:p>
              <a:pPr marL="0" marR="0" lvl="0" indent="0" algn="l" rtl="0">
                <a:lnSpc>
                  <a:spcPct val="100000"/>
                </a:lnSpc>
                <a:spcBef>
                  <a:spcPts val="0"/>
                </a:spcBef>
                <a:spcAft>
                  <a:spcPts val="0"/>
                </a:spcAft>
                <a:buClr>
                  <a:schemeClr val="dk1"/>
                </a:buClr>
                <a:buSzPts val="498"/>
                <a:buFont typeface="Arial"/>
                <a:buNone/>
              </a:pPr>
              <a:endParaRPr sz="498" b="0" i="0" u="none" strike="noStrike" cap="none">
                <a:solidFill>
                  <a:srgbClr val="000000"/>
                </a:solidFill>
                <a:latin typeface="Arial"/>
                <a:ea typeface="Arial"/>
                <a:cs typeface="Arial"/>
                <a:sym typeface="Arial"/>
              </a:endParaRPr>
            </a:p>
          </p:txBody>
        </p:sp>
        <p:sp>
          <p:nvSpPr>
            <p:cNvPr id="1398" name="Google Shape;1398;p21"/>
            <p:cNvSpPr/>
            <p:nvPr/>
          </p:nvSpPr>
          <p:spPr>
            <a:xfrm>
              <a:off x="4255871" y="3493159"/>
              <a:ext cx="299443" cy="284619"/>
            </a:xfrm>
            <a:custGeom>
              <a:avLst/>
              <a:gdLst/>
              <a:ahLst/>
              <a:cxnLst/>
              <a:rect l="l" t="t" r="r" b="b"/>
              <a:pathLst>
                <a:path w="200" h="190" extrusionOk="0">
                  <a:moveTo>
                    <a:pt x="0" y="116"/>
                  </a:moveTo>
                  <a:cubicBezTo>
                    <a:pt x="88" y="116"/>
                    <a:pt x="88" y="116"/>
                    <a:pt x="88" y="116"/>
                  </a:cubicBezTo>
                  <a:cubicBezTo>
                    <a:pt x="88" y="75"/>
                    <a:pt x="88" y="75"/>
                    <a:pt x="88" y="75"/>
                  </a:cubicBezTo>
                  <a:cubicBezTo>
                    <a:pt x="0" y="75"/>
                    <a:pt x="0" y="75"/>
                    <a:pt x="0" y="75"/>
                  </a:cubicBezTo>
                  <a:lnTo>
                    <a:pt x="0" y="116"/>
                  </a:lnTo>
                  <a:close/>
                  <a:moveTo>
                    <a:pt x="0" y="25"/>
                  </a:moveTo>
                  <a:cubicBezTo>
                    <a:pt x="0" y="50"/>
                    <a:pt x="0" y="50"/>
                    <a:pt x="0" y="50"/>
                  </a:cubicBezTo>
                  <a:cubicBezTo>
                    <a:pt x="88" y="50"/>
                    <a:pt x="88" y="50"/>
                    <a:pt x="88" y="50"/>
                  </a:cubicBezTo>
                  <a:cubicBezTo>
                    <a:pt x="88" y="0"/>
                    <a:pt x="88" y="0"/>
                    <a:pt x="88" y="0"/>
                  </a:cubicBezTo>
                  <a:cubicBezTo>
                    <a:pt x="25" y="0"/>
                    <a:pt x="25" y="0"/>
                    <a:pt x="25" y="0"/>
                  </a:cubicBezTo>
                  <a:cubicBezTo>
                    <a:pt x="12" y="0"/>
                    <a:pt x="0" y="11"/>
                    <a:pt x="0" y="25"/>
                  </a:cubicBezTo>
                  <a:close/>
                  <a:moveTo>
                    <a:pt x="175" y="0"/>
                  </a:moveTo>
                  <a:cubicBezTo>
                    <a:pt x="113" y="0"/>
                    <a:pt x="113" y="0"/>
                    <a:pt x="113" y="0"/>
                  </a:cubicBezTo>
                  <a:cubicBezTo>
                    <a:pt x="113" y="50"/>
                    <a:pt x="113" y="50"/>
                    <a:pt x="113" y="50"/>
                  </a:cubicBezTo>
                  <a:cubicBezTo>
                    <a:pt x="200" y="50"/>
                    <a:pt x="200" y="50"/>
                    <a:pt x="200" y="50"/>
                  </a:cubicBezTo>
                  <a:cubicBezTo>
                    <a:pt x="200" y="25"/>
                    <a:pt x="200" y="25"/>
                    <a:pt x="200" y="25"/>
                  </a:cubicBezTo>
                  <a:cubicBezTo>
                    <a:pt x="200" y="11"/>
                    <a:pt x="189" y="0"/>
                    <a:pt x="175" y="0"/>
                  </a:cubicBezTo>
                  <a:close/>
                  <a:moveTo>
                    <a:pt x="0" y="165"/>
                  </a:moveTo>
                  <a:cubicBezTo>
                    <a:pt x="0" y="179"/>
                    <a:pt x="12" y="190"/>
                    <a:pt x="25" y="190"/>
                  </a:cubicBezTo>
                  <a:cubicBezTo>
                    <a:pt x="88" y="190"/>
                    <a:pt x="88" y="190"/>
                    <a:pt x="88" y="190"/>
                  </a:cubicBezTo>
                  <a:cubicBezTo>
                    <a:pt x="88" y="141"/>
                    <a:pt x="88" y="141"/>
                    <a:pt x="88" y="141"/>
                  </a:cubicBezTo>
                  <a:cubicBezTo>
                    <a:pt x="0" y="141"/>
                    <a:pt x="0" y="141"/>
                    <a:pt x="0" y="141"/>
                  </a:cubicBezTo>
                  <a:lnTo>
                    <a:pt x="0" y="165"/>
                  </a:lnTo>
                  <a:close/>
                  <a:moveTo>
                    <a:pt x="113" y="190"/>
                  </a:moveTo>
                  <a:cubicBezTo>
                    <a:pt x="175" y="190"/>
                    <a:pt x="175" y="190"/>
                    <a:pt x="175" y="190"/>
                  </a:cubicBezTo>
                  <a:cubicBezTo>
                    <a:pt x="189" y="190"/>
                    <a:pt x="200" y="179"/>
                    <a:pt x="200" y="165"/>
                  </a:cubicBezTo>
                  <a:cubicBezTo>
                    <a:pt x="200" y="141"/>
                    <a:pt x="200" y="141"/>
                    <a:pt x="200" y="141"/>
                  </a:cubicBezTo>
                  <a:cubicBezTo>
                    <a:pt x="113" y="141"/>
                    <a:pt x="113" y="141"/>
                    <a:pt x="113" y="141"/>
                  </a:cubicBezTo>
                  <a:lnTo>
                    <a:pt x="113" y="190"/>
                  </a:lnTo>
                  <a:close/>
                  <a:moveTo>
                    <a:pt x="113" y="116"/>
                  </a:moveTo>
                  <a:cubicBezTo>
                    <a:pt x="200" y="116"/>
                    <a:pt x="200" y="116"/>
                    <a:pt x="200" y="116"/>
                  </a:cubicBezTo>
                  <a:cubicBezTo>
                    <a:pt x="200" y="75"/>
                    <a:pt x="200" y="75"/>
                    <a:pt x="200" y="75"/>
                  </a:cubicBezTo>
                  <a:cubicBezTo>
                    <a:pt x="113" y="75"/>
                    <a:pt x="113" y="75"/>
                    <a:pt x="113" y="75"/>
                  </a:cubicBezTo>
                  <a:lnTo>
                    <a:pt x="113" y="116"/>
                  </a:lnTo>
                  <a:close/>
                </a:path>
              </a:pathLst>
            </a:custGeom>
            <a:solidFill>
              <a:srgbClr val="175C2C"/>
            </a:solidFill>
            <a:ln>
              <a:noFill/>
            </a:ln>
          </p:spPr>
          <p:txBody>
            <a:bodyPr spcFirstLastPara="1" wrap="square" lIns="48675" tIns="24325" rIns="48675" bIns="24325" anchor="t" anchorCtr="0">
              <a:noAutofit/>
            </a:bodyPr>
            <a:lstStyle/>
            <a:p>
              <a:pPr marL="0" marR="0" lvl="0" indent="0" algn="l" rtl="0">
                <a:lnSpc>
                  <a:spcPct val="100000"/>
                </a:lnSpc>
                <a:spcBef>
                  <a:spcPts val="0"/>
                </a:spcBef>
                <a:spcAft>
                  <a:spcPts val="0"/>
                </a:spcAft>
                <a:buClr>
                  <a:schemeClr val="dk1"/>
                </a:buClr>
                <a:buSzPts val="498"/>
                <a:buFont typeface="Arial"/>
                <a:buNone/>
              </a:pPr>
              <a:endParaRPr sz="498" b="0" i="0" u="none" strike="noStrike" cap="none">
                <a:solidFill>
                  <a:srgbClr val="000000"/>
                </a:solidFill>
                <a:latin typeface="Arial"/>
                <a:ea typeface="Arial"/>
                <a:cs typeface="Arial"/>
                <a:sym typeface="Arial"/>
              </a:endParaRPr>
            </a:p>
          </p:txBody>
        </p:sp>
      </p:grpSp>
      <p:graphicFrame>
        <p:nvGraphicFramePr>
          <p:cNvPr id="1399" name="Google Shape;1399;p21"/>
          <p:cNvGraphicFramePr/>
          <p:nvPr>
            <p:extLst>
              <p:ext uri="{D42A27DB-BD31-4B8C-83A1-F6EECF244321}">
                <p14:modId xmlns:p14="http://schemas.microsoft.com/office/powerpoint/2010/main" val="1057695181"/>
              </p:ext>
            </p:extLst>
          </p:nvPr>
        </p:nvGraphicFramePr>
        <p:xfrm>
          <a:off x="826293" y="5252688"/>
          <a:ext cx="6127625" cy="3524475"/>
        </p:xfrm>
        <a:graphic>
          <a:graphicData uri="http://schemas.openxmlformats.org/drawingml/2006/table">
            <a:tbl>
              <a:tblPr firstRow="1" firstCol="1" bandRow="1">
                <a:noFill/>
                <a:tableStyleId>{FF75322B-DABF-467D-BC40-7EAB2D41CF18}</a:tableStyleId>
              </a:tblPr>
              <a:tblGrid>
                <a:gridCol w="492175">
                  <a:extLst>
                    <a:ext uri="{9D8B030D-6E8A-4147-A177-3AD203B41FA5}">
                      <a16:colId xmlns:a16="http://schemas.microsoft.com/office/drawing/2014/main" val="20000"/>
                    </a:ext>
                  </a:extLst>
                </a:gridCol>
                <a:gridCol w="1910375">
                  <a:extLst>
                    <a:ext uri="{9D8B030D-6E8A-4147-A177-3AD203B41FA5}">
                      <a16:colId xmlns:a16="http://schemas.microsoft.com/office/drawing/2014/main" val="20001"/>
                    </a:ext>
                  </a:extLst>
                </a:gridCol>
                <a:gridCol w="1690825">
                  <a:extLst>
                    <a:ext uri="{9D8B030D-6E8A-4147-A177-3AD203B41FA5}">
                      <a16:colId xmlns:a16="http://schemas.microsoft.com/office/drawing/2014/main" val="20002"/>
                    </a:ext>
                  </a:extLst>
                </a:gridCol>
                <a:gridCol w="1102325">
                  <a:extLst>
                    <a:ext uri="{9D8B030D-6E8A-4147-A177-3AD203B41FA5}">
                      <a16:colId xmlns:a16="http://schemas.microsoft.com/office/drawing/2014/main" val="20003"/>
                    </a:ext>
                  </a:extLst>
                </a:gridCol>
                <a:gridCol w="931925">
                  <a:extLst>
                    <a:ext uri="{9D8B030D-6E8A-4147-A177-3AD203B41FA5}">
                      <a16:colId xmlns:a16="http://schemas.microsoft.com/office/drawing/2014/main" val="20004"/>
                    </a:ext>
                  </a:extLst>
                </a:gridCol>
              </a:tblGrid>
              <a:tr h="239150">
                <a:tc>
                  <a:txBody>
                    <a:bodyPr/>
                    <a:lstStyle/>
                    <a:p>
                      <a:pPr marL="0" marR="0" lvl="0" indent="0" algn="ctr" rtl="0">
                        <a:lnSpc>
                          <a:spcPct val="107000"/>
                        </a:lnSpc>
                        <a:spcBef>
                          <a:spcPts val="0"/>
                        </a:spcBef>
                        <a:spcAft>
                          <a:spcPts val="0"/>
                        </a:spcAft>
                        <a:buNone/>
                      </a:pPr>
                      <a:r>
                        <a:rPr lang="en-US" sz="1000" b="1" u="none" strike="noStrike" cap="none">
                          <a:solidFill>
                            <a:srgbClr val="FFFFFF"/>
                          </a:solidFill>
                          <a:latin typeface="Arial"/>
                          <a:ea typeface="Arial"/>
                          <a:cs typeface="Arial"/>
                          <a:sym typeface="Arial"/>
                        </a:rPr>
                        <a:t>S/N</a:t>
                      </a:r>
                      <a:endParaRPr sz="10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u="none" strike="noStrike" cap="none">
                          <a:solidFill>
                            <a:srgbClr val="FFFFFF"/>
                          </a:solidFill>
                          <a:latin typeface="Arial"/>
                          <a:ea typeface="Arial"/>
                          <a:cs typeface="Arial"/>
                          <a:sym typeface="Arial"/>
                        </a:rPr>
                        <a:t>Description</a:t>
                      </a:r>
                      <a:endParaRPr sz="10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u="none" strike="noStrike" cap="none">
                          <a:solidFill>
                            <a:srgbClr val="FFFFFF"/>
                          </a:solidFill>
                          <a:latin typeface="Arial"/>
                          <a:ea typeface="Arial"/>
                          <a:cs typeface="Arial"/>
                          <a:sym typeface="Arial"/>
                        </a:rPr>
                        <a:t>Donors</a:t>
                      </a:r>
                      <a:endParaRPr sz="10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u="none" strike="noStrike" cap="none">
                          <a:solidFill>
                            <a:srgbClr val="FFFFFF"/>
                          </a:solidFill>
                          <a:latin typeface="Arial"/>
                          <a:ea typeface="Arial"/>
                          <a:cs typeface="Arial"/>
                          <a:sym typeface="Arial"/>
                        </a:rPr>
                        <a:t>Quantity </a:t>
                      </a:r>
                      <a:endParaRPr sz="10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u="none" strike="noStrike" cap="none">
                          <a:solidFill>
                            <a:srgbClr val="FFFFFF"/>
                          </a:solidFill>
                          <a:latin typeface="Arial"/>
                          <a:ea typeface="Arial"/>
                          <a:cs typeface="Arial"/>
                          <a:sym typeface="Arial"/>
                        </a:rPr>
                        <a:t>Unit</a:t>
                      </a:r>
                      <a:endParaRPr sz="1000" u="none" strike="noStrike" cap="none">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335575">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1</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11 ICU Beds fitted with Ventilators</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RCCG Christian Social Responsibility</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11</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ICU beds with ventilators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2</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Airway </a:t>
                      </a:r>
                      <a:r>
                        <a:rPr lang="en-US" sz="1000" u="none" strike="noStrike" cap="none" dirty="0" err="1">
                          <a:solidFill>
                            <a:schemeClr val="dk1"/>
                          </a:solidFill>
                          <a:latin typeface="Arial"/>
                          <a:ea typeface="Arial"/>
                          <a:cs typeface="Arial"/>
                          <a:sym typeface="Arial"/>
                        </a:rPr>
                        <a:t>Guedel</a:t>
                      </a:r>
                      <a:r>
                        <a:rPr lang="en-US" sz="1000" u="none" strike="noStrike" cap="none" dirty="0">
                          <a:solidFill>
                            <a:schemeClr val="dk1"/>
                          </a:solidFill>
                          <a:latin typeface="Arial"/>
                          <a:ea typeface="Arial"/>
                          <a:cs typeface="Arial"/>
                          <a:sym typeface="Arial"/>
                        </a:rPr>
                        <a:t>(Sterile Single Use (Range Size)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UNDP</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300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3</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Airway </a:t>
                      </a:r>
                      <a:r>
                        <a:rPr lang="en-US" sz="1000" u="none" strike="noStrike" cap="none" dirty="0" err="1">
                          <a:solidFill>
                            <a:schemeClr val="dk1"/>
                          </a:solidFill>
                          <a:latin typeface="Arial"/>
                          <a:ea typeface="Arial"/>
                          <a:cs typeface="Arial"/>
                          <a:sym typeface="Arial"/>
                        </a:rPr>
                        <a:t>Guedel</a:t>
                      </a:r>
                      <a:r>
                        <a:rPr lang="en-US" sz="1000" u="none" strike="noStrike" cap="none" dirty="0">
                          <a:solidFill>
                            <a:schemeClr val="dk1"/>
                          </a:solidFill>
                          <a:latin typeface="Arial"/>
                          <a:ea typeface="Arial"/>
                          <a:cs typeface="Arial"/>
                          <a:sym typeface="Arial"/>
                        </a:rPr>
                        <a:t>(Sterile Single Use (Range Size)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UNDP</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100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50972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Ambulance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Nigerian Oil and Gas Industry</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spcBef>
                          <a:spcPts val="0"/>
                        </a:spcBef>
                        <a:spcAft>
                          <a:spcPts val="0"/>
                        </a:spcAft>
                        <a:buNone/>
                      </a:pPr>
                      <a:r>
                        <a:rPr lang="en-US" sz="1000" u="none" strike="noStrike" cap="none" dirty="0">
                          <a:solidFill>
                            <a:schemeClr val="dk1"/>
                          </a:solidFill>
                          <a:latin typeface="Arial"/>
                          <a:ea typeface="Arial"/>
                          <a:cs typeface="Arial"/>
                          <a:sym typeface="Arial"/>
                        </a:rPr>
                        <a:t>26</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Vehicle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1960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5</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Ambulance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NNPC/</a:t>
                      </a:r>
                      <a:r>
                        <a:rPr lang="en-US" sz="1000" u="none" strike="noStrike" cap="none" dirty="0" err="1">
                          <a:solidFill>
                            <a:schemeClr val="dk1"/>
                          </a:solidFill>
                          <a:latin typeface="Arial"/>
                          <a:ea typeface="Arial"/>
                          <a:cs typeface="Arial"/>
                          <a:sym typeface="Arial"/>
                        </a:rPr>
                        <a:t>Aieto</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5</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tx1"/>
                          </a:solidFill>
                          <a:latin typeface="Arial"/>
                          <a:ea typeface="Arial"/>
                          <a:cs typeface="Arial"/>
                          <a:sym typeface="Arial"/>
                        </a:rPr>
                        <a:t>Vehicle</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1960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6</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Ambulance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United Nations </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5</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Vehicle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50972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7</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Ambulance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Nigerian Maritime Administration and Safety Agency</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1</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Vehicle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1960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8</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Ambulance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IHS Towers</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Vehicle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9</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Ambulance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Government of Japan</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3</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Vehicle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Ambulance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The Securities and Exchange Commission </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1</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Vehicle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bl>
          </a:graphicData>
        </a:graphic>
      </p:graphicFrame>
      <p:grpSp>
        <p:nvGrpSpPr>
          <p:cNvPr id="1400" name="Google Shape;1400;p21"/>
          <p:cNvGrpSpPr/>
          <p:nvPr/>
        </p:nvGrpSpPr>
        <p:grpSpPr>
          <a:xfrm>
            <a:off x="445032" y="4947680"/>
            <a:ext cx="6869082" cy="232678"/>
            <a:chOff x="445032" y="7490870"/>
            <a:chExt cx="6869082" cy="232678"/>
          </a:xfrm>
        </p:grpSpPr>
        <p:sp>
          <p:nvSpPr>
            <p:cNvPr id="1401" name="Google Shape;1401;p21"/>
            <p:cNvSpPr txBox="1"/>
            <p:nvPr/>
          </p:nvSpPr>
          <p:spPr>
            <a:xfrm>
              <a:off x="454886" y="7490870"/>
              <a:ext cx="6277218" cy="232678"/>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Medical Equipment</a:t>
              </a:r>
              <a:endParaRPr sz="1000" b="1" i="0" u="none" strike="noStrike" cap="none">
                <a:solidFill>
                  <a:srgbClr val="175C2C"/>
                </a:solidFill>
                <a:latin typeface="Arial"/>
                <a:ea typeface="Arial"/>
                <a:cs typeface="Arial"/>
                <a:sym typeface="Arial"/>
              </a:endParaRPr>
            </a:p>
          </p:txBody>
        </p:sp>
        <p:cxnSp>
          <p:nvCxnSpPr>
            <p:cNvPr id="1402" name="Google Shape;1402;p21"/>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sp>
        <p:nvSpPr>
          <p:cNvPr id="1403" name="Google Shape;1403;p21"/>
          <p:cNvSpPr txBox="1"/>
          <p:nvPr/>
        </p:nvSpPr>
        <p:spPr>
          <a:xfrm>
            <a:off x="839578" y="8848812"/>
            <a:ext cx="6114320"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900"/>
              <a:buFont typeface="Arial"/>
              <a:buNone/>
            </a:pPr>
            <a:r>
              <a:rPr lang="en-US" sz="900" b="1" i="1" u="none" strike="noStrike" cap="none">
                <a:solidFill>
                  <a:srgbClr val="000000"/>
                </a:solidFill>
                <a:latin typeface="Arial"/>
                <a:ea typeface="Arial"/>
                <a:cs typeface="Arial"/>
                <a:sym typeface="Arial"/>
              </a:rPr>
              <a:t>* Source: UNDP dashboard</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408"/>
        <p:cNvGrpSpPr/>
        <p:nvPr/>
      </p:nvGrpSpPr>
      <p:grpSpPr>
        <a:xfrm>
          <a:off x="0" y="0"/>
          <a:ext cx="0" cy="0"/>
          <a:chOff x="0" y="0"/>
          <a:chExt cx="0" cy="0"/>
        </a:xfrm>
      </p:grpSpPr>
      <p:pic>
        <p:nvPicPr>
          <p:cNvPr id="1409" name="Google Shape;1409;p2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410" name="Google Shape;1410;p2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25</a:t>
            </a:fld>
            <a:endParaRPr sz="500" b="0" i="0" u="none" strike="noStrike" cap="none">
              <a:solidFill>
                <a:srgbClr val="161616"/>
              </a:solidFill>
              <a:latin typeface="Arial"/>
              <a:ea typeface="Arial"/>
              <a:cs typeface="Arial"/>
              <a:sym typeface="Arial"/>
            </a:endParaRPr>
          </a:p>
        </p:txBody>
      </p:sp>
      <p:sp>
        <p:nvSpPr>
          <p:cNvPr id="1411" name="Google Shape;1411;p2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1412" name="Google Shape;1412;p2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1413" name="Google Shape;1413;p2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1414" name="Google Shape;1414;p2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1415" name="Google Shape;1415;p22"/>
          <p:cNvGrpSpPr/>
          <p:nvPr/>
        </p:nvGrpSpPr>
        <p:grpSpPr>
          <a:xfrm>
            <a:off x="1269075" y="3380795"/>
            <a:ext cx="0" cy="0"/>
            <a:chOff x="1269075" y="3380795"/>
            <a:chExt cx="0" cy="0"/>
          </a:xfrm>
        </p:grpSpPr>
        <p:cxnSp>
          <p:nvCxnSpPr>
            <p:cNvPr id="1416" name="Google Shape;1416;p22"/>
            <p:cNvCxnSpPr/>
            <p:nvPr/>
          </p:nvCxnSpPr>
          <p:spPr>
            <a:xfrm>
              <a:off x="1269075" y="3380795"/>
              <a:ext cx="0" cy="0"/>
            </a:xfrm>
            <a:prstGeom prst="straightConnector1">
              <a:avLst/>
            </a:prstGeom>
            <a:noFill/>
            <a:ln>
              <a:noFill/>
            </a:ln>
          </p:spPr>
        </p:cxnSp>
        <p:cxnSp>
          <p:nvCxnSpPr>
            <p:cNvPr id="1417" name="Google Shape;1417;p22"/>
            <p:cNvCxnSpPr/>
            <p:nvPr/>
          </p:nvCxnSpPr>
          <p:spPr>
            <a:xfrm>
              <a:off x="1269075" y="3380795"/>
              <a:ext cx="0" cy="0"/>
            </a:xfrm>
            <a:prstGeom prst="straightConnector1">
              <a:avLst/>
            </a:prstGeom>
            <a:noFill/>
            <a:ln>
              <a:noFill/>
            </a:ln>
          </p:spPr>
        </p:cxnSp>
      </p:grpSp>
      <p:sp>
        <p:nvSpPr>
          <p:cNvPr id="1418" name="Google Shape;1418;p2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1419" name="Google Shape;1419;p22"/>
          <p:cNvGraphicFramePr/>
          <p:nvPr>
            <p:extLst>
              <p:ext uri="{D42A27DB-BD31-4B8C-83A1-F6EECF244321}">
                <p14:modId xmlns:p14="http://schemas.microsoft.com/office/powerpoint/2010/main" val="947420003"/>
              </p:ext>
            </p:extLst>
          </p:nvPr>
        </p:nvGraphicFramePr>
        <p:xfrm>
          <a:off x="826293" y="1894446"/>
          <a:ext cx="6127625" cy="3524475"/>
        </p:xfrm>
        <a:graphic>
          <a:graphicData uri="http://schemas.openxmlformats.org/drawingml/2006/table">
            <a:tbl>
              <a:tblPr firstRow="1" firstCol="1" bandRow="1">
                <a:noFill/>
                <a:tableStyleId>{FF75322B-DABF-467D-BC40-7EAB2D41CF18}</a:tableStyleId>
              </a:tblPr>
              <a:tblGrid>
                <a:gridCol w="492175">
                  <a:extLst>
                    <a:ext uri="{9D8B030D-6E8A-4147-A177-3AD203B41FA5}">
                      <a16:colId xmlns:a16="http://schemas.microsoft.com/office/drawing/2014/main" val="20000"/>
                    </a:ext>
                  </a:extLst>
                </a:gridCol>
                <a:gridCol w="1910375">
                  <a:extLst>
                    <a:ext uri="{9D8B030D-6E8A-4147-A177-3AD203B41FA5}">
                      <a16:colId xmlns:a16="http://schemas.microsoft.com/office/drawing/2014/main" val="20001"/>
                    </a:ext>
                  </a:extLst>
                </a:gridCol>
                <a:gridCol w="1690825">
                  <a:extLst>
                    <a:ext uri="{9D8B030D-6E8A-4147-A177-3AD203B41FA5}">
                      <a16:colId xmlns:a16="http://schemas.microsoft.com/office/drawing/2014/main" val="20002"/>
                    </a:ext>
                  </a:extLst>
                </a:gridCol>
                <a:gridCol w="1102325">
                  <a:extLst>
                    <a:ext uri="{9D8B030D-6E8A-4147-A177-3AD203B41FA5}">
                      <a16:colId xmlns:a16="http://schemas.microsoft.com/office/drawing/2014/main" val="20003"/>
                    </a:ext>
                  </a:extLst>
                </a:gridCol>
                <a:gridCol w="931925">
                  <a:extLst>
                    <a:ext uri="{9D8B030D-6E8A-4147-A177-3AD203B41FA5}">
                      <a16:colId xmlns:a16="http://schemas.microsoft.com/office/drawing/2014/main" val="20004"/>
                    </a:ext>
                  </a:extLst>
                </a:gridCol>
              </a:tblGrid>
              <a:tr h="239150">
                <a:tc>
                  <a:txBody>
                    <a:bodyPr/>
                    <a:lstStyle/>
                    <a:p>
                      <a:pPr marL="0" marR="0" lvl="0" indent="0" algn="ctr" rtl="0">
                        <a:lnSpc>
                          <a:spcPct val="107000"/>
                        </a:lnSpc>
                        <a:spcBef>
                          <a:spcPts val="0"/>
                        </a:spcBef>
                        <a:spcAft>
                          <a:spcPts val="0"/>
                        </a:spcAft>
                        <a:buNone/>
                      </a:pPr>
                      <a:r>
                        <a:rPr lang="en-US" sz="1000" b="1" u="none" strike="noStrike" cap="none">
                          <a:solidFill>
                            <a:srgbClr val="FFFFFF"/>
                          </a:solidFill>
                          <a:latin typeface="Arial"/>
                          <a:ea typeface="Arial"/>
                          <a:cs typeface="Arial"/>
                          <a:sym typeface="Arial"/>
                        </a:rPr>
                        <a:t>S/N</a:t>
                      </a:r>
                      <a:endParaRPr sz="10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u="none" strike="noStrike" cap="none">
                          <a:solidFill>
                            <a:srgbClr val="FFFFFF"/>
                          </a:solidFill>
                          <a:latin typeface="Arial"/>
                          <a:ea typeface="Arial"/>
                          <a:cs typeface="Arial"/>
                          <a:sym typeface="Arial"/>
                        </a:rPr>
                        <a:t>Description</a:t>
                      </a:r>
                      <a:endParaRPr sz="10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u="none" strike="noStrike" cap="none">
                          <a:solidFill>
                            <a:srgbClr val="FFFFFF"/>
                          </a:solidFill>
                          <a:latin typeface="Arial"/>
                          <a:ea typeface="Arial"/>
                          <a:cs typeface="Arial"/>
                          <a:sym typeface="Arial"/>
                        </a:rPr>
                        <a:t>Donors</a:t>
                      </a:r>
                      <a:endParaRPr sz="10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u="none" strike="noStrike" cap="none" dirty="0">
                          <a:solidFill>
                            <a:srgbClr val="FFFFFF"/>
                          </a:solidFill>
                          <a:latin typeface="Arial"/>
                          <a:ea typeface="Arial"/>
                          <a:cs typeface="Arial"/>
                          <a:sym typeface="Arial"/>
                        </a:rPr>
                        <a:t>Quantity </a:t>
                      </a:r>
                      <a:endParaRPr sz="1000" u="none" strike="noStrike" cap="none" dirty="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u="none" strike="noStrike" cap="none">
                          <a:solidFill>
                            <a:srgbClr val="FFFFFF"/>
                          </a:solidFill>
                          <a:latin typeface="Arial"/>
                          <a:ea typeface="Arial"/>
                          <a:cs typeface="Arial"/>
                          <a:sym typeface="Arial"/>
                        </a:rPr>
                        <a:t>Unit</a:t>
                      </a:r>
                      <a:endParaRPr sz="1000" u="none" strike="noStrike" cap="none">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335575">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1</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Mattress &amp; Pillows to the Isolation centers</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err="1">
                          <a:solidFill>
                            <a:schemeClr val="dk1"/>
                          </a:solidFill>
                          <a:latin typeface="Arial"/>
                          <a:ea typeface="Arial"/>
                          <a:cs typeface="Arial"/>
                          <a:sym typeface="Arial"/>
                        </a:rPr>
                        <a:t>Vitafoam</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spcBef>
                          <a:spcPts val="0"/>
                        </a:spcBef>
                        <a:spcAft>
                          <a:spcPts val="0"/>
                        </a:spcAft>
                        <a:buNone/>
                      </a:pPr>
                      <a:r>
                        <a:rPr lang="en-US" sz="1000" u="none" strike="noStrike" cap="none" dirty="0">
                          <a:solidFill>
                            <a:schemeClr val="dk1"/>
                          </a:solidFill>
                          <a:latin typeface="Arial"/>
                          <a:ea typeface="Arial"/>
                          <a:cs typeface="Arial"/>
                          <a:sym typeface="Arial"/>
                        </a:rPr>
                        <a:t>100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Mattresses with pillows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2</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Disposable medical masks </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CCECC</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spcBef>
                          <a:spcPts val="0"/>
                        </a:spcBef>
                        <a:spcAft>
                          <a:spcPts val="0"/>
                        </a:spcAft>
                        <a:buNone/>
                      </a:pPr>
                      <a:r>
                        <a:rPr lang="en-US" sz="1000" u="none" strike="noStrike" cap="none" dirty="0">
                          <a:solidFill>
                            <a:schemeClr val="dk1"/>
                          </a:solidFill>
                          <a:latin typeface="Arial"/>
                          <a:ea typeface="Arial"/>
                          <a:cs typeface="Arial"/>
                          <a:sym typeface="Arial"/>
                        </a:rPr>
                        <a:t>250,000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3</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Disposable Gloves Non-Powder </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INTERNATIONAL ATOMIC ENERGY AGENCY</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spcBef>
                          <a:spcPts val="0"/>
                        </a:spcBef>
                        <a:spcAft>
                          <a:spcPts val="0"/>
                        </a:spcAft>
                        <a:buNone/>
                      </a:pPr>
                      <a:r>
                        <a:rPr lang="en-US" sz="1000" u="none" strike="noStrike" cap="none" dirty="0">
                          <a:solidFill>
                            <a:schemeClr val="dk1"/>
                          </a:solidFill>
                          <a:latin typeface="Arial"/>
                          <a:ea typeface="Arial"/>
                          <a:cs typeface="Arial"/>
                          <a:sym typeface="Arial"/>
                        </a:rPr>
                        <a:t>25</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Cartons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50972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Knapsack Sprayers for </a:t>
                      </a:r>
                      <a:r>
                        <a:rPr lang="en-US" sz="1000" u="none" strike="noStrike" cap="none" dirty="0" err="1">
                          <a:solidFill>
                            <a:schemeClr val="dk1"/>
                          </a:solidFill>
                          <a:latin typeface="Arial"/>
                          <a:ea typeface="Arial"/>
                          <a:cs typeface="Arial"/>
                          <a:sym typeface="Arial"/>
                        </a:rPr>
                        <a:t>Disnfection</a:t>
                      </a:r>
                      <a:r>
                        <a:rPr lang="en-US" sz="1000" u="none" strike="noStrike" cap="none" dirty="0">
                          <a:solidFill>
                            <a:schemeClr val="dk1"/>
                          </a:solidFill>
                          <a:latin typeface="Arial"/>
                          <a:ea typeface="Arial"/>
                          <a:cs typeface="Arial"/>
                          <a:sym typeface="Arial"/>
                        </a:rPr>
                        <a:t> (pcs)</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JUBAILI AGROTEC</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spcBef>
                          <a:spcPts val="0"/>
                        </a:spcBef>
                        <a:spcAft>
                          <a:spcPts val="0"/>
                        </a:spcAft>
                        <a:buNone/>
                      </a:pPr>
                      <a:r>
                        <a:rPr lang="en-US" sz="1000" u="none" strike="noStrike" cap="none" dirty="0">
                          <a:solidFill>
                            <a:schemeClr val="dk1"/>
                          </a:solidFill>
                          <a:latin typeface="Arial"/>
                          <a:ea typeface="Arial"/>
                          <a:cs typeface="Arial"/>
                          <a:sym typeface="Arial"/>
                        </a:rPr>
                        <a:t>50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1960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5</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Face Shield</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UNDP</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10000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1960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6</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Gloves(Examination)</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UNDP</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415000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50972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7</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Goggles (Protective)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UNDP</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240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1960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8</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Surgical Mask</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UNDP</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20000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9</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Gown (Single use Fluid Resistant Disposable)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UNDP</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8000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Alcohol -Base Hand rub (Bottle 100ml &amp; 500ml)</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UNDP</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960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Pieces</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bl>
          </a:graphicData>
        </a:graphic>
      </p:graphicFrame>
      <p:grpSp>
        <p:nvGrpSpPr>
          <p:cNvPr id="1420" name="Google Shape;1420;p22"/>
          <p:cNvGrpSpPr/>
          <p:nvPr/>
        </p:nvGrpSpPr>
        <p:grpSpPr>
          <a:xfrm>
            <a:off x="445032" y="1647493"/>
            <a:ext cx="6869082" cy="232678"/>
            <a:chOff x="445032" y="7490870"/>
            <a:chExt cx="6869082" cy="232678"/>
          </a:xfrm>
        </p:grpSpPr>
        <p:sp>
          <p:nvSpPr>
            <p:cNvPr id="1421" name="Google Shape;1421;p22"/>
            <p:cNvSpPr txBox="1"/>
            <p:nvPr/>
          </p:nvSpPr>
          <p:spPr>
            <a:xfrm>
              <a:off x="454886" y="7490870"/>
              <a:ext cx="6277218" cy="232678"/>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Consumables</a:t>
              </a:r>
              <a:endParaRPr sz="1000" b="1" i="0" u="none" strike="noStrike" cap="none">
                <a:solidFill>
                  <a:srgbClr val="175C2C"/>
                </a:solidFill>
                <a:latin typeface="Arial"/>
                <a:ea typeface="Arial"/>
                <a:cs typeface="Arial"/>
                <a:sym typeface="Arial"/>
              </a:endParaRPr>
            </a:p>
          </p:txBody>
        </p:sp>
        <p:cxnSp>
          <p:nvCxnSpPr>
            <p:cNvPr id="1422" name="Google Shape;1422;p22"/>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sp>
        <p:nvSpPr>
          <p:cNvPr id="1423" name="Google Shape;1423;p22"/>
          <p:cNvSpPr txBox="1"/>
          <p:nvPr/>
        </p:nvSpPr>
        <p:spPr>
          <a:xfrm>
            <a:off x="839578" y="5447029"/>
            <a:ext cx="6114320"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900"/>
              <a:buFont typeface="Arial"/>
              <a:buNone/>
            </a:pPr>
            <a:r>
              <a:rPr lang="en-US" sz="900" b="1" i="1" u="none" strike="noStrike" cap="none">
                <a:solidFill>
                  <a:srgbClr val="000000"/>
                </a:solidFill>
                <a:latin typeface="Arial"/>
                <a:ea typeface="Arial"/>
                <a:cs typeface="Arial"/>
                <a:sym typeface="Arial"/>
              </a:rPr>
              <a:t>* Source: UNDP dashboard</a:t>
            </a:r>
            <a:endParaRPr/>
          </a:p>
        </p:txBody>
      </p:sp>
      <p:graphicFrame>
        <p:nvGraphicFramePr>
          <p:cNvPr id="1424" name="Google Shape;1424;p22"/>
          <p:cNvGraphicFramePr/>
          <p:nvPr>
            <p:extLst>
              <p:ext uri="{D42A27DB-BD31-4B8C-83A1-F6EECF244321}">
                <p14:modId xmlns:p14="http://schemas.microsoft.com/office/powerpoint/2010/main" val="1411552401"/>
              </p:ext>
            </p:extLst>
          </p:nvPr>
        </p:nvGraphicFramePr>
        <p:xfrm>
          <a:off x="826294" y="6092898"/>
          <a:ext cx="6140910" cy="3405271"/>
        </p:xfrm>
        <a:graphic>
          <a:graphicData uri="http://schemas.openxmlformats.org/drawingml/2006/table">
            <a:tbl>
              <a:tblPr firstRow="1" firstCol="1" bandRow="1">
                <a:noFill/>
                <a:tableStyleId>{FF75322B-DABF-467D-BC40-7EAB2D41CF18}</a:tableStyleId>
              </a:tblPr>
              <a:tblGrid>
                <a:gridCol w="396219">
                  <a:extLst>
                    <a:ext uri="{9D8B030D-6E8A-4147-A177-3AD203B41FA5}">
                      <a16:colId xmlns:a16="http://schemas.microsoft.com/office/drawing/2014/main" val="20000"/>
                    </a:ext>
                  </a:extLst>
                </a:gridCol>
                <a:gridCol w="2011540">
                  <a:extLst>
                    <a:ext uri="{9D8B030D-6E8A-4147-A177-3AD203B41FA5}">
                      <a16:colId xmlns:a16="http://schemas.microsoft.com/office/drawing/2014/main" val="20001"/>
                    </a:ext>
                  </a:extLst>
                </a:gridCol>
                <a:gridCol w="1694491">
                  <a:extLst>
                    <a:ext uri="{9D8B030D-6E8A-4147-A177-3AD203B41FA5}">
                      <a16:colId xmlns:a16="http://schemas.microsoft.com/office/drawing/2014/main" val="20002"/>
                    </a:ext>
                  </a:extLst>
                </a:gridCol>
                <a:gridCol w="1104715">
                  <a:extLst>
                    <a:ext uri="{9D8B030D-6E8A-4147-A177-3AD203B41FA5}">
                      <a16:colId xmlns:a16="http://schemas.microsoft.com/office/drawing/2014/main" val="20003"/>
                    </a:ext>
                  </a:extLst>
                </a:gridCol>
                <a:gridCol w="933945">
                  <a:extLst>
                    <a:ext uri="{9D8B030D-6E8A-4147-A177-3AD203B41FA5}">
                      <a16:colId xmlns:a16="http://schemas.microsoft.com/office/drawing/2014/main" val="20004"/>
                    </a:ext>
                  </a:extLst>
                </a:gridCol>
              </a:tblGrid>
              <a:tr h="275450">
                <a:tc>
                  <a:txBody>
                    <a:bodyPr/>
                    <a:lstStyle/>
                    <a:p>
                      <a:pPr marL="0" marR="0" lvl="0" indent="0" algn="ctr" rtl="0">
                        <a:lnSpc>
                          <a:spcPct val="107000"/>
                        </a:lnSpc>
                        <a:spcBef>
                          <a:spcPts val="0"/>
                        </a:spcBef>
                        <a:spcAft>
                          <a:spcPts val="0"/>
                        </a:spcAft>
                        <a:buNone/>
                      </a:pPr>
                      <a:r>
                        <a:rPr lang="en-US" sz="1000" b="1" u="none" strike="noStrike" cap="none">
                          <a:solidFill>
                            <a:srgbClr val="FFFFFF"/>
                          </a:solidFill>
                          <a:latin typeface="Arial"/>
                          <a:ea typeface="Arial"/>
                          <a:cs typeface="Arial"/>
                          <a:sym typeface="Arial"/>
                        </a:rPr>
                        <a:t>S/N</a:t>
                      </a:r>
                      <a:endParaRPr sz="10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u="none" strike="noStrike" cap="none" dirty="0">
                          <a:solidFill>
                            <a:srgbClr val="FFFFFF"/>
                          </a:solidFill>
                          <a:latin typeface="Arial"/>
                          <a:ea typeface="Arial"/>
                          <a:cs typeface="Arial"/>
                          <a:sym typeface="Arial"/>
                        </a:rPr>
                        <a:t>Description</a:t>
                      </a:r>
                      <a:endParaRPr sz="1000" u="none" strike="noStrike" cap="none" dirty="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u="none" strike="noStrike" cap="none">
                          <a:solidFill>
                            <a:srgbClr val="FFFFFF"/>
                          </a:solidFill>
                          <a:latin typeface="Arial"/>
                          <a:ea typeface="Arial"/>
                          <a:cs typeface="Arial"/>
                          <a:sym typeface="Arial"/>
                        </a:rPr>
                        <a:t>Donors</a:t>
                      </a:r>
                      <a:endParaRPr sz="10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u="none" strike="noStrike" cap="none">
                          <a:solidFill>
                            <a:srgbClr val="FFFFFF"/>
                          </a:solidFill>
                          <a:latin typeface="Arial"/>
                          <a:ea typeface="Arial"/>
                          <a:cs typeface="Arial"/>
                          <a:sym typeface="Arial"/>
                        </a:rPr>
                        <a:t>Quantity </a:t>
                      </a:r>
                      <a:endParaRPr sz="10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u="none" strike="noStrike" cap="none">
                          <a:solidFill>
                            <a:srgbClr val="FFFFFF"/>
                          </a:solidFill>
                          <a:latin typeface="Arial"/>
                          <a:ea typeface="Arial"/>
                          <a:cs typeface="Arial"/>
                          <a:sym typeface="Arial"/>
                        </a:rPr>
                        <a:t>Unit</a:t>
                      </a:r>
                      <a:endParaRPr sz="1000" u="none" strike="noStrike" cap="none">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992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Laboratory construction</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GAC</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1</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Buildings</a:t>
                      </a:r>
                      <a:endParaRPr sz="12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6252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2</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latin typeface="Arial"/>
                          <a:ea typeface="Arial"/>
                          <a:cs typeface="Arial"/>
                          <a:sym typeface="Arial"/>
                        </a:rPr>
                        <a:t>Refurbishment, upgrading, equipment supply, modernization and management of six pilot teaching hospitals, one per geopolitical </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CPL Medical Group Ltd</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6</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Buildings</a:t>
                      </a:r>
                      <a:endParaRPr sz="12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2033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3</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Donation of facilities at Onne Seaport </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Intels</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2</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Buildings</a:t>
                      </a:r>
                      <a:endParaRPr sz="12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2033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ICU Facilities</a:t>
                      </a:r>
                      <a:endParaRPr sz="1200" u="none" strike="noStrike" cap="none">
                        <a:latin typeface="Arial"/>
                        <a:ea typeface="Arial"/>
                        <a:cs typeface="Arial"/>
                        <a:sym typeface="Arial"/>
                      </a:endParaRPr>
                    </a:p>
                  </a:txBody>
                  <a:tcPr marL="68575" marR="68575" marT="0" marB="0" anchor="ctr">
                    <a:solidFill>
                      <a:srgbClr val="FFB086"/>
                    </a:solidFill>
                  </a:tcPr>
                </a:tc>
                <a:tc gridSpan="2">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UBA Heirs Holdings Healthcare Subsidiary Avon Medical Hospital</a:t>
                      </a:r>
                      <a:endParaRPr sz="1200" u="none" strike="noStrike" cap="none">
                        <a:latin typeface="Arial"/>
                        <a:ea typeface="Arial"/>
                        <a:cs typeface="Arial"/>
                        <a:sym typeface="Arial"/>
                      </a:endParaRPr>
                    </a:p>
                  </a:txBody>
                  <a:tcPr marL="68575" marR="68575" marT="0" marB="0" anchor="ctr">
                    <a:solidFill>
                      <a:srgbClr val="FFB086"/>
                    </a:solidFill>
                  </a:tcPr>
                </a:tc>
                <a:tc hMerge="1">
                  <a:txBody>
                    <a:bodyPr/>
                    <a:lstStyle/>
                    <a:p>
                      <a:endParaRPr lang="en-US"/>
                    </a:p>
                  </a:txBody>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Buildings</a:t>
                      </a:r>
                      <a:endParaRPr sz="12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3088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5</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Medical Facilities Across 57 Dioceses</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Catholic Bishops Conference Of Nigeria</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453</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Buildings</a:t>
                      </a:r>
                      <a:endParaRPr sz="12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2033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6</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1000 Bed Medical Facilities</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Dangote </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1</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Buildings</a:t>
                      </a:r>
                      <a:endParaRPr sz="12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2033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7</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500 Bed Medical Facilities</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Dangote </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1</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Buildings</a:t>
                      </a:r>
                      <a:endParaRPr sz="12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2158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8</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210 Bed Medical Facilities</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Dangote </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1</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Buildings</a:t>
                      </a:r>
                      <a:endParaRPr sz="12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2033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9</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200 Bed Medical Facilities</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Dangote </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1</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Buildings</a:t>
                      </a:r>
                      <a:endParaRPr sz="12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2033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10</a:t>
                      </a:r>
                      <a:endParaRPr sz="12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200 Bed Medical Facilities</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Dangote </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1</a:t>
                      </a:r>
                      <a:endParaRPr sz="12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Buildings</a:t>
                      </a:r>
                      <a:endParaRPr sz="12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r h="2033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11</a:t>
                      </a:r>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Ventilators</a:t>
                      </a:r>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USAID</a:t>
                      </a:r>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a:latin typeface="Arial"/>
                          <a:ea typeface="Arial"/>
                          <a:cs typeface="Arial"/>
                          <a:sym typeface="Arial"/>
                        </a:rPr>
                        <a:t>200</a:t>
                      </a:r>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u="none" strike="noStrike" cap="none" dirty="0">
                          <a:latin typeface="Arial"/>
                          <a:ea typeface="Arial"/>
                          <a:cs typeface="Arial"/>
                          <a:sym typeface="Arial"/>
                        </a:rPr>
                        <a:t>Equipment</a:t>
                      </a:r>
                      <a:endParaRPr dirty="0"/>
                    </a:p>
                  </a:txBody>
                  <a:tcPr marL="68575" marR="68575" marT="0" marB="0" anchor="ctr">
                    <a:solidFill>
                      <a:srgbClr val="FFB086"/>
                    </a:solidFill>
                  </a:tcPr>
                </a:tc>
                <a:extLst>
                  <a:ext uri="{0D108BD9-81ED-4DB2-BD59-A6C34878D82A}">
                    <a16:rowId xmlns:a16="http://schemas.microsoft.com/office/drawing/2014/main" val="10011"/>
                  </a:ext>
                </a:extLst>
              </a:tr>
            </a:tbl>
          </a:graphicData>
        </a:graphic>
      </p:graphicFrame>
      <p:grpSp>
        <p:nvGrpSpPr>
          <p:cNvPr id="1425" name="Google Shape;1425;p22"/>
          <p:cNvGrpSpPr/>
          <p:nvPr/>
        </p:nvGrpSpPr>
        <p:grpSpPr>
          <a:xfrm>
            <a:off x="544637" y="5801191"/>
            <a:ext cx="6869082" cy="232678"/>
            <a:chOff x="544637" y="7674910"/>
            <a:chExt cx="6869082" cy="232678"/>
          </a:xfrm>
        </p:grpSpPr>
        <p:sp>
          <p:nvSpPr>
            <p:cNvPr id="1426" name="Google Shape;1426;p22"/>
            <p:cNvSpPr txBox="1"/>
            <p:nvPr/>
          </p:nvSpPr>
          <p:spPr>
            <a:xfrm>
              <a:off x="544637" y="7674910"/>
              <a:ext cx="6277218" cy="232678"/>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Medical Equipment and Infrastructure</a:t>
              </a:r>
              <a:endParaRPr sz="1000" b="1" i="0" u="none" strike="noStrike" cap="none">
                <a:solidFill>
                  <a:srgbClr val="175C2C"/>
                </a:solidFill>
                <a:latin typeface="Arial"/>
                <a:ea typeface="Arial"/>
                <a:cs typeface="Arial"/>
                <a:sym typeface="Arial"/>
              </a:endParaRPr>
            </a:p>
          </p:txBody>
        </p:sp>
        <p:cxnSp>
          <p:nvCxnSpPr>
            <p:cNvPr id="1427" name="Google Shape;1427;p22"/>
            <p:cNvCxnSpPr/>
            <p:nvPr/>
          </p:nvCxnSpPr>
          <p:spPr>
            <a:xfrm>
              <a:off x="544637" y="7856335"/>
              <a:ext cx="6869082" cy="0"/>
            </a:xfrm>
            <a:prstGeom prst="straightConnector1">
              <a:avLst/>
            </a:prstGeom>
            <a:noFill/>
            <a:ln w="12700" cap="sq" cmpd="sng">
              <a:solidFill>
                <a:srgbClr val="008751"/>
              </a:solidFill>
              <a:prstDash val="dashDot"/>
              <a:round/>
              <a:headEnd type="none" w="sm" len="sm"/>
              <a:tailEnd type="none" w="sm" len="sm"/>
            </a:ln>
          </p:spPr>
        </p:cxnSp>
      </p:grpSp>
      <p:sp>
        <p:nvSpPr>
          <p:cNvPr id="1428" name="Google Shape;1428;p22"/>
          <p:cNvSpPr txBox="1"/>
          <p:nvPr/>
        </p:nvSpPr>
        <p:spPr>
          <a:xfrm>
            <a:off x="922018" y="9564467"/>
            <a:ext cx="6114320"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900"/>
              <a:buFont typeface="Arial"/>
              <a:buNone/>
            </a:pPr>
            <a:r>
              <a:rPr lang="en-US" sz="900" b="1" i="1" u="none" strike="noStrike" cap="none">
                <a:solidFill>
                  <a:srgbClr val="000000"/>
                </a:solidFill>
                <a:latin typeface="Arial"/>
                <a:ea typeface="Arial"/>
                <a:cs typeface="Arial"/>
                <a:sym typeface="Arial"/>
              </a:rPr>
              <a:t>* Source: UNDP dashboard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433"/>
        <p:cNvGrpSpPr/>
        <p:nvPr/>
      </p:nvGrpSpPr>
      <p:grpSpPr>
        <a:xfrm>
          <a:off x="0" y="0"/>
          <a:ext cx="0" cy="0"/>
          <a:chOff x="0" y="0"/>
          <a:chExt cx="0" cy="0"/>
        </a:xfrm>
      </p:grpSpPr>
      <p:pic>
        <p:nvPicPr>
          <p:cNvPr id="1434" name="Google Shape;1434;p2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435" name="Google Shape;1435;p2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26</a:t>
            </a:fld>
            <a:endParaRPr sz="500">
              <a:solidFill>
                <a:srgbClr val="161616"/>
              </a:solidFill>
            </a:endParaRPr>
          </a:p>
        </p:txBody>
      </p:sp>
      <p:sp>
        <p:nvSpPr>
          <p:cNvPr id="1436" name="Google Shape;1436;p2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1437" name="Google Shape;1437;p2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1438" name="Google Shape;1438;p2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439" name="Google Shape;1439;p2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1440" name="Google Shape;1440;p2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1441" name="Google Shape;1441;p23"/>
          <p:cNvGrpSpPr/>
          <p:nvPr/>
        </p:nvGrpSpPr>
        <p:grpSpPr>
          <a:xfrm>
            <a:off x="312508" y="1647493"/>
            <a:ext cx="7001606" cy="4142737"/>
            <a:chOff x="312508" y="4771984"/>
            <a:chExt cx="7001606" cy="4142737"/>
          </a:xfrm>
        </p:grpSpPr>
        <p:grpSp>
          <p:nvGrpSpPr>
            <p:cNvPr id="1442" name="Google Shape;1442;p23"/>
            <p:cNvGrpSpPr/>
            <p:nvPr/>
          </p:nvGrpSpPr>
          <p:grpSpPr>
            <a:xfrm>
              <a:off x="312508" y="4771984"/>
              <a:ext cx="6859228" cy="319421"/>
              <a:chOff x="312508" y="4545817"/>
              <a:chExt cx="7001606" cy="319421"/>
            </a:xfrm>
          </p:grpSpPr>
          <p:sp>
            <p:nvSpPr>
              <p:cNvPr id="1443" name="Google Shape;1443;p23"/>
              <p:cNvSpPr/>
              <p:nvPr/>
            </p:nvSpPr>
            <p:spPr>
              <a:xfrm>
                <a:off x="312508" y="4545817"/>
                <a:ext cx="7001606" cy="274958"/>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444" name="Google Shape;1444;p23"/>
              <p:cNvSpPr txBox="1"/>
              <p:nvPr/>
            </p:nvSpPr>
            <p:spPr>
              <a:xfrm>
                <a:off x="466031" y="4590963"/>
                <a:ext cx="6409377" cy="184666"/>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1200" b="1">
                    <a:solidFill>
                      <a:schemeClr val="lt1"/>
                    </a:solidFill>
                    <a:latin typeface="Arial"/>
                    <a:ea typeface="Arial"/>
                    <a:cs typeface="Arial"/>
                    <a:sym typeface="Arial"/>
                  </a:rPr>
                  <a:t>Challenges and Lessons Learnt</a:t>
                </a:r>
                <a:endParaRPr sz="1000" b="1">
                  <a:solidFill>
                    <a:schemeClr val="lt1"/>
                  </a:solidFill>
                  <a:latin typeface="Arial"/>
                  <a:ea typeface="Arial"/>
                  <a:cs typeface="Arial"/>
                  <a:sym typeface="Arial"/>
                </a:endParaRPr>
              </a:p>
            </p:txBody>
          </p:sp>
          <p:cxnSp>
            <p:nvCxnSpPr>
              <p:cNvPr id="1445" name="Google Shape;1445;p23"/>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nvGrpSpPr>
            <p:cNvPr id="1446" name="Google Shape;1446;p23"/>
            <p:cNvGrpSpPr/>
            <p:nvPr/>
          </p:nvGrpSpPr>
          <p:grpSpPr>
            <a:xfrm>
              <a:off x="312508" y="5238835"/>
              <a:ext cx="7001606" cy="375080"/>
              <a:chOff x="312508" y="4470210"/>
              <a:chExt cx="7001606" cy="375080"/>
            </a:xfrm>
          </p:grpSpPr>
          <p:sp>
            <p:nvSpPr>
              <p:cNvPr id="1447" name="Google Shape;1447;p23"/>
              <p:cNvSpPr txBox="1"/>
              <p:nvPr/>
            </p:nvSpPr>
            <p:spPr>
              <a:xfrm>
                <a:off x="454886" y="4691402"/>
                <a:ext cx="6859228" cy="15388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Despite the successes recorded during the review period, the PTF had to deal with some challenges:</a:t>
                </a:r>
                <a:endParaRPr sz="1000" dirty="0">
                  <a:solidFill>
                    <a:schemeClr val="dk1"/>
                  </a:solidFill>
                  <a:latin typeface="Arial"/>
                  <a:ea typeface="Arial"/>
                  <a:cs typeface="Arial"/>
                  <a:sym typeface="Arial"/>
                </a:endParaRPr>
              </a:p>
            </p:txBody>
          </p:sp>
          <p:grpSp>
            <p:nvGrpSpPr>
              <p:cNvPr id="1448" name="Google Shape;1448;p23"/>
              <p:cNvGrpSpPr/>
              <p:nvPr/>
            </p:nvGrpSpPr>
            <p:grpSpPr>
              <a:xfrm>
                <a:off x="312508" y="4470210"/>
                <a:ext cx="6869082" cy="206375"/>
                <a:chOff x="312508" y="7503920"/>
                <a:chExt cx="6869082" cy="206375"/>
              </a:xfrm>
            </p:grpSpPr>
            <p:sp>
              <p:nvSpPr>
                <p:cNvPr id="1449" name="Google Shape;1449;p23"/>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Challenges</a:t>
                  </a:r>
                  <a:endParaRPr sz="1000" b="1">
                    <a:solidFill>
                      <a:srgbClr val="175C2C"/>
                    </a:solidFill>
                    <a:latin typeface="Arial"/>
                    <a:ea typeface="Arial"/>
                    <a:cs typeface="Arial"/>
                    <a:sym typeface="Arial"/>
                  </a:endParaRPr>
                </a:p>
              </p:txBody>
            </p:sp>
            <p:cxnSp>
              <p:nvCxnSpPr>
                <p:cNvPr id="1450" name="Google Shape;1450;p23"/>
                <p:cNvCxnSpPr/>
                <p:nvPr/>
              </p:nvCxnSpPr>
              <p:spPr>
                <a:xfrm>
                  <a:off x="312508" y="7665352"/>
                  <a:ext cx="6869082" cy="0"/>
                </a:xfrm>
                <a:prstGeom prst="straightConnector1">
                  <a:avLst/>
                </a:prstGeom>
                <a:noFill/>
                <a:ln w="12700" cap="sq" cmpd="sng">
                  <a:solidFill>
                    <a:srgbClr val="175C2C"/>
                  </a:solidFill>
                  <a:prstDash val="solid"/>
                  <a:round/>
                  <a:headEnd type="none" w="sm" len="sm"/>
                  <a:tailEnd type="none" w="sm" len="sm"/>
                </a:ln>
              </p:spPr>
            </p:cxnSp>
          </p:grpSp>
        </p:grpSp>
        <p:grpSp>
          <p:nvGrpSpPr>
            <p:cNvPr id="1451" name="Google Shape;1451;p23"/>
            <p:cNvGrpSpPr/>
            <p:nvPr/>
          </p:nvGrpSpPr>
          <p:grpSpPr>
            <a:xfrm>
              <a:off x="466031" y="5783214"/>
              <a:ext cx="6848083" cy="3131507"/>
              <a:chOff x="466031" y="2880986"/>
              <a:chExt cx="6848083" cy="3131507"/>
            </a:xfrm>
          </p:grpSpPr>
          <p:grpSp>
            <p:nvGrpSpPr>
              <p:cNvPr id="1452" name="Google Shape;1452;p23"/>
              <p:cNvGrpSpPr/>
              <p:nvPr/>
            </p:nvGrpSpPr>
            <p:grpSpPr>
              <a:xfrm>
                <a:off x="734800" y="3063299"/>
                <a:ext cx="6269353" cy="1766568"/>
                <a:chOff x="0" y="0"/>
                <a:chExt cx="7449128" cy="1480688"/>
              </a:xfrm>
            </p:grpSpPr>
            <p:sp>
              <p:nvSpPr>
                <p:cNvPr id="1453" name="Google Shape;1453;p23"/>
                <p:cNvSpPr/>
                <p:nvPr/>
              </p:nvSpPr>
              <p:spPr>
                <a:xfrm>
                  <a:off x="0" y="3"/>
                  <a:ext cx="1699490" cy="692727"/>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Delay in </a:t>
                  </a:r>
                  <a:r>
                    <a:rPr lang="en-US" sz="1000">
                      <a:solidFill>
                        <a:srgbClr val="170E00"/>
                      </a:solidFill>
                      <a:latin typeface="Arial"/>
                      <a:ea typeface="Arial"/>
                      <a:cs typeface="Arial"/>
                      <a:sym typeface="Arial"/>
                    </a:rPr>
                    <a:t>PPE </a:t>
                  </a:r>
                  <a:r>
                    <a:rPr lang="en-US" sz="1000" b="0" i="0" u="none" strike="noStrike" cap="none">
                      <a:solidFill>
                        <a:srgbClr val="170E00"/>
                      </a:solidFill>
                      <a:latin typeface="Arial"/>
                      <a:ea typeface="Arial"/>
                      <a:cs typeface="Arial"/>
                      <a:sym typeface="Arial"/>
                    </a:rPr>
                    <a:t> supply </a:t>
                  </a:r>
                  <a:endParaRPr sz="850" b="0" i="0" u="none" strike="noStrike" cap="none">
                    <a:solidFill>
                      <a:srgbClr val="FFFFFF"/>
                    </a:solidFill>
                    <a:latin typeface="Arial"/>
                    <a:ea typeface="Arial"/>
                    <a:cs typeface="Arial"/>
                    <a:sym typeface="Arial"/>
                  </a:endParaRPr>
                </a:p>
              </p:txBody>
            </p:sp>
            <p:sp>
              <p:nvSpPr>
                <p:cNvPr id="1454" name="Google Shape;1454;p23"/>
                <p:cNvSpPr/>
                <p:nvPr/>
              </p:nvSpPr>
              <p:spPr>
                <a:xfrm>
                  <a:off x="1916546" y="2"/>
                  <a:ext cx="1699490" cy="692727"/>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Inadequate healthcare </a:t>
                  </a:r>
                  <a:r>
                    <a:rPr lang="en-US" sz="1000">
                      <a:solidFill>
                        <a:srgbClr val="170E00"/>
                      </a:solidFill>
                      <a:latin typeface="Arial"/>
                      <a:ea typeface="Arial"/>
                      <a:cs typeface="Arial"/>
                      <a:sym typeface="Arial"/>
                    </a:rPr>
                    <a:t>i</a:t>
                  </a:r>
                  <a:r>
                    <a:rPr lang="en-US" sz="1000" b="0" i="0" u="none" strike="noStrike" cap="none">
                      <a:solidFill>
                        <a:srgbClr val="170E00"/>
                      </a:solidFill>
                      <a:latin typeface="Arial"/>
                      <a:ea typeface="Arial"/>
                      <a:cs typeface="Arial"/>
                      <a:sym typeface="Arial"/>
                    </a:rPr>
                    <a:t>nfrastructure</a:t>
                  </a:r>
                  <a:endParaRPr sz="850" b="0" i="0" u="none" strike="noStrike" cap="none">
                    <a:solidFill>
                      <a:srgbClr val="FFFFFF"/>
                    </a:solidFill>
                    <a:latin typeface="Arial"/>
                    <a:ea typeface="Arial"/>
                    <a:cs typeface="Arial"/>
                    <a:sym typeface="Arial"/>
                  </a:endParaRPr>
                </a:p>
              </p:txBody>
            </p:sp>
            <p:sp>
              <p:nvSpPr>
                <p:cNvPr id="1455" name="Google Shape;1455;p23"/>
                <p:cNvSpPr/>
                <p:nvPr/>
              </p:nvSpPr>
              <p:spPr>
                <a:xfrm>
                  <a:off x="3833092" y="1"/>
                  <a:ext cx="1699490" cy="692727"/>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Lack of structured data</a:t>
                  </a:r>
                  <a:endParaRPr sz="850" b="0" i="0" u="none" strike="noStrike" cap="none">
                    <a:solidFill>
                      <a:srgbClr val="FFFFFF"/>
                    </a:solidFill>
                    <a:latin typeface="Arial"/>
                    <a:ea typeface="Arial"/>
                    <a:cs typeface="Arial"/>
                    <a:sym typeface="Arial"/>
                  </a:endParaRPr>
                </a:p>
              </p:txBody>
            </p:sp>
            <p:sp>
              <p:nvSpPr>
                <p:cNvPr id="1456" name="Google Shape;1456;p23"/>
                <p:cNvSpPr/>
                <p:nvPr/>
              </p:nvSpPr>
              <p:spPr>
                <a:xfrm>
                  <a:off x="5749638" y="0"/>
                  <a:ext cx="1699490" cy="692727"/>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Disrupted supply chain</a:t>
                  </a:r>
                  <a:endParaRPr sz="850" b="0" i="0" u="none" strike="noStrike" cap="none">
                    <a:solidFill>
                      <a:srgbClr val="FFFFFF"/>
                    </a:solidFill>
                    <a:latin typeface="Arial"/>
                    <a:ea typeface="Arial"/>
                    <a:cs typeface="Arial"/>
                    <a:sym typeface="Arial"/>
                  </a:endParaRPr>
                </a:p>
              </p:txBody>
            </p:sp>
            <p:sp>
              <p:nvSpPr>
                <p:cNvPr id="1457" name="Google Shape;1457;p23"/>
                <p:cNvSpPr/>
                <p:nvPr/>
              </p:nvSpPr>
              <p:spPr>
                <a:xfrm>
                  <a:off x="6607" y="765009"/>
                  <a:ext cx="1699490" cy="715679"/>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Pandemic fatigue</a:t>
                  </a:r>
                  <a:endParaRPr sz="850" b="0" i="0" u="none" strike="noStrike" cap="none">
                    <a:solidFill>
                      <a:srgbClr val="FFFFFF"/>
                    </a:solidFill>
                    <a:latin typeface="Arial"/>
                    <a:ea typeface="Arial"/>
                    <a:cs typeface="Arial"/>
                    <a:sym typeface="Arial"/>
                  </a:endParaRPr>
                </a:p>
              </p:txBody>
            </p:sp>
            <p:sp>
              <p:nvSpPr>
                <p:cNvPr id="1458" name="Google Shape;1458;p23"/>
                <p:cNvSpPr/>
                <p:nvPr/>
              </p:nvSpPr>
              <p:spPr>
                <a:xfrm>
                  <a:off x="1923108" y="765009"/>
                  <a:ext cx="1699490" cy="715679"/>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Difficulty sourcing specialised medical equipment and supplies</a:t>
                  </a:r>
                  <a:endParaRPr sz="850" b="0" i="0" u="none" strike="noStrike" cap="none">
                    <a:solidFill>
                      <a:srgbClr val="FFFFFF"/>
                    </a:solidFill>
                    <a:latin typeface="Arial"/>
                    <a:ea typeface="Arial"/>
                    <a:cs typeface="Arial"/>
                    <a:sym typeface="Arial"/>
                  </a:endParaRPr>
                </a:p>
              </p:txBody>
            </p:sp>
            <p:sp>
              <p:nvSpPr>
                <p:cNvPr id="1459" name="Google Shape;1459;p23"/>
                <p:cNvSpPr/>
                <p:nvPr/>
              </p:nvSpPr>
              <p:spPr>
                <a:xfrm>
                  <a:off x="3839606" y="765009"/>
                  <a:ext cx="1699490" cy="715679"/>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Increased cost of procurement</a:t>
                  </a:r>
                  <a:endParaRPr sz="850" b="0" i="0" u="none" strike="noStrike" cap="none">
                    <a:solidFill>
                      <a:srgbClr val="FFFFFF"/>
                    </a:solidFill>
                    <a:latin typeface="Arial"/>
                    <a:ea typeface="Arial"/>
                    <a:cs typeface="Arial"/>
                    <a:sym typeface="Arial"/>
                  </a:endParaRPr>
                </a:p>
              </p:txBody>
            </p:sp>
          </p:grpSp>
          <p:sp>
            <p:nvSpPr>
              <p:cNvPr id="1460" name="Google Shape;1460;p23"/>
              <p:cNvSpPr/>
              <p:nvPr/>
            </p:nvSpPr>
            <p:spPr>
              <a:xfrm>
                <a:off x="5572865" y="3990398"/>
                <a:ext cx="1430020" cy="826135"/>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Shortage of technical </a:t>
                </a:r>
                <a:r>
                  <a:rPr lang="en-US" sz="1000">
                    <a:solidFill>
                      <a:srgbClr val="170E00"/>
                    </a:solidFill>
                    <a:latin typeface="Arial"/>
                    <a:ea typeface="Arial"/>
                    <a:cs typeface="Arial"/>
                    <a:sym typeface="Arial"/>
                  </a:rPr>
                  <a:t>s</a:t>
                </a:r>
                <a:r>
                  <a:rPr lang="en-US" sz="1000" b="0" i="0" u="none" strike="noStrike" cap="none">
                    <a:solidFill>
                      <a:srgbClr val="170E00"/>
                    </a:solidFill>
                    <a:latin typeface="Arial"/>
                    <a:ea typeface="Arial"/>
                    <a:cs typeface="Arial"/>
                    <a:sym typeface="Arial"/>
                  </a:rPr>
                  <a:t>taff </a:t>
                </a:r>
                <a:endParaRPr sz="850" b="0" i="0" u="none" strike="noStrike" cap="none">
                  <a:solidFill>
                    <a:srgbClr val="FFFFFF"/>
                  </a:solidFill>
                  <a:latin typeface="Arial"/>
                  <a:ea typeface="Arial"/>
                  <a:cs typeface="Arial"/>
                  <a:sym typeface="Arial"/>
                </a:endParaRPr>
              </a:p>
            </p:txBody>
          </p:sp>
          <p:sp>
            <p:nvSpPr>
              <p:cNvPr id="1461" name="Google Shape;1461;p23"/>
              <p:cNvSpPr/>
              <p:nvPr/>
            </p:nvSpPr>
            <p:spPr>
              <a:xfrm>
                <a:off x="1559665" y="4911148"/>
                <a:ext cx="1430020" cy="853440"/>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Inadequate cooperation from some States</a:t>
                </a:r>
                <a:endParaRPr sz="850" b="0" i="0" u="none" strike="noStrike" cap="none">
                  <a:solidFill>
                    <a:srgbClr val="FFFFFF"/>
                  </a:solidFill>
                  <a:latin typeface="Arial"/>
                  <a:ea typeface="Arial"/>
                  <a:cs typeface="Arial"/>
                  <a:sym typeface="Arial"/>
                </a:endParaRPr>
              </a:p>
            </p:txBody>
          </p:sp>
          <p:sp>
            <p:nvSpPr>
              <p:cNvPr id="1462" name="Google Shape;1462;p23"/>
              <p:cNvSpPr/>
              <p:nvPr/>
            </p:nvSpPr>
            <p:spPr>
              <a:xfrm>
                <a:off x="3172565" y="4911148"/>
                <a:ext cx="1430020" cy="853440"/>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dirty="0">
                    <a:solidFill>
                      <a:srgbClr val="170E00"/>
                    </a:solidFill>
                    <a:latin typeface="Arial"/>
                    <a:ea typeface="Arial"/>
                    <a:cs typeface="Arial"/>
                    <a:sym typeface="Arial"/>
                  </a:rPr>
                  <a:t>Delay in release of funds</a:t>
                </a:r>
                <a:endParaRPr sz="850" b="0" i="0" u="none" strike="noStrike" cap="none" dirty="0">
                  <a:solidFill>
                    <a:srgbClr val="FFFFFF"/>
                  </a:solidFill>
                  <a:latin typeface="Arial"/>
                  <a:ea typeface="Arial"/>
                  <a:cs typeface="Arial"/>
                  <a:sym typeface="Arial"/>
                </a:endParaRPr>
              </a:p>
            </p:txBody>
          </p:sp>
          <p:sp>
            <p:nvSpPr>
              <p:cNvPr id="1463" name="Google Shape;1463;p23"/>
              <p:cNvSpPr/>
              <p:nvPr/>
            </p:nvSpPr>
            <p:spPr>
              <a:xfrm>
                <a:off x="4785465" y="4911148"/>
                <a:ext cx="1430020" cy="853440"/>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Logistics challenges</a:t>
                </a:r>
                <a:endParaRPr sz="850" b="0" i="0" u="none" strike="noStrike" cap="none">
                  <a:solidFill>
                    <a:srgbClr val="FFFFFF"/>
                  </a:solidFill>
                  <a:latin typeface="Arial"/>
                  <a:ea typeface="Arial"/>
                  <a:cs typeface="Arial"/>
                  <a:sym typeface="Arial"/>
                </a:endParaRPr>
              </a:p>
            </p:txBody>
          </p:sp>
          <p:sp>
            <p:nvSpPr>
              <p:cNvPr id="1464" name="Google Shape;1464;p23"/>
              <p:cNvSpPr/>
              <p:nvPr/>
            </p:nvSpPr>
            <p:spPr>
              <a:xfrm>
                <a:off x="466031" y="2880986"/>
                <a:ext cx="6848083" cy="3131507"/>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grpSp>
      <p:grpSp>
        <p:nvGrpSpPr>
          <p:cNvPr id="1465" name="Google Shape;1465;p23"/>
          <p:cNvGrpSpPr/>
          <p:nvPr/>
        </p:nvGrpSpPr>
        <p:grpSpPr>
          <a:xfrm>
            <a:off x="392020" y="5900181"/>
            <a:ext cx="6922094" cy="1144522"/>
            <a:chOff x="392020" y="4470210"/>
            <a:chExt cx="6922094" cy="1144522"/>
          </a:xfrm>
        </p:grpSpPr>
        <p:sp>
          <p:nvSpPr>
            <p:cNvPr id="1466" name="Google Shape;1466;p23"/>
            <p:cNvSpPr txBox="1"/>
            <p:nvPr/>
          </p:nvSpPr>
          <p:spPr>
            <a:xfrm>
              <a:off x="454886" y="4691402"/>
              <a:ext cx="6859228" cy="923330"/>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In fighting against the novel COVID-19 pandemic, several initiatives/decisions if implemented early enough, may have led to a reduction in the number of imported cases from returnees and possibly the overall number of cases.</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Several lessons were learned, and these lessons will result in the efficient management of future outbreaks/ pandemics such as COVID-19.</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tx1"/>
                  </a:solidFill>
                  <a:latin typeface="Arial"/>
                  <a:ea typeface="Arial"/>
                  <a:cs typeface="Arial"/>
                  <a:sym typeface="Arial"/>
                </a:rPr>
                <a:t>The following interventions  should have been implemented early :</a:t>
              </a:r>
              <a:endParaRPr dirty="0">
                <a:solidFill>
                  <a:schemeClr val="tx1"/>
                </a:solidFill>
              </a:endParaRPr>
            </a:p>
          </p:txBody>
        </p:sp>
        <p:grpSp>
          <p:nvGrpSpPr>
            <p:cNvPr id="1467" name="Google Shape;1467;p23"/>
            <p:cNvGrpSpPr/>
            <p:nvPr/>
          </p:nvGrpSpPr>
          <p:grpSpPr>
            <a:xfrm>
              <a:off x="392020" y="4470210"/>
              <a:ext cx="6869082" cy="206375"/>
              <a:chOff x="392020" y="7503920"/>
              <a:chExt cx="6869082" cy="206375"/>
            </a:xfrm>
          </p:grpSpPr>
          <p:sp>
            <p:nvSpPr>
              <p:cNvPr id="1468" name="Google Shape;1468;p23"/>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Lessons Learnt</a:t>
                </a:r>
                <a:endParaRPr sz="1000" b="1">
                  <a:solidFill>
                    <a:srgbClr val="175C2C"/>
                  </a:solidFill>
                  <a:latin typeface="Arial"/>
                  <a:ea typeface="Arial"/>
                  <a:cs typeface="Arial"/>
                  <a:sym typeface="Arial"/>
                </a:endParaRPr>
              </a:p>
            </p:txBody>
          </p:sp>
          <p:cxnSp>
            <p:nvCxnSpPr>
              <p:cNvPr id="1469" name="Google Shape;1469;p23"/>
              <p:cNvCxnSpPr/>
              <p:nvPr/>
            </p:nvCxnSpPr>
            <p:spPr>
              <a:xfrm>
                <a:off x="392020" y="7665352"/>
                <a:ext cx="6869082" cy="0"/>
              </a:xfrm>
              <a:prstGeom prst="straightConnector1">
                <a:avLst/>
              </a:prstGeom>
              <a:noFill/>
              <a:ln w="12700" cap="sq" cmpd="sng">
                <a:solidFill>
                  <a:srgbClr val="175C2C"/>
                </a:solidFill>
                <a:prstDash val="solid"/>
                <a:round/>
                <a:headEnd type="none" w="sm" len="sm"/>
                <a:tailEnd type="none" w="sm" len="sm"/>
              </a:ln>
            </p:spPr>
          </p:cxnSp>
        </p:grpSp>
      </p:grpSp>
      <p:grpSp>
        <p:nvGrpSpPr>
          <p:cNvPr id="1470" name="Google Shape;1470;p23"/>
          <p:cNvGrpSpPr/>
          <p:nvPr/>
        </p:nvGrpSpPr>
        <p:grpSpPr>
          <a:xfrm>
            <a:off x="466031" y="7221983"/>
            <a:ext cx="6848083" cy="2567384"/>
            <a:chOff x="466031" y="7288243"/>
            <a:chExt cx="6848083" cy="2567384"/>
          </a:xfrm>
        </p:grpSpPr>
        <p:sp>
          <p:nvSpPr>
            <p:cNvPr id="1471" name="Google Shape;1471;p23"/>
            <p:cNvSpPr/>
            <p:nvPr/>
          </p:nvSpPr>
          <p:spPr>
            <a:xfrm>
              <a:off x="466031" y="7288243"/>
              <a:ext cx="6848083" cy="2567384"/>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472" name="Google Shape;1472;p23"/>
            <p:cNvSpPr/>
            <p:nvPr/>
          </p:nvSpPr>
          <p:spPr>
            <a:xfrm>
              <a:off x="1052037" y="7555952"/>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Early involvement of Ministry of Education </a:t>
              </a:r>
              <a:endParaRPr sz="850">
                <a:solidFill>
                  <a:schemeClr val="lt1"/>
                </a:solidFill>
                <a:latin typeface="Arial"/>
                <a:ea typeface="Arial"/>
                <a:cs typeface="Arial"/>
                <a:sym typeface="Arial"/>
              </a:endParaRPr>
            </a:p>
          </p:txBody>
        </p:sp>
        <p:sp>
          <p:nvSpPr>
            <p:cNvPr id="1473" name="Google Shape;1473;p23"/>
            <p:cNvSpPr/>
            <p:nvPr/>
          </p:nvSpPr>
          <p:spPr>
            <a:xfrm>
              <a:off x="1052037" y="8138597"/>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Early closure of borders (international/local) </a:t>
              </a:r>
              <a:endParaRPr sz="850">
                <a:solidFill>
                  <a:schemeClr val="lt1"/>
                </a:solidFill>
                <a:latin typeface="Arial"/>
                <a:ea typeface="Arial"/>
                <a:cs typeface="Arial"/>
                <a:sym typeface="Arial"/>
              </a:endParaRPr>
            </a:p>
          </p:txBody>
        </p:sp>
        <p:sp>
          <p:nvSpPr>
            <p:cNvPr id="1474" name="Google Shape;1474;p23"/>
            <p:cNvSpPr/>
            <p:nvPr/>
          </p:nvSpPr>
          <p:spPr>
            <a:xfrm>
              <a:off x="4016852" y="7555952"/>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Increased focus on economic recovery </a:t>
              </a:r>
              <a:endParaRPr sz="850">
                <a:solidFill>
                  <a:schemeClr val="lt1"/>
                </a:solidFill>
                <a:latin typeface="Arial"/>
                <a:ea typeface="Arial"/>
                <a:cs typeface="Arial"/>
                <a:sym typeface="Arial"/>
              </a:endParaRPr>
            </a:p>
          </p:txBody>
        </p:sp>
        <p:sp>
          <p:nvSpPr>
            <p:cNvPr id="1475" name="Google Shape;1475;p23"/>
            <p:cNvSpPr/>
            <p:nvPr/>
          </p:nvSpPr>
          <p:spPr>
            <a:xfrm>
              <a:off x="4016852" y="8152895"/>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Tracking and monitoring of returnees </a:t>
              </a:r>
              <a:endParaRPr sz="850">
                <a:solidFill>
                  <a:schemeClr val="lt1"/>
                </a:solidFill>
                <a:latin typeface="Arial"/>
                <a:ea typeface="Arial"/>
                <a:cs typeface="Arial"/>
                <a:sym typeface="Arial"/>
              </a:endParaRPr>
            </a:p>
          </p:txBody>
        </p:sp>
        <p:sp>
          <p:nvSpPr>
            <p:cNvPr id="1476" name="Google Shape;1476;p23"/>
            <p:cNvSpPr/>
            <p:nvPr/>
          </p:nvSpPr>
          <p:spPr>
            <a:xfrm>
              <a:off x="1052037" y="8721242"/>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Early distribution of medical equipment</a:t>
              </a:r>
              <a:endParaRPr sz="850">
                <a:solidFill>
                  <a:schemeClr val="lt1"/>
                </a:solidFill>
                <a:latin typeface="Arial"/>
                <a:ea typeface="Arial"/>
                <a:cs typeface="Arial"/>
                <a:sym typeface="Arial"/>
              </a:endParaRPr>
            </a:p>
          </p:txBody>
        </p:sp>
        <p:sp>
          <p:nvSpPr>
            <p:cNvPr id="1477" name="Google Shape;1477;p23"/>
            <p:cNvSpPr/>
            <p:nvPr/>
          </p:nvSpPr>
          <p:spPr>
            <a:xfrm>
              <a:off x="4016852" y="8749838"/>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Increased testing capacity</a:t>
              </a:r>
              <a:endParaRPr sz="850">
                <a:solidFill>
                  <a:schemeClr val="lt1"/>
                </a:solidFill>
                <a:latin typeface="Arial"/>
                <a:ea typeface="Arial"/>
                <a:cs typeface="Arial"/>
                <a:sym typeface="Arial"/>
              </a:endParaRPr>
            </a:p>
          </p:txBody>
        </p:sp>
        <p:sp>
          <p:nvSpPr>
            <p:cNvPr id="1478" name="Google Shape;1478;p23"/>
            <p:cNvSpPr/>
            <p:nvPr/>
          </p:nvSpPr>
          <p:spPr>
            <a:xfrm>
              <a:off x="1052037" y="9346781"/>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Proactive health response approach</a:t>
              </a:r>
              <a:endParaRPr sz="850">
                <a:solidFill>
                  <a:schemeClr val="lt1"/>
                </a:solidFill>
                <a:latin typeface="Arial"/>
                <a:ea typeface="Arial"/>
                <a:cs typeface="Arial"/>
                <a:sym typeface="Arial"/>
              </a:endParaRPr>
            </a:p>
          </p:txBody>
        </p:sp>
        <p:sp>
          <p:nvSpPr>
            <p:cNvPr id="1479" name="Google Shape;1479;p23"/>
            <p:cNvSpPr/>
            <p:nvPr/>
          </p:nvSpPr>
          <p:spPr>
            <a:xfrm>
              <a:off x="4016852" y="9346781"/>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Enforcement of NPIs</a:t>
              </a:r>
              <a:endParaRPr sz="850">
                <a:solidFill>
                  <a:schemeClr val="lt1"/>
                </a:solidFill>
                <a:latin typeface="Arial"/>
                <a:ea typeface="Arial"/>
                <a:cs typeface="Arial"/>
                <a:sym typeface="Aria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484"/>
        <p:cNvGrpSpPr/>
        <p:nvPr/>
      </p:nvGrpSpPr>
      <p:grpSpPr>
        <a:xfrm>
          <a:off x="0" y="0"/>
          <a:ext cx="0" cy="0"/>
          <a:chOff x="0" y="0"/>
          <a:chExt cx="0" cy="0"/>
        </a:xfrm>
      </p:grpSpPr>
      <p:pic>
        <p:nvPicPr>
          <p:cNvPr id="1485" name="Google Shape;1485;p2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486" name="Google Shape;1486;p2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27</a:t>
            </a:fld>
            <a:endParaRPr sz="500">
              <a:solidFill>
                <a:srgbClr val="161616"/>
              </a:solidFill>
            </a:endParaRPr>
          </a:p>
        </p:txBody>
      </p:sp>
      <p:sp>
        <p:nvSpPr>
          <p:cNvPr id="1487" name="Google Shape;1487;p2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1488" name="Google Shape;1488;p2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1489" name="Google Shape;1489;p2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490" name="Google Shape;1490;p2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EXECUTIVE SUMMARY</a:t>
            </a:r>
            <a:endParaRPr sz="1800" b="1">
              <a:solidFill>
                <a:schemeClr val="lt1"/>
              </a:solidFill>
              <a:latin typeface="Arial"/>
              <a:ea typeface="Arial"/>
              <a:cs typeface="Arial"/>
              <a:sym typeface="Arial"/>
            </a:endParaRPr>
          </a:p>
        </p:txBody>
      </p:sp>
      <p:cxnSp>
        <p:nvCxnSpPr>
          <p:cNvPr id="1491" name="Google Shape;1491;p2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1492" name="Google Shape;1492;p24"/>
          <p:cNvGrpSpPr/>
          <p:nvPr/>
        </p:nvGrpSpPr>
        <p:grpSpPr>
          <a:xfrm>
            <a:off x="312450" y="1647493"/>
            <a:ext cx="7001700" cy="3855181"/>
            <a:chOff x="312450" y="5646629"/>
            <a:chExt cx="7001700" cy="3855181"/>
          </a:xfrm>
        </p:grpSpPr>
        <p:grpSp>
          <p:nvGrpSpPr>
            <p:cNvPr id="1493" name="Google Shape;1493;p24"/>
            <p:cNvGrpSpPr/>
            <p:nvPr/>
          </p:nvGrpSpPr>
          <p:grpSpPr>
            <a:xfrm>
              <a:off x="312450" y="5646629"/>
              <a:ext cx="7001700" cy="998657"/>
              <a:chOff x="312450" y="3843449"/>
              <a:chExt cx="7001700" cy="998657"/>
            </a:xfrm>
          </p:grpSpPr>
          <p:grpSp>
            <p:nvGrpSpPr>
              <p:cNvPr id="1494" name="Google Shape;1494;p24"/>
              <p:cNvGrpSpPr/>
              <p:nvPr/>
            </p:nvGrpSpPr>
            <p:grpSpPr>
              <a:xfrm>
                <a:off x="312508" y="3843449"/>
                <a:ext cx="6859228" cy="319421"/>
                <a:chOff x="312508" y="4545817"/>
                <a:chExt cx="7001606" cy="319421"/>
              </a:xfrm>
            </p:grpSpPr>
            <p:sp>
              <p:nvSpPr>
                <p:cNvPr id="1495" name="Google Shape;1495;p24"/>
                <p:cNvSpPr/>
                <p:nvPr/>
              </p:nvSpPr>
              <p:spPr>
                <a:xfrm>
                  <a:off x="312508" y="4545817"/>
                  <a:ext cx="7001606" cy="274958"/>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496" name="Google Shape;1496;p24"/>
                <p:cNvSpPr txBox="1"/>
                <p:nvPr/>
              </p:nvSpPr>
              <p:spPr>
                <a:xfrm>
                  <a:off x="466031" y="4590963"/>
                  <a:ext cx="6409377" cy="184666"/>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1200" b="1">
                      <a:solidFill>
                        <a:schemeClr val="lt1"/>
                      </a:solidFill>
                      <a:latin typeface="Arial"/>
                      <a:ea typeface="Arial"/>
                      <a:cs typeface="Arial"/>
                      <a:sym typeface="Arial"/>
                    </a:rPr>
                    <a:t>Transition Plan</a:t>
                  </a:r>
                  <a:endParaRPr sz="1000" b="1">
                    <a:solidFill>
                      <a:schemeClr val="lt1"/>
                    </a:solidFill>
                    <a:latin typeface="Arial"/>
                    <a:ea typeface="Arial"/>
                    <a:cs typeface="Arial"/>
                    <a:sym typeface="Arial"/>
                  </a:endParaRPr>
                </a:p>
              </p:txBody>
            </p:sp>
            <p:cxnSp>
              <p:nvCxnSpPr>
                <p:cNvPr id="1497" name="Google Shape;1497;p24"/>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1498" name="Google Shape;1498;p24"/>
              <p:cNvSpPr txBox="1"/>
              <p:nvPr/>
            </p:nvSpPr>
            <p:spPr>
              <a:xfrm>
                <a:off x="312450" y="4226506"/>
                <a:ext cx="7001700" cy="615600"/>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To </a:t>
                </a:r>
                <a:r>
                  <a:rPr lang="en-US" sz="1000" dirty="0">
                    <a:solidFill>
                      <a:schemeClr val="tx1"/>
                    </a:solidFill>
                    <a:latin typeface="Arial"/>
                    <a:ea typeface="Arial"/>
                    <a:cs typeface="Arial"/>
                    <a:sym typeface="Arial"/>
                  </a:rPr>
                  <a:t>sustain the gains made in the COVID-19 control and prevention response and to maintain a reasonable level of readiness in preparation </a:t>
                </a:r>
                <a:r>
                  <a:rPr lang="en-US" sz="1000" dirty="0">
                    <a:solidFill>
                      <a:schemeClr val="tx1"/>
                    </a:solidFill>
                  </a:rPr>
                  <a:t>for</a:t>
                </a:r>
                <a:r>
                  <a:rPr lang="en-US" sz="1000" dirty="0">
                    <a:solidFill>
                      <a:schemeClr val="tx1"/>
                    </a:solidFill>
                    <a:latin typeface="Arial"/>
                    <a:ea typeface="Arial"/>
                    <a:cs typeface="Arial"/>
                    <a:sym typeface="Arial"/>
                  </a:rPr>
                  <a:t> a potential second wave of the pandemic, there is need to ensure the transition of  key PTF roles and functions to relevant  </a:t>
                </a:r>
                <a:r>
                  <a:rPr lang="en-US" sz="1000" dirty="0">
                    <a:solidFill>
                      <a:schemeClr val="dk1"/>
                    </a:solidFill>
                    <a:latin typeface="Arial"/>
                    <a:ea typeface="Arial"/>
                    <a:cs typeface="Arial"/>
                    <a:sym typeface="Arial"/>
                  </a:rPr>
                  <a:t>Government institutions and structures. In view of this, relevant Ministries, Departments and Agencies (MDAs) have been identified for this transition.   </a:t>
                </a:r>
                <a:endParaRPr dirty="0"/>
              </a:p>
            </p:txBody>
          </p:sp>
        </p:grpSp>
        <p:grpSp>
          <p:nvGrpSpPr>
            <p:cNvPr id="1499" name="Google Shape;1499;p24"/>
            <p:cNvGrpSpPr/>
            <p:nvPr/>
          </p:nvGrpSpPr>
          <p:grpSpPr>
            <a:xfrm>
              <a:off x="312508" y="6789343"/>
              <a:ext cx="7001606" cy="2712467"/>
              <a:chOff x="312508" y="6789343"/>
              <a:chExt cx="7001606" cy="2712467"/>
            </a:xfrm>
          </p:grpSpPr>
          <p:sp>
            <p:nvSpPr>
              <p:cNvPr id="1500" name="Google Shape;1500;p24"/>
              <p:cNvSpPr txBox="1"/>
              <p:nvPr/>
            </p:nvSpPr>
            <p:spPr>
              <a:xfrm>
                <a:off x="322552" y="7010535"/>
                <a:ext cx="6991562" cy="76944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current PTF roles and responsibilities will be </a:t>
                </a:r>
                <a:r>
                  <a:rPr lang="en-US" sz="1000" dirty="0">
                    <a:solidFill>
                      <a:schemeClr val="tx1"/>
                    </a:solidFill>
                    <a:latin typeface="Arial"/>
                    <a:ea typeface="Arial"/>
                    <a:cs typeface="Arial"/>
                    <a:sym typeface="Arial"/>
                  </a:rPr>
                  <a:t>transitioned at some point in the immediate future to the COVID-19 Steering Committee” (CSC), a Committee “that will continue to coordinate the multisectoral national response </a:t>
                </a:r>
                <a:r>
                  <a:rPr lang="en-US" sz="1000" dirty="0">
                    <a:solidFill>
                      <a:schemeClr val="tx1"/>
                    </a:solidFill>
                  </a:rPr>
                  <a:t>through </a:t>
                </a:r>
                <a:r>
                  <a:rPr lang="en-US" sz="1000" dirty="0">
                    <a:solidFill>
                      <a:schemeClr val="tx1"/>
                    </a:solidFill>
                    <a:latin typeface="Arial"/>
                    <a:ea typeface="Arial"/>
                    <a:cs typeface="Arial"/>
                    <a:sym typeface="Arial"/>
                  </a:rPr>
                  <a:t>2021. The CSC will be chaired by the Secretary to the Government of Federation (SGF) and the members will be drawn from key </a:t>
                </a:r>
                <a:r>
                  <a:rPr lang="en-US" sz="1000" dirty="0">
                    <a:solidFill>
                      <a:schemeClr val="dk1"/>
                    </a:solidFill>
                    <a:latin typeface="Arial"/>
                    <a:ea typeface="Arial"/>
                    <a:cs typeface="Arial"/>
                    <a:sym typeface="Arial"/>
                  </a:rPr>
                  <a:t>Ministries, Departments and Agencies (MDAs) listed below  that are critical to the ongoing response, however other MDAs will be coopted as needed.:</a:t>
                </a:r>
                <a:endParaRPr dirty="0"/>
              </a:p>
            </p:txBody>
          </p:sp>
          <p:grpSp>
            <p:nvGrpSpPr>
              <p:cNvPr id="1501" name="Google Shape;1501;p24"/>
              <p:cNvGrpSpPr/>
              <p:nvPr/>
            </p:nvGrpSpPr>
            <p:grpSpPr>
              <a:xfrm>
                <a:off x="312508" y="6789343"/>
                <a:ext cx="7001606" cy="206375"/>
                <a:chOff x="445032" y="7503920"/>
                <a:chExt cx="6869082" cy="206375"/>
              </a:xfrm>
            </p:grpSpPr>
            <p:sp>
              <p:nvSpPr>
                <p:cNvPr id="1502" name="Google Shape;1502;p24"/>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The COVID-19 Steering Committee</a:t>
                  </a:r>
                  <a:endParaRPr sz="1000" b="1">
                    <a:solidFill>
                      <a:srgbClr val="175C2C"/>
                    </a:solidFill>
                    <a:latin typeface="Arial"/>
                    <a:ea typeface="Arial"/>
                    <a:cs typeface="Arial"/>
                    <a:sym typeface="Arial"/>
                  </a:endParaRPr>
                </a:p>
              </p:txBody>
            </p:sp>
            <p:cxnSp>
              <p:nvCxnSpPr>
                <p:cNvPr id="1503" name="Google Shape;1503;p24"/>
                <p:cNvCxnSpPr/>
                <p:nvPr/>
              </p:nvCxnSpPr>
              <p:spPr>
                <a:xfrm>
                  <a:off x="445032" y="7665352"/>
                  <a:ext cx="6869082" cy="0"/>
                </a:xfrm>
                <a:prstGeom prst="straightConnector1">
                  <a:avLst/>
                </a:prstGeom>
                <a:noFill/>
                <a:ln w="12700" cap="sq" cmpd="sng">
                  <a:solidFill>
                    <a:srgbClr val="175C2C"/>
                  </a:solidFill>
                  <a:prstDash val="solid"/>
                  <a:round/>
                  <a:headEnd type="none" w="sm" len="sm"/>
                  <a:tailEnd type="none" w="sm" len="sm"/>
                </a:ln>
              </p:spPr>
            </p:cxnSp>
          </p:grpSp>
          <p:grpSp>
            <p:nvGrpSpPr>
              <p:cNvPr id="1504" name="Google Shape;1504;p24"/>
              <p:cNvGrpSpPr/>
              <p:nvPr/>
            </p:nvGrpSpPr>
            <p:grpSpPr>
              <a:xfrm>
                <a:off x="615017" y="7731507"/>
                <a:ext cx="6359803" cy="1770303"/>
                <a:chOff x="615017" y="3384789"/>
                <a:chExt cx="6359803" cy="1770303"/>
              </a:xfrm>
            </p:grpSpPr>
            <p:sp>
              <p:nvSpPr>
                <p:cNvPr id="1505" name="Google Shape;1505;p24"/>
                <p:cNvSpPr/>
                <p:nvPr/>
              </p:nvSpPr>
              <p:spPr>
                <a:xfrm>
                  <a:off x="615017" y="3384789"/>
                  <a:ext cx="6359803" cy="1770303"/>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nvGrpSpPr>
                <p:cNvPr id="1506" name="Google Shape;1506;p24"/>
                <p:cNvGrpSpPr/>
                <p:nvPr/>
              </p:nvGrpSpPr>
              <p:grpSpPr>
                <a:xfrm>
                  <a:off x="786856" y="3543033"/>
                  <a:ext cx="6014350" cy="1453816"/>
                  <a:chOff x="786856" y="3529002"/>
                  <a:chExt cx="6014350" cy="1453816"/>
                </a:xfrm>
              </p:grpSpPr>
              <p:grpSp>
                <p:nvGrpSpPr>
                  <p:cNvPr id="1507" name="Google Shape;1507;p24"/>
                  <p:cNvGrpSpPr/>
                  <p:nvPr/>
                </p:nvGrpSpPr>
                <p:grpSpPr>
                  <a:xfrm>
                    <a:off x="786856" y="3529002"/>
                    <a:ext cx="6014350" cy="718029"/>
                    <a:chOff x="650827" y="4039937"/>
                    <a:chExt cx="6014350" cy="496878"/>
                  </a:xfrm>
                </p:grpSpPr>
                <p:sp>
                  <p:nvSpPr>
                    <p:cNvPr id="1508" name="Google Shape;1508;p24"/>
                    <p:cNvSpPr/>
                    <p:nvPr/>
                  </p:nvSpPr>
                  <p:spPr>
                    <a:xfrm>
                      <a:off x="650827" y="403993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175C2C"/>
                        </a:buClr>
                        <a:buSzPts val="1000"/>
                        <a:buFont typeface="Arial"/>
                        <a:buNone/>
                      </a:pPr>
                      <a:r>
                        <a:rPr lang="en-US" sz="1000" b="1" u="none" strike="noStrike" cap="none" dirty="0">
                          <a:solidFill>
                            <a:srgbClr val="175C2C"/>
                          </a:solidFill>
                          <a:latin typeface="Arial"/>
                          <a:ea typeface="Arial"/>
                          <a:cs typeface="Arial"/>
                          <a:sym typeface="Arial"/>
                        </a:rPr>
                        <a:t>Federal Ministry of Health (Ministe</a:t>
                      </a:r>
                      <a:r>
                        <a:rPr lang="en-US" sz="1000" b="1" u="none" strike="noStrike" cap="none" dirty="0">
                          <a:solidFill>
                            <a:schemeClr val="tx1"/>
                          </a:solidFill>
                          <a:latin typeface="Arial"/>
                          <a:ea typeface="Arial"/>
                          <a:cs typeface="Arial"/>
                          <a:sym typeface="Arial"/>
                        </a:rPr>
                        <a:t>rs</a:t>
                      </a:r>
                      <a:r>
                        <a:rPr lang="en-US" sz="1000" b="1" u="none" strike="noStrike" cap="none" dirty="0">
                          <a:solidFill>
                            <a:srgbClr val="175C2C"/>
                          </a:solidFill>
                          <a:latin typeface="Arial"/>
                          <a:ea typeface="Arial"/>
                          <a:cs typeface="Arial"/>
                          <a:sym typeface="Arial"/>
                        </a:rPr>
                        <a:t>)</a:t>
                      </a:r>
                      <a:endParaRPr sz="850" b="1" u="none" strike="noStrike" cap="none" dirty="0">
                        <a:solidFill>
                          <a:srgbClr val="175C2C"/>
                        </a:solidFill>
                        <a:latin typeface="Arial"/>
                        <a:ea typeface="Arial"/>
                        <a:cs typeface="Arial"/>
                        <a:sym typeface="Arial"/>
                      </a:endParaRPr>
                    </a:p>
                  </p:txBody>
                </p:sp>
                <p:sp>
                  <p:nvSpPr>
                    <p:cNvPr id="1509" name="Google Shape;1509;p24"/>
                    <p:cNvSpPr/>
                    <p:nvPr/>
                  </p:nvSpPr>
                  <p:spPr>
                    <a:xfrm>
                      <a:off x="4774953" y="403993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None/>
                      </a:pPr>
                      <a:r>
                        <a:rPr lang="en-US" sz="1000" b="1">
                          <a:solidFill>
                            <a:srgbClr val="175C2C"/>
                          </a:solidFill>
                          <a:latin typeface="Arial"/>
                          <a:ea typeface="Arial"/>
                          <a:cs typeface="Arial"/>
                          <a:sym typeface="Arial"/>
                        </a:rPr>
                        <a:t>Federal Ministry of Foreign Affairs                    (Minister)</a:t>
                      </a:r>
                      <a:endParaRPr sz="850" b="1">
                        <a:solidFill>
                          <a:srgbClr val="175C2C"/>
                        </a:solidFill>
                        <a:latin typeface="Arial"/>
                        <a:ea typeface="Arial"/>
                        <a:cs typeface="Arial"/>
                        <a:sym typeface="Arial"/>
                      </a:endParaRPr>
                    </a:p>
                  </p:txBody>
                </p:sp>
                <p:sp>
                  <p:nvSpPr>
                    <p:cNvPr id="1510" name="Google Shape;1510;p24"/>
                    <p:cNvSpPr/>
                    <p:nvPr/>
                  </p:nvSpPr>
                  <p:spPr>
                    <a:xfrm>
                      <a:off x="2541051" y="4058122"/>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None/>
                      </a:pPr>
                      <a:r>
                        <a:rPr lang="en-US" sz="1000" b="1" dirty="0">
                          <a:solidFill>
                            <a:srgbClr val="175C2C"/>
                          </a:solidFill>
                          <a:latin typeface="Arial"/>
                          <a:ea typeface="Arial"/>
                          <a:cs typeface="Arial"/>
                          <a:sym typeface="Arial"/>
                        </a:rPr>
                        <a:t>Federal Ministry of Aviation (Minister)</a:t>
                      </a:r>
                      <a:endParaRPr sz="850" b="1" dirty="0">
                        <a:solidFill>
                          <a:srgbClr val="175C2C"/>
                        </a:solidFill>
                        <a:latin typeface="Arial"/>
                        <a:ea typeface="Arial"/>
                        <a:cs typeface="Arial"/>
                        <a:sym typeface="Arial"/>
                      </a:endParaRPr>
                    </a:p>
                  </p:txBody>
                </p:sp>
              </p:grpSp>
              <p:grpSp>
                <p:nvGrpSpPr>
                  <p:cNvPr id="1511" name="Google Shape;1511;p24"/>
                  <p:cNvGrpSpPr/>
                  <p:nvPr/>
                </p:nvGrpSpPr>
                <p:grpSpPr>
                  <a:xfrm>
                    <a:off x="786856" y="4291068"/>
                    <a:ext cx="6014350" cy="691750"/>
                    <a:chOff x="650827" y="4039937"/>
                    <a:chExt cx="6014350" cy="478693"/>
                  </a:xfrm>
                </p:grpSpPr>
                <p:sp>
                  <p:nvSpPr>
                    <p:cNvPr id="1512" name="Google Shape;1512;p24"/>
                    <p:cNvSpPr/>
                    <p:nvPr/>
                  </p:nvSpPr>
                  <p:spPr>
                    <a:xfrm>
                      <a:off x="650827" y="403993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None/>
                      </a:pPr>
                      <a:r>
                        <a:rPr lang="en-US" sz="1000" b="1" dirty="0">
                          <a:solidFill>
                            <a:srgbClr val="175C2C"/>
                          </a:solidFill>
                          <a:latin typeface="Arial"/>
                          <a:ea typeface="Arial"/>
                          <a:cs typeface="Arial"/>
                          <a:sym typeface="Arial"/>
                        </a:rPr>
                        <a:t>Federal Ministry of Information and Culture (Minister)</a:t>
                      </a:r>
                      <a:endParaRPr sz="850" b="1" dirty="0">
                        <a:solidFill>
                          <a:srgbClr val="175C2C"/>
                        </a:solidFill>
                        <a:latin typeface="Arial"/>
                        <a:ea typeface="Arial"/>
                        <a:cs typeface="Arial"/>
                        <a:sym typeface="Arial"/>
                      </a:endParaRPr>
                    </a:p>
                  </p:txBody>
                </p:sp>
                <p:sp>
                  <p:nvSpPr>
                    <p:cNvPr id="1513" name="Google Shape;1513;p24"/>
                    <p:cNvSpPr/>
                    <p:nvPr/>
                  </p:nvSpPr>
                  <p:spPr>
                    <a:xfrm>
                      <a:off x="4774953" y="403993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None/>
                      </a:pPr>
                      <a:r>
                        <a:rPr lang="en-US" sz="1000" b="1">
                          <a:solidFill>
                            <a:srgbClr val="175C2C"/>
                          </a:solidFill>
                          <a:latin typeface="Arial"/>
                          <a:ea typeface="Arial"/>
                          <a:cs typeface="Arial"/>
                          <a:sym typeface="Arial"/>
                        </a:rPr>
                        <a:t>National Primary Health Care Development Agency (Executive Director)</a:t>
                      </a:r>
                      <a:endParaRPr sz="850" b="1">
                        <a:solidFill>
                          <a:srgbClr val="175C2C"/>
                        </a:solidFill>
                        <a:latin typeface="Arial"/>
                        <a:ea typeface="Arial"/>
                        <a:cs typeface="Arial"/>
                        <a:sym typeface="Arial"/>
                      </a:endParaRPr>
                    </a:p>
                  </p:txBody>
                </p:sp>
                <p:sp>
                  <p:nvSpPr>
                    <p:cNvPr id="1514" name="Google Shape;1514;p24"/>
                    <p:cNvSpPr/>
                    <p:nvPr/>
                  </p:nvSpPr>
                  <p:spPr>
                    <a:xfrm>
                      <a:off x="2712890" y="403993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Nigeria Center for Disease Control and Prevention (Director General)</a:t>
                      </a:r>
                      <a:endParaRPr sz="850" b="1" u="none" strike="noStrike" cap="none">
                        <a:solidFill>
                          <a:srgbClr val="175C2C"/>
                        </a:solidFill>
                        <a:latin typeface="Arial"/>
                        <a:ea typeface="Arial"/>
                        <a:cs typeface="Arial"/>
                        <a:sym typeface="Arial"/>
                      </a:endParaRPr>
                    </a:p>
                  </p:txBody>
                </p:sp>
              </p:grpSp>
            </p:grpSp>
          </p:grpSp>
        </p:gr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25"/>
          <p:cNvSpPr/>
          <p:nvPr/>
        </p:nvSpPr>
        <p:spPr>
          <a:xfrm>
            <a:off x="0" y="4169044"/>
            <a:ext cx="7589838" cy="6529118"/>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pic>
        <p:nvPicPr>
          <p:cNvPr id="1521" name="Google Shape;1521;p25"/>
          <p:cNvPicPr preferRelativeResize="0"/>
          <p:nvPr/>
        </p:nvPicPr>
        <p:blipFill rotWithShape="1">
          <a:blip r:embed="rId3">
            <a:alphaModFix amt="5000"/>
          </a:blip>
          <a:srcRect r="38492"/>
          <a:stretch/>
        </p:blipFill>
        <p:spPr>
          <a:xfrm>
            <a:off x="4180095" y="5528216"/>
            <a:ext cx="3409744" cy="4698186"/>
          </a:xfrm>
          <a:prstGeom prst="rect">
            <a:avLst/>
          </a:prstGeom>
          <a:noFill/>
          <a:ln>
            <a:noFill/>
          </a:ln>
        </p:spPr>
      </p:pic>
      <p:sp>
        <p:nvSpPr>
          <p:cNvPr id="1522" name="Google Shape;1522;p25"/>
          <p:cNvSpPr/>
          <p:nvPr/>
        </p:nvSpPr>
        <p:spPr>
          <a:xfrm>
            <a:off x="4312406" y="1"/>
            <a:ext cx="3284009" cy="6832265"/>
          </a:xfrm>
          <a:prstGeom prst="rect">
            <a:avLst/>
          </a:prstGeom>
          <a:solidFill>
            <a:srgbClr val="86DB4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523" name="Google Shape;1523;p25"/>
          <p:cNvSpPr/>
          <p:nvPr/>
        </p:nvSpPr>
        <p:spPr>
          <a:xfrm flipH="1">
            <a:off x="-3" y="1"/>
            <a:ext cx="4328461" cy="6832265"/>
          </a:xfrm>
          <a:prstGeom prst="rect">
            <a:avLst/>
          </a:prstGeom>
          <a:solidFill>
            <a:srgbClr val="175C2C"/>
          </a:solidFill>
          <a:ln w="9525"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524" name="Google Shape;1524;p25"/>
          <p:cNvSpPr/>
          <p:nvPr/>
        </p:nvSpPr>
        <p:spPr>
          <a:xfrm>
            <a:off x="683330" y="8451443"/>
            <a:ext cx="1340882" cy="1349828"/>
          </a:xfrm>
          <a:prstGeom prst="rect">
            <a:avLst/>
          </a:prstGeom>
          <a:no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1525" name="Google Shape;1525;p25"/>
          <p:cNvSpPr txBox="1"/>
          <p:nvPr/>
        </p:nvSpPr>
        <p:spPr>
          <a:xfrm>
            <a:off x="944586" y="8510804"/>
            <a:ext cx="818369" cy="1231106"/>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Clr>
                <a:srgbClr val="000000"/>
              </a:buClr>
              <a:buSzPts val="8000"/>
              <a:buFont typeface="Arial"/>
              <a:buNone/>
            </a:pPr>
            <a:r>
              <a:rPr lang="en-US" sz="8000" b="1">
                <a:solidFill>
                  <a:srgbClr val="175C2C"/>
                </a:solidFill>
                <a:latin typeface="Arial"/>
                <a:ea typeface="Arial"/>
                <a:cs typeface="Arial"/>
                <a:sym typeface="Arial"/>
              </a:rPr>
              <a:t>2</a:t>
            </a:r>
            <a:endParaRPr sz="1400">
              <a:solidFill>
                <a:srgbClr val="175C2C"/>
              </a:solidFill>
              <a:latin typeface="Arial"/>
              <a:ea typeface="Arial"/>
              <a:cs typeface="Arial"/>
              <a:sym typeface="Arial"/>
            </a:endParaRPr>
          </a:p>
        </p:txBody>
      </p:sp>
      <p:cxnSp>
        <p:nvCxnSpPr>
          <p:cNvPr id="1526" name="Google Shape;1526;p25"/>
          <p:cNvCxnSpPr/>
          <p:nvPr/>
        </p:nvCxnSpPr>
        <p:spPr>
          <a:xfrm rot="10800000">
            <a:off x="4323649" y="1"/>
            <a:ext cx="4809" cy="6958738"/>
          </a:xfrm>
          <a:prstGeom prst="straightConnector1">
            <a:avLst/>
          </a:prstGeom>
          <a:noFill/>
          <a:ln w="57150" cap="sq" cmpd="sng">
            <a:solidFill>
              <a:schemeClr val="lt1"/>
            </a:solidFill>
            <a:prstDash val="solid"/>
            <a:round/>
            <a:headEnd type="none" w="sm" len="sm"/>
            <a:tailEnd type="none" w="sm" len="sm"/>
          </a:ln>
        </p:spPr>
      </p:cxnSp>
      <p:grpSp>
        <p:nvGrpSpPr>
          <p:cNvPr id="1527" name="Google Shape;1527;p25"/>
          <p:cNvGrpSpPr/>
          <p:nvPr/>
        </p:nvGrpSpPr>
        <p:grpSpPr>
          <a:xfrm>
            <a:off x="495950" y="535974"/>
            <a:ext cx="6086814" cy="5419895"/>
            <a:chOff x="-538219" y="535974"/>
            <a:chExt cx="9842269" cy="5419895"/>
          </a:xfrm>
        </p:grpSpPr>
        <p:sp>
          <p:nvSpPr>
            <p:cNvPr id="1528" name="Google Shape;1528;p25"/>
            <p:cNvSpPr/>
            <p:nvPr/>
          </p:nvSpPr>
          <p:spPr>
            <a:xfrm>
              <a:off x="-538219" y="535974"/>
              <a:ext cx="9260378" cy="3992091"/>
            </a:xfrm>
            <a:prstGeom prst="rect">
              <a:avLst/>
            </a:prstGeom>
            <a:noFill/>
            <a:ln w="76200"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sp>
          <p:nvSpPr>
            <p:cNvPr id="1529" name="Google Shape;1529;p25"/>
            <p:cNvSpPr/>
            <p:nvPr/>
          </p:nvSpPr>
          <p:spPr>
            <a:xfrm>
              <a:off x="3370252" y="1151114"/>
              <a:ext cx="5933798" cy="4804755"/>
            </a:xfrm>
            <a:prstGeom prst="rect">
              <a:avLst/>
            </a:prstGeom>
            <a:noFill/>
            <a:ln w="9525"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grpSp>
      <p:sp>
        <p:nvSpPr>
          <p:cNvPr id="1530" name="Google Shape;1530;p25"/>
          <p:cNvSpPr txBox="1"/>
          <p:nvPr/>
        </p:nvSpPr>
        <p:spPr>
          <a:xfrm>
            <a:off x="780020" y="2980765"/>
            <a:ext cx="3183768" cy="43088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2800">
                <a:solidFill>
                  <a:schemeClr val="lt1"/>
                </a:solidFill>
                <a:latin typeface="Arial"/>
                <a:ea typeface="Arial"/>
                <a:cs typeface="Arial"/>
                <a:sym typeface="Arial"/>
              </a:rPr>
              <a:t>INTRODUCTION</a:t>
            </a:r>
            <a:endParaRPr sz="2800">
              <a:solidFill>
                <a:schemeClr val="lt1"/>
              </a:solidFill>
              <a:latin typeface="Arial"/>
              <a:ea typeface="Arial"/>
              <a:cs typeface="Arial"/>
              <a:sym typeface="Arial"/>
            </a:endParaRPr>
          </a:p>
        </p:txBody>
      </p:sp>
      <p:grpSp>
        <p:nvGrpSpPr>
          <p:cNvPr id="1531" name="Google Shape;1531;p25"/>
          <p:cNvGrpSpPr/>
          <p:nvPr/>
        </p:nvGrpSpPr>
        <p:grpSpPr>
          <a:xfrm>
            <a:off x="4348550" y="4528066"/>
            <a:ext cx="3247863" cy="3885821"/>
            <a:chOff x="4242782" y="4401522"/>
            <a:chExt cx="3353632" cy="4012365"/>
          </a:xfrm>
        </p:grpSpPr>
        <p:sp>
          <p:nvSpPr>
            <p:cNvPr id="1532" name="Google Shape;1532;p25"/>
            <p:cNvSpPr/>
            <p:nvPr/>
          </p:nvSpPr>
          <p:spPr>
            <a:xfrm rot="-5400000">
              <a:off x="3913416" y="4730888"/>
              <a:ext cx="4012365" cy="3353632"/>
            </a:xfrm>
            <a:prstGeom prst="triangle">
              <a:avLst>
                <a:gd name="adj" fmla="val 41014"/>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533" name="Google Shape;1533;p25"/>
            <p:cNvSpPr/>
            <p:nvPr/>
          </p:nvSpPr>
          <p:spPr>
            <a:xfrm rot="-5400000">
              <a:off x="6849414" y="4828278"/>
              <a:ext cx="810310" cy="683686"/>
            </a:xfrm>
            <a:custGeom>
              <a:avLst/>
              <a:gdLst/>
              <a:ahLst/>
              <a:cxnLst/>
              <a:rect l="l" t="t" r="r" b="b"/>
              <a:pathLst>
                <a:path w="1568298" h="1323228" extrusionOk="0">
                  <a:moveTo>
                    <a:pt x="1568298" y="1323228"/>
                  </a:moveTo>
                  <a:lnTo>
                    <a:pt x="0" y="1323228"/>
                  </a:lnTo>
                  <a:lnTo>
                    <a:pt x="593428" y="0"/>
                  </a:lnTo>
                  <a:lnTo>
                    <a:pt x="1568298" y="1323228"/>
                  </a:lnTo>
                  <a:close/>
                </a:path>
              </a:pathLst>
            </a:cu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534" name="Google Shape;1534;p25"/>
            <p:cNvSpPr/>
            <p:nvPr/>
          </p:nvSpPr>
          <p:spPr>
            <a:xfrm rot="-5400000">
              <a:off x="4778078" y="6322810"/>
              <a:ext cx="809077" cy="682647"/>
            </a:xfrm>
            <a:custGeom>
              <a:avLst/>
              <a:gdLst/>
              <a:ahLst/>
              <a:cxnLst/>
              <a:rect l="l" t="t" r="r" b="b"/>
              <a:pathLst>
                <a:path w="1565455" h="1320830" extrusionOk="0">
                  <a:moveTo>
                    <a:pt x="1565455" y="1320830"/>
                  </a:moveTo>
                  <a:lnTo>
                    <a:pt x="0" y="1320830"/>
                  </a:lnTo>
                  <a:lnTo>
                    <a:pt x="592353" y="0"/>
                  </a:lnTo>
                  <a:lnTo>
                    <a:pt x="1565455" y="1320830"/>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535" name="Google Shape;1535;p25"/>
            <p:cNvSpPr/>
            <p:nvPr/>
          </p:nvSpPr>
          <p:spPr>
            <a:xfrm rot="-5400000">
              <a:off x="6849508" y="7253379"/>
              <a:ext cx="809107" cy="682672"/>
            </a:xfrm>
            <a:custGeom>
              <a:avLst/>
              <a:gdLst/>
              <a:ahLst/>
              <a:cxnLst/>
              <a:rect l="l" t="t" r="r" b="b"/>
              <a:pathLst>
                <a:path w="1570916" h="1325438" extrusionOk="0">
                  <a:moveTo>
                    <a:pt x="1570916" y="1325438"/>
                  </a:moveTo>
                  <a:lnTo>
                    <a:pt x="0" y="1325438"/>
                  </a:lnTo>
                  <a:lnTo>
                    <a:pt x="594419" y="0"/>
                  </a:lnTo>
                  <a:lnTo>
                    <a:pt x="1570916" y="1325438"/>
                  </a:lnTo>
                  <a:close/>
                </a:path>
              </a:pathLst>
            </a:custGeom>
            <a:solidFill>
              <a:srgbClr val="C4FC9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536" name="Google Shape;1536;p25"/>
            <p:cNvSpPr/>
            <p:nvPr/>
          </p:nvSpPr>
          <p:spPr>
            <a:xfrm rot="-5400000">
              <a:off x="5112280" y="5115160"/>
              <a:ext cx="2238805" cy="2727431"/>
            </a:xfrm>
            <a:custGeom>
              <a:avLst/>
              <a:gdLst/>
              <a:ahLst/>
              <a:cxnLst/>
              <a:rect l="l" t="t" r="r" b="b"/>
              <a:pathLst>
                <a:path w="3535383" h="4306992" extrusionOk="0">
                  <a:moveTo>
                    <a:pt x="3535383" y="2983764"/>
                  </a:moveTo>
                  <a:lnTo>
                    <a:pt x="2941955" y="4306992"/>
                  </a:lnTo>
                  <a:lnTo>
                    <a:pt x="976497" y="4306992"/>
                  </a:lnTo>
                  <a:lnTo>
                    <a:pt x="0" y="2981554"/>
                  </a:lnTo>
                  <a:lnTo>
                    <a:pt x="742717" y="1325441"/>
                  </a:lnTo>
                  <a:lnTo>
                    <a:pt x="2308172" y="1325441"/>
                  </a:lnTo>
                  <a:lnTo>
                    <a:pt x="1335070" y="4611"/>
                  </a:lnTo>
                  <a:lnTo>
                    <a:pt x="1337138" y="0"/>
                  </a:lnTo>
                  <a:lnTo>
                    <a:pt x="3535383" y="2983764"/>
                  </a:lnTo>
                  <a:close/>
                </a:path>
              </a:pathLst>
            </a:custGeom>
            <a:blipFill rotWithShape="1">
              <a:blip r:embed="rId4">
                <a:alphaModFix/>
              </a:blip>
              <a:stretch>
                <a:fillRect t="26276" r="355"/>
              </a:stretch>
            </a:blip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537" name="Google Shape;1537;p25"/>
            <p:cNvSpPr/>
            <p:nvPr/>
          </p:nvSpPr>
          <p:spPr>
            <a:xfrm rot="-5400000">
              <a:off x="6679344" y="6897643"/>
              <a:ext cx="994795" cy="839343"/>
            </a:xfrm>
            <a:custGeom>
              <a:avLst/>
              <a:gdLst/>
              <a:ahLst/>
              <a:cxnLst/>
              <a:rect l="l" t="t" r="r" b="b"/>
              <a:pathLst>
                <a:path w="1570919" h="1325439" extrusionOk="0">
                  <a:moveTo>
                    <a:pt x="1570919" y="1325439"/>
                  </a:moveTo>
                  <a:lnTo>
                    <a:pt x="0" y="1325439"/>
                  </a:lnTo>
                  <a:lnTo>
                    <a:pt x="594421" y="0"/>
                  </a:lnTo>
                  <a:lnTo>
                    <a:pt x="594421" y="0"/>
                  </a:lnTo>
                  <a:lnTo>
                    <a:pt x="2" y="1325438"/>
                  </a:lnTo>
                  <a:lnTo>
                    <a:pt x="1570918" y="1325438"/>
                  </a:lnTo>
                  <a:lnTo>
                    <a:pt x="1570919" y="1325439"/>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542"/>
        <p:cNvGrpSpPr/>
        <p:nvPr/>
      </p:nvGrpSpPr>
      <p:grpSpPr>
        <a:xfrm>
          <a:off x="0" y="0"/>
          <a:ext cx="0" cy="0"/>
          <a:chOff x="0" y="0"/>
          <a:chExt cx="0" cy="0"/>
        </a:xfrm>
      </p:grpSpPr>
      <p:pic>
        <p:nvPicPr>
          <p:cNvPr id="1543" name="Google Shape;1543;p2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544" name="Google Shape;1544;p2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29</a:t>
            </a:fld>
            <a:endParaRPr sz="500">
              <a:solidFill>
                <a:srgbClr val="161616"/>
              </a:solidFill>
            </a:endParaRPr>
          </a:p>
        </p:txBody>
      </p:sp>
      <p:sp>
        <p:nvSpPr>
          <p:cNvPr id="1545" name="Google Shape;1545;p2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1546" name="Google Shape;1546;p2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1547" name="Google Shape;1547;p2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548" name="Google Shape;1548;p2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INTRODUCTION</a:t>
            </a:r>
            <a:endParaRPr sz="1800" b="1">
              <a:solidFill>
                <a:schemeClr val="lt1"/>
              </a:solidFill>
              <a:latin typeface="Arial"/>
              <a:ea typeface="Arial"/>
              <a:cs typeface="Arial"/>
              <a:sym typeface="Arial"/>
            </a:endParaRPr>
          </a:p>
        </p:txBody>
      </p:sp>
      <p:cxnSp>
        <p:nvCxnSpPr>
          <p:cNvPr id="1549" name="Google Shape;1549;p2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1550" name="Google Shape;1550;p26"/>
          <p:cNvSpPr/>
          <p:nvPr/>
        </p:nvSpPr>
        <p:spPr>
          <a:xfrm>
            <a:off x="312508" y="1657719"/>
            <a:ext cx="7001606" cy="429057"/>
          </a:xfrm>
          <a:prstGeom prst="rect">
            <a:avLst/>
          </a:pr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551" name="Google Shape;1551;p26"/>
          <p:cNvSpPr txBox="1"/>
          <p:nvPr/>
        </p:nvSpPr>
        <p:spPr>
          <a:xfrm>
            <a:off x="454886" y="1763485"/>
            <a:ext cx="5978014" cy="21544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None/>
            </a:pPr>
            <a:r>
              <a:rPr lang="en-US" sz="1400" b="1">
                <a:solidFill>
                  <a:schemeClr val="lt1"/>
                </a:solidFill>
                <a:latin typeface="Arial"/>
                <a:ea typeface="Arial"/>
                <a:cs typeface="Arial"/>
                <a:sym typeface="Arial"/>
              </a:rPr>
              <a:t>Background</a:t>
            </a:r>
            <a:endParaRPr sz="1200" b="1">
              <a:solidFill>
                <a:schemeClr val="lt1"/>
              </a:solidFill>
              <a:latin typeface="Arial"/>
              <a:ea typeface="Arial"/>
              <a:cs typeface="Arial"/>
              <a:sym typeface="Arial"/>
            </a:endParaRPr>
          </a:p>
        </p:txBody>
      </p:sp>
      <p:sp>
        <p:nvSpPr>
          <p:cNvPr id="1552" name="Google Shape;1552;p26"/>
          <p:cNvSpPr/>
          <p:nvPr/>
        </p:nvSpPr>
        <p:spPr>
          <a:xfrm>
            <a:off x="451311" y="2068438"/>
            <a:ext cx="6693408" cy="2246769"/>
          </a:xfrm>
          <a:prstGeom prst="rect">
            <a:avLst/>
          </a:prstGeom>
          <a:noFill/>
          <a:ln>
            <a:noFill/>
          </a:ln>
        </p:spPr>
        <p:txBody>
          <a:bodyPr spcFirstLastPara="1" wrap="square" lIns="91425" tIns="45700" rIns="91425" bIns="45700" anchor="ctr" anchorCtr="0">
            <a:spAutoFit/>
          </a:bodyPr>
          <a:lstStyle/>
          <a:p>
            <a:pPr marL="0" marR="0" lvl="0" indent="0" algn="l" rtl="0">
              <a:lnSpc>
                <a:spcPct val="100000"/>
              </a:lnSpc>
              <a:spcBef>
                <a:spcPts val="0"/>
              </a:spcBef>
              <a:spcAft>
                <a:spcPts val="0"/>
              </a:spcAft>
              <a:buClr>
                <a:schemeClr val="dk1"/>
              </a:buClr>
              <a:buSzPts val="1000"/>
              <a:buFont typeface="Arial"/>
              <a:buNone/>
            </a:pPr>
            <a:r>
              <a:rPr lang="en-US" sz="1000" b="0" i="0" strike="noStrike" cap="none" dirty="0">
                <a:solidFill>
                  <a:schemeClr val="dk1"/>
                </a:solidFill>
                <a:latin typeface="Arial"/>
                <a:ea typeface="Arial"/>
                <a:cs typeface="Arial"/>
                <a:sym typeface="Arial"/>
              </a:rPr>
              <a:t>On the 31st of December 2019, the World Health Organization (WHO) was alerted to several cases of pneumonia in Wuhan City, Hubei Province of China. Following the rapid escalation of the outbreak and spread to countries outside China, on 30th January 2020, the WHO declared the outbreak a ‘Public Health Emergency of International Concern’ (PHEIC); and on the 11th of March, the COVID-19 outbreak was declared a pandemic.</a:t>
            </a:r>
            <a:endParaRPr sz="1000" b="0" i="0" strike="noStrike" cap="none" dirty="0">
              <a:solidFill>
                <a:schemeClr val="dk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1000"/>
              <a:buFont typeface="Arial"/>
              <a:buNone/>
            </a:pPr>
            <a:endParaRPr sz="1000" b="0" i="0" strike="noStrike" cap="none" dirty="0">
              <a:solidFill>
                <a:schemeClr val="dk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1000"/>
              <a:buFont typeface="Arial"/>
              <a:buNone/>
            </a:pPr>
            <a:r>
              <a:rPr lang="en-US" sz="1000" b="0" i="0" strike="noStrike" cap="none" dirty="0">
                <a:solidFill>
                  <a:schemeClr val="dk1"/>
                </a:solidFill>
                <a:latin typeface="Arial"/>
                <a:ea typeface="Arial"/>
                <a:cs typeface="Arial"/>
                <a:sym typeface="Arial"/>
              </a:rPr>
              <a:t>On 27th February 2020, the Federal Ministry of Health confirmed the first case of the coronavirus disease (COVID-19) in Lagos State, Nigeria. The index case was an Italian citizen who returned from Milan, Italy to Lagos state, Nigeria. He was confirmed by the Virology Laboratory of the Lagos University Teaching Hospital, part of the Laboratory Network of the Nigeria Centre for Disease Control.</a:t>
            </a:r>
            <a:endParaRPr sz="1000" b="0" i="0" strike="noStrike" cap="none" dirty="0">
              <a:solidFill>
                <a:schemeClr val="dk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1000"/>
              <a:buFont typeface="Arial"/>
              <a:buNone/>
            </a:pPr>
            <a:endParaRPr sz="1000" b="0" i="0" strike="noStrike" cap="none" dirty="0">
              <a:solidFill>
                <a:schemeClr val="dk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1000"/>
              <a:buFont typeface="Arial"/>
              <a:buNone/>
            </a:pPr>
            <a:r>
              <a:rPr lang="en-US" sz="1000" b="0" i="0" strike="noStrike" cap="none" dirty="0">
                <a:solidFill>
                  <a:schemeClr val="dk1"/>
                </a:solidFill>
                <a:latin typeface="Arial"/>
                <a:ea typeface="Arial"/>
                <a:cs typeface="Arial"/>
                <a:sym typeface="Arial"/>
              </a:rPr>
              <a:t>In response to the growing pandemic in Nigeria, President Buhari inaugurated the Presidential Task Force on COVID-19 (PTF) in March 2020 to coordinate a multisectoral response effort in Nigeria. Since then, the Federal Government of Nigeria through the PTF has strengthened the management of existing and newly identified cases and curtailed the further spread of the virus in the country. </a:t>
            </a:r>
            <a:endParaRPr sz="1000" b="0" i="0" strike="noStrike" cap="none" dirty="0">
              <a:solidFill>
                <a:schemeClr val="dk1"/>
              </a:solidFill>
              <a:latin typeface="Arial"/>
              <a:ea typeface="Arial"/>
              <a:cs typeface="Arial"/>
              <a:sym typeface="Arial"/>
            </a:endParaRPr>
          </a:p>
        </p:txBody>
      </p:sp>
      <p:grpSp>
        <p:nvGrpSpPr>
          <p:cNvPr id="1553" name="Google Shape;1553;p26"/>
          <p:cNvGrpSpPr/>
          <p:nvPr/>
        </p:nvGrpSpPr>
        <p:grpSpPr>
          <a:xfrm>
            <a:off x="312508" y="4515274"/>
            <a:ext cx="7001606" cy="5398735"/>
            <a:chOff x="312508" y="4273974"/>
            <a:chExt cx="7001606" cy="5398735"/>
          </a:xfrm>
        </p:grpSpPr>
        <p:sp>
          <p:nvSpPr>
            <p:cNvPr id="1554" name="Google Shape;1554;p26"/>
            <p:cNvSpPr/>
            <p:nvPr/>
          </p:nvSpPr>
          <p:spPr>
            <a:xfrm rot="-5400000">
              <a:off x="1322188" y="5270811"/>
              <a:ext cx="3770243" cy="4240530"/>
            </a:xfrm>
            <a:prstGeom prst="trapezoid">
              <a:avLst>
                <a:gd name="adj" fmla="val 476308"/>
              </a:avLst>
            </a:prstGeom>
            <a:gradFill>
              <a:gsLst>
                <a:gs pos="0">
                  <a:srgbClr val="7F7F7F"/>
                </a:gs>
                <a:gs pos="50000">
                  <a:srgbClr val="BFBFBF"/>
                </a:gs>
                <a:gs pos="100000">
                  <a:srgbClr val="FFFFFF"/>
                </a:gs>
              </a:gsLst>
              <a:lin ang="540000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55" name="Google Shape;1555;p26"/>
            <p:cNvSpPr txBox="1"/>
            <p:nvPr/>
          </p:nvSpPr>
          <p:spPr>
            <a:xfrm>
              <a:off x="591365" y="4467523"/>
              <a:ext cx="4094480" cy="206375"/>
            </a:xfrm>
            <a:prstGeom prst="rect">
              <a:avLst/>
            </a:prstGeom>
            <a:noFill/>
            <a:ln>
              <a:noFill/>
            </a:ln>
          </p:spPr>
          <p:txBody>
            <a:bodyPr spcFirstLastPara="1" wrap="square" lIns="0" tIns="0" rIns="0" bIns="0" anchor="t" anchorCtr="0">
              <a:noAutofit/>
            </a:bodyPr>
            <a:lstStyle/>
            <a:p>
              <a:pPr marL="0" marR="0" lvl="0" indent="0" algn="just" rtl="0">
                <a:lnSpc>
                  <a:spcPct val="116000"/>
                </a:lnSpc>
                <a:spcBef>
                  <a:spcPts val="0"/>
                </a:spcBef>
                <a:spcAft>
                  <a:spcPts val="0"/>
                </a:spcAft>
                <a:buNone/>
              </a:pPr>
              <a:r>
                <a:rPr lang="en-US" sz="1000" b="1">
                  <a:solidFill>
                    <a:srgbClr val="175C2C"/>
                  </a:solidFill>
                  <a:latin typeface="Arial"/>
                  <a:ea typeface="Arial"/>
                  <a:cs typeface="Arial"/>
                  <a:sym typeface="Arial"/>
                </a:rPr>
                <a:t>Snapshot of COVID – 19 in Nigeria:</a:t>
              </a:r>
              <a:endParaRPr sz="850" b="1">
                <a:solidFill>
                  <a:srgbClr val="175C2C"/>
                </a:solidFill>
                <a:latin typeface="Arial"/>
                <a:ea typeface="Arial"/>
                <a:cs typeface="Arial"/>
                <a:sym typeface="Arial"/>
              </a:endParaRPr>
            </a:p>
          </p:txBody>
        </p:sp>
        <p:grpSp>
          <p:nvGrpSpPr>
            <p:cNvPr id="1556" name="Google Shape;1556;p26"/>
            <p:cNvGrpSpPr/>
            <p:nvPr/>
          </p:nvGrpSpPr>
          <p:grpSpPr>
            <a:xfrm>
              <a:off x="570748" y="5386181"/>
              <a:ext cx="4042410" cy="3235194"/>
              <a:chOff x="0" y="876266"/>
              <a:chExt cx="6273022" cy="5126288"/>
            </a:xfrm>
          </p:grpSpPr>
          <p:grpSp>
            <p:nvGrpSpPr>
              <p:cNvPr id="1557" name="Google Shape;1557;p26"/>
              <p:cNvGrpSpPr/>
              <p:nvPr/>
            </p:nvGrpSpPr>
            <p:grpSpPr>
              <a:xfrm>
                <a:off x="0" y="876266"/>
                <a:ext cx="6273022" cy="5126288"/>
                <a:chOff x="0" y="876266"/>
                <a:chExt cx="6463396" cy="5460204"/>
              </a:xfrm>
            </p:grpSpPr>
            <p:grpSp>
              <p:nvGrpSpPr>
                <p:cNvPr id="1558" name="Google Shape;1558;p26"/>
                <p:cNvGrpSpPr/>
                <p:nvPr/>
              </p:nvGrpSpPr>
              <p:grpSpPr>
                <a:xfrm>
                  <a:off x="448607" y="876266"/>
                  <a:ext cx="2951496" cy="2776491"/>
                  <a:chOff x="448607" y="876266"/>
                  <a:chExt cx="2049676" cy="1911233"/>
                </a:xfrm>
              </p:grpSpPr>
              <p:sp>
                <p:nvSpPr>
                  <p:cNvPr id="1559" name="Google Shape;1559;p26"/>
                  <p:cNvSpPr/>
                  <p:nvPr/>
                </p:nvSpPr>
                <p:spPr>
                  <a:xfrm>
                    <a:off x="1427572" y="1816928"/>
                    <a:ext cx="1005178" cy="970571"/>
                  </a:xfrm>
                  <a:custGeom>
                    <a:avLst/>
                    <a:gdLst/>
                    <a:ahLst/>
                    <a:cxnLst/>
                    <a:rect l="l" t="t" r="r" b="b"/>
                    <a:pathLst>
                      <a:path w="953" h="896" extrusionOk="0">
                        <a:moveTo>
                          <a:pt x="465" y="771"/>
                        </a:moveTo>
                        <a:lnTo>
                          <a:pt x="454" y="771"/>
                        </a:lnTo>
                        <a:lnTo>
                          <a:pt x="448" y="771"/>
                        </a:lnTo>
                        <a:lnTo>
                          <a:pt x="442" y="771"/>
                        </a:lnTo>
                        <a:lnTo>
                          <a:pt x="437" y="771"/>
                        </a:lnTo>
                        <a:lnTo>
                          <a:pt x="431" y="777"/>
                        </a:lnTo>
                        <a:lnTo>
                          <a:pt x="425" y="777"/>
                        </a:lnTo>
                        <a:lnTo>
                          <a:pt x="420" y="777"/>
                        </a:lnTo>
                        <a:lnTo>
                          <a:pt x="414" y="777"/>
                        </a:lnTo>
                        <a:lnTo>
                          <a:pt x="408" y="771"/>
                        </a:lnTo>
                        <a:lnTo>
                          <a:pt x="414" y="771"/>
                        </a:lnTo>
                        <a:lnTo>
                          <a:pt x="414" y="765"/>
                        </a:lnTo>
                        <a:lnTo>
                          <a:pt x="420" y="760"/>
                        </a:lnTo>
                        <a:lnTo>
                          <a:pt x="420" y="754"/>
                        </a:lnTo>
                        <a:lnTo>
                          <a:pt x="420" y="748"/>
                        </a:lnTo>
                        <a:lnTo>
                          <a:pt x="414" y="748"/>
                        </a:lnTo>
                        <a:lnTo>
                          <a:pt x="403" y="748"/>
                        </a:lnTo>
                        <a:lnTo>
                          <a:pt x="397" y="748"/>
                        </a:lnTo>
                        <a:lnTo>
                          <a:pt x="397" y="743"/>
                        </a:lnTo>
                        <a:lnTo>
                          <a:pt x="397" y="737"/>
                        </a:lnTo>
                        <a:lnTo>
                          <a:pt x="397" y="731"/>
                        </a:lnTo>
                        <a:lnTo>
                          <a:pt x="397" y="726"/>
                        </a:lnTo>
                        <a:lnTo>
                          <a:pt x="397" y="720"/>
                        </a:lnTo>
                        <a:lnTo>
                          <a:pt x="403" y="720"/>
                        </a:lnTo>
                        <a:lnTo>
                          <a:pt x="403" y="714"/>
                        </a:lnTo>
                        <a:lnTo>
                          <a:pt x="408" y="709"/>
                        </a:lnTo>
                        <a:lnTo>
                          <a:pt x="414" y="709"/>
                        </a:lnTo>
                        <a:lnTo>
                          <a:pt x="414" y="703"/>
                        </a:lnTo>
                        <a:lnTo>
                          <a:pt x="420" y="703"/>
                        </a:lnTo>
                        <a:lnTo>
                          <a:pt x="425" y="697"/>
                        </a:lnTo>
                        <a:lnTo>
                          <a:pt x="425" y="692"/>
                        </a:lnTo>
                        <a:lnTo>
                          <a:pt x="425" y="686"/>
                        </a:lnTo>
                        <a:lnTo>
                          <a:pt x="431" y="680"/>
                        </a:lnTo>
                        <a:lnTo>
                          <a:pt x="431" y="675"/>
                        </a:lnTo>
                        <a:lnTo>
                          <a:pt x="437" y="675"/>
                        </a:lnTo>
                        <a:lnTo>
                          <a:pt x="442" y="675"/>
                        </a:lnTo>
                        <a:lnTo>
                          <a:pt x="442" y="669"/>
                        </a:lnTo>
                        <a:lnTo>
                          <a:pt x="437" y="669"/>
                        </a:lnTo>
                        <a:lnTo>
                          <a:pt x="437" y="663"/>
                        </a:lnTo>
                        <a:lnTo>
                          <a:pt x="431" y="663"/>
                        </a:lnTo>
                        <a:lnTo>
                          <a:pt x="425" y="663"/>
                        </a:lnTo>
                        <a:lnTo>
                          <a:pt x="425" y="658"/>
                        </a:lnTo>
                        <a:lnTo>
                          <a:pt x="420" y="658"/>
                        </a:lnTo>
                        <a:lnTo>
                          <a:pt x="414" y="652"/>
                        </a:lnTo>
                        <a:lnTo>
                          <a:pt x="414" y="646"/>
                        </a:lnTo>
                        <a:lnTo>
                          <a:pt x="420" y="646"/>
                        </a:lnTo>
                        <a:lnTo>
                          <a:pt x="420" y="641"/>
                        </a:lnTo>
                        <a:lnTo>
                          <a:pt x="425" y="641"/>
                        </a:lnTo>
                        <a:lnTo>
                          <a:pt x="425" y="635"/>
                        </a:lnTo>
                        <a:lnTo>
                          <a:pt x="420" y="635"/>
                        </a:lnTo>
                        <a:lnTo>
                          <a:pt x="414" y="635"/>
                        </a:lnTo>
                        <a:lnTo>
                          <a:pt x="408" y="635"/>
                        </a:lnTo>
                        <a:lnTo>
                          <a:pt x="403" y="635"/>
                        </a:lnTo>
                        <a:lnTo>
                          <a:pt x="397" y="629"/>
                        </a:lnTo>
                        <a:lnTo>
                          <a:pt x="397" y="624"/>
                        </a:lnTo>
                        <a:lnTo>
                          <a:pt x="397" y="618"/>
                        </a:lnTo>
                        <a:lnTo>
                          <a:pt x="403" y="618"/>
                        </a:lnTo>
                        <a:lnTo>
                          <a:pt x="408" y="618"/>
                        </a:lnTo>
                        <a:lnTo>
                          <a:pt x="414" y="612"/>
                        </a:lnTo>
                        <a:lnTo>
                          <a:pt x="420" y="607"/>
                        </a:lnTo>
                        <a:lnTo>
                          <a:pt x="425" y="607"/>
                        </a:lnTo>
                        <a:lnTo>
                          <a:pt x="425" y="601"/>
                        </a:lnTo>
                        <a:lnTo>
                          <a:pt x="425" y="595"/>
                        </a:lnTo>
                        <a:lnTo>
                          <a:pt x="425" y="590"/>
                        </a:lnTo>
                        <a:lnTo>
                          <a:pt x="425" y="578"/>
                        </a:lnTo>
                        <a:lnTo>
                          <a:pt x="425" y="567"/>
                        </a:lnTo>
                        <a:lnTo>
                          <a:pt x="420" y="561"/>
                        </a:lnTo>
                        <a:lnTo>
                          <a:pt x="420" y="556"/>
                        </a:lnTo>
                        <a:lnTo>
                          <a:pt x="425" y="544"/>
                        </a:lnTo>
                        <a:lnTo>
                          <a:pt x="425" y="539"/>
                        </a:lnTo>
                        <a:lnTo>
                          <a:pt x="425" y="533"/>
                        </a:lnTo>
                        <a:lnTo>
                          <a:pt x="420" y="533"/>
                        </a:lnTo>
                        <a:lnTo>
                          <a:pt x="420" y="527"/>
                        </a:lnTo>
                        <a:lnTo>
                          <a:pt x="414" y="527"/>
                        </a:lnTo>
                        <a:lnTo>
                          <a:pt x="408" y="522"/>
                        </a:lnTo>
                        <a:lnTo>
                          <a:pt x="403" y="522"/>
                        </a:lnTo>
                        <a:lnTo>
                          <a:pt x="397" y="522"/>
                        </a:lnTo>
                        <a:lnTo>
                          <a:pt x="386" y="527"/>
                        </a:lnTo>
                        <a:lnTo>
                          <a:pt x="380" y="527"/>
                        </a:lnTo>
                        <a:lnTo>
                          <a:pt x="374" y="527"/>
                        </a:lnTo>
                        <a:lnTo>
                          <a:pt x="369" y="527"/>
                        </a:lnTo>
                        <a:lnTo>
                          <a:pt x="357" y="527"/>
                        </a:lnTo>
                        <a:lnTo>
                          <a:pt x="346" y="522"/>
                        </a:lnTo>
                        <a:lnTo>
                          <a:pt x="340" y="522"/>
                        </a:lnTo>
                        <a:lnTo>
                          <a:pt x="329" y="522"/>
                        </a:lnTo>
                        <a:lnTo>
                          <a:pt x="323" y="522"/>
                        </a:lnTo>
                        <a:lnTo>
                          <a:pt x="318" y="522"/>
                        </a:lnTo>
                        <a:lnTo>
                          <a:pt x="312" y="522"/>
                        </a:lnTo>
                        <a:lnTo>
                          <a:pt x="306" y="516"/>
                        </a:lnTo>
                        <a:lnTo>
                          <a:pt x="301" y="510"/>
                        </a:lnTo>
                        <a:lnTo>
                          <a:pt x="289" y="505"/>
                        </a:lnTo>
                        <a:lnTo>
                          <a:pt x="289" y="499"/>
                        </a:lnTo>
                        <a:lnTo>
                          <a:pt x="284" y="499"/>
                        </a:lnTo>
                        <a:lnTo>
                          <a:pt x="284" y="493"/>
                        </a:lnTo>
                        <a:lnTo>
                          <a:pt x="284" y="488"/>
                        </a:lnTo>
                        <a:lnTo>
                          <a:pt x="284" y="482"/>
                        </a:lnTo>
                        <a:lnTo>
                          <a:pt x="289" y="482"/>
                        </a:lnTo>
                        <a:lnTo>
                          <a:pt x="295" y="476"/>
                        </a:lnTo>
                        <a:lnTo>
                          <a:pt x="295" y="471"/>
                        </a:lnTo>
                        <a:lnTo>
                          <a:pt x="301" y="471"/>
                        </a:lnTo>
                        <a:lnTo>
                          <a:pt x="301" y="465"/>
                        </a:lnTo>
                        <a:lnTo>
                          <a:pt x="306" y="465"/>
                        </a:lnTo>
                        <a:lnTo>
                          <a:pt x="312" y="465"/>
                        </a:lnTo>
                        <a:lnTo>
                          <a:pt x="312" y="459"/>
                        </a:lnTo>
                        <a:lnTo>
                          <a:pt x="318" y="454"/>
                        </a:lnTo>
                        <a:lnTo>
                          <a:pt x="323" y="448"/>
                        </a:lnTo>
                        <a:lnTo>
                          <a:pt x="329" y="448"/>
                        </a:lnTo>
                        <a:lnTo>
                          <a:pt x="329" y="442"/>
                        </a:lnTo>
                        <a:lnTo>
                          <a:pt x="335" y="442"/>
                        </a:lnTo>
                        <a:lnTo>
                          <a:pt x="335" y="437"/>
                        </a:lnTo>
                        <a:lnTo>
                          <a:pt x="340" y="431"/>
                        </a:lnTo>
                        <a:lnTo>
                          <a:pt x="340" y="425"/>
                        </a:lnTo>
                        <a:lnTo>
                          <a:pt x="335" y="425"/>
                        </a:lnTo>
                        <a:lnTo>
                          <a:pt x="335" y="420"/>
                        </a:lnTo>
                        <a:lnTo>
                          <a:pt x="329" y="414"/>
                        </a:lnTo>
                        <a:lnTo>
                          <a:pt x="323" y="408"/>
                        </a:lnTo>
                        <a:lnTo>
                          <a:pt x="318" y="408"/>
                        </a:lnTo>
                        <a:lnTo>
                          <a:pt x="312" y="408"/>
                        </a:lnTo>
                        <a:lnTo>
                          <a:pt x="306" y="408"/>
                        </a:lnTo>
                        <a:lnTo>
                          <a:pt x="301" y="408"/>
                        </a:lnTo>
                        <a:lnTo>
                          <a:pt x="295" y="403"/>
                        </a:lnTo>
                        <a:lnTo>
                          <a:pt x="289" y="403"/>
                        </a:lnTo>
                        <a:lnTo>
                          <a:pt x="289" y="397"/>
                        </a:lnTo>
                        <a:lnTo>
                          <a:pt x="295" y="391"/>
                        </a:lnTo>
                        <a:lnTo>
                          <a:pt x="295" y="385"/>
                        </a:lnTo>
                        <a:lnTo>
                          <a:pt x="301" y="380"/>
                        </a:lnTo>
                        <a:lnTo>
                          <a:pt x="301" y="374"/>
                        </a:lnTo>
                        <a:lnTo>
                          <a:pt x="301" y="368"/>
                        </a:lnTo>
                        <a:lnTo>
                          <a:pt x="301" y="357"/>
                        </a:lnTo>
                        <a:lnTo>
                          <a:pt x="295" y="357"/>
                        </a:lnTo>
                        <a:lnTo>
                          <a:pt x="289" y="351"/>
                        </a:lnTo>
                        <a:lnTo>
                          <a:pt x="289" y="346"/>
                        </a:lnTo>
                        <a:lnTo>
                          <a:pt x="284" y="346"/>
                        </a:lnTo>
                        <a:lnTo>
                          <a:pt x="272" y="346"/>
                        </a:lnTo>
                        <a:lnTo>
                          <a:pt x="267" y="346"/>
                        </a:lnTo>
                        <a:lnTo>
                          <a:pt x="261" y="346"/>
                        </a:lnTo>
                        <a:lnTo>
                          <a:pt x="261" y="340"/>
                        </a:lnTo>
                        <a:lnTo>
                          <a:pt x="261" y="334"/>
                        </a:lnTo>
                        <a:lnTo>
                          <a:pt x="261" y="329"/>
                        </a:lnTo>
                        <a:lnTo>
                          <a:pt x="267" y="329"/>
                        </a:lnTo>
                        <a:lnTo>
                          <a:pt x="267" y="323"/>
                        </a:lnTo>
                        <a:lnTo>
                          <a:pt x="261" y="317"/>
                        </a:lnTo>
                        <a:lnTo>
                          <a:pt x="261" y="312"/>
                        </a:lnTo>
                        <a:lnTo>
                          <a:pt x="255" y="312"/>
                        </a:lnTo>
                        <a:lnTo>
                          <a:pt x="250" y="312"/>
                        </a:lnTo>
                        <a:lnTo>
                          <a:pt x="244" y="306"/>
                        </a:lnTo>
                        <a:lnTo>
                          <a:pt x="233" y="306"/>
                        </a:lnTo>
                        <a:lnTo>
                          <a:pt x="227" y="306"/>
                        </a:lnTo>
                        <a:lnTo>
                          <a:pt x="227" y="312"/>
                        </a:lnTo>
                        <a:lnTo>
                          <a:pt x="221" y="312"/>
                        </a:lnTo>
                        <a:lnTo>
                          <a:pt x="216" y="312"/>
                        </a:lnTo>
                        <a:lnTo>
                          <a:pt x="216" y="317"/>
                        </a:lnTo>
                        <a:lnTo>
                          <a:pt x="221" y="317"/>
                        </a:lnTo>
                        <a:lnTo>
                          <a:pt x="227" y="323"/>
                        </a:lnTo>
                        <a:lnTo>
                          <a:pt x="227" y="329"/>
                        </a:lnTo>
                        <a:lnTo>
                          <a:pt x="210" y="329"/>
                        </a:lnTo>
                        <a:lnTo>
                          <a:pt x="199" y="329"/>
                        </a:lnTo>
                        <a:lnTo>
                          <a:pt x="199" y="334"/>
                        </a:lnTo>
                        <a:lnTo>
                          <a:pt x="187" y="334"/>
                        </a:lnTo>
                        <a:lnTo>
                          <a:pt x="182" y="334"/>
                        </a:lnTo>
                        <a:lnTo>
                          <a:pt x="182" y="340"/>
                        </a:lnTo>
                        <a:lnTo>
                          <a:pt x="176" y="340"/>
                        </a:lnTo>
                        <a:lnTo>
                          <a:pt x="170" y="340"/>
                        </a:lnTo>
                        <a:lnTo>
                          <a:pt x="165" y="340"/>
                        </a:lnTo>
                        <a:lnTo>
                          <a:pt x="159" y="346"/>
                        </a:lnTo>
                        <a:lnTo>
                          <a:pt x="153" y="340"/>
                        </a:lnTo>
                        <a:lnTo>
                          <a:pt x="148" y="334"/>
                        </a:lnTo>
                        <a:lnTo>
                          <a:pt x="148" y="329"/>
                        </a:lnTo>
                        <a:lnTo>
                          <a:pt x="148" y="323"/>
                        </a:lnTo>
                        <a:lnTo>
                          <a:pt x="142" y="323"/>
                        </a:lnTo>
                        <a:lnTo>
                          <a:pt x="142" y="317"/>
                        </a:lnTo>
                        <a:lnTo>
                          <a:pt x="136" y="317"/>
                        </a:lnTo>
                        <a:lnTo>
                          <a:pt x="131" y="317"/>
                        </a:lnTo>
                        <a:lnTo>
                          <a:pt x="131" y="323"/>
                        </a:lnTo>
                        <a:lnTo>
                          <a:pt x="125" y="323"/>
                        </a:lnTo>
                        <a:lnTo>
                          <a:pt x="125" y="329"/>
                        </a:lnTo>
                        <a:lnTo>
                          <a:pt x="119" y="329"/>
                        </a:lnTo>
                        <a:lnTo>
                          <a:pt x="114" y="329"/>
                        </a:lnTo>
                        <a:lnTo>
                          <a:pt x="114" y="334"/>
                        </a:lnTo>
                        <a:lnTo>
                          <a:pt x="108" y="334"/>
                        </a:lnTo>
                        <a:lnTo>
                          <a:pt x="108" y="340"/>
                        </a:lnTo>
                        <a:lnTo>
                          <a:pt x="97" y="346"/>
                        </a:lnTo>
                        <a:lnTo>
                          <a:pt x="91" y="346"/>
                        </a:lnTo>
                        <a:lnTo>
                          <a:pt x="91" y="351"/>
                        </a:lnTo>
                        <a:lnTo>
                          <a:pt x="91" y="357"/>
                        </a:lnTo>
                        <a:lnTo>
                          <a:pt x="85" y="357"/>
                        </a:lnTo>
                        <a:lnTo>
                          <a:pt x="80" y="357"/>
                        </a:lnTo>
                        <a:lnTo>
                          <a:pt x="80" y="363"/>
                        </a:lnTo>
                        <a:lnTo>
                          <a:pt x="74" y="363"/>
                        </a:lnTo>
                        <a:lnTo>
                          <a:pt x="74" y="368"/>
                        </a:lnTo>
                        <a:lnTo>
                          <a:pt x="68" y="368"/>
                        </a:lnTo>
                        <a:lnTo>
                          <a:pt x="63" y="368"/>
                        </a:lnTo>
                        <a:lnTo>
                          <a:pt x="63" y="374"/>
                        </a:lnTo>
                        <a:lnTo>
                          <a:pt x="63" y="380"/>
                        </a:lnTo>
                        <a:lnTo>
                          <a:pt x="57" y="380"/>
                        </a:lnTo>
                        <a:lnTo>
                          <a:pt x="57" y="385"/>
                        </a:lnTo>
                        <a:lnTo>
                          <a:pt x="51" y="397"/>
                        </a:lnTo>
                        <a:lnTo>
                          <a:pt x="46" y="397"/>
                        </a:lnTo>
                        <a:lnTo>
                          <a:pt x="46" y="403"/>
                        </a:lnTo>
                        <a:lnTo>
                          <a:pt x="40" y="403"/>
                        </a:lnTo>
                        <a:lnTo>
                          <a:pt x="34" y="403"/>
                        </a:lnTo>
                        <a:lnTo>
                          <a:pt x="29" y="403"/>
                        </a:lnTo>
                        <a:lnTo>
                          <a:pt x="23" y="403"/>
                        </a:lnTo>
                        <a:lnTo>
                          <a:pt x="17" y="403"/>
                        </a:lnTo>
                        <a:lnTo>
                          <a:pt x="17" y="397"/>
                        </a:lnTo>
                        <a:lnTo>
                          <a:pt x="17" y="391"/>
                        </a:lnTo>
                        <a:lnTo>
                          <a:pt x="17" y="385"/>
                        </a:lnTo>
                        <a:lnTo>
                          <a:pt x="17" y="380"/>
                        </a:lnTo>
                        <a:lnTo>
                          <a:pt x="12" y="380"/>
                        </a:lnTo>
                        <a:lnTo>
                          <a:pt x="12" y="374"/>
                        </a:lnTo>
                        <a:lnTo>
                          <a:pt x="6" y="374"/>
                        </a:lnTo>
                        <a:lnTo>
                          <a:pt x="0" y="374"/>
                        </a:lnTo>
                        <a:lnTo>
                          <a:pt x="0" y="368"/>
                        </a:lnTo>
                        <a:lnTo>
                          <a:pt x="0" y="363"/>
                        </a:lnTo>
                        <a:lnTo>
                          <a:pt x="0" y="357"/>
                        </a:lnTo>
                        <a:lnTo>
                          <a:pt x="0" y="351"/>
                        </a:lnTo>
                        <a:lnTo>
                          <a:pt x="0" y="346"/>
                        </a:lnTo>
                        <a:lnTo>
                          <a:pt x="6" y="340"/>
                        </a:lnTo>
                        <a:lnTo>
                          <a:pt x="6" y="334"/>
                        </a:lnTo>
                        <a:lnTo>
                          <a:pt x="12" y="334"/>
                        </a:lnTo>
                        <a:lnTo>
                          <a:pt x="12" y="329"/>
                        </a:lnTo>
                        <a:lnTo>
                          <a:pt x="6" y="317"/>
                        </a:lnTo>
                        <a:lnTo>
                          <a:pt x="6" y="312"/>
                        </a:lnTo>
                        <a:lnTo>
                          <a:pt x="12" y="312"/>
                        </a:lnTo>
                        <a:lnTo>
                          <a:pt x="12" y="300"/>
                        </a:lnTo>
                        <a:lnTo>
                          <a:pt x="6" y="300"/>
                        </a:lnTo>
                        <a:lnTo>
                          <a:pt x="6" y="295"/>
                        </a:lnTo>
                        <a:lnTo>
                          <a:pt x="6" y="289"/>
                        </a:lnTo>
                        <a:lnTo>
                          <a:pt x="0" y="289"/>
                        </a:lnTo>
                        <a:lnTo>
                          <a:pt x="0" y="283"/>
                        </a:lnTo>
                        <a:lnTo>
                          <a:pt x="0" y="278"/>
                        </a:lnTo>
                        <a:lnTo>
                          <a:pt x="6" y="272"/>
                        </a:lnTo>
                        <a:lnTo>
                          <a:pt x="6" y="266"/>
                        </a:lnTo>
                        <a:lnTo>
                          <a:pt x="6" y="261"/>
                        </a:lnTo>
                        <a:lnTo>
                          <a:pt x="6" y="255"/>
                        </a:lnTo>
                        <a:lnTo>
                          <a:pt x="6" y="249"/>
                        </a:lnTo>
                        <a:lnTo>
                          <a:pt x="12" y="244"/>
                        </a:lnTo>
                        <a:lnTo>
                          <a:pt x="17" y="238"/>
                        </a:lnTo>
                        <a:lnTo>
                          <a:pt x="17" y="232"/>
                        </a:lnTo>
                        <a:lnTo>
                          <a:pt x="23" y="227"/>
                        </a:lnTo>
                        <a:lnTo>
                          <a:pt x="29" y="227"/>
                        </a:lnTo>
                        <a:lnTo>
                          <a:pt x="34" y="227"/>
                        </a:lnTo>
                        <a:lnTo>
                          <a:pt x="40" y="227"/>
                        </a:lnTo>
                        <a:lnTo>
                          <a:pt x="46" y="227"/>
                        </a:lnTo>
                        <a:lnTo>
                          <a:pt x="46" y="221"/>
                        </a:lnTo>
                        <a:lnTo>
                          <a:pt x="46" y="215"/>
                        </a:lnTo>
                        <a:lnTo>
                          <a:pt x="51" y="215"/>
                        </a:lnTo>
                        <a:lnTo>
                          <a:pt x="51" y="204"/>
                        </a:lnTo>
                        <a:lnTo>
                          <a:pt x="57" y="204"/>
                        </a:lnTo>
                        <a:lnTo>
                          <a:pt x="57" y="198"/>
                        </a:lnTo>
                        <a:lnTo>
                          <a:pt x="63" y="193"/>
                        </a:lnTo>
                        <a:lnTo>
                          <a:pt x="68" y="193"/>
                        </a:lnTo>
                        <a:lnTo>
                          <a:pt x="68" y="187"/>
                        </a:lnTo>
                        <a:lnTo>
                          <a:pt x="74" y="187"/>
                        </a:lnTo>
                        <a:lnTo>
                          <a:pt x="74" y="181"/>
                        </a:lnTo>
                        <a:lnTo>
                          <a:pt x="80" y="181"/>
                        </a:lnTo>
                        <a:lnTo>
                          <a:pt x="91" y="176"/>
                        </a:lnTo>
                        <a:lnTo>
                          <a:pt x="91" y="170"/>
                        </a:lnTo>
                        <a:lnTo>
                          <a:pt x="102" y="170"/>
                        </a:lnTo>
                        <a:lnTo>
                          <a:pt x="102" y="164"/>
                        </a:lnTo>
                        <a:lnTo>
                          <a:pt x="108" y="164"/>
                        </a:lnTo>
                        <a:lnTo>
                          <a:pt x="114" y="170"/>
                        </a:lnTo>
                        <a:lnTo>
                          <a:pt x="119" y="170"/>
                        </a:lnTo>
                        <a:lnTo>
                          <a:pt x="125" y="176"/>
                        </a:lnTo>
                        <a:lnTo>
                          <a:pt x="131" y="176"/>
                        </a:lnTo>
                        <a:lnTo>
                          <a:pt x="142" y="176"/>
                        </a:lnTo>
                        <a:lnTo>
                          <a:pt x="148" y="176"/>
                        </a:lnTo>
                        <a:lnTo>
                          <a:pt x="153" y="176"/>
                        </a:lnTo>
                        <a:lnTo>
                          <a:pt x="159" y="176"/>
                        </a:lnTo>
                        <a:lnTo>
                          <a:pt x="176" y="170"/>
                        </a:lnTo>
                        <a:lnTo>
                          <a:pt x="182" y="170"/>
                        </a:lnTo>
                        <a:lnTo>
                          <a:pt x="187" y="164"/>
                        </a:lnTo>
                        <a:lnTo>
                          <a:pt x="193" y="164"/>
                        </a:lnTo>
                        <a:lnTo>
                          <a:pt x="199" y="164"/>
                        </a:lnTo>
                        <a:lnTo>
                          <a:pt x="199" y="159"/>
                        </a:lnTo>
                        <a:lnTo>
                          <a:pt x="204" y="159"/>
                        </a:lnTo>
                        <a:lnTo>
                          <a:pt x="210" y="153"/>
                        </a:lnTo>
                        <a:lnTo>
                          <a:pt x="216" y="147"/>
                        </a:lnTo>
                        <a:lnTo>
                          <a:pt x="216" y="142"/>
                        </a:lnTo>
                        <a:lnTo>
                          <a:pt x="221" y="142"/>
                        </a:lnTo>
                        <a:lnTo>
                          <a:pt x="221" y="136"/>
                        </a:lnTo>
                        <a:lnTo>
                          <a:pt x="227" y="130"/>
                        </a:lnTo>
                        <a:lnTo>
                          <a:pt x="227" y="125"/>
                        </a:lnTo>
                        <a:lnTo>
                          <a:pt x="227" y="119"/>
                        </a:lnTo>
                        <a:lnTo>
                          <a:pt x="227" y="108"/>
                        </a:lnTo>
                        <a:lnTo>
                          <a:pt x="233" y="96"/>
                        </a:lnTo>
                        <a:lnTo>
                          <a:pt x="233" y="91"/>
                        </a:lnTo>
                        <a:lnTo>
                          <a:pt x="238" y="85"/>
                        </a:lnTo>
                        <a:lnTo>
                          <a:pt x="244" y="85"/>
                        </a:lnTo>
                        <a:lnTo>
                          <a:pt x="244" y="79"/>
                        </a:lnTo>
                        <a:lnTo>
                          <a:pt x="250" y="79"/>
                        </a:lnTo>
                        <a:lnTo>
                          <a:pt x="255" y="79"/>
                        </a:lnTo>
                        <a:lnTo>
                          <a:pt x="255" y="74"/>
                        </a:lnTo>
                        <a:lnTo>
                          <a:pt x="261" y="74"/>
                        </a:lnTo>
                        <a:lnTo>
                          <a:pt x="261" y="68"/>
                        </a:lnTo>
                        <a:lnTo>
                          <a:pt x="267" y="68"/>
                        </a:lnTo>
                        <a:lnTo>
                          <a:pt x="272" y="62"/>
                        </a:lnTo>
                        <a:lnTo>
                          <a:pt x="278" y="57"/>
                        </a:lnTo>
                        <a:lnTo>
                          <a:pt x="284" y="51"/>
                        </a:lnTo>
                        <a:lnTo>
                          <a:pt x="278" y="45"/>
                        </a:lnTo>
                        <a:lnTo>
                          <a:pt x="284" y="51"/>
                        </a:lnTo>
                        <a:lnTo>
                          <a:pt x="289" y="51"/>
                        </a:lnTo>
                        <a:lnTo>
                          <a:pt x="295" y="51"/>
                        </a:lnTo>
                        <a:lnTo>
                          <a:pt x="306" y="51"/>
                        </a:lnTo>
                        <a:lnTo>
                          <a:pt x="312" y="57"/>
                        </a:lnTo>
                        <a:lnTo>
                          <a:pt x="318" y="57"/>
                        </a:lnTo>
                        <a:lnTo>
                          <a:pt x="318" y="62"/>
                        </a:lnTo>
                        <a:lnTo>
                          <a:pt x="318" y="68"/>
                        </a:lnTo>
                        <a:lnTo>
                          <a:pt x="318" y="79"/>
                        </a:lnTo>
                        <a:lnTo>
                          <a:pt x="312" y="79"/>
                        </a:lnTo>
                        <a:lnTo>
                          <a:pt x="312" y="85"/>
                        </a:lnTo>
                        <a:lnTo>
                          <a:pt x="312" y="91"/>
                        </a:lnTo>
                        <a:lnTo>
                          <a:pt x="312" y="96"/>
                        </a:lnTo>
                        <a:lnTo>
                          <a:pt x="318" y="96"/>
                        </a:lnTo>
                        <a:lnTo>
                          <a:pt x="318" y="102"/>
                        </a:lnTo>
                        <a:lnTo>
                          <a:pt x="323" y="102"/>
                        </a:lnTo>
                        <a:lnTo>
                          <a:pt x="329" y="108"/>
                        </a:lnTo>
                        <a:lnTo>
                          <a:pt x="335" y="108"/>
                        </a:lnTo>
                        <a:lnTo>
                          <a:pt x="340" y="108"/>
                        </a:lnTo>
                        <a:lnTo>
                          <a:pt x="340" y="113"/>
                        </a:lnTo>
                        <a:lnTo>
                          <a:pt x="346" y="113"/>
                        </a:lnTo>
                        <a:lnTo>
                          <a:pt x="346" y="119"/>
                        </a:lnTo>
                        <a:lnTo>
                          <a:pt x="352" y="119"/>
                        </a:lnTo>
                        <a:lnTo>
                          <a:pt x="357" y="125"/>
                        </a:lnTo>
                        <a:lnTo>
                          <a:pt x="357" y="130"/>
                        </a:lnTo>
                        <a:lnTo>
                          <a:pt x="369" y="136"/>
                        </a:lnTo>
                        <a:lnTo>
                          <a:pt x="374" y="136"/>
                        </a:lnTo>
                        <a:lnTo>
                          <a:pt x="380" y="130"/>
                        </a:lnTo>
                        <a:lnTo>
                          <a:pt x="386" y="130"/>
                        </a:lnTo>
                        <a:lnTo>
                          <a:pt x="386" y="125"/>
                        </a:lnTo>
                        <a:lnTo>
                          <a:pt x="386" y="119"/>
                        </a:lnTo>
                        <a:lnTo>
                          <a:pt x="386" y="113"/>
                        </a:lnTo>
                        <a:lnTo>
                          <a:pt x="386" y="108"/>
                        </a:lnTo>
                        <a:lnTo>
                          <a:pt x="386" y="96"/>
                        </a:lnTo>
                        <a:lnTo>
                          <a:pt x="386" y="91"/>
                        </a:lnTo>
                        <a:lnTo>
                          <a:pt x="386" y="85"/>
                        </a:lnTo>
                        <a:lnTo>
                          <a:pt x="397" y="79"/>
                        </a:lnTo>
                        <a:lnTo>
                          <a:pt x="408" y="79"/>
                        </a:lnTo>
                        <a:lnTo>
                          <a:pt x="414" y="79"/>
                        </a:lnTo>
                        <a:lnTo>
                          <a:pt x="420" y="85"/>
                        </a:lnTo>
                        <a:lnTo>
                          <a:pt x="425" y="85"/>
                        </a:lnTo>
                        <a:lnTo>
                          <a:pt x="431" y="85"/>
                        </a:lnTo>
                        <a:lnTo>
                          <a:pt x="437" y="85"/>
                        </a:lnTo>
                        <a:lnTo>
                          <a:pt x="437" y="79"/>
                        </a:lnTo>
                        <a:lnTo>
                          <a:pt x="442" y="79"/>
                        </a:lnTo>
                        <a:lnTo>
                          <a:pt x="442" y="62"/>
                        </a:lnTo>
                        <a:lnTo>
                          <a:pt x="448" y="57"/>
                        </a:lnTo>
                        <a:lnTo>
                          <a:pt x="448" y="51"/>
                        </a:lnTo>
                        <a:lnTo>
                          <a:pt x="454" y="51"/>
                        </a:lnTo>
                        <a:lnTo>
                          <a:pt x="460" y="51"/>
                        </a:lnTo>
                        <a:lnTo>
                          <a:pt x="465" y="45"/>
                        </a:lnTo>
                        <a:lnTo>
                          <a:pt x="471" y="45"/>
                        </a:lnTo>
                        <a:lnTo>
                          <a:pt x="482" y="45"/>
                        </a:lnTo>
                        <a:lnTo>
                          <a:pt x="488" y="45"/>
                        </a:lnTo>
                        <a:lnTo>
                          <a:pt x="494" y="51"/>
                        </a:lnTo>
                        <a:lnTo>
                          <a:pt x="499" y="51"/>
                        </a:lnTo>
                        <a:lnTo>
                          <a:pt x="499" y="57"/>
                        </a:lnTo>
                        <a:lnTo>
                          <a:pt x="505" y="62"/>
                        </a:lnTo>
                        <a:lnTo>
                          <a:pt x="511" y="62"/>
                        </a:lnTo>
                        <a:lnTo>
                          <a:pt x="516" y="68"/>
                        </a:lnTo>
                        <a:lnTo>
                          <a:pt x="522" y="68"/>
                        </a:lnTo>
                        <a:lnTo>
                          <a:pt x="528" y="79"/>
                        </a:lnTo>
                        <a:lnTo>
                          <a:pt x="528" y="85"/>
                        </a:lnTo>
                        <a:lnTo>
                          <a:pt x="528" y="91"/>
                        </a:lnTo>
                        <a:lnTo>
                          <a:pt x="528" y="102"/>
                        </a:lnTo>
                        <a:lnTo>
                          <a:pt x="528" y="108"/>
                        </a:lnTo>
                        <a:lnTo>
                          <a:pt x="533" y="108"/>
                        </a:lnTo>
                        <a:lnTo>
                          <a:pt x="539" y="108"/>
                        </a:lnTo>
                        <a:lnTo>
                          <a:pt x="545" y="108"/>
                        </a:lnTo>
                        <a:lnTo>
                          <a:pt x="550" y="108"/>
                        </a:lnTo>
                        <a:lnTo>
                          <a:pt x="556" y="102"/>
                        </a:lnTo>
                        <a:lnTo>
                          <a:pt x="556" y="96"/>
                        </a:lnTo>
                        <a:lnTo>
                          <a:pt x="567" y="91"/>
                        </a:lnTo>
                        <a:lnTo>
                          <a:pt x="573" y="91"/>
                        </a:lnTo>
                        <a:lnTo>
                          <a:pt x="573" y="85"/>
                        </a:lnTo>
                        <a:lnTo>
                          <a:pt x="579" y="85"/>
                        </a:lnTo>
                        <a:lnTo>
                          <a:pt x="579" y="79"/>
                        </a:lnTo>
                        <a:lnTo>
                          <a:pt x="584" y="79"/>
                        </a:lnTo>
                        <a:lnTo>
                          <a:pt x="584" y="74"/>
                        </a:lnTo>
                        <a:lnTo>
                          <a:pt x="590" y="74"/>
                        </a:lnTo>
                        <a:lnTo>
                          <a:pt x="596" y="68"/>
                        </a:lnTo>
                        <a:lnTo>
                          <a:pt x="601" y="68"/>
                        </a:lnTo>
                        <a:lnTo>
                          <a:pt x="613" y="62"/>
                        </a:lnTo>
                        <a:lnTo>
                          <a:pt x="613" y="57"/>
                        </a:lnTo>
                        <a:lnTo>
                          <a:pt x="618" y="51"/>
                        </a:lnTo>
                        <a:lnTo>
                          <a:pt x="624" y="51"/>
                        </a:lnTo>
                        <a:lnTo>
                          <a:pt x="630" y="45"/>
                        </a:lnTo>
                        <a:lnTo>
                          <a:pt x="635" y="40"/>
                        </a:lnTo>
                        <a:lnTo>
                          <a:pt x="641" y="34"/>
                        </a:lnTo>
                        <a:lnTo>
                          <a:pt x="652" y="23"/>
                        </a:lnTo>
                        <a:lnTo>
                          <a:pt x="664" y="23"/>
                        </a:lnTo>
                        <a:lnTo>
                          <a:pt x="669" y="17"/>
                        </a:lnTo>
                        <a:lnTo>
                          <a:pt x="675" y="11"/>
                        </a:lnTo>
                        <a:lnTo>
                          <a:pt x="681" y="11"/>
                        </a:lnTo>
                        <a:lnTo>
                          <a:pt x="686" y="11"/>
                        </a:lnTo>
                        <a:lnTo>
                          <a:pt x="692" y="11"/>
                        </a:lnTo>
                        <a:lnTo>
                          <a:pt x="698" y="6"/>
                        </a:lnTo>
                        <a:lnTo>
                          <a:pt x="703" y="6"/>
                        </a:lnTo>
                        <a:lnTo>
                          <a:pt x="709" y="6"/>
                        </a:lnTo>
                        <a:lnTo>
                          <a:pt x="715" y="0"/>
                        </a:lnTo>
                        <a:lnTo>
                          <a:pt x="720" y="6"/>
                        </a:lnTo>
                        <a:lnTo>
                          <a:pt x="726" y="17"/>
                        </a:lnTo>
                        <a:lnTo>
                          <a:pt x="726" y="23"/>
                        </a:lnTo>
                        <a:lnTo>
                          <a:pt x="726" y="34"/>
                        </a:lnTo>
                        <a:lnTo>
                          <a:pt x="726" y="40"/>
                        </a:lnTo>
                        <a:lnTo>
                          <a:pt x="720" y="40"/>
                        </a:lnTo>
                        <a:lnTo>
                          <a:pt x="720" y="45"/>
                        </a:lnTo>
                        <a:lnTo>
                          <a:pt x="726" y="45"/>
                        </a:lnTo>
                        <a:lnTo>
                          <a:pt x="726" y="51"/>
                        </a:lnTo>
                        <a:lnTo>
                          <a:pt x="726" y="57"/>
                        </a:lnTo>
                        <a:lnTo>
                          <a:pt x="726" y="62"/>
                        </a:lnTo>
                        <a:lnTo>
                          <a:pt x="732" y="62"/>
                        </a:lnTo>
                        <a:lnTo>
                          <a:pt x="737" y="62"/>
                        </a:lnTo>
                        <a:lnTo>
                          <a:pt x="743" y="62"/>
                        </a:lnTo>
                        <a:lnTo>
                          <a:pt x="749" y="68"/>
                        </a:lnTo>
                        <a:lnTo>
                          <a:pt x="754" y="68"/>
                        </a:lnTo>
                        <a:lnTo>
                          <a:pt x="760" y="74"/>
                        </a:lnTo>
                        <a:lnTo>
                          <a:pt x="766" y="74"/>
                        </a:lnTo>
                        <a:lnTo>
                          <a:pt x="766" y="79"/>
                        </a:lnTo>
                        <a:lnTo>
                          <a:pt x="771" y="79"/>
                        </a:lnTo>
                        <a:lnTo>
                          <a:pt x="771" y="91"/>
                        </a:lnTo>
                        <a:lnTo>
                          <a:pt x="777" y="96"/>
                        </a:lnTo>
                        <a:lnTo>
                          <a:pt x="783" y="102"/>
                        </a:lnTo>
                        <a:lnTo>
                          <a:pt x="783" y="108"/>
                        </a:lnTo>
                        <a:lnTo>
                          <a:pt x="788" y="108"/>
                        </a:lnTo>
                        <a:lnTo>
                          <a:pt x="794" y="108"/>
                        </a:lnTo>
                        <a:lnTo>
                          <a:pt x="800" y="108"/>
                        </a:lnTo>
                        <a:lnTo>
                          <a:pt x="805" y="108"/>
                        </a:lnTo>
                        <a:lnTo>
                          <a:pt x="811" y="108"/>
                        </a:lnTo>
                        <a:lnTo>
                          <a:pt x="817" y="113"/>
                        </a:lnTo>
                        <a:lnTo>
                          <a:pt x="828" y="119"/>
                        </a:lnTo>
                        <a:lnTo>
                          <a:pt x="834" y="119"/>
                        </a:lnTo>
                        <a:lnTo>
                          <a:pt x="839" y="119"/>
                        </a:lnTo>
                        <a:lnTo>
                          <a:pt x="839" y="125"/>
                        </a:lnTo>
                        <a:lnTo>
                          <a:pt x="845" y="125"/>
                        </a:lnTo>
                        <a:lnTo>
                          <a:pt x="851" y="130"/>
                        </a:lnTo>
                        <a:lnTo>
                          <a:pt x="856" y="136"/>
                        </a:lnTo>
                        <a:lnTo>
                          <a:pt x="862" y="136"/>
                        </a:lnTo>
                        <a:lnTo>
                          <a:pt x="862" y="142"/>
                        </a:lnTo>
                        <a:lnTo>
                          <a:pt x="868" y="147"/>
                        </a:lnTo>
                        <a:lnTo>
                          <a:pt x="868" y="153"/>
                        </a:lnTo>
                        <a:lnTo>
                          <a:pt x="873" y="153"/>
                        </a:lnTo>
                        <a:lnTo>
                          <a:pt x="873" y="159"/>
                        </a:lnTo>
                        <a:lnTo>
                          <a:pt x="879" y="159"/>
                        </a:lnTo>
                        <a:lnTo>
                          <a:pt x="879" y="164"/>
                        </a:lnTo>
                        <a:lnTo>
                          <a:pt x="879" y="170"/>
                        </a:lnTo>
                        <a:lnTo>
                          <a:pt x="885" y="170"/>
                        </a:lnTo>
                        <a:lnTo>
                          <a:pt x="885" y="176"/>
                        </a:lnTo>
                        <a:lnTo>
                          <a:pt x="885" y="181"/>
                        </a:lnTo>
                        <a:lnTo>
                          <a:pt x="885" y="187"/>
                        </a:lnTo>
                        <a:lnTo>
                          <a:pt x="885" y="193"/>
                        </a:lnTo>
                        <a:lnTo>
                          <a:pt x="879" y="193"/>
                        </a:lnTo>
                        <a:lnTo>
                          <a:pt x="879" y="215"/>
                        </a:lnTo>
                        <a:lnTo>
                          <a:pt x="879" y="221"/>
                        </a:lnTo>
                        <a:lnTo>
                          <a:pt x="879" y="227"/>
                        </a:lnTo>
                        <a:lnTo>
                          <a:pt x="879" y="232"/>
                        </a:lnTo>
                        <a:lnTo>
                          <a:pt x="879" y="244"/>
                        </a:lnTo>
                        <a:lnTo>
                          <a:pt x="879" y="261"/>
                        </a:lnTo>
                        <a:lnTo>
                          <a:pt x="885" y="272"/>
                        </a:lnTo>
                        <a:lnTo>
                          <a:pt x="885" y="278"/>
                        </a:lnTo>
                        <a:lnTo>
                          <a:pt x="885" y="283"/>
                        </a:lnTo>
                        <a:lnTo>
                          <a:pt x="885" y="289"/>
                        </a:lnTo>
                        <a:lnTo>
                          <a:pt x="879" y="289"/>
                        </a:lnTo>
                        <a:lnTo>
                          <a:pt x="873" y="289"/>
                        </a:lnTo>
                        <a:lnTo>
                          <a:pt x="868" y="289"/>
                        </a:lnTo>
                        <a:lnTo>
                          <a:pt x="862" y="295"/>
                        </a:lnTo>
                        <a:lnTo>
                          <a:pt x="862" y="300"/>
                        </a:lnTo>
                        <a:lnTo>
                          <a:pt x="862" y="306"/>
                        </a:lnTo>
                        <a:lnTo>
                          <a:pt x="868" y="306"/>
                        </a:lnTo>
                        <a:lnTo>
                          <a:pt x="873" y="306"/>
                        </a:lnTo>
                        <a:lnTo>
                          <a:pt x="879" y="312"/>
                        </a:lnTo>
                        <a:lnTo>
                          <a:pt x="890" y="312"/>
                        </a:lnTo>
                        <a:lnTo>
                          <a:pt x="896" y="312"/>
                        </a:lnTo>
                        <a:lnTo>
                          <a:pt x="896" y="317"/>
                        </a:lnTo>
                        <a:lnTo>
                          <a:pt x="902" y="317"/>
                        </a:lnTo>
                        <a:lnTo>
                          <a:pt x="902" y="323"/>
                        </a:lnTo>
                        <a:lnTo>
                          <a:pt x="907" y="329"/>
                        </a:lnTo>
                        <a:lnTo>
                          <a:pt x="907" y="334"/>
                        </a:lnTo>
                        <a:lnTo>
                          <a:pt x="913" y="340"/>
                        </a:lnTo>
                        <a:lnTo>
                          <a:pt x="919" y="340"/>
                        </a:lnTo>
                        <a:lnTo>
                          <a:pt x="924" y="346"/>
                        </a:lnTo>
                        <a:lnTo>
                          <a:pt x="930" y="346"/>
                        </a:lnTo>
                        <a:lnTo>
                          <a:pt x="936" y="346"/>
                        </a:lnTo>
                        <a:lnTo>
                          <a:pt x="936" y="340"/>
                        </a:lnTo>
                        <a:lnTo>
                          <a:pt x="941" y="340"/>
                        </a:lnTo>
                        <a:lnTo>
                          <a:pt x="947" y="346"/>
                        </a:lnTo>
                        <a:lnTo>
                          <a:pt x="941" y="346"/>
                        </a:lnTo>
                        <a:lnTo>
                          <a:pt x="941" y="351"/>
                        </a:lnTo>
                        <a:lnTo>
                          <a:pt x="941" y="357"/>
                        </a:lnTo>
                        <a:lnTo>
                          <a:pt x="936" y="363"/>
                        </a:lnTo>
                        <a:lnTo>
                          <a:pt x="936" y="368"/>
                        </a:lnTo>
                        <a:lnTo>
                          <a:pt x="936" y="374"/>
                        </a:lnTo>
                        <a:lnTo>
                          <a:pt x="941" y="385"/>
                        </a:lnTo>
                        <a:lnTo>
                          <a:pt x="947" y="397"/>
                        </a:lnTo>
                        <a:lnTo>
                          <a:pt x="953" y="403"/>
                        </a:lnTo>
                        <a:lnTo>
                          <a:pt x="953" y="408"/>
                        </a:lnTo>
                        <a:lnTo>
                          <a:pt x="953" y="414"/>
                        </a:lnTo>
                        <a:lnTo>
                          <a:pt x="953" y="420"/>
                        </a:lnTo>
                        <a:lnTo>
                          <a:pt x="953" y="437"/>
                        </a:lnTo>
                        <a:lnTo>
                          <a:pt x="953" y="442"/>
                        </a:lnTo>
                        <a:lnTo>
                          <a:pt x="947" y="448"/>
                        </a:lnTo>
                        <a:lnTo>
                          <a:pt x="947" y="454"/>
                        </a:lnTo>
                        <a:lnTo>
                          <a:pt x="941" y="459"/>
                        </a:lnTo>
                        <a:lnTo>
                          <a:pt x="936" y="465"/>
                        </a:lnTo>
                        <a:lnTo>
                          <a:pt x="930" y="465"/>
                        </a:lnTo>
                        <a:lnTo>
                          <a:pt x="924" y="471"/>
                        </a:lnTo>
                        <a:lnTo>
                          <a:pt x="919" y="476"/>
                        </a:lnTo>
                        <a:lnTo>
                          <a:pt x="919" y="482"/>
                        </a:lnTo>
                        <a:lnTo>
                          <a:pt x="919" y="488"/>
                        </a:lnTo>
                        <a:lnTo>
                          <a:pt x="919" y="493"/>
                        </a:lnTo>
                        <a:lnTo>
                          <a:pt x="919" y="499"/>
                        </a:lnTo>
                        <a:lnTo>
                          <a:pt x="919" y="522"/>
                        </a:lnTo>
                        <a:lnTo>
                          <a:pt x="919" y="527"/>
                        </a:lnTo>
                        <a:lnTo>
                          <a:pt x="919" y="533"/>
                        </a:lnTo>
                        <a:lnTo>
                          <a:pt x="919" y="539"/>
                        </a:lnTo>
                        <a:lnTo>
                          <a:pt x="919" y="544"/>
                        </a:lnTo>
                        <a:lnTo>
                          <a:pt x="913" y="550"/>
                        </a:lnTo>
                        <a:lnTo>
                          <a:pt x="913" y="556"/>
                        </a:lnTo>
                        <a:lnTo>
                          <a:pt x="907" y="556"/>
                        </a:lnTo>
                        <a:lnTo>
                          <a:pt x="907" y="561"/>
                        </a:lnTo>
                        <a:lnTo>
                          <a:pt x="907" y="567"/>
                        </a:lnTo>
                        <a:lnTo>
                          <a:pt x="902" y="573"/>
                        </a:lnTo>
                        <a:lnTo>
                          <a:pt x="902" y="578"/>
                        </a:lnTo>
                        <a:lnTo>
                          <a:pt x="902" y="584"/>
                        </a:lnTo>
                        <a:lnTo>
                          <a:pt x="902" y="595"/>
                        </a:lnTo>
                        <a:lnTo>
                          <a:pt x="902" y="618"/>
                        </a:lnTo>
                        <a:lnTo>
                          <a:pt x="902" y="624"/>
                        </a:lnTo>
                        <a:lnTo>
                          <a:pt x="902" y="635"/>
                        </a:lnTo>
                        <a:lnTo>
                          <a:pt x="902" y="646"/>
                        </a:lnTo>
                        <a:lnTo>
                          <a:pt x="896" y="652"/>
                        </a:lnTo>
                        <a:lnTo>
                          <a:pt x="890" y="658"/>
                        </a:lnTo>
                        <a:lnTo>
                          <a:pt x="890" y="663"/>
                        </a:lnTo>
                        <a:lnTo>
                          <a:pt x="890" y="669"/>
                        </a:lnTo>
                        <a:lnTo>
                          <a:pt x="885" y="680"/>
                        </a:lnTo>
                        <a:lnTo>
                          <a:pt x="879" y="692"/>
                        </a:lnTo>
                        <a:lnTo>
                          <a:pt x="879" y="697"/>
                        </a:lnTo>
                        <a:lnTo>
                          <a:pt x="879" y="703"/>
                        </a:lnTo>
                        <a:lnTo>
                          <a:pt x="879" y="714"/>
                        </a:lnTo>
                        <a:lnTo>
                          <a:pt x="879" y="720"/>
                        </a:lnTo>
                        <a:lnTo>
                          <a:pt x="879" y="726"/>
                        </a:lnTo>
                        <a:lnTo>
                          <a:pt x="879" y="731"/>
                        </a:lnTo>
                        <a:lnTo>
                          <a:pt x="885" y="731"/>
                        </a:lnTo>
                        <a:lnTo>
                          <a:pt x="885" y="737"/>
                        </a:lnTo>
                        <a:lnTo>
                          <a:pt x="890" y="743"/>
                        </a:lnTo>
                        <a:lnTo>
                          <a:pt x="902" y="754"/>
                        </a:lnTo>
                        <a:lnTo>
                          <a:pt x="907" y="760"/>
                        </a:lnTo>
                        <a:lnTo>
                          <a:pt x="907" y="765"/>
                        </a:lnTo>
                        <a:lnTo>
                          <a:pt x="913" y="765"/>
                        </a:lnTo>
                        <a:lnTo>
                          <a:pt x="919" y="765"/>
                        </a:lnTo>
                        <a:lnTo>
                          <a:pt x="919" y="771"/>
                        </a:lnTo>
                        <a:lnTo>
                          <a:pt x="924" y="771"/>
                        </a:lnTo>
                        <a:lnTo>
                          <a:pt x="930" y="777"/>
                        </a:lnTo>
                        <a:lnTo>
                          <a:pt x="930" y="782"/>
                        </a:lnTo>
                        <a:lnTo>
                          <a:pt x="930" y="788"/>
                        </a:lnTo>
                        <a:lnTo>
                          <a:pt x="930" y="794"/>
                        </a:lnTo>
                        <a:lnTo>
                          <a:pt x="924" y="799"/>
                        </a:lnTo>
                        <a:lnTo>
                          <a:pt x="919" y="805"/>
                        </a:lnTo>
                        <a:lnTo>
                          <a:pt x="919" y="811"/>
                        </a:lnTo>
                        <a:lnTo>
                          <a:pt x="919" y="816"/>
                        </a:lnTo>
                        <a:lnTo>
                          <a:pt x="913" y="816"/>
                        </a:lnTo>
                        <a:lnTo>
                          <a:pt x="913" y="822"/>
                        </a:lnTo>
                        <a:lnTo>
                          <a:pt x="907" y="828"/>
                        </a:lnTo>
                        <a:lnTo>
                          <a:pt x="907" y="833"/>
                        </a:lnTo>
                        <a:lnTo>
                          <a:pt x="907" y="839"/>
                        </a:lnTo>
                        <a:lnTo>
                          <a:pt x="902" y="845"/>
                        </a:lnTo>
                        <a:lnTo>
                          <a:pt x="902" y="850"/>
                        </a:lnTo>
                        <a:lnTo>
                          <a:pt x="896" y="856"/>
                        </a:lnTo>
                        <a:lnTo>
                          <a:pt x="896" y="862"/>
                        </a:lnTo>
                        <a:lnTo>
                          <a:pt x="890" y="867"/>
                        </a:lnTo>
                        <a:lnTo>
                          <a:pt x="890" y="873"/>
                        </a:lnTo>
                        <a:lnTo>
                          <a:pt x="890" y="879"/>
                        </a:lnTo>
                        <a:lnTo>
                          <a:pt x="890" y="884"/>
                        </a:lnTo>
                        <a:lnTo>
                          <a:pt x="885" y="884"/>
                        </a:lnTo>
                        <a:lnTo>
                          <a:pt x="879" y="890"/>
                        </a:lnTo>
                        <a:lnTo>
                          <a:pt x="879" y="896"/>
                        </a:lnTo>
                        <a:lnTo>
                          <a:pt x="873" y="896"/>
                        </a:lnTo>
                        <a:lnTo>
                          <a:pt x="868" y="896"/>
                        </a:lnTo>
                        <a:lnTo>
                          <a:pt x="862" y="896"/>
                        </a:lnTo>
                        <a:lnTo>
                          <a:pt x="851" y="896"/>
                        </a:lnTo>
                        <a:lnTo>
                          <a:pt x="845" y="896"/>
                        </a:lnTo>
                        <a:lnTo>
                          <a:pt x="839" y="890"/>
                        </a:lnTo>
                        <a:lnTo>
                          <a:pt x="834" y="884"/>
                        </a:lnTo>
                        <a:lnTo>
                          <a:pt x="828" y="884"/>
                        </a:lnTo>
                        <a:lnTo>
                          <a:pt x="828" y="879"/>
                        </a:lnTo>
                        <a:lnTo>
                          <a:pt x="822" y="873"/>
                        </a:lnTo>
                        <a:lnTo>
                          <a:pt x="822" y="867"/>
                        </a:lnTo>
                        <a:lnTo>
                          <a:pt x="817" y="862"/>
                        </a:lnTo>
                        <a:lnTo>
                          <a:pt x="811" y="856"/>
                        </a:lnTo>
                        <a:lnTo>
                          <a:pt x="805" y="850"/>
                        </a:lnTo>
                        <a:lnTo>
                          <a:pt x="800" y="850"/>
                        </a:lnTo>
                        <a:lnTo>
                          <a:pt x="788" y="850"/>
                        </a:lnTo>
                        <a:lnTo>
                          <a:pt x="783" y="845"/>
                        </a:lnTo>
                        <a:lnTo>
                          <a:pt x="777" y="850"/>
                        </a:lnTo>
                        <a:lnTo>
                          <a:pt x="771" y="850"/>
                        </a:lnTo>
                        <a:lnTo>
                          <a:pt x="766" y="850"/>
                        </a:lnTo>
                        <a:lnTo>
                          <a:pt x="766" y="856"/>
                        </a:lnTo>
                        <a:lnTo>
                          <a:pt x="760" y="856"/>
                        </a:lnTo>
                        <a:lnTo>
                          <a:pt x="754" y="862"/>
                        </a:lnTo>
                        <a:lnTo>
                          <a:pt x="754" y="867"/>
                        </a:lnTo>
                        <a:lnTo>
                          <a:pt x="749" y="867"/>
                        </a:lnTo>
                        <a:lnTo>
                          <a:pt x="749" y="873"/>
                        </a:lnTo>
                        <a:lnTo>
                          <a:pt x="743" y="879"/>
                        </a:lnTo>
                        <a:lnTo>
                          <a:pt x="737" y="879"/>
                        </a:lnTo>
                        <a:lnTo>
                          <a:pt x="737" y="884"/>
                        </a:lnTo>
                        <a:lnTo>
                          <a:pt x="732" y="890"/>
                        </a:lnTo>
                        <a:lnTo>
                          <a:pt x="726" y="896"/>
                        </a:lnTo>
                        <a:lnTo>
                          <a:pt x="720" y="896"/>
                        </a:lnTo>
                        <a:lnTo>
                          <a:pt x="715" y="884"/>
                        </a:lnTo>
                        <a:lnTo>
                          <a:pt x="715" y="879"/>
                        </a:lnTo>
                        <a:lnTo>
                          <a:pt x="720" y="862"/>
                        </a:lnTo>
                        <a:lnTo>
                          <a:pt x="720" y="856"/>
                        </a:lnTo>
                        <a:lnTo>
                          <a:pt x="720" y="850"/>
                        </a:lnTo>
                        <a:lnTo>
                          <a:pt x="720" y="845"/>
                        </a:lnTo>
                        <a:lnTo>
                          <a:pt x="720" y="839"/>
                        </a:lnTo>
                        <a:lnTo>
                          <a:pt x="715" y="833"/>
                        </a:lnTo>
                        <a:lnTo>
                          <a:pt x="709" y="828"/>
                        </a:lnTo>
                        <a:lnTo>
                          <a:pt x="709" y="822"/>
                        </a:lnTo>
                        <a:lnTo>
                          <a:pt x="703" y="816"/>
                        </a:lnTo>
                        <a:lnTo>
                          <a:pt x="698" y="816"/>
                        </a:lnTo>
                        <a:lnTo>
                          <a:pt x="698" y="811"/>
                        </a:lnTo>
                        <a:lnTo>
                          <a:pt x="698" y="805"/>
                        </a:lnTo>
                        <a:lnTo>
                          <a:pt x="692" y="799"/>
                        </a:lnTo>
                        <a:lnTo>
                          <a:pt x="692" y="794"/>
                        </a:lnTo>
                        <a:lnTo>
                          <a:pt x="692" y="788"/>
                        </a:lnTo>
                        <a:lnTo>
                          <a:pt x="692" y="782"/>
                        </a:lnTo>
                        <a:lnTo>
                          <a:pt x="686" y="782"/>
                        </a:lnTo>
                        <a:lnTo>
                          <a:pt x="686" y="777"/>
                        </a:lnTo>
                        <a:lnTo>
                          <a:pt x="681" y="771"/>
                        </a:lnTo>
                        <a:lnTo>
                          <a:pt x="681" y="765"/>
                        </a:lnTo>
                        <a:lnTo>
                          <a:pt x="675" y="760"/>
                        </a:lnTo>
                        <a:lnTo>
                          <a:pt x="669" y="760"/>
                        </a:lnTo>
                        <a:lnTo>
                          <a:pt x="664" y="760"/>
                        </a:lnTo>
                        <a:lnTo>
                          <a:pt x="658" y="760"/>
                        </a:lnTo>
                        <a:lnTo>
                          <a:pt x="652" y="760"/>
                        </a:lnTo>
                        <a:lnTo>
                          <a:pt x="641" y="760"/>
                        </a:lnTo>
                        <a:lnTo>
                          <a:pt x="641" y="765"/>
                        </a:lnTo>
                        <a:lnTo>
                          <a:pt x="641" y="771"/>
                        </a:lnTo>
                        <a:lnTo>
                          <a:pt x="635" y="771"/>
                        </a:lnTo>
                        <a:lnTo>
                          <a:pt x="635" y="777"/>
                        </a:lnTo>
                        <a:lnTo>
                          <a:pt x="630" y="777"/>
                        </a:lnTo>
                        <a:lnTo>
                          <a:pt x="624" y="782"/>
                        </a:lnTo>
                        <a:lnTo>
                          <a:pt x="613" y="788"/>
                        </a:lnTo>
                        <a:lnTo>
                          <a:pt x="607" y="782"/>
                        </a:lnTo>
                        <a:lnTo>
                          <a:pt x="601" y="782"/>
                        </a:lnTo>
                        <a:lnTo>
                          <a:pt x="601" y="777"/>
                        </a:lnTo>
                        <a:lnTo>
                          <a:pt x="596" y="777"/>
                        </a:lnTo>
                        <a:lnTo>
                          <a:pt x="590" y="777"/>
                        </a:lnTo>
                        <a:lnTo>
                          <a:pt x="584" y="777"/>
                        </a:lnTo>
                        <a:lnTo>
                          <a:pt x="579" y="777"/>
                        </a:lnTo>
                        <a:lnTo>
                          <a:pt x="579" y="771"/>
                        </a:lnTo>
                        <a:lnTo>
                          <a:pt x="573" y="765"/>
                        </a:lnTo>
                        <a:lnTo>
                          <a:pt x="567" y="765"/>
                        </a:lnTo>
                        <a:lnTo>
                          <a:pt x="562" y="765"/>
                        </a:lnTo>
                        <a:lnTo>
                          <a:pt x="556" y="765"/>
                        </a:lnTo>
                        <a:lnTo>
                          <a:pt x="556" y="771"/>
                        </a:lnTo>
                        <a:lnTo>
                          <a:pt x="550" y="771"/>
                        </a:lnTo>
                        <a:lnTo>
                          <a:pt x="545" y="771"/>
                        </a:lnTo>
                        <a:lnTo>
                          <a:pt x="522" y="754"/>
                        </a:lnTo>
                        <a:lnTo>
                          <a:pt x="499" y="771"/>
                        </a:lnTo>
                        <a:lnTo>
                          <a:pt x="494" y="771"/>
                        </a:lnTo>
                        <a:lnTo>
                          <a:pt x="482" y="771"/>
                        </a:lnTo>
                        <a:lnTo>
                          <a:pt x="465" y="771"/>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nvGrpSpPr>
                  <p:cNvPr id="1560" name="Google Shape;1560;p26"/>
                  <p:cNvGrpSpPr/>
                  <p:nvPr/>
                </p:nvGrpSpPr>
                <p:grpSpPr>
                  <a:xfrm>
                    <a:off x="448607" y="876266"/>
                    <a:ext cx="2049676" cy="1463278"/>
                    <a:chOff x="448607" y="876266"/>
                    <a:chExt cx="2049676" cy="1463278"/>
                  </a:xfrm>
                </p:grpSpPr>
                <p:sp>
                  <p:nvSpPr>
                    <p:cNvPr id="1561" name="Google Shape;1561;p26"/>
                    <p:cNvSpPr/>
                    <p:nvPr/>
                  </p:nvSpPr>
                  <p:spPr>
                    <a:xfrm>
                      <a:off x="686540" y="888869"/>
                      <a:ext cx="1166491" cy="1173813"/>
                    </a:xfrm>
                    <a:custGeom>
                      <a:avLst/>
                      <a:gdLst/>
                      <a:ahLst/>
                      <a:cxnLst/>
                      <a:rect l="l" t="t" r="r" b="b"/>
                      <a:pathLst>
                        <a:path w="1106" h="1083" extrusionOk="0">
                          <a:moveTo>
                            <a:pt x="0" y="232"/>
                          </a:moveTo>
                          <a:lnTo>
                            <a:pt x="0" y="198"/>
                          </a:lnTo>
                          <a:lnTo>
                            <a:pt x="0" y="187"/>
                          </a:lnTo>
                          <a:lnTo>
                            <a:pt x="0" y="164"/>
                          </a:lnTo>
                          <a:lnTo>
                            <a:pt x="0" y="159"/>
                          </a:lnTo>
                          <a:lnTo>
                            <a:pt x="0" y="153"/>
                          </a:lnTo>
                          <a:lnTo>
                            <a:pt x="0" y="147"/>
                          </a:lnTo>
                          <a:lnTo>
                            <a:pt x="17" y="147"/>
                          </a:lnTo>
                          <a:lnTo>
                            <a:pt x="23" y="147"/>
                          </a:lnTo>
                          <a:lnTo>
                            <a:pt x="29" y="147"/>
                          </a:lnTo>
                          <a:lnTo>
                            <a:pt x="46" y="136"/>
                          </a:lnTo>
                          <a:lnTo>
                            <a:pt x="57" y="119"/>
                          </a:lnTo>
                          <a:lnTo>
                            <a:pt x="63" y="119"/>
                          </a:lnTo>
                          <a:lnTo>
                            <a:pt x="68" y="113"/>
                          </a:lnTo>
                          <a:lnTo>
                            <a:pt x="80" y="102"/>
                          </a:lnTo>
                          <a:lnTo>
                            <a:pt x="97" y="85"/>
                          </a:lnTo>
                          <a:lnTo>
                            <a:pt x="102" y="85"/>
                          </a:lnTo>
                          <a:lnTo>
                            <a:pt x="108" y="79"/>
                          </a:lnTo>
                          <a:lnTo>
                            <a:pt x="119" y="68"/>
                          </a:lnTo>
                          <a:lnTo>
                            <a:pt x="125" y="68"/>
                          </a:lnTo>
                          <a:lnTo>
                            <a:pt x="142" y="62"/>
                          </a:lnTo>
                          <a:lnTo>
                            <a:pt x="148" y="62"/>
                          </a:lnTo>
                          <a:lnTo>
                            <a:pt x="153" y="62"/>
                          </a:lnTo>
                          <a:lnTo>
                            <a:pt x="159" y="57"/>
                          </a:lnTo>
                          <a:lnTo>
                            <a:pt x="165" y="57"/>
                          </a:lnTo>
                          <a:lnTo>
                            <a:pt x="170" y="57"/>
                          </a:lnTo>
                          <a:lnTo>
                            <a:pt x="176" y="57"/>
                          </a:lnTo>
                          <a:lnTo>
                            <a:pt x="193" y="51"/>
                          </a:lnTo>
                          <a:lnTo>
                            <a:pt x="204" y="51"/>
                          </a:lnTo>
                          <a:lnTo>
                            <a:pt x="210" y="51"/>
                          </a:lnTo>
                          <a:lnTo>
                            <a:pt x="216" y="51"/>
                          </a:lnTo>
                          <a:lnTo>
                            <a:pt x="221" y="45"/>
                          </a:lnTo>
                          <a:lnTo>
                            <a:pt x="227" y="45"/>
                          </a:lnTo>
                          <a:lnTo>
                            <a:pt x="233" y="45"/>
                          </a:lnTo>
                          <a:lnTo>
                            <a:pt x="255" y="40"/>
                          </a:lnTo>
                          <a:lnTo>
                            <a:pt x="261" y="40"/>
                          </a:lnTo>
                          <a:lnTo>
                            <a:pt x="267" y="40"/>
                          </a:lnTo>
                          <a:lnTo>
                            <a:pt x="273" y="51"/>
                          </a:lnTo>
                          <a:lnTo>
                            <a:pt x="278" y="51"/>
                          </a:lnTo>
                          <a:lnTo>
                            <a:pt x="290" y="51"/>
                          </a:lnTo>
                          <a:lnTo>
                            <a:pt x="301" y="51"/>
                          </a:lnTo>
                          <a:lnTo>
                            <a:pt x="307" y="51"/>
                          </a:lnTo>
                          <a:lnTo>
                            <a:pt x="307" y="57"/>
                          </a:lnTo>
                          <a:lnTo>
                            <a:pt x="312" y="57"/>
                          </a:lnTo>
                          <a:lnTo>
                            <a:pt x="318" y="51"/>
                          </a:lnTo>
                          <a:lnTo>
                            <a:pt x="329" y="51"/>
                          </a:lnTo>
                          <a:lnTo>
                            <a:pt x="341" y="51"/>
                          </a:lnTo>
                          <a:lnTo>
                            <a:pt x="346" y="51"/>
                          </a:lnTo>
                          <a:lnTo>
                            <a:pt x="358" y="51"/>
                          </a:lnTo>
                          <a:lnTo>
                            <a:pt x="363" y="51"/>
                          </a:lnTo>
                          <a:lnTo>
                            <a:pt x="369" y="51"/>
                          </a:lnTo>
                          <a:lnTo>
                            <a:pt x="375" y="51"/>
                          </a:lnTo>
                          <a:lnTo>
                            <a:pt x="380" y="51"/>
                          </a:lnTo>
                          <a:lnTo>
                            <a:pt x="392" y="51"/>
                          </a:lnTo>
                          <a:lnTo>
                            <a:pt x="397" y="51"/>
                          </a:lnTo>
                          <a:lnTo>
                            <a:pt x="403" y="51"/>
                          </a:lnTo>
                          <a:lnTo>
                            <a:pt x="409" y="45"/>
                          </a:lnTo>
                          <a:lnTo>
                            <a:pt x="414" y="45"/>
                          </a:lnTo>
                          <a:lnTo>
                            <a:pt x="420" y="34"/>
                          </a:lnTo>
                          <a:lnTo>
                            <a:pt x="431" y="23"/>
                          </a:lnTo>
                          <a:lnTo>
                            <a:pt x="437" y="17"/>
                          </a:lnTo>
                          <a:lnTo>
                            <a:pt x="454" y="11"/>
                          </a:lnTo>
                          <a:lnTo>
                            <a:pt x="465" y="6"/>
                          </a:lnTo>
                          <a:lnTo>
                            <a:pt x="471" y="6"/>
                          </a:lnTo>
                          <a:lnTo>
                            <a:pt x="482" y="6"/>
                          </a:lnTo>
                          <a:lnTo>
                            <a:pt x="494" y="0"/>
                          </a:lnTo>
                          <a:lnTo>
                            <a:pt x="499" y="0"/>
                          </a:lnTo>
                          <a:lnTo>
                            <a:pt x="516" y="11"/>
                          </a:lnTo>
                          <a:lnTo>
                            <a:pt x="522" y="11"/>
                          </a:lnTo>
                          <a:lnTo>
                            <a:pt x="533" y="17"/>
                          </a:lnTo>
                          <a:lnTo>
                            <a:pt x="567" y="34"/>
                          </a:lnTo>
                          <a:lnTo>
                            <a:pt x="573" y="34"/>
                          </a:lnTo>
                          <a:lnTo>
                            <a:pt x="590" y="40"/>
                          </a:lnTo>
                          <a:lnTo>
                            <a:pt x="607" y="45"/>
                          </a:lnTo>
                          <a:lnTo>
                            <a:pt x="624" y="51"/>
                          </a:lnTo>
                          <a:lnTo>
                            <a:pt x="635" y="57"/>
                          </a:lnTo>
                          <a:lnTo>
                            <a:pt x="658" y="62"/>
                          </a:lnTo>
                          <a:lnTo>
                            <a:pt x="664" y="68"/>
                          </a:lnTo>
                          <a:lnTo>
                            <a:pt x="675" y="68"/>
                          </a:lnTo>
                          <a:lnTo>
                            <a:pt x="681" y="74"/>
                          </a:lnTo>
                          <a:lnTo>
                            <a:pt x="692" y="74"/>
                          </a:lnTo>
                          <a:lnTo>
                            <a:pt x="709" y="85"/>
                          </a:lnTo>
                          <a:lnTo>
                            <a:pt x="715" y="85"/>
                          </a:lnTo>
                          <a:lnTo>
                            <a:pt x="715" y="91"/>
                          </a:lnTo>
                          <a:lnTo>
                            <a:pt x="720" y="91"/>
                          </a:lnTo>
                          <a:lnTo>
                            <a:pt x="726" y="85"/>
                          </a:lnTo>
                          <a:lnTo>
                            <a:pt x="732" y="85"/>
                          </a:lnTo>
                          <a:lnTo>
                            <a:pt x="737" y="85"/>
                          </a:lnTo>
                          <a:lnTo>
                            <a:pt x="743" y="79"/>
                          </a:lnTo>
                          <a:lnTo>
                            <a:pt x="754" y="79"/>
                          </a:lnTo>
                          <a:lnTo>
                            <a:pt x="760" y="79"/>
                          </a:lnTo>
                          <a:lnTo>
                            <a:pt x="766" y="79"/>
                          </a:lnTo>
                          <a:lnTo>
                            <a:pt x="771" y="85"/>
                          </a:lnTo>
                          <a:lnTo>
                            <a:pt x="777" y="85"/>
                          </a:lnTo>
                          <a:lnTo>
                            <a:pt x="783" y="91"/>
                          </a:lnTo>
                          <a:lnTo>
                            <a:pt x="811" y="102"/>
                          </a:lnTo>
                          <a:lnTo>
                            <a:pt x="817" y="108"/>
                          </a:lnTo>
                          <a:lnTo>
                            <a:pt x="822" y="113"/>
                          </a:lnTo>
                          <a:lnTo>
                            <a:pt x="839" y="130"/>
                          </a:lnTo>
                          <a:lnTo>
                            <a:pt x="862" y="153"/>
                          </a:lnTo>
                          <a:lnTo>
                            <a:pt x="868" y="153"/>
                          </a:lnTo>
                          <a:lnTo>
                            <a:pt x="868" y="159"/>
                          </a:lnTo>
                          <a:lnTo>
                            <a:pt x="873" y="164"/>
                          </a:lnTo>
                          <a:lnTo>
                            <a:pt x="890" y="176"/>
                          </a:lnTo>
                          <a:lnTo>
                            <a:pt x="896" y="181"/>
                          </a:lnTo>
                          <a:lnTo>
                            <a:pt x="896" y="187"/>
                          </a:lnTo>
                          <a:lnTo>
                            <a:pt x="902" y="193"/>
                          </a:lnTo>
                          <a:lnTo>
                            <a:pt x="907" y="198"/>
                          </a:lnTo>
                          <a:lnTo>
                            <a:pt x="907" y="204"/>
                          </a:lnTo>
                          <a:lnTo>
                            <a:pt x="913" y="204"/>
                          </a:lnTo>
                          <a:lnTo>
                            <a:pt x="913" y="210"/>
                          </a:lnTo>
                          <a:lnTo>
                            <a:pt x="913" y="215"/>
                          </a:lnTo>
                          <a:lnTo>
                            <a:pt x="919" y="215"/>
                          </a:lnTo>
                          <a:lnTo>
                            <a:pt x="919" y="221"/>
                          </a:lnTo>
                          <a:lnTo>
                            <a:pt x="924" y="227"/>
                          </a:lnTo>
                          <a:lnTo>
                            <a:pt x="930" y="238"/>
                          </a:lnTo>
                          <a:lnTo>
                            <a:pt x="936" y="244"/>
                          </a:lnTo>
                          <a:lnTo>
                            <a:pt x="941" y="255"/>
                          </a:lnTo>
                          <a:lnTo>
                            <a:pt x="941" y="261"/>
                          </a:lnTo>
                          <a:lnTo>
                            <a:pt x="947" y="266"/>
                          </a:lnTo>
                          <a:lnTo>
                            <a:pt x="947" y="272"/>
                          </a:lnTo>
                          <a:lnTo>
                            <a:pt x="953" y="278"/>
                          </a:lnTo>
                          <a:lnTo>
                            <a:pt x="958" y="283"/>
                          </a:lnTo>
                          <a:lnTo>
                            <a:pt x="964" y="289"/>
                          </a:lnTo>
                          <a:lnTo>
                            <a:pt x="975" y="306"/>
                          </a:lnTo>
                          <a:lnTo>
                            <a:pt x="981" y="306"/>
                          </a:lnTo>
                          <a:lnTo>
                            <a:pt x="981" y="312"/>
                          </a:lnTo>
                          <a:lnTo>
                            <a:pt x="987" y="317"/>
                          </a:lnTo>
                          <a:lnTo>
                            <a:pt x="992" y="323"/>
                          </a:lnTo>
                          <a:lnTo>
                            <a:pt x="998" y="323"/>
                          </a:lnTo>
                          <a:lnTo>
                            <a:pt x="1015" y="323"/>
                          </a:lnTo>
                          <a:lnTo>
                            <a:pt x="1021" y="323"/>
                          </a:lnTo>
                          <a:lnTo>
                            <a:pt x="1032" y="317"/>
                          </a:lnTo>
                          <a:lnTo>
                            <a:pt x="1038" y="317"/>
                          </a:lnTo>
                          <a:lnTo>
                            <a:pt x="1038" y="335"/>
                          </a:lnTo>
                          <a:lnTo>
                            <a:pt x="1038" y="352"/>
                          </a:lnTo>
                          <a:lnTo>
                            <a:pt x="1038" y="363"/>
                          </a:lnTo>
                          <a:lnTo>
                            <a:pt x="1038" y="374"/>
                          </a:lnTo>
                          <a:lnTo>
                            <a:pt x="1038" y="380"/>
                          </a:lnTo>
                          <a:lnTo>
                            <a:pt x="1032" y="391"/>
                          </a:lnTo>
                          <a:lnTo>
                            <a:pt x="1032" y="403"/>
                          </a:lnTo>
                          <a:lnTo>
                            <a:pt x="1032" y="431"/>
                          </a:lnTo>
                          <a:lnTo>
                            <a:pt x="1032" y="437"/>
                          </a:lnTo>
                          <a:lnTo>
                            <a:pt x="1038" y="442"/>
                          </a:lnTo>
                          <a:lnTo>
                            <a:pt x="1038" y="448"/>
                          </a:lnTo>
                          <a:lnTo>
                            <a:pt x="1038" y="454"/>
                          </a:lnTo>
                          <a:lnTo>
                            <a:pt x="1038" y="459"/>
                          </a:lnTo>
                          <a:lnTo>
                            <a:pt x="1043" y="465"/>
                          </a:lnTo>
                          <a:lnTo>
                            <a:pt x="1043" y="488"/>
                          </a:lnTo>
                          <a:lnTo>
                            <a:pt x="1043" y="493"/>
                          </a:lnTo>
                          <a:lnTo>
                            <a:pt x="1043" y="499"/>
                          </a:lnTo>
                          <a:lnTo>
                            <a:pt x="1043" y="505"/>
                          </a:lnTo>
                          <a:lnTo>
                            <a:pt x="1043" y="510"/>
                          </a:lnTo>
                          <a:lnTo>
                            <a:pt x="1043" y="527"/>
                          </a:lnTo>
                          <a:lnTo>
                            <a:pt x="1043" y="533"/>
                          </a:lnTo>
                          <a:lnTo>
                            <a:pt x="1049" y="533"/>
                          </a:lnTo>
                          <a:lnTo>
                            <a:pt x="1049" y="539"/>
                          </a:lnTo>
                          <a:lnTo>
                            <a:pt x="1055" y="539"/>
                          </a:lnTo>
                          <a:lnTo>
                            <a:pt x="1055" y="544"/>
                          </a:lnTo>
                          <a:lnTo>
                            <a:pt x="1055" y="550"/>
                          </a:lnTo>
                          <a:lnTo>
                            <a:pt x="1055" y="556"/>
                          </a:lnTo>
                          <a:lnTo>
                            <a:pt x="1055" y="561"/>
                          </a:lnTo>
                          <a:lnTo>
                            <a:pt x="1060" y="561"/>
                          </a:lnTo>
                          <a:lnTo>
                            <a:pt x="1060" y="567"/>
                          </a:lnTo>
                          <a:lnTo>
                            <a:pt x="1060" y="578"/>
                          </a:lnTo>
                          <a:lnTo>
                            <a:pt x="1060" y="584"/>
                          </a:lnTo>
                          <a:lnTo>
                            <a:pt x="1066" y="590"/>
                          </a:lnTo>
                          <a:lnTo>
                            <a:pt x="1072" y="595"/>
                          </a:lnTo>
                          <a:lnTo>
                            <a:pt x="1072" y="601"/>
                          </a:lnTo>
                          <a:lnTo>
                            <a:pt x="1072" y="607"/>
                          </a:lnTo>
                          <a:lnTo>
                            <a:pt x="1072" y="612"/>
                          </a:lnTo>
                          <a:lnTo>
                            <a:pt x="1077" y="618"/>
                          </a:lnTo>
                          <a:lnTo>
                            <a:pt x="1077" y="624"/>
                          </a:lnTo>
                          <a:lnTo>
                            <a:pt x="1077" y="629"/>
                          </a:lnTo>
                          <a:lnTo>
                            <a:pt x="1077" y="635"/>
                          </a:lnTo>
                          <a:lnTo>
                            <a:pt x="1077" y="641"/>
                          </a:lnTo>
                          <a:lnTo>
                            <a:pt x="1072" y="641"/>
                          </a:lnTo>
                          <a:lnTo>
                            <a:pt x="1072" y="646"/>
                          </a:lnTo>
                          <a:lnTo>
                            <a:pt x="1072" y="652"/>
                          </a:lnTo>
                          <a:lnTo>
                            <a:pt x="1066" y="652"/>
                          </a:lnTo>
                          <a:lnTo>
                            <a:pt x="1066" y="658"/>
                          </a:lnTo>
                          <a:lnTo>
                            <a:pt x="1060" y="658"/>
                          </a:lnTo>
                          <a:lnTo>
                            <a:pt x="1060" y="663"/>
                          </a:lnTo>
                          <a:lnTo>
                            <a:pt x="1060" y="669"/>
                          </a:lnTo>
                          <a:lnTo>
                            <a:pt x="1060" y="675"/>
                          </a:lnTo>
                          <a:lnTo>
                            <a:pt x="1066" y="675"/>
                          </a:lnTo>
                          <a:lnTo>
                            <a:pt x="1066" y="680"/>
                          </a:lnTo>
                          <a:lnTo>
                            <a:pt x="1072" y="680"/>
                          </a:lnTo>
                          <a:lnTo>
                            <a:pt x="1077" y="680"/>
                          </a:lnTo>
                          <a:lnTo>
                            <a:pt x="1083" y="680"/>
                          </a:lnTo>
                          <a:lnTo>
                            <a:pt x="1083" y="686"/>
                          </a:lnTo>
                          <a:lnTo>
                            <a:pt x="1089" y="686"/>
                          </a:lnTo>
                          <a:lnTo>
                            <a:pt x="1094" y="697"/>
                          </a:lnTo>
                          <a:lnTo>
                            <a:pt x="1100" y="697"/>
                          </a:lnTo>
                          <a:lnTo>
                            <a:pt x="1100" y="703"/>
                          </a:lnTo>
                          <a:lnTo>
                            <a:pt x="1106" y="709"/>
                          </a:lnTo>
                          <a:lnTo>
                            <a:pt x="1106" y="714"/>
                          </a:lnTo>
                          <a:lnTo>
                            <a:pt x="1100" y="714"/>
                          </a:lnTo>
                          <a:lnTo>
                            <a:pt x="1100" y="720"/>
                          </a:lnTo>
                          <a:lnTo>
                            <a:pt x="1094" y="720"/>
                          </a:lnTo>
                          <a:lnTo>
                            <a:pt x="1094" y="726"/>
                          </a:lnTo>
                          <a:lnTo>
                            <a:pt x="1089" y="720"/>
                          </a:lnTo>
                          <a:lnTo>
                            <a:pt x="1083" y="720"/>
                          </a:lnTo>
                          <a:lnTo>
                            <a:pt x="1077" y="720"/>
                          </a:lnTo>
                          <a:lnTo>
                            <a:pt x="1072" y="726"/>
                          </a:lnTo>
                          <a:lnTo>
                            <a:pt x="1072" y="731"/>
                          </a:lnTo>
                          <a:lnTo>
                            <a:pt x="1072" y="737"/>
                          </a:lnTo>
                          <a:lnTo>
                            <a:pt x="1066" y="743"/>
                          </a:lnTo>
                          <a:lnTo>
                            <a:pt x="1060" y="743"/>
                          </a:lnTo>
                          <a:lnTo>
                            <a:pt x="1055" y="754"/>
                          </a:lnTo>
                          <a:lnTo>
                            <a:pt x="1049" y="754"/>
                          </a:lnTo>
                          <a:lnTo>
                            <a:pt x="1043" y="754"/>
                          </a:lnTo>
                          <a:lnTo>
                            <a:pt x="1043" y="760"/>
                          </a:lnTo>
                          <a:lnTo>
                            <a:pt x="1038" y="760"/>
                          </a:lnTo>
                          <a:lnTo>
                            <a:pt x="1032" y="760"/>
                          </a:lnTo>
                          <a:lnTo>
                            <a:pt x="1026" y="754"/>
                          </a:lnTo>
                          <a:lnTo>
                            <a:pt x="1021" y="754"/>
                          </a:lnTo>
                          <a:lnTo>
                            <a:pt x="1015" y="754"/>
                          </a:lnTo>
                          <a:lnTo>
                            <a:pt x="1009" y="754"/>
                          </a:lnTo>
                          <a:lnTo>
                            <a:pt x="998" y="754"/>
                          </a:lnTo>
                          <a:lnTo>
                            <a:pt x="998" y="760"/>
                          </a:lnTo>
                          <a:lnTo>
                            <a:pt x="992" y="760"/>
                          </a:lnTo>
                          <a:lnTo>
                            <a:pt x="992" y="765"/>
                          </a:lnTo>
                          <a:lnTo>
                            <a:pt x="987" y="765"/>
                          </a:lnTo>
                          <a:lnTo>
                            <a:pt x="987" y="771"/>
                          </a:lnTo>
                          <a:lnTo>
                            <a:pt x="987" y="782"/>
                          </a:lnTo>
                          <a:lnTo>
                            <a:pt x="981" y="782"/>
                          </a:lnTo>
                          <a:lnTo>
                            <a:pt x="981" y="788"/>
                          </a:lnTo>
                          <a:lnTo>
                            <a:pt x="981" y="794"/>
                          </a:lnTo>
                          <a:lnTo>
                            <a:pt x="981" y="799"/>
                          </a:lnTo>
                          <a:lnTo>
                            <a:pt x="975" y="799"/>
                          </a:lnTo>
                          <a:lnTo>
                            <a:pt x="975" y="805"/>
                          </a:lnTo>
                          <a:lnTo>
                            <a:pt x="975" y="811"/>
                          </a:lnTo>
                          <a:lnTo>
                            <a:pt x="975" y="816"/>
                          </a:lnTo>
                          <a:lnTo>
                            <a:pt x="975" y="822"/>
                          </a:lnTo>
                          <a:lnTo>
                            <a:pt x="975" y="828"/>
                          </a:lnTo>
                          <a:lnTo>
                            <a:pt x="975" y="833"/>
                          </a:lnTo>
                          <a:lnTo>
                            <a:pt x="981" y="839"/>
                          </a:lnTo>
                          <a:lnTo>
                            <a:pt x="987" y="845"/>
                          </a:lnTo>
                          <a:lnTo>
                            <a:pt x="987" y="850"/>
                          </a:lnTo>
                          <a:lnTo>
                            <a:pt x="992" y="856"/>
                          </a:lnTo>
                          <a:lnTo>
                            <a:pt x="992" y="862"/>
                          </a:lnTo>
                          <a:lnTo>
                            <a:pt x="992" y="867"/>
                          </a:lnTo>
                          <a:lnTo>
                            <a:pt x="987" y="867"/>
                          </a:lnTo>
                          <a:lnTo>
                            <a:pt x="987" y="873"/>
                          </a:lnTo>
                          <a:lnTo>
                            <a:pt x="987" y="879"/>
                          </a:lnTo>
                          <a:lnTo>
                            <a:pt x="987" y="884"/>
                          </a:lnTo>
                          <a:lnTo>
                            <a:pt x="981" y="890"/>
                          </a:lnTo>
                          <a:lnTo>
                            <a:pt x="981" y="896"/>
                          </a:lnTo>
                          <a:lnTo>
                            <a:pt x="981" y="901"/>
                          </a:lnTo>
                          <a:lnTo>
                            <a:pt x="987" y="907"/>
                          </a:lnTo>
                          <a:lnTo>
                            <a:pt x="981" y="913"/>
                          </a:lnTo>
                          <a:lnTo>
                            <a:pt x="975" y="918"/>
                          </a:lnTo>
                          <a:lnTo>
                            <a:pt x="970" y="924"/>
                          </a:lnTo>
                          <a:lnTo>
                            <a:pt x="964" y="924"/>
                          </a:lnTo>
                          <a:lnTo>
                            <a:pt x="964" y="930"/>
                          </a:lnTo>
                          <a:lnTo>
                            <a:pt x="958" y="930"/>
                          </a:lnTo>
                          <a:lnTo>
                            <a:pt x="958" y="935"/>
                          </a:lnTo>
                          <a:lnTo>
                            <a:pt x="953" y="935"/>
                          </a:lnTo>
                          <a:lnTo>
                            <a:pt x="947" y="935"/>
                          </a:lnTo>
                          <a:lnTo>
                            <a:pt x="947" y="941"/>
                          </a:lnTo>
                          <a:lnTo>
                            <a:pt x="941" y="941"/>
                          </a:lnTo>
                          <a:lnTo>
                            <a:pt x="936" y="947"/>
                          </a:lnTo>
                          <a:lnTo>
                            <a:pt x="936" y="952"/>
                          </a:lnTo>
                          <a:lnTo>
                            <a:pt x="930" y="964"/>
                          </a:lnTo>
                          <a:lnTo>
                            <a:pt x="930" y="975"/>
                          </a:lnTo>
                          <a:lnTo>
                            <a:pt x="930" y="981"/>
                          </a:lnTo>
                          <a:lnTo>
                            <a:pt x="930" y="986"/>
                          </a:lnTo>
                          <a:lnTo>
                            <a:pt x="924" y="992"/>
                          </a:lnTo>
                          <a:lnTo>
                            <a:pt x="924" y="998"/>
                          </a:lnTo>
                          <a:lnTo>
                            <a:pt x="919" y="998"/>
                          </a:lnTo>
                          <a:lnTo>
                            <a:pt x="919" y="1003"/>
                          </a:lnTo>
                          <a:lnTo>
                            <a:pt x="913" y="1009"/>
                          </a:lnTo>
                          <a:lnTo>
                            <a:pt x="907" y="1015"/>
                          </a:lnTo>
                          <a:lnTo>
                            <a:pt x="902" y="1015"/>
                          </a:lnTo>
                          <a:lnTo>
                            <a:pt x="902" y="1020"/>
                          </a:lnTo>
                          <a:lnTo>
                            <a:pt x="896" y="1020"/>
                          </a:lnTo>
                          <a:lnTo>
                            <a:pt x="890" y="1020"/>
                          </a:lnTo>
                          <a:lnTo>
                            <a:pt x="885" y="1026"/>
                          </a:lnTo>
                          <a:lnTo>
                            <a:pt x="879" y="1026"/>
                          </a:lnTo>
                          <a:lnTo>
                            <a:pt x="862" y="1032"/>
                          </a:lnTo>
                          <a:lnTo>
                            <a:pt x="856" y="1032"/>
                          </a:lnTo>
                          <a:lnTo>
                            <a:pt x="851" y="1032"/>
                          </a:lnTo>
                          <a:lnTo>
                            <a:pt x="845" y="1032"/>
                          </a:lnTo>
                          <a:lnTo>
                            <a:pt x="834" y="1032"/>
                          </a:lnTo>
                          <a:lnTo>
                            <a:pt x="828" y="1032"/>
                          </a:lnTo>
                          <a:lnTo>
                            <a:pt x="822" y="1026"/>
                          </a:lnTo>
                          <a:lnTo>
                            <a:pt x="817" y="1026"/>
                          </a:lnTo>
                          <a:lnTo>
                            <a:pt x="811" y="1020"/>
                          </a:lnTo>
                          <a:lnTo>
                            <a:pt x="805" y="1020"/>
                          </a:lnTo>
                          <a:lnTo>
                            <a:pt x="805" y="1026"/>
                          </a:lnTo>
                          <a:lnTo>
                            <a:pt x="794" y="1026"/>
                          </a:lnTo>
                          <a:lnTo>
                            <a:pt x="794" y="1032"/>
                          </a:lnTo>
                          <a:lnTo>
                            <a:pt x="783" y="1037"/>
                          </a:lnTo>
                          <a:lnTo>
                            <a:pt x="777" y="1037"/>
                          </a:lnTo>
                          <a:lnTo>
                            <a:pt x="777" y="1043"/>
                          </a:lnTo>
                          <a:lnTo>
                            <a:pt x="771" y="1043"/>
                          </a:lnTo>
                          <a:lnTo>
                            <a:pt x="771" y="1049"/>
                          </a:lnTo>
                          <a:lnTo>
                            <a:pt x="766" y="1049"/>
                          </a:lnTo>
                          <a:lnTo>
                            <a:pt x="760" y="1054"/>
                          </a:lnTo>
                          <a:lnTo>
                            <a:pt x="760" y="1060"/>
                          </a:lnTo>
                          <a:lnTo>
                            <a:pt x="754" y="1060"/>
                          </a:lnTo>
                          <a:lnTo>
                            <a:pt x="754" y="1071"/>
                          </a:lnTo>
                          <a:lnTo>
                            <a:pt x="749" y="1071"/>
                          </a:lnTo>
                          <a:lnTo>
                            <a:pt x="749" y="1077"/>
                          </a:lnTo>
                          <a:lnTo>
                            <a:pt x="749" y="1083"/>
                          </a:lnTo>
                          <a:lnTo>
                            <a:pt x="743" y="1083"/>
                          </a:lnTo>
                          <a:lnTo>
                            <a:pt x="737" y="1083"/>
                          </a:lnTo>
                          <a:lnTo>
                            <a:pt x="732" y="1083"/>
                          </a:lnTo>
                          <a:lnTo>
                            <a:pt x="726" y="1077"/>
                          </a:lnTo>
                          <a:lnTo>
                            <a:pt x="726" y="1071"/>
                          </a:lnTo>
                          <a:lnTo>
                            <a:pt x="720" y="1066"/>
                          </a:lnTo>
                          <a:lnTo>
                            <a:pt x="720" y="1060"/>
                          </a:lnTo>
                          <a:lnTo>
                            <a:pt x="720" y="1054"/>
                          </a:lnTo>
                          <a:lnTo>
                            <a:pt x="715" y="1049"/>
                          </a:lnTo>
                          <a:lnTo>
                            <a:pt x="709" y="1049"/>
                          </a:lnTo>
                          <a:lnTo>
                            <a:pt x="709" y="1043"/>
                          </a:lnTo>
                          <a:lnTo>
                            <a:pt x="703" y="1043"/>
                          </a:lnTo>
                          <a:lnTo>
                            <a:pt x="703" y="1037"/>
                          </a:lnTo>
                          <a:lnTo>
                            <a:pt x="703" y="1032"/>
                          </a:lnTo>
                          <a:lnTo>
                            <a:pt x="698" y="1026"/>
                          </a:lnTo>
                          <a:lnTo>
                            <a:pt x="698" y="1020"/>
                          </a:lnTo>
                          <a:lnTo>
                            <a:pt x="692" y="1020"/>
                          </a:lnTo>
                          <a:lnTo>
                            <a:pt x="692" y="1015"/>
                          </a:lnTo>
                          <a:lnTo>
                            <a:pt x="681" y="1003"/>
                          </a:lnTo>
                          <a:lnTo>
                            <a:pt x="681" y="998"/>
                          </a:lnTo>
                          <a:lnTo>
                            <a:pt x="675" y="992"/>
                          </a:lnTo>
                          <a:lnTo>
                            <a:pt x="675" y="986"/>
                          </a:lnTo>
                          <a:lnTo>
                            <a:pt x="675" y="981"/>
                          </a:lnTo>
                          <a:lnTo>
                            <a:pt x="675" y="975"/>
                          </a:lnTo>
                          <a:lnTo>
                            <a:pt x="675" y="969"/>
                          </a:lnTo>
                          <a:lnTo>
                            <a:pt x="675" y="964"/>
                          </a:lnTo>
                          <a:lnTo>
                            <a:pt x="675" y="952"/>
                          </a:lnTo>
                          <a:lnTo>
                            <a:pt x="675" y="947"/>
                          </a:lnTo>
                          <a:lnTo>
                            <a:pt x="675" y="935"/>
                          </a:lnTo>
                          <a:lnTo>
                            <a:pt x="669" y="930"/>
                          </a:lnTo>
                          <a:lnTo>
                            <a:pt x="669" y="924"/>
                          </a:lnTo>
                          <a:lnTo>
                            <a:pt x="664" y="924"/>
                          </a:lnTo>
                          <a:lnTo>
                            <a:pt x="664" y="918"/>
                          </a:lnTo>
                          <a:lnTo>
                            <a:pt x="664" y="913"/>
                          </a:lnTo>
                          <a:lnTo>
                            <a:pt x="664" y="907"/>
                          </a:lnTo>
                          <a:lnTo>
                            <a:pt x="658" y="907"/>
                          </a:lnTo>
                          <a:lnTo>
                            <a:pt x="652" y="907"/>
                          </a:lnTo>
                          <a:lnTo>
                            <a:pt x="652" y="901"/>
                          </a:lnTo>
                          <a:lnTo>
                            <a:pt x="647" y="896"/>
                          </a:lnTo>
                          <a:lnTo>
                            <a:pt x="641" y="896"/>
                          </a:lnTo>
                          <a:lnTo>
                            <a:pt x="635" y="896"/>
                          </a:lnTo>
                          <a:lnTo>
                            <a:pt x="630" y="896"/>
                          </a:lnTo>
                          <a:lnTo>
                            <a:pt x="624" y="890"/>
                          </a:lnTo>
                          <a:lnTo>
                            <a:pt x="618" y="890"/>
                          </a:lnTo>
                          <a:lnTo>
                            <a:pt x="618" y="884"/>
                          </a:lnTo>
                          <a:lnTo>
                            <a:pt x="624" y="884"/>
                          </a:lnTo>
                          <a:lnTo>
                            <a:pt x="624" y="879"/>
                          </a:lnTo>
                          <a:lnTo>
                            <a:pt x="630" y="867"/>
                          </a:lnTo>
                          <a:lnTo>
                            <a:pt x="630" y="862"/>
                          </a:lnTo>
                          <a:lnTo>
                            <a:pt x="635" y="856"/>
                          </a:lnTo>
                          <a:lnTo>
                            <a:pt x="635" y="850"/>
                          </a:lnTo>
                          <a:lnTo>
                            <a:pt x="630" y="828"/>
                          </a:lnTo>
                          <a:lnTo>
                            <a:pt x="624" y="822"/>
                          </a:lnTo>
                          <a:lnTo>
                            <a:pt x="618" y="816"/>
                          </a:lnTo>
                          <a:lnTo>
                            <a:pt x="618" y="811"/>
                          </a:lnTo>
                          <a:lnTo>
                            <a:pt x="613" y="811"/>
                          </a:lnTo>
                          <a:lnTo>
                            <a:pt x="607" y="811"/>
                          </a:lnTo>
                          <a:lnTo>
                            <a:pt x="607" y="805"/>
                          </a:lnTo>
                          <a:lnTo>
                            <a:pt x="601" y="799"/>
                          </a:lnTo>
                          <a:lnTo>
                            <a:pt x="596" y="799"/>
                          </a:lnTo>
                          <a:lnTo>
                            <a:pt x="590" y="799"/>
                          </a:lnTo>
                          <a:lnTo>
                            <a:pt x="584" y="799"/>
                          </a:lnTo>
                          <a:lnTo>
                            <a:pt x="579" y="799"/>
                          </a:lnTo>
                          <a:lnTo>
                            <a:pt x="573" y="799"/>
                          </a:lnTo>
                          <a:lnTo>
                            <a:pt x="567" y="805"/>
                          </a:lnTo>
                          <a:lnTo>
                            <a:pt x="567" y="811"/>
                          </a:lnTo>
                          <a:lnTo>
                            <a:pt x="562" y="811"/>
                          </a:lnTo>
                          <a:lnTo>
                            <a:pt x="556" y="805"/>
                          </a:lnTo>
                          <a:lnTo>
                            <a:pt x="550" y="811"/>
                          </a:lnTo>
                          <a:lnTo>
                            <a:pt x="545" y="811"/>
                          </a:lnTo>
                          <a:lnTo>
                            <a:pt x="539" y="811"/>
                          </a:lnTo>
                          <a:lnTo>
                            <a:pt x="539" y="805"/>
                          </a:lnTo>
                          <a:lnTo>
                            <a:pt x="533" y="805"/>
                          </a:lnTo>
                          <a:lnTo>
                            <a:pt x="533" y="811"/>
                          </a:lnTo>
                          <a:lnTo>
                            <a:pt x="528" y="811"/>
                          </a:lnTo>
                          <a:lnTo>
                            <a:pt x="528" y="805"/>
                          </a:lnTo>
                          <a:lnTo>
                            <a:pt x="522" y="805"/>
                          </a:lnTo>
                          <a:lnTo>
                            <a:pt x="516" y="811"/>
                          </a:lnTo>
                          <a:lnTo>
                            <a:pt x="511" y="811"/>
                          </a:lnTo>
                          <a:lnTo>
                            <a:pt x="505" y="811"/>
                          </a:lnTo>
                          <a:lnTo>
                            <a:pt x="499" y="816"/>
                          </a:lnTo>
                          <a:lnTo>
                            <a:pt x="494" y="816"/>
                          </a:lnTo>
                          <a:lnTo>
                            <a:pt x="494" y="811"/>
                          </a:lnTo>
                          <a:lnTo>
                            <a:pt x="488" y="811"/>
                          </a:lnTo>
                          <a:lnTo>
                            <a:pt x="488" y="805"/>
                          </a:lnTo>
                          <a:lnTo>
                            <a:pt x="482" y="799"/>
                          </a:lnTo>
                          <a:lnTo>
                            <a:pt x="477" y="799"/>
                          </a:lnTo>
                          <a:lnTo>
                            <a:pt x="477" y="794"/>
                          </a:lnTo>
                          <a:lnTo>
                            <a:pt x="465" y="794"/>
                          </a:lnTo>
                          <a:lnTo>
                            <a:pt x="460" y="794"/>
                          </a:lnTo>
                          <a:lnTo>
                            <a:pt x="454" y="794"/>
                          </a:lnTo>
                          <a:lnTo>
                            <a:pt x="454" y="799"/>
                          </a:lnTo>
                          <a:lnTo>
                            <a:pt x="454" y="794"/>
                          </a:lnTo>
                          <a:lnTo>
                            <a:pt x="448" y="794"/>
                          </a:lnTo>
                          <a:lnTo>
                            <a:pt x="448" y="788"/>
                          </a:lnTo>
                          <a:lnTo>
                            <a:pt x="448" y="782"/>
                          </a:lnTo>
                          <a:lnTo>
                            <a:pt x="443" y="777"/>
                          </a:lnTo>
                          <a:lnTo>
                            <a:pt x="437" y="771"/>
                          </a:lnTo>
                          <a:lnTo>
                            <a:pt x="437" y="765"/>
                          </a:lnTo>
                          <a:lnTo>
                            <a:pt x="431" y="765"/>
                          </a:lnTo>
                          <a:lnTo>
                            <a:pt x="426" y="765"/>
                          </a:lnTo>
                          <a:lnTo>
                            <a:pt x="420" y="765"/>
                          </a:lnTo>
                          <a:lnTo>
                            <a:pt x="420" y="771"/>
                          </a:lnTo>
                          <a:lnTo>
                            <a:pt x="414" y="771"/>
                          </a:lnTo>
                          <a:lnTo>
                            <a:pt x="409" y="771"/>
                          </a:lnTo>
                          <a:lnTo>
                            <a:pt x="403" y="771"/>
                          </a:lnTo>
                          <a:lnTo>
                            <a:pt x="397" y="771"/>
                          </a:lnTo>
                          <a:lnTo>
                            <a:pt x="397" y="765"/>
                          </a:lnTo>
                          <a:lnTo>
                            <a:pt x="392" y="765"/>
                          </a:lnTo>
                          <a:lnTo>
                            <a:pt x="386" y="765"/>
                          </a:lnTo>
                          <a:lnTo>
                            <a:pt x="380" y="765"/>
                          </a:lnTo>
                          <a:lnTo>
                            <a:pt x="380" y="771"/>
                          </a:lnTo>
                          <a:lnTo>
                            <a:pt x="380" y="777"/>
                          </a:lnTo>
                          <a:lnTo>
                            <a:pt x="380" y="782"/>
                          </a:lnTo>
                          <a:lnTo>
                            <a:pt x="375" y="782"/>
                          </a:lnTo>
                          <a:lnTo>
                            <a:pt x="369" y="782"/>
                          </a:lnTo>
                          <a:lnTo>
                            <a:pt x="363" y="788"/>
                          </a:lnTo>
                          <a:lnTo>
                            <a:pt x="352" y="794"/>
                          </a:lnTo>
                          <a:lnTo>
                            <a:pt x="346" y="788"/>
                          </a:lnTo>
                          <a:lnTo>
                            <a:pt x="346" y="794"/>
                          </a:lnTo>
                          <a:lnTo>
                            <a:pt x="341" y="794"/>
                          </a:lnTo>
                          <a:lnTo>
                            <a:pt x="335" y="794"/>
                          </a:lnTo>
                          <a:lnTo>
                            <a:pt x="335" y="788"/>
                          </a:lnTo>
                          <a:lnTo>
                            <a:pt x="335" y="782"/>
                          </a:lnTo>
                          <a:lnTo>
                            <a:pt x="329" y="782"/>
                          </a:lnTo>
                          <a:lnTo>
                            <a:pt x="329" y="777"/>
                          </a:lnTo>
                          <a:lnTo>
                            <a:pt x="324" y="777"/>
                          </a:lnTo>
                          <a:lnTo>
                            <a:pt x="307" y="777"/>
                          </a:lnTo>
                          <a:lnTo>
                            <a:pt x="307" y="782"/>
                          </a:lnTo>
                          <a:lnTo>
                            <a:pt x="301" y="782"/>
                          </a:lnTo>
                          <a:lnTo>
                            <a:pt x="295" y="782"/>
                          </a:lnTo>
                          <a:lnTo>
                            <a:pt x="290" y="782"/>
                          </a:lnTo>
                          <a:lnTo>
                            <a:pt x="284" y="782"/>
                          </a:lnTo>
                          <a:lnTo>
                            <a:pt x="284" y="777"/>
                          </a:lnTo>
                          <a:lnTo>
                            <a:pt x="284" y="771"/>
                          </a:lnTo>
                          <a:lnTo>
                            <a:pt x="278" y="771"/>
                          </a:lnTo>
                          <a:lnTo>
                            <a:pt x="278" y="777"/>
                          </a:lnTo>
                          <a:lnTo>
                            <a:pt x="267" y="777"/>
                          </a:lnTo>
                          <a:lnTo>
                            <a:pt x="261" y="771"/>
                          </a:lnTo>
                          <a:lnTo>
                            <a:pt x="255" y="771"/>
                          </a:lnTo>
                          <a:lnTo>
                            <a:pt x="250" y="771"/>
                          </a:lnTo>
                          <a:lnTo>
                            <a:pt x="244" y="777"/>
                          </a:lnTo>
                          <a:lnTo>
                            <a:pt x="238" y="777"/>
                          </a:lnTo>
                          <a:lnTo>
                            <a:pt x="238" y="782"/>
                          </a:lnTo>
                          <a:lnTo>
                            <a:pt x="233" y="782"/>
                          </a:lnTo>
                          <a:lnTo>
                            <a:pt x="227" y="782"/>
                          </a:lnTo>
                          <a:lnTo>
                            <a:pt x="227" y="788"/>
                          </a:lnTo>
                          <a:lnTo>
                            <a:pt x="221" y="788"/>
                          </a:lnTo>
                          <a:lnTo>
                            <a:pt x="221" y="794"/>
                          </a:lnTo>
                          <a:lnTo>
                            <a:pt x="210" y="794"/>
                          </a:lnTo>
                          <a:lnTo>
                            <a:pt x="204" y="794"/>
                          </a:lnTo>
                          <a:lnTo>
                            <a:pt x="199" y="794"/>
                          </a:lnTo>
                          <a:lnTo>
                            <a:pt x="193" y="799"/>
                          </a:lnTo>
                          <a:lnTo>
                            <a:pt x="182" y="799"/>
                          </a:lnTo>
                          <a:lnTo>
                            <a:pt x="176" y="805"/>
                          </a:lnTo>
                          <a:lnTo>
                            <a:pt x="170" y="811"/>
                          </a:lnTo>
                          <a:lnTo>
                            <a:pt x="165" y="816"/>
                          </a:lnTo>
                          <a:lnTo>
                            <a:pt x="165" y="822"/>
                          </a:lnTo>
                          <a:lnTo>
                            <a:pt x="165" y="828"/>
                          </a:lnTo>
                          <a:lnTo>
                            <a:pt x="159" y="828"/>
                          </a:lnTo>
                          <a:lnTo>
                            <a:pt x="159" y="833"/>
                          </a:lnTo>
                          <a:lnTo>
                            <a:pt x="153" y="833"/>
                          </a:lnTo>
                          <a:lnTo>
                            <a:pt x="148" y="833"/>
                          </a:lnTo>
                          <a:lnTo>
                            <a:pt x="142" y="833"/>
                          </a:lnTo>
                          <a:lnTo>
                            <a:pt x="136" y="828"/>
                          </a:lnTo>
                          <a:lnTo>
                            <a:pt x="125" y="822"/>
                          </a:lnTo>
                          <a:lnTo>
                            <a:pt x="125" y="816"/>
                          </a:lnTo>
                          <a:lnTo>
                            <a:pt x="119" y="799"/>
                          </a:lnTo>
                          <a:lnTo>
                            <a:pt x="125" y="794"/>
                          </a:lnTo>
                          <a:lnTo>
                            <a:pt x="125" y="788"/>
                          </a:lnTo>
                          <a:lnTo>
                            <a:pt x="131" y="777"/>
                          </a:lnTo>
                          <a:lnTo>
                            <a:pt x="136" y="765"/>
                          </a:lnTo>
                          <a:lnTo>
                            <a:pt x="136" y="743"/>
                          </a:lnTo>
                          <a:lnTo>
                            <a:pt x="142" y="720"/>
                          </a:lnTo>
                          <a:lnTo>
                            <a:pt x="148" y="709"/>
                          </a:lnTo>
                          <a:lnTo>
                            <a:pt x="153" y="686"/>
                          </a:lnTo>
                          <a:lnTo>
                            <a:pt x="153" y="669"/>
                          </a:lnTo>
                          <a:lnTo>
                            <a:pt x="153" y="646"/>
                          </a:lnTo>
                          <a:lnTo>
                            <a:pt x="153" y="635"/>
                          </a:lnTo>
                          <a:lnTo>
                            <a:pt x="153" y="618"/>
                          </a:lnTo>
                          <a:lnTo>
                            <a:pt x="153" y="601"/>
                          </a:lnTo>
                          <a:lnTo>
                            <a:pt x="153" y="584"/>
                          </a:lnTo>
                          <a:lnTo>
                            <a:pt x="153" y="573"/>
                          </a:lnTo>
                          <a:lnTo>
                            <a:pt x="153" y="556"/>
                          </a:lnTo>
                          <a:lnTo>
                            <a:pt x="153" y="544"/>
                          </a:lnTo>
                          <a:lnTo>
                            <a:pt x="159" y="544"/>
                          </a:lnTo>
                          <a:lnTo>
                            <a:pt x="165" y="533"/>
                          </a:lnTo>
                          <a:lnTo>
                            <a:pt x="176" y="527"/>
                          </a:lnTo>
                          <a:lnTo>
                            <a:pt x="182" y="527"/>
                          </a:lnTo>
                          <a:lnTo>
                            <a:pt x="193" y="522"/>
                          </a:lnTo>
                          <a:lnTo>
                            <a:pt x="204" y="516"/>
                          </a:lnTo>
                          <a:lnTo>
                            <a:pt x="210" y="522"/>
                          </a:lnTo>
                          <a:lnTo>
                            <a:pt x="221" y="527"/>
                          </a:lnTo>
                          <a:lnTo>
                            <a:pt x="221" y="533"/>
                          </a:lnTo>
                          <a:lnTo>
                            <a:pt x="227" y="533"/>
                          </a:lnTo>
                          <a:lnTo>
                            <a:pt x="233" y="527"/>
                          </a:lnTo>
                          <a:lnTo>
                            <a:pt x="233" y="516"/>
                          </a:lnTo>
                          <a:lnTo>
                            <a:pt x="233" y="505"/>
                          </a:lnTo>
                          <a:lnTo>
                            <a:pt x="233" y="488"/>
                          </a:lnTo>
                          <a:lnTo>
                            <a:pt x="233" y="476"/>
                          </a:lnTo>
                          <a:lnTo>
                            <a:pt x="233" y="459"/>
                          </a:lnTo>
                          <a:lnTo>
                            <a:pt x="221" y="448"/>
                          </a:lnTo>
                          <a:lnTo>
                            <a:pt x="221" y="437"/>
                          </a:lnTo>
                          <a:lnTo>
                            <a:pt x="221" y="431"/>
                          </a:lnTo>
                          <a:lnTo>
                            <a:pt x="227" y="425"/>
                          </a:lnTo>
                          <a:lnTo>
                            <a:pt x="233" y="420"/>
                          </a:lnTo>
                          <a:lnTo>
                            <a:pt x="233" y="408"/>
                          </a:lnTo>
                          <a:lnTo>
                            <a:pt x="233" y="397"/>
                          </a:lnTo>
                          <a:lnTo>
                            <a:pt x="233" y="386"/>
                          </a:lnTo>
                          <a:lnTo>
                            <a:pt x="233" y="374"/>
                          </a:lnTo>
                          <a:lnTo>
                            <a:pt x="221" y="363"/>
                          </a:lnTo>
                          <a:lnTo>
                            <a:pt x="221" y="357"/>
                          </a:lnTo>
                          <a:lnTo>
                            <a:pt x="216" y="352"/>
                          </a:lnTo>
                          <a:lnTo>
                            <a:pt x="210" y="352"/>
                          </a:lnTo>
                          <a:lnTo>
                            <a:pt x="210" y="346"/>
                          </a:lnTo>
                          <a:lnTo>
                            <a:pt x="210" y="340"/>
                          </a:lnTo>
                          <a:lnTo>
                            <a:pt x="210" y="335"/>
                          </a:lnTo>
                          <a:lnTo>
                            <a:pt x="216" y="335"/>
                          </a:lnTo>
                          <a:lnTo>
                            <a:pt x="216" y="329"/>
                          </a:lnTo>
                          <a:lnTo>
                            <a:pt x="221" y="323"/>
                          </a:lnTo>
                          <a:lnTo>
                            <a:pt x="221" y="317"/>
                          </a:lnTo>
                          <a:lnTo>
                            <a:pt x="221" y="312"/>
                          </a:lnTo>
                          <a:lnTo>
                            <a:pt x="221" y="306"/>
                          </a:lnTo>
                          <a:lnTo>
                            <a:pt x="221" y="300"/>
                          </a:lnTo>
                          <a:lnTo>
                            <a:pt x="221" y="295"/>
                          </a:lnTo>
                          <a:lnTo>
                            <a:pt x="233" y="289"/>
                          </a:lnTo>
                          <a:lnTo>
                            <a:pt x="233" y="283"/>
                          </a:lnTo>
                          <a:lnTo>
                            <a:pt x="233" y="278"/>
                          </a:lnTo>
                          <a:lnTo>
                            <a:pt x="233" y="272"/>
                          </a:lnTo>
                          <a:lnTo>
                            <a:pt x="233" y="266"/>
                          </a:lnTo>
                          <a:lnTo>
                            <a:pt x="227" y="266"/>
                          </a:lnTo>
                          <a:lnTo>
                            <a:pt x="221" y="266"/>
                          </a:lnTo>
                          <a:lnTo>
                            <a:pt x="216" y="272"/>
                          </a:lnTo>
                          <a:lnTo>
                            <a:pt x="210" y="278"/>
                          </a:lnTo>
                          <a:lnTo>
                            <a:pt x="204" y="278"/>
                          </a:lnTo>
                          <a:lnTo>
                            <a:pt x="204" y="283"/>
                          </a:lnTo>
                          <a:lnTo>
                            <a:pt x="204" y="289"/>
                          </a:lnTo>
                          <a:lnTo>
                            <a:pt x="199" y="289"/>
                          </a:lnTo>
                          <a:lnTo>
                            <a:pt x="193" y="295"/>
                          </a:lnTo>
                          <a:lnTo>
                            <a:pt x="187" y="295"/>
                          </a:lnTo>
                          <a:lnTo>
                            <a:pt x="182" y="295"/>
                          </a:lnTo>
                          <a:lnTo>
                            <a:pt x="176" y="295"/>
                          </a:lnTo>
                          <a:lnTo>
                            <a:pt x="176" y="289"/>
                          </a:lnTo>
                          <a:lnTo>
                            <a:pt x="170" y="283"/>
                          </a:lnTo>
                          <a:lnTo>
                            <a:pt x="165" y="283"/>
                          </a:lnTo>
                          <a:lnTo>
                            <a:pt x="159" y="278"/>
                          </a:lnTo>
                          <a:lnTo>
                            <a:pt x="153" y="278"/>
                          </a:lnTo>
                          <a:lnTo>
                            <a:pt x="148" y="278"/>
                          </a:lnTo>
                          <a:lnTo>
                            <a:pt x="142" y="278"/>
                          </a:lnTo>
                          <a:lnTo>
                            <a:pt x="136" y="272"/>
                          </a:lnTo>
                          <a:lnTo>
                            <a:pt x="125" y="272"/>
                          </a:lnTo>
                          <a:lnTo>
                            <a:pt x="119" y="266"/>
                          </a:lnTo>
                          <a:lnTo>
                            <a:pt x="114" y="266"/>
                          </a:lnTo>
                          <a:lnTo>
                            <a:pt x="108" y="266"/>
                          </a:lnTo>
                          <a:lnTo>
                            <a:pt x="108" y="261"/>
                          </a:lnTo>
                          <a:lnTo>
                            <a:pt x="108" y="255"/>
                          </a:lnTo>
                          <a:lnTo>
                            <a:pt x="102" y="255"/>
                          </a:lnTo>
                          <a:lnTo>
                            <a:pt x="102" y="249"/>
                          </a:lnTo>
                          <a:lnTo>
                            <a:pt x="97" y="249"/>
                          </a:lnTo>
                          <a:lnTo>
                            <a:pt x="91" y="249"/>
                          </a:lnTo>
                          <a:lnTo>
                            <a:pt x="91" y="244"/>
                          </a:lnTo>
                          <a:lnTo>
                            <a:pt x="85" y="244"/>
                          </a:lnTo>
                          <a:lnTo>
                            <a:pt x="80" y="244"/>
                          </a:lnTo>
                          <a:lnTo>
                            <a:pt x="80" y="238"/>
                          </a:lnTo>
                          <a:lnTo>
                            <a:pt x="74" y="238"/>
                          </a:lnTo>
                          <a:lnTo>
                            <a:pt x="74" y="232"/>
                          </a:lnTo>
                          <a:lnTo>
                            <a:pt x="74" y="227"/>
                          </a:lnTo>
                          <a:lnTo>
                            <a:pt x="68" y="227"/>
                          </a:lnTo>
                          <a:lnTo>
                            <a:pt x="63" y="227"/>
                          </a:lnTo>
                          <a:lnTo>
                            <a:pt x="57" y="227"/>
                          </a:lnTo>
                          <a:lnTo>
                            <a:pt x="57" y="232"/>
                          </a:lnTo>
                          <a:lnTo>
                            <a:pt x="51" y="232"/>
                          </a:lnTo>
                          <a:lnTo>
                            <a:pt x="46" y="232"/>
                          </a:lnTo>
                          <a:lnTo>
                            <a:pt x="34" y="232"/>
                          </a:lnTo>
                          <a:lnTo>
                            <a:pt x="29" y="232"/>
                          </a:lnTo>
                          <a:lnTo>
                            <a:pt x="23" y="232"/>
                          </a:lnTo>
                          <a:lnTo>
                            <a:pt x="0" y="232"/>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62" name="Google Shape;1562;p26"/>
                    <p:cNvSpPr/>
                    <p:nvPr/>
                  </p:nvSpPr>
                  <p:spPr>
                    <a:xfrm>
                      <a:off x="706185" y="876266"/>
                      <a:ext cx="951745" cy="704080"/>
                    </a:xfrm>
                    <a:custGeom>
                      <a:avLst/>
                      <a:gdLst/>
                      <a:ahLst/>
                      <a:cxnLst/>
                      <a:rect l="l" t="t" r="r" b="b"/>
                      <a:pathLst>
                        <a:path w="713" h="513" extrusionOk="0">
                          <a:moveTo>
                            <a:pt x="120" y="513"/>
                          </a:moveTo>
                          <a:lnTo>
                            <a:pt x="123" y="433"/>
                          </a:lnTo>
                          <a:lnTo>
                            <a:pt x="135" y="421"/>
                          </a:lnTo>
                          <a:lnTo>
                            <a:pt x="149" y="411"/>
                          </a:lnTo>
                          <a:lnTo>
                            <a:pt x="162" y="409"/>
                          </a:lnTo>
                          <a:lnTo>
                            <a:pt x="180" y="418"/>
                          </a:lnTo>
                          <a:lnTo>
                            <a:pt x="188" y="400"/>
                          </a:lnTo>
                          <a:lnTo>
                            <a:pt x="186" y="366"/>
                          </a:lnTo>
                          <a:lnTo>
                            <a:pt x="182" y="355"/>
                          </a:lnTo>
                          <a:lnTo>
                            <a:pt x="179" y="345"/>
                          </a:lnTo>
                          <a:lnTo>
                            <a:pt x="185" y="334"/>
                          </a:lnTo>
                          <a:lnTo>
                            <a:pt x="188" y="312"/>
                          </a:lnTo>
                          <a:lnTo>
                            <a:pt x="186" y="298"/>
                          </a:lnTo>
                          <a:lnTo>
                            <a:pt x="174" y="279"/>
                          </a:lnTo>
                          <a:lnTo>
                            <a:pt x="165" y="268"/>
                          </a:lnTo>
                          <a:lnTo>
                            <a:pt x="174" y="255"/>
                          </a:lnTo>
                          <a:lnTo>
                            <a:pt x="176" y="241"/>
                          </a:lnTo>
                          <a:lnTo>
                            <a:pt x="180" y="228"/>
                          </a:lnTo>
                          <a:lnTo>
                            <a:pt x="188" y="216"/>
                          </a:lnTo>
                          <a:lnTo>
                            <a:pt x="182" y="208"/>
                          </a:lnTo>
                          <a:lnTo>
                            <a:pt x="164" y="223"/>
                          </a:lnTo>
                          <a:lnTo>
                            <a:pt x="155" y="232"/>
                          </a:lnTo>
                          <a:lnTo>
                            <a:pt x="141" y="229"/>
                          </a:lnTo>
                          <a:lnTo>
                            <a:pt x="120" y="216"/>
                          </a:lnTo>
                          <a:lnTo>
                            <a:pt x="95" y="213"/>
                          </a:lnTo>
                          <a:lnTo>
                            <a:pt x="83" y="201"/>
                          </a:lnTo>
                          <a:lnTo>
                            <a:pt x="71" y="192"/>
                          </a:lnTo>
                          <a:lnTo>
                            <a:pt x="59" y="180"/>
                          </a:lnTo>
                          <a:lnTo>
                            <a:pt x="48" y="175"/>
                          </a:lnTo>
                          <a:lnTo>
                            <a:pt x="36" y="184"/>
                          </a:lnTo>
                          <a:lnTo>
                            <a:pt x="14" y="184"/>
                          </a:lnTo>
                          <a:lnTo>
                            <a:pt x="3" y="181"/>
                          </a:lnTo>
                          <a:lnTo>
                            <a:pt x="0" y="115"/>
                          </a:lnTo>
                          <a:lnTo>
                            <a:pt x="20" y="117"/>
                          </a:lnTo>
                          <a:lnTo>
                            <a:pt x="48" y="93"/>
                          </a:lnTo>
                          <a:lnTo>
                            <a:pt x="66" y="82"/>
                          </a:lnTo>
                          <a:lnTo>
                            <a:pt x="84" y="63"/>
                          </a:lnTo>
                          <a:lnTo>
                            <a:pt x="99" y="52"/>
                          </a:lnTo>
                          <a:lnTo>
                            <a:pt x="120" y="51"/>
                          </a:lnTo>
                          <a:lnTo>
                            <a:pt x="143" y="40"/>
                          </a:lnTo>
                          <a:lnTo>
                            <a:pt x="164" y="40"/>
                          </a:lnTo>
                          <a:lnTo>
                            <a:pt x="194" y="31"/>
                          </a:lnTo>
                          <a:lnTo>
                            <a:pt x="213" y="30"/>
                          </a:lnTo>
                          <a:lnTo>
                            <a:pt x="221" y="40"/>
                          </a:lnTo>
                          <a:lnTo>
                            <a:pt x="243" y="40"/>
                          </a:lnTo>
                          <a:lnTo>
                            <a:pt x="267" y="37"/>
                          </a:lnTo>
                          <a:lnTo>
                            <a:pt x="300" y="40"/>
                          </a:lnTo>
                          <a:lnTo>
                            <a:pt x="326" y="34"/>
                          </a:lnTo>
                          <a:lnTo>
                            <a:pt x="342" y="19"/>
                          </a:lnTo>
                          <a:lnTo>
                            <a:pt x="365" y="4"/>
                          </a:lnTo>
                          <a:lnTo>
                            <a:pt x="395" y="0"/>
                          </a:lnTo>
                          <a:lnTo>
                            <a:pt x="425" y="15"/>
                          </a:lnTo>
                          <a:lnTo>
                            <a:pt x="449" y="22"/>
                          </a:lnTo>
                          <a:lnTo>
                            <a:pt x="477" y="34"/>
                          </a:lnTo>
                          <a:lnTo>
                            <a:pt x="521" y="46"/>
                          </a:lnTo>
                          <a:lnTo>
                            <a:pt x="540" y="57"/>
                          </a:lnTo>
                          <a:lnTo>
                            <a:pt x="564" y="66"/>
                          </a:lnTo>
                          <a:lnTo>
                            <a:pt x="593" y="61"/>
                          </a:lnTo>
                          <a:lnTo>
                            <a:pt x="618" y="67"/>
                          </a:lnTo>
                          <a:lnTo>
                            <a:pt x="642" y="78"/>
                          </a:lnTo>
                          <a:lnTo>
                            <a:pt x="666" y="102"/>
                          </a:lnTo>
                          <a:lnTo>
                            <a:pt x="681" y="112"/>
                          </a:lnTo>
                          <a:lnTo>
                            <a:pt x="695" y="129"/>
                          </a:lnTo>
                          <a:lnTo>
                            <a:pt x="704" y="138"/>
                          </a:lnTo>
                          <a:lnTo>
                            <a:pt x="713" y="148"/>
                          </a:lnTo>
                          <a:lnTo>
                            <a:pt x="684" y="160"/>
                          </a:lnTo>
                          <a:lnTo>
                            <a:pt x="672" y="171"/>
                          </a:lnTo>
                          <a:lnTo>
                            <a:pt x="659" y="183"/>
                          </a:lnTo>
                          <a:lnTo>
                            <a:pt x="638" y="180"/>
                          </a:lnTo>
                          <a:lnTo>
                            <a:pt x="590" y="169"/>
                          </a:lnTo>
                          <a:lnTo>
                            <a:pt x="564" y="163"/>
                          </a:lnTo>
                          <a:lnTo>
                            <a:pt x="555" y="154"/>
                          </a:lnTo>
                          <a:lnTo>
                            <a:pt x="534" y="157"/>
                          </a:lnTo>
                          <a:lnTo>
                            <a:pt x="519" y="157"/>
                          </a:lnTo>
                          <a:lnTo>
                            <a:pt x="519" y="172"/>
                          </a:lnTo>
                          <a:lnTo>
                            <a:pt x="522" y="193"/>
                          </a:lnTo>
                          <a:lnTo>
                            <a:pt x="521" y="214"/>
                          </a:lnTo>
                          <a:lnTo>
                            <a:pt x="524" y="225"/>
                          </a:lnTo>
                          <a:lnTo>
                            <a:pt x="534" y="237"/>
                          </a:lnTo>
                          <a:lnTo>
                            <a:pt x="548" y="246"/>
                          </a:lnTo>
                          <a:lnTo>
                            <a:pt x="539" y="262"/>
                          </a:lnTo>
                          <a:lnTo>
                            <a:pt x="533" y="270"/>
                          </a:lnTo>
                          <a:lnTo>
                            <a:pt x="524" y="280"/>
                          </a:lnTo>
                          <a:lnTo>
                            <a:pt x="510" y="297"/>
                          </a:lnTo>
                          <a:lnTo>
                            <a:pt x="503" y="307"/>
                          </a:lnTo>
                          <a:lnTo>
                            <a:pt x="482" y="309"/>
                          </a:lnTo>
                          <a:lnTo>
                            <a:pt x="468" y="306"/>
                          </a:lnTo>
                          <a:lnTo>
                            <a:pt x="455" y="307"/>
                          </a:lnTo>
                          <a:lnTo>
                            <a:pt x="437" y="322"/>
                          </a:lnTo>
                          <a:lnTo>
                            <a:pt x="423" y="336"/>
                          </a:lnTo>
                          <a:lnTo>
                            <a:pt x="410" y="346"/>
                          </a:lnTo>
                          <a:lnTo>
                            <a:pt x="399" y="355"/>
                          </a:lnTo>
                          <a:lnTo>
                            <a:pt x="387" y="364"/>
                          </a:lnTo>
                          <a:lnTo>
                            <a:pt x="378" y="375"/>
                          </a:lnTo>
                          <a:lnTo>
                            <a:pt x="383" y="384"/>
                          </a:lnTo>
                          <a:lnTo>
                            <a:pt x="377" y="399"/>
                          </a:lnTo>
                          <a:lnTo>
                            <a:pt x="375" y="421"/>
                          </a:lnTo>
                          <a:lnTo>
                            <a:pt x="371" y="433"/>
                          </a:lnTo>
                          <a:lnTo>
                            <a:pt x="369" y="444"/>
                          </a:lnTo>
                          <a:lnTo>
                            <a:pt x="366" y="456"/>
                          </a:lnTo>
                          <a:lnTo>
                            <a:pt x="351" y="459"/>
                          </a:lnTo>
                          <a:lnTo>
                            <a:pt x="330" y="459"/>
                          </a:lnTo>
                          <a:lnTo>
                            <a:pt x="306" y="460"/>
                          </a:lnTo>
                          <a:lnTo>
                            <a:pt x="293" y="453"/>
                          </a:lnTo>
                          <a:lnTo>
                            <a:pt x="282" y="447"/>
                          </a:lnTo>
                          <a:lnTo>
                            <a:pt x="264" y="448"/>
                          </a:lnTo>
                          <a:lnTo>
                            <a:pt x="246" y="456"/>
                          </a:lnTo>
                          <a:lnTo>
                            <a:pt x="228" y="456"/>
                          </a:lnTo>
                          <a:lnTo>
                            <a:pt x="204" y="462"/>
                          </a:lnTo>
                          <a:lnTo>
                            <a:pt x="174" y="472"/>
                          </a:lnTo>
                          <a:lnTo>
                            <a:pt x="153" y="490"/>
                          </a:lnTo>
                          <a:lnTo>
                            <a:pt x="143" y="502"/>
                          </a:lnTo>
                          <a:lnTo>
                            <a:pt x="120" y="513"/>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63" name="Google Shape;1563;p26"/>
                    <p:cNvSpPr/>
                    <p:nvPr/>
                  </p:nvSpPr>
                  <p:spPr>
                    <a:xfrm>
                      <a:off x="1714909" y="1103514"/>
                      <a:ext cx="783374" cy="860657"/>
                    </a:xfrm>
                    <a:custGeom>
                      <a:avLst/>
                      <a:gdLst/>
                      <a:ahLst/>
                      <a:cxnLst/>
                      <a:rect l="l" t="t" r="r" b="b"/>
                      <a:pathLst>
                        <a:path w="743" h="794" extrusionOk="0">
                          <a:moveTo>
                            <a:pt x="6" y="703"/>
                          </a:moveTo>
                          <a:lnTo>
                            <a:pt x="6" y="698"/>
                          </a:lnTo>
                          <a:lnTo>
                            <a:pt x="6" y="692"/>
                          </a:lnTo>
                          <a:lnTo>
                            <a:pt x="12" y="686"/>
                          </a:lnTo>
                          <a:lnTo>
                            <a:pt x="12" y="681"/>
                          </a:lnTo>
                          <a:lnTo>
                            <a:pt x="12" y="675"/>
                          </a:lnTo>
                          <a:lnTo>
                            <a:pt x="12" y="669"/>
                          </a:lnTo>
                          <a:lnTo>
                            <a:pt x="17" y="669"/>
                          </a:lnTo>
                          <a:lnTo>
                            <a:pt x="17" y="664"/>
                          </a:lnTo>
                          <a:lnTo>
                            <a:pt x="17" y="658"/>
                          </a:lnTo>
                          <a:lnTo>
                            <a:pt x="12" y="652"/>
                          </a:lnTo>
                          <a:lnTo>
                            <a:pt x="12" y="647"/>
                          </a:lnTo>
                          <a:lnTo>
                            <a:pt x="6" y="641"/>
                          </a:lnTo>
                          <a:lnTo>
                            <a:pt x="0" y="635"/>
                          </a:lnTo>
                          <a:lnTo>
                            <a:pt x="0" y="630"/>
                          </a:lnTo>
                          <a:lnTo>
                            <a:pt x="0" y="624"/>
                          </a:lnTo>
                          <a:lnTo>
                            <a:pt x="0" y="618"/>
                          </a:lnTo>
                          <a:lnTo>
                            <a:pt x="0" y="613"/>
                          </a:lnTo>
                          <a:lnTo>
                            <a:pt x="0" y="607"/>
                          </a:lnTo>
                          <a:lnTo>
                            <a:pt x="0" y="601"/>
                          </a:lnTo>
                          <a:lnTo>
                            <a:pt x="6" y="601"/>
                          </a:lnTo>
                          <a:lnTo>
                            <a:pt x="6" y="596"/>
                          </a:lnTo>
                          <a:lnTo>
                            <a:pt x="6" y="590"/>
                          </a:lnTo>
                          <a:lnTo>
                            <a:pt x="6" y="584"/>
                          </a:lnTo>
                          <a:lnTo>
                            <a:pt x="12" y="584"/>
                          </a:lnTo>
                          <a:lnTo>
                            <a:pt x="12" y="573"/>
                          </a:lnTo>
                          <a:lnTo>
                            <a:pt x="12" y="567"/>
                          </a:lnTo>
                          <a:lnTo>
                            <a:pt x="17" y="567"/>
                          </a:lnTo>
                          <a:lnTo>
                            <a:pt x="17" y="562"/>
                          </a:lnTo>
                          <a:lnTo>
                            <a:pt x="23" y="562"/>
                          </a:lnTo>
                          <a:lnTo>
                            <a:pt x="23" y="556"/>
                          </a:lnTo>
                          <a:lnTo>
                            <a:pt x="34" y="556"/>
                          </a:lnTo>
                          <a:lnTo>
                            <a:pt x="40" y="556"/>
                          </a:lnTo>
                          <a:lnTo>
                            <a:pt x="46" y="556"/>
                          </a:lnTo>
                          <a:lnTo>
                            <a:pt x="51" y="556"/>
                          </a:lnTo>
                          <a:lnTo>
                            <a:pt x="57" y="562"/>
                          </a:lnTo>
                          <a:lnTo>
                            <a:pt x="63" y="562"/>
                          </a:lnTo>
                          <a:lnTo>
                            <a:pt x="68" y="562"/>
                          </a:lnTo>
                          <a:lnTo>
                            <a:pt x="68" y="556"/>
                          </a:lnTo>
                          <a:lnTo>
                            <a:pt x="74" y="556"/>
                          </a:lnTo>
                          <a:lnTo>
                            <a:pt x="80" y="556"/>
                          </a:lnTo>
                          <a:lnTo>
                            <a:pt x="85" y="545"/>
                          </a:lnTo>
                          <a:lnTo>
                            <a:pt x="91" y="545"/>
                          </a:lnTo>
                          <a:lnTo>
                            <a:pt x="97" y="539"/>
                          </a:lnTo>
                          <a:lnTo>
                            <a:pt x="97" y="533"/>
                          </a:lnTo>
                          <a:lnTo>
                            <a:pt x="97" y="528"/>
                          </a:lnTo>
                          <a:lnTo>
                            <a:pt x="102" y="522"/>
                          </a:lnTo>
                          <a:lnTo>
                            <a:pt x="108" y="522"/>
                          </a:lnTo>
                          <a:lnTo>
                            <a:pt x="114" y="522"/>
                          </a:lnTo>
                          <a:lnTo>
                            <a:pt x="119" y="528"/>
                          </a:lnTo>
                          <a:lnTo>
                            <a:pt x="119" y="522"/>
                          </a:lnTo>
                          <a:lnTo>
                            <a:pt x="125" y="522"/>
                          </a:lnTo>
                          <a:lnTo>
                            <a:pt x="125" y="516"/>
                          </a:lnTo>
                          <a:lnTo>
                            <a:pt x="131" y="516"/>
                          </a:lnTo>
                          <a:lnTo>
                            <a:pt x="131" y="511"/>
                          </a:lnTo>
                          <a:lnTo>
                            <a:pt x="125" y="505"/>
                          </a:lnTo>
                          <a:lnTo>
                            <a:pt x="125" y="499"/>
                          </a:lnTo>
                          <a:lnTo>
                            <a:pt x="119" y="499"/>
                          </a:lnTo>
                          <a:lnTo>
                            <a:pt x="114" y="488"/>
                          </a:lnTo>
                          <a:lnTo>
                            <a:pt x="108" y="488"/>
                          </a:lnTo>
                          <a:lnTo>
                            <a:pt x="108" y="482"/>
                          </a:lnTo>
                          <a:lnTo>
                            <a:pt x="102" y="482"/>
                          </a:lnTo>
                          <a:lnTo>
                            <a:pt x="97" y="482"/>
                          </a:lnTo>
                          <a:lnTo>
                            <a:pt x="91" y="482"/>
                          </a:lnTo>
                          <a:lnTo>
                            <a:pt x="91" y="477"/>
                          </a:lnTo>
                          <a:lnTo>
                            <a:pt x="85" y="477"/>
                          </a:lnTo>
                          <a:lnTo>
                            <a:pt x="85" y="471"/>
                          </a:lnTo>
                          <a:lnTo>
                            <a:pt x="85" y="465"/>
                          </a:lnTo>
                          <a:lnTo>
                            <a:pt x="85" y="460"/>
                          </a:lnTo>
                          <a:lnTo>
                            <a:pt x="91" y="460"/>
                          </a:lnTo>
                          <a:lnTo>
                            <a:pt x="91" y="454"/>
                          </a:lnTo>
                          <a:lnTo>
                            <a:pt x="97" y="454"/>
                          </a:lnTo>
                          <a:lnTo>
                            <a:pt x="97" y="448"/>
                          </a:lnTo>
                          <a:lnTo>
                            <a:pt x="97" y="443"/>
                          </a:lnTo>
                          <a:lnTo>
                            <a:pt x="102" y="443"/>
                          </a:lnTo>
                          <a:lnTo>
                            <a:pt x="102" y="437"/>
                          </a:lnTo>
                          <a:lnTo>
                            <a:pt x="102" y="431"/>
                          </a:lnTo>
                          <a:lnTo>
                            <a:pt x="102" y="426"/>
                          </a:lnTo>
                          <a:lnTo>
                            <a:pt x="102" y="420"/>
                          </a:lnTo>
                          <a:lnTo>
                            <a:pt x="97" y="414"/>
                          </a:lnTo>
                          <a:lnTo>
                            <a:pt x="97" y="409"/>
                          </a:lnTo>
                          <a:lnTo>
                            <a:pt x="97" y="403"/>
                          </a:lnTo>
                          <a:lnTo>
                            <a:pt x="97" y="397"/>
                          </a:lnTo>
                          <a:lnTo>
                            <a:pt x="91" y="392"/>
                          </a:lnTo>
                          <a:lnTo>
                            <a:pt x="85" y="386"/>
                          </a:lnTo>
                          <a:lnTo>
                            <a:pt x="85" y="380"/>
                          </a:lnTo>
                          <a:lnTo>
                            <a:pt x="85" y="369"/>
                          </a:lnTo>
                          <a:lnTo>
                            <a:pt x="85" y="363"/>
                          </a:lnTo>
                          <a:lnTo>
                            <a:pt x="80" y="363"/>
                          </a:lnTo>
                          <a:lnTo>
                            <a:pt x="80" y="358"/>
                          </a:lnTo>
                          <a:lnTo>
                            <a:pt x="80" y="352"/>
                          </a:lnTo>
                          <a:lnTo>
                            <a:pt x="80" y="346"/>
                          </a:lnTo>
                          <a:lnTo>
                            <a:pt x="80" y="341"/>
                          </a:lnTo>
                          <a:lnTo>
                            <a:pt x="74" y="341"/>
                          </a:lnTo>
                          <a:lnTo>
                            <a:pt x="74" y="335"/>
                          </a:lnTo>
                          <a:lnTo>
                            <a:pt x="68" y="335"/>
                          </a:lnTo>
                          <a:lnTo>
                            <a:pt x="68" y="329"/>
                          </a:lnTo>
                          <a:lnTo>
                            <a:pt x="68" y="312"/>
                          </a:lnTo>
                          <a:lnTo>
                            <a:pt x="68" y="307"/>
                          </a:lnTo>
                          <a:lnTo>
                            <a:pt x="68" y="301"/>
                          </a:lnTo>
                          <a:lnTo>
                            <a:pt x="68" y="295"/>
                          </a:lnTo>
                          <a:lnTo>
                            <a:pt x="68" y="290"/>
                          </a:lnTo>
                          <a:lnTo>
                            <a:pt x="68" y="267"/>
                          </a:lnTo>
                          <a:lnTo>
                            <a:pt x="63" y="261"/>
                          </a:lnTo>
                          <a:lnTo>
                            <a:pt x="63" y="256"/>
                          </a:lnTo>
                          <a:lnTo>
                            <a:pt x="63" y="250"/>
                          </a:lnTo>
                          <a:lnTo>
                            <a:pt x="63" y="244"/>
                          </a:lnTo>
                          <a:lnTo>
                            <a:pt x="57" y="239"/>
                          </a:lnTo>
                          <a:lnTo>
                            <a:pt x="57" y="233"/>
                          </a:lnTo>
                          <a:lnTo>
                            <a:pt x="57" y="205"/>
                          </a:lnTo>
                          <a:lnTo>
                            <a:pt x="57" y="193"/>
                          </a:lnTo>
                          <a:lnTo>
                            <a:pt x="63" y="182"/>
                          </a:lnTo>
                          <a:lnTo>
                            <a:pt x="63" y="176"/>
                          </a:lnTo>
                          <a:lnTo>
                            <a:pt x="63" y="165"/>
                          </a:lnTo>
                          <a:lnTo>
                            <a:pt x="63" y="154"/>
                          </a:lnTo>
                          <a:lnTo>
                            <a:pt x="63" y="137"/>
                          </a:lnTo>
                          <a:lnTo>
                            <a:pt x="63" y="119"/>
                          </a:lnTo>
                          <a:lnTo>
                            <a:pt x="74" y="119"/>
                          </a:lnTo>
                          <a:lnTo>
                            <a:pt x="80" y="114"/>
                          </a:lnTo>
                          <a:lnTo>
                            <a:pt x="85" y="114"/>
                          </a:lnTo>
                          <a:lnTo>
                            <a:pt x="91" y="114"/>
                          </a:lnTo>
                          <a:lnTo>
                            <a:pt x="91" y="108"/>
                          </a:lnTo>
                          <a:lnTo>
                            <a:pt x="97" y="108"/>
                          </a:lnTo>
                          <a:lnTo>
                            <a:pt x="102" y="97"/>
                          </a:lnTo>
                          <a:lnTo>
                            <a:pt x="108" y="97"/>
                          </a:lnTo>
                          <a:lnTo>
                            <a:pt x="108" y="91"/>
                          </a:lnTo>
                          <a:lnTo>
                            <a:pt x="114" y="91"/>
                          </a:lnTo>
                          <a:lnTo>
                            <a:pt x="114" y="85"/>
                          </a:lnTo>
                          <a:lnTo>
                            <a:pt x="119" y="85"/>
                          </a:lnTo>
                          <a:lnTo>
                            <a:pt x="125" y="80"/>
                          </a:lnTo>
                          <a:lnTo>
                            <a:pt x="131" y="80"/>
                          </a:lnTo>
                          <a:lnTo>
                            <a:pt x="136" y="80"/>
                          </a:lnTo>
                          <a:lnTo>
                            <a:pt x="153" y="85"/>
                          </a:lnTo>
                          <a:lnTo>
                            <a:pt x="159" y="85"/>
                          </a:lnTo>
                          <a:lnTo>
                            <a:pt x="170" y="85"/>
                          </a:lnTo>
                          <a:lnTo>
                            <a:pt x="176" y="85"/>
                          </a:lnTo>
                          <a:lnTo>
                            <a:pt x="182" y="85"/>
                          </a:lnTo>
                          <a:lnTo>
                            <a:pt x="193" y="80"/>
                          </a:lnTo>
                          <a:lnTo>
                            <a:pt x="199" y="74"/>
                          </a:lnTo>
                          <a:lnTo>
                            <a:pt x="205" y="74"/>
                          </a:lnTo>
                          <a:lnTo>
                            <a:pt x="210" y="68"/>
                          </a:lnTo>
                          <a:lnTo>
                            <a:pt x="216" y="68"/>
                          </a:lnTo>
                          <a:lnTo>
                            <a:pt x="222" y="68"/>
                          </a:lnTo>
                          <a:lnTo>
                            <a:pt x="222" y="63"/>
                          </a:lnTo>
                          <a:lnTo>
                            <a:pt x="227" y="63"/>
                          </a:lnTo>
                          <a:lnTo>
                            <a:pt x="233" y="57"/>
                          </a:lnTo>
                          <a:lnTo>
                            <a:pt x="239" y="51"/>
                          </a:lnTo>
                          <a:lnTo>
                            <a:pt x="244" y="51"/>
                          </a:lnTo>
                          <a:lnTo>
                            <a:pt x="250" y="51"/>
                          </a:lnTo>
                          <a:lnTo>
                            <a:pt x="250" y="46"/>
                          </a:lnTo>
                          <a:lnTo>
                            <a:pt x="256" y="46"/>
                          </a:lnTo>
                          <a:lnTo>
                            <a:pt x="261" y="40"/>
                          </a:lnTo>
                          <a:lnTo>
                            <a:pt x="267" y="40"/>
                          </a:lnTo>
                          <a:lnTo>
                            <a:pt x="267" y="34"/>
                          </a:lnTo>
                          <a:lnTo>
                            <a:pt x="273" y="34"/>
                          </a:lnTo>
                          <a:lnTo>
                            <a:pt x="278" y="34"/>
                          </a:lnTo>
                          <a:lnTo>
                            <a:pt x="295" y="23"/>
                          </a:lnTo>
                          <a:lnTo>
                            <a:pt x="295" y="17"/>
                          </a:lnTo>
                          <a:lnTo>
                            <a:pt x="307" y="12"/>
                          </a:lnTo>
                          <a:lnTo>
                            <a:pt x="312" y="12"/>
                          </a:lnTo>
                          <a:lnTo>
                            <a:pt x="312" y="6"/>
                          </a:lnTo>
                          <a:lnTo>
                            <a:pt x="318" y="6"/>
                          </a:lnTo>
                          <a:lnTo>
                            <a:pt x="329" y="0"/>
                          </a:lnTo>
                          <a:lnTo>
                            <a:pt x="335" y="0"/>
                          </a:lnTo>
                          <a:lnTo>
                            <a:pt x="341" y="0"/>
                          </a:lnTo>
                          <a:lnTo>
                            <a:pt x="346" y="0"/>
                          </a:lnTo>
                          <a:lnTo>
                            <a:pt x="352" y="0"/>
                          </a:lnTo>
                          <a:lnTo>
                            <a:pt x="358" y="0"/>
                          </a:lnTo>
                          <a:lnTo>
                            <a:pt x="363" y="6"/>
                          </a:lnTo>
                          <a:lnTo>
                            <a:pt x="369" y="6"/>
                          </a:lnTo>
                          <a:lnTo>
                            <a:pt x="375" y="6"/>
                          </a:lnTo>
                          <a:lnTo>
                            <a:pt x="392" y="6"/>
                          </a:lnTo>
                          <a:lnTo>
                            <a:pt x="397" y="6"/>
                          </a:lnTo>
                          <a:lnTo>
                            <a:pt x="403" y="12"/>
                          </a:lnTo>
                          <a:lnTo>
                            <a:pt x="409" y="12"/>
                          </a:lnTo>
                          <a:lnTo>
                            <a:pt x="414" y="12"/>
                          </a:lnTo>
                          <a:lnTo>
                            <a:pt x="420" y="12"/>
                          </a:lnTo>
                          <a:lnTo>
                            <a:pt x="426" y="12"/>
                          </a:lnTo>
                          <a:lnTo>
                            <a:pt x="426" y="17"/>
                          </a:lnTo>
                          <a:lnTo>
                            <a:pt x="431" y="17"/>
                          </a:lnTo>
                          <a:lnTo>
                            <a:pt x="443" y="23"/>
                          </a:lnTo>
                          <a:lnTo>
                            <a:pt x="448" y="23"/>
                          </a:lnTo>
                          <a:lnTo>
                            <a:pt x="454" y="29"/>
                          </a:lnTo>
                          <a:lnTo>
                            <a:pt x="460" y="34"/>
                          </a:lnTo>
                          <a:lnTo>
                            <a:pt x="465" y="40"/>
                          </a:lnTo>
                          <a:lnTo>
                            <a:pt x="471" y="40"/>
                          </a:lnTo>
                          <a:lnTo>
                            <a:pt x="488" y="46"/>
                          </a:lnTo>
                          <a:lnTo>
                            <a:pt x="488" y="51"/>
                          </a:lnTo>
                          <a:lnTo>
                            <a:pt x="494" y="51"/>
                          </a:lnTo>
                          <a:lnTo>
                            <a:pt x="499" y="57"/>
                          </a:lnTo>
                          <a:lnTo>
                            <a:pt x="499" y="63"/>
                          </a:lnTo>
                          <a:lnTo>
                            <a:pt x="505" y="63"/>
                          </a:lnTo>
                          <a:lnTo>
                            <a:pt x="505" y="68"/>
                          </a:lnTo>
                          <a:lnTo>
                            <a:pt x="511" y="74"/>
                          </a:lnTo>
                          <a:lnTo>
                            <a:pt x="516" y="80"/>
                          </a:lnTo>
                          <a:lnTo>
                            <a:pt x="522" y="80"/>
                          </a:lnTo>
                          <a:lnTo>
                            <a:pt x="528" y="85"/>
                          </a:lnTo>
                          <a:lnTo>
                            <a:pt x="528" y="91"/>
                          </a:lnTo>
                          <a:lnTo>
                            <a:pt x="533" y="91"/>
                          </a:lnTo>
                          <a:lnTo>
                            <a:pt x="539" y="97"/>
                          </a:lnTo>
                          <a:lnTo>
                            <a:pt x="545" y="102"/>
                          </a:lnTo>
                          <a:lnTo>
                            <a:pt x="550" y="97"/>
                          </a:lnTo>
                          <a:lnTo>
                            <a:pt x="562" y="97"/>
                          </a:lnTo>
                          <a:lnTo>
                            <a:pt x="567" y="97"/>
                          </a:lnTo>
                          <a:lnTo>
                            <a:pt x="573" y="97"/>
                          </a:lnTo>
                          <a:lnTo>
                            <a:pt x="579" y="97"/>
                          </a:lnTo>
                          <a:lnTo>
                            <a:pt x="584" y="102"/>
                          </a:lnTo>
                          <a:lnTo>
                            <a:pt x="590" y="102"/>
                          </a:lnTo>
                          <a:lnTo>
                            <a:pt x="596" y="108"/>
                          </a:lnTo>
                          <a:lnTo>
                            <a:pt x="601" y="114"/>
                          </a:lnTo>
                          <a:lnTo>
                            <a:pt x="607" y="114"/>
                          </a:lnTo>
                          <a:lnTo>
                            <a:pt x="618" y="125"/>
                          </a:lnTo>
                          <a:lnTo>
                            <a:pt x="618" y="131"/>
                          </a:lnTo>
                          <a:lnTo>
                            <a:pt x="624" y="137"/>
                          </a:lnTo>
                          <a:lnTo>
                            <a:pt x="624" y="142"/>
                          </a:lnTo>
                          <a:lnTo>
                            <a:pt x="630" y="142"/>
                          </a:lnTo>
                          <a:lnTo>
                            <a:pt x="635" y="148"/>
                          </a:lnTo>
                          <a:lnTo>
                            <a:pt x="641" y="148"/>
                          </a:lnTo>
                          <a:lnTo>
                            <a:pt x="647" y="148"/>
                          </a:lnTo>
                          <a:lnTo>
                            <a:pt x="647" y="154"/>
                          </a:lnTo>
                          <a:lnTo>
                            <a:pt x="647" y="148"/>
                          </a:lnTo>
                          <a:lnTo>
                            <a:pt x="652" y="154"/>
                          </a:lnTo>
                          <a:lnTo>
                            <a:pt x="664" y="154"/>
                          </a:lnTo>
                          <a:lnTo>
                            <a:pt x="669" y="159"/>
                          </a:lnTo>
                          <a:lnTo>
                            <a:pt x="675" y="159"/>
                          </a:lnTo>
                          <a:lnTo>
                            <a:pt x="681" y="159"/>
                          </a:lnTo>
                          <a:lnTo>
                            <a:pt x="686" y="165"/>
                          </a:lnTo>
                          <a:lnTo>
                            <a:pt x="692" y="165"/>
                          </a:lnTo>
                          <a:lnTo>
                            <a:pt x="698" y="165"/>
                          </a:lnTo>
                          <a:lnTo>
                            <a:pt x="703" y="165"/>
                          </a:lnTo>
                          <a:lnTo>
                            <a:pt x="709" y="171"/>
                          </a:lnTo>
                          <a:lnTo>
                            <a:pt x="720" y="176"/>
                          </a:lnTo>
                          <a:lnTo>
                            <a:pt x="726" y="176"/>
                          </a:lnTo>
                          <a:lnTo>
                            <a:pt x="732" y="176"/>
                          </a:lnTo>
                          <a:lnTo>
                            <a:pt x="743" y="199"/>
                          </a:lnTo>
                          <a:lnTo>
                            <a:pt x="737" y="205"/>
                          </a:lnTo>
                          <a:lnTo>
                            <a:pt x="737" y="210"/>
                          </a:lnTo>
                          <a:lnTo>
                            <a:pt x="732" y="210"/>
                          </a:lnTo>
                          <a:lnTo>
                            <a:pt x="732" y="216"/>
                          </a:lnTo>
                          <a:lnTo>
                            <a:pt x="726" y="216"/>
                          </a:lnTo>
                          <a:lnTo>
                            <a:pt x="726" y="222"/>
                          </a:lnTo>
                          <a:lnTo>
                            <a:pt x="726" y="227"/>
                          </a:lnTo>
                          <a:lnTo>
                            <a:pt x="720" y="227"/>
                          </a:lnTo>
                          <a:lnTo>
                            <a:pt x="720" y="233"/>
                          </a:lnTo>
                          <a:lnTo>
                            <a:pt x="715" y="233"/>
                          </a:lnTo>
                          <a:lnTo>
                            <a:pt x="709" y="239"/>
                          </a:lnTo>
                          <a:lnTo>
                            <a:pt x="703" y="239"/>
                          </a:lnTo>
                          <a:lnTo>
                            <a:pt x="698" y="244"/>
                          </a:lnTo>
                          <a:lnTo>
                            <a:pt x="692" y="244"/>
                          </a:lnTo>
                          <a:lnTo>
                            <a:pt x="686" y="244"/>
                          </a:lnTo>
                          <a:lnTo>
                            <a:pt x="669" y="244"/>
                          </a:lnTo>
                          <a:lnTo>
                            <a:pt x="669" y="250"/>
                          </a:lnTo>
                          <a:lnTo>
                            <a:pt x="664" y="244"/>
                          </a:lnTo>
                          <a:lnTo>
                            <a:pt x="652" y="244"/>
                          </a:lnTo>
                          <a:lnTo>
                            <a:pt x="641" y="239"/>
                          </a:lnTo>
                          <a:lnTo>
                            <a:pt x="635" y="239"/>
                          </a:lnTo>
                          <a:lnTo>
                            <a:pt x="630" y="233"/>
                          </a:lnTo>
                          <a:lnTo>
                            <a:pt x="624" y="233"/>
                          </a:lnTo>
                          <a:lnTo>
                            <a:pt x="624" y="227"/>
                          </a:lnTo>
                          <a:lnTo>
                            <a:pt x="618" y="227"/>
                          </a:lnTo>
                          <a:lnTo>
                            <a:pt x="613" y="222"/>
                          </a:lnTo>
                          <a:lnTo>
                            <a:pt x="613" y="216"/>
                          </a:lnTo>
                          <a:lnTo>
                            <a:pt x="607" y="210"/>
                          </a:lnTo>
                          <a:lnTo>
                            <a:pt x="601" y="205"/>
                          </a:lnTo>
                          <a:lnTo>
                            <a:pt x="596" y="205"/>
                          </a:lnTo>
                          <a:lnTo>
                            <a:pt x="596" y="193"/>
                          </a:lnTo>
                          <a:lnTo>
                            <a:pt x="584" y="188"/>
                          </a:lnTo>
                          <a:lnTo>
                            <a:pt x="584" y="182"/>
                          </a:lnTo>
                          <a:lnTo>
                            <a:pt x="579" y="182"/>
                          </a:lnTo>
                          <a:lnTo>
                            <a:pt x="567" y="182"/>
                          </a:lnTo>
                          <a:lnTo>
                            <a:pt x="556" y="182"/>
                          </a:lnTo>
                          <a:lnTo>
                            <a:pt x="550" y="188"/>
                          </a:lnTo>
                          <a:lnTo>
                            <a:pt x="545" y="188"/>
                          </a:lnTo>
                          <a:lnTo>
                            <a:pt x="539" y="188"/>
                          </a:lnTo>
                          <a:lnTo>
                            <a:pt x="533" y="188"/>
                          </a:lnTo>
                          <a:lnTo>
                            <a:pt x="528" y="193"/>
                          </a:lnTo>
                          <a:lnTo>
                            <a:pt x="522" y="193"/>
                          </a:lnTo>
                          <a:lnTo>
                            <a:pt x="516" y="188"/>
                          </a:lnTo>
                          <a:lnTo>
                            <a:pt x="511" y="188"/>
                          </a:lnTo>
                          <a:lnTo>
                            <a:pt x="505" y="188"/>
                          </a:lnTo>
                          <a:lnTo>
                            <a:pt x="499" y="182"/>
                          </a:lnTo>
                          <a:lnTo>
                            <a:pt x="494" y="182"/>
                          </a:lnTo>
                          <a:lnTo>
                            <a:pt x="488" y="182"/>
                          </a:lnTo>
                          <a:lnTo>
                            <a:pt x="482" y="182"/>
                          </a:lnTo>
                          <a:lnTo>
                            <a:pt x="477" y="182"/>
                          </a:lnTo>
                          <a:lnTo>
                            <a:pt x="465" y="182"/>
                          </a:lnTo>
                          <a:lnTo>
                            <a:pt x="460" y="188"/>
                          </a:lnTo>
                          <a:lnTo>
                            <a:pt x="454" y="193"/>
                          </a:lnTo>
                          <a:lnTo>
                            <a:pt x="454" y="199"/>
                          </a:lnTo>
                          <a:lnTo>
                            <a:pt x="454" y="205"/>
                          </a:lnTo>
                          <a:lnTo>
                            <a:pt x="454" y="222"/>
                          </a:lnTo>
                          <a:lnTo>
                            <a:pt x="454" y="233"/>
                          </a:lnTo>
                          <a:lnTo>
                            <a:pt x="454" y="239"/>
                          </a:lnTo>
                          <a:lnTo>
                            <a:pt x="454" y="244"/>
                          </a:lnTo>
                          <a:lnTo>
                            <a:pt x="454" y="250"/>
                          </a:lnTo>
                          <a:lnTo>
                            <a:pt x="454" y="256"/>
                          </a:lnTo>
                          <a:lnTo>
                            <a:pt x="465" y="261"/>
                          </a:lnTo>
                          <a:lnTo>
                            <a:pt x="465" y="267"/>
                          </a:lnTo>
                          <a:lnTo>
                            <a:pt x="471" y="267"/>
                          </a:lnTo>
                          <a:lnTo>
                            <a:pt x="482" y="267"/>
                          </a:lnTo>
                          <a:lnTo>
                            <a:pt x="482" y="273"/>
                          </a:lnTo>
                          <a:lnTo>
                            <a:pt x="488" y="273"/>
                          </a:lnTo>
                          <a:lnTo>
                            <a:pt x="494" y="273"/>
                          </a:lnTo>
                          <a:lnTo>
                            <a:pt x="482" y="278"/>
                          </a:lnTo>
                          <a:lnTo>
                            <a:pt x="482" y="284"/>
                          </a:lnTo>
                          <a:lnTo>
                            <a:pt x="477" y="290"/>
                          </a:lnTo>
                          <a:lnTo>
                            <a:pt x="471" y="290"/>
                          </a:lnTo>
                          <a:lnTo>
                            <a:pt x="465" y="295"/>
                          </a:lnTo>
                          <a:lnTo>
                            <a:pt x="465" y="301"/>
                          </a:lnTo>
                          <a:lnTo>
                            <a:pt x="465" y="307"/>
                          </a:lnTo>
                          <a:lnTo>
                            <a:pt x="460" y="307"/>
                          </a:lnTo>
                          <a:lnTo>
                            <a:pt x="454" y="312"/>
                          </a:lnTo>
                          <a:lnTo>
                            <a:pt x="454" y="324"/>
                          </a:lnTo>
                          <a:lnTo>
                            <a:pt x="454" y="329"/>
                          </a:lnTo>
                          <a:lnTo>
                            <a:pt x="448" y="329"/>
                          </a:lnTo>
                          <a:lnTo>
                            <a:pt x="448" y="335"/>
                          </a:lnTo>
                          <a:lnTo>
                            <a:pt x="443" y="341"/>
                          </a:lnTo>
                          <a:lnTo>
                            <a:pt x="437" y="346"/>
                          </a:lnTo>
                          <a:lnTo>
                            <a:pt x="431" y="346"/>
                          </a:lnTo>
                          <a:lnTo>
                            <a:pt x="426" y="352"/>
                          </a:lnTo>
                          <a:lnTo>
                            <a:pt x="420" y="352"/>
                          </a:lnTo>
                          <a:lnTo>
                            <a:pt x="420" y="358"/>
                          </a:lnTo>
                          <a:lnTo>
                            <a:pt x="409" y="358"/>
                          </a:lnTo>
                          <a:lnTo>
                            <a:pt x="403" y="358"/>
                          </a:lnTo>
                          <a:lnTo>
                            <a:pt x="397" y="358"/>
                          </a:lnTo>
                          <a:lnTo>
                            <a:pt x="392" y="363"/>
                          </a:lnTo>
                          <a:lnTo>
                            <a:pt x="386" y="363"/>
                          </a:lnTo>
                          <a:lnTo>
                            <a:pt x="380" y="363"/>
                          </a:lnTo>
                          <a:lnTo>
                            <a:pt x="375" y="363"/>
                          </a:lnTo>
                          <a:lnTo>
                            <a:pt x="369" y="363"/>
                          </a:lnTo>
                          <a:lnTo>
                            <a:pt x="369" y="369"/>
                          </a:lnTo>
                          <a:lnTo>
                            <a:pt x="358" y="375"/>
                          </a:lnTo>
                          <a:lnTo>
                            <a:pt x="352" y="375"/>
                          </a:lnTo>
                          <a:lnTo>
                            <a:pt x="352" y="380"/>
                          </a:lnTo>
                          <a:lnTo>
                            <a:pt x="346" y="380"/>
                          </a:lnTo>
                          <a:lnTo>
                            <a:pt x="341" y="386"/>
                          </a:lnTo>
                          <a:lnTo>
                            <a:pt x="335" y="392"/>
                          </a:lnTo>
                          <a:lnTo>
                            <a:pt x="329" y="403"/>
                          </a:lnTo>
                          <a:lnTo>
                            <a:pt x="329" y="409"/>
                          </a:lnTo>
                          <a:lnTo>
                            <a:pt x="329" y="414"/>
                          </a:lnTo>
                          <a:lnTo>
                            <a:pt x="329" y="420"/>
                          </a:lnTo>
                          <a:lnTo>
                            <a:pt x="329" y="426"/>
                          </a:lnTo>
                          <a:lnTo>
                            <a:pt x="335" y="431"/>
                          </a:lnTo>
                          <a:lnTo>
                            <a:pt x="335" y="443"/>
                          </a:lnTo>
                          <a:lnTo>
                            <a:pt x="335" y="448"/>
                          </a:lnTo>
                          <a:lnTo>
                            <a:pt x="335" y="454"/>
                          </a:lnTo>
                          <a:lnTo>
                            <a:pt x="341" y="465"/>
                          </a:lnTo>
                          <a:lnTo>
                            <a:pt x="341" y="471"/>
                          </a:lnTo>
                          <a:lnTo>
                            <a:pt x="341" y="477"/>
                          </a:lnTo>
                          <a:lnTo>
                            <a:pt x="335" y="488"/>
                          </a:lnTo>
                          <a:lnTo>
                            <a:pt x="335" y="494"/>
                          </a:lnTo>
                          <a:lnTo>
                            <a:pt x="335" y="505"/>
                          </a:lnTo>
                          <a:lnTo>
                            <a:pt x="335" y="511"/>
                          </a:lnTo>
                          <a:lnTo>
                            <a:pt x="335" y="516"/>
                          </a:lnTo>
                          <a:lnTo>
                            <a:pt x="335" y="522"/>
                          </a:lnTo>
                          <a:lnTo>
                            <a:pt x="341" y="522"/>
                          </a:lnTo>
                          <a:lnTo>
                            <a:pt x="341" y="528"/>
                          </a:lnTo>
                          <a:lnTo>
                            <a:pt x="341" y="533"/>
                          </a:lnTo>
                          <a:lnTo>
                            <a:pt x="346" y="533"/>
                          </a:lnTo>
                          <a:lnTo>
                            <a:pt x="346" y="539"/>
                          </a:lnTo>
                          <a:lnTo>
                            <a:pt x="352" y="545"/>
                          </a:lnTo>
                          <a:lnTo>
                            <a:pt x="352" y="550"/>
                          </a:lnTo>
                          <a:lnTo>
                            <a:pt x="352" y="556"/>
                          </a:lnTo>
                          <a:lnTo>
                            <a:pt x="352" y="562"/>
                          </a:lnTo>
                          <a:lnTo>
                            <a:pt x="352" y="567"/>
                          </a:lnTo>
                          <a:lnTo>
                            <a:pt x="352" y="579"/>
                          </a:lnTo>
                          <a:lnTo>
                            <a:pt x="352" y="584"/>
                          </a:lnTo>
                          <a:lnTo>
                            <a:pt x="358" y="590"/>
                          </a:lnTo>
                          <a:lnTo>
                            <a:pt x="363" y="596"/>
                          </a:lnTo>
                          <a:lnTo>
                            <a:pt x="363" y="601"/>
                          </a:lnTo>
                          <a:lnTo>
                            <a:pt x="363" y="607"/>
                          </a:lnTo>
                          <a:lnTo>
                            <a:pt x="363" y="613"/>
                          </a:lnTo>
                          <a:lnTo>
                            <a:pt x="363" y="618"/>
                          </a:lnTo>
                          <a:lnTo>
                            <a:pt x="352" y="624"/>
                          </a:lnTo>
                          <a:lnTo>
                            <a:pt x="346" y="624"/>
                          </a:lnTo>
                          <a:lnTo>
                            <a:pt x="335" y="624"/>
                          </a:lnTo>
                          <a:lnTo>
                            <a:pt x="329" y="624"/>
                          </a:lnTo>
                          <a:lnTo>
                            <a:pt x="324" y="624"/>
                          </a:lnTo>
                          <a:lnTo>
                            <a:pt x="318" y="630"/>
                          </a:lnTo>
                          <a:lnTo>
                            <a:pt x="312" y="630"/>
                          </a:lnTo>
                          <a:lnTo>
                            <a:pt x="312" y="635"/>
                          </a:lnTo>
                          <a:lnTo>
                            <a:pt x="307" y="635"/>
                          </a:lnTo>
                          <a:lnTo>
                            <a:pt x="301" y="641"/>
                          </a:lnTo>
                          <a:lnTo>
                            <a:pt x="295" y="641"/>
                          </a:lnTo>
                          <a:lnTo>
                            <a:pt x="295" y="652"/>
                          </a:lnTo>
                          <a:lnTo>
                            <a:pt x="290" y="652"/>
                          </a:lnTo>
                          <a:lnTo>
                            <a:pt x="290" y="658"/>
                          </a:lnTo>
                          <a:lnTo>
                            <a:pt x="284" y="658"/>
                          </a:lnTo>
                          <a:lnTo>
                            <a:pt x="284" y="664"/>
                          </a:lnTo>
                          <a:lnTo>
                            <a:pt x="278" y="664"/>
                          </a:lnTo>
                          <a:lnTo>
                            <a:pt x="278" y="669"/>
                          </a:lnTo>
                          <a:lnTo>
                            <a:pt x="284" y="669"/>
                          </a:lnTo>
                          <a:lnTo>
                            <a:pt x="284" y="675"/>
                          </a:lnTo>
                          <a:lnTo>
                            <a:pt x="284" y="681"/>
                          </a:lnTo>
                          <a:lnTo>
                            <a:pt x="290" y="681"/>
                          </a:lnTo>
                          <a:lnTo>
                            <a:pt x="290" y="686"/>
                          </a:lnTo>
                          <a:lnTo>
                            <a:pt x="295" y="686"/>
                          </a:lnTo>
                          <a:lnTo>
                            <a:pt x="295" y="692"/>
                          </a:lnTo>
                          <a:lnTo>
                            <a:pt x="295" y="698"/>
                          </a:lnTo>
                          <a:lnTo>
                            <a:pt x="307" y="698"/>
                          </a:lnTo>
                          <a:lnTo>
                            <a:pt x="307" y="703"/>
                          </a:lnTo>
                          <a:lnTo>
                            <a:pt x="307" y="709"/>
                          </a:lnTo>
                          <a:lnTo>
                            <a:pt x="312" y="715"/>
                          </a:lnTo>
                          <a:lnTo>
                            <a:pt x="318" y="715"/>
                          </a:lnTo>
                          <a:lnTo>
                            <a:pt x="324" y="715"/>
                          </a:lnTo>
                          <a:lnTo>
                            <a:pt x="329" y="715"/>
                          </a:lnTo>
                          <a:lnTo>
                            <a:pt x="335" y="715"/>
                          </a:lnTo>
                          <a:lnTo>
                            <a:pt x="341" y="715"/>
                          </a:lnTo>
                          <a:lnTo>
                            <a:pt x="341" y="720"/>
                          </a:lnTo>
                          <a:lnTo>
                            <a:pt x="329" y="726"/>
                          </a:lnTo>
                          <a:lnTo>
                            <a:pt x="324" y="726"/>
                          </a:lnTo>
                          <a:lnTo>
                            <a:pt x="318" y="732"/>
                          </a:lnTo>
                          <a:lnTo>
                            <a:pt x="312" y="732"/>
                          </a:lnTo>
                          <a:lnTo>
                            <a:pt x="312" y="737"/>
                          </a:lnTo>
                          <a:lnTo>
                            <a:pt x="307" y="737"/>
                          </a:lnTo>
                          <a:lnTo>
                            <a:pt x="307" y="743"/>
                          </a:lnTo>
                          <a:lnTo>
                            <a:pt x="301" y="743"/>
                          </a:lnTo>
                          <a:lnTo>
                            <a:pt x="301" y="749"/>
                          </a:lnTo>
                          <a:lnTo>
                            <a:pt x="295" y="749"/>
                          </a:lnTo>
                          <a:lnTo>
                            <a:pt x="284" y="754"/>
                          </a:lnTo>
                          <a:lnTo>
                            <a:pt x="284" y="760"/>
                          </a:lnTo>
                          <a:lnTo>
                            <a:pt x="278" y="766"/>
                          </a:lnTo>
                          <a:lnTo>
                            <a:pt x="273" y="766"/>
                          </a:lnTo>
                          <a:lnTo>
                            <a:pt x="267" y="766"/>
                          </a:lnTo>
                          <a:lnTo>
                            <a:pt x="261" y="766"/>
                          </a:lnTo>
                          <a:lnTo>
                            <a:pt x="256" y="766"/>
                          </a:lnTo>
                          <a:lnTo>
                            <a:pt x="256" y="760"/>
                          </a:lnTo>
                          <a:lnTo>
                            <a:pt x="256" y="749"/>
                          </a:lnTo>
                          <a:lnTo>
                            <a:pt x="256" y="743"/>
                          </a:lnTo>
                          <a:lnTo>
                            <a:pt x="256" y="737"/>
                          </a:lnTo>
                          <a:lnTo>
                            <a:pt x="250" y="726"/>
                          </a:lnTo>
                          <a:lnTo>
                            <a:pt x="244" y="726"/>
                          </a:lnTo>
                          <a:lnTo>
                            <a:pt x="239" y="720"/>
                          </a:lnTo>
                          <a:lnTo>
                            <a:pt x="233" y="720"/>
                          </a:lnTo>
                          <a:lnTo>
                            <a:pt x="227" y="715"/>
                          </a:lnTo>
                          <a:lnTo>
                            <a:pt x="227" y="709"/>
                          </a:lnTo>
                          <a:lnTo>
                            <a:pt x="222" y="709"/>
                          </a:lnTo>
                          <a:lnTo>
                            <a:pt x="216" y="703"/>
                          </a:lnTo>
                          <a:lnTo>
                            <a:pt x="210" y="703"/>
                          </a:lnTo>
                          <a:lnTo>
                            <a:pt x="199" y="703"/>
                          </a:lnTo>
                          <a:lnTo>
                            <a:pt x="193" y="703"/>
                          </a:lnTo>
                          <a:lnTo>
                            <a:pt x="188" y="709"/>
                          </a:lnTo>
                          <a:lnTo>
                            <a:pt x="182" y="709"/>
                          </a:lnTo>
                          <a:lnTo>
                            <a:pt x="176" y="709"/>
                          </a:lnTo>
                          <a:lnTo>
                            <a:pt x="176" y="715"/>
                          </a:lnTo>
                          <a:lnTo>
                            <a:pt x="170" y="720"/>
                          </a:lnTo>
                          <a:lnTo>
                            <a:pt x="170" y="737"/>
                          </a:lnTo>
                          <a:lnTo>
                            <a:pt x="165" y="737"/>
                          </a:lnTo>
                          <a:lnTo>
                            <a:pt x="165" y="743"/>
                          </a:lnTo>
                          <a:lnTo>
                            <a:pt x="159" y="743"/>
                          </a:lnTo>
                          <a:lnTo>
                            <a:pt x="153" y="743"/>
                          </a:lnTo>
                          <a:lnTo>
                            <a:pt x="148" y="743"/>
                          </a:lnTo>
                          <a:lnTo>
                            <a:pt x="142" y="737"/>
                          </a:lnTo>
                          <a:lnTo>
                            <a:pt x="136" y="737"/>
                          </a:lnTo>
                          <a:lnTo>
                            <a:pt x="125" y="737"/>
                          </a:lnTo>
                          <a:lnTo>
                            <a:pt x="114" y="743"/>
                          </a:lnTo>
                          <a:lnTo>
                            <a:pt x="114" y="749"/>
                          </a:lnTo>
                          <a:lnTo>
                            <a:pt x="114" y="754"/>
                          </a:lnTo>
                          <a:lnTo>
                            <a:pt x="114" y="766"/>
                          </a:lnTo>
                          <a:lnTo>
                            <a:pt x="114" y="771"/>
                          </a:lnTo>
                          <a:lnTo>
                            <a:pt x="114" y="777"/>
                          </a:lnTo>
                          <a:lnTo>
                            <a:pt x="114" y="783"/>
                          </a:lnTo>
                          <a:lnTo>
                            <a:pt x="114" y="788"/>
                          </a:lnTo>
                          <a:lnTo>
                            <a:pt x="108" y="788"/>
                          </a:lnTo>
                          <a:lnTo>
                            <a:pt x="102" y="794"/>
                          </a:lnTo>
                          <a:lnTo>
                            <a:pt x="97" y="794"/>
                          </a:lnTo>
                          <a:lnTo>
                            <a:pt x="85" y="788"/>
                          </a:lnTo>
                          <a:lnTo>
                            <a:pt x="85" y="783"/>
                          </a:lnTo>
                          <a:lnTo>
                            <a:pt x="80" y="777"/>
                          </a:lnTo>
                          <a:lnTo>
                            <a:pt x="74" y="777"/>
                          </a:lnTo>
                          <a:lnTo>
                            <a:pt x="74" y="771"/>
                          </a:lnTo>
                          <a:lnTo>
                            <a:pt x="68" y="771"/>
                          </a:lnTo>
                          <a:lnTo>
                            <a:pt x="68" y="766"/>
                          </a:lnTo>
                          <a:lnTo>
                            <a:pt x="63" y="766"/>
                          </a:lnTo>
                          <a:lnTo>
                            <a:pt x="57" y="766"/>
                          </a:lnTo>
                          <a:lnTo>
                            <a:pt x="51" y="760"/>
                          </a:lnTo>
                          <a:lnTo>
                            <a:pt x="46" y="760"/>
                          </a:lnTo>
                          <a:lnTo>
                            <a:pt x="46" y="754"/>
                          </a:lnTo>
                          <a:lnTo>
                            <a:pt x="40" y="754"/>
                          </a:lnTo>
                          <a:lnTo>
                            <a:pt x="40" y="749"/>
                          </a:lnTo>
                          <a:lnTo>
                            <a:pt x="40" y="743"/>
                          </a:lnTo>
                          <a:lnTo>
                            <a:pt x="40" y="737"/>
                          </a:lnTo>
                          <a:lnTo>
                            <a:pt x="46" y="737"/>
                          </a:lnTo>
                          <a:lnTo>
                            <a:pt x="46" y="726"/>
                          </a:lnTo>
                          <a:lnTo>
                            <a:pt x="46" y="720"/>
                          </a:lnTo>
                          <a:lnTo>
                            <a:pt x="46" y="715"/>
                          </a:lnTo>
                          <a:lnTo>
                            <a:pt x="40" y="715"/>
                          </a:lnTo>
                          <a:lnTo>
                            <a:pt x="34" y="709"/>
                          </a:lnTo>
                          <a:lnTo>
                            <a:pt x="23" y="709"/>
                          </a:lnTo>
                          <a:lnTo>
                            <a:pt x="17" y="709"/>
                          </a:lnTo>
                          <a:lnTo>
                            <a:pt x="12" y="709"/>
                          </a:lnTo>
                          <a:lnTo>
                            <a:pt x="6" y="703"/>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64" name="Google Shape;1564;p26"/>
                    <p:cNvSpPr/>
                    <p:nvPr/>
                  </p:nvSpPr>
                  <p:spPr>
                    <a:xfrm>
                      <a:off x="448607" y="1134622"/>
                      <a:ext cx="955777" cy="1204922"/>
                    </a:xfrm>
                    <a:custGeom>
                      <a:avLst/>
                      <a:gdLst/>
                      <a:ahLst/>
                      <a:cxnLst/>
                      <a:rect l="l" t="t" r="r" b="b"/>
                      <a:pathLst>
                        <a:path w="907" h="1111" extrusionOk="0">
                          <a:moveTo>
                            <a:pt x="79" y="771"/>
                          </a:moveTo>
                          <a:lnTo>
                            <a:pt x="79" y="765"/>
                          </a:lnTo>
                          <a:lnTo>
                            <a:pt x="85" y="759"/>
                          </a:lnTo>
                          <a:lnTo>
                            <a:pt x="79" y="759"/>
                          </a:lnTo>
                          <a:lnTo>
                            <a:pt x="73" y="759"/>
                          </a:lnTo>
                          <a:lnTo>
                            <a:pt x="68" y="759"/>
                          </a:lnTo>
                          <a:lnTo>
                            <a:pt x="62" y="748"/>
                          </a:lnTo>
                          <a:lnTo>
                            <a:pt x="45" y="737"/>
                          </a:lnTo>
                          <a:lnTo>
                            <a:pt x="28" y="725"/>
                          </a:lnTo>
                          <a:lnTo>
                            <a:pt x="28" y="720"/>
                          </a:lnTo>
                          <a:lnTo>
                            <a:pt x="22" y="714"/>
                          </a:lnTo>
                          <a:lnTo>
                            <a:pt x="17" y="714"/>
                          </a:lnTo>
                          <a:lnTo>
                            <a:pt x="0" y="697"/>
                          </a:lnTo>
                          <a:lnTo>
                            <a:pt x="0" y="686"/>
                          </a:lnTo>
                          <a:lnTo>
                            <a:pt x="5" y="669"/>
                          </a:lnTo>
                          <a:lnTo>
                            <a:pt x="11" y="657"/>
                          </a:lnTo>
                          <a:lnTo>
                            <a:pt x="17" y="635"/>
                          </a:lnTo>
                          <a:lnTo>
                            <a:pt x="17" y="606"/>
                          </a:lnTo>
                          <a:lnTo>
                            <a:pt x="22" y="589"/>
                          </a:lnTo>
                          <a:lnTo>
                            <a:pt x="28" y="584"/>
                          </a:lnTo>
                          <a:lnTo>
                            <a:pt x="28" y="572"/>
                          </a:lnTo>
                          <a:lnTo>
                            <a:pt x="34" y="567"/>
                          </a:lnTo>
                          <a:lnTo>
                            <a:pt x="34" y="561"/>
                          </a:lnTo>
                          <a:lnTo>
                            <a:pt x="39" y="555"/>
                          </a:lnTo>
                          <a:lnTo>
                            <a:pt x="51" y="550"/>
                          </a:lnTo>
                          <a:lnTo>
                            <a:pt x="56" y="538"/>
                          </a:lnTo>
                          <a:lnTo>
                            <a:pt x="62" y="538"/>
                          </a:lnTo>
                          <a:lnTo>
                            <a:pt x="68" y="533"/>
                          </a:lnTo>
                          <a:lnTo>
                            <a:pt x="62" y="521"/>
                          </a:lnTo>
                          <a:lnTo>
                            <a:pt x="62" y="516"/>
                          </a:lnTo>
                          <a:lnTo>
                            <a:pt x="56" y="510"/>
                          </a:lnTo>
                          <a:lnTo>
                            <a:pt x="51" y="504"/>
                          </a:lnTo>
                          <a:lnTo>
                            <a:pt x="45" y="504"/>
                          </a:lnTo>
                          <a:lnTo>
                            <a:pt x="45" y="499"/>
                          </a:lnTo>
                          <a:lnTo>
                            <a:pt x="45" y="493"/>
                          </a:lnTo>
                          <a:lnTo>
                            <a:pt x="45" y="482"/>
                          </a:lnTo>
                          <a:lnTo>
                            <a:pt x="45" y="476"/>
                          </a:lnTo>
                          <a:lnTo>
                            <a:pt x="45" y="470"/>
                          </a:lnTo>
                          <a:lnTo>
                            <a:pt x="56" y="465"/>
                          </a:lnTo>
                          <a:lnTo>
                            <a:pt x="62" y="459"/>
                          </a:lnTo>
                          <a:lnTo>
                            <a:pt x="62" y="453"/>
                          </a:lnTo>
                          <a:lnTo>
                            <a:pt x="62" y="448"/>
                          </a:lnTo>
                          <a:lnTo>
                            <a:pt x="56" y="436"/>
                          </a:lnTo>
                          <a:lnTo>
                            <a:pt x="56" y="425"/>
                          </a:lnTo>
                          <a:lnTo>
                            <a:pt x="51" y="419"/>
                          </a:lnTo>
                          <a:lnTo>
                            <a:pt x="51" y="408"/>
                          </a:lnTo>
                          <a:lnTo>
                            <a:pt x="51" y="397"/>
                          </a:lnTo>
                          <a:lnTo>
                            <a:pt x="51" y="391"/>
                          </a:lnTo>
                          <a:lnTo>
                            <a:pt x="51" y="380"/>
                          </a:lnTo>
                          <a:lnTo>
                            <a:pt x="51" y="374"/>
                          </a:lnTo>
                          <a:lnTo>
                            <a:pt x="56" y="363"/>
                          </a:lnTo>
                          <a:lnTo>
                            <a:pt x="56" y="351"/>
                          </a:lnTo>
                          <a:lnTo>
                            <a:pt x="56" y="346"/>
                          </a:lnTo>
                          <a:lnTo>
                            <a:pt x="56" y="329"/>
                          </a:lnTo>
                          <a:lnTo>
                            <a:pt x="56" y="317"/>
                          </a:lnTo>
                          <a:lnTo>
                            <a:pt x="56" y="306"/>
                          </a:lnTo>
                          <a:lnTo>
                            <a:pt x="56" y="295"/>
                          </a:lnTo>
                          <a:lnTo>
                            <a:pt x="56" y="289"/>
                          </a:lnTo>
                          <a:lnTo>
                            <a:pt x="56" y="283"/>
                          </a:lnTo>
                          <a:lnTo>
                            <a:pt x="56" y="272"/>
                          </a:lnTo>
                          <a:lnTo>
                            <a:pt x="51" y="266"/>
                          </a:lnTo>
                          <a:lnTo>
                            <a:pt x="51" y="261"/>
                          </a:lnTo>
                          <a:lnTo>
                            <a:pt x="62" y="255"/>
                          </a:lnTo>
                          <a:lnTo>
                            <a:pt x="68" y="249"/>
                          </a:lnTo>
                          <a:lnTo>
                            <a:pt x="73" y="244"/>
                          </a:lnTo>
                          <a:lnTo>
                            <a:pt x="79" y="238"/>
                          </a:lnTo>
                          <a:lnTo>
                            <a:pt x="85" y="232"/>
                          </a:lnTo>
                          <a:lnTo>
                            <a:pt x="90" y="232"/>
                          </a:lnTo>
                          <a:lnTo>
                            <a:pt x="102" y="221"/>
                          </a:lnTo>
                          <a:lnTo>
                            <a:pt x="113" y="210"/>
                          </a:lnTo>
                          <a:lnTo>
                            <a:pt x="119" y="210"/>
                          </a:lnTo>
                          <a:lnTo>
                            <a:pt x="119" y="204"/>
                          </a:lnTo>
                          <a:lnTo>
                            <a:pt x="130" y="198"/>
                          </a:lnTo>
                          <a:lnTo>
                            <a:pt x="136" y="198"/>
                          </a:lnTo>
                          <a:lnTo>
                            <a:pt x="136" y="193"/>
                          </a:lnTo>
                          <a:lnTo>
                            <a:pt x="153" y="181"/>
                          </a:lnTo>
                          <a:lnTo>
                            <a:pt x="158" y="176"/>
                          </a:lnTo>
                          <a:lnTo>
                            <a:pt x="170" y="164"/>
                          </a:lnTo>
                          <a:lnTo>
                            <a:pt x="170" y="159"/>
                          </a:lnTo>
                          <a:lnTo>
                            <a:pt x="181" y="142"/>
                          </a:lnTo>
                          <a:lnTo>
                            <a:pt x="181" y="136"/>
                          </a:lnTo>
                          <a:lnTo>
                            <a:pt x="187" y="130"/>
                          </a:lnTo>
                          <a:lnTo>
                            <a:pt x="192" y="125"/>
                          </a:lnTo>
                          <a:lnTo>
                            <a:pt x="198" y="119"/>
                          </a:lnTo>
                          <a:lnTo>
                            <a:pt x="198" y="113"/>
                          </a:lnTo>
                          <a:lnTo>
                            <a:pt x="204" y="108"/>
                          </a:lnTo>
                          <a:lnTo>
                            <a:pt x="215" y="90"/>
                          </a:lnTo>
                          <a:lnTo>
                            <a:pt x="215" y="85"/>
                          </a:lnTo>
                          <a:lnTo>
                            <a:pt x="221" y="68"/>
                          </a:lnTo>
                          <a:lnTo>
                            <a:pt x="221" y="62"/>
                          </a:lnTo>
                          <a:lnTo>
                            <a:pt x="226" y="51"/>
                          </a:lnTo>
                          <a:lnTo>
                            <a:pt x="226" y="39"/>
                          </a:lnTo>
                          <a:lnTo>
                            <a:pt x="226" y="22"/>
                          </a:lnTo>
                          <a:lnTo>
                            <a:pt x="226" y="17"/>
                          </a:lnTo>
                          <a:lnTo>
                            <a:pt x="226" y="5"/>
                          </a:lnTo>
                          <a:lnTo>
                            <a:pt x="249" y="5"/>
                          </a:lnTo>
                          <a:lnTo>
                            <a:pt x="255" y="5"/>
                          </a:lnTo>
                          <a:lnTo>
                            <a:pt x="260" y="5"/>
                          </a:lnTo>
                          <a:lnTo>
                            <a:pt x="272" y="5"/>
                          </a:lnTo>
                          <a:lnTo>
                            <a:pt x="277" y="5"/>
                          </a:lnTo>
                          <a:lnTo>
                            <a:pt x="283" y="5"/>
                          </a:lnTo>
                          <a:lnTo>
                            <a:pt x="283" y="0"/>
                          </a:lnTo>
                          <a:lnTo>
                            <a:pt x="289" y="0"/>
                          </a:lnTo>
                          <a:lnTo>
                            <a:pt x="294" y="0"/>
                          </a:lnTo>
                          <a:lnTo>
                            <a:pt x="300" y="0"/>
                          </a:lnTo>
                          <a:lnTo>
                            <a:pt x="300" y="5"/>
                          </a:lnTo>
                          <a:lnTo>
                            <a:pt x="300" y="11"/>
                          </a:lnTo>
                          <a:lnTo>
                            <a:pt x="306" y="11"/>
                          </a:lnTo>
                          <a:lnTo>
                            <a:pt x="306" y="17"/>
                          </a:lnTo>
                          <a:lnTo>
                            <a:pt x="311" y="17"/>
                          </a:lnTo>
                          <a:lnTo>
                            <a:pt x="317" y="17"/>
                          </a:lnTo>
                          <a:lnTo>
                            <a:pt x="317" y="22"/>
                          </a:lnTo>
                          <a:lnTo>
                            <a:pt x="323" y="22"/>
                          </a:lnTo>
                          <a:lnTo>
                            <a:pt x="328" y="22"/>
                          </a:lnTo>
                          <a:lnTo>
                            <a:pt x="328" y="28"/>
                          </a:lnTo>
                          <a:lnTo>
                            <a:pt x="334" y="28"/>
                          </a:lnTo>
                          <a:lnTo>
                            <a:pt x="334" y="34"/>
                          </a:lnTo>
                          <a:lnTo>
                            <a:pt x="334" y="39"/>
                          </a:lnTo>
                          <a:lnTo>
                            <a:pt x="340" y="39"/>
                          </a:lnTo>
                          <a:lnTo>
                            <a:pt x="345" y="39"/>
                          </a:lnTo>
                          <a:lnTo>
                            <a:pt x="351" y="45"/>
                          </a:lnTo>
                          <a:lnTo>
                            <a:pt x="362" y="45"/>
                          </a:lnTo>
                          <a:lnTo>
                            <a:pt x="368" y="51"/>
                          </a:lnTo>
                          <a:lnTo>
                            <a:pt x="374" y="51"/>
                          </a:lnTo>
                          <a:lnTo>
                            <a:pt x="379" y="51"/>
                          </a:lnTo>
                          <a:lnTo>
                            <a:pt x="385" y="51"/>
                          </a:lnTo>
                          <a:lnTo>
                            <a:pt x="391" y="56"/>
                          </a:lnTo>
                          <a:lnTo>
                            <a:pt x="396" y="56"/>
                          </a:lnTo>
                          <a:lnTo>
                            <a:pt x="402" y="62"/>
                          </a:lnTo>
                          <a:lnTo>
                            <a:pt x="402" y="68"/>
                          </a:lnTo>
                          <a:lnTo>
                            <a:pt x="408" y="68"/>
                          </a:lnTo>
                          <a:lnTo>
                            <a:pt x="413" y="68"/>
                          </a:lnTo>
                          <a:lnTo>
                            <a:pt x="419" y="68"/>
                          </a:lnTo>
                          <a:lnTo>
                            <a:pt x="425" y="62"/>
                          </a:lnTo>
                          <a:lnTo>
                            <a:pt x="430" y="62"/>
                          </a:lnTo>
                          <a:lnTo>
                            <a:pt x="430" y="56"/>
                          </a:lnTo>
                          <a:lnTo>
                            <a:pt x="430" y="51"/>
                          </a:lnTo>
                          <a:lnTo>
                            <a:pt x="436" y="51"/>
                          </a:lnTo>
                          <a:lnTo>
                            <a:pt x="442" y="45"/>
                          </a:lnTo>
                          <a:lnTo>
                            <a:pt x="447" y="39"/>
                          </a:lnTo>
                          <a:lnTo>
                            <a:pt x="453" y="39"/>
                          </a:lnTo>
                          <a:lnTo>
                            <a:pt x="459" y="39"/>
                          </a:lnTo>
                          <a:lnTo>
                            <a:pt x="459" y="45"/>
                          </a:lnTo>
                          <a:lnTo>
                            <a:pt x="459" y="51"/>
                          </a:lnTo>
                          <a:lnTo>
                            <a:pt x="459" y="56"/>
                          </a:lnTo>
                          <a:lnTo>
                            <a:pt x="459" y="62"/>
                          </a:lnTo>
                          <a:lnTo>
                            <a:pt x="447" y="68"/>
                          </a:lnTo>
                          <a:lnTo>
                            <a:pt x="447" y="73"/>
                          </a:lnTo>
                          <a:lnTo>
                            <a:pt x="447" y="79"/>
                          </a:lnTo>
                          <a:lnTo>
                            <a:pt x="447" y="85"/>
                          </a:lnTo>
                          <a:lnTo>
                            <a:pt x="447" y="90"/>
                          </a:lnTo>
                          <a:lnTo>
                            <a:pt x="447" y="96"/>
                          </a:lnTo>
                          <a:lnTo>
                            <a:pt x="442" y="102"/>
                          </a:lnTo>
                          <a:lnTo>
                            <a:pt x="442" y="108"/>
                          </a:lnTo>
                          <a:lnTo>
                            <a:pt x="436" y="108"/>
                          </a:lnTo>
                          <a:lnTo>
                            <a:pt x="436" y="113"/>
                          </a:lnTo>
                          <a:lnTo>
                            <a:pt x="436" y="119"/>
                          </a:lnTo>
                          <a:lnTo>
                            <a:pt x="436" y="125"/>
                          </a:lnTo>
                          <a:lnTo>
                            <a:pt x="442" y="125"/>
                          </a:lnTo>
                          <a:lnTo>
                            <a:pt x="447" y="130"/>
                          </a:lnTo>
                          <a:lnTo>
                            <a:pt x="447" y="136"/>
                          </a:lnTo>
                          <a:lnTo>
                            <a:pt x="459" y="147"/>
                          </a:lnTo>
                          <a:lnTo>
                            <a:pt x="459" y="159"/>
                          </a:lnTo>
                          <a:lnTo>
                            <a:pt x="459" y="170"/>
                          </a:lnTo>
                          <a:lnTo>
                            <a:pt x="459" y="181"/>
                          </a:lnTo>
                          <a:lnTo>
                            <a:pt x="459" y="193"/>
                          </a:lnTo>
                          <a:lnTo>
                            <a:pt x="453" y="198"/>
                          </a:lnTo>
                          <a:lnTo>
                            <a:pt x="447" y="204"/>
                          </a:lnTo>
                          <a:lnTo>
                            <a:pt x="447" y="210"/>
                          </a:lnTo>
                          <a:lnTo>
                            <a:pt x="447" y="221"/>
                          </a:lnTo>
                          <a:lnTo>
                            <a:pt x="459" y="232"/>
                          </a:lnTo>
                          <a:lnTo>
                            <a:pt x="459" y="249"/>
                          </a:lnTo>
                          <a:lnTo>
                            <a:pt x="459" y="261"/>
                          </a:lnTo>
                          <a:lnTo>
                            <a:pt x="459" y="278"/>
                          </a:lnTo>
                          <a:lnTo>
                            <a:pt x="459" y="289"/>
                          </a:lnTo>
                          <a:lnTo>
                            <a:pt x="459" y="300"/>
                          </a:lnTo>
                          <a:lnTo>
                            <a:pt x="453" y="306"/>
                          </a:lnTo>
                          <a:lnTo>
                            <a:pt x="447" y="306"/>
                          </a:lnTo>
                          <a:lnTo>
                            <a:pt x="447" y="300"/>
                          </a:lnTo>
                          <a:lnTo>
                            <a:pt x="436" y="295"/>
                          </a:lnTo>
                          <a:lnTo>
                            <a:pt x="430" y="289"/>
                          </a:lnTo>
                          <a:lnTo>
                            <a:pt x="419" y="295"/>
                          </a:lnTo>
                          <a:lnTo>
                            <a:pt x="408" y="300"/>
                          </a:lnTo>
                          <a:lnTo>
                            <a:pt x="402" y="300"/>
                          </a:lnTo>
                          <a:lnTo>
                            <a:pt x="391" y="306"/>
                          </a:lnTo>
                          <a:lnTo>
                            <a:pt x="385" y="317"/>
                          </a:lnTo>
                          <a:lnTo>
                            <a:pt x="379" y="317"/>
                          </a:lnTo>
                          <a:lnTo>
                            <a:pt x="379" y="329"/>
                          </a:lnTo>
                          <a:lnTo>
                            <a:pt x="379" y="346"/>
                          </a:lnTo>
                          <a:lnTo>
                            <a:pt x="379" y="357"/>
                          </a:lnTo>
                          <a:lnTo>
                            <a:pt x="379" y="374"/>
                          </a:lnTo>
                          <a:lnTo>
                            <a:pt x="379" y="391"/>
                          </a:lnTo>
                          <a:lnTo>
                            <a:pt x="379" y="408"/>
                          </a:lnTo>
                          <a:lnTo>
                            <a:pt x="379" y="419"/>
                          </a:lnTo>
                          <a:lnTo>
                            <a:pt x="379" y="442"/>
                          </a:lnTo>
                          <a:lnTo>
                            <a:pt x="379" y="459"/>
                          </a:lnTo>
                          <a:lnTo>
                            <a:pt x="374" y="482"/>
                          </a:lnTo>
                          <a:lnTo>
                            <a:pt x="368" y="493"/>
                          </a:lnTo>
                          <a:lnTo>
                            <a:pt x="362" y="516"/>
                          </a:lnTo>
                          <a:lnTo>
                            <a:pt x="362" y="538"/>
                          </a:lnTo>
                          <a:lnTo>
                            <a:pt x="357" y="550"/>
                          </a:lnTo>
                          <a:lnTo>
                            <a:pt x="351" y="561"/>
                          </a:lnTo>
                          <a:lnTo>
                            <a:pt x="351" y="567"/>
                          </a:lnTo>
                          <a:lnTo>
                            <a:pt x="345" y="572"/>
                          </a:lnTo>
                          <a:lnTo>
                            <a:pt x="351" y="589"/>
                          </a:lnTo>
                          <a:lnTo>
                            <a:pt x="351" y="595"/>
                          </a:lnTo>
                          <a:lnTo>
                            <a:pt x="362" y="601"/>
                          </a:lnTo>
                          <a:lnTo>
                            <a:pt x="368" y="606"/>
                          </a:lnTo>
                          <a:lnTo>
                            <a:pt x="374" y="606"/>
                          </a:lnTo>
                          <a:lnTo>
                            <a:pt x="379" y="606"/>
                          </a:lnTo>
                          <a:lnTo>
                            <a:pt x="385" y="606"/>
                          </a:lnTo>
                          <a:lnTo>
                            <a:pt x="385" y="601"/>
                          </a:lnTo>
                          <a:lnTo>
                            <a:pt x="391" y="601"/>
                          </a:lnTo>
                          <a:lnTo>
                            <a:pt x="391" y="595"/>
                          </a:lnTo>
                          <a:lnTo>
                            <a:pt x="391" y="589"/>
                          </a:lnTo>
                          <a:lnTo>
                            <a:pt x="396" y="584"/>
                          </a:lnTo>
                          <a:lnTo>
                            <a:pt x="402" y="578"/>
                          </a:lnTo>
                          <a:lnTo>
                            <a:pt x="408" y="572"/>
                          </a:lnTo>
                          <a:lnTo>
                            <a:pt x="419" y="572"/>
                          </a:lnTo>
                          <a:lnTo>
                            <a:pt x="425" y="567"/>
                          </a:lnTo>
                          <a:lnTo>
                            <a:pt x="430" y="567"/>
                          </a:lnTo>
                          <a:lnTo>
                            <a:pt x="436" y="567"/>
                          </a:lnTo>
                          <a:lnTo>
                            <a:pt x="447" y="567"/>
                          </a:lnTo>
                          <a:lnTo>
                            <a:pt x="447" y="561"/>
                          </a:lnTo>
                          <a:lnTo>
                            <a:pt x="453" y="561"/>
                          </a:lnTo>
                          <a:lnTo>
                            <a:pt x="453" y="555"/>
                          </a:lnTo>
                          <a:lnTo>
                            <a:pt x="459" y="555"/>
                          </a:lnTo>
                          <a:lnTo>
                            <a:pt x="464" y="555"/>
                          </a:lnTo>
                          <a:lnTo>
                            <a:pt x="464" y="550"/>
                          </a:lnTo>
                          <a:lnTo>
                            <a:pt x="470" y="550"/>
                          </a:lnTo>
                          <a:lnTo>
                            <a:pt x="476" y="544"/>
                          </a:lnTo>
                          <a:lnTo>
                            <a:pt x="481" y="544"/>
                          </a:lnTo>
                          <a:lnTo>
                            <a:pt x="487" y="544"/>
                          </a:lnTo>
                          <a:lnTo>
                            <a:pt x="493" y="550"/>
                          </a:lnTo>
                          <a:lnTo>
                            <a:pt x="504" y="550"/>
                          </a:lnTo>
                          <a:lnTo>
                            <a:pt x="504" y="544"/>
                          </a:lnTo>
                          <a:lnTo>
                            <a:pt x="510" y="544"/>
                          </a:lnTo>
                          <a:lnTo>
                            <a:pt x="510" y="550"/>
                          </a:lnTo>
                          <a:lnTo>
                            <a:pt x="510" y="555"/>
                          </a:lnTo>
                          <a:lnTo>
                            <a:pt x="516" y="555"/>
                          </a:lnTo>
                          <a:lnTo>
                            <a:pt x="521" y="555"/>
                          </a:lnTo>
                          <a:lnTo>
                            <a:pt x="527" y="555"/>
                          </a:lnTo>
                          <a:lnTo>
                            <a:pt x="533" y="555"/>
                          </a:lnTo>
                          <a:lnTo>
                            <a:pt x="533" y="550"/>
                          </a:lnTo>
                          <a:lnTo>
                            <a:pt x="550" y="550"/>
                          </a:lnTo>
                          <a:lnTo>
                            <a:pt x="555" y="550"/>
                          </a:lnTo>
                          <a:lnTo>
                            <a:pt x="555" y="555"/>
                          </a:lnTo>
                          <a:lnTo>
                            <a:pt x="561" y="555"/>
                          </a:lnTo>
                          <a:lnTo>
                            <a:pt x="561" y="561"/>
                          </a:lnTo>
                          <a:lnTo>
                            <a:pt x="561" y="567"/>
                          </a:lnTo>
                          <a:lnTo>
                            <a:pt x="567" y="567"/>
                          </a:lnTo>
                          <a:lnTo>
                            <a:pt x="572" y="567"/>
                          </a:lnTo>
                          <a:lnTo>
                            <a:pt x="572" y="561"/>
                          </a:lnTo>
                          <a:lnTo>
                            <a:pt x="578" y="567"/>
                          </a:lnTo>
                          <a:lnTo>
                            <a:pt x="589" y="561"/>
                          </a:lnTo>
                          <a:lnTo>
                            <a:pt x="595" y="555"/>
                          </a:lnTo>
                          <a:lnTo>
                            <a:pt x="601" y="555"/>
                          </a:lnTo>
                          <a:lnTo>
                            <a:pt x="606" y="555"/>
                          </a:lnTo>
                          <a:lnTo>
                            <a:pt x="606" y="550"/>
                          </a:lnTo>
                          <a:lnTo>
                            <a:pt x="606" y="544"/>
                          </a:lnTo>
                          <a:lnTo>
                            <a:pt x="606" y="538"/>
                          </a:lnTo>
                          <a:lnTo>
                            <a:pt x="612" y="538"/>
                          </a:lnTo>
                          <a:lnTo>
                            <a:pt x="618" y="538"/>
                          </a:lnTo>
                          <a:lnTo>
                            <a:pt x="623" y="538"/>
                          </a:lnTo>
                          <a:lnTo>
                            <a:pt x="623" y="544"/>
                          </a:lnTo>
                          <a:lnTo>
                            <a:pt x="629" y="544"/>
                          </a:lnTo>
                          <a:lnTo>
                            <a:pt x="635" y="544"/>
                          </a:lnTo>
                          <a:lnTo>
                            <a:pt x="640" y="544"/>
                          </a:lnTo>
                          <a:lnTo>
                            <a:pt x="646" y="544"/>
                          </a:lnTo>
                          <a:lnTo>
                            <a:pt x="646" y="538"/>
                          </a:lnTo>
                          <a:lnTo>
                            <a:pt x="652" y="538"/>
                          </a:lnTo>
                          <a:lnTo>
                            <a:pt x="657" y="538"/>
                          </a:lnTo>
                          <a:lnTo>
                            <a:pt x="663" y="538"/>
                          </a:lnTo>
                          <a:lnTo>
                            <a:pt x="663" y="544"/>
                          </a:lnTo>
                          <a:lnTo>
                            <a:pt x="669" y="550"/>
                          </a:lnTo>
                          <a:lnTo>
                            <a:pt x="674" y="555"/>
                          </a:lnTo>
                          <a:lnTo>
                            <a:pt x="674" y="561"/>
                          </a:lnTo>
                          <a:lnTo>
                            <a:pt x="674" y="567"/>
                          </a:lnTo>
                          <a:lnTo>
                            <a:pt x="680" y="567"/>
                          </a:lnTo>
                          <a:lnTo>
                            <a:pt x="680" y="572"/>
                          </a:lnTo>
                          <a:lnTo>
                            <a:pt x="680" y="567"/>
                          </a:lnTo>
                          <a:lnTo>
                            <a:pt x="686" y="567"/>
                          </a:lnTo>
                          <a:lnTo>
                            <a:pt x="691" y="567"/>
                          </a:lnTo>
                          <a:lnTo>
                            <a:pt x="703" y="567"/>
                          </a:lnTo>
                          <a:lnTo>
                            <a:pt x="703" y="572"/>
                          </a:lnTo>
                          <a:lnTo>
                            <a:pt x="708" y="572"/>
                          </a:lnTo>
                          <a:lnTo>
                            <a:pt x="714" y="578"/>
                          </a:lnTo>
                          <a:lnTo>
                            <a:pt x="714" y="584"/>
                          </a:lnTo>
                          <a:lnTo>
                            <a:pt x="720" y="584"/>
                          </a:lnTo>
                          <a:lnTo>
                            <a:pt x="720" y="589"/>
                          </a:lnTo>
                          <a:lnTo>
                            <a:pt x="725" y="589"/>
                          </a:lnTo>
                          <a:lnTo>
                            <a:pt x="731" y="584"/>
                          </a:lnTo>
                          <a:lnTo>
                            <a:pt x="737" y="584"/>
                          </a:lnTo>
                          <a:lnTo>
                            <a:pt x="742" y="584"/>
                          </a:lnTo>
                          <a:lnTo>
                            <a:pt x="748" y="578"/>
                          </a:lnTo>
                          <a:lnTo>
                            <a:pt x="754" y="578"/>
                          </a:lnTo>
                          <a:lnTo>
                            <a:pt x="754" y="584"/>
                          </a:lnTo>
                          <a:lnTo>
                            <a:pt x="759" y="584"/>
                          </a:lnTo>
                          <a:lnTo>
                            <a:pt x="759" y="578"/>
                          </a:lnTo>
                          <a:lnTo>
                            <a:pt x="765" y="578"/>
                          </a:lnTo>
                          <a:lnTo>
                            <a:pt x="765" y="584"/>
                          </a:lnTo>
                          <a:lnTo>
                            <a:pt x="771" y="584"/>
                          </a:lnTo>
                          <a:lnTo>
                            <a:pt x="776" y="584"/>
                          </a:lnTo>
                          <a:lnTo>
                            <a:pt x="782" y="578"/>
                          </a:lnTo>
                          <a:lnTo>
                            <a:pt x="788" y="584"/>
                          </a:lnTo>
                          <a:lnTo>
                            <a:pt x="793" y="584"/>
                          </a:lnTo>
                          <a:lnTo>
                            <a:pt x="793" y="578"/>
                          </a:lnTo>
                          <a:lnTo>
                            <a:pt x="799" y="572"/>
                          </a:lnTo>
                          <a:lnTo>
                            <a:pt x="805" y="572"/>
                          </a:lnTo>
                          <a:lnTo>
                            <a:pt x="810" y="572"/>
                          </a:lnTo>
                          <a:lnTo>
                            <a:pt x="816" y="572"/>
                          </a:lnTo>
                          <a:lnTo>
                            <a:pt x="822" y="572"/>
                          </a:lnTo>
                          <a:lnTo>
                            <a:pt x="827" y="572"/>
                          </a:lnTo>
                          <a:lnTo>
                            <a:pt x="833" y="578"/>
                          </a:lnTo>
                          <a:lnTo>
                            <a:pt x="833" y="584"/>
                          </a:lnTo>
                          <a:lnTo>
                            <a:pt x="839" y="584"/>
                          </a:lnTo>
                          <a:lnTo>
                            <a:pt x="844" y="584"/>
                          </a:lnTo>
                          <a:lnTo>
                            <a:pt x="844" y="589"/>
                          </a:lnTo>
                          <a:lnTo>
                            <a:pt x="850" y="595"/>
                          </a:lnTo>
                          <a:lnTo>
                            <a:pt x="856" y="601"/>
                          </a:lnTo>
                          <a:lnTo>
                            <a:pt x="861" y="623"/>
                          </a:lnTo>
                          <a:lnTo>
                            <a:pt x="861" y="629"/>
                          </a:lnTo>
                          <a:lnTo>
                            <a:pt x="856" y="635"/>
                          </a:lnTo>
                          <a:lnTo>
                            <a:pt x="856" y="640"/>
                          </a:lnTo>
                          <a:lnTo>
                            <a:pt x="850" y="652"/>
                          </a:lnTo>
                          <a:lnTo>
                            <a:pt x="850" y="657"/>
                          </a:lnTo>
                          <a:lnTo>
                            <a:pt x="844" y="657"/>
                          </a:lnTo>
                          <a:lnTo>
                            <a:pt x="844" y="663"/>
                          </a:lnTo>
                          <a:lnTo>
                            <a:pt x="850" y="663"/>
                          </a:lnTo>
                          <a:lnTo>
                            <a:pt x="856" y="669"/>
                          </a:lnTo>
                          <a:lnTo>
                            <a:pt x="861" y="669"/>
                          </a:lnTo>
                          <a:lnTo>
                            <a:pt x="867" y="669"/>
                          </a:lnTo>
                          <a:lnTo>
                            <a:pt x="873" y="669"/>
                          </a:lnTo>
                          <a:lnTo>
                            <a:pt x="878" y="674"/>
                          </a:lnTo>
                          <a:lnTo>
                            <a:pt x="878" y="680"/>
                          </a:lnTo>
                          <a:lnTo>
                            <a:pt x="884" y="680"/>
                          </a:lnTo>
                          <a:lnTo>
                            <a:pt x="890" y="680"/>
                          </a:lnTo>
                          <a:lnTo>
                            <a:pt x="890" y="686"/>
                          </a:lnTo>
                          <a:lnTo>
                            <a:pt x="890" y="691"/>
                          </a:lnTo>
                          <a:lnTo>
                            <a:pt x="890" y="697"/>
                          </a:lnTo>
                          <a:lnTo>
                            <a:pt x="895" y="697"/>
                          </a:lnTo>
                          <a:lnTo>
                            <a:pt x="895" y="703"/>
                          </a:lnTo>
                          <a:lnTo>
                            <a:pt x="901" y="708"/>
                          </a:lnTo>
                          <a:lnTo>
                            <a:pt x="901" y="720"/>
                          </a:lnTo>
                          <a:lnTo>
                            <a:pt x="901" y="725"/>
                          </a:lnTo>
                          <a:lnTo>
                            <a:pt x="901" y="737"/>
                          </a:lnTo>
                          <a:lnTo>
                            <a:pt x="901" y="742"/>
                          </a:lnTo>
                          <a:lnTo>
                            <a:pt x="901" y="748"/>
                          </a:lnTo>
                          <a:lnTo>
                            <a:pt x="901" y="754"/>
                          </a:lnTo>
                          <a:lnTo>
                            <a:pt x="901" y="759"/>
                          </a:lnTo>
                          <a:lnTo>
                            <a:pt x="901" y="765"/>
                          </a:lnTo>
                          <a:lnTo>
                            <a:pt x="907" y="771"/>
                          </a:lnTo>
                          <a:lnTo>
                            <a:pt x="901" y="771"/>
                          </a:lnTo>
                          <a:lnTo>
                            <a:pt x="895" y="771"/>
                          </a:lnTo>
                          <a:lnTo>
                            <a:pt x="895" y="776"/>
                          </a:lnTo>
                          <a:lnTo>
                            <a:pt x="890" y="776"/>
                          </a:lnTo>
                          <a:lnTo>
                            <a:pt x="884" y="782"/>
                          </a:lnTo>
                          <a:lnTo>
                            <a:pt x="878" y="788"/>
                          </a:lnTo>
                          <a:lnTo>
                            <a:pt x="873" y="788"/>
                          </a:lnTo>
                          <a:lnTo>
                            <a:pt x="873" y="793"/>
                          </a:lnTo>
                          <a:lnTo>
                            <a:pt x="867" y="793"/>
                          </a:lnTo>
                          <a:lnTo>
                            <a:pt x="861" y="793"/>
                          </a:lnTo>
                          <a:lnTo>
                            <a:pt x="861" y="799"/>
                          </a:lnTo>
                          <a:lnTo>
                            <a:pt x="856" y="799"/>
                          </a:lnTo>
                          <a:lnTo>
                            <a:pt x="850" y="805"/>
                          </a:lnTo>
                          <a:lnTo>
                            <a:pt x="844" y="805"/>
                          </a:lnTo>
                          <a:lnTo>
                            <a:pt x="827" y="810"/>
                          </a:lnTo>
                          <a:lnTo>
                            <a:pt x="810" y="816"/>
                          </a:lnTo>
                          <a:lnTo>
                            <a:pt x="805" y="816"/>
                          </a:lnTo>
                          <a:lnTo>
                            <a:pt x="793" y="816"/>
                          </a:lnTo>
                          <a:lnTo>
                            <a:pt x="788" y="816"/>
                          </a:lnTo>
                          <a:lnTo>
                            <a:pt x="771" y="816"/>
                          </a:lnTo>
                          <a:lnTo>
                            <a:pt x="754" y="816"/>
                          </a:lnTo>
                          <a:lnTo>
                            <a:pt x="742" y="816"/>
                          </a:lnTo>
                          <a:lnTo>
                            <a:pt x="731" y="816"/>
                          </a:lnTo>
                          <a:lnTo>
                            <a:pt x="720" y="810"/>
                          </a:lnTo>
                          <a:lnTo>
                            <a:pt x="714" y="810"/>
                          </a:lnTo>
                          <a:lnTo>
                            <a:pt x="714" y="805"/>
                          </a:lnTo>
                          <a:lnTo>
                            <a:pt x="708" y="805"/>
                          </a:lnTo>
                          <a:lnTo>
                            <a:pt x="703" y="805"/>
                          </a:lnTo>
                          <a:lnTo>
                            <a:pt x="697" y="799"/>
                          </a:lnTo>
                          <a:lnTo>
                            <a:pt x="691" y="799"/>
                          </a:lnTo>
                          <a:lnTo>
                            <a:pt x="691" y="793"/>
                          </a:lnTo>
                          <a:lnTo>
                            <a:pt x="680" y="788"/>
                          </a:lnTo>
                          <a:lnTo>
                            <a:pt x="680" y="776"/>
                          </a:lnTo>
                          <a:lnTo>
                            <a:pt x="674" y="771"/>
                          </a:lnTo>
                          <a:lnTo>
                            <a:pt x="674" y="759"/>
                          </a:lnTo>
                          <a:lnTo>
                            <a:pt x="674" y="748"/>
                          </a:lnTo>
                          <a:lnTo>
                            <a:pt x="669" y="737"/>
                          </a:lnTo>
                          <a:lnTo>
                            <a:pt x="669" y="731"/>
                          </a:lnTo>
                          <a:lnTo>
                            <a:pt x="663" y="725"/>
                          </a:lnTo>
                          <a:lnTo>
                            <a:pt x="663" y="720"/>
                          </a:lnTo>
                          <a:lnTo>
                            <a:pt x="663" y="714"/>
                          </a:lnTo>
                          <a:lnTo>
                            <a:pt x="663" y="708"/>
                          </a:lnTo>
                          <a:lnTo>
                            <a:pt x="657" y="697"/>
                          </a:lnTo>
                          <a:lnTo>
                            <a:pt x="652" y="697"/>
                          </a:lnTo>
                          <a:lnTo>
                            <a:pt x="652" y="691"/>
                          </a:lnTo>
                          <a:lnTo>
                            <a:pt x="646" y="686"/>
                          </a:lnTo>
                          <a:lnTo>
                            <a:pt x="640" y="686"/>
                          </a:lnTo>
                          <a:lnTo>
                            <a:pt x="635" y="680"/>
                          </a:lnTo>
                          <a:lnTo>
                            <a:pt x="629" y="680"/>
                          </a:lnTo>
                          <a:lnTo>
                            <a:pt x="618" y="680"/>
                          </a:lnTo>
                          <a:lnTo>
                            <a:pt x="612" y="680"/>
                          </a:lnTo>
                          <a:lnTo>
                            <a:pt x="606" y="680"/>
                          </a:lnTo>
                          <a:lnTo>
                            <a:pt x="601" y="680"/>
                          </a:lnTo>
                          <a:lnTo>
                            <a:pt x="589" y="680"/>
                          </a:lnTo>
                          <a:lnTo>
                            <a:pt x="567" y="680"/>
                          </a:lnTo>
                          <a:lnTo>
                            <a:pt x="561" y="680"/>
                          </a:lnTo>
                          <a:lnTo>
                            <a:pt x="550" y="686"/>
                          </a:lnTo>
                          <a:lnTo>
                            <a:pt x="538" y="686"/>
                          </a:lnTo>
                          <a:lnTo>
                            <a:pt x="533" y="691"/>
                          </a:lnTo>
                          <a:lnTo>
                            <a:pt x="504" y="691"/>
                          </a:lnTo>
                          <a:lnTo>
                            <a:pt x="493" y="691"/>
                          </a:lnTo>
                          <a:lnTo>
                            <a:pt x="493" y="697"/>
                          </a:lnTo>
                          <a:lnTo>
                            <a:pt x="487" y="697"/>
                          </a:lnTo>
                          <a:lnTo>
                            <a:pt x="481" y="697"/>
                          </a:lnTo>
                          <a:lnTo>
                            <a:pt x="476" y="697"/>
                          </a:lnTo>
                          <a:lnTo>
                            <a:pt x="476" y="703"/>
                          </a:lnTo>
                          <a:lnTo>
                            <a:pt x="470" y="703"/>
                          </a:lnTo>
                          <a:lnTo>
                            <a:pt x="470" y="708"/>
                          </a:lnTo>
                          <a:lnTo>
                            <a:pt x="464" y="708"/>
                          </a:lnTo>
                          <a:lnTo>
                            <a:pt x="459" y="708"/>
                          </a:lnTo>
                          <a:lnTo>
                            <a:pt x="453" y="714"/>
                          </a:lnTo>
                          <a:lnTo>
                            <a:pt x="447" y="714"/>
                          </a:lnTo>
                          <a:lnTo>
                            <a:pt x="447" y="720"/>
                          </a:lnTo>
                          <a:lnTo>
                            <a:pt x="447" y="725"/>
                          </a:lnTo>
                          <a:lnTo>
                            <a:pt x="447" y="731"/>
                          </a:lnTo>
                          <a:lnTo>
                            <a:pt x="453" y="731"/>
                          </a:lnTo>
                          <a:lnTo>
                            <a:pt x="453" y="737"/>
                          </a:lnTo>
                          <a:lnTo>
                            <a:pt x="464" y="737"/>
                          </a:lnTo>
                          <a:lnTo>
                            <a:pt x="464" y="742"/>
                          </a:lnTo>
                          <a:lnTo>
                            <a:pt x="470" y="748"/>
                          </a:lnTo>
                          <a:lnTo>
                            <a:pt x="476" y="748"/>
                          </a:lnTo>
                          <a:lnTo>
                            <a:pt x="481" y="754"/>
                          </a:lnTo>
                          <a:lnTo>
                            <a:pt x="487" y="759"/>
                          </a:lnTo>
                          <a:lnTo>
                            <a:pt x="493" y="759"/>
                          </a:lnTo>
                          <a:lnTo>
                            <a:pt x="499" y="759"/>
                          </a:lnTo>
                          <a:lnTo>
                            <a:pt x="504" y="765"/>
                          </a:lnTo>
                          <a:lnTo>
                            <a:pt x="510" y="771"/>
                          </a:lnTo>
                          <a:lnTo>
                            <a:pt x="510" y="776"/>
                          </a:lnTo>
                          <a:lnTo>
                            <a:pt x="516" y="776"/>
                          </a:lnTo>
                          <a:lnTo>
                            <a:pt x="521" y="776"/>
                          </a:lnTo>
                          <a:lnTo>
                            <a:pt x="533" y="776"/>
                          </a:lnTo>
                          <a:lnTo>
                            <a:pt x="544" y="776"/>
                          </a:lnTo>
                          <a:lnTo>
                            <a:pt x="550" y="776"/>
                          </a:lnTo>
                          <a:lnTo>
                            <a:pt x="550" y="782"/>
                          </a:lnTo>
                          <a:lnTo>
                            <a:pt x="555" y="782"/>
                          </a:lnTo>
                          <a:lnTo>
                            <a:pt x="555" y="788"/>
                          </a:lnTo>
                          <a:lnTo>
                            <a:pt x="561" y="788"/>
                          </a:lnTo>
                          <a:lnTo>
                            <a:pt x="561" y="793"/>
                          </a:lnTo>
                          <a:lnTo>
                            <a:pt x="561" y="805"/>
                          </a:lnTo>
                          <a:lnTo>
                            <a:pt x="567" y="816"/>
                          </a:lnTo>
                          <a:lnTo>
                            <a:pt x="567" y="822"/>
                          </a:lnTo>
                          <a:lnTo>
                            <a:pt x="567" y="827"/>
                          </a:lnTo>
                          <a:lnTo>
                            <a:pt x="561" y="833"/>
                          </a:lnTo>
                          <a:lnTo>
                            <a:pt x="561" y="844"/>
                          </a:lnTo>
                          <a:lnTo>
                            <a:pt x="555" y="844"/>
                          </a:lnTo>
                          <a:lnTo>
                            <a:pt x="550" y="844"/>
                          </a:lnTo>
                          <a:lnTo>
                            <a:pt x="550" y="850"/>
                          </a:lnTo>
                          <a:lnTo>
                            <a:pt x="555" y="850"/>
                          </a:lnTo>
                          <a:lnTo>
                            <a:pt x="555" y="856"/>
                          </a:lnTo>
                          <a:lnTo>
                            <a:pt x="561" y="856"/>
                          </a:lnTo>
                          <a:lnTo>
                            <a:pt x="567" y="856"/>
                          </a:lnTo>
                          <a:lnTo>
                            <a:pt x="567" y="861"/>
                          </a:lnTo>
                          <a:lnTo>
                            <a:pt x="572" y="861"/>
                          </a:lnTo>
                          <a:lnTo>
                            <a:pt x="578" y="861"/>
                          </a:lnTo>
                          <a:lnTo>
                            <a:pt x="584" y="867"/>
                          </a:lnTo>
                          <a:lnTo>
                            <a:pt x="584" y="873"/>
                          </a:lnTo>
                          <a:lnTo>
                            <a:pt x="584" y="878"/>
                          </a:lnTo>
                          <a:lnTo>
                            <a:pt x="578" y="878"/>
                          </a:lnTo>
                          <a:lnTo>
                            <a:pt x="578" y="884"/>
                          </a:lnTo>
                          <a:lnTo>
                            <a:pt x="567" y="890"/>
                          </a:lnTo>
                          <a:lnTo>
                            <a:pt x="555" y="890"/>
                          </a:lnTo>
                          <a:lnTo>
                            <a:pt x="550" y="890"/>
                          </a:lnTo>
                          <a:lnTo>
                            <a:pt x="544" y="895"/>
                          </a:lnTo>
                          <a:lnTo>
                            <a:pt x="538" y="895"/>
                          </a:lnTo>
                          <a:lnTo>
                            <a:pt x="538" y="901"/>
                          </a:lnTo>
                          <a:lnTo>
                            <a:pt x="533" y="901"/>
                          </a:lnTo>
                          <a:lnTo>
                            <a:pt x="521" y="901"/>
                          </a:lnTo>
                          <a:lnTo>
                            <a:pt x="510" y="907"/>
                          </a:lnTo>
                          <a:lnTo>
                            <a:pt x="499" y="907"/>
                          </a:lnTo>
                          <a:lnTo>
                            <a:pt x="493" y="901"/>
                          </a:lnTo>
                          <a:lnTo>
                            <a:pt x="487" y="901"/>
                          </a:lnTo>
                          <a:lnTo>
                            <a:pt x="481" y="901"/>
                          </a:lnTo>
                          <a:lnTo>
                            <a:pt x="476" y="895"/>
                          </a:lnTo>
                          <a:lnTo>
                            <a:pt x="470" y="895"/>
                          </a:lnTo>
                          <a:lnTo>
                            <a:pt x="470" y="901"/>
                          </a:lnTo>
                          <a:lnTo>
                            <a:pt x="470" y="912"/>
                          </a:lnTo>
                          <a:lnTo>
                            <a:pt x="470" y="924"/>
                          </a:lnTo>
                          <a:lnTo>
                            <a:pt x="476" y="935"/>
                          </a:lnTo>
                          <a:lnTo>
                            <a:pt x="481" y="941"/>
                          </a:lnTo>
                          <a:lnTo>
                            <a:pt x="481" y="946"/>
                          </a:lnTo>
                          <a:lnTo>
                            <a:pt x="481" y="958"/>
                          </a:lnTo>
                          <a:lnTo>
                            <a:pt x="481" y="969"/>
                          </a:lnTo>
                          <a:lnTo>
                            <a:pt x="481" y="980"/>
                          </a:lnTo>
                          <a:lnTo>
                            <a:pt x="481" y="986"/>
                          </a:lnTo>
                          <a:lnTo>
                            <a:pt x="481" y="992"/>
                          </a:lnTo>
                          <a:lnTo>
                            <a:pt x="481" y="997"/>
                          </a:lnTo>
                          <a:lnTo>
                            <a:pt x="487" y="997"/>
                          </a:lnTo>
                          <a:lnTo>
                            <a:pt x="493" y="997"/>
                          </a:lnTo>
                          <a:lnTo>
                            <a:pt x="493" y="1003"/>
                          </a:lnTo>
                          <a:lnTo>
                            <a:pt x="499" y="1003"/>
                          </a:lnTo>
                          <a:lnTo>
                            <a:pt x="499" y="1009"/>
                          </a:lnTo>
                          <a:lnTo>
                            <a:pt x="499" y="1020"/>
                          </a:lnTo>
                          <a:lnTo>
                            <a:pt x="504" y="1026"/>
                          </a:lnTo>
                          <a:lnTo>
                            <a:pt x="510" y="1026"/>
                          </a:lnTo>
                          <a:lnTo>
                            <a:pt x="510" y="1032"/>
                          </a:lnTo>
                          <a:lnTo>
                            <a:pt x="510" y="1037"/>
                          </a:lnTo>
                          <a:lnTo>
                            <a:pt x="510" y="1043"/>
                          </a:lnTo>
                          <a:lnTo>
                            <a:pt x="510" y="1049"/>
                          </a:lnTo>
                          <a:lnTo>
                            <a:pt x="510" y="1054"/>
                          </a:lnTo>
                          <a:lnTo>
                            <a:pt x="504" y="1060"/>
                          </a:lnTo>
                          <a:lnTo>
                            <a:pt x="499" y="1060"/>
                          </a:lnTo>
                          <a:lnTo>
                            <a:pt x="499" y="1066"/>
                          </a:lnTo>
                          <a:lnTo>
                            <a:pt x="493" y="1066"/>
                          </a:lnTo>
                          <a:lnTo>
                            <a:pt x="487" y="1066"/>
                          </a:lnTo>
                          <a:lnTo>
                            <a:pt x="481" y="1066"/>
                          </a:lnTo>
                          <a:lnTo>
                            <a:pt x="476" y="1066"/>
                          </a:lnTo>
                          <a:lnTo>
                            <a:pt x="470" y="1066"/>
                          </a:lnTo>
                          <a:lnTo>
                            <a:pt x="464" y="1066"/>
                          </a:lnTo>
                          <a:lnTo>
                            <a:pt x="459" y="1066"/>
                          </a:lnTo>
                          <a:lnTo>
                            <a:pt x="442" y="1060"/>
                          </a:lnTo>
                          <a:lnTo>
                            <a:pt x="436" y="1060"/>
                          </a:lnTo>
                          <a:lnTo>
                            <a:pt x="430" y="1060"/>
                          </a:lnTo>
                          <a:lnTo>
                            <a:pt x="430" y="1066"/>
                          </a:lnTo>
                          <a:lnTo>
                            <a:pt x="425" y="1066"/>
                          </a:lnTo>
                          <a:lnTo>
                            <a:pt x="425" y="1071"/>
                          </a:lnTo>
                          <a:lnTo>
                            <a:pt x="425" y="1077"/>
                          </a:lnTo>
                          <a:lnTo>
                            <a:pt x="425" y="1083"/>
                          </a:lnTo>
                          <a:lnTo>
                            <a:pt x="425" y="1094"/>
                          </a:lnTo>
                          <a:lnTo>
                            <a:pt x="425" y="1100"/>
                          </a:lnTo>
                          <a:lnTo>
                            <a:pt x="425" y="1105"/>
                          </a:lnTo>
                          <a:lnTo>
                            <a:pt x="419" y="1105"/>
                          </a:lnTo>
                          <a:lnTo>
                            <a:pt x="413" y="1111"/>
                          </a:lnTo>
                          <a:lnTo>
                            <a:pt x="408" y="1111"/>
                          </a:lnTo>
                          <a:lnTo>
                            <a:pt x="402" y="1111"/>
                          </a:lnTo>
                          <a:lnTo>
                            <a:pt x="396" y="1111"/>
                          </a:lnTo>
                          <a:lnTo>
                            <a:pt x="385" y="1111"/>
                          </a:lnTo>
                          <a:lnTo>
                            <a:pt x="379" y="1105"/>
                          </a:lnTo>
                          <a:lnTo>
                            <a:pt x="379" y="1100"/>
                          </a:lnTo>
                          <a:lnTo>
                            <a:pt x="379" y="1094"/>
                          </a:lnTo>
                          <a:lnTo>
                            <a:pt x="379" y="1088"/>
                          </a:lnTo>
                          <a:lnTo>
                            <a:pt x="379" y="1083"/>
                          </a:lnTo>
                          <a:lnTo>
                            <a:pt x="379" y="1077"/>
                          </a:lnTo>
                          <a:lnTo>
                            <a:pt x="379" y="1071"/>
                          </a:lnTo>
                          <a:lnTo>
                            <a:pt x="374" y="1066"/>
                          </a:lnTo>
                          <a:lnTo>
                            <a:pt x="368" y="1066"/>
                          </a:lnTo>
                          <a:lnTo>
                            <a:pt x="368" y="1060"/>
                          </a:lnTo>
                          <a:lnTo>
                            <a:pt x="362" y="1054"/>
                          </a:lnTo>
                          <a:lnTo>
                            <a:pt x="357" y="1054"/>
                          </a:lnTo>
                          <a:lnTo>
                            <a:pt x="357" y="1049"/>
                          </a:lnTo>
                          <a:lnTo>
                            <a:pt x="357" y="1043"/>
                          </a:lnTo>
                          <a:lnTo>
                            <a:pt x="357" y="1037"/>
                          </a:lnTo>
                          <a:lnTo>
                            <a:pt x="351" y="1032"/>
                          </a:lnTo>
                          <a:lnTo>
                            <a:pt x="351" y="1026"/>
                          </a:lnTo>
                          <a:lnTo>
                            <a:pt x="351" y="1020"/>
                          </a:lnTo>
                          <a:lnTo>
                            <a:pt x="351" y="1009"/>
                          </a:lnTo>
                          <a:lnTo>
                            <a:pt x="351" y="1003"/>
                          </a:lnTo>
                          <a:lnTo>
                            <a:pt x="357" y="992"/>
                          </a:lnTo>
                          <a:lnTo>
                            <a:pt x="357" y="986"/>
                          </a:lnTo>
                          <a:lnTo>
                            <a:pt x="357" y="980"/>
                          </a:lnTo>
                          <a:lnTo>
                            <a:pt x="357" y="975"/>
                          </a:lnTo>
                          <a:lnTo>
                            <a:pt x="362" y="975"/>
                          </a:lnTo>
                          <a:lnTo>
                            <a:pt x="368" y="969"/>
                          </a:lnTo>
                          <a:lnTo>
                            <a:pt x="368" y="963"/>
                          </a:lnTo>
                          <a:lnTo>
                            <a:pt x="374" y="963"/>
                          </a:lnTo>
                          <a:lnTo>
                            <a:pt x="374" y="958"/>
                          </a:lnTo>
                          <a:lnTo>
                            <a:pt x="379" y="958"/>
                          </a:lnTo>
                          <a:lnTo>
                            <a:pt x="385" y="952"/>
                          </a:lnTo>
                          <a:lnTo>
                            <a:pt x="391" y="946"/>
                          </a:lnTo>
                          <a:lnTo>
                            <a:pt x="396" y="946"/>
                          </a:lnTo>
                          <a:lnTo>
                            <a:pt x="402" y="941"/>
                          </a:lnTo>
                          <a:lnTo>
                            <a:pt x="408" y="941"/>
                          </a:lnTo>
                          <a:lnTo>
                            <a:pt x="413" y="941"/>
                          </a:lnTo>
                          <a:lnTo>
                            <a:pt x="413" y="935"/>
                          </a:lnTo>
                          <a:lnTo>
                            <a:pt x="419" y="929"/>
                          </a:lnTo>
                          <a:lnTo>
                            <a:pt x="425" y="929"/>
                          </a:lnTo>
                          <a:lnTo>
                            <a:pt x="425" y="924"/>
                          </a:lnTo>
                          <a:lnTo>
                            <a:pt x="425" y="918"/>
                          </a:lnTo>
                          <a:lnTo>
                            <a:pt x="430" y="918"/>
                          </a:lnTo>
                          <a:lnTo>
                            <a:pt x="430" y="912"/>
                          </a:lnTo>
                          <a:lnTo>
                            <a:pt x="436" y="912"/>
                          </a:lnTo>
                          <a:lnTo>
                            <a:pt x="436" y="901"/>
                          </a:lnTo>
                          <a:lnTo>
                            <a:pt x="436" y="884"/>
                          </a:lnTo>
                          <a:lnTo>
                            <a:pt x="436" y="867"/>
                          </a:lnTo>
                          <a:lnTo>
                            <a:pt x="436" y="861"/>
                          </a:lnTo>
                          <a:lnTo>
                            <a:pt x="436" y="856"/>
                          </a:lnTo>
                          <a:lnTo>
                            <a:pt x="436" y="850"/>
                          </a:lnTo>
                          <a:lnTo>
                            <a:pt x="436" y="844"/>
                          </a:lnTo>
                          <a:lnTo>
                            <a:pt x="430" y="844"/>
                          </a:lnTo>
                          <a:lnTo>
                            <a:pt x="425" y="844"/>
                          </a:lnTo>
                          <a:lnTo>
                            <a:pt x="413" y="844"/>
                          </a:lnTo>
                          <a:lnTo>
                            <a:pt x="408" y="844"/>
                          </a:lnTo>
                          <a:lnTo>
                            <a:pt x="408" y="850"/>
                          </a:lnTo>
                          <a:lnTo>
                            <a:pt x="402" y="850"/>
                          </a:lnTo>
                          <a:lnTo>
                            <a:pt x="396" y="850"/>
                          </a:lnTo>
                          <a:lnTo>
                            <a:pt x="396" y="856"/>
                          </a:lnTo>
                          <a:lnTo>
                            <a:pt x="391" y="861"/>
                          </a:lnTo>
                          <a:lnTo>
                            <a:pt x="385" y="861"/>
                          </a:lnTo>
                          <a:lnTo>
                            <a:pt x="379" y="861"/>
                          </a:lnTo>
                          <a:lnTo>
                            <a:pt x="374" y="861"/>
                          </a:lnTo>
                          <a:lnTo>
                            <a:pt x="368" y="861"/>
                          </a:lnTo>
                          <a:lnTo>
                            <a:pt x="362" y="861"/>
                          </a:lnTo>
                          <a:lnTo>
                            <a:pt x="357" y="861"/>
                          </a:lnTo>
                          <a:lnTo>
                            <a:pt x="351" y="861"/>
                          </a:lnTo>
                          <a:lnTo>
                            <a:pt x="351" y="856"/>
                          </a:lnTo>
                          <a:lnTo>
                            <a:pt x="345" y="856"/>
                          </a:lnTo>
                          <a:lnTo>
                            <a:pt x="340" y="856"/>
                          </a:lnTo>
                          <a:lnTo>
                            <a:pt x="328" y="856"/>
                          </a:lnTo>
                          <a:lnTo>
                            <a:pt x="328" y="850"/>
                          </a:lnTo>
                          <a:lnTo>
                            <a:pt x="323" y="850"/>
                          </a:lnTo>
                          <a:lnTo>
                            <a:pt x="317" y="844"/>
                          </a:lnTo>
                          <a:lnTo>
                            <a:pt x="311" y="844"/>
                          </a:lnTo>
                          <a:lnTo>
                            <a:pt x="306" y="839"/>
                          </a:lnTo>
                          <a:lnTo>
                            <a:pt x="300" y="839"/>
                          </a:lnTo>
                          <a:lnTo>
                            <a:pt x="300" y="833"/>
                          </a:lnTo>
                          <a:lnTo>
                            <a:pt x="294" y="833"/>
                          </a:lnTo>
                          <a:lnTo>
                            <a:pt x="294" y="827"/>
                          </a:lnTo>
                          <a:lnTo>
                            <a:pt x="294" y="822"/>
                          </a:lnTo>
                          <a:lnTo>
                            <a:pt x="289" y="822"/>
                          </a:lnTo>
                          <a:lnTo>
                            <a:pt x="283" y="822"/>
                          </a:lnTo>
                          <a:lnTo>
                            <a:pt x="283" y="816"/>
                          </a:lnTo>
                          <a:lnTo>
                            <a:pt x="277" y="810"/>
                          </a:lnTo>
                          <a:lnTo>
                            <a:pt x="272" y="810"/>
                          </a:lnTo>
                          <a:lnTo>
                            <a:pt x="272" y="805"/>
                          </a:lnTo>
                          <a:lnTo>
                            <a:pt x="266" y="805"/>
                          </a:lnTo>
                          <a:lnTo>
                            <a:pt x="260" y="805"/>
                          </a:lnTo>
                          <a:lnTo>
                            <a:pt x="255" y="805"/>
                          </a:lnTo>
                          <a:lnTo>
                            <a:pt x="249" y="805"/>
                          </a:lnTo>
                          <a:lnTo>
                            <a:pt x="249" y="799"/>
                          </a:lnTo>
                          <a:lnTo>
                            <a:pt x="243" y="799"/>
                          </a:lnTo>
                          <a:lnTo>
                            <a:pt x="238" y="799"/>
                          </a:lnTo>
                          <a:lnTo>
                            <a:pt x="232" y="799"/>
                          </a:lnTo>
                          <a:lnTo>
                            <a:pt x="226" y="805"/>
                          </a:lnTo>
                          <a:lnTo>
                            <a:pt x="221" y="805"/>
                          </a:lnTo>
                          <a:lnTo>
                            <a:pt x="215" y="810"/>
                          </a:lnTo>
                          <a:lnTo>
                            <a:pt x="209" y="810"/>
                          </a:lnTo>
                          <a:lnTo>
                            <a:pt x="198" y="810"/>
                          </a:lnTo>
                          <a:lnTo>
                            <a:pt x="192" y="810"/>
                          </a:lnTo>
                          <a:lnTo>
                            <a:pt x="187" y="810"/>
                          </a:lnTo>
                          <a:lnTo>
                            <a:pt x="181" y="810"/>
                          </a:lnTo>
                          <a:lnTo>
                            <a:pt x="164" y="810"/>
                          </a:lnTo>
                          <a:lnTo>
                            <a:pt x="153" y="805"/>
                          </a:lnTo>
                          <a:lnTo>
                            <a:pt x="141" y="799"/>
                          </a:lnTo>
                          <a:lnTo>
                            <a:pt x="141" y="793"/>
                          </a:lnTo>
                          <a:lnTo>
                            <a:pt x="136" y="793"/>
                          </a:lnTo>
                          <a:lnTo>
                            <a:pt x="130" y="793"/>
                          </a:lnTo>
                          <a:lnTo>
                            <a:pt x="130" y="788"/>
                          </a:lnTo>
                          <a:lnTo>
                            <a:pt x="124" y="788"/>
                          </a:lnTo>
                          <a:lnTo>
                            <a:pt x="119" y="788"/>
                          </a:lnTo>
                          <a:lnTo>
                            <a:pt x="113" y="788"/>
                          </a:lnTo>
                          <a:lnTo>
                            <a:pt x="113" y="782"/>
                          </a:lnTo>
                          <a:lnTo>
                            <a:pt x="107" y="782"/>
                          </a:lnTo>
                          <a:lnTo>
                            <a:pt x="107" y="776"/>
                          </a:lnTo>
                          <a:lnTo>
                            <a:pt x="102" y="776"/>
                          </a:lnTo>
                          <a:lnTo>
                            <a:pt x="96" y="776"/>
                          </a:lnTo>
                          <a:lnTo>
                            <a:pt x="96" y="771"/>
                          </a:lnTo>
                          <a:lnTo>
                            <a:pt x="90" y="765"/>
                          </a:lnTo>
                          <a:lnTo>
                            <a:pt x="79" y="771"/>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nvGrpSpPr>
                <p:cNvPr id="1565" name="Google Shape;1565;p26"/>
                <p:cNvGrpSpPr/>
                <p:nvPr/>
              </p:nvGrpSpPr>
              <p:grpSpPr>
                <a:xfrm>
                  <a:off x="1238383" y="4821712"/>
                  <a:ext cx="2444828" cy="1514758"/>
                  <a:chOff x="1238382" y="4821712"/>
                  <a:chExt cx="1697817" cy="1042702"/>
                </a:xfrm>
              </p:grpSpPr>
              <p:sp>
                <p:nvSpPr>
                  <p:cNvPr id="1566" name="Google Shape;1566;p26"/>
                  <p:cNvSpPr/>
                  <p:nvPr/>
                </p:nvSpPr>
                <p:spPr>
                  <a:xfrm rot="-1178595">
                    <a:off x="1706793" y="4942920"/>
                    <a:ext cx="405811" cy="878858"/>
                  </a:xfrm>
                  <a:custGeom>
                    <a:avLst/>
                    <a:gdLst/>
                    <a:ahLst/>
                    <a:cxnLst/>
                    <a:rect l="l" t="t" r="r" b="b"/>
                    <a:pathLst>
                      <a:path w="788" h="527" extrusionOk="0">
                        <a:moveTo>
                          <a:pt x="130" y="448"/>
                        </a:moveTo>
                        <a:lnTo>
                          <a:pt x="125" y="442"/>
                        </a:lnTo>
                        <a:lnTo>
                          <a:pt x="130" y="448"/>
                        </a:lnTo>
                        <a:lnTo>
                          <a:pt x="136" y="448"/>
                        </a:lnTo>
                        <a:lnTo>
                          <a:pt x="130" y="453"/>
                        </a:lnTo>
                        <a:lnTo>
                          <a:pt x="130" y="448"/>
                        </a:lnTo>
                        <a:close/>
                        <a:moveTo>
                          <a:pt x="788" y="448"/>
                        </a:moveTo>
                        <a:lnTo>
                          <a:pt x="788" y="453"/>
                        </a:lnTo>
                        <a:lnTo>
                          <a:pt x="788" y="459"/>
                        </a:lnTo>
                        <a:lnTo>
                          <a:pt x="788" y="465"/>
                        </a:lnTo>
                        <a:lnTo>
                          <a:pt x="782" y="465"/>
                        </a:lnTo>
                        <a:lnTo>
                          <a:pt x="765" y="465"/>
                        </a:lnTo>
                        <a:lnTo>
                          <a:pt x="754" y="465"/>
                        </a:lnTo>
                        <a:lnTo>
                          <a:pt x="743" y="465"/>
                        </a:lnTo>
                        <a:lnTo>
                          <a:pt x="737" y="470"/>
                        </a:lnTo>
                        <a:lnTo>
                          <a:pt x="731" y="470"/>
                        </a:lnTo>
                        <a:lnTo>
                          <a:pt x="726" y="470"/>
                        </a:lnTo>
                        <a:lnTo>
                          <a:pt x="720" y="470"/>
                        </a:lnTo>
                        <a:lnTo>
                          <a:pt x="708" y="465"/>
                        </a:lnTo>
                        <a:lnTo>
                          <a:pt x="697" y="465"/>
                        </a:lnTo>
                        <a:lnTo>
                          <a:pt x="691" y="465"/>
                        </a:lnTo>
                        <a:lnTo>
                          <a:pt x="691" y="470"/>
                        </a:lnTo>
                        <a:lnTo>
                          <a:pt x="686" y="476"/>
                        </a:lnTo>
                        <a:lnTo>
                          <a:pt x="680" y="476"/>
                        </a:lnTo>
                        <a:lnTo>
                          <a:pt x="674" y="476"/>
                        </a:lnTo>
                        <a:lnTo>
                          <a:pt x="669" y="482"/>
                        </a:lnTo>
                        <a:lnTo>
                          <a:pt x="657" y="482"/>
                        </a:lnTo>
                        <a:lnTo>
                          <a:pt x="657" y="487"/>
                        </a:lnTo>
                        <a:lnTo>
                          <a:pt x="652" y="487"/>
                        </a:lnTo>
                        <a:lnTo>
                          <a:pt x="646" y="487"/>
                        </a:lnTo>
                        <a:lnTo>
                          <a:pt x="635" y="487"/>
                        </a:lnTo>
                        <a:lnTo>
                          <a:pt x="629" y="487"/>
                        </a:lnTo>
                        <a:lnTo>
                          <a:pt x="623" y="487"/>
                        </a:lnTo>
                        <a:lnTo>
                          <a:pt x="623" y="482"/>
                        </a:lnTo>
                        <a:lnTo>
                          <a:pt x="623" y="476"/>
                        </a:lnTo>
                        <a:lnTo>
                          <a:pt x="629" y="476"/>
                        </a:lnTo>
                        <a:lnTo>
                          <a:pt x="629" y="482"/>
                        </a:lnTo>
                        <a:lnTo>
                          <a:pt x="629" y="476"/>
                        </a:lnTo>
                        <a:lnTo>
                          <a:pt x="635" y="465"/>
                        </a:lnTo>
                        <a:lnTo>
                          <a:pt x="635" y="459"/>
                        </a:lnTo>
                        <a:lnTo>
                          <a:pt x="629" y="459"/>
                        </a:lnTo>
                        <a:lnTo>
                          <a:pt x="629" y="453"/>
                        </a:lnTo>
                        <a:lnTo>
                          <a:pt x="623" y="459"/>
                        </a:lnTo>
                        <a:lnTo>
                          <a:pt x="618" y="459"/>
                        </a:lnTo>
                        <a:lnTo>
                          <a:pt x="612" y="459"/>
                        </a:lnTo>
                        <a:lnTo>
                          <a:pt x="612" y="465"/>
                        </a:lnTo>
                        <a:lnTo>
                          <a:pt x="618" y="465"/>
                        </a:lnTo>
                        <a:lnTo>
                          <a:pt x="612" y="465"/>
                        </a:lnTo>
                        <a:lnTo>
                          <a:pt x="606" y="465"/>
                        </a:lnTo>
                        <a:lnTo>
                          <a:pt x="601" y="465"/>
                        </a:lnTo>
                        <a:lnTo>
                          <a:pt x="589" y="470"/>
                        </a:lnTo>
                        <a:lnTo>
                          <a:pt x="584" y="465"/>
                        </a:lnTo>
                        <a:lnTo>
                          <a:pt x="589" y="465"/>
                        </a:lnTo>
                        <a:lnTo>
                          <a:pt x="584" y="459"/>
                        </a:lnTo>
                        <a:lnTo>
                          <a:pt x="578" y="459"/>
                        </a:lnTo>
                        <a:lnTo>
                          <a:pt x="572" y="465"/>
                        </a:lnTo>
                        <a:lnTo>
                          <a:pt x="578" y="470"/>
                        </a:lnTo>
                        <a:lnTo>
                          <a:pt x="578" y="476"/>
                        </a:lnTo>
                        <a:lnTo>
                          <a:pt x="584" y="476"/>
                        </a:lnTo>
                        <a:lnTo>
                          <a:pt x="584" y="482"/>
                        </a:lnTo>
                        <a:lnTo>
                          <a:pt x="578" y="487"/>
                        </a:lnTo>
                        <a:lnTo>
                          <a:pt x="584" y="487"/>
                        </a:lnTo>
                        <a:lnTo>
                          <a:pt x="584" y="482"/>
                        </a:lnTo>
                        <a:lnTo>
                          <a:pt x="584" y="487"/>
                        </a:lnTo>
                        <a:lnTo>
                          <a:pt x="578" y="493"/>
                        </a:lnTo>
                        <a:lnTo>
                          <a:pt x="572" y="493"/>
                        </a:lnTo>
                        <a:lnTo>
                          <a:pt x="572" y="487"/>
                        </a:lnTo>
                        <a:lnTo>
                          <a:pt x="567" y="487"/>
                        </a:lnTo>
                        <a:lnTo>
                          <a:pt x="567" y="493"/>
                        </a:lnTo>
                        <a:lnTo>
                          <a:pt x="561" y="493"/>
                        </a:lnTo>
                        <a:lnTo>
                          <a:pt x="555" y="487"/>
                        </a:lnTo>
                        <a:lnTo>
                          <a:pt x="544" y="487"/>
                        </a:lnTo>
                        <a:lnTo>
                          <a:pt x="533" y="482"/>
                        </a:lnTo>
                        <a:lnTo>
                          <a:pt x="527" y="493"/>
                        </a:lnTo>
                        <a:lnTo>
                          <a:pt x="533" y="493"/>
                        </a:lnTo>
                        <a:lnTo>
                          <a:pt x="527" y="499"/>
                        </a:lnTo>
                        <a:lnTo>
                          <a:pt x="521" y="499"/>
                        </a:lnTo>
                        <a:lnTo>
                          <a:pt x="510" y="499"/>
                        </a:lnTo>
                        <a:lnTo>
                          <a:pt x="499" y="499"/>
                        </a:lnTo>
                        <a:lnTo>
                          <a:pt x="493" y="499"/>
                        </a:lnTo>
                        <a:lnTo>
                          <a:pt x="487" y="504"/>
                        </a:lnTo>
                        <a:lnTo>
                          <a:pt x="482" y="499"/>
                        </a:lnTo>
                        <a:lnTo>
                          <a:pt x="476" y="499"/>
                        </a:lnTo>
                        <a:lnTo>
                          <a:pt x="470" y="504"/>
                        </a:lnTo>
                        <a:lnTo>
                          <a:pt x="448" y="504"/>
                        </a:lnTo>
                        <a:lnTo>
                          <a:pt x="448" y="510"/>
                        </a:lnTo>
                        <a:lnTo>
                          <a:pt x="442" y="510"/>
                        </a:lnTo>
                        <a:lnTo>
                          <a:pt x="442" y="504"/>
                        </a:lnTo>
                        <a:lnTo>
                          <a:pt x="436" y="504"/>
                        </a:lnTo>
                        <a:lnTo>
                          <a:pt x="431" y="504"/>
                        </a:lnTo>
                        <a:lnTo>
                          <a:pt x="431" y="510"/>
                        </a:lnTo>
                        <a:lnTo>
                          <a:pt x="414" y="510"/>
                        </a:lnTo>
                        <a:lnTo>
                          <a:pt x="397" y="510"/>
                        </a:lnTo>
                        <a:lnTo>
                          <a:pt x="391" y="510"/>
                        </a:lnTo>
                        <a:lnTo>
                          <a:pt x="385" y="510"/>
                        </a:lnTo>
                        <a:lnTo>
                          <a:pt x="380" y="510"/>
                        </a:lnTo>
                        <a:lnTo>
                          <a:pt x="374" y="504"/>
                        </a:lnTo>
                        <a:lnTo>
                          <a:pt x="380" y="504"/>
                        </a:lnTo>
                        <a:lnTo>
                          <a:pt x="374" y="504"/>
                        </a:lnTo>
                        <a:lnTo>
                          <a:pt x="368" y="504"/>
                        </a:lnTo>
                        <a:lnTo>
                          <a:pt x="363" y="504"/>
                        </a:lnTo>
                        <a:lnTo>
                          <a:pt x="368" y="516"/>
                        </a:lnTo>
                        <a:lnTo>
                          <a:pt x="346" y="516"/>
                        </a:lnTo>
                        <a:lnTo>
                          <a:pt x="329" y="516"/>
                        </a:lnTo>
                        <a:lnTo>
                          <a:pt x="329" y="521"/>
                        </a:lnTo>
                        <a:lnTo>
                          <a:pt x="312" y="521"/>
                        </a:lnTo>
                        <a:lnTo>
                          <a:pt x="306" y="516"/>
                        </a:lnTo>
                        <a:lnTo>
                          <a:pt x="300" y="521"/>
                        </a:lnTo>
                        <a:lnTo>
                          <a:pt x="283" y="521"/>
                        </a:lnTo>
                        <a:lnTo>
                          <a:pt x="272" y="527"/>
                        </a:lnTo>
                        <a:lnTo>
                          <a:pt x="266" y="527"/>
                        </a:lnTo>
                        <a:lnTo>
                          <a:pt x="261" y="527"/>
                        </a:lnTo>
                        <a:lnTo>
                          <a:pt x="255" y="527"/>
                        </a:lnTo>
                        <a:lnTo>
                          <a:pt x="249" y="527"/>
                        </a:lnTo>
                        <a:lnTo>
                          <a:pt x="249" y="521"/>
                        </a:lnTo>
                        <a:lnTo>
                          <a:pt x="244" y="521"/>
                        </a:lnTo>
                        <a:lnTo>
                          <a:pt x="238" y="516"/>
                        </a:lnTo>
                        <a:lnTo>
                          <a:pt x="232" y="516"/>
                        </a:lnTo>
                        <a:lnTo>
                          <a:pt x="221" y="516"/>
                        </a:lnTo>
                        <a:lnTo>
                          <a:pt x="215" y="510"/>
                        </a:lnTo>
                        <a:lnTo>
                          <a:pt x="210" y="504"/>
                        </a:lnTo>
                        <a:lnTo>
                          <a:pt x="181" y="487"/>
                        </a:lnTo>
                        <a:lnTo>
                          <a:pt x="170" y="482"/>
                        </a:lnTo>
                        <a:lnTo>
                          <a:pt x="170" y="476"/>
                        </a:lnTo>
                        <a:lnTo>
                          <a:pt x="164" y="476"/>
                        </a:lnTo>
                        <a:lnTo>
                          <a:pt x="159" y="470"/>
                        </a:lnTo>
                        <a:lnTo>
                          <a:pt x="153" y="465"/>
                        </a:lnTo>
                        <a:lnTo>
                          <a:pt x="147" y="465"/>
                        </a:lnTo>
                        <a:lnTo>
                          <a:pt x="142" y="459"/>
                        </a:lnTo>
                        <a:lnTo>
                          <a:pt x="136" y="453"/>
                        </a:lnTo>
                        <a:lnTo>
                          <a:pt x="130" y="448"/>
                        </a:lnTo>
                        <a:lnTo>
                          <a:pt x="130" y="442"/>
                        </a:lnTo>
                        <a:lnTo>
                          <a:pt x="119" y="436"/>
                        </a:lnTo>
                        <a:lnTo>
                          <a:pt x="119" y="431"/>
                        </a:lnTo>
                        <a:lnTo>
                          <a:pt x="113" y="431"/>
                        </a:lnTo>
                        <a:lnTo>
                          <a:pt x="108" y="425"/>
                        </a:lnTo>
                        <a:lnTo>
                          <a:pt x="96" y="414"/>
                        </a:lnTo>
                        <a:lnTo>
                          <a:pt x="91" y="408"/>
                        </a:lnTo>
                        <a:lnTo>
                          <a:pt x="85" y="397"/>
                        </a:lnTo>
                        <a:lnTo>
                          <a:pt x="79" y="391"/>
                        </a:lnTo>
                        <a:lnTo>
                          <a:pt x="68" y="380"/>
                        </a:lnTo>
                        <a:lnTo>
                          <a:pt x="62" y="368"/>
                        </a:lnTo>
                        <a:lnTo>
                          <a:pt x="62" y="363"/>
                        </a:lnTo>
                        <a:lnTo>
                          <a:pt x="62" y="357"/>
                        </a:lnTo>
                        <a:lnTo>
                          <a:pt x="57" y="351"/>
                        </a:lnTo>
                        <a:lnTo>
                          <a:pt x="51" y="351"/>
                        </a:lnTo>
                        <a:lnTo>
                          <a:pt x="51" y="346"/>
                        </a:lnTo>
                        <a:lnTo>
                          <a:pt x="45" y="340"/>
                        </a:lnTo>
                        <a:lnTo>
                          <a:pt x="40" y="329"/>
                        </a:lnTo>
                        <a:lnTo>
                          <a:pt x="28" y="312"/>
                        </a:lnTo>
                        <a:lnTo>
                          <a:pt x="28" y="306"/>
                        </a:lnTo>
                        <a:lnTo>
                          <a:pt x="34" y="306"/>
                        </a:lnTo>
                        <a:lnTo>
                          <a:pt x="28" y="300"/>
                        </a:lnTo>
                        <a:lnTo>
                          <a:pt x="28" y="295"/>
                        </a:lnTo>
                        <a:lnTo>
                          <a:pt x="28" y="289"/>
                        </a:lnTo>
                        <a:lnTo>
                          <a:pt x="28" y="283"/>
                        </a:lnTo>
                        <a:lnTo>
                          <a:pt x="28" y="278"/>
                        </a:lnTo>
                        <a:lnTo>
                          <a:pt x="23" y="266"/>
                        </a:lnTo>
                        <a:lnTo>
                          <a:pt x="17" y="261"/>
                        </a:lnTo>
                        <a:lnTo>
                          <a:pt x="17" y="255"/>
                        </a:lnTo>
                        <a:lnTo>
                          <a:pt x="11" y="249"/>
                        </a:lnTo>
                        <a:lnTo>
                          <a:pt x="0" y="227"/>
                        </a:lnTo>
                        <a:lnTo>
                          <a:pt x="0" y="221"/>
                        </a:lnTo>
                        <a:lnTo>
                          <a:pt x="11" y="221"/>
                        </a:lnTo>
                        <a:lnTo>
                          <a:pt x="17" y="221"/>
                        </a:lnTo>
                        <a:lnTo>
                          <a:pt x="23" y="221"/>
                        </a:lnTo>
                        <a:lnTo>
                          <a:pt x="28" y="221"/>
                        </a:lnTo>
                        <a:lnTo>
                          <a:pt x="34" y="227"/>
                        </a:lnTo>
                        <a:lnTo>
                          <a:pt x="51" y="238"/>
                        </a:lnTo>
                        <a:lnTo>
                          <a:pt x="51" y="244"/>
                        </a:lnTo>
                        <a:lnTo>
                          <a:pt x="57" y="244"/>
                        </a:lnTo>
                        <a:lnTo>
                          <a:pt x="62" y="244"/>
                        </a:lnTo>
                        <a:lnTo>
                          <a:pt x="68" y="249"/>
                        </a:lnTo>
                        <a:lnTo>
                          <a:pt x="79" y="249"/>
                        </a:lnTo>
                        <a:lnTo>
                          <a:pt x="85" y="255"/>
                        </a:lnTo>
                        <a:lnTo>
                          <a:pt x="91" y="255"/>
                        </a:lnTo>
                        <a:lnTo>
                          <a:pt x="96" y="261"/>
                        </a:lnTo>
                        <a:lnTo>
                          <a:pt x="102" y="261"/>
                        </a:lnTo>
                        <a:lnTo>
                          <a:pt x="108" y="266"/>
                        </a:lnTo>
                        <a:lnTo>
                          <a:pt x="113" y="266"/>
                        </a:lnTo>
                        <a:lnTo>
                          <a:pt x="119" y="266"/>
                        </a:lnTo>
                        <a:lnTo>
                          <a:pt x="125" y="266"/>
                        </a:lnTo>
                        <a:lnTo>
                          <a:pt x="125" y="261"/>
                        </a:lnTo>
                        <a:lnTo>
                          <a:pt x="136" y="261"/>
                        </a:lnTo>
                        <a:lnTo>
                          <a:pt x="147" y="255"/>
                        </a:lnTo>
                        <a:lnTo>
                          <a:pt x="153" y="249"/>
                        </a:lnTo>
                        <a:lnTo>
                          <a:pt x="159" y="249"/>
                        </a:lnTo>
                        <a:lnTo>
                          <a:pt x="164" y="249"/>
                        </a:lnTo>
                        <a:lnTo>
                          <a:pt x="164" y="244"/>
                        </a:lnTo>
                        <a:lnTo>
                          <a:pt x="170" y="238"/>
                        </a:lnTo>
                        <a:lnTo>
                          <a:pt x="176" y="238"/>
                        </a:lnTo>
                        <a:lnTo>
                          <a:pt x="187" y="232"/>
                        </a:lnTo>
                        <a:lnTo>
                          <a:pt x="187" y="227"/>
                        </a:lnTo>
                        <a:lnTo>
                          <a:pt x="193" y="227"/>
                        </a:lnTo>
                        <a:lnTo>
                          <a:pt x="193" y="221"/>
                        </a:lnTo>
                        <a:lnTo>
                          <a:pt x="193" y="215"/>
                        </a:lnTo>
                        <a:lnTo>
                          <a:pt x="198" y="215"/>
                        </a:lnTo>
                        <a:lnTo>
                          <a:pt x="204" y="210"/>
                        </a:lnTo>
                        <a:lnTo>
                          <a:pt x="210" y="215"/>
                        </a:lnTo>
                        <a:lnTo>
                          <a:pt x="215" y="221"/>
                        </a:lnTo>
                        <a:lnTo>
                          <a:pt x="221" y="227"/>
                        </a:lnTo>
                        <a:lnTo>
                          <a:pt x="227" y="232"/>
                        </a:lnTo>
                        <a:lnTo>
                          <a:pt x="232" y="232"/>
                        </a:lnTo>
                        <a:lnTo>
                          <a:pt x="238" y="227"/>
                        </a:lnTo>
                        <a:lnTo>
                          <a:pt x="244" y="227"/>
                        </a:lnTo>
                        <a:lnTo>
                          <a:pt x="244" y="221"/>
                        </a:lnTo>
                        <a:lnTo>
                          <a:pt x="249" y="221"/>
                        </a:lnTo>
                        <a:lnTo>
                          <a:pt x="255" y="215"/>
                        </a:lnTo>
                        <a:lnTo>
                          <a:pt x="261" y="215"/>
                        </a:lnTo>
                        <a:lnTo>
                          <a:pt x="266" y="221"/>
                        </a:lnTo>
                        <a:lnTo>
                          <a:pt x="272" y="221"/>
                        </a:lnTo>
                        <a:lnTo>
                          <a:pt x="278" y="221"/>
                        </a:lnTo>
                        <a:lnTo>
                          <a:pt x="278" y="215"/>
                        </a:lnTo>
                        <a:lnTo>
                          <a:pt x="289" y="210"/>
                        </a:lnTo>
                        <a:lnTo>
                          <a:pt x="289" y="204"/>
                        </a:lnTo>
                        <a:lnTo>
                          <a:pt x="289" y="198"/>
                        </a:lnTo>
                        <a:lnTo>
                          <a:pt x="289" y="192"/>
                        </a:lnTo>
                        <a:lnTo>
                          <a:pt x="289" y="187"/>
                        </a:lnTo>
                        <a:lnTo>
                          <a:pt x="295" y="181"/>
                        </a:lnTo>
                        <a:lnTo>
                          <a:pt x="300" y="181"/>
                        </a:lnTo>
                        <a:lnTo>
                          <a:pt x="306" y="181"/>
                        </a:lnTo>
                        <a:lnTo>
                          <a:pt x="312" y="187"/>
                        </a:lnTo>
                        <a:lnTo>
                          <a:pt x="317" y="181"/>
                        </a:lnTo>
                        <a:lnTo>
                          <a:pt x="317" y="170"/>
                        </a:lnTo>
                        <a:lnTo>
                          <a:pt x="329" y="170"/>
                        </a:lnTo>
                        <a:lnTo>
                          <a:pt x="334" y="164"/>
                        </a:lnTo>
                        <a:lnTo>
                          <a:pt x="346" y="164"/>
                        </a:lnTo>
                        <a:lnTo>
                          <a:pt x="357" y="164"/>
                        </a:lnTo>
                        <a:lnTo>
                          <a:pt x="363" y="164"/>
                        </a:lnTo>
                        <a:lnTo>
                          <a:pt x="368" y="164"/>
                        </a:lnTo>
                        <a:lnTo>
                          <a:pt x="380" y="164"/>
                        </a:lnTo>
                        <a:lnTo>
                          <a:pt x="385" y="158"/>
                        </a:lnTo>
                        <a:lnTo>
                          <a:pt x="385" y="153"/>
                        </a:lnTo>
                        <a:lnTo>
                          <a:pt x="397" y="153"/>
                        </a:lnTo>
                        <a:lnTo>
                          <a:pt x="402" y="147"/>
                        </a:lnTo>
                        <a:lnTo>
                          <a:pt x="402" y="141"/>
                        </a:lnTo>
                        <a:lnTo>
                          <a:pt x="397" y="136"/>
                        </a:lnTo>
                        <a:lnTo>
                          <a:pt x="397" y="124"/>
                        </a:lnTo>
                        <a:lnTo>
                          <a:pt x="402" y="113"/>
                        </a:lnTo>
                        <a:lnTo>
                          <a:pt x="408" y="113"/>
                        </a:lnTo>
                        <a:lnTo>
                          <a:pt x="414" y="107"/>
                        </a:lnTo>
                        <a:lnTo>
                          <a:pt x="414" y="96"/>
                        </a:lnTo>
                        <a:lnTo>
                          <a:pt x="408" y="85"/>
                        </a:lnTo>
                        <a:lnTo>
                          <a:pt x="408" y="73"/>
                        </a:lnTo>
                        <a:lnTo>
                          <a:pt x="414" y="68"/>
                        </a:lnTo>
                        <a:lnTo>
                          <a:pt x="425" y="56"/>
                        </a:lnTo>
                        <a:lnTo>
                          <a:pt x="431" y="51"/>
                        </a:lnTo>
                        <a:lnTo>
                          <a:pt x="431" y="45"/>
                        </a:lnTo>
                        <a:lnTo>
                          <a:pt x="431" y="34"/>
                        </a:lnTo>
                        <a:lnTo>
                          <a:pt x="431" y="28"/>
                        </a:lnTo>
                        <a:lnTo>
                          <a:pt x="431" y="17"/>
                        </a:lnTo>
                        <a:lnTo>
                          <a:pt x="436" y="11"/>
                        </a:lnTo>
                        <a:lnTo>
                          <a:pt x="442" y="0"/>
                        </a:lnTo>
                        <a:lnTo>
                          <a:pt x="448" y="0"/>
                        </a:lnTo>
                        <a:lnTo>
                          <a:pt x="459" y="5"/>
                        </a:lnTo>
                        <a:lnTo>
                          <a:pt x="470" y="22"/>
                        </a:lnTo>
                        <a:lnTo>
                          <a:pt x="470" y="28"/>
                        </a:lnTo>
                        <a:lnTo>
                          <a:pt x="470" y="39"/>
                        </a:lnTo>
                        <a:lnTo>
                          <a:pt x="465" y="39"/>
                        </a:lnTo>
                        <a:lnTo>
                          <a:pt x="465" y="45"/>
                        </a:lnTo>
                        <a:lnTo>
                          <a:pt x="465" y="51"/>
                        </a:lnTo>
                        <a:lnTo>
                          <a:pt x="459" y="56"/>
                        </a:lnTo>
                        <a:lnTo>
                          <a:pt x="459" y="62"/>
                        </a:lnTo>
                        <a:lnTo>
                          <a:pt x="459" y="73"/>
                        </a:lnTo>
                        <a:lnTo>
                          <a:pt x="453" y="79"/>
                        </a:lnTo>
                        <a:lnTo>
                          <a:pt x="453" y="85"/>
                        </a:lnTo>
                        <a:lnTo>
                          <a:pt x="453" y="90"/>
                        </a:lnTo>
                        <a:lnTo>
                          <a:pt x="448" y="96"/>
                        </a:lnTo>
                        <a:lnTo>
                          <a:pt x="448" y="102"/>
                        </a:lnTo>
                        <a:lnTo>
                          <a:pt x="448" y="107"/>
                        </a:lnTo>
                        <a:lnTo>
                          <a:pt x="459" y="107"/>
                        </a:lnTo>
                        <a:lnTo>
                          <a:pt x="470" y="107"/>
                        </a:lnTo>
                        <a:lnTo>
                          <a:pt x="482" y="107"/>
                        </a:lnTo>
                        <a:lnTo>
                          <a:pt x="487" y="107"/>
                        </a:lnTo>
                        <a:lnTo>
                          <a:pt x="493" y="107"/>
                        </a:lnTo>
                        <a:lnTo>
                          <a:pt x="499" y="107"/>
                        </a:lnTo>
                        <a:lnTo>
                          <a:pt x="499" y="113"/>
                        </a:lnTo>
                        <a:lnTo>
                          <a:pt x="493" y="113"/>
                        </a:lnTo>
                        <a:lnTo>
                          <a:pt x="487" y="124"/>
                        </a:lnTo>
                        <a:lnTo>
                          <a:pt x="487" y="136"/>
                        </a:lnTo>
                        <a:lnTo>
                          <a:pt x="487" y="141"/>
                        </a:lnTo>
                        <a:lnTo>
                          <a:pt x="487" y="147"/>
                        </a:lnTo>
                        <a:lnTo>
                          <a:pt x="487" y="153"/>
                        </a:lnTo>
                        <a:lnTo>
                          <a:pt x="482" y="153"/>
                        </a:lnTo>
                        <a:lnTo>
                          <a:pt x="482" y="158"/>
                        </a:lnTo>
                        <a:lnTo>
                          <a:pt x="482" y="164"/>
                        </a:lnTo>
                        <a:lnTo>
                          <a:pt x="487" y="164"/>
                        </a:lnTo>
                        <a:lnTo>
                          <a:pt x="493" y="170"/>
                        </a:lnTo>
                        <a:lnTo>
                          <a:pt x="499" y="170"/>
                        </a:lnTo>
                        <a:lnTo>
                          <a:pt x="499" y="175"/>
                        </a:lnTo>
                        <a:lnTo>
                          <a:pt x="499" y="181"/>
                        </a:lnTo>
                        <a:lnTo>
                          <a:pt x="504" y="181"/>
                        </a:lnTo>
                        <a:lnTo>
                          <a:pt x="510" y="181"/>
                        </a:lnTo>
                        <a:lnTo>
                          <a:pt x="510" y="192"/>
                        </a:lnTo>
                        <a:lnTo>
                          <a:pt x="516" y="192"/>
                        </a:lnTo>
                        <a:lnTo>
                          <a:pt x="516" y="198"/>
                        </a:lnTo>
                        <a:lnTo>
                          <a:pt x="521" y="198"/>
                        </a:lnTo>
                        <a:lnTo>
                          <a:pt x="527" y="198"/>
                        </a:lnTo>
                        <a:lnTo>
                          <a:pt x="533" y="198"/>
                        </a:lnTo>
                        <a:lnTo>
                          <a:pt x="544" y="198"/>
                        </a:lnTo>
                        <a:lnTo>
                          <a:pt x="550" y="198"/>
                        </a:lnTo>
                        <a:lnTo>
                          <a:pt x="561" y="198"/>
                        </a:lnTo>
                        <a:lnTo>
                          <a:pt x="567" y="198"/>
                        </a:lnTo>
                        <a:lnTo>
                          <a:pt x="572" y="198"/>
                        </a:lnTo>
                        <a:lnTo>
                          <a:pt x="578" y="198"/>
                        </a:lnTo>
                        <a:lnTo>
                          <a:pt x="584" y="198"/>
                        </a:lnTo>
                        <a:lnTo>
                          <a:pt x="595" y="198"/>
                        </a:lnTo>
                        <a:lnTo>
                          <a:pt x="601" y="198"/>
                        </a:lnTo>
                        <a:lnTo>
                          <a:pt x="606" y="198"/>
                        </a:lnTo>
                        <a:lnTo>
                          <a:pt x="612" y="198"/>
                        </a:lnTo>
                        <a:lnTo>
                          <a:pt x="618" y="204"/>
                        </a:lnTo>
                        <a:lnTo>
                          <a:pt x="623" y="204"/>
                        </a:lnTo>
                        <a:lnTo>
                          <a:pt x="623" y="198"/>
                        </a:lnTo>
                        <a:lnTo>
                          <a:pt x="629" y="204"/>
                        </a:lnTo>
                        <a:lnTo>
                          <a:pt x="635" y="204"/>
                        </a:lnTo>
                        <a:lnTo>
                          <a:pt x="635" y="198"/>
                        </a:lnTo>
                        <a:lnTo>
                          <a:pt x="640" y="198"/>
                        </a:lnTo>
                        <a:lnTo>
                          <a:pt x="640" y="204"/>
                        </a:lnTo>
                        <a:lnTo>
                          <a:pt x="646" y="204"/>
                        </a:lnTo>
                        <a:lnTo>
                          <a:pt x="657" y="210"/>
                        </a:lnTo>
                        <a:lnTo>
                          <a:pt x="663" y="210"/>
                        </a:lnTo>
                        <a:lnTo>
                          <a:pt x="669" y="204"/>
                        </a:lnTo>
                        <a:lnTo>
                          <a:pt x="674" y="210"/>
                        </a:lnTo>
                        <a:lnTo>
                          <a:pt x="674" y="221"/>
                        </a:lnTo>
                        <a:lnTo>
                          <a:pt x="674" y="244"/>
                        </a:lnTo>
                        <a:lnTo>
                          <a:pt x="674" y="249"/>
                        </a:lnTo>
                        <a:lnTo>
                          <a:pt x="674" y="255"/>
                        </a:lnTo>
                        <a:lnTo>
                          <a:pt x="674" y="261"/>
                        </a:lnTo>
                        <a:lnTo>
                          <a:pt x="669" y="261"/>
                        </a:lnTo>
                        <a:lnTo>
                          <a:pt x="669" y="266"/>
                        </a:lnTo>
                        <a:lnTo>
                          <a:pt x="669" y="272"/>
                        </a:lnTo>
                        <a:lnTo>
                          <a:pt x="663" y="272"/>
                        </a:lnTo>
                        <a:lnTo>
                          <a:pt x="663" y="278"/>
                        </a:lnTo>
                        <a:lnTo>
                          <a:pt x="652" y="278"/>
                        </a:lnTo>
                        <a:lnTo>
                          <a:pt x="646" y="278"/>
                        </a:lnTo>
                        <a:lnTo>
                          <a:pt x="640" y="283"/>
                        </a:lnTo>
                        <a:lnTo>
                          <a:pt x="640" y="289"/>
                        </a:lnTo>
                        <a:lnTo>
                          <a:pt x="640" y="295"/>
                        </a:lnTo>
                        <a:lnTo>
                          <a:pt x="640" y="300"/>
                        </a:lnTo>
                        <a:lnTo>
                          <a:pt x="635" y="306"/>
                        </a:lnTo>
                        <a:lnTo>
                          <a:pt x="640" y="312"/>
                        </a:lnTo>
                        <a:lnTo>
                          <a:pt x="640" y="317"/>
                        </a:lnTo>
                        <a:lnTo>
                          <a:pt x="646" y="317"/>
                        </a:lnTo>
                        <a:lnTo>
                          <a:pt x="652" y="323"/>
                        </a:lnTo>
                        <a:lnTo>
                          <a:pt x="657" y="323"/>
                        </a:lnTo>
                        <a:lnTo>
                          <a:pt x="663" y="323"/>
                        </a:lnTo>
                        <a:lnTo>
                          <a:pt x="669" y="323"/>
                        </a:lnTo>
                        <a:lnTo>
                          <a:pt x="674" y="323"/>
                        </a:lnTo>
                        <a:lnTo>
                          <a:pt x="680" y="323"/>
                        </a:lnTo>
                        <a:lnTo>
                          <a:pt x="686" y="323"/>
                        </a:lnTo>
                        <a:lnTo>
                          <a:pt x="691" y="323"/>
                        </a:lnTo>
                        <a:lnTo>
                          <a:pt x="697" y="317"/>
                        </a:lnTo>
                        <a:lnTo>
                          <a:pt x="708" y="323"/>
                        </a:lnTo>
                        <a:lnTo>
                          <a:pt x="720" y="323"/>
                        </a:lnTo>
                        <a:lnTo>
                          <a:pt x="726" y="323"/>
                        </a:lnTo>
                        <a:lnTo>
                          <a:pt x="731" y="323"/>
                        </a:lnTo>
                        <a:lnTo>
                          <a:pt x="737" y="323"/>
                        </a:lnTo>
                        <a:lnTo>
                          <a:pt x="743" y="323"/>
                        </a:lnTo>
                        <a:lnTo>
                          <a:pt x="748" y="329"/>
                        </a:lnTo>
                        <a:lnTo>
                          <a:pt x="754" y="329"/>
                        </a:lnTo>
                        <a:lnTo>
                          <a:pt x="760" y="329"/>
                        </a:lnTo>
                        <a:lnTo>
                          <a:pt x="760" y="334"/>
                        </a:lnTo>
                        <a:lnTo>
                          <a:pt x="765" y="334"/>
                        </a:lnTo>
                        <a:lnTo>
                          <a:pt x="765" y="340"/>
                        </a:lnTo>
                        <a:lnTo>
                          <a:pt x="765" y="346"/>
                        </a:lnTo>
                        <a:lnTo>
                          <a:pt x="777" y="351"/>
                        </a:lnTo>
                        <a:lnTo>
                          <a:pt x="777" y="363"/>
                        </a:lnTo>
                        <a:lnTo>
                          <a:pt x="777" y="368"/>
                        </a:lnTo>
                        <a:lnTo>
                          <a:pt x="777" y="374"/>
                        </a:lnTo>
                        <a:lnTo>
                          <a:pt x="777" y="380"/>
                        </a:lnTo>
                        <a:lnTo>
                          <a:pt x="777" y="385"/>
                        </a:lnTo>
                        <a:lnTo>
                          <a:pt x="777" y="391"/>
                        </a:lnTo>
                        <a:lnTo>
                          <a:pt x="777" y="397"/>
                        </a:lnTo>
                        <a:lnTo>
                          <a:pt x="777" y="402"/>
                        </a:lnTo>
                        <a:lnTo>
                          <a:pt x="777" y="414"/>
                        </a:lnTo>
                        <a:lnTo>
                          <a:pt x="777" y="419"/>
                        </a:lnTo>
                        <a:lnTo>
                          <a:pt x="777" y="431"/>
                        </a:lnTo>
                        <a:lnTo>
                          <a:pt x="777" y="436"/>
                        </a:lnTo>
                        <a:lnTo>
                          <a:pt x="782" y="442"/>
                        </a:lnTo>
                        <a:lnTo>
                          <a:pt x="788" y="442"/>
                        </a:lnTo>
                        <a:lnTo>
                          <a:pt x="788" y="448"/>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67" name="Google Shape;1567;p26"/>
                  <p:cNvSpPr/>
                  <p:nvPr/>
                </p:nvSpPr>
                <p:spPr>
                  <a:xfrm>
                    <a:off x="1447918" y="5259402"/>
                    <a:ext cx="521344" cy="526194"/>
                  </a:xfrm>
                  <a:custGeom>
                    <a:avLst/>
                    <a:gdLst/>
                    <a:ahLst/>
                    <a:cxnLst/>
                    <a:rect l="l" t="t" r="r" b="b"/>
                    <a:pathLst>
                      <a:path w="788" h="527" extrusionOk="0">
                        <a:moveTo>
                          <a:pt x="130" y="448"/>
                        </a:moveTo>
                        <a:lnTo>
                          <a:pt x="125" y="442"/>
                        </a:lnTo>
                        <a:lnTo>
                          <a:pt x="130" y="448"/>
                        </a:lnTo>
                        <a:lnTo>
                          <a:pt x="136" y="448"/>
                        </a:lnTo>
                        <a:lnTo>
                          <a:pt x="130" y="453"/>
                        </a:lnTo>
                        <a:lnTo>
                          <a:pt x="130" y="448"/>
                        </a:lnTo>
                        <a:close/>
                        <a:moveTo>
                          <a:pt x="788" y="448"/>
                        </a:moveTo>
                        <a:lnTo>
                          <a:pt x="788" y="453"/>
                        </a:lnTo>
                        <a:lnTo>
                          <a:pt x="788" y="459"/>
                        </a:lnTo>
                        <a:lnTo>
                          <a:pt x="788" y="465"/>
                        </a:lnTo>
                        <a:lnTo>
                          <a:pt x="782" y="465"/>
                        </a:lnTo>
                        <a:lnTo>
                          <a:pt x="765" y="465"/>
                        </a:lnTo>
                        <a:lnTo>
                          <a:pt x="754" y="465"/>
                        </a:lnTo>
                        <a:lnTo>
                          <a:pt x="743" y="465"/>
                        </a:lnTo>
                        <a:lnTo>
                          <a:pt x="737" y="470"/>
                        </a:lnTo>
                        <a:lnTo>
                          <a:pt x="731" y="470"/>
                        </a:lnTo>
                        <a:lnTo>
                          <a:pt x="726" y="470"/>
                        </a:lnTo>
                        <a:lnTo>
                          <a:pt x="720" y="470"/>
                        </a:lnTo>
                        <a:lnTo>
                          <a:pt x="708" y="465"/>
                        </a:lnTo>
                        <a:lnTo>
                          <a:pt x="697" y="465"/>
                        </a:lnTo>
                        <a:lnTo>
                          <a:pt x="691" y="465"/>
                        </a:lnTo>
                        <a:lnTo>
                          <a:pt x="691" y="470"/>
                        </a:lnTo>
                        <a:lnTo>
                          <a:pt x="686" y="476"/>
                        </a:lnTo>
                        <a:lnTo>
                          <a:pt x="680" y="476"/>
                        </a:lnTo>
                        <a:lnTo>
                          <a:pt x="674" y="476"/>
                        </a:lnTo>
                        <a:lnTo>
                          <a:pt x="669" y="482"/>
                        </a:lnTo>
                        <a:lnTo>
                          <a:pt x="657" y="482"/>
                        </a:lnTo>
                        <a:lnTo>
                          <a:pt x="657" y="487"/>
                        </a:lnTo>
                        <a:lnTo>
                          <a:pt x="652" y="487"/>
                        </a:lnTo>
                        <a:lnTo>
                          <a:pt x="646" y="487"/>
                        </a:lnTo>
                        <a:lnTo>
                          <a:pt x="635" y="487"/>
                        </a:lnTo>
                        <a:lnTo>
                          <a:pt x="629" y="487"/>
                        </a:lnTo>
                        <a:lnTo>
                          <a:pt x="623" y="487"/>
                        </a:lnTo>
                        <a:lnTo>
                          <a:pt x="623" y="482"/>
                        </a:lnTo>
                        <a:lnTo>
                          <a:pt x="623" y="476"/>
                        </a:lnTo>
                        <a:lnTo>
                          <a:pt x="629" y="476"/>
                        </a:lnTo>
                        <a:lnTo>
                          <a:pt x="629" y="482"/>
                        </a:lnTo>
                        <a:lnTo>
                          <a:pt x="629" y="476"/>
                        </a:lnTo>
                        <a:lnTo>
                          <a:pt x="635" y="465"/>
                        </a:lnTo>
                        <a:lnTo>
                          <a:pt x="635" y="459"/>
                        </a:lnTo>
                        <a:lnTo>
                          <a:pt x="629" y="459"/>
                        </a:lnTo>
                        <a:lnTo>
                          <a:pt x="629" y="453"/>
                        </a:lnTo>
                        <a:lnTo>
                          <a:pt x="623" y="459"/>
                        </a:lnTo>
                        <a:lnTo>
                          <a:pt x="618" y="459"/>
                        </a:lnTo>
                        <a:lnTo>
                          <a:pt x="612" y="459"/>
                        </a:lnTo>
                        <a:lnTo>
                          <a:pt x="612" y="465"/>
                        </a:lnTo>
                        <a:lnTo>
                          <a:pt x="618" y="465"/>
                        </a:lnTo>
                        <a:lnTo>
                          <a:pt x="612" y="465"/>
                        </a:lnTo>
                        <a:lnTo>
                          <a:pt x="606" y="465"/>
                        </a:lnTo>
                        <a:lnTo>
                          <a:pt x="601" y="465"/>
                        </a:lnTo>
                        <a:lnTo>
                          <a:pt x="589" y="470"/>
                        </a:lnTo>
                        <a:lnTo>
                          <a:pt x="584" y="465"/>
                        </a:lnTo>
                        <a:lnTo>
                          <a:pt x="589" y="465"/>
                        </a:lnTo>
                        <a:lnTo>
                          <a:pt x="584" y="459"/>
                        </a:lnTo>
                        <a:lnTo>
                          <a:pt x="578" y="459"/>
                        </a:lnTo>
                        <a:lnTo>
                          <a:pt x="572" y="465"/>
                        </a:lnTo>
                        <a:lnTo>
                          <a:pt x="578" y="470"/>
                        </a:lnTo>
                        <a:lnTo>
                          <a:pt x="578" y="476"/>
                        </a:lnTo>
                        <a:lnTo>
                          <a:pt x="584" y="476"/>
                        </a:lnTo>
                        <a:lnTo>
                          <a:pt x="584" y="482"/>
                        </a:lnTo>
                        <a:lnTo>
                          <a:pt x="578" y="487"/>
                        </a:lnTo>
                        <a:lnTo>
                          <a:pt x="584" y="487"/>
                        </a:lnTo>
                        <a:lnTo>
                          <a:pt x="584" y="482"/>
                        </a:lnTo>
                        <a:lnTo>
                          <a:pt x="584" y="487"/>
                        </a:lnTo>
                        <a:lnTo>
                          <a:pt x="578" y="493"/>
                        </a:lnTo>
                        <a:lnTo>
                          <a:pt x="572" y="493"/>
                        </a:lnTo>
                        <a:lnTo>
                          <a:pt x="572" y="487"/>
                        </a:lnTo>
                        <a:lnTo>
                          <a:pt x="567" y="487"/>
                        </a:lnTo>
                        <a:lnTo>
                          <a:pt x="567" y="493"/>
                        </a:lnTo>
                        <a:lnTo>
                          <a:pt x="561" y="493"/>
                        </a:lnTo>
                        <a:lnTo>
                          <a:pt x="555" y="487"/>
                        </a:lnTo>
                        <a:lnTo>
                          <a:pt x="544" y="487"/>
                        </a:lnTo>
                        <a:lnTo>
                          <a:pt x="533" y="482"/>
                        </a:lnTo>
                        <a:lnTo>
                          <a:pt x="527" y="493"/>
                        </a:lnTo>
                        <a:lnTo>
                          <a:pt x="533" y="493"/>
                        </a:lnTo>
                        <a:lnTo>
                          <a:pt x="527" y="499"/>
                        </a:lnTo>
                        <a:lnTo>
                          <a:pt x="521" y="499"/>
                        </a:lnTo>
                        <a:lnTo>
                          <a:pt x="510" y="499"/>
                        </a:lnTo>
                        <a:lnTo>
                          <a:pt x="499" y="499"/>
                        </a:lnTo>
                        <a:lnTo>
                          <a:pt x="493" y="499"/>
                        </a:lnTo>
                        <a:lnTo>
                          <a:pt x="487" y="504"/>
                        </a:lnTo>
                        <a:lnTo>
                          <a:pt x="482" y="499"/>
                        </a:lnTo>
                        <a:lnTo>
                          <a:pt x="476" y="499"/>
                        </a:lnTo>
                        <a:lnTo>
                          <a:pt x="470" y="504"/>
                        </a:lnTo>
                        <a:lnTo>
                          <a:pt x="448" y="504"/>
                        </a:lnTo>
                        <a:lnTo>
                          <a:pt x="448" y="510"/>
                        </a:lnTo>
                        <a:lnTo>
                          <a:pt x="442" y="510"/>
                        </a:lnTo>
                        <a:lnTo>
                          <a:pt x="442" y="504"/>
                        </a:lnTo>
                        <a:lnTo>
                          <a:pt x="436" y="504"/>
                        </a:lnTo>
                        <a:lnTo>
                          <a:pt x="431" y="504"/>
                        </a:lnTo>
                        <a:lnTo>
                          <a:pt x="431" y="510"/>
                        </a:lnTo>
                        <a:lnTo>
                          <a:pt x="414" y="510"/>
                        </a:lnTo>
                        <a:lnTo>
                          <a:pt x="397" y="510"/>
                        </a:lnTo>
                        <a:lnTo>
                          <a:pt x="391" y="510"/>
                        </a:lnTo>
                        <a:lnTo>
                          <a:pt x="385" y="510"/>
                        </a:lnTo>
                        <a:lnTo>
                          <a:pt x="380" y="510"/>
                        </a:lnTo>
                        <a:lnTo>
                          <a:pt x="374" y="504"/>
                        </a:lnTo>
                        <a:lnTo>
                          <a:pt x="380" y="504"/>
                        </a:lnTo>
                        <a:lnTo>
                          <a:pt x="374" y="504"/>
                        </a:lnTo>
                        <a:lnTo>
                          <a:pt x="368" y="504"/>
                        </a:lnTo>
                        <a:lnTo>
                          <a:pt x="363" y="504"/>
                        </a:lnTo>
                        <a:lnTo>
                          <a:pt x="368" y="516"/>
                        </a:lnTo>
                        <a:lnTo>
                          <a:pt x="346" y="516"/>
                        </a:lnTo>
                        <a:lnTo>
                          <a:pt x="329" y="516"/>
                        </a:lnTo>
                        <a:lnTo>
                          <a:pt x="329" y="521"/>
                        </a:lnTo>
                        <a:lnTo>
                          <a:pt x="312" y="521"/>
                        </a:lnTo>
                        <a:lnTo>
                          <a:pt x="306" y="516"/>
                        </a:lnTo>
                        <a:lnTo>
                          <a:pt x="300" y="521"/>
                        </a:lnTo>
                        <a:lnTo>
                          <a:pt x="283" y="521"/>
                        </a:lnTo>
                        <a:lnTo>
                          <a:pt x="272" y="527"/>
                        </a:lnTo>
                        <a:lnTo>
                          <a:pt x="266" y="527"/>
                        </a:lnTo>
                        <a:lnTo>
                          <a:pt x="261" y="527"/>
                        </a:lnTo>
                        <a:lnTo>
                          <a:pt x="255" y="527"/>
                        </a:lnTo>
                        <a:lnTo>
                          <a:pt x="249" y="527"/>
                        </a:lnTo>
                        <a:lnTo>
                          <a:pt x="249" y="521"/>
                        </a:lnTo>
                        <a:lnTo>
                          <a:pt x="244" y="521"/>
                        </a:lnTo>
                        <a:lnTo>
                          <a:pt x="238" y="516"/>
                        </a:lnTo>
                        <a:lnTo>
                          <a:pt x="232" y="516"/>
                        </a:lnTo>
                        <a:lnTo>
                          <a:pt x="221" y="516"/>
                        </a:lnTo>
                        <a:lnTo>
                          <a:pt x="215" y="510"/>
                        </a:lnTo>
                        <a:lnTo>
                          <a:pt x="210" y="504"/>
                        </a:lnTo>
                        <a:lnTo>
                          <a:pt x="181" y="487"/>
                        </a:lnTo>
                        <a:lnTo>
                          <a:pt x="170" y="482"/>
                        </a:lnTo>
                        <a:lnTo>
                          <a:pt x="170" y="476"/>
                        </a:lnTo>
                        <a:lnTo>
                          <a:pt x="164" y="476"/>
                        </a:lnTo>
                        <a:lnTo>
                          <a:pt x="159" y="470"/>
                        </a:lnTo>
                        <a:lnTo>
                          <a:pt x="153" y="465"/>
                        </a:lnTo>
                        <a:lnTo>
                          <a:pt x="147" y="465"/>
                        </a:lnTo>
                        <a:lnTo>
                          <a:pt x="142" y="459"/>
                        </a:lnTo>
                        <a:lnTo>
                          <a:pt x="136" y="453"/>
                        </a:lnTo>
                        <a:lnTo>
                          <a:pt x="130" y="448"/>
                        </a:lnTo>
                        <a:lnTo>
                          <a:pt x="130" y="442"/>
                        </a:lnTo>
                        <a:lnTo>
                          <a:pt x="119" y="436"/>
                        </a:lnTo>
                        <a:lnTo>
                          <a:pt x="119" y="431"/>
                        </a:lnTo>
                        <a:lnTo>
                          <a:pt x="113" y="431"/>
                        </a:lnTo>
                        <a:lnTo>
                          <a:pt x="108" y="425"/>
                        </a:lnTo>
                        <a:lnTo>
                          <a:pt x="96" y="414"/>
                        </a:lnTo>
                        <a:lnTo>
                          <a:pt x="91" y="408"/>
                        </a:lnTo>
                        <a:lnTo>
                          <a:pt x="85" y="397"/>
                        </a:lnTo>
                        <a:lnTo>
                          <a:pt x="79" y="391"/>
                        </a:lnTo>
                        <a:lnTo>
                          <a:pt x="68" y="380"/>
                        </a:lnTo>
                        <a:lnTo>
                          <a:pt x="62" y="368"/>
                        </a:lnTo>
                        <a:lnTo>
                          <a:pt x="62" y="363"/>
                        </a:lnTo>
                        <a:lnTo>
                          <a:pt x="62" y="357"/>
                        </a:lnTo>
                        <a:lnTo>
                          <a:pt x="57" y="351"/>
                        </a:lnTo>
                        <a:lnTo>
                          <a:pt x="51" y="351"/>
                        </a:lnTo>
                        <a:lnTo>
                          <a:pt x="51" y="346"/>
                        </a:lnTo>
                        <a:lnTo>
                          <a:pt x="45" y="340"/>
                        </a:lnTo>
                        <a:lnTo>
                          <a:pt x="40" y="329"/>
                        </a:lnTo>
                        <a:lnTo>
                          <a:pt x="28" y="312"/>
                        </a:lnTo>
                        <a:lnTo>
                          <a:pt x="28" y="306"/>
                        </a:lnTo>
                        <a:lnTo>
                          <a:pt x="34" y="306"/>
                        </a:lnTo>
                        <a:lnTo>
                          <a:pt x="28" y="300"/>
                        </a:lnTo>
                        <a:lnTo>
                          <a:pt x="28" y="295"/>
                        </a:lnTo>
                        <a:lnTo>
                          <a:pt x="28" y="289"/>
                        </a:lnTo>
                        <a:lnTo>
                          <a:pt x="28" y="283"/>
                        </a:lnTo>
                        <a:lnTo>
                          <a:pt x="28" y="278"/>
                        </a:lnTo>
                        <a:lnTo>
                          <a:pt x="23" y="266"/>
                        </a:lnTo>
                        <a:lnTo>
                          <a:pt x="17" y="261"/>
                        </a:lnTo>
                        <a:lnTo>
                          <a:pt x="17" y="255"/>
                        </a:lnTo>
                        <a:lnTo>
                          <a:pt x="11" y="249"/>
                        </a:lnTo>
                        <a:lnTo>
                          <a:pt x="0" y="227"/>
                        </a:lnTo>
                        <a:lnTo>
                          <a:pt x="0" y="221"/>
                        </a:lnTo>
                        <a:lnTo>
                          <a:pt x="11" y="221"/>
                        </a:lnTo>
                        <a:lnTo>
                          <a:pt x="17" y="221"/>
                        </a:lnTo>
                        <a:lnTo>
                          <a:pt x="23" y="221"/>
                        </a:lnTo>
                        <a:lnTo>
                          <a:pt x="28" y="221"/>
                        </a:lnTo>
                        <a:lnTo>
                          <a:pt x="34" y="227"/>
                        </a:lnTo>
                        <a:lnTo>
                          <a:pt x="51" y="238"/>
                        </a:lnTo>
                        <a:lnTo>
                          <a:pt x="51" y="244"/>
                        </a:lnTo>
                        <a:lnTo>
                          <a:pt x="57" y="244"/>
                        </a:lnTo>
                        <a:lnTo>
                          <a:pt x="62" y="244"/>
                        </a:lnTo>
                        <a:lnTo>
                          <a:pt x="68" y="249"/>
                        </a:lnTo>
                        <a:lnTo>
                          <a:pt x="79" y="249"/>
                        </a:lnTo>
                        <a:lnTo>
                          <a:pt x="85" y="255"/>
                        </a:lnTo>
                        <a:lnTo>
                          <a:pt x="91" y="255"/>
                        </a:lnTo>
                        <a:lnTo>
                          <a:pt x="96" y="261"/>
                        </a:lnTo>
                        <a:lnTo>
                          <a:pt x="102" y="261"/>
                        </a:lnTo>
                        <a:lnTo>
                          <a:pt x="108" y="266"/>
                        </a:lnTo>
                        <a:lnTo>
                          <a:pt x="113" y="266"/>
                        </a:lnTo>
                        <a:lnTo>
                          <a:pt x="119" y="266"/>
                        </a:lnTo>
                        <a:lnTo>
                          <a:pt x="125" y="266"/>
                        </a:lnTo>
                        <a:lnTo>
                          <a:pt x="125" y="261"/>
                        </a:lnTo>
                        <a:lnTo>
                          <a:pt x="136" y="261"/>
                        </a:lnTo>
                        <a:lnTo>
                          <a:pt x="147" y="255"/>
                        </a:lnTo>
                        <a:lnTo>
                          <a:pt x="153" y="249"/>
                        </a:lnTo>
                        <a:lnTo>
                          <a:pt x="159" y="249"/>
                        </a:lnTo>
                        <a:lnTo>
                          <a:pt x="164" y="249"/>
                        </a:lnTo>
                        <a:lnTo>
                          <a:pt x="164" y="244"/>
                        </a:lnTo>
                        <a:lnTo>
                          <a:pt x="170" y="238"/>
                        </a:lnTo>
                        <a:lnTo>
                          <a:pt x="176" y="238"/>
                        </a:lnTo>
                        <a:lnTo>
                          <a:pt x="187" y="232"/>
                        </a:lnTo>
                        <a:lnTo>
                          <a:pt x="187" y="227"/>
                        </a:lnTo>
                        <a:lnTo>
                          <a:pt x="193" y="227"/>
                        </a:lnTo>
                        <a:lnTo>
                          <a:pt x="193" y="221"/>
                        </a:lnTo>
                        <a:lnTo>
                          <a:pt x="193" y="215"/>
                        </a:lnTo>
                        <a:lnTo>
                          <a:pt x="198" y="215"/>
                        </a:lnTo>
                        <a:lnTo>
                          <a:pt x="204" y="210"/>
                        </a:lnTo>
                        <a:lnTo>
                          <a:pt x="210" y="215"/>
                        </a:lnTo>
                        <a:lnTo>
                          <a:pt x="215" y="221"/>
                        </a:lnTo>
                        <a:lnTo>
                          <a:pt x="221" y="227"/>
                        </a:lnTo>
                        <a:lnTo>
                          <a:pt x="227" y="232"/>
                        </a:lnTo>
                        <a:lnTo>
                          <a:pt x="232" y="232"/>
                        </a:lnTo>
                        <a:lnTo>
                          <a:pt x="238" y="227"/>
                        </a:lnTo>
                        <a:lnTo>
                          <a:pt x="244" y="227"/>
                        </a:lnTo>
                        <a:lnTo>
                          <a:pt x="244" y="221"/>
                        </a:lnTo>
                        <a:lnTo>
                          <a:pt x="249" y="221"/>
                        </a:lnTo>
                        <a:lnTo>
                          <a:pt x="255" y="215"/>
                        </a:lnTo>
                        <a:lnTo>
                          <a:pt x="261" y="215"/>
                        </a:lnTo>
                        <a:lnTo>
                          <a:pt x="266" y="221"/>
                        </a:lnTo>
                        <a:lnTo>
                          <a:pt x="272" y="221"/>
                        </a:lnTo>
                        <a:lnTo>
                          <a:pt x="278" y="221"/>
                        </a:lnTo>
                        <a:lnTo>
                          <a:pt x="278" y="215"/>
                        </a:lnTo>
                        <a:lnTo>
                          <a:pt x="289" y="210"/>
                        </a:lnTo>
                        <a:lnTo>
                          <a:pt x="289" y="204"/>
                        </a:lnTo>
                        <a:lnTo>
                          <a:pt x="289" y="198"/>
                        </a:lnTo>
                        <a:lnTo>
                          <a:pt x="289" y="192"/>
                        </a:lnTo>
                        <a:lnTo>
                          <a:pt x="289" y="187"/>
                        </a:lnTo>
                        <a:lnTo>
                          <a:pt x="295" y="181"/>
                        </a:lnTo>
                        <a:lnTo>
                          <a:pt x="300" y="181"/>
                        </a:lnTo>
                        <a:lnTo>
                          <a:pt x="306" y="181"/>
                        </a:lnTo>
                        <a:lnTo>
                          <a:pt x="312" y="187"/>
                        </a:lnTo>
                        <a:lnTo>
                          <a:pt x="317" y="181"/>
                        </a:lnTo>
                        <a:lnTo>
                          <a:pt x="317" y="170"/>
                        </a:lnTo>
                        <a:lnTo>
                          <a:pt x="329" y="170"/>
                        </a:lnTo>
                        <a:lnTo>
                          <a:pt x="334" y="164"/>
                        </a:lnTo>
                        <a:lnTo>
                          <a:pt x="346" y="164"/>
                        </a:lnTo>
                        <a:lnTo>
                          <a:pt x="357" y="164"/>
                        </a:lnTo>
                        <a:lnTo>
                          <a:pt x="363" y="164"/>
                        </a:lnTo>
                        <a:lnTo>
                          <a:pt x="368" y="164"/>
                        </a:lnTo>
                        <a:lnTo>
                          <a:pt x="380" y="164"/>
                        </a:lnTo>
                        <a:lnTo>
                          <a:pt x="385" y="158"/>
                        </a:lnTo>
                        <a:lnTo>
                          <a:pt x="385" y="153"/>
                        </a:lnTo>
                        <a:lnTo>
                          <a:pt x="397" y="153"/>
                        </a:lnTo>
                        <a:lnTo>
                          <a:pt x="402" y="147"/>
                        </a:lnTo>
                        <a:lnTo>
                          <a:pt x="402" y="141"/>
                        </a:lnTo>
                        <a:lnTo>
                          <a:pt x="397" y="136"/>
                        </a:lnTo>
                        <a:lnTo>
                          <a:pt x="397" y="124"/>
                        </a:lnTo>
                        <a:lnTo>
                          <a:pt x="402" y="113"/>
                        </a:lnTo>
                        <a:lnTo>
                          <a:pt x="408" y="113"/>
                        </a:lnTo>
                        <a:lnTo>
                          <a:pt x="414" y="107"/>
                        </a:lnTo>
                        <a:lnTo>
                          <a:pt x="414" y="96"/>
                        </a:lnTo>
                        <a:lnTo>
                          <a:pt x="408" y="85"/>
                        </a:lnTo>
                        <a:lnTo>
                          <a:pt x="408" y="73"/>
                        </a:lnTo>
                        <a:lnTo>
                          <a:pt x="414" y="68"/>
                        </a:lnTo>
                        <a:lnTo>
                          <a:pt x="425" y="56"/>
                        </a:lnTo>
                        <a:lnTo>
                          <a:pt x="431" y="51"/>
                        </a:lnTo>
                        <a:lnTo>
                          <a:pt x="431" y="45"/>
                        </a:lnTo>
                        <a:lnTo>
                          <a:pt x="431" y="34"/>
                        </a:lnTo>
                        <a:lnTo>
                          <a:pt x="431" y="28"/>
                        </a:lnTo>
                        <a:lnTo>
                          <a:pt x="431" y="17"/>
                        </a:lnTo>
                        <a:lnTo>
                          <a:pt x="436" y="11"/>
                        </a:lnTo>
                        <a:lnTo>
                          <a:pt x="442" y="0"/>
                        </a:lnTo>
                        <a:lnTo>
                          <a:pt x="448" y="0"/>
                        </a:lnTo>
                        <a:lnTo>
                          <a:pt x="459" y="5"/>
                        </a:lnTo>
                        <a:lnTo>
                          <a:pt x="470" y="22"/>
                        </a:lnTo>
                        <a:lnTo>
                          <a:pt x="470" y="28"/>
                        </a:lnTo>
                        <a:lnTo>
                          <a:pt x="470" y="39"/>
                        </a:lnTo>
                        <a:lnTo>
                          <a:pt x="465" y="39"/>
                        </a:lnTo>
                        <a:lnTo>
                          <a:pt x="465" y="45"/>
                        </a:lnTo>
                        <a:lnTo>
                          <a:pt x="465" y="51"/>
                        </a:lnTo>
                        <a:lnTo>
                          <a:pt x="459" y="56"/>
                        </a:lnTo>
                        <a:lnTo>
                          <a:pt x="459" y="62"/>
                        </a:lnTo>
                        <a:lnTo>
                          <a:pt x="459" y="73"/>
                        </a:lnTo>
                        <a:lnTo>
                          <a:pt x="453" y="79"/>
                        </a:lnTo>
                        <a:lnTo>
                          <a:pt x="453" y="85"/>
                        </a:lnTo>
                        <a:lnTo>
                          <a:pt x="453" y="90"/>
                        </a:lnTo>
                        <a:lnTo>
                          <a:pt x="448" y="96"/>
                        </a:lnTo>
                        <a:lnTo>
                          <a:pt x="448" y="102"/>
                        </a:lnTo>
                        <a:lnTo>
                          <a:pt x="448" y="107"/>
                        </a:lnTo>
                        <a:lnTo>
                          <a:pt x="459" y="107"/>
                        </a:lnTo>
                        <a:lnTo>
                          <a:pt x="470" y="107"/>
                        </a:lnTo>
                        <a:lnTo>
                          <a:pt x="482" y="107"/>
                        </a:lnTo>
                        <a:lnTo>
                          <a:pt x="487" y="107"/>
                        </a:lnTo>
                        <a:lnTo>
                          <a:pt x="493" y="107"/>
                        </a:lnTo>
                        <a:lnTo>
                          <a:pt x="499" y="107"/>
                        </a:lnTo>
                        <a:lnTo>
                          <a:pt x="499" y="113"/>
                        </a:lnTo>
                        <a:lnTo>
                          <a:pt x="493" y="113"/>
                        </a:lnTo>
                        <a:lnTo>
                          <a:pt x="487" y="124"/>
                        </a:lnTo>
                        <a:lnTo>
                          <a:pt x="487" y="136"/>
                        </a:lnTo>
                        <a:lnTo>
                          <a:pt x="487" y="141"/>
                        </a:lnTo>
                        <a:lnTo>
                          <a:pt x="487" y="147"/>
                        </a:lnTo>
                        <a:lnTo>
                          <a:pt x="487" y="153"/>
                        </a:lnTo>
                        <a:lnTo>
                          <a:pt x="482" y="153"/>
                        </a:lnTo>
                        <a:lnTo>
                          <a:pt x="482" y="158"/>
                        </a:lnTo>
                        <a:lnTo>
                          <a:pt x="482" y="164"/>
                        </a:lnTo>
                        <a:lnTo>
                          <a:pt x="487" y="164"/>
                        </a:lnTo>
                        <a:lnTo>
                          <a:pt x="493" y="170"/>
                        </a:lnTo>
                        <a:lnTo>
                          <a:pt x="499" y="170"/>
                        </a:lnTo>
                        <a:lnTo>
                          <a:pt x="499" y="175"/>
                        </a:lnTo>
                        <a:lnTo>
                          <a:pt x="499" y="181"/>
                        </a:lnTo>
                        <a:lnTo>
                          <a:pt x="504" y="181"/>
                        </a:lnTo>
                        <a:lnTo>
                          <a:pt x="510" y="181"/>
                        </a:lnTo>
                        <a:lnTo>
                          <a:pt x="510" y="192"/>
                        </a:lnTo>
                        <a:lnTo>
                          <a:pt x="516" y="192"/>
                        </a:lnTo>
                        <a:lnTo>
                          <a:pt x="516" y="198"/>
                        </a:lnTo>
                        <a:lnTo>
                          <a:pt x="521" y="198"/>
                        </a:lnTo>
                        <a:lnTo>
                          <a:pt x="527" y="198"/>
                        </a:lnTo>
                        <a:lnTo>
                          <a:pt x="533" y="198"/>
                        </a:lnTo>
                        <a:lnTo>
                          <a:pt x="544" y="198"/>
                        </a:lnTo>
                        <a:lnTo>
                          <a:pt x="550" y="198"/>
                        </a:lnTo>
                        <a:lnTo>
                          <a:pt x="561" y="198"/>
                        </a:lnTo>
                        <a:lnTo>
                          <a:pt x="567" y="198"/>
                        </a:lnTo>
                        <a:lnTo>
                          <a:pt x="572" y="198"/>
                        </a:lnTo>
                        <a:lnTo>
                          <a:pt x="578" y="198"/>
                        </a:lnTo>
                        <a:lnTo>
                          <a:pt x="584" y="198"/>
                        </a:lnTo>
                        <a:lnTo>
                          <a:pt x="595" y="198"/>
                        </a:lnTo>
                        <a:lnTo>
                          <a:pt x="601" y="198"/>
                        </a:lnTo>
                        <a:lnTo>
                          <a:pt x="606" y="198"/>
                        </a:lnTo>
                        <a:lnTo>
                          <a:pt x="612" y="198"/>
                        </a:lnTo>
                        <a:lnTo>
                          <a:pt x="618" y="204"/>
                        </a:lnTo>
                        <a:lnTo>
                          <a:pt x="623" y="204"/>
                        </a:lnTo>
                        <a:lnTo>
                          <a:pt x="623" y="198"/>
                        </a:lnTo>
                        <a:lnTo>
                          <a:pt x="629" y="204"/>
                        </a:lnTo>
                        <a:lnTo>
                          <a:pt x="635" y="204"/>
                        </a:lnTo>
                        <a:lnTo>
                          <a:pt x="635" y="198"/>
                        </a:lnTo>
                        <a:lnTo>
                          <a:pt x="640" y="198"/>
                        </a:lnTo>
                        <a:lnTo>
                          <a:pt x="640" y="204"/>
                        </a:lnTo>
                        <a:lnTo>
                          <a:pt x="646" y="204"/>
                        </a:lnTo>
                        <a:lnTo>
                          <a:pt x="657" y="210"/>
                        </a:lnTo>
                        <a:lnTo>
                          <a:pt x="663" y="210"/>
                        </a:lnTo>
                        <a:lnTo>
                          <a:pt x="669" y="204"/>
                        </a:lnTo>
                        <a:lnTo>
                          <a:pt x="674" y="210"/>
                        </a:lnTo>
                        <a:lnTo>
                          <a:pt x="674" y="221"/>
                        </a:lnTo>
                        <a:lnTo>
                          <a:pt x="674" y="244"/>
                        </a:lnTo>
                        <a:lnTo>
                          <a:pt x="674" y="249"/>
                        </a:lnTo>
                        <a:lnTo>
                          <a:pt x="674" y="255"/>
                        </a:lnTo>
                        <a:lnTo>
                          <a:pt x="674" y="261"/>
                        </a:lnTo>
                        <a:lnTo>
                          <a:pt x="669" y="261"/>
                        </a:lnTo>
                        <a:lnTo>
                          <a:pt x="669" y="266"/>
                        </a:lnTo>
                        <a:lnTo>
                          <a:pt x="669" y="272"/>
                        </a:lnTo>
                        <a:lnTo>
                          <a:pt x="663" y="272"/>
                        </a:lnTo>
                        <a:lnTo>
                          <a:pt x="663" y="278"/>
                        </a:lnTo>
                        <a:lnTo>
                          <a:pt x="652" y="278"/>
                        </a:lnTo>
                        <a:lnTo>
                          <a:pt x="646" y="278"/>
                        </a:lnTo>
                        <a:lnTo>
                          <a:pt x="640" y="283"/>
                        </a:lnTo>
                        <a:lnTo>
                          <a:pt x="640" y="289"/>
                        </a:lnTo>
                        <a:lnTo>
                          <a:pt x="640" y="295"/>
                        </a:lnTo>
                        <a:lnTo>
                          <a:pt x="640" y="300"/>
                        </a:lnTo>
                        <a:lnTo>
                          <a:pt x="635" y="306"/>
                        </a:lnTo>
                        <a:lnTo>
                          <a:pt x="640" y="312"/>
                        </a:lnTo>
                        <a:lnTo>
                          <a:pt x="640" y="317"/>
                        </a:lnTo>
                        <a:lnTo>
                          <a:pt x="646" y="317"/>
                        </a:lnTo>
                        <a:lnTo>
                          <a:pt x="652" y="323"/>
                        </a:lnTo>
                        <a:lnTo>
                          <a:pt x="657" y="323"/>
                        </a:lnTo>
                        <a:lnTo>
                          <a:pt x="663" y="323"/>
                        </a:lnTo>
                        <a:lnTo>
                          <a:pt x="669" y="323"/>
                        </a:lnTo>
                        <a:lnTo>
                          <a:pt x="674" y="323"/>
                        </a:lnTo>
                        <a:lnTo>
                          <a:pt x="680" y="323"/>
                        </a:lnTo>
                        <a:lnTo>
                          <a:pt x="686" y="323"/>
                        </a:lnTo>
                        <a:lnTo>
                          <a:pt x="691" y="323"/>
                        </a:lnTo>
                        <a:lnTo>
                          <a:pt x="697" y="317"/>
                        </a:lnTo>
                        <a:lnTo>
                          <a:pt x="708" y="323"/>
                        </a:lnTo>
                        <a:lnTo>
                          <a:pt x="720" y="323"/>
                        </a:lnTo>
                        <a:lnTo>
                          <a:pt x="726" y="323"/>
                        </a:lnTo>
                        <a:lnTo>
                          <a:pt x="731" y="323"/>
                        </a:lnTo>
                        <a:lnTo>
                          <a:pt x="737" y="323"/>
                        </a:lnTo>
                        <a:lnTo>
                          <a:pt x="743" y="323"/>
                        </a:lnTo>
                        <a:lnTo>
                          <a:pt x="748" y="329"/>
                        </a:lnTo>
                        <a:lnTo>
                          <a:pt x="754" y="329"/>
                        </a:lnTo>
                        <a:lnTo>
                          <a:pt x="760" y="329"/>
                        </a:lnTo>
                        <a:lnTo>
                          <a:pt x="760" y="334"/>
                        </a:lnTo>
                        <a:lnTo>
                          <a:pt x="765" y="334"/>
                        </a:lnTo>
                        <a:lnTo>
                          <a:pt x="765" y="340"/>
                        </a:lnTo>
                        <a:lnTo>
                          <a:pt x="765" y="346"/>
                        </a:lnTo>
                        <a:lnTo>
                          <a:pt x="777" y="351"/>
                        </a:lnTo>
                        <a:lnTo>
                          <a:pt x="777" y="363"/>
                        </a:lnTo>
                        <a:lnTo>
                          <a:pt x="777" y="368"/>
                        </a:lnTo>
                        <a:lnTo>
                          <a:pt x="777" y="374"/>
                        </a:lnTo>
                        <a:lnTo>
                          <a:pt x="777" y="380"/>
                        </a:lnTo>
                        <a:lnTo>
                          <a:pt x="777" y="385"/>
                        </a:lnTo>
                        <a:lnTo>
                          <a:pt x="777" y="391"/>
                        </a:lnTo>
                        <a:lnTo>
                          <a:pt x="777" y="397"/>
                        </a:lnTo>
                        <a:lnTo>
                          <a:pt x="777" y="402"/>
                        </a:lnTo>
                        <a:lnTo>
                          <a:pt x="777" y="414"/>
                        </a:lnTo>
                        <a:lnTo>
                          <a:pt x="777" y="419"/>
                        </a:lnTo>
                        <a:lnTo>
                          <a:pt x="777" y="431"/>
                        </a:lnTo>
                        <a:lnTo>
                          <a:pt x="777" y="436"/>
                        </a:lnTo>
                        <a:lnTo>
                          <a:pt x="782" y="442"/>
                        </a:lnTo>
                        <a:lnTo>
                          <a:pt x="788" y="442"/>
                        </a:lnTo>
                        <a:lnTo>
                          <a:pt x="788" y="448"/>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68" name="Google Shape;1568;p26"/>
                  <p:cNvSpPr/>
                  <p:nvPr/>
                </p:nvSpPr>
                <p:spPr>
                  <a:xfrm>
                    <a:off x="2309095" y="4821712"/>
                    <a:ext cx="627104" cy="848215"/>
                  </a:xfrm>
                  <a:custGeom>
                    <a:avLst/>
                    <a:gdLst/>
                    <a:ahLst/>
                    <a:cxnLst/>
                    <a:rect l="l" t="t" r="r" b="b"/>
                    <a:pathLst>
                      <a:path w="595" h="783" extrusionOk="0">
                        <a:moveTo>
                          <a:pt x="164" y="726"/>
                        </a:moveTo>
                        <a:lnTo>
                          <a:pt x="159" y="709"/>
                        </a:lnTo>
                        <a:lnTo>
                          <a:pt x="142" y="692"/>
                        </a:lnTo>
                        <a:lnTo>
                          <a:pt x="142" y="686"/>
                        </a:lnTo>
                        <a:lnTo>
                          <a:pt x="130" y="681"/>
                        </a:lnTo>
                        <a:lnTo>
                          <a:pt x="119" y="675"/>
                        </a:lnTo>
                        <a:lnTo>
                          <a:pt x="113" y="675"/>
                        </a:lnTo>
                        <a:lnTo>
                          <a:pt x="102" y="664"/>
                        </a:lnTo>
                        <a:lnTo>
                          <a:pt x="96" y="647"/>
                        </a:lnTo>
                        <a:lnTo>
                          <a:pt x="85" y="630"/>
                        </a:lnTo>
                        <a:lnTo>
                          <a:pt x="85" y="624"/>
                        </a:lnTo>
                        <a:lnTo>
                          <a:pt x="85" y="613"/>
                        </a:lnTo>
                        <a:lnTo>
                          <a:pt x="91" y="601"/>
                        </a:lnTo>
                        <a:lnTo>
                          <a:pt x="91" y="595"/>
                        </a:lnTo>
                        <a:lnTo>
                          <a:pt x="85" y="584"/>
                        </a:lnTo>
                        <a:lnTo>
                          <a:pt x="74" y="578"/>
                        </a:lnTo>
                        <a:lnTo>
                          <a:pt x="62" y="578"/>
                        </a:lnTo>
                        <a:lnTo>
                          <a:pt x="57" y="578"/>
                        </a:lnTo>
                        <a:lnTo>
                          <a:pt x="45" y="578"/>
                        </a:lnTo>
                        <a:lnTo>
                          <a:pt x="34" y="573"/>
                        </a:lnTo>
                        <a:lnTo>
                          <a:pt x="28" y="573"/>
                        </a:lnTo>
                        <a:lnTo>
                          <a:pt x="23" y="567"/>
                        </a:lnTo>
                        <a:lnTo>
                          <a:pt x="17" y="567"/>
                        </a:lnTo>
                        <a:lnTo>
                          <a:pt x="6" y="561"/>
                        </a:lnTo>
                        <a:lnTo>
                          <a:pt x="6" y="556"/>
                        </a:lnTo>
                        <a:lnTo>
                          <a:pt x="0" y="556"/>
                        </a:lnTo>
                        <a:lnTo>
                          <a:pt x="0" y="550"/>
                        </a:lnTo>
                        <a:lnTo>
                          <a:pt x="6" y="550"/>
                        </a:lnTo>
                        <a:lnTo>
                          <a:pt x="11" y="550"/>
                        </a:lnTo>
                        <a:lnTo>
                          <a:pt x="11" y="544"/>
                        </a:lnTo>
                        <a:lnTo>
                          <a:pt x="6" y="539"/>
                        </a:lnTo>
                        <a:lnTo>
                          <a:pt x="11" y="533"/>
                        </a:lnTo>
                        <a:lnTo>
                          <a:pt x="17" y="527"/>
                        </a:lnTo>
                        <a:lnTo>
                          <a:pt x="17" y="533"/>
                        </a:lnTo>
                        <a:lnTo>
                          <a:pt x="28" y="539"/>
                        </a:lnTo>
                        <a:lnTo>
                          <a:pt x="34" y="539"/>
                        </a:lnTo>
                        <a:lnTo>
                          <a:pt x="40" y="527"/>
                        </a:lnTo>
                        <a:lnTo>
                          <a:pt x="34" y="522"/>
                        </a:lnTo>
                        <a:lnTo>
                          <a:pt x="34" y="516"/>
                        </a:lnTo>
                        <a:lnTo>
                          <a:pt x="34" y="510"/>
                        </a:lnTo>
                        <a:lnTo>
                          <a:pt x="28" y="499"/>
                        </a:lnTo>
                        <a:lnTo>
                          <a:pt x="23" y="488"/>
                        </a:lnTo>
                        <a:lnTo>
                          <a:pt x="23" y="482"/>
                        </a:lnTo>
                        <a:lnTo>
                          <a:pt x="23" y="476"/>
                        </a:lnTo>
                        <a:lnTo>
                          <a:pt x="23" y="471"/>
                        </a:lnTo>
                        <a:lnTo>
                          <a:pt x="17" y="454"/>
                        </a:lnTo>
                        <a:lnTo>
                          <a:pt x="17" y="442"/>
                        </a:lnTo>
                        <a:lnTo>
                          <a:pt x="17" y="431"/>
                        </a:lnTo>
                        <a:lnTo>
                          <a:pt x="17" y="425"/>
                        </a:lnTo>
                        <a:lnTo>
                          <a:pt x="11" y="420"/>
                        </a:lnTo>
                        <a:lnTo>
                          <a:pt x="17" y="414"/>
                        </a:lnTo>
                        <a:lnTo>
                          <a:pt x="23" y="403"/>
                        </a:lnTo>
                        <a:lnTo>
                          <a:pt x="28" y="403"/>
                        </a:lnTo>
                        <a:lnTo>
                          <a:pt x="28" y="397"/>
                        </a:lnTo>
                        <a:lnTo>
                          <a:pt x="34" y="391"/>
                        </a:lnTo>
                        <a:lnTo>
                          <a:pt x="34" y="380"/>
                        </a:lnTo>
                        <a:lnTo>
                          <a:pt x="28" y="374"/>
                        </a:lnTo>
                        <a:lnTo>
                          <a:pt x="34" y="369"/>
                        </a:lnTo>
                        <a:lnTo>
                          <a:pt x="45" y="363"/>
                        </a:lnTo>
                        <a:lnTo>
                          <a:pt x="45" y="346"/>
                        </a:lnTo>
                        <a:lnTo>
                          <a:pt x="51" y="335"/>
                        </a:lnTo>
                        <a:lnTo>
                          <a:pt x="51" y="329"/>
                        </a:lnTo>
                        <a:lnTo>
                          <a:pt x="45" y="323"/>
                        </a:lnTo>
                        <a:lnTo>
                          <a:pt x="45" y="318"/>
                        </a:lnTo>
                        <a:lnTo>
                          <a:pt x="45" y="312"/>
                        </a:lnTo>
                        <a:lnTo>
                          <a:pt x="57" y="306"/>
                        </a:lnTo>
                        <a:lnTo>
                          <a:pt x="74" y="306"/>
                        </a:lnTo>
                        <a:lnTo>
                          <a:pt x="74" y="318"/>
                        </a:lnTo>
                        <a:lnTo>
                          <a:pt x="79" y="312"/>
                        </a:lnTo>
                        <a:lnTo>
                          <a:pt x="85" y="312"/>
                        </a:lnTo>
                        <a:lnTo>
                          <a:pt x="91" y="312"/>
                        </a:lnTo>
                        <a:lnTo>
                          <a:pt x="91" y="318"/>
                        </a:lnTo>
                        <a:lnTo>
                          <a:pt x="96" y="318"/>
                        </a:lnTo>
                        <a:lnTo>
                          <a:pt x="102" y="329"/>
                        </a:lnTo>
                        <a:lnTo>
                          <a:pt x="108" y="335"/>
                        </a:lnTo>
                        <a:lnTo>
                          <a:pt x="113" y="335"/>
                        </a:lnTo>
                        <a:lnTo>
                          <a:pt x="119" y="335"/>
                        </a:lnTo>
                        <a:lnTo>
                          <a:pt x="125" y="335"/>
                        </a:lnTo>
                        <a:lnTo>
                          <a:pt x="125" y="329"/>
                        </a:lnTo>
                        <a:lnTo>
                          <a:pt x="130" y="329"/>
                        </a:lnTo>
                        <a:lnTo>
                          <a:pt x="130" y="323"/>
                        </a:lnTo>
                        <a:lnTo>
                          <a:pt x="142" y="318"/>
                        </a:lnTo>
                        <a:lnTo>
                          <a:pt x="147" y="312"/>
                        </a:lnTo>
                        <a:lnTo>
                          <a:pt x="153" y="306"/>
                        </a:lnTo>
                        <a:lnTo>
                          <a:pt x="159" y="306"/>
                        </a:lnTo>
                        <a:lnTo>
                          <a:pt x="159" y="312"/>
                        </a:lnTo>
                        <a:lnTo>
                          <a:pt x="170" y="318"/>
                        </a:lnTo>
                        <a:lnTo>
                          <a:pt x="170" y="312"/>
                        </a:lnTo>
                        <a:lnTo>
                          <a:pt x="170" y="306"/>
                        </a:lnTo>
                        <a:lnTo>
                          <a:pt x="176" y="306"/>
                        </a:lnTo>
                        <a:lnTo>
                          <a:pt x="176" y="301"/>
                        </a:lnTo>
                        <a:lnTo>
                          <a:pt x="176" y="295"/>
                        </a:lnTo>
                        <a:lnTo>
                          <a:pt x="176" y="289"/>
                        </a:lnTo>
                        <a:lnTo>
                          <a:pt x="170" y="284"/>
                        </a:lnTo>
                        <a:lnTo>
                          <a:pt x="170" y="278"/>
                        </a:lnTo>
                        <a:lnTo>
                          <a:pt x="170" y="272"/>
                        </a:lnTo>
                        <a:lnTo>
                          <a:pt x="170" y="267"/>
                        </a:lnTo>
                        <a:lnTo>
                          <a:pt x="176" y="261"/>
                        </a:lnTo>
                        <a:lnTo>
                          <a:pt x="181" y="261"/>
                        </a:lnTo>
                        <a:lnTo>
                          <a:pt x="181" y="255"/>
                        </a:lnTo>
                        <a:lnTo>
                          <a:pt x="187" y="250"/>
                        </a:lnTo>
                        <a:lnTo>
                          <a:pt x="193" y="244"/>
                        </a:lnTo>
                        <a:lnTo>
                          <a:pt x="198" y="244"/>
                        </a:lnTo>
                        <a:lnTo>
                          <a:pt x="198" y="238"/>
                        </a:lnTo>
                        <a:lnTo>
                          <a:pt x="204" y="238"/>
                        </a:lnTo>
                        <a:lnTo>
                          <a:pt x="204" y="233"/>
                        </a:lnTo>
                        <a:lnTo>
                          <a:pt x="210" y="233"/>
                        </a:lnTo>
                        <a:lnTo>
                          <a:pt x="210" y="227"/>
                        </a:lnTo>
                        <a:lnTo>
                          <a:pt x="210" y="221"/>
                        </a:lnTo>
                        <a:lnTo>
                          <a:pt x="215" y="221"/>
                        </a:lnTo>
                        <a:lnTo>
                          <a:pt x="215" y="216"/>
                        </a:lnTo>
                        <a:lnTo>
                          <a:pt x="221" y="210"/>
                        </a:lnTo>
                        <a:lnTo>
                          <a:pt x="227" y="210"/>
                        </a:lnTo>
                        <a:lnTo>
                          <a:pt x="232" y="210"/>
                        </a:lnTo>
                        <a:lnTo>
                          <a:pt x="238" y="210"/>
                        </a:lnTo>
                        <a:lnTo>
                          <a:pt x="244" y="210"/>
                        </a:lnTo>
                        <a:lnTo>
                          <a:pt x="249" y="210"/>
                        </a:lnTo>
                        <a:lnTo>
                          <a:pt x="255" y="204"/>
                        </a:lnTo>
                        <a:lnTo>
                          <a:pt x="255" y="199"/>
                        </a:lnTo>
                        <a:lnTo>
                          <a:pt x="255" y="193"/>
                        </a:lnTo>
                        <a:lnTo>
                          <a:pt x="249" y="193"/>
                        </a:lnTo>
                        <a:lnTo>
                          <a:pt x="249" y="187"/>
                        </a:lnTo>
                        <a:lnTo>
                          <a:pt x="244" y="187"/>
                        </a:lnTo>
                        <a:lnTo>
                          <a:pt x="244" y="182"/>
                        </a:lnTo>
                        <a:lnTo>
                          <a:pt x="238" y="182"/>
                        </a:lnTo>
                        <a:lnTo>
                          <a:pt x="238" y="176"/>
                        </a:lnTo>
                        <a:lnTo>
                          <a:pt x="238" y="170"/>
                        </a:lnTo>
                        <a:lnTo>
                          <a:pt x="238" y="165"/>
                        </a:lnTo>
                        <a:lnTo>
                          <a:pt x="232" y="165"/>
                        </a:lnTo>
                        <a:lnTo>
                          <a:pt x="232" y="159"/>
                        </a:lnTo>
                        <a:lnTo>
                          <a:pt x="227" y="159"/>
                        </a:lnTo>
                        <a:lnTo>
                          <a:pt x="227" y="153"/>
                        </a:lnTo>
                        <a:lnTo>
                          <a:pt x="227" y="148"/>
                        </a:lnTo>
                        <a:lnTo>
                          <a:pt x="227" y="142"/>
                        </a:lnTo>
                        <a:lnTo>
                          <a:pt x="221" y="136"/>
                        </a:lnTo>
                        <a:lnTo>
                          <a:pt x="215" y="131"/>
                        </a:lnTo>
                        <a:lnTo>
                          <a:pt x="215" y="125"/>
                        </a:lnTo>
                        <a:lnTo>
                          <a:pt x="198" y="114"/>
                        </a:lnTo>
                        <a:lnTo>
                          <a:pt x="198" y="108"/>
                        </a:lnTo>
                        <a:lnTo>
                          <a:pt x="193" y="102"/>
                        </a:lnTo>
                        <a:lnTo>
                          <a:pt x="187" y="97"/>
                        </a:lnTo>
                        <a:lnTo>
                          <a:pt x="193" y="97"/>
                        </a:lnTo>
                        <a:lnTo>
                          <a:pt x="198" y="97"/>
                        </a:lnTo>
                        <a:lnTo>
                          <a:pt x="198" y="91"/>
                        </a:lnTo>
                        <a:lnTo>
                          <a:pt x="210" y="85"/>
                        </a:lnTo>
                        <a:lnTo>
                          <a:pt x="210" y="80"/>
                        </a:lnTo>
                        <a:lnTo>
                          <a:pt x="215" y="80"/>
                        </a:lnTo>
                        <a:lnTo>
                          <a:pt x="221" y="68"/>
                        </a:lnTo>
                        <a:lnTo>
                          <a:pt x="227" y="68"/>
                        </a:lnTo>
                        <a:lnTo>
                          <a:pt x="232" y="68"/>
                        </a:lnTo>
                        <a:lnTo>
                          <a:pt x="244" y="63"/>
                        </a:lnTo>
                        <a:lnTo>
                          <a:pt x="255" y="63"/>
                        </a:lnTo>
                        <a:lnTo>
                          <a:pt x="266" y="63"/>
                        </a:lnTo>
                        <a:lnTo>
                          <a:pt x="272" y="63"/>
                        </a:lnTo>
                        <a:lnTo>
                          <a:pt x="272" y="68"/>
                        </a:lnTo>
                        <a:lnTo>
                          <a:pt x="283" y="68"/>
                        </a:lnTo>
                        <a:lnTo>
                          <a:pt x="289" y="63"/>
                        </a:lnTo>
                        <a:lnTo>
                          <a:pt x="295" y="57"/>
                        </a:lnTo>
                        <a:lnTo>
                          <a:pt x="300" y="57"/>
                        </a:lnTo>
                        <a:lnTo>
                          <a:pt x="300" y="51"/>
                        </a:lnTo>
                        <a:lnTo>
                          <a:pt x="300" y="46"/>
                        </a:lnTo>
                        <a:lnTo>
                          <a:pt x="300" y="40"/>
                        </a:lnTo>
                        <a:lnTo>
                          <a:pt x="300" y="34"/>
                        </a:lnTo>
                        <a:lnTo>
                          <a:pt x="295" y="29"/>
                        </a:lnTo>
                        <a:lnTo>
                          <a:pt x="289" y="29"/>
                        </a:lnTo>
                        <a:lnTo>
                          <a:pt x="283" y="29"/>
                        </a:lnTo>
                        <a:lnTo>
                          <a:pt x="272" y="29"/>
                        </a:lnTo>
                        <a:lnTo>
                          <a:pt x="272" y="23"/>
                        </a:lnTo>
                        <a:lnTo>
                          <a:pt x="278" y="17"/>
                        </a:lnTo>
                        <a:lnTo>
                          <a:pt x="283" y="17"/>
                        </a:lnTo>
                        <a:lnTo>
                          <a:pt x="283" y="12"/>
                        </a:lnTo>
                        <a:lnTo>
                          <a:pt x="289" y="12"/>
                        </a:lnTo>
                        <a:lnTo>
                          <a:pt x="295" y="6"/>
                        </a:lnTo>
                        <a:lnTo>
                          <a:pt x="295" y="0"/>
                        </a:lnTo>
                        <a:lnTo>
                          <a:pt x="300" y="0"/>
                        </a:lnTo>
                        <a:lnTo>
                          <a:pt x="306" y="0"/>
                        </a:lnTo>
                        <a:lnTo>
                          <a:pt x="312" y="6"/>
                        </a:lnTo>
                        <a:lnTo>
                          <a:pt x="317" y="6"/>
                        </a:lnTo>
                        <a:lnTo>
                          <a:pt x="329" y="6"/>
                        </a:lnTo>
                        <a:lnTo>
                          <a:pt x="334" y="6"/>
                        </a:lnTo>
                        <a:lnTo>
                          <a:pt x="346" y="12"/>
                        </a:lnTo>
                        <a:lnTo>
                          <a:pt x="351" y="12"/>
                        </a:lnTo>
                        <a:lnTo>
                          <a:pt x="357" y="12"/>
                        </a:lnTo>
                        <a:lnTo>
                          <a:pt x="363" y="12"/>
                        </a:lnTo>
                        <a:lnTo>
                          <a:pt x="374" y="17"/>
                        </a:lnTo>
                        <a:lnTo>
                          <a:pt x="380" y="17"/>
                        </a:lnTo>
                        <a:lnTo>
                          <a:pt x="391" y="23"/>
                        </a:lnTo>
                        <a:lnTo>
                          <a:pt x="397" y="23"/>
                        </a:lnTo>
                        <a:lnTo>
                          <a:pt x="408" y="23"/>
                        </a:lnTo>
                        <a:lnTo>
                          <a:pt x="414" y="23"/>
                        </a:lnTo>
                        <a:lnTo>
                          <a:pt x="419" y="29"/>
                        </a:lnTo>
                        <a:lnTo>
                          <a:pt x="425" y="29"/>
                        </a:lnTo>
                        <a:lnTo>
                          <a:pt x="431" y="29"/>
                        </a:lnTo>
                        <a:lnTo>
                          <a:pt x="431" y="34"/>
                        </a:lnTo>
                        <a:lnTo>
                          <a:pt x="425" y="40"/>
                        </a:lnTo>
                        <a:lnTo>
                          <a:pt x="425" y="46"/>
                        </a:lnTo>
                        <a:lnTo>
                          <a:pt x="425" y="51"/>
                        </a:lnTo>
                        <a:lnTo>
                          <a:pt x="425" y="57"/>
                        </a:lnTo>
                        <a:lnTo>
                          <a:pt x="425" y="68"/>
                        </a:lnTo>
                        <a:lnTo>
                          <a:pt x="431" y="68"/>
                        </a:lnTo>
                        <a:lnTo>
                          <a:pt x="436" y="80"/>
                        </a:lnTo>
                        <a:lnTo>
                          <a:pt x="442" y="80"/>
                        </a:lnTo>
                        <a:lnTo>
                          <a:pt x="448" y="80"/>
                        </a:lnTo>
                        <a:lnTo>
                          <a:pt x="448" y="85"/>
                        </a:lnTo>
                        <a:lnTo>
                          <a:pt x="453" y="85"/>
                        </a:lnTo>
                        <a:lnTo>
                          <a:pt x="453" y="91"/>
                        </a:lnTo>
                        <a:lnTo>
                          <a:pt x="459" y="91"/>
                        </a:lnTo>
                        <a:lnTo>
                          <a:pt x="465" y="91"/>
                        </a:lnTo>
                        <a:lnTo>
                          <a:pt x="470" y="85"/>
                        </a:lnTo>
                        <a:lnTo>
                          <a:pt x="476" y="85"/>
                        </a:lnTo>
                        <a:lnTo>
                          <a:pt x="476" y="80"/>
                        </a:lnTo>
                        <a:lnTo>
                          <a:pt x="482" y="80"/>
                        </a:lnTo>
                        <a:lnTo>
                          <a:pt x="487" y="80"/>
                        </a:lnTo>
                        <a:lnTo>
                          <a:pt x="493" y="74"/>
                        </a:lnTo>
                        <a:lnTo>
                          <a:pt x="504" y="74"/>
                        </a:lnTo>
                        <a:lnTo>
                          <a:pt x="510" y="74"/>
                        </a:lnTo>
                        <a:lnTo>
                          <a:pt x="521" y="74"/>
                        </a:lnTo>
                        <a:lnTo>
                          <a:pt x="527" y="74"/>
                        </a:lnTo>
                        <a:lnTo>
                          <a:pt x="533" y="74"/>
                        </a:lnTo>
                        <a:lnTo>
                          <a:pt x="538" y="74"/>
                        </a:lnTo>
                        <a:lnTo>
                          <a:pt x="544" y="80"/>
                        </a:lnTo>
                        <a:lnTo>
                          <a:pt x="550" y="80"/>
                        </a:lnTo>
                        <a:lnTo>
                          <a:pt x="550" y="85"/>
                        </a:lnTo>
                        <a:lnTo>
                          <a:pt x="550" y="91"/>
                        </a:lnTo>
                        <a:lnTo>
                          <a:pt x="550" y="97"/>
                        </a:lnTo>
                        <a:lnTo>
                          <a:pt x="555" y="97"/>
                        </a:lnTo>
                        <a:lnTo>
                          <a:pt x="555" y="102"/>
                        </a:lnTo>
                        <a:lnTo>
                          <a:pt x="561" y="108"/>
                        </a:lnTo>
                        <a:lnTo>
                          <a:pt x="561" y="114"/>
                        </a:lnTo>
                        <a:lnTo>
                          <a:pt x="567" y="114"/>
                        </a:lnTo>
                        <a:lnTo>
                          <a:pt x="572" y="119"/>
                        </a:lnTo>
                        <a:lnTo>
                          <a:pt x="572" y="125"/>
                        </a:lnTo>
                        <a:lnTo>
                          <a:pt x="584" y="125"/>
                        </a:lnTo>
                        <a:lnTo>
                          <a:pt x="589" y="131"/>
                        </a:lnTo>
                        <a:lnTo>
                          <a:pt x="589" y="136"/>
                        </a:lnTo>
                        <a:lnTo>
                          <a:pt x="595" y="136"/>
                        </a:lnTo>
                        <a:lnTo>
                          <a:pt x="595" y="142"/>
                        </a:lnTo>
                        <a:lnTo>
                          <a:pt x="595" y="159"/>
                        </a:lnTo>
                        <a:lnTo>
                          <a:pt x="584" y="153"/>
                        </a:lnTo>
                        <a:lnTo>
                          <a:pt x="584" y="159"/>
                        </a:lnTo>
                        <a:lnTo>
                          <a:pt x="584" y="165"/>
                        </a:lnTo>
                        <a:lnTo>
                          <a:pt x="578" y="165"/>
                        </a:lnTo>
                        <a:lnTo>
                          <a:pt x="584" y="170"/>
                        </a:lnTo>
                        <a:lnTo>
                          <a:pt x="578" y="170"/>
                        </a:lnTo>
                        <a:lnTo>
                          <a:pt x="578" y="176"/>
                        </a:lnTo>
                        <a:lnTo>
                          <a:pt x="578" y="182"/>
                        </a:lnTo>
                        <a:lnTo>
                          <a:pt x="578" y="187"/>
                        </a:lnTo>
                        <a:lnTo>
                          <a:pt x="572" y="204"/>
                        </a:lnTo>
                        <a:lnTo>
                          <a:pt x="567" y="204"/>
                        </a:lnTo>
                        <a:lnTo>
                          <a:pt x="555" y="199"/>
                        </a:lnTo>
                        <a:lnTo>
                          <a:pt x="555" y="193"/>
                        </a:lnTo>
                        <a:lnTo>
                          <a:pt x="550" y="193"/>
                        </a:lnTo>
                        <a:lnTo>
                          <a:pt x="544" y="193"/>
                        </a:lnTo>
                        <a:lnTo>
                          <a:pt x="538" y="193"/>
                        </a:lnTo>
                        <a:lnTo>
                          <a:pt x="538" y="199"/>
                        </a:lnTo>
                        <a:lnTo>
                          <a:pt x="538" y="204"/>
                        </a:lnTo>
                        <a:lnTo>
                          <a:pt x="538" y="210"/>
                        </a:lnTo>
                        <a:lnTo>
                          <a:pt x="538" y="216"/>
                        </a:lnTo>
                        <a:lnTo>
                          <a:pt x="533" y="216"/>
                        </a:lnTo>
                        <a:lnTo>
                          <a:pt x="527" y="221"/>
                        </a:lnTo>
                        <a:lnTo>
                          <a:pt x="521" y="233"/>
                        </a:lnTo>
                        <a:lnTo>
                          <a:pt x="521" y="238"/>
                        </a:lnTo>
                        <a:lnTo>
                          <a:pt x="510" y="250"/>
                        </a:lnTo>
                        <a:lnTo>
                          <a:pt x="504" y="250"/>
                        </a:lnTo>
                        <a:lnTo>
                          <a:pt x="499" y="255"/>
                        </a:lnTo>
                        <a:lnTo>
                          <a:pt x="493" y="255"/>
                        </a:lnTo>
                        <a:lnTo>
                          <a:pt x="482" y="261"/>
                        </a:lnTo>
                        <a:lnTo>
                          <a:pt x="482" y="267"/>
                        </a:lnTo>
                        <a:lnTo>
                          <a:pt x="476" y="267"/>
                        </a:lnTo>
                        <a:lnTo>
                          <a:pt x="476" y="278"/>
                        </a:lnTo>
                        <a:lnTo>
                          <a:pt x="470" y="284"/>
                        </a:lnTo>
                        <a:lnTo>
                          <a:pt x="465" y="289"/>
                        </a:lnTo>
                        <a:lnTo>
                          <a:pt x="453" y="301"/>
                        </a:lnTo>
                        <a:lnTo>
                          <a:pt x="442" y="306"/>
                        </a:lnTo>
                        <a:lnTo>
                          <a:pt x="442" y="312"/>
                        </a:lnTo>
                        <a:lnTo>
                          <a:pt x="431" y="318"/>
                        </a:lnTo>
                        <a:lnTo>
                          <a:pt x="419" y="329"/>
                        </a:lnTo>
                        <a:lnTo>
                          <a:pt x="414" y="335"/>
                        </a:lnTo>
                        <a:lnTo>
                          <a:pt x="408" y="335"/>
                        </a:lnTo>
                        <a:lnTo>
                          <a:pt x="408" y="340"/>
                        </a:lnTo>
                        <a:lnTo>
                          <a:pt x="391" y="352"/>
                        </a:lnTo>
                        <a:lnTo>
                          <a:pt x="385" y="352"/>
                        </a:lnTo>
                        <a:lnTo>
                          <a:pt x="385" y="357"/>
                        </a:lnTo>
                        <a:lnTo>
                          <a:pt x="380" y="363"/>
                        </a:lnTo>
                        <a:lnTo>
                          <a:pt x="368" y="369"/>
                        </a:lnTo>
                        <a:lnTo>
                          <a:pt x="363" y="374"/>
                        </a:lnTo>
                        <a:lnTo>
                          <a:pt x="363" y="380"/>
                        </a:lnTo>
                        <a:lnTo>
                          <a:pt x="363" y="386"/>
                        </a:lnTo>
                        <a:lnTo>
                          <a:pt x="368" y="386"/>
                        </a:lnTo>
                        <a:lnTo>
                          <a:pt x="368" y="391"/>
                        </a:lnTo>
                        <a:lnTo>
                          <a:pt x="363" y="397"/>
                        </a:lnTo>
                        <a:lnTo>
                          <a:pt x="368" y="403"/>
                        </a:lnTo>
                        <a:lnTo>
                          <a:pt x="363" y="408"/>
                        </a:lnTo>
                        <a:lnTo>
                          <a:pt x="357" y="420"/>
                        </a:lnTo>
                        <a:lnTo>
                          <a:pt x="351" y="414"/>
                        </a:lnTo>
                        <a:lnTo>
                          <a:pt x="351" y="420"/>
                        </a:lnTo>
                        <a:lnTo>
                          <a:pt x="351" y="425"/>
                        </a:lnTo>
                        <a:lnTo>
                          <a:pt x="357" y="431"/>
                        </a:lnTo>
                        <a:lnTo>
                          <a:pt x="363" y="437"/>
                        </a:lnTo>
                        <a:lnTo>
                          <a:pt x="368" y="442"/>
                        </a:lnTo>
                        <a:lnTo>
                          <a:pt x="374" y="448"/>
                        </a:lnTo>
                        <a:lnTo>
                          <a:pt x="380" y="454"/>
                        </a:lnTo>
                        <a:lnTo>
                          <a:pt x="385" y="459"/>
                        </a:lnTo>
                        <a:lnTo>
                          <a:pt x="385" y="465"/>
                        </a:lnTo>
                        <a:lnTo>
                          <a:pt x="385" y="471"/>
                        </a:lnTo>
                        <a:lnTo>
                          <a:pt x="380" y="471"/>
                        </a:lnTo>
                        <a:lnTo>
                          <a:pt x="380" y="476"/>
                        </a:lnTo>
                        <a:lnTo>
                          <a:pt x="374" y="488"/>
                        </a:lnTo>
                        <a:lnTo>
                          <a:pt x="368" y="488"/>
                        </a:lnTo>
                        <a:lnTo>
                          <a:pt x="368" y="493"/>
                        </a:lnTo>
                        <a:lnTo>
                          <a:pt x="368" y="499"/>
                        </a:lnTo>
                        <a:lnTo>
                          <a:pt x="368" y="505"/>
                        </a:lnTo>
                        <a:lnTo>
                          <a:pt x="363" y="510"/>
                        </a:lnTo>
                        <a:lnTo>
                          <a:pt x="357" y="516"/>
                        </a:lnTo>
                        <a:lnTo>
                          <a:pt x="363" y="522"/>
                        </a:lnTo>
                        <a:lnTo>
                          <a:pt x="363" y="527"/>
                        </a:lnTo>
                        <a:lnTo>
                          <a:pt x="363" y="533"/>
                        </a:lnTo>
                        <a:lnTo>
                          <a:pt x="357" y="539"/>
                        </a:lnTo>
                        <a:lnTo>
                          <a:pt x="357" y="550"/>
                        </a:lnTo>
                        <a:lnTo>
                          <a:pt x="351" y="556"/>
                        </a:lnTo>
                        <a:lnTo>
                          <a:pt x="351" y="567"/>
                        </a:lnTo>
                        <a:lnTo>
                          <a:pt x="351" y="578"/>
                        </a:lnTo>
                        <a:lnTo>
                          <a:pt x="351" y="584"/>
                        </a:lnTo>
                        <a:lnTo>
                          <a:pt x="351" y="590"/>
                        </a:lnTo>
                        <a:lnTo>
                          <a:pt x="351" y="595"/>
                        </a:lnTo>
                        <a:lnTo>
                          <a:pt x="351" y="601"/>
                        </a:lnTo>
                        <a:lnTo>
                          <a:pt x="351" y="607"/>
                        </a:lnTo>
                        <a:lnTo>
                          <a:pt x="346" y="613"/>
                        </a:lnTo>
                        <a:lnTo>
                          <a:pt x="346" y="618"/>
                        </a:lnTo>
                        <a:lnTo>
                          <a:pt x="340" y="624"/>
                        </a:lnTo>
                        <a:lnTo>
                          <a:pt x="340" y="630"/>
                        </a:lnTo>
                        <a:lnTo>
                          <a:pt x="334" y="630"/>
                        </a:lnTo>
                        <a:lnTo>
                          <a:pt x="329" y="635"/>
                        </a:lnTo>
                        <a:lnTo>
                          <a:pt x="329" y="641"/>
                        </a:lnTo>
                        <a:lnTo>
                          <a:pt x="323" y="641"/>
                        </a:lnTo>
                        <a:lnTo>
                          <a:pt x="317" y="647"/>
                        </a:lnTo>
                        <a:lnTo>
                          <a:pt x="317" y="652"/>
                        </a:lnTo>
                        <a:lnTo>
                          <a:pt x="312" y="658"/>
                        </a:lnTo>
                        <a:lnTo>
                          <a:pt x="317" y="658"/>
                        </a:lnTo>
                        <a:lnTo>
                          <a:pt x="312" y="658"/>
                        </a:lnTo>
                        <a:lnTo>
                          <a:pt x="312" y="664"/>
                        </a:lnTo>
                        <a:lnTo>
                          <a:pt x="306" y="669"/>
                        </a:lnTo>
                        <a:lnTo>
                          <a:pt x="306" y="675"/>
                        </a:lnTo>
                        <a:lnTo>
                          <a:pt x="312" y="675"/>
                        </a:lnTo>
                        <a:lnTo>
                          <a:pt x="306" y="675"/>
                        </a:lnTo>
                        <a:lnTo>
                          <a:pt x="306" y="681"/>
                        </a:lnTo>
                        <a:lnTo>
                          <a:pt x="300" y="686"/>
                        </a:lnTo>
                        <a:lnTo>
                          <a:pt x="295" y="692"/>
                        </a:lnTo>
                        <a:lnTo>
                          <a:pt x="295" y="698"/>
                        </a:lnTo>
                        <a:lnTo>
                          <a:pt x="295" y="703"/>
                        </a:lnTo>
                        <a:lnTo>
                          <a:pt x="283" y="703"/>
                        </a:lnTo>
                        <a:lnTo>
                          <a:pt x="278" y="709"/>
                        </a:lnTo>
                        <a:lnTo>
                          <a:pt x="278" y="715"/>
                        </a:lnTo>
                        <a:lnTo>
                          <a:pt x="278" y="720"/>
                        </a:lnTo>
                        <a:lnTo>
                          <a:pt x="283" y="726"/>
                        </a:lnTo>
                        <a:lnTo>
                          <a:pt x="283" y="732"/>
                        </a:lnTo>
                        <a:lnTo>
                          <a:pt x="278" y="737"/>
                        </a:lnTo>
                        <a:lnTo>
                          <a:pt x="272" y="743"/>
                        </a:lnTo>
                        <a:lnTo>
                          <a:pt x="266" y="743"/>
                        </a:lnTo>
                        <a:lnTo>
                          <a:pt x="266" y="737"/>
                        </a:lnTo>
                        <a:lnTo>
                          <a:pt x="261" y="737"/>
                        </a:lnTo>
                        <a:lnTo>
                          <a:pt x="255" y="743"/>
                        </a:lnTo>
                        <a:lnTo>
                          <a:pt x="249" y="754"/>
                        </a:lnTo>
                        <a:lnTo>
                          <a:pt x="249" y="760"/>
                        </a:lnTo>
                        <a:lnTo>
                          <a:pt x="249" y="771"/>
                        </a:lnTo>
                        <a:lnTo>
                          <a:pt x="249" y="777"/>
                        </a:lnTo>
                        <a:lnTo>
                          <a:pt x="244" y="777"/>
                        </a:lnTo>
                        <a:lnTo>
                          <a:pt x="244" y="783"/>
                        </a:lnTo>
                        <a:lnTo>
                          <a:pt x="238" y="783"/>
                        </a:lnTo>
                        <a:lnTo>
                          <a:pt x="232" y="783"/>
                        </a:lnTo>
                        <a:lnTo>
                          <a:pt x="232" y="777"/>
                        </a:lnTo>
                        <a:lnTo>
                          <a:pt x="227" y="777"/>
                        </a:lnTo>
                        <a:lnTo>
                          <a:pt x="227" y="771"/>
                        </a:lnTo>
                        <a:lnTo>
                          <a:pt x="227" y="766"/>
                        </a:lnTo>
                        <a:lnTo>
                          <a:pt x="232" y="771"/>
                        </a:lnTo>
                        <a:lnTo>
                          <a:pt x="232" y="766"/>
                        </a:lnTo>
                        <a:lnTo>
                          <a:pt x="227" y="760"/>
                        </a:lnTo>
                        <a:lnTo>
                          <a:pt x="221" y="766"/>
                        </a:lnTo>
                        <a:lnTo>
                          <a:pt x="215" y="766"/>
                        </a:lnTo>
                        <a:lnTo>
                          <a:pt x="215" y="771"/>
                        </a:lnTo>
                        <a:lnTo>
                          <a:pt x="210" y="771"/>
                        </a:lnTo>
                        <a:lnTo>
                          <a:pt x="210" y="766"/>
                        </a:lnTo>
                        <a:lnTo>
                          <a:pt x="204" y="766"/>
                        </a:lnTo>
                        <a:lnTo>
                          <a:pt x="198" y="760"/>
                        </a:lnTo>
                        <a:lnTo>
                          <a:pt x="204" y="754"/>
                        </a:lnTo>
                        <a:lnTo>
                          <a:pt x="204" y="749"/>
                        </a:lnTo>
                        <a:lnTo>
                          <a:pt x="198" y="749"/>
                        </a:lnTo>
                        <a:lnTo>
                          <a:pt x="193" y="749"/>
                        </a:lnTo>
                        <a:lnTo>
                          <a:pt x="187" y="743"/>
                        </a:lnTo>
                        <a:lnTo>
                          <a:pt x="181" y="737"/>
                        </a:lnTo>
                        <a:lnTo>
                          <a:pt x="181" y="732"/>
                        </a:lnTo>
                        <a:lnTo>
                          <a:pt x="176" y="732"/>
                        </a:lnTo>
                        <a:lnTo>
                          <a:pt x="170" y="726"/>
                        </a:lnTo>
                        <a:lnTo>
                          <a:pt x="164" y="726"/>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69" name="Google Shape;1569;p26"/>
                  <p:cNvSpPr/>
                  <p:nvPr/>
                </p:nvSpPr>
                <p:spPr>
                  <a:xfrm>
                    <a:off x="1238382" y="4968956"/>
                    <a:ext cx="663398" cy="577574"/>
                  </a:xfrm>
                  <a:custGeom>
                    <a:avLst/>
                    <a:gdLst/>
                    <a:ahLst/>
                    <a:cxnLst/>
                    <a:rect l="l" t="t" r="r" b="b"/>
                    <a:pathLst>
                      <a:path w="629" h="533" extrusionOk="0">
                        <a:moveTo>
                          <a:pt x="0" y="221"/>
                        </a:moveTo>
                        <a:lnTo>
                          <a:pt x="0" y="216"/>
                        </a:lnTo>
                        <a:lnTo>
                          <a:pt x="12" y="204"/>
                        </a:lnTo>
                        <a:lnTo>
                          <a:pt x="17" y="199"/>
                        </a:lnTo>
                        <a:lnTo>
                          <a:pt x="17" y="193"/>
                        </a:lnTo>
                        <a:lnTo>
                          <a:pt x="17" y="187"/>
                        </a:lnTo>
                        <a:lnTo>
                          <a:pt x="23" y="182"/>
                        </a:lnTo>
                        <a:lnTo>
                          <a:pt x="29" y="176"/>
                        </a:lnTo>
                        <a:lnTo>
                          <a:pt x="29" y="170"/>
                        </a:lnTo>
                        <a:lnTo>
                          <a:pt x="29" y="165"/>
                        </a:lnTo>
                        <a:lnTo>
                          <a:pt x="34" y="159"/>
                        </a:lnTo>
                        <a:lnTo>
                          <a:pt x="34" y="153"/>
                        </a:lnTo>
                        <a:lnTo>
                          <a:pt x="40" y="153"/>
                        </a:lnTo>
                        <a:lnTo>
                          <a:pt x="40" y="142"/>
                        </a:lnTo>
                        <a:lnTo>
                          <a:pt x="40" y="136"/>
                        </a:lnTo>
                        <a:lnTo>
                          <a:pt x="46" y="136"/>
                        </a:lnTo>
                        <a:lnTo>
                          <a:pt x="46" y="131"/>
                        </a:lnTo>
                        <a:lnTo>
                          <a:pt x="51" y="131"/>
                        </a:lnTo>
                        <a:lnTo>
                          <a:pt x="51" y="125"/>
                        </a:lnTo>
                        <a:lnTo>
                          <a:pt x="57" y="125"/>
                        </a:lnTo>
                        <a:lnTo>
                          <a:pt x="63" y="125"/>
                        </a:lnTo>
                        <a:lnTo>
                          <a:pt x="68" y="131"/>
                        </a:lnTo>
                        <a:lnTo>
                          <a:pt x="74" y="131"/>
                        </a:lnTo>
                        <a:lnTo>
                          <a:pt x="74" y="136"/>
                        </a:lnTo>
                        <a:lnTo>
                          <a:pt x="80" y="136"/>
                        </a:lnTo>
                        <a:lnTo>
                          <a:pt x="80" y="142"/>
                        </a:lnTo>
                        <a:lnTo>
                          <a:pt x="85" y="142"/>
                        </a:lnTo>
                        <a:lnTo>
                          <a:pt x="91" y="148"/>
                        </a:lnTo>
                        <a:lnTo>
                          <a:pt x="91" y="153"/>
                        </a:lnTo>
                        <a:lnTo>
                          <a:pt x="91" y="159"/>
                        </a:lnTo>
                        <a:lnTo>
                          <a:pt x="97" y="159"/>
                        </a:lnTo>
                        <a:lnTo>
                          <a:pt x="102" y="165"/>
                        </a:lnTo>
                        <a:lnTo>
                          <a:pt x="102" y="170"/>
                        </a:lnTo>
                        <a:lnTo>
                          <a:pt x="97" y="170"/>
                        </a:lnTo>
                        <a:lnTo>
                          <a:pt x="97" y="182"/>
                        </a:lnTo>
                        <a:lnTo>
                          <a:pt x="97" y="187"/>
                        </a:lnTo>
                        <a:lnTo>
                          <a:pt x="97" y="193"/>
                        </a:lnTo>
                        <a:lnTo>
                          <a:pt x="97" y="199"/>
                        </a:lnTo>
                        <a:lnTo>
                          <a:pt x="102" y="199"/>
                        </a:lnTo>
                        <a:lnTo>
                          <a:pt x="102" y="204"/>
                        </a:lnTo>
                        <a:lnTo>
                          <a:pt x="108" y="210"/>
                        </a:lnTo>
                        <a:lnTo>
                          <a:pt x="114" y="210"/>
                        </a:lnTo>
                        <a:lnTo>
                          <a:pt x="119" y="210"/>
                        </a:lnTo>
                        <a:lnTo>
                          <a:pt x="119" y="204"/>
                        </a:lnTo>
                        <a:lnTo>
                          <a:pt x="125" y="199"/>
                        </a:lnTo>
                        <a:lnTo>
                          <a:pt x="131" y="199"/>
                        </a:lnTo>
                        <a:lnTo>
                          <a:pt x="136" y="199"/>
                        </a:lnTo>
                        <a:lnTo>
                          <a:pt x="136" y="193"/>
                        </a:lnTo>
                        <a:lnTo>
                          <a:pt x="136" y="187"/>
                        </a:lnTo>
                        <a:lnTo>
                          <a:pt x="136" y="182"/>
                        </a:lnTo>
                        <a:lnTo>
                          <a:pt x="131" y="182"/>
                        </a:lnTo>
                        <a:lnTo>
                          <a:pt x="131" y="176"/>
                        </a:lnTo>
                        <a:lnTo>
                          <a:pt x="131" y="170"/>
                        </a:lnTo>
                        <a:lnTo>
                          <a:pt x="136" y="170"/>
                        </a:lnTo>
                        <a:lnTo>
                          <a:pt x="142" y="170"/>
                        </a:lnTo>
                        <a:lnTo>
                          <a:pt x="148" y="170"/>
                        </a:lnTo>
                        <a:lnTo>
                          <a:pt x="153" y="170"/>
                        </a:lnTo>
                        <a:lnTo>
                          <a:pt x="153" y="176"/>
                        </a:lnTo>
                        <a:lnTo>
                          <a:pt x="159" y="176"/>
                        </a:lnTo>
                        <a:lnTo>
                          <a:pt x="165" y="176"/>
                        </a:lnTo>
                        <a:lnTo>
                          <a:pt x="165" y="170"/>
                        </a:lnTo>
                        <a:lnTo>
                          <a:pt x="170" y="170"/>
                        </a:lnTo>
                        <a:lnTo>
                          <a:pt x="176" y="170"/>
                        </a:lnTo>
                        <a:lnTo>
                          <a:pt x="176" y="176"/>
                        </a:lnTo>
                        <a:lnTo>
                          <a:pt x="182" y="170"/>
                        </a:lnTo>
                        <a:lnTo>
                          <a:pt x="193" y="170"/>
                        </a:lnTo>
                        <a:lnTo>
                          <a:pt x="193" y="176"/>
                        </a:lnTo>
                        <a:lnTo>
                          <a:pt x="199" y="182"/>
                        </a:lnTo>
                        <a:lnTo>
                          <a:pt x="204" y="182"/>
                        </a:lnTo>
                        <a:lnTo>
                          <a:pt x="210" y="182"/>
                        </a:lnTo>
                        <a:lnTo>
                          <a:pt x="216" y="182"/>
                        </a:lnTo>
                        <a:lnTo>
                          <a:pt x="216" y="176"/>
                        </a:lnTo>
                        <a:lnTo>
                          <a:pt x="221" y="176"/>
                        </a:lnTo>
                        <a:lnTo>
                          <a:pt x="221" y="170"/>
                        </a:lnTo>
                        <a:lnTo>
                          <a:pt x="227" y="170"/>
                        </a:lnTo>
                        <a:lnTo>
                          <a:pt x="233" y="170"/>
                        </a:lnTo>
                        <a:lnTo>
                          <a:pt x="238" y="165"/>
                        </a:lnTo>
                        <a:lnTo>
                          <a:pt x="244" y="165"/>
                        </a:lnTo>
                        <a:lnTo>
                          <a:pt x="244" y="159"/>
                        </a:lnTo>
                        <a:lnTo>
                          <a:pt x="250" y="159"/>
                        </a:lnTo>
                        <a:lnTo>
                          <a:pt x="261" y="165"/>
                        </a:lnTo>
                        <a:lnTo>
                          <a:pt x="261" y="170"/>
                        </a:lnTo>
                        <a:lnTo>
                          <a:pt x="267" y="170"/>
                        </a:lnTo>
                        <a:lnTo>
                          <a:pt x="272" y="176"/>
                        </a:lnTo>
                        <a:lnTo>
                          <a:pt x="278" y="176"/>
                        </a:lnTo>
                        <a:lnTo>
                          <a:pt x="278" y="182"/>
                        </a:lnTo>
                        <a:lnTo>
                          <a:pt x="284" y="182"/>
                        </a:lnTo>
                        <a:lnTo>
                          <a:pt x="289" y="182"/>
                        </a:lnTo>
                        <a:lnTo>
                          <a:pt x="295" y="187"/>
                        </a:lnTo>
                        <a:lnTo>
                          <a:pt x="306" y="193"/>
                        </a:lnTo>
                        <a:lnTo>
                          <a:pt x="306" y="199"/>
                        </a:lnTo>
                        <a:lnTo>
                          <a:pt x="312" y="199"/>
                        </a:lnTo>
                        <a:lnTo>
                          <a:pt x="312" y="204"/>
                        </a:lnTo>
                        <a:lnTo>
                          <a:pt x="318" y="210"/>
                        </a:lnTo>
                        <a:lnTo>
                          <a:pt x="323" y="210"/>
                        </a:lnTo>
                        <a:lnTo>
                          <a:pt x="329" y="216"/>
                        </a:lnTo>
                        <a:lnTo>
                          <a:pt x="335" y="221"/>
                        </a:lnTo>
                        <a:lnTo>
                          <a:pt x="340" y="221"/>
                        </a:lnTo>
                        <a:lnTo>
                          <a:pt x="340" y="227"/>
                        </a:lnTo>
                        <a:lnTo>
                          <a:pt x="340" y="233"/>
                        </a:lnTo>
                        <a:lnTo>
                          <a:pt x="335" y="238"/>
                        </a:lnTo>
                        <a:lnTo>
                          <a:pt x="329" y="244"/>
                        </a:lnTo>
                        <a:lnTo>
                          <a:pt x="329" y="250"/>
                        </a:lnTo>
                        <a:lnTo>
                          <a:pt x="329" y="255"/>
                        </a:lnTo>
                        <a:lnTo>
                          <a:pt x="335" y="255"/>
                        </a:lnTo>
                        <a:lnTo>
                          <a:pt x="335" y="267"/>
                        </a:lnTo>
                        <a:lnTo>
                          <a:pt x="340" y="267"/>
                        </a:lnTo>
                        <a:lnTo>
                          <a:pt x="346" y="272"/>
                        </a:lnTo>
                        <a:lnTo>
                          <a:pt x="352" y="272"/>
                        </a:lnTo>
                        <a:lnTo>
                          <a:pt x="357" y="267"/>
                        </a:lnTo>
                        <a:lnTo>
                          <a:pt x="363" y="267"/>
                        </a:lnTo>
                        <a:lnTo>
                          <a:pt x="369" y="267"/>
                        </a:lnTo>
                        <a:lnTo>
                          <a:pt x="374" y="267"/>
                        </a:lnTo>
                        <a:lnTo>
                          <a:pt x="374" y="261"/>
                        </a:lnTo>
                        <a:lnTo>
                          <a:pt x="380" y="261"/>
                        </a:lnTo>
                        <a:lnTo>
                          <a:pt x="386" y="255"/>
                        </a:lnTo>
                        <a:lnTo>
                          <a:pt x="391" y="255"/>
                        </a:lnTo>
                        <a:lnTo>
                          <a:pt x="397" y="255"/>
                        </a:lnTo>
                        <a:lnTo>
                          <a:pt x="397" y="250"/>
                        </a:lnTo>
                        <a:lnTo>
                          <a:pt x="403" y="250"/>
                        </a:lnTo>
                        <a:lnTo>
                          <a:pt x="408" y="244"/>
                        </a:lnTo>
                        <a:lnTo>
                          <a:pt x="408" y="238"/>
                        </a:lnTo>
                        <a:lnTo>
                          <a:pt x="414" y="238"/>
                        </a:lnTo>
                        <a:lnTo>
                          <a:pt x="414" y="233"/>
                        </a:lnTo>
                        <a:lnTo>
                          <a:pt x="420" y="233"/>
                        </a:lnTo>
                        <a:lnTo>
                          <a:pt x="420" y="227"/>
                        </a:lnTo>
                        <a:lnTo>
                          <a:pt x="425" y="227"/>
                        </a:lnTo>
                        <a:lnTo>
                          <a:pt x="431" y="221"/>
                        </a:lnTo>
                        <a:lnTo>
                          <a:pt x="437" y="221"/>
                        </a:lnTo>
                        <a:lnTo>
                          <a:pt x="442" y="216"/>
                        </a:lnTo>
                        <a:lnTo>
                          <a:pt x="442" y="210"/>
                        </a:lnTo>
                        <a:lnTo>
                          <a:pt x="448" y="204"/>
                        </a:lnTo>
                        <a:lnTo>
                          <a:pt x="448" y="199"/>
                        </a:lnTo>
                        <a:lnTo>
                          <a:pt x="454" y="193"/>
                        </a:lnTo>
                        <a:lnTo>
                          <a:pt x="454" y="187"/>
                        </a:lnTo>
                        <a:lnTo>
                          <a:pt x="459" y="182"/>
                        </a:lnTo>
                        <a:lnTo>
                          <a:pt x="459" y="176"/>
                        </a:lnTo>
                        <a:lnTo>
                          <a:pt x="459" y="170"/>
                        </a:lnTo>
                        <a:lnTo>
                          <a:pt x="448" y="170"/>
                        </a:lnTo>
                        <a:lnTo>
                          <a:pt x="448" y="165"/>
                        </a:lnTo>
                        <a:lnTo>
                          <a:pt x="442" y="165"/>
                        </a:lnTo>
                        <a:lnTo>
                          <a:pt x="437" y="159"/>
                        </a:lnTo>
                        <a:lnTo>
                          <a:pt x="437" y="153"/>
                        </a:lnTo>
                        <a:lnTo>
                          <a:pt x="431" y="153"/>
                        </a:lnTo>
                        <a:lnTo>
                          <a:pt x="431" y="148"/>
                        </a:lnTo>
                        <a:lnTo>
                          <a:pt x="425" y="142"/>
                        </a:lnTo>
                        <a:lnTo>
                          <a:pt x="420" y="142"/>
                        </a:lnTo>
                        <a:lnTo>
                          <a:pt x="420" y="136"/>
                        </a:lnTo>
                        <a:lnTo>
                          <a:pt x="420" y="131"/>
                        </a:lnTo>
                        <a:lnTo>
                          <a:pt x="414" y="131"/>
                        </a:lnTo>
                        <a:lnTo>
                          <a:pt x="414" y="125"/>
                        </a:lnTo>
                        <a:lnTo>
                          <a:pt x="414" y="114"/>
                        </a:lnTo>
                        <a:lnTo>
                          <a:pt x="414" y="102"/>
                        </a:lnTo>
                        <a:lnTo>
                          <a:pt x="408" y="97"/>
                        </a:lnTo>
                        <a:lnTo>
                          <a:pt x="403" y="91"/>
                        </a:lnTo>
                        <a:lnTo>
                          <a:pt x="397" y="91"/>
                        </a:lnTo>
                        <a:lnTo>
                          <a:pt x="391" y="85"/>
                        </a:lnTo>
                        <a:lnTo>
                          <a:pt x="391" y="80"/>
                        </a:lnTo>
                        <a:lnTo>
                          <a:pt x="397" y="74"/>
                        </a:lnTo>
                        <a:lnTo>
                          <a:pt x="403" y="68"/>
                        </a:lnTo>
                        <a:lnTo>
                          <a:pt x="403" y="63"/>
                        </a:lnTo>
                        <a:lnTo>
                          <a:pt x="403" y="57"/>
                        </a:lnTo>
                        <a:lnTo>
                          <a:pt x="408" y="57"/>
                        </a:lnTo>
                        <a:lnTo>
                          <a:pt x="414" y="57"/>
                        </a:lnTo>
                        <a:lnTo>
                          <a:pt x="420" y="57"/>
                        </a:lnTo>
                        <a:lnTo>
                          <a:pt x="425" y="57"/>
                        </a:lnTo>
                        <a:lnTo>
                          <a:pt x="431" y="57"/>
                        </a:lnTo>
                        <a:lnTo>
                          <a:pt x="437" y="63"/>
                        </a:lnTo>
                        <a:lnTo>
                          <a:pt x="437" y="68"/>
                        </a:lnTo>
                        <a:lnTo>
                          <a:pt x="442" y="68"/>
                        </a:lnTo>
                        <a:lnTo>
                          <a:pt x="442" y="74"/>
                        </a:lnTo>
                        <a:lnTo>
                          <a:pt x="442" y="80"/>
                        </a:lnTo>
                        <a:lnTo>
                          <a:pt x="448" y="80"/>
                        </a:lnTo>
                        <a:lnTo>
                          <a:pt x="448" y="74"/>
                        </a:lnTo>
                        <a:lnTo>
                          <a:pt x="454" y="68"/>
                        </a:lnTo>
                        <a:lnTo>
                          <a:pt x="459" y="68"/>
                        </a:lnTo>
                        <a:lnTo>
                          <a:pt x="459" y="63"/>
                        </a:lnTo>
                        <a:lnTo>
                          <a:pt x="471" y="57"/>
                        </a:lnTo>
                        <a:lnTo>
                          <a:pt x="476" y="57"/>
                        </a:lnTo>
                        <a:lnTo>
                          <a:pt x="476" y="51"/>
                        </a:lnTo>
                        <a:lnTo>
                          <a:pt x="482" y="51"/>
                        </a:lnTo>
                        <a:lnTo>
                          <a:pt x="488" y="46"/>
                        </a:lnTo>
                        <a:lnTo>
                          <a:pt x="493" y="46"/>
                        </a:lnTo>
                        <a:lnTo>
                          <a:pt x="499" y="40"/>
                        </a:lnTo>
                        <a:lnTo>
                          <a:pt x="505" y="40"/>
                        </a:lnTo>
                        <a:lnTo>
                          <a:pt x="510" y="40"/>
                        </a:lnTo>
                        <a:lnTo>
                          <a:pt x="510" y="34"/>
                        </a:lnTo>
                        <a:lnTo>
                          <a:pt x="516" y="29"/>
                        </a:lnTo>
                        <a:lnTo>
                          <a:pt x="522" y="29"/>
                        </a:lnTo>
                        <a:lnTo>
                          <a:pt x="527" y="29"/>
                        </a:lnTo>
                        <a:lnTo>
                          <a:pt x="527" y="23"/>
                        </a:lnTo>
                        <a:lnTo>
                          <a:pt x="533" y="23"/>
                        </a:lnTo>
                        <a:lnTo>
                          <a:pt x="539" y="17"/>
                        </a:lnTo>
                        <a:lnTo>
                          <a:pt x="544" y="17"/>
                        </a:lnTo>
                        <a:lnTo>
                          <a:pt x="550" y="17"/>
                        </a:lnTo>
                        <a:lnTo>
                          <a:pt x="556" y="6"/>
                        </a:lnTo>
                        <a:lnTo>
                          <a:pt x="561" y="6"/>
                        </a:lnTo>
                        <a:lnTo>
                          <a:pt x="567" y="6"/>
                        </a:lnTo>
                        <a:lnTo>
                          <a:pt x="584" y="6"/>
                        </a:lnTo>
                        <a:lnTo>
                          <a:pt x="590" y="6"/>
                        </a:lnTo>
                        <a:lnTo>
                          <a:pt x="601" y="0"/>
                        </a:lnTo>
                        <a:lnTo>
                          <a:pt x="601" y="6"/>
                        </a:lnTo>
                        <a:lnTo>
                          <a:pt x="601" y="17"/>
                        </a:lnTo>
                        <a:lnTo>
                          <a:pt x="607" y="29"/>
                        </a:lnTo>
                        <a:lnTo>
                          <a:pt x="612" y="46"/>
                        </a:lnTo>
                        <a:lnTo>
                          <a:pt x="612" y="51"/>
                        </a:lnTo>
                        <a:lnTo>
                          <a:pt x="618" y="68"/>
                        </a:lnTo>
                        <a:lnTo>
                          <a:pt x="624" y="80"/>
                        </a:lnTo>
                        <a:lnTo>
                          <a:pt x="624" y="91"/>
                        </a:lnTo>
                        <a:lnTo>
                          <a:pt x="624" y="97"/>
                        </a:lnTo>
                        <a:lnTo>
                          <a:pt x="624" y="114"/>
                        </a:lnTo>
                        <a:lnTo>
                          <a:pt x="629" y="125"/>
                        </a:lnTo>
                        <a:lnTo>
                          <a:pt x="629" y="131"/>
                        </a:lnTo>
                        <a:lnTo>
                          <a:pt x="624" y="142"/>
                        </a:lnTo>
                        <a:lnTo>
                          <a:pt x="618" y="153"/>
                        </a:lnTo>
                        <a:lnTo>
                          <a:pt x="618" y="165"/>
                        </a:lnTo>
                        <a:lnTo>
                          <a:pt x="612" y="170"/>
                        </a:lnTo>
                        <a:lnTo>
                          <a:pt x="612" y="182"/>
                        </a:lnTo>
                        <a:lnTo>
                          <a:pt x="612" y="193"/>
                        </a:lnTo>
                        <a:lnTo>
                          <a:pt x="607" y="199"/>
                        </a:lnTo>
                        <a:lnTo>
                          <a:pt x="601" y="210"/>
                        </a:lnTo>
                        <a:lnTo>
                          <a:pt x="601" y="216"/>
                        </a:lnTo>
                        <a:lnTo>
                          <a:pt x="595" y="221"/>
                        </a:lnTo>
                        <a:lnTo>
                          <a:pt x="595" y="227"/>
                        </a:lnTo>
                        <a:lnTo>
                          <a:pt x="595" y="238"/>
                        </a:lnTo>
                        <a:lnTo>
                          <a:pt x="590" y="250"/>
                        </a:lnTo>
                        <a:lnTo>
                          <a:pt x="590" y="261"/>
                        </a:lnTo>
                        <a:lnTo>
                          <a:pt x="584" y="267"/>
                        </a:lnTo>
                        <a:lnTo>
                          <a:pt x="590" y="267"/>
                        </a:lnTo>
                        <a:lnTo>
                          <a:pt x="584" y="267"/>
                        </a:lnTo>
                        <a:lnTo>
                          <a:pt x="578" y="278"/>
                        </a:lnTo>
                        <a:lnTo>
                          <a:pt x="573" y="284"/>
                        </a:lnTo>
                        <a:lnTo>
                          <a:pt x="573" y="295"/>
                        </a:lnTo>
                        <a:lnTo>
                          <a:pt x="573" y="301"/>
                        </a:lnTo>
                        <a:lnTo>
                          <a:pt x="573" y="312"/>
                        </a:lnTo>
                        <a:lnTo>
                          <a:pt x="573" y="318"/>
                        </a:lnTo>
                        <a:lnTo>
                          <a:pt x="567" y="323"/>
                        </a:lnTo>
                        <a:lnTo>
                          <a:pt x="556" y="335"/>
                        </a:lnTo>
                        <a:lnTo>
                          <a:pt x="550" y="340"/>
                        </a:lnTo>
                        <a:lnTo>
                          <a:pt x="550" y="352"/>
                        </a:lnTo>
                        <a:lnTo>
                          <a:pt x="556" y="363"/>
                        </a:lnTo>
                        <a:lnTo>
                          <a:pt x="556" y="374"/>
                        </a:lnTo>
                        <a:lnTo>
                          <a:pt x="550" y="380"/>
                        </a:lnTo>
                        <a:lnTo>
                          <a:pt x="544" y="380"/>
                        </a:lnTo>
                        <a:lnTo>
                          <a:pt x="539" y="391"/>
                        </a:lnTo>
                        <a:lnTo>
                          <a:pt x="539" y="403"/>
                        </a:lnTo>
                        <a:lnTo>
                          <a:pt x="544" y="408"/>
                        </a:lnTo>
                        <a:lnTo>
                          <a:pt x="544" y="414"/>
                        </a:lnTo>
                        <a:lnTo>
                          <a:pt x="539" y="420"/>
                        </a:lnTo>
                        <a:lnTo>
                          <a:pt x="527" y="420"/>
                        </a:lnTo>
                        <a:lnTo>
                          <a:pt x="527" y="425"/>
                        </a:lnTo>
                        <a:lnTo>
                          <a:pt x="522" y="431"/>
                        </a:lnTo>
                        <a:lnTo>
                          <a:pt x="510" y="431"/>
                        </a:lnTo>
                        <a:lnTo>
                          <a:pt x="505" y="431"/>
                        </a:lnTo>
                        <a:lnTo>
                          <a:pt x="499" y="431"/>
                        </a:lnTo>
                        <a:lnTo>
                          <a:pt x="488" y="431"/>
                        </a:lnTo>
                        <a:lnTo>
                          <a:pt x="476" y="431"/>
                        </a:lnTo>
                        <a:lnTo>
                          <a:pt x="471" y="437"/>
                        </a:lnTo>
                        <a:lnTo>
                          <a:pt x="459" y="437"/>
                        </a:lnTo>
                        <a:lnTo>
                          <a:pt x="459" y="448"/>
                        </a:lnTo>
                        <a:lnTo>
                          <a:pt x="454" y="454"/>
                        </a:lnTo>
                        <a:lnTo>
                          <a:pt x="448" y="448"/>
                        </a:lnTo>
                        <a:lnTo>
                          <a:pt x="442" y="448"/>
                        </a:lnTo>
                        <a:lnTo>
                          <a:pt x="437" y="448"/>
                        </a:lnTo>
                        <a:lnTo>
                          <a:pt x="431" y="454"/>
                        </a:lnTo>
                        <a:lnTo>
                          <a:pt x="431" y="459"/>
                        </a:lnTo>
                        <a:lnTo>
                          <a:pt x="431" y="465"/>
                        </a:lnTo>
                        <a:lnTo>
                          <a:pt x="431" y="471"/>
                        </a:lnTo>
                        <a:lnTo>
                          <a:pt x="431" y="477"/>
                        </a:lnTo>
                        <a:lnTo>
                          <a:pt x="420" y="482"/>
                        </a:lnTo>
                        <a:lnTo>
                          <a:pt x="420" y="488"/>
                        </a:lnTo>
                        <a:lnTo>
                          <a:pt x="414" y="488"/>
                        </a:lnTo>
                        <a:lnTo>
                          <a:pt x="408" y="488"/>
                        </a:lnTo>
                        <a:lnTo>
                          <a:pt x="403" y="482"/>
                        </a:lnTo>
                        <a:lnTo>
                          <a:pt x="397" y="482"/>
                        </a:lnTo>
                        <a:lnTo>
                          <a:pt x="391" y="488"/>
                        </a:lnTo>
                        <a:lnTo>
                          <a:pt x="386" y="488"/>
                        </a:lnTo>
                        <a:lnTo>
                          <a:pt x="386" y="494"/>
                        </a:lnTo>
                        <a:lnTo>
                          <a:pt x="380" y="494"/>
                        </a:lnTo>
                        <a:lnTo>
                          <a:pt x="374" y="499"/>
                        </a:lnTo>
                        <a:lnTo>
                          <a:pt x="369" y="499"/>
                        </a:lnTo>
                        <a:lnTo>
                          <a:pt x="363" y="494"/>
                        </a:lnTo>
                        <a:lnTo>
                          <a:pt x="357" y="488"/>
                        </a:lnTo>
                        <a:lnTo>
                          <a:pt x="352" y="482"/>
                        </a:lnTo>
                        <a:lnTo>
                          <a:pt x="346" y="477"/>
                        </a:lnTo>
                        <a:lnTo>
                          <a:pt x="340" y="482"/>
                        </a:lnTo>
                        <a:lnTo>
                          <a:pt x="335" y="482"/>
                        </a:lnTo>
                        <a:lnTo>
                          <a:pt x="335" y="488"/>
                        </a:lnTo>
                        <a:lnTo>
                          <a:pt x="335" y="494"/>
                        </a:lnTo>
                        <a:lnTo>
                          <a:pt x="329" y="494"/>
                        </a:lnTo>
                        <a:lnTo>
                          <a:pt x="329" y="499"/>
                        </a:lnTo>
                        <a:lnTo>
                          <a:pt x="318" y="505"/>
                        </a:lnTo>
                        <a:lnTo>
                          <a:pt x="312" y="505"/>
                        </a:lnTo>
                        <a:lnTo>
                          <a:pt x="306" y="511"/>
                        </a:lnTo>
                        <a:lnTo>
                          <a:pt x="306" y="516"/>
                        </a:lnTo>
                        <a:lnTo>
                          <a:pt x="301" y="516"/>
                        </a:lnTo>
                        <a:lnTo>
                          <a:pt x="295" y="516"/>
                        </a:lnTo>
                        <a:lnTo>
                          <a:pt x="289" y="522"/>
                        </a:lnTo>
                        <a:lnTo>
                          <a:pt x="278" y="528"/>
                        </a:lnTo>
                        <a:lnTo>
                          <a:pt x="267" y="528"/>
                        </a:lnTo>
                        <a:lnTo>
                          <a:pt x="267" y="533"/>
                        </a:lnTo>
                        <a:lnTo>
                          <a:pt x="261" y="533"/>
                        </a:lnTo>
                        <a:lnTo>
                          <a:pt x="255" y="533"/>
                        </a:lnTo>
                        <a:lnTo>
                          <a:pt x="250" y="533"/>
                        </a:lnTo>
                        <a:lnTo>
                          <a:pt x="244" y="528"/>
                        </a:lnTo>
                        <a:lnTo>
                          <a:pt x="238" y="528"/>
                        </a:lnTo>
                        <a:lnTo>
                          <a:pt x="233" y="522"/>
                        </a:lnTo>
                        <a:lnTo>
                          <a:pt x="227" y="522"/>
                        </a:lnTo>
                        <a:lnTo>
                          <a:pt x="221" y="516"/>
                        </a:lnTo>
                        <a:lnTo>
                          <a:pt x="210" y="516"/>
                        </a:lnTo>
                        <a:lnTo>
                          <a:pt x="204" y="511"/>
                        </a:lnTo>
                        <a:lnTo>
                          <a:pt x="199" y="511"/>
                        </a:lnTo>
                        <a:lnTo>
                          <a:pt x="193" y="511"/>
                        </a:lnTo>
                        <a:lnTo>
                          <a:pt x="193" y="505"/>
                        </a:lnTo>
                        <a:lnTo>
                          <a:pt x="176" y="494"/>
                        </a:lnTo>
                        <a:lnTo>
                          <a:pt x="170" y="488"/>
                        </a:lnTo>
                        <a:lnTo>
                          <a:pt x="165" y="488"/>
                        </a:lnTo>
                        <a:lnTo>
                          <a:pt x="159" y="488"/>
                        </a:lnTo>
                        <a:lnTo>
                          <a:pt x="153" y="488"/>
                        </a:lnTo>
                        <a:lnTo>
                          <a:pt x="142" y="488"/>
                        </a:lnTo>
                        <a:lnTo>
                          <a:pt x="142" y="482"/>
                        </a:lnTo>
                        <a:lnTo>
                          <a:pt x="136" y="477"/>
                        </a:lnTo>
                        <a:lnTo>
                          <a:pt x="136" y="471"/>
                        </a:lnTo>
                        <a:lnTo>
                          <a:pt x="136" y="459"/>
                        </a:lnTo>
                        <a:lnTo>
                          <a:pt x="136" y="448"/>
                        </a:lnTo>
                        <a:lnTo>
                          <a:pt x="131" y="442"/>
                        </a:lnTo>
                        <a:lnTo>
                          <a:pt x="125" y="425"/>
                        </a:lnTo>
                        <a:lnTo>
                          <a:pt x="125" y="420"/>
                        </a:lnTo>
                        <a:lnTo>
                          <a:pt x="125" y="414"/>
                        </a:lnTo>
                        <a:lnTo>
                          <a:pt x="125" y="408"/>
                        </a:lnTo>
                        <a:lnTo>
                          <a:pt x="125" y="403"/>
                        </a:lnTo>
                        <a:lnTo>
                          <a:pt x="131" y="408"/>
                        </a:lnTo>
                        <a:lnTo>
                          <a:pt x="136" y="408"/>
                        </a:lnTo>
                        <a:lnTo>
                          <a:pt x="142" y="408"/>
                        </a:lnTo>
                        <a:lnTo>
                          <a:pt x="148" y="403"/>
                        </a:lnTo>
                        <a:lnTo>
                          <a:pt x="148" y="397"/>
                        </a:lnTo>
                        <a:lnTo>
                          <a:pt x="142" y="397"/>
                        </a:lnTo>
                        <a:lnTo>
                          <a:pt x="136" y="391"/>
                        </a:lnTo>
                        <a:lnTo>
                          <a:pt x="131" y="391"/>
                        </a:lnTo>
                        <a:lnTo>
                          <a:pt x="125" y="391"/>
                        </a:lnTo>
                        <a:lnTo>
                          <a:pt x="119" y="386"/>
                        </a:lnTo>
                        <a:lnTo>
                          <a:pt x="114" y="386"/>
                        </a:lnTo>
                        <a:lnTo>
                          <a:pt x="108" y="386"/>
                        </a:lnTo>
                        <a:lnTo>
                          <a:pt x="102" y="380"/>
                        </a:lnTo>
                        <a:lnTo>
                          <a:pt x="97" y="380"/>
                        </a:lnTo>
                        <a:lnTo>
                          <a:pt x="97" y="374"/>
                        </a:lnTo>
                        <a:lnTo>
                          <a:pt x="80" y="357"/>
                        </a:lnTo>
                        <a:lnTo>
                          <a:pt x="74" y="357"/>
                        </a:lnTo>
                        <a:lnTo>
                          <a:pt x="74" y="352"/>
                        </a:lnTo>
                        <a:lnTo>
                          <a:pt x="74" y="346"/>
                        </a:lnTo>
                        <a:lnTo>
                          <a:pt x="74" y="340"/>
                        </a:lnTo>
                        <a:lnTo>
                          <a:pt x="74" y="329"/>
                        </a:lnTo>
                        <a:lnTo>
                          <a:pt x="63" y="318"/>
                        </a:lnTo>
                        <a:lnTo>
                          <a:pt x="57" y="312"/>
                        </a:lnTo>
                        <a:lnTo>
                          <a:pt x="51" y="312"/>
                        </a:lnTo>
                        <a:lnTo>
                          <a:pt x="51" y="306"/>
                        </a:lnTo>
                        <a:lnTo>
                          <a:pt x="46" y="295"/>
                        </a:lnTo>
                        <a:lnTo>
                          <a:pt x="40" y="284"/>
                        </a:lnTo>
                        <a:lnTo>
                          <a:pt x="34" y="284"/>
                        </a:lnTo>
                        <a:lnTo>
                          <a:pt x="34" y="278"/>
                        </a:lnTo>
                        <a:lnTo>
                          <a:pt x="34" y="272"/>
                        </a:lnTo>
                        <a:lnTo>
                          <a:pt x="34" y="267"/>
                        </a:lnTo>
                        <a:lnTo>
                          <a:pt x="34" y="261"/>
                        </a:lnTo>
                        <a:lnTo>
                          <a:pt x="29" y="261"/>
                        </a:lnTo>
                        <a:lnTo>
                          <a:pt x="23" y="261"/>
                        </a:lnTo>
                        <a:lnTo>
                          <a:pt x="12" y="244"/>
                        </a:lnTo>
                        <a:lnTo>
                          <a:pt x="12" y="233"/>
                        </a:lnTo>
                        <a:lnTo>
                          <a:pt x="6" y="233"/>
                        </a:lnTo>
                        <a:lnTo>
                          <a:pt x="6" y="221"/>
                        </a:lnTo>
                        <a:lnTo>
                          <a:pt x="0" y="221"/>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70" name="Google Shape;1570;p26"/>
                  <p:cNvSpPr/>
                  <p:nvPr/>
                </p:nvSpPr>
                <p:spPr>
                  <a:xfrm>
                    <a:off x="2165930" y="5344329"/>
                    <a:ext cx="333715" cy="405443"/>
                  </a:xfrm>
                  <a:custGeom>
                    <a:avLst/>
                    <a:gdLst/>
                    <a:ahLst/>
                    <a:cxnLst/>
                    <a:rect l="l" t="t" r="r" b="b"/>
                    <a:pathLst>
                      <a:path w="317" h="374" extrusionOk="0">
                        <a:moveTo>
                          <a:pt x="6" y="244"/>
                        </a:moveTo>
                        <a:lnTo>
                          <a:pt x="11" y="244"/>
                        </a:lnTo>
                        <a:lnTo>
                          <a:pt x="11" y="238"/>
                        </a:lnTo>
                        <a:lnTo>
                          <a:pt x="17" y="233"/>
                        </a:lnTo>
                        <a:lnTo>
                          <a:pt x="17" y="227"/>
                        </a:lnTo>
                        <a:lnTo>
                          <a:pt x="11" y="227"/>
                        </a:lnTo>
                        <a:lnTo>
                          <a:pt x="11" y="221"/>
                        </a:lnTo>
                        <a:lnTo>
                          <a:pt x="0" y="216"/>
                        </a:lnTo>
                        <a:lnTo>
                          <a:pt x="6" y="216"/>
                        </a:lnTo>
                        <a:lnTo>
                          <a:pt x="6" y="210"/>
                        </a:lnTo>
                        <a:lnTo>
                          <a:pt x="11" y="210"/>
                        </a:lnTo>
                        <a:lnTo>
                          <a:pt x="17" y="199"/>
                        </a:lnTo>
                        <a:lnTo>
                          <a:pt x="23" y="199"/>
                        </a:lnTo>
                        <a:lnTo>
                          <a:pt x="23" y="193"/>
                        </a:lnTo>
                        <a:lnTo>
                          <a:pt x="23" y="187"/>
                        </a:lnTo>
                        <a:lnTo>
                          <a:pt x="17" y="193"/>
                        </a:lnTo>
                        <a:lnTo>
                          <a:pt x="6" y="193"/>
                        </a:lnTo>
                        <a:lnTo>
                          <a:pt x="0" y="193"/>
                        </a:lnTo>
                        <a:lnTo>
                          <a:pt x="0" y="187"/>
                        </a:lnTo>
                        <a:lnTo>
                          <a:pt x="6" y="182"/>
                        </a:lnTo>
                        <a:lnTo>
                          <a:pt x="11" y="182"/>
                        </a:lnTo>
                        <a:lnTo>
                          <a:pt x="11" y="176"/>
                        </a:lnTo>
                        <a:lnTo>
                          <a:pt x="17" y="170"/>
                        </a:lnTo>
                        <a:lnTo>
                          <a:pt x="23" y="165"/>
                        </a:lnTo>
                        <a:lnTo>
                          <a:pt x="23" y="153"/>
                        </a:lnTo>
                        <a:lnTo>
                          <a:pt x="28" y="142"/>
                        </a:lnTo>
                        <a:lnTo>
                          <a:pt x="23" y="136"/>
                        </a:lnTo>
                        <a:lnTo>
                          <a:pt x="23" y="131"/>
                        </a:lnTo>
                        <a:lnTo>
                          <a:pt x="23" y="119"/>
                        </a:lnTo>
                        <a:lnTo>
                          <a:pt x="23" y="113"/>
                        </a:lnTo>
                        <a:lnTo>
                          <a:pt x="23" y="108"/>
                        </a:lnTo>
                        <a:lnTo>
                          <a:pt x="28" y="96"/>
                        </a:lnTo>
                        <a:lnTo>
                          <a:pt x="34" y="96"/>
                        </a:lnTo>
                        <a:lnTo>
                          <a:pt x="40" y="91"/>
                        </a:lnTo>
                        <a:lnTo>
                          <a:pt x="28" y="91"/>
                        </a:lnTo>
                        <a:lnTo>
                          <a:pt x="28" y="85"/>
                        </a:lnTo>
                        <a:lnTo>
                          <a:pt x="23" y="85"/>
                        </a:lnTo>
                        <a:lnTo>
                          <a:pt x="23" y="79"/>
                        </a:lnTo>
                        <a:lnTo>
                          <a:pt x="28" y="79"/>
                        </a:lnTo>
                        <a:lnTo>
                          <a:pt x="28" y="74"/>
                        </a:lnTo>
                        <a:lnTo>
                          <a:pt x="40" y="74"/>
                        </a:lnTo>
                        <a:lnTo>
                          <a:pt x="51" y="74"/>
                        </a:lnTo>
                        <a:lnTo>
                          <a:pt x="62" y="74"/>
                        </a:lnTo>
                        <a:lnTo>
                          <a:pt x="68" y="68"/>
                        </a:lnTo>
                        <a:lnTo>
                          <a:pt x="68" y="62"/>
                        </a:lnTo>
                        <a:lnTo>
                          <a:pt x="62" y="57"/>
                        </a:lnTo>
                        <a:lnTo>
                          <a:pt x="51" y="57"/>
                        </a:lnTo>
                        <a:lnTo>
                          <a:pt x="51" y="45"/>
                        </a:lnTo>
                        <a:lnTo>
                          <a:pt x="57" y="40"/>
                        </a:lnTo>
                        <a:lnTo>
                          <a:pt x="62" y="34"/>
                        </a:lnTo>
                        <a:lnTo>
                          <a:pt x="68" y="34"/>
                        </a:lnTo>
                        <a:lnTo>
                          <a:pt x="74" y="34"/>
                        </a:lnTo>
                        <a:lnTo>
                          <a:pt x="79" y="28"/>
                        </a:lnTo>
                        <a:lnTo>
                          <a:pt x="85" y="23"/>
                        </a:lnTo>
                        <a:lnTo>
                          <a:pt x="85" y="11"/>
                        </a:lnTo>
                        <a:lnTo>
                          <a:pt x="85" y="6"/>
                        </a:lnTo>
                        <a:lnTo>
                          <a:pt x="91" y="0"/>
                        </a:lnTo>
                        <a:lnTo>
                          <a:pt x="96" y="0"/>
                        </a:lnTo>
                        <a:lnTo>
                          <a:pt x="108" y="6"/>
                        </a:lnTo>
                        <a:lnTo>
                          <a:pt x="113" y="17"/>
                        </a:lnTo>
                        <a:lnTo>
                          <a:pt x="113" y="28"/>
                        </a:lnTo>
                        <a:lnTo>
                          <a:pt x="119" y="34"/>
                        </a:lnTo>
                        <a:lnTo>
                          <a:pt x="130" y="45"/>
                        </a:lnTo>
                        <a:lnTo>
                          <a:pt x="136" y="51"/>
                        </a:lnTo>
                        <a:lnTo>
                          <a:pt x="142" y="57"/>
                        </a:lnTo>
                        <a:lnTo>
                          <a:pt x="147" y="62"/>
                        </a:lnTo>
                        <a:lnTo>
                          <a:pt x="147" y="68"/>
                        </a:lnTo>
                        <a:lnTo>
                          <a:pt x="142" y="68"/>
                        </a:lnTo>
                        <a:lnTo>
                          <a:pt x="136" y="68"/>
                        </a:lnTo>
                        <a:lnTo>
                          <a:pt x="136" y="74"/>
                        </a:lnTo>
                        <a:lnTo>
                          <a:pt x="142" y="74"/>
                        </a:lnTo>
                        <a:lnTo>
                          <a:pt x="142" y="79"/>
                        </a:lnTo>
                        <a:lnTo>
                          <a:pt x="153" y="85"/>
                        </a:lnTo>
                        <a:lnTo>
                          <a:pt x="159" y="85"/>
                        </a:lnTo>
                        <a:lnTo>
                          <a:pt x="164" y="91"/>
                        </a:lnTo>
                        <a:lnTo>
                          <a:pt x="170" y="91"/>
                        </a:lnTo>
                        <a:lnTo>
                          <a:pt x="181" y="96"/>
                        </a:lnTo>
                        <a:lnTo>
                          <a:pt x="193" y="96"/>
                        </a:lnTo>
                        <a:lnTo>
                          <a:pt x="198" y="96"/>
                        </a:lnTo>
                        <a:lnTo>
                          <a:pt x="210" y="96"/>
                        </a:lnTo>
                        <a:lnTo>
                          <a:pt x="221" y="102"/>
                        </a:lnTo>
                        <a:lnTo>
                          <a:pt x="227" y="113"/>
                        </a:lnTo>
                        <a:lnTo>
                          <a:pt x="227" y="119"/>
                        </a:lnTo>
                        <a:lnTo>
                          <a:pt x="221" y="131"/>
                        </a:lnTo>
                        <a:lnTo>
                          <a:pt x="221" y="142"/>
                        </a:lnTo>
                        <a:lnTo>
                          <a:pt x="221" y="148"/>
                        </a:lnTo>
                        <a:lnTo>
                          <a:pt x="232" y="165"/>
                        </a:lnTo>
                        <a:lnTo>
                          <a:pt x="238" y="182"/>
                        </a:lnTo>
                        <a:lnTo>
                          <a:pt x="249" y="193"/>
                        </a:lnTo>
                        <a:lnTo>
                          <a:pt x="255" y="193"/>
                        </a:lnTo>
                        <a:lnTo>
                          <a:pt x="266" y="199"/>
                        </a:lnTo>
                        <a:lnTo>
                          <a:pt x="278" y="204"/>
                        </a:lnTo>
                        <a:lnTo>
                          <a:pt x="278" y="210"/>
                        </a:lnTo>
                        <a:lnTo>
                          <a:pt x="295" y="227"/>
                        </a:lnTo>
                        <a:lnTo>
                          <a:pt x="300" y="244"/>
                        </a:lnTo>
                        <a:lnTo>
                          <a:pt x="295" y="244"/>
                        </a:lnTo>
                        <a:lnTo>
                          <a:pt x="289" y="250"/>
                        </a:lnTo>
                        <a:lnTo>
                          <a:pt x="295" y="250"/>
                        </a:lnTo>
                        <a:lnTo>
                          <a:pt x="289" y="250"/>
                        </a:lnTo>
                        <a:lnTo>
                          <a:pt x="289" y="255"/>
                        </a:lnTo>
                        <a:lnTo>
                          <a:pt x="289" y="261"/>
                        </a:lnTo>
                        <a:lnTo>
                          <a:pt x="295" y="261"/>
                        </a:lnTo>
                        <a:lnTo>
                          <a:pt x="295" y="267"/>
                        </a:lnTo>
                        <a:lnTo>
                          <a:pt x="300" y="267"/>
                        </a:lnTo>
                        <a:lnTo>
                          <a:pt x="306" y="272"/>
                        </a:lnTo>
                        <a:lnTo>
                          <a:pt x="312" y="272"/>
                        </a:lnTo>
                        <a:lnTo>
                          <a:pt x="312" y="278"/>
                        </a:lnTo>
                        <a:lnTo>
                          <a:pt x="312" y="284"/>
                        </a:lnTo>
                        <a:lnTo>
                          <a:pt x="312" y="289"/>
                        </a:lnTo>
                        <a:lnTo>
                          <a:pt x="306" y="289"/>
                        </a:lnTo>
                        <a:lnTo>
                          <a:pt x="312" y="289"/>
                        </a:lnTo>
                        <a:lnTo>
                          <a:pt x="306" y="289"/>
                        </a:lnTo>
                        <a:lnTo>
                          <a:pt x="312" y="289"/>
                        </a:lnTo>
                        <a:lnTo>
                          <a:pt x="312" y="295"/>
                        </a:lnTo>
                        <a:lnTo>
                          <a:pt x="312" y="306"/>
                        </a:lnTo>
                        <a:lnTo>
                          <a:pt x="312" y="312"/>
                        </a:lnTo>
                        <a:lnTo>
                          <a:pt x="306" y="312"/>
                        </a:lnTo>
                        <a:lnTo>
                          <a:pt x="312" y="312"/>
                        </a:lnTo>
                        <a:lnTo>
                          <a:pt x="317" y="318"/>
                        </a:lnTo>
                        <a:lnTo>
                          <a:pt x="312" y="323"/>
                        </a:lnTo>
                        <a:lnTo>
                          <a:pt x="312" y="329"/>
                        </a:lnTo>
                        <a:lnTo>
                          <a:pt x="306" y="329"/>
                        </a:lnTo>
                        <a:lnTo>
                          <a:pt x="306" y="335"/>
                        </a:lnTo>
                        <a:lnTo>
                          <a:pt x="300" y="340"/>
                        </a:lnTo>
                        <a:lnTo>
                          <a:pt x="306" y="340"/>
                        </a:lnTo>
                        <a:lnTo>
                          <a:pt x="300" y="346"/>
                        </a:lnTo>
                        <a:lnTo>
                          <a:pt x="295" y="352"/>
                        </a:lnTo>
                        <a:lnTo>
                          <a:pt x="300" y="352"/>
                        </a:lnTo>
                        <a:lnTo>
                          <a:pt x="295" y="352"/>
                        </a:lnTo>
                        <a:lnTo>
                          <a:pt x="283" y="352"/>
                        </a:lnTo>
                        <a:lnTo>
                          <a:pt x="272" y="352"/>
                        </a:lnTo>
                        <a:lnTo>
                          <a:pt x="266" y="352"/>
                        </a:lnTo>
                        <a:lnTo>
                          <a:pt x="249" y="352"/>
                        </a:lnTo>
                        <a:lnTo>
                          <a:pt x="244" y="352"/>
                        </a:lnTo>
                        <a:lnTo>
                          <a:pt x="238" y="352"/>
                        </a:lnTo>
                        <a:lnTo>
                          <a:pt x="210" y="352"/>
                        </a:lnTo>
                        <a:lnTo>
                          <a:pt x="204" y="352"/>
                        </a:lnTo>
                        <a:lnTo>
                          <a:pt x="198" y="352"/>
                        </a:lnTo>
                        <a:lnTo>
                          <a:pt x="193" y="352"/>
                        </a:lnTo>
                        <a:lnTo>
                          <a:pt x="187" y="352"/>
                        </a:lnTo>
                        <a:lnTo>
                          <a:pt x="176" y="352"/>
                        </a:lnTo>
                        <a:lnTo>
                          <a:pt x="170" y="352"/>
                        </a:lnTo>
                        <a:lnTo>
                          <a:pt x="176" y="357"/>
                        </a:lnTo>
                        <a:lnTo>
                          <a:pt x="164" y="357"/>
                        </a:lnTo>
                        <a:lnTo>
                          <a:pt x="159" y="357"/>
                        </a:lnTo>
                        <a:lnTo>
                          <a:pt x="130" y="363"/>
                        </a:lnTo>
                        <a:lnTo>
                          <a:pt x="125" y="363"/>
                        </a:lnTo>
                        <a:lnTo>
                          <a:pt x="119" y="363"/>
                        </a:lnTo>
                        <a:lnTo>
                          <a:pt x="113" y="363"/>
                        </a:lnTo>
                        <a:lnTo>
                          <a:pt x="96" y="363"/>
                        </a:lnTo>
                        <a:lnTo>
                          <a:pt x="91" y="369"/>
                        </a:lnTo>
                        <a:lnTo>
                          <a:pt x="85" y="369"/>
                        </a:lnTo>
                        <a:lnTo>
                          <a:pt x="79" y="369"/>
                        </a:lnTo>
                        <a:lnTo>
                          <a:pt x="74" y="369"/>
                        </a:lnTo>
                        <a:lnTo>
                          <a:pt x="62" y="374"/>
                        </a:lnTo>
                        <a:lnTo>
                          <a:pt x="57" y="374"/>
                        </a:lnTo>
                        <a:lnTo>
                          <a:pt x="57" y="369"/>
                        </a:lnTo>
                        <a:lnTo>
                          <a:pt x="51" y="369"/>
                        </a:lnTo>
                        <a:lnTo>
                          <a:pt x="51" y="363"/>
                        </a:lnTo>
                        <a:lnTo>
                          <a:pt x="45" y="363"/>
                        </a:lnTo>
                        <a:lnTo>
                          <a:pt x="40" y="357"/>
                        </a:lnTo>
                        <a:lnTo>
                          <a:pt x="40" y="352"/>
                        </a:lnTo>
                        <a:lnTo>
                          <a:pt x="40" y="340"/>
                        </a:lnTo>
                        <a:lnTo>
                          <a:pt x="40" y="335"/>
                        </a:lnTo>
                        <a:lnTo>
                          <a:pt x="40" y="323"/>
                        </a:lnTo>
                        <a:lnTo>
                          <a:pt x="40" y="318"/>
                        </a:lnTo>
                        <a:lnTo>
                          <a:pt x="40" y="312"/>
                        </a:lnTo>
                        <a:lnTo>
                          <a:pt x="40" y="306"/>
                        </a:lnTo>
                        <a:lnTo>
                          <a:pt x="40" y="301"/>
                        </a:lnTo>
                        <a:lnTo>
                          <a:pt x="40" y="295"/>
                        </a:lnTo>
                        <a:lnTo>
                          <a:pt x="40" y="289"/>
                        </a:lnTo>
                        <a:lnTo>
                          <a:pt x="40" y="284"/>
                        </a:lnTo>
                        <a:lnTo>
                          <a:pt x="40" y="272"/>
                        </a:lnTo>
                        <a:lnTo>
                          <a:pt x="28" y="267"/>
                        </a:lnTo>
                        <a:lnTo>
                          <a:pt x="28" y="261"/>
                        </a:lnTo>
                        <a:lnTo>
                          <a:pt x="28" y="255"/>
                        </a:lnTo>
                        <a:lnTo>
                          <a:pt x="23" y="255"/>
                        </a:lnTo>
                        <a:lnTo>
                          <a:pt x="23" y="250"/>
                        </a:lnTo>
                        <a:lnTo>
                          <a:pt x="17" y="250"/>
                        </a:lnTo>
                        <a:lnTo>
                          <a:pt x="11" y="250"/>
                        </a:lnTo>
                        <a:lnTo>
                          <a:pt x="6" y="244"/>
                        </a:lnTo>
                        <a:close/>
                        <a:moveTo>
                          <a:pt x="300" y="255"/>
                        </a:moveTo>
                        <a:lnTo>
                          <a:pt x="295" y="250"/>
                        </a:lnTo>
                        <a:lnTo>
                          <a:pt x="300" y="250"/>
                        </a:lnTo>
                        <a:lnTo>
                          <a:pt x="306" y="250"/>
                        </a:lnTo>
                        <a:lnTo>
                          <a:pt x="306" y="255"/>
                        </a:lnTo>
                        <a:lnTo>
                          <a:pt x="306" y="261"/>
                        </a:lnTo>
                        <a:lnTo>
                          <a:pt x="300" y="261"/>
                        </a:lnTo>
                        <a:lnTo>
                          <a:pt x="300" y="255"/>
                        </a:lnTo>
                        <a:close/>
                        <a:moveTo>
                          <a:pt x="312" y="335"/>
                        </a:moveTo>
                        <a:lnTo>
                          <a:pt x="306" y="329"/>
                        </a:lnTo>
                        <a:lnTo>
                          <a:pt x="312" y="329"/>
                        </a:lnTo>
                        <a:lnTo>
                          <a:pt x="312" y="323"/>
                        </a:lnTo>
                        <a:lnTo>
                          <a:pt x="312" y="318"/>
                        </a:lnTo>
                        <a:lnTo>
                          <a:pt x="317" y="318"/>
                        </a:lnTo>
                        <a:lnTo>
                          <a:pt x="317" y="323"/>
                        </a:lnTo>
                        <a:lnTo>
                          <a:pt x="317" y="329"/>
                        </a:lnTo>
                        <a:lnTo>
                          <a:pt x="317" y="335"/>
                        </a:lnTo>
                        <a:lnTo>
                          <a:pt x="312" y="335"/>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571" name="Google Shape;1571;p26"/>
                <p:cNvGrpSpPr/>
                <p:nvPr/>
              </p:nvGrpSpPr>
              <p:grpSpPr>
                <a:xfrm>
                  <a:off x="0" y="3522157"/>
                  <a:ext cx="2193665" cy="1932852"/>
                  <a:chOff x="0" y="3522157"/>
                  <a:chExt cx="2327591" cy="2030973"/>
                </a:xfrm>
              </p:grpSpPr>
              <p:sp>
                <p:nvSpPr>
                  <p:cNvPr id="1572" name="Google Shape;1572;p26"/>
                  <p:cNvSpPr/>
                  <p:nvPr/>
                </p:nvSpPr>
                <p:spPr>
                  <a:xfrm>
                    <a:off x="1341714" y="4467293"/>
                    <a:ext cx="985877" cy="1085837"/>
                  </a:xfrm>
                  <a:custGeom>
                    <a:avLst/>
                    <a:gdLst/>
                    <a:ahLst/>
                    <a:cxnLst/>
                    <a:rect l="l" t="t" r="r" b="b"/>
                    <a:pathLst>
                      <a:path w="612" h="657" extrusionOk="0">
                        <a:moveTo>
                          <a:pt x="40" y="510"/>
                        </a:moveTo>
                        <a:lnTo>
                          <a:pt x="40" y="504"/>
                        </a:lnTo>
                        <a:lnTo>
                          <a:pt x="34" y="499"/>
                        </a:lnTo>
                        <a:lnTo>
                          <a:pt x="29" y="493"/>
                        </a:lnTo>
                        <a:lnTo>
                          <a:pt x="23" y="487"/>
                        </a:lnTo>
                        <a:lnTo>
                          <a:pt x="17" y="487"/>
                        </a:lnTo>
                        <a:lnTo>
                          <a:pt x="12" y="487"/>
                        </a:lnTo>
                        <a:lnTo>
                          <a:pt x="12" y="482"/>
                        </a:lnTo>
                        <a:lnTo>
                          <a:pt x="6" y="482"/>
                        </a:lnTo>
                        <a:lnTo>
                          <a:pt x="6" y="476"/>
                        </a:lnTo>
                        <a:lnTo>
                          <a:pt x="0" y="470"/>
                        </a:lnTo>
                        <a:lnTo>
                          <a:pt x="0" y="465"/>
                        </a:lnTo>
                        <a:lnTo>
                          <a:pt x="0" y="459"/>
                        </a:lnTo>
                        <a:lnTo>
                          <a:pt x="0" y="453"/>
                        </a:lnTo>
                        <a:lnTo>
                          <a:pt x="6" y="453"/>
                        </a:lnTo>
                        <a:lnTo>
                          <a:pt x="6" y="448"/>
                        </a:lnTo>
                        <a:lnTo>
                          <a:pt x="6" y="442"/>
                        </a:lnTo>
                        <a:lnTo>
                          <a:pt x="6" y="436"/>
                        </a:lnTo>
                        <a:lnTo>
                          <a:pt x="17" y="436"/>
                        </a:lnTo>
                        <a:lnTo>
                          <a:pt x="23" y="436"/>
                        </a:lnTo>
                        <a:lnTo>
                          <a:pt x="23" y="431"/>
                        </a:lnTo>
                        <a:lnTo>
                          <a:pt x="29" y="425"/>
                        </a:lnTo>
                        <a:lnTo>
                          <a:pt x="29" y="419"/>
                        </a:lnTo>
                        <a:lnTo>
                          <a:pt x="29" y="414"/>
                        </a:lnTo>
                        <a:lnTo>
                          <a:pt x="34" y="408"/>
                        </a:lnTo>
                        <a:lnTo>
                          <a:pt x="34" y="402"/>
                        </a:lnTo>
                        <a:lnTo>
                          <a:pt x="40" y="397"/>
                        </a:lnTo>
                        <a:lnTo>
                          <a:pt x="46" y="391"/>
                        </a:lnTo>
                        <a:lnTo>
                          <a:pt x="46" y="385"/>
                        </a:lnTo>
                        <a:lnTo>
                          <a:pt x="51" y="380"/>
                        </a:lnTo>
                        <a:lnTo>
                          <a:pt x="51" y="374"/>
                        </a:lnTo>
                        <a:lnTo>
                          <a:pt x="51" y="368"/>
                        </a:lnTo>
                        <a:lnTo>
                          <a:pt x="51" y="363"/>
                        </a:lnTo>
                        <a:lnTo>
                          <a:pt x="46" y="363"/>
                        </a:lnTo>
                        <a:lnTo>
                          <a:pt x="46" y="357"/>
                        </a:lnTo>
                        <a:lnTo>
                          <a:pt x="40" y="357"/>
                        </a:lnTo>
                        <a:lnTo>
                          <a:pt x="34" y="351"/>
                        </a:lnTo>
                        <a:lnTo>
                          <a:pt x="34" y="346"/>
                        </a:lnTo>
                        <a:lnTo>
                          <a:pt x="34" y="334"/>
                        </a:lnTo>
                        <a:lnTo>
                          <a:pt x="40" y="329"/>
                        </a:lnTo>
                        <a:lnTo>
                          <a:pt x="40" y="317"/>
                        </a:lnTo>
                        <a:lnTo>
                          <a:pt x="46" y="317"/>
                        </a:lnTo>
                        <a:lnTo>
                          <a:pt x="46" y="306"/>
                        </a:lnTo>
                        <a:lnTo>
                          <a:pt x="46" y="300"/>
                        </a:lnTo>
                        <a:lnTo>
                          <a:pt x="51" y="300"/>
                        </a:lnTo>
                        <a:lnTo>
                          <a:pt x="57" y="300"/>
                        </a:lnTo>
                        <a:lnTo>
                          <a:pt x="57" y="295"/>
                        </a:lnTo>
                        <a:lnTo>
                          <a:pt x="63" y="295"/>
                        </a:lnTo>
                        <a:lnTo>
                          <a:pt x="63" y="289"/>
                        </a:lnTo>
                        <a:lnTo>
                          <a:pt x="63" y="278"/>
                        </a:lnTo>
                        <a:lnTo>
                          <a:pt x="68" y="278"/>
                        </a:lnTo>
                        <a:lnTo>
                          <a:pt x="74" y="272"/>
                        </a:lnTo>
                        <a:lnTo>
                          <a:pt x="74" y="266"/>
                        </a:lnTo>
                        <a:lnTo>
                          <a:pt x="80" y="261"/>
                        </a:lnTo>
                        <a:lnTo>
                          <a:pt x="85" y="249"/>
                        </a:lnTo>
                        <a:lnTo>
                          <a:pt x="91" y="249"/>
                        </a:lnTo>
                        <a:lnTo>
                          <a:pt x="97" y="249"/>
                        </a:lnTo>
                        <a:lnTo>
                          <a:pt x="108" y="249"/>
                        </a:lnTo>
                        <a:lnTo>
                          <a:pt x="136" y="255"/>
                        </a:lnTo>
                        <a:lnTo>
                          <a:pt x="148" y="255"/>
                        </a:lnTo>
                        <a:lnTo>
                          <a:pt x="159" y="255"/>
                        </a:lnTo>
                        <a:lnTo>
                          <a:pt x="165" y="255"/>
                        </a:lnTo>
                        <a:lnTo>
                          <a:pt x="176" y="255"/>
                        </a:lnTo>
                        <a:lnTo>
                          <a:pt x="187" y="255"/>
                        </a:lnTo>
                        <a:lnTo>
                          <a:pt x="187" y="261"/>
                        </a:lnTo>
                        <a:lnTo>
                          <a:pt x="193" y="261"/>
                        </a:lnTo>
                        <a:lnTo>
                          <a:pt x="199" y="261"/>
                        </a:lnTo>
                        <a:lnTo>
                          <a:pt x="199" y="266"/>
                        </a:lnTo>
                        <a:lnTo>
                          <a:pt x="199" y="272"/>
                        </a:lnTo>
                        <a:lnTo>
                          <a:pt x="187" y="272"/>
                        </a:lnTo>
                        <a:lnTo>
                          <a:pt x="182" y="272"/>
                        </a:lnTo>
                        <a:lnTo>
                          <a:pt x="182" y="278"/>
                        </a:lnTo>
                        <a:lnTo>
                          <a:pt x="187" y="283"/>
                        </a:lnTo>
                        <a:lnTo>
                          <a:pt x="187" y="289"/>
                        </a:lnTo>
                        <a:lnTo>
                          <a:pt x="193" y="295"/>
                        </a:lnTo>
                        <a:lnTo>
                          <a:pt x="193" y="300"/>
                        </a:lnTo>
                        <a:lnTo>
                          <a:pt x="199" y="306"/>
                        </a:lnTo>
                        <a:lnTo>
                          <a:pt x="199" y="312"/>
                        </a:lnTo>
                        <a:lnTo>
                          <a:pt x="204" y="312"/>
                        </a:lnTo>
                        <a:lnTo>
                          <a:pt x="204" y="306"/>
                        </a:lnTo>
                        <a:lnTo>
                          <a:pt x="210" y="306"/>
                        </a:lnTo>
                        <a:lnTo>
                          <a:pt x="210" y="300"/>
                        </a:lnTo>
                        <a:lnTo>
                          <a:pt x="216" y="300"/>
                        </a:lnTo>
                        <a:lnTo>
                          <a:pt x="221" y="300"/>
                        </a:lnTo>
                        <a:lnTo>
                          <a:pt x="227" y="295"/>
                        </a:lnTo>
                        <a:lnTo>
                          <a:pt x="233" y="300"/>
                        </a:lnTo>
                        <a:lnTo>
                          <a:pt x="238" y="306"/>
                        </a:lnTo>
                        <a:lnTo>
                          <a:pt x="244" y="306"/>
                        </a:lnTo>
                        <a:lnTo>
                          <a:pt x="250" y="300"/>
                        </a:lnTo>
                        <a:lnTo>
                          <a:pt x="255" y="295"/>
                        </a:lnTo>
                        <a:lnTo>
                          <a:pt x="255" y="289"/>
                        </a:lnTo>
                        <a:lnTo>
                          <a:pt x="261" y="289"/>
                        </a:lnTo>
                        <a:lnTo>
                          <a:pt x="261" y="283"/>
                        </a:lnTo>
                        <a:lnTo>
                          <a:pt x="261" y="278"/>
                        </a:lnTo>
                        <a:lnTo>
                          <a:pt x="261" y="272"/>
                        </a:lnTo>
                        <a:lnTo>
                          <a:pt x="261" y="266"/>
                        </a:lnTo>
                        <a:lnTo>
                          <a:pt x="261" y="261"/>
                        </a:lnTo>
                        <a:lnTo>
                          <a:pt x="267" y="261"/>
                        </a:lnTo>
                        <a:lnTo>
                          <a:pt x="272" y="261"/>
                        </a:lnTo>
                        <a:lnTo>
                          <a:pt x="272" y="255"/>
                        </a:lnTo>
                        <a:lnTo>
                          <a:pt x="272" y="249"/>
                        </a:lnTo>
                        <a:lnTo>
                          <a:pt x="278" y="244"/>
                        </a:lnTo>
                        <a:lnTo>
                          <a:pt x="284" y="238"/>
                        </a:lnTo>
                        <a:lnTo>
                          <a:pt x="284" y="232"/>
                        </a:lnTo>
                        <a:lnTo>
                          <a:pt x="284" y="227"/>
                        </a:lnTo>
                        <a:lnTo>
                          <a:pt x="284" y="221"/>
                        </a:lnTo>
                        <a:lnTo>
                          <a:pt x="284" y="215"/>
                        </a:lnTo>
                        <a:lnTo>
                          <a:pt x="284" y="210"/>
                        </a:lnTo>
                        <a:lnTo>
                          <a:pt x="284" y="204"/>
                        </a:lnTo>
                        <a:lnTo>
                          <a:pt x="289" y="198"/>
                        </a:lnTo>
                        <a:lnTo>
                          <a:pt x="289" y="193"/>
                        </a:lnTo>
                        <a:lnTo>
                          <a:pt x="295" y="193"/>
                        </a:lnTo>
                        <a:lnTo>
                          <a:pt x="295" y="187"/>
                        </a:lnTo>
                        <a:lnTo>
                          <a:pt x="301" y="181"/>
                        </a:lnTo>
                        <a:lnTo>
                          <a:pt x="301" y="176"/>
                        </a:lnTo>
                        <a:lnTo>
                          <a:pt x="306" y="176"/>
                        </a:lnTo>
                        <a:lnTo>
                          <a:pt x="306" y="170"/>
                        </a:lnTo>
                        <a:lnTo>
                          <a:pt x="312" y="159"/>
                        </a:lnTo>
                        <a:lnTo>
                          <a:pt x="312" y="153"/>
                        </a:lnTo>
                        <a:lnTo>
                          <a:pt x="312" y="147"/>
                        </a:lnTo>
                        <a:lnTo>
                          <a:pt x="318" y="142"/>
                        </a:lnTo>
                        <a:lnTo>
                          <a:pt x="318" y="136"/>
                        </a:lnTo>
                        <a:lnTo>
                          <a:pt x="318" y="130"/>
                        </a:lnTo>
                        <a:lnTo>
                          <a:pt x="318" y="125"/>
                        </a:lnTo>
                        <a:lnTo>
                          <a:pt x="318" y="119"/>
                        </a:lnTo>
                        <a:lnTo>
                          <a:pt x="323" y="119"/>
                        </a:lnTo>
                        <a:lnTo>
                          <a:pt x="329" y="108"/>
                        </a:lnTo>
                        <a:lnTo>
                          <a:pt x="329" y="102"/>
                        </a:lnTo>
                        <a:lnTo>
                          <a:pt x="329" y="96"/>
                        </a:lnTo>
                        <a:lnTo>
                          <a:pt x="335" y="96"/>
                        </a:lnTo>
                        <a:lnTo>
                          <a:pt x="340" y="91"/>
                        </a:lnTo>
                        <a:lnTo>
                          <a:pt x="346" y="91"/>
                        </a:lnTo>
                        <a:lnTo>
                          <a:pt x="346" y="85"/>
                        </a:lnTo>
                        <a:lnTo>
                          <a:pt x="346" y="79"/>
                        </a:lnTo>
                        <a:lnTo>
                          <a:pt x="346" y="74"/>
                        </a:lnTo>
                        <a:lnTo>
                          <a:pt x="346" y="68"/>
                        </a:lnTo>
                        <a:lnTo>
                          <a:pt x="346" y="62"/>
                        </a:lnTo>
                        <a:lnTo>
                          <a:pt x="346" y="57"/>
                        </a:lnTo>
                        <a:lnTo>
                          <a:pt x="352" y="57"/>
                        </a:lnTo>
                        <a:lnTo>
                          <a:pt x="352" y="51"/>
                        </a:lnTo>
                        <a:lnTo>
                          <a:pt x="346" y="51"/>
                        </a:lnTo>
                        <a:lnTo>
                          <a:pt x="346" y="45"/>
                        </a:lnTo>
                        <a:lnTo>
                          <a:pt x="340" y="45"/>
                        </a:lnTo>
                        <a:lnTo>
                          <a:pt x="340" y="40"/>
                        </a:lnTo>
                        <a:lnTo>
                          <a:pt x="340" y="34"/>
                        </a:lnTo>
                        <a:lnTo>
                          <a:pt x="340" y="28"/>
                        </a:lnTo>
                        <a:lnTo>
                          <a:pt x="346" y="28"/>
                        </a:lnTo>
                        <a:lnTo>
                          <a:pt x="346" y="23"/>
                        </a:lnTo>
                        <a:lnTo>
                          <a:pt x="352" y="23"/>
                        </a:lnTo>
                        <a:lnTo>
                          <a:pt x="357" y="23"/>
                        </a:lnTo>
                        <a:lnTo>
                          <a:pt x="363" y="17"/>
                        </a:lnTo>
                        <a:lnTo>
                          <a:pt x="363" y="11"/>
                        </a:lnTo>
                        <a:lnTo>
                          <a:pt x="369" y="11"/>
                        </a:lnTo>
                        <a:lnTo>
                          <a:pt x="369" y="6"/>
                        </a:lnTo>
                        <a:lnTo>
                          <a:pt x="374" y="6"/>
                        </a:lnTo>
                        <a:lnTo>
                          <a:pt x="380" y="0"/>
                        </a:lnTo>
                        <a:lnTo>
                          <a:pt x="386" y="0"/>
                        </a:lnTo>
                        <a:lnTo>
                          <a:pt x="386" y="6"/>
                        </a:lnTo>
                        <a:lnTo>
                          <a:pt x="386" y="11"/>
                        </a:lnTo>
                        <a:lnTo>
                          <a:pt x="391" y="11"/>
                        </a:lnTo>
                        <a:lnTo>
                          <a:pt x="391" y="17"/>
                        </a:lnTo>
                        <a:lnTo>
                          <a:pt x="397" y="17"/>
                        </a:lnTo>
                        <a:lnTo>
                          <a:pt x="403" y="11"/>
                        </a:lnTo>
                        <a:lnTo>
                          <a:pt x="408" y="17"/>
                        </a:lnTo>
                        <a:lnTo>
                          <a:pt x="408" y="23"/>
                        </a:lnTo>
                        <a:lnTo>
                          <a:pt x="403" y="28"/>
                        </a:lnTo>
                        <a:lnTo>
                          <a:pt x="397" y="28"/>
                        </a:lnTo>
                        <a:lnTo>
                          <a:pt x="397" y="40"/>
                        </a:lnTo>
                        <a:lnTo>
                          <a:pt x="397" y="45"/>
                        </a:lnTo>
                        <a:lnTo>
                          <a:pt x="397" y="51"/>
                        </a:lnTo>
                        <a:lnTo>
                          <a:pt x="403" y="51"/>
                        </a:lnTo>
                        <a:lnTo>
                          <a:pt x="408" y="51"/>
                        </a:lnTo>
                        <a:lnTo>
                          <a:pt x="414" y="51"/>
                        </a:lnTo>
                        <a:lnTo>
                          <a:pt x="420" y="51"/>
                        </a:lnTo>
                        <a:lnTo>
                          <a:pt x="425" y="51"/>
                        </a:lnTo>
                        <a:lnTo>
                          <a:pt x="431" y="51"/>
                        </a:lnTo>
                        <a:lnTo>
                          <a:pt x="437" y="45"/>
                        </a:lnTo>
                        <a:lnTo>
                          <a:pt x="442" y="40"/>
                        </a:lnTo>
                        <a:lnTo>
                          <a:pt x="454" y="40"/>
                        </a:lnTo>
                        <a:lnTo>
                          <a:pt x="459" y="45"/>
                        </a:lnTo>
                        <a:lnTo>
                          <a:pt x="465" y="51"/>
                        </a:lnTo>
                        <a:lnTo>
                          <a:pt x="471" y="51"/>
                        </a:lnTo>
                        <a:lnTo>
                          <a:pt x="471" y="57"/>
                        </a:lnTo>
                        <a:lnTo>
                          <a:pt x="471" y="62"/>
                        </a:lnTo>
                        <a:lnTo>
                          <a:pt x="476" y="62"/>
                        </a:lnTo>
                        <a:lnTo>
                          <a:pt x="476" y="68"/>
                        </a:lnTo>
                        <a:lnTo>
                          <a:pt x="482" y="68"/>
                        </a:lnTo>
                        <a:lnTo>
                          <a:pt x="488" y="68"/>
                        </a:lnTo>
                        <a:lnTo>
                          <a:pt x="493" y="68"/>
                        </a:lnTo>
                        <a:lnTo>
                          <a:pt x="499" y="68"/>
                        </a:lnTo>
                        <a:lnTo>
                          <a:pt x="499" y="74"/>
                        </a:lnTo>
                        <a:lnTo>
                          <a:pt x="499" y="79"/>
                        </a:lnTo>
                        <a:lnTo>
                          <a:pt x="499" y="85"/>
                        </a:lnTo>
                        <a:lnTo>
                          <a:pt x="505" y="85"/>
                        </a:lnTo>
                        <a:lnTo>
                          <a:pt x="510" y="85"/>
                        </a:lnTo>
                        <a:lnTo>
                          <a:pt x="516" y="85"/>
                        </a:lnTo>
                        <a:lnTo>
                          <a:pt x="522" y="79"/>
                        </a:lnTo>
                        <a:lnTo>
                          <a:pt x="522" y="85"/>
                        </a:lnTo>
                        <a:lnTo>
                          <a:pt x="522" y="91"/>
                        </a:lnTo>
                        <a:lnTo>
                          <a:pt x="527" y="96"/>
                        </a:lnTo>
                        <a:lnTo>
                          <a:pt x="527" y="102"/>
                        </a:lnTo>
                        <a:lnTo>
                          <a:pt x="527" y="108"/>
                        </a:lnTo>
                        <a:lnTo>
                          <a:pt x="533" y="108"/>
                        </a:lnTo>
                        <a:lnTo>
                          <a:pt x="533" y="113"/>
                        </a:lnTo>
                        <a:lnTo>
                          <a:pt x="539" y="113"/>
                        </a:lnTo>
                        <a:lnTo>
                          <a:pt x="544" y="113"/>
                        </a:lnTo>
                        <a:lnTo>
                          <a:pt x="550" y="113"/>
                        </a:lnTo>
                        <a:lnTo>
                          <a:pt x="550" y="108"/>
                        </a:lnTo>
                        <a:lnTo>
                          <a:pt x="556" y="108"/>
                        </a:lnTo>
                        <a:lnTo>
                          <a:pt x="567" y="108"/>
                        </a:lnTo>
                        <a:lnTo>
                          <a:pt x="573" y="108"/>
                        </a:lnTo>
                        <a:lnTo>
                          <a:pt x="578" y="102"/>
                        </a:lnTo>
                        <a:lnTo>
                          <a:pt x="584" y="108"/>
                        </a:lnTo>
                        <a:lnTo>
                          <a:pt x="590" y="108"/>
                        </a:lnTo>
                        <a:lnTo>
                          <a:pt x="595" y="108"/>
                        </a:lnTo>
                        <a:lnTo>
                          <a:pt x="595" y="113"/>
                        </a:lnTo>
                        <a:lnTo>
                          <a:pt x="595" y="119"/>
                        </a:lnTo>
                        <a:lnTo>
                          <a:pt x="601" y="125"/>
                        </a:lnTo>
                        <a:lnTo>
                          <a:pt x="601" y="130"/>
                        </a:lnTo>
                        <a:lnTo>
                          <a:pt x="607" y="130"/>
                        </a:lnTo>
                        <a:lnTo>
                          <a:pt x="607" y="136"/>
                        </a:lnTo>
                        <a:lnTo>
                          <a:pt x="607" y="142"/>
                        </a:lnTo>
                        <a:lnTo>
                          <a:pt x="607" y="147"/>
                        </a:lnTo>
                        <a:lnTo>
                          <a:pt x="612" y="153"/>
                        </a:lnTo>
                        <a:lnTo>
                          <a:pt x="612" y="159"/>
                        </a:lnTo>
                        <a:lnTo>
                          <a:pt x="607" y="164"/>
                        </a:lnTo>
                        <a:lnTo>
                          <a:pt x="607" y="176"/>
                        </a:lnTo>
                        <a:lnTo>
                          <a:pt x="607" y="181"/>
                        </a:lnTo>
                        <a:lnTo>
                          <a:pt x="607" y="187"/>
                        </a:lnTo>
                        <a:lnTo>
                          <a:pt x="601" y="187"/>
                        </a:lnTo>
                        <a:lnTo>
                          <a:pt x="601" y="193"/>
                        </a:lnTo>
                        <a:lnTo>
                          <a:pt x="595" y="204"/>
                        </a:lnTo>
                        <a:lnTo>
                          <a:pt x="595" y="210"/>
                        </a:lnTo>
                        <a:lnTo>
                          <a:pt x="595" y="221"/>
                        </a:lnTo>
                        <a:lnTo>
                          <a:pt x="595" y="232"/>
                        </a:lnTo>
                        <a:lnTo>
                          <a:pt x="590" y="238"/>
                        </a:lnTo>
                        <a:lnTo>
                          <a:pt x="590" y="244"/>
                        </a:lnTo>
                        <a:lnTo>
                          <a:pt x="584" y="249"/>
                        </a:lnTo>
                        <a:lnTo>
                          <a:pt x="584" y="255"/>
                        </a:lnTo>
                        <a:lnTo>
                          <a:pt x="578" y="261"/>
                        </a:lnTo>
                        <a:lnTo>
                          <a:pt x="578" y="266"/>
                        </a:lnTo>
                        <a:lnTo>
                          <a:pt x="578" y="272"/>
                        </a:lnTo>
                        <a:lnTo>
                          <a:pt x="578" y="278"/>
                        </a:lnTo>
                        <a:lnTo>
                          <a:pt x="578" y="283"/>
                        </a:lnTo>
                        <a:lnTo>
                          <a:pt x="578" y="289"/>
                        </a:lnTo>
                        <a:lnTo>
                          <a:pt x="578" y="300"/>
                        </a:lnTo>
                        <a:lnTo>
                          <a:pt x="578" y="306"/>
                        </a:lnTo>
                        <a:lnTo>
                          <a:pt x="578" y="317"/>
                        </a:lnTo>
                        <a:lnTo>
                          <a:pt x="584" y="329"/>
                        </a:lnTo>
                        <a:lnTo>
                          <a:pt x="584" y="334"/>
                        </a:lnTo>
                        <a:lnTo>
                          <a:pt x="584" y="340"/>
                        </a:lnTo>
                        <a:lnTo>
                          <a:pt x="590" y="346"/>
                        </a:lnTo>
                        <a:lnTo>
                          <a:pt x="590" y="351"/>
                        </a:lnTo>
                        <a:lnTo>
                          <a:pt x="590" y="357"/>
                        </a:lnTo>
                        <a:lnTo>
                          <a:pt x="590" y="368"/>
                        </a:lnTo>
                        <a:lnTo>
                          <a:pt x="590" y="374"/>
                        </a:lnTo>
                        <a:lnTo>
                          <a:pt x="595" y="385"/>
                        </a:lnTo>
                        <a:lnTo>
                          <a:pt x="590" y="385"/>
                        </a:lnTo>
                        <a:lnTo>
                          <a:pt x="584" y="385"/>
                        </a:lnTo>
                        <a:lnTo>
                          <a:pt x="573" y="391"/>
                        </a:lnTo>
                        <a:lnTo>
                          <a:pt x="567" y="391"/>
                        </a:lnTo>
                        <a:lnTo>
                          <a:pt x="550" y="391"/>
                        </a:lnTo>
                        <a:lnTo>
                          <a:pt x="544" y="391"/>
                        </a:lnTo>
                        <a:lnTo>
                          <a:pt x="539" y="391"/>
                        </a:lnTo>
                        <a:lnTo>
                          <a:pt x="533" y="402"/>
                        </a:lnTo>
                        <a:lnTo>
                          <a:pt x="527" y="402"/>
                        </a:lnTo>
                        <a:lnTo>
                          <a:pt x="522" y="402"/>
                        </a:lnTo>
                        <a:lnTo>
                          <a:pt x="516" y="408"/>
                        </a:lnTo>
                        <a:lnTo>
                          <a:pt x="510" y="408"/>
                        </a:lnTo>
                        <a:lnTo>
                          <a:pt x="510" y="414"/>
                        </a:lnTo>
                        <a:lnTo>
                          <a:pt x="505" y="414"/>
                        </a:lnTo>
                        <a:lnTo>
                          <a:pt x="499" y="414"/>
                        </a:lnTo>
                        <a:lnTo>
                          <a:pt x="493" y="419"/>
                        </a:lnTo>
                        <a:lnTo>
                          <a:pt x="493" y="425"/>
                        </a:lnTo>
                        <a:lnTo>
                          <a:pt x="488" y="425"/>
                        </a:lnTo>
                        <a:lnTo>
                          <a:pt x="482" y="425"/>
                        </a:lnTo>
                        <a:lnTo>
                          <a:pt x="476" y="431"/>
                        </a:lnTo>
                        <a:lnTo>
                          <a:pt x="471" y="431"/>
                        </a:lnTo>
                        <a:lnTo>
                          <a:pt x="465" y="436"/>
                        </a:lnTo>
                        <a:lnTo>
                          <a:pt x="459" y="436"/>
                        </a:lnTo>
                        <a:lnTo>
                          <a:pt x="459" y="442"/>
                        </a:lnTo>
                        <a:lnTo>
                          <a:pt x="454" y="442"/>
                        </a:lnTo>
                        <a:lnTo>
                          <a:pt x="442" y="448"/>
                        </a:lnTo>
                        <a:lnTo>
                          <a:pt x="442" y="453"/>
                        </a:lnTo>
                        <a:lnTo>
                          <a:pt x="437" y="453"/>
                        </a:lnTo>
                        <a:lnTo>
                          <a:pt x="431" y="459"/>
                        </a:lnTo>
                        <a:lnTo>
                          <a:pt x="431" y="465"/>
                        </a:lnTo>
                        <a:lnTo>
                          <a:pt x="425" y="465"/>
                        </a:lnTo>
                        <a:lnTo>
                          <a:pt x="425" y="459"/>
                        </a:lnTo>
                        <a:lnTo>
                          <a:pt x="425" y="453"/>
                        </a:lnTo>
                        <a:lnTo>
                          <a:pt x="420" y="453"/>
                        </a:lnTo>
                        <a:lnTo>
                          <a:pt x="420" y="448"/>
                        </a:lnTo>
                        <a:lnTo>
                          <a:pt x="414" y="442"/>
                        </a:lnTo>
                        <a:lnTo>
                          <a:pt x="408" y="442"/>
                        </a:lnTo>
                        <a:lnTo>
                          <a:pt x="403" y="442"/>
                        </a:lnTo>
                        <a:lnTo>
                          <a:pt x="397" y="442"/>
                        </a:lnTo>
                        <a:lnTo>
                          <a:pt x="391" y="442"/>
                        </a:lnTo>
                        <a:lnTo>
                          <a:pt x="386" y="442"/>
                        </a:lnTo>
                        <a:lnTo>
                          <a:pt x="386" y="448"/>
                        </a:lnTo>
                        <a:lnTo>
                          <a:pt x="386" y="453"/>
                        </a:lnTo>
                        <a:lnTo>
                          <a:pt x="380" y="459"/>
                        </a:lnTo>
                        <a:lnTo>
                          <a:pt x="374" y="465"/>
                        </a:lnTo>
                        <a:lnTo>
                          <a:pt x="374" y="470"/>
                        </a:lnTo>
                        <a:lnTo>
                          <a:pt x="380" y="476"/>
                        </a:lnTo>
                        <a:lnTo>
                          <a:pt x="386" y="476"/>
                        </a:lnTo>
                        <a:lnTo>
                          <a:pt x="391" y="482"/>
                        </a:lnTo>
                        <a:lnTo>
                          <a:pt x="397" y="487"/>
                        </a:lnTo>
                        <a:lnTo>
                          <a:pt x="397" y="499"/>
                        </a:lnTo>
                        <a:lnTo>
                          <a:pt x="397" y="510"/>
                        </a:lnTo>
                        <a:lnTo>
                          <a:pt x="397" y="516"/>
                        </a:lnTo>
                        <a:lnTo>
                          <a:pt x="403" y="516"/>
                        </a:lnTo>
                        <a:lnTo>
                          <a:pt x="403" y="521"/>
                        </a:lnTo>
                        <a:lnTo>
                          <a:pt x="403" y="527"/>
                        </a:lnTo>
                        <a:lnTo>
                          <a:pt x="408" y="527"/>
                        </a:lnTo>
                        <a:lnTo>
                          <a:pt x="414" y="533"/>
                        </a:lnTo>
                        <a:lnTo>
                          <a:pt x="414" y="538"/>
                        </a:lnTo>
                        <a:lnTo>
                          <a:pt x="420" y="538"/>
                        </a:lnTo>
                        <a:lnTo>
                          <a:pt x="420" y="544"/>
                        </a:lnTo>
                        <a:lnTo>
                          <a:pt x="425" y="550"/>
                        </a:lnTo>
                        <a:lnTo>
                          <a:pt x="431" y="550"/>
                        </a:lnTo>
                        <a:lnTo>
                          <a:pt x="431" y="555"/>
                        </a:lnTo>
                        <a:lnTo>
                          <a:pt x="442" y="555"/>
                        </a:lnTo>
                        <a:lnTo>
                          <a:pt x="442" y="561"/>
                        </a:lnTo>
                        <a:lnTo>
                          <a:pt x="442" y="567"/>
                        </a:lnTo>
                        <a:lnTo>
                          <a:pt x="437" y="572"/>
                        </a:lnTo>
                        <a:lnTo>
                          <a:pt x="437" y="578"/>
                        </a:lnTo>
                        <a:lnTo>
                          <a:pt x="431" y="584"/>
                        </a:lnTo>
                        <a:lnTo>
                          <a:pt x="431" y="589"/>
                        </a:lnTo>
                        <a:lnTo>
                          <a:pt x="425" y="595"/>
                        </a:lnTo>
                        <a:lnTo>
                          <a:pt x="425" y="601"/>
                        </a:lnTo>
                        <a:lnTo>
                          <a:pt x="420" y="606"/>
                        </a:lnTo>
                        <a:lnTo>
                          <a:pt x="414" y="606"/>
                        </a:lnTo>
                        <a:lnTo>
                          <a:pt x="408" y="612"/>
                        </a:lnTo>
                        <a:lnTo>
                          <a:pt x="403" y="612"/>
                        </a:lnTo>
                        <a:lnTo>
                          <a:pt x="403" y="618"/>
                        </a:lnTo>
                        <a:lnTo>
                          <a:pt x="397" y="618"/>
                        </a:lnTo>
                        <a:lnTo>
                          <a:pt x="397" y="623"/>
                        </a:lnTo>
                        <a:lnTo>
                          <a:pt x="391" y="623"/>
                        </a:lnTo>
                        <a:lnTo>
                          <a:pt x="391" y="629"/>
                        </a:lnTo>
                        <a:lnTo>
                          <a:pt x="386" y="635"/>
                        </a:lnTo>
                        <a:lnTo>
                          <a:pt x="380" y="635"/>
                        </a:lnTo>
                        <a:lnTo>
                          <a:pt x="380" y="640"/>
                        </a:lnTo>
                        <a:lnTo>
                          <a:pt x="374" y="640"/>
                        </a:lnTo>
                        <a:lnTo>
                          <a:pt x="369" y="640"/>
                        </a:lnTo>
                        <a:lnTo>
                          <a:pt x="363" y="646"/>
                        </a:lnTo>
                        <a:lnTo>
                          <a:pt x="357" y="646"/>
                        </a:lnTo>
                        <a:lnTo>
                          <a:pt x="357" y="652"/>
                        </a:lnTo>
                        <a:lnTo>
                          <a:pt x="352" y="652"/>
                        </a:lnTo>
                        <a:lnTo>
                          <a:pt x="346" y="652"/>
                        </a:lnTo>
                        <a:lnTo>
                          <a:pt x="340" y="652"/>
                        </a:lnTo>
                        <a:lnTo>
                          <a:pt x="335" y="657"/>
                        </a:lnTo>
                        <a:lnTo>
                          <a:pt x="329" y="657"/>
                        </a:lnTo>
                        <a:lnTo>
                          <a:pt x="323" y="652"/>
                        </a:lnTo>
                        <a:lnTo>
                          <a:pt x="318" y="652"/>
                        </a:lnTo>
                        <a:lnTo>
                          <a:pt x="318" y="640"/>
                        </a:lnTo>
                        <a:lnTo>
                          <a:pt x="312" y="640"/>
                        </a:lnTo>
                        <a:lnTo>
                          <a:pt x="312" y="635"/>
                        </a:lnTo>
                        <a:lnTo>
                          <a:pt x="312" y="629"/>
                        </a:lnTo>
                        <a:lnTo>
                          <a:pt x="318" y="623"/>
                        </a:lnTo>
                        <a:lnTo>
                          <a:pt x="323" y="618"/>
                        </a:lnTo>
                        <a:lnTo>
                          <a:pt x="323" y="612"/>
                        </a:lnTo>
                        <a:lnTo>
                          <a:pt x="323" y="606"/>
                        </a:lnTo>
                        <a:lnTo>
                          <a:pt x="318" y="606"/>
                        </a:lnTo>
                        <a:lnTo>
                          <a:pt x="312" y="601"/>
                        </a:lnTo>
                        <a:lnTo>
                          <a:pt x="306" y="595"/>
                        </a:lnTo>
                        <a:lnTo>
                          <a:pt x="301" y="595"/>
                        </a:lnTo>
                        <a:lnTo>
                          <a:pt x="295" y="589"/>
                        </a:lnTo>
                        <a:lnTo>
                          <a:pt x="295" y="584"/>
                        </a:lnTo>
                        <a:lnTo>
                          <a:pt x="289" y="584"/>
                        </a:lnTo>
                        <a:lnTo>
                          <a:pt x="289" y="578"/>
                        </a:lnTo>
                        <a:lnTo>
                          <a:pt x="278" y="572"/>
                        </a:lnTo>
                        <a:lnTo>
                          <a:pt x="272" y="567"/>
                        </a:lnTo>
                        <a:lnTo>
                          <a:pt x="267" y="567"/>
                        </a:lnTo>
                        <a:lnTo>
                          <a:pt x="261" y="567"/>
                        </a:lnTo>
                        <a:lnTo>
                          <a:pt x="261" y="561"/>
                        </a:lnTo>
                        <a:lnTo>
                          <a:pt x="255" y="561"/>
                        </a:lnTo>
                        <a:lnTo>
                          <a:pt x="250" y="555"/>
                        </a:lnTo>
                        <a:lnTo>
                          <a:pt x="244" y="555"/>
                        </a:lnTo>
                        <a:lnTo>
                          <a:pt x="244" y="550"/>
                        </a:lnTo>
                        <a:lnTo>
                          <a:pt x="233" y="544"/>
                        </a:lnTo>
                        <a:lnTo>
                          <a:pt x="227" y="544"/>
                        </a:lnTo>
                        <a:lnTo>
                          <a:pt x="227" y="550"/>
                        </a:lnTo>
                        <a:lnTo>
                          <a:pt x="221" y="550"/>
                        </a:lnTo>
                        <a:lnTo>
                          <a:pt x="216" y="555"/>
                        </a:lnTo>
                        <a:lnTo>
                          <a:pt x="210" y="555"/>
                        </a:lnTo>
                        <a:lnTo>
                          <a:pt x="204" y="555"/>
                        </a:lnTo>
                        <a:lnTo>
                          <a:pt x="204" y="561"/>
                        </a:lnTo>
                        <a:lnTo>
                          <a:pt x="199" y="561"/>
                        </a:lnTo>
                        <a:lnTo>
                          <a:pt x="199" y="567"/>
                        </a:lnTo>
                        <a:lnTo>
                          <a:pt x="193" y="567"/>
                        </a:lnTo>
                        <a:lnTo>
                          <a:pt x="187" y="567"/>
                        </a:lnTo>
                        <a:lnTo>
                          <a:pt x="182" y="567"/>
                        </a:lnTo>
                        <a:lnTo>
                          <a:pt x="176" y="561"/>
                        </a:lnTo>
                        <a:lnTo>
                          <a:pt x="176" y="555"/>
                        </a:lnTo>
                        <a:lnTo>
                          <a:pt x="165" y="555"/>
                        </a:lnTo>
                        <a:lnTo>
                          <a:pt x="159" y="561"/>
                        </a:lnTo>
                        <a:lnTo>
                          <a:pt x="159" y="555"/>
                        </a:lnTo>
                        <a:lnTo>
                          <a:pt x="153" y="555"/>
                        </a:lnTo>
                        <a:lnTo>
                          <a:pt x="148" y="555"/>
                        </a:lnTo>
                        <a:lnTo>
                          <a:pt x="148" y="561"/>
                        </a:lnTo>
                        <a:lnTo>
                          <a:pt x="142" y="561"/>
                        </a:lnTo>
                        <a:lnTo>
                          <a:pt x="136" y="561"/>
                        </a:lnTo>
                        <a:lnTo>
                          <a:pt x="136" y="555"/>
                        </a:lnTo>
                        <a:lnTo>
                          <a:pt x="131" y="555"/>
                        </a:lnTo>
                        <a:lnTo>
                          <a:pt x="125" y="555"/>
                        </a:lnTo>
                        <a:lnTo>
                          <a:pt x="119" y="555"/>
                        </a:lnTo>
                        <a:lnTo>
                          <a:pt x="114" y="555"/>
                        </a:lnTo>
                        <a:lnTo>
                          <a:pt x="114" y="561"/>
                        </a:lnTo>
                        <a:lnTo>
                          <a:pt x="114" y="567"/>
                        </a:lnTo>
                        <a:lnTo>
                          <a:pt x="119" y="567"/>
                        </a:lnTo>
                        <a:lnTo>
                          <a:pt x="119" y="572"/>
                        </a:lnTo>
                        <a:lnTo>
                          <a:pt x="119" y="578"/>
                        </a:lnTo>
                        <a:lnTo>
                          <a:pt x="119" y="584"/>
                        </a:lnTo>
                        <a:lnTo>
                          <a:pt x="114" y="584"/>
                        </a:lnTo>
                        <a:lnTo>
                          <a:pt x="108" y="584"/>
                        </a:lnTo>
                        <a:lnTo>
                          <a:pt x="102" y="589"/>
                        </a:lnTo>
                        <a:lnTo>
                          <a:pt x="102" y="595"/>
                        </a:lnTo>
                        <a:lnTo>
                          <a:pt x="97" y="595"/>
                        </a:lnTo>
                        <a:lnTo>
                          <a:pt x="91" y="595"/>
                        </a:lnTo>
                        <a:lnTo>
                          <a:pt x="85" y="589"/>
                        </a:lnTo>
                        <a:lnTo>
                          <a:pt x="85" y="584"/>
                        </a:lnTo>
                        <a:lnTo>
                          <a:pt x="80" y="584"/>
                        </a:lnTo>
                        <a:lnTo>
                          <a:pt x="80" y="578"/>
                        </a:lnTo>
                        <a:lnTo>
                          <a:pt x="80" y="572"/>
                        </a:lnTo>
                        <a:lnTo>
                          <a:pt x="80" y="567"/>
                        </a:lnTo>
                        <a:lnTo>
                          <a:pt x="80" y="555"/>
                        </a:lnTo>
                        <a:lnTo>
                          <a:pt x="85" y="555"/>
                        </a:lnTo>
                        <a:lnTo>
                          <a:pt x="85" y="550"/>
                        </a:lnTo>
                        <a:lnTo>
                          <a:pt x="80" y="544"/>
                        </a:lnTo>
                        <a:lnTo>
                          <a:pt x="74" y="544"/>
                        </a:lnTo>
                        <a:lnTo>
                          <a:pt x="74" y="538"/>
                        </a:lnTo>
                        <a:lnTo>
                          <a:pt x="74" y="533"/>
                        </a:lnTo>
                        <a:lnTo>
                          <a:pt x="68" y="527"/>
                        </a:lnTo>
                        <a:lnTo>
                          <a:pt x="63" y="527"/>
                        </a:lnTo>
                        <a:lnTo>
                          <a:pt x="63" y="521"/>
                        </a:lnTo>
                        <a:lnTo>
                          <a:pt x="57" y="521"/>
                        </a:lnTo>
                        <a:lnTo>
                          <a:pt x="57" y="516"/>
                        </a:lnTo>
                        <a:lnTo>
                          <a:pt x="51" y="516"/>
                        </a:lnTo>
                        <a:lnTo>
                          <a:pt x="46" y="510"/>
                        </a:lnTo>
                        <a:lnTo>
                          <a:pt x="40" y="510"/>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nvGrpSpPr>
                  <p:cNvPr id="1573" name="Google Shape;1573;p26"/>
                  <p:cNvGrpSpPr/>
                  <p:nvPr/>
                </p:nvGrpSpPr>
                <p:grpSpPr>
                  <a:xfrm>
                    <a:off x="0" y="3522157"/>
                    <a:ext cx="1944021" cy="1955930"/>
                    <a:chOff x="0" y="3522159"/>
                    <a:chExt cx="1272351" cy="1281342"/>
                  </a:xfrm>
                </p:grpSpPr>
                <p:sp>
                  <p:nvSpPr>
                    <p:cNvPr id="1574" name="Google Shape;1574;p26"/>
                    <p:cNvSpPr/>
                    <p:nvPr/>
                  </p:nvSpPr>
                  <p:spPr>
                    <a:xfrm>
                      <a:off x="0" y="3992615"/>
                      <a:ext cx="710783" cy="651196"/>
                    </a:xfrm>
                    <a:custGeom>
                      <a:avLst/>
                      <a:gdLst/>
                      <a:ahLst/>
                      <a:cxnLst/>
                      <a:rect l="l" t="t" r="r" b="b"/>
                      <a:pathLst>
                        <a:path w="674" h="601" extrusionOk="0">
                          <a:moveTo>
                            <a:pt x="17" y="533"/>
                          </a:moveTo>
                          <a:lnTo>
                            <a:pt x="17" y="527"/>
                          </a:lnTo>
                          <a:lnTo>
                            <a:pt x="17" y="522"/>
                          </a:lnTo>
                          <a:lnTo>
                            <a:pt x="17" y="516"/>
                          </a:lnTo>
                          <a:lnTo>
                            <a:pt x="23" y="510"/>
                          </a:lnTo>
                          <a:lnTo>
                            <a:pt x="28" y="510"/>
                          </a:lnTo>
                          <a:lnTo>
                            <a:pt x="28" y="505"/>
                          </a:lnTo>
                          <a:lnTo>
                            <a:pt x="23" y="499"/>
                          </a:lnTo>
                          <a:lnTo>
                            <a:pt x="23" y="488"/>
                          </a:lnTo>
                          <a:lnTo>
                            <a:pt x="23" y="482"/>
                          </a:lnTo>
                          <a:lnTo>
                            <a:pt x="28" y="471"/>
                          </a:lnTo>
                          <a:lnTo>
                            <a:pt x="28" y="465"/>
                          </a:lnTo>
                          <a:lnTo>
                            <a:pt x="34" y="465"/>
                          </a:lnTo>
                          <a:lnTo>
                            <a:pt x="40" y="459"/>
                          </a:lnTo>
                          <a:lnTo>
                            <a:pt x="40" y="448"/>
                          </a:lnTo>
                          <a:lnTo>
                            <a:pt x="40" y="442"/>
                          </a:lnTo>
                          <a:lnTo>
                            <a:pt x="40" y="437"/>
                          </a:lnTo>
                          <a:lnTo>
                            <a:pt x="34" y="437"/>
                          </a:lnTo>
                          <a:lnTo>
                            <a:pt x="28" y="437"/>
                          </a:lnTo>
                          <a:lnTo>
                            <a:pt x="23" y="437"/>
                          </a:lnTo>
                          <a:lnTo>
                            <a:pt x="23" y="431"/>
                          </a:lnTo>
                          <a:lnTo>
                            <a:pt x="17" y="425"/>
                          </a:lnTo>
                          <a:lnTo>
                            <a:pt x="17" y="420"/>
                          </a:lnTo>
                          <a:lnTo>
                            <a:pt x="28" y="408"/>
                          </a:lnTo>
                          <a:lnTo>
                            <a:pt x="23" y="403"/>
                          </a:lnTo>
                          <a:lnTo>
                            <a:pt x="28" y="391"/>
                          </a:lnTo>
                          <a:lnTo>
                            <a:pt x="28" y="386"/>
                          </a:lnTo>
                          <a:lnTo>
                            <a:pt x="28" y="380"/>
                          </a:lnTo>
                          <a:lnTo>
                            <a:pt x="28" y="374"/>
                          </a:lnTo>
                          <a:lnTo>
                            <a:pt x="17" y="374"/>
                          </a:lnTo>
                          <a:lnTo>
                            <a:pt x="17" y="357"/>
                          </a:lnTo>
                          <a:lnTo>
                            <a:pt x="17" y="352"/>
                          </a:lnTo>
                          <a:lnTo>
                            <a:pt x="23" y="346"/>
                          </a:lnTo>
                          <a:lnTo>
                            <a:pt x="28" y="346"/>
                          </a:lnTo>
                          <a:lnTo>
                            <a:pt x="34" y="340"/>
                          </a:lnTo>
                          <a:lnTo>
                            <a:pt x="40" y="340"/>
                          </a:lnTo>
                          <a:lnTo>
                            <a:pt x="40" y="335"/>
                          </a:lnTo>
                          <a:lnTo>
                            <a:pt x="40" y="329"/>
                          </a:lnTo>
                          <a:lnTo>
                            <a:pt x="34" y="329"/>
                          </a:lnTo>
                          <a:lnTo>
                            <a:pt x="28" y="323"/>
                          </a:lnTo>
                          <a:lnTo>
                            <a:pt x="23" y="318"/>
                          </a:lnTo>
                          <a:lnTo>
                            <a:pt x="28" y="312"/>
                          </a:lnTo>
                          <a:lnTo>
                            <a:pt x="34" y="306"/>
                          </a:lnTo>
                          <a:lnTo>
                            <a:pt x="40" y="295"/>
                          </a:lnTo>
                          <a:lnTo>
                            <a:pt x="40" y="289"/>
                          </a:lnTo>
                          <a:lnTo>
                            <a:pt x="40" y="284"/>
                          </a:lnTo>
                          <a:lnTo>
                            <a:pt x="40" y="278"/>
                          </a:lnTo>
                          <a:lnTo>
                            <a:pt x="34" y="267"/>
                          </a:lnTo>
                          <a:lnTo>
                            <a:pt x="34" y="261"/>
                          </a:lnTo>
                          <a:lnTo>
                            <a:pt x="28" y="261"/>
                          </a:lnTo>
                          <a:lnTo>
                            <a:pt x="28" y="255"/>
                          </a:lnTo>
                          <a:lnTo>
                            <a:pt x="28" y="244"/>
                          </a:lnTo>
                          <a:lnTo>
                            <a:pt x="28" y="238"/>
                          </a:lnTo>
                          <a:lnTo>
                            <a:pt x="28" y="221"/>
                          </a:lnTo>
                          <a:lnTo>
                            <a:pt x="28" y="204"/>
                          </a:lnTo>
                          <a:lnTo>
                            <a:pt x="34" y="204"/>
                          </a:lnTo>
                          <a:lnTo>
                            <a:pt x="40" y="204"/>
                          </a:lnTo>
                          <a:lnTo>
                            <a:pt x="45" y="199"/>
                          </a:lnTo>
                          <a:lnTo>
                            <a:pt x="45" y="193"/>
                          </a:lnTo>
                          <a:lnTo>
                            <a:pt x="45" y="182"/>
                          </a:lnTo>
                          <a:lnTo>
                            <a:pt x="40" y="176"/>
                          </a:lnTo>
                          <a:lnTo>
                            <a:pt x="34" y="170"/>
                          </a:lnTo>
                          <a:lnTo>
                            <a:pt x="34" y="165"/>
                          </a:lnTo>
                          <a:lnTo>
                            <a:pt x="28" y="165"/>
                          </a:lnTo>
                          <a:lnTo>
                            <a:pt x="28" y="159"/>
                          </a:lnTo>
                          <a:lnTo>
                            <a:pt x="28" y="153"/>
                          </a:lnTo>
                          <a:lnTo>
                            <a:pt x="23" y="148"/>
                          </a:lnTo>
                          <a:lnTo>
                            <a:pt x="23" y="142"/>
                          </a:lnTo>
                          <a:lnTo>
                            <a:pt x="17" y="136"/>
                          </a:lnTo>
                          <a:lnTo>
                            <a:pt x="17" y="131"/>
                          </a:lnTo>
                          <a:lnTo>
                            <a:pt x="17" y="119"/>
                          </a:lnTo>
                          <a:lnTo>
                            <a:pt x="23" y="102"/>
                          </a:lnTo>
                          <a:lnTo>
                            <a:pt x="23" y="91"/>
                          </a:lnTo>
                          <a:lnTo>
                            <a:pt x="17" y="85"/>
                          </a:lnTo>
                          <a:lnTo>
                            <a:pt x="23" y="74"/>
                          </a:lnTo>
                          <a:lnTo>
                            <a:pt x="23" y="68"/>
                          </a:lnTo>
                          <a:lnTo>
                            <a:pt x="17" y="62"/>
                          </a:lnTo>
                          <a:lnTo>
                            <a:pt x="11" y="62"/>
                          </a:lnTo>
                          <a:lnTo>
                            <a:pt x="11" y="57"/>
                          </a:lnTo>
                          <a:lnTo>
                            <a:pt x="11" y="51"/>
                          </a:lnTo>
                          <a:lnTo>
                            <a:pt x="6" y="45"/>
                          </a:lnTo>
                          <a:lnTo>
                            <a:pt x="0" y="34"/>
                          </a:lnTo>
                          <a:lnTo>
                            <a:pt x="6" y="23"/>
                          </a:lnTo>
                          <a:lnTo>
                            <a:pt x="6" y="17"/>
                          </a:lnTo>
                          <a:lnTo>
                            <a:pt x="11" y="17"/>
                          </a:lnTo>
                          <a:lnTo>
                            <a:pt x="11" y="11"/>
                          </a:lnTo>
                          <a:lnTo>
                            <a:pt x="11" y="6"/>
                          </a:lnTo>
                          <a:lnTo>
                            <a:pt x="11" y="0"/>
                          </a:lnTo>
                          <a:lnTo>
                            <a:pt x="17" y="0"/>
                          </a:lnTo>
                          <a:lnTo>
                            <a:pt x="23" y="0"/>
                          </a:lnTo>
                          <a:lnTo>
                            <a:pt x="28" y="0"/>
                          </a:lnTo>
                          <a:lnTo>
                            <a:pt x="34" y="0"/>
                          </a:lnTo>
                          <a:lnTo>
                            <a:pt x="40" y="0"/>
                          </a:lnTo>
                          <a:lnTo>
                            <a:pt x="45" y="0"/>
                          </a:lnTo>
                          <a:lnTo>
                            <a:pt x="51" y="0"/>
                          </a:lnTo>
                          <a:lnTo>
                            <a:pt x="62" y="6"/>
                          </a:lnTo>
                          <a:lnTo>
                            <a:pt x="57" y="11"/>
                          </a:lnTo>
                          <a:lnTo>
                            <a:pt x="62" y="11"/>
                          </a:lnTo>
                          <a:lnTo>
                            <a:pt x="62" y="17"/>
                          </a:lnTo>
                          <a:lnTo>
                            <a:pt x="68" y="23"/>
                          </a:lnTo>
                          <a:lnTo>
                            <a:pt x="68" y="28"/>
                          </a:lnTo>
                          <a:lnTo>
                            <a:pt x="68" y="34"/>
                          </a:lnTo>
                          <a:lnTo>
                            <a:pt x="68" y="45"/>
                          </a:lnTo>
                          <a:lnTo>
                            <a:pt x="68" y="51"/>
                          </a:lnTo>
                          <a:lnTo>
                            <a:pt x="68" y="57"/>
                          </a:lnTo>
                          <a:lnTo>
                            <a:pt x="68" y="62"/>
                          </a:lnTo>
                          <a:lnTo>
                            <a:pt x="68" y="68"/>
                          </a:lnTo>
                          <a:lnTo>
                            <a:pt x="68" y="74"/>
                          </a:lnTo>
                          <a:lnTo>
                            <a:pt x="74" y="74"/>
                          </a:lnTo>
                          <a:lnTo>
                            <a:pt x="79" y="74"/>
                          </a:lnTo>
                          <a:lnTo>
                            <a:pt x="79" y="68"/>
                          </a:lnTo>
                          <a:lnTo>
                            <a:pt x="79" y="62"/>
                          </a:lnTo>
                          <a:lnTo>
                            <a:pt x="85" y="57"/>
                          </a:lnTo>
                          <a:lnTo>
                            <a:pt x="85" y="45"/>
                          </a:lnTo>
                          <a:lnTo>
                            <a:pt x="91" y="40"/>
                          </a:lnTo>
                          <a:lnTo>
                            <a:pt x="96" y="40"/>
                          </a:lnTo>
                          <a:lnTo>
                            <a:pt x="102" y="45"/>
                          </a:lnTo>
                          <a:lnTo>
                            <a:pt x="108" y="51"/>
                          </a:lnTo>
                          <a:lnTo>
                            <a:pt x="108" y="57"/>
                          </a:lnTo>
                          <a:lnTo>
                            <a:pt x="108" y="62"/>
                          </a:lnTo>
                          <a:lnTo>
                            <a:pt x="108" y="68"/>
                          </a:lnTo>
                          <a:lnTo>
                            <a:pt x="108" y="74"/>
                          </a:lnTo>
                          <a:lnTo>
                            <a:pt x="102" y="74"/>
                          </a:lnTo>
                          <a:lnTo>
                            <a:pt x="102" y="80"/>
                          </a:lnTo>
                          <a:lnTo>
                            <a:pt x="102" y="85"/>
                          </a:lnTo>
                          <a:lnTo>
                            <a:pt x="102" y="91"/>
                          </a:lnTo>
                          <a:lnTo>
                            <a:pt x="96" y="97"/>
                          </a:lnTo>
                          <a:lnTo>
                            <a:pt x="96" y="108"/>
                          </a:lnTo>
                          <a:lnTo>
                            <a:pt x="96" y="114"/>
                          </a:lnTo>
                          <a:lnTo>
                            <a:pt x="102" y="119"/>
                          </a:lnTo>
                          <a:lnTo>
                            <a:pt x="102" y="125"/>
                          </a:lnTo>
                          <a:lnTo>
                            <a:pt x="102" y="131"/>
                          </a:lnTo>
                          <a:lnTo>
                            <a:pt x="108" y="131"/>
                          </a:lnTo>
                          <a:lnTo>
                            <a:pt x="108" y="136"/>
                          </a:lnTo>
                          <a:lnTo>
                            <a:pt x="108" y="142"/>
                          </a:lnTo>
                          <a:lnTo>
                            <a:pt x="113" y="142"/>
                          </a:lnTo>
                          <a:lnTo>
                            <a:pt x="113" y="148"/>
                          </a:lnTo>
                          <a:lnTo>
                            <a:pt x="113" y="153"/>
                          </a:lnTo>
                          <a:lnTo>
                            <a:pt x="119" y="153"/>
                          </a:lnTo>
                          <a:lnTo>
                            <a:pt x="125" y="153"/>
                          </a:lnTo>
                          <a:lnTo>
                            <a:pt x="125" y="159"/>
                          </a:lnTo>
                          <a:lnTo>
                            <a:pt x="125" y="165"/>
                          </a:lnTo>
                          <a:lnTo>
                            <a:pt x="130" y="165"/>
                          </a:lnTo>
                          <a:lnTo>
                            <a:pt x="130" y="170"/>
                          </a:lnTo>
                          <a:lnTo>
                            <a:pt x="136" y="170"/>
                          </a:lnTo>
                          <a:lnTo>
                            <a:pt x="136" y="182"/>
                          </a:lnTo>
                          <a:lnTo>
                            <a:pt x="142" y="182"/>
                          </a:lnTo>
                          <a:lnTo>
                            <a:pt x="142" y="187"/>
                          </a:lnTo>
                          <a:lnTo>
                            <a:pt x="142" y="193"/>
                          </a:lnTo>
                          <a:lnTo>
                            <a:pt x="147" y="193"/>
                          </a:lnTo>
                          <a:lnTo>
                            <a:pt x="153" y="199"/>
                          </a:lnTo>
                          <a:lnTo>
                            <a:pt x="159" y="210"/>
                          </a:lnTo>
                          <a:lnTo>
                            <a:pt x="164" y="210"/>
                          </a:lnTo>
                          <a:lnTo>
                            <a:pt x="164" y="216"/>
                          </a:lnTo>
                          <a:lnTo>
                            <a:pt x="170" y="216"/>
                          </a:lnTo>
                          <a:lnTo>
                            <a:pt x="170" y="221"/>
                          </a:lnTo>
                          <a:lnTo>
                            <a:pt x="181" y="227"/>
                          </a:lnTo>
                          <a:lnTo>
                            <a:pt x="187" y="227"/>
                          </a:lnTo>
                          <a:lnTo>
                            <a:pt x="193" y="227"/>
                          </a:lnTo>
                          <a:lnTo>
                            <a:pt x="198" y="227"/>
                          </a:lnTo>
                          <a:lnTo>
                            <a:pt x="204" y="227"/>
                          </a:lnTo>
                          <a:lnTo>
                            <a:pt x="210" y="227"/>
                          </a:lnTo>
                          <a:lnTo>
                            <a:pt x="215" y="227"/>
                          </a:lnTo>
                          <a:lnTo>
                            <a:pt x="221" y="221"/>
                          </a:lnTo>
                          <a:lnTo>
                            <a:pt x="227" y="216"/>
                          </a:lnTo>
                          <a:lnTo>
                            <a:pt x="232" y="210"/>
                          </a:lnTo>
                          <a:lnTo>
                            <a:pt x="232" y="204"/>
                          </a:lnTo>
                          <a:lnTo>
                            <a:pt x="238" y="199"/>
                          </a:lnTo>
                          <a:lnTo>
                            <a:pt x="238" y="193"/>
                          </a:lnTo>
                          <a:lnTo>
                            <a:pt x="238" y="182"/>
                          </a:lnTo>
                          <a:lnTo>
                            <a:pt x="244" y="182"/>
                          </a:lnTo>
                          <a:lnTo>
                            <a:pt x="244" y="176"/>
                          </a:lnTo>
                          <a:lnTo>
                            <a:pt x="249" y="176"/>
                          </a:lnTo>
                          <a:lnTo>
                            <a:pt x="255" y="176"/>
                          </a:lnTo>
                          <a:lnTo>
                            <a:pt x="255" y="182"/>
                          </a:lnTo>
                          <a:lnTo>
                            <a:pt x="261" y="182"/>
                          </a:lnTo>
                          <a:lnTo>
                            <a:pt x="261" y="187"/>
                          </a:lnTo>
                          <a:lnTo>
                            <a:pt x="261" y="193"/>
                          </a:lnTo>
                          <a:lnTo>
                            <a:pt x="266" y="193"/>
                          </a:lnTo>
                          <a:lnTo>
                            <a:pt x="266" y="199"/>
                          </a:lnTo>
                          <a:lnTo>
                            <a:pt x="272" y="199"/>
                          </a:lnTo>
                          <a:lnTo>
                            <a:pt x="278" y="199"/>
                          </a:lnTo>
                          <a:lnTo>
                            <a:pt x="283" y="199"/>
                          </a:lnTo>
                          <a:lnTo>
                            <a:pt x="295" y="193"/>
                          </a:lnTo>
                          <a:lnTo>
                            <a:pt x="306" y="193"/>
                          </a:lnTo>
                          <a:lnTo>
                            <a:pt x="312" y="193"/>
                          </a:lnTo>
                          <a:lnTo>
                            <a:pt x="317" y="193"/>
                          </a:lnTo>
                          <a:lnTo>
                            <a:pt x="323" y="199"/>
                          </a:lnTo>
                          <a:lnTo>
                            <a:pt x="329" y="199"/>
                          </a:lnTo>
                          <a:lnTo>
                            <a:pt x="334" y="199"/>
                          </a:lnTo>
                          <a:lnTo>
                            <a:pt x="340" y="199"/>
                          </a:lnTo>
                          <a:lnTo>
                            <a:pt x="340" y="204"/>
                          </a:lnTo>
                          <a:lnTo>
                            <a:pt x="346" y="204"/>
                          </a:lnTo>
                          <a:lnTo>
                            <a:pt x="346" y="210"/>
                          </a:lnTo>
                          <a:lnTo>
                            <a:pt x="346" y="216"/>
                          </a:lnTo>
                          <a:lnTo>
                            <a:pt x="351" y="216"/>
                          </a:lnTo>
                          <a:lnTo>
                            <a:pt x="351" y="221"/>
                          </a:lnTo>
                          <a:lnTo>
                            <a:pt x="351" y="227"/>
                          </a:lnTo>
                          <a:lnTo>
                            <a:pt x="351" y="233"/>
                          </a:lnTo>
                          <a:lnTo>
                            <a:pt x="357" y="238"/>
                          </a:lnTo>
                          <a:lnTo>
                            <a:pt x="363" y="238"/>
                          </a:lnTo>
                          <a:lnTo>
                            <a:pt x="363" y="244"/>
                          </a:lnTo>
                          <a:lnTo>
                            <a:pt x="363" y="250"/>
                          </a:lnTo>
                          <a:lnTo>
                            <a:pt x="368" y="250"/>
                          </a:lnTo>
                          <a:lnTo>
                            <a:pt x="374" y="250"/>
                          </a:lnTo>
                          <a:lnTo>
                            <a:pt x="374" y="261"/>
                          </a:lnTo>
                          <a:lnTo>
                            <a:pt x="374" y="267"/>
                          </a:lnTo>
                          <a:lnTo>
                            <a:pt x="374" y="272"/>
                          </a:lnTo>
                          <a:lnTo>
                            <a:pt x="374" y="278"/>
                          </a:lnTo>
                          <a:lnTo>
                            <a:pt x="374" y="284"/>
                          </a:lnTo>
                          <a:lnTo>
                            <a:pt x="374" y="289"/>
                          </a:lnTo>
                          <a:lnTo>
                            <a:pt x="374" y="295"/>
                          </a:lnTo>
                          <a:lnTo>
                            <a:pt x="374" y="301"/>
                          </a:lnTo>
                          <a:lnTo>
                            <a:pt x="374" y="306"/>
                          </a:lnTo>
                          <a:lnTo>
                            <a:pt x="368" y="312"/>
                          </a:lnTo>
                          <a:lnTo>
                            <a:pt x="363" y="312"/>
                          </a:lnTo>
                          <a:lnTo>
                            <a:pt x="363" y="318"/>
                          </a:lnTo>
                          <a:lnTo>
                            <a:pt x="363" y="323"/>
                          </a:lnTo>
                          <a:lnTo>
                            <a:pt x="368" y="323"/>
                          </a:lnTo>
                          <a:lnTo>
                            <a:pt x="374" y="323"/>
                          </a:lnTo>
                          <a:lnTo>
                            <a:pt x="385" y="329"/>
                          </a:lnTo>
                          <a:lnTo>
                            <a:pt x="391" y="329"/>
                          </a:lnTo>
                          <a:lnTo>
                            <a:pt x="397" y="329"/>
                          </a:lnTo>
                          <a:lnTo>
                            <a:pt x="402" y="329"/>
                          </a:lnTo>
                          <a:lnTo>
                            <a:pt x="408" y="329"/>
                          </a:lnTo>
                          <a:lnTo>
                            <a:pt x="419" y="329"/>
                          </a:lnTo>
                          <a:lnTo>
                            <a:pt x="431" y="323"/>
                          </a:lnTo>
                          <a:lnTo>
                            <a:pt x="436" y="323"/>
                          </a:lnTo>
                          <a:lnTo>
                            <a:pt x="442" y="318"/>
                          </a:lnTo>
                          <a:lnTo>
                            <a:pt x="448" y="318"/>
                          </a:lnTo>
                          <a:lnTo>
                            <a:pt x="448" y="323"/>
                          </a:lnTo>
                          <a:lnTo>
                            <a:pt x="453" y="323"/>
                          </a:lnTo>
                          <a:lnTo>
                            <a:pt x="459" y="318"/>
                          </a:lnTo>
                          <a:lnTo>
                            <a:pt x="465" y="318"/>
                          </a:lnTo>
                          <a:lnTo>
                            <a:pt x="465" y="312"/>
                          </a:lnTo>
                          <a:lnTo>
                            <a:pt x="470" y="306"/>
                          </a:lnTo>
                          <a:lnTo>
                            <a:pt x="476" y="306"/>
                          </a:lnTo>
                          <a:lnTo>
                            <a:pt x="482" y="301"/>
                          </a:lnTo>
                          <a:lnTo>
                            <a:pt x="487" y="301"/>
                          </a:lnTo>
                          <a:lnTo>
                            <a:pt x="487" y="295"/>
                          </a:lnTo>
                          <a:lnTo>
                            <a:pt x="493" y="295"/>
                          </a:lnTo>
                          <a:lnTo>
                            <a:pt x="499" y="289"/>
                          </a:lnTo>
                          <a:lnTo>
                            <a:pt x="504" y="289"/>
                          </a:lnTo>
                          <a:lnTo>
                            <a:pt x="510" y="295"/>
                          </a:lnTo>
                          <a:lnTo>
                            <a:pt x="516" y="295"/>
                          </a:lnTo>
                          <a:lnTo>
                            <a:pt x="516" y="306"/>
                          </a:lnTo>
                          <a:lnTo>
                            <a:pt x="521" y="312"/>
                          </a:lnTo>
                          <a:lnTo>
                            <a:pt x="527" y="318"/>
                          </a:lnTo>
                          <a:lnTo>
                            <a:pt x="527" y="323"/>
                          </a:lnTo>
                          <a:lnTo>
                            <a:pt x="527" y="329"/>
                          </a:lnTo>
                          <a:lnTo>
                            <a:pt x="533" y="335"/>
                          </a:lnTo>
                          <a:lnTo>
                            <a:pt x="538" y="340"/>
                          </a:lnTo>
                          <a:lnTo>
                            <a:pt x="544" y="340"/>
                          </a:lnTo>
                          <a:lnTo>
                            <a:pt x="550" y="335"/>
                          </a:lnTo>
                          <a:lnTo>
                            <a:pt x="555" y="335"/>
                          </a:lnTo>
                          <a:lnTo>
                            <a:pt x="561" y="335"/>
                          </a:lnTo>
                          <a:lnTo>
                            <a:pt x="561" y="329"/>
                          </a:lnTo>
                          <a:lnTo>
                            <a:pt x="567" y="323"/>
                          </a:lnTo>
                          <a:lnTo>
                            <a:pt x="572" y="323"/>
                          </a:lnTo>
                          <a:lnTo>
                            <a:pt x="578" y="329"/>
                          </a:lnTo>
                          <a:lnTo>
                            <a:pt x="584" y="329"/>
                          </a:lnTo>
                          <a:lnTo>
                            <a:pt x="584" y="335"/>
                          </a:lnTo>
                          <a:lnTo>
                            <a:pt x="584" y="340"/>
                          </a:lnTo>
                          <a:lnTo>
                            <a:pt x="589" y="346"/>
                          </a:lnTo>
                          <a:lnTo>
                            <a:pt x="589" y="352"/>
                          </a:lnTo>
                          <a:lnTo>
                            <a:pt x="601" y="357"/>
                          </a:lnTo>
                          <a:lnTo>
                            <a:pt x="601" y="363"/>
                          </a:lnTo>
                          <a:lnTo>
                            <a:pt x="606" y="363"/>
                          </a:lnTo>
                          <a:lnTo>
                            <a:pt x="612" y="363"/>
                          </a:lnTo>
                          <a:lnTo>
                            <a:pt x="629" y="357"/>
                          </a:lnTo>
                          <a:lnTo>
                            <a:pt x="629" y="352"/>
                          </a:lnTo>
                          <a:lnTo>
                            <a:pt x="635" y="352"/>
                          </a:lnTo>
                          <a:lnTo>
                            <a:pt x="640" y="352"/>
                          </a:lnTo>
                          <a:lnTo>
                            <a:pt x="652" y="352"/>
                          </a:lnTo>
                          <a:lnTo>
                            <a:pt x="657" y="352"/>
                          </a:lnTo>
                          <a:lnTo>
                            <a:pt x="663" y="352"/>
                          </a:lnTo>
                          <a:lnTo>
                            <a:pt x="669" y="352"/>
                          </a:lnTo>
                          <a:lnTo>
                            <a:pt x="663" y="363"/>
                          </a:lnTo>
                          <a:lnTo>
                            <a:pt x="663" y="374"/>
                          </a:lnTo>
                          <a:lnTo>
                            <a:pt x="657" y="380"/>
                          </a:lnTo>
                          <a:lnTo>
                            <a:pt x="657" y="391"/>
                          </a:lnTo>
                          <a:lnTo>
                            <a:pt x="657" y="403"/>
                          </a:lnTo>
                          <a:lnTo>
                            <a:pt x="657" y="408"/>
                          </a:lnTo>
                          <a:lnTo>
                            <a:pt x="657" y="414"/>
                          </a:lnTo>
                          <a:lnTo>
                            <a:pt x="646" y="420"/>
                          </a:lnTo>
                          <a:lnTo>
                            <a:pt x="640" y="420"/>
                          </a:lnTo>
                          <a:lnTo>
                            <a:pt x="635" y="425"/>
                          </a:lnTo>
                          <a:lnTo>
                            <a:pt x="629" y="431"/>
                          </a:lnTo>
                          <a:lnTo>
                            <a:pt x="623" y="431"/>
                          </a:lnTo>
                          <a:lnTo>
                            <a:pt x="618" y="437"/>
                          </a:lnTo>
                          <a:lnTo>
                            <a:pt x="606" y="442"/>
                          </a:lnTo>
                          <a:lnTo>
                            <a:pt x="601" y="448"/>
                          </a:lnTo>
                          <a:lnTo>
                            <a:pt x="601" y="454"/>
                          </a:lnTo>
                          <a:lnTo>
                            <a:pt x="601" y="471"/>
                          </a:lnTo>
                          <a:lnTo>
                            <a:pt x="595" y="471"/>
                          </a:lnTo>
                          <a:lnTo>
                            <a:pt x="595" y="476"/>
                          </a:lnTo>
                          <a:lnTo>
                            <a:pt x="601" y="482"/>
                          </a:lnTo>
                          <a:lnTo>
                            <a:pt x="601" y="488"/>
                          </a:lnTo>
                          <a:lnTo>
                            <a:pt x="606" y="493"/>
                          </a:lnTo>
                          <a:lnTo>
                            <a:pt x="612" y="499"/>
                          </a:lnTo>
                          <a:lnTo>
                            <a:pt x="618" y="499"/>
                          </a:lnTo>
                          <a:lnTo>
                            <a:pt x="629" y="499"/>
                          </a:lnTo>
                          <a:lnTo>
                            <a:pt x="635" y="499"/>
                          </a:lnTo>
                          <a:lnTo>
                            <a:pt x="640" y="499"/>
                          </a:lnTo>
                          <a:lnTo>
                            <a:pt x="646" y="499"/>
                          </a:lnTo>
                          <a:lnTo>
                            <a:pt x="652" y="493"/>
                          </a:lnTo>
                          <a:lnTo>
                            <a:pt x="657" y="488"/>
                          </a:lnTo>
                          <a:lnTo>
                            <a:pt x="669" y="482"/>
                          </a:lnTo>
                          <a:lnTo>
                            <a:pt x="669" y="476"/>
                          </a:lnTo>
                          <a:lnTo>
                            <a:pt x="674" y="476"/>
                          </a:lnTo>
                          <a:lnTo>
                            <a:pt x="674" y="482"/>
                          </a:lnTo>
                          <a:lnTo>
                            <a:pt x="674" y="488"/>
                          </a:lnTo>
                          <a:lnTo>
                            <a:pt x="674" y="493"/>
                          </a:lnTo>
                          <a:lnTo>
                            <a:pt x="674" y="499"/>
                          </a:lnTo>
                          <a:lnTo>
                            <a:pt x="674" y="505"/>
                          </a:lnTo>
                          <a:lnTo>
                            <a:pt x="674" y="516"/>
                          </a:lnTo>
                          <a:lnTo>
                            <a:pt x="674" y="522"/>
                          </a:lnTo>
                          <a:lnTo>
                            <a:pt x="674" y="527"/>
                          </a:lnTo>
                          <a:lnTo>
                            <a:pt x="674" y="533"/>
                          </a:lnTo>
                          <a:lnTo>
                            <a:pt x="669" y="533"/>
                          </a:lnTo>
                          <a:lnTo>
                            <a:pt x="663" y="539"/>
                          </a:lnTo>
                          <a:lnTo>
                            <a:pt x="657" y="544"/>
                          </a:lnTo>
                          <a:lnTo>
                            <a:pt x="657" y="550"/>
                          </a:lnTo>
                          <a:lnTo>
                            <a:pt x="657" y="556"/>
                          </a:lnTo>
                          <a:lnTo>
                            <a:pt x="646" y="556"/>
                          </a:lnTo>
                          <a:lnTo>
                            <a:pt x="640" y="556"/>
                          </a:lnTo>
                          <a:lnTo>
                            <a:pt x="635" y="556"/>
                          </a:lnTo>
                          <a:lnTo>
                            <a:pt x="635" y="561"/>
                          </a:lnTo>
                          <a:lnTo>
                            <a:pt x="635" y="567"/>
                          </a:lnTo>
                          <a:lnTo>
                            <a:pt x="640" y="567"/>
                          </a:lnTo>
                          <a:lnTo>
                            <a:pt x="646" y="567"/>
                          </a:lnTo>
                          <a:lnTo>
                            <a:pt x="652" y="567"/>
                          </a:lnTo>
                          <a:lnTo>
                            <a:pt x="657" y="567"/>
                          </a:lnTo>
                          <a:lnTo>
                            <a:pt x="669" y="567"/>
                          </a:lnTo>
                          <a:lnTo>
                            <a:pt x="674" y="573"/>
                          </a:lnTo>
                          <a:lnTo>
                            <a:pt x="674" y="578"/>
                          </a:lnTo>
                          <a:lnTo>
                            <a:pt x="674" y="584"/>
                          </a:lnTo>
                          <a:lnTo>
                            <a:pt x="669" y="595"/>
                          </a:lnTo>
                          <a:lnTo>
                            <a:pt x="663" y="595"/>
                          </a:lnTo>
                          <a:lnTo>
                            <a:pt x="657" y="601"/>
                          </a:lnTo>
                          <a:lnTo>
                            <a:pt x="657" y="595"/>
                          </a:lnTo>
                          <a:lnTo>
                            <a:pt x="652" y="595"/>
                          </a:lnTo>
                          <a:lnTo>
                            <a:pt x="629" y="584"/>
                          </a:lnTo>
                          <a:lnTo>
                            <a:pt x="623" y="584"/>
                          </a:lnTo>
                          <a:lnTo>
                            <a:pt x="618" y="578"/>
                          </a:lnTo>
                          <a:lnTo>
                            <a:pt x="606" y="578"/>
                          </a:lnTo>
                          <a:lnTo>
                            <a:pt x="601" y="573"/>
                          </a:lnTo>
                          <a:lnTo>
                            <a:pt x="589" y="573"/>
                          </a:lnTo>
                          <a:lnTo>
                            <a:pt x="578" y="573"/>
                          </a:lnTo>
                          <a:lnTo>
                            <a:pt x="578" y="556"/>
                          </a:lnTo>
                          <a:lnTo>
                            <a:pt x="578" y="544"/>
                          </a:lnTo>
                          <a:lnTo>
                            <a:pt x="572" y="544"/>
                          </a:lnTo>
                          <a:lnTo>
                            <a:pt x="561" y="544"/>
                          </a:lnTo>
                          <a:lnTo>
                            <a:pt x="550" y="544"/>
                          </a:lnTo>
                          <a:lnTo>
                            <a:pt x="544" y="544"/>
                          </a:lnTo>
                          <a:lnTo>
                            <a:pt x="538" y="539"/>
                          </a:lnTo>
                          <a:lnTo>
                            <a:pt x="533" y="533"/>
                          </a:lnTo>
                          <a:lnTo>
                            <a:pt x="521" y="533"/>
                          </a:lnTo>
                          <a:lnTo>
                            <a:pt x="516" y="527"/>
                          </a:lnTo>
                          <a:lnTo>
                            <a:pt x="516" y="522"/>
                          </a:lnTo>
                          <a:lnTo>
                            <a:pt x="521" y="516"/>
                          </a:lnTo>
                          <a:lnTo>
                            <a:pt x="527" y="516"/>
                          </a:lnTo>
                          <a:lnTo>
                            <a:pt x="533" y="516"/>
                          </a:lnTo>
                          <a:lnTo>
                            <a:pt x="538" y="516"/>
                          </a:lnTo>
                          <a:lnTo>
                            <a:pt x="538" y="510"/>
                          </a:lnTo>
                          <a:lnTo>
                            <a:pt x="544" y="505"/>
                          </a:lnTo>
                          <a:lnTo>
                            <a:pt x="544" y="499"/>
                          </a:lnTo>
                          <a:lnTo>
                            <a:pt x="538" y="499"/>
                          </a:lnTo>
                          <a:lnTo>
                            <a:pt x="538" y="493"/>
                          </a:lnTo>
                          <a:lnTo>
                            <a:pt x="533" y="493"/>
                          </a:lnTo>
                          <a:lnTo>
                            <a:pt x="527" y="499"/>
                          </a:lnTo>
                          <a:lnTo>
                            <a:pt x="521" y="499"/>
                          </a:lnTo>
                          <a:lnTo>
                            <a:pt x="516" y="499"/>
                          </a:lnTo>
                          <a:lnTo>
                            <a:pt x="510" y="499"/>
                          </a:lnTo>
                          <a:lnTo>
                            <a:pt x="504" y="505"/>
                          </a:lnTo>
                          <a:lnTo>
                            <a:pt x="499" y="505"/>
                          </a:lnTo>
                          <a:lnTo>
                            <a:pt x="493" y="505"/>
                          </a:lnTo>
                          <a:lnTo>
                            <a:pt x="493" y="499"/>
                          </a:lnTo>
                          <a:lnTo>
                            <a:pt x="487" y="488"/>
                          </a:lnTo>
                          <a:lnTo>
                            <a:pt x="487" y="482"/>
                          </a:lnTo>
                          <a:lnTo>
                            <a:pt x="493" y="482"/>
                          </a:lnTo>
                          <a:lnTo>
                            <a:pt x="493" y="476"/>
                          </a:lnTo>
                          <a:lnTo>
                            <a:pt x="504" y="471"/>
                          </a:lnTo>
                          <a:lnTo>
                            <a:pt x="510" y="471"/>
                          </a:lnTo>
                          <a:lnTo>
                            <a:pt x="510" y="465"/>
                          </a:lnTo>
                          <a:lnTo>
                            <a:pt x="516" y="465"/>
                          </a:lnTo>
                          <a:lnTo>
                            <a:pt x="516" y="459"/>
                          </a:lnTo>
                          <a:lnTo>
                            <a:pt x="510" y="459"/>
                          </a:lnTo>
                          <a:lnTo>
                            <a:pt x="487" y="459"/>
                          </a:lnTo>
                          <a:lnTo>
                            <a:pt x="448" y="459"/>
                          </a:lnTo>
                          <a:lnTo>
                            <a:pt x="380" y="459"/>
                          </a:lnTo>
                          <a:lnTo>
                            <a:pt x="368" y="459"/>
                          </a:lnTo>
                          <a:lnTo>
                            <a:pt x="363" y="459"/>
                          </a:lnTo>
                          <a:lnTo>
                            <a:pt x="266" y="459"/>
                          </a:lnTo>
                          <a:lnTo>
                            <a:pt x="261" y="459"/>
                          </a:lnTo>
                          <a:lnTo>
                            <a:pt x="261" y="465"/>
                          </a:lnTo>
                          <a:lnTo>
                            <a:pt x="261" y="471"/>
                          </a:lnTo>
                          <a:lnTo>
                            <a:pt x="255" y="471"/>
                          </a:lnTo>
                          <a:lnTo>
                            <a:pt x="249" y="471"/>
                          </a:lnTo>
                          <a:lnTo>
                            <a:pt x="244" y="471"/>
                          </a:lnTo>
                          <a:lnTo>
                            <a:pt x="238" y="471"/>
                          </a:lnTo>
                          <a:lnTo>
                            <a:pt x="232" y="465"/>
                          </a:lnTo>
                          <a:lnTo>
                            <a:pt x="227" y="459"/>
                          </a:lnTo>
                          <a:lnTo>
                            <a:pt x="227" y="454"/>
                          </a:lnTo>
                          <a:lnTo>
                            <a:pt x="221" y="454"/>
                          </a:lnTo>
                          <a:lnTo>
                            <a:pt x="210" y="454"/>
                          </a:lnTo>
                          <a:lnTo>
                            <a:pt x="198" y="454"/>
                          </a:lnTo>
                          <a:lnTo>
                            <a:pt x="198" y="459"/>
                          </a:lnTo>
                          <a:lnTo>
                            <a:pt x="193" y="459"/>
                          </a:lnTo>
                          <a:lnTo>
                            <a:pt x="193" y="465"/>
                          </a:lnTo>
                          <a:lnTo>
                            <a:pt x="193" y="471"/>
                          </a:lnTo>
                          <a:lnTo>
                            <a:pt x="187" y="476"/>
                          </a:lnTo>
                          <a:lnTo>
                            <a:pt x="187" y="482"/>
                          </a:lnTo>
                          <a:lnTo>
                            <a:pt x="181" y="482"/>
                          </a:lnTo>
                          <a:lnTo>
                            <a:pt x="181" y="488"/>
                          </a:lnTo>
                          <a:lnTo>
                            <a:pt x="181" y="493"/>
                          </a:lnTo>
                          <a:lnTo>
                            <a:pt x="176" y="505"/>
                          </a:lnTo>
                          <a:lnTo>
                            <a:pt x="170" y="505"/>
                          </a:lnTo>
                          <a:lnTo>
                            <a:pt x="164" y="510"/>
                          </a:lnTo>
                          <a:lnTo>
                            <a:pt x="164" y="516"/>
                          </a:lnTo>
                          <a:lnTo>
                            <a:pt x="159" y="516"/>
                          </a:lnTo>
                          <a:lnTo>
                            <a:pt x="153" y="516"/>
                          </a:lnTo>
                          <a:lnTo>
                            <a:pt x="147" y="516"/>
                          </a:lnTo>
                          <a:lnTo>
                            <a:pt x="142" y="516"/>
                          </a:lnTo>
                          <a:lnTo>
                            <a:pt x="136" y="516"/>
                          </a:lnTo>
                          <a:lnTo>
                            <a:pt x="130" y="516"/>
                          </a:lnTo>
                          <a:lnTo>
                            <a:pt x="125" y="516"/>
                          </a:lnTo>
                          <a:lnTo>
                            <a:pt x="119" y="516"/>
                          </a:lnTo>
                          <a:lnTo>
                            <a:pt x="113" y="516"/>
                          </a:lnTo>
                          <a:lnTo>
                            <a:pt x="108" y="516"/>
                          </a:lnTo>
                          <a:lnTo>
                            <a:pt x="102" y="516"/>
                          </a:lnTo>
                          <a:lnTo>
                            <a:pt x="96" y="516"/>
                          </a:lnTo>
                          <a:lnTo>
                            <a:pt x="91" y="516"/>
                          </a:lnTo>
                          <a:lnTo>
                            <a:pt x="85" y="516"/>
                          </a:lnTo>
                          <a:lnTo>
                            <a:pt x="79" y="510"/>
                          </a:lnTo>
                          <a:lnTo>
                            <a:pt x="74" y="510"/>
                          </a:lnTo>
                          <a:lnTo>
                            <a:pt x="68" y="510"/>
                          </a:lnTo>
                          <a:lnTo>
                            <a:pt x="62" y="516"/>
                          </a:lnTo>
                          <a:lnTo>
                            <a:pt x="57" y="522"/>
                          </a:lnTo>
                          <a:lnTo>
                            <a:pt x="57" y="527"/>
                          </a:lnTo>
                          <a:lnTo>
                            <a:pt x="51" y="527"/>
                          </a:lnTo>
                          <a:lnTo>
                            <a:pt x="45" y="527"/>
                          </a:lnTo>
                          <a:lnTo>
                            <a:pt x="40" y="533"/>
                          </a:lnTo>
                          <a:lnTo>
                            <a:pt x="34" y="527"/>
                          </a:lnTo>
                          <a:lnTo>
                            <a:pt x="28" y="527"/>
                          </a:lnTo>
                          <a:lnTo>
                            <a:pt x="17" y="527"/>
                          </a:lnTo>
                          <a:lnTo>
                            <a:pt x="17" y="533"/>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75" name="Google Shape;1575;p26"/>
                    <p:cNvSpPr/>
                    <p:nvPr/>
                  </p:nvSpPr>
                  <p:spPr>
                    <a:xfrm>
                      <a:off x="627101" y="3949063"/>
                      <a:ext cx="645250" cy="854438"/>
                    </a:xfrm>
                    <a:custGeom>
                      <a:avLst/>
                      <a:gdLst/>
                      <a:ahLst/>
                      <a:cxnLst/>
                      <a:rect l="l" t="t" r="r" b="b"/>
                      <a:pathLst>
                        <a:path w="612" h="788" extrusionOk="0">
                          <a:moveTo>
                            <a:pt x="62" y="641"/>
                          </a:moveTo>
                          <a:lnTo>
                            <a:pt x="68" y="635"/>
                          </a:lnTo>
                          <a:lnTo>
                            <a:pt x="74" y="635"/>
                          </a:lnTo>
                          <a:lnTo>
                            <a:pt x="79" y="624"/>
                          </a:lnTo>
                          <a:lnTo>
                            <a:pt x="79" y="618"/>
                          </a:lnTo>
                          <a:lnTo>
                            <a:pt x="79" y="613"/>
                          </a:lnTo>
                          <a:lnTo>
                            <a:pt x="74" y="607"/>
                          </a:lnTo>
                          <a:lnTo>
                            <a:pt x="62" y="607"/>
                          </a:lnTo>
                          <a:lnTo>
                            <a:pt x="57" y="607"/>
                          </a:lnTo>
                          <a:lnTo>
                            <a:pt x="51" y="607"/>
                          </a:lnTo>
                          <a:lnTo>
                            <a:pt x="45" y="607"/>
                          </a:lnTo>
                          <a:lnTo>
                            <a:pt x="40" y="607"/>
                          </a:lnTo>
                          <a:lnTo>
                            <a:pt x="40" y="601"/>
                          </a:lnTo>
                          <a:lnTo>
                            <a:pt x="40" y="596"/>
                          </a:lnTo>
                          <a:lnTo>
                            <a:pt x="45" y="596"/>
                          </a:lnTo>
                          <a:lnTo>
                            <a:pt x="51" y="596"/>
                          </a:lnTo>
                          <a:lnTo>
                            <a:pt x="62" y="596"/>
                          </a:lnTo>
                          <a:lnTo>
                            <a:pt x="62" y="590"/>
                          </a:lnTo>
                          <a:lnTo>
                            <a:pt x="62" y="584"/>
                          </a:lnTo>
                          <a:lnTo>
                            <a:pt x="68" y="579"/>
                          </a:lnTo>
                          <a:lnTo>
                            <a:pt x="74" y="573"/>
                          </a:lnTo>
                          <a:lnTo>
                            <a:pt x="79" y="573"/>
                          </a:lnTo>
                          <a:lnTo>
                            <a:pt x="79" y="567"/>
                          </a:lnTo>
                          <a:lnTo>
                            <a:pt x="79" y="562"/>
                          </a:lnTo>
                          <a:lnTo>
                            <a:pt x="79" y="556"/>
                          </a:lnTo>
                          <a:lnTo>
                            <a:pt x="79" y="545"/>
                          </a:lnTo>
                          <a:lnTo>
                            <a:pt x="79" y="539"/>
                          </a:lnTo>
                          <a:lnTo>
                            <a:pt x="79" y="533"/>
                          </a:lnTo>
                          <a:lnTo>
                            <a:pt x="79" y="528"/>
                          </a:lnTo>
                          <a:lnTo>
                            <a:pt x="79" y="522"/>
                          </a:lnTo>
                          <a:lnTo>
                            <a:pt x="79" y="516"/>
                          </a:lnTo>
                          <a:lnTo>
                            <a:pt x="74" y="516"/>
                          </a:lnTo>
                          <a:lnTo>
                            <a:pt x="74" y="522"/>
                          </a:lnTo>
                          <a:lnTo>
                            <a:pt x="62" y="528"/>
                          </a:lnTo>
                          <a:lnTo>
                            <a:pt x="57" y="533"/>
                          </a:lnTo>
                          <a:lnTo>
                            <a:pt x="51" y="539"/>
                          </a:lnTo>
                          <a:lnTo>
                            <a:pt x="45" y="539"/>
                          </a:lnTo>
                          <a:lnTo>
                            <a:pt x="40" y="539"/>
                          </a:lnTo>
                          <a:lnTo>
                            <a:pt x="34" y="539"/>
                          </a:lnTo>
                          <a:lnTo>
                            <a:pt x="23" y="539"/>
                          </a:lnTo>
                          <a:lnTo>
                            <a:pt x="17" y="539"/>
                          </a:lnTo>
                          <a:lnTo>
                            <a:pt x="11" y="533"/>
                          </a:lnTo>
                          <a:lnTo>
                            <a:pt x="6" y="528"/>
                          </a:lnTo>
                          <a:lnTo>
                            <a:pt x="6" y="522"/>
                          </a:lnTo>
                          <a:lnTo>
                            <a:pt x="0" y="516"/>
                          </a:lnTo>
                          <a:lnTo>
                            <a:pt x="0" y="511"/>
                          </a:lnTo>
                          <a:lnTo>
                            <a:pt x="6" y="511"/>
                          </a:lnTo>
                          <a:lnTo>
                            <a:pt x="6" y="494"/>
                          </a:lnTo>
                          <a:lnTo>
                            <a:pt x="6" y="488"/>
                          </a:lnTo>
                          <a:lnTo>
                            <a:pt x="11" y="482"/>
                          </a:lnTo>
                          <a:lnTo>
                            <a:pt x="23" y="477"/>
                          </a:lnTo>
                          <a:lnTo>
                            <a:pt x="28" y="471"/>
                          </a:lnTo>
                          <a:lnTo>
                            <a:pt x="34" y="471"/>
                          </a:lnTo>
                          <a:lnTo>
                            <a:pt x="40" y="465"/>
                          </a:lnTo>
                          <a:lnTo>
                            <a:pt x="45" y="460"/>
                          </a:lnTo>
                          <a:lnTo>
                            <a:pt x="51" y="460"/>
                          </a:lnTo>
                          <a:lnTo>
                            <a:pt x="62" y="454"/>
                          </a:lnTo>
                          <a:lnTo>
                            <a:pt x="62" y="448"/>
                          </a:lnTo>
                          <a:lnTo>
                            <a:pt x="62" y="443"/>
                          </a:lnTo>
                          <a:lnTo>
                            <a:pt x="62" y="431"/>
                          </a:lnTo>
                          <a:lnTo>
                            <a:pt x="62" y="420"/>
                          </a:lnTo>
                          <a:lnTo>
                            <a:pt x="68" y="414"/>
                          </a:lnTo>
                          <a:lnTo>
                            <a:pt x="68" y="403"/>
                          </a:lnTo>
                          <a:lnTo>
                            <a:pt x="74" y="392"/>
                          </a:lnTo>
                          <a:lnTo>
                            <a:pt x="74" y="386"/>
                          </a:lnTo>
                          <a:lnTo>
                            <a:pt x="79" y="375"/>
                          </a:lnTo>
                          <a:lnTo>
                            <a:pt x="79" y="369"/>
                          </a:lnTo>
                          <a:lnTo>
                            <a:pt x="85" y="363"/>
                          </a:lnTo>
                          <a:lnTo>
                            <a:pt x="91" y="358"/>
                          </a:lnTo>
                          <a:lnTo>
                            <a:pt x="91" y="352"/>
                          </a:lnTo>
                          <a:lnTo>
                            <a:pt x="102" y="346"/>
                          </a:lnTo>
                          <a:lnTo>
                            <a:pt x="108" y="341"/>
                          </a:lnTo>
                          <a:lnTo>
                            <a:pt x="108" y="335"/>
                          </a:lnTo>
                          <a:lnTo>
                            <a:pt x="113" y="335"/>
                          </a:lnTo>
                          <a:lnTo>
                            <a:pt x="119" y="329"/>
                          </a:lnTo>
                          <a:lnTo>
                            <a:pt x="125" y="329"/>
                          </a:lnTo>
                          <a:lnTo>
                            <a:pt x="125" y="324"/>
                          </a:lnTo>
                          <a:lnTo>
                            <a:pt x="130" y="318"/>
                          </a:lnTo>
                          <a:lnTo>
                            <a:pt x="136" y="318"/>
                          </a:lnTo>
                          <a:lnTo>
                            <a:pt x="136" y="312"/>
                          </a:lnTo>
                          <a:lnTo>
                            <a:pt x="142" y="312"/>
                          </a:lnTo>
                          <a:lnTo>
                            <a:pt x="153" y="312"/>
                          </a:lnTo>
                          <a:lnTo>
                            <a:pt x="159" y="307"/>
                          </a:lnTo>
                          <a:lnTo>
                            <a:pt x="164" y="307"/>
                          </a:lnTo>
                          <a:lnTo>
                            <a:pt x="170" y="307"/>
                          </a:lnTo>
                          <a:lnTo>
                            <a:pt x="170" y="301"/>
                          </a:lnTo>
                          <a:lnTo>
                            <a:pt x="170" y="295"/>
                          </a:lnTo>
                          <a:lnTo>
                            <a:pt x="170" y="290"/>
                          </a:lnTo>
                          <a:lnTo>
                            <a:pt x="170" y="284"/>
                          </a:lnTo>
                          <a:lnTo>
                            <a:pt x="170" y="278"/>
                          </a:lnTo>
                          <a:lnTo>
                            <a:pt x="170" y="267"/>
                          </a:lnTo>
                          <a:lnTo>
                            <a:pt x="170" y="261"/>
                          </a:lnTo>
                          <a:lnTo>
                            <a:pt x="176" y="261"/>
                          </a:lnTo>
                          <a:lnTo>
                            <a:pt x="181" y="261"/>
                          </a:lnTo>
                          <a:lnTo>
                            <a:pt x="187" y="261"/>
                          </a:lnTo>
                          <a:lnTo>
                            <a:pt x="193" y="261"/>
                          </a:lnTo>
                          <a:lnTo>
                            <a:pt x="199" y="261"/>
                          </a:lnTo>
                          <a:lnTo>
                            <a:pt x="204" y="261"/>
                          </a:lnTo>
                          <a:lnTo>
                            <a:pt x="210" y="256"/>
                          </a:lnTo>
                          <a:lnTo>
                            <a:pt x="216" y="256"/>
                          </a:lnTo>
                          <a:lnTo>
                            <a:pt x="216" y="250"/>
                          </a:lnTo>
                          <a:lnTo>
                            <a:pt x="216" y="244"/>
                          </a:lnTo>
                          <a:lnTo>
                            <a:pt x="216" y="239"/>
                          </a:lnTo>
                          <a:lnTo>
                            <a:pt x="210" y="239"/>
                          </a:lnTo>
                          <a:lnTo>
                            <a:pt x="204" y="233"/>
                          </a:lnTo>
                          <a:lnTo>
                            <a:pt x="204" y="227"/>
                          </a:lnTo>
                          <a:lnTo>
                            <a:pt x="204" y="222"/>
                          </a:lnTo>
                          <a:lnTo>
                            <a:pt x="204" y="210"/>
                          </a:lnTo>
                          <a:lnTo>
                            <a:pt x="204" y="205"/>
                          </a:lnTo>
                          <a:lnTo>
                            <a:pt x="204" y="199"/>
                          </a:lnTo>
                          <a:lnTo>
                            <a:pt x="204" y="193"/>
                          </a:lnTo>
                          <a:lnTo>
                            <a:pt x="199" y="188"/>
                          </a:lnTo>
                          <a:lnTo>
                            <a:pt x="199" y="176"/>
                          </a:lnTo>
                          <a:lnTo>
                            <a:pt x="199" y="165"/>
                          </a:lnTo>
                          <a:lnTo>
                            <a:pt x="199" y="159"/>
                          </a:lnTo>
                          <a:lnTo>
                            <a:pt x="199" y="148"/>
                          </a:lnTo>
                          <a:lnTo>
                            <a:pt x="199" y="142"/>
                          </a:lnTo>
                          <a:lnTo>
                            <a:pt x="204" y="142"/>
                          </a:lnTo>
                          <a:lnTo>
                            <a:pt x="204" y="137"/>
                          </a:lnTo>
                          <a:lnTo>
                            <a:pt x="204" y="125"/>
                          </a:lnTo>
                          <a:lnTo>
                            <a:pt x="204" y="120"/>
                          </a:lnTo>
                          <a:lnTo>
                            <a:pt x="204" y="114"/>
                          </a:lnTo>
                          <a:lnTo>
                            <a:pt x="199" y="108"/>
                          </a:lnTo>
                          <a:lnTo>
                            <a:pt x="199" y="97"/>
                          </a:lnTo>
                          <a:lnTo>
                            <a:pt x="199" y="91"/>
                          </a:lnTo>
                          <a:lnTo>
                            <a:pt x="204" y="85"/>
                          </a:lnTo>
                          <a:lnTo>
                            <a:pt x="204" y="80"/>
                          </a:lnTo>
                          <a:lnTo>
                            <a:pt x="204" y="74"/>
                          </a:lnTo>
                          <a:lnTo>
                            <a:pt x="210" y="74"/>
                          </a:lnTo>
                          <a:lnTo>
                            <a:pt x="210" y="68"/>
                          </a:lnTo>
                          <a:lnTo>
                            <a:pt x="216" y="68"/>
                          </a:lnTo>
                          <a:lnTo>
                            <a:pt x="216" y="63"/>
                          </a:lnTo>
                          <a:lnTo>
                            <a:pt x="221" y="63"/>
                          </a:lnTo>
                          <a:lnTo>
                            <a:pt x="221" y="57"/>
                          </a:lnTo>
                          <a:lnTo>
                            <a:pt x="227" y="57"/>
                          </a:lnTo>
                          <a:lnTo>
                            <a:pt x="233" y="57"/>
                          </a:lnTo>
                          <a:lnTo>
                            <a:pt x="233" y="51"/>
                          </a:lnTo>
                          <a:lnTo>
                            <a:pt x="238" y="51"/>
                          </a:lnTo>
                          <a:lnTo>
                            <a:pt x="244" y="51"/>
                          </a:lnTo>
                          <a:lnTo>
                            <a:pt x="244" y="46"/>
                          </a:lnTo>
                          <a:lnTo>
                            <a:pt x="250" y="40"/>
                          </a:lnTo>
                          <a:lnTo>
                            <a:pt x="250" y="34"/>
                          </a:lnTo>
                          <a:lnTo>
                            <a:pt x="250" y="29"/>
                          </a:lnTo>
                          <a:lnTo>
                            <a:pt x="255" y="29"/>
                          </a:lnTo>
                          <a:lnTo>
                            <a:pt x="255" y="23"/>
                          </a:lnTo>
                          <a:lnTo>
                            <a:pt x="261" y="23"/>
                          </a:lnTo>
                          <a:lnTo>
                            <a:pt x="267" y="29"/>
                          </a:lnTo>
                          <a:lnTo>
                            <a:pt x="272" y="29"/>
                          </a:lnTo>
                          <a:lnTo>
                            <a:pt x="278" y="29"/>
                          </a:lnTo>
                          <a:lnTo>
                            <a:pt x="278" y="23"/>
                          </a:lnTo>
                          <a:lnTo>
                            <a:pt x="284" y="23"/>
                          </a:lnTo>
                          <a:lnTo>
                            <a:pt x="289" y="17"/>
                          </a:lnTo>
                          <a:lnTo>
                            <a:pt x="295" y="17"/>
                          </a:lnTo>
                          <a:lnTo>
                            <a:pt x="301" y="17"/>
                          </a:lnTo>
                          <a:lnTo>
                            <a:pt x="301" y="23"/>
                          </a:lnTo>
                          <a:lnTo>
                            <a:pt x="306" y="29"/>
                          </a:lnTo>
                          <a:lnTo>
                            <a:pt x="312" y="29"/>
                          </a:lnTo>
                          <a:lnTo>
                            <a:pt x="312" y="34"/>
                          </a:lnTo>
                          <a:lnTo>
                            <a:pt x="318" y="40"/>
                          </a:lnTo>
                          <a:lnTo>
                            <a:pt x="323" y="40"/>
                          </a:lnTo>
                          <a:lnTo>
                            <a:pt x="329" y="40"/>
                          </a:lnTo>
                          <a:lnTo>
                            <a:pt x="335" y="46"/>
                          </a:lnTo>
                          <a:lnTo>
                            <a:pt x="340" y="46"/>
                          </a:lnTo>
                          <a:lnTo>
                            <a:pt x="352" y="46"/>
                          </a:lnTo>
                          <a:lnTo>
                            <a:pt x="357" y="40"/>
                          </a:lnTo>
                          <a:lnTo>
                            <a:pt x="363" y="40"/>
                          </a:lnTo>
                          <a:lnTo>
                            <a:pt x="369" y="34"/>
                          </a:lnTo>
                          <a:lnTo>
                            <a:pt x="369" y="29"/>
                          </a:lnTo>
                          <a:lnTo>
                            <a:pt x="369" y="23"/>
                          </a:lnTo>
                          <a:lnTo>
                            <a:pt x="369" y="12"/>
                          </a:lnTo>
                          <a:lnTo>
                            <a:pt x="374" y="12"/>
                          </a:lnTo>
                          <a:lnTo>
                            <a:pt x="374" y="6"/>
                          </a:lnTo>
                          <a:lnTo>
                            <a:pt x="380" y="6"/>
                          </a:lnTo>
                          <a:lnTo>
                            <a:pt x="386" y="0"/>
                          </a:lnTo>
                          <a:lnTo>
                            <a:pt x="391" y="0"/>
                          </a:lnTo>
                          <a:lnTo>
                            <a:pt x="397" y="0"/>
                          </a:lnTo>
                          <a:lnTo>
                            <a:pt x="403" y="0"/>
                          </a:lnTo>
                          <a:lnTo>
                            <a:pt x="408" y="0"/>
                          </a:lnTo>
                          <a:lnTo>
                            <a:pt x="408" y="6"/>
                          </a:lnTo>
                          <a:lnTo>
                            <a:pt x="414" y="6"/>
                          </a:lnTo>
                          <a:lnTo>
                            <a:pt x="420" y="12"/>
                          </a:lnTo>
                          <a:lnTo>
                            <a:pt x="425" y="17"/>
                          </a:lnTo>
                          <a:lnTo>
                            <a:pt x="425" y="23"/>
                          </a:lnTo>
                          <a:lnTo>
                            <a:pt x="420" y="29"/>
                          </a:lnTo>
                          <a:lnTo>
                            <a:pt x="420" y="40"/>
                          </a:lnTo>
                          <a:lnTo>
                            <a:pt x="425" y="40"/>
                          </a:lnTo>
                          <a:lnTo>
                            <a:pt x="425" y="34"/>
                          </a:lnTo>
                          <a:lnTo>
                            <a:pt x="431" y="34"/>
                          </a:lnTo>
                          <a:lnTo>
                            <a:pt x="437" y="34"/>
                          </a:lnTo>
                          <a:lnTo>
                            <a:pt x="437" y="29"/>
                          </a:lnTo>
                          <a:lnTo>
                            <a:pt x="442" y="29"/>
                          </a:lnTo>
                          <a:lnTo>
                            <a:pt x="448" y="29"/>
                          </a:lnTo>
                          <a:lnTo>
                            <a:pt x="454" y="29"/>
                          </a:lnTo>
                          <a:lnTo>
                            <a:pt x="454" y="23"/>
                          </a:lnTo>
                          <a:lnTo>
                            <a:pt x="459" y="23"/>
                          </a:lnTo>
                          <a:lnTo>
                            <a:pt x="465" y="23"/>
                          </a:lnTo>
                          <a:lnTo>
                            <a:pt x="465" y="29"/>
                          </a:lnTo>
                          <a:lnTo>
                            <a:pt x="471" y="29"/>
                          </a:lnTo>
                          <a:lnTo>
                            <a:pt x="471" y="40"/>
                          </a:lnTo>
                          <a:lnTo>
                            <a:pt x="465" y="46"/>
                          </a:lnTo>
                          <a:lnTo>
                            <a:pt x="459" y="46"/>
                          </a:lnTo>
                          <a:lnTo>
                            <a:pt x="459" y="51"/>
                          </a:lnTo>
                          <a:lnTo>
                            <a:pt x="454" y="51"/>
                          </a:lnTo>
                          <a:lnTo>
                            <a:pt x="454" y="57"/>
                          </a:lnTo>
                          <a:lnTo>
                            <a:pt x="448" y="57"/>
                          </a:lnTo>
                          <a:lnTo>
                            <a:pt x="448" y="63"/>
                          </a:lnTo>
                          <a:lnTo>
                            <a:pt x="448" y="68"/>
                          </a:lnTo>
                          <a:lnTo>
                            <a:pt x="448" y="74"/>
                          </a:lnTo>
                          <a:lnTo>
                            <a:pt x="448" y="80"/>
                          </a:lnTo>
                          <a:lnTo>
                            <a:pt x="454" y="85"/>
                          </a:lnTo>
                          <a:lnTo>
                            <a:pt x="454" y="91"/>
                          </a:lnTo>
                          <a:lnTo>
                            <a:pt x="459" y="91"/>
                          </a:lnTo>
                          <a:lnTo>
                            <a:pt x="465" y="97"/>
                          </a:lnTo>
                          <a:lnTo>
                            <a:pt x="471" y="97"/>
                          </a:lnTo>
                          <a:lnTo>
                            <a:pt x="476" y="97"/>
                          </a:lnTo>
                          <a:lnTo>
                            <a:pt x="476" y="102"/>
                          </a:lnTo>
                          <a:lnTo>
                            <a:pt x="482" y="102"/>
                          </a:lnTo>
                          <a:lnTo>
                            <a:pt x="482" y="108"/>
                          </a:lnTo>
                          <a:lnTo>
                            <a:pt x="488" y="108"/>
                          </a:lnTo>
                          <a:lnTo>
                            <a:pt x="493" y="108"/>
                          </a:lnTo>
                          <a:lnTo>
                            <a:pt x="499" y="108"/>
                          </a:lnTo>
                          <a:lnTo>
                            <a:pt x="505" y="108"/>
                          </a:lnTo>
                          <a:lnTo>
                            <a:pt x="505" y="114"/>
                          </a:lnTo>
                          <a:lnTo>
                            <a:pt x="510" y="114"/>
                          </a:lnTo>
                          <a:lnTo>
                            <a:pt x="522" y="114"/>
                          </a:lnTo>
                          <a:lnTo>
                            <a:pt x="522" y="120"/>
                          </a:lnTo>
                          <a:lnTo>
                            <a:pt x="527" y="120"/>
                          </a:lnTo>
                          <a:lnTo>
                            <a:pt x="539" y="114"/>
                          </a:lnTo>
                          <a:lnTo>
                            <a:pt x="556" y="114"/>
                          </a:lnTo>
                          <a:lnTo>
                            <a:pt x="561" y="114"/>
                          </a:lnTo>
                          <a:lnTo>
                            <a:pt x="567" y="114"/>
                          </a:lnTo>
                          <a:lnTo>
                            <a:pt x="567" y="120"/>
                          </a:lnTo>
                          <a:lnTo>
                            <a:pt x="567" y="125"/>
                          </a:lnTo>
                          <a:lnTo>
                            <a:pt x="561" y="137"/>
                          </a:lnTo>
                          <a:lnTo>
                            <a:pt x="561" y="142"/>
                          </a:lnTo>
                          <a:lnTo>
                            <a:pt x="567" y="148"/>
                          </a:lnTo>
                          <a:lnTo>
                            <a:pt x="567" y="154"/>
                          </a:lnTo>
                          <a:lnTo>
                            <a:pt x="573" y="154"/>
                          </a:lnTo>
                          <a:lnTo>
                            <a:pt x="578" y="159"/>
                          </a:lnTo>
                          <a:lnTo>
                            <a:pt x="578" y="165"/>
                          </a:lnTo>
                          <a:lnTo>
                            <a:pt x="584" y="165"/>
                          </a:lnTo>
                          <a:lnTo>
                            <a:pt x="584" y="171"/>
                          </a:lnTo>
                          <a:lnTo>
                            <a:pt x="590" y="176"/>
                          </a:lnTo>
                          <a:lnTo>
                            <a:pt x="595" y="176"/>
                          </a:lnTo>
                          <a:lnTo>
                            <a:pt x="595" y="182"/>
                          </a:lnTo>
                          <a:lnTo>
                            <a:pt x="601" y="182"/>
                          </a:lnTo>
                          <a:lnTo>
                            <a:pt x="612" y="188"/>
                          </a:lnTo>
                          <a:lnTo>
                            <a:pt x="607" y="188"/>
                          </a:lnTo>
                          <a:lnTo>
                            <a:pt x="607" y="193"/>
                          </a:lnTo>
                          <a:lnTo>
                            <a:pt x="601" y="193"/>
                          </a:lnTo>
                          <a:lnTo>
                            <a:pt x="601" y="199"/>
                          </a:lnTo>
                          <a:lnTo>
                            <a:pt x="595" y="205"/>
                          </a:lnTo>
                          <a:lnTo>
                            <a:pt x="590" y="205"/>
                          </a:lnTo>
                          <a:lnTo>
                            <a:pt x="584" y="205"/>
                          </a:lnTo>
                          <a:lnTo>
                            <a:pt x="584" y="210"/>
                          </a:lnTo>
                          <a:lnTo>
                            <a:pt x="578" y="210"/>
                          </a:lnTo>
                          <a:lnTo>
                            <a:pt x="578" y="216"/>
                          </a:lnTo>
                          <a:lnTo>
                            <a:pt x="578" y="222"/>
                          </a:lnTo>
                          <a:lnTo>
                            <a:pt x="578" y="227"/>
                          </a:lnTo>
                          <a:lnTo>
                            <a:pt x="584" y="227"/>
                          </a:lnTo>
                          <a:lnTo>
                            <a:pt x="584" y="233"/>
                          </a:lnTo>
                          <a:lnTo>
                            <a:pt x="590" y="233"/>
                          </a:lnTo>
                          <a:lnTo>
                            <a:pt x="590" y="239"/>
                          </a:lnTo>
                          <a:lnTo>
                            <a:pt x="584" y="239"/>
                          </a:lnTo>
                          <a:lnTo>
                            <a:pt x="584" y="244"/>
                          </a:lnTo>
                          <a:lnTo>
                            <a:pt x="584" y="250"/>
                          </a:lnTo>
                          <a:lnTo>
                            <a:pt x="584" y="256"/>
                          </a:lnTo>
                          <a:lnTo>
                            <a:pt x="584" y="261"/>
                          </a:lnTo>
                          <a:lnTo>
                            <a:pt x="584" y="267"/>
                          </a:lnTo>
                          <a:lnTo>
                            <a:pt x="584" y="273"/>
                          </a:lnTo>
                          <a:lnTo>
                            <a:pt x="578" y="273"/>
                          </a:lnTo>
                          <a:lnTo>
                            <a:pt x="573" y="278"/>
                          </a:lnTo>
                          <a:lnTo>
                            <a:pt x="567" y="278"/>
                          </a:lnTo>
                          <a:lnTo>
                            <a:pt x="567" y="284"/>
                          </a:lnTo>
                          <a:lnTo>
                            <a:pt x="567" y="290"/>
                          </a:lnTo>
                          <a:lnTo>
                            <a:pt x="561" y="301"/>
                          </a:lnTo>
                          <a:lnTo>
                            <a:pt x="556" y="301"/>
                          </a:lnTo>
                          <a:lnTo>
                            <a:pt x="556" y="307"/>
                          </a:lnTo>
                          <a:lnTo>
                            <a:pt x="556" y="312"/>
                          </a:lnTo>
                          <a:lnTo>
                            <a:pt x="556" y="318"/>
                          </a:lnTo>
                          <a:lnTo>
                            <a:pt x="556" y="324"/>
                          </a:lnTo>
                          <a:lnTo>
                            <a:pt x="550" y="329"/>
                          </a:lnTo>
                          <a:lnTo>
                            <a:pt x="550" y="335"/>
                          </a:lnTo>
                          <a:lnTo>
                            <a:pt x="550" y="341"/>
                          </a:lnTo>
                          <a:lnTo>
                            <a:pt x="544" y="352"/>
                          </a:lnTo>
                          <a:lnTo>
                            <a:pt x="544" y="358"/>
                          </a:lnTo>
                          <a:lnTo>
                            <a:pt x="539" y="358"/>
                          </a:lnTo>
                          <a:lnTo>
                            <a:pt x="539" y="363"/>
                          </a:lnTo>
                          <a:lnTo>
                            <a:pt x="533" y="369"/>
                          </a:lnTo>
                          <a:lnTo>
                            <a:pt x="533" y="375"/>
                          </a:lnTo>
                          <a:lnTo>
                            <a:pt x="527" y="375"/>
                          </a:lnTo>
                          <a:lnTo>
                            <a:pt x="527" y="380"/>
                          </a:lnTo>
                          <a:lnTo>
                            <a:pt x="522" y="386"/>
                          </a:lnTo>
                          <a:lnTo>
                            <a:pt x="522" y="392"/>
                          </a:lnTo>
                          <a:lnTo>
                            <a:pt x="522" y="397"/>
                          </a:lnTo>
                          <a:lnTo>
                            <a:pt x="522" y="403"/>
                          </a:lnTo>
                          <a:lnTo>
                            <a:pt x="522" y="409"/>
                          </a:lnTo>
                          <a:lnTo>
                            <a:pt x="522" y="414"/>
                          </a:lnTo>
                          <a:lnTo>
                            <a:pt x="522" y="420"/>
                          </a:lnTo>
                          <a:lnTo>
                            <a:pt x="516" y="426"/>
                          </a:lnTo>
                          <a:lnTo>
                            <a:pt x="510" y="431"/>
                          </a:lnTo>
                          <a:lnTo>
                            <a:pt x="510" y="437"/>
                          </a:lnTo>
                          <a:lnTo>
                            <a:pt x="510" y="443"/>
                          </a:lnTo>
                          <a:lnTo>
                            <a:pt x="505" y="443"/>
                          </a:lnTo>
                          <a:lnTo>
                            <a:pt x="499" y="443"/>
                          </a:lnTo>
                          <a:lnTo>
                            <a:pt x="499" y="448"/>
                          </a:lnTo>
                          <a:lnTo>
                            <a:pt x="499" y="454"/>
                          </a:lnTo>
                          <a:lnTo>
                            <a:pt x="499" y="460"/>
                          </a:lnTo>
                          <a:lnTo>
                            <a:pt x="499" y="465"/>
                          </a:lnTo>
                          <a:lnTo>
                            <a:pt x="499" y="471"/>
                          </a:lnTo>
                          <a:lnTo>
                            <a:pt x="493" y="471"/>
                          </a:lnTo>
                          <a:lnTo>
                            <a:pt x="493" y="477"/>
                          </a:lnTo>
                          <a:lnTo>
                            <a:pt x="488" y="482"/>
                          </a:lnTo>
                          <a:lnTo>
                            <a:pt x="482" y="488"/>
                          </a:lnTo>
                          <a:lnTo>
                            <a:pt x="476" y="488"/>
                          </a:lnTo>
                          <a:lnTo>
                            <a:pt x="471" y="482"/>
                          </a:lnTo>
                          <a:lnTo>
                            <a:pt x="465" y="477"/>
                          </a:lnTo>
                          <a:lnTo>
                            <a:pt x="459" y="482"/>
                          </a:lnTo>
                          <a:lnTo>
                            <a:pt x="454" y="482"/>
                          </a:lnTo>
                          <a:lnTo>
                            <a:pt x="448" y="482"/>
                          </a:lnTo>
                          <a:lnTo>
                            <a:pt x="448" y="488"/>
                          </a:lnTo>
                          <a:lnTo>
                            <a:pt x="442" y="488"/>
                          </a:lnTo>
                          <a:lnTo>
                            <a:pt x="442" y="494"/>
                          </a:lnTo>
                          <a:lnTo>
                            <a:pt x="437" y="494"/>
                          </a:lnTo>
                          <a:lnTo>
                            <a:pt x="437" y="488"/>
                          </a:lnTo>
                          <a:lnTo>
                            <a:pt x="431" y="482"/>
                          </a:lnTo>
                          <a:lnTo>
                            <a:pt x="431" y="477"/>
                          </a:lnTo>
                          <a:lnTo>
                            <a:pt x="425" y="471"/>
                          </a:lnTo>
                          <a:lnTo>
                            <a:pt x="425" y="465"/>
                          </a:lnTo>
                          <a:lnTo>
                            <a:pt x="420" y="460"/>
                          </a:lnTo>
                          <a:lnTo>
                            <a:pt x="420" y="454"/>
                          </a:lnTo>
                          <a:lnTo>
                            <a:pt x="425" y="454"/>
                          </a:lnTo>
                          <a:lnTo>
                            <a:pt x="437" y="454"/>
                          </a:lnTo>
                          <a:lnTo>
                            <a:pt x="437" y="448"/>
                          </a:lnTo>
                          <a:lnTo>
                            <a:pt x="437" y="443"/>
                          </a:lnTo>
                          <a:lnTo>
                            <a:pt x="431" y="443"/>
                          </a:lnTo>
                          <a:lnTo>
                            <a:pt x="425" y="443"/>
                          </a:lnTo>
                          <a:lnTo>
                            <a:pt x="425" y="437"/>
                          </a:lnTo>
                          <a:lnTo>
                            <a:pt x="414" y="437"/>
                          </a:lnTo>
                          <a:lnTo>
                            <a:pt x="403" y="437"/>
                          </a:lnTo>
                          <a:lnTo>
                            <a:pt x="397" y="437"/>
                          </a:lnTo>
                          <a:lnTo>
                            <a:pt x="386" y="437"/>
                          </a:lnTo>
                          <a:lnTo>
                            <a:pt x="374" y="437"/>
                          </a:lnTo>
                          <a:lnTo>
                            <a:pt x="346" y="431"/>
                          </a:lnTo>
                          <a:lnTo>
                            <a:pt x="335" y="431"/>
                          </a:lnTo>
                          <a:lnTo>
                            <a:pt x="329" y="431"/>
                          </a:lnTo>
                          <a:lnTo>
                            <a:pt x="323" y="431"/>
                          </a:lnTo>
                          <a:lnTo>
                            <a:pt x="318" y="443"/>
                          </a:lnTo>
                          <a:lnTo>
                            <a:pt x="312" y="448"/>
                          </a:lnTo>
                          <a:lnTo>
                            <a:pt x="312" y="454"/>
                          </a:lnTo>
                          <a:lnTo>
                            <a:pt x="306" y="460"/>
                          </a:lnTo>
                          <a:lnTo>
                            <a:pt x="301" y="460"/>
                          </a:lnTo>
                          <a:lnTo>
                            <a:pt x="301" y="471"/>
                          </a:lnTo>
                          <a:lnTo>
                            <a:pt x="301" y="477"/>
                          </a:lnTo>
                          <a:lnTo>
                            <a:pt x="295" y="477"/>
                          </a:lnTo>
                          <a:lnTo>
                            <a:pt x="295" y="482"/>
                          </a:lnTo>
                          <a:lnTo>
                            <a:pt x="289" y="482"/>
                          </a:lnTo>
                          <a:lnTo>
                            <a:pt x="284" y="482"/>
                          </a:lnTo>
                          <a:lnTo>
                            <a:pt x="284" y="488"/>
                          </a:lnTo>
                          <a:lnTo>
                            <a:pt x="284" y="499"/>
                          </a:lnTo>
                          <a:lnTo>
                            <a:pt x="278" y="499"/>
                          </a:lnTo>
                          <a:lnTo>
                            <a:pt x="278" y="511"/>
                          </a:lnTo>
                          <a:lnTo>
                            <a:pt x="272" y="516"/>
                          </a:lnTo>
                          <a:lnTo>
                            <a:pt x="272" y="528"/>
                          </a:lnTo>
                          <a:lnTo>
                            <a:pt x="272" y="533"/>
                          </a:lnTo>
                          <a:lnTo>
                            <a:pt x="278" y="539"/>
                          </a:lnTo>
                          <a:lnTo>
                            <a:pt x="284" y="539"/>
                          </a:lnTo>
                          <a:lnTo>
                            <a:pt x="284" y="545"/>
                          </a:lnTo>
                          <a:lnTo>
                            <a:pt x="289" y="545"/>
                          </a:lnTo>
                          <a:lnTo>
                            <a:pt x="289" y="550"/>
                          </a:lnTo>
                          <a:lnTo>
                            <a:pt x="289" y="556"/>
                          </a:lnTo>
                          <a:lnTo>
                            <a:pt x="289" y="562"/>
                          </a:lnTo>
                          <a:lnTo>
                            <a:pt x="284" y="567"/>
                          </a:lnTo>
                          <a:lnTo>
                            <a:pt x="284" y="573"/>
                          </a:lnTo>
                          <a:lnTo>
                            <a:pt x="278" y="579"/>
                          </a:lnTo>
                          <a:lnTo>
                            <a:pt x="272" y="584"/>
                          </a:lnTo>
                          <a:lnTo>
                            <a:pt x="272" y="590"/>
                          </a:lnTo>
                          <a:lnTo>
                            <a:pt x="267" y="596"/>
                          </a:lnTo>
                          <a:lnTo>
                            <a:pt x="267" y="601"/>
                          </a:lnTo>
                          <a:lnTo>
                            <a:pt x="267" y="607"/>
                          </a:lnTo>
                          <a:lnTo>
                            <a:pt x="261" y="613"/>
                          </a:lnTo>
                          <a:lnTo>
                            <a:pt x="261" y="618"/>
                          </a:lnTo>
                          <a:lnTo>
                            <a:pt x="255" y="618"/>
                          </a:lnTo>
                          <a:lnTo>
                            <a:pt x="244" y="618"/>
                          </a:lnTo>
                          <a:lnTo>
                            <a:pt x="244" y="624"/>
                          </a:lnTo>
                          <a:lnTo>
                            <a:pt x="244" y="630"/>
                          </a:lnTo>
                          <a:lnTo>
                            <a:pt x="244" y="635"/>
                          </a:lnTo>
                          <a:lnTo>
                            <a:pt x="238" y="635"/>
                          </a:lnTo>
                          <a:lnTo>
                            <a:pt x="238" y="641"/>
                          </a:lnTo>
                          <a:lnTo>
                            <a:pt x="238" y="647"/>
                          </a:lnTo>
                          <a:lnTo>
                            <a:pt x="238" y="652"/>
                          </a:lnTo>
                          <a:lnTo>
                            <a:pt x="244" y="658"/>
                          </a:lnTo>
                          <a:lnTo>
                            <a:pt x="244" y="664"/>
                          </a:lnTo>
                          <a:lnTo>
                            <a:pt x="250" y="664"/>
                          </a:lnTo>
                          <a:lnTo>
                            <a:pt x="250" y="669"/>
                          </a:lnTo>
                          <a:lnTo>
                            <a:pt x="255" y="669"/>
                          </a:lnTo>
                          <a:lnTo>
                            <a:pt x="261" y="669"/>
                          </a:lnTo>
                          <a:lnTo>
                            <a:pt x="267" y="675"/>
                          </a:lnTo>
                          <a:lnTo>
                            <a:pt x="272" y="681"/>
                          </a:lnTo>
                          <a:lnTo>
                            <a:pt x="278" y="686"/>
                          </a:lnTo>
                          <a:lnTo>
                            <a:pt x="278" y="692"/>
                          </a:lnTo>
                          <a:lnTo>
                            <a:pt x="272" y="692"/>
                          </a:lnTo>
                          <a:lnTo>
                            <a:pt x="272" y="698"/>
                          </a:lnTo>
                          <a:lnTo>
                            <a:pt x="267" y="698"/>
                          </a:lnTo>
                          <a:lnTo>
                            <a:pt x="267" y="703"/>
                          </a:lnTo>
                          <a:lnTo>
                            <a:pt x="261" y="703"/>
                          </a:lnTo>
                          <a:lnTo>
                            <a:pt x="261" y="709"/>
                          </a:lnTo>
                          <a:lnTo>
                            <a:pt x="261" y="720"/>
                          </a:lnTo>
                          <a:lnTo>
                            <a:pt x="255" y="720"/>
                          </a:lnTo>
                          <a:lnTo>
                            <a:pt x="255" y="726"/>
                          </a:lnTo>
                          <a:lnTo>
                            <a:pt x="250" y="732"/>
                          </a:lnTo>
                          <a:lnTo>
                            <a:pt x="250" y="737"/>
                          </a:lnTo>
                          <a:lnTo>
                            <a:pt x="250" y="743"/>
                          </a:lnTo>
                          <a:lnTo>
                            <a:pt x="244" y="749"/>
                          </a:lnTo>
                          <a:lnTo>
                            <a:pt x="238" y="754"/>
                          </a:lnTo>
                          <a:lnTo>
                            <a:pt x="238" y="760"/>
                          </a:lnTo>
                          <a:lnTo>
                            <a:pt x="238" y="766"/>
                          </a:lnTo>
                          <a:lnTo>
                            <a:pt x="233" y="771"/>
                          </a:lnTo>
                          <a:lnTo>
                            <a:pt x="221" y="783"/>
                          </a:lnTo>
                          <a:lnTo>
                            <a:pt x="221" y="788"/>
                          </a:lnTo>
                          <a:lnTo>
                            <a:pt x="216" y="777"/>
                          </a:lnTo>
                          <a:lnTo>
                            <a:pt x="204" y="766"/>
                          </a:lnTo>
                          <a:lnTo>
                            <a:pt x="204" y="760"/>
                          </a:lnTo>
                          <a:lnTo>
                            <a:pt x="199" y="754"/>
                          </a:lnTo>
                          <a:lnTo>
                            <a:pt x="187" y="743"/>
                          </a:lnTo>
                          <a:lnTo>
                            <a:pt x="176" y="732"/>
                          </a:lnTo>
                          <a:lnTo>
                            <a:pt x="170" y="726"/>
                          </a:lnTo>
                          <a:lnTo>
                            <a:pt x="159" y="715"/>
                          </a:lnTo>
                          <a:lnTo>
                            <a:pt x="153" y="715"/>
                          </a:lnTo>
                          <a:lnTo>
                            <a:pt x="147" y="703"/>
                          </a:lnTo>
                          <a:lnTo>
                            <a:pt x="142" y="703"/>
                          </a:lnTo>
                          <a:lnTo>
                            <a:pt x="142" y="698"/>
                          </a:lnTo>
                          <a:lnTo>
                            <a:pt x="119" y="681"/>
                          </a:lnTo>
                          <a:lnTo>
                            <a:pt x="108" y="669"/>
                          </a:lnTo>
                          <a:lnTo>
                            <a:pt x="102" y="664"/>
                          </a:lnTo>
                          <a:lnTo>
                            <a:pt x="91" y="664"/>
                          </a:lnTo>
                          <a:lnTo>
                            <a:pt x="85" y="658"/>
                          </a:lnTo>
                          <a:lnTo>
                            <a:pt x="79" y="652"/>
                          </a:lnTo>
                          <a:lnTo>
                            <a:pt x="74" y="647"/>
                          </a:lnTo>
                          <a:lnTo>
                            <a:pt x="62" y="641"/>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76" name="Google Shape;1576;p26"/>
                    <p:cNvSpPr/>
                    <p:nvPr/>
                  </p:nvSpPr>
                  <p:spPr>
                    <a:xfrm>
                      <a:off x="496036" y="3949064"/>
                      <a:ext cx="400256" cy="437587"/>
                    </a:xfrm>
                    <a:custGeom>
                      <a:avLst/>
                      <a:gdLst/>
                      <a:ahLst/>
                      <a:cxnLst/>
                      <a:rect l="l" t="t" r="r" b="b"/>
                      <a:pathLst>
                        <a:path w="380" h="403" extrusionOk="0">
                          <a:moveTo>
                            <a:pt x="46" y="346"/>
                          </a:moveTo>
                          <a:lnTo>
                            <a:pt x="51" y="341"/>
                          </a:lnTo>
                          <a:lnTo>
                            <a:pt x="51" y="335"/>
                          </a:lnTo>
                          <a:lnTo>
                            <a:pt x="57" y="335"/>
                          </a:lnTo>
                          <a:lnTo>
                            <a:pt x="57" y="329"/>
                          </a:lnTo>
                          <a:lnTo>
                            <a:pt x="51" y="318"/>
                          </a:lnTo>
                          <a:lnTo>
                            <a:pt x="46" y="307"/>
                          </a:lnTo>
                          <a:lnTo>
                            <a:pt x="40" y="301"/>
                          </a:lnTo>
                          <a:lnTo>
                            <a:pt x="34" y="290"/>
                          </a:lnTo>
                          <a:lnTo>
                            <a:pt x="34" y="284"/>
                          </a:lnTo>
                          <a:lnTo>
                            <a:pt x="34" y="278"/>
                          </a:lnTo>
                          <a:lnTo>
                            <a:pt x="34" y="273"/>
                          </a:lnTo>
                          <a:lnTo>
                            <a:pt x="40" y="267"/>
                          </a:lnTo>
                          <a:lnTo>
                            <a:pt x="34" y="267"/>
                          </a:lnTo>
                          <a:lnTo>
                            <a:pt x="34" y="256"/>
                          </a:lnTo>
                          <a:lnTo>
                            <a:pt x="34" y="250"/>
                          </a:lnTo>
                          <a:lnTo>
                            <a:pt x="34" y="244"/>
                          </a:lnTo>
                          <a:lnTo>
                            <a:pt x="34" y="239"/>
                          </a:lnTo>
                          <a:lnTo>
                            <a:pt x="40" y="239"/>
                          </a:lnTo>
                          <a:lnTo>
                            <a:pt x="40" y="233"/>
                          </a:lnTo>
                          <a:lnTo>
                            <a:pt x="40" y="222"/>
                          </a:lnTo>
                          <a:lnTo>
                            <a:pt x="46" y="216"/>
                          </a:lnTo>
                          <a:lnTo>
                            <a:pt x="46" y="210"/>
                          </a:lnTo>
                          <a:lnTo>
                            <a:pt x="40" y="205"/>
                          </a:lnTo>
                          <a:lnTo>
                            <a:pt x="34" y="205"/>
                          </a:lnTo>
                          <a:lnTo>
                            <a:pt x="34" y="199"/>
                          </a:lnTo>
                          <a:lnTo>
                            <a:pt x="34" y="193"/>
                          </a:lnTo>
                          <a:lnTo>
                            <a:pt x="29" y="188"/>
                          </a:lnTo>
                          <a:lnTo>
                            <a:pt x="29" y="182"/>
                          </a:lnTo>
                          <a:lnTo>
                            <a:pt x="23" y="182"/>
                          </a:lnTo>
                          <a:lnTo>
                            <a:pt x="23" y="176"/>
                          </a:lnTo>
                          <a:lnTo>
                            <a:pt x="17" y="176"/>
                          </a:lnTo>
                          <a:lnTo>
                            <a:pt x="12" y="165"/>
                          </a:lnTo>
                          <a:lnTo>
                            <a:pt x="6" y="165"/>
                          </a:lnTo>
                          <a:lnTo>
                            <a:pt x="0" y="159"/>
                          </a:lnTo>
                          <a:lnTo>
                            <a:pt x="0" y="154"/>
                          </a:lnTo>
                          <a:lnTo>
                            <a:pt x="0" y="148"/>
                          </a:lnTo>
                          <a:lnTo>
                            <a:pt x="6" y="148"/>
                          </a:lnTo>
                          <a:lnTo>
                            <a:pt x="6" y="142"/>
                          </a:lnTo>
                          <a:lnTo>
                            <a:pt x="6" y="137"/>
                          </a:lnTo>
                          <a:lnTo>
                            <a:pt x="12" y="137"/>
                          </a:lnTo>
                          <a:lnTo>
                            <a:pt x="12" y="131"/>
                          </a:lnTo>
                          <a:lnTo>
                            <a:pt x="12" y="125"/>
                          </a:lnTo>
                          <a:lnTo>
                            <a:pt x="12" y="120"/>
                          </a:lnTo>
                          <a:lnTo>
                            <a:pt x="12" y="114"/>
                          </a:lnTo>
                          <a:lnTo>
                            <a:pt x="12" y="108"/>
                          </a:lnTo>
                          <a:lnTo>
                            <a:pt x="17" y="97"/>
                          </a:lnTo>
                          <a:lnTo>
                            <a:pt x="17" y="91"/>
                          </a:lnTo>
                          <a:lnTo>
                            <a:pt x="17" y="85"/>
                          </a:lnTo>
                          <a:lnTo>
                            <a:pt x="23" y="85"/>
                          </a:lnTo>
                          <a:lnTo>
                            <a:pt x="29" y="85"/>
                          </a:lnTo>
                          <a:lnTo>
                            <a:pt x="29" y="91"/>
                          </a:lnTo>
                          <a:lnTo>
                            <a:pt x="34" y="97"/>
                          </a:lnTo>
                          <a:lnTo>
                            <a:pt x="40" y="97"/>
                          </a:lnTo>
                          <a:lnTo>
                            <a:pt x="46" y="97"/>
                          </a:lnTo>
                          <a:lnTo>
                            <a:pt x="51" y="91"/>
                          </a:lnTo>
                          <a:lnTo>
                            <a:pt x="57" y="91"/>
                          </a:lnTo>
                          <a:lnTo>
                            <a:pt x="63" y="85"/>
                          </a:lnTo>
                          <a:lnTo>
                            <a:pt x="63" y="80"/>
                          </a:lnTo>
                          <a:lnTo>
                            <a:pt x="63" y="74"/>
                          </a:lnTo>
                          <a:lnTo>
                            <a:pt x="63" y="68"/>
                          </a:lnTo>
                          <a:lnTo>
                            <a:pt x="68" y="68"/>
                          </a:lnTo>
                          <a:lnTo>
                            <a:pt x="74" y="68"/>
                          </a:lnTo>
                          <a:lnTo>
                            <a:pt x="74" y="63"/>
                          </a:lnTo>
                          <a:lnTo>
                            <a:pt x="74" y="57"/>
                          </a:lnTo>
                          <a:lnTo>
                            <a:pt x="80" y="57"/>
                          </a:lnTo>
                          <a:lnTo>
                            <a:pt x="85" y="57"/>
                          </a:lnTo>
                          <a:lnTo>
                            <a:pt x="85" y="51"/>
                          </a:lnTo>
                          <a:lnTo>
                            <a:pt x="91" y="51"/>
                          </a:lnTo>
                          <a:lnTo>
                            <a:pt x="97" y="57"/>
                          </a:lnTo>
                          <a:lnTo>
                            <a:pt x="102" y="57"/>
                          </a:lnTo>
                          <a:lnTo>
                            <a:pt x="108" y="57"/>
                          </a:lnTo>
                          <a:lnTo>
                            <a:pt x="108" y="63"/>
                          </a:lnTo>
                          <a:lnTo>
                            <a:pt x="114" y="57"/>
                          </a:lnTo>
                          <a:lnTo>
                            <a:pt x="114" y="63"/>
                          </a:lnTo>
                          <a:lnTo>
                            <a:pt x="114" y="68"/>
                          </a:lnTo>
                          <a:lnTo>
                            <a:pt x="119" y="68"/>
                          </a:lnTo>
                          <a:lnTo>
                            <a:pt x="119" y="74"/>
                          </a:lnTo>
                          <a:lnTo>
                            <a:pt x="119" y="80"/>
                          </a:lnTo>
                          <a:lnTo>
                            <a:pt x="119" y="85"/>
                          </a:lnTo>
                          <a:lnTo>
                            <a:pt x="119" y="91"/>
                          </a:lnTo>
                          <a:lnTo>
                            <a:pt x="125" y="91"/>
                          </a:lnTo>
                          <a:lnTo>
                            <a:pt x="125" y="85"/>
                          </a:lnTo>
                          <a:lnTo>
                            <a:pt x="131" y="85"/>
                          </a:lnTo>
                          <a:lnTo>
                            <a:pt x="131" y="80"/>
                          </a:lnTo>
                          <a:lnTo>
                            <a:pt x="136" y="80"/>
                          </a:lnTo>
                          <a:lnTo>
                            <a:pt x="142" y="80"/>
                          </a:lnTo>
                          <a:lnTo>
                            <a:pt x="142" y="85"/>
                          </a:lnTo>
                          <a:lnTo>
                            <a:pt x="148" y="91"/>
                          </a:lnTo>
                          <a:lnTo>
                            <a:pt x="148" y="97"/>
                          </a:lnTo>
                          <a:lnTo>
                            <a:pt x="148" y="102"/>
                          </a:lnTo>
                          <a:lnTo>
                            <a:pt x="159" y="108"/>
                          </a:lnTo>
                          <a:lnTo>
                            <a:pt x="159" y="114"/>
                          </a:lnTo>
                          <a:lnTo>
                            <a:pt x="165" y="108"/>
                          </a:lnTo>
                          <a:lnTo>
                            <a:pt x="170" y="108"/>
                          </a:lnTo>
                          <a:lnTo>
                            <a:pt x="170" y="102"/>
                          </a:lnTo>
                          <a:lnTo>
                            <a:pt x="182" y="97"/>
                          </a:lnTo>
                          <a:lnTo>
                            <a:pt x="187" y="91"/>
                          </a:lnTo>
                          <a:lnTo>
                            <a:pt x="187" y="85"/>
                          </a:lnTo>
                          <a:lnTo>
                            <a:pt x="187" y="74"/>
                          </a:lnTo>
                          <a:lnTo>
                            <a:pt x="187" y="63"/>
                          </a:lnTo>
                          <a:lnTo>
                            <a:pt x="182" y="57"/>
                          </a:lnTo>
                          <a:lnTo>
                            <a:pt x="182" y="51"/>
                          </a:lnTo>
                          <a:lnTo>
                            <a:pt x="187" y="51"/>
                          </a:lnTo>
                          <a:lnTo>
                            <a:pt x="187" y="40"/>
                          </a:lnTo>
                          <a:lnTo>
                            <a:pt x="187" y="29"/>
                          </a:lnTo>
                          <a:lnTo>
                            <a:pt x="193" y="29"/>
                          </a:lnTo>
                          <a:lnTo>
                            <a:pt x="193" y="23"/>
                          </a:lnTo>
                          <a:lnTo>
                            <a:pt x="199" y="23"/>
                          </a:lnTo>
                          <a:lnTo>
                            <a:pt x="199" y="17"/>
                          </a:lnTo>
                          <a:lnTo>
                            <a:pt x="204" y="17"/>
                          </a:lnTo>
                          <a:lnTo>
                            <a:pt x="210" y="17"/>
                          </a:lnTo>
                          <a:lnTo>
                            <a:pt x="216" y="17"/>
                          </a:lnTo>
                          <a:lnTo>
                            <a:pt x="227" y="17"/>
                          </a:lnTo>
                          <a:lnTo>
                            <a:pt x="233" y="17"/>
                          </a:lnTo>
                          <a:lnTo>
                            <a:pt x="238" y="12"/>
                          </a:lnTo>
                          <a:lnTo>
                            <a:pt x="238" y="17"/>
                          </a:lnTo>
                          <a:lnTo>
                            <a:pt x="244" y="17"/>
                          </a:lnTo>
                          <a:lnTo>
                            <a:pt x="250" y="17"/>
                          </a:lnTo>
                          <a:lnTo>
                            <a:pt x="255" y="17"/>
                          </a:lnTo>
                          <a:lnTo>
                            <a:pt x="255" y="23"/>
                          </a:lnTo>
                          <a:lnTo>
                            <a:pt x="267" y="17"/>
                          </a:lnTo>
                          <a:lnTo>
                            <a:pt x="272" y="17"/>
                          </a:lnTo>
                          <a:lnTo>
                            <a:pt x="272" y="12"/>
                          </a:lnTo>
                          <a:lnTo>
                            <a:pt x="278" y="12"/>
                          </a:lnTo>
                          <a:lnTo>
                            <a:pt x="284" y="12"/>
                          </a:lnTo>
                          <a:lnTo>
                            <a:pt x="289" y="12"/>
                          </a:lnTo>
                          <a:lnTo>
                            <a:pt x="295" y="12"/>
                          </a:lnTo>
                          <a:lnTo>
                            <a:pt x="301" y="12"/>
                          </a:lnTo>
                          <a:lnTo>
                            <a:pt x="306" y="12"/>
                          </a:lnTo>
                          <a:lnTo>
                            <a:pt x="312" y="12"/>
                          </a:lnTo>
                          <a:lnTo>
                            <a:pt x="312" y="6"/>
                          </a:lnTo>
                          <a:lnTo>
                            <a:pt x="318" y="0"/>
                          </a:lnTo>
                          <a:lnTo>
                            <a:pt x="324" y="0"/>
                          </a:lnTo>
                          <a:lnTo>
                            <a:pt x="329" y="0"/>
                          </a:lnTo>
                          <a:lnTo>
                            <a:pt x="335" y="6"/>
                          </a:lnTo>
                          <a:lnTo>
                            <a:pt x="341" y="6"/>
                          </a:lnTo>
                          <a:lnTo>
                            <a:pt x="346" y="12"/>
                          </a:lnTo>
                          <a:lnTo>
                            <a:pt x="352" y="17"/>
                          </a:lnTo>
                          <a:lnTo>
                            <a:pt x="352" y="23"/>
                          </a:lnTo>
                          <a:lnTo>
                            <a:pt x="358" y="23"/>
                          </a:lnTo>
                          <a:lnTo>
                            <a:pt x="369" y="23"/>
                          </a:lnTo>
                          <a:lnTo>
                            <a:pt x="375" y="23"/>
                          </a:lnTo>
                          <a:lnTo>
                            <a:pt x="380" y="23"/>
                          </a:lnTo>
                          <a:lnTo>
                            <a:pt x="380" y="29"/>
                          </a:lnTo>
                          <a:lnTo>
                            <a:pt x="375" y="29"/>
                          </a:lnTo>
                          <a:lnTo>
                            <a:pt x="375" y="34"/>
                          </a:lnTo>
                          <a:lnTo>
                            <a:pt x="375" y="40"/>
                          </a:lnTo>
                          <a:lnTo>
                            <a:pt x="369" y="46"/>
                          </a:lnTo>
                          <a:lnTo>
                            <a:pt x="369" y="51"/>
                          </a:lnTo>
                          <a:lnTo>
                            <a:pt x="363" y="51"/>
                          </a:lnTo>
                          <a:lnTo>
                            <a:pt x="358" y="51"/>
                          </a:lnTo>
                          <a:lnTo>
                            <a:pt x="358" y="57"/>
                          </a:lnTo>
                          <a:lnTo>
                            <a:pt x="352" y="57"/>
                          </a:lnTo>
                          <a:lnTo>
                            <a:pt x="346" y="57"/>
                          </a:lnTo>
                          <a:lnTo>
                            <a:pt x="346" y="63"/>
                          </a:lnTo>
                          <a:lnTo>
                            <a:pt x="341" y="63"/>
                          </a:lnTo>
                          <a:lnTo>
                            <a:pt x="341" y="68"/>
                          </a:lnTo>
                          <a:lnTo>
                            <a:pt x="335" y="68"/>
                          </a:lnTo>
                          <a:lnTo>
                            <a:pt x="335" y="74"/>
                          </a:lnTo>
                          <a:lnTo>
                            <a:pt x="329" y="74"/>
                          </a:lnTo>
                          <a:lnTo>
                            <a:pt x="329" y="80"/>
                          </a:lnTo>
                          <a:lnTo>
                            <a:pt x="329" y="85"/>
                          </a:lnTo>
                          <a:lnTo>
                            <a:pt x="324" y="91"/>
                          </a:lnTo>
                          <a:lnTo>
                            <a:pt x="324" y="97"/>
                          </a:lnTo>
                          <a:lnTo>
                            <a:pt x="324" y="108"/>
                          </a:lnTo>
                          <a:lnTo>
                            <a:pt x="329" y="114"/>
                          </a:lnTo>
                          <a:lnTo>
                            <a:pt x="329" y="120"/>
                          </a:lnTo>
                          <a:lnTo>
                            <a:pt x="329" y="125"/>
                          </a:lnTo>
                          <a:lnTo>
                            <a:pt x="329" y="137"/>
                          </a:lnTo>
                          <a:lnTo>
                            <a:pt x="329" y="142"/>
                          </a:lnTo>
                          <a:lnTo>
                            <a:pt x="324" y="142"/>
                          </a:lnTo>
                          <a:lnTo>
                            <a:pt x="324" y="148"/>
                          </a:lnTo>
                          <a:lnTo>
                            <a:pt x="324" y="159"/>
                          </a:lnTo>
                          <a:lnTo>
                            <a:pt x="324" y="165"/>
                          </a:lnTo>
                          <a:lnTo>
                            <a:pt x="324" y="176"/>
                          </a:lnTo>
                          <a:lnTo>
                            <a:pt x="324" y="188"/>
                          </a:lnTo>
                          <a:lnTo>
                            <a:pt x="329" y="193"/>
                          </a:lnTo>
                          <a:lnTo>
                            <a:pt x="329" y="199"/>
                          </a:lnTo>
                          <a:lnTo>
                            <a:pt x="329" y="205"/>
                          </a:lnTo>
                          <a:lnTo>
                            <a:pt x="329" y="210"/>
                          </a:lnTo>
                          <a:lnTo>
                            <a:pt x="329" y="222"/>
                          </a:lnTo>
                          <a:lnTo>
                            <a:pt x="329" y="227"/>
                          </a:lnTo>
                          <a:lnTo>
                            <a:pt x="329" y="233"/>
                          </a:lnTo>
                          <a:lnTo>
                            <a:pt x="335" y="239"/>
                          </a:lnTo>
                          <a:lnTo>
                            <a:pt x="341" y="239"/>
                          </a:lnTo>
                          <a:lnTo>
                            <a:pt x="341" y="244"/>
                          </a:lnTo>
                          <a:lnTo>
                            <a:pt x="341" y="250"/>
                          </a:lnTo>
                          <a:lnTo>
                            <a:pt x="341" y="256"/>
                          </a:lnTo>
                          <a:lnTo>
                            <a:pt x="335" y="256"/>
                          </a:lnTo>
                          <a:lnTo>
                            <a:pt x="329" y="261"/>
                          </a:lnTo>
                          <a:lnTo>
                            <a:pt x="324" y="261"/>
                          </a:lnTo>
                          <a:lnTo>
                            <a:pt x="318" y="261"/>
                          </a:lnTo>
                          <a:lnTo>
                            <a:pt x="312" y="261"/>
                          </a:lnTo>
                          <a:lnTo>
                            <a:pt x="306" y="261"/>
                          </a:lnTo>
                          <a:lnTo>
                            <a:pt x="301" y="261"/>
                          </a:lnTo>
                          <a:lnTo>
                            <a:pt x="295" y="261"/>
                          </a:lnTo>
                          <a:lnTo>
                            <a:pt x="295" y="267"/>
                          </a:lnTo>
                          <a:lnTo>
                            <a:pt x="295" y="278"/>
                          </a:lnTo>
                          <a:lnTo>
                            <a:pt x="295" y="284"/>
                          </a:lnTo>
                          <a:lnTo>
                            <a:pt x="295" y="290"/>
                          </a:lnTo>
                          <a:lnTo>
                            <a:pt x="295" y="295"/>
                          </a:lnTo>
                          <a:lnTo>
                            <a:pt x="295" y="301"/>
                          </a:lnTo>
                          <a:lnTo>
                            <a:pt x="295" y="307"/>
                          </a:lnTo>
                          <a:lnTo>
                            <a:pt x="289" y="307"/>
                          </a:lnTo>
                          <a:lnTo>
                            <a:pt x="284" y="307"/>
                          </a:lnTo>
                          <a:lnTo>
                            <a:pt x="278" y="312"/>
                          </a:lnTo>
                          <a:lnTo>
                            <a:pt x="267" y="312"/>
                          </a:lnTo>
                          <a:lnTo>
                            <a:pt x="261" y="312"/>
                          </a:lnTo>
                          <a:lnTo>
                            <a:pt x="261" y="318"/>
                          </a:lnTo>
                          <a:lnTo>
                            <a:pt x="255" y="318"/>
                          </a:lnTo>
                          <a:lnTo>
                            <a:pt x="250" y="324"/>
                          </a:lnTo>
                          <a:lnTo>
                            <a:pt x="250" y="329"/>
                          </a:lnTo>
                          <a:lnTo>
                            <a:pt x="244" y="329"/>
                          </a:lnTo>
                          <a:lnTo>
                            <a:pt x="238" y="335"/>
                          </a:lnTo>
                          <a:lnTo>
                            <a:pt x="233" y="335"/>
                          </a:lnTo>
                          <a:lnTo>
                            <a:pt x="233" y="341"/>
                          </a:lnTo>
                          <a:lnTo>
                            <a:pt x="227" y="346"/>
                          </a:lnTo>
                          <a:lnTo>
                            <a:pt x="216" y="352"/>
                          </a:lnTo>
                          <a:lnTo>
                            <a:pt x="216" y="358"/>
                          </a:lnTo>
                          <a:lnTo>
                            <a:pt x="210" y="363"/>
                          </a:lnTo>
                          <a:lnTo>
                            <a:pt x="204" y="369"/>
                          </a:lnTo>
                          <a:lnTo>
                            <a:pt x="204" y="375"/>
                          </a:lnTo>
                          <a:lnTo>
                            <a:pt x="199" y="386"/>
                          </a:lnTo>
                          <a:lnTo>
                            <a:pt x="199" y="392"/>
                          </a:lnTo>
                          <a:lnTo>
                            <a:pt x="193" y="392"/>
                          </a:lnTo>
                          <a:lnTo>
                            <a:pt x="187" y="392"/>
                          </a:lnTo>
                          <a:lnTo>
                            <a:pt x="182" y="392"/>
                          </a:lnTo>
                          <a:lnTo>
                            <a:pt x="170" y="392"/>
                          </a:lnTo>
                          <a:lnTo>
                            <a:pt x="165" y="392"/>
                          </a:lnTo>
                          <a:lnTo>
                            <a:pt x="159" y="392"/>
                          </a:lnTo>
                          <a:lnTo>
                            <a:pt x="159" y="397"/>
                          </a:lnTo>
                          <a:lnTo>
                            <a:pt x="142" y="403"/>
                          </a:lnTo>
                          <a:lnTo>
                            <a:pt x="136" y="403"/>
                          </a:lnTo>
                          <a:lnTo>
                            <a:pt x="131" y="403"/>
                          </a:lnTo>
                          <a:lnTo>
                            <a:pt x="131" y="397"/>
                          </a:lnTo>
                          <a:lnTo>
                            <a:pt x="119" y="392"/>
                          </a:lnTo>
                          <a:lnTo>
                            <a:pt x="119" y="386"/>
                          </a:lnTo>
                          <a:lnTo>
                            <a:pt x="114" y="380"/>
                          </a:lnTo>
                          <a:lnTo>
                            <a:pt x="114" y="375"/>
                          </a:lnTo>
                          <a:lnTo>
                            <a:pt x="114" y="369"/>
                          </a:lnTo>
                          <a:lnTo>
                            <a:pt x="108" y="369"/>
                          </a:lnTo>
                          <a:lnTo>
                            <a:pt x="102" y="363"/>
                          </a:lnTo>
                          <a:lnTo>
                            <a:pt x="97" y="363"/>
                          </a:lnTo>
                          <a:lnTo>
                            <a:pt x="91" y="369"/>
                          </a:lnTo>
                          <a:lnTo>
                            <a:pt x="91" y="375"/>
                          </a:lnTo>
                          <a:lnTo>
                            <a:pt x="85" y="375"/>
                          </a:lnTo>
                          <a:lnTo>
                            <a:pt x="80" y="375"/>
                          </a:lnTo>
                          <a:lnTo>
                            <a:pt x="74" y="380"/>
                          </a:lnTo>
                          <a:lnTo>
                            <a:pt x="68" y="380"/>
                          </a:lnTo>
                          <a:lnTo>
                            <a:pt x="63" y="375"/>
                          </a:lnTo>
                          <a:lnTo>
                            <a:pt x="57" y="369"/>
                          </a:lnTo>
                          <a:lnTo>
                            <a:pt x="57" y="363"/>
                          </a:lnTo>
                          <a:lnTo>
                            <a:pt x="57" y="358"/>
                          </a:lnTo>
                          <a:lnTo>
                            <a:pt x="51" y="352"/>
                          </a:lnTo>
                          <a:lnTo>
                            <a:pt x="46" y="346"/>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77" name="Google Shape;1577;p26"/>
                    <p:cNvSpPr/>
                    <p:nvPr/>
                  </p:nvSpPr>
                  <p:spPr>
                    <a:xfrm>
                      <a:off x="7822" y="3522159"/>
                      <a:ext cx="739533" cy="823328"/>
                    </a:xfrm>
                    <a:custGeom>
                      <a:avLst/>
                      <a:gdLst/>
                      <a:ahLst/>
                      <a:cxnLst/>
                      <a:rect l="l" t="t" r="r" b="b"/>
                      <a:pathLst>
                        <a:path w="663" h="760" extrusionOk="0">
                          <a:moveTo>
                            <a:pt x="0" y="431"/>
                          </a:moveTo>
                          <a:lnTo>
                            <a:pt x="0" y="425"/>
                          </a:lnTo>
                          <a:lnTo>
                            <a:pt x="6" y="408"/>
                          </a:lnTo>
                          <a:lnTo>
                            <a:pt x="6" y="403"/>
                          </a:lnTo>
                          <a:lnTo>
                            <a:pt x="12" y="403"/>
                          </a:lnTo>
                          <a:lnTo>
                            <a:pt x="6" y="397"/>
                          </a:lnTo>
                          <a:lnTo>
                            <a:pt x="6" y="391"/>
                          </a:lnTo>
                          <a:lnTo>
                            <a:pt x="12" y="386"/>
                          </a:lnTo>
                          <a:lnTo>
                            <a:pt x="12" y="380"/>
                          </a:lnTo>
                          <a:lnTo>
                            <a:pt x="12" y="374"/>
                          </a:lnTo>
                          <a:lnTo>
                            <a:pt x="17" y="369"/>
                          </a:lnTo>
                          <a:lnTo>
                            <a:pt x="17" y="357"/>
                          </a:lnTo>
                          <a:lnTo>
                            <a:pt x="17" y="352"/>
                          </a:lnTo>
                          <a:lnTo>
                            <a:pt x="12" y="346"/>
                          </a:lnTo>
                          <a:lnTo>
                            <a:pt x="12" y="340"/>
                          </a:lnTo>
                          <a:lnTo>
                            <a:pt x="6" y="340"/>
                          </a:lnTo>
                          <a:lnTo>
                            <a:pt x="6" y="335"/>
                          </a:lnTo>
                          <a:lnTo>
                            <a:pt x="0" y="329"/>
                          </a:lnTo>
                          <a:lnTo>
                            <a:pt x="0" y="318"/>
                          </a:lnTo>
                          <a:lnTo>
                            <a:pt x="0" y="312"/>
                          </a:lnTo>
                          <a:lnTo>
                            <a:pt x="0" y="306"/>
                          </a:lnTo>
                          <a:lnTo>
                            <a:pt x="0" y="301"/>
                          </a:lnTo>
                          <a:lnTo>
                            <a:pt x="0" y="295"/>
                          </a:lnTo>
                          <a:lnTo>
                            <a:pt x="6" y="289"/>
                          </a:lnTo>
                          <a:lnTo>
                            <a:pt x="6" y="284"/>
                          </a:lnTo>
                          <a:lnTo>
                            <a:pt x="0" y="278"/>
                          </a:lnTo>
                          <a:lnTo>
                            <a:pt x="6" y="272"/>
                          </a:lnTo>
                          <a:lnTo>
                            <a:pt x="12" y="272"/>
                          </a:lnTo>
                          <a:lnTo>
                            <a:pt x="12" y="267"/>
                          </a:lnTo>
                          <a:lnTo>
                            <a:pt x="17" y="261"/>
                          </a:lnTo>
                          <a:lnTo>
                            <a:pt x="17" y="255"/>
                          </a:lnTo>
                          <a:lnTo>
                            <a:pt x="17" y="250"/>
                          </a:lnTo>
                          <a:lnTo>
                            <a:pt x="23" y="244"/>
                          </a:lnTo>
                          <a:lnTo>
                            <a:pt x="23" y="238"/>
                          </a:lnTo>
                          <a:lnTo>
                            <a:pt x="17" y="238"/>
                          </a:lnTo>
                          <a:lnTo>
                            <a:pt x="17" y="233"/>
                          </a:lnTo>
                          <a:lnTo>
                            <a:pt x="17" y="227"/>
                          </a:lnTo>
                          <a:lnTo>
                            <a:pt x="17" y="221"/>
                          </a:lnTo>
                          <a:lnTo>
                            <a:pt x="23" y="221"/>
                          </a:lnTo>
                          <a:lnTo>
                            <a:pt x="23" y="216"/>
                          </a:lnTo>
                          <a:lnTo>
                            <a:pt x="29" y="210"/>
                          </a:lnTo>
                          <a:lnTo>
                            <a:pt x="29" y="204"/>
                          </a:lnTo>
                          <a:lnTo>
                            <a:pt x="34" y="204"/>
                          </a:lnTo>
                          <a:lnTo>
                            <a:pt x="40" y="199"/>
                          </a:lnTo>
                          <a:lnTo>
                            <a:pt x="51" y="204"/>
                          </a:lnTo>
                          <a:lnTo>
                            <a:pt x="57" y="204"/>
                          </a:lnTo>
                          <a:lnTo>
                            <a:pt x="63" y="210"/>
                          </a:lnTo>
                          <a:lnTo>
                            <a:pt x="68" y="204"/>
                          </a:lnTo>
                          <a:lnTo>
                            <a:pt x="68" y="199"/>
                          </a:lnTo>
                          <a:lnTo>
                            <a:pt x="74" y="199"/>
                          </a:lnTo>
                          <a:lnTo>
                            <a:pt x="80" y="199"/>
                          </a:lnTo>
                          <a:lnTo>
                            <a:pt x="80" y="193"/>
                          </a:lnTo>
                          <a:lnTo>
                            <a:pt x="85" y="187"/>
                          </a:lnTo>
                          <a:lnTo>
                            <a:pt x="97" y="182"/>
                          </a:lnTo>
                          <a:lnTo>
                            <a:pt x="97" y="176"/>
                          </a:lnTo>
                          <a:lnTo>
                            <a:pt x="102" y="176"/>
                          </a:lnTo>
                          <a:lnTo>
                            <a:pt x="108" y="170"/>
                          </a:lnTo>
                          <a:lnTo>
                            <a:pt x="108" y="165"/>
                          </a:lnTo>
                          <a:lnTo>
                            <a:pt x="114" y="165"/>
                          </a:lnTo>
                          <a:lnTo>
                            <a:pt x="119" y="165"/>
                          </a:lnTo>
                          <a:lnTo>
                            <a:pt x="119" y="159"/>
                          </a:lnTo>
                          <a:lnTo>
                            <a:pt x="125" y="153"/>
                          </a:lnTo>
                          <a:lnTo>
                            <a:pt x="131" y="153"/>
                          </a:lnTo>
                          <a:lnTo>
                            <a:pt x="136" y="153"/>
                          </a:lnTo>
                          <a:lnTo>
                            <a:pt x="136" y="148"/>
                          </a:lnTo>
                          <a:lnTo>
                            <a:pt x="142" y="142"/>
                          </a:lnTo>
                          <a:lnTo>
                            <a:pt x="148" y="142"/>
                          </a:lnTo>
                          <a:lnTo>
                            <a:pt x="153" y="142"/>
                          </a:lnTo>
                          <a:lnTo>
                            <a:pt x="159" y="142"/>
                          </a:lnTo>
                          <a:lnTo>
                            <a:pt x="165" y="142"/>
                          </a:lnTo>
                          <a:lnTo>
                            <a:pt x="170" y="142"/>
                          </a:lnTo>
                          <a:lnTo>
                            <a:pt x="176" y="142"/>
                          </a:lnTo>
                          <a:lnTo>
                            <a:pt x="182" y="142"/>
                          </a:lnTo>
                          <a:lnTo>
                            <a:pt x="187" y="142"/>
                          </a:lnTo>
                          <a:lnTo>
                            <a:pt x="193" y="142"/>
                          </a:lnTo>
                          <a:lnTo>
                            <a:pt x="199" y="142"/>
                          </a:lnTo>
                          <a:lnTo>
                            <a:pt x="204" y="142"/>
                          </a:lnTo>
                          <a:lnTo>
                            <a:pt x="210" y="136"/>
                          </a:lnTo>
                          <a:lnTo>
                            <a:pt x="216" y="131"/>
                          </a:lnTo>
                          <a:lnTo>
                            <a:pt x="221" y="131"/>
                          </a:lnTo>
                          <a:lnTo>
                            <a:pt x="227" y="131"/>
                          </a:lnTo>
                          <a:lnTo>
                            <a:pt x="233" y="131"/>
                          </a:lnTo>
                          <a:lnTo>
                            <a:pt x="238" y="125"/>
                          </a:lnTo>
                          <a:lnTo>
                            <a:pt x="244" y="125"/>
                          </a:lnTo>
                          <a:lnTo>
                            <a:pt x="250" y="125"/>
                          </a:lnTo>
                          <a:lnTo>
                            <a:pt x="250" y="119"/>
                          </a:lnTo>
                          <a:lnTo>
                            <a:pt x="250" y="114"/>
                          </a:lnTo>
                          <a:lnTo>
                            <a:pt x="255" y="114"/>
                          </a:lnTo>
                          <a:lnTo>
                            <a:pt x="261" y="114"/>
                          </a:lnTo>
                          <a:lnTo>
                            <a:pt x="267" y="108"/>
                          </a:lnTo>
                          <a:lnTo>
                            <a:pt x="278" y="108"/>
                          </a:lnTo>
                          <a:lnTo>
                            <a:pt x="278" y="102"/>
                          </a:lnTo>
                          <a:lnTo>
                            <a:pt x="289" y="102"/>
                          </a:lnTo>
                          <a:lnTo>
                            <a:pt x="295" y="97"/>
                          </a:lnTo>
                          <a:lnTo>
                            <a:pt x="306" y="97"/>
                          </a:lnTo>
                          <a:lnTo>
                            <a:pt x="318" y="91"/>
                          </a:lnTo>
                          <a:lnTo>
                            <a:pt x="329" y="85"/>
                          </a:lnTo>
                          <a:lnTo>
                            <a:pt x="335" y="85"/>
                          </a:lnTo>
                          <a:lnTo>
                            <a:pt x="335" y="80"/>
                          </a:lnTo>
                          <a:lnTo>
                            <a:pt x="340" y="80"/>
                          </a:lnTo>
                          <a:lnTo>
                            <a:pt x="346" y="80"/>
                          </a:lnTo>
                          <a:lnTo>
                            <a:pt x="346" y="74"/>
                          </a:lnTo>
                          <a:lnTo>
                            <a:pt x="352" y="74"/>
                          </a:lnTo>
                          <a:lnTo>
                            <a:pt x="352" y="68"/>
                          </a:lnTo>
                          <a:lnTo>
                            <a:pt x="357" y="68"/>
                          </a:lnTo>
                          <a:lnTo>
                            <a:pt x="363" y="63"/>
                          </a:lnTo>
                          <a:lnTo>
                            <a:pt x="363" y="57"/>
                          </a:lnTo>
                          <a:lnTo>
                            <a:pt x="369" y="51"/>
                          </a:lnTo>
                          <a:lnTo>
                            <a:pt x="369" y="46"/>
                          </a:lnTo>
                          <a:lnTo>
                            <a:pt x="369" y="40"/>
                          </a:lnTo>
                          <a:lnTo>
                            <a:pt x="369" y="34"/>
                          </a:lnTo>
                          <a:lnTo>
                            <a:pt x="369" y="29"/>
                          </a:lnTo>
                          <a:lnTo>
                            <a:pt x="374" y="29"/>
                          </a:lnTo>
                          <a:lnTo>
                            <a:pt x="374" y="23"/>
                          </a:lnTo>
                          <a:lnTo>
                            <a:pt x="380" y="17"/>
                          </a:lnTo>
                          <a:lnTo>
                            <a:pt x="386" y="17"/>
                          </a:lnTo>
                          <a:lnTo>
                            <a:pt x="386" y="12"/>
                          </a:lnTo>
                          <a:lnTo>
                            <a:pt x="391" y="12"/>
                          </a:lnTo>
                          <a:lnTo>
                            <a:pt x="391" y="6"/>
                          </a:lnTo>
                          <a:lnTo>
                            <a:pt x="397" y="6"/>
                          </a:lnTo>
                          <a:lnTo>
                            <a:pt x="403" y="6"/>
                          </a:lnTo>
                          <a:lnTo>
                            <a:pt x="403" y="0"/>
                          </a:lnTo>
                          <a:lnTo>
                            <a:pt x="408" y="0"/>
                          </a:lnTo>
                          <a:lnTo>
                            <a:pt x="414" y="0"/>
                          </a:lnTo>
                          <a:lnTo>
                            <a:pt x="420" y="0"/>
                          </a:lnTo>
                          <a:lnTo>
                            <a:pt x="425" y="0"/>
                          </a:lnTo>
                          <a:lnTo>
                            <a:pt x="431" y="6"/>
                          </a:lnTo>
                          <a:lnTo>
                            <a:pt x="431" y="12"/>
                          </a:lnTo>
                          <a:lnTo>
                            <a:pt x="442" y="17"/>
                          </a:lnTo>
                          <a:lnTo>
                            <a:pt x="448" y="17"/>
                          </a:lnTo>
                          <a:lnTo>
                            <a:pt x="448" y="23"/>
                          </a:lnTo>
                          <a:lnTo>
                            <a:pt x="448" y="29"/>
                          </a:lnTo>
                          <a:lnTo>
                            <a:pt x="448" y="34"/>
                          </a:lnTo>
                          <a:lnTo>
                            <a:pt x="454" y="34"/>
                          </a:lnTo>
                          <a:lnTo>
                            <a:pt x="448" y="40"/>
                          </a:lnTo>
                          <a:lnTo>
                            <a:pt x="454" y="46"/>
                          </a:lnTo>
                          <a:lnTo>
                            <a:pt x="459" y="51"/>
                          </a:lnTo>
                          <a:lnTo>
                            <a:pt x="459" y="57"/>
                          </a:lnTo>
                          <a:lnTo>
                            <a:pt x="465" y="57"/>
                          </a:lnTo>
                          <a:lnTo>
                            <a:pt x="471" y="57"/>
                          </a:lnTo>
                          <a:lnTo>
                            <a:pt x="471" y="63"/>
                          </a:lnTo>
                          <a:lnTo>
                            <a:pt x="476" y="63"/>
                          </a:lnTo>
                          <a:lnTo>
                            <a:pt x="476" y="68"/>
                          </a:lnTo>
                          <a:lnTo>
                            <a:pt x="488" y="74"/>
                          </a:lnTo>
                          <a:lnTo>
                            <a:pt x="488" y="80"/>
                          </a:lnTo>
                          <a:lnTo>
                            <a:pt x="493" y="85"/>
                          </a:lnTo>
                          <a:lnTo>
                            <a:pt x="499" y="85"/>
                          </a:lnTo>
                          <a:lnTo>
                            <a:pt x="505" y="85"/>
                          </a:lnTo>
                          <a:lnTo>
                            <a:pt x="505" y="91"/>
                          </a:lnTo>
                          <a:lnTo>
                            <a:pt x="510" y="91"/>
                          </a:lnTo>
                          <a:lnTo>
                            <a:pt x="516" y="97"/>
                          </a:lnTo>
                          <a:lnTo>
                            <a:pt x="522" y="97"/>
                          </a:lnTo>
                          <a:lnTo>
                            <a:pt x="527" y="97"/>
                          </a:lnTo>
                          <a:lnTo>
                            <a:pt x="527" y="91"/>
                          </a:lnTo>
                          <a:lnTo>
                            <a:pt x="533" y="85"/>
                          </a:lnTo>
                          <a:lnTo>
                            <a:pt x="539" y="80"/>
                          </a:lnTo>
                          <a:lnTo>
                            <a:pt x="544" y="80"/>
                          </a:lnTo>
                          <a:lnTo>
                            <a:pt x="544" y="74"/>
                          </a:lnTo>
                          <a:lnTo>
                            <a:pt x="550" y="74"/>
                          </a:lnTo>
                          <a:lnTo>
                            <a:pt x="550" y="68"/>
                          </a:lnTo>
                          <a:lnTo>
                            <a:pt x="556" y="68"/>
                          </a:lnTo>
                          <a:lnTo>
                            <a:pt x="561" y="68"/>
                          </a:lnTo>
                          <a:lnTo>
                            <a:pt x="567" y="63"/>
                          </a:lnTo>
                          <a:lnTo>
                            <a:pt x="573" y="68"/>
                          </a:lnTo>
                          <a:lnTo>
                            <a:pt x="578" y="74"/>
                          </a:lnTo>
                          <a:lnTo>
                            <a:pt x="578" y="80"/>
                          </a:lnTo>
                          <a:lnTo>
                            <a:pt x="578" y="85"/>
                          </a:lnTo>
                          <a:lnTo>
                            <a:pt x="573" y="85"/>
                          </a:lnTo>
                          <a:lnTo>
                            <a:pt x="567" y="91"/>
                          </a:lnTo>
                          <a:lnTo>
                            <a:pt x="556" y="97"/>
                          </a:lnTo>
                          <a:lnTo>
                            <a:pt x="550" y="102"/>
                          </a:lnTo>
                          <a:lnTo>
                            <a:pt x="544" y="108"/>
                          </a:lnTo>
                          <a:lnTo>
                            <a:pt x="539" y="114"/>
                          </a:lnTo>
                          <a:lnTo>
                            <a:pt x="533" y="119"/>
                          </a:lnTo>
                          <a:lnTo>
                            <a:pt x="533" y="125"/>
                          </a:lnTo>
                          <a:lnTo>
                            <a:pt x="527" y="131"/>
                          </a:lnTo>
                          <a:lnTo>
                            <a:pt x="527" y="136"/>
                          </a:lnTo>
                          <a:lnTo>
                            <a:pt x="527" y="142"/>
                          </a:lnTo>
                          <a:lnTo>
                            <a:pt x="522" y="142"/>
                          </a:lnTo>
                          <a:lnTo>
                            <a:pt x="516" y="142"/>
                          </a:lnTo>
                          <a:lnTo>
                            <a:pt x="516" y="148"/>
                          </a:lnTo>
                          <a:lnTo>
                            <a:pt x="516" y="153"/>
                          </a:lnTo>
                          <a:lnTo>
                            <a:pt x="516" y="159"/>
                          </a:lnTo>
                          <a:lnTo>
                            <a:pt x="516" y="165"/>
                          </a:lnTo>
                          <a:lnTo>
                            <a:pt x="516" y="170"/>
                          </a:lnTo>
                          <a:lnTo>
                            <a:pt x="516" y="176"/>
                          </a:lnTo>
                          <a:lnTo>
                            <a:pt x="516" y="182"/>
                          </a:lnTo>
                          <a:lnTo>
                            <a:pt x="522" y="187"/>
                          </a:lnTo>
                          <a:lnTo>
                            <a:pt x="522" y="193"/>
                          </a:lnTo>
                          <a:lnTo>
                            <a:pt x="527" y="193"/>
                          </a:lnTo>
                          <a:lnTo>
                            <a:pt x="527" y="199"/>
                          </a:lnTo>
                          <a:lnTo>
                            <a:pt x="527" y="204"/>
                          </a:lnTo>
                          <a:lnTo>
                            <a:pt x="527" y="210"/>
                          </a:lnTo>
                          <a:lnTo>
                            <a:pt x="533" y="210"/>
                          </a:lnTo>
                          <a:lnTo>
                            <a:pt x="533" y="216"/>
                          </a:lnTo>
                          <a:lnTo>
                            <a:pt x="539" y="221"/>
                          </a:lnTo>
                          <a:lnTo>
                            <a:pt x="544" y="227"/>
                          </a:lnTo>
                          <a:lnTo>
                            <a:pt x="544" y="233"/>
                          </a:lnTo>
                          <a:lnTo>
                            <a:pt x="550" y="238"/>
                          </a:lnTo>
                          <a:lnTo>
                            <a:pt x="556" y="244"/>
                          </a:lnTo>
                          <a:lnTo>
                            <a:pt x="556" y="250"/>
                          </a:lnTo>
                          <a:lnTo>
                            <a:pt x="561" y="261"/>
                          </a:lnTo>
                          <a:lnTo>
                            <a:pt x="561" y="267"/>
                          </a:lnTo>
                          <a:lnTo>
                            <a:pt x="567" y="272"/>
                          </a:lnTo>
                          <a:lnTo>
                            <a:pt x="567" y="278"/>
                          </a:lnTo>
                          <a:lnTo>
                            <a:pt x="573" y="278"/>
                          </a:lnTo>
                          <a:lnTo>
                            <a:pt x="573" y="284"/>
                          </a:lnTo>
                          <a:lnTo>
                            <a:pt x="578" y="289"/>
                          </a:lnTo>
                          <a:lnTo>
                            <a:pt x="578" y="295"/>
                          </a:lnTo>
                          <a:lnTo>
                            <a:pt x="584" y="301"/>
                          </a:lnTo>
                          <a:lnTo>
                            <a:pt x="590" y="306"/>
                          </a:lnTo>
                          <a:lnTo>
                            <a:pt x="590" y="312"/>
                          </a:lnTo>
                          <a:lnTo>
                            <a:pt x="595" y="318"/>
                          </a:lnTo>
                          <a:lnTo>
                            <a:pt x="601" y="318"/>
                          </a:lnTo>
                          <a:lnTo>
                            <a:pt x="601" y="323"/>
                          </a:lnTo>
                          <a:lnTo>
                            <a:pt x="607" y="323"/>
                          </a:lnTo>
                          <a:lnTo>
                            <a:pt x="607" y="329"/>
                          </a:lnTo>
                          <a:lnTo>
                            <a:pt x="612" y="335"/>
                          </a:lnTo>
                          <a:lnTo>
                            <a:pt x="618" y="340"/>
                          </a:lnTo>
                          <a:lnTo>
                            <a:pt x="624" y="346"/>
                          </a:lnTo>
                          <a:lnTo>
                            <a:pt x="629" y="346"/>
                          </a:lnTo>
                          <a:lnTo>
                            <a:pt x="629" y="352"/>
                          </a:lnTo>
                          <a:lnTo>
                            <a:pt x="629" y="357"/>
                          </a:lnTo>
                          <a:lnTo>
                            <a:pt x="635" y="363"/>
                          </a:lnTo>
                          <a:lnTo>
                            <a:pt x="641" y="374"/>
                          </a:lnTo>
                          <a:lnTo>
                            <a:pt x="635" y="374"/>
                          </a:lnTo>
                          <a:lnTo>
                            <a:pt x="641" y="386"/>
                          </a:lnTo>
                          <a:lnTo>
                            <a:pt x="641" y="391"/>
                          </a:lnTo>
                          <a:lnTo>
                            <a:pt x="646" y="397"/>
                          </a:lnTo>
                          <a:lnTo>
                            <a:pt x="652" y="403"/>
                          </a:lnTo>
                          <a:lnTo>
                            <a:pt x="658" y="403"/>
                          </a:lnTo>
                          <a:lnTo>
                            <a:pt x="663" y="408"/>
                          </a:lnTo>
                          <a:lnTo>
                            <a:pt x="658" y="408"/>
                          </a:lnTo>
                          <a:lnTo>
                            <a:pt x="658" y="414"/>
                          </a:lnTo>
                          <a:lnTo>
                            <a:pt x="652" y="414"/>
                          </a:lnTo>
                          <a:lnTo>
                            <a:pt x="652" y="420"/>
                          </a:lnTo>
                          <a:lnTo>
                            <a:pt x="646" y="420"/>
                          </a:lnTo>
                          <a:lnTo>
                            <a:pt x="646" y="431"/>
                          </a:lnTo>
                          <a:lnTo>
                            <a:pt x="646" y="442"/>
                          </a:lnTo>
                          <a:lnTo>
                            <a:pt x="641" y="442"/>
                          </a:lnTo>
                          <a:lnTo>
                            <a:pt x="635" y="448"/>
                          </a:lnTo>
                          <a:lnTo>
                            <a:pt x="629" y="448"/>
                          </a:lnTo>
                          <a:lnTo>
                            <a:pt x="624" y="448"/>
                          </a:lnTo>
                          <a:lnTo>
                            <a:pt x="618" y="448"/>
                          </a:lnTo>
                          <a:lnTo>
                            <a:pt x="612" y="448"/>
                          </a:lnTo>
                          <a:lnTo>
                            <a:pt x="612" y="454"/>
                          </a:lnTo>
                          <a:lnTo>
                            <a:pt x="612" y="459"/>
                          </a:lnTo>
                          <a:lnTo>
                            <a:pt x="607" y="459"/>
                          </a:lnTo>
                          <a:lnTo>
                            <a:pt x="607" y="465"/>
                          </a:lnTo>
                          <a:lnTo>
                            <a:pt x="607" y="471"/>
                          </a:lnTo>
                          <a:lnTo>
                            <a:pt x="601" y="471"/>
                          </a:lnTo>
                          <a:lnTo>
                            <a:pt x="595" y="471"/>
                          </a:lnTo>
                          <a:lnTo>
                            <a:pt x="590" y="471"/>
                          </a:lnTo>
                          <a:lnTo>
                            <a:pt x="590" y="476"/>
                          </a:lnTo>
                          <a:lnTo>
                            <a:pt x="584" y="476"/>
                          </a:lnTo>
                          <a:lnTo>
                            <a:pt x="584" y="482"/>
                          </a:lnTo>
                          <a:lnTo>
                            <a:pt x="578" y="482"/>
                          </a:lnTo>
                          <a:lnTo>
                            <a:pt x="578" y="476"/>
                          </a:lnTo>
                          <a:lnTo>
                            <a:pt x="578" y="471"/>
                          </a:lnTo>
                          <a:lnTo>
                            <a:pt x="578" y="465"/>
                          </a:lnTo>
                          <a:lnTo>
                            <a:pt x="578" y="459"/>
                          </a:lnTo>
                          <a:lnTo>
                            <a:pt x="573" y="459"/>
                          </a:lnTo>
                          <a:lnTo>
                            <a:pt x="573" y="454"/>
                          </a:lnTo>
                          <a:lnTo>
                            <a:pt x="573" y="448"/>
                          </a:lnTo>
                          <a:lnTo>
                            <a:pt x="567" y="454"/>
                          </a:lnTo>
                          <a:lnTo>
                            <a:pt x="567" y="448"/>
                          </a:lnTo>
                          <a:lnTo>
                            <a:pt x="561" y="448"/>
                          </a:lnTo>
                          <a:lnTo>
                            <a:pt x="556" y="448"/>
                          </a:lnTo>
                          <a:lnTo>
                            <a:pt x="550" y="442"/>
                          </a:lnTo>
                          <a:lnTo>
                            <a:pt x="544" y="442"/>
                          </a:lnTo>
                          <a:lnTo>
                            <a:pt x="544" y="448"/>
                          </a:lnTo>
                          <a:lnTo>
                            <a:pt x="539" y="448"/>
                          </a:lnTo>
                          <a:lnTo>
                            <a:pt x="533" y="448"/>
                          </a:lnTo>
                          <a:lnTo>
                            <a:pt x="533" y="454"/>
                          </a:lnTo>
                          <a:lnTo>
                            <a:pt x="533" y="459"/>
                          </a:lnTo>
                          <a:lnTo>
                            <a:pt x="527" y="459"/>
                          </a:lnTo>
                          <a:lnTo>
                            <a:pt x="522" y="459"/>
                          </a:lnTo>
                          <a:lnTo>
                            <a:pt x="522" y="465"/>
                          </a:lnTo>
                          <a:lnTo>
                            <a:pt x="522" y="471"/>
                          </a:lnTo>
                          <a:lnTo>
                            <a:pt x="522" y="476"/>
                          </a:lnTo>
                          <a:lnTo>
                            <a:pt x="516" y="482"/>
                          </a:lnTo>
                          <a:lnTo>
                            <a:pt x="510" y="482"/>
                          </a:lnTo>
                          <a:lnTo>
                            <a:pt x="505" y="488"/>
                          </a:lnTo>
                          <a:lnTo>
                            <a:pt x="499" y="488"/>
                          </a:lnTo>
                          <a:lnTo>
                            <a:pt x="493" y="488"/>
                          </a:lnTo>
                          <a:lnTo>
                            <a:pt x="488" y="482"/>
                          </a:lnTo>
                          <a:lnTo>
                            <a:pt x="488" y="476"/>
                          </a:lnTo>
                          <a:lnTo>
                            <a:pt x="482" y="476"/>
                          </a:lnTo>
                          <a:lnTo>
                            <a:pt x="476" y="476"/>
                          </a:lnTo>
                          <a:lnTo>
                            <a:pt x="476" y="482"/>
                          </a:lnTo>
                          <a:lnTo>
                            <a:pt x="476" y="488"/>
                          </a:lnTo>
                          <a:lnTo>
                            <a:pt x="471" y="499"/>
                          </a:lnTo>
                          <a:lnTo>
                            <a:pt x="471" y="505"/>
                          </a:lnTo>
                          <a:lnTo>
                            <a:pt x="471" y="511"/>
                          </a:lnTo>
                          <a:lnTo>
                            <a:pt x="471" y="516"/>
                          </a:lnTo>
                          <a:lnTo>
                            <a:pt x="471" y="522"/>
                          </a:lnTo>
                          <a:lnTo>
                            <a:pt x="471" y="528"/>
                          </a:lnTo>
                          <a:lnTo>
                            <a:pt x="465" y="528"/>
                          </a:lnTo>
                          <a:lnTo>
                            <a:pt x="465" y="533"/>
                          </a:lnTo>
                          <a:lnTo>
                            <a:pt x="465" y="539"/>
                          </a:lnTo>
                          <a:lnTo>
                            <a:pt x="459" y="539"/>
                          </a:lnTo>
                          <a:lnTo>
                            <a:pt x="459" y="545"/>
                          </a:lnTo>
                          <a:lnTo>
                            <a:pt x="459" y="550"/>
                          </a:lnTo>
                          <a:lnTo>
                            <a:pt x="465" y="556"/>
                          </a:lnTo>
                          <a:lnTo>
                            <a:pt x="471" y="556"/>
                          </a:lnTo>
                          <a:lnTo>
                            <a:pt x="476" y="567"/>
                          </a:lnTo>
                          <a:lnTo>
                            <a:pt x="482" y="567"/>
                          </a:lnTo>
                          <a:lnTo>
                            <a:pt x="482" y="573"/>
                          </a:lnTo>
                          <a:lnTo>
                            <a:pt x="488" y="573"/>
                          </a:lnTo>
                          <a:lnTo>
                            <a:pt x="488" y="579"/>
                          </a:lnTo>
                          <a:lnTo>
                            <a:pt x="493" y="584"/>
                          </a:lnTo>
                          <a:lnTo>
                            <a:pt x="493" y="590"/>
                          </a:lnTo>
                          <a:lnTo>
                            <a:pt x="493" y="596"/>
                          </a:lnTo>
                          <a:lnTo>
                            <a:pt x="499" y="596"/>
                          </a:lnTo>
                          <a:lnTo>
                            <a:pt x="505" y="601"/>
                          </a:lnTo>
                          <a:lnTo>
                            <a:pt x="505" y="607"/>
                          </a:lnTo>
                          <a:lnTo>
                            <a:pt x="499" y="613"/>
                          </a:lnTo>
                          <a:lnTo>
                            <a:pt x="499" y="624"/>
                          </a:lnTo>
                          <a:lnTo>
                            <a:pt x="499" y="630"/>
                          </a:lnTo>
                          <a:lnTo>
                            <a:pt x="493" y="630"/>
                          </a:lnTo>
                          <a:lnTo>
                            <a:pt x="493" y="635"/>
                          </a:lnTo>
                          <a:lnTo>
                            <a:pt x="493" y="641"/>
                          </a:lnTo>
                          <a:lnTo>
                            <a:pt x="493" y="647"/>
                          </a:lnTo>
                          <a:lnTo>
                            <a:pt x="493" y="658"/>
                          </a:lnTo>
                          <a:lnTo>
                            <a:pt x="499" y="658"/>
                          </a:lnTo>
                          <a:lnTo>
                            <a:pt x="493" y="664"/>
                          </a:lnTo>
                          <a:lnTo>
                            <a:pt x="493" y="669"/>
                          </a:lnTo>
                          <a:lnTo>
                            <a:pt x="493" y="675"/>
                          </a:lnTo>
                          <a:lnTo>
                            <a:pt x="493" y="681"/>
                          </a:lnTo>
                          <a:lnTo>
                            <a:pt x="499" y="692"/>
                          </a:lnTo>
                          <a:lnTo>
                            <a:pt x="505" y="698"/>
                          </a:lnTo>
                          <a:lnTo>
                            <a:pt x="510" y="709"/>
                          </a:lnTo>
                          <a:lnTo>
                            <a:pt x="516" y="720"/>
                          </a:lnTo>
                          <a:lnTo>
                            <a:pt x="516" y="726"/>
                          </a:lnTo>
                          <a:lnTo>
                            <a:pt x="510" y="726"/>
                          </a:lnTo>
                          <a:lnTo>
                            <a:pt x="510" y="732"/>
                          </a:lnTo>
                          <a:lnTo>
                            <a:pt x="505" y="737"/>
                          </a:lnTo>
                          <a:lnTo>
                            <a:pt x="505" y="726"/>
                          </a:lnTo>
                          <a:lnTo>
                            <a:pt x="499" y="726"/>
                          </a:lnTo>
                          <a:lnTo>
                            <a:pt x="493" y="720"/>
                          </a:lnTo>
                          <a:lnTo>
                            <a:pt x="488" y="720"/>
                          </a:lnTo>
                          <a:lnTo>
                            <a:pt x="482" y="726"/>
                          </a:lnTo>
                          <a:lnTo>
                            <a:pt x="476" y="726"/>
                          </a:lnTo>
                          <a:lnTo>
                            <a:pt x="476" y="732"/>
                          </a:lnTo>
                          <a:lnTo>
                            <a:pt x="471" y="732"/>
                          </a:lnTo>
                          <a:lnTo>
                            <a:pt x="465" y="737"/>
                          </a:lnTo>
                          <a:lnTo>
                            <a:pt x="459" y="737"/>
                          </a:lnTo>
                          <a:lnTo>
                            <a:pt x="454" y="743"/>
                          </a:lnTo>
                          <a:lnTo>
                            <a:pt x="454" y="749"/>
                          </a:lnTo>
                          <a:lnTo>
                            <a:pt x="448" y="749"/>
                          </a:lnTo>
                          <a:lnTo>
                            <a:pt x="442" y="754"/>
                          </a:lnTo>
                          <a:lnTo>
                            <a:pt x="437" y="754"/>
                          </a:lnTo>
                          <a:lnTo>
                            <a:pt x="437" y="749"/>
                          </a:lnTo>
                          <a:lnTo>
                            <a:pt x="431" y="749"/>
                          </a:lnTo>
                          <a:lnTo>
                            <a:pt x="425" y="754"/>
                          </a:lnTo>
                          <a:lnTo>
                            <a:pt x="420" y="754"/>
                          </a:lnTo>
                          <a:lnTo>
                            <a:pt x="408" y="760"/>
                          </a:lnTo>
                          <a:lnTo>
                            <a:pt x="397" y="760"/>
                          </a:lnTo>
                          <a:lnTo>
                            <a:pt x="391" y="760"/>
                          </a:lnTo>
                          <a:lnTo>
                            <a:pt x="386" y="760"/>
                          </a:lnTo>
                          <a:lnTo>
                            <a:pt x="380" y="760"/>
                          </a:lnTo>
                          <a:lnTo>
                            <a:pt x="374" y="760"/>
                          </a:lnTo>
                          <a:lnTo>
                            <a:pt x="363" y="754"/>
                          </a:lnTo>
                          <a:lnTo>
                            <a:pt x="357" y="754"/>
                          </a:lnTo>
                          <a:lnTo>
                            <a:pt x="352" y="754"/>
                          </a:lnTo>
                          <a:lnTo>
                            <a:pt x="352" y="749"/>
                          </a:lnTo>
                          <a:lnTo>
                            <a:pt x="352" y="743"/>
                          </a:lnTo>
                          <a:lnTo>
                            <a:pt x="357" y="743"/>
                          </a:lnTo>
                          <a:lnTo>
                            <a:pt x="363" y="737"/>
                          </a:lnTo>
                          <a:lnTo>
                            <a:pt x="363" y="732"/>
                          </a:lnTo>
                          <a:lnTo>
                            <a:pt x="363" y="726"/>
                          </a:lnTo>
                          <a:lnTo>
                            <a:pt x="363" y="720"/>
                          </a:lnTo>
                          <a:lnTo>
                            <a:pt x="363" y="715"/>
                          </a:lnTo>
                          <a:lnTo>
                            <a:pt x="363" y="709"/>
                          </a:lnTo>
                          <a:lnTo>
                            <a:pt x="363" y="703"/>
                          </a:lnTo>
                          <a:lnTo>
                            <a:pt x="363" y="698"/>
                          </a:lnTo>
                          <a:lnTo>
                            <a:pt x="363" y="692"/>
                          </a:lnTo>
                          <a:lnTo>
                            <a:pt x="363" y="681"/>
                          </a:lnTo>
                          <a:lnTo>
                            <a:pt x="357" y="681"/>
                          </a:lnTo>
                          <a:lnTo>
                            <a:pt x="352" y="681"/>
                          </a:lnTo>
                          <a:lnTo>
                            <a:pt x="352" y="675"/>
                          </a:lnTo>
                          <a:lnTo>
                            <a:pt x="352" y="669"/>
                          </a:lnTo>
                          <a:lnTo>
                            <a:pt x="346" y="669"/>
                          </a:lnTo>
                          <a:lnTo>
                            <a:pt x="340" y="664"/>
                          </a:lnTo>
                          <a:lnTo>
                            <a:pt x="340" y="658"/>
                          </a:lnTo>
                          <a:lnTo>
                            <a:pt x="340" y="652"/>
                          </a:lnTo>
                          <a:lnTo>
                            <a:pt x="340" y="647"/>
                          </a:lnTo>
                          <a:lnTo>
                            <a:pt x="335" y="647"/>
                          </a:lnTo>
                          <a:lnTo>
                            <a:pt x="335" y="641"/>
                          </a:lnTo>
                          <a:lnTo>
                            <a:pt x="335" y="635"/>
                          </a:lnTo>
                          <a:lnTo>
                            <a:pt x="329" y="635"/>
                          </a:lnTo>
                          <a:lnTo>
                            <a:pt x="329" y="630"/>
                          </a:lnTo>
                          <a:lnTo>
                            <a:pt x="323" y="630"/>
                          </a:lnTo>
                          <a:lnTo>
                            <a:pt x="318" y="630"/>
                          </a:lnTo>
                          <a:lnTo>
                            <a:pt x="312" y="630"/>
                          </a:lnTo>
                          <a:lnTo>
                            <a:pt x="306" y="624"/>
                          </a:lnTo>
                          <a:lnTo>
                            <a:pt x="301" y="624"/>
                          </a:lnTo>
                          <a:lnTo>
                            <a:pt x="295" y="624"/>
                          </a:lnTo>
                          <a:lnTo>
                            <a:pt x="284" y="624"/>
                          </a:lnTo>
                          <a:lnTo>
                            <a:pt x="272" y="630"/>
                          </a:lnTo>
                          <a:lnTo>
                            <a:pt x="267" y="630"/>
                          </a:lnTo>
                          <a:lnTo>
                            <a:pt x="261" y="630"/>
                          </a:lnTo>
                          <a:lnTo>
                            <a:pt x="255" y="630"/>
                          </a:lnTo>
                          <a:lnTo>
                            <a:pt x="255" y="624"/>
                          </a:lnTo>
                          <a:lnTo>
                            <a:pt x="250" y="624"/>
                          </a:lnTo>
                          <a:lnTo>
                            <a:pt x="250" y="618"/>
                          </a:lnTo>
                          <a:lnTo>
                            <a:pt x="250" y="613"/>
                          </a:lnTo>
                          <a:lnTo>
                            <a:pt x="244" y="613"/>
                          </a:lnTo>
                          <a:lnTo>
                            <a:pt x="244" y="607"/>
                          </a:lnTo>
                          <a:lnTo>
                            <a:pt x="238" y="607"/>
                          </a:lnTo>
                          <a:lnTo>
                            <a:pt x="233" y="607"/>
                          </a:lnTo>
                          <a:lnTo>
                            <a:pt x="233" y="613"/>
                          </a:lnTo>
                          <a:lnTo>
                            <a:pt x="227" y="613"/>
                          </a:lnTo>
                          <a:lnTo>
                            <a:pt x="227" y="624"/>
                          </a:lnTo>
                          <a:lnTo>
                            <a:pt x="227" y="630"/>
                          </a:lnTo>
                          <a:lnTo>
                            <a:pt x="221" y="635"/>
                          </a:lnTo>
                          <a:lnTo>
                            <a:pt x="221" y="641"/>
                          </a:lnTo>
                          <a:lnTo>
                            <a:pt x="216" y="647"/>
                          </a:lnTo>
                          <a:lnTo>
                            <a:pt x="210" y="652"/>
                          </a:lnTo>
                          <a:lnTo>
                            <a:pt x="204" y="658"/>
                          </a:lnTo>
                          <a:lnTo>
                            <a:pt x="199" y="658"/>
                          </a:lnTo>
                          <a:lnTo>
                            <a:pt x="193" y="658"/>
                          </a:lnTo>
                          <a:lnTo>
                            <a:pt x="187" y="658"/>
                          </a:lnTo>
                          <a:lnTo>
                            <a:pt x="182" y="658"/>
                          </a:lnTo>
                          <a:lnTo>
                            <a:pt x="176" y="658"/>
                          </a:lnTo>
                          <a:lnTo>
                            <a:pt x="170" y="658"/>
                          </a:lnTo>
                          <a:lnTo>
                            <a:pt x="159" y="652"/>
                          </a:lnTo>
                          <a:lnTo>
                            <a:pt x="159" y="647"/>
                          </a:lnTo>
                          <a:lnTo>
                            <a:pt x="153" y="647"/>
                          </a:lnTo>
                          <a:lnTo>
                            <a:pt x="153" y="641"/>
                          </a:lnTo>
                          <a:lnTo>
                            <a:pt x="148" y="641"/>
                          </a:lnTo>
                          <a:lnTo>
                            <a:pt x="142" y="630"/>
                          </a:lnTo>
                          <a:lnTo>
                            <a:pt x="136" y="624"/>
                          </a:lnTo>
                          <a:lnTo>
                            <a:pt x="131" y="624"/>
                          </a:lnTo>
                          <a:lnTo>
                            <a:pt x="131" y="618"/>
                          </a:lnTo>
                          <a:lnTo>
                            <a:pt x="131" y="613"/>
                          </a:lnTo>
                          <a:lnTo>
                            <a:pt x="125" y="613"/>
                          </a:lnTo>
                          <a:lnTo>
                            <a:pt x="125" y="601"/>
                          </a:lnTo>
                          <a:lnTo>
                            <a:pt x="119" y="601"/>
                          </a:lnTo>
                          <a:lnTo>
                            <a:pt x="119" y="596"/>
                          </a:lnTo>
                          <a:lnTo>
                            <a:pt x="114" y="596"/>
                          </a:lnTo>
                          <a:lnTo>
                            <a:pt x="114" y="590"/>
                          </a:lnTo>
                          <a:lnTo>
                            <a:pt x="114" y="584"/>
                          </a:lnTo>
                          <a:lnTo>
                            <a:pt x="108" y="584"/>
                          </a:lnTo>
                          <a:lnTo>
                            <a:pt x="102" y="584"/>
                          </a:lnTo>
                          <a:lnTo>
                            <a:pt x="102" y="579"/>
                          </a:lnTo>
                          <a:lnTo>
                            <a:pt x="102" y="573"/>
                          </a:lnTo>
                          <a:lnTo>
                            <a:pt x="97" y="573"/>
                          </a:lnTo>
                          <a:lnTo>
                            <a:pt x="97" y="567"/>
                          </a:lnTo>
                          <a:lnTo>
                            <a:pt x="97" y="562"/>
                          </a:lnTo>
                          <a:lnTo>
                            <a:pt x="91" y="562"/>
                          </a:lnTo>
                          <a:lnTo>
                            <a:pt x="91" y="556"/>
                          </a:lnTo>
                          <a:lnTo>
                            <a:pt x="91" y="550"/>
                          </a:lnTo>
                          <a:lnTo>
                            <a:pt x="85" y="545"/>
                          </a:lnTo>
                          <a:lnTo>
                            <a:pt x="85" y="539"/>
                          </a:lnTo>
                          <a:lnTo>
                            <a:pt x="85" y="528"/>
                          </a:lnTo>
                          <a:lnTo>
                            <a:pt x="91" y="522"/>
                          </a:lnTo>
                          <a:lnTo>
                            <a:pt x="91" y="516"/>
                          </a:lnTo>
                          <a:lnTo>
                            <a:pt x="91" y="511"/>
                          </a:lnTo>
                          <a:lnTo>
                            <a:pt x="91" y="505"/>
                          </a:lnTo>
                          <a:lnTo>
                            <a:pt x="97" y="505"/>
                          </a:lnTo>
                          <a:lnTo>
                            <a:pt x="97" y="499"/>
                          </a:lnTo>
                          <a:lnTo>
                            <a:pt x="97" y="493"/>
                          </a:lnTo>
                          <a:lnTo>
                            <a:pt x="97" y="488"/>
                          </a:lnTo>
                          <a:lnTo>
                            <a:pt x="97" y="482"/>
                          </a:lnTo>
                          <a:lnTo>
                            <a:pt x="91" y="476"/>
                          </a:lnTo>
                          <a:lnTo>
                            <a:pt x="85" y="471"/>
                          </a:lnTo>
                          <a:lnTo>
                            <a:pt x="80" y="471"/>
                          </a:lnTo>
                          <a:lnTo>
                            <a:pt x="74" y="476"/>
                          </a:lnTo>
                          <a:lnTo>
                            <a:pt x="74" y="488"/>
                          </a:lnTo>
                          <a:lnTo>
                            <a:pt x="68" y="493"/>
                          </a:lnTo>
                          <a:lnTo>
                            <a:pt x="68" y="499"/>
                          </a:lnTo>
                          <a:lnTo>
                            <a:pt x="68" y="505"/>
                          </a:lnTo>
                          <a:lnTo>
                            <a:pt x="63" y="505"/>
                          </a:lnTo>
                          <a:lnTo>
                            <a:pt x="57" y="505"/>
                          </a:lnTo>
                          <a:lnTo>
                            <a:pt x="57" y="499"/>
                          </a:lnTo>
                          <a:lnTo>
                            <a:pt x="57" y="493"/>
                          </a:lnTo>
                          <a:lnTo>
                            <a:pt x="57" y="488"/>
                          </a:lnTo>
                          <a:lnTo>
                            <a:pt x="57" y="482"/>
                          </a:lnTo>
                          <a:lnTo>
                            <a:pt x="57" y="476"/>
                          </a:lnTo>
                          <a:lnTo>
                            <a:pt x="57" y="465"/>
                          </a:lnTo>
                          <a:lnTo>
                            <a:pt x="57" y="459"/>
                          </a:lnTo>
                          <a:lnTo>
                            <a:pt x="57" y="454"/>
                          </a:lnTo>
                          <a:lnTo>
                            <a:pt x="51" y="448"/>
                          </a:lnTo>
                          <a:lnTo>
                            <a:pt x="51" y="442"/>
                          </a:lnTo>
                          <a:lnTo>
                            <a:pt x="46" y="442"/>
                          </a:lnTo>
                          <a:lnTo>
                            <a:pt x="51" y="437"/>
                          </a:lnTo>
                          <a:lnTo>
                            <a:pt x="40" y="431"/>
                          </a:lnTo>
                          <a:lnTo>
                            <a:pt x="34" y="431"/>
                          </a:lnTo>
                          <a:lnTo>
                            <a:pt x="29" y="431"/>
                          </a:lnTo>
                          <a:lnTo>
                            <a:pt x="23" y="431"/>
                          </a:lnTo>
                          <a:lnTo>
                            <a:pt x="17" y="431"/>
                          </a:lnTo>
                          <a:lnTo>
                            <a:pt x="12" y="431"/>
                          </a:lnTo>
                          <a:lnTo>
                            <a:pt x="6" y="431"/>
                          </a:lnTo>
                          <a:lnTo>
                            <a:pt x="0" y="431"/>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78" name="Google Shape;1578;p26"/>
                    <p:cNvSpPr/>
                    <p:nvPr/>
                  </p:nvSpPr>
                  <p:spPr>
                    <a:xfrm>
                      <a:off x="22893" y="4485159"/>
                      <a:ext cx="596856" cy="128580"/>
                    </a:xfrm>
                    <a:custGeom>
                      <a:avLst/>
                      <a:gdLst/>
                      <a:ahLst/>
                      <a:cxnLst/>
                      <a:rect l="l" t="t" r="r" b="b"/>
                      <a:pathLst>
                        <a:path w="567" h="119" extrusionOk="0">
                          <a:moveTo>
                            <a:pt x="567" y="119"/>
                          </a:moveTo>
                          <a:lnTo>
                            <a:pt x="561" y="119"/>
                          </a:lnTo>
                          <a:lnTo>
                            <a:pt x="550" y="119"/>
                          </a:lnTo>
                          <a:lnTo>
                            <a:pt x="544" y="119"/>
                          </a:lnTo>
                          <a:lnTo>
                            <a:pt x="539" y="113"/>
                          </a:lnTo>
                          <a:lnTo>
                            <a:pt x="533" y="113"/>
                          </a:lnTo>
                          <a:lnTo>
                            <a:pt x="516" y="113"/>
                          </a:lnTo>
                          <a:lnTo>
                            <a:pt x="505" y="107"/>
                          </a:lnTo>
                          <a:lnTo>
                            <a:pt x="488" y="107"/>
                          </a:lnTo>
                          <a:lnTo>
                            <a:pt x="476" y="102"/>
                          </a:lnTo>
                          <a:lnTo>
                            <a:pt x="471" y="102"/>
                          </a:lnTo>
                          <a:lnTo>
                            <a:pt x="459" y="102"/>
                          </a:lnTo>
                          <a:lnTo>
                            <a:pt x="437" y="102"/>
                          </a:lnTo>
                          <a:lnTo>
                            <a:pt x="431" y="102"/>
                          </a:lnTo>
                          <a:lnTo>
                            <a:pt x="408" y="102"/>
                          </a:lnTo>
                          <a:lnTo>
                            <a:pt x="397" y="96"/>
                          </a:lnTo>
                          <a:lnTo>
                            <a:pt x="391" y="96"/>
                          </a:lnTo>
                          <a:lnTo>
                            <a:pt x="386" y="96"/>
                          </a:lnTo>
                          <a:lnTo>
                            <a:pt x="380" y="96"/>
                          </a:lnTo>
                          <a:lnTo>
                            <a:pt x="369" y="102"/>
                          </a:lnTo>
                          <a:lnTo>
                            <a:pt x="340" y="102"/>
                          </a:lnTo>
                          <a:lnTo>
                            <a:pt x="335" y="102"/>
                          </a:lnTo>
                          <a:lnTo>
                            <a:pt x="318" y="102"/>
                          </a:lnTo>
                          <a:lnTo>
                            <a:pt x="295" y="102"/>
                          </a:lnTo>
                          <a:lnTo>
                            <a:pt x="289" y="107"/>
                          </a:lnTo>
                          <a:lnTo>
                            <a:pt x="272" y="107"/>
                          </a:lnTo>
                          <a:lnTo>
                            <a:pt x="267" y="107"/>
                          </a:lnTo>
                          <a:lnTo>
                            <a:pt x="261" y="107"/>
                          </a:lnTo>
                          <a:lnTo>
                            <a:pt x="250" y="107"/>
                          </a:lnTo>
                          <a:lnTo>
                            <a:pt x="244" y="107"/>
                          </a:lnTo>
                          <a:lnTo>
                            <a:pt x="244" y="113"/>
                          </a:lnTo>
                          <a:lnTo>
                            <a:pt x="238" y="113"/>
                          </a:lnTo>
                          <a:lnTo>
                            <a:pt x="233" y="113"/>
                          </a:lnTo>
                          <a:lnTo>
                            <a:pt x="210" y="113"/>
                          </a:lnTo>
                          <a:lnTo>
                            <a:pt x="187" y="113"/>
                          </a:lnTo>
                          <a:lnTo>
                            <a:pt x="176" y="113"/>
                          </a:lnTo>
                          <a:lnTo>
                            <a:pt x="165" y="113"/>
                          </a:lnTo>
                          <a:lnTo>
                            <a:pt x="153" y="113"/>
                          </a:lnTo>
                          <a:lnTo>
                            <a:pt x="148" y="113"/>
                          </a:lnTo>
                          <a:lnTo>
                            <a:pt x="142" y="113"/>
                          </a:lnTo>
                          <a:lnTo>
                            <a:pt x="125" y="113"/>
                          </a:lnTo>
                          <a:lnTo>
                            <a:pt x="114" y="113"/>
                          </a:lnTo>
                          <a:lnTo>
                            <a:pt x="102" y="113"/>
                          </a:lnTo>
                          <a:lnTo>
                            <a:pt x="97" y="113"/>
                          </a:lnTo>
                          <a:lnTo>
                            <a:pt x="68" y="113"/>
                          </a:lnTo>
                          <a:lnTo>
                            <a:pt x="57" y="113"/>
                          </a:lnTo>
                          <a:lnTo>
                            <a:pt x="51" y="113"/>
                          </a:lnTo>
                          <a:lnTo>
                            <a:pt x="29" y="119"/>
                          </a:lnTo>
                          <a:lnTo>
                            <a:pt x="6" y="119"/>
                          </a:lnTo>
                          <a:lnTo>
                            <a:pt x="0" y="119"/>
                          </a:lnTo>
                          <a:lnTo>
                            <a:pt x="0" y="107"/>
                          </a:lnTo>
                          <a:lnTo>
                            <a:pt x="0" y="102"/>
                          </a:lnTo>
                          <a:lnTo>
                            <a:pt x="0" y="90"/>
                          </a:lnTo>
                          <a:lnTo>
                            <a:pt x="6" y="85"/>
                          </a:lnTo>
                          <a:lnTo>
                            <a:pt x="6" y="79"/>
                          </a:lnTo>
                          <a:lnTo>
                            <a:pt x="6" y="73"/>
                          </a:lnTo>
                          <a:lnTo>
                            <a:pt x="17" y="73"/>
                          </a:lnTo>
                          <a:lnTo>
                            <a:pt x="23" y="73"/>
                          </a:lnTo>
                          <a:lnTo>
                            <a:pt x="29" y="79"/>
                          </a:lnTo>
                          <a:lnTo>
                            <a:pt x="34" y="73"/>
                          </a:lnTo>
                          <a:lnTo>
                            <a:pt x="40" y="73"/>
                          </a:lnTo>
                          <a:lnTo>
                            <a:pt x="46" y="73"/>
                          </a:lnTo>
                          <a:lnTo>
                            <a:pt x="46" y="68"/>
                          </a:lnTo>
                          <a:lnTo>
                            <a:pt x="51" y="62"/>
                          </a:lnTo>
                          <a:lnTo>
                            <a:pt x="57" y="56"/>
                          </a:lnTo>
                          <a:lnTo>
                            <a:pt x="63" y="56"/>
                          </a:lnTo>
                          <a:lnTo>
                            <a:pt x="68" y="56"/>
                          </a:lnTo>
                          <a:lnTo>
                            <a:pt x="74" y="62"/>
                          </a:lnTo>
                          <a:lnTo>
                            <a:pt x="80" y="62"/>
                          </a:lnTo>
                          <a:lnTo>
                            <a:pt x="85" y="62"/>
                          </a:lnTo>
                          <a:lnTo>
                            <a:pt x="91" y="62"/>
                          </a:lnTo>
                          <a:lnTo>
                            <a:pt x="97" y="62"/>
                          </a:lnTo>
                          <a:lnTo>
                            <a:pt x="102" y="62"/>
                          </a:lnTo>
                          <a:lnTo>
                            <a:pt x="108" y="62"/>
                          </a:lnTo>
                          <a:lnTo>
                            <a:pt x="114" y="62"/>
                          </a:lnTo>
                          <a:lnTo>
                            <a:pt x="119" y="62"/>
                          </a:lnTo>
                          <a:lnTo>
                            <a:pt x="125" y="62"/>
                          </a:lnTo>
                          <a:lnTo>
                            <a:pt x="131" y="62"/>
                          </a:lnTo>
                          <a:lnTo>
                            <a:pt x="136" y="62"/>
                          </a:lnTo>
                          <a:lnTo>
                            <a:pt x="142" y="62"/>
                          </a:lnTo>
                          <a:lnTo>
                            <a:pt x="148" y="62"/>
                          </a:lnTo>
                          <a:lnTo>
                            <a:pt x="153" y="62"/>
                          </a:lnTo>
                          <a:lnTo>
                            <a:pt x="153" y="56"/>
                          </a:lnTo>
                          <a:lnTo>
                            <a:pt x="159" y="51"/>
                          </a:lnTo>
                          <a:lnTo>
                            <a:pt x="165" y="51"/>
                          </a:lnTo>
                          <a:lnTo>
                            <a:pt x="170" y="39"/>
                          </a:lnTo>
                          <a:lnTo>
                            <a:pt x="170" y="34"/>
                          </a:lnTo>
                          <a:lnTo>
                            <a:pt x="170" y="28"/>
                          </a:lnTo>
                          <a:lnTo>
                            <a:pt x="176" y="28"/>
                          </a:lnTo>
                          <a:lnTo>
                            <a:pt x="176" y="22"/>
                          </a:lnTo>
                          <a:lnTo>
                            <a:pt x="182" y="17"/>
                          </a:lnTo>
                          <a:lnTo>
                            <a:pt x="182" y="11"/>
                          </a:lnTo>
                          <a:lnTo>
                            <a:pt x="182" y="5"/>
                          </a:lnTo>
                          <a:lnTo>
                            <a:pt x="187" y="5"/>
                          </a:lnTo>
                          <a:lnTo>
                            <a:pt x="187" y="0"/>
                          </a:lnTo>
                          <a:lnTo>
                            <a:pt x="199" y="0"/>
                          </a:lnTo>
                          <a:lnTo>
                            <a:pt x="210" y="0"/>
                          </a:lnTo>
                          <a:lnTo>
                            <a:pt x="216" y="0"/>
                          </a:lnTo>
                          <a:lnTo>
                            <a:pt x="216" y="5"/>
                          </a:lnTo>
                          <a:lnTo>
                            <a:pt x="221" y="11"/>
                          </a:lnTo>
                          <a:lnTo>
                            <a:pt x="227" y="17"/>
                          </a:lnTo>
                          <a:lnTo>
                            <a:pt x="233" y="17"/>
                          </a:lnTo>
                          <a:lnTo>
                            <a:pt x="238" y="17"/>
                          </a:lnTo>
                          <a:lnTo>
                            <a:pt x="244" y="17"/>
                          </a:lnTo>
                          <a:lnTo>
                            <a:pt x="250" y="17"/>
                          </a:lnTo>
                          <a:lnTo>
                            <a:pt x="250" y="11"/>
                          </a:lnTo>
                          <a:lnTo>
                            <a:pt x="250" y="5"/>
                          </a:lnTo>
                          <a:lnTo>
                            <a:pt x="255" y="5"/>
                          </a:lnTo>
                          <a:lnTo>
                            <a:pt x="352" y="5"/>
                          </a:lnTo>
                          <a:lnTo>
                            <a:pt x="357" y="5"/>
                          </a:lnTo>
                          <a:lnTo>
                            <a:pt x="369" y="5"/>
                          </a:lnTo>
                          <a:lnTo>
                            <a:pt x="437" y="5"/>
                          </a:lnTo>
                          <a:lnTo>
                            <a:pt x="476" y="5"/>
                          </a:lnTo>
                          <a:lnTo>
                            <a:pt x="499" y="5"/>
                          </a:lnTo>
                          <a:lnTo>
                            <a:pt x="505" y="5"/>
                          </a:lnTo>
                          <a:lnTo>
                            <a:pt x="505" y="11"/>
                          </a:lnTo>
                          <a:lnTo>
                            <a:pt x="499" y="11"/>
                          </a:lnTo>
                          <a:lnTo>
                            <a:pt x="499" y="17"/>
                          </a:lnTo>
                          <a:lnTo>
                            <a:pt x="493" y="17"/>
                          </a:lnTo>
                          <a:lnTo>
                            <a:pt x="482" y="22"/>
                          </a:lnTo>
                          <a:lnTo>
                            <a:pt x="482" y="28"/>
                          </a:lnTo>
                          <a:lnTo>
                            <a:pt x="476" y="28"/>
                          </a:lnTo>
                          <a:lnTo>
                            <a:pt x="476" y="34"/>
                          </a:lnTo>
                          <a:lnTo>
                            <a:pt x="482" y="45"/>
                          </a:lnTo>
                          <a:lnTo>
                            <a:pt x="482" y="51"/>
                          </a:lnTo>
                          <a:lnTo>
                            <a:pt x="488" y="51"/>
                          </a:lnTo>
                          <a:lnTo>
                            <a:pt x="493" y="51"/>
                          </a:lnTo>
                          <a:lnTo>
                            <a:pt x="499" y="45"/>
                          </a:lnTo>
                          <a:lnTo>
                            <a:pt x="505" y="45"/>
                          </a:lnTo>
                          <a:lnTo>
                            <a:pt x="510" y="45"/>
                          </a:lnTo>
                          <a:lnTo>
                            <a:pt x="516" y="45"/>
                          </a:lnTo>
                          <a:lnTo>
                            <a:pt x="522" y="39"/>
                          </a:lnTo>
                          <a:lnTo>
                            <a:pt x="527" y="39"/>
                          </a:lnTo>
                          <a:lnTo>
                            <a:pt x="527" y="45"/>
                          </a:lnTo>
                          <a:lnTo>
                            <a:pt x="533" y="45"/>
                          </a:lnTo>
                          <a:lnTo>
                            <a:pt x="533" y="51"/>
                          </a:lnTo>
                          <a:lnTo>
                            <a:pt x="527" y="56"/>
                          </a:lnTo>
                          <a:lnTo>
                            <a:pt x="527" y="62"/>
                          </a:lnTo>
                          <a:lnTo>
                            <a:pt x="522" y="62"/>
                          </a:lnTo>
                          <a:lnTo>
                            <a:pt x="516" y="62"/>
                          </a:lnTo>
                          <a:lnTo>
                            <a:pt x="510" y="62"/>
                          </a:lnTo>
                          <a:lnTo>
                            <a:pt x="505" y="68"/>
                          </a:lnTo>
                          <a:lnTo>
                            <a:pt x="505" y="73"/>
                          </a:lnTo>
                          <a:lnTo>
                            <a:pt x="510" y="79"/>
                          </a:lnTo>
                          <a:lnTo>
                            <a:pt x="522" y="79"/>
                          </a:lnTo>
                          <a:lnTo>
                            <a:pt x="527" y="85"/>
                          </a:lnTo>
                          <a:lnTo>
                            <a:pt x="533" y="90"/>
                          </a:lnTo>
                          <a:lnTo>
                            <a:pt x="539" y="90"/>
                          </a:lnTo>
                          <a:lnTo>
                            <a:pt x="550" y="90"/>
                          </a:lnTo>
                          <a:lnTo>
                            <a:pt x="561" y="90"/>
                          </a:lnTo>
                          <a:lnTo>
                            <a:pt x="567" y="90"/>
                          </a:lnTo>
                          <a:lnTo>
                            <a:pt x="567" y="102"/>
                          </a:lnTo>
                          <a:lnTo>
                            <a:pt x="567" y="119"/>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79" name="Google Shape;1579;p26"/>
                    <p:cNvSpPr/>
                    <p:nvPr/>
                  </p:nvSpPr>
                  <p:spPr>
                    <a:xfrm>
                      <a:off x="834794" y="3961506"/>
                      <a:ext cx="359929" cy="313156"/>
                    </a:xfrm>
                    <a:custGeom>
                      <a:avLst/>
                      <a:gdLst/>
                      <a:ahLst/>
                      <a:cxnLst/>
                      <a:rect l="l" t="t" r="r" b="b"/>
                      <a:pathLst>
                        <a:path w="270" h="228" extrusionOk="0">
                          <a:moveTo>
                            <a:pt x="14" y="204"/>
                          </a:moveTo>
                          <a:lnTo>
                            <a:pt x="17" y="193"/>
                          </a:lnTo>
                          <a:lnTo>
                            <a:pt x="6" y="184"/>
                          </a:lnTo>
                          <a:lnTo>
                            <a:pt x="6" y="168"/>
                          </a:lnTo>
                          <a:lnTo>
                            <a:pt x="6" y="153"/>
                          </a:lnTo>
                          <a:lnTo>
                            <a:pt x="0" y="132"/>
                          </a:lnTo>
                          <a:lnTo>
                            <a:pt x="5" y="112"/>
                          </a:lnTo>
                          <a:lnTo>
                            <a:pt x="5" y="93"/>
                          </a:lnTo>
                          <a:lnTo>
                            <a:pt x="5" y="76"/>
                          </a:lnTo>
                          <a:lnTo>
                            <a:pt x="9" y="55"/>
                          </a:lnTo>
                          <a:lnTo>
                            <a:pt x="23" y="42"/>
                          </a:lnTo>
                          <a:lnTo>
                            <a:pt x="36" y="34"/>
                          </a:lnTo>
                          <a:lnTo>
                            <a:pt x="47" y="24"/>
                          </a:lnTo>
                          <a:lnTo>
                            <a:pt x="65" y="19"/>
                          </a:lnTo>
                          <a:lnTo>
                            <a:pt x="75" y="15"/>
                          </a:lnTo>
                          <a:lnTo>
                            <a:pt x="89" y="24"/>
                          </a:lnTo>
                          <a:lnTo>
                            <a:pt x="101" y="33"/>
                          </a:lnTo>
                          <a:lnTo>
                            <a:pt x="120" y="34"/>
                          </a:lnTo>
                          <a:lnTo>
                            <a:pt x="131" y="31"/>
                          </a:lnTo>
                          <a:lnTo>
                            <a:pt x="135" y="18"/>
                          </a:lnTo>
                          <a:lnTo>
                            <a:pt x="144" y="1"/>
                          </a:lnTo>
                          <a:lnTo>
                            <a:pt x="162" y="0"/>
                          </a:lnTo>
                          <a:lnTo>
                            <a:pt x="177" y="7"/>
                          </a:lnTo>
                          <a:lnTo>
                            <a:pt x="177" y="27"/>
                          </a:lnTo>
                          <a:lnTo>
                            <a:pt x="189" y="25"/>
                          </a:lnTo>
                          <a:lnTo>
                            <a:pt x="209" y="18"/>
                          </a:lnTo>
                          <a:lnTo>
                            <a:pt x="215" y="28"/>
                          </a:lnTo>
                          <a:lnTo>
                            <a:pt x="201" y="45"/>
                          </a:lnTo>
                          <a:lnTo>
                            <a:pt x="201" y="61"/>
                          </a:lnTo>
                          <a:lnTo>
                            <a:pt x="210" y="75"/>
                          </a:lnTo>
                          <a:lnTo>
                            <a:pt x="225" y="82"/>
                          </a:lnTo>
                          <a:lnTo>
                            <a:pt x="245" y="87"/>
                          </a:lnTo>
                          <a:lnTo>
                            <a:pt x="252" y="96"/>
                          </a:lnTo>
                          <a:lnTo>
                            <a:pt x="270" y="91"/>
                          </a:lnTo>
                          <a:lnTo>
                            <a:pt x="266" y="103"/>
                          </a:lnTo>
                          <a:lnTo>
                            <a:pt x="252" y="115"/>
                          </a:lnTo>
                          <a:lnTo>
                            <a:pt x="246" y="123"/>
                          </a:lnTo>
                          <a:lnTo>
                            <a:pt x="233" y="135"/>
                          </a:lnTo>
                          <a:lnTo>
                            <a:pt x="212" y="138"/>
                          </a:lnTo>
                          <a:lnTo>
                            <a:pt x="206" y="159"/>
                          </a:lnTo>
                          <a:lnTo>
                            <a:pt x="204" y="175"/>
                          </a:lnTo>
                          <a:lnTo>
                            <a:pt x="197" y="186"/>
                          </a:lnTo>
                          <a:lnTo>
                            <a:pt x="180" y="196"/>
                          </a:lnTo>
                          <a:lnTo>
                            <a:pt x="164" y="208"/>
                          </a:lnTo>
                          <a:lnTo>
                            <a:pt x="141" y="205"/>
                          </a:lnTo>
                          <a:lnTo>
                            <a:pt x="114" y="195"/>
                          </a:lnTo>
                          <a:lnTo>
                            <a:pt x="90" y="207"/>
                          </a:lnTo>
                          <a:lnTo>
                            <a:pt x="72" y="217"/>
                          </a:lnTo>
                          <a:lnTo>
                            <a:pt x="51" y="228"/>
                          </a:lnTo>
                          <a:lnTo>
                            <a:pt x="39" y="223"/>
                          </a:lnTo>
                          <a:lnTo>
                            <a:pt x="26" y="210"/>
                          </a:lnTo>
                          <a:lnTo>
                            <a:pt x="14" y="204"/>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nvGrpSpPr>
                <p:cNvPr id="1580" name="Google Shape;1580;p26"/>
                <p:cNvGrpSpPr/>
                <p:nvPr/>
              </p:nvGrpSpPr>
              <p:grpSpPr>
                <a:xfrm>
                  <a:off x="66783" y="2322623"/>
                  <a:ext cx="4253764" cy="2749149"/>
                  <a:chOff x="66783" y="2322623"/>
                  <a:chExt cx="2954037" cy="1892412"/>
                </a:xfrm>
              </p:grpSpPr>
              <p:sp>
                <p:nvSpPr>
                  <p:cNvPr id="1581" name="Google Shape;1581;p26"/>
                  <p:cNvSpPr/>
                  <p:nvPr/>
                </p:nvSpPr>
                <p:spPr>
                  <a:xfrm>
                    <a:off x="1024576" y="3335711"/>
                    <a:ext cx="932588" cy="843030"/>
                  </a:xfrm>
                  <a:custGeom>
                    <a:avLst/>
                    <a:gdLst/>
                    <a:ahLst/>
                    <a:cxnLst/>
                    <a:rect l="l" t="t" r="r" b="b"/>
                    <a:pathLst>
                      <a:path w="885" h="777" extrusionOk="0">
                        <a:moveTo>
                          <a:pt x="68" y="244"/>
                        </a:moveTo>
                        <a:lnTo>
                          <a:pt x="68" y="238"/>
                        </a:lnTo>
                        <a:lnTo>
                          <a:pt x="74" y="238"/>
                        </a:lnTo>
                        <a:lnTo>
                          <a:pt x="74" y="233"/>
                        </a:lnTo>
                        <a:lnTo>
                          <a:pt x="80" y="227"/>
                        </a:lnTo>
                        <a:lnTo>
                          <a:pt x="80" y="221"/>
                        </a:lnTo>
                        <a:lnTo>
                          <a:pt x="80" y="216"/>
                        </a:lnTo>
                        <a:lnTo>
                          <a:pt x="80" y="210"/>
                        </a:lnTo>
                        <a:lnTo>
                          <a:pt x="80" y="204"/>
                        </a:lnTo>
                        <a:lnTo>
                          <a:pt x="74" y="204"/>
                        </a:lnTo>
                        <a:lnTo>
                          <a:pt x="68" y="204"/>
                        </a:lnTo>
                        <a:lnTo>
                          <a:pt x="57" y="204"/>
                        </a:lnTo>
                        <a:lnTo>
                          <a:pt x="51" y="204"/>
                        </a:lnTo>
                        <a:lnTo>
                          <a:pt x="46" y="204"/>
                        </a:lnTo>
                        <a:lnTo>
                          <a:pt x="40" y="199"/>
                        </a:lnTo>
                        <a:lnTo>
                          <a:pt x="40" y="193"/>
                        </a:lnTo>
                        <a:lnTo>
                          <a:pt x="40" y="187"/>
                        </a:lnTo>
                        <a:lnTo>
                          <a:pt x="40" y="182"/>
                        </a:lnTo>
                        <a:lnTo>
                          <a:pt x="34" y="182"/>
                        </a:lnTo>
                        <a:lnTo>
                          <a:pt x="34" y="176"/>
                        </a:lnTo>
                        <a:lnTo>
                          <a:pt x="29" y="176"/>
                        </a:lnTo>
                        <a:lnTo>
                          <a:pt x="23" y="176"/>
                        </a:lnTo>
                        <a:lnTo>
                          <a:pt x="17" y="176"/>
                        </a:lnTo>
                        <a:lnTo>
                          <a:pt x="12" y="170"/>
                        </a:lnTo>
                        <a:lnTo>
                          <a:pt x="12" y="165"/>
                        </a:lnTo>
                        <a:lnTo>
                          <a:pt x="12" y="153"/>
                        </a:lnTo>
                        <a:lnTo>
                          <a:pt x="6" y="153"/>
                        </a:lnTo>
                        <a:lnTo>
                          <a:pt x="0" y="142"/>
                        </a:lnTo>
                        <a:lnTo>
                          <a:pt x="0" y="136"/>
                        </a:lnTo>
                        <a:lnTo>
                          <a:pt x="6" y="136"/>
                        </a:lnTo>
                        <a:lnTo>
                          <a:pt x="6" y="131"/>
                        </a:lnTo>
                        <a:lnTo>
                          <a:pt x="6" y="125"/>
                        </a:lnTo>
                        <a:lnTo>
                          <a:pt x="12" y="125"/>
                        </a:lnTo>
                        <a:lnTo>
                          <a:pt x="17" y="125"/>
                        </a:lnTo>
                        <a:lnTo>
                          <a:pt x="17" y="119"/>
                        </a:lnTo>
                        <a:lnTo>
                          <a:pt x="23" y="119"/>
                        </a:lnTo>
                        <a:lnTo>
                          <a:pt x="23" y="114"/>
                        </a:lnTo>
                        <a:lnTo>
                          <a:pt x="29" y="114"/>
                        </a:lnTo>
                        <a:lnTo>
                          <a:pt x="29" y="108"/>
                        </a:lnTo>
                        <a:lnTo>
                          <a:pt x="34" y="108"/>
                        </a:lnTo>
                        <a:lnTo>
                          <a:pt x="34" y="102"/>
                        </a:lnTo>
                        <a:lnTo>
                          <a:pt x="40" y="102"/>
                        </a:lnTo>
                        <a:lnTo>
                          <a:pt x="40" y="97"/>
                        </a:lnTo>
                        <a:lnTo>
                          <a:pt x="46" y="91"/>
                        </a:lnTo>
                        <a:lnTo>
                          <a:pt x="46" y="85"/>
                        </a:lnTo>
                        <a:lnTo>
                          <a:pt x="51" y="85"/>
                        </a:lnTo>
                        <a:lnTo>
                          <a:pt x="51" y="80"/>
                        </a:lnTo>
                        <a:lnTo>
                          <a:pt x="57" y="80"/>
                        </a:lnTo>
                        <a:lnTo>
                          <a:pt x="57" y="74"/>
                        </a:lnTo>
                        <a:lnTo>
                          <a:pt x="63" y="74"/>
                        </a:lnTo>
                        <a:lnTo>
                          <a:pt x="68" y="74"/>
                        </a:lnTo>
                        <a:lnTo>
                          <a:pt x="74" y="74"/>
                        </a:lnTo>
                        <a:lnTo>
                          <a:pt x="80" y="74"/>
                        </a:lnTo>
                        <a:lnTo>
                          <a:pt x="80" y="80"/>
                        </a:lnTo>
                        <a:lnTo>
                          <a:pt x="85" y="80"/>
                        </a:lnTo>
                        <a:lnTo>
                          <a:pt x="91" y="85"/>
                        </a:lnTo>
                        <a:lnTo>
                          <a:pt x="97" y="91"/>
                        </a:lnTo>
                        <a:lnTo>
                          <a:pt x="102" y="91"/>
                        </a:lnTo>
                        <a:lnTo>
                          <a:pt x="108" y="97"/>
                        </a:lnTo>
                        <a:lnTo>
                          <a:pt x="114" y="97"/>
                        </a:lnTo>
                        <a:lnTo>
                          <a:pt x="114" y="102"/>
                        </a:lnTo>
                        <a:lnTo>
                          <a:pt x="125" y="108"/>
                        </a:lnTo>
                        <a:lnTo>
                          <a:pt x="131" y="108"/>
                        </a:lnTo>
                        <a:lnTo>
                          <a:pt x="136" y="108"/>
                        </a:lnTo>
                        <a:lnTo>
                          <a:pt x="136" y="114"/>
                        </a:lnTo>
                        <a:lnTo>
                          <a:pt x="148" y="114"/>
                        </a:lnTo>
                        <a:lnTo>
                          <a:pt x="153" y="119"/>
                        </a:lnTo>
                        <a:lnTo>
                          <a:pt x="165" y="119"/>
                        </a:lnTo>
                        <a:lnTo>
                          <a:pt x="170" y="119"/>
                        </a:lnTo>
                        <a:lnTo>
                          <a:pt x="176" y="119"/>
                        </a:lnTo>
                        <a:lnTo>
                          <a:pt x="182" y="119"/>
                        </a:lnTo>
                        <a:lnTo>
                          <a:pt x="187" y="119"/>
                        </a:lnTo>
                        <a:lnTo>
                          <a:pt x="193" y="119"/>
                        </a:lnTo>
                        <a:lnTo>
                          <a:pt x="204" y="114"/>
                        </a:lnTo>
                        <a:lnTo>
                          <a:pt x="210" y="114"/>
                        </a:lnTo>
                        <a:lnTo>
                          <a:pt x="216" y="114"/>
                        </a:lnTo>
                        <a:lnTo>
                          <a:pt x="221" y="114"/>
                        </a:lnTo>
                        <a:lnTo>
                          <a:pt x="233" y="119"/>
                        </a:lnTo>
                        <a:lnTo>
                          <a:pt x="238" y="119"/>
                        </a:lnTo>
                        <a:lnTo>
                          <a:pt x="244" y="119"/>
                        </a:lnTo>
                        <a:lnTo>
                          <a:pt x="250" y="119"/>
                        </a:lnTo>
                        <a:lnTo>
                          <a:pt x="261" y="119"/>
                        </a:lnTo>
                        <a:lnTo>
                          <a:pt x="267" y="119"/>
                        </a:lnTo>
                        <a:lnTo>
                          <a:pt x="272" y="119"/>
                        </a:lnTo>
                        <a:lnTo>
                          <a:pt x="272" y="114"/>
                        </a:lnTo>
                        <a:lnTo>
                          <a:pt x="278" y="114"/>
                        </a:lnTo>
                        <a:lnTo>
                          <a:pt x="278" y="102"/>
                        </a:lnTo>
                        <a:lnTo>
                          <a:pt x="278" y="97"/>
                        </a:lnTo>
                        <a:lnTo>
                          <a:pt x="278" y="91"/>
                        </a:lnTo>
                        <a:lnTo>
                          <a:pt x="278" y="85"/>
                        </a:lnTo>
                        <a:lnTo>
                          <a:pt x="278" y="80"/>
                        </a:lnTo>
                        <a:lnTo>
                          <a:pt x="278" y="74"/>
                        </a:lnTo>
                        <a:lnTo>
                          <a:pt x="278" y="68"/>
                        </a:lnTo>
                        <a:lnTo>
                          <a:pt x="278" y="63"/>
                        </a:lnTo>
                        <a:lnTo>
                          <a:pt x="284" y="63"/>
                        </a:lnTo>
                        <a:lnTo>
                          <a:pt x="284" y="57"/>
                        </a:lnTo>
                        <a:lnTo>
                          <a:pt x="284" y="51"/>
                        </a:lnTo>
                        <a:lnTo>
                          <a:pt x="289" y="51"/>
                        </a:lnTo>
                        <a:lnTo>
                          <a:pt x="289" y="46"/>
                        </a:lnTo>
                        <a:lnTo>
                          <a:pt x="289" y="40"/>
                        </a:lnTo>
                        <a:lnTo>
                          <a:pt x="295" y="40"/>
                        </a:lnTo>
                        <a:lnTo>
                          <a:pt x="295" y="34"/>
                        </a:lnTo>
                        <a:lnTo>
                          <a:pt x="295" y="29"/>
                        </a:lnTo>
                        <a:lnTo>
                          <a:pt x="301" y="29"/>
                        </a:lnTo>
                        <a:lnTo>
                          <a:pt x="301" y="23"/>
                        </a:lnTo>
                        <a:lnTo>
                          <a:pt x="306" y="17"/>
                        </a:lnTo>
                        <a:lnTo>
                          <a:pt x="306" y="12"/>
                        </a:lnTo>
                        <a:lnTo>
                          <a:pt x="306" y="6"/>
                        </a:lnTo>
                        <a:lnTo>
                          <a:pt x="318" y="0"/>
                        </a:lnTo>
                        <a:lnTo>
                          <a:pt x="323" y="0"/>
                        </a:lnTo>
                        <a:lnTo>
                          <a:pt x="329" y="0"/>
                        </a:lnTo>
                        <a:lnTo>
                          <a:pt x="335" y="0"/>
                        </a:lnTo>
                        <a:lnTo>
                          <a:pt x="346" y="6"/>
                        </a:lnTo>
                        <a:lnTo>
                          <a:pt x="352" y="12"/>
                        </a:lnTo>
                        <a:lnTo>
                          <a:pt x="357" y="17"/>
                        </a:lnTo>
                        <a:lnTo>
                          <a:pt x="363" y="17"/>
                        </a:lnTo>
                        <a:lnTo>
                          <a:pt x="363" y="23"/>
                        </a:lnTo>
                        <a:lnTo>
                          <a:pt x="369" y="23"/>
                        </a:lnTo>
                        <a:lnTo>
                          <a:pt x="369" y="29"/>
                        </a:lnTo>
                        <a:lnTo>
                          <a:pt x="374" y="29"/>
                        </a:lnTo>
                        <a:lnTo>
                          <a:pt x="374" y="34"/>
                        </a:lnTo>
                        <a:lnTo>
                          <a:pt x="374" y="40"/>
                        </a:lnTo>
                        <a:lnTo>
                          <a:pt x="374" y="46"/>
                        </a:lnTo>
                        <a:lnTo>
                          <a:pt x="380" y="51"/>
                        </a:lnTo>
                        <a:lnTo>
                          <a:pt x="380" y="57"/>
                        </a:lnTo>
                        <a:lnTo>
                          <a:pt x="380" y="63"/>
                        </a:lnTo>
                        <a:lnTo>
                          <a:pt x="380" y="68"/>
                        </a:lnTo>
                        <a:lnTo>
                          <a:pt x="386" y="68"/>
                        </a:lnTo>
                        <a:lnTo>
                          <a:pt x="386" y="74"/>
                        </a:lnTo>
                        <a:lnTo>
                          <a:pt x="391" y="80"/>
                        </a:lnTo>
                        <a:lnTo>
                          <a:pt x="391" y="85"/>
                        </a:lnTo>
                        <a:lnTo>
                          <a:pt x="391" y="97"/>
                        </a:lnTo>
                        <a:lnTo>
                          <a:pt x="397" y="102"/>
                        </a:lnTo>
                        <a:lnTo>
                          <a:pt x="397" y="108"/>
                        </a:lnTo>
                        <a:lnTo>
                          <a:pt x="403" y="108"/>
                        </a:lnTo>
                        <a:lnTo>
                          <a:pt x="408" y="114"/>
                        </a:lnTo>
                        <a:lnTo>
                          <a:pt x="408" y="119"/>
                        </a:lnTo>
                        <a:lnTo>
                          <a:pt x="414" y="119"/>
                        </a:lnTo>
                        <a:lnTo>
                          <a:pt x="420" y="125"/>
                        </a:lnTo>
                        <a:lnTo>
                          <a:pt x="425" y="125"/>
                        </a:lnTo>
                        <a:lnTo>
                          <a:pt x="425" y="131"/>
                        </a:lnTo>
                        <a:lnTo>
                          <a:pt x="431" y="131"/>
                        </a:lnTo>
                        <a:lnTo>
                          <a:pt x="437" y="136"/>
                        </a:lnTo>
                        <a:lnTo>
                          <a:pt x="442" y="136"/>
                        </a:lnTo>
                        <a:lnTo>
                          <a:pt x="442" y="142"/>
                        </a:lnTo>
                        <a:lnTo>
                          <a:pt x="448" y="142"/>
                        </a:lnTo>
                        <a:lnTo>
                          <a:pt x="448" y="148"/>
                        </a:lnTo>
                        <a:lnTo>
                          <a:pt x="454" y="148"/>
                        </a:lnTo>
                        <a:lnTo>
                          <a:pt x="459" y="153"/>
                        </a:lnTo>
                        <a:lnTo>
                          <a:pt x="465" y="159"/>
                        </a:lnTo>
                        <a:lnTo>
                          <a:pt x="471" y="165"/>
                        </a:lnTo>
                        <a:lnTo>
                          <a:pt x="471" y="170"/>
                        </a:lnTo>
                        <a:lnTo>
                          <a:pt x="471" y="176"/>
                        </a:lnTo>
                        <a:lnTo>
                          <a:pt x="476" y="176"/>
                        </a:lnTo>
                        <a:lnTo>
                          <a:pt x="482" y="182"/>
                        </a:lnTo>
                        <a:lnTo>
                          <a:pt x="488" y="182"/>
                        </a:lnTo>
                        <a:lnTo>
                          <a:pt x="493" y="182"/>
                        </a:lnTo>
                        <a:lnTo>
                          <a:pt x="499" y="176"/>
                        </a:lnTo>
                        <a:lnTo>
                          <a:pt x="499" y="170"/>
                        </a:lnTo>
                        <a:lnTo>
                          <a:pt x="505" y="165"/>
                        </a:lnTo>
                        <a:lnTo>
                          <a:pt x="510" y="153"/>
                        </a:lnTo>
                        <a:lnTo>
                          <a:pt x="516" y="148"/>
                        </a:lnTo>
                        <a:lnTo>
                          <a:pt x="516" y="142"/>
                        </a:lnTo>
                        <a:lnTo>
                          <a:pt x="516" y="136"/>
                        </a:lnTo>
                        <a:lnTo>
                          <a:pt x="522" y="136"/>
                        </a:lnTo>
                        <a:lnTo>
                          <a:pt x="527" y="136"/>
                        </a:lnTo>
                        <a:lnTo>
                          <a:pt x="527" y="131"/>
                        </a:lnTo>
                        <a:lnTo>
                          <a:pt x="527" y="125"/>
                        </a:lnTo>
                        <a:lnTo>
                          <a:pt x="533" y="125"/>
                        </a:lnTo>
                        <a:lnTo>
                          <a:pt x="533" y="119"/>
                        </a:lnTo>
                        <a:lnTo>
                          <a:pt x="533" y="114"/>
                        </a:lnTo>
                        <a:lnTo>
                          <a:pt x="533" y="108"/>
                        </a:lnTo>
                        <a:lnTo>
                          <a:pt x="539" y="108"/>
                        </a:lnTo>
                        <a:lnTo>
                          <a:pt x="544" y="108"/>
                        </a:lnTo>
                        <a:lnTo>
                          <a:pt x="550" y="108"/>
                        </a:lnTo>
                        <a:lnTo>
                          <a:pt x="556" y="108"/>
                        </a:lnTo>
                        <a:lnTo>
                          <a:pt x="567" y="108"/>
                        </a:lnTo>
                        <a:lnTo>
                          <a:pt x="573" y="108"/>
                        </a:lnTo>
                        <a:lnTo>
                          <a:pt x="578" y="108"/>
                        </a:lnTo>
                        <a:lnTo>
                          <a:pt x="590" y="108"/>
                        </a:lnTo>
                        <a:lnTo>
                          <a:pt x="601" y="108"/>
                        </a:lnTo>
                        <a:lnTo>
                          <a:pt x="590" y="119"/>
                        </a:lnTo>
                        <a:lnTo>
                          <a:pt x="590" y="125"/>
                        </a:lnTo>
                        <a:lnTo>
                          <a:pt x="584" y="131"/>
                        </a:lnTo>
                        <a:lnTo>
                          <a:pt x="578" y="148"/>
                        </a:lnTo>
                        <a:lnTo>
                          <a:pt x="573" y="153"/>
                        </a:lnTo>
                        <a:lnTo>
                          <a:pt x="573" y="159"/>
                        </a:lnTo>
                        <a:lnTo>
                          <a:pt x="578" y="165"/>
                        </a:lnTo>
                        <a:lnTo>
                          <a:pt x="584" y="170"/>
                        </a:lnTo>
                        <a:lnTo>
                          <a:pt x="584" y="176"/>
                        </a:lnTo>
                        <a:lnTo>
                          <a:pt x="584" y="182"/>
                        </a:lnTo>
                        <a:lnTo>
                          <a:pt x="584" y="187"/>
                        </a:lnTo>
                        <a:lnTo>
                          <a:pt x="590" y="193"/>
                        </a:lnTo>
                        <a:lnTo>
                          <a:pt x="590" y="199"/>
                        </a:lnTo>
                        <a:lnTo>
                          <a:pt x="595" y="199"/>
                        </a:lnTo>
                        <a:lnTo>
                          <a:pt x="595" y="204"/>
                        </a:lnTo>
                        <a:lnTo>
                          <a:pt x="590" y="204"/>
                        </a:lnTo>
                        <a:lnTo>
                          <a:pt x="590" y="216"/>
                        </a:lnTo>
                        <a:lnTo>
                          <a:pt x="590" y="221"/>
                        </a:lnTo>
                        <a:lnTo>
                          <a:pt x="590" y="227"/>
                        </a:lnTo>
                        <a:lnTo>
                          <a:pt x="590" y="233"/>
                        </a:lnTo>
                        <a:lnTo>
                          <a:pt x="590" y="238"/>
                        </a:lnTo>
                        <a:lnTo>
                          <a:pt x="590" y="244"/>
                        </a:lnTo>
                        <a:lnTo>
                          <a:pt x="584" y="244"/>
                        </a:lnTo>
                        <a:lnTo>
                          <a:pt x="584" y="250"/>
                        </a:lnTo>
                        <a:lnTo>
                          <a:pt x="584" y="255"/>
                        </a:lnTo>
                        <a:lnTo>
                          <a:pt x="584" y="261"/>
                        </a:lnTo>
                        <a:lnTo>
                          <a:pt x="584" y="272"/>
                        </a:lnTo>
                        <a:lnTo>
                          <a:pt x="578" y="278"/>
                        </a:lnTo>
                        <a:lnTo>
                          <a:pt x="578" y="289"/>
                        </a:lnTo>
                        <a:lnTo>
                          <a:pt x="578" y="295"/>
                        </a:lnTo>
                        <a:lnTo>
                          <a:pt x="578" y="301"/>
                        </a:lnTo>
                        <a:lnTo>
                          <a:pt x="584" y="301"/>
                        </a:lnTo>
                        <a:lnTo>
                          <a:pt x="590" y="301"/>
                        </a:lnTo>
                        <a:lnTo>
                          <a:pt x="590" y="295"/>
                        </a:lnTo>
                        <a:lnTo>
                          <a:pt x="595" y="289"/>
                        </a:lnTo>
                        <a:lnTo>
                          <a:pt x="601" y="289"/>
                        </a:lnTo>
                        <a:lnTo>
                          <a:pt x="607" y="289"/>
                        </a:lnTo>
                        <a:lnTo>
                          <a:pt x="612" y="284"/>
                        </a:lnTo>
                        <a:lnTo>
                          <a:pt x="612" y="278"/>
                        </a:lnTo>
                        <a:lnTo>
                          <a:pt x="624" y="278"/>
                        </a:lnTo>
                        <a:lnTo>
                          <a:pt x="629" y="278"/>
                        </a:lnTo>
                        <a:lnTo>
                          <a:pt x="629" y="272"/>
                        </a:lnTo>
                        <a:lnTo>
                          <a:pt x="641" y="272"/>
                        </a:lnTo>
                        <a:lnTo>
                          <a:pt x="646" y="272"/>
                        </a:lnTo>
                        <a:lnTo>
                          <a:pt x="652" y="272"/>
                        </a:lnTo>
                        <a:lnTo>
                          <a:pt x="658" y="272"/>
                        </a:lnTo>
                        <a:lnTo>
                          <a:pt x="658" y="267"/>
                        </a:lnTo>
                        <a:lnTo>
                          <a:pt x="669" y="267"/>
                        </a:lnTo>
                        <a:lnTo>
                          <a:pt x="669" y="261"/>
                        </a:lnTo>
                        <a:lnTo>
                          <a:pt x="675" y="261"/>
                        </a:lnTo>
                        <a:lnTo>
                          <a:pt x="686" y="261"/>
                        </a:lnTo>
                        <a:lnTo>
                          <a:pt x="692" y="255"/>
                        </a:lnTo>
                        <a:lnTo>
                          <a:pt x="697" y="255"/>
                        </a:lnTo>
                        <a:lnTo>
                          <a:pt x="709" y="250"/>
                        </a:lnTo>
                        <a:lnTo>
                          <a:pt x="714" y="250"/>
                        </a:lnTo>
                        <a:lnTo>
                          <a:pt x="720" y="250"/>
                        </a:lnTo>
                        <a:lnTo>
                          <a:pt x="726" y="250"/>
                        </a:lnTo>
                        <a:lnTo>
                          <a:pt x="732" y="250"/>
                        </a:lnTo>
                        <a:lnTo>
                          <a:pt x="743" y="244"/>
                        </a:lnTo>
                        <a:lnTo>
                          <a:pt x="754" y="244"/>
                        </a:lnTo>
                        <a:lnTo>
                          <a:pt x="766" y="244"/>
                        </a:lnTo>
                        <a:lnTo>
                          <a:pt x="771" y="244"/>
                        </a:lnTo>
                        <a:lnTo>
                          <a:pt x="777" y="244"/>
                        </a:lnTo>
                        <a:lnTo>
                          <a:pt x="788" y="244"/>
                        </a:lnTo>
                        <a:lnTo>
                          <a:pt x="800" y="244"/>
                        </a:lnTo>
                        <a:lnTo>
                          <a:pt x="805" y="244"/>
                        </a:lnTo>
                        <a:lnTo>
                          <a:pt x="811" y="244"/>
                        </a:lnTo>
                        <a:lnTo>
                          <a:pt x="811" y="255"/>
                        </a:lnTo>
                        <a:lnTo>
                          <a:pt x="811" y="267"/>
                        </a:lnTo>
                        <a:lnTo>
                          <a:pt x="811" y="272"/>
                        </a:lnTo>
                        <a:lnTo>
                          <a:pt x="811" y="278"/>
                        </a:lnTo>
                        <a:lnTo>
                          <a:pt x="817" y="289"/>
                        </a:lnTo>
                        <a:lnTo>
                          <a:pt x="817" y="295"/>
                        </a:lnTo>
                        <a:lnTo>
                          <a:pt x="817" y="301"/>
                        </a:lnTo>
                        <a:lnTo>
                          <a:pt x="822" y="301"/>
                        </a:lnTo>
                        <a:lnTo>
                          <a:pt x="822" y="306"/>
                        </a:lnTo>
                        <a:lnTo>
                          <a:pt x="828" y="312"/>
                        </a:lnTo>
                        <a:lnTo>
                          <a:pt x="828" y="318"/>
                        </a:lnTo>
                        <a:lnTo>
                          <a:pt x="828" y="323"/>
                        </a:lnTo>
                        <a:lnTo>
                          <a:pt x="834" y="329"/>
                        </a:lnTo>
                        <a:lnTo>
                          <a:pt x="839" y="335"/>
                        </a:lnTo>
                        <a:lnTo>
                          <a:pt x="845" y="341"/>
                        </a:lnTo>
                        <a:lnTo>
                          <a:pt x="845" y="346"/>
                        </a:lnTo>
                        <a:lnTo>
                          <a:pt x="851" y="352"/>
                        </a:lnTo>
                        <a:lnTo>
                          <a:pt x="851" y="358"/>
                        </a:lnTo>
                        <a:lnTo>
                          <a:pt x="851" y="369"/>
                        </a:lnTo>
                        <a:lnTo>
                          <a:pt x="851" y="386"/>
                        </a:lnTo>
                        <a:lnTo>
                          <a:pt x="851" y="397"/>
                        </a:lnTo>
                        <a:lnTo>
                          <a:pt x="851" y="414"/>
                        </a:lnTo>
                        <a:lnTo>
                          <a:pt x="851" y="426"/>
                        </a:lnTo>
                        <a:lnTo>
                          <a:pt x="851" y="443"/>
                        </a:lnTo>
                        <a:lnTo>
                          <a:pt x="856" y="443"/>
                        </a:lnTo>
                        <a:lnTo>
                          <a:pt x="856" y="454"/>
                        </a:lnTo>
                        <a:lnTo>
                          <a:pt x="856" y="460"/>
                        </a:lnTo>
                        <a:lnTo>
                          <a:pt x="862" y="460"/>
                        </a:lnTo>
                        <a:lnTo>
                          <a:pt x="868" y="471"/>
                        </a:lnTo>
                        <a:lnTo>
                          <a:pt x="873" y="471"/>
                        </a:lnTo>
                        <a:lnTo>
                          <a:pt x="879" y="471"/>
                        </a:lnTo>
                        <a:lnTo>
                          <a:pt x="879" y="477"/>
                        </a:lnTo>
                        <a:lnTo>
                          <a:pt x="885" y="477"/>
                        </a:lnTo>
                        <a:lnTo>
                          <a:pt x="885" y="482"/>
                        </a:lnTo>
                        <a:lnTo>
                          <a:pt x="885" y="488"/>
                        </a:lnTo>
                        <a:lnTo>
                          <a:pt x="885" y="494"/>
                        </a:lnTo>
                        <a:lnTo>
                          <a:pt x="879" y="494"/>
                        </a:lnTo>
                        <a:lnTo>
                          <a:pt x="879" y="499"/>
                        </a:lnTo>
                        <a:lnTo>
                          <a:pt x="879" y="511"/>
                        </a:lnTo>
                        <a:lnTo>
                          <a:pt x="873" y="511"/>
                        </a:lnTo>
                        <a:lnTo>
                          <a:pt x="873" y="516"/>
                        </a:lnTo>
                        <a:lnTo>
                          <a:pt x="873" y="522"/>
                        </a:lnTo>
                        <a:lnTo>
                          <a:pt x="868" y="522"/>
                        </a:lnTo>
                        <a:lnTo>
                          <a:pt x="868" y="528"/>
                        </a:lnTo>
                        <a:lnTo>
                          <a:pt x="868" y="533"/>
                        </a:lnTo>
                        <a:lnTo>
                          <a:pt x="868" y="539"/>
                        </a:lnTo>
                        <a:lnTo>
                          <a:pt x="862" y="539"/>
                        </a:lnTo>
                        <a:lnTo>
                          <a:pt x="862" y="545"/>
                        </a:lnTo>
                        <a:lnTo>
                          <a:pt x="856" y="550"/>
                        </a:lnTo>
                        <a:lnTo>
                          <a:pt x="851" y="550"/>
                        </a:lnTo>
                        <a:lnTo>
                          <a:pt x="845" y="556"/>
                        </a:lnTo>
                        <a:lnTo>
                          <a:pt x="839" y="556"/>
                        </a:lnTo>
                        <a:lnTo>
                          <a:pt x="834" y="556"/>
                        </a:lnTo>
                        <a:lnTo>
                          <a:pt x="828" y="556"/>
                        </a:lnTo>
                        <a:lnTo>
                          <a:pt x="822" y="562"/>
                        </a:lnTo>
                        <a:lnTo>
                          <a:pt x="817" y="562"/>
                        </a:lnTo>
                        <a:lnTo>
                          <a:pt x="811" y="567"/>
                        </a:lnTo>
                        <a:lnTo>
                          <a:pt x="805" y="573"/>
                        </a:lnTo>
                        <a:lnTo>
                          <a:pt x="800" y="579"/>
                        </a:lnTo>
                        <a:lnTo>
                          <a:pt x="800" y="584"/>
                        </a:lnTo>
                        <a:lnTo>
                          <a:pt x="794" y="584"/>
                        </a:lnTo>
                        <a:lnTo>
                          <a:pt x="794" y="590"/>
                        </a:lnTo>
                        <a:lnTo>
                          <a:pt x="794" y="596"/>
                        </a:lnTo>
                        <a:lnTo>
                          <a:pt x="794" y="601"/>
                        </a:lnTo>
                        <a:lnTo>
                          <a:pt x="794" y="607"/>
                        </a:lnTo>
                        <a:lnTo>
                          <a:pt x="794" y="613"/>
                        </a:lnTo>
                        <a:lnTo>
                          <a:pt x="783" y="607"/>
                        </a:lnTo>
                        <a:lnTo>
                          <a:pt x="777" y="601"/>
                        </a:lnTo>
                        <a:lnTo>
                          <a:pt x="771" y="590"/>
                        </a:lnTo>
                        <a:lnTo>
                          <a:pt x="766" y="584"/>
                        </a:lnTo>
                        <a:lnTo>
                          <a:pt x="760" y="579"/>
                        </a:lnTo>
                        <a:lnTo>
                          <a:pt x="754" y="579"/>
                        </a:lnTo>
                        <a:lnTo>
                          <a:pt x="749" y="579"/>
                        </a:lnTo>
                        <a:lnTo>
                          <a:pt x="743" y="579"/>
                        </a:lnTo>
                        <a:lnTo>
                          <a:pt x="732" y="579"/>
                        </a:lnTo>
                        <a:lnTo>
                          <a:pt x="726" y="579"/>
                        </a:lnTo>
                        <a:lnTo>
                          <a:pt x="726" y="584"/>
                        </a:lnTo>
                        <a:lnTo>
                          <a:pt x="720" y="584"/>
                        </a:lnTo>
                        <a:lnTo>
                          <a:pt x="720" y="590"/>
                        </a:lnTo>
                        <a:lnTo>
                          <a:pt x="714" y="590"/>
                        </a:lnTo>
                        <a:lnTo>
                          <a:pt x="714" y="596"/>
                        </a:lnTo>
                        <a:lnTo>
                          <a:pt x="709" y="596"/>
                        </a:lnTo>
                        <a:lnTo>
                          <a:pt x="703" y="601"/>
                        </a:lnTo>
                        <a:lnTo>
                          <a:pt x="703" y="607"/>
                        </a:lnTo>
                        <a:lnTo>
                          <a:pt x="697" y="607"/>
                        </a:lnTo>
                        <a:lnTo>
                          <a:pt x="692" y="613"/>
                        </a:lnTo>
                        <a:lnTo>
                          <a:pt x="686" y="613"/>
                        </a:lnTo>
                        <a:lnTo>
                          <a:pt x="686" y="618"/>
                        </a:lnTo>
                        <a:lnTo>
                          <a:pt x="686" y="624"/>
                        </a:lnTo>
                        <a:lnTo>
                          <a:pt x="675" y="630"/>
                        </a:lnTo>
                        <a:lnTo>
                          <a:pt x="675" y="635"/>
                        </a:lnTo>
                        <a:lnTo>
                          <a:pt x="669" y="635"/>
                        </a:lnTo>
                        <a:lnTo>
                          <a:pt x="663" y="641"/>
                        </a:lnTo>
                        <a:lnTo>
                          <a:pt x="658" y="641"/>
                        </a:lnTo>
                        <a:lnTo>
                          <a:pt x="658" y="652"/>
                        </a:lnTo>
                        <a:lnTo>
                          <a:pt x="652" y="652"/>
                        </a:lnTo>
                        <a:lnTo>
                          <a:pt x="646" y="658"/>
                        </a:lnTo>
                        <a:lnTo>
                          <a:pt x="641" y="664"/>
                        </a:lnTo>
                        <a:lnTo>
                          <a:pt x="629" y="669"/>
                        </a:lnTo>
                        <a:lnTo>
                          <a:pt x="629" y="675"/>
                        </a:lnTo>
                        <a:lnTo>
                          <a:pt x="624" y="675"/>
                        </a:lnTo>
                        <a:lnTo>
                          <a:pt x="618" y="681"/>
                        </a:lnTo>
                        <a:lnTo>
                          <a:pt x="612" y="686"/>
                        </a:lnTo>
                        <a:lnTo>
                          <a:pt x="607" y="692"/>
                        </a:lnTo>
                        <a:lnTo>
                          <a:pt x="601" y="692"/>
                        </a:lnTo>
                        <a:lnTo>
                          <a:pt x="595" y="692"/>
                        </a:lnTo>
                        <a:lnTo>
                          <a:pt x="590" y="692"/>
                        </a:lnTo>
                        <a:lnTo>
                          <a:pt x="590" y="686"/>
                        </a:lnTo>
                        <a:lnTo>
                          <a:pt x="590" y="681"/>
                        </a:lnTo>
                        <a:lnTo>
                          <a:pt x="584" y="681"/>
                        </a:lnTo>
                        <a:lnTo>
                          <a:pt x="584" y="675"/>
                        </a:lnTo>
                        <a:lnTo>
                          <a:pt x="584" y="669"/>
                        </a:lnTo>
                        <a:lnTo>
                          <a:pt x="578" y="664"/>
                        </a:lnTo>
                        <a:lnTo>
                          <a:pt x="573" y="664"/>
                        </a:lnTo>
                        <a:lnTo>
                          <a:pt x="573" y="669"/>
                        </a:lnTo>
                        <a:lnTo>
                          <a:pt x="573" y="675"/>
                        </a:lnTo>
                        <a:lnTo>
                          <a:pt x="573" y="681"/>
                        </a:lnTo>
                        <a:lnTo>
                          <a:pt x="567" y="686"/>
                        </a:lnTo>
                        <a:lnTo>
                          <a:pt x="567" y="692"/>
                        </a:lnTo>
                        <a:lnTo>
                          <a:pt x="561" y="692"/>
                        </a:lnTo>
                        <a:lnTo>
                          <a:pt x="561" y="698"/>
                        </a:lnTo>
                        <a:lnTo>
                          <a:pt x="561" y="703"/>
                        </a:lnTo>
                        <a:lnTo>
                          <a:pt x="556" y="703"/>
                        </a:lnTo>
                        <a:lnTo>
                          <a:pt x="550" y="709"/>
                        </a:lnTo>
                        <a:lnTo>
                          <a:pt x="544" y="715"/>
                        </a:lnTo>
                        <a:lnTo>
                          <a:pt x="544" y="720"/>
                        </a:lnTo>
                        <a:lnTo>
                          <a:pt x="539" y="720"/>
                        </a:lnTo>
                        <a:lnTo>
                          <a:pt x="533" y="726"/>
                        </a:lnTo>
                        <a:lnTo>
                          <a:pt x="533" y="732"/>
                        </a:lnTo>
                        <a:lnTo>
                          <a:pt x="533" y="743"/>
                        </a:lnTo>
                        <a:lnTo>
                          <a:pt x="527" y="754"/>
                        </a:lnTo>
                        <a:lnTo>
                          <a:pt x="527" y="760"/>
                        </a:lnTo>
                        <a:lnTo>
                          <a:pt x="527" y="766"/>
                        </a:lnTo>
                        <a:lnTo>
                          <a:pt x="522" y="771"/>
                        </a:lnTo>
                        <a:lnTo>
                          <a:pt x="516" y="771"/>
                        </a:lnTo>
                        <a:lnTo>
                          <a:pt x="510" y="777"/>
                        </a:lnTo>
                        <a:lnTo>
                          <a:pt x="505" y="777"/>
                        </a:lnTo>
                        <a:lnTo>
                          <a:pt x="499" y="777"/>
                        </a:lnTo>
                        <a:lnTo>
                          <a:pt x="493" y="777"/>
                        </a:lnTo>
                        <a:lnTo>
                          <a:pt x="488" y="777"/>
                        </a:lnTo>
                        <a:lnTo>
                          <a:pt x="471" y="777"/>
                        </a:lnTo>
                        <a:lnTo>
                          <a:pt x="471" y="771"/>
                        </a:lnTo>
                        <a:lnTo>
                          <a:pt x="471" y="760"/>
                        </a:lnTo>
                        <a:lnTo>
                          <a:pt x="471" y="754"/>
                        </a:lnTo>
                        <a:lnTo>
                          <a:pt x="471" y="749"/>
                        </a:lnTo>
                        <a:lnTo>
                          <a:pt x="465" y="743"/>
                        </a:lnTo>
                        <a:lnTo>
                          <a:pt x="465" y="737"/>
                        </a:lnTo>
                        <a:lnTo>
                          <a:pt x="465" y="732"/>
                        </a:lnTo>
                        <a:lnTo>
                          <a:pt x="459" y="720"/>
                        </a:lnTo>
                        <a:lnTo>
                          <a:pt x="459" y="709"/>
                        </a:lnTo>
                        <a:lnTo>
                          <a:pt x="459" y="703"/>
                        </a:lnTo>
                        <a:lnTo>
                          <a:pt x="459" y="692"/>
                        </a:lnTo>
                        <a:lnTo>
                          <a:pt x="459" y="686"/>
                        </a:lnTo>
                        <a:lnTo>
                          <a:pt x="459" y="681"/>
                        </a:lnTo>
                        <a:lnTo>
                          <a:pt x="459" y="675"/>
                        </a:lnTo>
                        <a:lnTo>
                          <a:pt x="459" y="669"/>
                        </a:lnTo>
                        <a:lnTo>
                          <a:pt x="459" y="664"/>
                        </a:lnTo>
                        <a:lnTo>
                          <a:pt x="465" y="658"/>
                        </a:lnTo>
                        <a:lnTo>
                          <a:pt x="465" y="652"/>
                        </a:lnTo>
                        <a:lnTo>
                          <a:pt x="471" y="647"/>
                        </a:lnTo>
                        <a:lnTo>
                          <a:pt x="471" y="641"/>
                        </a:lnTo>
                        <a:lnTo>
                          <a:pt x="476" y="635"/>
                        </a:lnTo>
                        <a:lnTo>
                          <a:pt x="476" y="624"/>
                        </a:lnTo>
                        <a:lnTo>
                          <a:pt x="476" y="613"/>
                        </a:lnTo>
                        <a:lnTo>
                          <a:pt x="476" y="607"/>
                        </a:lnTo>
                        <a:lnTo>
                          <a:pt x="482" y="596"/>
                        </a:lnTo>
                        <a:lnTo>
                          <a:pt x="482" y="590"/>
                        </a:lnTo>
                        <a:lnTo>
                          <a:pt x="488" y="590"/>
                        </a:lnTo>
                        <a:lnTo>
                          <a:pt x="488" y="584"/>
                        </a:lnTo>
                        <a:lnTo>
                          <a:pt x="488" y="579"/>
                        </a:lnTo>
                        <a:lnTo>
                          <a:pt x="488" y="567"/>
                        </a:lnTo>
                        <a:lnTo>
                          <a:pt x="493" y="562"/>
                        </a:lnTo>
                        <a:lnTo>
                          <a:pt x="493" y="556"/>
                        </a:lnTo>
                        <a:lnTo>
                          <a:pt x="488" y="550"/>
                        </a:lnTo>
                        <a:lnTo>
                          <a:pt x="488" y="545"/>
                        </a:lnTo>
                        <a:lnTo>
                          <a:pt x="488" y="539"/>
                        </a:lnTo>
                        <a:lnTo>
                          <a:pt x="488" y="533"/>
                        </a:lnTo>
                        <a:lnTo>
                          <a:pt x="482" y="533"/>
                        </a:lnTo>
                        <a:lnTo>
                          <a:pt x="482" y="528"/>
                        </a:lnTo>
                        <a:lnTo>
                          <a:pt x="476" y="522"/>
                        </a:lnTo>
                        <a:lnTo>
                          <a:pt x="476" y="516"/>
                        </a:lnTo>
                        <a:lnTo>
                          <a:pt x="476" y="511"/>
                        </a:lnTo>
                        <a:lnTo>
                          <a:pt x="471" y="511"/>
                        </a:lnTo>
                        <a:lnTo>
                          <a:pt x="465" y="511"/>
                        </a:lnTo>
                        <a:lnTo>
                          <a:pt x="459" y="505"/>
                        </a:lnTo>
                        <a:lnTo>
                          <a:pt x="454" y="511"/>
                        </a:lnTo>
                        <a:lnTo>
                          <a:pt x="448" y="511"/>
                        </a:lnTo>
                        <a:lnTo>
                          <a:pt x="437" y="511"/>
                        </a:lnTo>
                        <a:lnTo>
                          <a:pt x="431" y="511"/>
                        </a:lnTo>
                        <a:lnTo>
                          <a:pt x="431" y="516"/>
                        </a:lnTo>
                        <a:lnTo>
                          <a:pt x="425" y="516"/>
                        </a:lnTo>
                        <a:lnTo>
                          <a:pt x="420" y="516"/>
                        </a:lnTo>
                        <a:lnTo>
                          <a:pt x="414" y="516"/>
                        </a:lnTo>
                        <a:lnTo>
                          <a:pt x="414" y="511"/>
                        </a:lnTo>
                        <a:lnTo>
                          <a:pt x="408" y="511"/>
                        </a:lnTo>
                        <a:lnTo>
                          <a:pt x="408" y="505"/>
                        </a:lnTo>
                        <a:lnTo>
                          <a:pt x="408" y="499"/>
                        </a:lnTo>
                        <a:lnTo>
                          <a:pt x="403" y="494"/>
                        </a:lnTo>
                        <a:lnTo>
                          <a:pt x="403" y="488"/>
                        </a:lnTo>
                        <a:lnTo>
                          <a:pt x="403" y="482"/>
                        </a:lnTo>
                        <a:lnTo>
                          <a:pt x="397" y="488"/>
                        </a:lnTo>
                        <a:lnTo>
                          <a:pt x="391" y="488"/>
                        </a:lnTo>
                        <a:lnTo>
                          <a:pt x="386" y="488"/>
                        </a:lnTo>
                        <a:lnTo>
                          <a:pt x="380" y="488"/>
                        </a:lnTo>
                        <a:lnTo>
                          <a:pt x="380" y="482"/>
                        </a:lnTo>
                        <a:lnTo>
                          <a:pt x="380" y="477"/>
                        </a:lnTo>
                        <a:lnTo>
                          <a:pt x="380" y="471"/>
                        </a:lnTo>
                        <a:lnTo>
                          <a:pt x="374" y="471"/>
                        </a:lnTo>
                        <a:lnTo>
                          <a:pt x="369" y="471"/>
                        </a:lnTo>
                        <a:lnTo>
                          <a:pt x="363" y="471"/>
                        </a:lnTo>
                        <a:lnTo>
                          <a:pt x="357" y="471"/>
                        </a:lnTo>
                        <a:lnTo>
                          <a:pt x="357" y="465"/>
                        </a:lnTo>
                        <a:lnTo>
                          <a:pt x="352" y="465"/>
                        </a:lnTo>
                        <a:lnTo>
                          <a:pt x="352" y="460"/>
                        </a:lnTo>
                        <a:lnTo>
                          <a:pt x="352" y="454"/>
                        </a:lnTo>
                        <a:lnTo>
                          <a:pt x="346" y="454"/>
                        </a:lnTo>
                        <a:lnTo>
                          <a:pt x="340" y="448"/>
                        </a:lnTo>
                        <a:lnTo>
                          <a:pt x="335" y="443"/>
                        </a:lnTo>
                        <a:lnTo>
                          <a:pt x="323" y="443"/>
                        </a:lnTo>
                        <a:lnTo>
                          <a:pt x="318" y="448"/>
                        </a:lnTo>
                        <a:lnTo>
                          <a:pt x="312" y="454"/>
                        </a:lnTo>
                        <a:lnTo>
                          <a:pt x="306" y="454"/>
                        </a:lnTo>
                        <a:lnTo>
                          <a:pt x="301" y="454"/>
                        </a:lnTo>
                        <a:lnTo>
                          <a:pt x="295" y="454"/>
                        </a:lnTo>
                        <a:lnTo>
                          <a:pt x="289" y="454"/>
                        </a:lnTo>
                        <a:lnTo>
                          <a:pt x="284" y="454"/>
                        </a:lnTo>
                        <a:lnTo>
                          <a:pt x="278" y="454"/>
                        </a:lnTo>
                        <a:lnTo>
                          <a:pt x="278" y="448"/>
                        </a:lnTo>
                        <a:lnTo>
                          <a:pt x="278" y="443"/>
                        </a:lnTo>
                        <a:lnTo>
                          <a:pt x="278" y="431"/>
                        </a:lnTo>
                        <a:lnTo>
                          <a:pt x="284" y="431"/>
                        </a:lnTo>
                        <a:lnTo>
                          <a:pt x="289" y="426"/>
                        </a:lnTo>
                        <a:lnTo>
                          <a:pt x="289" y="420"/>
                        </a:lnTo>
                        <a:lnTo>
                          <a:pt x="284" y="414"/>
                        </a:lnTo>
                        <a:lnTo>
                          <a:pt x="278" y="420"/>
                        </a:lnTo>
                        <a:lnTo>
                          <a:pt x="272" y="420"/>
                        </a:lnTo>
                        <a:lnTo>
                          <a:pt x="272" y="414"/>
                        </a:lnTo>
                        <a:lnTo>
                          <a:pt x="267" y="414"/>
                        </a:lnTo>
                        <a:lnTo>
                          <a:pt x="267" y="409"/>
                        </a:lnTo>
                        <a:lnTo>
                          <a:pt x="267" y="403"/>
                        </a:lnTo>
                        <a:lnTo>
                          <a:pt x="261" y="403"/>
                        </a:lnTo>
                        <a:lnTo>
                          <a:pt x="255" y="409"/>
                        </a:lnTo>
                        <a:lnTo>
                          <a:pt x="244" y="403"/>
                        </a:lnTo>
                        <a:lnTo>
                          <a:pt x="238" y="403"/>
                        </a:lnTo>
                        <a:lnTo>
                          <a:pt x="238" y="397"/>
                        </a:lnTo>
                        <a:lnTo>
                          <a:pt x="233" y="397"/>
                        </a:lnTo>
                        <a:lnTo>
                          <a:pt x="227" y="392"/>
                        </a:lnTo>
                        <a:lnTo>
                          <a:pt x="227" y="386"/>
                        </a:lnTo>
                        <a:lnTo>
                          <a:pt x="221" y="386"/>
                        </a:lnTo>
                        <a:lnTo>
                          <a:pt x="221" y="380"/>
                        </a:lnTo>
                        <a:lnTo>
                          <a:pt x="216" y="375"/>
                        </a:lnTo>
                        <a:lnTo>
                          <a:pt x="210" y="375"/>
                        </a:lnTo>
                        <a:lnTo>
                          <a:pt x="210" y="369"/>
                        </a:lnTo>
                        <a:lnTo>
                          <a:pt x="204" y="363"/>
                        </a:lnTo>
                        <a:lnTo>
                          <a:pt x="204" y="358"/>
                        </a:lnTo>
                        <a:lnTo>
                          <a:pt x="210" y="346"/>
                        </a:lnTo>
                        <a:lnTo>
                          <a:pt x="210" y="341"/>
                        </a:lnTo>
                        <a:lnTo>
                          <a:pt x="210" y="335"/>
                        </a:lnTo>
                        <a:lnTo>
                          <a:pt x="204" y="335"/>
                        </a:lnTo>
                        <a:lnTo>
                          <a:pt x="199" y="335"/>
                        </a:lnTo>
                        <a:lnTo>
                          <a:pt x="182" y="335"/>
                        </a:lnTo>
                        <a:lnTo>
                          <a:pt x="170" y="341"/>
                        </a:lnTo>
                        <a:lnTo>
                          <a:pt x="165" y="341"/>
                        </a:lnTo>
                        <a:lnTo>
                          <a:pt x="165" y="335"/>
                        </a:lnTo>
                        <a:lnTo>
                          <a:pt x="153" y="335"/>
                        </a:lnTo>
                        <a:lnTo>
                          <a:pt x="148" y="335"/>
                        </a:lnTo>
                        <a:lnTo>
                          <a:pt x="148" y="329"/>
                        </a:lnTo>
                        <a:lnTo>
                          <a:pt x="142" y="329"/>
                        </a:lnTo>
                        <a:lnTo>
                          <a:pt x="136" y="329"/>
                        </a:lnTo>
                        <a:lnTo>
                          <a:pt x="131" y="329"/>
                        </a:lnTo>
                        <a:lnTo>
                          <a:pt x="125" y="329"/>
                        </a:lnTo>
                        <a:lnTo>
                          <a:pt x="125" y="323"/>
                        </a:lnTo>
                        <a:lnTo>
                          <a:pt x="119" y="323"/>
                        </a:lnTo>
                        <a:lnTo>
                          <a:pt x="119" y="318"/>
                        </a:lnTo>
                        <a:lnTo>
                          <a:pt x="114" y="318"/>
                        </a:lnTo>
                        <a:lnTo>
                          <a:pt x="108" y="318"/>
                        </a:lnTo>
                        <a:lnTo>
                          <a:pt x="102" y="312"/>
                        </a:lnTo>
                        <a:lnTo>
                          <a:pt x="97" y="312"/>
                        </a:lnTo>
                        <a:lnTo>
                          <a:pt x="97" y="306"/>
                        </a:lnTo>
                        <a:lnTo>
                          <a:pt x="91" y="301"/>
                        </a:lnTo>
                        <a:lnTo>
                          <a:pt x="91" y="295"/>
                        </a:lnTo>
                        <a:lnTo>
                          <a:pt x="91" y="289"/>
                        </a:lnTo>
                        <a:lnTo>
                          <a:pt x="91" y="284"/>
                        </a:lnTo>
                        <a:lnTo>
                          <a:pt x="91" y="278"/>
                        </a:lnTo>
                        <a:lnTo>
                          <a:pt x="97" y="278"/>
                        </a:lnTo>
                        <a:lnTo>
                          <a:pt x="97" y="272"/>
                        </a:lnTo>
                        <a:lnTo>
                          <a:pt x="102" y="272"/>
                        </a:lnTo>
                        <a:lnTo>
                          <a:pt x="102" y="267"/>
                        </a:lnTo>
                        <a:lnTo>
                          <a:pt x="108" y="267"/>
                        </a:lnTo>
                        <a:lnTo>
                          <a:pt x="114" y="261"/>
                        </a:lnTo>
                        <a:lnTo>
                          <a:pt x="114" y="250"/>
                        </a:lnTo>
                        <a:lnTo>
                          <a:pt x="108" y="250"/>
                        </a:lnTo>
                        <a:lnTo>
                          <a:pt x="108" y="244"/>
                        </a:lnTo>
                        <a:lnTo>
                          <a:pt x="102" y="244"/>
                        </a:lnTo>
                        <a:lnTo>
                          <a:pt x="97" y="244"/>
                        </a:lnTo>
                        <a:lnTo>
                          <a:pt x="97" y="250"/>
                        </a:lnTo>
                        <a:lnTo>
                          <a:pt x="91" y="250"/>
                        </a:lnTo>
                        <a:lnTo>
                          <a:pt x="85" y="250"/>
                        </a:lnTo>
                        <a:lnTo>
                          <a:pt x="80" y="250"/>
                        </a:lnTo>
                        <a:lnTo>
                          <a:pt x="80" y="255"/>
                        </a:lnTo>
                        <a:lnTo>
                          <a:pt x="74" y="255"/>
                        </a:lnTo>
                        <a:lnTo>
                          <a:pt x="68" y="255"/>
                        </a:lnTo>
                        <a:lnTo>
                          <a:pt x="68" y="261"/>
                        </a:lnTo>
                        <a:lnTo>
                          <a:pt x="63" y="261"/>
                        </a:lnTo>
                        <a:lnTo>
                          <a:pt x="63" y="250"/>
                        </a:lnTo>
                        <a:lnTo>
                          <a:pt x="68" y="244"/>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82" name="Google Shape;1582;p26"/>
                  <p:cNvSpPr/>
                  <p:nvPr/>
                </p:nvSpPr>
                <p:spPr>
                  <a:xfrm>
                    <a:off x="66783" y="2812057"/>
                    <a:ext cx="1302599" cy="891767"/>
                  </a:xfrm>
                  <a:custGeom>
                    <a:avLst/>
                    <a:gdLst/>
                    <a:ahLst/>
                    <a:cxnLst/>
                    <a:rect l="l" t="t" r="r" b="b"/>
                    <a:pathLst>
                      <a:path w="1235" h="822" extrusionOk="0">
                        <a:moveTo>
                          <a:pt x="629" y="759"/>
                        </a:moveTo>
                        <a:lnTo>
                          <a:pt x="629" y="765"/>
                        </a:lnTo>
                        <a:lnTo>
                          <a:pt x="634" y="771"/>
                        </a:lnTo>
                        <a:lnTo>
                          <a:pt x="634" y="782"/>
                        </a:lnTo>
                        <a:lnTo>
                          <a:pt x="634" y="793"/>
                        </a:lnTo>
                        <a:lnTo>
                          <a:pt x="634" y="799"/>
                        </a:lnTo>
                        <a:lnTo>
                          <a:pt x="629" y="805"/>
                        </a:lnTo>
                        <a:lnTo>
                          <a:pt x="617" y="810"/>
                        </a:lnTo>
                        <a:lnTo>
                          <a:pt x="617" y="816"/>
                        </a:lnTo>
                        <a:lnTo>
                          <a:pt x="612" y="816"/>
                        </a:lnTo>
                        <a:lnTo>
                          <a:pt x="606" y="822"/>
                        </a:lnTo>
                        <a:lnTo>
                          <a:pt x="606" y="816"/>
                        </a:lnTo>
                        <a:lnTo>
                          <a:pt x="595" y="810"/>
                        </a:lnTo>
                        <a:lnTo>
                          <a:pt x="595" y="805"/>
                        </a:lnTo>
                        <a:lnTo>
                          <a:pt x="595" y="799"/>
                        </a:lnTo>
                        <a:lnTo>
                          <a:pt x="589" y="793"/>
                        </a:lnTo>
                        <a:lnTo>
                          <a:pt x="589" y="788"/>
                        </a:lnTo>
                        <a:lnTo>
                          <a:pt x="595" y="788"/>
                        </a:lnTo>
                        <a:lnTo>
                          <a:pt x="595" y="782"/>
                        </a:lnTo>
                        <a:lnTo>
                          <a:pt x="595" y="776"/>
                        </a:lnTo>
                        <a:lnTo>
                          <a:pt x="600" y="776"/>
                        </a:lnTo>
                        <a:lnTo>
                          <a:pt x="600" y="771"/>
                        </a:lnTo>
                        <a:lnTo>
                          <a:pt x="600" y="765"/>
                        </a:lnTo>
                        <a:lnTo>
                          <a:pt x="606" y="765"/>
                        </a:lnTo>
                        <a:lnTo>
                          <a:pt x="612" y="765"/>
                        </a:lnTo>
                        <a:lnTo>
                          <a:pt x="617" y="765"/>
                        </a:lnTo>
                        <a:lnTo>
                          <a:pt x="623" y="765"/>
                        </a:lnTo>
                        <a:lnTo>
                          <a:pt x="629" y="759"/>
                        </a:lnTo>
                        <a:close/>
                        <a:moveTo>
                          <a:pt x="5" y="538"/>
                        </a:moveTo>
                        <a:lnTo>
                          <a:pt x="5" y="533"/>
                        </a:lnTo>
                        <a:lnTo>
                          <a:pt x="5" y="527"/>
                        </a:lnTo>
                        <a:lnTo>
                          <a:pt x="5" y="521"/>
                        </a:lnTo>
                        <a:lnTo>
                          <a:pt x="5" y="516"/>
                        </a:lnTo>
                        <a:lnTo>
                          <a:pt x="5" y="510"/>
                        </a:lnTo>
                        <a:lnTo>
                          <a:pt x="0" y="510"/>
                        </a:lnTo>
                        <a:lnTo>
                          <a:pt x="5" y="504"/>
                        </a:lnTo>
                        <a:lnTo>
                          <a:pt x="0" y="499"/>
                        </a:lnTo>
                        <a:lnTo>
                          <a:pt x="5" y="499"/>
                        </a:lnTo>
                        <a:lnTo>
                          <a:pt x="5" y="493"/>
                        </a:lnTo>
                        <a:lnTo>
                          <a:pt x="5" y="487"/>
                        </a:lnTo>
                        <a:lnTo>
                          <a:pt x="5" y="482"/>
                        </a:lnTo>
                        <a:lnTo>
                          <a:pt x="5" y="476"/>
                        </a:lnTo>
                        <a:lnTo>
                          <a:pt x="0" y="476"/>
                        </a:lnTo>
                        <a:lnTo>
                          <a:pt x="0" y="470"/>
                        </a:lnTo>
                        <a:lnTo>
                          <a:pt x="0" y="465"/>
                        </a:lnTo>
                        <a:lnTo>
                          <a:pt x="0" y="459"/>
                        </a:lnTo>
                        <a:lnTo>
                          <a:pt x="5" y="459"/>
                        </a:lnTo>
                        <a:lnTo>
                          <a:pt x="11" y="459"/>
                        </a:lnTo>
                        <a:lnTo>
                          <a:pt x="11" y="453"/>
                        </a:lnTo>
                        <a:lnTo>
                          <a:pt x="11" y="448"/>
                        </a:lnTo>
                        <a:lnTo>
                          <a:pt x="11" y="442"/>
                        </a:lnTo>
                        <a:lnTo>
                          <a:pt x="11" y="436"/>
                        </a:lnTo>
                        <a:lnTo>
                          <a:pt x="5" y="436"/>
                        </a:lnTo>
                        <a:lnTo>
                          <a:pt x="11" y="436"/>
                        </a:lnTo>
                        <a:lnTo>
                          <a:pt x="11" y="425"/>
                        </a:lnTo>
                        <a:lnTo>
                          <a:pt x="11" y="419"/>
                        </a:lnTo>
                        <a:lnTo>
                          <a:pt x="11" y="414"/>
                        </a:lnTo>
                        <a:lnTo>
                          <a:pt x="17" y="408"/>
                        </a:lnTo>
                        <a:lnTo>
                          <a:pt x="17" y="402"/>
                        </a:lnTo>
                        <a:lnTo>
                          <a:pt x="11" y="402"/>
                        </a:lnTo>
                        <a:lnTo>
                          <a:pt x="17" y="402"/>
                        </a:lnTo>
                        <a:lnTo>
                          <a:pt x="17" y="397"/>
                        </a:lnTo>
                        <a:lnTo>
                          <a:pt x="17" y="391"/>
                        </a:lnTo>
                        <a:lnTo>
                          <a:pt x="17" y="385"/>
                        </a:lnTo>
                        <a:lnTo>
                          <a:pt x="11" y="385"/>
                        </a:lnTo>
                        <a:lnTo>
                          <a:pt x="17" y="380"/>
                        </a:lnTo>
                        <a:lnTo>
                          <a:pt x="17" y="374"/>
                        </a:lnTo>
                        <a:lnTo>
                          <a:pt x="17" y="368"/>
                        </a:lnTo>
                        <a:lnTo>
                          <a:pt x="17" y="363"/>
                        </a:lnTo>
                        <a:lnTo>
                          <a:pt x="39" y="363"/>
                        </a:lnTo>
                        <a:lnTo>
                          <a:pt x="45" y="363"/>
                        </a:lnTo>
                        <a:lnTo>
                          <a:pt x="51" y="363"/>
                        </a:lnTo>
                        <a:lnTo>
                          <a:pt x="56" y="357"/>
                        </a:lnTo>
                        <a:lnTo>
                          <a:pt x="62" y="357"/>
                        </a:lnTo>
                        <a:lnTo>
                          <a:pt x="79" y="351"/>
                        </a:lnTo>
                        <a:lnTo>
                          <a:pt x="79" y="357"/>
                        </a:lnTo>
                        <a:lnTo>
                          <a:pt x="90" y="363"/>
                        </a:lnTo>
                        <a:lnTo>
                          <a:pt x="96" y="363"/>
                        </a:lnTo>
                        <a:lnTo>
                          <a:pt x="102" y="357"/>
                        </a:lnTo>
                        <a:lnTo>
                          <a:pt x="107" y="357"/>
                        </a:lnTo>
                        <a:lnTo>
                          <a:pt x="113" y="357"/>
                        </a:lnTo>
                        <a:lnTo>
                          <a:pt x="124" y="351"/>
                        </a:lnTo>
                        <a:lnTo>
                          <a:pt x="124" y="340"/>
                        </a:lnTo>
                        <a:lnTo>
                          <a:pt x="130" y="334"/>
                        </a:lnTo>
                        <a:lnTo>
                          <a:pt x="136" y="317"/>
                        </a:lnTo>
                        <a:lnTo>
                          <a:pt x="136" y="312"/>
                        </a:lnTo>
                        <a:lnTo>
                          <a:pt x="136" y="300"/>
                        </a:lnTo>
                        <a:lnTo>
                          <a:pt x="141" y="295"/>
                        </a:lnTo>
                        <a:lnTo>
                          <a:pt x="147" y="289"/>
                        </a:lnTo>
                        <a:lnTo>
                          <a:pt x="153" y="289"/>
                        </a:lnTo>
                        <a:lnTo>
                          <a:pt x="153" y="283"/>
                        </a:lnTo>
                        <a:lnTo>
                          <a:pt x="147" y="278"/>
                        </a:lnTo>
                        <a:lnTo>
                          <a:pt x="147" y="272"/>
                        </a:lnTo>
                        <a:lnTo>
                          <a:pt x="147" y="266"/>
                        </a:lnTo>
                        <a:lnTo>
                          <a:pt x="147" y="261"/>
                        </a:lnTo>
                        <a:lnTo>
                          <a:pt x="147" y="255"/>
                        </a:lnTo>
                        <a:lnTo>
                          <a:pt x="141" y="238"/>
                        </a:lnTo>
                        <a:lnTo>
                          <a:pt x="141" y="232"/>
                        </a:lnTo>
                        <a:lnTo>
                          <a:pt x="141" y="221"/>
                        </a:lnTo>
                        <a:lnTo>
                          <a:pt x="147" y="215"/>
                        </a:lnTo>
                        <a:lnTo>
                          <a:pt x="147" y="210"/>
                        </a:lnTo>
                        <a:lnTo>
                          <a:pt x="153" y="210"/>
                        </a:lnTo>
                        <a:lnTo>
                          <a:pt x="158" y="210"/>
                        </a:lnTo>
                        <a:lnTo>
                          <a:pt x="158" y="204"/>
                        </a:lnTo>
                        <a:lnTo>
                          <a:pt x="164" y="204"/>
                        </a:lnTo>
                        <a:lnTo>
                          <a:pt x="170" y="193"/>
                        </a:lnTo>
                        <a:lnTo>
                          <a:pt x="170" y="187"/>
                        </a:lnTo>
                        <a:lnTo>
                          <a:pt x="175" y="181"/>
                        </a:lnTo>
                        <a:lnTo>
                          <a:pt x="181" y="176"/>
                        </a:lnTo>
                        <a:lnTo>
                          <a:pt x="181" y="170"/>
                        </a:lnTo>
                        <a:lnTo>
                          <a:pt x="187" y="170"/>
                        </a:lnTo>
                        <a:lnTo>
                          <a:pt x="187" y="159"/>
                        </a:lnTo>
                        <a:lnTo>
                          <a:pt x="187" y="153"/>
                        </a:lnTo>
                        <a:lnTo>
                          <a:pt x="192" y="153"/>
                        </a:lnTo>
                        <a:lnTo>
                          <a:pt x="198" y="153"/>
                        </a:lnTo>
                        <a:lnTo>
                          <a:pt x="204" y="153"/>
                        </a:lnTo>
                        <a:lnTo>
                          <a:pt x="209" y="153"/>
                        </a:lnTo>
                        <a:lnTo>
                          <a:pt x="215" y="147"/>
                        </a:lnTo>
                        <a:lnTo>
                          <a:pt x="221" y="142"/>
                        </a:lnTo>
                        <a:lnTo>
                          <a:pt x="221" y="136"/>
                        </a:lnTo>
                        <a:lnTo>
                          <a:pt x="215" y="130"/>
                        </a:lnTo>
                        <a:lnTo>
                          <a:pt x="209" y="119"/>
                        </a:lnTo>
                        <a:lnTo>
                          <a:pt x="209" y="113"/>
                        </a:lnTo>
                        <a:lnTo>
                          <a:pt x="209" y="108"/>
                        </a:lnTo>
                        <a:lnTo>
                          <a:pt x="209" y="102"/>
                        </a:lnTo>
                        <a:lnTo>
                          <a:pt x="221" y="96"/>
                        </a:lnTo>
                        <a:lnTo>
                          <a:pt x="221" y="91"/>
                        </a:lnTo>
                        <a:lnTo>
                          <a:pt x="226" y="91"/>
                        </a:lnTo>
                        <a:lnTo>
                          <a:pt x="232" y="91"/>
                        </a:lnTo>
                        <a:lnTo>
                          <a:pt x="243" y="85"/>
                        </a:lnTo>
                        <a:lnTo>
                          <a:pt x="255" y="79"/>
                        </a:lnTo>
                        <a:lnTo>
                          <a:pt x="266" y="79"/>
                        </a:lnTo>
                        <a:lnTo>
                          <a:pt x="272" y="79"/>
                        </a:lnTo>
                        <a:lnTo>
                          <a:pt x="277" y="79"/>
                        </a:lnTo>
                        <a:lnTo>
                          <a:pt x="283" y="79"/>
                        </a:lnTo>
                        <a:lnTo>
                          <a:pt x="289" y="79"/>
                        </a:lnTo>
                        <a:lnTo>
                          <a:pt x="289" y="74"/>
                        </a:lnTo>
                        <a:lnTo>
                          <a:pt x="294" y="68"/>
                        </a:lnTo>
                        <a:lnTo>
                          <a:pt x="294" y="62"/>
                        </a:lnTo>
                        <a:lnTo>
                          <a:pt x="300" y="57"/>
                        </a:lnTo>
                        <a:lnTo>
                          <a:pt x="306" y="51"/>
                        </a:lnTo>
                        <a:lnTo>
                          <a:pt x="311" y="45"/>
                        </a:lnTo>
                        <a:lnTo>
                          <a:pt x="311" y="40"/>
                        </a:lnTo>
                        <a:lnTo>
                          <a:pt x="311" y="34"/>
                        </a:lnTo>
                        <a:lnTo>
                          <a:pt x="311" y="28"/>
                        </a:lnTo>
                        <a:lnTo>
                          <a:pt x="311" y="23"/>
                        </a:lnTo>
                        <a:lnTo>
                          <a:pt x="311" y="17"/>
                        </a:lnTo>
                        <a:lnTo>
                          <a:pt x="311" y="11"/>
                        </a:lnTo>
                        <a:lnTo>
                          <a:pt x="311" y="6"/>
                        </a:lnTo>
                        <a:lnTo>
                          <a:pt x="317" y="0"/>
                        </a:lnTo>
                        <a:lnTo>
                          <a:pt x="323" y="6"/>
                        </a:lnTo>
                        <a:lnTo>
                          <a:pt x="328" y="11"/>
                        </a:lnTo>
                        <a:lnTo>
                          <a:pt x="334" y="11"/>
                        </a:lnTo>
                        <a:lnTo>
                          <a:pt x="357" y="11"/>
                        </a:lnTo>
                        <a:lnTo>
                          <a:pt x="362" y="11"/>
                        </a:lnTo>
                        <a:lnTo>
                          <a:pt x="368" y="17"/>
                        </a:lnTo>
                        <a:lnTo>
                          <a:pt x="368" y="23"/>
                        </a:lnTo>
                        <a:lnTo>
                          <a:pt x="374" y="23"/>
                        </a:lnTo>
                        <a:lnTo>
                          <a:pt x="374" y="28"/>
                        </a:lnTo>
                        <a:lnTo>
                          <a:pt x="379" y="28"/>
                        </a:lnTo>
                        <a:lnTo>
                          <a:pt x="385" y="28"/>
                        </a:lnTo>
                        <a:lnTo>
                          <a:pt x="385" y="23"/>
                        </a:lnTo>
                        <a:lnTo>
                          <a:pt x="391" y="23"/>
                        </a:lnTo>
                        <a:lnTo>
                          <a:pt x="391" y="17"/>
                        </a:lnTo>
                        <a:lnTo>
                          <a:pt x="391" y="11"/>
                        </a:lnTo>
                        <a:lnTo>
                          <a:pt x="396" y="11"/>
                        </a:lnTo>
                        <a:lnTo>
                          <a:pt x="396" y="6"/>
                        </a:lnTo>
                        <a:lnTo>
                          <a:pt x="402" y="11"/>
                        </a:lnTo>
                        <a:lnTo>
                          <a:pt x="408" y="23"/>
                        </a:lnTo>
                        <a:lnTo>
                          <a:pt x="413" y="23"/>
                        </a:lnTo>
                        <a:lnTo>
                          <a:pt x="419" y="28"/>
                        </a:lnTo>
                        <a:lnTo>
                          <a:pt x="413" y="28"/>
                        </a:lnTo>
                        <a:lnTo>
                          <a:pt x="413" y="34"/>
                        </a:lnTo>
                        <a:lnTo>
                          <a:pt x="408" y="40"/>
                        </a:lnTo>
                        <a:lnTo>
                          <a:pt x="413" y="45"/>
                        </a:lnTo>
                        <a:lnTo>
                          <a:pt x="419" y="45"/>
                        </a:lnTo>
                        <a:lnTo>
                          <a:pt x="425" y="40"/>
                        </a:lnTo>
                        <a:lnTo>
                          <a:pt x="430" y="45"/>
                        </a:lnTo>
                        <a:lnTo>
                          <a:pt x="430" y="51"/>
                        </a:lnTo>
                        <a:lnTo>
                          <a:pt x="430" y="57"/>
                        </a:lnTo>
                        <a:lnTo>
                          <a:pt x="436" y="57"/>
                        </a:lnTo>
                        <a:lnTo>
                          <a:pt x="442" y="57"/>
                        </a:lnTo>
                        <a:lnTo>
                          <a:pt x="442" y="62"/>
                        </a:lnTo>
                        <a:lnTo>
                          <a:pt x="442" y="68"/>
                        </a:lnTo>
                        <a:lnTo>
                          <a:pt x="436" y="68"/>
                        </a:lnTo>
                        <a:lnTo>
                          <a:pt x="430" y="62"/>
                        </a:lnTo>
                        <a:lnTo>
                          <a:pt x="430" y="68"/>
                        </a:lnTo>
                        <a:lnTo>
                          <a:pt x="425" y="68"/>
                        </a:lnTo>
                        <a:lnTo>
                          <a:pt x="430" y="68"/>
                        </a:lnTo>
                        <a:lnTo>
                          <a:pt x="430" y="74"/>
                        </a:lnTo>
                        <a:lnTo>
                          <a:pt x="436" y="79"/>
                        </a:lnTo>
                        <a:lnTo>
                          <a:pt x="442" y="79"/>
                        </a:lnTo>
                        <a:lnTo>
                          <a:pt x="447" y="79"/>
                        </a:lnTo>
                        <a:lnTo>
                          <a:pt x="453" y="79"/>
                        </a:lnTo>
                        <a:lnTo>
                          <a:pt x="459" y="79"/>
                        </a:lnTo>
                        <a:lnTo>
                          <a:pt x="459" y="91"/>
                        </a:lnTo>
                        <a:lnTo>
                          <a:pt x="464" y="91"/>
                        </a:lnTo>
                        <a:lnTo>
                          <a:pt x="470" y="91"/>
                        </a:lnTo>
                        <a:lnTo>
                          <a:pt x="476" y="96"/>
                        </a:lnTo>
                        <a:lnTo>
                          <a:pt x="481" y="96"/>
                        </a:lnTo>
                        <a:lnTo>
                          <a:pt x="481" y="91"/>
                        </a:lnTo>
                        <a:lnTo>
                          <a:pt x="487" y="85"/>
                        </a:lnTo>
                        <a:lnTo>
                          <a:pt x="487" y="79"/>
                        </a:lnTo>
                        <a:lnTo>
                          <a:pt x="493" y="79"/>
                        </a:lnTo>
                        <a:lnTo>
                          <a:pt x="493" y="85"/>
                        </a:lnTo>
                        <a:lnTo>
                          <a:pt x="493" y="91"/>
                        </a:lnTo>
                        <a:lnTo>
                          <a:pt x="498" y="91"/>
                        </a:lnTo>
                        <a:lnTo>
                          <a:pt x="504" y="91"/>
                        </a:lnTo>
                        <a:lnTo>
                          <a:pt x="504" y="96"/>
                        </a:lnTo>
                        <a:lnTo>
                          <a:pt x="510" y="102"/>
                        </a:lnTo>
                        <a:lnTo>
                          <a:pt x="510" y="108"/>
                        </a:lnTo>
                        <a:lnTo>
                          <a:pt x="515" y="108"/>
                        </a:lnTo>
                        <a:lnTo>
                          <a:pt x="515" y="113"/>
                        </a:lnTo>
                        <a:lnTo>
                          <a:pt x="515" y="119"/>
                        </a:lnTo>
                        <a:lnTo>
                          <a:pt x="521" y="119"/>
                        </a:lnTo>
                        <a:lnTo>
                          <a:pt x="527" y="125"/>
                        </a:lnTo>
                        <a:lnTo>
                          <a:pt x="532" y="130"/>
                        </a:lnTo>
                        <a:lnTo>
                          <a:pt x="532" y="136"/>
                        </a:lnTo>
                        <a:lnTo>
                          <a:pt x="544" y="147"/>
                        </a:lnTo>
                        <a:lnTo>
                          <a:pt x="555" y="153"/>
                        </a:lnTo>
                        <a:lnTo>
                          <a:pt x="555" y="159"/>
                        </a:lnTo>
                        <a:lnTo>
                          <a:pt x="555" y="164"/>
                        </a:lnTo>
                        <a:lnTo>
                          <a:pt x="561" y="164"/>
                        </a:lnTo>
                        <a:lnTo>
                          <a:pt x="566" y="176"/>
                        </a:lnTo>
                        <a:lnTo>
                          <a:pt x="572" y="176"/>
                        </a:lnTo>
                        <a:lnTo>
                          <a:pt x="572" y="181"/>
                        </a:lnTo>
                        <a:lnTo>
                          <a:pt x="583" y="193"/>
                        </a:lnTo>
                        <a:lnTo>
                          <a:pt x="589" y="193"/>
                        </a:lnTo>
                        <a:lnTo>
                          <a:pt x="600" y="210"/>
                        </a:lnTo>
                        <a:lnTo>
                          <a:pt x="606" y="210"/>
                        </a:lnTo>
                        <a:lnTo>
                          <a:pt x="612" y="215"/>
                        </a:lnTo>
                        <a:lnTo>
                          <a:pt x="612" y="221"/>
                        </a:lnTo>
                        <a:lnTo>
                          <a:pt x="617" y="227"/>
                        </a:lnTo>
                        <a:lnTo>
                          <a:pt x="617" y="232"/>
                        </a:lnTo>
                        <a:lnTo>
                          <a:pt x="623" y="232"/>
                        </a:lnTo>
                        <a:lnTo>
                          <a:pt x="629" y="232"/>
                        </a:lnTo>
                        <a:lnTo>
                          <a:pt x="629" y="238"/>
                        </a:lnTo>
                        <a:lnTo>
                          <a:pt x="634" y="244"/>
                        </a:lnTo>
                        <a:lnTo>
                          <a:pt x="640" y="249"/>
                        </a:lnTo>
                        <a:lnTo>
                          <a:pt x="646" y="261"/>
                        </a:lnTo>
                        <a:lnTo>
                          <a:pt x="651" y="261"/>
                        </a:lnTo>
                        <a:lnTo>
                          <a:pt x="657" y="266"/>
                        </a:lnTo>
                        <a:lnTo>
                          <a:pt x="668" y="272"/>
                        </a:lnTo>
                        <a:lnTo>
                          <a:pt x="668" y="278"/>
                        </a:lnTo>
                        <a:lnTo>
                          <a:pt x="674" y="278"/>
                        </a:lnTo>
                        <a:lnTo>
                          <a:pt x="680" y="278"/>
                        </a:lnTo>
                        <a:lnTo>
                          <a:pt x="685" y="278"/>
                        </a:lnTo>
                        <a:lnTo>
                          <a:pt x="685" y="283"/>
                        </a:lnTo>
                        <a:lnTo>
                          <a:pt x="691" y="283"/>
                        </a:lnTo>
                        <a:lnTo>
                          <a:pt x="697" y="289"/>
                        </a:lnTo>
                        <a:lnTo>
                          <a:pt x="702" y="289"/>
                        </a:lnTo>
                        <a:lnTo>
                          <a:pt x="708" y="289"/>
                        </a:lnTo>
                        <a:lnTo>
                          <a:pt x="714" y="295"/>
                        </a:lnTo>
                        <a:lnTo>
                          <a:pt x="714" y="300"/>
                        </a:lnTo>
                        <a:lnTo>
                          <a:pt x="714" y="306"/>
                        </a:lnTo>
                        <a:lnTo>
                          <a:pt x="719" y="317"/>
                        </a:lnTo>
                        <a:lnTo>
                          <a:pt x="719" y="323"/>
                        </a:lnTo>
                        <a:lnTo>
                          <a:pt x="719" y="329"/>
                        </a:lnTo>
                        <a:lnTo>
                          <a:pt x="725" y="329"/>
                        </a:lnTo>
                        <a:lnTo>
                          <a:pt x="725" y="334"/>
                        </a:lnTo>
                        <a:lnTo>
                          <a:pt x="731" y="340"/>
                        </a:lnTo>
                        <a:lnTo>
                          <a:pt x="736" y="340"/>
                        </a:lnTo>
                        <a:lnTo>
                          <a:pt x="742" y="340"/>
                        </a:lnTo>
                        <a:lnTo>
                          <a:pt x="765" y="329"/>
                        </a:lnTo>
                        <a:lnTo>
                          <a:pt x="771" y="329"/>
                        </a:lnTo>
                        <a:lnTo>
                          <a:pt x="776" y="329"/>
                        </a:lnTo>
                        <a:lnTo>
                          <a:pt x="782" y="329"/>
                        </a:lnTo>
                        <a:lnTo>
                          <a:pt x="782" y="323"/>
                        </a:lnTo>
                        <a:lnTo>
                          <a:pt x="788" y="323"/>
                        </a:lnTo>
                        <a:lnTo>
                          <a:pt x="788" y="317"/>
                        </a:lnTo>
                        <a:lnTo>
                          <a:pt x="799" y="317"/>
                        </a:lnTo>
                        <a:lnTo>
                          <a:pt x="810" y="317"/>
                        </a:lnTo>
                        <a:lnTo>
                          <a:pt x="816" y="323"/>
                        </a:lnTo>
                        <a:lnTo>
                          <a:pt x="822" y="329"/>
                        </a:lnTo>
                        <a:lnTo>
                          <a:pt x="827" y="329"/>
                        </a:lnTo>
                        <a:lnTo>
                          <a:pt x="833" y="334"/>
                        </a:lnTo>
                        <a:lnTo>
                          <a:pt x="839" y="334"/>
                        </a:lnTo>
                        <a:lnTo>
                          <a:pt x="839" y="340"/>
                        </a:lnTo>
                        <a:lnTo>
                          <a:pt x="839" y="346"/>
                        </a:lnTo>
                        <a:lnTo>
                          <a:pt x="844" y="346"/>
                        </a:lnTo>
                        <a:lnTo>
                          <a:pt x="850" y="346"/>
                        </a:lnTo>
                        <a:lnTo>
                          <a:pt x="856" y="351"/>
                        </a:lnTo>
                        <a:lnTo>
                          <a:pt x="856" y="357"/>
                        </a:lnTo>
                        <a:lnTo>
                          <a:pt x="861" y="357"/>
                        </a:lnTo>
                        <a:lnTo>
                          <a:pt x="867" y="357"/>
                        </a:lnTo>
                        <a:lnTo>
                          <a:pt x="867" y="363"/>
                        </a:lnTo>
                        <a:lnTo>
                          <a:pt x="867" y="368"/>
                        </a:lnTo>
                        <a:lnTo>
                          <a:pt x="873" y="374"/>
                        </a:lnTo>
                        <a:lnTo>
                          <a:pt x="878" y="380"/>
                        </a:lnTo>
                        <a:lnTo>
                          <a:pt x="884" y="385"/>
                        </a:lnTo>
                        <a:lnTo>
                          <a:pt x="890" y="385"/>
                        </a:lnTo>
                        <a:lnTo>
                          <a:pt x="895" y="385"/>
                        </a:lnTo>
                        <a:lnTo>
                          <a:pt x="901" y="385"/>
                        </a:lnTo>
                        <a:lnTo>
                          <a:pt x="918" y="391"/>
                        </a:lnTo>
                        <a:lnTo>
                          <a:pt x="924" y="391"/>
                        </a:lnTo>
                        <a:lnTo>
                          <a:pt x="935" y="397"/>
                        </a:lnTo>
                        <a:lnTo>
                          <a:pt x="952" y="397"/>
                        </a:lnTo>
                        <a:lnTo>
                          <a:pt x="958" y="402"/>
                        </a:lnTo>
                        <a:lnTo>
                          <a:pt x="963" y="402"/>
                        </a:lnTo>
                        <a:lnTo>
                          <a:pt x="969" y="408"/>
                        </a:lnTo>
                        <a:lnTo>
                          <a:pt x="975" y="408"/>
                        </a:lnTo>
                        <a:lnTo>
                          <a:pt x="980" y="414"/>
                        </a:lnTo>
                        <a:lnTo>
                          <a:pt x="986" y="419"/>
                        </a:lnTo>
                        <a:lnTo>
                          <a:pt x="992" y="419"/>
                        </a:lnTo>
                        <a:lnTo>
                          <a:pt x="1009" y="431"/>
                        </a:lnTo>
                        <a:lnTo>
                          <a:pt x="1014" y="436"/>
                        </a:lnTo>
                        <a:lnTo>
                          <a:pt x="1020" y="442"/>
                        </a:lnTo>
                        <a:lnTo>
                          <a:pt x="1026" y="442"/>
                        </a:lnTo>
                        <a:lnTo>
                          <a:pt x="1026" y="448"/>
                        </a:lnTo>
                        <a:lnTo>
                          <a:pt x="1031" y="448"/>
                        </a:lnTo>
                        <a:lnTo>
                          <a:pt x="1037" y="453"/>
                        </a:lnTo>
                        <a:lnTo>
                          <a:pt x="1048" y="453"/>
                        </a:lnTo>
                        <a:lnTo>
                          <a:pt x="1054" y="453"/>
                        </a:lnTo>
                        <a:lnTo>
                          <a:pt x="1065" y="459"/>
                        </a:lnTo>
                        <a:lnTo>
                          <a:pt x="1065" y="465"/>
                        </a:lnTo>
                        <a:lnTo>
                          <a:pt x="1071" y="465"/>
                        </a:lnTo>
                        <a:lnTo>
                          <a:pt x="1071" y="470"/>
                        </a:lnTo>
                        <a:lnTo>
                          <a:pt x="1077" y="470"/>
                        </a:lnTo>
                        <a:lnTo>
                          <a:pt x="1077" y="476"/>
                        </a:lnTo>
                        <a:lnTo>
                          <a:pt x="1077" y="482"/>
                        </a:lnTo>
                        <a:lnTo>
                          <a:pt x="1082" y="482"/>
                        </a:lnTo>
                        <a:lnTo>
                          <a:pt x="1094" y="482"/>
                        </a:lnTo>
                        <a:lnTo>
                          <a:pt x="1099" y="487"/>
                        </a:lnTo>
                        <a:lnTo>
                          <a:pt x="1122" y="487"/>
                        </a:lnTo>
                        <a:lnTo>
                          <a:pt x="1122" y="482"/>
                        </a:lnTo>
                        <a:lnTo>
                          <a:pt x="1139" y="482"/>
                        </a:lnTo>
                        <a:lnTo>
                          <a:pt x="1145" y="487"/>
                        </a:lnTo>
                        <a:lnTo>
                          <a:pt x="1150" y="487"/>
                        </a:lnTo>
                        <a:lnTo>
                          <a:pt x="1162" y="482"/>
                        </a:lnTo>
                        <a:lnTo>
                          <a:pt x="1167" y="482"/>
                        </a:lnTo>
                        <a:lnTo>
                          <a:pt x="1179" y="482"/>
                        </a:lnTo>
                        <a:lnTo>
                          <a:pt x="1184" y="476"/>
                        </a:lnTo>
                        <a:lnTo>
                          <a:pt x="1190" y="476"/>
                        </a:lnTo>
                        <a:lnTo>
                          <a:pt x="1196" y="482"/>
                        </a:lnTo>
                        <a:lnTo>
                          <a:pt x="1201" y="482"/>
                        </a:lnTo>
                        <a:lnTo>
                          <a:pt x="1207" y="482"/>
                        </a:lnTo>
                        <a:lnTo>
                          <a:pt x="1207" y="487"/>
                        </a:lnTo>
                        <a:lnTo>
                          <a:pt x="1213" y="487"/>
                        </a:lnTo>
                        <a:lnTo>
                          <a:pt x="1218" y="487"/>
                        </a:lnTo>
                        <a:lnTo>
                          <a:pt x="1224" y="493"/>
                        </a:lnTo>
                        <a:lnTo>
                          <a:pt x="1230" y="493"/>
                        </a:lnTo>
                        <a:lnTo>
                          <a:pt x="1235" y="493"/>
                        </a:lnTo>
                        <a:lnTo>
                          <a:pt x="1235" y="487"/>
                        </a:lnTo>
                        <a:lnTo>
                          <a:pt x="1235" y="493"/>
                        </a:lnTo>
                        <a:lnTo>
                          <a:pt x="1235" y="499"/>
                        </a:lnTo>
                        <a:lnTo>
                          <a:pt x="1235" y="504"/>
                        </a:lnTo>
                        <a:lnTo>
                          <a:pt x="1230" y="510"/>
                        </a:lnTo>
                        <a:lnTo>
                          <a:pt x="1230" y="516"/>
                        </a:lnTo>
                        <a:lnTo>
                          <a:pt x="1224" y="516"/>
                        </a:lnTo>
                        <a:lnTo>
                          <a:pt x="1224" y="521"/>
                        </a:lnTo>
                        <a:lnTo>
                          <a:pt x="1224" y="527"/>
                        </a:lnTo>
                        <a:lnTo>
                          <a:pt x="1218" y="527"/>
                        </a:lnTo>
                        <a:lnTo>
                          <a:pt x="1218" y="533"/>
                        </a:lnTo>
                        <a:lnTo>
                          <a:pt x="1218" y="538"/>
                        </a:lnTo>
                        <a:lnTo>
                          <a:pt x="1213" y="538"/>
                        </a:lnTo>
                        <a:lnTo>
                          <a:pt x="1213" y="544"/>
                        </a:lnTo>
                        <a:lnTo>
                          <a:pt x="1213" y="550"/>
                        </a:lnTo>
                        <a:lnTo>
                          <a:pt x="1207" y="550"/>
                        </a:lnTo>
                        <a:lnTo>
                          <a:pt x="1207" y="555"/>
                        </a:lnTo>
                        <a:lnTo>
                          <a:pt x="1207" y="561"/>
                        </a:lnTo>
                        <a:lnTo>
                          <a:pt x="1207" y="567"/>
                        </a:lnTo>
                        <a:lnTo>
                          <a:pt x="1207" y="572"/>
                        </a:lnTo>
                        <a:lnTo>
                          <a:pt x="1207" y="578"/>
                        </a:lnTo>
                        <a:lnTo>
                          <a:pt x="1207" y="584"/>
                        </a:lnTo>
                        <a:lnTo>
                          <a:pt x="1207" y="589"/>
                        </a:lnTo>
                        <a:lnTo>
                          <a:pt x="1207" y="601"/>
                        </a:lnTo>
                        <a:lnTo>
                          <a:pt x="1201" y="601"/>
                        </a:lnTo>
                        <a:lnTo>
                          <a:pt x="1201" y="606"/>
                        </a:lnTo>
                        <a:lnTo>
                          <a:pt x="1196" y="606"/>
                        </a:lnTo>
                        <a:lnTo>
                          <a:pt x="1190" y="606"/>
                        </a:lnTo>
                        <a:lnTo>
                          <a:pt x="1179" y="606"/>
                        </a:lnTo>
                        <a:lnTo>
                          <a:pt x="1173" y="606"/>
                        </a:lnTo>
                        <a:lnTo>
                          <a:pt x="1167" y="606"/>
                        </a:lnTo>
                        <a:lnTo>
                          <a:pt x="1162" y="606"/>
                        </a:lnTo>
                        <a:lnTo>
                          <a:pt x="1150" y="601"/>
                        </a:lnTo>
                        <a:lnTo>
                          <a:pt x="1145" y="601"/>
                        </a:lnTo>
                        <a:lnTo>
                          <a:pt x="1139" y="601"/>
                        </a:lnTo>
                        <a:lnTo>
                          <a:pt x="1133" y="601"/>
                        </a:lnTo>
                        <a:lnTo>
                          <a:pt x="1122" y="606"/>
                        </a:lnTo>
                        <a:lnTo>
                          <a:pt x="1116" y="606"/>
                        </a:lnTo>
                        <a:lnTo>
                          <a:pt x="1111" y="606"/>
                        </a:lnTo>
                        <a:lnTo>
                          <a:pt x="1105" y="606"/>
                        </a:lnTo>
                        <a:lnTo>
                          <a:pt x="1099" y="606"/>
                        </a:lnTo>
                        <a:lnTo>
                          <a:pt x="1094" y="606"/>
                        </a:lnTo>
                        <a:lnTo>
                          <a:pt x="1082" y="606"/>
                        </a:lnTo>
                        <a:lnTo>
                          <a:pt x="1077" y="601"/>
                        </a:lnTo>
                        <a:lnTo>
                          <a:pt x="1065" y="601"/>
                        </a:lnTo>
                        <a:lnTo>
                          <a:pt x="1065" y="595"/>
                        </a:lnTo>
                        <a:lnTo>
                          <a:pt x="1060" y="595"/>
                        </a:lnTo>
                        <a:lnTo>
                          <a:pt x="1054" y="595"/>
                        </a:lnTo>
                        <a:lnTo>
                          <a:pt x="1043" y="589"/>
                        </a:lnTo>
                        <a:lnTo>
                          <a:pt x="1043" y="584"/>
                        </a:lnTo>
                        <a:lnTo>
                          <a:pt x="1037" y="584"/>
                        </a:lnTo>
                        <a:lnTo>
                          <a:pt x="1031" y="578"/>
                        </a:lnTo>
                        <a:lnTo>
                          <a:pt x="1026" y="578"/>
                        </a:lnTo>
                        <a:lnTo>
                          <a:pt x="1020" y="572"/>
                        </a:lnTo>
                        <a:lnTo>
                          <a:pt x="1014" y="567"/>
                        </a:lnTo>
                        <a:lnTo>
                          <a:pt x="1009" y="567"/>
                        </a:lnTo>
                        <a:lnTo>
                          <a:pt x="1009" y="561"/>
                        </a:lnTo>
                        <a:lnTo>
                          <a:pt x="1003" y="561"/>
                        </a:lnTo>
                        <a:lnTo>
                          <a:pt x="997" y="561"/>
                        </a:lnTo>
                        <a:lnTo>
                          <a:pt x="992" y="561"/>
                        </a:lnTo>
                        <a:lnTo>
                          <a:pt x="986" y="561"/>
                        </a:lnTo>
                        <a:lnTo>
                          <a:pt x="986" y="567"/>
                        </a:lnTo>
                        <a:lnTo>
                          <a:pt x="980" y="567"/>
                        </a:lnTo>
                        <a:lnTo>
                          <a:pt x="980" y="572"/>
                        </a:lnTo>
                        <a:lnTo>
                          <a:pt x="975" y="572"/>
                        </a:lnTo>
                        <a:lnTo>
                          <a:pt x="975" y="578"/>
                        </a:lnTo>
                        <a:lnTo>
                          <a:pt x="969" y="584"/>
                        </a:lnTo>
                        <a:lnTo>
                          <a:pt x="969" y="589"/>
                        </a:lnTo>
                        <a:lnTo>
                          <a:pt x="963" y="589"/>
                        </a:lnTo>
                        <a:lnTo>
                          <a:pt x="963" y="595"/>
                        </a:lnTo>
                        <a:lnTo>
                          <a:pt x="958" y="595"/>
                        </a:lnTo>
                        <a:lnTo>
                          <a:pt x="958" y="601"/>
                        </a:lnTo>
                        <a:lnTo>
                          <a:pt x="952" y="601"/>
                        </a:lnTo>
                        <a:lnTo>
                          <a:pt x="952" y="606"/>
                        </a:lnTo>
                        <a:lnTo>
                          <a:pt x="946" y="606"/>
                        </a:lnTo>
                        <a:lnTo>
                          <a:pt x="946" y="612"/>
                        </a:lnTo>
                        <a:lnTo>
                          <a:pt x="941" y="612"/>
                        </a:lnTo>
                        <a:lnTo>
                          <a:pt x="935" y="612"/>
                        </a:lnTo>
                        <a:lnTo>
                          <a:pt x="935" y="618"/>
                        </a:lnTo>
                        <a:lnTo>
                          <a:pt x="935" y="623"/>
                        </a:lnTo>
                        <a:lnTo>
                          <a:pt x="929" y="623"/>
                        </a:lnTo>
                        <a:lnTo>
                          <a:pt x="929" y="629"/>
                        </a:lnTo>
                        <a:lnTo>
                          <a:pt x="935" y="640"/>
                        </a:lnTo>
                        <a:lnTo>
                          <a:pt x="941" y="640"/>
                        </a:lnTo>
                        <a:lnTo>
                          <a:pt x="941" y="652"/>
                        </a:lnTo>
                        <a:lnTo>
                          <a:pt x="941" y="657"/>
                        </a:lnTo>
                        <a:lnTo>
                          <a:pt x="946" y="663"/>
                        </a:lnTo>
                        <a:lnTo>
                          <a:pt x="952" y="663"/>
                        </a:lnTo>
                        <a:lnTo>
                          <a:pt x="958" y="663"/>
                        </a:lnTo>
                        <a:lnTo>
                          <a:pt x="963" y="663"/>
                        </a:lnTo>
                        <a:lnTo>
                          <a:pt x="963" y="669"/>
                        </a:lnTo>
                        <a:lnTo>
                          <a:pt x="969" y="669"/>
                        </a:lnTo>
                        <a:lnTo>
                          <a:pt x="969" y="674"/>
                        </a:lnTo>
                        <a:lnTo>
                          <a:pt x="969" y="680"/>
                        </a:lnTo>
                        <a:lnTo>
                          <a:pt x="969" y="686"/>
                        </a:lnTo>
                        <a:lnTo>
                          <a:pt x="975" y="691"/>
                        </a:lnTo>
                        <a:lnTo>
                          <a:pt x="980" y="691"/>
                        </a:lnTo>
                        <a:lnTo>
                          <a:pt x="986" y="691"/>
                        </a:lnTo>
                        <a:lnTo>
                          <a:pt x="997" y="691"/>
                        </a:lnTo>
                        <a:lnTo>
                          <a:pt x="1003" y="691"/>
                        </a:lnTo>
                        <a:lnTo>
                          <a:pt x="1009" y="691"/>
                        </a:lnTo>
                        <a:lnTo>
                          <a:pt x="1009" y="697"/>
                        </a:lnTo>
                        <a:lnTo>
                          <a:pt x="1009" y="703"/>
                        </a:lnTo>
                        <a:lnTo>
                          <a:pt x="1009" y="708"/>
                        </a:lnTo>
                        <a:lnTo>
                          <a:pt x="1009" y="714"/>
                        </a:lnTo>
                        <a:lnTo>
                          <a:pt x="1003" y="720"/>
                        </a:lnTo>
                        <a:lnTo>
                          <a:pt x="1003" y="725"/>
                        </a:lnTo>
                        <a:lnTo>
                          <a:pt x="997" y="725"/>
                        </a:lnTo>
                        <a:lnTo>
                          <a:pt x="997" y="731"/>
                        </a:lnTo>
                        <a:lnTo>
                          <a:pt x="997" y="725"/>
                        </a:lnTo>
                        <a:lnTo>
                          <a:pt x="992" y="720"/>
                        </a:lnTo>
                        <a:lnTo>
                          <a:pt x="986" y="714"/>
                        </a:lnTo>
                        <a:lnTo>
                          <a:pt x="980" y="714"/>
                        </a:lnTo>
                        <a:lnTo>
                          <a:pt x="980" y="708"/>
                        </a:lnTo>
                        <a:lnTo>
                          <a:pt x="975" y="708"/>
                        </a:lnTo>
                        <a:lnTo>
                          <a:pt x="969" y="708"/>
                        </a:lnTo>
                        <a:lnTo>
                          <a:pt x="963" y="708"/>
                        </a:lnTo>
                        <a:lnTo>
                          <a:pt x="958" y="708"/>
                        </a:lnTo>
                        <a:lnTo>
                          <a:pt x="952" y="714"/>
                        </a:lnTo>
                        <a:lnTo>
                          <a:pt x="946" y="714"/>
                        </a:lnTo>
                        <a:lnTo>
                          <a:pt x="946" y="720"/>
                        </a:lnTo>
                        <a:lnTo>
                          <a:pt x="941" y="720"/>
                        </a:lnTo>
                        <a:lnTo>
                          <a:pt x="941" y="731"/>
                        </a:lnTo>
                        <a:lnTo>
                          <a:pt x="941" y="737"/>
                        </a:lnTo>
                        <a:lnTo>
                          <a:pt x="941" y="742"/>
                        </a:lnTo>
                        <a:lnTo>
                          <a:pt x="935" y="748"/>
                        </a:lnTo>
                        <a:lnTo>
                          <a:pt x="929" y="748"/>
                        </a:lnTo>
                        <a:lnTo>
                          <a:pt x="924" y="754"/>
                        </a:lnTo>
                        <a:lnTo>
                          <a:pt x="912" y="754"/>
                        </a:lnTo>
                        <a:lnTo>
                          <a:pt x="907" y="754"/>
                        </a:lnTo>
                        <a:lnTo>
                          <a:pt x="901" y="748"/>
                        </a:lnTo>
                        <a:lnTo>
                          <a:pt x="895" y="748"/>
                        </a:lnTo>
                        <a:lnTo>
                          <a:pt x="890" y="748"/>
                        </a:lnTo>
                        <a:lnTo>
                          <a:pt x="884" y="742"/>
                        </a:lnTo>
                        <a:lnTo>
                          <a:pt x="884" y="737"/>
                        </a:lnTo>
                        <a:lnTo>
                          <a:pt x="878" y="737"/>
                        </a:lnTo>
                        <a:lnTo>
                          <a:pt x="873" y="731"/>
                        </a:lnTo>
                        <a:lnTo>
                          <a:pt x="873" y="725"/>
                        </a:lnTo>
                        <a:lnTo>
                          <a:pt x="867" y="725"/>
                        </a:lnTo>
                        <a:lnTo>
                          <a:pt x="861" y="725"/>
                        </a:lnTo>
                        <a:lnTo>
                          <a:pt x="856" y="731"/>
                        </a:lnTo>
                        <a:lnTo>
                          <a:pt x="850" y="731"/>
                        </a:lnTo>
                        <a:lnTo>
                          <a:pt x="850" y="737"/>
                        </a:lnTo>
                        <a:lnTo>
                          <a:pt x="844" y="737"/>
                        </a:lnTo>
                        <a:lnTo>
                          <a:pt x="839" y="737"/>
                        </a:lnTo>
                        <a:lnTo>
                          <a:pt x="833" y="731"/>
                        </a:lnTo>
                        <a:lnTo>
                          <a:pt x="827" y="731"/>
                        </a:lnTo>
                        <a:lnTo>
                          <a:pt x="822" y="731"/>
                        </a:lnTo>
                        <a:lnTo>
                          <a:pt x="816" y="731"/>
                        </a:lnTo>
                        <a:lnTo>
                          <a:pt x="805" y="731"/>
                        </a:lnTo>
                        <a:lnTo>
                          <a:pt x="799" y="731"/>
                        </a:lnTo>
                        <a:lnTo>
                          <a:pt x="799" y="725"/>
                        </a:lnTo>
                        <a:lnTo>
                          <a:pt x="793" y="720"/>
                        </a:lnTo>
                        <a:lnTo>
                          <a:pt x="788" y="714"/>
                        </a:lnTo>
                        <a:lnTo>
                          <a:pt x="782" y="714"/>
                        </a:lnTo>
                        <a:lnTo>
                          <a:pt x="776" y="708"/>
                        </a:lnTo>
                        <a:lnTo>
                          <a:pt x="771" y="708"/>
                        </a:lnTo>
                        <a:lnTo>
                          <a:pt x="765" y="708"/>
                        </a:lnTo>
                        <a:lnTo>
                          <a:pt x="759" y="714"/>
                        </a:lnTo>
                        <a:lnTo>
                          <a:pt x="759" y="720"/>
                        </a:lnTo>
                        <a:lnTo>
                          <a:pt x="753" y="720"/>
                        </a:lnTo>
                        <a:lnTo>
                          <a:pt x="748" y="720"/>
                        </a:lnTo>
                        <a:lnTo>
                          <a:pt x="742" y="720"/>
                        </a:lnTo>
                        <a:lnTo>
                          <a:pt x="736" y="720"/>
                        </a:lnTo>
                        <a:lnTo>
                          <a:pt x="731" y="720"/>
                        </a:lnTo>
                        <a:lnTo>
                          <a:pt x="725" y="720"/>
                        </a:lnTo>
                        <a:lnTo>
                          <a:pt x="719" y="720"/>
                        </a:lnTo>
                        <a:lnTo>
                          <a:pt x="719" y="725"/>
                        </a:lnTo>
                        <a:lnTo>
                          <a:pt x="714" y="725"/>
                        </a:lnTo>
                        <a:lnTo>
                          <a:pt x="702" y="731"/>
                        </a:lnTo>
                        <a:lnTo>
                          <a:pt x="702" y="725"/>
                        </a:lnTo>
                        <a:lnTo>
                          <a:pt x="697" y="725"/>
                        </a:lnTo>
                        <a:lnTo>
                          <a:pt x="691" y="725"/>
                        </a:lnTo>
                        <a:lnTo>
                          <a:pt x="685" y="725"/>
                        </a:lnTo>
                        <a:lnTo>
                          <a:pt x="685" y="720"/>
                        </a:lnTo>
                        <a:lnTo>
                          <a:pt x="680" y="725"/>
                        </a:lnTo>
                        <a:lnTo>
                          <a:pt x="674" y="725"/>
                        </a:lnTo>
                        <a:lnTo>
                          <a:pt x="663" y="725"/>
                        </a:lnTo>
                        <a:lnTo>
                          <a:pt x="657" y="725"/>
                        </a:lnTo>
                        <a:lnTo>
                          <a:pt x="651" y="725"/>
                        </a:lnTo>
                        <a:lnTo>
                          <a:pt x="646" y="720"/>
                        </a:lnTo>
                        <a:lnTo>
                          <a:pt x="640" y="720"/>
                        </a:lnTo>
                        <a:lnTo>
                          <a:pt x="634" y="714"/>
                        </a:lnTo>
                        <a:lnTo>
                          <a:pt x="629" y="708"/>
                        </a:lnTo>
                        <a:lnTo>
                          <a:pt x="629" y="703"/>
                        </a:lnTo>
                        <a:lnTo>
                          <a:pt x="623" y="691"/>
                        </a:lnTo>
                        <a:lnTo>
                          <a:pt x="629" y="691"/>
                        </a:lnTo>
                        <a:lnTo>
                          <a:pt x="623" y="680"/>
                        </a:lnTo>
                        <a:lnTo>
                          <a:pt x="617" y="674"/>
                        </a:lnTo>
                        <a:lnTo>
                          <a:pt x="617" y="669"/>
                        </a:lnTo>
                        <a:lnTo>
                          <a:pt x="617" y="663"/>
                        </a:lnTo>
                        <a:lnTo>
                          <a:pt x="612" y="663"/>
                        </a:lnTo>
                        <a:lnTo>
                          <a:pt x="606" y="657"/>
                        </a:lnTo>
                        <a:lnTo>
                          <a:pt x="600" y="652"/>
                        </a:lnTo>
                        <a:lnTo>
                          <a:pt x="595" y="646"/>
                        </a:lnTo>
                        <a:lnTo>
                          <a:pt x="595" y="640"/>
                        </a:lnTo>
                        <a:lnTo>
                          <a:pt x="589" y="640"/>
                        </a:lnTo>
                        <a:lnTo>
                          <a:pt x="589" y="635"/>
                        </a:lnTo>
                        <a:lnTo>
                          <a:pt x="583" y="635"/>
                        </a:lnTo>
                        <a:lnTo>
                          <a:pt x="578" y="629"/>
                        </a:lnTo>
                        <a:lnTo>
                          <a:pt x="578" y="623"/>
                        </a:lnTo>
                        <a:lnTo>
                          <a:pt x="572" y="618"/>
                        </a:lnTo>
                        <a:lnTo>
                          <a:pt x="566" y="612"/>
                        </a:lnTo>
                        <a:lnTo>
                          <a:pt x="566" y="606"/>
                        </a:lnTo>
                        <a:lnTo>
                          <a:pt x="561" y="601"/>
                        </a:lnTo>
                        <a:lnTo>
                          <a:pt x="561" y="595"/>
                        </a:lnTo>
                        <a:lnTo>
                          <a:pt x="555" y="595"/>
                        </a:lnTo>
                        <a:lnTo>
                          <a:pt x="555" y="589"/>
                        </a:lnTo>
                        <a:lnTo>
                          <a:pt x="549" y="584"/>
                        </a:lnTo>
                        <a:lnTo>
                          <a:pt x="549" y="578"/>
                        </a:lnTo>
                        <a:lnTo>
                          <a:pt x="544" y="567"/>
                        </a:lnTo>
                        <a:lnTo>
                          <a:pt x="544" y="561"/>
                        </a:lnTo>
                        <a:lnTo>
                          <a:pt x="538" y="555"/>
                        </a:lnTo>
                        <a:lnTo>
                          <a:pt x="532" y="550"/>
                        </a:lnTo>
                        <a:lnTo>
                          <a:pt x="532" y="544"/>
                        </a:lnTo>
                        <a:lnTo>
                          <a:pt x="527" y="538"/>
                        </a:lnTo>
                        <a:lnTo>
                          <a:pt x="521" y="533"/>
                        </a:lnTo>
                        <a:lnTo>
                          <a:pt x="521" y="527"/>
                        </a:lnTo>
                        <a:lnTo>
                          <a:pt x="515" y="527"/>
                        </a:lnTo>
                        <a:lnTo>
                          <a:pt x="515" y="521"/>
                        </a:lnTo>
                        <a:lnTo>
                          <a:pt x="515" y="516"/>
                        </a:lnTo>
                        <a:lnTo>
                          <a:pt x="515" y="510"/>
                        </a:lnTo>
                        <a:lnTo>
                          <a:pt x="510" y="510"/>
                        </a:lnTo>
                        <a:lnTo>
                          <a:pt x="510" y="504"/>
                        </a:lnTo>
                        <a:lnTo>
                          <a:pt x="504" y="499"/>
                        </a:lnTo>
                        <a:lnTo>
                          <a:pt x="504" y="493"/>
                        </a:lnTo>
                        <a:lnTo>
                          <a:pt x="504" y="487"/>
                        </a:lnTo>
                        <a:lnTo>
                          <a:pt x="504" y="482"/>
                        </a:lnTo>
                        <a:lnTo>
                          <a:pt x="504" y="476"/>
                        </a:lnTo>
                        <a:lnTo>
                          <a:pt x="504" y="470"/>
                        </a:lnTo>
                        <a:lnTo>
                          <a:pt x="504" y="465"/>
                        </a:lnTo>
                        <a:lnTo>
                          <a:pt x="504" y="459"/>
                        </a:lnTo>
                        <a:lnTo>
                          <a:pt x="510" y="459"/>
                        </a:lnTo>
                        <a:lnTo>
                          <a:pt x="515" y="459"/>
                        </a:lnTo>
                        <a:lnTo>
                          <a:pt x="515" y="453"/>
                        </a:lnTo>
                        <a:lnTo>
                          <a:pt x="515" y="448"/>
                        </a:lnTo>
                        <a:lnTo>
                          <a:pt x="521" y="442"/>
                        </a:lnTo>
                        <a:lnTo>
                          <a:pt x="521" y="436"/>
                        </a:lnTo>
                        <a:lnTo>
                          <a:pt x="527" y="431"/>
                        </a:lnTo>
                        <a:lnTo>
                          <a:pt x="532" y="425"/>
                        </a:lnTo>
                        <a:lnTo>
                          <a:pt x="538" y="419"/>
                        </a:lnTo>
                        <a:lnTo>
                          <a:pt x="544" y="414"/>
                        </a:lnTo>
                        <a:lnTo>
                          <a:pt x="555" y="408"/>
                        </a:lnTo>
                        <a:lnTo>
                          <a:pt x="561" y="402"/>
                        </a:lnTo>
                        <a:lnTo>
                          <a:pt x="566" y="402"/>
                        </a:lnTo>
                        <a:lnTo>
                          <a:pt x="566" y="397"/>
                        </a:lnTo>
                        <a:lnTo>
                          <a:pt x="566" y="391"/>
                        </a:lnTo>
                        <a:lnTo>
                          <a:pt x="561" y="385"/>
                        </a:lnTo>
                        <a:lnTo>
                          <a:pt x="555" y="380"/>
                        </a:lnTo>
                        <a:lnTo>
                          <a:pt x="549" y="385"/>
                        </a:lnTo>
                        <a:lnTo>
                          <a:pt x="544" y="385"/>
                        </a:lnTo>
                        <a:lnTo>
                          <a:pt x="538" y="385"/>
                        </a:lnTo>
                        <a:lnTo>
                          <a:pt x="538" y="391"/>
                        </a:lnTo>
                        <a:lnTo>
                          <a:pt x="532" y="391"/>
                        </a:lnTo>
                        <a:lnTo>
                          <a:pt x="532" y="397"/>
                        </a:lnTo>
                        <a:lnTo>
                          <a:pt x="527" y="397"/>
                        </a:lnTo>
                        <a:lnTo>
                          <a:pt x="521" y="402"/>
                        </a:lnTo>
                        <a:lnTo>
                          <a:pt x="515" y="408"/>
                        </a:lnTo>
                        <a:lnTo>
                          <a:pt x="515" y="414"/>
                        </a:lnTo>
                        <a:lnTo>
                          <a:pt x="510" y="414"/>
                        </a:lnTo>
                        <a:lnTo>
                          <a:pt x="504" y="414"/>
                        </a:lnTo>
                        <a:lnTo>
                          <a:pt x="498" y="408"/>
                        </a:lnTo>
                        <a:lnTo>
                          <a:pt x="493" y="408"/>
                        </a:lnTo>
                        <a:lnTo>
                          <a:pt x="493" y="402"/>
                        </a:lnTo>
                        <a:lnTo>
                          <a:pt x="487" y="402"/>
                        </a:lnTo>
                        <a:lnTo>
                          <a:pt x="481" y="402"/>
                        </a:lnTo>
                        <a:lnTo>
                          <a:pt x="476" y="397"/>
                        </a:lnTo>
                        <a:lnTo>
                          <a:pt x="476" y="391"/>
                        </a:lnTo>
                        <a:lnTo>
                          <a:pt x="464" y="385"/>
                        </a:lnTo>
                        <a:lnTo>
                          <a:pt x="464" y="380"/>
                        </a:lnTo>
                        <a:lnTo>
                          <a:pt x="459" y="380"/>
                        </a:lnTo>
                        <a:lnTo>
                          <a:pt x="459" y="374"/>
                        </a:lnTo>
                        <a:lnTo>
                          <a:pt x="453" y="374"/>
                        </a:lnTo>
                        <a:lnTo>
                          <a:pt x="447" y="374"/>
                        </a:lnTo>
                        <a:lnTo>
                          <a:pt x="447" y="368"/>
                        </a:lnTo>
                        <a:lnTo>
                          <a:pt x="442" y="363"/>
                        </a:lnTo>
                        <a:lnTo>
                          <a:pt x="436" y="357"/>
                        </a:lnTo>
                        <a:lnTo>
                          <a:pt x="442" y="351"/>
                        </a:lnTo>
                        <a:lnTo>
                          <a:pt x="436" y="351"/>
                        </a:lnTo>
                        <a:lnTo>
                          <a:pt x="436" y="346"/>
                        </a:lnTo>
                        <a:lnTo>
                          <a:pt x="436" y="340"/>
                        </a:lnTo>
                        <a:lnTo>
                          <a:pt x="436" y="334"/>
                        </a:lnTo>
                        <a:lnTo>
                          <a:pt x="430" y="334"/>
                        </a:lnTo>
                        <a:lnTo>
                          <a:pt x="419" y="329"/>
                        </a:lnTo>
                        <a:lnTo>
                          <a:pt x="419" y="323"/>
                        </a:lnTo>
                        <a:lnTo>
                          <a:pt x="413" y="317"/>
                        </a:lnTo>
                        <a:lnTo>
                          <a:pt x="408" y="317"/>
                        </a:lnTo>
                        <a:lnTo>
                          <a:pt x="402" y="317"/>
                        </a:lnTo>
                        <a:lnTo>
                          <a:pt x="396" y="317"/>
                        </a:lnTo>
                        <a:lnTo>
                          <a:pt x="391" y="317"/>
                        </a:lnTo>
                        <a:lnTo>
                          <a:pt x="391" y="323"/>
                        </a:lnTo>
                        <a:lnTo>
                          <a:pt x="385" y="323"/>
                        </a:lnTo>
                        <a:lnTo>
                          <a:pt x="379" y="323"/>
                        </a:lnTo>
                        <a:lnTo>
                          <a:pt x="379" y="329"/>
                        </a:lnTo>
                        <a:lnTo>
                          <a:pt x="374" y="329"/>
                        </a:lnTo>
                        <a:lnTo>
                          <a:pt x="374" y="334"/>
                        </a:lnTo>
                        <a:lnTo>
                          <a:pt x="368" y="334"/>
                        </a:lnTo>
                        <a:lnTo>
                          <a:pt x="362" y="340"/>
                        </a:lnTo>
                        <a:lnTo>
                          <a:pt x="362" y="346"/>
                        </a:lnTo>
                        <a:lnTo>
                          <a:pt x="357" y="346"/>
                        </a:lnTo>
                        <a:lnTo>
                          <a:pt x="357" y="351"/>
                        </a:lnTo>
                        <a:lnTo>
                          <a:pt x="357" y="357"/>
                        </a:lnTo>
                        <a:lnTo>
                          <a:pt x="357" y="363"/>
                        </a:lnTo>
                        <a:lnTo>
                          <a:pt x="357" y="368"/>
                        </a:lnTo>
                        <a:lnTo>
                          <a:pt x="351" y="374"/>
                        </a:lnTo>
                        <a:lnTo>
                          <a:pt x="351" y="380"/>
                        </a:lnTo>
                        <a:lnTo>
                          <a:pt x="345" y="385"/>
                        </a:lnTo>
                        <a:lnTo>
                          <a:pt x="340" y="385"/>
                        </a:lnTo>
                        <a:lnTo>
                          <a:pt x="340" y="391"/>
                        </a:lnTo>
                        <a:lnTo>
                          <a:pt x="334" y="391"/>
                        </a:lnTo>
                        <a:lnTo>
                          <a:pt x="334" y="397"/>
                        </a:lnTo>
                        <a:lnTo>
                          <a:pt x="328" y="397"/>
                        </a:lnTo>
                        <a:lnTo>
                          <a:pt x="323" y="397"/>
                        </a:lnTo>
                        <a:lnTo>
                          <a:pt x="323" y="402"/>
                        </a:lnTo>
                        <a:lnTo>
                          <a:pt x="317" y="402"/>
                        </a:lnTo>
                        <a:lnTo>
                          <a:pt x="306" y="408"/>
                        </a:lnTo>
                        <a:lnTo>
                          <a:pt x="294" y="414"/>
                        </a:lnTo>
                        <a:lnTo>
                          <a:pt x="283" y="414"/>
                        </a:lnTo>
                        <a:lnTo>
                          <a:pt x="277" y="419"/>
                        </a:lnTo>
                        <a:lnTo>
                          <a:pt x="266" y="419"/>
                        </a:lnTo>
                        <a:lnTo>
                          <a:pt x="266" y="425"/>
                        </a:lnTo>
                        <a:lnTo>
                          <a:pt x="255" y="425"/>
                        </a:lnTo>
                        <a:lnTo>
                          <a:pt x="249" y="431"/>
                        </a:lnTo>
                        <a:lnTo>
                          <a:pt x="243" y="431"/>
                        </a:lnTo>
                        <a:lnTo>
                          <a:pt x="238" y="431"/>
                        </a:lnTo>
                        <a:lnTo>
                          <a:pt x="238" y="436"/>
                        </a:lnTo>
                        <a:lnTo>
                          <a:pt x="238" y="442"/>
                        </a:lnTo>
                        <a:lnTo>
                          <a:pt x="232" y="442"/>
                        </a:lnTo>
                        <a:lnTo>
                          <a:pt x="226" y="442"/>
                        </a:lnTo>
                        <a:lnTo>
                          <a:pt x="221" y="448"/>
                        </a:lnTo>
                        <a:lnTo>
                          <a:pt x="215" y="448"/>
                        </a:lnTo>
                        <a:lnTo>
                          <a:pt x="209" y="448"/>
                        </a:lnTo>
                        <a:lnTo>
                          <a:pt x="204" y="448"/>
                        </a:lnTo>
                        <a:lnTo>
                          <a:pt x="198" y="453"/>
                        </a:lnTo>
                        <a:lnTo>
                          <a:pt x="192" y="459"/>
                        </a:lnTo>
                        <a:lnTo>
                          <a:pt x="187" y="459"/>
                        </a:lnTo>
                        <a:lnTo>
                          <a:pt x="181" y="459"/>
                        </a:lnTo>
                        <a:lnTo>
                          <a:pt x="175" y="459"/>
                        </a:lnTo>
                        <a:lnTo>
                          <a:pt x="170" y="459"/>
                        </a:lnTo>
                        <a:lnTo>
                          <a:pt x="164" y="459"/>
                        </a:lnTo>
                        <a:lnTo>
                          <a:pt x="158" y="459"/>
                        </a:lnTo>
                        <a:lnTo>
                          <a:pt x="153" y="459"/>
                        </a:lnTo>
                        <a:lnTo>
                          <a:pt x="147" y="459"/>
                        </a:lnTo>
                        <a:lnTo>
                          <a:pt x="141" y="459"/>
                        </a:lnTo>
                        <a:lnTo>
                          <a:pt x="136" y="459"/>
                        </a:lnTo>
                        <a:lnTo>
                          <a:pt x="130" y="459"/>
                        </a:lnTo>
                        <a:lnTo>
                          <a:pt x="124" y="465"/>
                        </a:lnTo>
                        <a:lnTo>
                          <a:pt x="124" y="470"/>
                        </a:lnTo>
                        <a:lnTo>
                          <a:pt x="119" y="470"/>
                        </a:lnTo>
                        <a:lnTo>
                          <a:pt x="113" y="470"/>
                        </a:lnTo>
                        <a:lnTo>
                          <a:pt x="107" y="476"/>
                        </a:lnTo>
                        <a:lnTo>
                          <a:pt x="107" y="482"/>
                        </a:lnTo>
                        <a:lnTo>
                          <a:pt x="102" y="482"/>
                        </a:lnTo>
                        <a:lnTo>
                          <a:pt x="96" y="482"/>
                        </a:lnTo>
                        <a:lnTo>
                          <a:pt x="96" y="487"/>
                        </a:lnTo>
                        <a:lnTo>
                          <a:pt x="90" y="493"/>
                        </a:lnTo>
                        <a:lnTo>
                          <a:pt x="85" y="493"/>
                        </a:lnTo>
                        <a:lnTo>
                          <a:pt x="85" y="499"/>
                        </a:lnTo>
                        <a:lnTo>
                          <a:pt x="73" y="504"/>
                        </a:lnTo>
                        <a:lnTo>
                          <a:pt x="68" y="510"/>
                        </a:lnTo>
                        <a:lnTo>
                          <a:pt x="68" y="516"/>
                        </a:lnTo>
                        <a:lnTo>
                          <a:pt x="62" y="516"/>
                        </a:lnTo>
                        <a:lnTo>
                          <a:pt x="56" y="516"/>
                        </a:lnTo>
                        <a:lnTo>
                          <a:pt x="56" y="521"/>
                        </a:lnTo>
                        <a:lnTo>
                          <a:pt x="51" y="527"/>
                        </a:lnTo>
                        <a:lnTo>
                          <a:pt x="45" y="521"/>
                        </a:lnTo>
                        <a:lnTo>
                          <a:pt x="39" y="521"/>
                        </a:lnTo>
                        <a:lnTo>
                          <a:pt x="28" y="516"/>
                        </a:lnTo>
                        <a:lnTo>
                          <a:pt x="22" y="521"/>
                        </a:lnTo>
                        <a:lnTo>
                          <a:pt x="17" y="521"/>
                        </a:lnTo>
                        <a:lnTo>
                          <a:pt x="17" y="527"/>
                        </a:lnTo>
                        <a:lnTo>
                          <a:pt x="11" y="533"/>
                        </a:lnTo>
                        <a:lnTo>
                          <a:pt x="11" y="538"/>
                        </a:lnTo>
                        <a:lnTo>
                          <a:pt x="5" y="538"/>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83" name="Google Shape;1583;p26"/>
                  <p:cNvSpPr/>
                  <p:nvPr/>
                </p:nvSpPr>
                <p:spPr>
                  <a:xfrm>
                    <a:off x="361123" y="2322623"/>
                    <a:ext cx="1439715" cy="1211143"/>
                  </a:xfrm>
                  <a:custGeom>
                    <a:avLst/>
                    <a:gdLst/>
                    <a:ahLst/>
                    <a:cxnLst/>
                    <a:rect l="l" t="t" r="r" b="b"/>
                    <a:pathLst>
                      <a:path w="1366" h="1117" extrusionOk="0">
                        <a:moveTo>
                          <a:pt x="17" y="448"/>
                        </a:moveTo>
                        <a:lnTo>
                          <a:pt x="23" y="442"/>
                        </a:lnTo>
                        <a:lnTo>
                          <a:pt x="28" y="442"/>
                        </a:lnTo>
                        <a:lnTo>
                          <a:pt x="34" y="437"/>
                        </a:lnTo>
                        <a:lnTo>
                          <a:pt x="34" y="431"/>
                        </a:lnTo>
                        <a:lnTo>
                          <a:pt x="34" y="425"/>
                        </a:lnTo>
                        <a:lnTo>
                          <a:pt x="34" y="420"/>
                        </a:lnTo>
                        <a:lnTo>
                          <a:pt x="34" y="414"/>
                        </a:lnTo>
                        <a:lnTo>
                          <a:pt x="28" y="414"/>
                        </a:lnTo>
                        <a:lnTo>
                          <a:pt x="23" y="414"/>
                        </a:lnTo>
                        <a:lnTo>
                          <a:pt x="17" y="403"/>
                        </a:lnTo>
                        <a:lnTo>
                          <a:pt x="11" y="403"/>
                        </a:lnTo>
                        <a:lnTo>
                          <a:pt x="6" y="391"/>
                        </a:lnTo>
                        <a:lnTo>
                          <a:pt x="0" y="380"/>
                        </a:lnTo>
                        <a:lnTo>
                          <a:pt x="11" y="363"/>
                        </a:lnTo>
                        <a:lnTo>
                          <a:pt x="11" y="352"/>
                        </a:lnTo>
                        <a:lnTo>
                          <a:pt x="17" y="346"/>
                        </a:lnTo>
                        <a:lnTo>
                          <a:pt x="17" y="340"/>
                        </a:lnTo>
                        <a:lnTo>
                          <a:pt x="23" y="340"/>
                        </a:lnTo>
                        <a:lnTo>
                          <a:pt x="23" y="329"/>
                        </a:lnTo>
                        <a:lnTo>
                          <a:pt x="17" y="329"/>
                        </a:lnTo>
                        <a:lnTo>
                          <a:pt x="23" y="329"/>
                        </a:lnTo>
                        <a:lnTo>
                          <a:pt x="23" y="323"/>
                        </a:lnTo>
                        <a:lnTo>
                          <a:pt x="34" y="323"/>
                        </a:lnTo>
                        <a:lnTo>
                          <a:pt x="40" y="317"/>
                        </a:lnTo>
                        <a:lnTo>
                          <a:pt x="51" y="323"/>
                        </a:lnTo>
                        <a:lnTo>
                          <a:pt x="57" y="323"/>
                        </a:lnTo>
                        <a:lnTo>
                          <a:pt x="62" y="329"/>
                        </a:lnTo>
                        <a:lnTo>
                          <a:pt x="68" y="329"/>
                        </a:lnTo>
                        <a:lnTo>
                          <a:pt x="68" y="334"/>
                        </a:lnTo>
                        <a:lnTo>
                          <a:pt x="74" y="334"/>
                        </a:lnTo>
                        <a:lnTo>
                          <a:pt x="79" y="323"/>
                        </a:lnTo>
                        <a:lnTo>
                          <a:pt x="79" y="317"/>
                        </a:lnTo>
                        <a:lnTo>
                          <a:pt x="79" y="312"/>
                        </a:lnTo>
                        <a:lnTo>
                          <a:pt x="79" y="306"/>
                        </a:lnTo>
                        <a:lnTo>
                          <a:pt x="79" y="300"/>
                        </a:lnTo>
                        <a:lnTo>
                          <a:pt x="85" y="289"/>
                        </a:lnTo>
                        <a:lnTo>
                          <a:pt x="91" y="278"/>
                        </a:lnTo>
                        <a:lnTo>
                          <a:pt x="96" y="272"/>
                        </a:lnTo>
                        <a:lnTo>
                          <a:pt x="96" y="266"/>
                        </a:lnTo>
                        <a:lnTo>
                          <a:pt x="96" y="261"/>
                        </a:lnTo>
                        <a:lnTo>
                          <a:pt x="96" y="249"/>
                        </a:lnTo>
                        <a:lnTo>
                          <a:pt x="96" y="244"/>
                        </a:lnTo>
                        <a:lnTo>
                          <a:pt x="96" y="238"/>
                        </a:lnTo>
                        <a:lnTo>
                          <a:pt x="96" y="232"/>
                        </a:lnTo>
                        <a:lnTo>
                          <a:pt x="96" y="227"/>
                        </a:lnTo>
                        <a:lnTo>
                          <a:pt x="91" y="227"/>
                        </a:lnTo>
                        <a:lnTo>
                          <a:pt x="85" y="221"/>
                        </a:lnTo>
                        <a:lnTo>
                          <a:pt x="79" y="215"/>
                        </a:lnTo>
                        <a:lnTo>
                          <a:pt x="74" y="210"/>
                        </a:lnTo>
                        <a:lnTo>
                          <a:pt x="74" y="204"/>
                        </a:lnTo>
                        <a:lnTo>
                          <a:pt x="68" y="198"/>
                        </a:lnTo>
                        <a:lnTo>
                          <a:pt x="68" y="193"/>
                        </a:lnTo>
                        <a:lnTo>
                          <a:pt x="62" y="193"/>
                        </a:lnTo>
                        <a:lnTo>
                          <a:pt x="62" y="187"/>
                        </a:lnTo>
                        <a:lnTo>
                          <a:pt x="62" y="181"/>
                        </a:lnTo>
                        <a:lnTo>
                          <a:pt x="62" y="176"/>
                        </a:lnTo>
                        <a:lnTo>
                          <a:pt x="68" y="164"/>
                        </a:lnTo>
                        <a:lnTo>
                          <a:pt x="68" y="159"/>
                        </a:lnTo>
                        <a:lnTo>
                          <a:pt x="68" y="153"/>
                        </a:lnTo>
                        <a:lnTo>
                          <a:pt x="68" y="147"/>
                        </a:lnTo>
                        <a:lnTo>
                          <a:pt x="68" y="142"/>
                        </a:lnTo>
                        <a:lnTo>
                          <a:pt x="68" y="136"/>
                        </a:lnTo>
                        <a:lnTo>
                          <a:pt x="62" y="125"/>
                        </a:lnTo>
                        <a:lnTo>
                          <a:pt x="62" y="119"/>
                        </a:lnTo>
                        <a:lnTo>
                          <a:pt x="57" y="113"/>
                        </a:lnTo>
                        <a:lnTo>
                          <a:pt x="51" y="113"/>
                        </a:lnTo>
                        <a:lnTo>
                          <a:pt x="51" y="108"/>
                        </a:lnTo>
                        <a:lnTo>
                          <a:pt x="51" y="102"/>
                        </a:lnTo>
                        <a:lnTo>
                          <a:pt x="51" y="96"/>
                        </a:lnTo>
                        <a:lnTo>
                          <a:pt x="51" y="91"/>
                        </a:lnTo>
                        <a:lnTo>
                          <a:pt x="62" y="85"/>
                        </a:lnTo>
                        <a:lnTo>
                          <a:pt x="68" y="91"/>
                        </a:lnTo>
                        <a:lnTo>
                          <a:pt x="68" y="96"/>
                        </a:lnTo>
                        <a:lnTo>
                          <a:pt x="74" y="96"/>
                        </a:lnTo>
                        <a:lnTo>
                          <a:pt x="79" y="96"/>
                        </a:lnTo>
                        <a:lnTo>
                          <a:pt x="79" y="102"/>
                        </a:lnTo>
                        <a:lnTo>
                          <a:pt x="85" y="102"/>
                        </a:lnTo>
                        <a:lnTo>
                          <a:pt x="85" y="108"/>
                        </a:lnTo>
                        <a:lnTo>
                          <a:pt x="91" y="108"/>
                        </a:lnTo>
                        <a:lnTo>
                          <a:pt x="96" y="108"/>
                        </a:lnTo>
                        <a:lnTo>
                          <a:pt x="102" y="108"/>
                        </a:lnTo>
                        <a:lnTo>
                          <a:pt x="102" y="113"/>
                        </a:lnTo>
                        <a:lnTo>
                          <a:pt x="108" y="113"/>
                        </a:lnTo>
                        <a:lnTo>
                          <a:pt x="113" y="113"/>
                        </a:lnTo>
                        <a:lnTo>
                          <a:pt x="113" y="119"/>
                        </a:lnTo>
                        <a:lnTo>
                          <a:pt x="125" y="125"/>
                        </a:lnTo>
                        <a:lnTo>
                          <a:pt x="136" y="130"/>
                        </a:lnTo>
                        <a:lnTo>
                          <a:pt x="153" y="130"/>
                        </a:lnTo>
                        <a:lnTo>
                          <a:pt x="159" y="130"/>
                        </a:lnTo>
                        <a:lnTo>
                          <a:pt x="164" y="130"/>
                        </a:lnTo>
                        <a:lnTo>
                          <a:pt x="170" y="130"/>
                        </a:lnTo>
                        <a:lnTo>
                          <a:pt x="181" y="130"/>
                        </a:lnTo>
                        <a:lnTo>
                          <a:pt x="187" y="130"/>
                        </a:lnTo>
                        <a:lnTo>
                          <a:pt x="193" y="125"/>
                        </a:lnTo>
                        <a:lnTo>
                          <a:pt x="198" y="125"/>
                        </a:lnTo>
                        <a:lnTo>
                          <a:pt x="204" y="119"/>
                        </a:lnTo>
                        <a:lnTo>
                          <a:pt x="210" y="119"/>
                        </a:lnTo>
                        <a:lnTo>
                          <a:pt x="215" y="119"/>
                        </a:lnTo>
                        <a:lnTo>
                          <a:pt x="221" y="119"/>
                        </a:lnTo>
                        <a:lnTo>
                          <a:pt x="221" y="125"/>
                        </a:lnTo>
                        <a:lnTo>
                          <a:pt x="227" y="125"/>
                        </a:lnTo>
                        <a:lnTo>
                          <a:pt x="232" y="125"/>
                        </a:lnTo>
                        <a:lnTo>
                          <a:pt x="238" y="125"/>
                        </a:lnTo>
                        <a:lnTo>
                          <a:pt x="244" y="125"/>
                        </a:lnTo>
                        <a:lnTo>
                          <a:pt x="244" y="130"/>
                        </a:lnTo>
                        <a:lnTo>
                          <a:pt x="249" y="130"/>
                        </a:lnTo>
                        <a:lnTo>
                          <a:pt x="255" y="136"/>
                        </a:lnTo>
                        <a:lnTo>
                          <a:pt x="255" y="142"/>
                        </a:lnTo>
                        <a:lnTo>
                          <a:pt x="261" y="142"/>
                        </a:lnTo>
                        <a:lnTo>
                          <a:pt x="266" y="142"/>
                        </a:lnTo>
                        <a:lnTo>
                          <a:pt x="266" y="147"/>
                        </a:lnTo>
                        <a:lnTo>
                          <a:pt x="266" y="153"/>
                        </a:lnTo>
                        <a:lnTo>
                          <a:pt x="272" y="153"/>
                        </a:lnTo>
                        <a:lnTo>
                          <a:pt x="272" y="159"/>
                        </a:lnTo>
                        <a:lnTo>
                          <a:pt x="278" y="159"/>
                        </a:lnTo>
                        <a:lnTo>
                          <a:pt x="283" y="164"/>
                        </a:lnTo>
                        <a:lnTo>
                          <a:pt x="289" y="164"/>
                        </a:lnTo>
                        <a:lnTo>
                          <a:pt x="295" y="170"/>
                        </a:lnTo>
                        <a:lnTo>
                          <a:pt x="300" y="170"/>
                        </a:lnTo>
                        <a:lnTo>
                          <a:pt x="300" y="176"/>
                        </a:lnTo>
                        <a:lnTo>
                          <a:pt x="312" y="176"/>
                        </a:lnTo>
                        <a:lnTo>
                          <a:pt x="317" y="176"/>
                        </a:lnTo>
                        <a:lnTo>
                          <a:pt x="323" y="176"/>
                        </a:lnTo>
                        <a:lnTo>
                          <a:pt x="323" y="181"/>
                        </a:lnTo>
                        <a:lnTo>
                          <a:pt x="329" y="181"/>
                        </a:lnTo>
                        <a:lnTo>
                          <a:pt x="334" y="181"/>
                        </a:lnTo>
                        <a:lnTo>
                          <a:pt x="340" y="181"/>
                        </a:lnTo>
                        <a:lnTo>
                          <a:pt x="346" y="181"/>
                        </a:lnTo>
                        <a:lnTo>
                          <a:pt x="351" y="181"/>
                        </a:lnTo>
                        <a:lnTo>
                          <a:pt x="357" y="181"/>
                        </a:lnTo>
                        <a:lnTo>
                          <a:pt x="363" y="181"/>
                        </a:lnTo>
                        <a:lnTo>
                          <a:pt x="368" y="176"/>
                        </a:lnTo>
                        <a:lnTo>
                          <a:pt x="368" y="170"/>
                        </a:lnTo>
                        <a:lnTo>
                          <a:pt x="374" y="170"/>
                        </a:lnTo>
                        <a:lnTo>
                          <a:pt x="380" y="170"/>
                        </a:lnTo>
                        <a:lnTo>
                          <a:pt x="380" y="164"/>
                        </a:lnTo>
                        <a:lnTo>
                          <a:pt x="385" y="164"/>
                        </a:lnTo>
                        <a:lnTo>
                          <a:pt x="397" y="164"/>
                        </a:lnTo>
                        <a:lnTo>
                          <a:pt x="402" y="164"/>
                        </a:lnTo>
                        <a:lnTo>
                          <a:pt x="408" y="164"/>
                        </a:lnTo>
                        <a:lnTo>
                          <a:pt x="408" y="170"/>
                        </a:lnTo>
                        <a:lnTo>
                          <a:pt x="408" y="176"/>
                        </a:lnTo>
                        <a:lnTo>
                          <a:pt x="408" y="181"/>
                        </a:lnTo>
                        <a:lnTo>
                          <a:pt x="408" y="187"/>
                        </a:lnTo>
                        <a:lnTo>
                          <a:pt x="408" y="204"/>
                        </a:lnTo>
                        <a:lnTo>
                          <a:pt x="408" y="221"/>
                        </a:lnTo>
                        <a:lnTo>
                          <a:pt x="408" y="232"/>
                        </a:lnTo>
                        <a:lnTo>
                          <a:pt x="402" y="232"/>
                        </a:lnTo>
                        <a:lnTo>
                          <a:pt x="402" y="238"/>
                        </a:lnTo>
                        <a:lnTo>
                          <a:pt x="397" y="238"/>
                        </a:lnTo>
                        <a:lnTo>
                          <a:pt x="397" y="244"/>
                        </a:lnTo>
                        <a:lnTo>
                          <a:pt x="397" y="249"/>
                        </a:lnTo>
                        <a:lnTo>
                          <a:pt x="391" y="249"/>
                        </a:lnTo>
                        <a:lnTo>
                          <a:pt x="385" y="255"/>
                        </a:lnTo>
                        <a:lnTo>
                          <a:pt x="385" y="261"/>
                        </a:lnTo>
                        <a:lnTo>
                          <a:pt x="380" y="261"/>
                        </a:lnTo>
                        <a:lnTo>
                          <a:pt x="374" y="261"/>
                        </a:lnTo>
                        <a:lnTo>
                          <a:pt x="368" y="266"/>
                        </a:lnTo>
                        <a:lnTo>
                          <a:pt x="363" y="266"/>
                        </a:lnTo>
                        <a:lnTo>
                          <a:pt x="357" y="272"/>
                        </a:lnTo>
                        <a:lnTo>
                          <a:pt x="351" y="278"/>
                        </a:lnTo>
                        <a:lnTo>
                          <a:pt x="346" y="278"/>
                        </a:lnTo>
                        <a:lnTo>
                          <a:pt x="346" y="283"/>
                        </a:lnTo>
                        <a:lnTo>
                          <a:pt x="340" y="283"/>
                        </a:lnTo>
                        <a:lnTo>
                          <a:pt x="340" y="289"/>
                        </a:lnTo>
                        <a:lnTo>
                          <a:pt x="334" y="295"/>
                        </a:lnTo>
                        <a:lnTo>
                          <a:pt x="329" y="295"/>
                        </a:lnTo>
                        <a:lnTo>
                          <a:pt x="329" y="300"/>
                        </a:lnTo>
                        <a:lnTo>
                          <a:pt x="329" y="306"/>
                        </a:lnTo>
                        <a:lnTo>
                          <a:pt x="329" y="312"/>
                        </a:lnTo>
                        <a:lnTo>
                          <a:pt x="323" y="323"/>
                        </a:lnTo>
                        <a:lnTo>
                          <a:pt x="323" y="329"/>
                        </a:lnTo>
                        <a:lnTo>
                          <a:pt x="323" y="340"/>
                        </a:lnTo>
                        <a:lnTo>
                          <a:pt x="323" y="346"/>
                        </a:lnTo>
                        <a:lnTo>
                          <a:pt x="323" y="352"/>
                        </a:lnTo>
                        <a:lnTo>
                          <a:pt x="329" y="357"/>
                        </a:lnTo>
                        <a:lnTo>
                          <a:pt x="329" y="363"/>
                        </a:lnTo>
                        <a:lnTo>
                          <a:pt x="329" y="369"/>
                        </a:lnTo>
                        <a:lnTo>
                          <a:pt x="329" y="374"/>
                        </a:lnTo>
                        <a:lnTo>
                          <a:pt x="334" y="374"/>
                        </a:lnTo>
                        <a:lnTo>
                          <a:pt x="340" y="380"/>
                        </a:lnTo>
                        <a:lnTo>
                          <a:pt x="340" y="386"/>
                        </a:lnTo>
                        <a:lnTo>
                          <a:pt x="346" y="386"/>
                        </a:lnTo>
                        <a:lnTo>
                          <a:pt x="351" y="391"/>
                        </a:lnTo>
                        <a:lnTo>
                          <a:pt x="351" y="397"/>
                        </a:lnTo>
                        <a:lnTo>
                          <a:pt x="351" y="403"/>
                        </a:lnTo>
                        <a:lnTo>
                          <a:pt x="351" y="408"/>
                        </a:lnTo>
                        <a:lnTo>
                          <a:pt x="351" y="414"/>
                        </a:lnTo>
                        <a:lnTo>
                          <a:pt x="351" y="420"/>
                        </a:lnTo>
                        <a:lnTo>
                          <a:pt x="351" y="425"/>
                        </a:lnTo>
                        <a:lnTo>
                          <a:pt x="357" y="431"/>
                        </a:lnTo>
                        <a:lnTo>
                          <a:pt x="368" y="431"/>
                        </a:lnTo>
                        <a:lnTo>
                          <a:pt x="374" y="431"/>
                        </a:lnTo>
                        <a:lnTo>
                          <a:pt x="380" y="431"/>
                        </a:lnTo>
                        <a:lnTo>
                          <a:pt x="385" y="431"/>
                        </a:lnTo>
                        <a:lnTo>
                          <a:pt x="391" y="425"/>
                        </a:lnTo>
                        <a:lnTo>
                          <a:pt x="397" y="425"/>
                        </a:lnTo>
                        <a:lnTo>
                          <a:pt x="397" y="420"/>
                        </a:lnTo>
                        <a:lnTo>
                          <a:pt x="397" y="414"/>
                        </a:lnTo>
                        <a:lnTo>
                          <a:pt x="397" y="403"/>
                        </a:lnTo>
                        <a:lnTo>
                          <a:pt x="397" y="397"/>
                        </a:lnTo>
                        <a:lnTo>
                          <a:pt x="397" y="391"/>
                        </a:lnTo>
                        <a:lnTo>
                          <a:pt x="397" y="386"/>
                        </a:lnTo>
                        <a:lnTo>
                          <a:pt x="402" y="386"/>
                        </a:lnTo>
                        <a:lnTo>
                          <a:pt x="402" y="380"/>
                        </a:lnTo>
                        <a:lnTo>
                          <a:pt x="408" y="380"/>
                        </a:lnTo>
                        <a:lnTo>
                          <a:pt x="414" y="380"/>
                        </a:lnTo>
                        <a:lnTo>
                          <a:pt x="431" y="386"/>
                        </a:lnTo>
                        <a:lnTo>
                          <a:pt x="436" y="386"/>
                        </a:lnTo>
                        <a:lnTo>
                          <a:pt x="442" y="386"/>
                        </a:lnTo>
                        <a:lnTo>
                          <a:pt x="448" y="386"/>
                        </a:lnTo>
                        <a:lnTo>
                          <a:pt x="453" y="386"/>
                        </a:lnTo>
                        <a:lnTo>
                          <a:pt x="459" y="386"/>
                        </a:lnTo>
                        <a:lnTo>
                          <a:pt x="465" y="386"/>
                        </a:lnTo>
                        <a:lnTo>
                          <a:pt x="471" y="386"/>
                        </a:lnTo>
                        <a:lnTo>
                          <a:pt x="471" y="380"/>
                        </a:lnTo>
                        <a:lnTo>
                          <a:pt x="476" y="380"/>
                        </a:lnTo>
                        <a:lnTo>
                          <a:pt x="482" y="374"/>
                        </a:lnTo>
                        <a:lnTo>
                          <a:pt x="482" y="369"/>
                        </a:lnTo>
                        <a:lnTo>
                          <a:pt x="482" y="363"/>
                        </a:lnTo>
                        <a:lnTo>
                          <a:pt x="482" y="357"/>
                        </a:lnTo>
                        <a:lnTo>
                          <a:pt x="482" y="352"/>
                        </a:lnTo>
                        <a:lnTo>
                          <a:pt x="482" y="346"/>
                        </a:lnTo>
                        <a:lnTo>
                          <a:pt x="476" y="346"/>
                        </a:lnTo>
                        <a:lnTo>
                          <a:pt x="471" y="340"/>
                        </a:lnTo>
                        <a:lnTo>
                          <a:pt x="471" y="329"/>
                        </a:lnTo>
                        <a:lnTo>
                          <a:pt x="471" y="323"/>
                        </a:lnTo>
                        <a:lnTo>
                          <a:pt x="465" y="323"/>
                        </a:lnTo>
                        <a:lnTo>
                          <a:pt x="465" y="317"/>
                        </a:lnTo>
                        <a:lnTo>
                          <a:pt x="459" y="317"/>
                        </a:lnTo>
                        <a:lnTo>
                          <a:pt x="453" y="317"/>
                        </a:lnTo>
                        <a:lnTo>
                          <a:pt x="453" y="312"/>
                        </a:lnTo>
                        <a:lnTo>
                          <a:pt x="453" y="306"/>
                        </a:lnTo>
                        <a:lnTo>
                          <a:pt x="453" y="300"/>
                        </a:lnTo>
                        <a:lnTo>
                          <a:pt x="453" y="289"/>
                        </a:lnTo>
                        <a:lnTo>
                          <a:pt x="453" y="278"/>
                        </a:lnTo>
                        <a:lnTo>
                          <a:pt x="453" y="266"/>
                        </a:lnTo>
                        <a:lnTo>
                          <a:pt x="453" y="261"/>
                        </a:lnTo>
                        <a:lnTo>
                          <a:pt x="448" y="255"/>
                        </a:lnTo>
                        <a:lnTo>
                          <a:pt x="442" y="244"/>
                        </a:lnTo>
                        <a:lnTo>
                          <a:pt x="442" y="232"/>
                        </a:lnTo>
                        <a:lnTo>
                          <a:pt x="442" y="221"/>
                        </a:lnTo>
                        <a:lnTo>
                          <a:pt x="442" y="215"/>
                        </a:lnTo>
                        <a:lnTo>
                          <a:pt x="448" y="215"/>
                        </a:lnTo>
                        <a:lnTo>
                          <a:pt x="453" y="221"/>
                        </a:lnTo>
                        <a:lnTo>
                          <a:pt x="459" y="221"/>
                        </a:lnTo>
                        <a:lnTo>
                          <a:pt x="465" y="221"/>
                        </a:lnTo>
                        <a:lnTo>
                          <a:pt x="471" y="227"/>
                        </a:lnTo>
                        <a:lnTo>
                          <a:pt x="482" y="227"/>
                        </a:lnTo>
                        <a:lnTo>
                          <a:pt x="493" y="221"/>
                        </a:lnTo>
                        <a:lnTo>
                          <a:pt x="505" y="221"/>
                        </a:lnTo>
                        <a:lnTo>
                          <a:pt x="510" y="221"/>
                        </a:lnTo>
                        <a:lnTo>
                          <a:pt x="510" y="215"/>
                        </a:lnTo>
                        <a:lnTo>
                          <a:pt x="516" y="215"/>
                        </a:lnTo>
                        <a:lnTo>
                          <a:pt x="522" y="210"/>
                        </a:lnTo>
                        <a:lnTo>
                          <a:pt x="527" y="210"/>
                        </a:lnTo>
                        <a:lnTo>
                          <a:pt x="539" y="210"/>
                        </a:lnTo>
                        <a:lnTo>
                          <a:pt x="550" y="204"/>
                        </a:lnTo>
                        <a:lnTo>
                          <a:pt x="550" y="198"/>
                        </a:lnTo>
                        <a:lnTo>
                          <a:pt x="556" y="198"/>
                        </a:lnTo>
                        <a:lnTo>
                          <a:pt x="556" y="193"/>
                        </a:lnTo>
                        <a:lnTo>
                          <a:pt x="556" y="187"/>
                        </a:lnTo>
                        <a:lnTo>
                          <a:pt x="550" y="181"/>
                        </a:lnTo>
                        <a:lnTo>
                          <a:pt x="544" y="181"/>
                        </a:lnTo>
                        <a:lnTo>
                          <a:pt x="539" y="181"/>
                        </a:lnTo>
                        <a:lnTo>
                          <a:pt x="539" y="176"/>
                        </a:lnTo>
                        <a:lnTo>
                          <a:pt x="533" y="176"/>
                        </a:lnTo>
                        <a:lnTo>
                          <a:pt x="527" y="176"/>
                        </a:lnTo>
                        <a:lnTo>
                          <a:pt x="527" y="170"/>
                        </a:lnTo>
                        <a:lnTo>
                          <a:pt x="522" y="170"/>
                        </a:lnTo>
                        <a:lnTo>
                          <a:pt x="522" y="164"/>
                        </a:lnTo>
                        <a:lnTo>
                          <a:pt x="527" y="164"/>
                        </a:lnTo>
                        <a:lnTo>
                          <a:pt x="533" y="164"/>
                        </a:lnTo>
                        <a:lnTo>
                          <a:pt x="533" y="153"/>
                        </a:lnTo>
                        <a:lnTo>
                          <a:pt x="539" y="147"/>
                        </a:lnTo>
                        <a:lnTo>
                          <a:pt x="539" y="142"/>
                        </a:lnTo>
                        <a:lnTo>
                          <a:pt x="539" y="136"/>
                        </a:lnTo>
                        <a:lnTo>
                          <a:pt x="533" y="125"/>
                        </a:lnTo>
                        <a:lnTo>
                          <a:pt x="533" y="113"/>
                        </a:lnTo>
                        <a:lnTo>
                          <a:pt x="533" y="108"/>
                        </a:lnTo>
                        <a:lnTo>
                          <a:pt x="527" y="108"/>
                        </a:lnTo>
                        <a:lnTo>
                          <a:pt x="527" y="102"/>
                        </a:lnTo>
                        <a:lnTo>
                          <a:pt x="522" y="102"/>
                        </a:lnTo>
                        <a:lnTo>
                          <a:pt x="522" y="96"/>
                        </a:lnTo>
                        <a:lnTo>
                          <a:pt x="516" y="96"/>
                        </a:lnTo>
                        <a:lnTo>
                          <a:pt x="505" y="96"/>
                        </a:lnTo>
                        <a:lnTo>
                          <a:pt x="493" y="96"/>
                        </a:lnTo>
                        <a:lnTo>
                          <a:pt x="488" y="96"/>
                        </a:lnTo>
                        <a:lnTo>
                          <a:pt x="482" y="96"/>
                        </a:lnTo>
                        <a:lnTo>
                          <a:pt x="482" y="91"/>
                        </a:lnTo>
                        <a:lnTo>
                          <a:pt x="476" y="85"/>
                        </a:lnTo>
                        <a:lnTo>
                          <a:pt x="471" y="79"/>
                        </a:lnTo>
                        <a:lnTo>
                          <a:pt x="465" y="79"/>
                        </a:lnTo>
                        <a:lnTo>
                          <a:pt x="459" y="79"/>
                        </a:lnTo>
                        <a:lnTo>
                          <a:pt x="453" y="74"/>
                        </a:lnTo>
                        <a:lnTo>
                          <a:pt x="448" y="68"/>
                        </a:lnTo>
                        <a:lnTo>
                          <a:pt x="442" y="68"/>
                        </a:lnTo>
                        <a:lnTo>
                          <a:pt x="436" y="62"/>
                        </a:lnTo>
                        <a:lnTo>
                          <a:pt x="436" y="57"/>
                        </a:lnTo>
                        <a:lnTo>
                          <a:pt x="425" y="57"/>
                        </a:lnTo>
                        <a:lnTo>
                          <a:pt x="425" y="51"/>
                        </a:lnTo>
                        <a:lnTo>
                          <a:pt x="419" y="51"/>
                        </a:lnTo>
                        <a:lnTo>
                          <a:pt x="419" y="45"/>
                        </a:lnTo>
                        <a:lnTo>
                          <a:pt x="419" y="40"/>
                        </a:lnTo>
                        <a:lnTo>
                          <a:pt x="419" y="34"/>
                        </a:lnTo>
                        <a:lnTo>
                          <a:pt x="425" y="34"/>
                        </a:lnTo>
                        <a:lnTo>
                          <a:pt x="431" y="28"/>
                        </a:lnTo>
                        <a:lnTo>
                          <a:pt x="436" y="28"/>
                        </a:lnTo>
                        <a:lnTo>
                          <a:pt x="442" y="28"/>
                        </a:lnTo>
                        <a:lnTo>
                          <a:pt x="442" y="23"/>
                        </a:lnTo>
                        <a:lnTo>
                          <a:pt x="448" y="23"/>
                        </a:lnTo>
                        <a:lnTo>
                          <a:pt x="448" y="17"/>
                        </a:lnTo>
                        <a:lnTo>
                          <a:pt x="453" y="17"/>
                        </a:lnTo>
                        <a:lnTo>
                          <a:pt x="459" y="17"/>
                        </a:lnTo>
                        <a:lnTo>
                          <a:pt x="465" y="17"/>
                        </a:lnTo>
                        <a:lnTo>
                          <a:pt x="465" y="11"/>
                        </a:lnTo>
                        <a:lnTo>
                          <a:pt x="476" y="11"/>
                        </a:lnTo>
                        <a:lnTo>
                          <a:pt x="505" y="11"/>
                        </a:lnTo>
                        <a:lnTo>
                          <a:pt x="510" y="6"/>
                        </a:lnTo>
                        <a:lnTo>
                          <a:pt x="522" y="6"/>
                        </a:lnTo>
                        <a:lnTo>
                          <a:pt x="533" y="0"/>
                        </a:lnTo>
                        <a:lnTo>
                          <a:pt x="539" y="0"/>
                        </a:lnTo>
                        <a:lnTo>
                          <a:pt x="561" y="0"/>
                        </a:lnTo>
                        <a:lnTo>
                          <a:pt x="573" y="0"/>
                        </a:lnTo>
                        <a:lnTo>
                          <a:pt x="578" y="0"/>
                        </a:lnTo>
                        <a:lnTo>
                          <a:pt x="584" y="0"/>
                        </a:lnTo>
                        <a:lnTo>
                          <a:pt x="590" y="0"/>
                        </a:lnTo>
                        <a:lnTo>
                          <a:pt x="601" y="0"/>
                        </a:lnTo>
                        <a:lnTo>
                          <a:pt x="607" y="0"/>
                        </a:lnTo>
                        <a:lnTo>
                          <a:pt x="612" y="6"/>
                        </a:lnTo>
                        <a:lnTo>
                          <a:pt x="618" y="6"/>
                        </a:lnTo>
                        <a:lnTo>
                          <a:pt x="624" y="11"/>
                        </a:lnTo>
                        <a:lnTo>
                          <a:pt x="624" y="17"/>
                        </a:lnTo>
                        <a:lnTo>
                          <a:pt x="629" y="17"/>
                        </a:lnTo>
                        <a:lnTo>
                          <a:pt x="635" y="28"/>
                        </a:lnTo>
                        <a:lnTo>
                          <a:pt x="635" y="34"/>
                        </a:lnTo>
                        <a:lnTo>
                          <a:pt x="635" y="40"/>
                        </a:lnTo>
                        <a:lnTo>
                          <a:pt x="635" y="45"/>
                        </a:lnTo>
                        <a:lnTo>
                          <a:pt x="641" y="51"/>
                        </a:lnTo>
                        <a:lnTo>
                          <a:pt x="641" y="57"/>
                        </a:lnTo>
                        <a:lnTo>
                          <a:pt x="646" y="68"/>
                        </a:lnTo>
                        <a:lnTo>
                          <a:pt x="646" y="79"/>
                        </a:lnTo>
                        <a:lnTo>
                          <a:pt x="646" y="91"/>
                        </a:lnTo>
                        <a:lnTo>
                          <a:pt x="652" y="96"/>
                        </a:lnTo>
                        <a:lnTo>
                          <a:pt x="652" y="108"/>
                        </a:lnTo>
                        <a:lnTo>
                          <a:pt x="663" y="113"/>
                        </a:lnTo>
                        <a:lnTo>
                          <a:pt x="663" y="119"/>
                        </a:lnTo>
                        <a:lnTo>
                          <a:pt x="669" y="119"/>
                        </a:lnTo>
                        <a:lnTo>
                          <a:pt x="675" y="125"/>
                        </a:lnTo>
                        <a:lnTo>
                          <a:pt x="680" y="125"/>
                        </a:lnTo>
                        <a:lnTo>
                          <a:pt x="686" y="125"/>
                        </a:lnTo>
                        <a:lnTo>
                          <a:pt x="686" y="130"/>
                        </a:lnTo>
                        <a:lnTo>
                          <a:pt x="692" y="130"/>
                        </a:lnTo>
                        <a:lnTo>
                          <a:pt x="703" y="136"/>
                        </a:lnTo>
                        <a:lnTo>
                          <a:pt x="714" y="136"/>
                        </a:lnTo>
                        <a:lnTo>
                          <a:pt x="726" y="136"/>
                        </a:lnTo>
                        <a:lnTo>
                          <a:pt x="743" y="136"/>
                        </a:lnTo>
                        <a:lnTo>
                          <a:pt x="760" y="136"/>
                        </a:lnTo>
                        <a:lnTo>
                          <a:pt x="765" y="136"/>
                        </a:lnTo>
                        <a:lnTo>
                          <a:pt x="777" y="136"/>
                        </a:lnTo>
                        <a:lnTo>
                          <a:pt x="782" y="136"/>
                        </a:lnTo>
                        <a:lnTo>
                          <a:pt x="799" y="130"/>
                        </a:lnTo>
                        <a:lnTo>
                          <a:pt x="816" y="125"/>
                        </a:lnTo>
                        <a:lnTo>
                          <a:pt x="822" y="125"/>
                        </a:lnTo>
                        <a:lnTo>
                          <a:pt x="828" y="119"/>
                        </a:lnTo>
                        <a:lnTo>
                          <a:pt x="833" y="119"/>
                        </a:lnTo>
                        <a:lnTo>
                          <a:pt x="833" y="113"/>
                        </a:lnTo>
                        <a:lnTo>
                          <a:pt x="839" y="113"/>
                        </a:lnTo>
                        <a:lnTo>
                          <a:pt x="845" y="113"/>
                        </a:lnTo>
                        <a:lnTo>
                          <a:pt x="845" y="108"/>
                        </a:lnTo>
                        <a:lnTo>
                          <a:pt x="850" y="108"/>
                        </a:lnTo>
                        <a:lnTo>
                          <a:pt x="856" y="102"/>
                        </a:lnTo>
                        <a:lnTo>
                          <a:pt x="862" y="96"/>
                        </a:lnTo>
                        <a:lnTo>
                          <a:pt x="867" y="96"/>
                        </a:lnTo>
                        <a:lnTo>
                          <a:pt x="867" y="91"/>
                        </a:lnTo>
                        <a:lnTo>
                          <a:pt x="873" y="91"/>
                        </a:lnTo>
                        <a:lnTo>
                          <a:pt x="879" y="91"/>
                        </a:lnTo>
                        <a:lnTo>
                          <a:pt x="879" y="96"/>
                        </a:lnTo>
                        <a:lnTo>
                          <a:pt x="890" y="108"/>
                        </a:lnTo>
                        <a:lnTo>
                          <a:pt x="890" y="113"/>
                        </a:lnTo>
                        <a:lnTo>
                          <a:pt x="896" y="113"/>
                        </a:lnTo>
                        <a:lnTo>
                          <a:pt x="896" y="119"/>
                        </a:lnTo>
                        <a:lnTo>
                          <a:pt x="901" y="125"/>
                        </a:lnTo>
                        <a:lnTo>
                          <a:pt x="901" y="130"/>
                        </a:lnTo>
                        <a:lnTo>
                          <a:pt x="901" y="136"/>
                        </a:lnTo>
                        <a:lnTo>
                          <a:pt x="907" y="136"/>
                        </a:lnTo>
                        <a:lnTo>
                          <a:pt x="907" y="142"/>
                        </a:lnTo>
                        <a:lnTo>
                          <a:pt x="913" y="142"/>
                        </a:lnTo>
                        <a:lnTo>
                          <a:pt x="918" y="147"/>
                        </a:lnTo>
                        <a:lnTo>
                          <a:pt x="918" y="153"/>
                        </a:lnTo>
                        <a:lnTo>
                          <a:pt x="918" y="159"/>
                        </a:lnTo>
                        <a:lnTo>
                          <a:pt x="924" y="164"/>
                        </a:lnTo>
                        <a:lnTo>
                          <a:pt x="924" y="170"/>
                        </a:lnTo>
                        <a:lnTo>
                          <a:pt x="930" y="176"/>
                        </a:lnTo>
                        <a:lnTo>
                          <a:pt x="924" y="176"/>
                        </a:lnTo>
                        <a:lnTo>
                          <a:pt x="918" y="181"/>
                        </a:lnTo>
                        <a:lnTo>
                          <a:pt x="918" y="187"/>
                        </a:lnTo>
                        <a:lnTo>
                          <a:pt x="913" y="193"/>
                        </a:lnTo>
                        <a:lnTo>
                          <a:pt x="907" y="198"/>
                        </a:lnTo>
                        <a:lnTo>
                          <a:pt x="907" y="204"/>
                        </a:lnTo>
                        <a:lnTo>
                          <a:pt x="907" y="210"/>
                        </a:lnTo>
                        <a:lnTo>
                          <a:pt x="907" y="215"/>
                        </a:lnTo>
                        <a:lnTo>
                          <a:pt x="907" y="221"/>
                        </a:lnTo>
                        <a:lnTo>
                          <a:pt x="901" y="227"/>
                        </a:lnTo>
                        <a:lnTo>
                          <a:pt x="901" y="232"/>
                        </a:lnTo>
                        <a:lnTo>
                          <a:pt x="901" y="238"/>
                        </a:lnTo>
                        <a:lnTo>
                          <a:pt x="907" y="238"/>
                        </a:lnTo>
                        <a:lnTo>
                          <a:pt x="907" y="244"/>
                        </a:lnTo>
                        <a:lnTo>
                          <a:pt x="907" y="249"/>
                        </a:lnTo>
                        <a:lnTo>
                          <a:pt x="913" y="249"/>
                        </a:lnTo>
                        <a:lnTo>
                          <a:pt x="913" y="261"/>
                        </a:lnTo>
                        <a:lnTo>
                          <a:pt x="907" y="261"/>
                        </a:lnTo>
                        <a:lnTo>
                          <a:pt x="907" y="266"/>
                        </a:lnTo>
                        <a:lnTo>
                          <a:pt x="913" y="278"/>
                        </a:lnTo>
                        <a:lnTo>
                          <a:pt x="913" y="283"/>
                        </a:lnTo>
                        <a:lnTo>
                          <a:pt x="907" y="283"/>
                        </a:lnTo>
                        <a:lnTo>
                          <a:pt x="907" y="289"/>
                        </a:lnTo>
                        <a:lnTo>
                          <a:pt x="901" y="295"/>
                        </a:lnTo>
                        <a:lnTo>
                          <a:pt x="901" y="300"/>
                        </a:lnTo>
                        <a:lnTo>
                          <a:pt x="901" y="306"/>
                        </a:lnTo>
                        <a:lnTo>
                          <a:pt x="901" y="312"/>
                        </a:lnTo>
                        <a:lnTo>
                          <a:pt x="901" y="317"/>
                        </a:lnTo>
                        <a:lnTo>
                          <a:pt x="901" y="323"/>
                        </a:lnTo>
                        <a:lnTo>
                          <a:pt x="907" y="323"/>
                        </a:lnTo>
                        <a:lnTo>
                          <a:pt x="913" y="323"/>
                        </a:lnTo>
                        <a:lnTo>
                          <a:pt x="913" y="329"/>
                        </a:lnTo>
                        <a:lnTo>
                          <a:pt x="918" y="329"/>
                        </a:lnTo>
                        <a:lnTo>
                          <a:pt x="918" y="334"/>
                        </a:lnTo>
                        <a:lnTo>
                          <a:pt x="918" y="340"/>
                        </a:lnTo>
                        <a:lnTo>
                          <a:pt x="918" y="346"/>
                        </a:lnTo>
                        <a:lnTo>
                          <a:pt x="918" y="352"/>
                        </a:lnTo>
                        <a:lnTo>
                          <a:pt x="924" y="352"/>
                        </a:lnTo>
                        <a:lnTo>
                          <a:pt x="930" y="352"/>
                        </a:lnTo>
                        <a:lnTo>
                          <a:pt x="935" y="352"/>
                        </a:lnTo>
                        <a:lnTo>
                          <a:pt x="941" y="352"/>
                        </a:lnTo>
                        <a:lnTo>
                          <a:pt x="947" y="352"/>
                        </a:lnTo>
                        <a:lnTo>
                          <a:pt x="947" y="346"/>
                        </a:lnTo>
                        <a:lnTo>
                          <a:pt x="952" y="346"/>
                        </a:lnTo>
                        <a:lnTo>
                          <a:pt x="958" y="334"/>
                        </a:lnTo>
                        <a:lnTo>
                          <a:pt x="958" y="329"/>
                        </a:lnTo>
                        <a:lnTo>
                          <a:pt x="964" y="329"/>
                        </a:lnTo>
                        <a:lnTo>
                          <a:pt x="964" y="323"/>
                        </a:lnTo>
                        <a:lnTo>
                          <a:pt x="964" y="317"/>
                        </a:lnTo>
                        <a:lnTo>
                          <a:pt x="969" y="317"/>
                        </a:lnTo>
                        <a:lnTo>
                          <a:pt x="975" y="317"/>
                        </a:lnTo>
                        <a:lnTo>
                          <a:pt x="975" y="312"/>
                        </a:lnTo>
                        <a:lnTo>
                          <a:pt x="981" y="312"/>
                        </a:lnTo>
                        <a:lnTo>
                          <a:pt x="981" y="306"/>
                        </a:lnTo>
                        <a:lnTo>
                          <a:pt x="986" y="306"/>
                        </a:lnTo>
                        <a:lnTo>
                          <a:pt x="992" y="306"/>
                        </a:lnTo>
                        <a:lnTo>
                          <a:pt x="992" y="300"/>
                        </a:lnTo>
                        <a:lnTo>
                          <a:pt x="992" y="295"/>
                        </a:lnTo>
                        <a:lnTo>
                          <a:pt x="998" y="295"/>
                        </a:lnTo>
                        <a:lnTo>
                          <a:pt x="1009" y="289"/>
                        </a:lnTo>
                        <a:lnTo>
                          <a:pt x="1009" y="283"/>
                        </a:lnTo>
                        <a:lnTo>
                          <a:pt x="1015" y="283"/>
                        </a:lnTo>
                        <a:lnTo>
                          <a:pt x="1015" y="278"/>
                        </a:lnTo>
                        <a:lnTo>
                          <a:pt x="1020" y="278"/>
                        </a:lnTo>
                        <a:lnTo>
                          <a:pt x="1026" y="278"/>
                        </a:lnTo>
                        <a:lnTo>
                          <a:pt x="1026" y="272"/>
                        </a:lnTo>
                        <a:lnTo>
                          <a:pt x="1032" y="272"/>
                        </a:lnTo>
                        <a:lnTo>
                          <a:pt x="1032" y="266"/>
                        </a:lnTo>
                        <a:lnTo>
                          <a:pt x="1037" y="266"/>
                        </a:lnTo>
                        <a:lnTo>
                          <a:pt x="1043" y="266"/>
                        </a:lnTo>
                        <a:lnTo>
                          <a:pt x="1043" y="272"/>
                        </a:lnTo>
                        <a:lnTo>
                          <a:pt x="1049" y="272"/>
                        </a:lnTo>
                        <a:lnTo>
                          <a:pt x="1049" y="278"/>
                        </a:lnTo>
                        <a:lnTo>
                          <a:pt x="1049" y="283"/>
                        </a:lnTo>
                        <a:lnTo>
                          <a:pt x="1054" y="289"/>
                        </a:lnTo>
                        <a:lnTo>
                          <a:pt x="1060" y="295"/>
                        </a:lnTo>
                        <a:lnTo>
                          <a:pt x="1066" y="289"/>
                        </a:lnTo>
                        <a:lnTo>
                          <a:pt x="1071" y="289"/>
                        </a:lnTo>
                        <a:lnTo>
                          <a:pt x="1077" y="289"/>
                        </a:lnTo>
                        <a:lnTo>
                          <a:pt x="1083" y="289"/>
                        </a:lnTo>
                        <a:lnTo>
                          <a:pt x="1083" y="283"/>
                        </a:lnTo>
                        <a:lnTo>
                          <a:pt x="1088" y="283"/>
                        </a:lnTo>
                        <a:lnTo>
                          <a:pt x="1100" y="283"/>
                        </a:lnTo>
                        <a:lnTo>
                          <a:pt x="1100" y="278"/>
                        </a:lnTo>
                        <a:lnTo>
                          <a:pt x="1111" y="278"/>
                        </a:lnTo>
                        <a:lnTo>
                          <a:pt x="1128" y="278"/>
                        </a:lnTo>
                        <a:lnTo>
                          <a:pt x="1128" y="272"/>
                        </a:lnTo>
                        <a:lnTo>
                          <a:pt x="1122" y="266"/>
                        </a:lnTo>
                        <a:lnTo>
                          <a:pt x="1117" y="266"/>
                        </a:lnTo>
                        <a:lnTo>
                          <a:pt x="1117" y="261"/>
                        </a:lnTo>
                        <a:lnTo>
                          <a:pt x="1122" y="261"/>
                        </a:lnTo>
                        <a:lnTo>
                          <a:pt x="1128" y="261"/>
                        </a:lnTo>
                        <a:lnTo>
                          <a:pt x="1128" y="255"/>
                        </a:lnTo>
                        <a:lnTo>
                          <a:pt x="1134" y="255"/>
                        </a:lnTo>
                        <a:lnTo>
                          <a:pt x="1145" y="255"/>
                        </a:lnTo>
                        <a:lnTo>
                          <a:pt x="1151" y="261"/>
                        </a:lnTo>
                        <a:lnTo>
                          <a:pt x="1156" y="261"/>
                        </a:lnTo>
                        <a:lnTo>
                          <a:pt x="1162" y="261"/>
                        </a:lnTo>
                        <a:lnTo>
                          <a:pt x="1162" y="266"/>
                        </a:lnTo>
                        <a:lnTo>
                          <a:pt x="1168" y="272"/>
                        </a:lnTo>
                        <a:lnTo>
                          <a:pt x="1168" y="278"/>
                        </a:lnTo>
                        <a:lnTo>
                          <a:pt x="1162" y="278"/>
                        </a:lnTo>
                        <a:lnTo>
                          <a:pt x="1162" y="283"/>
                        </a:lnTo>
                        <a:lnTo>
                          <a:pt x="1162" y="289"/>
                        </a:lnTo>
                        <a:lnTo>
                          <a:pt x="1162" y="295"/>
                        </a:lnTo>
                        <a:lnTo>
                          <a:pt x="1168" y="295"/>
                        </a:lnTo>
                        <a:lnTo>
                          <a:pt x="1173" y="295"/>
                        </a:lnTo>
                        <a:lnTo>
                          <a:pt x="1185" y="295"/>
                        </a:lnTo>
                        <a:lnTo>
                          <a:pt x="1190" y="295"/>
                        </a:lnTo>
                        <a:lnTo>
                          <a:pt x="1190" y="300"/>
                        </a:lnTo>
                        <a:lnTo>
                          <a:pt x="1196" y="306"/>
                        </a:lnTo>
                        <a:lnTo>
                          <a:pt x="1202" y="306"/>
                        </a:lnTo>
                        <a:lnTo>
                          <a:pt x="1202" y="317"/>
                        </a:lnTo>
                        <a:lnTo>
                          <a:pt x="1202" y="323"/>
                        </a:lnTo>
                        <a:lnTo>
                          <a:pt x="1202" y="329"/>
                        </a:lnTo>
                        <a:lnTo>
                          <a:pt x="1196" y="334"/>
                        </a:lnTo>
                        <a:lnTo>
                          <a:pt x="1196" y="340"/>
                        </a:lnTo>
                        <a:lnTo>
                          <a:pt x="1190" y="346"/>
                        </a:lnTo>
                        <a:lnTo>
                          <a:pt x="1190" y="352"/>
                        </a:lnTo>
                        <a:lnTo>
                          <a:pt x="1196" y="352"/>
                        </a:lnTo>
                        <a:lnTo>
                          <a:pt x="1202" y="357"/>
                        </a:lnTo>
                        <a:lnTo>
                          <a:pt x="1207" y="357"/>
                        </a:lnTo>
                        <a:lnTo>
                          <a:pt x="1213" y="357"/>
                        </a:lnTo>
                        <a:lnTo>
                          <a:pt x="1219" y="357"/>
                        </a:lnTo>
                        <a:lnTo>
                          <a:pt x="1224" y="357"/>
                        </a:lnTo>
                        <a:lnTo>
                          <a:pt x="1230" y="363"/>
                        </a:lnTo>
                        <a:lnTo>
                          <a:pt x="1236" y="369"/>
                        </a:lnTo>
                        <a:lnTo>
                          <a:pt x="1236" y="374"/>
                        </a:lnTo>
                        <a:lnTo>
                          <a:pt x="1241" y="374"/>
                        </a:lnTo>
                        <a:lnTo>
                          <a:pt x="1241" y="380"/>
                        </a:lnTo>
                        <a:lnTo>
                          <a:pt x="1236" y="386"/>
                        </a:lnTo>
                        <a:lnTo>
                          <a:pt x="1236" y="391"/>
                        </a:lnTo>
                        <a:lnTo>
                          <a:pt x="1230" y="391"/>
                        </a:lnTo>
                        <a:lnTo>
                          <a:pt x="1230" y="397"/>
                        </a:lnTo>
                        <a:lnTo>
                          <a:pt x="1224" y="397"/>
                        </a:lnTo>
                        <a:lnTo>
                          <a:pt x="1219" y="403"/>
                        </a:lnTo>
                        <a:lnTo>
                          <a:pt x="1213" y="408"/>
                        </a:lnTo>
                        <a:lnTo>
                          <a:pt x="1213" y="414"/>
                        </a:lnTo>
                        <a:lnTo>
                          <a:pt x="1207" y="414"/>
                        </a:lnTo>
                        <a:lnTo>
                          <a:pt x="1202" y="414"/>
                        </a:lnTo>
                        <a:lnTo>
                          <a:pt x="1202" y="420"/>
                        </a:lnTo>
                        <a:lnTo>
                          <a:pt x="1196" y="420"/>
                        </a:lnTo>
                        <a:lnTo>
                          <a:pt x="1196" y="425"/>
                        </a:lnTo>
                        <a:lnTo>
                          <a:pt x="1190" y="431"/>
                        </a:lnTo>
                        <a:lnTo>
                          <a:pt x="1185" y="431"/>
                        </a:lnTo>
                        <a:lnTo>
                          <a:pt x="1185" y="437"/>
                        </a:lnTo>
                        <a:lnTo>
                          <a:pt x="1185" y="442"/>
                        </a:lnTo>
                        <a:lnTo>
                          <a:pt x="1185" y="448"/>
                        </a:lnTo>
                        <a:lnTo>
                          <a:pt x="1190" y="448"/>
                        </a:lnTo>
                        <a:lnTo>
                          <a:pt x="1190" y="454"/>
                        </a:lnTo>
                        <a:lnTo>
                          <a:pt x="1202" y="459"/>
                        </a:lnTo>
                        <a:lnTo>
                          <a:pt x="1207" y="465"/>
                        </a:lnTo>
                        <a:lnTo>
                          <a:pt x="1213" y="471"/>
                        </a:lnTo>
                        <a:lnTo>
                          <a:pt x="1219" y="471"/>
                        </a:lnTo>
                        <a:lnTo>
                          <a:pt x="1224" y="471"/>
                        </a:lnTo>
                        <a:lnTo>
                          <a:pt x="1230" y="471"/>
                        </a:lnTo>
                        <a:lnTo>
                          <a:pt x="1241" y="471"/>
                        </a:lnTo>
                        <a:lnTo>
                          <a:pt x="1247" y="471"/>
                        </a:lnTo>
                        <a:lnTo>
                          <a:pt x="1258" y="476"/>
                        </a:lnTo>
                        <a:lnTo>
                          <a:pt x="1270" y="476"/>
                        </a:lnTo>
                        <a:lnTo>
                          <a:pt x="1275" y="476"/>
                        </a:lnTo>
                        <a:lnTo>
                          <a:pt x="1281" y="476"/>
                        </a:lnTo>
                        <a:lnTo>
                          <a:pt x="1287" y="476"/>
                        </a:lnTo>
                        <a:lnTo>
                          <a:pt x="1298" y="471"/>
                        </a:lnTo>
                        <a:lnTo>
                          <a:pt x="1304" y="471"/>
                        </a:lnTo>
                        <a:lnTo>
                          <a:pt x="1309" y="471"/>
                        </a:lnTo>
                        <a:lnTo>
                          <a:pt x="1315" y="476"/>
                        </a:lnTo>
                        <a:lnTo>
                          <a:pt x="1321" y="476"/>
                        </a:lnTo>
                        <a:lnTo>
                          <a:pt x="1321" y="482"/>
                        </a:lnTo>
                        <a:lnTo>
                          <a:pt x="1326" y="482"/>
                        </a:lnTo>
                        <a:lnTo>
                          <a:pt x="1326" y="488"/>
                        </a:lnTo>
                        <a:lnTo>
                          <a:pt x="1326" y="493"/>
                        </a:lnTo>
                        <a:lnTo>
                          <a:pt x="1321" y="505"/>
                        </a:lnTo>
                        <a:lnTo>
                          <a:pt x="1321" y="510"/>
                        </a:lnTo>
                        <a:lnTo>
                          <a:pt x="1326" y="516"/>
                        </a:lnTo>
                        <a:lnTo>
                          <a:pt x="1326" y="527"/>
                        </a:lnTo>
                        <a:lnTo>
                          <a:pt x="1326" y="539"/>
                        </a:lnTo>
                        <a:lnTo>
                          <a:pt x="1326" y="544"/>
                        </a:lnTo>
                        <a:lnTo>
                          <a:pt x="1326" y="550"/>
                        </a:lnTo>
                        <a:lnTo>
                          <a:pt x="1326" y="556"/>
                        </a:lnTo>
                        <a:lnTo>
                          <a:pt x="1321" y="556"/>
                        </a:lnTo>
                        <a:lnTo>
                          <a:pt x="1315" y="561"/>
                        </a:lnTo>
                        <a:lnTo>
                          <a:pt x="1309" y="567"/>
                        </a:lnTo>
                        <a:lnTo>
                          <a:pt x="1304" y="567"/>
                        </a:lnTo>
                        <a:lnTo>
                          <a:pt x="1298" y="567"/>
                        </a:lnTo>
                        <a:lnTo>
                          <a:pt x="1298" y="573"/>
                        </a:lnTo>
                        <a:lnTo>
                          <a:pt x="1298" y="578"/>
                        </a:lnTo>
                        <a:lnTo>
                          <a:pt x="1304" y="584"/>
                        </a:lnTo>
                        <a:lnTo>
                          <a:pt x="1309" y="584"/>
                        </a:lnTo>
                        <a:lnTo>
                          <a:pt x="1315" y="584"/>
                        </a:lnTo>
                        <a:lnTo>
                          <a:pt x="1321" y="584"/>
                        </a:lnTo>
                        <a:lnTo>
                          <a:pt x="1326" y="584"/>
                        </a:lnTo>
                        <a:lnTo>
                          <a:pt x="1326" y="590"/>
                        </a:lnTo>
                        <a:lnTo>
                          <a:pt x="1321" y="590"/>
                        </a:lnTo>
                        <a:lnTo>
                          <a:pt x="1321" y="595"/>
                        </a:lnTo>
                        <a:lnTo>
                          <a:pt x="1315" y="595"/>
                        </a:lnTo>
                        <a:lnTo>
                          <a:pt x="1315" y="601"/>
                        </a:lnTo>
                        <a:lnTo>
                          <a:pt x="1321" y="607"/>
                        </a:lnTo>
                        <a:lnTo>
                          <a:pt x="1326" y="607"/>
                        </a:lnTo>
                        <a:lnTo>
                          <a:pt x="1326" y="612"/>
                        </a:lnTo>
                        <a:lnTo>
                          <a:pt x="1332" y="612"/>
                        </a:lnTo>
                        <a:lnTo>
                          <a:pt x="1338" y="612"/>
                        </a:lnTo>
                        <a:lnTo>
                          <a:pt x="1338" y="618"/>
                        </a:lnTo>
                        <a:lnTo>
                          <a:pt x="1343" y="618"/>
                        </a:lnTo>
                        <a:lnTo>
                          <a:pt x="1343" y="624"/>
                        </a:lnTo>
                        <a:lnTo>
                          <a:pt x="1338" y="624"/>
                        </a:lnTo>
                        <a:lnTo>
                          <a:pt x="1332" y="624"/>
                        </a:lnTo>
                        <a:lnTo>
                          <a:pt x="1332" y="629"/>
                        </a:lnTo>
                        <a:lnTo>
                          <a:pt x="1326" y="635"/>
                        </a:lnTo>
                        <a:lnTo>
                          <a:pt x="1326" y="641"/>
                        </a:lnTo>
                        <a:lnTo>
                          <a:pt x="1326" y="646"/>
                        </a:lnTo>
                        <a:lnTo>
                          <a:pt x="1321" y="652"/>
                        </a:lnTo>
                        <a:lnTo>
                          <a:pt x="1315" y="652"/>
                        </a:lnTo>
                        <a:lnTo>
                          <a:pt x="1315" y="658"/>
                        </a:lnTo>
                        <a:lnTo>
                          <a:pt x="1309" y="658"/>
                        </a:lnTo>
                        <a:lnTo>
                          <a:pt x="1304" y="663"/>
                        </a:lnTo>
                        <a:lnTo>
                          <a:pt x="1304" y="669"/>
                        </a:lnTo>
                        <a:lnTo>
                          <a:pt x="1298" y="669"/>
                        </a:lnTo>
                        <a:lnTo>
                          <a:pt x="1298" y="675"/>
                        </a:lnTo>
                        <a:lnTo>
                          <a:pt x="1298" y="680"/>
                        </a:lnTo>
                        <a:lnTo>
                          <a:pt x="1298" y="686"/>
                        </a:lnTo>
                        <a:lnTo>
                          <a:pt x="1298" y="692"/>
                        </a:lnTo>
                        <a:lnTo>
                          <a:pt x="1298" y="697"/>
                        </a:lnTo>
                        <a:lnTo>
                          <a:pt x="1304" y="697"/>
                        </a:lnTo>
                        <a:lnTo>
                          <a:pt x="1315" y="697"/>
                        </a:lnTo>
                        <a:lnTo>
                          <a:pt x="1321" y="697"/>
                        </a:lnTo>
                        <a:lnTo>
                          <a:pt x="1321" y="703"/>
                        </a:lnTo>
                        <a:lnTo>
                          <a:pt x="1321" y="709"/>
                        </a:lnTo>
                        <a:lnTo>
                          <a:pt x="1315" y="714"/>
                        </a:lnTo>
                        <a:lnTo>
                          <a:pt x="1315" y="720"/>
                        </a:lnTo>
                        <a:lnTo>
                          <a:pt x="1309" y="720"/>
                        </a:lnTo>
                        <a:lnTo>
                          <a:pt x="1315" y="726"/>
                        </a:lnTo>
                        <a:lnTo>
                          <a:pt x="1321" y="726"/>
                        </a:lnTo>
                        <a:lnTo>
                          <a:pt x="1326" y="726"/>
                        </a:lnTo>
                        <a:lnTo>
                          <a:pt x="1332" y="726"/>
                        </a:lnTo>
                        <a:lnTo>
                          <a:pt x="1338" y="720"/>
                        </a:lnTo>
                        <a:lnTo>
                          <a:pt x="1343" y="720"/>
                        </a:lnTo>
                        <a:lnTo>
                          <a:pt x="1349" y="720"/>
                        </a:lnTo>
                        <a:lnTo>
                          <a:pt x="1355" y="720"/>
                        </a:lnTo>
                        <a:lnTo>
                          <a:pt x="1366" y="720"/>
                        </a:lnTo>
                        <a:lnTo>
                          <a:pt x="1361" y="726"/>
                        </a:lnTo>
                        <a:lnTo>
                          <a:pt x="1355" y="731"/>
                        </a:lnTo>
                        <a:lnTo>
                          <a:pt x="1292" y="811"/>
                        </a:lnTo>
                        <a:lnTo>
                          <a:pt x="1287" y="805"/>
                        </a:lnTo>
                        <a:lnTo>
                          <a:pt x="1270" y="794"/>
                        </a:lnTo>
                        <a:lnTo>
                          <a:pt x="1230" y="760"/>
                        </a:lnTo>
                        <a:lnTo>
                          <a:pt x="1224" y="760"/>
                        </a:lnTo>
                        <a:lnTo>
                          <a:pt x="1207" y="760"/>
                        </a:lnTo>
                        <a:lnTo>
                          <a:pt x="1173" y="754"/>
                        </a:lnTo>
                        <a:lnTo>
                          <a:pt x="1151" y="760"/>
                        </a:lnTo>
                        <a:lnTo>
                          <a:pt x="1151" y="782"/>
                        </a:lnTo>
                        <a:lnTo>
                          <a:pt x="1145" y="879"/>
                        </a:lnTo>
                        <a:lnTo>
                          <a:pt x="1139" y="1043"/>
                        </a:lnTo>
                        <a:lnTo>
                          <a:pt x="1162" y="1043"/>
                        </a:lnTo>
                        <a:lnTo>
                          <a:pt x="1162" y="1049"/>
                        </a:lnTo>
                        <a:lnTo>
                          <a:pt x="1162" y="1054"/>
                        </a:lnTo>
                        <a:lnTo>
                          <a:pt x="1162" y="1060"/>
                        </a:lnTo>
                        <a:lnTo>
                          <a:pt x="1156" y="1060"/>
                        </a:lnTo>
                        <a:lnTo>
                          <a:pt x="1156" y="1066"/>
                        </a:lnTo>
                        <a:lnTo>
                          <a:pt x="1156" y="1071"/>
                        </a:lnTo>
                        <a:lnTo>
                          <a:pt x="1151" y="1071"/>
                        </a:lnTo>
                        <a:lnTo>
                          <a:pt x="1145" y="1071"/>
                        </a:lnTo>
                        <a:lnTo>
                          <a:pt x="1145" y="1077"/>
                        </a:lnTo>
                        <a:lnTo>
                          <a:pt x="1145" y="1083"/>
                        </a:lnTo>
                        <a:lnTo>
                          <a:pt x="1139" y="1088"/>
                        </a:lnTo>
                        <a:lnTo>
                          <a:pt x="1134" y="1100"/>
                        </a:lnTo>
                        <a:lnTo>
                          <a:pt x="1128" y="1105"/>
                        </a:lnTo>
                        <a:lnTo>
                          <a:pt x="1128" y="1111"/>
                        </a:lnTo>
                        <a:lnTo>
                          <a:pt x="1122" y="1117"/>
                        </a:lnTo>
                        <a:lnTo>
                          <a:pt x="1117" y="1117"/>
                        </a:lnTo>
                        <a:lnTo>
                          <a:pt x="1111" y="1117"/>
                        </a:lnTo>
                        <a:lnTo>
                          <a:pt x="1105" y="1111"/>
                        </a:lnTo>
                        <a:lnTo>
                          <a:pt x="1100" y="1111"/>
                        </a:lnTo>
                        <a:lnTo>
                          <a:pt x="1100" y="1105"/>
                        </a:lnTo>
                        <a:lnTo>
                          <a:pt x="1100" y="1100"/>
                        </a:lnTo>
                        <a:lnTo>
                          <a:pt x="1094" y="1094"/>
                        </a:lnTo>
                        <a:lnTo>
                          <a:pt x="1088" y="1088"/>
                        </a:lnTo>
                        <a:lnTo>
                          <a:pt x="1083" y="1083"/>
                        </a:lnTo>
                        <a:lnTo>
                          <a:pt x="1077" y="1083"/>
                        </a:lnTo>
                        <a:lnTo>
                          <a:pt x="1077" y="1077"/>
                        </a:lnTo>
                        <a:lnTo>
                          <a:pt x="1071" y="1077"/>
                        </a:lnTo>
                        <a:lnTo>
                          <a:pt x="1071" y="1071"/>
                        </a:lnTo>
                        <a:lnTo>
                          <a:pt x="1066" y="1071"/>
                        </a:lnTo>
                        <a:lnTo>
                          <a:pt x="1060" y="1066"/>
                        </a:lnTo>
                        <a:lnTo>
                          <a:pt x="1054" y="1066"/>
                        </a:lnTo>
                        <a:lnTo>
                          <a:pt x="1054" y="1060"/>
                        </a:lnTo>
                        <a:lnTo>
                          <a:pt x="1049" y="1060"/>
                        </a:lnTo>
                        <a:lnTo>
                          <a:pt x="1043" y="1054"/>
                        </a:lnTo>
                        <a:lnTo>
                          <a:pt x="1037" y="1054"/>
                        </a:lnTo>
                        <a:lnTo>
                          <a:pt x="1037" y="1049"/>
                        </a:lnTo>
                        <a:lnTo>
                          <a:pt x="1032" y="1043"/>
                        </a:lnTo>
                        <a:lnTo>
                          <a:pt x="1026" y="1043"/>
                        </a:lnTo>
                        <a:lnTo>
                          <a:pt x="1026" y="1037"/>
                        </a:lnTo>
                        <a:lnTo>
                          <a:pt x="1020" y="1032"/>
                        </a:lnTo>
                        <a:lnTo>
                          <a:pt x="1020" y="1020"/>
                        </a:lnTo>
                        <a:lnTo>
                          <a:pt x="1020" y="1015"/>
                        </a:lnTo>
                        <a:lnTo>
                          <a:pt x="1015" y="1009"/>
                        </a:lnTo>
                        <a:lnTo>
                          <a:pt x="1015" y="1003"/>
                        </a:lnTo>
                        <a:lnTo>
                          <a:pt x="1009" y="1003"/>
                        </a:lnTo>
                        <a:lnTo>
                          <a:pt x="1009" y="998"/>
                        </a:lnTo>
                        <a:lnTo>
                          <a:pt x="1009" y="992"/>
                        </a:lnTo>
                        <a:lnTo>
                          <a:pt x="1009" y="986"/>
                        </a:lnTo>
                        <a:lnTo>
                          <a:pt x="1003" y="981"/>
                        </a:lnTo>
                        <a:lnTo>
                          <a:pt x="1003" y="975"/>
                        </a:lnTo>
                        <a:lnTo>
                          <a:pt x="1003" y="969"/>
                        </a:lnTo>
                        <a:lnTo>
                          <a:pt x="1003" y="964"/>
                        </a:lnTo>
                        <a:lnTo>
                          <a:pt x="998" y="964"/>
                        </a:lnTo>
                        <a:lnTo>
                          <a:pt x="998" y="958"/>
                        </a:lnTo>
                        <a:lnTo>
                          <a:pt x="992" y="958"/>
                        </a:lnTo>
                        <a:lnTo>
                          <a:pt x="992" y="952"/>
                        </a:lnTo>
                        <a:lnTo>
                          <a:pt x="986" y="952"/>
                        </a:lnTo>
                        <a:lnTo>
                          <a:pt x="981" y="947"/>
                        </a:lnTo>
                        <a:lnTo>
                          <a:pt x="975" y="941"/>
                        </a:lnTo>
                        <a:lnTo>
                          <a:pt x="964" y="935"/>
                        </a:lnTo>
                        <a:lnTo>
                          <a:pt x="958" y="935"/>
                        </a:lnTo>
                        <a:lnTo>
                          <a:pt x="952" y="935"/>
                        </a:lnTo>
                        <a:lnTo>
                          <a:pt x="947" y="935"/>
                        </a:lnTo>
                        <a:lnTo>
                          <a:pt x="935" y="941"/>
                        </a:lnTo>
                        <a:lnTo>
                          <a:pt x="935" y="935"/>
                        </a:lnTo>
                        <a:lnTo>
                          <a:pt x="935" y="941"/>
                        </a:lnTo>
                        <a:lnTo>
                          <a:pt x="930" y="941"/>
                        </a:lnTo>
                        <a:lnTo>
                          <a:pt x="924" y="941"/>
                        </a:lnTo>
                        <a:lnTo>
                          <a:pt x="918" y="935"/>
                        </a:lnTo>
                        <a:lnTo>
                          <a:pt x="913" y="935"/>
                        </a:lnTo>
                        <a:lnTo>
                          <a:pt x="907" y="935"/>
                        </a:lnTo>
                        <a:lnTo>
                          <a:pt x="907" y="930"/>
                        </a:lnTo>
                        <a:lnTo>
                          <a:pt x="901" y="930"/>
                        </a:lnTo>
                        <a:lnTo>
                          <a:pt x="896" y="930"/>
                        </a:lnTo>
                        <a:lnTo>
                          <a:pt x="890" y="924"/>
                        </a:lnTo>
                        <a:lnTo>
                          <a:pt x="884" y="924"/>
                        </a:lnTo>
                        <a:lnTo>
                          <a:pt x="879" y="930"/>
                        </a:lnTo>
                        <a:lnTo>
                          <a:pt x="867" y="930"/>
                        </a:lnTo>
                        <a:lnTo>
                          <a:pt x="862" y="930"/>
                        </a:lnTo>
                        <a:lnTo>
                          <a:pt x="850" y="935"/>
                        </a:lnTo>
                        <a:lnTo>
                          <a:pt x="845" y="935"/>
                        </a:lnTo>
                        <a:lnTo>
                          <a:pt x="839" y="930"/>
                        </a:lnTo>
                        <a:lnTo>
                          <a:pt x="822" y="930"/>
                        </a:lnTo>
                        <a:lnTo>
                          <a:pt x="822" y="935"/>
                        </a:lnTo>
                        <a:lnTo>
                          <a:pt x="799" y="935"/>
                        </a:lnTo>
                        <a:lnTo>
                          <a:pt x="794" y="930"/>
                        </a:lnTo>
                        <a:lnTo>
                          <a:pt x="782" y="930"/>
                        </a:lnTo>
                        <a:lnTo>
                          <a:pt x="777" y="930"/>
                        </a:lnTo>
                        <a:lnTo>
                          <a:pt x="777" y="924"/>
                        </a:lnTo>
                        <a:lnTo>
                          <a:pt x="777" y="918"/>
                        </a:lnTo>
                        <a:lnTo>
                          <a:pt x="771" y="918"/>
                        </a:lnTo>
                        <a:lnTo>
                          <a:pt x="771" y="913"/>
                        </a:lnTo>
                        <a:lnTo>
                          <a:pt x="765" y="913"/>
                        </a:lnTo>
                        <a:lnTo>
                          <a:pt x="765" y="907"/>
                        </a:lnTo>
                        <a:lnTo>
                          <a:pt x="754" y="901"/>
                        </a:lnTo>
                        <a:lnTo>
                          <a:pt x="748" y="901"/>
                        </a:lnTo>
                        <a:lnTo>
                          <a:pt x="737" y="901"/>
                        </a:lnTo>
                        <a:lnTo>
                          <a:pt x="731" y="896"/>
                        </a:lnTo>
                        <a:lnTo>
                          <a:pt x="726" y="896"/>
                        </a:lnTo>
                        <a:lnTo>
                          <a:pt x="726" y="890"/>
                        </a:lnTo>
                        <a:lnTo>
                          <a:pt x="720" y="890"/>
                        </a:lnTo>
                        <a:lnTo>
                          <a:pt x="714" y="884"/>
                        </a:lnTo>
                        <a:lnTo>
                          <a:pt x="709" y="879"/>
                        </a:lnTo>
                        <a:lnTo>
                          <a:pt x="692" y="867"/>
                        </a:lnTo>
                        <a:lnTo>
                          <a:pt x="686" y="867"/>
                        </a:lnTo>
                        <a:lnTo>
                          <a:pt x="680" y="862"/>
                        </a:lnTo>
                        <a:lnTo>
                          <a:pt x="675" y="856"/>
                        </a:lnTo>
                        <a:lnTo>
                          <a:pt x="669" y="856"/>
                        </a:lnTo>
                        <a:lnTo>
                          <a:pt x="663" y="850"/>
                        </a:lnTo>
                        <a:lnTo>
                          <a:pt x="658" y="850"/>
                        </a:lnTo>
                        <a:lnTo>
                          <a:pt x="652" y="845"/>
                        </a:lnTo>
                        <a:lnTo>
                          <a:pt x="635" y="845"/>
                        </a:lnTo>
                        <a:lnTo>
                          <a:pt x="624" y="839"/>
                        </a:lnTo>
                        <a:lnTo>
                          <a:pt x="618" y="839"/>
                        </a:lnTo>
                        <a:lnTo>
                          <a:pt x="601" y="833"/>
                        </a:lnTo>
                        <a:lnTo>
                          <a:pt x="595" y="833"/>
                        </a:lnTo>
                        <a:lnTo>
                          <a:pt x="590" y="833"/>
                        </a:lnTo>
                        <a:lnTo>
                          <a:pt x="584" y="833"/>
                        </a:lnTo>
                        <a:lnTo>
                          <a:pt x="578" y="828"/>
                        </a:lnTo>
                        <a:lnTo>
                          <a:pt x="573" y="822"/>
                        </a:lnTo>
                        <a:lnTo>
                          <a:pt x="567" y="816"/>
                        </a:lnTo>
                        <a:lnTo>
                          <a:pt x="567" y="811"/>
                        </a:lnTo>
                        <a:lnTo>
                          <a:pt x="567" y="805"/>
                        </a:lnTo>
                        <a:lnTo>
                          <a:pt x="561" y="805"/>
                        </a:lnTo>
                        <a:lnTo>
                          <a:pt x="556" y="805"/>
                        </a:lnTo>
                        <a:lnTo>
                          <a:pt x="556" y="799"/>
                        </a:lnTo>
                        <a:lnTo>
                          <a:pt x="550" y="794"/>
                        </a:lnTo>
                        <a:lnTo>
                          <a:pt x="544" y="794"/>
                        </a:lnTo>
                        <a:lnTo>
                          <a:pt x="539" y="794"/>
                        </a:lnTo>
                        <a:lnTo>
                          <a:pt x="539" y="788"/>
                        </a:lnTo>
                        <a:lnTo>
                          <a:pt x="539" y="782"/>
                        </a:lnTo>
                        <a:lnTo>
                          <a:pt x="533" y="782"/>
                        </a:lnTo>
                        <a:lnTo>
                          <a:pt x="527" y="777"/>
                        </a:lnTo>
                        <a:lnTo>
                          <a:pt x="522" y="777"/>
                        </a:lnTo>
                        <a:lnTo>
                          <a:pt x="516" y="771"/>
                        </a:lnTo>
                        <a:lnTo>
                          <a:pt x="510" y="765"/>
                        </a:lnTo>
                        <a:lnTo>
                          <a:pt x="499" y="765"/>
                        </a:lnTo>
                        <a:lnTo>
                          <a:pt x="488" y="765"/>
                        </a:lnTo>
                        <a:lnTo>
                          <a:pt x="488" y="771"/>
                        </a:lnTo>
                        <a:lnTo>
                          <a:pt x="482" y="771"/>
                        </a:lnTo>
                        <a:lnTo>
                          <a:pt x="482" y="777"/>
                        </a:lnTo>
                        <a:lnTo>
                          <a:pt x="476" y="777"/>
                        </a:lnTo>
                        <a:lnTo>
                          <a:pt x="471" y="777"/>
                        </a:lnTo>
                        <a:lnTo>
                          <a:pt x="465" y="777"/>
                        </a:lnTo>
                        <a:lnTo>
                          <a:pt x="442" y="788"/>
                        </a:lnTo>
                        <a:lnTo>
                          <a:pt x="436" y="788"/>
                        </a:lnTo>
                        <a:lnTo>
                          <a:pt x="431" y="788"/>
                        </a:lnTo>
                        <a:lnTo>
                          <a:pt x="425" y="782"/>
                        </a:lnTo>
                        <a:lnTo>
                          <a:pt x="425" y="777"/>
                        </a:lnTo>
                        <a:lnTo>
                          <a:pt x="419" y="777"/>
                        </a:lnTo>
                        <a:lnTo>
                          <a:pt x="419" y="771"/>
                        </a:lnTo>
                        <a:lnTo>
                          <a:pt x="419" y="765"/>
                        </a:lnTo>
                        <a:lnTo>
                          <a:pt x="414" y="754"/>
                        </a:lnTo>
                        <a:lnTo>
                          <a:pt x="414" y="748"/>
                        </a:lnTo>
                        <a:lnTo>
                          <a:pt x="414" y="743"/>
                        </a:lnTo>
                        <a:lnTo>
                          <a:pt x="408" y="737"/>
                        </a:lnTo>
                        <a:lnTo>
                          <a:pt x="402" y="737"/>
                        </a:lnTo>
                        <a:lnTo>
                          <a:pt x="397" y="737"/>
                        </a:lnTo>
                        <a:lnTo>
                          <a:pt x="391" y="731"/>
                        </a:lnTo>
                        <a:lnTo>
                          <a:pt x="385" y="731"/>
                        </a:lnTo>
                        <a:lnTo>
                          <a:pt x="385" y="726"/>
                        </a:lnTo>
                        <a:lnTo>
                          <a:pt x="380" y="726"/>
                        </a:lnTo>
                        <a:lnTo>
                          <a:pt x="374" y="726"/>
                        </a:lnTo>
                        <a:lnTo>
                          <a:pt x="368" y="726"/>
                        </a:lnTo>
                        <a:lnTo>
                          <a:pt x="368" y="720"/>
                        </a:lnTo>
                        <a:lnTo>
                          <a:pt x="357" y="714"/>
                        </a:lnTo>
                        <a:lnTo>
                          <a:pt x="351" y="709"/>
                        </a:lnTo>
                        <a:lnTo>
                          <a:pt x="346" y="709"/>
                        </a:lnTo>
                        <a:lnTo>
                          <a:pt x="340" y="697"/>
                        </a:lnTo>
                        <a:lnTo>
                          <a:pt x="334" y="692"/>
                        </a:lnTo>
                        <a:lnTo>
                          <a:pt x="329" y="686"/>
                        </a:lnTo>
                        <a:lnTo>
                          <a:pt x="329" y="680"/>
                        </a:lnTo>
                        <a:lnTo>
                          <a:pt x="323" y="680"/>
                        </a:lnTo>
                        <a:lnTo>
                          <a:pt x="317" y="680"/>
                        </a:lnTo>
                        <a:lnTo>
                          <a:pt x="317" y="675"/>
                        </a:lnTo>
                        <a:lnTo>
                          <a:pt x="312" y="669"/>
                        </a:lnTo>
                        <a:lnTo>
                          <a:pt x="312" y="663"/>
                        </a:lnTo>
                        <a:lnTo>
                          <a:pt x="306" y="658"/>
                        </a:lnTo>
                        <a:lnTo>
                          <a:pt x="300" y="658"/>
                        </a:lnTo>
                        <a:lnTo>
                          <a:pt x="289" y="641"/>
                        </a:lnTo>
                        <a:lnTo>
                          <a:pt x="283" y="641"/>
                        </a:lnTo>
                        <a:lnTo>
                          <a:pt x="272" y="629"/>
                        </a:lnTo>
                        <a:lnTo>
                          <a:pt x="272" y="624"/>
                        </a:lnTo>
                        <a:lnTo>
                          <a:pt x="266" y="624"/>
                        </a:lnTo>
                        <a:lnTo>
                          <a:pt x="261" y="612"/>
                        </a:lnTo>
                        <a:lnTo>
                          <a:pt x="255" y="612"/>
                        </a:lnTo>
                        <a:lnTo>
                          <a:pt x="255" y="607"/>
                        </a:lnTo>
                        <a:lnTo>
                          <a:pt x="255" y="601"/>
                        </a:lnTo>
                        <a:lnTo>
                          <a:pt x="244" y="595"/>
                        </a:lnTo>
                        <a:lnTo>
                          <a:pt x="232" y="584"/>
                        </a:lnTo>
                        <a:lnTo>
                          <a:pt x="232" y="578"/>
                        </a:lnTo>
                        <a:lnTo>
                          <a:pt x="227" y="573"/>
                        </a:lnTo>
                        <a:lnTo>
                          <a:pt x="221" y="567"/>
                        </a:lnTo>
                        <a:lnTo>
                          <a:pt x="215" y="567"/>
                        </a:lnTo>
                        <a:lnTo>
                          <a:pt x="215" y="561"/>
                        </a:lnTo>
                        <a:lnTo>
                          <a:pt x="215" y="556"/>
                        </a:lnTo>
                        <a:lnTo>
                          <a:pt x="210" y="556"/>
                        </a:lnTo>
                        <a:lnTo>
                          <a:pt x="210" y="550"/>
                        </a:lnTo>
                        <a:lnTo>
                          <a:pt x="204" y="544"/>
                        </a:lnTo>
                        <a:lnTo>
                          <a:pt x="204" y="539"/>
                        </a:lnTo>
                        <a:lnTo>
                          <a:pt x="198" y="539"/>
                        </a:lnTo>
                        <a:lnTo>
                          <a:pt x="193" y="539"/>
                        </a:lnTo>
                        <a:lnTo>
                          <a:pt x="193" y="533"/>
                        </a:lnTo>
                        <a:lnTo>
                          <a:pt x="193" y="527"/>
                        </a:lnTo>
                        <a:lnTo>
                          <a:pt x="187" y="527"/>
                        </a:lnTo>
                        <a:lnTo>
                          <a:pt x="187" y="533"/>
                        </a:lnTo>
                        <a:lnTo>
                          <a:pt x="181" y="539"/>
                        </a:lnTo>
                        <a:lnTo>
                          <a:pt x="181" y="544"/>
                        </a:lnTo>
                        <a:lnTo>
                          <a:pt x="176" y="544"/>
                        </a:lnTo>
                        <a:lnTo>
                          <a:pt x="170" y="539"/>
                        </a:lnTo>
                        <a:lnTo>
                          <a:pt x="164" y="539"/>
                        </a:lnTo>
                        <a:lnTo>
                          <a:pt x="159" y="539"/>
                        </a:lnTo>
                        <a:lnTo>
                          <a:pt x="159" y="527"/>
                        </a:lnTo>
                        <a:lnTo>
                          <a:pt x="153" y="527"/>
                        </a:lnTo>
                        <a:lnTo>
                          <a:pt x="147" y="527"/>
                        </a:lnTo>
                        <a:lnTo>
                          <a:pt x="142" y="527"/>
                        </a:lnTo>
                        <a:lnTo>
                          <a:pt x="136" y="527"/>
                        </a:lnTo>
                        <a:lnTo>
                          <a:pt x="130" y="522"/>
                        </a:lnTo>
                        <a:lnTo>
                          <a:pt x="130" y="516"/>
                        </a:lnTo>
                        <a:lnTo>
                          <a:pt x="125" y="516"/>
                        </a:lnTo>
                        <a:lnTo>
                          <a:pt x="130" y="516"/>
                        </a:lnTo>
                        <a:lnTo>
                          <a:pt x="130" y="510"/>
                        </a:lnTo>
                        <a:lnTo>
                          <a:pt x="136" y="516"/>
                        </a:lnTo>
                        <a:lnTo>
                          <a:pt x="142" y="516"/>
                        </a:lnTo>
                        <a:lnTo>
                          <a:pt x="142" y="510"/>
                        </a:lnTo>
                        <a:lnTo>
                          <a:pt x="142" y="505"/>
                        </a:lnTo>
                        <a:lnTo>
                          <a:pt x="136" y="505"/>
                        </a:lnTo>
                        <a:lnTo>
                          <a:pt x="130" y="505"/>
                        </a:lnTo>
                        <a:lnTo>
                          <a:pt x="130" y="499"/>
                        </a:lnTo>
                        <a:lnTo>
                          <a:pt x="130" y="493"/>
                        </a:lnTo>
                        <a:lnTo>
                          <a:pt x="125" y="488"/>
                        </a:lnTo>
                        <a:lnTo>
                          <a:pt x="119" y="493"/>
                        </a:lnTo>
                        <a:lnTo>
                          <a:pt x="113" y="493"/>
                        </a:lnTo>
                        <a:lnTo>
                          <a:pt x="108" y="488"/>
                        </a:lnTo>
                        <a:lnTo>
                          <a:pt x="113" y="482"/>
                        </a:lnTo>
                        <a:lnTo>
                          <a:pt x="113" y="476"/>
                        </a:lnTo>
                        <a:lnTo>
                          <a:pt x="119" y="476"/>
                        </a:lnTo>
                        <a:lnTo>
                          <a:pt x="113" y="471"/>
                        </a:lnTo>
                        <a:lnTo>
                          <a:pt x="108" y="471"/>
                        </a:lnTo>
                        <a:lnTo>
                          <a:pt x="102" y="459"/>
                        </a:lnTo>
                        <a:lnTo>
                          <a:pt x="96" y="454"/>
                        </a:lnTo>
                        <a:lnTo>
                          <a:pt x="96" y="459"/>
                        </a:lnTo>
                        <a:lnTo>
                          <a:pt x="91" y="459"/>
                        </a:lnTo>
                        <a:lnTo>
                          <a:pt x="91" y="465"/>
                        </a:lnTo>
                        <a:lnTo>
                          <a:pt x="91" y="471"/>
                        </a:lnTo>
                        <a:lnTo>
                          <a:pt x="85" y="471"/>
                        </a:lnTo>
                        <a:lnTo>
                          <a:pt x="85" y="476"/>
                        </a:lnTo>
                        <a:lnTo>
                          <a:pt x="79" y="476"/>
                        </a:lnTo>
                        <a:lnTo>
                          <a:pt x="74" y="476"/>
                        </a:lnTo>
                        <a:lnTo>
                          <a:pt x="74" y="471"/>
                        </a:lnTo>
                        <a:lnTo>
                          <a:pt x="68" y="471"/>
                        </a:lnTo>
                        <a:lnTo>
                          <a:pt x="68" y="465"/>
                        </a:lnTo>
                        <a:lnTo>
                          <a:pt x="62" y="459"/>
                        </a:lnTo>
                        <a:lnTo>
                          <a:pt x="57" y="459"/>
                        </a:lnTo>
                        <a:lnTo>
                          <a:pt x="34" y="459"/>
                        </a:lnTo>
                        <a:lnTo>
                          <a:pt x="28" y="459"/>
                        </a:lnTo>
                        <a:lnTo>
                          <a:pt x="23" y="454"/>
                        </a:lnTo>
                        <a:lnTo>
                          <a:pt x="17" y="448"/>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84" name="Google Shape;1584;p26"/>
                  <p:cNvSpPr/>
                  <p:nvPr/>
                </p:nvSpPr>
                <p:spPr>
                  <a:xfrm>
                    <a:off x="1849288" y="3557617"/>
                    <a:ext cx="890244" cy="657418"/>
                  </a:xfrm>
                  <a:custGeom>
                    <a:avLst/>
                    <a:gdLst/>
                    <a:ahLst/>
                    <a:cxnLst/>
                    <a:rect l="l" t="t" r="r" b="b"/>
                    <a:pathLst>
                      <a:path w="844" h="607" extrusionOk="0">
                        <a:moveTo>
                          <a:pt x="0" y="403"/>
                        </a:moveTo>
                        <a:lnTo>
                          <a:pt x="11" y="409"/>
                        </a:lnTo>
                        <a:lnTo>
                          <a:pt x="11" y="403"/>
                        </a:lnTo>
                        <a:lnTo>
                          <a:pt x="11" y="397"/>
                        </a:lnTo>
                        <a:lnTo>
                          <a:pt x="11" y="392"/>
                        </a:lnTo>
                        <a:lnTo>
                          <a:pt x="11" y="386"/>
                        </a:lnTo>
                        <a:lnTo>
                          <a:pt x="11" y="380"/>
                        </a:lnTo>
                        <a:lnTo>
                          <a:pt x="17" y="380"/>
                        </a:lnTo>
                        <a:lnTo>
                          <a:pt x="17" y="375"/>
                        </a:lnTo>
                        <a:lnTo>
                          <a:pt x="22" y="369"/>
                        </a:lnTo>
                        <a:lnTo>
                          <a:pt x="28" y="363"/>
                        </a:lnTo>
                        <a:lnTo>
                          <a:pt x="34" y="358"/>
                        </a:lnTo>
                        <a:lnTo>
                          <a:pt x="39" y="358"/>
                        </a:lnTo>
                        <a:lnTo>
                          <a:pt x="45" y="352"/>
                        </a:lnTo>
                        <a:lnTo>
                          <a:pt x="51" y="352"/>
                        </a:lnTo>
                        <a:lnTo>
                          <a:pt x="56" y="352"/>
                        </a:lnTo>
                        <a:lnTo>
                          <a:pt x="62" y="352"/>
                        </a:lnTo>
                        <a:lnTo>
                          <a:pt x="68" y="346"/>
                        </a:lnTo>
                        <a:lnTo>
                          <a:pt x="73" y="346"/>
                        </a:lnTo>
                        <a:lnTo>
                          <a:pt x="79" y="341"/>
                        </a:lnTo>
                        <a:lnTo>
                          <a:pt x="79" y="335"/>
                        </a:lnTo>
                        <a:lnTo>
                          <a:pt x="85" y="335"/>
                        </a:lnTo>
                        <a:lnTo>
                          <a:pt x="85" y="329"/>
                        </a:lnTo>
                        <a:lnTo>
                          <a:pt x="85" y="324"/>
                        </a:lnTo>
                        <a:lnTo>
                          <a:pt x="85" y="318"/>
                        </a:lnTo>
                        <a:lnTo>
                          <a:pt x="90" y="318"/>
                        </a:lnTo>
                        <a:lnTo>
                          <a:pt x="90" y="312"/>
                        </a:lnTo>
                        <a:lnTo>
                          <a:pt x="90" y="307"/>
                        </a:lnTo>
                        <a:lnTo>
                          <a:pt x="96" y="307"/>
                        </a:lnTo>
                        <a:lnTo>
                          <a:pt x="96" y="295"/>
                        </a:lnTo>
                        <a:lnTo>
                          <a:pt x="96" y="290"/>
                        </a:lnTo>
                        <a:lnTo>
                          <a:pt x="102" y="290"/>
                        </a:lnTo>
                        <a:lnTo>
                          <a:pt x="102" y="284"/>
                        </a:lnTo>
                        <a:lnTo>
                          <a:pt x="102" y="278"/>
                        </a:lnTo>
                        <a:lnTo>
                          <a:pt x="102" y="273"/>
                        </a:lnTo>
                        <a:lnTo>
                          <a:pt x="96" y="273"/>
                        </a:lnTo>
                        <a:lnTo>
                          <a:pt x="96" y="267"/>
                        </a:lnTo>
                        <a:lnTo>
                          <a:pt x="90" y="267"/>
                        </a:lnTo>
                        <a:lnTo>
                          <a:pt x="85" y="267"/>
                        </a:lnTo>
                        <a:lnTo>
                          <a:pt x="79" y="256"/>
                        </a:lnTo>
                        <a:lnTo>
                          <a:pt x="73" y="256"/>
                        </a:lnTo>
                        <a:lnTo>
                          <a:pt x="73" y="250"/>
                        </a:lnTo>
                        <a:lnTo>
                          <a:pt x="73" y="239"/>
                        </a:lnTo>
                        <a:lnTo>
                          <a:pt x="68" y="239"/>
                        </a:lnTo>
                        <a:lnTo>
                          <a:pt x="68" y="222"/>
                        </a:lnTo>
                        <a:lnTo>
                          <a:pt x="68" y="210"/>
                        </a:lnTo>
                        <a:lnTo>
                          <a:pt x="68" y="193"/>
                        </a:lnTo>
                        <a:lnTo>
                          <a:pt x="68" y="182"/>
                        </a:lnTo>
                        <a:lnTo>
                          <a:pt x="68" y="165"/>
                        </a:lnTo>
                        <a:lnTo>
                          <a:pt x="68" y="154"/>
                        </a:lnTo>
                        <a:lnTo>
                          <a:pt x="68" y="148"/>
                        </a:lnTo>
                        <a:lnTo>
                          <a:pt x="62" y="142"/>
                        </a:lnTo>
                        <a:lnTo>
                          <a:pt x="62" y="137"/>
                        </a:lnTo>
                        <a:lnTo>
                          <a:pt x="56" y="131"/>
                        </a:lnTo>
                        <a:lnTo>
                          <a:pt x="51" y="125"/>
                        </a:lnTo>
                        <a:lnTo>
                          <a:pt x="45" y="119"/>
                        </a:lnTo>
                        <a:lnTo>
                          <a:pt x="45" y="114"/>
                        </a:lnTo>
                        <a:lnTo>
                          <a:pt x="45" y="108"/>
                        </a:lnTo>
                        <a:lnTo>
                          <a:pt x="39" y="102"/>
                        </a:lnTo>
                        <a:lnTo>
                          <a:pt x="39" y="97"/>
                        </a:lnTo>
                        <a:lnTo>
                          <a:pt x="34" y="97"/>
                        </a:lnTo>
                        <a:lnTo>
                          <a:pt x="34" y="91"/>
                        </a:lnTo>
                        <a:lnTo>
                          <a:pt x="34" y="85"/>
                        </a:lnTo>
                        <a:lnTo>
                          <a:pt x="28" y="74"/>
                        </a:lnTo>
                        <a:lnTo>
                          <a:pt x="28" y="68"/>
                        </a:lnTo>
                        <a:lnTo>
                          <a:pt x="28" y="63"/>
                        </a:lnTo>
                        <a:lnTo>
                          <a:pt x="28" y="51"/>
                        </a:lnTo>
                        <a:lnTo>
                          <a:pt x="28" y="40"/>
                        </a:lnTo>
                        <a:lnTo>
                          <a:pt x="34" y="40"/>
                        </a:lnTo>
                        <a:lnTo>
                          <a:pt x="39" y="46"/>
                        </a:lnTo>
                        <a:lnTo>
                          <a:pt x="45" y="46"/>
                        </a:lnTo>
                        <a:lnTo>
                          <a:pt x="51" y="46"/>
                        </a:lnTo>
                        <a:lnTo>
                          <a:pt x="56" y="46"/>
                        </a:lnTo>
                        <a:lnTo>
                          <a:pt x="68" y="51"/>
                        </a:lnTo>
                        <a:lnTo>
                          <a:pt x="79" y="57"/>
                        </a:lnTo>
                        <a:lnTo>
                          <a:pt x="85" y="57"/>
                        </a:lnTo>
                        <a:lnTo>
                          <a:pt x="96" y="57"/>
                        </a:lnTo>
                        <a:lnTo>
                          <a:pt x="96" y="63"/>
                        </a:lnTo>
                        <a:lnTo>
                          <a:pt x="107" y="63"/>
                        </a:lnTo>
                        <a:lnTo>
                          <a:pt x="124" y="68"/>
                        </a:lnTo>
                        <a:lnTo>
                          <a:pt x="136" y="68"/>
                        </a:lnTo>
                        <a:lnTo>
                          <a:pt x="141" y="68"/>
                        </a:lnTo>
                        <a:lnTo>
                          <a:pt x="153" y="68"/>
                        </a:lnTo>
                        <a:lnTo>
                          <a:pt x="153" y="74"/>
                        </a:lnTo>
                        <a:lnTo>
                          <a:pt x="158" y="74"/>
                        </a:lnTo>
                        <a:lnTo>
                          <a:pt x="170" y="74"/>
                        </a:lnTo>
                        <a:lnTo>
                          <a:pt x="175" y="74"/>
                        </a:lnTo>
                        <a:lnTo>
                          <a:pt x="181" y="80"/>
                        </a:lnTo>
                        <a:lnTo>
                          <a:pt x="187" y="80"/>
                        </a:lnTo>
                        <a:lnTo>
                          <a:pt x="187" y="85"/>
                        </a:lnTo>
                        <a:lnTo>
                          <a:pt x="192" y="85"/>
                        </a:lnTo>
                        <a:lnTo>
                          <a:pt x="198" y="85"/>
                        </a:lnTo>
                        <a:lnTo>
                          <a:pt x="204" y="85"/>
                        </a:lnTo>
                        <a:lnTo>
                          <a:pt x="215" y="97"/>
                        </a:lnTo>
                        <a:lnTo>
                          <a:pt x="221" y="97"/>
                        </a:lnTo>
                        <a:lnTo>
                          <a:pt x="226" y="97"/>
                        </a:lnTo>
                        <a:lnTo>
                          <a:pt x="232" y="102"/>
                        </a:lnTo>
                        <a:lnTo>
                          <a:pt x="238" y="102"/>
                        </a:lnTo>
                        <a:lnTo>
                          <a:pt x="243" y="102"/>
                        </a:lnTo>
                        <a:lnTo>
                          <a:pt x="249" y="102"/>
                        </a:lnTo>
                        <a:lnTo>
                          <a:pt x="255" y="108"/>
                        </a:lnTo>
                        <a:lnTo>
                          <a:pt x="260" y="108"/>
                        </a:lnTo>
                        <a:lnTo>
                          <a:pt x="266" y="114"/>
                        </a:lnTo>
                        <a:lnTo>
                          <a:pt x="272" y="114"/>
                        </a:lnTo>
                        <a:lnTo>
                          <a:pt x="277" y="119"/>
                        </a:lnTo>
                        <a:lnTo>
                          <a:pt x="283" y="125"/>
                        </a:lnTo>
                        <a:lnTo>
                          <a:pt x="289" y="125"/>
                        </a:lnTo>
                        <a:lnTo>
                          <a:pt x="294" y="125"/>
                        </a:lnTo>
                        <a:lnTo>
                          <a:pt x="306" y="131"/>
                        </a:lnTo>
                        <a:lnTo>
                          <a:pt x="306" y="137"/>
                        </a:lnTo>
                        <a:lnTo>
                          <a:pt x="311" y="137"/>
                        </a:lnTo>
                        <a:lnTo>
                          <a:pt x="311" y="142"/>
                        </a:lnTo>
                        <a:lnTo>
                          <a:pt x="317" y="142"/>
                        </a:lnTo>
                        <a:lnTo>
                          <a:pt x="323" y="142"/>
                        </a:lnTo>
                        <a:lnTo>
                          <a:pt x="323" y="137"/>
                        </a:lnTo>
                        <a:lnTo>
                          <a:pt x="323" y="131"/>
                        </a:lnTo>
                        <a:lnTo>
                          <a:pt x="323" y="125"/>
                        </a:lnTo>
                        <a:lnTo>
                          <a:pt x="317" y="119"/>
                        </a:lnTo>
                        <a:lnTo>
                          <a:pt x="317" y="114"/>
                        </a:lnTo>
                        <a:lnTo>
                          <a:pt x="311" y="108"/>
                        </a:lnTo>
                        <a:lnTo>
                          <a:pt x="311" y="102"/>
                        </a:lnTo>
                        <a:lnTo>
                          <a:pt x="311" y="97"/>
                        </a:lnTo>
                        <a:lnTo>
                          <a:pt x="306" y="97"/>
                        </a:lnTo>
                        <a:lnTo>
                          <a:pt x="306" y="85"/>
                        </a:lnTo>
                        <a:lnTo>
                          <a:pt x="306" y="80"/>
                        </a:lnTo>
                        <a:lnTo>
                          <a:pt x="300" y="80"/>
                        </a:lnTo>
                        <a:lnTo>
                          <a:pt x="300" y="74"/>
                        </a:lnTo>
                        <a:lnTo>
                          <a:pt x="294" y="68"/>
                        </a:lnTo>
                        <a:lnTo>
                          <a:pt x="294" y="57"/>
                        </a:lnTo>
                        <a:lnTo>
                          <a:pt x="300" y="57"/>
                        </a:lnTo>
                        <a:lnTo>
                          <a:pt x="300" y="51"/>
                        </a:lnTo>
                        <a:lnTo>
                          <a:pt x="300" y="46"/>
                        </a:lnTo>
                        <a:lnTo>
                          <a:pt x="306" y="46"/>
                        </a:lnTo>
                        <a:lnTo>
                          <a:pt x="306" y="40"/>
                        </a:lnTo>
                        <a:lnTo>
                          <a:pt x="306" y="34"/>
                        </a:lnTo>
                        <a:lnTo>
                          <a:pt x="311" y="34"/>
                        </a:lnTo>
                        <a:lnTo>
                          <a:pt x="334" y="17"/>
                        </a:lnTo>
                        <a:lnTo>
                          <a:pt x="340" y="12"/>
                        </a:lnTo>
                        <a:lnTo>
                          <a:pt x="345" y="12"/>
                        </a:lnTo>
                        <a:lnTo>
                          <a:pt x="351" y="6"/>
                        </a:lnTo>
                        <a:lnTo>
                          <a:pt x="357" y="6"/>
                        </a:lnTo>
                        <a:lnTo>
                          <a:pt x="368" y="0"/>
                        </a:lnTo>
                        <a:lnTo>
                          <a:pt x="374" y="0"/>
                        </a:lnTo>
                        <a:lnTo>
                          <a:pt x="379" y="6"/>
                        </a:lnTo>
                        <a:lnTo>
                          <a:pt x="385" y="12"/>
                        </a:lnTo>
                        <a:lnTo>
                          <a:pt x="391" y="12"/>
                        </a:lnTo>
                        <a:lnTo>
                          <a:pt x="396" y="12"/>
                        </a:lnTo>
                        <a:lnTo>
                          <a:pt x="396" y="17"/>
                        </a:lnTo>
                        <a:lnTo>
                          <a:pt x="402" y="17"/>
                        </a:lnTo>
                        <a:lnTo>
                          <a:pt x="408" y="17"/>
                        </a:lnTo>
                        <a:lnTo>
                          <a:pt x="419" y="23"/>
                        </a:lnTo>
                        <a:lnTo>
                          <a:pt x="425" y="23"/>
                        </a:lnTo>
                        <a:lnTo>
                          <a:pt x="430" y="23"/>
                        </a:lnTo>
                        <a:lnTo>
                          <a:pt x="442" y="29"/>
                        </a:lnTo>
                        <a:lnTo>
                          <a:pt x="447" y="29"/>
                        </a:lnTo>
                        <a:lnTo>
                          <a:pt x="453" y="29"/>
                        </a:lnTo>
                        <a:lnTo>
                          <a:pt x="453" y="34"/>
                        </a:lnTo>
                        <a:lnTo>
                          <a:pt x="464" y="34"/>
                        </a:lnTo>
                        <a:lnTo>
                          <a:pt x="476" y="40"/>
                        </a:lnTo>
                        <a:lnTo>
                          <a:pt x="487" y="40"/>
                        </a:lnTo>
                        <a:lnTo>
                          <a:pt x="493" y="40"/>
                        </a:lnTo>
                        <a:lnTo>
                          <a:pt x="504" y="40"/>
                        </a:lnTo>
                        <a:lnTo>
                          <a:pt x="510" y="40"/>
                        </a:lnTo>
                        <a:lnTo>
                          <a:pt x="515" y="40"/>
                        </a:lnTo>
                        <a:lnTo>
                          <a:pt x="521" y="40"/>
                        </a:lnTo>
                        <a:lnTo>
                          <a:pt x="527" y="40"/>
                        </a:lnTo>
                        <a:lnTo>
                          <a:pt x="532" y="34"/>
                        </a:lnTo>
                        <a:lnTo>
                          <a:pt x="538" y="34"/>
                        </a:lnTo>
                        <a:lnTo>
                          <a:pt x="544" y="40"/>
                        </a:lnTo>
                        <a:lnTo>
                          <a:pt x="549" y="46"/>
                        </a:lnTo>
                        <a:lnTo>
                          <a:pt x="555" y="46"/>
                        </a:lnTo>
                        <a:lnTo>
                          <a:pt x="561" y="46"/>
                        </a:lnTo>
                        <a:lnTo>
                          <a:pt x="561" y="51"/>
                        </a:lnTo>
                        <a:lnTo>
                          <a:pt x="561" y="57"/>
                        </a:lnTo>
                        <a:lnTo>
                          <a:pt x="566" y="63"/>
                        </a:lnTo>
                        <a:lnTo>
                          <a:pt x="572" y="63"/>
                        </a:lnTo>
                        <a:lnTo>
                          <a:pt x="572" y="68"/>
                        </a:lnTo>
                        <a:lnTo>
                          <a:pt x="572" y="74"/>
                        </a:lnTo>
                        <a:lnTo>
                          <a:pt x="578" y="80"/>
                        </a:lnTo>
                        <a:lnTo>
                          <a:pt x="578" y="85"/>
                        </a:lnTo>
                        <a:lnTo>
                          <a:pt x="578" y="91"/>
                        </a:lnTo>
                        <a:lnTo>
                          <a:pt x="583" y="91"/>
                        </a:lnTo>
                        <a:lnTo>
                          <a:pt x="583" y="97"/>
                        </a:lnTo>
                        <a:lnTo>
                          <a:pt x="589" y="97"/>
                        </a:lnTo>
                        <a:lnTo>
                          <a:pt x="589" y="102"/>
                        </a:lnTo>
                        <a:lnTo>
                          <a:pt x="583" y="102"/>
                        </a:lnTo>
                        <a:lnTo>
                          <a:pt x="583" y="108"/>
                        </a:lnTo>
                        <a:lnTo>
                          <a:pt x="583" y="114"/>
                        </a:lnTo>
                        <a:lnTo>
                          <a:pt x="578" y="114"/>
                        </a:lnTo>
                        <a:lnTo>
                          <a:pt x="578" y="119"/>
                        </a:lnTo>
                        <a:lnTo>
                          <a:pt x="578" y="125"/>
                        </a:lnTo>
                        <a:lnTo>
                          <a:pt x="578" y="131"/>
                        </a:lnTo>
                        <a:lnTo>
                          <a:pt x="572" y="131"/>
                        </a:lnTo>
                        <a:lnTo>
                          <a:pt x="572" y="137"/>
                        </a:lnTo>
                        <a:lnTo>
                          <a:pt x="572" y="142"/>
                        </a:lnTo>
                        <a:lnTo>
                          <a:pt x="572" y="148"/>
                        </a:lnTo>
                        <a:lnTo>
                          <a:pt x="578" y="148"/>
                        </a:lnTo>
                        <a:lnTo>
                          <a:pt x="589" y="148"/>
                        </a:lnTo>
                        <a:lnTo>
                          <a:pt x="589" y="142"/>
                        </a:lnTo>
                        <a:lnTo>
                          <a:pt x="595" y="142"/>
                        </a:lnTo>
                        <a:lnTo>
                          <a:pt x="600" y="137"/>
                        </a:lnTo>
                        <a:lnTo>
                          <a:pt x="606" y="131"/>
                        </a:lnTo>
                        <a:lnTo>
                          <a:pt x="612" y="125"/>
                        </a:lnTo>
                        <a:lnTo>
                          <a:pt x="617" y="125"/>
                        </a:lnTo>
                        <a:lnTo>
                          <a:pt x="623" y="125"/>
                        </a:lnTo>
                        <a:lnTo>
                          <a:pt x="629" y="125"/>
                        </a:lnTo>
                        <a:lnTo>
                          <a:pt x="634" y="125"/>
                        </a:lnTo>
                        <a:lnTo>
                          <a:pt x="657" y="114"/>
                        </a:lnTo>
                        <a:lnTo>
                          <a:pt x="663" y="114"/>
                        </a:lnTo>
                        <a:lnTo>
                          <a:pt x="685" y="108"/>
                        </a:lnTo>
                        <a:lnTo>
                          <a:pt x="691" y="102"/>
                        </a:lnTo>
                        <a:lnTo>
                          <a:pt x="708" y="102"/>
                        </a:lnTo>
                        <a:lnTo>
                          <a:pt x="714" y="108"/>
                        </a:lnTo>
                        <a:lnTo>
                          <a:pt x="719" y="108"/>
                        </a:lnTo>
                        <a:lnTo>
                          <a:pt x="725" y="114"/>
                        </a:lnTo>
                        <a:lnTo>
                          <a:pt x="731" y="114"/>
                        </a:lnTo>
                        <a:lnTo>
                          <a:pt x="736" y="114"/>
                        </a:lnTo>
                        <a:lnTo>
                          <a:pt x="742" y="114"/>
                        </a:lnTo>
                        <a:lnTo>
                          <a:pt x="742" y="119"/>
                        </a:lnTo>
                        <a:lnTo>
                          <a:pt x="742" y="125"/>
                        </a:lnTo>
                        <a:lnTo>
                          <a:pt x="748" y="125"/>
                        </a:lnTo>
                        <a:lnTo>
                          <a:pt x="753" y="125"/>
                        </a:lnTo>
                        <a:lnTo>
                          <a:pt x="753" y="131"/>
                        </a:lnTo>
                        <a:lnTo>
                          <a:pt x="759" y="131"/>
                        </a:lnTo>
                        <a:lnTo>
                          <a:pt x="759" y="137"/>
                        </a:lnTo>
                        <a:lnTo>
                          <a:pt x="765" y="142"/>
                        </a:lnTo>
                        <a:lnTo>
                          <a:pt x="770" y="142"/>
                        </a:lnTo>
                        <a:lnTo>
                          <a:pt x="776" y="148"/>
                        </a:lnTo>
                        <a:lnTo>
                          <a:pt x="782" y="154"/>
                        </a:lnTo>
                        <a:lnTo>
                          <a:pt x="787" y="159"/>
                        </a:lnTo>
                        <a:lnTo>
                          <a:pt x="787" y="165"/>
                        </a:lnTo>
                        <a:lnTo>
                          <a:pt x="799" y="171"/>
                        </a:lnTo>
                        <a:lnTo>
                          <a:pt x="810" y="176"/>
                        </a:lnTo>
                        <a:lnTo>
                          <a:pt x="810" y="182"/>
                        </a:lnTo>
                        <a:lnTo>
                          <a:pt x="816" y="188"/>
                        </a:lnTo>
                        <a:lnTo>
                          <a:pt x="816" y="193"/>
                        </a:lnTo>
                        <a:lnTo>
                          <a:pt x="821" y="199"/>
                        </a:lnTo>
                        <a:lnTo>
                          <a:pt x="827" y="199"/>
                        </a:lnTo>
                        <a:lnTo>
                          <a:pt x="833" y="210"/>
                        </a:lnTo>
                        <a:lnTo>
                          <a:pt x="838" y="222"/>
                        </a:lnTo>
                        <a:lnTo>
                          <a:pt x="844" y="222"/>
                        </a:lnTo>
                        <a:lnTo>
                          <a:pt x="844" y="227"/>
                        </a:lnTo>
                        <a:lnTo>
                          <a:pt x="844" y="239"/>
                        </a:lnTo>
                        <a:lnTo>
                          <a:pt x="844" y="244"/>
                        </a:lnTo>
                        <a:lnTo>
                          <a:pt x="844" y="250"/>
                        </a:lnTo>
                        <a:lnTo>
                          <a:pt x="844" y="256"/>
                        </a:lnTo>
                        <a:lnTo>
                          <a:pt x="844" y="261"/>
                        </a:lnTo>
                        <a:lnTo>
                          <a:pt x="844" y="273"/>
                        </a:lnTo>
                        <a:lnTo>
                          <a:pt x="844" y="284"/>
                        </a:lnTo>
                        <a:lnTo>
                          <a:pt x="844" y="295"/>
                        </a:lnTo>
                        <a:lnTo>
                          <a:pt x="838" y="324"/>
                        </a:lnTo>
                        <a:lnTo>
                          <a:pt x="838" y="346"/>
                        </a:lnTo>
                        <a:lnTo>
                          <a:pt x="833" y="352"/>
                        </a:lnTo>
                        <a:lnTo>
                          <a:pt x="833" y="358"/>
                        </a:lnTo>
                        <a:lnTo>
                          <a:pt x="827" y="358"/>
                        </a:lnTo>
                        <a:lnTo>
                          <a:pt x="827" y="363"/>
                        </a:lnTo>
                        <a:lnTo>
                          <a:pt x="821" y="363"/>
                        </a:lnTo>
                        <a:lnTo>
                          <a:pt x="816" y="363"/>
                        </a:lnTo>
                        <a:lnTo>
                          <a:pt x="816" y="369"/>
                        </a:lnTo>
                        <a:lnTo>
                          <a:pt x="810" y="369"/>
                        </a:lnTo>
                        <a:lnTo>
                          <a:pt x="804" y="375"/>
                        </a:lnTo>
                        <a:lnTo>
                          <a:pt x="799" y="375"/>
                        </a:lnTo>
                        <a:lnTo>
                          <a:pt x="799" y="380"/>
                        </a:lnTo>
                        <a:lnTo>
                          <a:pt x="793" y="380"/>
                        </a:lnTo>
                        <a:lnTo>
                          <a:pt x="787" y="386"/>
                        </a:lnTo>
                        <a:lnTo>
                          <a:pt x="787" y="392"/>
                        </a:lnTo>
                        <a:lnTo>
                          <a:pt x="787" y="403"/>
                        </a:lnTo>
                        <a:lnTo>
                          <a:pt x="782" y="403"/>
                        </a:lnTo>
                        <a:lnTo>
                          <a:pt x="782" y="409"/>
                        </a:lnTo>
                        <a:lnTo>
                          <a:pt x="782" y="414"/>
                        </a:lnTo>
                        <a:lnTo>
                          <a:pt x="782" y="420"/>
                        </a:lnTo>
                        <a:lnTo>
                          <a:pt x="776" y="426"/>
                        </a:lnTo>
                        <a:lnTo>
                          <a:pt x="776" y="431"/>
                        </a:lnTo>
                        <a:lnTo>
                          <a:pt x="770" y="431"/>
                        </a:lnTo>
                        <a:lnTo>
                          <a:pt x="770" y="437"/>
                        </a:lnTo>
                        <a:lnTo>
                          <a:pt x="765" y="443"/>
                        </a:lnTo>
                        <a:lnTo>
                          <a:pt x="765" y="448"/>
                        </a:lnTo>
                        <a:lnTo>
                          <a:pt x="759" y="448"/>
                        </a:lnTo>
                        <a:lnTo>
                          <a:pt x="759" y="460"/>
                        </a:lnTo>
                        <a:lnTo>
                          <a:pt x="759" y="482"/>
                        </a:lnTo>
                        <a:lnTo>
                          <a:pt x="759" y="488"/>
                        </a:lnTo>
                        <a:lnTo>
                          <a:pt x="765" y="494"/>
                        </a:lnTo>
                        <a:lnTo>
                          <a:pt x="765" y="499"/>
                        </a:lnTo>
                        <a:lnTo>
                          <a:pt x="765" y="505"/>
                        </a:lnTo>
                        <a:lnTo>
                          <a:pt x="765" y="528"/>
                        </a:lnTo>
                        <a:lnTo>
                          <a:pt x="765" y="533"/>
                        </a:lnTo>
                        <a:lnTo>
                          <a:pt x="759" y="550"/>
                        </a:lnTo>
                        <a:lnTo>
                          <a:pt x="759" y="562"/>
                        </a:lnTo>
                        <a:lnTo>
                          <a:pt x="753" y="573"/>
                        </a:lnTo>
                        <a:lnTo>
                          <a:pt x="753" y="579"/>
                        </a:lnTo>
                        <a:lnTo>
                          <a:pt x="753" y="584"/>
                        </a:lnTo>
                        <a:lnTo>
                          <a:pt x="748" y="584"/>
                        </a:lnTo>
                        <a:lnTo>
                          <a:pt x="748" y="579"/>
                        </a:lnTo>
                        <a:lnTo>
                          <a:pt x="742" y="573"/>
                        </a:lnTo>
                        <a:lnTo>
                          <a:pt x="742" y="579"/>
                        </a:lnTo>
                        <a:lnTo>
                          <a:pt x="736" y="579"/>
                        </a:lnTo>
                        <a:lnTo>
                          <a:pt x="731" y="579"/>
                        </a:lnTo>
                        <a:lnTo>
                          <a:pt x="725" y="573"/>
                        </a:lnTo>
                        <a:lnTo>
                          <a:pt x="725" y="579"/>
                        </a:lnTo>
                        <a:lnTo>
                          <a:pt x="719" y="584"/>
                        </a:lnTo>
                        <a:lnTo>
                          <a:pt x="719" y="590"/>
                        </a:lnTo>
                        <a:lnTo>
                          <a:pt x="719" y="596"/>
                        </a:lnTo>
                        <a:lnTo>
                          <a:pt x="714" y="601"/>
                        </a:lnTo>
                        <a:lnTo>
                          <a:pt x="708" y="607"/>
                        </a:lnTo>
                        <a:lnTo>
                          <a:pt x="702" y="607"/>
                        </a:lnTo>
                        <a:lnTo>
                          <a:pt x="697" y="607"/>
                        </a:lnTo>
                        <a:lnTo>
                          <a:pt x="691" y="607"/>
                        </a:lnTo>
                        <a:lnTo>
                          <a:pt x="691" y="590"/>
                        </a:lnTo>
                        <a:lnTo>
                          <a:pt x="691" y="584"/>
                        </a:lnTo>
                        <a:lnTo>
                          <a:pt x="685" y="584"/>
                        </a:lnTo>
                        <a:lnTo>
                          <a:pt x="685" y="579"/>
                        </a:lnTo>
                        <a:lnTo>
                          <a:pt x="680" y="573"/>
                        </a:lnTo>
                        <a:lnTo>
                          <a:pt x="668" y="573"/>
                        </a:lnTo>
                        <a:lnTo>
                          <a:pt x="668" y="567"/>
                        </a:lnTo>
                        <a:lnTo>
                          <a:pt x="663" y="562"/>
                        </a:lnTo>
                        <a:lnTo>
                          <a:pt x="657" y="562"/>
                        </a:lnTo>
                        <a:lnTo>
                          <a:pt x="657" y="556"/>
                        </a:lnTo>
                        <a:lnTo>
                          <a:pt x="651" y="550"/>
                        </a:lnTo>
                        <a:lnTo>
                          <a:pt x="651" y="545"/>
                        </a:lnTo>
                        <a:lnTo>
                          <a:pt x="646" y="545"/>
                        </a:lnTo>
                        <a:lnTo>
                          <a:pt x="646" y="539"/>
                        </a:lnTo>
                        <a:lnTo>
                          <a:pt x="646" y="533"/>
                        </a:lnTo>
                        <a:lnTo>
                          <a:pt x="646" y="528"/>
                        </a:lnTo>
                        <a:lnTo>
                          <a:pt x="640" y="528"/>
                        </a:lnTo>
                        <a:lnTo>
                          <a:pt x="634" y="522"/>
                        </a:lnTo>
                        <a:lnTo>
                          <a:pt x="629" y="522"/>
                        </a:lnTo>
                        <a:lnTo>
                          <a:pt x="623" y="522"/>
                        </a:lnTo>
                        <a:lnTo>
                          <a:pt x="617" y="522"/>
                        </a:lnTo>
                        <a:lnTo>
                          <a:pt x="606" y="522"/>
                        </a:lnTo>
                        <a:lnTo>
                          <a:pt x="600" y="522"/>
                        </a:lnTo>
                        <a:lnTo>
                          <a:pt x="589" y="522"/>
                        </a:lnTo>
                        <a:lnTo>
                          <a:pt x="583" y="528"/>
                        </a:lnTo>
                        <a:lnTo>
                          <a:pt x="578" y="528"/>
                        </a:lnTo>
                        <a:lnTo>
                          <a:pt x="572" y="528"/>
                        </a:lnTo>
                        <a:lnTo>
                          <a:pt x="572" y="533"/>
                        </a:lnTo>
                        <a:lnTo>
                          <a:pt x="566" y="533"/>
                        </a:lnTo>
                        <a:lnTo>
                          <a:pt x="561" y="539"/>
                        </a:lnTo>
                        <a:lnTo>
                          <a:pt x="555" y="539"/>
                        </a:lnTo>
                        <a:lnTo>
                          <a:pt x="549" y="539"/>
                        </a:lnTo>
                        <a:lnTo>
                          <a:pt x="549" y="533"/>
                        </a:lnTo>
                        <a:lnTo>
                          <a:pt x="544" y="533"/>
                        </a:lnTo>
                        <a:lnTo>
                          <a:pt x="544" y="528"/>
                        </a:lnTo>
                        <a:lnTo>
                          <a:pt x="538" y="528"/>
                        </a:lnTo>
                        <a:lnTo>
                          <a:pt x="532" y="528"/>
                        </a:lnTo>
                        <a:lnTo>
                          <a:pt x="527" y="516"/>
                        </a:lnTo>
                        <a:lnTo>
                          <a:pt x="521" y="516"/>
                        </a:lnTo>
                        <a:lnTo>
                          <a:pt x="521" y="505"/>
                        </a:lnTo>
                        <a:lnTo>
                          <a:pt x="521" y="499"/>
                        </a:lnTo>
                        <a:lnTo>
                          <a:pt x="521" y="494"/>
                        </a:lnTo>
                        <a:lnTo>
                          <a:pt x="521" y="488"/>
                        </a:lnTo>
                        <a:lnTo>
                          <a:pt x="527" y="482"/>
                        </a:lnTo>
                        <a:lnTo>
                          <a:pt x="527" y="477"/>
                        </a:lnTo>
                        <a:lnTo>
                          <a:pt x="521" y="477"/>
                        </a:lnTo>
                        <a:lnTo>
                          <a:pt x="515" y="477"/>
                        </a:lnTo>
                        <a:lnTo>
                          <a:pt x="510" y="471"/>
                        </a:lnTo>
                        <a:lnTo>
                          <a:pt x="504" y="471"/>
                        </a:lnTo>
                        <a:lnTo>
                          <a:pt x="493" y="471"/>
                        </a:lnTo>
                        <a:lnTo>
                          <a:pt x="487" y="471"/>
                        </a:lnTo>
                        <a:lnTo>
                          <a:pt x="476" y="465"/>
                        </a:lnTo>
                        <a:lnTo>
                          <a:pt x="470" y="465"/>
                        </a:lnTo>
                        <a:lnTo>
                          <a:pt x="459" y="460"/>
                        </a:lnTo>
                        <a:lnTo>
                          <a:pt x="453" y="460"/>
                        </a:lnTo>
                        <a:lnTo>
                          <a:pt x="447" y="460"/>
                        </a:lnTo>
                        <a:lnTo>
                          <a:pt x="442" y="460"/>
                        </a:lnTo>
                        <a:lnTo>
                          <a:pt x="430" y="454"/>
                        </a:lnTo>
                        <a:lnTo>
                          <a:pt x="425" y="454"/>
                        </a:lnTo>
                        <a:lnTo>
                          <a:pt x="413" y="454"/>
                        </a:lnTo>
                        <a:lnTo>
                          <a:pt x="408" y="454"/>
                        </a:lnTo>
                        <a:lnTo>
                          <a:pt x="402" y="448"/>
                        </a:lnTo>
                        <a:lnTo>
                          <a:pt x="396" y="448"/>
                        </a:lnTo>
                        <a:lnTo>
                          <a:pt x="391" y="448"/>
                        </a:lnTo>
                        <a:lnTo>
                          <a:pt x="391" y="454"/>
                        </a:lnTo>
                        <a:lnTo>
                          <a:pt x="385" y="460"/>
                        </a:lnTo>
                        <a:lnTo>
                          <a:pt x="379" y="460"/>
                        </a:lnTo>
                        <a:lnTo>
                          <a:pt x="379" y="465"/>
                        </a:lnTo>
                        <a:lnTo>
                          <a:pt x="374" y="465"/>
                        </a:lnTo>
                        <a:lnTo>
                          <a:pt x="368" y="471"/>
                        </a:lnTo>
                        <a:lnTo>
                          <a:pt x="368" y="477"/>
                        </a:lnTo>
                        <a:lnTo>
                          <a:pt x="379" y="477"/>
                        </a:lnTo>
                        <a:lnTo>
                          <a:pt x="385" y="477"/>
                        </a:lnTo>
                        <a:lnTo>
                          <a:pt x="391" y="477"/>
                        </a:lnTo>
                        <a:lnTo>
                          <a:pt x="396" y="482"/>
                        </a:lnTo>
                        <a:lnTo>
                          <a:pt x="396" y="488"/>
                        </a:lnTo>
                        <a:lnTo>
                          <a:pt x="396" y="494"/>
                        </a:lnTo>
                        <a:lnTo>
                          <a:pt x="396" y="499"/>
                        </a:lnTo>
                        <a:lnTo>
                          <a:pt x="396" y="505"/>
                        </a:lnTo>
                        <a:lnTo>
                          <a:pt x="391" y="505"/>
                        </a:lnTo>
                        <a:lnTo>
                          <a:pt x="385" y="511"/>
                        </a:lnTo>
                        <a:lnTo>
                          <a:pt x="379" y="516"/>
                        </a:lnTo>
                        <a:lnTo>
                          <a:pt x="368" y="516"/>
                        </a:lnTo>
                        <a:lnTo>
                          <a:pt x="368" y="511"/>
                        </a:lnTo>
                        <a:lnTo>
                          <a:pt x="362" y="511"/>
                        </a:lnTo>
                        <a:lnTo>
                          <a:pt x="351" y="511"/>
                        </a:lnTo>
                        <a:lnTo>
                          <a:pt x="340" y="511"/>
                        </a:lnTo>
                        <a:lnTo>
                          <a:pt x="328" y="516"/>
                        </a:lnTo>
                        <a:lnTo>
                          <a:pt x="323" y="516"/>
                        </a:lnTo>
                        <a:lnTo>
                          <a:pt x="317" y="516"/>
                        </a:lnTo>
                        <a:lnTo>
                          <a:pt x="311" y="528"/>
                        </a:lnTo>
                        <a:lnTo>
                          <a:pt x="306" y="528"/>
                        </a:lnTo>
                        <a:lnTo>
                          <a:pt x="306" y="533"/>
                        </a:lnTo>
                        <a:lnTo>
                          <a:pt x="294" y="539"/>
                        </a:lnTo>
                        <a:lnTo>
                          <a:pt x="294" y="545"/>
                        </a:lnTo>
                        <a:lnTo>
                          <a:pt x="289" y="545"/>
                        </a:lnTo>
                        <a:lnTo>
                          <a:pt x="283" y="545"/>
                        </a:lnTo>
                        <a:lnTo>
                          <a:pt x="283" y="539"/>
                        </a:lnTo>
                        <a:lnTo>
                          <a:pt x="283" y="533"/>
                        </a:lnTo>
                        <a:lnTo>
                          <a:pt x="277" y="533"/>
                        </a:lnTo>
                        <a:lnTo>
                          <a:pt x="277" y="528"/>
                        </a:lnTo>
                        <a:lnTo>
                          <a:pt x="277" y="522"/>
                        </a:lnTo>
                        <a:lnTo>
                          <a:pt x="272" y="516"/>
                        </a:lnTo>
                        <a:lnTo>
                          <a:pt x="266" y="516"/>
                        </a:lnTo>
                        <a:lnTo>
                          <a:pt x="266" y="505"/>
                        </a:lnTo>
                        <a:lnTo>
                          <a:pt x="260" y="505"/>
                        </a:lnTo>
                        <a:lnTo>
                          <a:pt x="260" y="499"/>
                        </a:lnTo>
                        <a:lnTo>
                          <a:pt x="255" y="499"/>
                        </a:lnTo>
                        <a:lnTo>
                          <a:pt x="255" y="494"/>
                        </a:lnTo>
                        <a:lnTo>
                          <a:pt x="249" y="494"/>
                        </a:lnTo>
                        <a:lnTo>
                          <a:pt x="243" y="494"/>
                        </a:lnTo>
                        <a:lnTo>
                          <a:pt x="238" y="494"/>
                        </a:lnTo>
                        <a:lnTo>
                          <a:pt x="238" y="499"/>
                        </a:lnTo>
                        <a:lnTo>
                          <a:pt x="232" y="499"/>
                        </a:lnTo>
                        <a:lnTo>
                          <a:pt x="226" y="499"/>
                        </a:lnTo>
                        <a:lnTo>
                          <a:pt x="215" y="505"/>
                        </a:lnTo>
                        <a:lnTo>
                          <a:pt x="209" y="511"/>
                        </a:lnTo>
                        <a:lnTo>
                          <a:pt x="198" y="516"/>
                        </a:lnTo>
                        <a:lnTo>
                          <a:pt x="187" y="516"/>
                        </a:lnTo>
                        <a:lnTo>
                          <a:pt x="181" y="516"/>
                        </a:lnTo>
                        <a:lnTo>
                          <a:pt x="175" y="516"/>
                        </a:lnTo>
                        <a:lnTo>
                          <a:pt x="170" y="516"/>
                        </a:lnTo>
                        <a:lnTo>
                          <a:pt x="164" y="522"/>
                        </a:lnTo>
                        <a:lnTo>
                          <a:pt x="164" y="528"/>
                        </a:lnTo>
                        <a:lnTo>
                          <a:pt x="158" y="533"/>
                        </a:lnTo>
                        <a:lnTo>
                          <a:pt x="158" y="545"/>
                        </a:lnTo>
                        <a:lnTo>
                          <a:pt x="158" y="556"/>
                        </a:lnTo>
                        <a:lnTo>
                          <a:pt x="158" y="562"/>
                        </a:lnTo>
                        <a:lnTo>
                          <a:pt x="158" y="567"/>
                        </a:lnTo>
                        <a:lnTo>
                          <a:pt x="158" y="573"/>
                        </a:lnTo>
                        <a:lnTo>
                          <a:pt x="153" y="579"/>
                        </a:lnTo>
                        <a:lnTo>
                          <a:pt x="153" y="584"/>
                        </a:lnTo>
                        <a:lnTo>
                          <a:pt x="147" y="584"/>
                        </a:lnTo>
                        <a:lnTo>
                          <a:pt x="141" y="584"/>
                        </a:lnTo>
                        <a:lnTo>
                          <a:pt x="141" y="579"/>
                        </a:lnTo>
                        <a:lnTo>
                          <a:pt x="136" y="579"/>
                        </a:lnTo>
                        <a:lnTo>
                          <a:pt x="130" y="573"/>
                        </a:lnTo>
                        <a:lnTo>
                          <a:pt x="124" y="567"/>
                        </a:lnTo>
                        <a:lnTo>
                          <a:pt x="119" y="562"/>
                        </a:lnTo>
                        <a:lnTo>
                          <a:pt x="113" y="562"/>
                        </a:lnTo>
                        <a:lnTo>
                          <a:pt x="113" y="556"/>
                        </a:lnTo>
                        <a:lnTo>
                          <a:pt x="107" y="550"/>
                        </a:lnTo>
                        <a:lnTo>
                          <a:pt x="107" y="545"/>
                        </a:lnTo>
                        <a:lnTo>
                          <a:pt x="107" y="533"/>
                        </a:lnTo>
                        <a:lnTo>
                          <a:pt x="113" y="533"/>
                        </a:lnTo>
                        <a:lnTo>
                          <a:pt x="113" y="528"/>
                        </a:lnTo>
                        <a:lnTo>
                          <a:pt x="113" y="522"/>
                        </a:lnTo>
                        <a:lnTo>
                          <a:pt x="119" y="516"/>
                        </a:lnTo>
                        <a:lnTo>
                          <a:pt x="124" y="511"/>
                        </a:lnTo>
                        <a:lnTo>
                          <a:pt x="124" y="505"/>
                        </a:lnTo>
                        <a:lnTo>
                          <a:pt x="124" y="499"/>
                        </a:lnTo>
                        <a:lnTo>
                          <a:pt x="124" y="494"/>
                        </a:lnTo>
                        <a:lnTo>
                          <a:pt x="124" y="488"/>
                        </a:lnTo>
                        <a:lnTo>
                          <a:pt x="119" y="477"/>
                        </a:lnTo>
                        <a:lnTo>
                          <a:pt x="113" y="471"/>
                        </a:lnTo>
                        <a:lnTo>
                          <a:pt x="113" y="465"/>
                        </a:lnTo>
                        <a:lnTo>
                          <a:pt x="107" y="465"/>
                        </a:lnTo>
                        <a:lnTo>
                          <a:pt x="102" y="460"/>
                        </a:lnTo>
                        <a:lnTo>
                          <a:pt x="102" y="454"/>
                        </a:lnTo>
                        <a:lnTo>
                          <a:pt x="96" y="454"/>
                        </a:lnTo>
                        <a:lnTo>
                          <a:pt x="90" y="454"/>
                        </a:lnTo>
                        <a:lnTo>
                          <a:pt x="85" y="454"/>
                        </a:lnTo>
                        <a:lnTo>
                          <a:pt x="79" y="460"/>
                        </a:lnTo>
                        <a:lnTo>
                          <a:pt x="73" y="460"/>
                        </a:lnTo>
                        <a:lnTo>
                          <a:pt x="68" y="460"/>
                        </a:lnTo>
                        <a:lnTo>
                          <a:pt x="68" y="465"/>
                        </a:lnTo>
                        <a:lnTo>
                          <a:pt x="62" y="465"/>
                        </a:lnTo>
                        <a:lnTo>
                          <a:pt x="51" y="465"/>
                        </a:lnTo>
                        <a:lnTo>
                          <a:pt x="45" y="465"/>
                        </a:lnTo>
                        <a:lnTo>
                          <a:pt x="39" y="460"/>
                        </a:lnTo>
                        <a:lnTo>
                          <a:pt x="34" y="454"/>
                        </a:lnTo>
                        <a:lnTo>
                          <a:pt x="28" y="448"/>
                        </a:lnTo>
                        <a:lnTo>
                          <a:pt x="28" y="443"/>
                        </a:lnTo>
                        <a:lnTo>
                          <a:pt x="22" y="437"/>
                        </a:lnTo>
                        <a:lnTo>
                          <a:pt x="17" y="437"/>
                        </a:lnTo>
                        <a:lnTo>
                          <a:pt x="17" y="431"/>
                        </a:lnTo>
                        <a:lnTo>
                          <a:pt x="11" y="431"/>
                        </a:lnTo>
                        <a:lnTo>
                          <a:pt x="11" y="426"/>
                        </a:lnTo>
                        <a:lnTo>
                          <a:pt x="5" y="420"/>
                        </a:lnTo>
                        <a:lnTo>
                          <a:pt x="0" y="420"/>
                        </a:lnTo>
                        <a:lnTo>
                          <a:pt x="0" y="414"/>
                        </a:lnTo>
                        <a:lnTo>
                          <a:pt x="0" y="409"/>
                        </a:lnTo>
                        <a:lnTo>
                          <a:pt x="0" y="403"/>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85" name="Google Shape;1585;p26"/>
                  <p:cNvSpPr/>
                  <p:nvPr/>
                </p:nvSpPr>
                <p:spPr>
                  <a:xfrm>
                    <a:off x="1561949" y="3084773"/>
                    <a:ext cx="335731" cy="368112"/>
                  </a:xfrm>
                  <a:custGeom>
                    <a:avLst/>
                    <a:gdLst/>
                    <a:ahLst/>
                    <a:cxnLst/>
                    <a:rect l="l" t="t" r="r" b="b"/>
                    <a:pathLst>
                      <a:path w="318" h="340" extrusionOk="0">
                        <a:moveTo>
                          <a:pt x="23" y="340"/>
                        </a:moveTo>
                        <a:lnTo>
                          <a:pt x="0" y="340"/>
                        </a:lnTo>
                        <a:lnTo>
                          <a:pt x="6" y="176"/>
                        </a:lnTo>
                        <a:lnTo>
                          <a:pt x="12" y="79"/>
                        </a:lnTo>
                        <a:lnTo>
                          <a:pt x="12" y="57"/>
                        </a:lnTo>
                        <a:lnTo>
                          <a:pt x="34" y="51"/>
                        </a:lnTo>
                        <a:lnTo>
                          <a:pt x="68" y="57"/>
                        </a:lnTo>
                        <a:lnTo>
                          <a:pt x="85" y="57"/>
                        </a:lnTo>
                        <a:lnTo>
                          <a:pt x="91" y="57"/>
                        </a:lnTo>
                        <a:lnTo>
                          <a:pt x="131" y="91"/>
                        </a:lnTo>
                        <a:lnTo>
                          <a:pt x="148" y="102"/>
                        </a:lnTo>
                        <a:lnTo>
                          <a:pt x="153" y="108"/>
                        </a:lnTo>
                        <a:lnTo>
                          <a:pt x="216" y="28"/>
                        </a:lnTo>
                        <a:lnTo>
                          <a:pt x="222" y="23"/>
                        </a:lnTo>
                        <a:lnTo>
                          <a:pt x="227" y="17"/>
                        </a:lnTo>
                        <a:lnTo>
                          <a:pt x="244" y="17"/>
                        </a:lnTo>
                        <a:lnTo>
                          <a:pt x="256" y="17"/>
                        </a:lnTo>
                        <a:lnTo>
                          <a:pt x="261" y="17"/>
                        </a:lnTo>
                        <a:lnTo>
                          <a:pt x="284" y="0"/>
                        </a:lnTo>
                        <a:lnTo>
                          <a:pt x="307" y="17"/>
                        </a:lnTo>
                        <a:lnTo>
                          <a:pt x="318" y="23"/>
                        </a:lnTo>
                        <a:lnTo>
                          <a:pt x="312" y="28"/>
                        </a:lnTo>
                        <a:lnTo>
                          <a:pt x="301" y="34"/>
                        </a:lnTo>
                        <a:lnTo>
                          <a:pt x="301" y="40"/>
                        </a:lnTo>
                        <a:lnTo>
                          <a:pt x="295" y="40"/>
                        </a:lnTo>
                        <a:lnTo>
                          <a:pt x="290" y="45"/>
                        </a:lnTo>
                        <a:lnTo>
                          <a:pt x="290" y="51"/>
                        </a:lnTo>
                        <a:lnTo>
                          <a:pt x="290" y="57"/>
                        </a:lnTo>
                        <a:lnTo>
                          <a:pt x="290" y="62"/>
                        </a:lnTo>
                        <a:lnTo>
                          <a:pt x="290" y="74"/>
                        </a:lnTo>
                        <a:lnTo>
                          <a:pt x="290" y="108"/>
                        </a:lnTo>
                        <a:lnTo>
                          <a:pt x="290" y="125"/>
                        </a:lnTo>
                        <a:lnTo>
                          <a:pt x="290" y="136"/>
                        </a:lnTo>
                        <a:lnTo>
                          <a:pt x="290" y="142"/>
                        </a:lnTo>
                        <a:lnTo>
                          <a:pt x="290" y="153"/>
                        </a:lnTo>
                        <a:lnTo>
                          <a:pt x="290" y="164"/>
                        </a:lnTo>
                        <a:lnTo>
                          <a:pt x="290" y="176"/>
                        </a:lnTo>
                        <a:lnTo>
                          <a:pt x="290" y="187"/>
                        </a:lnTo>
                        <a:lnTo>
                          <a:pt x="284" y="198"/>
                        </a:lnTo>
                        <a:lnTo>
                          <a:pt x="284" y="204"/>
                        </a:lnTo>
                        <a:lnTo>
                          <a:pt x="284" y="215"/>
                        </a:lnTo>
                        <a:lnTo>
                          <a:pt x="284" y="221"/>
                        </a:lnTo>
                        <a:lnTo>
                          <a:pt x="273" y="244"/>
                        </a:lnTo>
                        <a:lnTo>
                          <a:pt x="273" y="249"/>
                        </a:lnTo>
                        <a:lnTo>
                          <a:pt x="267" y="255"/>
                        </a:lnTo>
                        <a:lnTo>
                          <a:pt x="261" y="255"/>
                        </a:lnTo>
                        <a:lnTo>
                          <a:pt x="261" y="261"/>
                        </a:lnTo>
                        <a:lnTo>
                          <a:pt x="256" y="266"/>
                        </a:lnTo>
                        <a:lnTo>
                          <a:pt x="256" y="272"/>
                        </a:lnTo>
                        <a:lnTo>
                          <a:pt x="250" y="272"/>
                        </a:lnTo>
                        <a:lnTo>
                          <a:pt x="250" y="278"/>
                        </a:lnTo>
                        <a:lnTo>
                          <a:pt x="244" y="278"/>
                        </a:lnTo>
                        <a:lnTo>
                          <a:pt x="244" y="283"/>
                        </a:lnTo>
                        <a:lnTo>
                          <a:pt x="244" y="289"/>
                        </a:lnTo>
                        <a:lnTo>
                          <a:pt x="239" y="295"/>
                        </a:lnTo>
                        <a:lnTo>
                          <a:pt x="233" y="295"/>
                        </a:lnTo>
                        <a:lnTo>
                          <a:pt x="227" y="300"/>
                        </a:lnTo>
                        <a:lnTo>
                          <a:pt x="222" y="300"/>
                        </a:lnTo>
                        <a:lnTo>
                          <a:pt x="222" y="306"/>
                        </a:lnTo>
                        <a:lnTo>
                          <a:pt x="216" y="306"/>
                        </a:lnTo>
                        <a:lnTo>
                          <a:pt x="216" y="312"/>
                        </a:lnTo>
                        <a:lnTo>
                          <a:pt x="210" y="312"/>
                        </a:lnTo>
                        <a:lnTo>
                          <a:pt x="204" y="312"/>
                        </a:lnTo>
                        <a:lnTo>
                          <a:pt x="204" y="317"/>
                        </a:lnTo>
                        <a:lnTo>
                          <a:pt x="193" y="317"/>
                        </a:lnTo>
                        <a:lnTo>
                          <a:pt x="193" y="323"/>
                        </a:lnTo>
                        <a:lnTo>
                          <a:pt x="187" y="323"/>
                        </a:lnTo>
                        <a:lnTo>
                          <a:pt x="176" y="329"/>
                        </a:lnTo>
                        <a:lnTo>
                          <a:pt x="170" y="329"/>
                        </a:lnTo>
                        <a:lnTo>
                          <a:pt x="148" y="334"/>
                        </a:lnTo>
                        <a:lnTo>
                          <a:pt x="142" y="340"/>
                        </a:lnTo>
                        <a:lnTo>
                          <a:pt x="136" y="340"/>
                        </a:lnTo>
                        <a:lnTo>
                          <a:pt x="125" y="340"/>
                        </a:lnTo>
                        <a:lnTo>
                          <a:pt x="114" y="340"/>
                        </a:lnTo>
                        <a:lnTo>
                          <a:pt x="108" y="340"/>
                        </a:lnTo>
                        <a:lnTo>
                          <a:pt x="102" y="340"/>
                        </a:lnTo>
                        <a:lnTo>
                          <a:pt x="91" y="340"/>
                        </a:lnTo>
                        <a:lnTo>
                          <a:pt x="80" y="340"/>
                        </a:lnTo>
                        <a:lnTo>
                          <a:pt x="68" y="340"/>
                        </a:lnTo>
                        <a:lnTo>
                          <a:pt x="63" y="340"/>
                        </a:lnTo>
                        <a:lnTo>
                          <a:pt x="57" y="340"/>
                        </a:lnTo>
                        <a:lnTo>
                          <a:pt x="46" y="340"/>
                        </a:lnTo>
                        <a:lnTo>
                          <a:pt x="40" y="340"/>
                        </a:lnTo>
                        <a:lnTo>
                          <a:pt x="34" y="340"/>
                        </a:lnTo>
                        <a:lnTo>
                          <a:pt x="29" y="340"/>
                        </a:lnTo>
                        <a:lnTo>
                          <a:pt x="23" y="340"/>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86" name="Google Shape;1586;p26"/>
                  <p:cNvSpPr/>
                  <p:nvPr/>
                </p:nvSpPr>
                <p:spPr>
                  <a:xfrm>
                    <a:off x="1628490" y="2704217"/>
                    <a:ext cx="1392330" cy="1006866"/>
                  </a:xfrm>
                  <a:custGeom>
                    <a:avLst/>
                    <a:gdLst/>
                    <a:ahLst/>
                    <a:cxnLst/>
                    <a:rect l="l" t="t" r="r" b="b"/>
                    <a:pathLst>
                      <a:path w="1321" h="929" extrusionOk="0">
                        <a:moveTo>
                          <a:pt x="238" y="827"/>
                        </a:moveTo>
                        <a:lnTo>
                          <a:pt x="232" y="827"/>
                        </a:lnTo>
                        <a:lnTo>
                          <a:pt x="227" y="827"/>
                        </a:lnTo>
                        <a:lnTo>
                          <a:pt x="215" y="827"/>
                        </a:lnTo>
                        <a:lnTo>
                          <a:pt x="204" y="827"/>
                        </a:lnTo>
                        <a:lnTo>
                          <a:pt x="198" y="827"/>
                        </a:lnTo>
                        <a:lnTo>
                          <a:pt x="193" y="827"/>
                        </a:lnTo>
                        <a:lnTo>
                          <a:pt x="181" y="827"/>
                        </a:lnTo>
                        <a:lnTo>
                          <a:pt x="170" y="827"/>
                        </a:lnTo>
                        <a:lnTo>
                          <a:pt x="159" y="833"/>
                        </a:lnTo>
                        <a:lnTo>
                          <a:pt x="153" y="833"/>
                        </a:lnTo>
                        <a:lnTo>
                          <a:pt x="147" y="833"/>
                        </a:lnTo>
                        <a:lnTo>
                          <a:pt x="141" y="833"/>
                        </a:lnTo>
                        <a:lnTo>
                          <a:pt x="136" y="833"/>
                        </a:lnTo>
                        <a:lnTo>
                          <a:pt x="124" y="838"/>
                        </a:lnTo>
                        <a:lnTo>
                          <a:pt x="119" y="838"/>
                        </a:lnTo>
                        <a:lnTo>
                          <a:pt x="113" y="844"/>
                        </a:lnTo>
                        <a:lnTo>
                          <a:pt x="102" y="844"/>
                        </a:lnTo>
                        <a:lnTo>
                          <a:pt x="96" y="844"/>
                        </a:lnTo>
                        <a:lnTo>
                          <a:pt x="96" y="850"/>
                        </a:lnTo>
                        <a:lnTo>
                          <a:pt x="85" y="850"/>
                        </a:lnTo>
                        <a:lnTo>
                          <a:pt x="85" y="855"/>
                        </a:lnTo>
                        <a:lnTo>
                          <a:pt x="79" y="855"/>
                        </a:lnTo>
                        <a:lnTo>
                          <a:pt x="73" y="855"/>
                        </a:lnTo>
                        <a:lnTo>
                          <a:pt x="68" y="855"/>
                        </a:lnTo>
                        <a:lnTo>
                          <a:pt x="56" y="855"/>
                        </a:lnTo>
                        <a:lnTo>
                          <a:pt x="56" y="861"/>
                        </a:lnTo>
                        <a:lnTo>
                          <a:pt x="51" y="861"/>
                        </a:lnTo>
                        <a:lnTo>
                          <a:pt x="39" y="861"/>
                        </a:lnTo>
                        <a:lnTo>
                          <a:pt x="39" y="867"/>
                        </a:lnTo>
                        <a:lnTo>
                          <a:pt x="34" y="872"/>
                        </a:lnTo>
                        <a:lnTo>
                          <a:pt x="28" y="872"/>
                        </a:lnTo>
                        <a:lnTo>
                          <a:pt x="22" y="872"/>
                        </a:lnTo>
                        <a:lnTo>
                          <a:pt x="17" y="878"/>
                        </a:lnTo>
                        <a:lnTo>
                          <a:pt x="17" y="884"/>
                        </a:lnTo>
                        <a:lnTo>
                          <a:pt x="11" y="884"/>
                        </a:lnTo>
                        <a:lnTo>
                          <a:pt x="5" y="884"/>
                        </a:lnTo>
                        <a:lnTo>
                          <a:pt x="5" y="878"/>
                        </a:lnTo>
                        <a:lnTo>
                          <a:pt x="5" y="872"/>
                        </a:lnTo>
                        <a:lnTo>
                          <a:pt x="5" y="861"/>
                        </a:lnTo>
                        <a:lnTo>
                          <a:pt x="11" y="855"/>
                        </a:lnTo>
                        <a:lnTo>
                          <a:pt x="11" y="844"/>
                        </a:lnTo>
                        <a:lnTo>
                          <a:pt x="11" y="838"/>
                        </a:lnTo>
                        <a:lnTo>
                          <a:pt x="11" y="833"/>
                        </a:lnTo>
                        <a:lnTo>
                          <a:pt x="11" y="827"/>
                        </a:lnTo>
                        <a:lnTo>
                          <a:pt x="17" y="827"/>
                        </a:lnTo>
                        <a:lnTo>
                          <a:pt x="17" y="821"/>
                        </a:lnTo>
                        <a:lnTo>
                          <a:pt x="17" y="816"/>
                        </a:lnTo>
                        <a:lnTo>
                          <a:pt x="17" y="810"/>
                        </a:lnTo>
                        <a:lnTo>
                          <a:pt x="17" y="804"/>
                        </a:lnTo>
                        <a:lnTo>
                          <a:pt x="17" y="799"/>
                        </a:lnTo>
                        <a:lnTo>
                          <a:pt x="17" y="787"/>
                        </a:lnTo>
                        <a:lnTo>
                          <a:pt x="22" y="787"/>
                        </a:lnTo>
                        <a:lnTo>
                          <a:pt x="22" y="782"/>
                        </a:lnTo>
                        <a:lnTo>
                          <a:pt x="17" y="782"/>
                        </a:lnTo>
                        <a:lnTo>
                          <a:pt x="17" y="776"/>
                        </a:lnTo>
                        <a:lnTo>
                          <a:pt x="11" y="770"/>
                        </a:lnTo>
                        <a:lnTo>
                          <a:pt x="11" y="765"/>
                        </a:lnTo>
                        <a:lnTo>
                          <a:pt x="11" y="759"/>
                        </a:lnTo>
                        <a:lnTo>
                          <a:pt x="11" y="753"/>
                        </a:lnTo>
                        <a:lnTo>
                          <a:pt x="5" y="748"/>
                        </a:lnTo>
                        <a:lnTo>
                          <a:pt x="0" y="742"/>
                        </a:lnTo>
                        <a:lnTo>
                          <a:pt x="0" y="736"/>
                        </a:lnTo>
                        <a:lnTo>
                          <a:pt x="5" y="731"/>
                        </a:lnTo>
                        <a:lnTo>
                          <a:pt x="11" y="714"/>
                        </a:lnTo>
                        <a:lnTo>
                          <a:pt x="17" y="708"/>
                        </a:lnTo>
                        <a:lnTo>
                          <a:pt x="17" y="702"/>
                        </a:lnTo>
                        <a:lnTo>
                          <a:pt x="28" y="691"/>
                        </a:lnTo>
                        <a:lnTo>
                          <a:pt x="39" y="691"/>
                        </a:lnTo>
                        <a:lnTo>
                          <a:pt x="45" y="691"/>
                        </a:lnTo>
                        <a:lnTo>
                          <a:pt x="51" y="691"/>
                        </a:lnTo>
                        <a:lnTo>
                          <a:pt x="62" y="691"/>
                        </a:lnTo>
                        <a:lnTo>
                          <a:pt x="73" y="691"/>
                        </a:lnTo>
                        <a:lnTo>
                          <a:pt x="79" y="691"/>
                        </a:lnTo>
                        <a:lnTo>
                          <a:pt x="85" y="685"/>
                        </a:lnTo>
                        <a:lnTo>
                          <a:pt x="107" y="680"/>
                        </a:lnTo>
                        <a:lnTo>
                          <a:pt x="113" y="680"/>
                        </a:lnTo>
                        <a:lnTo>
                          <a:pt x="124" y="674"/>
                        </a:lnTo>
                        <a:lnTo>
                          <a:pt x="130" y="674"/>
                        </a:lnTo>
                        <a:lnTo>
                          <a:pt x="130" y="668"/>
                        </a:lnTo>
                        <a:lnTo>
                          <a:pt x="141" y="668"/>
                        </a:lnTo>
                        <a:lnTo>
                          <a:pt x="141" y="663"/>
                        </a:lnTo>
                        <a:lnTo>
                          <a:pt x="147" y="663"/>
                        </a:lnTo>
                        <a:lnTo>
                          <a:pt x="153" y="663"/>
                        </a:lnTo>
                        <a:lnTo>
                          <a:pt x="153" y="657"/>
                        </a:lnTo>
                        <a:lnTo>
                          <a:pt x="159" y="657"/>
                        </a:lnTo>
                        <a:lnTo>
                          <a:pt x="159" y="651"/>
                        </a:lnTo>
                        <a:lnTo>
                          <a:pt x="164" y="651"/>
                        </a:lnTo>
                        <a:lnTo>
                          <a:pt x="170" y="646"/>
                        </a:lnTo>
                        <a:lnTo>
                          <a:pt x="176" y="646"/>
                        </a:lnTo>
                        <a:lnTo>
                          <a:pt x="181" y="640"/>
                        </a:lnTo>
                        <a:lnTo>
                          <a:pt x="181" y="634"/>
                        </a:lnTo>
                        <a:lnTo>
                          <a:pt x="181" y="629"/>
                        </a:lnTo>
                        <a:lnTo>
                          <a:pt x="187" y="629"/>
                        </a:lnTo>
                        <a:lnTo>
                          <a:pt x="187" y="623"/>
                        </a:lnTo>
                        <a:lnTo>
                          <a:pt x="193" y="623"/>
                        </a:lnTo>
                        <a:lnTo>
                          <a:pt x="193" y="617"/>
                        </a:lnTo>
                        <a:lnTo>
                          <a:pt x="198" y="612"/>
                        </a:lnTo>
                        <a:lnTo>
                          <a:pt x="198" y="606"/>
                        </a:lnTo>
                        <a:lnTo>
                          <a:pt x="204" y="606"/>
                        </a:lnTo>
                        <a:lnTo>
                          <a:pt x="210" y="600"/>
                        </a:lnTo>
                        <a:lnTo>
                          <a:pt x="210" y="595"/>
                        </a:lnTo>
                        <a:lnTo>
                          <a:pt x="221" y="572"/>
                        </a:lnTo>
                        <a:lnTo>
                          <a:pt x="221" y="566"/>
                        </a:lnTo>
                        <a:lnTo>
                          <a:pt x="221" y="555"/>
                        </a:lnTo>
                        <a:lnTo>
                          <a:pt x="221" y="549"/>
                        </a:lnTo>
                        <a:lnTo>
                          <a:pt x="227" y="538"/>
                        </a:lnTo>
                        <a:lnTo>
                          <a:pt x="227" y="527"/>
                        </a:lnTo>
                        <a:lnTo>
                          <a:pt x="227" y="515"/>
                        </a:lnTo>
                        <a:lnTo>
                          <a:pt x="227" y="504"/>
                        </a:lnTo>
                        <a:lnTo>
                          <a:pt x="227" y="493"/>
                        </a:lnTo>
                        <a:lnTo>
                          <a:pt x="227" y="487"/>
                        </a:lnTo>
                        <a:lnTo>
                          <a:pt x="227" y="476"/>
                        </a:lnTo>
                        <a:lnTo>
                          <a:pt x="227" y="459"/>
                        </a:lnTo>
                        <a:lnTo>
                          <a:pt x="227" y="425"/>
                        </a:lnTo>
                        <a:lnTo>
                          <a:pt x="227" y="413"/>
                        </a:lnTo>
                        <a:lnTo>
                          <a:pt x="227" y="408"/>
                        </a:lnTo>
                        <a:lnTo>
                          <a:pt x="227" y="402"/>
                        </a:lnTo>
                        <a:lnTo>
                          <a:pt x="227" y="396"/>
                        </a:lnTo>
                        <a:lnTo>
                          <a:pt x="232" y="391"/>
                        </a:lnTo>
                        <a:lnTo>
                          <a:pt x="238" y="391"/>
                        </a:lnTo>
                        <a:lnTo>
                          <a:pt x="238" y="385"/>
                        </a:lnTo>
                        <a:lnTo>
                          <a:pt x="249" y="379"/>
                        </a:lnTo>
                        <a:lnTo>
                          <a:pt x="255" y="374"/>
                        </a:lnTo>
                        <a:lnTo>
                          <a:pt x="244" y="368"/>
                        </a:lnTo>
                        <a:lnTo>
                          <a:pt x="249" y="368"/>
                        </a:lnTo>
                        <a:lnTo>
                          <a:pt x="255" y="368"/>
                        </a:lnTo>
                        <a:lnTo>
                          <a:pt x="255" y="362"/>
                        </a:lnTo>
                        <a:lnTo>
                          <a:pt x="261" y="362"/>
                        </a:lnTo>
                        <a:lnTo>
                          <a:pt x="266" y="362"/>
                        </a:lnTo>
                        <a:lnTo>
                          <a:pt x="272" y="362"/>
                        </a:lnTo>
                        <a:lnTo>
                          <a:pt x="278" y="368"/>
                        </a:lnTo>
                        <a:lnTo>
                          <a:pt x="278" y="374"/>
                        </a:lnTo>
                        <a:lnTo>
                          <a:pt x="283" y="374"/>
                        </a:lnTo>
                        <a:lnTo>
                          <a:pt x="289" y="374"/>
                        </a:lnTo>
                        <a:lnTo>
                          <a:pt x="295" y="374"/>
                        </a:lnTo>
                        <a:lnTo>
                          <a:pt x="300" y="374"/>
                        </a:lnTo>
                        <a:lnTo>
                          <a:pt x="300" y="379"/>
                        </a:lnTo>
                        <a:lnTo>
                          <a:pt x="306" y="379"/>
                        </a:lnTo>
                        <a:lnTo>
                          <a:pt x="312" y="385"/>
                        </a:lnTo>
                        <a:lnTo>
                          <a:pt x="323" y="379"/>
                        </a:lnTo>
                        <a:lnTo>
                          <a:pt x="329" y="374"/>
                        </a:lnTo>
                        <a:lnTo>
                          <a:pt x="334" y="374"/>
                        </a:lnTo>
                        <a:lnTo>
                          <a:pt x="334" y="368"/>
                        </a:lnTo>
                        <a:lnTo>
                          <a:pt x="340" y="368"/>
                        </a:lnTo>
                        <a:lnTo>
                          <a:pt x="340" y="362"/>
                        </a:lnTo>
                        <a:lnTo>
                          <a:pt x="340" y="357"/>
                        </a:lnTo>
                        <a:lnTo>
                          <a:pt x="351" y="357"/>
                        </a:lnTo>
                        <a:lnTo>
                          <a:pt x="357" y="357"/>
                        </a:lnTo>
                        <a:lnTo>
                          <a:pt x="363" y="357"/>
                        </a:lnTo>
                        <a:lnTo>
                          <a:pt x="368" y="357"/>
                        </a:lnTo>
                        <a:lnTo>
                          <a:pt x="374" y="357"/>
                        </a:lnTo>
                        <a:lnTo>
                          <a:pt x="380" y="362"/>
                        </a:lnTo>
                        <a:lnTo>
                          <a:pt x="380" y="368"/>
                        </a:lnTo>
                        <a:lnTo>
                          <a:pt x="385" y="374"/>
                        </a:lnTo>
                        <a:lnTo>
                          <a:pt x="385" y="379"/>
                        </a:lnTo>
                        <a:lnTo>
                          <a:pt x="391" y="379"/>
                        </a:lnTo>
                        <a:lnTo>
                          <a:pt x="391" y="385"/>
                        </a:lnTo>
                        <a:lnTo>
                          <a:pt x="391" y="391"/>
                        </a:lnTo>
                        <a:lnTo>
                          <a:pt x="391" y="396"/>
                        </a:lnTo>
                        <a:lnTo>
                          <a:pt x="397" y="402"/>
                        </a:lnTo>
                        <a:lnTo>
                          <a:pt x="397" y="408"/>
                        </a:lnTo>
                        <a:lnTo>
                          <a:pt x="397" y="413"/>
                        </a:lnTo>
                        <a:lnTo>
                          <a:pt x="402" y="413"/>
                        </a:lnTo>
                        <a:lnTo>
                          <a:pt x="408" y="419"/>
                        </a:lnTo>
                        <a:lnTo>
                          <a:pt x="408" y="425"/>
                        </a:lnTo>
                        <a:lnTo>
                          <a:pt x="414" y="430"/>
                        </a:lnTo>
                        <a:lnTo>
                          <a:pt x="419" y="436"/>
                        </a:lnTo>
                        <a:lnTo>
                          <a:pt x="419" y="442"/>
                        </a:lnTo>
                        <a:lnTo>
                          <a:pt x="419" y="447"/>
                        </a:lnTo>
                        <a:lnTo>
                          <a:pt x="419" y="453"/>
                        </a:lnTo>
                        <a:lnTo>
                          <a:pt x="419" y="459"/>
                        </a:lnTo>
                        <a:lnTo>
                          <a:pt x="414" y="476"/>
                        </a:lnTo>
                        <a:lnTo>
                          <a:pt x="414" y="481"/>
                        </a:lnTo>
                        <a:lnTo>
                          <a:pt x="419" y="493"/>
                        </a:lnTo>
                        <a:lnTo>
                          <a:pt x="425" y="493"/>
                        </a:lnTo>
                        <a:lnTo>
                          <a:pt x="431" y="487"/>
                        </a:lnTo>
                        <a:lnTo>
                          <a:pt x="436" y="481"/>
                        </a:lnTo>
                        <a:lnTo>
                          <a:pt x="436" y="476"/>
                        </a:lnTo>
                        <a:lnTo>
                          <a:pt x="442" y="476"/>
                        </a:lnTo>
                        <a:lnTo>
                          <a:pt x="448" y="470"/>
                        </a:lnTo>
                        <a:lnTo>
                          <a:pt x="448" y="464"/>
                        </a:lnTo>
                        <a:lnTo>
                          <a:pt x="453" y="464"/>
                        </a:lnTo>
                        <a:lnTo>
                          <a:pt x="453" y="459"/>
                        </a:lnTo>
                        <a:lnTo>
                          <a:pt x="459" y="453"/>
                        </a:lnTo>
                        <a:lnTo>
                          <a:pt x="465" y="453"/>
                        </a:lnTo>
                        <a:lnTo>
                          <a:pt x="465" y="447"/>
                        </a:lnTo>
                        <a:lnTo>
                          <a:pt x="470" y="447"/>
                        </a:lnTo>
                        <a:lnTo>
                          <a:pt x="476" y="447"/>
                        </a:lnTo>
                        <a:lnTo>
                          <a:pt x="482" y="442"/>
                        </a:lnTo>
                        <a:lnTo>
                          <a:pt x="487" y="447"/>
                        </a:lnTo>
                        <a:lnTo>
                          <a:pt x="499" y="447"/>
                        </a:lnTo>
                        <a:lnTo>
                          <a:pt x="504" y="447"/>
                        </a:lnTo>
                        <a:lnTo>
                          <a:pt x="510" y="453"/>
                        </a:lnTo>
                        <a:lnTo>
                          <a:pt x="516" y="459"/>
                        </a:lnTo>
                        <a:lnTo>
                          <a:pt x="521" y="464"/>
                        </a:lnTo>
                        <a:lnTo>
                          <a:pt x="521" y="470"/>
                        </a:lnTo>
                        <a:lnTo>
                          <a:pt x="527" y="476"/>
                        </a:lnTo>
                        <a:lnTo>
                          <a:pt x="527" y="481"/>
                        </a:lnTo>
                        <a:lnTo>
                          <a:pt x="533" y="481"/>
                        </a:lnTo>
                        <a:lnTo>
                          <a:pt x="538" y="487"/>
                        </a:lnTo>
                        <a:lnTo>
                          <a:pt x="544" y="493"/>
                        </a:lnTo>
                        <a:lnTo>
                          <a:pt x="550" y="493"/>
                        </a:lnTo>
                        <a:lnTo>
                          <a:pt x="561" y="493"/>
                        </a:lnTo>
                        <a:lnTo>
                          <a:pt x="567" y="493"/>
                        </a:lnTo>
                        <a:lnTo>
                          <a:pt x="572" y="493"/>
                        </a:lnTo>
                        <a:lnTo>
                          <a:pt x="578" y="493"/>
                        </a:lnTo>
                        <a:lnTo>
                          <a:pt x="578" y="487"/>
                        </a:lnTo>
                        <a:lnTo>
                          <a:pt x="584" y="481"/>
                        </a:lnTo>
                        <a:lnTo>
                          <a:pt x="589" y="481"/>
                        </a:lnTo>
                        <a:lnTo>
                          <a:pt x="589" y="476"/>
                        </a:lnTo>
                        <a:lnTo>
                          <a:pt x="589" y="470"/>
                        </a:lnTo>
                        <a:lnTo>
                          <a:pt x="589" y="464"/>
                        </a:lnTo>
                        <a:lnTo>
                          <a:pt x="595" y="459"/>
                        </a:lnTo>
                        <a:lnTo>
                          <a:pt x="595" y="453"/>
                        </a:lnTo>
                        <a:lnTo>
                          <a:pt x="601" y="447"/>
                        </a:lnTo>
                        <a:lnTo>
                          <a:pt x="601" y="442"/>
                        </a:lnTo>
                        <a:lnTo>
                          <a:pt x="606" y="436"/>
                        </a:lnTo>
                        <a:lnTo>
                          <a:pt x="606" y="430"/>
                        </a:lnTo>
                        <a:lnTo>
                          <a:pt x="606" y="425"/>
                        </a:lnTo>
                        <a:lnTo>
                          <a:pt x="612" y="419"/>
                        </a:lnTo>
                        <a:lnTo>
                          <a:pt x="612" y="413"/>
                        </a:lnTo>
                        <a:lnTo>
                          <a:pt x="618" y="413"/>
                        </a:lnTo>
                        <a:lnTo>
                          <a:pt x="618" y="408"/>
                        </a:lnTo>
                        <a:lnTo>
                          <a:pt x="618" y="402"/>
                        </a:lnTo>
                        <a:lnTo>
                          <a:pt x="623" y="396"/>
                        </a:lnTo>
                        <a:lnTo>
                          <a:pt x="629" y="391"/>
                        </a:lnTo>
                        <a:lnTo>
                          <a:pt x="629" y="385"/>
                        </a:lnTo>
                        <a:lnTo>
                          <a:pt x="629" y="379"/>
                        </a:lnTo>
                        <a:lnTo>
                          <a:pt x="629" y="374"/>
                        </a:lnTo>
                        <a:lnTo>
                          <a:pt x="623" y="368"/>
                        </a:lnTo>
                        <a:lnTo>
                          <a:pt x="618" y="368"/>
                        </a:lnTo>
                        <a:lnTo>
                          <a:pt x="618" y="362"/>
                        </a:lnTo>
                        <a:lnTo>
                          <a:pt x="612" y="362"/>
                        </a:lnTo>
                        <a:lnTo>
                          <a:pt x="606" y="362"/>
                        </a:lnTo>
                        <a:lnTo>
                          <a:pt x="606" y="357"/>
                        </a:lnTo>
                        <a:lnTo>
                          <a:pt x="601" y="351"/>
                        </a:lnTo>
                        <a:lnTo>
                          <a:pt x="589" y="340"/>
                        </a:lnTo>
                        <a:lnTo>
                          <a:pt x="584" y="334"/>
                        </a:lnTo>
                        <a:lnTo>
                          <a:pt x="584" y="328"/>
                        </a:lnTo>
                        <a:lnTo>
                          <a:pt x="578" y="328"/>
                        </a:lnTo>
                        <a:lnTo>
                          <a:pt x="578" y="323"/>
                        </a:lnTo>
                        <a:lnTo>
                          <a:pt x="578" y="317"/>
                        </a:lnTo>
                        <a:lnTo>
                          <a:pt x="578" y="311"/>
                        </a:lnTo>
                        <a:lnTo>
                          <a:pt x="578" y="300"/>
                        </a:lnTo>
                        <a:lnTo>
                          <a:pt x="578" y="294"/>
                        </a:lnTo>
                        <a:lnTo>
                          <a:pt x="578" y="289"/>
                        </a:lnTo>
                        <a:lnTo>
                          <a:pt x="584" y="277"/>
                        </a:lnTo>
                        <a:lnTo>
                          <a:pt x="589" y="266"/>
                        </a:lnTo>
                        <a:lnTo>
                          <a:pt x="589" y="260"/>
                        </a:lnTo>
                        <a:lnTo>
                          <a:pt x="589" y="255"/>
                        </a:lnTo>
                        <a:lnTo>
                          <a:pt x="595" y="249"/>
                        </a:lnTo>
                        <a:lnTo>
                          <a:pt x="601" y="243"/>
                        </a:lnTo>
                        <a:lnTo>
                          <a:pt x="601" y="232"/>
                        </a:lnTo>
                        <a:lnTo>
                          <a:pt x="601" y="221"/>
                        </a:lnTo>
                        <a:lnTo>
                          <a:pt x="601" y="215"/>
                        </a:lnTo>
                        <a:lnTo>
                          <a:pt x="601" y="192"/>
                        </a:lnTo>
                        <a:lnTo>
                          <a:pt x="601" y="181"/>
                        </a:lnTo>
                        <a:lnTo>
                          <a:pt x="601" y="175"/>
                        </a:lnTo>
                        <a:lnTo>
                          <a:pt x="601" y="170"/>
                        </a:lnTo>
                        <a:lnTo>
                          <a:pt x="606" y="164"/>
                        </a:lnTo>
                        <a:lnTo>
                          <a:pt x="606" y="158"/>
                        </a:lnTo>
                        <a:lnTo>
                          <a:pt x="606" y="153"/>
                        </a:lnTo>
                        <a:lnTo>
                          <a:pt x="612" y="153"/>
                        </a:lnTo>
                        <a:lnTo>
                          <a:pt x="612" y="147"/>
                        </a:lnTo>
                        <a:lnTo>
                          <a:pt x="618" y="141"/>
                        </a:lnTo>
                        <a:lnTo>
                          <a:pt x="618" y="136"/>
                        </a:lnTo>
                        <a:lnTo>
                          <a:pt x="618" y="130"/>
                        </a:lnTo>
                        <a:lnTo>
                          <a:pt x="618" y="124"/>
                        </a:lnTo>
                        <a:lnTo>
                          <a:pt x="618" y="119"/>
                        </a:lnTo>
                        <a:lnTo>
                          <a:pt x="618" y="96"/>
                        </a:lnTo>
                        <a:lnTo>
                          <a:pt x="618" y="90"/>
                        </a:lnTo>
                        <a:lnTo>
                          <a:pt x="618" y="85"/>
                        </a:lnTo>
                        <a:lnTo>
                          <a:pt x="618" y="79"/>
                        </a:lnTo>
                        <a:lnTo>
                          <a:pt x="618" y="73"/>
                        </a:lnTo>
                        <a:lnTo>
                          <a:pt x="623" y="68"/>
                        </a:lnTo>
                        <a:lnTo>
                          <a:pt x="629" y="62"/>
                        </a:lnTo>
                        <a:lnTo>
                          <a:pt x="635" y="62"/>
                        </a:lnTo>
                        <a:lnTo>
                          <a:pt x="640" y="56"/>
                        </a:lnTo>
                        <a:lnTo>
                          <a:pt x="646" y="51"/>
                        </a:lnTo>
                        <a:lnTo>
                          <a:pt x="646" y="45"/>
                        </a:lnTo>
                        <a:lnTo>
                          <a:pt x="652" y="39"/>
                        </a:lnTo>
                        <a:lnTo>
                          <a:pt x="652" y="34"/>
                        </a:lnTo>
                        <a:lnTo>
                          <a:pt x="652" y="17"/>
                        </a:lnTo>
                        <a:lnTo>
                          <a:pt x="652" y="11"/>
                        </a:lnTo>
                        <a:lnTo>
                          <a:pt x="652" y="5"/>
                        </a:lnTo>
                        <a:lnTo>
                          <a:pt x="652" y="0"/>
                        </a:lnTo>
                        <a:lnTo>
                          <a:pt x="657" y="0"/>
                        </a:lnTo>
                        <a:lnTo>
                          <a:pt x="663" y="0"/>
                        </a:lnTo>
                        <a:lnTo>
                          <a:pt x="663" y="5"/>
                        </a:lnTo>
                        <a:lnTo>
                          <a:pt x="669" y="11"/>
                        </a:lnTo>
                        <a:lnTo>
                          <a:pt x="680" y="11"/>
                        </a:lnTo>
                        <a:lnTo>
                          <a:pt x="686" y="11"/>
                        </a:lnTo>
                        <a:lnTo>
                          <a:pt x="691" y="11"/>
                        </a:lnTo>
                        <a:lnTo>
                          <a:pt x="697" y="11"/>
                        </a:lnTo>
                        <a:lnTo>
                          <a:pt x="703" y="17"/>
                        </a:lnTo>
                        <a:lnTo>
                          <a:pt x="708" y="17"/>
                        </a:lnTo>
                        <a:lnTo>
                          <a:pt x="708" y="22"/>
                        </a:lnTo>
                        <a:lnTo>
                          <a:pt x="714" y="22"/>
                        </a:lnTo>
                        <a:lnTo>
                          <a:pt x="714" y="28"/>
                        </a:lnTo>
                        <a:lnTo>
                          <a:pt x="714" y="34"/>
                        </a:lnTo>
                        <a:lnTo>
                          <a:pt x="714" y="39"/>
                        </a:lnTo>
                        <a:lnTo>
                          <a:pt x="714" y="45"/>
                        </a:lnTo>
                        <a:lnTo>
                          <a:pt x="714" y="51"/>
                        </a:lnTo>
                        <a:lnTo>
                          <a:pt x="714" y="56"/>
                        </a:lnTo>
                        <a:lnTo>
                          <a:pt x="720" y="62"/>
                        </a:lnTo>
                        <a:lnTo>
                          <a:pt x="720" y="68"/>
                        </a:lnTo>
                        <a:lnTo>
                          <a:pt x="720" y="73"/>
                        </a:lnTo>
                        <a:lnTo>
                          <a:pt x="725" y="79"/>
                        </a:lnTo>
                        <a:lnTo>
                          <a:pt x="725" y="85"/>
                        </a:lnTo>
                        <a:lnTo>
                          <a:pt x="725" y="90"/>
                        </a:lnTo>
                        <a:lnTo>
                          <a:pt x="725" y="96"/>
                        </a:lnTo>
                        <a:lnTo>
                          <a:pt x="725" y="102"/>
                        </a:lnTo>
                        <a:lnTo>
                          <a:pt x="725" y="113"/>
                        </a:lnTo>
                        <a:lnTo>
                          <a:pt x="725" y="124"/>
                        </a:lnTo>
                        <a:lnTo>
                          <a:pt x="725" y="130"/>
                        </a:lnTo>
                        <a:lnTo>
                          <a:pt x="725" y="136"/>
                        </a:lnTo>
                        <a:lnTo>
                          <a:pt x="731" y="141"/>
                        </a:lnTo>
                        <a:lnTo>
                          <a:pt x="731" y="147"/>
                        </a:lnTo>
                        <a:lnTo>
                          <a:pt x="737" y="141"/>
                        </a:lnTo>
                        <a:lnTo>
                          <a:pt x="742" y="136"/>
                        </a:lnTo>
                        <a:lnTo>
                          <a:pt x="748" y="136"/>
                        </a:lnTo>
                        <a:lnTo>
                          <a:pt x="754" y="130"/>
                        </a:lnTo>
                        <a:lnTo>
                          <a:pt x="759" y="124"/>
                        </a:lnTo>
                        <a:lnTo>
                          <a:pt x="765" y="124"/>
                        </a:lnTo>
                        <a:lnTo>
                          <a:pt x="771" y="124"/>
                        </a:lnTo>
                        <a:lnTo>
                          <a:pt x="782" y="130"/>
                        </a:lnTo>
                        <a:lnTo>
                          <a:pt x="788" y="130"/>
                        </a:lnTo>
                        <a:lnTo>
                          <a:pt x="788" y="136"/>
                        </a:lnTo>
                        <a:lnTo>
                          <a:pt x="799" y="141"/>
                        </a:lnTo>
                        <a:lnTo>
                          <a:pt x="799" y="147"/>
                        </a:lnTo>
                        <a:lnTo>
                          <a:pt x="805" y="153"/>
                        </a:lnTo>
                        <a:lnTo>
                          <a:pt x="805" y="158"/>
                        </a:lnTo>
                        <a:lnTo>
                          <a:pt x="805" y="164"/>
                        </a:lnTo>
                        <a:lnTo>
                          <a:pt x="810" y="164"/>
                        </a:lnTo>
                        <a:lnTo>
                          <a:pt x="810" y="170"/>
                        </a:lnTo>
                        <a:lnTo>
                          <a:pt x="810" y="175"/>
                        </a:lnTo>
                        <a:lnTo>
                          <a:pt x="810" y="181"/>
                        </a:lnTo>
                        <a:lnTo>
                          <a:pt x="805" y="192"/>
                        </a:lnTo>
                        <a:lnTo>
                          <a:pt x="805" y="198"/>
                        </a:lnTo>
                        <a:lnTo>
                          <a:pt x="805" y="204"/>
                        </a:lnTo>
                        <a:lnTo>
                          <a:pt x="799" y="204"/>
                        </a:lnTo>
                        <a:lnTo>
                          <a:pt x="799" y="209"/>
                        </a:lnTo>
                        <a:lnTo>
                          <a:pt x="793" y="221"/>
                        </a:lnTo>
                        <a:lnTo>
                          <a:pt x="793" y="226"/>
                        </a:lnTo>
                        <a:lnTo>
                          <a:pt x="799" y="232"/>
                        </a:lnTo>
                        <a:lnTo>
                          <a:pt x="799" y="238"/>
                        </a:lnTo>
                        <a:lnTo>
                          <a:pt x="799" y="243"/>
                        </a:lnTo>
                        <a:lnTo>
                          <a:pt x="805" y="243"/>
                        </a:lnTo>
                        <a:lnTo>
                          <a:pt x="810" y="243"/>
                        </a:lnTo>
                        <a:lnTo>
                          <a:pt x="816" y="243"/>
                        </a:lnTo>
                        <a:lnTo>
                          <a:pt x="822" y="243"/>
                        </a:lnTo>
                        <a:lnTo>
                          <a:pt x="827" y="243"/>
                        </a:lnTo>
                        <a:lnTo>
                          <a:pt x="827" y="249"/>
                        </a:lnTo>
                        <a:lnTo>
                          <a:pt x="833" y="255"/>
                        </a:lnTo>
                        <a:lnTo>
                          <a:pt x="833" y="260"/>
                        </a:lnTo>
                        <a:lnTo>
                          <a:pt x="833" y="266"/>
                        </a:lnTo>
                        <a:lnTo>
                          <a:pt x="839" y="272"/>
                        </a:lnTo>
                        <a:lnTo>
                          <a:pt x="844" y="272"/>
                        </a:lnTo>
                        <a:lnTo>
                          <a:pt x="844" y="277"/>
                        </a:lnTo>
                        <a:lnTo>
                          <a:pt x="850" y="277"/>
                        </a:lnTo>
                        <a:lnTo>
                          <a:pt x="850" y="283"/>
                        </a:lnTo>
                        <a:lnTo>
                          <a:pt x="856" y="283"/>
                        </a:lnTo>
                        <a:lnTo>
                          <a:pt x="856" y="289"/>
                        </a:lnTo>
                        <a:lnTo>
                          <a:pt x="861" y="289"/>
                        </a:lnTo>
                        <a:lnTo>
                          <a:pt x="867" y="289"/>
                        </a:lnTo>
                        <a:lnTo>
                          <a:pt x="873" y="294"/>
                        </a:lnTo>
                        <a:lnTo>
                          <a:pt x="901" y="300"/>
                        </a:lnTo>
                        <a:lnTo>
                          <a:pt x="907" y="300"/>
                        </a:lnTo>
                        <a:lnTo>
                          <a:pt x="912" y="300"/>
                        </a:lnTo>
                        <a:lnTo>
                          <a:pt x="918" y="300"/>
                        </a:lnTo>
                        <a:lnTo>
                          <a:pt x="929" y="300"/>
                        </a:lnTo>
                        <a:lnTo>
                          <a:pt x="946" y="300"/>
                        </a:lnTo>
                        <a:lnTo>
                          <a:pt x="952" y="300"/>
                        </a:lnTo>
                        <a:lnTo>
                          <a:pt x="963" y="300"/>
                        </a:lnTo>
                        <a:lnTo>
                          <a:pt x="980" y="300"/>
                        </a:lnTo>
                        <a:lnTo>
                          <a:pt x="992" y="294"/>
                        </a:lnTo>
                        <a:lnTo>
                          <a:pt x="997" y="294"/>
                        </a:lnTo>
                        <a:lnTo>
                          <a:pt x="997" y="289"/>
                        </a:lnTo>
                        <a:lnTo>
                          <a:pt x="1003" y="289"/>
                        </a:lnTo>
                        <a:lnTo>
                          <a:pt x="1003" y="283"/>
                        </a:lnTo>
                        <a:lnTo>
                          <a:pt x="1009" y="283"/>
                        </a:lnTo>
                        <a:lnTo>
                          <a:pt x="1009" y="277"/>
                        </a:lnTo>
                        <a:lnTo>
                          <a:pt x="1009" y="272"/>
                        </a:lnTo>
                        <a:lnTo>
                          <a:pt x="1014" y="266"/>
                        </a:lnTo>
                        <a:lnTo>
                          <a:pt x="1014" y="260"/>
                        </a:lnTo>
                        <a:lnTo>
                          <a:pt x="1026" y="260"/>
                        </a:lnTo>
                        <a:lnTo>
                          <a:pt x="1043" y="255"/>
                        </a:lnTo>
                        <a:lnTo>
                          <a:pt x="1048" y="249"/>
                        </a:lnTo>
                        <a:lnTo>
                          <a:pt x="1048" y="243"/>
                        </a:lnTo>
                        <a:lnTo>
                          <a:pt x="1043" y="238"/>
                        </a:lnTo>
                        <a:lnTo>
                          <a:pt x="1043" y="232"/>
                        </a:lnTo>
                        <a:lnTo>
                          <a:pt x="1037" y="232"/>
                        </a:lnTo>
                        <a:lnTo>
                          <a:pt x="1037" y="226"/>
                        </a:lnTo>
                        <a:lnTo>
                          <a:pt x="1037" y="221"/>
                        </a:lnTo>
                        <a:lnTo>
                          <a:pt x="1031" y="221"/>
                        </a:lnTo>
                        <a:lnTo>
                          <a:pt x="1026" y="221"/>
                        </a:lnTo>
                        <a:lnTo>
                          <a:pt x="1026" y="215"/>
                        </a:lnTo>
                        <a:lnTo>
                          <a:pt x="1031" y="209"/>
                        </a:lnTo>
                        <a:lnTo>
                          <a:pt x="1037" y="204"/>
                        </a:lnTo>
                        <a:lnTo>
                          <a:pt x="1043" y="204"/>
                        </a:lnTo>
                        <a:lnTo>
                          <a:pt x="1054" y="204"/>
                        </a:lnTo>
                        <a:lnTo>
                          <a:pt x="1060" y="204"/>
                        </a:lnTo>
                        <a:lnTo>
                          <a:pt x="1071" y="209"/>
                        </a:lnTo>
                        <a:lnTo>
                          <a:pt x="1077" y="215"/>
                        </a:lnTo>
                        <a:lnTo>
                          <a:pt x="1083" y="215"/>
                        </a:lnTo>
                        <a:lnTo>
                          <a:pt x="1088" y="215"/>
                        </a:lnTo>
                        <a:lnTo>
                          <a:pt x="1100" y="215"/>
                        </a:lnTo>
                        <a:lnTo>
                          <a:pt x="1111" y="221"/>
                        </a:lnTo>
                        <a:lnTo>
                          <a:pt x="1117" y="221"/>
                        </a:lnTo>
                        <a:lnTo>
                          <a:pt x="1122" y="226"/>
                        </a:lnTo>
                        <a:lnTo>
                          <a:pt x="1128" y="232"/>
                        </a:lnTo>
                        <a:lnTo>
                          <a:pt x="1134" y="232"/>
                        </a:lnTo>
                        <a:lnTo>
                          <a:pt x="1139" y="232"/>
                        </a:lnTo>
                        <a:lnTo>
                          <a:pt x="1139" y="238"/>
                        </a:lnTo>
                        <a:lnTo>
                          <a:pt x="1139" y="243"/>
                        </a:lnTo>
                        <a:lnTo>
                          <a:pt x="1145" y="243"/>
                        </a:lnTo>
                        <a:lnTo>
                          <a:pt x="1151" y="249"/>
                        </a:lnTo>
                        <a:lnTo>
                          <a:pt x="1156" y="249"/>
                        </a:lnTo>
                        <a:lnTo>
                          <a:pt x="1173" y="249"/>
                        </a:lnTo>
                        <a:lnTo>
                          <a:pt x="1185" y="255"/>
                        </a:lnTo>
                        <a:lnTo>
                          <a:pt x="1185" y="260"/>
                        </a:lnTo>
                        <a:lnTo>
                          <a:pt x="1196" y="260"/>
                        </a:lnTo>
                        <a:lnTo>
                          <a:pt x="1202" y="260"/>
                        </a:lnTo>
                        <a:lnTo>
                          <a:pt x="1207" y="260"/>
                        </a:lnTo>
                        <a:lnTo>
                          <a:pt x="1207" y="266"/>
                        </a:lnTo>
                        <a:lnTo>
                          <a:pt x="1213" y="272"/>
                        </a:lnTo>
                        <a:lnTo>
                          <a:pt x="1219" y="272"/>
                        </a:lnTo>
                        <a:lnTo>
                          <a:pt x="1224" y="277"/>
                        </a:lnTo>
                        <a:lnTo>
                          <a:pt x="1230" y="277"/>
                        </a:lnTo>
                        <a:lnTo>
                          <a:pt x="1236" y="283"/>
                        </a:lnTo>
                        <a:lnTo>
                          <a:pt x="1241" y="283"/>
                        </a:lnTo>
                        <a:lnTo>
                          <a:pt x="1241" y="289"/>
                        </a:lnTo>
                        <a:lnTo>
                          <a:pt x="1247" y="289"/>
                        </a:lnTo>
                        <a:lnTo>
                          <a:pt x="1253" y="294"/>
                        </a:lnTo>
                        <a:lnTo>
                          <a:pt x="1264" y="300"/>
                        </a:lnTo>
                        <a:lnTo>
                          <a:pt x="1270" y="306"/>
                        </a:lnTo>
                        <a:lnTo>
                          <a:pt x="1275" y="311"/>
                        </a:lnTo>
                        <a:lnTo>
                          <a:pt x="1275" y="317"/>
                        </a:lnTo>
                        <a:lnTo>
                          <a:pt x="1281" y="317"/>
                        </a:lnTo>
                        <a:lnTo>
                          <a:pt x="1287" y="317"/>
                        </a:lnTo>
                        <a:lnTo>
                          <a:pt x="1292" y="323"/>
                        </a:lnTo>
                        <a:lnTo>
                          <a:pt x="1309" y="317"/>
                        </a:lnTo>
                        <a:lnTo>
                          <a:pt x="1292" y="328"/>
                        </a:lnTo>
                        <a:lnTo>
                          <a:pt x="1292" y="334"/>
                        </a:lnTo>
                        <a:lnTo>
                          <a:pt x="1292" y="340"/>
                        </a:lnTo>
                        <a:lnTo>
                          <a:pt x="1292" y="345"/>
                        </a:lnTo>
                        <a:lnTo>
                          <a:pt x="1287" y="345"/>
                        </a:lnTo>
                        <a:lnTo>
                          <a:pt x="1287" y="351"/>
                        </a:lnTo>
                        <a:lnTo>
                          <a:pt x="1287" y="357"/>
                        </a:lnTo>
                        <a:lnTo>
                          <a:pt x="1281" y="357"/>
                        </a:lnTo>
                        <a:lnTo>
                          <a:pt x="1281" y="362"/>
                        </a:lnTo>
                        <a:lnTo>
                          <a:pt x="1281" y="368"/>
                        </a:lnTo>
                        <a:lnTo>
                          <a:pt x="1281" y="374"/>
                        </a:lnTo>
                        <a:lnTo>
                          <a:pt x="1287" y="385"/>
                        </a:lnTo>
                        <a:lnTo>
                          <a:pt x="1287" y="396"/>
                        </a:lnTo>
                        <a:lnTo>
                          <a:pt x="1292" y="413"/>
                        </a:lnTo>
                        <a:lnTo>
                          <a:pt x="1292" y="425"/>
                        </a:lnTo>
                        <a:lnTo>
                          <a:pt x="1292" y="436"/>
                        </a:lnTo>
                        <a:lnTo>
                          <a:pt x="1304" y="453"/>
                        </a:lnTo>
                        <a:lnTo>
                          <a:pt x="1304" y="459"/>
                        </a:lnTo>
                        <a:lnTo>
                          <a:pt x="1309" y="470"/>
                        </a:lnTo>
                        <a:lnTo>
                          <a:pt x="1309" y="476"/>
                        </a:lnTo>
                        <a:lnTo>
                          <a:pt x="1309" y="481"/>
                        </a:lnTo>
                        <a:lnTo>
                          <a:pt x="1315" y="481"/>
                        </a:lnTo>
                        <a:lnTo>
                          <a:pt x="1321" y="487"/>
                        </a:lnTo>
                        <a:lnTo>
                          <a:pt x="1321" y="493"/>
                        </a:lnTo>
                        <a:lnTo>
                          <a:pt x="1321" y="498"/>
                        </a:lnTo>
                        <a:lnTo>
                          <a:pt x="1321" y="510"/>
                        </a:lnTo>
                        <a:lnTo>
                          <a:pt x="1321" y="515"/>
                        </a:lnTo>
                        <a:lnTo>
                          <a:pt x="1309" y="521"/>
                        </a:lnTo>
                        <a:lnTo>
                          <a:pt x="1304" y="521"/>
                        </a:lnTo>
                        <a:lnTo>
                          <a:pt x="1304" y="527"/>
                        </a:lnTo>
                        <a:lnTo>
                          <a:pt x="1298" y="527"/>
                        </a:lnTo>
                        <a:lnTo>
                          <a:pt x="1287" y="527"/>
                        </a:lnTo>
                        <a:lnTo>
                          <a:pt x="1270" y="527"/>
                        </a:lnTo>
                        <a:lnTo>
                          <a:pt x="1264" y="527"/>
                        </a:lnTo>
                        <a:lnTo>
                          <a:pt x="1258" y="532"/>
                        </a:lnTo>
                        <a:lnTo>
                          <a:pt x="1253" y="532"/>
                        </a:lnTo>
                        <a:lnTo>
                          <a:pt x="1247" y="538"/>
                        </a:lnTo>
                        <a:lnTo>
                          <a:pt x="1241" y="538"/>
                        </a:lnTo>
                        <a:lnTo>
                          <a:pt x="1236" y="538"/>
                        </a:lnTo>
                        <a:lnTo>
                          <a:pt x="1236" y="544"/>
                        </a:lnTo>
                        <a:lnTo>
                          <a:pt x="1230" y="544"/>
                        </a:lnTo>
                        <a:lnTo>
                          <a:pt x="1224" y="549"/>
                        </a:lnTo>
                        <a:lnTo>
                          <a:pt x="1213" y="555"/>
                        </a:lnTo>
                        <a:lnTo>
                          <a:pt x="1213" y="561"/>
                        </a:lnTo>
                        <a:lnTo>
                          <a:pt x="1207" y="561"/>
                        </a:lnTo>
                        <a:lnTo>
                          <a:pt x="1207" y="566"/>
                        </a:lnTo>
                        <a:lnTo>
                          <a:pt x="1202" y="566"/>
                        </a:lnTo>
                        <a:lnTo>
                          <a:pt x="1196" y="578"/>
                        </a:lnTo>
                        <a:lnTo>
                          <a:pt x="1190" y="578"/>
                        </a:lnTo>
                        <a:lnTo>
                          <a:pt x="1179" y="583"/>
                        </a:lnTo>
                        <a:lnTo>
                          <a:pt x="1179" y="589"/>
                        </a:lnTo>
                        <a:lnTo>
                          <a:pt x="1179" y="595"/>
                        </a:lnTo>
                        <a:lnTo>
                          <a:pt x="1173" y="595"/>
                        </a:lnTo>
                        <a:lnTo>
                          <a:pt x="1168" y="595"/>
                        </a:lnTo>
                        <a:lnTo>
                          <a:pt x="1162" y="606"/>
                        </a:lnTo>
                        <a:lnTo>
                          <a:pt x="1162" y="612"/>
                        </a:lnTo>
                        <a:lnTo>
                          <a:pt x="1156" y="612"/>
                        </a:lnTo>
                        <a:lnTo>
                          <a:pt x="1151" y="612"/>
                        </a:lnTo>
                        <a:lnTo>
                          <a:pt x="1151" y="617"/>
                        </a:lnTo>
                        <a:lnTo>
                          <a:pt x="1151" y="623"/>
                        </a:lnTo>
                        <a:lnTo>
                          <a:pt x="1145" y="623"/>
                        </a:lnTo>
                        <a:lnTo>
                          <a:pt x="1139" y="623"/>
                        </a:lnTo>
                        <a:lnTo>
                          <a:pt x="1139" y="629"/>
                        </a:lnTo>
                        <a:lnTo>
                          <a:pt x="1134" y="629"/>
                        </a:lnTo>
                        <a:lnTo>
                          <a:pt x="1134" y="634"/>
                        </a:lnTo>
                        <a:lnTo>
                          <a:pt x="1128" y="634"/>
                        </a:lnTo>
                        <a:lnTo>
                          <a:pt x="1128" y="640"/>
                        </a:lnTo>
                        <a:lnTo>
                          <a:pt x="1122" y="640"/>
                        </a:lnTo>
                        <a:lnTo>
                          <a:pt x="1122" y="646"/>
                        </a:lnTo>
                        <a:lnTo>
                          <a:pt x="1117" y="646"/>
                        </a:lnTo>
                        <a:lnTo>
                          <a:pt x="1111" y="646"/>
                        </a:lnTo>
                        <a:lnTo>
                          <a:pt x="1111" y="651"/>
                        </a:lnTo>
                        <a:lnTo>
                          <a:pt x="1105" y="651"/>
                        </a:lnTo>
                        <a:lnTo>
                          <a:pt x="1105" y="657"/>
                        </a:lnTo>
                        <a:lnTo>
                          <a:pt x="1100" y="657"/>
                        </a:lnTo>
                        <a:lnTo>
                          <a:pt x="1094" y="663"/>
                        </a:lnTo>
                        <a:lnTo>
                          <a:pt x="1088" y="663"/>
                        </a:lnTo>
                        <a:lnTo>
                          <a:pt x="1083" y="668"/>
                        </a:lnTo>
                        <a:lnTo>
                          <a:pt x="1083" y="674"/>
                        </a:lnTo>
                        <a:lnTo>
                          <a:pt x="1077" y="674"/>
                        </a:lnTo>
                        <a:lnTo>
                          <a:pt x="1071" y="674"/>
                        </a:lnTo>
                        <a:lnTo>
                          <a:pt x="1071" y="680"/>
                        </a:lnTo>
                        <a:lnTo>
                          <a:pt x="1066" y="680"/>
                        </a:lnTo>
                        <a:lnTo>
                          <a:pt x="1060" y="685"/>
                        </a:lnTo>
                        <a:lnTo>
                          <a:pt x="1054" y="691"/>
                        </a:lnTo>
                        <a:lnTo>
                          <a:pt x="1048" y="691"/>
                        </a:lnTo>
                        <a:lnTo>
                          <a:pt x="1043" y="691"/>
                        </a:lnTo>
                        <a:lnTo>
                          <a:pt x="1043" y="697"/>
                        </a:lnTo>
                        <a:lnTo>
                          <a:pt x="1037" y="702"/>
                        </a:lnTo>
                        <a:lnTo>
                          <a:pt x="1031" y="702"/>
                        </a:lnTo>
                        <a:lnTo>
                          <a:pt x="1026" y="702"/>
                        </a:lnTo>
                        <a:lnTo>
                          <a:pt x="1020" y="708"/>
                        </a:lnTo>
                        <a:lnTo>
                          <a:pt x="1014" y="708"/>
                        </a:lnTo>
                        <a:lnTo>
                          <a:pt x="1009" y="714"/>
                        </a:lnTo>
                        <a:lnTo>
                          <a:pt x="997" y="714"/>
                        </a:lnTo>
                        <a:lnTo>
                          <a:pt x="992" y="719"/>
                        </a:lnTo>
                        <a:lnTo>
                          <a:pt x="986" y="719"/>
                        </a:lnTo>
                        <a:lnTo>
                          <a:pt x="980" y="719"/>
                        </a:lnTo>
                        <a:lnTo>
                          <a:pt x="969" y="719"/>
                        </a:lnTo>
                        <a:lnTo>
                          <a:pt x="958" y="719"/>
                        </a:lnTo>
                        <a:lnTo>
                          <a:pt x="952" y="725"/>
                        </a:lnTo>
                        <a:lnTo>
                          <a:pt x="952" y="731"/>
                        </a:lnTo>
                        <a:lnTo>
                          <a:pt x="946" y="736"/>
                        </a:lnTo>
                        <a:lnTo>
                          <a:pt x="941" y="736"/>
                        </a:lnTo>
                        <a:lnTo>
                          <a:pt x="941" y="742"/>
                        </a:lnTo>
                        <a:lnTo>
                          <a:pt x="941" y="748"/>
                        </a:lnTo>
                        <a:lnTo>
                          <a:pt x="929" y="748"/>
                        </a:lnTo>
                        <a:lnTo>
                          <a:pt x="924" y="748"/>
                        </a:lnTo>
                        <a:lnTo>
                          <a:pt x="918" y="748"/>
                        </a:lnTo>
                        <a:lnTo>
                          <a:pt x="912" y="748"/>
                        </a:lnTo>
                        <a:lnTo>
                          <a:pt x="907" y="742"/>
                        </a:lnTo>
                        <a:lnTo>
                          <a:pt x="901" y="742"/>
                        </a:lnTo>
                        <a:lnTo>
                          <a:pt x="895" y="742"/>
                        </a:lnTo>
                        <a:lnTo>
                          <a:pt x="895" y="736"/>
                        </a:lnTo>
                        <a:lnTo>
                          <a:pt x="884" y="736"/>
                        </a:lnTo>
                        <a:lnTo>
                          <a:pt x="878" y="736"/>
                        </a:lnTo>
                        <a:lnTo>
                          <a:pt x="873" y="731"/>
                        </a:lnTo>
                        <a:lnTo>
                          <a:pt x="867" y="731"/>
                        </a:lnTo>
                        <a:lnTo>
                          <a:pt x="867" y="736"/>
                        </a:lnTo>
                        <a:lnTo>
                          <a:pt x="856" y="736"/>
                        </a:lnTo>
                        <a:lnTo>
                          <a:pt x="856" y="742"/>
                        </a:lnTo>
                        <a:lnTo>
                          <a:pt x="850" y="748"/>
                        </a:lnTo>
                        <a:lnTo>
                          <a:pt x="850" y="759"/>
                        </a:lnTo>
                        <a:lnTo>
                          <a:pt x="856" y="765"/>
                        </a:lnTo>
                        <a:lnTo>
                          <a:pt x="856" y="770"/>
                        </a:lnTo>
                        <a:lnTo>
                          <a:pt x="856" y="776"/>
                        </a:lnTo>
                        <a:lnTo>
                          <a:pt x="856" y="782"/>
                        </a:lnTo>
                        <a:lnTo>
                          <a:pt x="861" y="787"/>
                        </a:lnTo>
                        <a:lnTo>
                          <a:pt x="867" y="787"/>
                        </a:lnTo>
                        <a:lnTo>
                          <a:pt x="867" y="799"/>
                        </a:lnTo>
                        <a:lnTo>
                          <a:pt x="867" y="804"/>
                        </a:lnTo>
                        <a:lnTo>
                          <a:pt x="873" y="804"/>
                        </a:lnTo>
                        <a:lnTo>
                          <a:pt x="873" y="810"/>
                        </a:lnTo>
                        <a:lnTo>
                          <a:pt x="873" y="816"/>
                        </a:lnTo>
                        <a:lnTo>
                          <a:pt x="873" y="821"/>
                        </a:lnTo>
                        <a:lnTo>
                          <a:pt x="873" y="827"/>
                        </a:lnTo>
                        <a:lnTo>
                          <a:pt x="873" y="833"/>
                        </a:lnTo>
                        <a:lnTo>
                          <a:pt x="867" y="833"/>
                        </a:lnTo>
                        <a:lnTo>
                          <a:pt x="867" y="838"/>
                        </a:lnTo>
                        <a:lnTo>
                          <a:pt x="861" y="844"/>
                        </a:lnTo>
                        <a:lnTo>
                          <a:pt x="856" y="844"/>
                        </a:lnTo>
                        <a:lnTo>
                          <a:pt x="844" y="855"/>
                        </a:lnTo>
                        <a:lnTo>
                          <a:pt x="839" y="855"/>
                        </a:lnTo>
                        <a:lnTo>
                          <a:pt x="839" y="861"/>
                        </a:lnTo>
                        <a:lnTo>
                          <a:pt x="833" y="861"/>
                        </a:lnTo>
                        <a:lnTo>
                          <a:pt x="833" y="867"/>
                        </a:lnTo>
                        <a:lnTo>
                          <a:pt x="827" y="867"/>
                        </a:lnTo>
                        <a:lnTo>
                          <a:pt x="827" y="872"/>
                        </a:lnTo>
                        <a:lnTo>
                          <a:pt x="822" y="872"/>
                        </a:lnTo>
                        <a:lnTo>
                          <a:pt x="810" y="884"/>
                        </a:lnTo>
                        <a:lnTo>
                          <a:pt x="805" y="884"/>
                        </a:lnTo>
                        <a:lnTo>
                          <a:pt x="799" y="884"/>
                        </a:lnTo>
                        <a:lnTo>
                          <a:pt x="793" y="878"/>
                        </a:lnTo>
                        <a:lnTo>
                          <a:pt x="788" y="878"/>
                        </a:lnTo>
                        <a:lnTo>
                          <a:pt x="788" y="872"/>
                        </a:lnTo>
                        <a:lnTo>
                          <a:pt x="788" y="867"/>
                        </a:lnTo>
                        <a:lnTo>
                          <a:pt x="782" y="861"/>
                        </a:lnTo>
                        <a:lnTo>
                          <a:pt x="782" y="855"/>
                        </a:lnTo>
                        <a:lnTo>
                          <a:pt x="782" y="850"/>
                        </a:lnTo>
                        <a:lnTo>
                          <a:pt x="776" y="850"/>
                        </a:lnTo>
                        <a:lnTo>
                          <a:pt x="771" y="844"/>
                        </a:lnTo>
                        <a:lnTo>
                          <a:pt x="771" y="838"/>
                        </a:lnTo>
                        <a:lnTo>
                          <a:pt x="771" y="833"/>
                        </a:lnTo>
                        <a:lnTo>
                          <a:pt x="765" y="833"/>
                        </a:lnTo>
                        <a:lnTo>
                          <a:pt x="759" y="833"/>
                        </a:lnTo>
                        <a:lnTo>
                          <a:pt x="754" y="827"/>
                        </a:lnTo>
                        <a:lnTo>
                          <a:pt x="748" y="821"/>
                        </a:lnTo>
                        <a:lnTo>
                          <a:pt x="742" y="821"/>
                        </a:lnTo>
                        <a:lnTo>
                          <a:pt x="737" y="827"/>
                        </a:lnTo>
                        <a:lnTo>
                          <a:pt x="731" y="827"/>
                        </a:lnTo>
                        <a:lnTo>
                          <a:pt x="725" y="827"/>
                        </a:lnTo>
                        <a:lnTo>
                          <a:pt x="720" y="827"/>
                        </a:lnTo>
                        <a:lnTo>
                          <a:pt x="714" y="827"/>
                        </a:lnTo>
                        <a:lnTo>
                          <a:pt x="703" y="827"/>
                        </a:lnTo>
                        <a:lnTo>
                          <a:pt x="697" y="827"/>
                        </a:lnTo>
                        <a:lnTo>
                          <a:pt x="686" y="827"/>
                        </a:lnTo>
                        <a:lnTo>
                          <a:pt x="674" y="821"/>
                        </a:lnTo>
                        <a:lnTo>
                          <a:pt x="663" y="821"/>
                        </a:lnTo>
                        <a:lnTo>
                          <a:pt x="663" y="816"/>
                        </a:lnTo>
                        <a:lnTo>
                          <a:pt x="657" y="816"/>
                        </a:lnTo>
                        <a:lnTo>
                          <a:pt x="652" y="816"/>
                        </a:lnTo>
                        <a:lnTo>
                          <a:pt x="640" y="810"/>
                        </a:lnTo>
                        <a:lnTo>
                          <a:pt x="635" y="810"/>
                        </a:lnTo>
                        <a:lnTo>
                          <a:pt x="629" y="810"/>
                        </a:lnTo>
                        <a:lnTo>
                          <a:pt x="618" y="804"/>
                        </a:lnTo>
                        <a:lnTo>
                          <a:pt x="612" y="804"/>
                        </a:lnTo>
                        <a:lnTo>
                          <a:pt x="606" y="804"/>
                        </a:lnTo>
                        <a:lnTo>
                          <a:pt x="606" y="799"/>
                        </a:lnTo>
                        <a:lnTo>
                          <a:pt x="601" y="799"/>
                        </a:lnTo>
                        <a:lnTo>
                          <a:pt x="595" y="799"/>
                        </a:lnTo>
                        <a:lnTo>
                          <a:pt x="589" y="793"/>
                        </a:lnTo>
                        <a:lnTo>
                          <a:pt x="584" y="787"/>
                        </a:lnTo>
                        <a:lnTo>
                          <a:pt x="578" y="787"/>
                        </a:lnTo>
                        <a:lnTo>
                          <a:pt x="567" y="793"/>
                        </a:lnTo>
                        <a:lnTo>
                          <a:pt x="561" y="793"/>
                        </a:lnTo>
                        <a:lnTo>
                          <a:pt x="555" y="799"/>
                        </a:lnTo>
                        <a:lnTo>
                          <a:pt x="550" y="799"/>
                        </a:lnTo>
                        <a:lnTo>
                          <a:pt x="544" y="804"/>
                        </a:lnTo>
                        <a:lnTo>
                          <a:pt x="521" y="821"/>
                        </a:lnTo>
                        <a:lnTo>
                          <a:pt x="516" y="821"/>
                        </a:lnTo>
                        <a:lnTo>
                          <a:pt x="516" y="827"/>
                        </a:lnTo>
                        <a:lnTo>
                          <a:pt x="516" y="833"/>
                        </a:lnTo>
                        <a:lnTo>
                          <a:pt x="510" y="833"/>
                        </a:lnTo>
                        <a:lnTo>
                          <a:pt x="510" y="838"/>
                        </a:lnTo>
                        <a:lnTo>
                          <a:pt x="510" y="844"/>
                        </a:lnTo>
                        <a:lnTo>
                          <a:pt x="504" y="844"/>
                        </a:lnTo>
                        <a:lnTo>
                          <a:pt x="504" y="855"/>
                        </a:lnTo>
                        <a:lnTo>
                          <a:pt x="510" y="861"/>
                        </a:lnTo>
                        <a:lnTo>
                          <a:pt x="510" y="867"/>
                        </a:lnTo>
                        <a:lnTo>
                          <a:pt x="516" y="867"/>
                        </a:lnTo>
                        <a:lnTo>
                          <a:pt x="516" y="872"/>
                        </a:lnTo>
                        <a:lnTo>
                          <a:pt x="516" y="884"/>
                        </a:lnTo>
                        <a:lnTo>
                          <a:pt x="521" y="884"/>
                        </a:lnTo>
                        <a:lnTo>
                          <a:pt x="521" y="889"/>
                        </a:lnTo>
                        <a:lnTo>
                          <a:pt x="521" y="895"/>
                        </a:lnTo>
                        <a:lnTo>
                          <a:pt x="527" y="901"/>
                        </a:lnTo>
                        <a:lnTo>
                          <a:pt x="527" y="906"/>
                        </a:lnTo>
                        <a:lnTo>
                          <a:pt x="533" y="912"/>
                        </a:lnTo>
                        <a:lnTo>
                          <a:pt x="533" y="918"/>
                        </a:lnTo>
                        <a:lnTo>
                          <a:pt x="533" y="924"/>
                        </a:lnTo>
                        <a:lnTo>
                          <a:pt x="533" y="929"/>
                        </a:lnTo>
                        <a:lnTo>
                          <a:pt x="527" y="929"/>
                        </a:lnTo>
                        <a:lnTo>
                          <a:pt x="521" y="929"/>
                        </a:lnTo>
                        <a:lnTo>
                          <a:pt x="521" y="924"/>
                        </a:lnTo>
                        <a:lnTo>
                          <a:pt x="516" y="924"/>
                        </a:lnTo>
                        <a:lnTo>
                          <a:pt x="516" y="918"/>
                        </a:lnTo>
                        <a:lnTo>
                          <a:pt x="504" y="912"/>
                        </a:lnTo>
                        <a:lnTo>
                          <a:pt x="499" y="912"/>
                        </a:lnTo>
                        <a:lnTo>
                          <a:pt x="493" y="912"/>
                        </a:lnTo>
                        <a:lnTo>
                          <a:pt x="487" y="906"/>
                        </a:lnTo>
                        <a:lnTo>
                          <a:pt x="482" y="901"/>
                        </a:lnTo>
                        <a:lnTo>
                          <a:pt x="476" y="901"/>
                        </a:lnTo>
                        <a:lnTo>
                          <a:pt x="470" y="895"/>
                        </a:lnTo>
                        <a:lnTo>
                          <a:pt x="465" y="895"/>
                        </a:lnTo>
                        <a:lnTo>
                          <a:pt x="459" y="889"/>
                        </a:lnTo>
                        <a:lnTo>
                          <a:pt x="453" y="889"/>
                        </a:lnTo>
                        <a:lnTo>
                          <a:pt x="448" y="889"/>
                        </a:lnTo>
                        <a:lnTo>
                          <a:pt x="442" y="889"/>
                        </a:lnTo>
                        <a:lnTo>
                          <a:pt x="436" y="884"/>
                        </a:lnTo>
                        <a:lnTo>
                          <a:pt x="431" y="884"/>
                        </a:lnTo>
                        <a:lnTo>
                          <a:pt x="425" y="884"/>
                        </a:lnTo>
                        <a:lnTo>
                          <a:pt x="414" y="872"/>
                        </a:lnTo>
                        <a:lnTo>
                          <a:pt x="408" y="872"/>
                        </a:lnTo>
                        <a:lnTo>
                          <a:pt x="402" y="872"/>
                        </a:lnTo>
                        <a:lnTo>
                          <a:pt x="397" y="872"/>
                        </a:lnTo>
                        <a:lnTo>
                          <a:pt x="397" y="867"/>
                        </a:lnTo>
                        <a:lnTo>
                          <a:pt x="391" y="867"/>
                        </a:lnTo>
                        <a:lnTo>
                          <a:pt x="385" y="861"/>
                        </a:lnTo>
                        <a:lnTo>
                          <a:pt x="380" y="861"/>
                        </a:lnTo>
                        <a:lnTo>
                          <a:pt x="368" y="861"/>
                        </a:lnTo>
                        <a:lnTo>
                          <a:pt x="363" y="861"/>
                        </a:lnTo>
                        <a:lnTo>
                          <a:pt x="363" y="855"/>
                        </a:lnTo>
                        <a:lnTo>
                          <a:pt x="351" y="855"/>
                        </a:lnTo>
                        <a:lnTo>
                          <a:pt x="346" y="855"/>
                        </a:lnTo>
                        <a:lnTo>
                          <a:pt x="334" y="855"/>
                        </a:lnTo>
                        <a:lnTo>
                          <a:pt x="317" y="850"/>
                        </a:lnTo>
                        <a:lnTo>
                          <a:pt x="306" y="850"/>
                        </a:lnTo>
                        <a:lnTo>
                          <a:pt x="306" y="844"/>
                        </a:lnTo>
                        <a:lnTo>
                          <a:pt x="295" y="844"/>
                        </a:lnTo>
                        <a:lnTo>
                          <a:pt x="289" y="844"/>
                        </a:lnTo>
                        <a:lnTo>
                          <a:pt x="278" y="838"/>
                        </a:lnTo>
                        <a:lnTo>
                          <a:pt x="266" y="833"/>
                        </a:lnTo>
                        <a:lnTo>
                          <a:pt x="261" y="833"/>
                        </a:lnTo>
                        <a:lnTo>
                          <a:pt x="255" y="833"/>
                        </a:lnTo>
                        <a:lnTo>
                          <a:pt x="249" y="833"/>
                        </a:lnTo>
                        <a:lnTo>
                          <a:pt x="244" y="827"/>
                        </a:lnTo>
                        <a:lnTo>
                          <a:pt x="238" y="827"/>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87" name="Google Shape;1587;p26"/>
                  <p:cNvSpPr/>
                  <p:nvPr/>
                </p:nvSpPr>
                <p:spPr>
                  <a:xfrm>
                    <a:off x="2232405" y="2714586"/>
                    <a:ext cx="787406" cy="783924"/>
                  </a:xfrm>
                  <a:custGeom>
                    <a:avLst/>
                    <a:gdLst/>
                    <a:ahLst/>
                    <a:cxnLst/>
                    <a:rect l="l" t="t" r="r" b="b"/>
                    <a:pathLst>
                      <a:path w="590" h="571" extrusionOk="0">
                        <a:moveTo>
                          <a:pt x="26" y="339"/>
                        </a:moveTo>
                        <a:lnTo>
                          <a:pt x="32" y="325"/>
                        </a:lnTo>
                        <a:lnTo>
                          <a:pt x="38" y="316"/>
                        </a:lnTo>
                        <a:lnTo>
                          <a:pt x="45" y="307"/>
                        </a:lnTo>
                        <a:lnTo>
                          <a:pt x="39" y="291"/>
                        </a:lnTo>
                        <a:lnTo>
                          <a:pt x="27" y="285"/>
                        </a:lnTo>
                        <a:lnTo>
                          <a:pt x="17" y="274"/>
                        </a:lnTo>
                        <a:lnTo>
                          <a:pt x="5" y="258"/>
                        </a:lnTo>
                        <a:lnTo>
                          <a:pt x="0" y="241"/>
                        </a:lnTo>
                        <a:lnTo>
                          <a:pt x="8" y="225"/>
                        </a:lnTo>
                        <a:lnTo>
                          <a:pt x="11" y="210"/>
                        </a:lnTo>
                        <a:lnTo>
                          <a:pt x="21" y="192"/>
                        </a:lnTo>
                        <a:lnTo>
                          <a:pt x="24" y="175"/>
                        </a:lnTo>
                        <a:lnTo>
                          <a:pt x="21" y="150"/>
                        </a:lnTo>
                        <a:lnTo>
                          <a:pt x="23" y="130"/>
                        </a:lnTo>
                        <a:lnTo>
                          <a:pt x="29" y="114"/>
                        </a:lnTo>
                        <a:lnTo>
                          <a:pt x="36" y="106"/>
                        </a:lnTo>
                        <a:lnTo>
                          <a:pt x="36" y="88"/>
                        </a:lnTo>
                        <a:lnTo>
                          <a:pt x="36" y="69"/>
                        </a:lnTo>
                        <a:lnTo>
                          <a:pt x="35" y="55"/>
                        </a:lnTo>
                        <a:lnTo>
                          <a:pt x="48" y="46"/>
                        </a:lnTo>
                        <a:lnTo>
                          <a:pt x="60" y="34"/>
                        </a:lnTo>
                        <a:lnTo>
                          <a:pt x="60" y="19"/>
                        </a:lnTo>
                        <a:lnTo>
                          <a:pt x="65" y="0"/>
                        </a:lnTo>
                        <a:lnTo>
                          <a:pt x="78" y="7"/>
                        </a:lnTo>
                        <a:lnTo>
                          <a:pt x="96" y="9"/>
                        </a:lnTo>
                        <a:lnTo>
                          <a:pt x="110" y="18"/>
                        </a:lnTo>
                        <a:lnTo>
                          <a:pt x="110" y="34"/>
                        </a:lnTo>
                        <a:lnTo>
                          <a:pt x="114" y="48"/>
                        </a:lnTo>
                        <a:lnTo>
                          <a:pt x="117" y="64"/>
                        </a:lnTo>
                        <a:lnTo>
                          <a:pt x="120" y="82"/>
                        </a:lnTo>
                        <a:lnTo>
                          <a:pt x="117" y="97"/>
                        </a:lnTo>
                        <a:lnTo>
                          <a:pt x="119" y="108"/>
                        </a:lnTo>
                        <a:lnTo>
                          <a:pt x="135" y="108"/>
                        </a:lnTo>
                        <a:lnTo>
                          <a:pt x="147" y="100"/>
                        </a:lnTo>
                        <a:lnTo>
                          <a:pt x="164" y="99"/>
                        </a:lnTo>
                        <a:lnTo>
                          <a:pt x="177" y="115"/>
                        </a:lnTo>
                        <a:lnTo>
                          <a:pt x="183" y="133"/>
                        </a:lnTo>
                        <a:lnTo>
                          <a:pt x="183" y="150"/>
                        </a:lnTo>
                        <a:lnTo>
                          <a:pt x="177" y="169"/>
                        </a:lnTo>
                        <a:lnTo>
                          <a:pt x="171" y="180"/>
                        </a:lnTo>
                        <a:lnTo>
                          <a:pt x="180" y="192"/>
                        </a:lnTo>
                        <a:lnTo>
                          <a:pt x="204" y="192"/>
                        </a:lnTo>
                        <a:lnTo>
                          <a:pt x="207" y="210"/>
                        </a:lnTo>
                        <a:lnTo>
                          <a:pt x="221" y="225"/>
                        </a:lnTo>
                        <a:lnTo>
                          <a:pt x="243" y="234"/>
                        </a:lnTo>
                        <a:lnTo>
                          <a:pt x="281" y="237"/>
                        </a:lnTo>
                        <a:lnTo>
                          <a:pt x="320" y="235"/>
                        </a:lnTo>
                        <a:lnTo>
                          <a:pt x="341" y="226"/>
                        </a:lnTo>
                        <a:lnTo>
                          <a:pt x="347" y="213"/>
                        </a:lnTo>
                        <a:lnTo>
                          <a:pt x="363" y="207"/>
                        </a:lnTo>
                        <a:lnTo>
                          <a:pt x="375" y="193"/>
                        </a:lnTo>
                        <a:lnTo>
                          <a:pt x="369" y="183"/>
                        </a:lnTo>
                        <a:lnTo>
                          <a:pt x="360" y="174"/>
                        </a:lnTo>
                        <a:lnTo>
                          <a:pt x="360" y="163"/>
                        </a:lnTo>
                        <a:lnTo>
                          <a:pt x="375" y="160"/>
                        </a:lnTo>
                        <a:lnTo>
                          <a:pt x="395" y="166"/>
                        </a:lnTo>
                        <a:lnTo>
                          <a:pt x="405" y="174"/>
                        </a:lnTo>
                        <a:lnTo>
                          <a:pt x="431" y="174"/>
                        </a:lnTo>
                        <a:lnTo>
                          <a:pt x="444" y="192"/>
                        </a:lnTo>
                        <a:lnTo>
                          <a:pt x="461" y="199"/>
                        </a:lnTo>
                        <a:lnTo>
                          <a:pt x="486" y="202"/>
                        </a:lnTo>
                        <a:lnTo>
                          <a:pt x="500" y="210"/>
                        </a:lnTo>
                        <a:lnTo>
                          <a:pt x="513" y="219"/>
                        </a:lnTo>
                        <a:lnTo>
                          <a:pt x="530" y="228"/>
                        </a:lnTo>
                        <a:lnTo>
                          <a:pt x="540" y="237"/>
                        </a:lnTo>
                        <a:lnTo>
                          <a:pt x="557" y="244"/>
                        </a:lnTo>
                        <a:lnTo>
                          <a:pt x="564" y="256"/>
                        </a:lnTo>
                        <a:lnTo>
                          <a:pt x="564" y="280"/>
                        </a:lnTo>
                        <a:lnTo>
                          <a:pt x="560" y="294"/>
                        </a:lnTo>
                        <a:lnTo>
                          <a:pt x="563" y="310"/>
                        </a:lnTo>
                        <a:lnTo>
                          <a:pt x="567" y="324"/>
                        </a:lnTo>
                        <a:lnTo>
                          <a:pt x="570" y="345"/>
                        </a:lnTo>
                        <a:lnTo>
                          <a:pt x="575" y="360"/>
                        </a:lnTo>
                        <a:lnTo>
                          <a:pt x="579" y="375"/>
                        </a:lnTo>
                        <a:lnTo>
                          <a:pt x="590" y="387"/>
                        </a:lnTo>
                        <a:lnTo>
                          <a:pt x="585" y="408"/>
                        </a:lnTo>
                        <a:lnTo>
                          <a:pt x="561" y="418"/>
                        </a:lnTo>
                        <a:lnTo>
                          <a:pt x="548" y="418"/>
                        </a:lnTo>
                        <a:lnTo>
                          <a:pt x="533" y="424"/>
                        </a:lnTo>
                        <a:lnTo>
                          <a:pt x="515" y="433"/>
                        </a:lnTo>
                        <a:lnTo>
                          <a:pt x="503" y="442"/>
                        </a:lnTo>
                        <a:lnTo>
                          <a:pt x="492" y="451"/>
                        </a:lnTo>
                        <a:lnTo>
                          <a:pt x="479" y="466"/>
                        </a:lnTo>
                        <a:lnTo>
                          <a:pt x="471" y="472"/>
                        </a:lnTo>
                        <a:lnTo>
                          <a:pt x="456" y="489"/>
                        </a:lnTo>
                        <a:lnTo>
                          <a:pt x="438" y="504"/>
                        </a:lnTo>
                        <a:lnTo>
                          <a:pt x="426" y="514"/>
                        </a:lnTo>
                        <a:lnTo>
                          <a:pt x="404" y="529"/>
                        </a:lnTo>
                        <a:lnTo>
                          <a:pt x="381" y="543"/>
                        </a:lnTo>
                        <a:lnTo>
                          <a:pt x="359" y="553"/>
                        </a:lnTo>
                        <a:lnTo>
                          <a:pt x="344" y="564"/>
                        </a:lnTo>
                        <a:lnTo>
                          <a:pt x="320" y="568"/>
                        </a:lnTo>
                        <a:lnTo>
                          <a:pt x="303" y="571"/>
                        </a:lnTo>
                        <a:lnTo>
                          <a:pt x="290" y="571"/>
                        </a:lnTo>
                        <a:lnTo>
                          <a:pt x="270" y="568"/>
                        </a:lnTo>
                        <a:lnTo>
                          <a:pt x="260" y="567"/>
                        </a:lnTo>
                        <a:lnTo>
                          <a:pt x="246" y="556"/>
                        </a:lnTo>
                        <a:lnTo>
                          <a:pt x="228" y="549"/>
                        </a:lnTo>
                        <a:lnTo>
                          <a:pt x="210" y="550"/>
                        </a:lnTo>
                        <a:lnTo>
                          <a:pt x="182" y="555"/>
                        </a:lnTo>
                        <a:lnTo>
                          <a:pt x="164" y="555"/>
                        </a:lnTo>
                        <a:lnTo>
                          <a:pt x="131" y="549"/>
                        </a:lnTo>
                        <a:lnTo>
                          <a:pt x="110" y="534"/>
                        </a:lnTo>
                        <a:lnTo>
                          <a:pt x="99" y="522"/>
                        </a:lnTo>
                        <a:lnTo>
                          <a:pt x="90" y="486"/>
                        </a:lnTo>
                        <a:lnTo>
                          <a:pt x="93" y="462"/>
                        </a:lnTo>
                        <a:lnTo>
                          <a:pt x="98" y="444"/>
                        </a:lnTo>
                        <a:lnTo>
                          <a:pt x="114" y="426"/>
                        </a:lnTo>
                        <a:lnTo>
                          <a:pt x="123" y="396"/>
                        </a:lnTo>
                        <a:lnTo>
                          <a:pt x="117" y="384"/>
                        </a:lnTo>
                        <a:lnTo>
                          <a:pt x="99" y="379"/>
                        </a:lnTo>
                        <a:lnTo>
                          <a:pt x="72" y="373"/>
                        </a:lnTo>
                        <a:lnTo>
                          <a:pt x="59" y="370"/>
                        </a:lnTo>
                        <a:lnTo>
                          <a:pt x="42" y="361"/>
                        </a:lnTo>
                        <a:lnTo>
                          <a:pt x="35" y="346"/>
                        </a:lnTo>
                        <a:lnTo>
                          <a:pt x="26" y="339"/>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588" name="Google Shape;1588;p26"/>
                <p:cNvGrpSpPr/>
                <p:nvPr/>
              </p:nvGrpSpPr>
              <p:grpSpPr>
                <a:xfrm>
                  <a:off x="2125427" y="4707220"/>
                  <a:ext cx="1042391" cy="1257833"/>
                  <a:chOff x="2125427" y="4707220"/>
                  <a:chExt cx="723891" cy="865846"/>
                </a:xfrm>
              </p:grpSpPr>
              <p:sp>
                <p:nvSpPr>
                  <p:cNvPr id="1589" name="Google Shape;1589;p26"/>
                  <p:cNvSpPr/>
                  <p:nvPr/>
                </p:nvSpPr>
                <p:spPr>
                  <a:xfrm>
                    <a:off x="2329086" y="5031784"/>
                    <a:ext cx="328674" cy="541282"/>
                  </a:xfrm>
                  <a:custGeom>
                    <a:avLst/>
                    <a:gdLst/>
                    <a:ahLst/>
                    <a:cxnLst/>
                    <a:rect l="l" t="t" r="r" b="b"/>
                    <a:pathLst>
                      <a:path w="312" h="499" extrusionOk="0">
                        <a:moveTo>
                          <a:pt x="108" y="499"/>
                        </a:moveTo>
                        <a:lnTo>
                          <a:pt x="102" y="499"/>
                        </a:lnTo>
                        <a:lnTo>
                          <a:pt x="96" y="499"/>
                        </a:lnTo>
                        <a:lnTo>
                          <a:pt x="91" y="499"/>
                        </a:lnTo>
                        <a:lnTo>
                          <a:pt x="85" y="499"/>
                        </a:lnTo>
                        <a:lnTo>
                          <a:pt x="73" y="499"/>
                        </a:lnTo>
                        <a:lnTo>
                          <a:pt x="62" y="493"/>
                        </a:lnTo>
                        <a:lnTo>
                          <a:pt x="56" y="499"/>
                        </a:lnTo>
                        <a:lnTo>
                          <a:pt x="51" y="499"/>
                        </a:lnTo>
                        <a:lnTo>
                          <a:pt x="45" y="499"/>
                        </a:lnTo>
                        <a:lnTo>
                          <a:pt x="39" y="499"/>
                        </a:lnTo>
                        <a:lnTo>
                          <a:pt x="34" y="499"/>
                        </a:lnTo>
                        <a:lnTo>
                          <a:pt x="28" y="499"/>
                        </a:lnTo>
                        <a:lnTo>
                          <a:pt x="22" y="499"/>
                        </a:lnTo>
                        <a:lnTo>
                          <a:pt x="17" y="499"/>
                        </a:lnTo>
                        <a:lnTo>
                          <a:pt x="11" y="493"/>
                        </a:lnTo>
                        <a:lnTo>
                          <a:pt x="5" y="493"/>
                        </a:lnTo>
                        <a:lnTo>
                          <a:pt x="5" y="488"/>
                        </a:lnTo>
                        <a:lnTo>
                          <a:pt x="0" y="482"/>
                        </a:lnTo>
                        <a:lnTo>
                          <a:pt x="5" y="476"/>
                        </a:lnTo>
                        <a:lnTo>
                          <a:pt x="5" y="471"/>
                        </a:lnTo>
                        <a:lnTo>
                          <a:pt x="5" y="465"/>
                        </a:lnTo>
                        <a:lnTo>
                          <a:pt x="5" y="459"/>
                        </a:lnTo>
                        <a:lnTo>
                          <a:pt x="11" y="454"/>
                        </a:lnTo>
                        <a:lnTo>
                          <a:pt x="17" y="454"/>
                        </a:lnTo>
                        <a:lnTo>
                          <a:pt x="28" y="454"/>
                        </a:lnTo>
                        <a:lnTo>
                          <a:pt x="28" y="448"/>
                        </a:lnTo>
                        <a:lnTo>
                          <a:pt x="34" y="448"/>
                        </a:lnTo>
                        <a:lnTo>
                          <a:pt x="34" y="442"/>
                        </a:lnTo>
                        <a:lnTo>
                          <a:pt x="34" y="437"/>
                        </a:lnTo>
                        <a:lnTo>
                          <a:pt x="39" y="437"/>
                        </a:lnTo>
                        <a:lnTo>
                          <a:pt x="39" y="431"/>
                        </a:lnTo>
                        <a:lnTo>
                          <a:pt x="39" y="425"/>
                        </a:lnTo>
                        <a:lnTo>
                          <a:pt x="39" y="420"/>
                        </a:lnTo>
                        <a:lnTo>
                          <a:pt x="39" y="397"/>
                        </a:lnTo>
                        <a:lnTo>
                          <a:pt x="39" y="386"/>
                        </a:lnTo>
                        <a:lnTo>
                          <a:pt x="34" y="380"/>
                        </a:lnTo>
                        <a:lnTo>
                          <a:pt x="34" y="374"/>
                        </a:lnTo>
                        <a:lnTo>
                          <a:pt x="34" y="368"/>
                        </a:lnTo>
                        <a:lnTo>
                          <a:pt x="34" y="357"/>
                        </a:lnTo>
                        <a:lnTo>
                          <a:pt x="39" y="357"/>
                        </a:lnTo>
                        <a:lnTo>
                          <a:pt x="39" y="346"/>
                        </a:lnTo>
                        <a:lnTo>
                          <a:pt x="45" y="340"/>
                        </a:lnTo>
                        <a:lnTo>
                          <a:pt x="45" y="334"/>
                        </a:lnTo>
                        <a:lnTo>
                          <a:pt x="51" y="329"/>
                        </a:lnTo>
                        <a:lnTo>
                          <a:pt x="56" y="323"/>
                        </a:lnTo>
                        <a:lnTo>
                          <a:pt x="56" y="317"/>
                        </a:lnTo>
                        <a:lnTo>
                          <a:pt x="56" y="312"/>
                        </a:lnTo>
                        <a:lnTo>
                          <a:pt x="62" y="306"/>
                        </a:lnTo>
                        <a:lnTo>
                          <a:pt x="62" y="295"/>
                        </a:lnTo>
                        <a:lnTo>
                          <a:pt x="68" y="289"/>
                        </a:lnTo>
                        <a:lnTo>
                          <a:pt x="73" y="289"/>
                        </a:lnTo>
                        <a:lnTo>
                          <a:pt x="73" y="283"/>
                        </a:lnTo>
                        <a:lnTo>
                          <a:pt x="79" y="278"/>
                        </a:lnTo>
                        <a:lnTo>
                          <a:pt x="79" y="272"/>
                        </a:lnTo>
                        <a:lnTo>
                          <a:pt x="85" y="272"/>
                        </a:lnTo>
                        <a:lnTo>
                          <a:pt x="85" y="266"/>
                        </a:lnTo>
                        <a:lnTo>
                          <a:pt x="85" y="261"/>
                        </a:lnTo>
                        <a:lnTo>
                          <a:pt x="91" y="255"/>
                        </a:lnTo>
                        <a:lnTo>
                          <a:pt x="91" y="249"/>
                        </a:lnTo>
                        <a:lnTo>
                          <a:pt x="96" y="244"/>
                        </a:lnTo>
                        <a:lnTo>
                          <a:pt x="102" y="232"/>
                        </a:lnTo>
                        <a:lnTo>
                          <a:pt x="102" y="227"/>
                        </a:lnTo>
                        <a:lnTo>
                          <a:pt x="102" y="221"/>
                        </a:lnTo>
                        <a:lnTo>
                          <a:pt x="96" y="221"/>
                        </a:lnTo>
                        <a:lnTo>
                          <a:pt x="96" y="215"/>
                        </a:lnTo>
                        <a:lnTo>
                          <a:pt x="91" y="210"/>
                        </a:lnTo>
                        <a:lnTo>
                          <a:pt x="91" y="204"/>
                        </a:lnTo>
                        <a:lnTo>
                          <a:pt x="85" y="204"/>
                        </a:lnTo>
                        <a:lnTo>
                          <a:pt x="85" y="198"/>
                        </a:lnTo>
                        <a:lnTo>
                          <a:pt x="85" y="193"/>
                        </a:lnTo>
                        <a:lnTo>
                          <a:pt x="91" y="198"/>
                        </a:lnTo>
                        <a:lnTo>
                          <a:pt x="91" y="193"/>
                        </a:lnTo>
                        <a:lnTo>
                          <a:pt x="91" y="187"/>
                        </a:lnTo>
                        <a:lnTo>
                          <a:pt x="91" y="181"/>
                        </a:lnTo>
                        <a:lnTo>
                          <a:pt x="91" y="176"/>
                        </a:lnTo>
                        <a:lnTo>
                          <a:pt x="91" y="164"/>
                        </a:lnTo>
                        <a:lnTo>
                          <a:pt x="91" y="153"/>
                        </a:lnTo>
                        <a:lnTo>
                          <a:pt x="91" y="147"/>
                        </a:lnTo>
                        <a:lnTo>
                          <a:pt x="91" y="142"/>
                        </a:lnTo>
                        <a:lnTo>
                          <a:pt x="91" y="136"/>
                        </a:lnTo>
                        <a:lnTo>
                          <a:pt x="91" y="130"/>
                        </a:lnTo>
                        <a:lnTo>
                          <a:pt x="85" y="130"/>
                        </a:lnTo>
                        <a:lnTo>
                          <a:pt x="85" y="125"/>
                        </a:lnTo>
                        <a:lnTo>
                          <a:pt x="79" y="125"/>
                        </a:lnTo>
                        <a:lnTo>
                          <a:pt x="73" y="119"/>
                        </a:lnTo>
                        <a:lnTo>
                          <a:pt x="62" y="119"/>
                        </a:lnTo>
                        <a:lnTo>
                          <a:pt x="56" y="119"/>
                        </a:lnTo>
                        <a:lnTo>
                          <a:pt x="51" y="113"/>
                        </a:lnTo>
                        <a:lnTo>
                          <a:pt x="45" y="108"/>
                        </a:lnTo>
                        <a:lnTo>
                          <a:pt x="39" y="108"/>
                        </a:lnTo>
                        <a:lnTo>
                          <a:pt x="39" y="102"/>
                        </a:lnTo>
                        <a:lnTo>
                          <a:pt x="45" y="91"/>
                        </a:lnTo>
                        <a:lnTo>
                          <a:pt x="45" y="85"/>
                        </a:lnTo>
                        <a:lnTo>
                          <a:pt x="56" y="79"/>
                        </a:lnTo>
                        <a:lnTo>
                          <a:pt x="62" y="79"/>
                        </a:lnTo>
                        <a:lnTo>
                          <a:pt x="68" y="79"/>
                        </a:lnTo>
                        <a:lnTo>
                          <a:pt x="73" y="79"/>
                        </a:lnTo>
                        <a:lnTo>
                          <a:pt x="73" y="74"/>
                        </a:lnTo>
                        <a:lnTo>
                          <a:pt x="79" y="74"/>
                        </a:lnTo>
                        <a:lnTo>
                          <a:pt x="85" y="74"/>
                        </a:lnTo>
                        <a:lnTo>
                          <a:pt x="85" y="79"/>
                        </a:lnTo>
                        <a:lnTo>
                          <a:pt x="91" y="85"/>
                        </a:lnTo>
                        <a:lnTo>
                          <a:pt x="91" y="91"/>
                        </a:lnTo>
                        <a:lnTo>
                          <a:pt x="96" y="91"/>
                        </a:lnTo>
                        <a:lnTo>
                          <a:pt x="102" y="85"/>
                        </a:lnTo>
                        <a:lnTo>
                          <a:pt x="108" y="85"/>
                        </a:lnTo>
                        <a:lnTo>
                          <a:pt x="113" y="79"/>
                        </a:lnTo>
                        <a:lnTo>
                          <a:pt x="113" y="85"/>
                        </a:lnTo>
                        <a:lnTo>
                          <a:pt x="125" y="85"/>
                        </a:lnTo>
                        <a:lnTo>
                          <a:pt x="130" y="85"/>
                        </a:lnTo>
                        <a:lnTo>
                          <a:pt x="130" y="91"/>
                        </a:lnTo>
                        <a:lnTo>
                          <a:pt x="136" y="91"/>
                        </a:lnTo>
                        <a:lnTo>
                          <a:pt x="142" y="91"/>
                        </a:lnTo>
                        <a:lnTo>
                          <a:pt x="142" y="96"/>
                        </a:lnTo>
                        <a:lnTo>
                          <a:pt x="147" y="96"/>
                        </a:lnTo>
                        <a:lnTo>
                          <a:pt x="153" y="96"/>
                        </a:lnTo>
                        <a:lnTo>
                          <a:pt x="159" y="96"/>
                        </a:lnTo>
                        <a:lnTo>
                          <a:pt x="170" y="102"/>
                        </a:lnTo>
                        <a:lnTo>
                          <a:pt x="181" y="108"/>
                        </a:lnTo>
                        <a:lnTo>
                          <a:pt x="187" y="113"/>
                        </a:lnTo>
                        <a:lnTo>
                          <a:pt x="187" y="119"/>
                        </a:lnTo>
                        <a:lnTo>
                          <a:pt x="193" y="119"/>
                        </a:lnTo>
                        <a:lnTo>
                          <a:pt x="198" y="119"/>
                        </a:lnTo>
                        <a:lnTo>
                          <a:pt x="198" y="113"/>
                        </a:lnTo>
                        <a:lnTo>
                          <a:pt x="198" y="108"/>
                        </a:lnTo>
                        <a:lnTo>
                          <a:pt x="198" y="102"/>
                        </a:lnTo>
                        <a:lnTo>
                          <a:pt x="198" y="96"/>
                        </a:lnTo>
                        <a:lnTo>
                          <a:pt x="198" y="91"/>
                        </a:lnTo>
                        <a:lnTo>
                          <a:pt x="193" y="91"/>
                        </a:lnTo>
                        <a:lnTo>
                          <a:pt x="193" y="85"/>
                        </a:lnTo>
                        <a:lnTo>
                          <a:pt x="193" y="79"/>
                        </a:lnTo>
                        <a:lnTo>
                          <a:pt x="198" y="79"/>
                        </a:lnTo>
                        <a:lnTo>
                          <a:pt x="198" y="74"/>
                        </a:lnTo>
                        <a:lnTo>
                          <a:pt x="210" y="68"/>
                        </a:lnTo>
                        <a:lnTo>
                          <a:pt x="210" y="62"/>
                        </a:lnTo>
                        <a:lnTo>
                          <a:pt x="215" y="57"/>
                        </a:lnTo>
                        <a:lnTo>
                          <a:pt x="215" y="51"/>
                        </a:lnTo>
                        <a:lnTo>
                          <a:pt x="215" y="40"/>
                        </a:lnTo>
                        <a:lnTo>
                          <a:pt x="215" y="34"/>
                        </a:lnTo>
                        <a:lnTo>
                          <a:pt x="210" y="17"/>
                        </a:lnTo>
                        <a:lnTo>
                          <a:pt x="210" y="11"/>
                        </a:lnTo>
                        <a:lnTo>
                          <a:pt x="210" y="6"/>
                        </a:lnTo>
                        <a:lnTo>
                          <a:pt x="215" y="6"/>
                        </a:lnTo>
                        <a:lnTo>
                          <a:pt x="215" y="0"/>
                        </a:lnTo>
                        <a:lnTo>
                          <a:pt x="221" y="0"/>
                        </a:lnTo>
                        <a:lnTo>
                          <a:pt x="227" y="0"/>
                        </a:lnTo>
                        <a:lnTo>
                          <a:pt x="232" y="6"/>
                        </a:lnTo>
                        <a:lnTo>
                          <a:pt x="238" y="6"/>
                        </a:lnTo>
                        <a:lnTo>
                          <a:pt x="244" y="11"/>
                        </a:lnTo>
                        <a:lnTo>
                          <a:pt x="249" y="11"/>
                        </a:lnTo>
                        <a:lnTo>
                          <a:pt x="249" y="17"/>
                        </a:lnTo>
                        <a:lnTo>
                          <a:pt x="255" y="17"/>
                        </a:lnTo>
                        <a:lnTo>
                          <a:pt x="255" y="23"/>
                        </a:lnTo>
                        <a:lnTo>
                          <a:pt x="266" y="23"/>
                        </a:lnTo>
                        <a:lnTo>
                          <a:pt x="272" y="23"/>
                        </a:lnTo>
                        <a:lnTo>
                          <a:pt x="272" y="28"/>
                        </a:lnTo>
                        <a:lnTo>
                          <a:pt x="272" y="34"/>
                        </a:lnTo>
                        <a:lnTo>
                          <a:pt x="272" y="40"/>
                        </a:lnTo>
                        <a:lnTo>
                          <a:pt x="278" y="40"/>
                        </a:lnTo>
                        <a:lnTo>
                          <a:pt x="278" y="45"/>
                        </a:lnTo>
                        <a:lnTo>
                          <a:pt x="278" y="51"/>
                        </a:lnTo>
                        <a:lnTo>
                          <a:pt x="283" y="51"/>
                        </a:lnTo>
                        <a:lnTo>
                          <a:pt x="283" y="57"/>
                        </a:lnTo>
                        <a:lnTo>
                          <a:pt x="289" y="57"/>
                        </a:lnTo>
                        <a:lnTo>
                          <a:pt x="289" y="62"/>
                        </a:lnTo>
                        <a:lnTo>
                          <a:pt x="295" y="62"/>
                        </a:lnTo>
                        <a:lnTo>
                          <a:pt x="295" y="68"/>
                        </a:lnTo>
                        <a:lnTo>
                          <a:pt x="300" y="68"/>
                        </a:lnTo>
                        <a:lnTo>
                          <a:pt x="300" y="74"/>
                        </a:lnTo>
                        <a:lnTo>
                          <a:pt x="306" y="79"/>
                        </a:lnTo>
                        <a:lnTo>
                          <a:pt x="312" y="79"/>
                        </a:lnTo>
                        <a:lnTo>
                          <a:pt x="295" y="79"/>
                        </a:lnTo>
                        <a:lnTo>
                          <a:pt x="283" y="85"/>
                        </a:lnTo>
                        <a:lnTo>
                          <a:pt x="283" y="91"/>
                        </a:lnTo>
                        <a:lnTo>
                          <a:pt x="283" y="96"/>
                        </a:lnTo>
                        <a:lnTo>
                          <a:pt x="289" y="102"/>
                        </a:lnTo>
                        <a:lnTo>
                          <a:pt x="289" y="108"/>
                        </a:lnTo>
                        <a:lnTo>
                          <a:pt x="283" y="119"/>
                        </a:lnTo>
                        <a:lnTo>
                          <a:pt x="283" y="136"/>
                        </a:lnTo>
                        <a:lnTo>
                          <a:pt x="272" y="142"/>
                        </a:lnTo>
                        <a:lnTo>
                          <a:pt x="266" y="147"/>
                        </a:lnTo>
                        <a:lnTo>
                          <a:pt x="272" y="153"/>
                        </a:lnTo>
                        <a:lnTo>
                          <a:pt x="272" y="164"/>
                        </a:lnTo>
                        <a:lnTo>
                          <a:pt x="266" y="170"/>
                        </a:lnTo>
                        <a:lnTo>
                          <a:pt x="266" y="176"/>
                        </a:lnTo>
                        <a:lnTo>
                          <a:pt x="261" y="176"/>
                        </a:lnTo>
                        <a:lnTo>
                          <a:pt x="255" y="187"/>
                        </a:lnTo>
                        <a:lnTo>
                          <a:pt x="249" y="193"/>
                        </a:lnTo>
                        <a:lnTo>
                          <a:pt x="255" y="198"/>
                        </a:lnTo>
                        <a:lnTo>
                          <a:pt x="255" y="204"/>
                        </a:lnTo>
                        <a:lnTo>
                          <a:pt x="255" y="215"/>
                        </a:lnTo>
                        <a:lnTo>
                          <a:pt x="255" y="227"/>
                        </a:lnTo>
                        <a:lnTo>
                          <a:pt x="261" y="244"/>
                        </a:lnTo>
                        <a:lnTo>
                          <a:pt x="261" y="249"/>
                        </a:lnTo>
                        <a:lnTo>
                          <a:pt x="261" y="255"/>
                        </a:lnTo>
                        <a:lnTo>
                          <a:pt x="261" y="261"/>
                        </a:lnTo>
                        <a:lnTo>
                          <a:pt x="266" y="272"/>
                        </a:lnTo>
                        <a:lnTo>
                          <a:pt x="272" y="283"/>
                        </a:lnTo>
                        <a:lnTo>
                          <a:pt x="272" y="289"/>
                        </a:lnTo>
                        <a:lnTo>
                          <a:pt x="272" y="295"/>
                        </a:lnTo>
                        <a:lnTo>
                          <a:pt x="278" y="300"/>
                        </a:lnTo>
                        <a:lnTo>
                          <a:pt x="272" y="312"/>
                        </a:lnTo>
                        <a:lnTo>
                          <a:pt x="266" y="312"/>
                        </a:lnTo>
                        <a:lnTo>
                          <a:pt x="255" y="306"/>
                        </a:lnTo>
                        <a:lnTo>
                          <a:pt x="255" y="300"/>
                        </a:lnTo>
                        <a:lnTo>
                          <a:pt x="249" y="306"/>
                        </a:lnTo>
                        <a:lnTo>
                          <a:pt x="244" y="312"/>
                        </a:lnTo>
                        <a:lnTo>
                          <a:pt x="238" y="306"/>
                        </a:lnTo>
                        <a:lnTo>
                          <a:pt x="232" y="300"/>
                        </a:lnTo>
                        <a:lnTo>
                          <a:pt x="221" y="289"/>
                        </a:lnTo>
                        <a:lnTo>
                          <a:pt x="215" y="283"/>
                        </a:lnTo>
                        <a:lnTo>
                          <a:pt x="215" y="272"/>
                        </a:lnTo>
                        <a:lnTo>
                          <a:pt x="210" y="261"/>
                        </a:lnTo>
                        <a:lnTo>
                          <a:pt x="198" y="255"/>
                        </a:lnTo>
                        <a:lnTo>
                          <a:pt x="193" y="255"/>
                        </a:lnTo>
                        <a:lnTo>
                          <a:pt x="187" y="261"/>
                        </a:lnTo>
                        <a:lnTo>
                          <a:pt x="187" y="266"/>
                        </a:lnTo>
                        <a:lnTo>
                          <a:pt x="187" y="278"/>
                        </a:lnTo>
                        <a:lnTo>
                          <a:pt x="181" y="283"/>
                        </a:lnTo>
                        <a:lnTo>
                          <a:pt x="176" y="289"/>
                        </a:lnTo>
                        <a:lnTo>
                          <a:pt x="170" y="289"/>
                        </a:lnTo>
                        <a:lnTo>
                          <a:pt x="164" y="289"/>
                        </a:lnTo>
                        <a:lnTo>
                          <a:pt x="159" y="295"/>
                        </a:lnTo>
                        <a:lnTo>
                          <a:pt x="153" y="300"/>
                        </a:lnTo>
                        <a:lnTo>
                          <a:pt x="153" y="312"/>
                        </a:lnTo>
                        <a:lnTo>
                          <a:pt x="164" y="312"/>
                        </a:lnTo>
                        <a:lnTo>
                          <a:pt x="170" y="317"/>
                        </a:lnTo>
                        <a:lnTo>
                          <a:pt x="170" y="323"/>
                        </a:lnTo>
                        <a:lnTo>
                          <a:pt x="164" y="329"/>
                        </a:lnTo>
                        <a:lnTo>
                          <a:pt x="153" y="329"/>
                        </a:lnTo>
                        <a:lnTo>
                          <a:pt x="142" y="329"/>
                        </a:lnTo>
                        <a:lnTo>
                          <a:pt x="130" y="329"/>
                        </a:lnTo>
                        <a:lnTo>
                          <a:pt x="130" y="334"/>
                        </a:lnTo>
                        <a:lnTo>
                          <a:pt x="125" y="334"/>
                        </a:lnTo>
                        <a:lnTo>
                          <a:pt x="125" y="340"/>
                        </a:lnTo>
                        <a:lnTo>
                          <a:pt x="130" y="340"/>
                        </a:lnTo>
                        <a:lnTo>
                          <a:pt x="130" y="346"/>
                        </a:lnTo>
                        <a:lnTo>
                          <a:pt x="142" y="346"/>
                        </a:lnTo>
                        <a:lnTo>
                          <a:pt x="136" y="351"/>
                        </a:lnTo>
                        <a:lnTo>
                          <a:pt x="130" y="351"/>
                        </a:lnTo>
                        <a:lnTo>
                          <a:pt x="125" y="363"/>
                        </a:lnTo>
                        <a:lnTo>
                          <a:pt x="125" y="368"/>
                        </a:lnTo>
                        <a:lnTo>
                          <a:pt x="125" y="374"/>
                        </a:lnTo>
                        <a:lnTo>
                          <a:pt x="125" y="386"/>
                        </a:lnTo>
                        <a:lnTo>
                          <a:pt x="125" y="391"/>
                        </a:lnTo>
                        <a:lnTo>
                          <a:pt x="130" y="397"/>
                        </a:lnTo>
                        <a:lnTo>
                          <a:pt x="125" y="408"/>
                        </a:lnTo>
                        <a:lnTo>
                          <a:pt x="125" y="420"/>
                        </a:lnTo>
                        <a:lnTo>
                          <a:pt x="119" y="425"/>
                        </a:lnTo>
                        <a:lnTo>
                          <a:pt x="113" y="431"/>
                        </a:lnTo>
                        <a:lnTo>
                          <a:pt x="113" y="437"/>
                        </a:lnTo>
                        <a:lnTo>
                          <a:pt x="108" y="437"/>
                        </a:lnTo>
                        <a:lnTo>
                          <a:pt x="102" y="442"/>
                        </a:lnTo>
                        <a:lnTo>
                          <a:pt x="102" y="448"/>
                        </a:lnTo>
                        <a:lnTo>
                          <a:pt x="108" y="448"/>
                        </a:lnTo>
                        <a:lnTo>
                          <a:pt x="119" y="448"/>
                        </a:lnTo>
                        <a:lnTo>
                          <a:pt x="125" y="442"/>
                        </a:lnTo>
                        <a:lnTo>
                          <a:pt x="125" y="448"/>
                        </a:lnTo>
                        <a:lnTo>
                          <a:pt x="125" y="454"/>
                        </a:lnTo>
                        <a:lnTo>
                          <a:pt x="119" y="454"/>
                        </a:lnTo>
                        <a:lnTo>
                          <a:pt x="113" y="465"/>
                        </a:lnTo>
                        <a:lnTo>
                          <a:pt x="108" y="465"/>
                        </a:lnTo>
                        <a:lnTo>
                          <a:pt x="108" y="471"/>
                        </a:lnTo>
                        <a:lnTo>
                          <a:pt x="102" y="471"/>
                        </a:lnTo>
                        <a:lnTo>
                          <a:pt x="113" y="476"/>
                        </a:lnTo>
                        <a:lnTo>
                          <a:pt x="113" y="482"/>
                        </a:lnTo>
                        <a:lnTo>
                          <a:pt x="119" y="482"/>
                        </a:lnTo>
                        <a:lnTo>
                          <a:pt x="119" y="488"/>
                        </a:lnTo>
                        <a:lnTo>
                          <a:pt x="113" y="493"/>
                        </a:lnTo>
                        <a:lnTo>
                          <a:pt x="113" y="499"/>
                        </a:lnTo>
                        <a:lnTo>
                          <a:pt x="108" y="499"/>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nvGrpSpPr>
                  <p:cNvPr id="1590" name="Google Shape;1590;p26"/>
                  <p:cNvGrpSpPr/>
                  <p:nvPr/>
                </p:nvGrpSpPr>
                <p:grpSpPr>
                  <a:xfrm>
                    <a:off x="2125427" y="4707220"/>
                    <a:ext cx="723891" cy="743487"/>
                    <a:chOff x="2125427" y="4707220"/>
                    <a:chExt cx="723891" cy="743487"/>
                  </a:xfrm>
                </p:grpSpPr>
                <p:sp>
                  <p:nvSpPr>
                    <p:cNvPr id="1591" name="Google Shape;1591;p26"/>
                    <p:cNvSpPr/>
                    <p:nvPr/>
                  </p:nvSpPr>
                  <p:spPr>
                    <a:xfrm>
                      <a:off x="2244395" y="4707220"/>
                      <a:ext cx="604923" cy="454178"/>
                    </a:xfrm>
                    <a:custGeom>
                      <a:avLst/>
                      <a:gdLst/>
                      <a:ahLst/>
                      <a:cxnLst/>
                      <a:rect l="l" t="t" r="r" b="b"/>
                      <a:pathLst>
                        <a:path w="573" h="419" extrusionOk="0">
                          <a:moveTo>
                            <a:pt x="153" y="374"/>
                          </a:moveTo>
                          <a:lnTo>
                            <a:pt x="148" y="374"/>
                          </a:lnTo>
                          <a:lnTo>
                            <a:pt x="142" y="374"/>
                          </a:lnTo>
                          <a:lnTo>
                            <a:pt x="136" y="374"/>
                          </a:lnTo>
                          <a:lnTo>
                            <a:pt x="131" y="374"/>
                          </a:lnTo>
                          <a:lnTo>
                            <a:pt x="125" y="374"/>
                          </a:lnTo>
                          <a:lnTo>
                            <a:pt x="125" y="368"/>
                          </a:lnTo>
                          <a:lnTo>
                            <a:pt x="119" y="368"/>
                          </a:lnTo>
                          <a:lnTo>
                            <a:pt x="114" y="362"/>
                          </a:lnTo>
                          <a:lnTo>
                            <a:pt x="114" y="351"/>
                          </a:lnTo>
                          <a:lnTo>
                            <a:pt x="108" y="345"/>
                          </a:lnTo>
                          <a:lnTo>
                            <a:pt x="108" y="340"/>
                          </a:lnTo>
                          <a:lnTo>
                            <a:pt x="108" y="328"/>
                          </a:lnTo>
                          <a:lnTo>
                            <a:pt x="108" y="323"/>
                          </a:lnTo>
                          <a:lnTo>
                            <a:pt x="102" y="323"/>
                          </a:lnTo>
                          <a:lnTo>
                            <a:pt x="97" y="323"/>
                          </a:lnTo>
                          <a:lnTo>
                            <a:pt x="97" y="317"/>
                          </a:lnTo>
                          <a:lnTo>
                            <a:pt x="97" y="311"/>
                          </a:lnTo>
                          <a:lnTo>
                            <a:pt x="97" y="306"/>
                          </a:lnTo>
                          <a:lnTo>
                            <a:pt x="91" y="306"/>
                          </a:lnTo>
                          <a:lnTo>
                            <a:pt x="85" y="306"/>
                          </a:lnTo>
                          <a:lnTo>
                            <a:pt x="80" y="306"/>
                          </a:lnTo>
                          <a:lnTo>
                            <a:pt x="80" y="300"/>
                          </a:lnTo>
                          <a:lnTo>
                            <a:pt x="80" y="294"/>
                          </a:lnTo>
                          <a:lnTo>
                            <a:pt x="80" y="289"/>
                          </a:lnTo>
                          <a:lnTo>
                            <a:pt x="85" y="283"/>
                          </a:lnTo>
                          <a:lnTo>
                            <a:pt x="85" y="277"/>
                          </a:lnTo>
                          <a:lnTo>
                            <a:pt x="80" y="277"/>
                          </a:lnTo>
                          <a:lnTo>
                            <a:pt x="80" y="266"/>
                          </a:lnTo>
                          <a:lnTo>
                            <a:pt x="80" y="260"/>
                          </a:lnTo>
                          <a:lnTo>
                            <a:pt x="74" y="255"/>
                          </a:lnTo>
                          <a:lnTo>
                            <a:pt x="68" y="255"/>
                          </a:lnTo>
                          <a:lnTo>
                            <a:pt x="68" y="249"/>
                          </a:lnTo>
                          <a:lnTo>
                            <a:pt x="63" y="249"/>
                          </a:lnTo>
                          <a:lnTo>
                            <a:pt x="57" y="243"/>
                          </a:lnTo>
                          <a:lnTo>
                            <a:pt x="57" y="238"/>
                          </a:lnTo>
                          <a:lnTo>
                            <a:pt x="51" y="238"/>
                          </a:lnTo>
                          <a:lnTo>
                            <a:pt x="46" y="238"/>
                          </a:lnTo>
                          <a:lnTo>
                            <a:pt x="40" y="238"/>
                          </a:lnTo>
                          <a:lnTo>
                            <a:pt x="40" y="232"/>
                          </a:lnTo>
                          <a:lnTo>
                            <a:pt x="40" y="226"/>
                          </a:lnTo>
                          <a:lnTo>
                            <a:pt x="40" y="221"/>
                          </a:lnTo>
                          <a:lnTo>
                            <a:pt x="46" y="221"/>
                          </a:lnTo>
                          <a:lnTo>
                            <a:pt x="40" y="215"/>
                          </a:lnTo>
                          <a:lnTo>
                            <a:pt x="40" y="209"/>
                          </a:lnTo>
                          <a:lnTo>
                            <a:pt x="46" y="204"/>
                          </a:lnTo>
                          <a:lnTo>
                            <a:pt x="46" y="198"/>
                          </a:lnTo>
                          <a:lnTo>
                            <a:pt x="51" y="192"/>
                          </a:lnTo>
                          <a:lnTo>
                            <a:pt x="57" y="187"/>
                          </a:lnTo>
                          <a:lnTo>
                            <a:pt x="63" y="187"/>
                          </a:lnTo>
                          <a:lnTo>
                            <a:pt x="63" y="181"/>
                          </a:lnTo>
                          <a:lnTo>
                            <a:pt x="68" y="181"/>
                          </a:lnTo>
                          <a:lnTo>
                            <a:pt x="68" y="175"/>
                          </a:lnTo>
                          <a:lnTo>
                            <a:pt x="68" y="170"/>
                          </a:lnTo>
                          <a:lnTo>
                            <a:pt x="74" y="164"/>
                          </a:lnTo>
                          <a:lnTo>
                            <a:pt x="74" y="158"/>
                          </a:lnTo>
                          <a:lnTo>
                            <a:pt x="68" y="153"/>
                          </a:lnTo>
                          <a:lnTo>
                            <a:pt x="63" y="153"/>
                          </a:lnTo>
                          <a:lnTo>
                            <a:pt x="57" y="147"/>
                          </a:lnTo>
                          <a:lnTo>
                            <a:pt x="51" y="147"/>
                          </a:lnTo>
                          <a:lnTo>
                            <a:pt x="46" y="147"/>
                          </a:lnTo>
                          <a:lnTo>
                            <a:pt x="40" y="141"/>
                          </a:lnTo>
                          <a:lnTo>
                            <a:pt x="34" y="141"/>
                          </a:lnTo>
                          <a:lnTo>
                            <a:pt x="29" y="136"/>
                          </a:lnTo>
                          <a:lnTo>
                            <a:pt x="23" y="136"/>
                          </a:lnTo>
                          <a:lnTo>
                            <a:pt x="17" y="136"/>
                          </a:lnTo>
                          <a:lnTo>
                            <a:pt x="12" y="136"/>
                          </a:lnTo>
                          <a:lnTo>
                            <a:pt x="12" y="141"/>
                          </a:lnTo>
                          <a:lnTo>
                            <a:pt x="6" y="141"/>
                          </a:lnTo>
                          <a:lnTo>
                            <a:pt x="0" y="141"/>
                          </a:lnTo>
                          <a:lnTo>
                            <a:pt x="0" y="136"/>
                          </a:lnTo>
                          <a:lnTo>
                            <a:pt x="0" y="130"/>
                          </a:lnTo>
                          <a:lnTo>
                            <a:pt x="0" y="124"/>
                          </a:lnTo>
                          <a:lnTo>
                            <a:pt x="0" y="119"/>
                          </a:lnTo>
                          <a:lnTo>
                            <a:pt x="0" y="113"/>
                          </a:lnTo>
                          <a:lnTo>
                            <a:pt x="6" y="113"/>
                          </a:lnTo>
                          <a:lnTo>
                            <a:pt x="6" y="107"/>
                          </a:lnTo>
                          <a:lnTo>
                            <a:pt x="12" y="102"/>
                          </a:lnTo>
                          <a:lnTo>
                            <a:pt x="12" y="96"/>
                          </a:lnTo>
                          <a:lnTo>
                            <a:pt x="12" y="90"/>
                          </a:lnTo>
                          <a:lnTo>
                            <a:pt x="12" y="85"/>
                          </a:lnTo>
                          <a:lnTo>
                            <a:pt x="17" y="85"/>
                          </a:lnTo>
                          <a:lnTo>
                            <a:pt x="23" y="90"/>
                          </a:lnTo>
                          <a:lnTo>
                            <a:pt x="23" y="96"/>
                          </a:lnTo>
                          <a:lnTo>
                            <a:pt x="23" y="102"/>
                          </a:lnTo>
                          <a:lnTo>
                            <a:pt x="29" y="102"/>
                          </a:lnTo>
                          <a:lnTo>
                            <a:pt x="29" y="107"/>
                          </a:lnTo>
                          <a:lnTo>
                            <a:pt x="29" y="113"/>
                          </a:lnTo>
                          <a:lnTo>
                            <a:pt x="34" y="113"/>
                          </a:lnTo>
                          <a:lnTo>
                            <a:pt x="40" y="113"/>
                          </a:lnTo>
                          <a:lnTo>
                            <a:pt x="46" y="113"/>
                          </a:lnTo>
                          <a:lnTo>
                            <a:pt x="51" y="107"/>
                          </a:lnTo>
                          <a:lnTo>
                            <a:pt x="57" y="102"/>
                          </a:lnTo>
                          <a:lnTo>
                            <a:pt x="63" y="96"/>
                          </a:lnTo>
                          <a:lnTo>
                            <a:pt x="68" y="96"/>
                          </a:lnTo>
                          <a:lnTo>
                            <a:pt x="68" y="90"/>
                          </a:lnTo>
                          <a:lnTo>
                            <a:pt x="80" y="85"/>
                          </a:lnTo>
                          <a:lnTo>
                            <a:pt x="85" y="79"/>
                          </a:lnTo>
                          <a:lnTo>
                            <a:pt x="91" y="73"/>
                          </a:lnTo>
                          <a:lnTo>
                            <a:pt x="97" y="73"/>
                          </a:lnTo>
                          <a:lnTo>
                            <a:pt x="97" y="62"/>
                          </a:lnTo>
                          <a:lnTo>
                            <a:pt x="102" y="62"/>
                          </a:lnTo>
                          <a:lnTo>
                            <a:pt x="108" y="56"/>
                          </a:lnTo>
                          <a:lnTo>
                            <a:pt x="114" y="56"/>
                          </a:lnTo>
                          <a:lnTo>
                            <a:pt x="114" y="51"/>
                          </a:lnTo>
                          <a:lnTo>
                            <a:pt x="125" y="45"/>
                          </a:lnTo>
                          <a:lnTo>
                            <a:pt x="125" y="39"/>
                          </a:lnTo>
                          <a:lnTo>
                            <a:pt x="125" y="34"/>
                          </a:lnTo>
                          <a:lnTo>
                            <a:pt x="131" y="34"/>
                          </a:lnTo>
                          <a:lnTo>
                            <a:pt x="136" y="28"/>
                          </a:lnTo>
                          <a:lnTo>
                            <a:pt x="142" y="28"/>
                          </a:lnTo>
                          <a:lnTo>
                            <a:pt x="142" y="22"/>
                          </a:lnTo>
                          <a:lnTo>
                            <a:pt x="148" y="17"/>
                          </a:lnTo>
                          <a:lnTo>
                            <a:pt x="153" y="17"/>
                          </a:lnTo>
                          <a:lnTo>
                            <a:pt x="153" y="11"/>
                          </a:lnTo>
                          <a:lnTo>
                            <a:pt x="159" y="11"/>
                          </a:lnTo>
                          <a:lnTo>
                            <a:pt x="159" y="5"/>
                          </a:lnTo>
                          <a:lnTo>
                            <a:pt x="165" y="5"/>
                          </a:lnTo>
                          <a:lnTo>
                            <a:pt x="165" y="0"/>
                          </a:lnTo>
                          <a:lnTo>
                            <a:pt x="171" y="0"/>
                          </a:lnTo>
                          <a:lnTo>
                            <a:pt x="182" y="0"/>
                          </a:lnTo>
                          <a:lnTo>
                            <a:pt x="188" y="0"/>
                          </a:lnTo>
                          <a:lnTo>
                            <a:pt x="193" y="0"/>
                          </a:lnTo>
                          <a:lnTo>
                            <a:pt x="199" y="0"/>
                          </a:lnTo>
                          <a:lnTo>
                            <a:pt x="205" y="5"/>
                          </a:lnTo>
                          <a:lnTo>
                            <a:pt x="210" y="11"/>
                          </a:lnTo>
                          <a:lnTo>
                            <a:pt x="216" y="22"/>
                          </a:lnTo>
                          <a:lnTo>
                            <a:pt x="222" y="28"/>
                          </a:lnTo>
                          <a:lnTo>
                            <a:pt x="222" y="34"/>
                          </a:lnTo>
                          <a:lnTo>
                            <a:pt x="222" y="39"/>
                          </a:lnTo>
                          <a:lnTo>
                            <a:pt x="222" y="45"/>
                          </a:lnTo>
                          <a:lnTo>
                            <a:pt x="227" y="45"/>
                          </a:lnTo>
                          <a:lnTo>
                            <a:pt x="233" y="51"/>
                          </a:lnTo>
                          <a:lnTo>
                            <a:pt x="233" y="56"/>
                          </a:lnTo>
                          <a:lnTo>
                            <a:pt x="239" y="56"/>
                          </a:lnTo>
                          <a:lnTo>
                            <a:pt x="239" y="62"/>
                          </a:lnTo>
                          <a:lnTo>
                            <a:pt x="244" y="62"/>
                          </a:lnTo>
                          <a:lnTo>
                            <a:pt x="250" y="68"/>
                          </a:lnTo>
                          <a:lnTo>
                            <a:pt x="250" y="73"/>
                          </a:lnTo>
                          <a:lnTo>
                            <a:pt x="256" y="79"/>
                          </a:lnTo>
                          <a:lnTo>
                            <a:pt x="261" y="85"/>
                          </a:lnTo>
                          <a:lnTo>
                            <a:pt x="267" y="90"/>
                          </a:lnTo>
                          <a:lnTo>
                            <a:pt x="273" y="90"/>
                          </a:lnTo>
                          <a:lnTo>
                            <a:pt x="284" y="90"/>
                          </a:lnTo>
                          <a:lnTo>
                            <a:pt x="290" y="90"/>
                          </a:lnTo>
                          <a:lnTo>
                            <a:pt x="290" y="85"/>
                          </a:lnTo>
                          <a:lnTo>
                            <a:pt x="295" y="85"/>
                          </a:lnTo>
                          <a:lnTo>
                            <a:pt x="301" y="85"/>
                          </a:lnTo>
                          <a:lnTo>
                            <a:pt x="307" y="79"/>
                          </a:lnTo>
                          <a:lnTo>
                            <a:pt x="312" y="79"/>
                          </a:lnTo>
                          <a:lnTo>
                            <a:pt x="318" y="79"/>
                          </a:lnTo>
                          <a:lnTo>
                            <a:pt x="324" y="79"/>
                          </a:lnTo>
                          <a:lnTo>
                            <a:pt x="324" y="85"/>
                          </a:lnTo>
                          <a:lnTo>
                            <a:pt x="329" y="90"/>
                          </a:lnTo>
                          <a:lnTo>
                            <a:pt x="335" y="90"/>
                          </a:lnTo>
                          <a:lnTo>
                            <a:pt x="335" y="96"/>
                          </a:lnTo>
                          <a:lnTo>
                            <a:pt x="341" y="102"/>
                          </a:lnTo>
                          <a:lnTo>
                            <a:pt x="346" y="113"/>
                          </a:lnTo>
                          <a:lnTo>
                            <a:pt x="346" y="119"/>
                          </a:lnTo>
                          <a:lnTo>
                            <a:pt x="346" y="124"/>
                          </a:lnTo>
                          <a:lnTo>
                            <a:pt x="346" y="130"/>
                          </a:lnTo>
                          <a:lnTo>
                            <a:pt x="346" y="136"/>
                          </a:lnTo>
                          <a:lnTo>
                            <a:pt x="341" y="141"/>
                          </a:lnTo>
                          <a:lnTo>
                            <a:pt x="335" y="147"/>
                          </a:lnTo>
                          <a:lnTo>
                            <a:pt x="335" y="153"/>
                          </a:lnTo>
                          <a:lnTo>
                            <a:pt x="335" y="158"/>
                          </a:lnTo>
                          <a:lnTo>
                            <a:pt x="329" y="158"/>
                          </a:lnTo>
                          <a:lnTo>
                            <a:pt x="329" y="170"/>
                          </a:lnTo>
                          <a:lnTo>
                            <a:pt x="329" y="175"/>
                          </a:lnTo>
                          <a:lnTo>
                            <a:pt x="335" y="181"/>
                          </a:lnTo>
                          <a:lnTo>
                            <a:pt x="335" y="187"/>
                          </a:lnTo>
                          <a:lnTo>
                            <a:pt x="341" y="187"/>
                          </a:lnTo>
                          <a:lnTo>
                            <a:pt x="346" y="192"/>
                          </a:lnTo>
                          <a:lnTo>
                            <a:pt x="352" y="198"/>
                          </a:lnTo>
                          <a:lnTo>
                            <a:pt x="358" y="204"/>
                          </a:lnTo>
                          <a:lnTo>
                            <a:pt x="363" y="204"/>
                          </a:lnTo>
                          <a:lnTo>
                            <a:pt x="363" y="209"/>
                          </a:lnTo>
                          <a:lnTo>
                            <a:pt x="369" y="209"/>
                          </a:lnTo>
                          <a:lnTo>
                            <a:pt x="375" y="209"/>
                          </a:lnTo>
                          <a:lnTo>
                            <a:pt x="375" y="204"/>
                          </a:lnTo>
                          <a:lnTo>
                            <a:pt x="380" y="198"/>
                          </a:lnTo>
                          <a:lnTo>
                            <a:pt x="380" y="192"/>
                          </a:lnTo>
                          <a:lnTo>
                            <a:pt x="380" y="187"/>
                          </a:lnTo>
                          <a:lnTo>
                            <a:pt x="380" y="181"/>
                          </a:lnTo>
                          <a:lnTo>
                            <a:pt x="380" y="170"/>
                          </a:lnTo>
                          <a:lnTo>
                            <a:pt x="380" y="158"/>
                          </a:lnTo>
                          <a:lnTo>
                            <a:pt x="386" y="153"/>
                          </a:lnTo>
                          <a:lnTo>
                            <a:pt x="386" y="147"/>
                          </a:lnTo>
                          <a:lnTo>
                            <a:pt x="392" y="141"/>
                          </a:lnTo>
                          <a:lnTo>
                            <a:pt x="397" y="141"/>
                          </a:lnTo>
                          <a:lnTo>
                            <a:pt x="403" y="141"/>
                          </a:lnTo>
                          <a:lnTo>
                            <a:pt x="409" y="141"/>
                          </a:lnTo>
                          <a:lnTo>
                            <a:pt x="420" y="141"/>
                          </a:lnTo>
                          <a:lnTo>
                            <a:pt x="431" y="136"/>
                          </a:lnTo>
                          <a:lnTo>
                            <a:pt x="437" y="130"/>
                          </a:lnTo>
                          <a:lnTo>
                            <a:pt x="448" y="124"/>
                          </a:lnTo>
                          <a:lnTo>
                            <a:pt x="454" y="124"/>
                          </a:lnTo>
                          <a:lnTo>
                            <a:pt x="460" y="124"/>
                          </a:lnTo>
                          <a:lnTo>
                            <a:pt x="460" y="119"/>
                          </a:lnTo>
                          <a:lnTo>
                            <a:pt x="465" y="119"/>
                          </a:lnTo>
                          <a:lnTo>
                            <a:pt x="471" y="119"/>
                          </a:lnTo>
                          <a:lnTo>
                            <a:pt x="477" y="119"/>
                          </a:lnTo>
                          <a:lnTo>
                            <a:pt x="477" y="124"/>
                          </a:lnTo>
                          <a:lnTo>
                            <a:pt x="482" y="124"/>
                          </a:lnTo>
                          <a:lnTo>
                            <a:pt x="482" y="130"/>
                          </a:lnTo>
                          <a:lnTo>
                            <a:pt x="488" y="130"/>
                          </a:lnTo>
                          <a:lnTo>
                            <a:pt x="488" y="141"/>
                          </a:lnTo>
                          <a:lnTo>
                            <a:pt x="494" y="141"/>
                          </a:lnTo>
                          <a:lnTo>
                            <a:pt x="499" y="147"/>
                          </a:lnTo>
                          <a:lnTo>
                            <a:pt x="499" y="153"/>
                          </a:lnTo>
                          <a:lnTo>
                            <a:pt x="499" y="158"/>
                          </a:lnTo>
                          <a:lnTo>
                            <a:pt x="505" y="158"/>
                          </a:lnTo>
                          <a:lnTo>
                            <a:pt x="505" y="164"/>
                          </a:lnTo>
                          <a:lnTo>
                            <a:pt x="505" y="170"/>
                          </a:lnTo>
                          <a:lnTo>
                            <a:pt x="511" y="175"/>
                          </a:lnTo>
                          <a:lnTo>
                            <a:pt x="516" y="181"/>
                          </a:lnTo>
                          <a:lnTo>
                            <a:pt x="516" y="187"/>
                          </a:lnTo>
                          <a:lnTo>
                            <a:pt x="533" y="198"/>
                          </a:lnTo>
                          <a:lnTo>
                            <a:pt x="533" y="204"/>
                          </a:lnTo>
                          <a:lnTo>
                            <a:pt x="539" y="209"/>
                          </a:lnTo>
                          <a:lnTo>
                            <a:pt x="545" y="215"/>
                          </a:lnTo>
                          <a:lnTo>
                            <a:pt x="545" y="221"/>
                          </a:lnTo>
                          <a:lnTo>
                            <a:pt x="545" y="226"/>
                          </a:lnTo>
                          <a:lnTo>
                            <a:pt x="545" y="232"/>
                          </a:lnTo>
                          <a:lnTo>
                            <a:pt x="550" y="232"/>
                          </a:lnTo>
                          <a:lnTo>
                            <a:pt x="550" y="238"/>
                          </a:lnTo>
                          <a:lnTo>
                            <a:pt x="556" y="238"/>
                          </a:lnTo>
                          <a:lnTo>
                            <a:pt x="556" y="243"/>
                          </a:lnTo>
                          <a:lnTo>
                            <a:pt x="556" y="249"/>
                          </a:lnTo>
                          <a:lnTo>
                            <a:pt x="556" y="255"/>
                          </a:lnTo>
                          <a:lnTo>
                            <a:pt x="562" y="255"/>
                          </a:lnTo>
                          <a:lnTo>
                            <a:pt x="562" y="260"/>
                          </a:lnTo>
                          <a:lnTo>
                            <a:pt x="567" y="260"/>
                          </a:lnTo>
                          <a:lnTo>
                            <a:pt x="567" y="266"/>
                          </a:lnTo>
                          <a:lnTo>
                            <a:pt x="573" y="266"/>
                          </a:lnTo>
                          <a:lnTo>
                            <a:pt x="573" y="272"/>
                          </a:lnTo>
                          <a:lnTo>
                            <a:pt x="573" y="277"/>
                          </a:lnTo>
                          <a:lnTo>
                            <a:pt x="567" y="283"/>
                          </a:lnTo>
                          <a:lnTo>
                            <a:pt x="562" y="283"/>
                          </a:lnTo>
                          <a:lnTo>
                            <a:pt x="556" y="283"/>
                          </a:lnTo>
                          <a:lnTo>
                            <a:pt x="550" y="283"/>
                          </a:lnTo>
                          <a:lnTo>
                            <a:pt x="545" y="283"/>
                          </a:lnTo>
                          <a:lnTo>
                            <a:pt x="539" y="283"/>
                          </a:lnTo>
                          <a:lnTo>
                            <a:pt x="533" y="289"/>
                          </a:lnTo>
                          <a:lnTo>
                            <a:pt x="533" y="294"/>
                          </a:lnTo>
                          <a:lnTo>
                            <a:pt x="528" y="294"/>
                          </a:lnTo>
                          <a:lnTo>
                            <a:pt x="528" y="300"/>
                          </a:lnTo>
                          <a:lnTo>
                            <a:pt x="528" y="306"/>
                          </a:lnTo>
                          <a:lnTo>
                            <a:pt x="522" y="306"/>
                          </a:lnTo>
                          <a:lnTo>
                            <a:pt x="522" y="311"/>
                          </a:lnTo>
                          <a:lnTo>
                            <a:pt x="516" y="311"/>
                          </a:lnTo>
                          <a:lnTo>
                            <a:pt x="516" y="317"/>
                          </a:lnTo>
                          <a:lnTo>
                            <a:pt x="511" y="317"/>
                          </a:lnTo>
                          <a:lnTo>
                            <a:pt x="505" y="323"/>
                          </a:lnTo>
                          <a:lnTo>
                            <a:pt x="499" y="328"/>
                          </a:lnTo>
                          <a:lnTo>
                            <a:pt x="499" y="334"/>
                          </a:lnTo>
                          <a:lnTo>
                            <a:pt x="494" y="334"/>
                          </a:lnTo>
                          <a:lnTo>
                            <a:pt x="488" y="340"/>
                          </a:lnTo>
                          <a:lnTo>
                            <a:pt x="488" y="345"/>
                          </a:lnTo>
                          <a:lnTo>
                            <a:pt x="488" y="351"/>
                          </a:lnTo>
                          <a:lnTo>
                            <a:pt x="488" y="357"/>
                          </a:lnTo>
                          <a:lnTo>
                            <a:pt x="494" y="362"/>
                          </a:lnTo>
                          <a:lnTo>
                            <a:pt x="494" y="368"/>
                          </a:lnTo>
                          <a:lnTo>
                            <a:pt x="494" y="374"/>
                          </a:lnTo>
                          <a:lnTo>
                            <a:pt x="494" y="379"/>
                          </a:lnTo>
                          <a:lnTo>
                            <a:pt x="488" y="379"/>
                          </a:lnTo>
                          <a:lnTo>
                            <a:pt x="488" y="385"/>
                          </a:lnTo>
                          <a:lnTo>
                            <a:pt x="488" y="391"/>
                          </a:lnTo>
                          <a:lnTo>
                            <a:pt x="477" y="385"/>
                          </a:lnTo>
                          <a:lnTo>
                            <a:pt x="477" y="379"/>
                          </a:lnTo>
                          <a:lnTo>
                            <a:pt x="471" y="379"/>
                          </a:lnTo>
                          <a:lnTo>
                            <a:pt x="465" y="385"/>
                          </a:lnTo>
                          <a:lnTo>
                            <a:pt x="460" y="391"/>
                          </a:lnTo>
                          <a:lnTo>
                            <a:pt x="448" y="396"/>
                          </a:lnTo>
                          <a:lnTo>
                            <a:pt x="448" y="402"/>
                          </a:lnTo>
                          <a:lnTo>
                            <a:pt x="443" y="402"/>
                          </a:lnTo>
                          <a:lnTo>
                            <a:pt x="443" y="408"/>
                          </a:lnTo>
                          <a:lnTo>
                            <a:pt x="437" y="408"/>
                          </a:lnTo>
                          <a:lnTo>
                            <a:pt x="431" y="408"/>
                          </a:lnTo>
                          <a:lnTo>
                            <a:pt x="426" y="408"/>
                          </a:lnTo>
                          <a:lnTo>
                            <a:pt x="420" y="402"/>
                          </a:lnTo>
                          <a:lnTo>
                            <a:pt x="414" y="391"/>
                          </a:lnTo>
                          <a:lnTo>
                            <a:pt x="409" y="391"/>
                          </a:lnTo>
                          <a:lnTo>
                            <a:pt x="409" y="385"/>
                          </a:lnTo>
                          <a:lnTo>
                            <a:pt x="403" y="385"/>
                          </a:lnTo>
                          <a:lnTo>
                            <a:pt x="397" y="385"/>
                          </a:lnTo>
                          <a:lnTo>
                            <a:pt x="392" y="391"/>
                          </a:lnTo>
                          <a:lnTo>
                            <a:pt x="392" y="379"/>
                          </a:lnTo>
                          <a:lnTo>
                            <a:pt x="386" y="379"/>
                          </a:lnTo>
                          <a:lnTo>
                            <a:pt x="380" y="374"/>
                          </a:lnTo>
                          <a:lnTo>
                            <a:pt x="380" y="368"/>
                          </a:lnTo>
                          <a:lnTo>
                            <a:pt x="375" y="368"/>
                          </a:lnTo>
                          <a:lnTo>
                            <a:pt x="375" y="362"/>
                          </a:lnTo>
                          <a:lnTo>
                            <a:pt x="369" y="362"/>
                          </a:lnTo>
                          <a:lnTo>
                            <a:pt x="369" y="357"/>
                          </a:lnTo>
                          <a:lnTo>
                            <a:pt x="363" y="357"/>
                          </a:lnTo>
                          <a:lnTo>
                            <a:pt x="363" y="351"/>
                          </a:lnTo>
                          <a:lnTo>
                            <a:pt x="358" y="351"/>
                          </a:lnTo>
                          <a:lnTo>
                            <a:pt x="358" y="345"/>
                          </a:lnTo>
                          <a:lnTo>
                            <a:pt x="358" y="340"/>
                          </a:lnTo>
                          <a:lnTo>
                            <a:pt x="352" y="340"/>
                          </a:lnTo>
                          <a:lnTo>
                            <a:pt x="352" y="334"/>
                          </a:lnTo>
                          <a:lnTo>
                            <a:pt x="352" y="328"/>
                          </a:lnTo>
                          <a:lnTo>
                            <a:pt x="352" y="323"/>
                          </a:lnTo>
                          <a:lnTo>
                            <a:pt x="346" y="323"/>
                          </a:lnTo>
                          <a:lnTo>
                            <a:pt x="335" y="323"/>
                          </a:lnTo>
                          <a:lnTo>
                            <a:pt x="335" y="317"/>
                          </a:lnTo>
                          <a:lnTo>
                            <a:pt x="329" y="317"/>
                          </a:lnTo>
                          <a:lnTo>
                            <a:pt x="329" y="311"/>
                          </a:lnTo>
                          <a:lnTo>
                            <a:pt x="324" y="311"/>
                          </a:lnTo>
                          <a:lnTo>
                            <a:pt x="318" y="306"/>
                          </a:lnTo>
                          <a:lnTo>
                            <a:pt x="312" y="306"/>
                          </a:lnTo>
                          <a:lnTo>
                            <a:pt x="307" y="300"/>
                          </a:lnTo>
                          <a:lnTo>
                            <a:pt x="301" y="300"/>
                          </a:lnTo>
                          <a:lnTo>
                            <a:pt x="295" y="300"/>
                          </a:lnTo>
                          <a:lnTo>
                            <a:pt x="295" y="306"/>
                          </a:lnTo>
                          <a:lnTo>
                            <a:pt x="290" y="306"/>
                          </a:lnTo>
                          <a:lnTo>
                            <a:pt x="290" y="311"/>
                          </a:lnTo>
                          <a:lnTo>
                            <a:pt x="290" y="317"/>
                          </a:lnTo>
                          <a:lnTo>
                            <a:pt x="295" y="334"/>
                          </a:lnTo>
                          <a:lnTo>
                            <a:pt x="295" y="340"/>
                          </a:lnTo>
                          <a:lnTo>
                            <a:pt x="295" y="351"/>
                          </a:lnTo>
                          <a:lnTo>
                            <a:pt x="295" y="357"/>
                          </a:lnTo>
                          <a:lnTo>
                            <a:pt x="290" y="362"/>
                          </a:lnTo>
                          <a:lnTo>
                            <a:pt x="290" y="368"/>
                          </a:lnTo>
                          <a:lnTo>
                            <a:pt x="278" y="374"/>
                          </a:lnTo>
                          <a:lnTo>
                            <a:pt x="278" y="379"/>
                          </a:lnTo>
                          <a:lnTo>
                            <a:pt x="273" y="379"/>
                          </a:lnTo>
                          <a:lnTo>
                            <a:pt x="273" y="385"/>
                          </a:lnTo>
                          <a:lnTo>
                            <a:pt x="273" y="391"/>
                          </a:lnTo>
                          <a:lnTo>
                            <a:pt x="278" y="391"/>
                          </a:lnTo>
                          <a:lnTo>
                            <a:pt x="278" y="396"/>
                          </a:lnTo>
                          <a:lnTo>
                            <a:pt x="278" y="402"/>
                          </a:lnTo>
                          <a:lnTo>
                            <a:pt x="278" y="408"/>
                          </a:lnTo>
                          <a:lnTo>
                            <a:pt x="278" y="413"/>
                          </a:lnTo>
                          <a:lnTo>
                            <a:pt x="278" y="419"/>
                          </a:lnTo>
                          <a:lnTo>
                            <a:pt x="273" y="419"/>
                          </a:lnTo>
                          <a:lnTo>
                            <a:pt x="267" y="419"/>
                          </a:lnTo>
                          <a:lnTo>
                            <a:pt x="267" y="413"/>
                          </a:lnTo>
                          <a:lnTo>
                            <a:pt x="261" y="408"/>
                          </a:lnTo>
                          <a:lnTo>
                            <a:pt x="250" y="402"/>
                          </a:lnTo>
                          <a:lnTo>
                            <a:pt x="239" y="396"/>
                          </a:lnTo>
                          <a:lnTo>
                            <a:pt x="233" y="396"/>
                          </a:lnTo>
                          <a:lnTo>
                            <a:pt x="227" y="396"/>
                          </a:lnTo>
                          <a:lnTo>
                            <a:pt x="222" y="396"/>
                          </a:lnTo>
                          <a:lnTo>
                            <a:pt x="222" y="391"/>
                          </a:lnTo>
                          <a:lnTo>
                            <a:pt x="216" y="391"/>
                          </a:lnTo>
                          <a:lnTo>
                            <a:pt x="210" y="391"/>
                          </a:lnTo>
                          <a:lnTo>
                            <a:pt x="210" y="385"/>
                          </a:lnTo>
                          <a:lnTo>
                            <a:pt x="205" y="385"/>
                          </a:lnTo>
                          <a:lnTo>
                            <a:pt x="193" y="385"/>
                          </a:lnTo>
                          <a:lnTo>
                            <a:pt x="193" y="379"/>
                          </a:lnTo>
                          <a:lnTo>
                            <a:pt x="188" y="385"/>
                          </a:lnTo>
                          <a:lnTo>
                            <a:pt x="182" y="385"/>
                          </a:lnTo>
                          <a:lnTo>
                            <a:pt x="176" y="391"/>
                          </a:lnTo>
                          <a:lnTo>
                            <a:pt x="171" y="391"/>
                          </a:lnTo>
                          <a:lnTo>
                            <a:pt x="171" y="385"/>
                          </a:lnTo>
                          <a:lnTo>
                            <a:pt x="165" y="379"/>
                          </a:lnTo>
                          <a:lnTo>
                            <a:pt x="165" y="374"/>
                          </a:lnTo>
                          <a:lnTo>
                            <a:pt x="159" y="374"/>
                          </a:lnTo>
                          <a:lnTo>
                            <a:pt x="153" y="374"/>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92" name="Google Shape;1592;p26"/>
                    <p:cNvSpPr/>
                    <p:nvPr/>
                  </p:nvSpPr>
                  <p:spPr>
                    <a:xfrm>
                      <a:off x="2125427" y="4840986"/>
                      <a:ext cx="280281" cy="386778"/>
                    </a:xfrm>
                    <a:custGeom>
                      <a:avLst/>
                      <a:gdLst/>
                      <a:ahLst/>
                      <a:cxnLst/>
                      <a:rect l="l" t="t" r="r" b="b"/>
                      <a:pathLst>
                        <a:path w="266" h="357" extrusionOk="0">
                          <a:moveTo>
                            <a:pt x="6" y="352"/>
                          </a:moveTo>
                          <a:lnTo>
                            <a:pt x="0" y="352"/>
                          </a:lnTo>
                          <a:lnTo>
                            <a:pt x="6" y="346"/>
                          </a:lnTo>
                          <a:lnTo>
                            <a:pt x="6" y="335"/>
                          </a:lnTo>
                          <a:lnTo>
                            <a:pt x="11" y="323"/>
                          </a:lnTo>
                          <a:lnTo>
                            <a:pt x="11" y="312"/>
                          </a:lnTo>
                          <a:lnTo>
                            <a:pt x="11" y="306"/>
                          </a:lnTo>
                          <a:lnTo>
                            <a:pt x="17" y="301"/>
                          </a:lnTo>
                          <a:lnTo>
                            <a:pt x="17" y="295"/>
                          </a:lnTo>
                          <a:lnTo>
                            <a:pt x="23" y="284"/>
                          </a:lnTo>
                          <a:lnTo>
                            <a:pt x="28" y="278"/>
                          </a:lnTo>
                          <a:lnTo>
                            <a:pt x="28" y="267"/>
                          </a:lnTo>
                          <a:lnTo>
                            <a:pt x="28" y="255"/>
                          </a:lnTo>
                          <a:lnTo>
                            <a:pt x="34" y="250"/>
                          </a:lnTo>
                          <a:lnTo>
                            <a:pt x="34" y="238"/>
                          </a:lnTo>
                          <a:lnTo>
                            <a:pt x="40" y="227"/>
                          </a:lnTo>
                          <a:lnTo>
                            <a:pt x="45" y="216"/>
                          </a:lnTo>
                          <a:lnTo>
                            <a:pt x="45" y="210"/>
                          </a:lnTo>
                          <a:lnTo>
                            <a:pt x="40" y="199"/>
                          </a:lnTo>
                          <a:lnTo>
                            <a:pt x="40" y="182"/>
                          </a:lnTo>
                          <a:lnTo>
                            <a:pt x="40" y="176"/>
                          </a:lnTo>
                          <a:lnTo>
                            <a:pt x="40" y="165"/>
                          </a:lnTo>
                          <a:lnTo>
                            <a:pt x="34" y="153"/>
                          </a:lnTo>
                          <a:lnTo>
                            <a:pt x="28" y="136"/>
                          </a:lnTo>
                          <a:lnTo>
                            <a:pt x="28" y="131"/>
                          </a:lnTo>
                          <a:lnTo>
                            <a:pt x="23" y="114"/>
                          </a:lnTo>
                          <a:lnTo>
                            <a:pt x="17" y="102"/>
                          </a:lnTo>
                          <a:lnTo>
                            <a:pt x="17" y="91"/>
                          </a:lnTo>
                          <a:lnTo>
                            <a:pt x="17" y="85"/>
                          </a:lnTo>
                          <a:lnTo>
                            <a:pt x="23" y="85"/>
                          </a:lnTo>
                          <a:lnTo>
                            <a:pt x="28" y="85"/>
                          </a:lnTo>
                          <a:lnTo>
                            <a:pt x="23" y="74"/>
                          </a:lnTo>
                          <a:lnTo>
                            <a:pt x="40" y="74"/>
                          </a:lnTo>
                          <a:lnTo>
                            <a:pt x="45" y="74"/>
                          </a:lnTo>
                          <a:lnTo>
                            <a:pt x="51" y="74"/>
                          </a:lnTo>
                          <a:lnTo>
                            <a:pt x="57" y="74"/>
                          </a:lnTo>
                          <a:lnTo>
                            <a:pt x="62" y="74"/>
                          </a:lnTo>
                          <a:lnTo>
                            <a:pt x="68" y="68"/>
                          </a:lnTo>
                          <a:lnTo>
                            <a:pt x="74" y="68"/>
                          </a:lnTo>
                          <a:lnTo>
                            <a:pt x="79" y="63"/>
                          </a:lnTo>
                          <a:lnTo>
                            <a:pt x="79" y="57"/>
                          </a:lnTo>
                          <a:lnTo>
                            <a:pt x="79" y="51"/>
                          </a:lnTo>
                          <a:lnTo>
                            <a:pt x="85" y="40"/>
                          </a:lnTo>
                          <a:lnTo>
                            <a:pt x="85" y="29"/>
                          </a:lnTo>
                          <a:lnTo>
                            <a:pt x="85" y="23"/>
                          </a:lnTo>
                          <a:lnTo>
                            <a:pt x="91" y="17"/>
                          </a:lnTo>
                          <a:lnTo>
                            <a:pt x="96" y="17"/>
                          </a:lnTo>
                          <a:lnTo>
                            <a:pt x="96" y="12"/>
                          </a:lnTo>
                          <a:lnTo>
                            <a:pt x="102" y="6"/>
                          </a:lnTo>
                          <a:lnTo>
                            <a:pt x="108" y="0"/>
                          </a:lnTo>
                          <a:lnTo>
                            <a:pt x="113" y="0"/>
                          </a:lnTo>
                          <a:lnTo>
                            <a:pt x="113" y="6"/>
                          </a:lnTo>
                          <a:lnTo>
                            <a:pt x="113" y="12"/>
                          </a:lnTo>
                          <a:lnTo>
                            <a:pt x="113" y="17"/>
                          </a:lnTo>
                          <a:lnTo>
                            <a:pt x="119" y="17"/>
                          </a:lnTo>
                          <a:lnTo>
                            <a:pt x="125" y="17"/>
                          </a:lnTo>
                          <a:lnTo>
                            <a:pt x="125" y="12"/>
                          </a:lnTo>
                          <a:lnTo>
                            <a:pt x="130" y="12"/>
                          </a:lnTo>
                          <a:lnTo>
                            <a:pt x="136" y="12"/>
                          </a:lnTo>
                          <a:lnTo>
                            <a:pt x="142" y="12"/>
                          </a:lnTo>
                          <a:lnTo>
                            <a:pt x="147" y="17"/>
                          </a:lnTo>
                          <a:lnTo>
                            <a:pt x="153" y="17"/>
                          </a:lnTo>
                          <a:lnTo>
                            <a:pt x="159" y="23"/>
                          </a:lnTo>
                          <a:lnTo>
                            <a:pt x="164" y="23"/>
                          </a:lnTo>
                          <a:lnTo>
                            <a:pt x="170" y="23"/>
                          </a:lnTo>
                          <a:lnTo>
                            <a:pt x="176" y="29"/>
                          </a:lnTo>
                          <a:lnTo>
                            <a:pt x="181" y="29"/>
                          </a:lnTo>
                          <a:lnTo>
                            <a:pt x="187" y="34"/>
                          </a:lnTo>
                          <a:lnTo>
                            <a:pt x="187" y="40"/>
                          </a:lnTo>
                          <a:lnTo>
                            <a:pt x="181" y="46"/>
                          </a:lnTo>
                          <a:lnTo>
                            <a:pt x="181" y="51"/>
                          </a:lnTo>
                          <a:lnTo>
                            <a:pt x="181" y="57"/>
                          </a:lnTo>
                          <a:lnTo>
                            <a:pt x="176" y="57"/>
                          </a:lnTo>
                          <a:lnTo>
                            <a:pt x="176" y="63"/>
                          </a:lnTo>
                          <a:lnTo>
                            <a:pt x="170" y="63"/>
                          </a:lnTo>
                          <a:lnTo>
                            <a:pt x="164" y="68"/>
                          </a:lnTo>
                          <a:lnTo>
                            <a:pt x="159" y="74"/>
                          </a:lnTo>
                          <a:lnTo>
                            <a:pt x="159" y="80"/>
                          </a:lnTo>
                          <a:lnTo>
                            <a:pt x="153" y="85"/>
                          </a:lnTo>
                          <a:lnTo>
                            <a:pt x="153" y="91"/>
                          </a:lnTo>
                          <a:lnTo>
                            <a:pt x="159" y="97"/>
                          </a:lnTo>
                          <a:lnTo>
                            <a:pt x="153" y="97"/>
                          </a:lnTo>
                          <a:lnTo>
                            <a:pt x="153" y="102"/>
                          </a:lnTo>
                          <a:lnTo>
                            <a:pt x="153" y="108"/>
                          </a:lnTo>
                          <a:lnTo>
                            <a:pt x="153" y="114"/>
                          </a:lnTo>
                          <a:lnTo>
                            <a:pt x="159" y="114"/>
                          </a:lnTo>
                          <a:lnTo>
                            <a:pt x="164" y="114"/>
                          </a:lnTo>
                          <a:lnTo>
                            <a:pt x="170" y="114"/>
                          </a:lnTo>
                          <a:lnTo>
                            <a:pt x="170" y="119"/>
                          </a:lnTo>
                          <a:lnTo>
                            <a:pt x="176" y="125"/>
                          </a:lnTo>
                          <a:lnTo>
                            <a:pt x="181" y="125"/>
                          </a:lnTo>
                          <a:lnTo>
                            <a:pt x="181" y="131"/>
                          </a:lnTo>
                          <a:lnTo>
                            <a:pt x="187" y="131"/>
                          </a:lnTo>
                          <a:lnTo>
                            <a:pt x="193" y="136"/>
                          </a:lnTo>
                          <a:lnTo>
                            <a:pt x="193" y="142"/>
                          </a:lnTo>
                          <a:lnTo>
                            <a:pt x="193" y="153"/>
                          </a:lnTo>
                          <a:lnTo>
                            <a:pt x="198" y="153"/>
                          </a:lnTo>
                          <a:lnTo>
                            <a:pt x="198" y="159"/>
                          </a:lnTo>
                          <a:lnTo>
                            <a:pt x="193" y="165"/>
                          </a:lnTo>
                          <a:lnTo>
                            <a:pt x="193" y="170"/>
                          </a:lnTo>
                          <a:lnTo>
                            <a:pt x="193" y="176"/>
                          </a:lnTo>
                          <a:lnTo>
                            <a:pt x="193" y="182"/>
                          </a:lnTo>
                          <a:lnTo>
                            <a:pt x="198" y="182"/>
                          </a:lnTo>
                          <a:lnTo>
                            <a:pt x="204" y="182"/>
                          </a:lnTo>
                          <a:lnTo>
                            <a:pt x="210" y="182"/>
                          </a:lnTo>
                          <a:lnTo>
                            <a:pt x="210" y="187"/>
                          </a:lnTo>
                          <a:lnTo>
                            <a:pt x="210" y="193"/>
                          </a:lnTo>
                          <a:lnTo>
                            <a:pt x="210" y="199"/>
                          </a:lnTo>
                          <a:lnTo>
                            <a:pt x="215" y="199"/>
                          </a:lnTo>
                          <a:lnTo>
                            <a:pt x="221" y="199"/>
                          </a:lnTo>
                          <a:lnTo>
                            <a:pt x="221" y="204"/>
                          </a:lnTo>
                          <a:lnTo>
                            <a:pt x="221" y="216"/>
                          </a:lnTo>
                          <a:lnTo>
                            <a:pt x="221" y="221"/>
                          </a:lnTo>
                          <a:lnTo>
                            <a:pt x="227" y="227"/>
                          </a:lnTo>
                          <a:lnTo>
                            <a:pt x="227" y="238"/>
                          </a:lnTo>
                          <a:lnTo>
                            <a:pt x="232" y="244"/>
                          </a:lnTo>
                          <a:lnTo>
                            <a:pt x="238" y="244"/>
                          </a:lnTo>
                          <a:lnTo>
                            <a:pt x="238" y="250"/>
                          </a:lnTo>
                          <a:lnTo>
                            <a:pt x="244" y="250"/>
                          </a:lnTo>
                          <a:lnTo>
                            <a:pt x="249" y="250"/>
                          </a:lnTo>
                          <a:lnTo>
                            <a:pt x="255" y="250"/>
                          </a:lnTo>
                          <a:lnTo>
                            <a:pt x="261" y="250"/>
                          </a:lnTo>
                          <a:lnTo>
                            <a:pt x="266" y="250"/>
                          </a:lnTo>
                          <a:lnTo>
                            <a:pt x="266" y="255"/>
                          </a:lnTo>
                          <a:lnTo>
                            <a:pt x="261" y="255"/>
                          </a:lnTo>
                          <a:lnTo>
                            <a:pt x="255" y="255"/>
                          </a:lnTo>
                          <a:lnTo>
                            <a:pt x="249" y="255"/>
                          </a:lnTo>
                          <a:lnTo>
                            <a:pt x="238" y="261"/>
                          </a:lnTo>
                          <a:lnTo>
                            <a:pt x="238" y="267"/>
                          </a:lnTo>
                          <a:lnTo>
                            <a:pt x="232" y="278"/>
                          </a:lnTo>
                          <a:lnTo>
                            <a:pt x="232" y="284"/>
                          </a:lnTo>
                          <a:lnTo>
                            <a:pt x="227" y="284"/>
                          </a:lnTo>
                          <a:lnTo>
                            <a:pt x="221" y="289"/>
                          </a:lnTo>
                          <a:lnTo>
                            <a:pt x="210" y="295"/>
                          </a:lnTo>
                          <a:lnTo>
                            <a:pt x="198" y="295"/>
                          </a:lnTo>
                          <a:lnTo>
                            <a:pt x="187" y="295"/>
                          </a:lnTo>
                          <a:lnTo>
                            <a:pt x="181" y="295"/>
                          </a:lnTo>
                          <a:lnTo>
                            <a:pt x="170" y="289"/>
                          </a:lnTo>
                          <a:lnTo>
                            <a:pt x="164" y="289"/>
                          </a:lnTo>
                          <a:lnTo>
                            <a:pt x="147" y="295"/>
                          </a:lnTo>
                          <a:lnTo>
                            <a:pt x="136" y="295"/>
                          </a:lnTo>
                          <a:lnTo>
                            <a:pt x="130" y="295"/>
                          </a:lnTo>
                          <a:lnTo>
                            <a:pt x="125" y="295"/>
                          </a:lnTo>
                          <a:lnTo>
                            <a:pt x="119" y="295"/>
                          </a:lnTo>
                          <a:lnTo>
                            <a:pt x="113" y="301"/>
                          </a:lnTo>
                          <a:lnTo>
                            <a:pt x="113" y="306"/>
                          </a:lnTo>
                          <a:lnTo>
                            <a:pt x="119" y="312"/>
                          </a:lnTo>
                          <a:lnTo>
                            <a:pt x="119" y="318"/>
                          </a:lnTo>
                          <a:lnTo>
                            <a:pt x="113" y="329"/>
                          </a:lnTo>
                          <a:lnTo>
                            <a:pt x="108" y="335"/>
                          </a:lnTo>
                          <a:lnTo>
                            <a:pt x="96" y="340"/>
                          </a:lnTo>
                          <a:lnTo>
                            <a:pt x="96" y="352"/>
                          </a:lnTo>
                          <a:lnTo>
                            <a:pt x="85" y="352"/>
                          </a:lnTo>
                          <a:lnTo>
                            <a:pt x="74" y="346"/>
                          </a:lnTo>
                          <a:lnTo>
                            <a:pt x="68" y="340"/>
                          </a:lnTo>
                          <a:lnTo>
                            <a:pt x="57" y="340"/>
                          </a:lnTo>
                          <a:lnTo>
                            <a:pt x="45" y="340"/>
                          </a:lnTo>
                          <a:lnTo>
                            <a:pt x="40" y="340"/>
                          </a:lnTo>
                          <a:lnTo>
                            <a:pt x="28" y="346"/>
                          </a:lnTo>
                          <a:lnTo>
                            <a:pt x="23" y="352"/>
                          </a:lnTo>
                          <a:lnTo>
                            <a:pt x="17" y="357"/>
                          </a:lnTo>
                          <a:lnTo>
                            <a:pt x="6" y="352"/>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93" name="Google Shape;1593;p26"/>
                    <p:cNvSpPr/>
                    <p:nvPr/>
                  </p:nvSpPr>
                  <p:spPr>
                    <a:xfrm>
                      <a:off x="2131478" y="5148957"/>
                      <a:ext cx="305486" cy="301750"/>
                    </a:xfrm>
                    <a:custGeom>
                      <a:avLst/>
                      <a:gdLst/>
                      <a:ahLst/>
                      <a:cxnLst/>
                      <a:rect l="l" t="t" r="r" b="b"/>
                      <a:pathLst>
                        <a:path w="289" h="278" extrusionOk="0">
                          <a:moveTo>
                            <a:pt x="221" y="272"/>
                          </a:moveTo>
                          <a:lnTo>
                            <a:pt x="215" y="278"/>
                          </a:lnTo>
                          <a:lnTo>
                            <a:pt x="209" y="278"/>
                          </a:lnTo>
                          <a:lnTo>
                            <a:pt x="198" y="272"/>
                          </a:lnTo>
                          <a:lnTo>
                            <a:pt x="192" y="272"/>
                          </a:lnTo>
                          <a:lnTo>
                            <a:pt x="192" y="266"/>
                          </a:lnTo>
                          <a:lnTo>
                            <a:pt x="187" y="266"/>
                          </a:lnTo>
                          <a:lnTo>
                            <a:pt x="187" y="272"/>
                          </a:lnTo>
                          <a:lnTo>
                            <a:pt x="181" y="272"/>
                          </a:lnTo>
                          <a:lnTo>
                            <a:pt x="175" y="266"/>
                          </a:lnTo>
                          <a:lnTo>
                            <a:pt x="175" y="272"/>
                          </a:lnTo>
                          <a:lnTo>
                            <a:pt x="170" y="272"/>
                          </a:lnTo>
                          <a:lnTo>
                            <a:pt x="164" y="266"/>
                          </a:lnTo>
                          <a:lnTo>
                            <a:pt x="158" y="266"/>
                          </a:lnTo>
                          <a:lnTo>
                            <a:pt x="153" y="266"/>
                          </a:lnTo>
                          <a:lnTo>
                            <a:pt x="147" y="266"/>
                          </a:lnTo>
                          <a:lnTo>
                            <a:pt x="136" y="266"/>
                          </a:lnTo>
                          <a:lnTo>
                            <a:pt x="130" y="266"/>
                          </a:lnTo>
                          <a:lnTo>
                            <a:pt x="124" y="266"/>
                          </a:lnTo>
                          <a:lnTo>
                            <a:pt x="119" y="266"/>
                          </a:lnTo>
                          <a:lnTo>
                            <a:pt x="113" y="266"/>
                          </a:lnTo>
                          <a:lnTo>
                            <a:pt x="102" y="266"/>
                          </a:lnTo>
                          <a:lnTo>
                            <a:pt x="96" y="266"/>
                          </a:lnTo>
                          <a:lnTo>
                            <a:pt x="85" y="266"/>
                          </a:lnTo>
                          <a:lnTo>
                            <a:pt x="79" y="266"/>
                          </a:lnTo>
                          <a:lnTo>
                            <a:pt x="73" y="266"/>
                          </a:lnTo>
                          <a:lnTo>
                            <a:pt x="68" y="266"/>
                          </a:lnTo>
                          <a:lnTo>
                            <a:pt x="68" y="260"/>
                          </a:lnTo>
                          <a:lnTo>
                            <a:pt x="62" y="260"/>
                          </a:lnTo>
                          <a:lnTo>
                            <a:pt x="62" y="249"/>
                          </a:lnTo>
                          <a:lnTo>
                            <a:pt x="56" y="249"/>
                          </a:lnTo>
                          <a:lnTo>
                            <a:pt x="51" y="249"/>
                          </a:lnTo>
                          <a:lnTo>
                            <a:pt x="51" y="243"/>
                          </a:lnTo>
                          <a:lnTo>
                            <a:pt x="51" y="238"/>
                          </a:lnTo>
                          <a:lnTo>
                            <a:pt x="45" y="238"/>
                          </a:lnTo>
                          <a:lnTo>
                            <a:pt x="39" y="232"/>
                          </a:lnTo>
                          <a:lnTo>
                            <a:pt x="34" y="232"/>
                          </a:lnTo>
                          <a:lnTo>
                            <a:pt x="34" y="226"/>
                          </a:lnTo>
                          <a:lnTo>
                            <a:pt x="34" y="221"/>
                          </a:lnTo>
                          <a:lnTo>
                            <a:pt x="39" y="221"/>
                          </a:lnTo>
                          <a:lnTo>
                            <a:pt x="39" y="215"/>
                          </a:lnTo>
                          <a:lnTo>
                            <a:pt x="39" y="209"/>
                          </a:lnTo>
                          <a:lnTo>
                            <a:pt x="39" y="204"/>
                          </a:lnTo>
                          <a:lnTo>
                            <a:pt x="39" y="192"/>
                          </a:lnTo>
                          <a:lnTo>
                            <a:pt x="45" y="181"/>
                          </a:lnTo>
                          <a:lnTo>
                            <a:pt x="51" y="181"/>
                          </a:lnTo>
                          <a:lnTo>
                            <a:pt x="51" y="175"/>
                          </a:lnTo>
                          <a:lnTo>
                            <a:pt x="45" y="175"/>
                          </a:lnTo>
                          <a:lnTo>
                            <a:pt x="39" y="175"/>
                          </a:lnTo>
                          <a:lnTo>
                            <a:pt x="34" y="175"/>
                          </a:lnTo>
                          <a:lnTo>
                            <a:pt x="22" y="175"/>
                          </a:lnTo>
                          <a:lnTo>
                            <a:pt x="11" y="175"/>
                          </a:lnTo>
                          <a:lnTo>
                            <a:pt x="0" y="175"/>
                          </a:lnTo>
                          <a:lnTo>
                            <a:pt x="0" y="170"/>
                          </a:lnTo>
                          <a:lnTo>
                            <a:pt x="0" y="164"/>
                          </a:lnTo>
                          <a:lnTo>
                            <a:pt x="5" y="158"/>
                          </a:lnTo>
                          <a:lnTo>
                            <a:pt x="5" y="153"/>
                          </a:lnTo>
                          <a:lnTo>
                            <a:pt x="5" y="147"/>
                          </a:lnTo>
                          <a:lnTo>
                            <a:pt x="11" y="141"/>
                          </a:lnTo>
                          <a:lnTo>
                            <a:pt x="11" y="130"/>
                          </a:lnTo>
                          <a:lnTo>
                            <a:pt x="11" y="124"/>
                          </a:lnTo>
                          <a:lnTo>
                            <a:pt x="17" y="119"/>
                          </a:lnTo>
                          <a:lnTo>
                            <a:pt x="17" y="113"/>
                          </a:lnTo>
                          <a:lnTo>
                            <a:pt x="17" y="107"/>
                          </a:lnTo>
                          <a:lnTo>
                            <a:pt x="22" y="107"/>
                          </a:lnTo>
                          <a:lnTo>
                            <a:pt x="22" y="96"/>
                          </a:lnTo>
                          <a:lnTo>
                            <a:pt x="22" y="90"/>
                          </a:lnTo>
                          <a:lnTo>
                            <a:pt x="11" y="73"/>
                          </a:lnTo>
                          <a:lnTo>
                            <a:pt x="17" y="68"/>
                          </a:lnTo>
                          <a:lnTo>
                            <a:pt x="22" y="62"/>
                          </a:lnTo>
                          <a:lnTo>
                            <a:pt x="34" y="56"/>
                          </a:lnTo>
                          <a:lnTo>
                            <a:pt x="39" y="56"/>
                          </a:lnTo>
                          <a:lnTo>
                            <a:pt x="51" y="56"/>
                          </a:lnTo>
                          <a:lnTo>
                            <a:pt x="62" y="56"/>
                          </a:lnTo>
                          <a:lnTo>
                            <a:pt x="68" y="62"/>
                          </a:lnTo>
                          <a:lnTo>
                            <a:pt x="79" y="68"/>
                          </a:lnTo>
                          <a:lnTo>
                            <a:pt x="90" y="68"/>
                          </a:lnTo>
                          <a:lnTo>
                            <a:pt x="90" y="56"/>
                          </a:lnTo>
                          <a:lnTo>
                            <a:pt x="102" y="51"/>
                          </a:lnTo>
                          <a:lnTo>
                            <a:pt x="107" y="45"/>
                          </a:lnTo>
                          <a:lnTo>
                            <a:pt x="113" y="34"/>
                          </a:lnTo>
                          <a:lnTo>
                            <a:pt x="113" y="28"/>
                          </a:lnTo>
                          <a:lnTo>
                            <a:pt x="107" y="22"/>
                          </a:lnTo>
                          <a:lnTo>
                            <a:pt x="107" y="17"/>
                          </a:lnTo>
                          <a:lnTo>
                            <a:pt x="113" y="11"/>
                          </a:lnTo>
                          <a:lnTo>
                            <a:pt x="119" y="11"/>
                          </a:lnTo>
                          <a:lnTo>
                            <a:pt x="124" y="11"/>
                          </a:lnTo>
                          <a:lnTo>
                            <a:pt x="130" y="11"/>
                          </a:lnTo>
                          <a:lnTo>
                            <a:pt x="141" y="11"/>
                          </a:lnTo>
                          <a:lnTo>
                            <a:pt x="158" y="5"/>
                          </a:lnTo>
                          <a:lnTo>
                            <a:pt x="164" y="5"/>
                          </a:lnTo>
                          <a:lnTo>
                            <a:pt x="175" y="11"/>
                          </a:lnTo>
                          <a:lnTo>
                            <a:pt x="181" y="11"/>
                          </a:lnTo>
                          <a:lnTo>
                            <a:pt x="192" y="11"/>
                          </a:lnTo>
                          <a:lnTo>
                            <a:pt x="204" y="11"/>
                          </a:lnTo>
                          <a:lnTo>
                            <a:pt x="215" y="5"/>
                          </a:lnTo>
                          <a:lnTo>
                            <a:pt x="221" y="0"/>
                          </a:lnTo>
                          <a:lnTo>
                            <a:pt x="226" y="0"/>
                          </a:lnTo>
                          <a:lnTo>
                            <a:pt x="232" y="0"/>
                          </a:lnTo>
                          <a:lnTo>
                            <a:pt x="238" y="5"/>
                          </a:lnTo>
                          <a:lnTo>
                            <a:pt x="243" y="11"/>
                          </a:lnTo>
                          <a:lnTo>
                            <a:pt x="249" y="11"/>
                          </a:lnTo>
                          <a:lnTo>
                            <a:pt x="260" y="11"/>
                          </a:lnTo>
                          <a:lnTo>
                            <a:pt x="266" y="17"/>
                          </a:lnTo>
                          <a:lnTo>
                            <a:pt x="272" y="17"/>
                          </a:lnTo>
                          <a:lnTo>
                            <a:pt x="272" y="22"/>
                          </a:lnTo>
                          <a:lnTo>
                            <a:pt x="278" y="22"/>
                          </a:lnTo>
                          <a:lnTo>
                            <a:pt x="278" y="28"/>
                          </a:lnTo>
                          <a:lnTo>
                            <a:pt x="278" y="34"/>
                          </a:lnTo>
                          <a:lnTo>
                            <a:pt x="278" y="39"/>
                          </a:lnTo>
                          <a:lnTo>
                            <a:pt x="278" y="45"/>
                          </a:lnTo>
                          <a:lnTo>
                            <a:pt x="278" y="56"/>
                          </a:lnTo>
                          <a:lnTo>
                            <a:pt x="278" y="68"/>
                          </a:lnTo>
                          <a:lnTo>
                            <a:pt x="278" y="73"/>
                          </a:lnTo>
                          <a:lnTo>
                            <a:pt x="278" y="79"/>
                          </a:lnTo>
                          <a:lnTo>
                            <a:pt x="278" y="85"/>
                          </a:lnTo>
                          <a:lnTo>
                            <a:pt x="278" y="90"/>
                          </a:lnTo>
                          <a:lnTo>
                            <a:pt x="272" y="85"/>
                          </a:lnTo>
                          <a:lnTo>
                            <a:pt x="272" y="90"/>
                          </a:lnTo>
                          <a:lnTo>
                            <a:pt x="272" y="96"/>
                          </a:lnTo>
                          <a:lnTo>
                            <a:pt x="278" y="96"/>
                          </a:lnTo>
                          <a:lnTo>
                            <a:pt x="278" y="102"/>
                          </a:lnTo>
                          <a:lnTo>
                            <a:pt x="283" y="107"/>
                          </a:lnTo>
                          <a:lnTo>
                            <a:pt x="283" y="113"/>
                          </a:lnTo>
                          <a:lnTo>
                            <a:pt x="289" y="113"/>
                          </a:lnTo>
                          <a:lnTo>
                            <a:pt x="289" y="119"/>
                          </a:lnTo>
                          <a:lnTo>
                            <a:pt x="289" y="124"/>
                          </a:lnTo>
                          <a:lnTo>
                            <a:pt x="283" y="136"/>
                          </a:lnTo>
                          <a:lnTo>
                            <a:pt x="278" y="141"/>
                          </a:lnTo>
                          <a:lnTo>
                            <a:pt x="278" y="147"/>
                          </a:lnTo>
                          <a:lnTo>
                            <a:pt x="272" y="153"/>
                          </a:lnTo>
                          <a:lnTo>
                            <a:pt x="272" y="158"/>
                          </a:lnTo>
                          <a:lnTo>
                            <a:pt x="272" y="164"/>
                          </a:lnTo>
                          <a:lnTo>
                            <a:pt x="266" y="164"/>
                          </a:lnTo>
                          <a:lnTo>
                            <a:pt x="266" y="170"/>
                          </a:lnTo>
                          <a:lnTo>
                            <a:pt x="260" y="175"/>
                          </a:lnTo>
                          <a:lnTo>
                            <a:pt x="260" y="181"/>
                          </a:lnTo>
                          <a:lnTo>
                            <a:pt x="255" y="181"/>
                          </a:lnTo>
                          <a:lnTo>
                            <a:pt x="249" y="187"/>
                          </a:lnTo>
                          <a:lnTo>
                            <a:pt x="249" y="198"/>
                          </a:lnTo>
                          <a:lnTo>
                            <a:pt x="243" y="204"/>
                          </a:lnTo>
                          <a:lnTo>
                            <a:pt x="243" y="209"/>
                          </a:lnTo>
                          <a:lnTo>
                            <a:pt x="243" y="215"/>
                          </a:lnTo>
                          <a:lnTo>
                            <a:pt x="238" y="221"/>
                          </a:lnTo>
                          <a:lnTo>
                            <a:pt x="232" y="226"/>
                          </a:lnTo>
                          <a:lnTo>
                            <a:pt x="232" y="232"/>
                          </a:lnTo>
                          <a:lnTo>
                            <a:pt x="226" y="238"/>
                          </a:lnTo>
                          <a:lnTo>
                            <a:pt x="226" y="249"/>
                          </a:lnTo>
                          <a:lnTo>
                            <a:pt x="221" y="249"/>
                          </a:lnTo>
                          <a:lnTo>
                            <a:pt x="221" y="260"/>
                          </a:lnTo>
                          <a:lnTo>
                            <a:pt x="221" y="266"/>
                          </a:lnTo>
                          <a:lnTo>
                            <a:pt x="221" y="272"/>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94" name="Google Shape;1594;p26"/>
                    <p:cNvSpPr/>
                    <p:nvPr/>
                  </p:nvSpPr>
                  <p:spPr>
                    <a:xfrm>
                      <a:off x="2532742" y="4847209"/>
                      <a:ext cx="316576" cy="316265"/>
                    </a:xfrm>
                    <a:custGeom>
                      <a:avLst/>
                      <a:gdLst/>
                      <a:ahLst/>
                      <a:cxnLst/>
                      <a:rect l="l" t="t" r="r" b="b"/>
                      <a:pathLst>
                        <a:path w="237" h="230" extrusionOk="0">
                          <a:moveTo>
                            <a:pt x="14" y="159"/>
                          </a:moveTo>
                          <a:lnTo>
                            <a:pt x="2" y="147"/>
                          </a:lnTo>
                          <a:lnTo>
                            <a:pt x="0" y="125"/>
                          </a:lnTo>
                          <a:lnTo>
                            <a:pt x="3" y="105"/>
                          </a:lnTo>
                          <a:lnTo>
                            <a:pt x="8" y="84"/>
                          </a:lnTo>
                          <a:lnTo>
                            <a:pt x="17" y="71"/>
                          </a:lnTo>
                          <a:lnTo>
                            <a:pt x="33" y="59"/>
                          </a:lnTo>
                          <a:lnTo>
                            <a:pt x="50" y="48"/>
                          </a:lnTo>
                          <a:lnTo>
                            <a:pt x="60" y="54"/>
                          </a:lnTo>
                          <a:lnTo>
                            <a:pt x="68" y="71"/>
                          </a:lnTo>
                          <a:lnTo>
                            <a:pt x="83" y="60"/>
                          </a:lnTo>
                          <a:lnTo>
                            <a:pt x="81" y="45"/>
                          </a:lnTo>
                          <a:lnTo>
                            <a:pt x="86" y="27"/>
                          </a:lnTo>
                          <a:lnTo>
                            <a:pt x="98" y="17"/>
                          </a:lnTo>
                          <a:lnTo>
                            <a:pt x="119" y="17"/>
                          </a:lnTo>
                          <a:lnTo>
                            <a:pt x="132" y="8"/>
                          </a:lnTo>
                          <a:lnTo>
                            <a:pt x="149" y="0"/>
                          </a:lnTo>
                          <a:lnTo>
                            <a:pt x="161" y="3"/>
                          </a:lnTo>
                          <a:lnTo>
                            <a:pt x="174" y="21"/>
                          </a:lnTo>
                          <a:lnTo>
                            <a:pt x="189" y="45"/>
                          </a:lnTo>
                          <a:lnTo>
                            <a:pt x="198" y="56"/>
                          </a:lnTo>
                          <a:lnTo>
                            <a:pt x="213" y="74"/>
                          </a:lnTo>
                          <a:lnTo>
                            <a:pt x="222" y="96"/>
                          </a:lnTo>
                          <a:lnTo>
                            <a:pt x="225" y="111"/>
                          </a:lnTo>
                          <a:lnTo>
                            <a:pt x="237" y="120"/>
                          </a:lnTo>
                          <a:lnTo>
                            <a:pt x="228" y="131"/>
                          </a:lnTo>
                          <a:lnTo>
                            <a:pt x="207" y="132"/>
                          </a:lnTo>
                          <a:lnTo>
                            <a:pt x="197" y="146"/>
                          </a:lnTo>
                          <a:lnTo>
                            <a:pt x="182" y="162"/>
                          </a:lnTo>
                          <a:lnTo>
                            <a:pt x="173" y="174"/>
                          </a:lnTo>
                          <a:lnTo>
                            <a:pt x="173" y="185"/>
                          </a:lnTo>
                          <a:lnTo>
                            <a:pt x="174" y="203"/>
                          </a:lnTo>
                          <a:lnTo>
                            <a:pt x="164" y="215"/>
                          </a:lnTo>
                          <a:lnTo>
                            <a:pt x="150" y="207"/>
                          </a:lnTo>
                          <a:lnTo>
                            <a:pt x="137" y="221"/>
                          </a:lnTo>
                          <a:lnTo>
                            <a:pt x="128" y="230"/>
                          </a:lnTo>
                          <a:lnTo>
                            <a:pt x="113" y="224"/>
                          </a:lnTo>
                          <a:lnTo>
                            <a:pt x="99" y="210"/>
                          </a:lnTo>
                          <a:lnTo>
                            <a:pt x="84" y="207"/>
                          </a:lnTo>
                          <a:lnTo>
                            <a:pt x="77" y="195"/>
                          </a:lnTo>
                          <a:lnTo>
                            <a:pt x="68" y="182"/>
                          </a:lnTo>
                          <a:lnTo>
                            <a:pt x="57" y="165"/>
                          </a:lnTo>
                          <a:lnTo>
                            <a:pt x="44" y="156"/>
                          </a:lnTo>
                          <a:lnTo>
                            <a:pt x="36" y="150"/>
                          </a:lnTo>
                          <a:lnTo>
                            <a:pt x="20" y="144"/>
                          </a:lnTo>
                          <a:lnTo>
                            <a:pt x="14" y="159"/>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nvGrpSpPr>
                <p:cNvPr id="1595" name="Google Shape;1595;p26"/>
                <p:cNvGrpSpPr/>
                <p:nvPr/>
              </p:nvGrpSpPr>
              <p:grpSpPr>
                <a:xfrm>
                  <a:off x="2693083" y="992487"/>
                  <a:ext cx="3770313" cy="4043127"/>
                  <a:chOff x="2693082" y="992486"/>
                  <a:chExt cx="2618304" cy="2783139"/>
                </a:xfrm>
              </p:grpSpPr>
              <p:sp>
                <p:nvSpPr>
                  <p:cNvPr id="1596" name="Google Shape;1596;p26"/>
                  <p:cNvSpPr/>
                  <p:nvPr/>
                </p:nvSpPr>
                <p:spPr>
                  <a:xfrm>
                    <a:off x="2878592" y="1256907"/>
                    <a:ext cx="909401" cy="817106"/>
                  </a:xfrm>
                  <a:custGeom>
                    <a:avLst/>
                    <a:gdLst/>
                    <a:ahLst/>
                    <a:cxnLst/>
                    <a:rect l="l" t="t" r="r" b="b"/>
                    <a:pathLst>
                      <a:path w="862" h="754" extrusionOk="0">
                        <a:moveTo>
                          <a:pt x="40" y="165"/>
                        </a:moveTo>
                        <a:lnTo>
                          <a:pt x="34" y="165"/>
                        </a:lnTo>
                        <a:lnTo>
                          <a:pt x="28" y="165"/>
                        </a:lnTo>
                        <a:lnTo>
                          <a:pt x="28" y="159"/>
                        </a:lnTo>
                        <a:lnTo>
                          <a:pt x="17" y="159"/>
                        </a:lnTo>
                        <a:lnTo>
                          <a:pt x="11" y="159"/>
                        </a:lnTo>
                        <a:lnTo>
                          <a:pt x="11" y="153"/>
                        </a:lnTo>
                        <a:lnTo>
                          <a:pt x="0" y="148"/>
                        </a:lnTo>
                        <a:lnTo>
                          <a:pt x="0" y="142"/>
                        </a:lnTo>
                        <a:lnTo>
                          <a:pt x="0" y="136"/>
                        </a:lnTo>
                        <a:lnTo>
                          <a:pt x="0" y="131"/>
                        </a:lnTo>
                        <a:lnTo>
                          <a:pt x="0" y="125"/>
                        </a:lnTo>
                        <a:lnTo>
                          <a:pt x="0" y="114"/>
                        </a:lnTo>
                        <a:lnTo>
                          <a:pt x="0" y="97"/>
                        </a:lnTo>
                        <a:lnTo>
                          <a:pt x="0" y="91"/>
                        </a:lnTo>
                        <a:lnTo>
                          <a:pt x="0" y="85"/>
                        </a:lnTo>
                        <a:lnTo>
                          <a:pt x="6" y="80"/>
                        </a:lnTo>
                        <a:lnTo>
                          <a:pt x="11" y="74"/>
                        </a:lnTo>
                        <a:lnTo>
                          <a:pt x="23" y="74"/>
                        </a:lnTo>
                        <a:lnTo>
                          <a:pt x="28" y="74"/>
                        </a:lnTo>
                        <a:lnTo>
                          <a:pt x="34" y="74"/>
                        </a:lnTo>
                        <a:lnTo>
                          <a:pt x="40" y="74"/>
                        </a:lnTo>
                        <a:lnTo>
                          <a:pt x="45" y="74"/>
                        </a:lnTo>
                        <a:lnTo>
                          <a:pt x="51" y="80"/>
                        </a:lnTo>
                        <a:lnTo>
                          <a:pt x="57" y="80"/>
                        </a:lnTo>
                        <a:lnTo>
                          <a:pt x="62" y="80"/>
                        </a:lnTo>
                        <a:lnTo>
                          <a:pt x="68" y="85"/>
                        </a:lnTo>
                        <a:lnTo>
                          <a:pt x="74" y="85"/>
                        </a:lnTo>
                        <a:lnTo>
                          <a:pt x="79" y="80"/>
                        </a:lnTo>
                        <a:lnTo>
                          <a:pt x="85" y="80"/>
                        </a:lnTo>
                        <a:lnTo>
                          <a:pt x="91" y="80"/>
                        </a:lnTo>
                        <a:lnTo>
                          <a:pt x="96" y="80"/>
                        </a:lnTo>
                        <a:lnTo>
                          <a:pt x="102" y="74"/>
                        </a:lnTo>
                        <a:lnTo>
                          <a:pt x="113" y="74"/>
                        </a:lnTo>
                        <a:lnTo>
                          <a:pt x="125" y="74"/>
                        </a:lnTo>
                        <a:lnTo>
                          <a:pt x="130" y="74"/>
                        </a:lnTo>
                        <a:lnTo>
                          <a:pt x="130" y="80"/>
                        </a:lnTo>
                        <a:lnTo>
                          <a:pt x="142" y="85"/>
                        </a:lnTo>
                        <a:lnTo>
                          <a:pt x="142" y="97"/>
                        </a:lnTo>
                        <a:lnTo>
                          <a:pt x="147" y="97"/>
                        </a:lnTo>
                        <a:lnTo>
                          <a:pt x="153" y="102"/>
                        </a:lnTo>
                        <a:lnTo>
                          <a:pt x="159" y="108"/>
                        </a:lnTo>
                        <a:lnTo>
                          <a:pt x="159" y="114"/>
                        </a:lnTo>
                        <a:lnTo>
                          <a:pt x="164" y="119"/>
                        </a:lnTo>
                        <a:lnTo>
                          <a:pt x="170" y="119"/>
                        </a:lnTo>
                        <a:lnTo>
                          <a:pt x="170" y="125"/>
                        </a:lnTo>
                        <a:lnTo>
                          <a:pt x="176" y="125"/>
                        </a:lnTo>
                        <a:lnTo>
                          <a:pt x="181" y="131"/>
                        </a:lnTo>
                        <a:lnTo>
                          <a:pt x="187" y="131"/>
                        </a:lnTo>
                        <a:lnTo>
                          <a:pt x="198" y="136"/>
                        </a:lnTo>
                        <a:lnTo>
                          <a:pt x="210" y="136"/>
                        </a:lnTo>
                        <a:lnTo>
                          <a:pt x="215" y="142"/>
                        </a:lnTo>
                        <a:lnTo>
                          <a:pt x="215" y="136"/>
                        </a:lnTo>
                        <a:lnTo>
                          <a:pt x="232" y="136"/>
                        </a:lnTo>
                        <a:lnTo>
                          <a:pt x="238" y="136"/>
                        </a:lnTo>
                        <a:lnTo>
                          <a:pt x="244" y="136"/>
                        </a:lnTo>
                        <a:lnTo>
                          <a:pt x="249" y="131"/>
                        </a:lnTo>
                        <a:lnTo>
                          <a:pt x="255" y="131"/>
                        </a:lnTo>
                        <a:lnTo>
                          <a:pt x="261" y="125"/>
                        </a:lnTo>
                        <a:lnTo>
                          <a:pt x="266" y="125"/>
                        </a:lnTo>
                        <a:lnTo>
                          <a:pt x="266" y="119"/>
                        </a:lnTo>
                        <a:lnTo>
                          <a:pt x="272" y="119"/>
                        </a:lnTo>
                        <a:lnTo>
                          <a:pt x="272" y="114"/>
                        </a:lnTo>
                        <a:lnTo>
                          <a:pt x="272" y="108"/>
                        </a:lnTo>
                        <a:lnTo>
                          <a:pt x="278" y="108"/>
                        </a:lnTo>
                        <a:lnTo>
                          <a:pt x="278" y="102"/>
                        </a:lnTo>
                        <a:lnTo>
                          <a:pt x="283" y="102"/>
                        </a:lnTo>
                        <a:lnTo>
                          <a:pt x="283" y="97"/>
                        </a:lnTo>
                        <a:lnTo>
                          <a:pt x="289" y="91"/>
                        </a:lnTo>
                        <a:lnTo>
                          <a:pt x="278" y="68"/>
                        </a:lnTo>
                        <a:lnTo>
                          <a:pt x="283" y="74"/>
                        </a:lnTo>
                        <a:lnTo>
                          <a:pt x="289" y="74"/>
                        </a:lnTo>
                        <a:lnTo>
                          <a:pt x="289" y="68"/>
                        </a:lnTo>
                        <a:lnTo>
                          <a:pt x="295" y="68"/>
                        </a:lnTo>
                        <a:lnTo>
                          <a:pt x="300" y="68"/>
                        </a:lnTo>
                        <a:lnTo>
                          <a:pt x="317" y="68"/>
                        </a:lnTo>
                        <a:lnTo>
                          <a:pt x="323" y="68"/>
                        </a:lnTo>
                        <a:lnTo>
                          <a:pt x="329" y="68"/>
                        </a:lnTo>
                        <a:lnTo>
                          <a:pt x="334" y="68"/>
                        </a:lnTo>
                        <a:lnTo>
                          <a:pt x="346" y="74"/>
                        </a:lnTo>
                        <a:lnTo>
                          <a:pt x="351" y="74"/>
                        </a:lnTo>
                        <a:lnTo>
                          <a:pt x="357" y="74"/>
                        </a:lnTo>
                        <a:lnTo>
                          <a:pt x="368" y="74"/>
                        </a:lnTo>
                        <a:lnTo>
                          <a:pt x="374" y="74"/>
                        </a:lnTo>
                        <a:lnTo>
                          <a:pt x="380" y="74"/>
                        </a:lnTo>
                        <a:lnTo>
                          <a:pt x="385" y="74"/>
                        </a:lnTo>
                        <a:lnTo>
                          <a:pt x="397" y="80"/>
                        </a:lnTo>
                        <a:lnTo>
                          <a:pt x="402" y="80"/>
                        </a:lnTo>
                        <a:lnTo>
                          <a:pt x="408" y="80"/>
                        </a:lnTo>
                        <a:lnTo>
                          <a:pt x="414" y="80"/>
                        </a:lnTo>
                        <a:lnTo>
                          <a:pt x="419" y="80"/>
                        </a:lnTo>
                        <a:lnTo>
                          <a:pt x="425" y="80"/>
                        </a:lnTo>
                        <a:lnTo>
                          <a:pt x="431" y="74"/>
                        </a:lnTo>
                        <a:lnTo>
                          <a:pt x="436" y="74"/>
                        </a:lnTo>
                        <a:lnTo>
                          <a:pt x="442" y="74"/>
                        </a:lnTo>
                        <a:lnTo>
                          <a:pt x="448" y="74"/>
                        </a:lnTo>
                        <a:lnTo>
                          <a:pt x="465" y="80"/>
                        </a:lnTo>
                        <a:lnTo>
                          <a:pt x="470" y="80"/>
                        </a:lnTo>
                        <a:lnTo>
                          <a:pt x="476" y="80"/>
                        </a:lnTo>
                        <a:lnTo>
                          <a:pt x="482" y="80"/>
                        </a:lnTo>
                        <a:lnTo>
                          <a:pt x="487" y="80"/>
                        </a:lnTo>
                        <a:lnTo>
                          <a:pt x="493" y="80"/>
                        </a:lnTo>
                        <a:lnTo>
                          <a:pt x="499" y="80"/>
                        </a:lnTo>
                        <a:lnTo>
                          <a:pt x="504" y="80"/>
                        </a:lnTo>
                        <a:lnTo>
                          <a:pt x="504" y="91"/>
                        </a:lnTo>
                        <a:lnTo>
                          <a:pt x="527" y="85"/>
                        </a:lnTo>
                        <a:lnTo>
                          <a:pt x="538" y="85"/>
                        </a:lnTo>
                        <a:lnTo>
                          <a:pt x="544" y="85"/>
                        </a:lnTo>
                        <a:lnTo>
                          <a:pt x="550" y="85"/>
                        </a:lnTo>
                        <a:lnTo>
                          <a:pt x="555" y="85"/>
                        </a:lnTo>
                        <a:lnTo>
                          <a:pt x="561" y="85"/>
                        </a:lnTo>
                        <a:lnTo>
                          <a:pt x="567" y="85"/>
                        </a:lnTo>
                        <a:lnTo>
                          <a:pt x="572" y="85"/>
                        </a:lnTo>
                        <a:lnTo>
                          <a:pt x="578" y="85"/>
                        </a:lnTo>
                        <a:lnTo>
                          <a:pt x="584" y="85"/>
                        </a:lnTo>
                        <a:lnTo>
                          <a:pt x="595" y="85"/>
                        </a:lnTo>
                        <a:lnTo>
                          <a:pt x="601" y="85"/>
                        </a:lnTo>
                        <a:lnTo>
                          <a:pt x="601" y="80"/>
                        </a:lnTo>
                        <a:lnTo>
                          <a:pt x="606" y="80"/>
                        </a:lnTo>
                        <a:lnTo>
                          <a:pt x="606" y="74"/>
                        </a:lnTo>
                        <a:lnTo>
                          <a:pt x="612" y="74"/>
                        </a:lnTo>
                        <a:lnTo>
                          <a:pt x="612" y="68"/>
                        </a:lnTo>
                        <a:lnTo>
                          <a:pt x="618" y="57"/>
                        </a:lnTo>
                        <a:lnTo>
                          <a:pt x="623" y="51"/>
                        </a:lnTo>
                        <a:lnTo>
                          <a:pt x="623" y="46"/>
                        </a:lnTo>
                        <a:lnTo>
                          <a:pt x="623" y="40"/>
                        </a:lnTo>
                        <a:lnTo>
                          <a:pt x="629" y="40"/>
                        </a:lnTo>
                        <a:lnTo>
                          <a:pt x="635" y="40"/>
                        </a:lnTo>
                        <a:lnTo>
                          <a:pt x="635" y="34"/>
                        </a:lnTo>
                        <a:lnTo>
                          <a:pt x="641" y="34"/>
                        </a:lnTo>
                        <a:lnTo>
                          <a:pt x="641" y="29"/>
                        </a:lnTo>
                        <a:lnTo>
                          <a:pt x="646" y="29"/>
                        </a:lnTo>
                        <a:lnTo>
                          <a:pt x="652" y="29"/>
                        </a:lnTo>
                        <a:lnTo>
                          <a:pt x="658" y="29"/>
                        </a:lnTo>
                        <a:lnTo>
                          <a:pt x="669" y="23"/>
                        </a:lnTo>
                        <a:lnTo>
                          <a:pt x="675" y="23"/>
                        </a:lnTo>
                        <a:lnTo>
                          <a:pt x="680" y="17"/>
                        </a:lnTo>
                        <a:lnTo>
                          <a:pt x="692" y="17"/>
                        </a:lnTo>
                        <a:lnTo>
                          <a:pt x="697" y="11"/>
                        </a:lnTo>
                        <a:lnTo>
                          <a:pt x="709" y="6"/>
                        </a:lnTo>
                        <a:lnTo>
                          <a:pt x="720" y="0"/>
                        </a:lnTo>
                        <a:lnTo>
                          <a:pt x="720" y="6"/>
                        </a:lnTo>
                        <a:lnTo>
                          <a:pt x="726" y="6"/>
                        </a:lnTo>
                        <a:lnTo>
                          <a:pt x="731" y="6"/>
                        </a:lnTo>
                        <a:lnTo>
                          <a:pt x="731" y="11"/>
                        </a:lnTo>
                        <a:lnTo>
                          <a:pt x="737" y="17"/>
                        </a:lnTo>
                        <a:lnTo>
                          <a:pt x="737" y="23"/>
                        </a:lnTo>
                        <a:lnTo>
                          <a:pt x="737" y="34"/>
                        </a:lnTo>
                        <a:lnTo>
                          <a:pt x="743" y="46"/>
                        </a:lnTo>
                        <a:lnTo>
                          <a:pt x="748" y="57"/>
                        </a:lnTo>
                        <a:lnTo>
                          <a:pt x="743" y="68"/>
                        </a:lnTo>
                        <a:lnTo>
                          <a:pt x="748" y="68"/>
                        </a:lnTo>
                        <a:lnTo>
                          <a:pt x="748" y="74"/>
                        </a:lnTo>
                        <a:lnTo>
                          <a:pt x="748" y="80"/>
                        </a:lnTo>
                        <a:lnTo>
                          <a:pt x="754" y="85"/>
                        </a:lnTo>
                        <a:lnTo>
                          <a:pt x="760" y="85"/>
                        </a:lnTo>
                        <a:lnTo>
                          <a:pt x="765" y="85"/>
                        </a:lnTo>
                        <a:lnTo>
                          <a:pt x="765" y="80"/>
                        </a:lnTo>
                        <a:lnTo>
                          <a:pt x="771" y="80"/>
                        </a:lnTo>
                        <a:lnTo>
                          <a:pt x="777" y="80"/>
                        </a:lnTo>
                        <a:lnTo>
                          <a:pt x="777" y="74"/>
                        </a:lnTo>
                        <a:lnTo>
                          <a:pt x="782" y="74"/>
                        </a:lnTo>
                        <a:lnTo>
                          <a:pt x="788" y="80"/>
                        </a:lnTo>
                        <a:lnTo>
                          <a:pt x="794" y="80"/>
                        </a:lnTo>
                        <a:lnTo>
                          <a:pt x="794" y="85"/>
                        </a:lnTo>
                        <a:lnTo>
                          <a:pt x="799" y="85"/>
                        </a:lnTo>
                        <a:lnTo>
                          <a:pt x="805" y="85"/>
                        </a:lnTo>
                        <a:lnTo>
                          <a:pt x="811" y="85"/>
                        </a:lnTo>
                        <a:lnTo>
                          <a:pt x="833" y="85"/>
                        </a:lnTo>
                        <a:lnTo>
                          <a:pt x="839" y="85"/>
                        </a:lnTo>
                        <a:lnTo>
                          <a:pt x="845" y="91"/>
                        </a:lnTo>
                        <a:lnTo>
                          <a:pt x="850" y="97"/>
                        </a:lnTo>
                        <a:lnTo>
                          <a:pt x="850" y="108"/>
                        </a:lnTo>
                        <a:lnTo>
                          <a:pt x="850" y="119"/>
                        </a:lnTo>
                        <a:lnTo>
                          <a:pt x="856" y="131"/>
                        </a:lnTo>
                        <a:lnTo>
                          <a:pt x="856" y="142"/>
                        </a:lnTo>
                        <a:lnTo>
                          <a:pt x="862" y="165"/>
                        </a:lnTo>
                        <a:lnTo>
                          <a:pt x="862" y="182"/>
                        </a:lnTo>
                        <a:lnTo>
                          <a:pt x="862" y="187"/>
                        </a:lnTo>
                        <a:lnTo>
                          <a:pt x="862" y="193"/>
                        </a:lnTo>
                        <a:lnTo>
                          <a:pt x="856" y="193"/>
                        </a:lnTo>
                        <a:lnTo>
                          <a:pt x="850" y="193"/>
                        </a:lnTo>
                        <a:lnTo>
                          <a:pt x="850" y="199"/>
                        </a:lnTo>
                        <a:lnTo>
                          <a:pt x="845" y="199"/>
                        </a:lnTo>
                        <a:lnTo>
                          <a:pt x="839" y="204"/>
                        </a:lnTo>
                        <a:lnTo>
                          <a:pt x="833" y="210"/>
                        </a:lnTo>
                        <a:lnTo>
                          <a:pt x="828" y="210"/>
                        </a:lnTo>
                        <a:lnTo>
                          <a:pt x="822" y="210"/>
                        </a:lnTo>
                        <a:lnTo>
                          <a:pt x="822" y="216"/>
                        </a:lnTo>
                        <a:lnTo>
                          <a:pt x="822" y="221"/>
                        </a:lnTo>
                        <a:lnTo>
                          <a:pt x="816" y="221"/>
                        </a:lnTo>
                        <a:lnTo>
                          <a:pt x="811" y="221"/>
                        </a:lnTo>
                        <a:lnTo>
                          <a:pt x="805" y="221"/>
                        </a:lnTo>
                        <a:lnTo>
                          <a:pt x="799" y="216"/>
                        </a:lnTo>
                        <a:lnTo>
                          <a:pt x="794" y="216"/>
                        </a:lnTo>
                        <a:lnTo>
                          <a:pt x="782" y="221"/>
                        </a:lnTo>
                        <a:lnTo>
                          <a:pt x="777" y="221"/>
                        </a:lnTo>
                        <a:lnTo>
                          <a:pt x="771" y="221"/>
                        </a:lnTo>
                        <a:lnTo>
                          <a:pt x="760" y="221"/>
                        </a:lnTo>
                        <a:lnTo>
                          <a:pt x="754" y="221"/>
                        </a:lnTo>
                        <a:lnTo>
                          <a:pt x="748" y="227"/>
                        </a:lnTo>
                        <a:lnTo>
                          <a:pt x="743" y="227"/>
                        </a:lnTo>
                        <a:lnTo>
                          <a:pt x="737" y="233"/>
                        </a:lnTo>
                        <a:lnTo>
                          <a:pt x="737" y="238"/>
                        </a:lnTo>
                        <a:lnTo>
                          <a:pt x="731" y="238"/>
                        </a:lnTo>
                        <a:lnTo>
                          <a:pt x="726" y="238"/>
                        </a:lnTo>
                        <a:lnTo>
                          <a:pt x="726" y="244"/>
                        </a:lnTo>
                        <a:lnTo>
                          <a:pt x="726" y="250"/>
                        </a:lnTo>
                        <a:lnTo>
                          <a:pt x="720" y="255"/>
                        </a:lnTo>
                        <a:lnTo>
                          <a:pt x="720" y="267"/>
                        </a:lnTo>
                        <a:lnTo>
                          <a:pt x="714" y="278"/>
                        </a:lnTo>
                        <a:lnTo>
                          <a:pt x="714" y="284"/>
                        </a:lnTo>
                        <a:lnTo>
                          <a:pt x="709" y="295"/>
                        </a:lnTo>
                        <a:lnTo>
                          <a:pt x="709" y="318"/>
                        </a:lnTo>
                        <a:lnTo>
                          <a:pt x="709" y="340"/>
                        </a:lnTo>
                        <a:lnTo>
                          <a:pt x="709" y="346"/>
                        </a:lnTo>
                        <a:lnTo>
                          <a:pt x="709" y="352"/>
                        </a:lnTo>
                        <a:lnTo>
                          <a:pt x="703" y="352"/>
                        </a:lnTo>
                        <a:lnTo>
                          <a:pt x="703" y="357"/>
                        </a:lnTo>
                        <a:lnTo>
                          <a:pt x="703" y="363"/>
                        </a:lnTo>
                        <a:lnTo>
                          <a:pt x="697" y="369"/>
                        </a:lnTo>
                        <a:lnTo>
                          <a:pt x="692" y="374"/>
                        </a:lnTo>
                        <a:lnTo>
                          <a:pt x="692" y="380"/>
                        </a:lnTo>
                        <a:lnTo>
                          <a:pt x="686" y="380"/>
                        </a:lnTo>
                        <a:lnTo>
                          <a:pt x="680" y="380"/>
                        </a:lnTo>
                        <a:lnTo>
                          <a:pt x="675" y="380"/>
                        </a:lnTo>
                        <a:lnTo>
                          <a:pt x="663" y="386"/>
                        </a:lnTo>
                        <a:lnTo>
                          <a:pt x="658" y="386"/>
                        </a:lnTo>
                        <a:lnTo>
                          <a:pt x="652" y="391"/>
                        </a:lnTo>
                        <a:lnTo>
                          <a:pt x="646" y="391"/>
                        </a:lnTo>
                        <a:lnTo>
                          <a:pt x="641" y="397"/>
                        </a:lnTo>
                        <a:lnTo>
                          <a:pt x="635" y="397"/>
                        </a:lnTo>
                        <a:lnTo>
                          <a:pt x="635" y="403"/>
                        </a:lnTo>
                        <a:lnTo>
                          <a:pt x="629" y="403"/>
                        </a:lnTo>
                        <a:lnTo>
                          <a:pt x="623" y="403"/>
                        </a:lnTo>
                        <a:lnTo>
                          <a:pt x="618" y="408"/>
                        </a:lnTo>
                        <a:lnTo>
                          <a:pt x="601" y="414"/>
                        </a:lnTo>
                        <a:lnTo>
                          <a:pt x="595" y="414"/>
                        </a:lnTo>
                        <a:lnTo>
                          <a:pt x="595" y="420"/>
                        </a:lnTo>
                        <a:lnTo>
                          <a:pt x="589" y="420"/>
                        </a:lnTo>
                        <a:lnTo>
                          <a:pt x="584" y="420"/>
                        </a:lnTo>
                        <a:lnTo>
                          <a:pt x="578" y="420"/>
                        </a:lnTo>
                        <a:lnTo>
                          <a:pt x="572" y="420"/>
                        </a:lnTo>
                        <a:lnTo>
                          <a:pt x="567" y="425"/>
                        </a:lnTo>
                        <a:lnTo>
                          <a:pt x="561" y="425"/>
                        </a:lnTo>
                        <a:lnTo>
                          <a:pt x="555" y="431"/>
                        </a:lnTo>
                        <a:lnTo>
                          <a:pt x="550" y="431"/>
                        </a:lnTo>
                        <a:lnTo>
                          <a:pt x="544" y="437"/>
                        </a:lnTo>
                        <a:lnTo>
                          <a:pt x="538" y="437"/>
                        </a:lnTo>
                        <a:lnTo>
                          <a:pt x="538" y="442"/>
                        </a:lnTo>
                        <a:lnTo>
                          <a:pt x="538" y="448"/>
                        </a:lnTo>
                        <a:lnTo>
                          <a:pt x="533" y="448"/>
                        </a:lnTo>
                        <a:lnTo>
                          <a:pt x="533" y="454"/>
                        </a:lnTo>
                        <a:lnTo>
                          <a:pt x="527" y="454"/>
                        </a:lnTo>
                        <a:lnTo>
                          <a:pt x="527" y="459"/>
                        </a:lnTo>
                        <a:lnTo>
                          <a:pt x="521" y="459"/>
                        </a:lnTo>
                        <a:lnTo>
                          <a:pt x="521" y="465"/>
                        </a:lnTo>
                        <a:lnTo>
                          <a:pt x="527" y="471"/>
                        </a:lnTo>
                        <a:lnTo>
                          <a:pt x="527" y="476"/>
                        </a:lnTo>
                        <a:lnTo>
                          <a:pt x="533" y="476"/>
                        </a:lnTo>
                        <a:lnTo>
                          <a:pt x="538" y="476"/>
                        </a:lnTo>
                        <a:lnTo>
                          <a:pt x="544" y="476"/>
                        </a:lnTo>
                        <a:lnTo>
                          <a:pt x="550" y="471"/>
                        </a:lnTo>
                        <a:lnTo>
                          <a:pt x="555" y="471"/>
                        </a:lnTo>
                        <a:lnTo>
                          <a:pt x="561" y="471"/>
                        </a:lnTo>
                        <a:lnTo>
                          <a:pt x="561" y="465"/>
                        </a:lnTo>
                        <a:lnTo>
                          <a:pt x="567" y="465"/>
                        </a:lnTo>
                        <a:lnTo>
                          <a:pt x="572" y="465"/>
                        </a:lnTo>
                        <a:lnTo>
                          <a:pt x="578" y="471"/>
                        </a:lnTo>
                        <a:lnTo>
                          <a:pt x="578" y="476"/>
                        </a:lnTo>
                        <a:lnTo>
                          <a:pt x="584" y="482"/>
                        </a:lnTo>
                        <a:lnTo>
                          <a:pt x="589" y="488"/>
                        </a:lnTo>
                        <a:lnTo>
                          <a:pt x="589" y="493"/>
                        </a:lnTo>
                        <a:lnTo>
                          <a:pt x="589" y="499"/>
                        </a:lnTo>
                        <a:lnTo>
                          <a:pt x="589" y="505"/>
                        </a:lnTo>
                        <a:lnTo>
                          <a:pt x="595" y="505"/>
                        </a:lnTo>
                        <a:lnTo>
                          <a:pt x="589" y="516"/>
                        </a:lnTo>
                        <a:lnTo>
                          <a:pt x="589" y="522"/>
                        </a:lnTo>
                        <a:lnTo>
                          <a:pt x="589" y="527"/>
                        </a:lnTo>
                        <a:lnTo>
                          <a:pt x="589" y="533"/>
                        </a:lnTo>
                        <a:lnTo>
                          <a:pt x="589" y="539"/>
                        </a:lnTo>
                        <a:lnTo>
                          <a:pt x="584" y="539"/>
                        </a:lnTo>
                        <a:lnTo>
                          <a:pt x="584" y="544"/>
                        </a:lnTo>
                        <a:lnTo>
                          <a:pt x="578" y="544"/>
                        </a:lnTo>
                        <a:lnTo>
                          <a:pt x="578" y="550"/>
                        </a:lnTo>
                        <a:lnTo>
                          <a:pt x="578" y="556"/>
                        </a:lnTo>
                        <a:lnTo>
                          <a:pt x="578" y="561"/>
                        </a:lnTo>
                        <a:lnTo>
                          <a:pt x="584" y="561"/>
                        </a:lnTo>
                        <a:lnTo>
                          <a:pt x="584" y="567"/>
                        </a:lnTo>
                        <a:lnTo>
                          <a:pt x="589" y="567"/>
                        </a:lnTo>
                        <a:lnTo>
                          <a:pt x="589" y="573"/>
                        </a:lnTo>
                        <a:lnTo>
                          <a:pt x="595" y="573"/>
                        </a:lnTo>
                        <a:lnTo>
                          <a:pt x="601" y="573"/>
                        </a:lnTo>
                        <a:lnTo>
                          <a:pt x="606" y="578"/>
                        </a:lnTo>
                        <a:lnTo>
                          <a:pt x="606" y="584"/>
                        </a:lnTo>
                        <a:lnTo>
                          <a:pt x="618" y="595"/>
                        </a:lnTo>
                        <a:lnTo>
                          <a:pt x="618" y="601"/>
                        </a:lnTo>
                        <a:lnTo>
                          <a:pt x="618" y="607"/>
                        </a:lnTo>
                        <a:lnTo>
                          <a:pt x="623" y="607"/>
                        </a:lnTo>
                        <a:lnTo>
                          <a:pt x="623" y="612"/>
                        </a:lnTo>
                        <a:lnTo>
                          <a:pt x="623" y="618"/>
                        </a:lnTo>
                        <a:lnTo>
                          <a:pt x="629" y="618"/>
                        </a:lnTo>
                        <a:lnTo>
                          <a:pt x="635" y="624"/>
                        </a:lnTo>
                        <a:lnTo>
                          <a:pt x="635" y="629"/>
                        </a:lnTo>
                        <a:lnTo>
                          <a:pt x="641" y="635"/>
                        </a:lnTo>
                        <a:lnTo>
                          <a:pt x="652" y="641"/>
                        </a:lnTo>
                        <a:lnTo>
                          <a:pt x="663" y="641"/>
                        </a:lnTo>
                        <a:lnTo>
                          <a:pt x="669" y="641"/>
                        </a:lnTo>
                        <a:lnTo>
                          <a:pt x="675" y="641"/>
                        </a:lnTo>
                        <a:lnTo>
                          <a:pt x="680" y="641"/>
                        </a:lnTo>
                        <a:lnTo>
                          <a:pt x="692" y="641"/>
                        </a:lnTo>
                        <a:lnTo>
                          <a:pt x="703" y="646"/>
                        </a:lnTo>
                        <a:lnTo>
                          <a:pt x="714" y="646"/>
                        </a:lnTo>
                        <a:lnTo>
                          <a:pt x="720" y="646"/>
                        </a:lnTo>
                        <a:lnTo>
                          <a:pt x="731" y="652"/>
                        </a:lnTo>
                        <a:lnTo>
                          <a:pt x="743" y="658"/>
                        </a:lnTo>
                        <a:lnTo>
                          <a:pt x="748" y="658"/>
                        </a:lnTo>
                        <a:lnTo>
                          <a:pt x="754" y="658"/>
                        </a:lnTo>
                        <a:lnTo>
                          <a:pt x="760" y="658"/>
                        </a:lnTo>
                        <a:lnTo>
                          <a:pt x="771" y="658"/>
                        </a:lnTo>
                        <a:lnTo>
                          <a:pt x="777" y="663"/>
                        </a:lnTo>
                        <a:lnTo>
                          <a:pt x="777" y="669"/>
                        </a:lnTo>
                        <a:lnTo>
                          <a:pt x="777" y="675"/>
                        </a:lnTo>
                        <a:lnTo>
                          <a:pt x="777" y="680"/>
                        </a:lnTo>
                        <a:lnTo>
                          <a:pt x="771" y="680"/>
                        </a:lnTo>
                        <a:lnTo>
                          <a:pt x="771" y="686"/>
                        </a:lnTo>
                        <a:lnTo>
                          <a:pt x="765" y="686"/>
                        </a:lnTo>
                        <a:lnTo>
                          <a:pt x="760" y="692"/>
                        </a:lnTo>
                        <a:lnTo>
                          <a:pt x="760" y="697"/>
                        </a:lnTo>
                        <a:lnTo>
                          <a:pt x="754" y="697"/>
                        </a:lnTo>
                        <a:lnTo>
                          <a:pt x="748" y="697"/>
                        </a:lnTo>
                        <a:lnTo>
                          <a:pt x="743" y="697"/>
                        </a:lnTo>
                        <a:lnTo>
                          <a:pt x="731" y="697"/>
                        </a:lnTo>
                        <a:lnTo>
                          <a:pt x="726" y="703"/>
                        </a:lnTo>
                        <a:lnTo>
                          <a:pt x="720" y="703"/>
                        </a:lnTo>
                        <a:lnTo>
                          <a:pt x="714" y="709"/>
                        </a:lnTo>
                        <a:lnTo>
                          <a:pt x="709" y="709"/>
                        </a:lnTo>
                        <a:lnTo>
                          <a:pt x="703" y="714"/>
                        </a:lnTo>
                        <a:lnTo>
                          <a:pt x="703" y="726"/>
                        </a:lnTo>
                        <a:lnTo>
                          <a:pt x="703" y="731"/>
                        </a:lnTo>
                        <a:lnTo>
                          <a:pt x="703" y="737"/>
                        </a:lnTo>
                        <a:lnTo>
                          <a:pt x="709" y="737"/>
                        </a:lnTo>
                        <a:lnTo>
                          <a:pt x="714" y="743"/>
                        </a:lnTo>
                        <a:lnTo>
                          <a:pt x="720" y="748"/>
                        </a:lnTo>
                        <a:lnTo>
                          <a:pt x="720" y="754"/>
                        </a:lnTo>
                        <a:lnTo>
                          <a:pt x="714" y="754"/>
                        </a:lnTo>
                        <a:lnTo>
                          <a:pt x="709" y="754"/>
                        </a:lnTo>
                        <a:lnTo>
                          <a:pt x="703" y="748"/>
                        </a:lnTo>
                        <a:lnTo>
                          <a:pt x="697" y="748"/>
                        </a:lnTo>
                        <a:lnTo>
                          <a:pt x="697" y="743"/>
                        </a:lnTo>
                        <a:lnTo>
                          <a:pt x="692" y="743"/>
                        </a:lnTo>
                        <a:lnTo>
                          <a:pt x="686" y="743"/>
                        </a:lnTo>
                        <a:lnTo>
                          <a:pt x="663" y="743"/>
                        </a:lnTo>
                        <a:lnTo>
                          <a:pt x="646" y="737"/>
                        </a:lnTo>
                        <a:lnTo>
                          <a:pt x="641" y="737"/>
                        </a:lnTo>
                        <a:lnTo>
                          <a:pt x="635" y="743"/>
                        </a:lnTo>
                        <a:lnTo>
                          <a:pt x="629" y="737"/>
                        </a:lnTo>
                        <a:lnTo>
                          <a:pt x="623" y="731"/>
                        </a:lnTo>
                        <a:lnTo>
                          <a:pt x="623" y="726"/>
                        </a:lnTo>
                        <a:lnTo>
                          <a:pt x="618" y="714"/>
                        </a:lnTo>
                        <a:lnTo>
                          <a:pt x="618" y="697"/>
                        </a:lnTo>
                        <a:lnTo>
                          <a:pt x="612" y="686"/>
                        </a:lnTo>
                        <a:lnTo>
                          <a:pt x="612" y="680"/>
                        </a:lnTo>
                        <a:lnTo>
                          <a:pt x="606" y="669"/>
                        </a:lnTo>
                        <a:lnTo>
                          <a:pt x="606" y="663"/>
                        </a:lnTo>
                        <a:lnTo>
                          <a:pt x="601" y="658"/>
                        </a:lnTo>
                        <a:lnTo>
                          <a:pt x="601" y="652"/>
                        </a:lnTo>
                        <a:lnTo>
                          <a:pt x="595" y="652"/>
                        </a:lnTo>
                        <a:lnTo>
                          <a:pt x="595" y="646"/>
                        </a:lnTo>
                        <a:lnTo>
                          <a:pt x="589" y="646"/>
                        </a:lnTo>
                        <a:lnTo>
                          <a:pt x="589" y="641"/>
                        </a:lnTo>
                        <a:lnTo>
                          <a:pt x="584" y="641"/>
                        </a:lnTo>
                        <a:lnTo>
                          <a:pt x="578" y="641"/>
                        </a:lnTo>
                        <a:lnTo>
                          <a:pt x="572" y="641"/>
                        </a:lnTo>
                        <a:lnTo>
                          <a:pt x="561" y="641"/>
                        </a:lnTo>
                        <a:lnTo>
                          <a:pt x="555" y="646"/>
                        </a:lnTo>
                        <a:lnTo>
                          <a:pt x="550" y="646"/>
                        </a:lnTo>
                        <a:lnTo>
                          <a:pt x="544" y="646"/>
                        </a:lnTo>
                        <a:lnTo>
                          <a:pt x="538" y="646"/>
                        </a:lnTo>
                        <a:lnTo>
                          <a:pt x="533" y="646"/>
                        </a:lnTo>
                        <a:lnTo>
                          <a:pt x="521" y="646"/>
                        </a:lnTo>
                        <a:lnTo>
                          <a:pt x="516" y="646"/>
                        </a:lnTo>
                        <a:lnTo>
                          <a:pt x="510" y="646"/>
                        </a:lnTo>
                        <a:lnTo>
                          <a:pt x="510" y="641"/>
                        </a:lnTo>
                        <a:lnTo>
                          <a:pt x="504" y="635"/>
                        </a:lnTo>
                        <a:lnTo>
                          <a:pt x="504" y="629"/>
                        </a:lnTo>
                        <a:lnTo>
                          <a:pt x="504" y="624"/>
                        </a:lnTo>
                        <a:lnTo>
                          <a:pt x="499" y="618"/>
                        </a:lnTo>
                        <a:lnTo>
                          <a:pt x="493" y="618"/>
                        </a:lnTo>
                        <a:lnTo>
                          <a:pt x="487" y="618"/>
                        </a:lnTo>
                        <a:lnTo>
                          <a:pt x="482" y="618"/>
                        </a:lnTo>
                        <a:lnTo>
                          <a:pt x="476" y="624"/>
                        </a:lnTo>
                        <a:lnTo>
                          <a:pt x="465" y="629"/>
                        </a:lnTo>
                        <a:lnTo>
                          <a:pt x="453" y="624"/>
                        </a:lnTo>
                        <a:lnTo>
                          <a:pt x="448" y="624"/>
                        </a:lnTo>
                        <a:lnTo>
                          <a:pt x="448" y="618"/>
                        </a:lnTo>
                        <a:lnTo>
                          <a:pt x="442" y="618"/>
                        </a:lnTo>
                        <a:lnTo>
                          <a:pt x="436" y="618"/>
                        </a:lnTo>
                        <a:lnTo>
                          <a:pt x="436" y="612"/>
                        </a:lnTo>
                        <a:lnTo>
                          <a:pt x="431" y="612"/>
                        </a:lnTo>
                        <a:lnTo>
                          <a:pt x="425" y="612"/>
                        </a:lnTo>
                        <a:lnTo>
                          <a:pt x="419" y="612"/>
                        </a:lnTo>
                        <a:lnTo>
                          <a:pt x="419" y="607"/>
                        </a:lnTo>
                        <a:lnTo>
                          <a:pt x="408" y="607"/>
                        </a:lnTo>
                        <a:lnTo>
                          <a:pt x="402" y="607"/>
                        </a:lnTo>
                        <a:lnTo>
                          <a:pt x="397" y="612"/>
                        </a:lnTo>
                        <a:lnTo>
                          <a:pt x="391" y="607"/>
                        </a:lnTo>
                        <a:lnTo>
                          <a:pt x="397" y="601"/>
                        </a:lnTo>
                        <a:lnTo>
                          <a:pt x="397" y="595"/>
                        </a:lnTo>
                        <a:lnTo>
                          <a:pt x="397" y="590"/>
                        </a:lnTo>
                        <a:lnTo>
                          <a:pt x="391" y="584"/>
                        </a:lnTo>
                        <a:lnTo>
                          <a:pt x="397" y="578"/>
                        </a:lnTo>
                        <a:lnTo>
                          <a:pt x="397" y="573"/>
                        </a:lnTo>
                        <a:lnTo>
                          <a:pt x="402" y="561"/>
                        </a:lnTo>
                        <a:lnTo>
                          <a:pt x="408" y="556"/>
                        </a:lnTo>
                        <a:lnTo>
                          <a:pt x="414" y="556"/>
                        </a:lnTo>
                        <a:lnTo>
                          <a:pt x="419" y="556"/>
                        </a:lnTo>
                        <a:lnTo>
                          <a:pt x="425" y="556"/>
                        </a:lnTo>
                        <a:lnTo>
                          <a:pt x="425" y="550"/>
                        </a:lnTo>
                        <a:lnTo>
                          <a:pt x="431" y="544"/>
                        </a:lnTo>
                        <a:lnTo>
                          <a:pt x="436" y="539"/>
                        </a:lnTo>
                        <a:lnTo>
                          <a:pt x="436" y="533"/>
                        </a:lnTo>
                        <a:lnTo>
                          <a:pt x="436" y="527"/>
                        </a:lnTo>
                        <a:lnTo>
                          <a:pt x="431" y="527"/>
                        </a:lnTo>
                        <a:lnTo>
                          <a:pt x="425" y="527"/>
                        </a:lnTo>
                        <a:lnTo>
                          <a:pt x="419" y="527"/>
                        </a:lnTo>
                        <a:lnTo>
                          <a:pt x="419" y="522"/>
                        </a:lnTo>
                        <a:lnTo>
                          <a:pt x="419" y="516"/>
                        </a:lnTo>
                        <a:lnTo>
                          <a:pt x="414" y="516"/>
                        </a:lnTo>
                        <a:lnTo>
                          <a:pt x="408" y="510"/>
                        </a:lnTo>
                        <a:lnTo>
                          <a:pt x="402" y="505"/>
                        </a:lnTo>
                        <a:lnTo>
                          <a:pt x="397" y="505"/>
                        </a:lnTo>
                        <a:lnTo>
                          <a:pt x="391" y="499"/>
                        </a:lnTo>
                        <a:lnTo>
                          <a:pt x="391" y="493"/>
                        </a:lnTo>
                        <a:lnTo>
                          <a:pt x="391" y="488"/>
                        </a:lnTo>
                        <a:lnTo>
                          <a:pt x="391" y="482"/>
                        </a:lnTo>
                        <a:lnTo>
                          <a:pt x="397" y="482"/>
                        </a:lnTo>
                        <a:lnTo>
                          <a:pt x="397" y="476"/>
                        </a:lnTo>
                        <a:lnTo>
                          <a:pt x="397" y="471"/>
                        </a:lnTo>
                        <a:lnTo>
                          <a:pt x="391" y="471"/>
                        </a:lnTo>
                        <a:lnTo>
                          <a:pt x="380" y="476"/>
                        </a:lnTo>
                        <a:lnTo>
                          <a:pt x="368" y="476"/>
                        </a:lnTo>
                        <a:lnTo>
                          <a:pt x="363" y="476"/>
                        </a:lnTo>
                        <a:lnTo>
                          <a:pt x="363" y="471"/>
                        </a:lnTo>
                        <a:lnTo>
                          <a:pt x="363" y="465"/>
                        </a:lnTo>
                        <a:lnTo>
                          <a:pt x="363" y="459"/>
                        </a:lnTo>
                        <a:lnTo>
                          <a:pt x="363" y="448"/>
                        </a:lnTo>
                        <a:lnTo>
                          <a:pt x="363" y="442"/>
                        </a:lnTo>
                        <a:lnTo>
                          <a:pt x="363" y="437"/>
                        </a:lnTo>
                        <a:lnTo>
                          <a:pt x="368" y="437"/>
                        </a:lnTo>
                        <a:lnTo>
                          <a:pt x="368" y="431"/>
                        </a:lnTo>
                        <a:lnTo>
                          <a:pt x="374" y="431"/>
                        </a:lnTo>
                        <a:lnTo>
                          <a:pt x="380" y="431"/>
                        </a:lnTo>
                        <a:lnTo>
                          <a:pt x="380" y="425"/>
                        </a:lnTo>
                        <a:lnTo>
                          <a:pt x="385" y="420"/>
                        </a:lnTo>
                        <a:lnTo>
                          <a:pt x="385" y="403"/>
                        </a:lnTo>
                        <a:lnTo>
                          <a:pt x="385" y="391"/>
                        </a:lnTo>
                        <a:lnTo>
                          <a:pt x="385" y="386"/>
                        </a:lnTo>
                        <a:lnTo>
                          <a:pt x="385" y="380"/>
                        </a:lnTo>
                        <a:lnTo>
                          <a:pt x="380" y="374"/>
                        </a:lnTo>
                        <a:lnTo>
                          <a:pt x="380" y="363"/>
                        </a:lnTo>
                        <a:lnTo>
                          <a:pt x="380" y="352"/>
                        </a:lnTo>
                        <a:lnTo>
                          <a:pt x="374" y="346"/>
                        </a:lnTo>
                        <a:lnTo>
                          <a:pt x="368" y="346"/>
                        </a:lnTo>
                        <a:lnTo>
                          <a:pt x="368" y="340"/>
                        </a:lnTo>
                        <a:lnTo>
                          <a:pt x="363" y="346"/>
                        </a:lnTo>
                        <a:lnTo>
                          <a:pt x="363" y="352"/>
                        </a:lnTo>
                        <a:lnTo>
                          <a:pt x="357" y="352"/>
                        </a:lnTo>
                        <a:lnTo>
                          <a:pt x="357" y="357"/>
                        </a:lnTo>
                        <a:lnTo>
                          <a:pt x="357" y="363"/>
                        </a:lnTo>
                        <a:lnTo>
                          <a:pt x="357" y="369"/>
                        </a:lnTo>
                        <a:lnTo>
                          <a:pt x="351" y="369"/>
                        </a:lnTo>
                        <a:lnTo>
                          <a:pt x="346" y="369"/>
                        </a:lnTo>
                        <a:lnTo>
                          <a:pt x="340" y="363"/>
                        </a:lnTo>
                        <a:lnTo>
                          <a:pt x="334" y="363"/>
                        </a:lnTo>
                        <a:lnTo>
                          <a:pt x="334" y="357"/>
                        </a:lnTo>
                        <a:lnTo>
                          <a:pt x="334" y="352"/>
                        </a:lnTo>
                        <a:lnTo>
                          <a:pt x="334" y="346"/>
                        </a:lnTo>
                        <a:lnTo>
                          <a:pt x="329" y="340"/>
                        </a:lnTo>
                        <a:lnTo>
                          <a:pt x="317" y="346"/>
                        </a:lnTo>
                        <a:lnTo>
                          <a:pt x="312" y="346"/>
                        </a:lnTo>
                        <a:lnTo>
                          <a:pt x="306" y="352"/>
                        </a:lnTo>
                        <a:lnTo>
                          <a:pt x="300" y="352"/>
                        </a:lnTo>
                        <a:lnTo>
                          <a:pt x="289" y="346"/>
                        </a:lnTo>
                        <a:lnTo>
                          <a:pt x="283" y="346"/>
                        </a:lnTo>
                        <a:lnTo>
                          <a:pt x="283" y="340"/>
                        </a:lnTo>
                        <a:lnTo>
                          <a:pt x="278" y="340"/>
                        </a:lnTo>
                        <a:lnTo>
                          <a:pt x="278" y="335"/>
                        </a:lnTo>
                        <a:lnTo>
                          <a:pt x="283" y="335"/>
                        </a:lnTo>
                        <a:lnTo>
                          <a:pt x="283" y="329"/>
                        </a:lnTo>
                        <a:lnTo>
                          <a:pt x="283" y="323"/>
                        </a:lnTo>
                        <a:lnTo>
                          <a:pt x="289" y="323"/>
                        </a:lnTo>
                        <a:lnTo>
                          <a:pt x="289" y="318"/>
                        </a:lnTo>
                        <a:lnTo>
                          <a:pt x="289" y="312"/>
                        </a:lnTo>
                        <a:lnTo>
                          <a:pt x="295" y="312"/>
                        </a:lnTo>
                        <a:lnTo>
                          <a:pt x="295" y="306"/>
                        </a:lnTo>
                        <a:lnTo>
                          <a:pt x="289" y="306"/>
                        </a:lnTo>
                        <a:lnTo>
                          <a:pt x="289" y="301"/>
                        </a:lnTo>
                        <a:lnTo>
                          <a:pt x="283" y="301"/>
                        </a:lnTo>
                        <a:lnTo>
                          <a:pt x="283" y="295"/>
                        </a:lnTo>
                        <a:lnTo>
                          <a:pt x="283" y="284"/>
                        </a:lnTo>
                        <a:lnTo>
                          <a:pt x="278" y="284"/>
                        </a:lnTo>
                        <a:lnTo>
                          <a:pt x="278" y="278"/>
                        </a:lnTo>
                        <a:lnTo>
                          <a:pt x="278" y="272"/>
                        </a:lnTo>
                        <a:lnTo>
                          <a:pt x="272" y="272"/>
                        </a:lnTo>
                        <a:lnTo>
                          <a:pt x="272" y="267"/>
                        </a:lnTo>
                        <a:lnTo>
                          <a:pt x="266" y="267"/>
                        </a:lnTo>
                        <a:lnTo>
                          <a:pt x="255" y="267"/>
                        </a:lnTo>
                        <a:lnTo>
                          <a:pt x="249" y="267"/>
                        </a:lnTo>
                        <a:lnTo>
                          <a:pt x="238" y="272"/>
                        </a:lnTo>
                        <a:lnTo>
                          <a:pt x="232" y="272"/>
                        </a:lnTo>
                        <a:lnTo>
                          <a:pt x="227" y="267"/>
                        </a:lnTo>
                        <a:lnTo>
                          <a:pt x="221" y="267"/>
                        </a:lnTo>
                        <a:lnTo>
                          <a:pt x="221" y="255"/>
                        </a:lnTo>
                        <a:lnTo>
                          <a:pt x="221" y="250"/>
                        </a:lnTo>
                        <a:lnTo>
                          <a:pt x="227" y="244"/>
                        </a:lnTo>
                        <a:lnTo>
                          <a:pt x="227" y="238"/>
                        </a:lnTo>
                        <a:lnTo>
                          <a:pt x="227" y="233"/>
                        </a:lnTo>
                        <a:lnTo>
                          <a:pt x="227" y="227"/>
                        </a:lnTo>
                        <a:lnTo>
                          <a:pt x="221" y="227"/>
                        </a:lnTo>
                        <a:lnTo>
                          <a:pt x="221" y="221"/>
                        </a:lnTo>
                        <a:lnTo>
                          <a:pt x="215" y="221"/>
                        </a:lnTo>
                        <a:lnTo>
                          <a:pt x="210" y="221"/>
                        </a:lnTo>
                        <a:lnTo>
                          <a:pt x="198" y="221"/>
                        </a:lnTo>
                        <a:lnTo>
                          <a:pt x="193" y="216"/>
                        </a:lnTo>
                        <a:lnTo>
                          <a:pt x="193" y="210"/>
                        </a:lnTo>
                        <a:lnTo>
                          <a:pt x="187" y="210"/>
                        </a:lnTo>
                        <a:lnTo>
                          <a:pt x="187" y="204"/>
                        </a:lnTo>
                        <a:lnTo>
                          <a:pt x="187" y="199"/>
                        </a:lnTo>
                        <a:lnTo>
                          <a:pt x="193" y="193"/>
                        </a:lnTo>
                        <a:lnTo>
                          <a:pt x="198" y="193"/>
                        </a:lnTo>
                        <a:lnTo>
                          <a:pt x="198" y="182"/>
                        </a:lnTo>
                        <a:lnTo>
                          <a:pt x="198" y="176"/>
                        </a:lnTo>
                        <a:lnTo>
                          <a:pt x="198" y="170"/>
                        </a:lnTo>
                        <a:lnTo>
                          <a:pt x="193" y="170"/>
                        </a:lnTo>
                        <a:lnTo>
                          <a:pt x="187" y="170"/>
                        </a:lnTo>
                        <a:lnTo>
                          <a:pt x="181" y="170"/>
                        </a:lnTo>
                        <a:lnTo>
                          <a:pt x="176" y="170"/>
                        </a:lnTo>
                        <a:lnTo>
                          <a:pt x="170" y="170"/>
                        </a:lnTo>
                        <a:lnTo>
                          <a:pt x="164" y="170"/>
                        </a:lnTo>
                        <a:lnTo>
                          <a:pt x="159" y="170"/>
                        </a:lnTo>
                        <a:lnTo>
                          <a:pt x="159" y="165"/>
                        </a:lnTo>
                        <a:lnTo>
                          <a:pt x="153" y="165"/>
                        </a:lnTo>
                        <a:lnTo>
                          <a:pt x="153" y="159"/>
                        </a:lnTo>
                        <a:lnTo>
                          <a:pt x="147" y="159"/>
                        </a:lnTo>
                        <a:lnTo>
                          <a:pt x="142" y="159"/>
                        </a:lnTo>
                        <a:lnTo>
                          <a:pt x="142" y="165"/>
                        </a:lnTo>
                        <a:lnTo>
                          <a:pt x="136" y="165"/>
                        </a:lnTo>
                        <a:lnTo>
                          <a:pt x="130" y="165"/>
                        </a:lnTo>
                        <a:lnTo>
                          <a:pt x="130" y="170"/>
                        </a:lnTo>
                        <a:lnTo>
                          <a:pt x="119" y="170"/>
                        </a:lnTo>
                        <a:lnTo>
                          <a:pt x="113" y="170"/>
                        </a:lnTo>
                        <a:lnTo>
                          <a:pt x="108" y="170"/>
                        </a:lnTo>
                        <a:lnTo>
                          <a:pt x="102" y="170"/>
                        </a:lnTo>
                        <a:lnTo>
                          <a:pt x="96" y="176"/>
                        </a:lnTo>
                        <a:lnTo>
                          <a:pt x="96" y="182"/>
                        </a:lnTo>
                        <a:lnTo>
                          <a:pt x="91" y="182"/>
                        </a:lnTo>
                        <a:lnTo>
                          <a:pt x="91" y="187"/>
                        </a:lnTo>
                        <a:lnTo>
                          <a:pt x="91" y="193"/>
                        </a:lnTo>
                        <a:lnTo>
                          <a:pt x="85" y="193"/>
                        </a:lnTo>
                        <a:lnTo>
                          <a:pt x="85" y="199"/>
                        </a:lnTo>
                        <a:lnTo>
                          <a:pt x="85" y="204"/>
                        </a:lnTo>
                        <a:lnTo>
                          <a:pt x="79" y="204"/>
                        </a:lnTo>
                        <a:lnTo>
                          <a:pt x="79" y="210"/>
                        </a:lnTo>
                        <a:lnTo>
                          <a:pt x="79" y="216"/>
                        </a:lnTo>
                        <a:lnTo>
                          <a:pt x="79" y="221"/>
                        </a:lnTo>
                        <a:lnTo>
                          <a:pt x="74" y="227"/>
                        </a:lnTo>
                        <a:lnTo>
                          <a:pt x="74" y="221"/>
                        </a:lnTo>
                        <a:lnTo>
                          <a:pt x="68" y="221"/>
                        </a:lnTo>
                        <a:lnTo>
                          <a:pt x="68" y="210"/>
                        </a:lnTo>
                        <a:lnTo>
                          <a:pt x="68" y="204"/>
                        </a:lnTo>
                        <a:lnTo>
                          <a:pt x="68" y="199"/>
                        </a:lnTo>
                        <a:lnTo>
                          <a:pt x="68" y="193"/>
                        </a:lnTo>
                        <a:lnTo>
                          <a:pt x="62" y="193"/>
                        </a:lnTo>
                        <a:lnTo>
                          <a:pt x="57" y="187"/>
                        </a:lnTo>
                        <a:lnTo>
                          <a:pt x="57" y="182"/>
                        </a:lnTo>
                        <a:lnTo>
                          <a:pt x="51" y="182"/>
                        </a:lnTo>
                        <a:lnTo>
                          <a:pt x="45" y="176"/>
                        </a:lnTo>
                        <a:lnTo>
                          <a:pt x="45" y="170"/>
                        </a:lnTo>
                        <a:lnTo>
                          <a:pt x="40" y="170"/>
                        </a:lnTo>
                        <a:lnTo>
                          <a:pt x="40" y="165"/>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nvGrpSpPr>
                  <p:cNvPr id="1597" name="Google Shape;1597;p26"/>
                  <p:cNvGrpSpPr/>
                  <p:nvPr/>
                </p:nvGrpSpPr>
                <p:grpSpPr>
                  <a:xfrm>
                    <a:off x="2693082" y="992486"/>
                    <a:ext cx="2618304" cy="2783139"/>
                    <a:chOff x="2693082" y="992486"/>
                    <a:chExt cx="2618304" cy="2783139"/>
                  </a:xfrm>
                </p:grpSpPr>
                <p:sp>
                  <p:nvSpPr>
                    <p:cNvPr id="1598" name="Google Shape;1598;p26"/>
                    <p:cNvSpPr/>
                    <p:nvPr/>
                  </p:nvSpPr>
                  <p:spPr>
                    <a:xfrm>
                      <a:off x="4079360" y="2080235"/>
                      <a:ext cx="867056" cy="1339723"/>
                    </a:xfrm>
                    <a:custGeom>
                      <a:avLst/>
                      <a:gdLst/>
                      <a:ahLst/>
                      <a:cxnLst/>
                      <a:rect l="l" t="t" r="r" b="b"/>
                      <a:pathLst>
                        <a:path w="822" h="1236" extrusionOk="0">
                          <a:moveTo>
                            <a:pt x="187" y="1236"/>
                          </a:moveTo>
                          <a:lnTo>
                            <a:pt x="187" y="1230"/>
                          </a:lnTo>
                          <a:lnTo>
                            <a:pt x="182" y="1219"/>
                          </a:lnTo>
                          <a:lnTo>
                            <a:pt x="176" y="1213"/>
                          </a:lnTo>
                          <a:lnTo>
                            <a:pt x="176" y="1202"/>
                          </a:lnTo>
                          <a:lnTo>
                            <a:pt x="176" y="1196"/>
                          </a:lnTo>
                          <a:lnTo>
                            <a:pt x="170" y="1179"/>
                          </a:lnTo>
                          <a:lnTo>
                            <a:pt x="170" y="1173"/>
                          </a:lnTo>
                          <a:lnTo>
                            <a:pt x="170" y="1168"/>
                          </a:lnTo>
                          <a:lnTo>
                            <a:pt x="170" y="1162"/>
                          </a:lnTo>
                          <a:lnTo>
                            <a:pt x="170" y="1156"/>
                          </a:lnTo>
                          <a:lnTo>
                            <a:pt x="170" y="1151"/>
                          </a:lnTo>
                          <a:lnTo>
                            <a:pt x="170" y="1145"/>
                          </a:lnTo>
                          <a:lnTo>
                            <a:pt x="170" y="1139"/>
                          </a:lnTo>
                          <a:lnTo>
                            <a:pt x="170" y="1134"/>
                          </a:lnTo>
                          <a:lnTo>
                            <a:pt x="170" y="1122"/>
                          </a:lnTo>
                          <a:lnTo>
                            <a:pt x="165" y="1122"/>
                          </a:lnTo>
                          <a:lnTo>
                            <a:pt x="159" y="1117"/>
                          </a:lnTo>
                          <a:lnTo>
                            <a:pt x="159" y="1111"/>
                          </a:lnTo>
                          <a:lnTo>
                            <a:pt x="153" y="1111"/>
                          </a:lnTo>
                          <a:lnTo>
                            <a:pt x="153" y="1105"/>
                          </a:lnTo>
                          <a:lnTo>
                            <a:pt x="148" y="1105"/>
                          </a:lnTo>
                          <a:lnTo>
                            <a:pt x="142" y="1105"/>
                          </a:lnTo>
                          <a:lnTo>
                            <a:pt x="136" y="1094"/>
                          </a:lnTo>
                          <a:lnTo>
                            <a:pt x="131" y="1094"/>
                          </a:lnTo>
                          <a:lnTo>
                            <a:pt x="131" y="1082"/>
                          </a:lnTo>
                          <a:lnTo>
                            <a:pt x="125" y="1082"/>
                          </a:lnTo>
                          <a:lnTo>
                            <a:pt x="119" y="1077"/>
                          </a:lnTo>
                          <a:lnTo>
                            <a:pt x="114" y="1071"/>
                          </a:lnTo>
                          <a:lnTo>
                            <a:pt x="114" y="1065"/>
                          </a:lnTo>
                          <a:lnTo>
                            <a:pt x="108" y="1065"/>
                          </a:lnTo>
                          <a:lnTo>
                            <a:pt x="102" y="1060"/>
                          </a:lnTo>
                          <a:lnTo>
                            <a:pt x="97" y="1060"/>
                          </a:lnTo>
                          <a:lnTo>
                            <a:pt x="91" y="1060"/>
                          </a:lnTo>
                          <a:lnTo>
                            <a:pt x="91" y="1065"/>
                          </a:lnTo>
                          <a:lnTo>
                            <a:pt x="85" y="1065"/>
                          </a:lnTo>
                          <a:lnTo>
                            <a:pt x="80" y="1071"/>
                          </a:lnTo>
                          <a:lnTo>
                            <a:pt x="80" y="1077"/>
                          </a:lnTo>
                          <a:lnTo>
                            <a:pt x="80" y="1082"/>
                          </a:lnTo>
                          <a:lnTo>
                            <a:pt x="74" y="1088"/>
                          </a:lnTo>
                          <a:lnTo>
                            <a:pt x="74" y="1094"/>
                          </a:lnTo>
                          <a:lnTo>
                            <a:pt x="68" y="1099"/>
                          </a:lnTo>
                          <a:lnTo>
                            <a:pt x="63" y="1105"/>
                          </a:lnTo>
                          <a:lnTo>
                            <a:pt x="57" y="1099"/>
                          </a:lnTo>
                          <a:lnTo>
                            <a:pt x="51" y="1099"/>
                          </a:lnTo>
                          <a:lnTo>
                            <a:pt x="51" y="1094"/>
                          </a:lnTo>
                          <a:lnTo>
                            <a:pt x="46" y="1094"/>
                          </a:lnTo>
                          <a:lnTo>
                            <a:pt x="46" y="1082"/>
                          </a:lnTo>
                          <a:lnTo>
                            <a:pt x="40" y="1077"/>
                          </a:lnTo>
                          <a:lnTo>
                            <a:pt x="40" y="1071"/>
                          </a:lnTo>
                          <a:lnTo>
                            <a:pt x="34" y="1060"/>
                          </a:lnTo>
                          <a:lnTo>
                            <a:pt x="34" y="1054"/>
                          </a:lnTo>
                          <a:lnTo>
                            <a:pt x="29" y="1048"/>
                          </a:lnTo>
                          <a:lnTo>
                            <a:pt x="23" y="1037"/>
                          </a:lnTo>
                          <a:lnTo>
                            <a:pt x="17" y="1031"/>
                          </a:lnTo>
                          <a:lnTo>
                            <a:pt x="17" y="1026"/>
                          </a:lnTo>
                          <a:lnTo>
                            <a:pt x="12" y="1026"/>
                          </a:lnTo>
                          <a:lnTo>
                            <a:pt x="6" y="1026"/>
                          </a:lnTo>
                          <a:lnTo>
                            <a:pt x="0" y="1020"/>
                          </a:lnTo>
                          <a:lnTo>
                            <a:pt x="6" y="1020"/>
                          </a:lnTo>
                          <a:lnTo>
                            <a:pt x="6" y="1014"/>
                          </a:lnTo>
                          <a:lnTo>
                            <a:pt x="12" y="1009"/>
                          </a:lnTo>
                          <a:lnTo>
                            <a:pt x="17" y="1009"/>
                          </a:lnTo>
                          <a:lnTo>
                            <a:pt x="17" y="1003"/>
                          </a:lnTo>
                          <a:lnTo>
                            <a:pt x="17" y="997"/>
                          </a:lnTo>
                          <a:lnTo>
                            <a:pt x="23" y="997"/>
                          </a:lnTo>
                          <a:lnTo>
                            <a:pt x="23" y="992"/>
                          </a:lnTo>
                          <a:lnTo>
                            <a:pt x="29" y="992"/>
                          </a:lnTo>
                          <a:lnTo>
                            <a:pt x="29" y="986"/>
                          </a:lnTo>
                          <a:lnTo>
                            <a:pt x="34" y="986"/>
                          </a:lnTo>
                          <a:lnTo>
                            <a:pt x="34" y="980"/>
                          </a:lnTo>
                          <a:lnTo>
                            <a:pt x="40" y="980"/>
                          </a:lnTo>
                          <a:lnTo>
                            <a:pt x="46" y="975"/>
                          </a:lnTo>
                          <a:lnTo>
                            <a:pt x="46" y="969"/>
                          </a:lnTo>
                          <a:lnTo>
                            <a:pt x="46" y="963"/>
                          </a:lnTo>
                          <a:lnTo>
                            <a:pt x="51" y="963"/>
                          </a:lnTo>
                          <a:lnTo>
                            <a:pt x="51" y="958"/>
                          </a:lnTo>
                          <a:lnTo>
                            <a:pt x="51" y="952"/>
                          </a:lnTo>
                          <a:lnTo>
                            <a:pt x="57" y="952"/>
                          </a:lnTo>
                          <a:lnTo>
                            <a:pt x="63" y="946"/>
                          </a:lnTo>
                          <a:lnTo>
                            <a:pt x="63" y="941"/>
                          </a:lnTo>
                          <a:lnTo>
                            <a:pt x="68" y="941"/>
                          </a:lnTo>
                          <a:lnTo>
                            <a:pt x="68" y="935"/>
                          </a:lnTo>
                          <a:lnTo>
                            <a:pt x="74" y="929"/>
                          </a:lnTo>
                          <a:lnTo>
                            <a:pt x="74" y="924"/>
                          </a:lnTo>
                          <a:lnTo>
                            <a:pt x="80" y="924"/>
                          </a:lnTo>
                          <a:lnTo>
                            <a:pt x="80" y="918"/>
                          </a:lnTo>
                          <a:lnTo>
                            <a:pt x="80" y="912"/>
                          </a:lnTo>
                          <a:lnTo>
                            <a:pt x="85" y="912"/>
                          </a:lnTo>
                          <a:lnTo>
                            <a:pt x="85" y="907"/>
                          </a:lnTo>
                          <a:lnTo>
                            <a:pt x="91" y="901"/>
                          </a:lnTo>
                          <a:lnTo>
                            <a:pt x="97" y="895"/>
                          </a:lnTo>
                          <a:lnTo>
                            <a:pt x="102" y="895"/>
                          </a:lnTo>
                          <a:lnTo>
                            <a:pt x="108" y="895"/>
                          </a:lnTo>
                          <a:lnTo>
                            <a:pt x="108" y="890"/>
                          </a:lnTo>
                          <a:lnTo>
                            <a:pt x="114" y="890"/>
                          </a:lnTo>
                          <a:lnTo>
                            <a:pt x="119" y="884"/>
                          </a:lnTo>
                          <a:lnTo>
                            <a:pt x="125" y="884"/>
                          </a:lnTo>
                          <a:lnTo>
                            <a:pt x="131" y="878"/>
                          </a:lnTo>
                          <a:lnTo>
                            <a:pt x="136" y="873"/>
                          </a:lnTo>
                          <a:lnTo>
                            <a:pt x="136" y="867"/>
                          </a:lnTo>
                          <a:lnTo>
                            <a:pt x="142" y="867"/>
                          </a:lnTo>
                          <a:lnTo>
                            <a:pt x="142" y="861"/>
                          </a:lnTo>
                          <a:lnTo>
                            <a:pt x="148" y="861"/>
                          </a:lnTo>
                          <a:lnTo>
                            <a:pt x="148" y="856"/>
                          </a:lnTo>
                          <a:lnTo>
                            <a:pt x="148" y="850"/>
                          </a:lnTo>
                          <a:lnTo>
                            <a:pt x="148" y="844"/>
                          </a:lnTo>
                          <a:lnTo>
                            <a:pt x="148" y="839"/>
                          </a:lnTo>
                          <a:lnTo>
                            <a:pt x="148" y="816"/>
                          </a:lnTo>
                          <a:lnTo>
                            <a:pt x="153" y="805"/>
                          </a:lnTo>
                          <a:lnTo>
                            <a:pt x="153" y="799"/>
                          </a:lnTo>
                          <a:lnTo>
                            <a:pt x="153" y="793"/>
                          </a:lnTo>
                          <a:lnTo>
                            <a:pt x="153" y="788"/>
                          </a:lnTo>
                          <a:lnTo>
                            <a:pt x="159" y="788"/>
                          </a:lnTo>
                          <a:lnTo>
                            <a:pt x="159" y="776"/>
                          </a:lnTo>
                          <a:lnTo>
                            <a:pt x="165" y="776"/>
                          </a:lnTo>
                          <a:lnTo>
                            <a:pt x="165" y="771"/>
                          </a:lnTo>
                          <a:lnTo>
                            <a:pt x="176" y="759"/>
                          </a:lnTo>
                          <a:lnTo>
                            <a:pt x="182" y="748"/>
                          </a:lnTo>
                          <a:lnTo>
                            <a:pt x="182" y="742"/>
                          </a:lnTo>
                          <a:lnTo>
                            <a:pt x="187" y="731"/>
                          </a:lnTo>
                          <a:lnTo>
                            <a:pt x="187" y="725"/>
                          </a:lnTo>
                          <a:lnTo>
                            <a:pt x="187" y="720"/>
                          </a:lnTo>
                          <a:lnTo>
                            <a:pt x="182" y="714"/>
                          </a:lnTo>
                          <a:lnTo>
                            <a:pt x="182" y="708"/>
                          </a:lnTo>
                          <a:lnTo>
                            <a:pt x="182" y="703"/>
                          </a:lnTo>
                          <a:lnTo>
                            <a:pt x="176" y="703"/>
                          </a:lnTo>
                          <a:lnTo>
                            <a:pt x="165" y="697"/>
                          </a:lnTo>
                          <a:lnTo>
                            <a:pt x="165" y="691"/>
                          </a:lnTo>
                          <a:lnTo>
                            <a:pt x="153" y="691"/>
                          </a:lnTo>
                          <a:lnTo>
                            <a:pt x="153" y="686"/>
                          </a:lnTo>
                          <a:lnTo>
                            <a:pt x="148" y="680"/>
                          </a:lnTo>
                          <a:lnTo>
                            <a:pt x="148" y="674"/>
                          </a:lnTo>
                          <a:lnTo>
                            <a:pt x="136" y="674"/>
                          </a:lnTo>
                          <a:lnTo>
                            <a:pt x="136" y="669"/>
                          </a:lnTo>
                          <a:lnTo>
                            <a:pt x="136" y="663"/>
                          </a:lnTo>
                          <a:lnTo>
                            <a:pt x="131" y="663"/>
                          </a:lnTo>
                          <a:lnTo>
                            <a:pt x="125" y="657"/>
                          </a:lnTo>
                          <a:lnTo>
                            <a:pt x="125" y="652"/>
                          </a:lnTo>
                          <a:lnTo>
                            <a:pt x="125" y="646"/>
                          </a:lnTo>
                          <a:lnTo>
                            <a:pt x="125" y="635"/>
                          </a:lnTo>
                          <a:lnTo>
                            <a:pt x="125" y="623"/>
                          </a:lnTo>
                          <a:lnTo>
                            <a:pt x="125" y="618"/>
                          </a:lnTo>
                          <a:lnTo>
                            <a:pt x="125" y="606"/>
                          </a:lnTo>
                          <a:lnTo>
                            <a:pt x="125" y="601"/>
                          </a:lnTo>
                          <a:lnTo>
                            <a:pt x="125" y="595"/>
                          </a:lnTo>
                          <a:lnTo>
                            <a:pt x="119" y="595"/>
                          </a:lnTo>
                          <a:lnTo>
                            <a:pt x="119" y="589"/>
                          </a:lnTo>
                          <a:lnTo>
                            <a:pt x="119" y="584"/>
                          </a:lnTo>
                          <a:lnTo>
                            <a:pt x="114" y="584"/>
                          </a:lnTo>
                          <a:lnTo>
                            <a:pt x="114" y="578"/>
                          </a:lnTo>
                          <a:lnTo>
                            <a:pt x="108" y="578"/>
                          </a:lnTo>
                          <a:lnTo>
                            <a:pt x="108" y="572"/>
                          </a:lnTo>
                          <a:lnTo>
                            <a:pt x="102" y="572"/>
                          </a:lnTo>
                          <a:lnTo>
                            <a:pt x="102" y="567"/>
                          </a:lnTo>
                          <a:lnTo>
                            <a:pt x="97" y="567"/>
                          </a:lnTo>
                          <a:lnTo>
                            <a:pt x="97" y="561"/>
                          </a:lnTo>
                          <a:lnTo>
                            <a:pt x="91" y="561"/>
                          </a:lnTo>
                          <a:lnTo>
                            <a:pt x="85" y="555"/>
                          </a:lnTo>
                          <a:lnTo>
                            <a:pt x="85" y="550"/>
                          </a:lnTo>
                          <a:lnTo>
                            <a:pt x="80" y="550"/>
                          </a:lnTo>
                          <a:lnTo>
                            <a:pt x="68" y="550"/>
                          </a:lnTo>
                          <a:lnTo>
                            <a:pt x="63" y="544"/>
                          </a:lnTo>
                          <a:lnTo>
                            <a:pt x="57" y="538"/>
                          </a:lnTo>
                          <a:lnTo>
                            <a:pt x="51" y="538"/>
                          </a:lnTo>
                          <a:lnTo>
                            <a:pt x="51" y="533"/>
                          </a:lnTo>
                          <a:lnTo>
                            <a:pt x="51" y="527"/>
                          </a:lnTo>
                          <a:lnTo>
                            <a:pt x="51" y="521"/>
                          </a:lnTo>
                          <a:lnTo>
                            <a:pt x="46" y="521"/>
                          </a:lnTo>
                          <a:lnTo>
                            <a:pt x="46" y="516"/>
                          </a:lnTo>
                          <a:lnTo>
                            <a:pt x="40" y="516"/>
                          </a:lnTo>
                          <a:lnTo>
                            <a:pt x="40" y="510"/>
                          </a:lnTo>
                          <a:lnTo>
                            <a:pt x="40" y="504"/>
                          </a:lnTo>
                          <a:lnTo>
                            <a:pt x="40" y="499"/>
                          </a:lnTo>
                          <a:lnTo>
                            <a:pt x="34" y="499"/>
                          </a:lnTo>
                          <a:lnTo>
                            <a:pt x="23" y="487"/>
                          </a:lnTo>
                          <a:lnTo>
                            <a:pt x="29" y="487"/>
                          </a:lnTo>
                          <a:lnTo>
                            <a:pt x="34" y="482"/>
                          </a:lnTo>
                          <a:lnTo>
                            <a:pt x="46" y="482"/>
                          </a:lnTo>
                          <a:lnTo>
                            <a:pt x="63" y="482"/>
                          </a:lnTo>
                          <a:lnTo>
                            <a:pt x="68" y="482"/>
                          </a:lnTo>
                          <a:lnTo>
                            <a:pt x="68" y="476"/>
                          </a:lnTo>
                          <a:lnTo>
                            <a:pt x="74" y="476"/>
                          </a:lnTo>
                          <a:lnTo>
                            <a:pt x="80" y="470"/>
                          </a:lnTo>
                          <a:lnTo>
                            <a:pt x="85" y="470"/>
                          </a:lnTo>
                          <a:lnTo>
                            <a:pt x="91" y="470"/>
                          </a:lnTo>
                          <a:lnTo>
                            <a:pt x="97" y="470"/>
                          </a:lnTo>
                          <a:lnTo>
                            <a:pt x="102" y="470"/>
                          </a:lnTo>
                          <a:lnTo>
                            <a:pt x="102" y="465"/>
                          </a:lnTo>
                          <a:lnTo>
                            <a:pt x="108" y="465"/>
                          </a:lnTo>
                          <a:lnTo>
                            <a:pt x="114" y="465"/>
                          </a:lnTo>
                          <a:lnTo>
                            <a:pt x="119" y="459"/>
                          </a:lnTo>
                          <a:lnTo>
                            <a:pt x="125" y="453"/>
                          </a:lnTo>
                          <a:lnTo>
                            <a:pt x="131" y="453"/>
                          </a:lnTo>
                          <a:lnTo>
                            <a:pt x="136" y="453"/>
                          </a:lnTo>
                          <a:lnTo>
                            <a:pt x="136" y="448"/>
                          </a:lnTo>
                          <a:lnTo>
                            <a:pt x="136" y="442"/>
                          </a:lnTo>
                          <a:lnTo>
                            <a:pt x="142" y="442"/>
                          </a:lnTo>
                          <a:lnTo>
                            <a:pt x="148" y="436"/>
                          </a:lnTo>
                          <a:lnTo>
                            <a:pt x="153" y="436"/>
                          </a:lnTo>
                          <a:lnTo>
                            <a:pt x="153" y="431"/>
                          </a:lnTo>
                          <a:lnTo>
                            <a:pt x="153" y="425"/>
                          </a:lnTo>
                          <a:lnTo>
                            <a:pt x="159" y="425"/>
                          </a:lnTo>
                          <a:lnTo>
                            <a:pt x="165" y="425"/>
                          </a:lnTo>
                          <a:lnTo>
                            <a:pt x="165" y="419"/>
                          </a:lnTo>
                          <a:lnTo>
                            <a:pt x="170" y="414"/>
                          </a:lnTo>
                          <a:lnTo>
                            <a:pt x="170" y="402"/>
                          </a:lnTo>
                          <a:lnTo>
                            <a:pt x="170" y="397"/>
                          </a:lnTo>
                          <a:lnTo>
                            <a:pt x="170" y="391"/>
                          </a:lnTo>
                          <a:lnTo>
                            <a:pt x="170" y="374"/>
                          </a:lnTo>
                          <a:lnTo>
                            <a:pt x="170" y="368"/>
                          </a:lnTo>
                          <a:lnTo>
                            <a:pt x="170" y="363"/>
                          </a:lnTo>
                          <a:lnTo>
                            <a:pt x="170" y="357"/>
                          </a:lnTo>
                          <a:lnTo>
                            <a:pt x="170" y="351"/>
                          </a:lnTo>
                          <a:lnTo>
                            <a:pt x="165" y="346"/>
                          </a:lnTo>
                          <a:lnTo>
                            <a:pt x="165" y="340"/>
                          </a:lnTo>
                          <a:lnTo>
                            <a:pt x="165" y="334"/>
                          </a:lnTo>
                          <a:lnTo>
                            <a:pt x="165" y="329"/>
                          </a:lnTo>
                          <a:lnTo>
                            <a:pt x="159" y="317"/>
                          </a:lnTo>
                          <a:lnTo>
                            <a:pt x="182" y="329"/>
                          </a:lnTo>
                          <a:lnTo>
                            <a:pt x="187" y="329"/>
                          </a:lnTo>
                          <a:lnTo>
                            <a:pt x="199" y="329"/>
                          </a:lnTo>
                          <a:lnTo>
                            <a:pt x="204" y="329"/>
                          </a:lnTo>
                          <a:lnTo>
                            <a:pt x="210" y="329"/>
                          </a:lnTo>
                          <a:lnTo>
                            <a:pt x="216" y="329"/>
                          </a:lnTo>
                          <a:lnTo>
                            <a:pt x="227" y="329"/>
                          </a:lnTo>
                          <a:lnTo>
                            <a:pt x="233" y="329"/>
                          </a:lnTo>
                          <a:lnTo>
                            <a:pt x="244" y="317"/>
                          </a:lnTo>
                          <a:lnTo>
                            <a:pt x="250" y="317"/>
                          </a:lnTo>
                          <a:lnTo>
                            <a:pt x="250" y="312"/>
                          </a:lnTo>
                          <a:lnTo>
                            <a:pt x="250" y="300"/>
                          </a:lnTo>
                          <a:lnTo>
                            <a:pt x="255" y="289"/>
                          </a:lnTo>
                          <a:lnTo>
                            <a:pt x="255" y="283"/>
                          </a:lnTo>
                          <a:lnTo>
                            <a:pt x="255" y="278"/>
                          </a:lnTo>
                          <a:lnTo>
                            <a:pt x="255" y="272"/>
                          </a:lnTo>
                          <a:lnTo>
                            <a:pt x="261" y="272"/>
                          </a:lnTo>
                          <a:lnTo>
                            <a:pt x="267" y="266"/>
                          </a:lnTo>
                          <a:lnTo>
                            <a:pt x="267" y="261"/>
                          </a:lnTo>
                          <a:lnTo>
                            <a:pt x="272" y="261"/>
                          </a:lnTo>
                          <a:lnTo>
                            <a:pt x="272" y="255"/>
                          </a:lnTo>
                          <a:lnTo>
                            <a:pt x="278" y="255"/>
                          </a:lnTo>
                          <a:lnTo>
                            <a:pt x="284" y="244"/>
                          </a:lnTo>
                          <a:lnTo>
                            <a:pt x="289" y="238"/>
                          </a:lnTo>
                          <a:lnTo>
                            <a:pt x="295" y="238"/>
                          </a:lnTo>
                          <a:lnTo>
                            <a:pt x="301" y="232"/>
                          </a:lnTo>
                          <a:lnTo>
                            <a:pt x="306" y="232"/>
                          </a:lnTo>
                          <a:lnTo>
                            <a:pt x="312" y="227"/>
                          </a:lnTo>
                          <a:lnTo>
                            <a:pt x="318" y="227"/>
                          </a:lnTo>
                          <a:lnTo>
                            <a:pt x="323" y="227"/>
                          </a:lnTo>
                          <a:lnTo>
                            <a:pt x="323" y="221"/>
                          </a:lnTo>
                          <a:lnTo>
                            <a:pt x="329" y="221"/>
                          </a:lnTo>
                          <a:lnTo>
                            <a:pt x="335" y="221"/>
                          </a:lnTo>
                          <a:lnTo>
                            <a:pt x="340" y="215"/>
                          </a:lnTo>
                          <a:lnTo>
                            <a:pt x="352" y="215"/>
                          </a:lnTo>
                          <a:lnTo>
                            <a:pt x="357" y="215"/>
                          </a:lnTo>
                          <a:lnTo>
                            <a:pt x="369" y="215"/>
                          </a:lnTo>
                          <a:lnTo>
                            <a:pt x="386" y="215"/>
                          </a:lnTo>
                          <a:lnTo>
                            <a:pt x="397" y="215"/>
                          </a:lnTo>
                          <a:lnTo>
                            <a:pt x="403" y="215"/>
                          </a:lnTo>
                          <a:lnTo>
                            <a:pt x="409" y="215"/>
                          </a:lnTo>
                          <a:lnTo>
                            <a:pt x="414" y="210"/>
                          </a:lnTo>
                          <a:lnTo>
                            <a:pt x="420" y="204"/>
                          </a:lnTo>
                          <a:lnTo>
                            <a:pt x="426" y="198"/>
                          </a:lnTo>
                          <a:lnTo>
                            <a:pt x="443" y="181"/>
                          </a:lnTo>
                          <a:lnTo>
                            <a:pt x="448" y="181"/>
                          </a:lnTo>
                          <a:lnTo>
                            <a:pt x="448" y="175"/>
                          </a:lnTo>
                          <a:lnTo>
                            <a:pt x="454" y="170"/>
                          </a:lnTo>
                          <a:lnTo>
                            <a:pt x="460" y="164"/>
                          </a:lnTo>
                          <a:lnTo>
                            <a:pt x="465" y="164"/>
                          </a:lnTo>
                          <a:lnTo>
                            <a:pt x="477" y="153"/>
                          </a:lnTo>
                          <a:lnTo>
                            <a:pt x="482" y="147"/>
                          </a:lnTo>
                          <a:lnTo>
                            <a:pt x="482" y="141"/>
                          </a:lnTo>
                          <a:lnTo>
                            <a:pt x="494" y="136"/>
                          </a:lnTo>
                          <a:lnTo>
                            <a:pt x="499" y="130"/>
                          </a:lnTo>
                          <a:lnTo>
                            <a:pt x="505" y="130"/>
                          </a:lnTo>
                          <a:lnTo>
                            <a:pt x="505" y="124"/>
                          </a:lnTo>
                          <a:lnTo>
                            <a:pt x="511" y="124"/>
                          </a:lnTo>
                          <a:lnTo>
                            <a:pt x="516" y="119"/>
                          </a:lnTo>
                          <a:lnTo>
                            <a:pt x="522" y="119"/>
                          </a:lnTo>
                          <a:lnTo>
                            <a:pt x="528" y="119"/>
                          </a:lnTo>
                          <a:lnTo>
                            <a:pt x="533" y="119"/>
                          </a:lnTo>
                          <a:lnTo>
                            <a:pt x="539" y="124"/>
                          </a:lnTo>
                          <a:lnTo>
                            <a:pt x="545" y="130"/>
                          </a:lnTo>
                          <a:lnTo>
                            <a:pt x="550" y="130"/>
                          </a:lnTo>
                          <a:lnTo>
                            <a:pt x="556" y="136"/>
                          </a:lnTo>
                          <a:lnTo>
                            <a:pt x="562" y="141"/>
                          </a:lnTo>
                          <a:lnTo>
                            <a:pt x="567" y="141"/>
                          </a:lnTo>
                          <a:lnTo>
                            <a:pt x="573" y="147"/>
                          </a:lnTo>
                          <a:lnTo>
                            <a:pt x="579" y="147"/>
                          </a:lnTo>
                          <a:lnTo>
                            <a:pt x="584" y="153"/>
                          </a:lnTo>
                          <a:lnTo>
                            <a:pt x="590" y="158"/>
                          </a:lnTo>
                          <a:lnTo>
                            <a:pt x="596" y="158"/>
                          </a:lnTo>
                          <a:lnTo>
                            <a:pt x="601" y="158"/>
                          </a:lnTo>
                          <a:lnTo>
                            <a:pt x="607" y="158"/>
                          </a:lnTo>
                          <a:lnTo>
                            <a:pt x="618" y="158"/>
                          </a:lnTo>
                          <a:lnTo>
                            <a:pt x="635" y="164"/>
                          </a:lnTo>
                          <a:lnTo>
                            <a:pt x="647" y="164"/>
                          </a:lnTo>
                          <a:lnTo>
                            <a:pt x="647" y="158"/>
                          </a:lnTo>
                          <a:lnTo>
                            <a:pt x="652" y="158"/>
                          </a:lnTo>
                          <a:lnTo>
                            <a:pt x="658" y="158"/>
                          </a:lnTo>
                          <a:lnTo>
                            <a:pt x="658" y="153"/>
                          </a:lnTo>
                          <a:lnTo>
                            <a:pt x="664" y="153"/>
                          </a:lnTo>
                          <a:lnTo>
                            <a:pt x="664" y="147"/>
                          </a:lnTo>
                          <a:lnTo>
                            <a:pt x="664" y="130"/>
                          </a:lnTo>
                          <a:lnTo>
                            <a:pt x="669" y="130"/>
                          </a:lnTo>
                          <a:lnTo>
                            <a:pt x="669" y="124"/>
                          </a:lnTo>
                          <a:lnTo>
                            <a:pt x="669" y="119"/>
                          </a:lnTo>
                          <a:lnTo>
                            <a:pt x="669" y="113"/>
                          </a:lnTo>
                          <a:lnTo>
                            <a:pt x="669" y="107"/>
                          </a:lnTo>
                          <a:lnTo>
                            <a:pt x="669" y="102"/>
                          </a:lnTo>
                          <a:lnTo>
                            <a:pt x="675" y="102"/>
                          </a:lnTo>
                          <a:lnTo>
                            <a:pt x="675" y="96"/>
                          </a:lnTo>
                          <a:lnTo>
                            <a:pt x="675" y="90"/>
                          </a:lnTo>
                          <a:lnTo>
                            <a:pt x="681" y="85"/>
                          </a:lnTo>
                          <a:lnTo>
                            <a:pt x="681" y="79"/>
                          </a:lnTo>
                          <a:lnTo>
                            <a:pt x="686" y="68"/>
                          </a:lnTo>
                          <a:lnTo>
                            <a:pt x="692" y="51"/>
                          </a:lnTo>
                          <a:lnTo>
                            <a:pt x="698" y="39"/>
                          </a:lnTo>
                          <a:lnTo>
                            <a:pt x="698" y="34"/>
                          </a:lnTo>
                          <a:lnTo>
                            <a:pt x="698" y="22"/>
                          </a:lnTo>
                          <a:lnTo>
                            <a:pt x="703" y="17"/>
                          </a:lnTo>
                          <a:lnTo>
                            <a:pt x="709" y="17"/>
                          </a:lnTo>
                          <a:lnTo>
                            <a:pt x="709" y="11"/>
                          </a:lnTo>
                          <a:lnTo>
                            <a:pt x="715" y="11"/>
                          </a:lnTo>
                          <a:lnTo>
                            <a:pt x="720" y="11"/>
                          </a:lnTo>
                          <a:lnTo>
                            <a:pt x="726" y="11"/>
                          </a:lnTo>
                          <a:lnTo>
                            <a:pt x="743" y="11"/>
                          </a:lnTo>
                          <a:lnTo>
                            <a:pt x="754" y="11"/>
                          </a:lnTo>
                          <a:lnTo>
                            <a:pt x="760" y="11"/>
                          </a:lnTo>
                          <a:lnTo>
                            <a:pt x="766" y="11"/>
                          </a:lnTo>
                          <a:lnTo>
                            <a:pt x="766" y="5"/>
                          </a:lnTo>
                          <a:lnTo>
                            <a:pt x="771" y="5"/>
                          </a:lnTo>
                          <a:lnTo>
                            <a:pt x="777" y="5"/>
                          </a:lnTo>
                          <a:lnTo>
                            <a:pt x="783" y="5"/>
                          </a:lnTo>
                          <a:lnTo>
                            <a:pt x="788" y="0"/>
                          </a:lnTo>
                          <a:lnTo>
                            <a:pt x="800" y="0"/>
                          </a:lnTo>
                          <a:lnTo>
                            <a:pt x="817" y="0"/>
                          </a:lnTo>
                          <a:lnTo>
                            <a:pt x="822" y="0"/>
                          </a:lnTo>
                          <a:lnTo>
                            <a:pt x="822" y="5"/>
                          </a:lnTo>
                          <a:lnTo>
                            <a:pt x="817" y="5"/>
                          </a:lnTo>
                          <a:lnTo>
                            <a:pt x="817" y="17"/>
                          </a:lnTo>
                          <a:lnTo>
                            <a:pt x="811" y="22"/>
                          </a:lnTo>
                          <a:lnTo>
                            <a:pt x="805" y="22"/>
                          </a:lnTo>
                          <a:lnTo>
                            <a:pt x="805" y="28"/>
                          </a:lnTo>
                          <a:lnTo>
                            <a:pt x="800" y="28"/>
                          </a:lnTo>
                          <a:lnTo>
                            <a:pt x="800" y="34"/>
                          </a:lnTo>
                          <a:lnTo>
                            <a:pt x="794" y="39"/>
                          </a:lnTo>
                          <a:lnTo>
                            <a:pt x="794" y="45"/>
                          </a:lnTo>
                          <a:lnTo>
                            <a:pt x="788" y="56"/>
                          </a:lnTo>
                          <a:lnTo>
                            <a:pt x="788" y="62"/>
                          </a:lnTo>
                          <a:lnTo>
                            <a:pt x="788" y="68"/>
                          </a:lnTo>
                          <a:lnTo>
                            <a:pt x="788" y="73"/>
                          </a:lnTo>
                          <a:lnTo>
                            <a:pt x="783" y="73"/>
                          </a:lnTo>
                          <a:lnTo>
                            <a:pt x="783" y="79"/>
                          </a:lnTo>
                          <a:lnTo>
                            <a:pt x="777" y="85"/>
                          </a:lnTo>
                          <a:lnTo>
                            <a:pt x="771" y="85"/>
                          </a:lnTo>
                          <a:lnTo>
                            <a:pt x="766" y="90"/>
                          </a:lnTo>
                          <a:lnTo>
                            <a:pt x="766" y="102"/>
                          </a:lnTo>
                          <a:lnTo>
                            <a:pt x="766" y="107"/>
                          </a:lnTo>
                          <a:lnTo>
                            <a:pt x="766" y="113"/>
                          </a:lnTo>
                          <a:lnTo>
                            <a:pt x="766" y="119"/>
                          </a:lnTo>
                          <a:lnTo>
                            <a:pt x="766" y="124"/>
                          </a:lnTo>
                          <a:lnTo>
                            <a:pt x="766" y="130"/>
                          </a:lnTo>
                          <a:lnTo>
                            <a:pt x="771" y="130"/>
                          </a:lnTo>
                          <a:lnTo>
                            <a:pt x="771" y="136"/>
                          </a:lnTo>
                          <a:lnTo>
                            <a:pt x="771" y="141"/>
                          </a:lnTo>
                          <a:lnTo>
                            <a:pt x="771" y="147"/>
                          </a:lnTo>
                          <a:lnTo>
                            <a:pt x="771" y="153"/>
                          </a:lnTo>
                          <a:lnTo>
                            <a:pt x="766" y="153"/>
                          </a:lnTo>
                          <a:lnTo>
                            <a:pt x="766" y="158"/>
                          </a:lnTo>
                          <a:lnTo>
                            <a:pt x="760" y="164"/>
                          </a:lnTo>
                          <a:lnTo>
                            <a:pt x="760" y="170"/>
                          </a:lnTo>
                          <a:lnTo>
                            <a:pt x="760" y="175"/>
                          </a:lnTo>
                          <a:lnTo>
                            <a:pt x="760" y="181"/>
                          </a:lnTo>
                          <a:lnTo>
                            <a:pt x="760" y="187"/>
                          </a:lnTo>
                          <a:lnTo>
                            <a:pt x="754" y="193"/>
                          </a:lnTo>
                          <a:lnTo>
                            <a:pt x="754" y="198"/>
                          </a:lnTo>
                          <a:lnTo>
                            <a:pt x="760" y="204"/>
                          </a:lnTo>
                          <a:lnTo>
                            <a:pt x="760" y="210"/>
                          </a:lnTo>
                          <a:lnTo>
                            <a:pt x="754" y="215"/>
                          </a:lnTo>
                          <a:lnTo>
                            <a:pt x="754" y="221"/>
                          </a:lnTo>
                          <a:lnTo>
                            <a:pt x="749" y="227"/>
                          </a:lnTo>
                          <a:lnTo>
                            <a:pt x="743" y="232"/>
                          </a:lnTo>
                          <a:lnTo>
                            <a:pt x="743" y="238"/>
                          </a:lnTo>
                          <a:lnTo>
                            <a:pt x="743" y="244"/>
                          </a:lnTo>
                          <a:lnTo>
                            <a:pt x="743" y="249"/>
                          </a:lnTo>
                          <a:lnTo>
                            <a:pt x="737" y="255"/>
                          </a:lnTo>
                          <a:lnTo>
                            <a:pt x="732" y="261"/>
                          </a:lnTo>
                          <a:lnTo>
                            <a:pt x="726" y="266"/>
                          </a:lnTo>
                          <a:lnTo>
                            <a:pt x="726" y="272"/>
                          </a:lnTo>
                          <a:lnTo>
                            <a:pt x="720" y="272"/>
                          </a:lnTo>
                          <a:lnTo>
                            <a:pt x="715" y="278"/>
                          </a:lnTo>
                          <a:lnTo>
                            <a:pt x="709" y="278"/>
                          </a:lnTo>
                          <a:lnTo>
                            <a:pt x="703" y="278"/>
                          </a:lnTo>
                          <a:lnTo>
                            <a:pt x="698" y="278"/>
                          </a:lnTo>
                          <a:lnTo>
                            <a:pt x="692" y="278"/>
                          </a:lnTo>
                          <a:lnTo>
                            <a:pt x="692" y="283"/>
                          </a:lnTo>
                          <a:lnTo>
                            <a:pt x="686" y="283"/>
                          </a:lnTo>
                          <a:lnTo>
                            <a:pt x="681" y="289"/>
                          </a:lnTo>
                          <a:lnTo>
                            <a:pt x="681" y="295"/>
                          </a:lnTo>
                          <a:lnTo>
                            <a:pt x="675" y="300"/>
                          </a:lnTo>
                          <a:lnTo>
                            <a:pt x="669" y="312"/>
                          </a:lnTo>
                          <a:lnTo>
                            <a:pt x="664" y="312"/>
                          </a:lnTo>
                          <a:lnTo>
                            <a:pt x="664" y="317"/>
                          </a:lnTo>
                          <a:lnTo>
                            <a:pt x="669" y="323"/>
                          </a:lnTo>
                          <a:lnTo>
                            <a:pt x="675" y="329"/>
                          </a:lnTo>
                          <a:lnTo>
                            <a:pt x="675" y="334"/>
                          </a:lnTo>
                          <a:lnTo>
                            <a:pt x="675" y="340"/>
                          </a:lnTo>
                          <a:lnTo>
                            <a:pt x="669" y="346"/>
                          </a:lnTo>
                          <a:lnTo>
                            <a:pt x="669" y="351"/>
                          </a:lnTo>
                          <a:lnTo>
                            <a:pt x="664" y="351"/>
                          </a:lnTo>
                          <a:lnTo>
                            <a:pt x="658" y="357"/>
                          </a:lnTo>
                          <a:lnTo>
                            <a:pt x="658" y="363"/>
                          </a:lnTo>
                          <a:lnTo>
                            <a:pt x="658" y="368"/>
                          </a:lnTo>
                          <a:lnTo>
                            <a:pt x="664" y="374"/>
                          </a:lnTo>
                          <a:lnTo>
                            <a:pt x="669" y="380"/>
                          </a:lnTo>
                          <a:lnTo>
                            <a:pt x="675" y="380"/>
                          </a:lnTo>
                          <a:lnTo>
                            <a:pt x="675" y="385"/>
                          </a:lnTo>
                          <a:lnTo>
                            <a:pt x="681" y="385"/>
                          </a:lnTo>
                          <a:lnTo>
                            <a:pt x="681" y="391"/>
                          </a:lnTo>
                          <a:lnTo>
                            <a:pt x="681" y="397"/>
                          </a:lnTo>
                          <a:lnTo>
                            <a:pt x="681" y="402"/>
                          </a:lnTo>
                          <a:lnTo>
                            <a:pt x="675" y="402"/>
                          </a:lnTo>
                          <a:lnTo>
                            <a:pt x="669" y="408"/>
                          </a:lnTo>
                          <a:lnTo>
                            <a:pt x="669" y="414"/>
                          </a:lnTo>
                          <a:lnTo>
                            <a:pt x="669" y="419"/>
                          </a:lnTo>
                          <a:lnTo>
                            <a:pt x="669" y="425"/>
                          </a:lnTo>
                          <a:lnTo>
                            <a:pt x="669" y="431"/>
                          </a:lnTo>
                          <a:lnTo>
                            <a:pt x="669" y="436"/>
                          </a:lnTo>
                          <a:lnTo>
                            <a:pt x="664" y="442"/>
                          </a:lnTo>
                          <a:lnTo>
                            <a:pt x="664" y="448"/>
                          </a:lnTo>
                          <a:lnTo>
                            <a:pt x="664" y="453"/>
                          </a:lnTo>
                          <a:lnTo>
                            <a:pt x="664" y="459"/>
                          </a:lnTo>
                          <a:lnTo>
                            <a:pt x="664" y="465"/>
                          </a:lnTo>
                          <a:lnTo>
                            <a:pt x="664" y="470"/>
                          </a:lnTo>
                          <a:lnTo>
                            <a:pt x="664" y="476"/>
                          </a:lnTo>
                          <a:lnTo>
                            <a:pt x="658" y="476"/>
                          </a:lnTo>
                          <a:lnTo>
                            <a:pt x="658" y="482"/>
                          </a:lnTo>
                          <a:lnTo>
                            <a:pt x="652" y="482"/>
                          </a:lnTo>
                          <a:lnTo>
                            <a:pt x="647" y="482"/>
                          </a:lnTo>
                          <a:lnTo>
                            <a:pt x="647" y="487"/>
                          </a:lnTo>
                          <a:lnTo>
                            <a:pt x="641" y="487"/>
                          </a:lnTo>
                          <a:lnTo>
                            <a:pt x="635" y="487"/>
                          </a:lnTo>
                          <a:lnTo>
                            <a:pt x="630" y="487"/>
                          </a:lnTo>
                          <a:lnTo>
                            <a:pt x="630" y="493"/>
                          </a:lnTo>
                          <a:lnTo>
                            <a:pt x="624" y="493"/>
                          </a:lnTo>
                          <a:lnTo>
                            <a:pt x="618" y="493"/>
                          </a:lnTo>
                          <a:lnTo>
                            <a:pt x="613" y="493"/>
                          </a:lnTo>
                          <a:lnTo>
                            <a:pt x="601" y="493"/>
                          </a:lnTo>
                          <a:lnTo>
                            <a:pt x="596" y="493"/>
                          </a:lnTo>
                          <a:lnTo>
                            <a:pt x="596" y="499"/>
                          </a:lnTo>
                          <a:lnTo>
                            <a:pt x="584" y="499"/>
                          </a:lnTo>
                          <a:lnTo>
                            <a:pt x="579" y="504"/>
                          </a:lnTo>
                          <a:lnTo>
                            <a:pt x="573" y="510"/>
                          </a:lnTo>
                          <a:lnTo>
                            <a:pt x="567" y="510"/>
                          </a:lnTo>
                          <a:lnTo>
                            <a:pt x="562" y="516"/>
                          </a:lnTo>
                          <a:lnTo>
                            <a:pt x="556" y="516"/>
                          </a:lnTo>
                          <a:lnTo>
                            <a:pt x="556" y="521"/>
                          </a:lnTo>
                          <a:lnTo>
                            <a:pt x="550" y="527"/>
                          </a:lnTo>
                          <a:lnTo>
                            <a:pt x="545" y="527"/>
                          </a:lnTo>
                          <a:lnTo>
                            <a:pt x="533" y="533"/>
                          </a:lnTo>
                          <a:lnTo>
                            <a:pt x="528" y="538"/>
                          </a:lnTo>
                          <a:lnTo>
                            <a:pt x="528" y="544"/>
                          </a:lnTo>
                          <a:lnTo>
                            <a:pt x="528" y="550"/>
                          </a:lnTo>
                          <a:lnTo>
                            <a:pt x="539" y="550"/>
                          </a:lnTo>
                          <a:lnTo>
                            <a:pt x="545" y="550"/>
                          </a:lnTo>
                          <a:lnTo>
                            <a:pt x="545" y="555"/>
                          </a:lnTo>
                          <a:lnTo>
                            <a:pt x="545" y="561"/>
                          </a:lnTo>
                          <a:lnTo>
                            <a:pt x="545" y="567"/>
                          </a:lnTo>
                          <a:lnTo>
                            <a:pt x="545" y="572"/>
                          </a:lnTo>
                          <a:lnTo>
                            <a:pt x="545" y="578"/>
                          </a:lnTo>
                          <a:lnTo>
                            <a:pt x="545" y="584"/>
                          </a:lnTo>
                          <a:lnTo>
                            <a:pt x="545" y="589"/>
                          </a:lnTo>
                          <a:lnTo>
                            <a:pt x="545" y="595"/>
                          </a:lnTo>
                          <a:lnTo>
                            <a:pt x="539" y="595"/>
                          </a:lnTo>
                          <a:lnTo>
                            <a:pt x="539" y="601"/>
                          </a:lnTo>
                          <a:lnTo>
                            <a:pt x="539" y="606"/>
                          </a:lnTo>
                          <a:lnTo>
                            <a:pt x="539" y="612"/>
                          </a:lnTo>
                          <a:lnTo>
                            <a:pt x="533" y="618"/>
                          </a:lnTo>
                          <a:lnTo>
                            <a:pt x="533" y="623"/>
                          </a:lnTo>
                          <a:lnTo>
                            <a:pt x="539" y="623"/>
                          </a:lnTo>
                          <a:lnTo>
                            <a:pt x="539" y="629"/>
                          </a:lnTo>
                          <a:lnTo>
                            <a:pt x="539" y="635"/>
                          </a:lnTo>
                          <a:lnTo>
                            <a:pt x="539" y="640"/>
                          </a:lnTo>
                          <a:lnTo>
                            <a:pt x="539" y="646"/>
                          </a:lnTo>
                          <a:lnTo>
                            <a:pt x="539" y="652"/>
                          </a:lnTo>
                          <a:lnTo>
                            <a:pt x="533" y="652"/>
                          </a:lnTo>
                          <a:lnTo>
                            <a:pt x="533" y="657"/>
                          </a:lnTo>
                          <a:lnTo>
                            <a:pt x="533" y="663"/>
                          </a:lnTo>
                          <a:lnTo>
                            <a:pt x="533" y="669"/>
                          </a:lnTo>
                          <a:lnTo>
                            <a:pt x="528" y="674"/>
                          </a:lnTo>
                          <a:lnTo>
                            <a:pt x="528" y="680"/>
                          </a:lnTo>
                          <a:lnTo>
                            <a:pt x="522" y="686"/>
                          </a:lnTo>
                          <a:lnTo>
                            <a:pt x="522" y="691"/>
                          </a:lnTo>
                          <a:lnTo>
                            <a:pt x="516" y="697"/>
                          </a:lnTo>
                          <a:lnTo>
                            <a:pt x="511" y="703"/>
                          </a:lnTo>
                          <a:lnTo>
                            <a:pt x="505" y="703"/>
                          </a:lnTo>
                          <a:lnTo>
                            <a:pt x="505" y="708"/>
                          </a:lnTo>
                          <a:lnTo>
                            <a:pt x="505" y="714"/>
                          </a:lnTo>
                          <a:lnTo>
                            <a:pt x="511" y="714"/>
                          </a:lnTo>
                          <a:lnTo>
                            <a:pt x="505" y="720"/>
                          </a:lnTo>
                          <a:lnTo>
                            <a:pt x="505" y="725"/>
                          </a:lnTo>
                          <a:lnTo>
                            <a:pt x="505" y="731"/>
                          </a:lnTo>
                          <a:lnTo>
                            <a:pt x="505" y="737"/>
                          </a:lnTo>
                          <a:lnTo>
                            <a:pt x="511" y="742"/>
                          </a:lnTo>
                          <a:lnTo>
                            <a:pt x="511" y="748"/>
                          </a:lnTo>
                          <a:lnTo>
                            <a:pt x="511" y="759"/>
                          </a:lnTo>
                          <a:lnTo>
                            <a:pt x="505" y="759"/>
                          </a:lnTo>
                          <a:lnTo>
                            <a:pt x="499" y="765"/>
                          </a:lnTo>
                          <a:lnTo>
                            <a:pt x="494" y="765"/>
                          </a:lnTo>
                          <a:lnTo>
                            <a:pt x="494" y="759"/>
                          </a:lnTo>
                          <a:lnTo>
                            <a:pt x="488" y="759"/>
                          </a:lnTo>
                          <a:lnTo>
                            <a:pt x="488" y="765"/>
                          </a:lnTo>
                          <a:lnTo>
                            <a:pt x="482" y="765"/>
                          </a:lnTo>
                          <a:lnTo>
                            <a:pt x="477" y="771"/>
                          </a:lnTo>
                          <a:lnTo>
                            <a:pt x="477" y="776"/>
                          </a:lnTo>
                          <a:lnTo>
                            <a:pt x="477" y="782"/>
                          </a:lnTo>
                          <a:lnTo>
                            <a:pt x="477" y="788"/>
                          </a:lnTo>
                          <a:lnTo>
                            <a:pt x="471" y="793"/>
                          </a:lnTo>
                          <a:lnTo>
                            <a:pt x="465" y="799"/>
                          </a:lnTo>
                          <a:lnTo>
                            <a:pt x="465" y="805"/>
                          </a:lnTo>
                          <a:lnTo>
                            <a:pt x="460" y="805"/>
                          </a:lnTo>
                          <a:lnTo>
                            <a:pt x="454" y="805"/>
                          </a:lnTo>
                          <a:lnTo>
                            <a:pt x="448" y="810"/>
                          </a:lnTo>
                          <a:lnTo>
                            <a:pt x="437" y="816"/>
                          </a:lnTo>
                          <a:lnTo>
                            <a:pt x="431" y="822"/>
                          </a:lnTo>
                          <a:lnTo>
                            <a:pt x="426" y="822"/>
                          </a:lnTo>
                          <a:lnTo>
                            <a:pt x="426" y="816"/>
                          </a:lnTo>
                          <a:lnTo>
                            <a:pt x="420" y="816"/>
                          </a:lnTo>
                          <a:lnTo>
                            <a:pt x="414" y="816"/>
                          </a:lnTo>
                          <a:lnTo>
                            <a:pt x="409" y="810"/>
                          </a:lnTo>
                          <a:lnTo>
                            <a:pt x="397" y="810"/>
                          </a:lnTo>
                          <a:lnTo>
                            <a:pt x="392" y="810"/>
                          </a:lnTo>
                          <a:lnTo>
                            <a:pt x="392" y="816"/>
                          </a:lnTo>
                          <a:lnTo>
                            <a:pt x="392" y="822"/>
                          </a:lnTo>
                          <a:lnTo>
                            <a:pt x="386" y="827"/>
                          </a:lnTo>
                          <a:lnTo>
                            <a:pt x="380" y="833"/>
                          </a:lnTo>
                          <a:lnTo>
                            <a:pt x="380" y="839"/>
                          </a:lnTo>
                          <a:lnTo>
                            <a:pt x="380" y="844"/>
                          </a:lnTo>
                          <a:lnTo>
                            <a:pt x="380" y="850"/>
                          </a:lnTo>
                          <a:lnTo>
                            <a:pt x="374" y="856"/>
                          </a:lnTo>
                          <a:lnTo>
                            <a:pt x="369" y="861"/>
                          </a:lnTo>
                          <a:lnTo>
                            <a:pt x="363" y="861"/>
                          </a:lnTo>
                          <a:lnTo>
                            <a:pt x="357" y="861"/>
                          </a:lnTo>
                          <a:lnTo>
                            <a:pt x="352" y="861"/>
                          </a:lnTo>
                          <a:lnTo>
                            <a:pt x="352" y="867"/>
                          </a:lnTo>
                          <a:lnTo>
                            <a:pt x="346" y="867"/>
                          </a:lnTo>
                          <a:lnTo>
                            <a:pt x="335" y="867"/>
                          </a:lnTo>
                          <a:lnTo>
                            <a:pt x="329" y="867"/>
                          </a:lnTo>
                          <a:lnTo>
                            <a:pt x="323" y="873"/>
                          </a:lnTo>
                          <a:lnTo>
                            <a:pt x="318" y="873"/>
                          </a:lnTo>
                          <a:lnTo>
                            <a:pt x="312" y="873"/>
                          </a:lnTo>
                          <a:lnTo>
                            <a:pt x="312" y="878"/>
                          </a:lnTo>
                          <a:lnTo>
                            <a:pt x="306" y="878"/>
                          </a:lnTo>
                          <a:lnTo>
                            <a:pt x="306" y="890"/>
                          </a:lnTo>
                          <a:lnTo>
                            <a:pt x="306" y="895"/>
                          </a:lnTo>
                          <a:lnTo>
                            <a:pt x="306" y="901"/>
                          </a:lnTo>
                          <a:lnTo>
                            <a:pt x="306" y="907"/>
                          </a:lnTo>
                          <a:lnTo>
                            <a:pt x="306" y="912"/>
                          </a:lnTo>
                          <a:lnTo>
                            <a:pt x="312" y="918"/>
                          </a:lnTo>
                          <a:lnTo>
                            <a:pt x="312" y="929"/>
                          </a:lnTo>
                          <a:lnTo>
                            <a:pt x="318" y="952"/>
                          </a:lnTo>
                          <a:lnTo>
                            <a:pt x="318" y="963"/>
                          </a:lnTo>
                          <a:lnTo>
                            <a:pt x="318" y="969"/>
                          </a:lnTo>
                          <a:lnTo>
                            <a:pt x="312" y="975"/>
                          </a:lnTo>
                          <a:lnTo>
                            <a:pt x="306" y="980"/>
                          </a:lnTo>
                          <a:lnTo>
                            <a:pt x="306" y="986"/>
                          </a:lnTo>
                          <a:lnTo>
                            <a:pt x="301" y="986"/>
                          </a:lnTo>
                          <a:lnTo>
                            <a:pt x="301" y="992"/>
                          </a:lnTo>
                          <a:lnTo>
                            <a:pt x="301" y="997"/>
                          </a:lnTo>
                          <a:lnTo>
                            <a:pt x="295" y="997"/>
                          </a:lnTo>
                          <a:lnTo>
                            <a:pt x="301" y="1003"/>
                          </a:lnTo>
                          <a:lnTo>
                            <a:pt x="301" y="1009"/>
                          </a:lnTo>
                          <a:lnTo>
                            <a:pt x="301" y="1014"/>
                          </a:lnTo>
                          <a:lnTo>
                            <a:pt x="301" y="1020"/>
                          </a:lnTo>
                          <a:lnTo>
                            <a:pt x="301" y="1026"/>
                          </a:lnTo>
                          <a:lnTo>
                            <a:pt x="301" y="1031"/>
                          </a:lnTo>
                          <a:lnTo>
                            <a:pt x="301" y="1037"/>
                          </a:lnTo>
                          <a:lnTo>
                            <a:pt x="301" y="1043"/>
                          </a:lnTo>
                          <a:lnTo>
                            <a:pt x="295" y="1048"/>
                          </a:lnTo>
                          <a:lnTo>
                            <a:pt x="295" y="1054"/>
                          </a:lnTo>
                          <a:lnTo>
                            <a:pt x="289" y="1054"/>
                          </a:lnTo>
                          <a:lnTo>
                            <a:pt x="289" y="1060"/>
                          </a:lnTo>
                          <a:lnTo>
                            <a:pt x="284" y="1060"/>
                          </a:lnTo>
                          <a:lnTo>
                            <a:pt x="284" y="1065"/>
                          </a:lnTo>
                          <a:lnTo>
                            <a:pt x="278" y="1071"/>
                          </a:lnTo>
                          <a:lnTo>
                            <a:pt x="272" y="1077"/>
                          </a:lnTo>
                          <a:lnTo>
                            <a:pt x="267" y="1082"/>
                          </a:lnTo>
                          <a:lnTo>
                            <a:pt x="261" y="1088"/>
                          </a:lnTo>
                          <a:lnTo>
                            <a:pt x="255" y="1094"/>
                          </a:lnTo>
                          <a:lnTo>
                            <a:pt x="255" y="1099"/>
                          </a:lnTo>
                          <a:lnTo>
                            <a:pt x="250" y="1105"/>
                          </a:lnTo>
                          <a:lnTo>
                            <a:pt x="250" y="1111"/>
                          </a:lnTo>
                          <a:lnTo>
                            <a:pt x="244" y="1111"/>
                          </a:lnTo>
                          <a:lnTo>
                            <a:pt x="244" y="1117"/>
                          </a:lnTo>
                          <a:lnTo>
                            <a:pt x="244" y="1122"/>
                          </a:lnTo>
                          <a:lnTo>
                            <a:pt x="238" y="1122"/>
                          </a:lnTo>
                          <a:lnTo>
                            <a:pt x="238" y="1128"/>
                          </a:lnTo>
                          <a:lnTo>
                            <a:pt x="238" y="1134"/>
                          </a:lnTo>
                          <a:lnTo>
                            <a:pt x="238" y="1139"/>
                          </a:lnTo>
                          <a:lnTo>
                            <a:pt x="238" y="1145"/>
                          </a:lnTo>
                          <a:lnTo>
                            <a:pt x="238" y="1151"/>
                          </a:lnTo>
                          <a:lnTo>
                            <a:pt x="233" y="1151"/>
                          </a:lnTo>
                          <a:lnTo>
                            <a:pt x="233" y="1156"/>
                          </a:lnTo>
                          <a:lnTo>
                            <a:pt x="233" y="1162"/>
                          </a:lnTo>
                          <a:lnTo>
                            <a:pt x="233" y="1173"/>
                          </a:lnTo>
                          <a:lnTo>
                            <a:pt x="233" y="1185"/>
                          </a:lnTo>
                          <a:lnTo>
                            <a:pt x="233" y="1190"/>
                          </a:lnTo>
                          <a:lnTo>
                            <a:pt x="238" y="1196"/>
                          </a:lnTo>
                          <a:lnTo>
                            <a:pt x="238" y="1202"/>
                          </a:lnTo>
                          <a:lnTo>
                            <a:pt x="227" y="1207"/>
                          </a:lnTo>
                          <a:lnTo>
                            <a:pt x="221" y="1207"/>
                          </a:lnTo>
                          <a:lnTo>
                            <a:pt x="216" y="1213"/>
                          </a:lnTo>
                          <a:lnTo>
                            <a:pt x="210" y="1213"/>
                          </a:lnTo>
                          <a:lnTo>
                            <a:pt x="204" y="1213"/>
                          </a:lnTo>
                          <a:lnTo>
                            <a:pt x="204" y="1219"/>
                          </a:lnTo>
                          <a:lnTo>
                            <a:pt x="199" y="1224"/>
                          </a:lnTo>
                          <a:lnTo>
                            <a:pt x="193" y="1236"/>
                          </a:lnTo>
                          <a:lnTo>
                            <a:pt x="187" y="1236"/>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99" name="Google Shape;1599;p26"/>
                    <p:cNvSpPr/>
                    <p:nvPr/>
                  </p:nvSpPr>
                  <p:spPr>
                    <a:xfrm>
                      <a:off x="3100394" y="1459107"/>
                      <a:ext cx="1158427" cy="1181073"/>
                    </a:xfrm>
                    <a:custGeom>
                      <a:avLst/>
                      <a:gdLst/>
                      <a:ahLst/>
                      <a:cxnLst/>
                      <a:rect l="l" t="t" r="r" b="b"/>
                      <a:pathLst>
                        <a:path w="1099" h="1089" extrusionOk="0">
                          <a:moveTo>
                            <a:pt x="17" y="766"/>
                          </a:moveTo>
                          <a:lnTo>
                            <a:pt x="11" y="760"/>
                          </a:lnTo>
                          <a:lnTo>
                            <a:pt x="5" y="748"/>
                          </a:lnTo>
                          <a:lnTo>
                            <a:pt x="0" y="737"/>
                          </a:lnTo>
                          <a:lnTo>
                            <a:pt x="0" y="731"/>
                          </a:lnTo>
                          <a:lnTo>
                            <a:pt x="0" y="726"/>
                          </a:lnTo>
                          <a:lnTo>
                            <a:pt x="5" y="720"/>
                          </a:lnTo>
                          <a:lnTo>
                            <a:pt x="5" y="714"/>
                          </a:lnTo>
                          <a:lnTo>
                            <a:pt x="5" y="709"/>
                          </a:lnTo>
                          <a:lnTo>
                            <a:pt x="11" y="709"/>
                          </a:lnTo>
                          <a:lnTo>
                            <a:pt x="11" y="703"/>
                          </a:lnTo>
                          <a:lnTo>
                            <a:pt x="17" y="703"/>
                          </a:lnTo>
                          <a:lnTo>
                            <a:pt x="17" y="697"/>
                          </a:lnTo>
                          <a:lnTo>
                            <a:pt x="17" y="692"/>
                          </a:lnTo>
                          <a:lnTo>
                            <a:pt x="22" y="686"/>
                          </a:lnTo>
                          <a:lnTo>
                            <a:pt x="28" y="680"/>
                          </a:lnTo>
                          <a:lnTo>
                            <a:pt x="28" y="675"/>
                          </a:lnTo>
                          <a:lnTo>
                            <a:pt x="34" y="675"/>
                          </a:lnTo>
                          <a:lnTo>
                            <a:pt x="39" y="669"/>
                          </a:lnTo>
                          <a:lnTo>
                            <a:pt x="39" y="663"/>
                          </a:lnTo>
                          <a:lnTo>
                            <a:pt x="39" y="658"/>
                          </a:lnTo>
                          <a:lnTo>
                            <a:pt x="39" y="652"/>
                          </a:lnTo>
                          <a:lnTo>
                            <a:pt x="39" y="646"/>
                          </a:lnTo>
                          <a:lnTo>
                            <a:pt x="39" y="635"/>
                          </a:lnTo>
                          <a:lnTo>
                            <a:pt x="39" y="629"/>
                          </a:lnTo>
                          <a:lnTo>
                            <a:pt x="34" y="624"/>
                          </a:lnTo>
                          <a:lnTo>
                            <a:pt x="28" y="624"/>
                          </a:lnTo>
                          <a:lnTo>
                            <a:pt x="28" y="618"/>
                          </a:lnTo>
                          <a:lnTo>
                            <a:pt x="22" y="612"/>
                          </a:lnTo>
                          <a:lnTo>
                            <a:pt x="17" y="607"/>
                          </a:lnTo>
                          <a:lnTo>
                            <a:pt x="17" y="601"/>
                          </a:lnTo>
                          <a:lnTo>
                            <a:pt x="17" y="595"/>
                          </a:lnTo>
                          <a:lnTo>
                            <a:pt x="11" y="590"/>
                          </a:lnTo>
                          <a:lnTo>
                            <a:pt x="11" y="584"/>
                          </a:lnTo>
                          <a:lnTo>
                            <a:pt x="11" y="567"/>
                          </a:lnTo>
                          <a:lnTo>
                            <a:pt x="17" y="556"/>
                          </a:lnTo>
                          <a:lnTo>
                            <a:pt x="17" y="550"/>
                          </a:lnTo>
                          <a:lnTo>
                            <a:pt x="17" y="539"/>
                          </a:lnTo>
                          <a:lnTo>
                            <a:pt x="17" y="533"/>
                          </a:lnTo>
                          <a:lnTo>
                            <a:pt x="17" y="527"/>
                          </a:lnTo>
                          <a:lnTo>
                            <a:pt x="17" y="522"/>
                          </a:lnTo>
                          <a:lnTo>
                            <a:pt x="22" y="522"/>
                          </a:lnTo>
                          <a:lnTo>
                            <a:pt x="22" y="516"/>
                          </a:lnTo>
                          <a:lnTo>
                            <a:pt x="28" y="516"/>
                          </a:lnTo>
                          <a:lnTo>
                            <a:pt x="28" y="510"/>
                          </a:lnTo>
                          <a:lnTo>
                            <a:pt x="34" y="510"/>
                          </a:lnTo>
                          <a:lnTo>
                            <a:pt x="39" y="510"/>
                          </a:lnTo>
                          <a:lnTo>
                            <a:pt x="45" y="510"/>
                          </a:lnTo>
                          <a:lnTo>
                            <a:pt x="51" y="510"/>
                          </a:lnTo>
                          <a:lnTo>
                            <a:pt x="56" y="505"/>
                          </a:lnTo>
                          <a:lnTo>
                            <a:pt x="56" y="499"/>
                          </a:lnTo>
                          <a:lnTo>
                            <a:pt x="68" y="499"/>
                          </a:lnTo>
                          <a:lnTo>
                            <a:pt x="68" y="493"/>
                          </a:lnTo>
                          <a:lnTo>
                            <a:pt x="68" y="488"/>
                          </a:lnTo>
                          <a:lnTo>
                            <a:pt x="68" y="482"/>
                          </a:lnTo>
                          <a:lnTo>
                            <a:pt x="73" y="482"/>
                          </a:lnTo>
                          <a:lnTo>
                            <a:pt x="73" y="476"/>
                          </a:lnTo>
                          <a:lnTo>
                            <a:pt x="79" y="471"/>
                          </a:lnTo>
                          <a:lnTo>
                            <a:pt x="90" y="459"/>
                          </a:lnTo>
                          <a:lnTo>
                            <a:pt x="96" y="459"/>
                          </a:lnTo>
                          <a:lnTo>
                            <a:pt x="96" y="454"/>
                          </a:lnTo>
                          <a:lnTo>
                            <a:pt x="102" y="454"/>
                          </a:lnTo>
                          <a:lnTo>
                            <a:pt x="102" y="448"/>
                          </a:lnTo>
                          <a:lnTo>
                            <a:pt x="102" y="442"/>
                          </a:lnTo>
                          <a:lnTo>
                            <a:pt x="107" y="442"/>
                          </a:lnTo>
                          <a:lnTo>
                            <a:pt x="113" y="442"/>
                          </a:lnTo>
                          <a:lnTo>
                            <a:pt x="113" y="437"/>
                          </a:lnTo>
                          <a:lnTo>
                            <a:pt x="124" y="431"/>
                          </a:lnTo>
                          <a:lnTo>
                            <a:pt x="130" y="431"/>
                          </a:lnTo>
                          <a:lnTo>
                            <a:pt x="136" y="431"/>
                          </a:lnTo>
                          <a:lnTo>
                            <a:pt x="141" y="431"/>
                          </a:lnTo>
                          <a:lnTo>
                            <a:pt x="147" y="431"/>
                          </a:lnTo>
                          <a:lnTo>
                            <a:pt x="153" y="431"/>
                          </a:lnTo>
                          <a:lnTo>
                            <a:pt x="158" y="431"/>
                          </a:lnTo>
                          <a:lnTo>
                            <a:pt x="158" y="425"/>
                          </a:lnTo>
                          <a:lnTo>
                            <a:pt x="164" y="425"/>
                          </a:lnTo>
                          <a:lnTo>
                            <a:pt x="170" y="425"/>
                          </a:lnTo>
                          <a:lnTo>
                            <a:pt x="170" y="420"/>
                          </a:lnTo>
                          <a:lnTo>
                            <a:pt x="181" y="420"/>
                          </a:lnTo>
                          <a:lnTo>
                            <a:pt x="187" y="425"/>
                          </a:lnTo>
                          <a:lnTo>
                            <a:pt x="192" y="420"/>
                          </a:lnTo>
                          <a:lnTo>
                            <a:pt x="198" y="420"/>
                          </a:lnTo>
                          <a:lnTo>
                            <a:pt x="209" y="420"/>
                          </a:lnTo>
                          <a:lnTo>
                            <a:pt x="209" y="425"/>
                          </a:lnTo>
                          <a:lnTo>
                            <a:pt x="215" y="425"/>
                          </a:lnTo>
                          <a:lnTo>
                            <a:pt x="221" y="425"/>
                          </a:lnTo>
                          <a:lnTo>
                            <a:pt x="226" y="425"/>
                          </a:lnTo>
                          <a:lnTo>
                            <a:pt x="226" y="431"/>
                          </a:lnTo>
                          <a:lnTo>
                            <a:pt x="232" y="431"/>
                          </a:lnTo>
                          <a:lnTo>
                            <a:pt x="238" y="431"/>
                          </a:lnTo>
                          <a:lnTo>
                            <a:pt x="238" y="437"/>
                          </a:lnTo>
                          <a:lnTo>
                            <a:pt x="243" y="437"/>
                          </a:lnTo>
                          <a:lnTo>
                            <a:pt x="255" y="442"/>
                          </a:lnTo>
                          <a:lnTo>
                            <a:pt x="266" y="437"/>
                          </a:lnTo>
                          <a:lnTo>
                            <a:pt x="272" y="431"/>
                          </a:lnTo>
                          <a:lnTo>
                            <a:pt x="277" y="431"/>
                          </a:lnTo>
                          <a:lnTo>
                            <a:pt x="283" y="431"/>
                          </a:lnTo>
                          <a:lnTo>
                            <a:pt x="289" y="431"/>
                          </a:lnTo>
                          <a:lnTo>
                            <a:pt x="294" y="437"/>
                          </a:lnTo>
                          <a:lnTo>
                            <a:pt x="294" y="442"/>
                          </a:lnTo>
                          <a:lnTo>
                            <a:pt x="294" y="448"/>
                          </a:lnTo>
                          <a:lnTo>
                            <a:pt x="300" y="454"/>
                          </a:lnTo>
                          <a:lnTo>
                            <a:pt x="300" y="459"/>
                          </a:lnTo>
                          <a:lnTo>
                            <a:pt x="306" y="459"/>
                          </a:lnTo>
                          <a:lnTo>
                            <a:pt x="311" y="459"/>
                          </a:lnTo>
                          <a:lnTo>
                            <a:pt x="323" y="459"/>
                          </a:lnTo>
                          <a:lnTo>
                            <a:pt x="328" y="459"/>
                          </a:lnTo>
                          <a:lnTo>
                            <a:pt x="334" y="459"/>
                          </a:lnTo>
                          <a:lnTo>
                            <a:pt x="340" y="459"/>
                          </a:lnTo>
                          <a:lnTo>
                            <a:pt x="345" y="459"/>
                          </a:lnTo>
                          <a:lnTo>
                            <a:pt x="351" y="454"/>
                          </a:lnTo>
                          <a:lnTo>
                            <a:pt x="362" y="454"/>
                          </a:lnTo>
                          <a:lnTo>
                            <a:pt x="368" y="454"/>
                          </a:lnTo>
                          <a:lnTo>
                            <a:pt x="374" y="454"/>
                          </a:lnTo>
                          <a:lnTo>
                            <a:pt x="379" y="454"/>
                          </a:lnTo>
                          <a:lnTo>
                            <a:pt x="379" y="459"/>
                          </a:lnTo>
                          <a:lnTo>
                            <a:pt x="385" y="459"/>
                          </a:lnTo>
                          <a:lnTo>
                            <a:pt x="385" y="465"/>
                          </a:lnTo>
                          <a:lnTo>
                            <a:pt x="391" y="465"/>
                          </a:lnTo>
                          <a:lnTo>
                            <a:pt x="391" y="471"/>
                          </a:lnTo>
                          <a:lnTo>
                            <a:pt x="396" y="476"/>
                          </a:lnTo>
                          <a:lnTo>
                            <a:pt x="396" y="482"/>
                          </a:lnTo>
                          <a:lnTo>
                            <a:pt x="402" y="493"/>
                          </a:lnTo>
                          <a:lnTo>
                            <a:pt x="402" y="499"/>
                          </a:lnTo>
                          <a:lnTo>
                            <a:pt x="408" y="510"/>
                          </a:lnTo>
                          <a:lnTo>
                            <a:pt x="408" y="527"/>
                          </a:lnTo>
                          <a:lnTo>
                            <a:pt x="413" y="539"/>
                          </a:lnTo>
                          <a:lnTo>
                            <a:pt x="413" y="544"/>
                          </a:lnTo>
                          <a:lnTo>
                            <a:pt x="419" y="550"/>
                          </a:lnTo>
                          <a:lnTo>
                            <a:pt x="425" y="556"/>
                          </a:lnTo>
                          <a:lnTo>
                            <a:pt x="431" y="550"/>
                          </a:lnTo>
                          <a:lnTo>
                            <a:pt x="436" y="550"/>
                          </a:lnTo>
                          <a:lnTo>
                            <a:pt x="453" y="556"/>
                          </a:lnTo>
                          <a:lnTo>
                            <a:pt x="476" y="556"/>
                          </a:lnTo>
                          <a:lnTo>
                            <a:pt x="482" y="556"/>
                          </a:lnTo>
                          <a:lnTo>
                            <a:pt x="487" y="556"/>
                          </a:lnTo>
                          <a:lnTo>
                            <a:pt x="487" y="561"/>
                          </a:lnTo>
                          <a:lnTo>
                            <a:pt x="493" y="561"/>
                          </a:lnTo>
                          <a:lnTo>
                            <a:pt x="499" y="567"/>
                          </a:lnTo>
                          <a:lnTo>
                            <a:pt x="504" y="567"/>
                          </a:lnTo>
                          <a:lnTo>
                            <a:pt x="510" y="567"/>
                          </a:lnTo>
                          <a:lnTo>
                            <a:pt x="510" y="561"/>
                          </a:lnTo>
                          <a:lnTo>
                            <a:pt x="504" y="556"/>
                          </a:lnTo>
                          <a:lnTo>
                            <a:pt x="499" y="550"/>
                          </a:lnTo>
                          <a:lnTo>
                            <a:pt x="493" y="550"/>
                          </a:lnTo>
                          <a:lnTo>
                            <a:pt x="493" y="544"/>
                          </a:lnTo>
                          <a:lnTo>
                            <a:pt x="493" y="539"/>
                          </a:lnTo>
                          <a:lnTo>
                            <a:pt x="493" y="527"/>
                          </a:lnTo>
                          <a:lnTo>
                            <a:pt x="499" y="522"/>
                          </a:lnTo>
                          <a:lnTo>
                            <a:pt x="504" y="522"/>
                          </a:lnTo>
                          <a:lnTo>
                            <a:pt x="510" y="516"/>
                          </a:lnTo>
                          <a:lnTo>
                            <a:pt x="516" y="516"/>
                          </a:lnTo>
                          <a:lnTo>
                            <a:pt x="521" y="510"/>
                          </a:lnTo>
                          <a:lnTo>
                            <a:pt x="533" y="510"/>
                          </a:lnTo>
                          <a:lnTo>
                            <a:pt x="538" y="510"/>
                          </a:lnTo>
                          <a:lnTo>
                            <a:pt x="544" y="510"/>
                          </a:lnTo>
                          <a:lnTo>
                            <a:pt x="550" y="510"/>
                          </a:lnTo>
                          <a:lnTo>
                            <a:pt x="550" y="505"/>
                          </a:lnTo>
                          <a:lnTo>
                            <a:pt x="555" y="499"/>
                          </a:lnTo>
                          <a:lnTo>
                            <a:pt x="561" y="499"/>
                          </a:lnTo>
                          <a:lnTo>
                            <a:pt x="561" y="493"/>
                          </a:lnTo>
                          <a:lnTo>
                            <a:pt x="567" y="493"/>
                          </a:lnTo>
                          <a:lnTo>
                            <a:pt x="567" y="488"/>
                          </a:lnTo>
                          <a:lnTo>
                            <a:pt x="567" y="482"/>
                          </a:lnTo>
                          <a:lnTo>
                            <a:pt x="567" y="476"/>
                          </a:lnTo>
                          <a:lnTo>
                            <a:pt x="561" y="471"/>
                          </a:lnTo>
                          <a:lnTo>
                            <a:pt x="550" y="471"/>
                          </a:lnTo>
                          <a:lnTo>
                            <a:pt x="544" y="471"/>
                          </a:lnTo>
                          <a:lnTo>
                            <a:pt x="538" y="471"/>
                          </a:lnTo>
                          <a:lnTo>
                            <a:pt x="533" y="471"/>
                          </a:lnTo>
                          <a:lnTo>
                            <a:pt x="521" y="465"/>
                          </a:lnTo>
                          <a:lnTo>
                            <a:pt x="510" y="459"/>
                          </a:lnTo>
                          <a:lnTo>
                            <a:pt x="504" y="459"/>
                          </a:lnTo>
                          <a:lnTo>
                            <a:pt x="493" y="459"/>
                          </a:lnTo>
                          <a:lnTo>
                            <a:pt x="482" y="454"/>
                          </a:lnTo>
                          <a:lnTo>
                            <a:pt x="470" y="454"/>
                          </a:lnTo>
                          <a:lnTo>
                            <a:pt x="465" y="454"/>
                          </a:lnTo>
                          <a:lnTo>
                            <a:pt x="459" y="454"/>
                          </a:lnTo>
                          <a:lnTo>
                            <a:pt x="453" y="454"/>
                          </a:lnTo>
                          <a:lnTo>
                            <a:pt x="442" y="454"/>
                          </a:lnTo>
                          <a:lnTo>
                            <a:pt x="431" y="448"/>
                          </a:lnTo>
                          <a:lnTo>
                            <a:pt x="425" y="442"/>
                          </a:lnTo>
                          <a:lnTo>
                            <a:pt x="425" y="437"/>
                          </a:lnTo>
                          <a:lnTo>
                            <a:pt x="419" y="431"/>
                          </a:lnTo>
                          <a:lnTo>
                            <a:pt x="413" y="431"/>
                          </a:lnTo>
                          <a:lnTo>
                            <a:pt x="413" y="425"/>
                          </a:lnTo>
                          <a:lnTo>
                            <a:pt x="413" y="420"/>
                          </a:lnTo>
                          <a:lnTo>
                            <a:pt x="408" y="420"/>
                          </a:lnTo>
                          <a:lnTo>
                            <a:pt x="408" y="414"/>
                          </a:lnTo>
                          <a:lnTo>
                            <a:pt x="408" y="408"/>
                          </a:lnTo>
                          <a:lnTo>
                            <a:pt x="396" y="397"/>
                          </a:lnTo>
                          <a:lnTo>
                            <a:pt x="396" y="391"/>
                          </a:lnTo>
                          <a:lnTo>
                            <a:pt x="391" y="386"/>
                          </a:lnTo>
                          <a:lnTo>
                            <a:pt x="385" y="386"/>
                          </a:lnTo>
                          <a:lnTo>
                            <a:pt x="379" y="386"/>
                          </a:lnTo>
                          <a:lnTo>
                            <a:pt x="379" y="380"/>
                          </a:lnTo>
                          <a:lnTo>
                            <a:pt x="374" y="380"/>
                          </a:lnTo>
                          <a:lnTo>
                            <a:pt x="374" y="374"/>
                          </a:lnTo>
                          <a:lnTo>
                            <a:pt x="368" y="374"/>
                          </a:lnTo>
                          <a:lnTo>
                            <a:pt x="368" y="369"/>
                          </a:lnTo>
                          <a:lnTo>
                            <a:pt x="368" y="363"/>
                          </a:lnTo>
                          <a:lnTo>
                            <a:pt x="368" y="357"/>
                          </a:lnTo>
                          <a:lnTo>
                            <a:pt x="374" y="357"/>
                          </a:lnTo>
                          <a:lnTo>
                            <a:pt x="374" y="352"/>
                          </a:lnTo>
                          <a:lnTo>
                            <a:pt x="379" y="352"/>
                          </a:lnTo>
                          <a:lnTo>
                            <a:pt x="379" y="346"/>
                          </a:lnTo>
                          <a:lnTo>
                            <a:pt x="379" y="340"/>
                          </a:lnTo>
                          <a:lnTo>
                            <a:pt x="379" y="335"/>
                          </a:lnTo>
                          <a:lnTo>
                            <a:pt x="379" y="329"/>
                          </a:lnTo>
                          <a:lnTo>
                            <a:pt x="385" y="318"/>
                          </a:lnTo>
                          <a:lnTo>
                            <a:pt x="379" y="318"/>
                          </a:lnTo>
                          <a:lnTo>
                            <a:pt x="379" y="312"/>
                          </a:lnTo>
                          <a:lnTo>
                            <a:pt x="379" y="306"/>
                          </a:lnTo>
                          <a:lnTo>
                            <a:pt x="379" y="301"/>
                          </a:lnTo>
                          <a:lnTo>
                            <a:pt x="374" y="295"/>
                          </a:lnTo>
                          <a:lnTo>
                            <a:pt x="368" y="289"/>
                          </a:lnTo>
                          <a:lnTo>
                            <a:pt x="368" y="284"/>
                          </a:lnTo>
                          <a:lnTo>
                            <a:pt x="362" y="278"/>
                          </a:lnTo>
                          <a:lnTo>
                            <a:pt x="357" y="278"/>
                          </a:lnTo>
                          <a:lnTo>
                            <a:pt x="351" y="278"/>
                          </a:lnTo>
                          <a:lnTo>
                            <a:pt x="351" y="284"/>
                          </a:lnTo>
                          <a:lnTo>
                            <a:pt x="345" y="284"/>
                          </a:lnTo>
                          <a:lnTo>
                            <a:pt x="340" y="284"/>
                          </a:lnTo>
                          <a:lnTo>
                            <a:pt x="334" y="289"/>
                          </a:lnTo>
                          <a:lnTo>
                            <a:pt x="328" y="289"/>
                          </a:lnTo>
                          <a:lnTo>
                            <a:pt x="323" y="289"/>
                          </a:lnTo>
                          <a:lnTo>
                            <a:pt x="317" y="289"/>
                          </a:lnTo>
                          <a:lnTo>
                            <a:pt x="317" y="284"/>
                          </a:lnTo>
                          <a:lnTo>
                            <a:pt x="311" y="278"/>
                          </a:lnTo>
                          <a:lnTo>
                            <a:pt x="311" y="272"/>
                          </a:lnTo>
                          <a:lnTo>
                            <a:pt x="317" y="272"/>
                          </a:lnTo>
                          <a:lnTo>
                            <a:pt x="317" y="267"/>
                          </a:lnTo>
                          <a:lnTo>
                            <a:pt x="323" y="267"/>
                          </a:lnTo>
                          <a:lnTo>
                            <a:pt x="323" y="261"/>
                          </a:lnTo>
                          <a:lnTo>
                            <a:pt x="328" y="261"/>
                          </a:lnTo>
                          <a:lnTo>
                            <a:pt x="328" y="255"/>
                          </a:lnTo>
                          <a:lnTo>
                            <a:pt x="328" y="250"/>
                          </a:lnTo>
                          <a:lnTo>
                            <a:pt x="334" y="250"/>
                          </a:lnTo>
                          <a:lnTo>
                            <a:pt x="340" y="244"/>
                          </a:lnTo>
                          <a:lnTo>
                            <a:pt x="345" y="244"/>
                          </a:lnTo>
                          <a:lnTo>
                            <a:pt x="351" y="238"/>
                          </a:lnTo>
                          <a:lnTo>
                            <a:pt x="357" y="238"/>
                          </a:lnTo>
                          <a:lnTo>
                            <a:pt x="362" y="233"/>
                          </a:lnTo>
                          <a:lnTo>
                            <a:pt x="368" y="233"/>
                          </a:lnTo>
                          <a:lnTo>
                            <a:pt x="374" y="233"/>
                          </a:lnTo>
                          <a:lnTo>
                            <a:pt x="379" y="233"/>
                          </a:lnTo>
                          <a:lnTo>
                            <a:pt x="385" y="233"/>
                          </a:lnTo>
                          <a:lnTo>
                            <a:pt x="385" y="227"/>
                          </a:lnTo>
                          <a:lnTo>
                            <a:pt x="391" y="227"/>
                          </a:lnTo>
                          <a:lnTo>
                            <a:pt x="408" y="221"/>
                          </a:lnTo>
                          <a:lnTo>
                            <a:pt x="413" y="216"/>
                          </a:lnTo>
                          <a:lnTo>
                            <a:pt x="419" y="216"/>
                          </a:lnTo>
                          <a:lnTo>
                            <a:pt x="425" y="216"/>
                          </a:lnTo>
                          <a:lnTo>
                            <a:pt x="425" y="210"/>
                          </a:lnTo>
                          <a:lnTo>
                            <a:pt x="431" y="210"/>
                          </a:lnTo>
                          <a:lnTo>
                            <a:pt x="436" y="204"/>
                          </a:lnTo>
                          <a:lnTo>
                            <a:pt x="442" y="204"/>
                          </a:lnTo>
                          <a:lnTo>
                            <a:pt x="448" y="199"/>
                          </a:lnTo>
                          <a:lnTo>
                            <a:pt x="453" y="199"/>
                          </a:lnTo>
                          <a:lnTo>
                            <a:pt x="465" y="193"/>
                          </a:lnTo>
                          <a:lnTo>
                            <a:pt x="470" y="193"/>
                          </a:lnTo>
                          <a:lnTo>
                            <a:pt x="476" y="193"/>
                          </a:lnTo>
                          <a:lnTo>
                            <a:pt x="482" y="193"/>
                          </a:lnTo>
                          <a:lnTo>
                            <a:pt x="482" y="187"/>
                          </a:lnTo>
                          <a:lnTo>
                            <a:pt x="487" y="182"/>
                          </a:lnTo>
                          <a:lnTo>
                            <a:pt x="493" y="176"/>
                          </a:lnTo>
                          <a:lnTo>
                            <a:pt x="493" y="170"/>
                          </a:lnTo>
                          <a:lnTo>
                            <a:pt x="493" y="165"/>
                          </a:lnTo>
                          <a:lnTo>
                            <a:pt x="499" y="165"/>
                          </a:lnTo>
                          <a:lnTo>
                            <a:pt x="499" y="159"/>
                          </a:lnTo>
                          <a:lnTo>
                            <a:pt x="499" y="153"/>
                          </a:lnTo>
                          <a:lnTo>
                            <a:pt x="499" y="131"/>
                          </a:lnTo>
                          <a:lnTo>
                            <a:pt x="499" y="108"/>
                          </a:lnTo>
                          <a:lnTo>
                            <a:pt x="504" y="97"/>
                          </a:lnTo>
                          <a:lnTo>
                            <a:pt x="504" y="91"/>
                          </a:lnTo>
                          <a:lnTo>
                            <a:pt x="510" y="80"/>
                          </a:lnTo>
                          <a:lnTo>
                            <a:pt x="510" y="68"/>
                          </a:lnTo>
                          <a:lnTo>
                            <a:pt x="516" y="63"/>
                          </a:lnTo>
                          <a:lnTo>
                            <a:pt x="516" y="57"/>
                          </a:lnTo>
                          <a:lnTo>
                            <a:pt x="516" y="51"/>
                          </a:lnTo>
                          <a:lnTo>
                            <a:pt x="521" y="51"/>
                          </a:lnTo>
                          <a:lnTo>
                            <a:pt x="527" y="51"/>
                          </a:lnTo>
                          <a:lnTo>
                            <a:pt x="527" y="46"/>
                          </a:lnTo>
                          <a:lnTo>
                            <a:pt x="533" y="40"/>
                          </a:lnTo>
                          <a:lnTo>
                            <a:pt x="538" y="40"/>
                          </a:lnTo>
                          <a:lnTo>
                            <a:pt x="544" y="34"/>
                          </a:lnTo>
                          <a:lnTo>
                            <a:pt x="550" y="34"/>
                          </a:lnTo>
                          <a:lnTo>
                            <a:pt x="561" y="34"/>
                          </a:lnTo>
                          <a:lnTo>
                            <a:pt x="567" y="34"/>
                          </a:lnTo>
                          <a:lnTo>
                            <a:pt x="572" y="34"/>
                          </a:lnTo>
                          <a:lnTo>
                            <a:pt x="584" y="29"/>
                          </a:lnTo>
                          <a:lnTo>
                            <a:pt x="589" y="29"/>
                          </a:lnTo>
                          <a:lnTo>
                            <a:pt x="595" y="34"/>
                          </a:lnTo>
                          <a:lnTo>
                            <a:pt x="601" y="34"/>
                          </a:lnTo>
                          <a:lnTo>
                            <a:pt x="606" y="34"/>
                          </a:lnTo>
                          <a:lnTo>
                            <a:pt x="612" y="34"/>
                          </a:lnTo>
                          <a:lnTo>
                            <a:pt x="612" y="29"/>
                          </a:lnTo>
                          <a:lnTo>
                            <a:pt x="612" y="23"/>
                          </a:lnTo>
                          <a:lnTo>
                            <a:pt x="618" y="23"/>
                          </a:lnTo>
                          <a:lnTo>
                            <a:pt x="623" y="23"/>
                          </a:lnTo>
                          <a:lnTo>
                            <a:pt x="629" y="17"/>
                          </a:lnTo>
                          <a:lnTo>
                            <a:pt x="635" y="12"/>
                          </a:lnTo>
                          <a:lnTo>
                            <a:pt x="640" y="12"/>
                          </a:lnTo>
                          <a:lnTo>
                            <a:pt x="640" y="6"/>
                          </a:lnTo>
                          <a:lnTo>
                            <a:pt x="646" y="6"/>
                          </a:lnTo>
                          <a:lnTo>
                            <a:pt x="652" y="6"/>
                          </a:lnTo>
                          <a:lnTo>
                            <a:pt x="652" y="0"/>
                          </a:lnTo>
                          <a:lnTo>
                            <a:pt x="657" y="6"/>
                          </a:lnTo>
                          <a:lnTo>
                            <a:pt x="663" y="6"/>
                          </a:lnTo>
                          <a:lnTo>
                            <a:pt x="669" y="12"/>
                          </a:lnTo>
                          <a:lnTo>
                            <a:pt x="674" y="12"/>
                          </a:lnTo>
                          <a:lnTo>
                            <a:pt x="680" y="17"/>
                          </a:lnTo>
                          <a:lnTo>
                            <a:pt x="680" y="23"/>
                          </a:lnTo>
                          <a:lnTo>
                            <a:pt x="691" y="34"/>
                          </a:lnTo>
                          <a:lnTo>
                            <a:pt x="691" y="40"/>
                          </a:lnTo>
                          <a:lnTo>
                            <a:pt x="697" y="46"/>
                          </a:lnTo>
                          <a:lnTo>
                            <a:pt x="697" y="51"/>
                          </a:lnTo>
                          <a:lnTo>
                            <a:pt x="697" y="63"/>
                          </a:lnTo>
                          <a:lnTo>
                            <a:pt x="697" y="74"/>
                          </a:lnTo>
                          <a:lnTo>
                            <a:pt x="697" y="85"/>
                          </a:lnTo>
                          <a:lnTo>
                            <a:pt x="703" y="97"/>
                          </a:lnTo>
                          <a:lnTo>
                            <a:pt x="703" y="108"/>
                          </a:lnTo>
                          <a:lnTo>
                            <a:pt x="703" y="114"/>
                          </a:lnTo>
                          <a:lnTo>
                            <a:pt x="703" y="119"/>
                          </a:lnTo>
                          <a:lnTo>
                            <a:pt x="708" y="125"/>
                          </a:lnTo>
                          <a:lnTo>
                            <a:pt x="708" y="131"/>
                          </a:lnTo>
                          <a:lnTo>
                            <a:pt x="708" y="136"/>
                          </a:lnTo>
                          <a:lnTo>
                            <a:pt x="714" y="148"/>
                          </a:lnTo>
                          <a:lnTo>
                            <a:pt x="720" y="153"/>
                          </a:lnTo>
                          <a:lnTo>
                            <a:pt x="720" y="159"/>
                          </a:lnTo>
                          <a:lnTo>
                            <a:pt x="720" y="165"/>
                          </a:lnTo>
                          <a:lnTo>
                            <a:pt x="720" y="176"/>
                          </a:lnTo>
                          <a:lnTo>
                            <a:pt x="720" y="182"/>
                          </a:lnTo>
                          <a:lnTo>
                            <a:pt x="720" y="193"/>
                          </a:lnTo>
                          <a:lnTo>
                            <a:pt x="720" y="204"/>
                          </a:lnTo>
                          <a:lnTo>
                            <a:pt x="725" y="216"/>
                          </a:lnTo>
                          <a:lnTo>
                            <a:pt x="725" y="221"/>
                          </a:lnTo>
                          <a:lnTo>
                            <a:pt x="731" y="221"/>
                          </a:lnTo>
                          <a:lnTo>
                            <a:pt x="731" y="227"/>
                          </a:lnTo>
                          <a:lnTo>
                            <a:pt x="731" y="233"/>
                          </a:lnTo>
                          <a:lnTo>
                            <a:pt x="731" y="244"/>
                          </a:lnTo>
                          <a:lnTo>
                            <a:pt x="731" y="250"/>
                          </a:lnTo>
                          <a:lnTo>
                            <a:pt x="737" y="255"/>
                          </a:lnTo>
                          <a:lnTo>
                            <a:pt x="737" y="261"/>
                          </a:lnTo>
                          <a:lnTo>
                            <a:pt x="742" y="267"/>
                          </a:lnTo>
                          <a:lnTo>
                            <a:pt x="742" y="272"/>
                          </a:lnTo>
                          <a:lnTo>
                            <a:pt x="748" y="272"/>
                          </a:lnTo>
                          <a:lnTo>
                            <a:pt x="748" y="278"/>
                          </a:lnTo>
                          <a:lnTo>
                            <a:pt x="748" y="284"/>
                          </a:lnTo>
                          <a:lnTo>
                            <a:pt x="754" y="284"/>
                          </a:lnTo>
                          <a:lnTo>
                            <a:pt x="754" y="289"/>
                          </a:lnTo>
                          <a:lnTo>
                            <a:pt x="754" y="295"/>
                          </a:lnTo>
                          <a:lnTo>
                            <a:pt x="754" y="301"/>
                          </a:lnTo>
                          <a:lnTo>
                            <a:pt x="759" y="306"/>
                          </a:lnTo>
                          <a:lnTo>
                            <a:pt x="765" y="329"/>
                          </a:lnTo>
                          <a:lnTo>
                            <a:pt x="765" y="340"/>
                          </a:lnTo>
                          <a:lnTo>
                            <a:pt x="765" y="346"/>
                          </a:lnTo>
                          <a:lnTo>
                            <a:pt x="771" y="352"/>
                          </a:lnTo>
                          <a:lnTo>
                            <a:pt x="771" y="357"/>
                          </a:lnTo>
                          <a:lnTo>
                            <a:pt x="771" y="369"/>
                          </a:lnTo>
                          <a:lnTo>
                            <a:pt x="771" y="374"/>
                          </a:lnTo>
                          <a:lnTo>
                            <a:pt x="771" y="380"/>
                          </a:lnTo>
                          <a:lnTo>
                            <a:pt x="771" y="386"/>
                          </a:lnTo>
                          <a:lnTo>
                            <a:pt x="765" y="391"/>
                          </a:lnTo>
                          <a:lnTo>
                            <a:pt x="765" y="397"/>
                          </a:lnTo>
                          <a:lnTo>
                            <a:pt x="759" y="403"/>
                          </a:lnTo>
                          <a:lnTo>
                            <a:pt x="759" y="408"/>
                          </a:lnTo>
                          <a:lnTo>
                            <a:pt x="754" y="414"/>
                          </a:lnTo>
                          <a:lnTo>
                            <a:pt x="748" y="414"/>
                          </a:lnTo>
                          <a:lnTo>
                            <a:pt x="748" y="420"/>
                          </a:lnTo>
                          <a:lnTo>
                            <a:pt x="748" y="425"/>
                          </a:lnTo>
                          <a:lnTo>
                            <a:pt x="754" y="425"/>
                          </a:lnTo>
                          <a:lnTo>
                            <a:pt x="754" y="431"/>
                          </a:lnTo>
                          <a:lnTo>
                            <a:pt x="759" y="431"/>
                          </a:lnTo>
                          <a:lnTo>
                            <a:pt x="759" y="437"/>
                          </a:lnTo>
                          <a:lnTo>
                            <a:pt x="765" y="437"/>
                          </a:lnTo>
                          <a:lnTo>
                            <a:pt x="765" y="442"/>
                          </a:lnTo>
                          <a:lnTo>
                            <a:pt x="771" y="442"/>
                          </a:lnTo>
                          <a:lnTo>
                            <a:pt x="776" y="442"/>
                          </a:lnTo>
                          <a:lnTo>
                            <a:pt x="782" y="442"/>
                          </a:lnTo>
                          <a:lnTo>
                            <a:pt x="788" y="442"/>
                          </a:lnTo>
                          <a:lnTo>
                            <a:pt x="793" y="442"/>
                          </a:lnTo>
                          <a:lnTo>
                            <a:pt x="805" y="442"/>
                          </a:lnTo>
                          <a:lnTo>
                            <a:pt x="810" y="442"/>
                          </a:lnTo>
                          <a:lnTo>
                            <a:pt x="822" y="442"/>
                          </a:lnTo>
                          <a:lnTo>
                            <a:pt x="833" y="442"/>
                          </a:lnTo>
                          <a:lnTo>
                            <a:pt x="844" y="442"/>
                          </a:lnTo>
                          <a:lnTo>
                            <a:pt x="850" y="442"/>
                          </a:lnTo>
                          <a:lnTo>
                            <a:pt x="856" y="448"/>
                          </a:lnTo>
                          <a:lnTo>
                            <a:pt x="861" y="454"/>
                          </a:lnTo>
                          <a:lnTo>
                            <a:pt x="873" y="454"/>
                          </a:lnTo>
                          <a:lnTo>
                            <a:pt x="878" y="459"/>
                          </a:lnTo>
                          <a:lnTo>
                            <a:pt x="890" y="459"/>
                          </a:lnTo>
                          <a:lnTo>
                            <a:pt x="901" y="459"/>
                          </a:lnTo>
                          <a:lnTo>
                            <a:pt x="901" y="465"/>
                          </a:lnTo>
                          <a:lnTo>
                            <a:pt x="907" y="465"/>
                          </a:lnTo>
                          <a:lnTo>
                            <a:pt x="907" y="471"/>
                          </a:lnTo>
                          <a:lnTo>
                            <a:pt x="912" y="471"/>
                          </a:lnTo>
                          <a:lnTo>
                            <a:pt x="918" y="476"/>
                          </a:lnTo>
                          <a:lnTo>
                            <a:pt x="918" y="482"/>
                          </a:lnTo>
                          <a:lnTo>
                            <a:pt x="918" y="493"/>
                          </a:lnTo>
                          <a:lnTo>
                            <a:pt x="918" y="499"/>
                          </a:lnTo>
                          <a:lnTo>
                            <a:pt x="924" y="505"/>
                          </a:lnTo>
                          <a:lnTo>
                            <a:pt x="924" y="510"/>
                          </a:lnTo>
                          <a:lnTo>
                            <a:pt x="929" y="510"/>
                          </a:lnTo>
                          <a:lnTo>
                            <a:pt x="929" y="516"/>
                          </a:lnTo>
                          <a:lnTo>
                            <a:pt x="935" y="522"/>
                          </a:lnTo>
                          <a:lnTo>
                            <a:pt x="941" y="527"/>
                          </a:lnTo>
                          <a:lnTo>
                            <a:pt x="946" y="527"/>
                          </a:lnTo>
                          <a:lnTo>
                            <a:pt x="946" y="533"/>
                          </a:lnTo>
                          <a:lnTo>
                            <a:pt x="952" y="533"/>
                          </a:lnTo>
                          <a:lnTo>
                            <a:pt x="963" y="544"/>
                          </a:lnTo>
                          <a:lnTo>
                            <a:pt x="969" y="550"/>
                          </a:lnTo>
                          <a:lnTo>
                            <a:pt x="975" y="550"/>
                          </a:lnTo>
                          <a:lnTo>
                            <a:pt x="975" y="556"/>
                          </a:lnTo>
                          <a:lnTo>
                            <a:pt x="975" y="561"/>
                          </a:lnTo>
                          <a:lnTo>
                            <a:pt x="980" y="567"/>
                          </a:lnTo>
                          <a:lnTo>
                            <a:pt x="986" y="567"/>
                          </a:lnTo>
                          <a:lnTo>
                            <a:pt x="986" y="573"/>
                          </a:lnTo>
                          <a:lnTo>
                            <a:pt x="986" y="578"/>
                          </a:lnTo>
                          <a:lnTo>
                            <a:pt x="992" y="584"/>
                          </a:lnTo>
                          <a:lnTo>
                            <a:pt x="992" y="590"/>
                          </a:lnTo>
                          <a:lnTo>
                            <a:pt x="992" y="595"/>
                          </a:lnTo>
                          <a:lnTo>
                            <a:pt x="997" y="607"/>
                          </a:lnTo>
                          <a:lnTo>
                            <a:pt x="997" y="612"/>
                          </a:lnTo>
                          <a:lnTo>
                            <a:pt x="997" y="624"/>
                          </a:lnTo>
                          <a:lnTo>
                            <a:pt x="992" y="635"/>
                          </a:lnTo>
                          <a:lnTo>
                            <a:pt x="992" y="652"/>
                          </a:lnTo>
                          <a:lnTo>
                            <a:pt x="992" y="663"/>
                          </a:lnTo>
                          <a:lnTo>
                            <a:pt x="992" y="669"/>
                          </a:lnTo>
                          <a:lnTo>
                            <a:pt x="992" y="675"/>
                          </a:lnTo>
                          <a:lnTo>
                            <a:pt x="992" y="686"/>
                          </a:lnTo>
                          <a:lnTo>
                            <a:pt x="992" y="692"/>
                          </a:lnTo>
                          <a:lnTo>
                            <a:pt x="997" y="692"/>
                          </a:lnTo>
                          <a:lnTo>
                            <a:pt x="997" y="697"/>
                          </a:lnTo>
                          <a:lnTo>
                            <a:pt x="997" y="703"/>
                          </a:lnTo>
                          <a:lnTo>
                            <a:pt x="997" y="709"/>
                          </a:lnTo>
                          <a:lnTo>
                            <a:pt x="1003" y="709"/>
                          </a:lnTo>
                          <a:lnTo>
                            <a:pt x="1009" y="709"/>
                          </a:lnTo>
                          <a:lnTo>
                            <a:pt x="1014" y="709"/>
                          </a:lnTo>
                          <a:lnTo>
                            <a:pt x="1026" y="714"/>
                          </a:lnTo>
                          <a:lnTo>
                            <a:pt x="1031" y="720"/>
                          </a:lnTo>
                          <a:lnTo>
                            <a:pt x="1037" y="720"/>
                          </a:lnTo>
                          <a:lnTo>
                            <a:pt x="1043" y="720"/>
                          </a:lnTo>
                          <a:lnTo>
                            <a:pt x="1043" y="726"/>
                          </a:lnTo>
                          <a:lnTo>
                            <a:pt x="1048" y="726"/>
                          </a:lnTo>
                          <a:lnTo>
                            <a:pt x="1048" y="731"/>
                          </a:lnTo>
                          <a:lnTo>
                            <a:pt x="1054" y="731"/>
                          </a:lnTo>
                          <a:lnTo>
                            <a:pt x="1054" y="737"/>
                          </a:lnTo>
                          <a:lnTo>
                            <a:pt x="1048" y="743"/>
                          </a:lnTo>
                          <a:lnTo>
                            <a:pt x="1043" y="743"/>
                          </a:lnTo>
                          <a:lnTo>
                            <a:pt x="1043" y="748"/>
                          </a:lnTo>
                          <a:lnTo>
                            <a:pt x="1037" y="748"/>
                          </a:lnTo>
                          <a:lnTo>
                            <a:pt x="1031" y="748"/>
                          </a:lnTo>
                          <a:lnTo>
                            <a:pt x="1031" y="754"/>
                          </a:lnTo>
                          <a:lnTo>
                            <a:pt x="1026" y="754"/>
                          </a:lnTo>
                          <a:lnTo>
                            <a:pt x="1020" y="760"/>
                          </a:lnTo>
                          <a:lnTo>
                            <a:pt x="1014" y="760"/>
                          </a:lnTo>
                          <a:lnTo>
                            <a:pt x="1014" y="766"/>
                          </a:lnTo>
                          <a:lnTo>
                            <a:pt x="1009" y="766"/>
                          </a:lnTo>
                          <a:lnTo>
                            <a:pt x="1003" y="766"/>
                          </a:lnTo>
                          <a:lnTo>
                            <a:pt x="1003" y="771"/>
                          </a:lnTo>
                          <a:lnTo>
                            <a:pt x="997" y="777"/>
                          </a:lnTo>
                          <a:lnTo>
                            <a:pt x="997" y="783"/>
                          </a:lnTo>
                          <a:lnTo>
                            <a:pt x="997" y="788"/>
                          </a:lnTo>
                          <a:lnTo>
                            <a:pt x="992" y="788"/>
                          </a:lnTo>
                          <a:lnTo>
                            <a:pt x="992" y="794"/>
                          </a:lnTo>
                          <a:lnTo>
                            <a:pt x="992" y="800"/>
                          </a:lnTo>
                          <a:lnTo>
                            <a:pt x="997" y="800"/>
                          </a:lnTo>
                          <a:lnTo>
                            <a:pt x="1003" y="800"/>
                          </a:lnTo>
                          <a:lnTo>
                            <a:pt x="1003" y="805"/>
                          </a:lnTo>
                          <a:lnTo>
                            <a:pt x="1009" y="805"/>
                          </a:lnTo>
                          <a:lnTo>
                            <a:pt x="1014" y="811"/>
                          </a:lnTo>
                          <a:lnTo>
                            <a:pt x="1014" y="817"/>
                          </a:lnTo>
                          <a:lnTo>
                            <a:pt x="1020" y="828"/>
                          </a:lnTo>
                          <a:lnTo>
                            <a:pt x="1026" y="834"/>
                          </a:lnTo>
                          <a:lnTo>
                            <a:pt x="1031" y="834"/>
                          </a:lnTo>
                          <a:lnTo>
                            <a:pt x="1031" y="839"/>
                          </a:lnTo>
                          <a:lnTo>
                            <a:pt x="1037" y="839"/>
                          </a:lnTo>
                          <a:lnTo>
                            <a:pt x="1043" y="845"/>
                          </a:lnTo>
                          <a:lnTo>
                            <a:pt x="1054" y="851"/>
                          </a:lnTo>
                          <a:lnTo>
                            <a:pt x="1060" y="851"/>
                          </a:lnTo>
                          <a:lnTo>
                            <a:pt x="1065" y="856"/>
                          </a:lnTo>
                          <a:lnTo>
                            <a:pt x="1071" y="856"/>
                          </a:lnTo>
                          <a:lnTo>
                            <a:pt x="1071" y="862"/>
                          </a:lnTo>
                          <a:lnTo>
                            <a:pt x="1077" y="862"/>
                          </a:lnTo>
                          <a:lnTo>
                            <a:pt x="1077" y="868"/>
                          </a:lnTo>
                          <a:lnTo>
                            <a:pt x="1082" y="868"/>
                          </a:lnTo>
                          <a:lnTo>
                            <a:pt x="1082" y="873"/>
                          </a:lnTo>
                          <a:lnTo>
                            <a:pt x="1082" y="879"/>
                          </a:lnTo>
                          <a:lnTo>
                            <a:pt x="1082" y="885"/>
                          </a:lnTo>
                          <a:lnTo>
                            <a:pt x="1088" y="885"/>
                          </a:lnTo>
                          <a:lnTo>
                            <a:pt x="1088" y="890"/>
                          </a:lnTo>
                          <a:lnTo>
                            <a:pt x="1094" y="902"/>
                          </a:lnTo>
                          <a:lnTo>
                            <a:pt x="1094" y="907"/>
                          </a:lnTo>
                          <a:lnTo>
                            <a:pt x="1094" y="913"/>
                          </a:lnTo>
                          <a:lnTo>
                            <a:pt x="1094" y="919"/>
                          </a:lnTo>
                          <a:lnTo>
                            <a:pt x="1099" y="924"/>
                          </a:lnTo>
                          <a:lnTo>
                            <a:pt x="1099" y="930"/>
                          </a:lnTo>
                          <a:lnTo>
                            <a:pt x="1099" y="936"/>
                          </a:lnTo>
                          <a:lnTo>
                            <a:pt x="1099" y="941"/>
                          </a:lnTo>
                          <a:lnTo>
                            <a:pt x="1099" y="947"/>
                          </a:lnTo>
                          <a:lnTo>
                            <a:pt x="1099" y="964"/>
                          </a:lnTo>
                          <a:lnTo>
                            <a:pt x="1099" y="970"/>
                          </a:lnTo>
                          <a:lnTo>
                            <a:pt x="1099" y="975"/>
                          </a:lnTo>
                          <a:lnTo>
                            <a:pt x="1099" y="987"/>
                          </a:lnTo>
                          <a:lnTo>
                            <a:pt x="1094" y="992"/>
                          </a:lnTo>
                          <a:lnTo>
                            <a:pt x="1094" y="998"/>
                          </a:lnTo>
                          <a:lnTo>
                            <a:pt x="1088" y="998"/>
                          </a:lnTo>
                          <a:lnTo>
                            <a:pt x="1082" y="998"/>
                          </a:lnTo>
                          <a:lnTo>
                            <a:pt x="1082" y="1004"/>
                          </a:lnTo>
                          <a:lnTo>
                            <a:pt x="1082" y="1009"/>
                          </a:lnTo>
                          <a:lnTo>
                            <a:pt x="1077" y="1009"/>
                          </a:lnTo>
                          <a:lnTo>
                            <a:pt x="1071" y="1015"/>
                          </a:lnTo>
                          <a:lnTo>
                            <a:pt x="1065" y="1015"/>
                          </a:lnTo>
                          <a:lnTo>
                            <a:pt x="1065" y="1021"/>
                          </a:lnTo>
                          <a:lnTo>
                            <a:pt x="1065" y="1026"/>
                          </a:lnTo>
                          <a:lnTo>
                            <a:pt x="1060" y="1026"/>
                          </a:lnTo>
                          <a:lnTo>
                            <a:pt x="1054" y="1026"/>
                          </a:lnTo>
                          <a:lnTo>
                            <a:pt x="1048" y="1032"/>
                          </a:lnTo>
                          <a:lnTo>
                            <a:pt x="1043" y="1038"/>
                          </a:lnTo>
                          <a:lnTo>
                            <a:pt x="1037" y="1038"/>
                          </a:lnTo>
                          <a:lnTo>
                            <a:pt x="1031" y="1038"/>
                          </a:lnTo>
                          <a:lnTo>
                            <a:pt x="1031" y="1043"/>
                          </a:lnTo>
                          <a:lnTo>
                            <a:pt x="1026" y="1043"/>
                          </a:lnTo>
                          <a:lnTo>
                            <a:pt x="1020" y="1043"/>
                          </a:lnTo>
                          <a:lnTo>
                            <a:pt x="1014" y="1043"/>
                          </a:lnTo>
                          <a:lnTo>
                            <a:pt x="1009" y="1043"/>
                          </a:lnTo>
                          <a:lnTo>
                            <a:pt x="1003" y="1049"/>
                          </a:lnTo>
                          <a:lnTo>
                            <a:pt x="997" y="1049"/>
                          </a:lnTo>
                          <a:lnTo>
                            <a:pt x="997" y="1055"/>
                          </a:lnTo>
                          <a:lnTo>
                            <a:pt x="992" y="1055"/>
                          </a:lnTo>
                          <a:lnTo>
                            <a:pt x="975" y="1055"/>
                          </a:lnTo>
                          <a:lnTo>
                            <a:pt x="963" y="1055"/>
                          </a:lnTo>
                          <a:lnTo>
                            <a:pt x="958" y="1060"/>
                          </a:lnTo>
                          <a:lnTo>
                            <a:pt x="952" y="1060"/>
                          </a:lnTo>
                          <a:lnTo>
                            <a:pt x="946" y="1066"/>
                          </a:lnTo>
                          <a:lnTo>
                            <a:pt x="941" y="1066"/>
                          </a:lnTo>
                          <a:lnTo>
                            <a:pt x="935" y="1066"/>
                          </a:lnTo>
                          <a:lnTo>
                            <a:pt x="929" y="1066"/>
                          </a:lnTo>
                          <a:lnTo>
                            <a:pt x="929" y="1072"/>
                          </a:lnTo>
                          <a:lnTo>
                            <a:pt x="924" y="1072"/>
                          </a:lnTo>
                          <a:lnTo>
                            <a:pt x="924" y="1066"/>
                          </a:lnTo>
                          <a:lnTo>
                            <a:pt x="918" y="1072"/>
                          </a:lnTo>
                          <a:lnTo>
                            <a:pt x="907" y="1066"/>
                          </a:lnTo>
                          <a:lnTo>
                            <a:pt x="901" y="1066"/>
                          </a:lnTo>
                          <a:lnTo>
                            <a:pt x="895" y="1066"/>
                          </a:lnTo>
                          <a:lnTo>
                            <a:pt x="895" y="1060"/>
                          </a:lnTo>
                          <a:lnTo>
                            <a:pt x="890" y="1060"/>
                          </a:lnTo>
                          <a:lnTo>
                            <a:pt x="884" y="1060"/>
                          </a:lnTo>
                          <a:lnTo>
                            <a:pt x="878" y="1060"/>
                          </a:lnTo>
                          <a:lnTo>
                            <a:pt x="861" y="1060"/>
                          </a:lnTo>
                          <a:lnTo>
                            <a:pt x="850" y="1060"/>
                          </a:lnTo>
                          <a:lnTo>
                            <a:pt x="833" y="1055"/>
                          </a:lnTo>
                          <a:lnTo>
                            <a:pt x="827" y="1055"/>
                          </a:lnTo>
                          <a:lnTo>
                            <a:pt x="816" y="1055"/>
                          </a:lnTo>
                          <a:lnTo>
                            <a:pt x="805" y="1055"/>
                          </a:lnTo>
                          <a:lnTo>
                            <a:pt x="793" y="1049"/>
                          </a:lnTo>
                          <a:lnTo>
                            <a:pt x="788" y="1049"/>
                          </a:lnTo>
                          <a:lnTo>
                            <a:pt x="776" y="1049"/>
                          </a:lnTo>
                          <a:lnTo>
                            <a:pt x="771" y="1055"/>
                          </a:lnTo>
                          <a:lnTo>
                            <a:pt x="765" y="1055"/>
                          </a:lnTo>
                          <a:lnTo>
                            <a:pt x="759" y="1055"/>
                          </a:lnTo>
                          <a:lnTo>
                            <a:pt x="754" y="1055"/>
                          </a:lnTo>
                          <a:lnTo>
                            <a:pt x="748" y="1060"/>
                          </a:lnTo>
                          <a:lnTo>
                            <a:pt x="742" y="1060"/>
                          </a:lnTo>
                          <a:lnTo>
                            <a:pt x="742" y="1066"/>
                          </a:lnTo>
                          <a:lnTo>
                            <a:pt x="737" y="1066"/>
                          </a:lnTo>
                          <a:lnTo>
                            <a:pt x="731" y="1066"/>
                          </a:lnTo>
                          <a:lnTo>
                            <a:pt x="725" y="1072"/>
                          </a:lnTo>
                          <a:lnTo>
                            <a:pt x="720" y="1072"/>
                          </a:lnTo>
                          <a:lnTo>
                            <a:pt x="720" y="1077"/>
                          </a:lnTo>
                          <a:lnTo>
                            <a:pt x="714" y="1077"/>
                          </a:lnTo>
                          <a:lnTo>
                            <a:pt x="708" y="1083"/>
                          </a:lnTo>
                          <a:lnTo>
                            <a:pt x="703" y="1083"/>
                          </a:lnTo>
                          <a:lnTo>
                            <a:pt x="697" y="1083"/>
                          </a:lnTo>
                          <a:lnTo>
                            <a:pt x="686" y="1083"/>
                          </a:lnTo>
                          <a:lnTo>
                            <a:pt x="680" y="1083"/>
                          </a:lnTo>
                          <a:lnTo>
                            <a:pt x="674" y="1083"/>
                          </a:lnTo>
                          <a:lnTo>
                            <a:pt x="657" y="1089"/>
                          </a:lnTo>
                          <a:lnTo>
                            <a:pt x="652" y="1083"/>
                          </a:lnTo>
                          <a:lnTo>
                            <a:pt x="646" y="1083"/>
                          </a:lnTo>
                          <a:lnTo>
                            <a:pt x="640" y="1083"/>
                          </a:lnTo>
                          <a:lnTo>
                            <a:pt x="640" y="1077"/>
                          </a:lnTo>
                          <a:lnTo>
                            <a:pt x="635" y="1072"/>
                          </a:lnTo>
                          <a:lnTo>
                            <a:pt x="629" y="1066"/>
                          </a:lnTo>
                          <a:lnTo>
                            <a:pt x="618" y="1060"/>
                          </a:lnTo>
                          <a:lnTo>
                            <a:pt x="612" y="1055"/>
                          </a:lnTo>
                          <a:lnTo>
                            <a:pt x="606" y="1055"/>
                          </a:lnTo>
                          <a:lnTo>
                            <a:pt x="606" y="1049"/>
                          </a:lnTo>
                          <a:lnTo>
                            <a:pt x="601" y="1049"/>
                          </a:lnTo>
                          <a:lnTo>
                            <a:pt x="595" y="1043"/>
                          </a:lnTo>
                          <a:lnTo>
                            <a:pt x="589" y="1043"/>
                          </a:lnTo>
                          <a:lnTo>
                            <a:pt x="584" y="1038"/>
                          </a:lnTo>
                          <a:lnTo>
                            <a:pt x="578" y="1038"/>
                          </a:lnTo>
                          <a:lnTo>
                            <a:pt x="572" y="1032"/>
                          </a:lnTo>
                          <a:lnTo>
                            <a:pt x="572" y="1026"/>
                          </a:lnTo>
                          <a:lnTo>
                            <a:pt x="567" y="1026"/>
                          </a:lnTo>
                          <a:lnTo>
                            <a:pt x="561" y="1026"/>
                          </a:lnTo>
                          <a:lnTo>
                            <a:pt x="550" y="1026"/>
                          </a:lnTo>
                          <a:lnTo>
                            <a:pt x="550" y="1021"/>
                          </a:lnTo>
                          <a:lnTo>
                            <a:pt x="538" y="1015"/>
                          </a:lnTo>
                          <a:lnTo>
                            <a:pt x="521" y="1015"/>
                          </a:lnTo>
                          <a:lnTo>
                            <a:pt x="516" y="1015"/>
                          </a:lnTo>
                          <a:lnTo>
                            <a:pt x="510" y="1009"/>
                          </a:lnTo>
                          <a:lnTo>
                            <a:pt x="504" y="1009"/>
                          </a:lnTo>
                          <a:lnTo>
                            <a:pt x="504" y="1004"/>
                          </a:lnTo>
                          <a:lnTo>
                            <a:pt x="504" y="998"/>
                          </a:lnTo>
                          <a:lnTo>
                            <a:pt x="499" y="998"/>
                          </a:lnTo>
                          <a:lnTo>
                            <a:pt x="493" y="998"/>
                          </a:lnTo>
                          <a:lnTo>
                            <a:pt x="487" y="992"/>
                          </a:lnTo>
                          <a:lnTo>
                            <a:pt x="482" y="987"/>
                          </a:lnTo>
                          <a:lnTo>
                            <a:pt x="476" y="987"/>
                          </a:lnTo>
                          <a:lnTo>
                            <a:pt x="465" y="981"/>
                          </a:lnTo>
                          <a:lnTo>
                            <a:pt x="453" y="981"/>
                          </a:lnTo>
                          <a:lnTo>
                            <a:pt x="448" y="981"/>
                          </a:lnTo>
                          <a:lnTo>
                            <a:pt x="442" y="981"/>
                          </a:lnTo>
                          <a:lnTo>
                            <a:pt x="436" y="975"/>
                          </a:lnTo>
                          <a:lnTo>
                            <a:pt x="425" y="970"/>
                          </a:lnTo>
                          <a:lnTo>
                            <a:pt x="419" y="970"/>
                          </a:lnTo>
                          <a:lnTo>
                            <a:pt x="408" y="970"/>
                          </a:lnTo>
                          <a:lnTo>
                            <a:pt x="402" y="970"/>
                          </a:lnTo>
                          <a:lnTo>
                            <a:pt x="396" y="975"/>
                          </a:lnTo>
                          <a:lnTo>
                            <a:pt x="391" y="981"/>
                          </a:lnTo>
                          <a:lnTo>
                            <a:pt x="391" y="987"/>
                          </a:lnTo>
                          <a:lnTo>
                            <a:pt x="396" y="987"/>
                          </a:lnTo>
                          <a:lnTo>
                            <a:pt x="402" y="987"/>
                          </a:lnTo>
                          <a:lnTo>
                            <a:pt x="402" y="992"/>
                          </a:lnTo>
                          <a:lnTo>
                            <a:pt x="402" y="998"/>
                          </a:lnTo>
                          <a:lnTo>
                            <a:pt x="408" y="998"/>
                          </a:lnTo>
                          <a:lnTo>
                            <a:pt x="408" y="1004"/>
                          </a:lnTo>
                          <a:lnTo>
                            <a:pt x="413" y="1009"/>
                          </a:lnTo>
                          <a:lnTo>
                            <a:pt x="413" y="1015"/>
                          </a:lnTo>
                          <a:lnTo>
                            <a:pt x="408" y="1021"/>
                          </a:lnTo>
                          <a:lnTo>
                            <a:pt x="391" y="1026"/>
                          </a:lnTo>
                          <a:lnTo>
                            <a:pt x="379" y="1026"/>
                          </a:lnTo>
                          <a:lnTo>
                            <a:pt x="379" y="1032"/>
                          </a:lnTo>
                          <a:lnTo>
                            <a:pt x="374" y="1038"/>
                          </a:lnTo>
                          <a:lnTo>
                            <a:pt x="374" y="1043"/>
                          </a:lnTo>
                          <a:lnTo>
                            <a:pt x="374" y="1049"/>
                          </a:lnTo>
                          <a:lnTo>
                            <a:pt x="368" y="1049"/>
                          </a:lnTo>
                          <a:lnTo>
                            <a:pt x="368" y="1055"/>
                          </a:lnTo>
                          <a:lnTo>
                            <a:pt x="362" y="1055"/>
                          </a:lnTo>
                          <a:lnTo>
                            <a:pt x="362" y="1060"/>
                          </a:lnTo>
                          <a:lnTo>
                            <a:pt x="357" y="1060"/>
                          </a:lnTo>
                          <a:lnTo>
                            <a:pt x="345" y="1066"/>
                          </a:lnTo>
                          <a:lnTo>
                            <a:pt x="328" y="1066"/>
                          </a:lnTo>
                          <a:lnTo>
                            <a:pt x="317" y="1066"/>
                          </a:lnTo>
                          <a:lnTo>
                            <a:pt x="311" y="1066"/>
                          </a:lnTo>
                          <a:lnTo>
                            <a:pt x="294" y="1066"/>
                          </a:lnTo>
                          <a:lnTo>
                            <a:pt x="283" y="1066"/>
                          </a:lnTo>
                          <a:lnTo>
                            <a:pt x="277" y="1066"/>
                          </a:lnTo>
                          <a:lnTo>
                            <a:pt x="272" y="1066"/>
                          </a:lnTo>
                          <a:lnTo>
                            <a:pt x="266" y="1066"/>
                          </a:lnTo>
                          <a:lnTo>
                            <a:pt x="238" y="1060"/>
                          </a:lnTo>
                          <a:lnTo>
                            <a:pt x="232" y="1055"/>
                          </a:lnTo>
                          <a:lnTo>
                            <a:pt x="226" y="1055"/>
                          </a:lnTo>
                          <a:lnTo>
                            <a:pt x="221" y="1055"/>
                          </a:lnTo>
                          <a:lnTo>
                            <a:pt x="221" y="1049"/>
                          </a:lnTo>
                          <a:lnTo>
                            <a:pt x="215" y="1049"/>
                          </a:lnTo>
                          <a:lnTo>
                            <a:pt x="215" y="1043"/>
                          </a:lnTo>
                          <a:lnTo>
                            <a:pt x="209" y="1043"/>
                          </a:lnTo>
                          <a:lnTo>
                            <a:pt x="209" y="1038"/>
                          </a:lnTo>
                          <a:lnTo>
                            <a:pt x="204" y="1038"/>
                          </a:lnTo>
                          <a:lnTo>
                            <a:pt x="198" y="1032"/>
                          </a:lnTo>
                          <a:lnTo>
                            <a:pt x="198" y="1026"/>
                          </a:lnTo>
                          <a:lnTo>
                            <a:pt x="198" y="1021"/>
                          </a:lnTo>
                          <a:lnTo>
                            <a:pt x="192" y="1015"/>
                          </a:lnTo>
                          <a:lnTo>
                            <a:pt x="192" y="1009"/>
                          </a:lnTo>
                          <a:lnTo>
                            <a:pt x="187" y="1009"/>
                          </a:lnTo>
                          <a:lnTo>
                            <a:pt x="181" y="1009"/>
                          </a:lnTo>
                          <a:lnTo>
                            <a:pt x="175" y="1009"/>
                          </a:lnTo>
                          <a:lnTo>
                            <a:pt x="170" y="1009"/>
                          </a:lnTo>
                          <a:lnTo>
                            <a:pt x="164" y="1009"/>
                          </a:lnTo>
                          <a:lnTo>
                            <a:pt x="164" y="1004"/>
                          </a:lnTo>
                          <a:lnTo>
                            <a:pt x="164" y="998"/>
                          </a:lnTo>
                          <a:lnTo>
                            <a:pt x="158" y="992"/>
                          </a:lnTo>
                          <a:lnTo>
                            <a:pt x="158" y="987"/>
                          </a:lnTo>
                          <a:lnTo>
                            <a:pt x="164" y="975"/>
                          </a:lnTo>
                          <a:lnTo>
                            <a:pt x="164" y="970"/>
                          </a:lnTo>
                          <a:lnTo>
                            <a:pt x="170" y="970"/>
                          </a:lnTo>
                          <a:lnTo>
                            <a:pt x="170" y="964"/>
                          </a:lnTo>
                          <a:lnTo>
                            <a:pt x="170" y="958"/>
                          </a:lnTo>
                          <a:lnTo>
                            <a:pt x="175" y="947"/>
                          </a:lnTo>
                          <a:lnTo>
                            <a:pt x="175" y="941"/>
                          </a:lnTo>
                          <a:lnTo>
                            <a:pt x="175" y="936"/>
                          </a:lnTo>
                          <a:lnTo>
                            <a:pt x="175" y="930"/>
                          </a:lnTo>
                          <a:lnTo>
                            <a:pt x="170" y="930"/>
                          </a:lnTo>
                          <a:lnTo>
                            <a:pt x="170" y="924"/>
                          </a:lnTo>
                          <a:lnTo>
                            <a:pt x="170" y="919"/>
                          </a:lnTo>
                          <a:lnTo>
                            <a:pt x="164" y="913"/>
                          </a:lnTo>
                          <a:lnTo>
                            <a:pt x="164" y="907"/>
                          </a:lnTo>
                          <a:lnTo>
                            <a:pt x="153" y="902"/>
                          </a:lnTo>
                          <a:lnTo>
                            <a:pt x="153" y="896"/>
                          </a:lnTo>
                          <a:lnTo>
                            <a:pt x="147" y="896"/>
                          </a:lnTo>
                          <a:lnTo>
                            <a:pt x="136" y="890"/>
                          </a:lnTo>
                          <a:lnTo>
                            <a:pt x="130" y="890"/>
                          </a:lnTo>
                          <a:lnTo>
                            <a:pt x="124" y="890"/>
                          </a:lnTo>
                          <a:lnTo>
                            <a:pt x="119" y="896"/>
                          </a:lnTo>
                          <a:lnTo>
                            <a:pt x="113" y="902"/>
                          </a:lnTo>
                          <a:lnTo>
                            <a:pt x="107" y="902"/>
                          </a:lnTo>
                          <a:lnTo>
                            <a:pt x="102" y="907"/>
                          </a:lnTo>
                          <a:lnTo>
                            <a:pt x="96" y="913"/>
                          </a:lnTo>
                          <a:lnTo>
                            <a:pt x="96" y="907"/>
                          </a:lnTo>
                          <a:lnTo>
                            <a:pt x="90" y="902"/>
                          </a:lnTo>
                          <a:lnTo>
                            <a:pt x="90" y="896"/>
                          </a:lnTo>
                          <a:lnTo>
                            <a:pt x="90" y="890"/>
                          </a:lnTo>
                          <a:lnTo>
                            <a:pt x="90" y="879"/>
                          </a:lnTo>
                          <a:lnTo>
                            <a:pt x="90" y="868"/>
                          </a:lnTo>
                          <a:lnTo>
                            <a:pt x="90" y="862"/>
                          </a:lnTo>
                          <a:lnTo>
                            <a:pt x="90" y="856"/>
                          </a:lnTo>
                          <a:lnTo>
                            <a:pt x="90" y="851"/>
                          </a:lnTo>
                          <a:lnTo>
                            <a:pt x="90" y="845"/>
                          </a:lnTo>
                          <a:lnTo>
                            <a:pt x="85" y="839"/>
                          </a:lnTo>
                          <a:lnTo>
                            <a:pt x="85" y="834"/>
                          </a:lnTo>
                          <a:lnTo>
                            <a:pt x="85" y="828"/>
                          </a:lnTo>
                          <a:lnTo>
                            <a:pt x="79" y="822"/>
                          </a:lnTo>
                          <a:lnTo>
                            <a:pt x="79" y="817"/>
                          </a:lnTo>
                          <a:lnTo>
                            <a:pt x="79" y="811"/>
                          </a:lnTo>
                          <a:lnTo>
                            <a:pt x="79" y="805"/>
                          </a:lnTo>
                          <a:lnTo>
                            <a:pt x="79" y="800"/>
                          </a:lnTo>
                          <a:lnTo>
                            <a:pt x="79" y="794"/>
                          </a:lnTo>
                          <a:lnTo>
                            <a:pt x="79" y="788"/>
                          </a:lnTo>
                          <a:lnTo>
                            <a:pt x="73" y="788"/>
                          </a:lnTo>
                          <a:lnTo>
                            <a:pt x="73" y="783"/>
                          </a:lnTo>
                          <a:lnTo>
                            <a:pt x="68" y="783"/>
                          </a:lnTo>
                          <a:lnTo>
                            <a:pt x="62" y="777"/>
                          </a:lnTo>
                          <a:lnTo>
                            <a:pt x="56" y="777"/>
                          </a:lnTo>
                          <a:lnTo>
                            <a:pt x="51" y="777"/>
                          </a:lnTo>
                          <a:lnTo>
                            <a:pt x="45" y="777"/>
                          </a:lnTo>
                          <a:lnTo>
                            <a:pt x="34" y="777"/>
                          </a:lnTo>
                          <a:lnTo>
                            <a:pt x="28" y="771"/>
                          </a:lnTo>
                          <a:lnTo>
                            <a:pt x="28" y="766"/>
                          </a:lnTo>
                          <a:lnTo>
                            <a:pt x="22" y="766"/>
                          </a:lnTo>
                          <a:lnTo>
                            <a:pt x="17" y="766"/>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00" name="Google Shape;1600;p26"/>
                    <p:cNvSpPr/>
                    <p:nvPr/>
                  </p:nvSpPr>
                  <p:spPr>
                    <a:xfrm>
                      <a:off x="4145902" y="992486"/>
                      <a:ext cx="1165484" cy="1444455"/>
                    </a:xfrm>
                    <a:custGeom>
                      <a:avLst/>
                      <a:gdLst/>
                      <a:ahLst/>
                      <a:cxnLst/>
                      <a:rect l="l" t="t" r="r" b="b"/>
                      <a:pathLst>
                        <a:path w="1105" h="1333" extrusionOk="0">
                          <a:moveTo>
                            <a:pt x="96" y="1321"/>
                          </a:moveTo>
                          <a:lnTo>
                            <a:pt x="96" y="1316"/>
                          </a:lnTo>
                          <a:lnTo>
                            <a:pt x="90" y="1316"/>
                          </a:lnTo>
                          <a:lnTo>
                            <a:pt x="90" y="1310"/>
                          </a:lnTo>
                          <a:lnTo>
                            <a:pt x="90" y="1304"/>
                          </a:lnTo>
                          <a:lnTo>
                            <a:pt x="90" y="1299"/>
                          </a:lnTo>
                          <a:lnTo>
                            <a:pt x="85" y="1299"/>
                          </a:lnTo>
                          <a:lnTo>
                            <a:pt x="85" y="1293"/>
                          </a:lnTo>
                          <a:lnTo>
                            <a:pt x="79" y="1293"/>
                          </a:lnTo>
                          <a:lnTo>
                            <a:pt x="79" y="1287"/>
                          </a:lnTo>
                          <a:lnTo>
                            <a:pt x="73" y="1287"/>
                          </a:lnTo>
                          <a:lnTo>
                            <a:pt x="68" y="1282"/>
                          </a:lnTo>
                          <a:lnTo>
                            <a:pt x="62" y="1282"/>
                          </a:lnTo>
                          <a:lnTo>
                            <a:pt x="51" y="1276"/>
                          </a:lnTo>
                          <a:lnTo>
                            <a:pt x="45" y="1270"/>
                          </a:lnTo>
                          <a:lnTo>
                            <a:pt x="39" y="1270"/>
                          </a:lnTo>
                          <a:lnTo>
                            <a:pt x="39" y="1265"/>
                          </a:lnTo>
                          <a:lnTo>
                            <a:pt x="34" y="1265"/>
                          </a:lnTo>
                          <a:lnTo>
                            <a:pt x="28" y="1259"/>
                          </a:lnTo>
                          <a:lnTo>
                            <a:pt x="22" y="1248"/>
                          </a:lnTo>
                          <a:lnTo>
                            <a:pt x="22" y="1242"/>
                          </a:lnTo>
                          <a:lnTo>
                            <a:pt x="17" y="1236"/>
                          </a:lnTo>
                          <a:lnTo>
                            <a:pt x="11" y="1236"/>
                          </a:lnTo>
                          <a:lnTo>
                            <a:pt x="11" y="1231"/>
                          </a:lnTo>
                          <a:lnTo>
                            <a:pt x="5" y="1231"/>
                          </a:lnTo>
                          <a:lnTo>
                            <a:pt x="0" y="1231"/>
                          </a:lnTo>
                          <a:lnTo>
                            <a:pt x="0" y="1225"/>
                          </a:lnTo>
                          <a:lnTo>
                            <a:pt x="0" y="1219"/>
                          </a:lnTo>
                          <a:lnTo>
                            <a:pt x="5" y="1219"/>
                          </a:lnTo>
                          <a:lnTo>
                            <a:pt x="5" y="1214"/>
                          </a:lnTo>
                          <a:lnTo>
                            <a:pt x="5" y="1208"/>
                          </a:lnTo>
                          <a:lnTo>
                            <a:pt x="11" y="1202"/>
                          </a:lnTo>
                          <a:lnTo>
                            <a:pt x="11" y="1197"/>
                          </a:lnTo>
                          <a:lnTo>
                            <a:pt x="17" y="1197"/>
                          </a:lnTo>
                          <a:lnTo>
                            <a:pt x="22" y="1197"/>
                          </a:lnTo>
                          <a:lnTo>
                            <a:pt x="22" y="1191"/>
                          </a:lnTo>
                          <a:lnTo>
                            <a:pt x="28" y="1191"/>
                          </a:lnTo>
                          <a:lnTo>
                            <a:pt x="34" y="1185"/>
                          </a:lnTo>
                          <a:lnTo>
                            <a:pt x="39" y="1185"/>
                          </a:lnTo>
                          <a:lnTo>
                            <a:pt x="39" y="1179"/>
                          </a:lnTo>
                          <a:lnTo>
                            <a:pt x="45" y="1179"/>
                          </a:lnTo>
                          <a:lnTo>
                            <a:pt x="51" y="1179"/>
                          </a:lnTo>
                          <a:lnTo>
                            <a:pt x="51" y="1174"/>
                          </a:lnTo>
                          <a:lnTo>
                            <a:pt x="56" y="1174"/>
                          </a:lnTo>
                          <a:lnTo>
                            <a:pt x="62" y="1168"/>
                          </a:lnTo>
                          <a:lnTo>
                            <a:pt x="62" y="1162"/>
                          </a:lnTo>
                          <a:lnTo>
                            <a:pt x="56" y="1162"/>
                          </a:lnTo>
                          <a:lnTo>
                            <a:pt x="56" y="1157"/>
                          </a:lnTo>
                          <a:lnTo>
                            <a:pt x="51" y="1157"/>
                          </a:lnTo>
                          <a:lnTo>
                            <a:pt x="51" y="1151"/>
                          </a:lnTo>
                          <a:lnTo>
                            <a:pt x="45" y="1151"/>
                          </a:lnTo>
                          <a:lnTo>
                            <a:pt x="39" y="1151"/>
                          </a:lnTo>
                          <a:lnTo>
                            <a:pt x="34" y="1145"/>
                          </a:lnTo>
                          <a:lnTo>
                            <a:pt x="22" y="1140"/>
                          </a:lnTo>
                          <a:lnTo>
                            <a:pt x="17" y="1140"/>
                          </a:lnTo>
                          <a:lnTo>
                            <a:pt x="11" y="1140"/>
                          </a:lnTo>
                          <a:lnTo>
                            <a:pt x="5" y="1140"/>
                          </a:lnTo>
                          <a:lnTo>
                            <a:pt x="5" y="1134"/>
                          </a:lnTo>
                          <a:lnTo>
                            <a:pt x="5" y="1128"/>
                          </a:lnTo>
                          <a:lnTo>
                            <a:pt x="5" y="1123"/>
                          </a:lnTo>
                          <a:lnTo>
                            <a:pt x="11" y="1123"/>
                          </a:lnTo>
                          <a:lnTo>
                            <a:pt x="11" y="1117"/>
                          </a:lnTo>
                          <a:lnTo>
                            <a:pt x="22" y="1117"/>
                          </a:lnTo>
                          <a:lnTo>
                            <a:pt x="22" y="1111"/>
                          </a:lnTo>
                          <a:lnTo>
                            <a:pt x="28" y="1111"/>
                          </a:lnTo>
                          <a:lnTo>
                            <a:pt x="34" y="1111"/>
                          </a:lnTo>
                          <a:lnTo>
                            <a:pt x="39" y="1106"/>
                          </a:lnTo>
                          <a:lnTo>
                            <a:pt x="45" y="1100"/>
                          </a:lnTo>
                          <a:lnTo>
                            <a:pt x="45" y="1094"/>
                          </a:lnTo>
                          <a:lnTo>
                            <a:pt x="51" y="1094"/>
                          </a:lnTo>
                          <a:lnTo>
                            <a:pt x="51" y="1089"/>
                          </a:lnTo>
                          <a:lnTo>
                            <a:pt x="51" y="1083"/>
                          </a:lnTo>
                          <a:lnTo>
                            <a:pt x="51" y="1077"/>
                          </a:lnTo>
                          <a:lnTo>
                            <a:pt x="45" y="1066"/>
                          </a:lnTo>
                          <a:lnTo>
                            <a:pt x="45" y="1060"/>
                          </a:lnTo>
                          <a:lnTo>
                            <a:pt x="45" y="1055"/>
                          </a:lnTo>
                          <a:lnTo>
                            <a:pt x="45" y="1049"/>
                          </a:lnTo>
                          <a:lnTo>
                            <a:pt x="51" y="1038"/>
                          </a:lnTo>
                          <a:lnTo>
                            <a:pt x="51" y="1032"/>
                          </a:lnTo>
                          <a:lnTo>
                            <a:pt x="51" y="1026"/>
                          </a:lnTo>
                          <a:lnTo>
                            <a:pt x="56" y="1026"/>
                          </a:lnTo>
                          <a:lnTo>
                            <a:pt x="56" y="1021"/>
                          </a:lnTo>
                          <a:lnTo>
                            <a:pt x="62" y="1015"/>
                          </a:lnTo>
                          <a:lnTo>
                            <a:pt x="68" y="1009"/>
                          </a:lnTo>
                          <a:lnTo>
                            <a:pt x="73" y="1009"/>
                          </a:lnTo>
                          <a:lnTo>
                            <a:pt x="79" y="1004"/>
                          </a:lnTo>
                          <a:lnTo>
                            <a:pt x="90" y="1004"/>
                          </a:lnTo>
                          <a:lnTo>
                            <a:pt x="90" y="998"/>
                          </a:lnTo>
                          <a:lnTo>
                            <a:pt x="96" y="998"/>
                          </a:lnTo>
                          <a:lnTo>
                            <a:pt x="107" y="998"/>
                          </a:lnTo>
                          <a:lnTo>
                            <a:pt x="107" y="992"/>
                          </a:lnTo>
                          <a:lnTo>
                            <a:pt x="113" y="992"/>
                          </a:lnTo>
                          <a:lnTo>
                            <a:pt x="119" y="992"/>
                          </a:lnTo>
                          <a:lnTo>
                            <a:pt x="124" y="987"/>
                          </a:lnTo>
                          <a:lnTo>
                            <a:pt x="130" y="987"/>
                          </a:lnTo>
                          <a:lnTo>
                            <a:pt x="136" y="987"/>
                          </a:lnTo>
                          <a:lnTo>
                            <a:pt x="136" y="981"/>
                          </a:lnTo>
                          <a:lnTo>
                            <a:pt x="141" y="981"/>
                          </a:lnTo>
                          <a:lnTo>
                            <a:pt x="147" y="981"/>
                          </a:lnTo>
                          <a:lnTo>
                            <a:pt x="141" y="981"/>
                          </a:lnTo>
                          <a:lnTo>
                            <a:pt x="147" y="981"/>
                          </a:lnTo>
                          <a:lnTo>
                            <a:pt x="153" y="981"/>
                          </a:lnTo>
                          <a:lnTo>
                            <a:pt x="153" y="975"/>
                          </a:lnTo>
                          <a:lnTo>
                            <a:pt x="158" y="975"/>
                          </a:lnTo>
                          <a:lnTo>
                            <a:pt x="164" y="970"/>
                          </a:lnTo>
                          <a:lnTo>
                            <a:pt x="170" y="970"/>
                          </a:lnTo>
                          <a:lnTo>
                            <a:pt x="170" y="964"/>
                          </a:lnTo>
                          <a:lnTo>
                            <a:pt x="170" y="958"/>
                          </a:lnTo>
                          <a:lnTo>
                            <a:pt x="175" y="958"/>
                          </a:lnTo>
                          <a:lnTo>
                            <a:pt x="181" y="958"/>
                          </a:lnTo>
                          <a:lnTo>
                            <a:pt x="187" y="953"/>
                          </a:lnTo>
                          <a:lnTo>
                            <a:pt x="192" y="953"/>
                          </a:lnTo>
                          <a:lnTo>
                            <a:pt x="192" y="947"/>
                          </a:lnTo>
                          <a:lnTo>
                            <a:pt x="192" y="941"/>
                          </a:lnTo>
                          <a:lnTo>
                            <a:pt x="198" y="941"/>
                          </a:lnTo>
                          <a:lnTo>
                            <a:pt x="198" y="930"/>
                          </a:lnTo>
                          <a:lnTo>
                            <a:pt x="198" y="924"/>
                          </a:lnTo>
                          <a:lnTo>
                            <a:pt x="192" y="924"/>
                          </a:lnTo>
                          <a:lnTo>
                            <a:pt x="192" y="913"/>
                          </a:lnTo>
                          <a:lnTo>
                            <a:pt x="187" y="902"/>
                          </a:lnTo>
                          <a:lnTo>
                            <a:pt x="187" y="896"/>
                          </a:lnTo>
                          <a:lnTo>
                            <a:pt x="187" y="885"/>
                          </a:lnTo>
                          <a:lnTo>
                            <a:pt x="192" y="885"/>
                          </a:lnTo>
                          <a:lnTo>
                            <a:pt x="192" y="873"/>
                          </a:lnTo>
                          <a:lnTo>
                            <a:pt x="198" y="873"/>
                          </a:lnTo>
                          <a:lnTo>
                            <a:pt x="198" y="868"/>
                          </a:lnTo>
                          <a:lnTo>
                            <a:pt x="209" y="862"/>
                          </a:lnTo>
                          <a:lnTo>
                            <a:pt x="215" y="862"/>
                          </a:lnTo>
                          <a:lnTo>
                            <a:pt x="215" y="856"/>
                          </a:lnTo>
                          <a:lnTo>
                            <a:pt x="221" y="856"/>
                          </a:lnTo>
                          <a:lnTo>
                            <a:pt x="221" y="851"/>
                          </a:lnTo>
                          <a:lnTo>
                            <a:pt x="221" y="845"/>
                          </a:lnTo>
                          <a:lnTo>
                            <a:pt x="221" y="839"/>
                          </a:lnTo>
                          <a:lnTo>
                            <a:pt x="226" y="834"/>
                          </a:lnTo>
                          <a:lnTo>
                            <a:pt x="226" y="828"/>
                          </a:lnTo>
                          <a:lnTo>
                            <a:pt x="226" y="822"/>
                          </a:lnTo>
                          <a:lnTo>
                            <a:pt x="232" y="817"/>
                          </a:lnTo>
                          <a:lnTo>
                            <a:pt x="238" y="811"/>
                          </a:lnTo>
                          <a:lnTo>
                            <a:pt x="238" y="805"/>
                          </a:lnTo>
                          <a:lnTo>
                            <a:pt x="243" y="805"/>
                          </a:lnTo>
                          <a:lnTo>
                            <a:pt x="249" y="805"/>
                          </a:lnTo>
                          <a:lnTo>
                            <a:pt x="255" y="800"/>
                          </a:lnTo>
                          <a:lnTo>
                            <a:pt x="260" y="794"/>
                          </a:lnTo>
                          <a:lnTo>
                            <a:pt x="266" y="788"/>
                          </a:lnTo>
                          <a:lnTo>
                            <a:pt x="266" y="783"/>
                          </a:lnTo>
                          <a:lnTo>
                            <a:pt x="260" y="777"/>
                          </a:lnTo>
                          <a:lnTo>
                            <a:pt x="255" y="771"/>
                          </a:lnTo>
                          <a:lnTo>
                            <a:pt x="255" y="766"/>
                          </a:lnTo>
                          <a:lnTo>
                            <a:pt x="255" y="760"/>
                          </a:lnTo>
                          <a:lnTo>
                            <a:pt x="243" y="749"/>
                          </a:lnTo>
                          <a:lnTo>
                            <a:pt x="238" y="743"/>
                          </a:lnTo>
                          <a:lnTo>
                            <a:pt x="238" y="737"/>
                          </a:lnTo>
                          <a:lnTo>
                            <a:pt x="232" y="737"/>
                          </a:lnTo>
                          <a:lnTo>
                            <a:pt x="226" y="737"/>
                          </a:lnTo>
                          <a:lnTo>
                            <a:pt x="221" y="737"/>
                          </a:lnTo>
                          <a:lnTo>
                            <a:pt x="221" y="732"/>
                          </a:lnTo>
                          <a:lnTo>
                            <a:pt x="215" y="732"/>
                          </a:lnTo>
                          <a:lnTo>
                            <a:pt x="215" y="726"/>
                          </a:lnTo>
                          <a:lnTo>
                            <a:pt x="215" y="720"/>
                          </a:lnTo>
                          <a:lnTo>
                            <a:pt x="215" y="709"/>
                          </a:lnTo>
                          <a:lnTo>
                            <a:pt x="215" y="703"/>
                          </a:lnTo>
                          <a:lnTo>
                            <a:pt x="221" y="703"/>
                          </a:lnTo>
                          <a:lnTo>
                            <a:pt x="226" y="698"/>
                          </a:lnTo>
                          <a:lnTo>
                            <a:pt x="226" y="692"/>
                          </a:lnTo>
                          <a:lnTo>
                            <a:pt x="232" y="692"/>
                          </a:lnTo>
                          <a:lnTo>
                            <a:pt x="232" y="686"/>
                          </a:lnTo>
                          <a:lnTo>
                            <a:pt x="238" y="681"/>
                          </a:lnTo>
                          <a:lnTo>
                            <a:pt x="238" y="675"/>
                          </a:lnTo>
                          <a:lnTo>
                            <a:pt x="238" y="664"/>
                          </a:lnTo>
                          <a:lnTo>
                            <a:pt x="238" y="652"/>
                          </a:lnTo>
                          <a:lnTo>
                            <a:pt x="238" y="641"/>
                          </a:lnTo>
                          <a:lnTo>
                            <a:pt x="238" y="630"/>
                          </a:lnTo>
                          <a:lnTo>
                            <a:pt x="238" y="618"/>
                          </a:lnTo>
                          <a:lnTo>
                            <a:pt x="238" y="607"/>
                          </a:lnTo>
                          <a:lnTo>
                            <a:pt x="238" y="590"/>
                          </a:lnTo>
                          <a:lnTo>
                            <a:pt x="243" y="579"/>
                          </a:lnTo>
                          <a:lnTo>
                            <a:pt x="243" y="573"/>
                          </a:lnTo>
                          <a:lnTo>
                            <a:pt x="249" y="567"/>
                          </a:lnTo>
                          <a:lnTo>
                            <a:pt x="249" y="556"/>
                          </a:lnTo>
                          <a:lnTo>
                            <a:pt x="255" y="533"/>
                          </a:lnTo>
                          <a:lnTo>
                            <a:pt x="255" y="522"/>
                          </a:lnTo>
                          <a:lnTo>
                            <a:pt x="255" y="511"/>
                          </a:lnTo>
                          <a:lnTo>
                            <a:pt x="255" y="505"/>
                          </a:lnTo>
                          <a:lnTo>
                            <a:pt x="249" y="494"/>
                          </a:lnTo>
                          <a:lnTo>
                            <a:pt x="243" y="488"/>
                          </a:lnTo>
                          <a:lnTo>
                            <a:pt x="243" y="482"/>
                          </a:lnTo>
                          <a:lnTo>
                            <a:pt x="243" y="477"/>
                          </a:lnTo>
                          <a:lnTo>
                            <a:pt x="243" y="471"/>
                          </a:lnTo>
                          <a:lnTo>
                            <a:pt x="238" y="471"/>
                          </a:lnTo>
                          <a:lnTo>
                            <a:pt x="238" y="465"/>
                          </a:lnTo>
                          <a:lnTo>
                            <a:pt x="238" y="460"/>
                          </a:lnTo>
                          <a:lnTo>
                            <a:pt x="243" y="460"/>
                          </a:lnTo>
                          <a:lnTo>
                            <a:pt x="243" y="454"/>
                          </a:lnTo>
                          <a:lnTo>
                            <a:pt x="249" y="454"/>
                          </a:lnTo>
                          <a:lnTo>
                            <a:pt x="255" y="448"/>
                          </a:lnTo>
                          <a:lnTo>
                            <a:pt x="260" y="443"/>
                          </a:lnTo>
                          <a:lnTo>
                            <a:pt x="266" y="443"/>
                          </a:lnTo>
                          <a:lnTo>
                            <a:pt x="272" y="443"/>
                          </a:lnTo>
                          <a:lnTo>
                            <a:pt x="272" y="437"/>
                          </a:lnTo>
                          <a:lnTo>
                            <a:pt x="277" y="437"/>
                          </a:lnTo>
                          <a:lnTo>
                            <a:pt x="283" y="431"/>
                          </a:lnTo>
                          <a:lnTo>
                            <a:pt x="283" y="426"/>
                          </a:lnTo>
                          <a:lnTo>
                            <a:pt x="289" y="426"/>
                          </a:lnTo>
                          <a:lnTo>
                            <a:pt x="289" y="420"/>
                          </a:lnTo>
                          <a:lnTo>
                            <a:pt x="289" y="414"/>
                          </a:lnTo>
                          <a:lnTo>
                            <a:pt x="294" y="414"/>
                          </a:lnTo>
                          <a:lnTo>
                            <a:pt x="294" y="403"/>
                          </a:lnTo>
                          <a:lnTo>
                            <a:pt x="300" y="403"/>
                          </a:lnTo>
                          <a:lnTo>
                            <a:pt x="300" y="397"/>
                          </a:lnTo>
                          <a:lnTo>
                            <a:pt x="306" y="392"/>
                          </a:lnTo>
                          <a:lnTo>
                            <a:pt x="311" y="386"/>
                          </a:lnTo>
                          <a:lnTo>
                            <a:pt x="317" y="380"/>
                          </a:lnTo>
                          <a:lnTo>
                            <a:pt x="317" y="375"/>
                          </a:lnTo>
                          <a:lnTo>
                            <a:pt x="317" y="369"/>
                          </a:lnTo>
                          <a:lnTo>
                            <a:pt x="317" y="363"/>
                          </a:lnTo>
                          <a:lnTo>
                            <a:pt x="311" y="358"/>
                          </a:lnTo>
                          <a:lnTo>
                            <a:pt x="306" y="358"/>
                          </a:lnTo>
                          <a:lnTo>
                            <a:pt x="306" y="352"/>
                          </a:lnTo>
                          <a:lnTo>
                            <a:pt x="306" y="346"/>
                          </a:lnTo>
                          <a:lnTo>
                            <a:pt x="300" y="346"/>
                          </a:lnTo>
                          <a:lnTo>
                            <a:pt x="300" y="341"/>
                          </a:lnTo>
                          <a:lnTo>
                            <a:pt x="294" y="341"/>
                          </a:lnTo>
                          <a:lnTo>
                            <a:pt x="294" y="335"/>
                          </a:lnTo>
                          <a:lnTo>
                            <a:pt x="289" y="335"/>
                          </a:lnTo>
                          <a:lnTo>
                            <a:pt x="289" y="329"/>
                          </a:lnTo>
                          <a:lnTo>
                            <a:pt x="289" y="324"/>
                          </a:lnTo>
                          <a:lnTo>
                            <a:pt x="283" y="324"/>
                          </a:lnTo>
                          <a:lnTo>
                            <a:pt x="277" y="318"/>
                          </a:lnTo>
                          <a:lnTo>
                            <a:pt x="277" y="312"/>
                          </a:lnTo>
                          <a:lnTo>
                            <a:pt x="272" y="307"/>
                          </a:lnTo>
                          <a:lnTo>
                            <a:pt x="272" y="301"/>
                          </a:lnTo>
                          <a:lnTo>
                            <a:pt x="272" y="295"/>
                          </a:lnTo>
                          <a:lnTo>
                            <a:pt x="272" y="290"/>
                          </a:lnTo>
                          <a:lnTo>
                            <a:pt x="277" y="290"/>
                          </a:lnTo>
                          <a:lnTo>
                            <a:pt x="277" y="284"/>
                          </a:lnTo>
                          <a:lnTo>
                            <a:pt x="283" y="273"/>
                          </a:lnTo>
                          <a:lnTo>
                            <a:pt x="289" y="267"/>
                          </a:lnTo>
                          <a:lnTo>
                            <a:pt x="289" y="255"/>
                          </a:lnTo>
                          <a:lnTo>
                            <a:pt x="289" y="250"/>
                          </a:lnTo>
                          <a:lnTo>
                            <a:pt x="289" y="233"/>
                          </a:lnTo>
                          <a:lnTo>
                            <a:pt x="289" y="227"/>
                          </a:lnTo>
                          <a:lnTo>
                            <a:pt x="294" y="227"/>
                          </a:lnTo>
                          <a:lnTo>
                            <a:pt x="300" y="227"/>
                          </a:lnTo>
                          <a:lnTo>
                            <a:pt x="306" y="227"/>
                          </a:lnTo>
                          <a:lnTo>
                            <a:pt x="311" y="233"/>
                          </a:lnTo>
                          <a:lnTo>
                            <a:pt x="317" y="233"/>
                          </a:lnTo>
                          <a:lnTo>
                            <a:pt x="323" y="233"/>
                          </a:lnTo>
                          <a:lnTo>
                            <a:pt x="329" y="233"/>
                          </a:lnTo>
                          <a:lnTo>
                            <a:pt x="323" y="227"/>
                          </a:lnTo>
                          <a:lnTo>
                            <a:pt x="329" y="227"/>
                          </a:lnTo>
                          <a:lnTo>
                            <a:pt x="334" y="227"/>
                          </a:lnTo>
                          <a:lnTo>
                            <a:pt x="329" y="227"/>
                          </a:lnTo>
                          <a:lnTo>
                            <a:pt x="329" y="221"/>
                          </a:lnTo>
                          <a:lnTo>
                            <a:pt x="334" y="221"/>
                          </a:lnTo>
                          <a:lnTo>
                            <a:pt x="329" y="221"/>
                          </a:lnTo>
                          <a:lnTo>
                            <a:pt x="334" y="216"/>
                          </a:lnTo>
                          <a:lnTo>
                            <a:pt x="329" y="216"/>
                          </a:lnTo>
                          <a:lnTo>
                            <a:pt x="329" y="210"/>
                          </a:lnTo>
                          <a:lnTo>
                            <a:pt x="334" y="204"/>
                          </a:lnTo>
                          <a:lnTo>
                            <a:pt x="340" y="204"/>
                          </a:lnTo>
                          <a:lnTo>
                            <a:pt x="346" y="204"/>
                          </a:lnTo>
                          <a:lnTo>
                            <a:pt x="351" y="204"/>
                          </a:lnTo>
                          <a:lnTo>
                            <a:pt x="351" y="199"/>
                          </a:lnTo>
                          <a:lnTo>
                            <a:pt x="351" y="193"/>
                          </a:lnTo>
                          <a:lnTo>
                            <a:pt x="357" y="187"/>
                          </a:lnTo>
                          <a:lnTo>
                            <a:pt x="351" y="187"/>
                          </a:lnTo>
                          <a:lnTo>
                            <a:pt x="346" y="187"/>
                          </a:lnTo>
                          <a:lnTo>
                            <a:pt x="346" y="182"/>
                          </a:lnTo>
                          <a:lnTo>
                            <a:pt x="351" y="182"/>
                          </a:lnTo>
                          <a:lnTo>
                            <a:pt x="351" y="176"/>
                          </a:lnTo>
                          <a:lnTo>
                            <a:pt x="357" y="176"/>
                          </a:lnTo>
                          <a:lnTo>
                            <a:pt x="357" y="170"/>
                          </a:lnTo>
                          <a:lnTo>
                            <a:pt x="357" y="165"/>
                          </a:lnTo>
                          <a:lnTo>
                            <a:pt x="363" y="165"/>
                          </a:lnTo>
                          <a:lnTo>
                            <a:pt x="363" y="159"/>
                          </a:lnTo>
                          <a:lnTo>
                            <a:pt x="363" y="165"/>
                          </a:lnTo>
                          <a:lnTo>
                            <a:pt x="363" y="159"/>
                          </a:lnTo>
                          <a:lnTo>
                            <a:pt x="368" y="159"/>
                          </a:lnTo>
                          <a:lnTo>
                            <a:pt x="374" y="159"/>
                          </a:lnTo>
                          <a:lnTo>
                            <a:pt x="380" y="159"/>
                          </a:lnTo>
                          <a:lnTo>
                            <a:pt x="380" y="148"/>
                          </a:lnTo>
                          <a:lnTo>
                            <a:pt x="385" y="148"/>
                          </a:lnTo>
                          <a:lnTo>
                            <a:pt x="385" y="153"/>
                          </a:lnTo>
                          <a:lnTo>
                            <a:pt x="391" y="153"/>
                          </a:lnTo>
                          <a:lnTo>
                            <a:pt x="391" y="159"/>
                          </a:lnTo>
                          <a:lnTo>
                            <a:pt x="397" y="159"/>
                          </a:lnTo>
                          <a:lnTo>
                            <a:pt x="402" y="153"/>
                          </a:lnTo>
                          <a:lnTo>
                            <a:pt x="402" y="148"/>
                          </a:lnTo>
                          <a:lnTo>
                            <a:pt x="402" y="142"/>
                          </a:lnTo>
                          <a:lnTo>
                            <a:pt x="402" y="148"/>
                          </a:lnTo>
                          <a:lnTo>
                            <a:pt x="402" y="142"/>
                          </a:lnTo>
                          <a:lnTo>
                            <a:pt x="408" y="148"/>
                          </a:lnTo>
                          <a:lnTo>
                            <a:pt x="414" y="148"/>
                          </a:lnTo>
                          <a:lnTo>
                            <a:pt x="408" y="142"/>
                          </a:lnTo>
                          <a:lnTo>
                            <a:pt x="414" y="142"/>
                          </a:lnTo>
                          <a:lnTo>
                            <a:pt x="419" y="142"/>
                          </a:lnTo>
                          <a:lnTo>
                            <a:pt x="419" y="136"/>
                          </a:lnTo>
                          <a:lnTo>
                            <a:pt x="425" y="131"/>
                          </a:lnTo>
                          <a:lnTo>
                            <a:pt x="431" y="131"/>
                          </a:lnTo>
                          <a:lnTo>
                            <a:pt x="436" y="125"/>
                          </a:lnTo>
                          <a:lnTo>
                            <a:pt x="436" y="119"/>
                          </a:lnTo>
                          <a:lnTo>
                            <a:pt x="442" y="119"/>
                          </a:lnTo>
                          <a:lnTo>
                            <a:pt x="448" y="114"/>
                          </a:lnTo>
                          <a:lnTo>
                            <a:pt x="453" y="114"/>
                          </a:lnTo>
                          <a:lnTo>
                            <a:pt x="448" y="108"/>
                          </a:lnTo>
                          <a:lnTo>
                            <a:pt x="442" y="108"/>
                          </a:lnTo>
                          <a:lnTo>
                            <a:pt x="442" y="102"/>
                          </a:lnTo>
                          <a:lnTo>
                            <a:pt x="448" y="102"/>
                          </a:lnTo>
                          <a:lnTo>
                            <a:pt x="453" y="102"/>
                          </a:lnTo>
                          <a:lnTo>
                            <a:pt x="453" y="97"/>
                          </a:lnTo>
                          <a:lnTo>
                            <a:pt x="453" y="102"/>
                          </a:lnTo>
                          <a:lnTo>
                            <a:pt x="459" y="102"/>
                          </a:lnTo>
                          <a:lnTo>
                            <a:pt x="459" y="97"/>
                          </a:lnTo>
                          <a:lnTo>
                            <a:pt x="459" y="91"/>
                          </a:lnTo>
                          <a:lnTo>
                            <a:pt x="453" y="91"/>
                          </a:lnTo>
                          <a:lnTo>
                            <a:pt x="459" y="85"/>
                          </a:lnTo>
                          <a:lnTo>
                            <a:pt x="465" y="85"/>
                          </a:lnTo>
                          <a:lnTo>
                            <a:pt x="465" y="91"/>
                          </a:lnTo>
                          <a:lnTo>
                            <a:pt x="465" y="85"/>
                          </a:lnTo>
                          <a:lnTo>
                            <a:pt x="465" y="80"/>
                          </a:lnTo>
                          <a:lnTo>
                            <a:pt x="470" y="80"/>
                          </a:lnTo>
                          <a:lnTo>
                            <a:pt x="470" y="85"/>
                          </a:lnTo>
                          <a:lnTo>
                            <a:pt x="476" y="85"/>
                          </a:lnTo>
                          <a:lnTo>
                            <a:pt x="482" y="85"/>
                          </a:lnTo>
                          <a:lnTo>
                            <a:pt x="487" y="80"/>
                          </a:lnTo>
                          <a:lnTo>
                            <a:pt x="493" y="80"/>
                          </a:lnTo>
                          <a:lnTo>
                            <a:pt x="493" y="74"/>
                          </a:lnTo>
                          <a:lnTo>
                            <a:pt x="493" y="80"/>
                          </a:lnTo>
                          <a:lnTo>
                            <a:pt x="499" y="74"/>
                          </a:lnTo>
                          <a:lnTo>
                            <a:pt x="504" y="74"/>
                          </a:lnTo>
                          <a:lnTo>
                            <a:pt x="510" y="74"/>
                          </a:lnTo>
                          <a:lnTo>
                            <a:pt x="516" y="74"/>
                          </a:lnTo>
                          <a:lnTo>
                            <a:pt x="521" y="68"/>
                          </a:lnTo>
                          <a:lnTo>
                            <a:pt x="527" y="68"/>
                          </a:lnTo>
                          <a:lnTo>
                            <a:pt x="527" y="63"/>
                          </a:lnTo>
                          <a:lnTo>
                            <a:pt x="533" y="63"/>
                          </a:lnTo>
                          <a:lnTo>
                            <a:pt x="538" y="63"/>
                          </a:lnTo>
                          <a:lnTo>
                            <a:pt x="538" y="68"/>
                          </a:lnTo>
                          <a:lnTo>
                            <a:pt x="533" y="68"/>
                          </a:lnTo>
                          <a:lnTo>
                            <a:pt x="538" y="68"/>
                          </a:lnTo>
                          <a:lnTo>
                            <a:pt x="544" y="74"/>
                          </a:lnTo>
                          <a:lnTo>
                            <a:pt x="544" y="68"/>
                          </a:lnTo>
                          <a:lnTo>
                            <a:pt x="544" y="63"/>
                          </a:lnTo>
                          <a:lnTo>
                            <a:pt x="555" y="68"/>
                          </a:lnTo>
                          <a:lnTo>
                            <a:pt x="555" y="74"/>
                          </a:lnTo>
                          <a:lnTo>
                            <a:pt x="555" y="68"/>
                          </a:lnTo>
                          <a:lnTo>
                            <a:pt x="555" y="63"/>
                          </a:lnTo>
                          <a:lnTo>
                            <a:pt x="561" y="63"/>
                          </a:lnTo>
                          <a:lnTo>
                            <a:pt x="561" y="68"/>
                          </a:lnTo>
                          <a:lnTo>
                            <a:pt x="561" y="74"/>
                          </a:lnTo>
                          <a:lnTo>
                            <a:pt x="567" y="74"/>
                          </a:lnTo>
                          <a:lnTo>
                            <a:pt x="567" y="68"/>
                          </a:lnTo>
                          <a:lnTo>
                            <a:pt x="572" y="68"/>
                          </a:lnTo>
                          <a:lnTo>
                            <a:pt x="578" y="68"/>
                          </a:lnTo>
                          <a:lnTo>
                            <a:pt x="578" y="74"/>
                          </a:lnTo>
                          <a:lnTo>
                            <a:pt x="578" y="68"/>
                          </a:lnTo>
                          <a:lnTo>
                            <a:pt x="584" y="68"/>
                          </a:lnTo>
                          <a:lnTo>
                            <a:pt x="584" y="63"/>
                          </a:lnTo>
                          <a:lnTo>
                            <a:pt x="584" y="57"/>
                          </a:lnTo>
                          <a:lnTo>
                            <a:pt x="589" y="63"/>
                          </a:lnTo>
                          <a:lnTo>
                            <a:pt x="589" y="57"/>
                          </a:lnTo>
                          <a:lnTo>
                            <a:pt x="595" y="57"/>
                          </a:lnTo>
                          <a:lnTo>
                            <a:pt x="595" y="51"/>
                          </a:lnTo>
                          <a:lnTo>
                            <a:pt x="589" y="51"/>
                          </a:lnTo>
                          <a:lnTo>
                            <a:pt x="595" y="46"/>
                          </a:lnTo>
                          <a:lnTo>
                            <a:pt x="601" y="51"/>
                          </a:lnTo>
                          <a:lnTo>
                            <a:pt x="601" y="46"/>
                          </a:lnTo>
                          <a:lnTo>
                            <a:pt x="601" y="40"/>
                          </a:lnTo>
                          <a:lnTo>
                            <a:pt x="595" y="40"/>
                          </a:lnTo>
                          <a:lnTo>
                            <a:pt x="595" y="34"/>
                          </a:lnTo>
                          <a:lnTo>
                            <a:pt x="601" y="34"/>
                          </a:lnTo>
                          <a:lnTo>
                            <a:pt x="601" y="29"/>
                          </a:lnTo>
                          <a:lnTo>
                            <a:pt x="606" y="29"/>
                          </a:lnTo>
                          <a:lnTo>
                            <a:pt x="606" y="23"/>
                          </a:lnTo>
                          <a:lnTo>
                            <a:pt x="612" y="23"/>
                          </a:lnTo>
                          <a:lnTo>
                            <a:pt x="618" y="17"/>
                          </a:lnTo>
                          <a:lnTo>
                            <a:pt x="612" y="17"/>
                          </a:lnTo>
                          <a:lnTo>
                            <a:pt x="618" y="17"/>
                          </a:lnTo>
                          <a:lnTo>
                            <a:pt x="618" y="12"/>
                          </a:lnTo>
                          <a:lnTo>
                            <a:pt x="623" y="12"/>
                          </a:lnTo>
                          <a:lnTo>
                            <a:pt x="629" y="12"/>
                          </a:lnTo>
                          <a:lnTo>
                            <a:pt x="629" y="6"/>
                          </a:lnTo>
                          <a:lnTo>
                            <a:pt x="635" y="6"/>
                          </a:lnTo>
                          <a:lnTo>
                            <a:pt x="635" y="0"/>
                          </a:lnTo>
                          <a:lnTo>
                            <a:pt x="640" y="0"/>
                          </a:lnTo>
                          <a:lnTo>
                            <a:pt x="640" y="6"/>
                          </a:lnTo>
                          <a:lnTo>
                            <a:pt x="646" y="0"/>
                          </a:lnTo>
                          <a:lnTo>
                            <a:pt x="652" y="0"/>
                          </a:lnTo>
                          <a:lnTo>
                            <a:pt x="652" y="6"/>
                          </a:lnTo>
                          <a:lnTo>
                            <a:pt x="657" y="6"/>
                          </a:lnTo>
                          <a:lnTo>
                            <a:pt x="663" y="6"/>
                          </a:lnTo>
                          <a:lnTo>
                            <a:pt x="669" y="0"/>
                          </a:lnTo>
                          <a:lnTo>
                            <a:pt x="674" y="6"/>
                          </a:lnTo>
                          <a:lnTo>
                            <a:pt x="674" y="0"/>
                          </a:lnTo>
                          <a:lnTo>
                            <a:pt x="703" y="6"/>
                          </a:lnTo>
                          <a:lnTo>
                            <a:pt x="703" y="0"/>
                          </a:lnTo>
                          <a:lnTo>
                            <a:pt x="708" y="6"/>
                          </a:lnTo>
                          <a:lnTo>
                            <a:pt x="714" y="6"/>
                          </a:lnTo>
                          <a:lnTo>
                            <a:pt x="720" y="0"/>
                          </a:lnTo>
                          <a:lnTo>
                            <a:pt x="725" y="6"/>
                          </a:lnTo>
                          <a:lnTo>
                            <a:pt x="725" y="0"/>
                          </a:lnTo>
                          <a:lnTo>
                            <a:pt x="731" y="0"/>
                          </a:lnTo>
                          <a:lnTo>
                            <a:pt x="737" y="6"/>
                          </a:lnTo>
                          <a:lnTo>
                            <a:pt x="742" y="17"/>
                          </a:lnTo>
                          <a:lnTo>
                            <a:pt x="742" y="23"/>
                          </a:lnTo>
                          <a:lnTo>
                            <a:pt x="748" y="23"/>
                          </a:lnTo>
                          <a:lnTo>
                            <a:pt x="748" y="29"/>
                          </a:lnTo>
                          <a:lnTo>
                            <a:pt x="754" y="34"/>
                          </a:lnTo>
                          <a:lnTo>
                            <a:pt x="759" y="40"/>
                          </a:lnTo>
                          <a:lnTo>
                            <a:pt x="765" y="46"/>
                          </a:lnTo>
                          <a:lnTo>
                            <a:pt x="776" y="63"/>
                          </a:lnTo>
                          <a:lnTo>
                            <a:pt x="776" y="68"/>
                          </a:lnTo>
                          <a:lnTo>
                            <a:pt x="782" y="74"/>
                          </a:lnTo>
                          <a:lnTo>
                            <a:pt x="788" y="74"/>
                          </a:lnTo>
                          <a:lnTo>
                            <a:pt x="788" y="80"/>
                          </a:lnTo>
                          <a:lnTo>
                            <a:pt x="788" y="85"/>
                          </a:lnTo>
                          <a:lnTo>
                            <a:pt x="793" y="85"/>
                          </a:lnTo>
                          <a:lnTo>
                            <a:pt x="793" y="91"/>
                          </a:lnTo>
                          <a:lnTo>
                            <a:pt x="805" y="108"/>
                          </a:lnTo>
                          <a:lnTo>
                            <a:pt x="810" y="114"/>
                          </a:lnTo>
                          <a:lnTo>
                            <a:pt x="816" y="119"/>
                          </a:lnTo>
                          <a:lnTo>
                            <a:pt x="816" y="125"/>
                          </a:lnTo>
                          <a:lnTo>
                            <a:pt x="822" y="131"/>
                          </a:lnTo>
                          <a:lnTo>
                            <a:pt x="839" y="153"/>
                          </a:lnTo>
                          <a:lnTo>
                            <a:pt x="850" y="170"/>
                          </a:lnTo>
                          <a:lnTo>
                            <a:pt x="856" y="176"/>
                          </a:lnTo>
                          <a:lnTo>
                            <a:pt x="867" y="187"/>
                          </a:lnTo>
                          <a:lnTo>
                            <a:pt x="867" y="193"/>
                          </a:lnTo>
                          <a:lnTo>
                            <a:pt x="873" y="199"/>
                          </a:lnTo>
                          <a:lnTo>
                            <a:pt x="873" y="204"/>
                          </a:lnTo>
                          <a:lnTo>
                            <a:pt x="878" y="210"/>
                          </a:lnTo>
                          <a:lnTo>
                            <a:pt x="884" y="210"/>
                          </a:lnTo>
                          <a:lnTo>
                            <a:pt x="890" y="221"/>
                          </a:lnTo>
                          <a:lnTo>
                            <a:pt x="895" y="227"/>
                          </a:lnTo>
                          <a:lnTo>
                            <a:pt x="895" y="244"/>
                          </a:lnTo>
                          <a:lnTo>
                            <a:pt x="901" y="250"/>
                          </a:lnTo>
                          <a:lnTo>
                            <a:pt x="901" y="255"/>
                          </a:lnTo>
                          <a:lnTo>
                            <a:pt x="901" y="261"/>
                          </a:lnTo>
                          <a:lnTo>
                            <a:pt x="901" y="267"/>
                          </a:lnTo>
                          <a:lnTo>
                            <a:pt x="901" y="273"/>
                          </a:lnTo>
                          <a:lnTo>
                            <a:pt x="907" y="290"/>
                          </a:lnTo>
                          <a:lnTo>
                            <a:pt x="907" y="295"/>
                          </a:lnTo>
                          <a:lnTo>
                            <a:pt x="907" y="301"/>
                          </a:lnTo>
                          <a:lnTo>
                            <a:pt x="912" y="312"/>
                          </a:lnTo>
                          <a:lnTo>
                            <a:pt x="912" y="318"/>
                          </a:lnTo>
                          <a:lnTo>
                            <a:pt x="912" y="324"/>
                          </a:lnTo>
                          <a:lnTo>
                            <a:pt x="918" y="346"/>
                          </a:lnTo>
                          <a:lnTo>
                            <a:pt x="918" y="358"/>
                          </a:lnTo>
                          <a:lnTo>
                            <a:pt x="918" y="363"/>
                          </a:lnTo>
                          <a:lnTo>
                            <a:pt x="918" y="369"/>
                          </a:lnTo>
                          <a:lnTo>
                            <a:pt x="924" y="392"/>
                          </a:lnTo>
                          <a:lnTo>
                            <a:pt x="924" y="397"/>
                          </a:lnTo>
                          <a:lnTo>
                            <a:pt x="929" y="409"/>
                          </a:lnTo>
                          <a:lnTo>
                            <a:pt x="929" y="414"/>
                          </a:lnTo>
                          <a:lnTo>
                            <a:pt x="929" y="426"/>
                          </a:lnTo>
                          <a:lnTo>
                            <a:pt x="935" y="426"/>
                          </a:lnTo>
                          <a:lnTo>
                            <a:pt x="935" y="431"/>
                          </a:lnTo>
                          <a:lnTo>
                            <a:pt x="935" y="437"/>
                          </a:lnTo>
                          <a:lnTo>
                            <a:pt x="929" y="443"/>
                          </a:lnTo>
                          <a:lnTo>
                            <a:pt x="929" y="448"/>
                          </a:lnTo>
                          <a:lnTo>
                            <a:pt x="929" y="454"/>
                          </a:lnTo>
                          <a:lnTo>
                            <a:pt x="935" y="454"/>
                          </a:lnTo>
                          <a:lnTo>
                            <a:pt x="935" y="460"/>
                          </a:lnTo>
                          <a:lnTo>
                            <a:pt x="929" y="460"/>
                          </a:lnTo>
                          <a:lnTo>
                            <a:pt x="929" y="465"/>
                          </a:lnTo>
                          <a:lnTo>
                            <a:pt x="924" y="465"/>
                          </a:lnTo>
                          <a:lnTo>
                            <a:pt x="929" y="471"/>
                          </a:lnTo>
                          <a:lnTo>
                            <a:pt x="935" y="477"/>
                          </a:lnTo>
                          <a:lnTo>
                            <a:pt x="941" y="477"/>
                          </a:lnTo>
                          <a:lnTo>
                            <a:pt x="941" y="482"/>
                          </a:lnTo>
                          <a:lnTo>
                            <a:pt x="946" y="482"/>
                          </a:lnTo>
                          <a:lnTo>
                            <a:pt x="952" y="482"/>
                          </a:lnTo>
                          <a:lnTo>
                            <a:pt x="958" y="482"/>
                          </a:lnTo>
                          <a:lnTo>
                            <a:pt x="963" y="482"/>
                          </a:lnTo>
                          <a:lnTo>
                            <a:pt x="969" y="488"/>
                          </a:lnTo>
                          <a:lnTo>
                            <a:pt x="969" y="482"/>
                          </a:lnTo>
                          <a:lnTo>
                            <a:pt x="975" y="482"/>
                          </a:lnTo>
                          <a:lnTo>
                            <a:pt x="975" y="488"/>
                          </a:lnTo>
                          <a:lnTo>
                            <a:pt x="975" y="482"/>
                          </a:lnTo>
                          <a:lnTo>
                            <a:pt x="980" y="482"/>
                          </a:lnTo>
                          <a:lnTo>
                            <a:pt x="986" y="482"/>
                          </a:lnTo>
                          <a:lnTo>
                            <a:pt x="992" y="482"/>
                          </a:lnTo>
                          <a:lnTo>
                            <a:pt x="997" y="482"/>
                          </a:lnTo>
                          <a:lnTo>
                            <a:pt x="997" y="488"/>
                          </a:lnTo>
                          <a:lnTo>
                            <a:pt x="1003" y="488"/>
                          </a:lnTo>
                          <a:lnTo>
                            <a:pt x="1009" y="482"/>
                          </a:lnTo>
                          <a:lnTo>
                            <a:pt x="1014" y="482"/>
                          </a:lnTo>
                          <a:lnTo>
                            <a:pt x="1020" y="482"/>
                          </a:lnTo>
                          <a:lnTo>
                            <a:pt x="1026" y="488"/>
                          </a:lnTo>
                          <a:lnTo>
                            <a:pt x="1031" y="488"/>
                          </a:lnTo>
                          <a:lnTo>
                            <a:pt x="1037" y="488"/>
                          </a:lnTo>
                          <a:lnTo>
                            <a:pt x="1037" y="494"/>
                          </a:lnTo>
                          <a:lnTo>
                            <a:pt x="1043" y="494"/>
                          </a:lnTo>
                          <a:lnTo>
                            <a:pt x="1048" y="499"/>
                          </a:lnTo>
                          <a:lnTo>
                            <a:pt x="1054" y="499"/>
                          </a:lnTo>
                          <a:lnTo>
                            <a:pt x="1048" y="499"/>
                          </a:lnTo>
                          <a:lnTo>
                            <a:pt x="1048" y="505"/>
                          </a:lnTo>
                          <a:lnTo>
                            <a:pt x="1048" y="511"/>
                          </a:lnTo>
                          <a:lnTo>
                            <a:pt x="1048" y="505"/>
                          </a:lnTo>
                          <a:lnTo>
                            <a:pt x="1054" y="511"/>
                          </a:lnTo>
                          <a:lnTo>
                            <a:pt x="1060" y="511"/>
                          </a:lnTo>
                          <a:lnTo>
                            <a:pt x="1060" y="516"/>
                          </a:lnTo>
                          <a:lnTo>
                            <a:pt x="1060" y="522"/>
                          </a:lnTo>
                          <a:lnTo>
                            <a:pt x="1065" y="522"/>
                          </a:lnTo>
                          <a:lnTo>
                            <a:pt x="1065" y="528"/>
                          </a:lnTo>
                          <a:lnTo>
                            <a:pt x="1060" y="528"/>
                          </a:lnTo>
                          <a:lnTo>
                            <a:pt x="1065" y="528"/>
                          </a:lnTo>
                          <a:lnTo>
                            <a:pt x="1065" y="533"/>
                          </a:lnTo>
                          <a:lnTo>
                            <a:pt x="1071" y="533"/>
                          </a:lnTo>
                          <a:lnTo>
                            <a:pt x="1077" y="533"/>
                          </a:lnTo>
                          <a:lnTo>
                            <a:pt x="1077" y="539"/>
                          </a:lnTo>
                          <a:lnTo>
                            <a:pt x="1082" y="545"/>
                          </a:lnTo>
                          <a:lnTo>
                            <a:pt x="1077" y="545"/>
                          </a:lnTo>
                          <a:lnTo>
                            <a:pt x="1082" y="545"/>
                          </a:lnTo>
                          <a:lnTo>
                            <a:pt x="1088" y="550"/>
                          </a:lnTo>
                          <a:lnTo>
                            <a:pt x="1088" y="545"/>
                          </a:lnTo>
                          <a:lnTo>
                            <a:pt x="1094" y="545"/>
                          </a:lnTo>
                          <a:lnTo>
                            <a:pt x="1099" y="545"/>
                          </a:lnTo>
                          <a:lnTo>
                            <a:pt x="1099" y="550"/>
                          </a:lnTo>
                          <a:lnTo>
                            <a:pt x="1105" y="550"/>
                          </a:lnTo>
                          <a:lnTo>
                            <a:pt x="1105" y="556"/>
                          </a:lnTo>
                          <a:lnTo>
                            <a:pt x="1099" y="562"/>
                          </a:lnTo>
                          <a:lnTo>
                            <a:pt x="1099" y="567"/>
                          </a:lnTo>
                          <a:lnTo>
                            <a:pt x="1099" y="573"/>
                          </a:lnTo>
                          <a:lnTo>
                            <a:pt x="1094" y="579"/>
                          </a:lnTo>
                          <a:lnTo>
                            <a:pt x="1094" y="584"/>
                          </a:lnTo>
                          <a:lnTo>
                            <a:pt x="1099" y="590"/>
                          </a:lnTo>
                          <a:lnTo>
                            <a:pt x="1094" y="590"/>
                          </a:lnTo>
                          <a:lnTo>
                            <a:pt x="1088" y="596"/>
                          </a:lnTo>
                          <a:lnTo>
                            <a:pt x="1088" y="601"/>
                          </a:lnTo>
                          <a:lnTo>
                            <a:pt x="1088" y="607"/>
                          </a:lnTo>
                          <a:lnTo>
                            <a:pt x="1088" y="613"/>
                          </a:lnTo>
                          <a:lnTo>
                            <a:pt x="1094" y="613"/>
                          </a:lnTo>
                          <a:lnTo>
                            <a:pt x="1094" y="618"/>
                          </a:lnTo>
                          <a:lnTo>
                            <a:pt x="1094" y="624"/>
                          </a:lnTo>
                          <a:lnTo>
                            <a:pt x="1099" y="624"/>
                          </a:lnTo>
                          <a:lnTo>
                            <a:pt x="1099" y="630"/>
                          </a:lnTo>
                          <a:lnTo>
                            <a:pt x="1094" y="630"/>
                          </a:lnTo>
                          <a:lnTo>
                            <a:pt x="1094" y="635"/>
                          </a:lnTo>
                          <a:lnTo>
                            <a:pt x="1094" y="641"/>
                          </a:lnTo>
                          <a:lnTo>
                            <a:pt x="1094" y="647"/>
                          </a:lnTo>
                          <a:lnTo>
                            <a:pt x="1088" y="647"/>
                          </a:lnTo>
                          <a:lnTo>
                            <a:pt x="1088" y="652"/>
                          </a:lnTo>
                          <a:lnTo>
                            <a:pt x="1088" y="647"/>
                          </a:lnTo>
                          <a:lnTo>
                            <a:pt x="1088" y="652"/>
                          </a:lnTo>
                          <a:lnTo>
                            <a:pt x="1082" y="658"/>
                          </a:lnTo>
                          <a:lnTo>
                            <a:pt x="1082" y="664"/>
                          </a:lnTo>
                          <a:lnTo>
                            <a:pt x="1082" y="669"/>
                          </a:lnTo>
                          <a:lnTo>
                            <a:pt x="1082" y="675"/>
                          </a:lnTo>
                          <a:lnTo>
                            <a:pt x="1082" y="681"/>
                          </a:lnTo>
                          <a:lnTo>
                            <a:pt x="1082" y="686"/>
                          </a:lnTo>
                          <a:lnTo>
                            <a:pt x="1082" y="692"/>
                          </a:lnTo>
                          <a:lnTo>
                            <a:pt x="1077" y="698"/>
                          </a:lnTo>
                          <a:lnTo>
                            <a:pt x="1071" y="698"/>
                          </a:lnTo>
                          <a:lnTo>
                            <a:pt x="1071" y="703"/>
                          </a:lnTo>
                          <a:lnTo>
                            <a:pt x="1065" y="709"/>
                          </a:lnTo>
                          <a:lnTo>
                            <a:pt x="1060" y="709"/>
                          </a:lnTo>
                          <a:lnTo>
                            <a:pt x="1060" y="715"/>
                          </a:lnTo>
                          <a:lnTo>
                            <a:pt x="1065" y="715"/>
                          </a:lnTo>
                          <a:lnTo>
                            <a:pt x="1065" y="720"/>
                          </a:lnTo>
                          <a:lnTo>
                            <a:pt x="1071" y="720"/>
                          </a:lnTo>
                          <a:lnTo>
                            <a:pt x="1077" y="726"/>
                          </a:lnTo>
                          <a:lnTo>
                            <a:pt x="1082" y="726"/>
                          </a:lnTo>
                          <a:lnTo>
                            <a:pt x="1082" y="732"/>
                          </a:lnTo>
                          <a:lnTo>
                            <a:pt x="1088" y="737"/>
                          </a:lnTo>
                          <a:lnTo>
                            <a:pt x="1094" y="737"/>
                          </a:lnTo>
                          <a:lnTo>
                            <a:pt x="1094" y="743"/>
                          </a:lnTo>
                          <a:lnTo>
                            <a:pt x="1094" y="749"/>
                          </a:lnTo>
                          <a:lnTo>
                            <a:pt x="1094" y="754"/>
                          </a:lnTo>
                          <a:lnTo>
                            <a:pt x="1094" y="760"/>
                          </a:lnTo>
                          <a:lnTo>
                            <a:pt x="1094" y="771"/>
                          </a:lnTo>
                          <a:lnTo>
                            <a:pt x="1094" y="777"/>
                          </a:lnTo>
                          <a:lnTo>
                            <a:pt x="1088" y="783"/>
                          </a:lnTo>
                          <a:lnTo>
                            <a:pt x="1082" y="788"/>
                          </a:lnTo>
                          <a:lnTo>
                            <a:pt x="1071" y="788"/>
                          </a:lnTo>
                          <a:lnTo>
                            <a:pt x="1054" y="794"/>
                          </a:lnTo>
                          <a:lnTo>
                            <a:pt x="1048" y="800"/>
                          </a:lnTo>
                          <a:lnTo>
                            <a:pt x="1043" y="800"/>
                          </a:lnTo>
                          <a:lnTo>
                            <a:pt x="1037" y="800"/>
                          </a:lnTo>
                          <a:lnTo>
                            <a:pt x="1031" y="800"/>
                          </a:lnTo>
                          <a:lnTo>
                            <a:pt x="1026" y="805"/>
                          </a:lnTo>
                          <a:lnTo>
                            <a:pt x="1026" y="811"/>
                          </a:lnTo>
                          <a:lnTo>
                            <a:pt x="1020" y="817"/>
                          </a:lnTo>
                          <a:lnTo>
                            <a:pt x="1014" y="822"/>
                          </a:lnTo>
                          <a:lnTo>
                            <a:pt x="1009" y="828"/>
                          </a:lnTo>
                          <a:lnTo>
                            <a:pt x="1003" y="828"/>
                          </a:lnTo>
                          <a:lnTo>
                            <a:pt x="997" y="828"/>
                          </a:lnTo>
                          <a:lnTo>
                            <a:pt x="997" y="834"/>
                          </a:lnTo>
                          <a:lnTo>
                            <a:pt x="986" y="834"/>
                          </a:lnTo>
                          <a:lnTo>
                            <a:pt x="980" y="834"/>
                          </a:lnTo>
                          <a:lnTo>
                            <a:pt x="980" y="839"/>
                          </a:lnTo>
                          <a:lnTo>
                            <a:pt x="969" y="839"/>
                          </a:lnTo>
                          <a:lnTo>
                            <a:pt x="963" y="845"/>
                          </a:lnTo>
                          <a:lnTo>
                            <a:pt x="958" y="851"/>
                          </a:lnTo>
                          <a:lnTo>
                            <a:pt x="952" y="851"/>
                          </a:lnTo>
                          <a:lnTo>
                            <a:pt x="946" y="856"/>
                          </a:lnTo>
                          <a:lnTo>
                            <a:pt x="946" y="862"/>
                          </a:lnTo>
                          <a:lnTo>
                            <a:pt x="941" y="868"/>
                          </a:lnTo>
                          <a:lnTo>
                            <a:pt x="935" y="868"/>
                          </a:lnTo>
                          <a:lnTo>
                            <a:pt x="935" y="873"/>
                          </a:lnTo>
                          <a:lnTo>
                            <a:pt x="924" y="873"/>
                          </a:lnTo>
                          <a:lnTo>
                            <a:pt x="918" y="879"/>
                          </a:lnTo>
                          <a:lnTo>
                            <a:pt x="912" y="879"/>
                          </a:lnTo>
                          <a:lnTo>
                            <a:pt x="907" y="879"/>
                          </a:lnTo>
                          <a:lnTo>
                            <a:pt x="901" y="879"/>
                          </a:lnTo>
                          <a:lnTo>
                            <a:pt x="901" y="873"/>
                          </a:lnTo>
                          <a:lnTo>
                            <a:pt x="895" y="873"/>
                          </a:lnTo>
                          <a:lnTo>
                            <a:pt x="890" y="868"/>
                          </a:lnTo>
                          <a:lnTo>
                            <a:pt x="890" y="862"/>
                          </a:lnTo>
                          <a:lnTo>
                            <a:pt x="878" y="862"/>
                          </a:lnTo>
                          <a:lnTo>
                            <a:pt x="873" y="862"/>
                          </a:lnTo>
                          <a:lnTo>
                            <a:pt x="867" y="856"/>
                          </a:lnTo>
                          <a:lnTo>
                            <a:pt x="861" y="856"/>
                          </a:lnTo>
                          <a:lnTo>
                            <a:pt x="856" y="862"/>
                          </a:lnTo>
                          <a:lnTo>
                            <a:pt x="856" y="873"/>
                          </a:lnTo>
                          <a:lnTo>
                            <a:pt x="850" y="879"/>
                          </a:lnTo>
                          <a:lnTo>
                            <a:pt x="850" y="885"/>
                          </a:lnTo>
                          <a:lnTo>
                            <a:pt x="844" y="885"/>
                          </a:lnTo>
                          <a:lnTo>
                            <a:pt x="844" y="890"/>
                          </a:lnTo>
                          <a:lnTo>
                            <a:pt x="839" y="890"/>
                          </a:lnTo>
                          <a:lnTo>
                            <a:pt x="839" y="896"/>
                          </a:lnTo>
                          <a:lnTo>
                            <a:pt x="839" y="902"/>
                          </a:lnTo>
                          <a:lnTo>
                            <a:pt x="839" y="907"/>
                          </a:lnTo>
                          <a:lnTo>
                            <a:pt x="833" y="907"/>
                          </a:lnTo>
                          <a:lnTo>
                            <a:pt x="833" y="913"/>
                          </a:lnTo>
                          <a:lnTo>
                            <a:pt x="827" y="913"/>
                          </a:lnTo>
                          <a:lnTo>
                            <a:pt x="827" y="919"/>
                          </a:lnTo>
                          <a:lnTo>
                            <a:pt x="827" y="924"/>
                          </a:lnTo>
                          <a:lnTo>
                            <a:pt x="822" y="924"/>
                          </a:lnTo>
                          <a:lnTo>
                            <a:pt x="822" y="930"/>
                          </a:lnTo>
                          <a:lnTo>
                            <a:pt x="816" y="930"/>
                          </a:lnTo>
                          <a:lnTo>
                            <a:pt x="816" y="936"/>
                          </a:lnTo>
                          <a:lnTo>
                            <a:pt x="810" y="936"/>
                          </a:lnTo>
                          <a:lnTo>
                            <a:pt x="810" y="941"/>
                          </a:lnTo>
                          <a:lnTo>
                            <a:pt x="805" y="947"/>
                          </a:lnTo>
                          <a:lnTo>
                            <a:pt x="799" y="953"/>
                          </a:lnTo>
                          <a:lnTo>
                            <a:pt x="799" y="958"/>
                          </a:lnTo>
                          <a:lnTo>
                            <a:pt x="799" y="964"/>
                          </a:lnTo>
                          <a:lnTo>
                            <a:pt x="793" y="964"/>
                          </a:lnTo>
                          <a:lnTo>
                            <a:pt x="788" y="964"/>
                          </a:lnTo>
                          <a:lnTo>
                            <a:pt x="776" y="970"/>
                          </a:lnTo>
                          <a:lnTo>
                            <a:pt x="771" y="975"/>
                          </a:lnTo>
                          <a:lnTo>
                            <a:pt x="765" y="975"/>
                          </a:lnTo>
                          <a:lnTo>
                            <a:pt x="759" y="981"/>
                          </a:lnTo>
                          <a:lnTo>
                            <a:pt x="759" y="987"/>
                          </a:lnTo>
                          <a:lnTo>
                            <a:pt x="759" y="992"/>
                          </a:lnTo>
                          <a:lnTo>
                            <a:pt x="759" y="998"/>
                          </a:lnTo>
                          <a:lnTo>
                            <a:pt x="759" y="1004"/>
                          </a:lnTo>
                          <a:lnTo>
                            <a:pt x="754" y="1004"/>
                          </a:lnTo>
                          <a:lnTo>
                            <a:pt x="737" y="1004"/>
                          </a:lnTo>
                          <a:lnTo>
                            <a:pt x="725" y="1004"/>
                          </a:lnTo>
                          <a:lnTo>
                            <a:pt x="720" y="1009"/>
                          </a:lnTo>
                          <a:lnTo>
                            <a:pt x="714" y="1009"/>
                          </a:lnTo>
                          <a:lnTo>
                            <a:pt x="708" y="1009"/>
                          </a:lnTo>
                          <a:lnTo>
                            <a:pt x="703" y="1009"/>
                          </a:lnTo>
                          <a:lnTo>
                            <a:pt x="703" y="1015"/>
                          </a:lnTo>
                          <a:lnTo>
                            <a:pt x="697" y="1015"/>
                          </a:lnTo>
                          <a:lnTo>
                            <a:pt x="691" y="1015"/>
                          </a:lnTo>
                          <a:lnTo>
                            <a:pt x="680" y="1015"/>
                          </a:lnTo>
                          <a:lnTo>
                            <a:pt x="663" y="1015"/>
                          </a:lnTo>
                          <a:lnTo>
                            <a:pt x="657" y="1015"/>
                          </a:lnTo>
                          <a:lnTo>
                            <a:pt x="652" y="1015"/>
                          </a:lnTo>
                          <a:lnTo>
                            <a:pt x="646" y="1015"/>
                          </a:lnTo>
                          <a:lnTo>
                            <a:pt x="646" y="1021"/>
                          </a:lnTo>
                          <a:lnTo>
                            <a:pt x="640" y="1021"/>
                          </a:lnTo>
                          <a:lnTo>
                            <a:pt x="635" y="1026"/>
                          </a:lnTo>
                          <a:lnTo>
                            <a:pt x="635" y="1038"/>
                          </a:lnTo>
                          <a:lnTo>
                            <a:pt x="635" y="1043"/>
                          </a:lnTo>
                          <a:lnTo>
                            <a:pt x="629" y="1055"/>
                          </a:lnTo>
                          <a:lnTo>
                            <a:pt x="623" y="1072"/>
                          </a:lnTo>
                          <a:lnTo>
                            <a:pt x="618" y="1083"/>
                          </a:lnTo>
                          <a:lnTo>
                            <a:pt x="618" y="1089"/>
                          </a:lnTo>
                          <a:lnTo>
                            <a:pt x="612" y="1094"/>
                          </a:lnTo>
                          <a:lnTo>
                            <a:pt x="612" y="1100"/>
                          </a:lnTo>
                          <a:lnTo>
                            <a:pt x="612" y="1106"/>
                          </a:lnTo>
                          <a:lnTo>
                            <a:pt x="606" y="1106"/>
                          </a:lnTo>
                          <a:lnTo>
                            <a:pt x="606" y="1111"/>
                          </a:lnTo>
                          <a:lnTo>
                            <a:pt x="606" y="1117"/>
                          </a:lnTo>
                          <a:lnTo>
                            <a:pt x="606" y="1123"/>
                          </a:lnTo>
                          <a:lnTo>
                            <a:pt x="606" y="1128"/>
                          </a:lnTo>
                          <a:lnTo>
                            <a:pt x="606" y="1134"/>
                          </a:lnTo>
                          <a:lnTo>
                            <a:pt x="601" y="1134"/>
                          </a:lnTo>
                          <a:lnTo>
                            <a:pt x="601" y="1151"/>
                          </a:lnTo>
                          <a:lnTo>
                            <a:pt x="601" y="1157"/>
                          </a:lnTo>
                          <a:lnTo>
                            <a:pt x="595" y="1157"/>
                          </a:lnTo>
                          <a:lnTo>
                            <a:pt x="595" y="1162"/>
                          </a:lnTo>
                          <a:lnTo>
                            <a:pt x="589" y="1162"/>
                          </a:lnTo>
                          <a:lnTo>
                            <a:pt x="584" y="1162"/>
                          </a:lnTo>
                          <a:lnTo>
                            <a:pt x="584" y="1168"/>
                          </a:lnTo>
                          <a:lnTo>
                            <a:pt x="572" y="1168"/>
                          </a:lnTo>
                          <a:lnTo>
                            <a:pt x="555" y="1162"/>
                          </a:lnTo>
                          <a:lnTo>
                            <a:pt x="544" y="1162"/>
                          </a:lnTo>
                          <a:lnTo>
                            <a:pt x="538" y="1162"/>
                          </a:lnTo>
                          <a:lnTo>
                            <a:pt x="533" y="1162"/>
                          </a:lnTo>
                          <a:lnTo>
                            <a:pt x="527" y="1162"/>
                          </a:lnTo>
                          <a:lnTo>
                            <a:pt x="521" y="1157"/>
                          </a:lnTo>
                          <a:lnTo>
                            <a:pt x="516" y="1151"/>
                          </a:lnTo>
                          <a:lnTo>
                            <a:pt x="510" y="1151"/>
                          </a:lnTo>
                          <a:lnTo>
                            <a:pt x="504" y="1145"/>
                          </a:lnTo>
                          <a:lnTo>
                            <a:pt x="499" y="1145"/>
                          </a:lnTo>
                          <a:lnTo>
                            <a:pt x="493" y="1140"/>
                          </a:lnTo>
                          <a:lnTo>
                            <a:pt x="487" y="1134"/>
                          </a:lnTo>
                          <a:lnTo>
                            <a:pt x="482" y="1134"/>
                          </a:lnTo>
                          <a:lnTo>
                            <a:pt x="476" y="1128"/>
                          </a:lnTo>
                          <a:lnTo>
                            <a:pt x="470" y="1123"/>
                          </a:lnTo>
                          <a:lnTo>
                            <a:pt x="465" y="1123"/>
                          </a:lnTo>
                          <a:lnTo>
                            <a:pt x="459" y="1123"/>
                          </a:lnTo>
                          <a:lnTo>
                            <a:pt x="453" y="1123"/>
                          </a:lnTo>
                          <a:lnTo>
                            <a:pt x="448" y="1128"/>
                          </a:lnTo>
                          <a:lnTo>
                            <a:pt x="442" y="1128"/>
                          </a:lnTo>
                          <a:lnTo>
                            <a:pt x="442" y="1134"/>
                          </a:lnTo>
                          <a:lnTo>
                            <a:pt x="436" y="1134"/>
                          </a:lnTo>
                          <a:lnTo>
                            <a:pt x="431" y="1140"/>
                          </a:lnTo>
                          <a:lnTo>
                            <a:pt x="419" y="1145"/>
                          </a:lnTo>
                          <a:lnTo>
                            <a:pt x="419" y="1151"/>
                          </a:lnTo>
                          <a:lnTo>
                            <a:pt x="414" y="1157"/>
                          </a:lnTo>
                          <a:lnTo>
                            <a:pt x="402" y="1168"/>
                          </a:lnTo>
                          <a:lnTo>
                            <a:pt x="397" y="1168"/>
                          </a:lnTo>
                          <a:lnTo>
                            <a:pt x="391" y="1174"/>
                          </a:lnTo>
                          <a:lnTo>
                            <a:pt x="385" y="1179"/>
                          </a:lnTo>
                          <a:lnTo>
                            <a:pt x="385" y="1185"/>
                          </a:lnTo>
                          <a:lnTo>
                            <a:pt x="380" y="1185"/>
                          </a:lnTo>
                          <a:lnTo>
                            <a:pt x="363" y="1202"/>
                          </a:lnTo>
                          <a:lnTo>
                            <a:pt x="357" y="1208"/>
                          </a:lnTo>
                          <a:lnTo>
                            <a:pt x="351" y="1214"/>
                          </a:lnTo>
                          <a:lnTo>
                            <a:pt x="346" y="1219"/>
                          </a:lnTo>
                          <a:lnTo>
                            <a:pt x="340" y="1219"/>
                          </a:lnTo>
                          <a:lnTo>
                            <a:pt x="334" y="1219"/>
                          </a:lnTo>
                          <a:lnTo>
                            <a:pt x="323" y="1219"/>
                          </a:lnTo>
                          <a:lnTo>
                            <a:pt x="306" y="1219"/>
                          </a:lnTo>
                          <a:lnTo>
                            <a:pt x="294" y="1219"/>
                          </a:lnTo>
                          <a:lnTo>
                            <a:pt x="289" y="1219"/>
                          </a:lnTo>
                          <a:lnTo>
                            <a:pt x="277" y="1219"/>
                          </a:lnTo>
                          <a:lnTo>
                            <a:pt x="272" y="1225"/>
                          </a:lnTo>
                          <a:lnTo>
                            <a:pt x="266" y="1225"/>
                          </a:lnTo>
                          <a:lnTo>
                            <a:pt x="260" y="1225"/>
                          </a:lnTo>
                          <a:lnTo>
                            <a:pt x="260" y="1231"/>
                          </a:lnTo>
                          <a:lnTo>
                            <a:pt x="255" y="1231"/>
                          </a:lnTo>
                          <a:lnTo>
                            <a:pt x="249" y="1231"/>
                          </a:lnTo>
                          <a:lnTo>
                            <a:pt x="243" y="1236"/>
                          </a:lnTo>
                          <a:lnTo>
                            <a:pt x="238" y="1236"/>
                          </a:lnTo>
                          <a:lnTo>
                            <a:pt x="232" y="1242"/>
                          </a:lnTo>
                          <a:lnTo>
                            <a:pt x="226" y="1242"/>
                          </a:lnTo>
                          <a:lnTo>
                            <a:pt x="221" y="1248"/>
                          </a:lnTo>
                          <a:lnTo>
                            <a:pt x="215" y="1259"/>
                          </a:lnTo>
                          <a:lnTo>
                            <a:pt x="209" y="1259"/>
                          </a:lnTo>
                          <a:lnTo>
                            <a:pt x="209" y="1265"/>
                          </a:lnTo>
                          <a:lnTo>
                            <a:pt x="204" y="1265"/>
                          </a:lnTo>
                          <a:lnTo>
                            <a:pt x="204" y="1270"/>
                          </a:lnTo>
                          <a:lnTo>
                            <a:pt x="198" y="1276"/>
                          </a:lnTo>
                          <a:lnTo>
                            <a:pt x="192" y="1276"/>
                          </a:lnTo>
                          <a:lnTo>
                            <a:pt x="192" y="1282"/>
                          </a:lnTo>
                          <a:lnTo>
                            <a:pt x="192" y="1287"/>
                          </a:lnTo>
                          <a:lnTo>
                            <a:pt x="192" y="1293"/>
                          </a:lnTo>
                          <a:lnTo>
                            <a:pt x="187" y="1304"/>
                          </a:lnTo>
                          <a:lnTo>
                            <a:pt x="187" y="1316"/>
                          </a:lnTo>
                          <a:lnTo>
                            <a:pt x="187" y="1321"/>
                          </a:lnTo>
                          <a:lnTo>
                            <a:pt x="181" y="1321"/>
                          </a:lnTo>
                          <a:lnTo>
                            <a:pt x="170" y="1333"/>
                          </a:lnTo>
                          <a:lnTo>
                            <a:pt x="164" y="1333"/>
                          </a:lnTo>
                          <a:lnTo>
                            <a:pt x="153" y="1333"/>
                          </a:lnTo>
                          <a:lnTo>
                            <a:pt x="147" y="1333"/>
                          </a:lnTo>
                          <a:lnTo>
                            <a:pt x="141" y="1333"/>
                          </a:lnTo>
                          <a:lnTo>
                            <a:pt x="136" y="1333"/>
                          </a:lnTo>
                          <a:lnTo>
                            <a:pt x="124" y="1333"/>
                          </a:lnTo>
                          <a:lnTo>
                            <a:pt x="119" y="1333"/>
                          </a:lnTo>
                          <a:lnTo>
                            <a:pt x="96" y="1321"/>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01" name="Google Shape;1601;p26"/>
                    <p:cNvSpPr/>
                    <p:nvPr/>
                  </p:nvSpPr>
                  <p:spPr>
                    <a:xfrm>
                      <a:off x="2693082" y="1429039"/>
                      <a:ext cx="645251" cy="798444"/>
                    </a:xfrm>
                    <a:custGeom>
                      <a:avLst/>
                      <a:gdLst/>
                      <a:ahLst/>
                      <a:cxnLst/>
                      <a:rect l="l" t="t" r="r" b="b"/>
                      <a:pathLst>
                        <a:path w="612" h="737" extrusionOk="0">
                          <a:moveTo>
                            <a:pt x="63" y="448"/>
                          </a:moveTo>
                          <a:lnTo>
                            <a:pt x="57" y="448"/>
                          </a:lnTo>
                          <a:lnTo>
                            <a:pt x="51" y="448"/>
                          </a:lnTo>
                          <a:lnTo>
                            <a:pt x="46" y="448"/>
                          </a:lnTo>
                          <a:lnTo>
                            <a:pt x="40" y="448"/>
                          </a:lnTo>
                          <a:lnTo>
                            <a:pt x="34" y="448"/>
                          </a:lnTo>
                          <a:lnTo>
                            <a:pt x="29" y="442"/>
                          </a:lnTo>
                          <a:lnTo>
                            <a:pt x="29" y="436"/>
                          </a:lnTo>
                          <a:lnTo>
                            <a:pt x="29" y="431"/>
                          </a:lnTo>
                          <a:lnTo>
                            <a:pt x="17" y="431"/>
                          </a:lnTo>
                          <a:lnTo>
                            <a:pt x="17" y="425"/>
                          </a:lnTo>
                          <a:lnTo>
                            <a:pt x="17" y="419"/>
                          </a:lnTo>
                          <a:lnTo>
                            <a:pt x="12" y="419"/>
                          </a:lnTo>
                          <a:lnTo>
                            <a:pt x="12" y="414"/>
                          </a:lnTo>
                          <a:lnTo>
                            <a:pt x="6" y="414"/>
                          </a:lnTo>
                          <a:lnTo>
                            <a:pt x="6" y="408"/>
                          </a:lnTo>
                          <a:lnTo>
                            <a:pt x="6" y="402"/>
                          </a:lnTo>
                          <a:lnTo>
                            <a:pt x="0" y="402"/>
                          </a:lnTo>
                          <a:lnTo>
                            <a:pt x="0" y="397"/>
                          </a:lnTo>
                          <a:lnTo>
                            <a:pt x="6" y="397"/>
                          </a:lnTo>
                          <a:lnTo>
                            <a:pt x="6" y="391"/>
                          </a:lnTo>
                          <a:lnTo>
                            <a:pt x="12" y="391"/>
                          </a:lnTo>
                          <a:lnTo>
                            <a:pt x="12" y="385"/>
                          </a:lnTo>
                          <a:lnTo>
                            <a:pt x="17" y="385"/>
                          </a:lnTo>
                          <a:lnTo>
                            <a:pt x="17" y="374"/>
                          </a:lnTo>
                          <a:lnTo>
                            <a:pt x="23" y="374"/>
                          </a:lnTo>
                          <a:lnTo>
                            <a:pt x="29" y="368"/>
                          </a:lnTo>
                          <a:lnTo>
                            <a:pt x="34" y="368"/>
                          </a:lnTo>
                          <a:lnTo>
                            <a:pt x="34" y="363"/>
                          </a:lnTo>
                          <a:lnTo>
                            <a:pt x="40" y="363"/>
                          </a:lnTo>
                          <a:lnTo>
                            <a:pt x="46" y="357"/>
                          </a:lnTo>
                          <a:lnTo>
                            <a:pt x="51" y="357"/>
                          </a:lnTo>
                          <a:lnTo>
                            <a:pt x="57" y="357"/>
                          </a:lnTo>
                          <a:lnTo>
                            <a:pt x="68" y="357"/>
                          </a:lnTo>
                          <a:lnTo>
                            <a:pt x="74" y="357"/>
                          </a:lnTo>
                          <a:lnTo>
                            <a:pt x="85" y="351"/>
                          </a:lnTo>
                          <a:lnTo>
                            <a:pt x="85" y="346"/>
                          </a:lnTo>
                          <a:lnTo>
                            <a:pt x="85" y="340"/>
                          </a:lnTo>
                          <a:lnTo>
                            <a:pt x="85" y="334"/>
                          </a:lnTo>
                          <a:lnTo>
                            <a:pt x="85" y="329"/>
                          </a:lnTo>
                          <a:lnTo>
                            <a:pt x="80" y="323"/>
                          </a:lnTo>
                          <a:lnTo>
                            <a:pt x="74" y="317"/>
                          </a:lnTo>
                          <a:lnTo>
                            <a:pt x="74" y="312"/>
                          </a:lnTo>
                          <a:lnTo>
                            <a:pt x="74" y="300"/>
                          </a:lnTo>
                          <a:lnTo>
                            <a:pt x="74" y="295"/>
                          </a:lnTo>
                          <a:lnTo>
                            <a:pt x="74" y="289"/>
                          </a:lnTo>
                          <a:lnTo>
                            <a:pt x="74" y="283"/>
                          </a:lnTo>
                          <a:lnTo>
                            <a:pt x="74" y="278"/>
                          </a:lnTo>
                          <a:lnTo>
                            <a:pt x="68" y="272"/>
                          </a:lnTo>
                          <a:lnTo>
                            <a:pt x="68" y="266"/>
                          </a:lnTo>
                          <a:lnTo>
                            <a:pt x="63" y="266"/>
                          </a:lnTo>
                          <a:lnTo>
                            <a:pt x="63" y="261"/>
                          </a:lnTo>
                          <a:lnTo>
                            <a:pt x="63" y="255"/>
                          </a:lnTo>
                          <a:lnTo>
                            <a:pt x="57" y="255"/>
                          </a:lnTo>
                          <a:lnTo>
                            <a:pt x="57" y="249"/>
                          </a:lnTo>
                          <a:lnTo>
                            <a:pt x="57" y="244"/>
                          </a:lnTo>
                          <a:lnTo>
                            <a:pt x="57" y="238"/>
                          </a:lnTo>
                          <a:lnTo>
                            <a:pt x="57" y="227"/>
                          </a:lnTo>
                          <a:lnTo>
                            <a:pt x="57" y="221"/>
                          </a:lnTo>
                          <a:lnTo>
                            <a:pt x="63" y="210"/>
                          </a:lnTo>
                          <a:lnTo>
                            <a:pt x="63" y="204"/>
                          </a:lnTo>
                          <a:lnTo>
                            <a:pt x="63" y="198"/>
                          </a:lnTo>
                          <a:lnTo>
                            <a:pt x="57" y="187"/>
                          </a:lnTo>
                          <a:lnTo>
                            <a:pt x="57" y="181"/>
                          </a:lnTo>
                          <a:lnTo>
                            <a:pt x="57" y="176"/>
                          </a:lnTo>
                          <a:lnTo>
                            <a:pt x="57" y="164"/>
                          </a:lnTo>
                          <a:lnTo>
                            <a:pt x="51" y="159"/>
                          </a:lnTo>
                          <a:lnTo>
                            <a:pt x="51" y="153"/>
                          </a:lnTo>
                          <a:lnTo>
                            <a:pt x="51" y="147"/>
                          </a:lnTo>
                          <a:lnTo>
                            <a:pt x="51" y="142"/>
                          </a:lnTo>
                          <a:lnTo>
                            <a:pt x="51" y="136"/>
                          </a:lnTo>
                          <a:lnTo>
                            <a:pt x="57" y="125"/>
                          </a:lnTo>
                          <a:lnTo>
                            <a:pt x="63" y="119"/>
                          </a:lnTo>
                          <a:lnTo>
                            <a:pt x="68" y="113"/>
                          </a:lnTo>
                          <a:lnTo>
                            <a:pt x="74" y="113"/>
                          </a:lnTo>
                          <a:lnTo>
                            <a:pt x="74" y="108"/>
                          </a:lnTo>
                          <a:lnTo>
                            <a:pt x="80" y="108"/>
                          </a:lnTo>
                          <a:lnTo>
                            <a:pt x="91" y="102"/>
                          </a:lnTo>
                          <a:lnTo>
                            <a:pt x="91" y="96"/>
                          </a:lnTo>
                          <a:lnTo>
                            <a:pt x="97" y="96"/>
                          </a:lnTo>
                          <a:lnTo>
                            <a:pt x="102" y="96"/>
                          </a:lnTo>
                          <a:lnTo>
                            <a:pt x="108" y="96"/>
                          </a:lnTo>
                          <a:lnTo>
                            <a:pt x="114" y="96"/>
                          </a:lnTo>
                          <a:lnTo>
                            <a:pt x="119" y="91"/>
                          </a:lnTo>
                          <a:lnTo>
                            <a:pt x="125" y="91"/>
                          </a:lnTo>
                          <a:lnTo>
                            <a:pt x="131" y="91"/>
                          </a:lnTo>
                          <a:lnTo>
                            <a:pt x="142" y="91"/>
                          </a:lnTo>
                          <a:lnTo>
                            <a:pt x="142" y="85"/>
                          </a:lnTo>
                          <a:lnTo>
                            <a:pt x="148" y="85"/>
                          </a:lnTo>
                          <a:lnTo>
                            <a:pt x="153" y="79"/>
                          </a:lnTo>
                          <a:lnTo>
                            <a:pt x="159" y="79"/>
                          </a:lnTo>
                          <a:lnTo>
                            <a:pt x="165" y="74"/>
                          </a:lnTo>
                          <a:lnTo>
                            <a:pt x="170" y="68"/>
                          </a:lnTo>
                          <a:lnTo>
                            <a:pt x="170" y="62"/>
                          </a:lnTo>
                          <a:lnTo>
                            <a:pt x="176" y="62"/>
                          </a:lnTo>
                          <a:lnTo>
                            <a:pt x="176" y="57"/>
                          </a:lnTo>
                          <a:lnTo>
                            <a:pt x="176" y="45"/>
                          </a:lnTo>
                          <a:lnTo>
                            <a:pt x="182" y="40"/>
                          </a:lnTo>
                          <a:lnTo>
                            <a:pt x="187" y="40"/>
                          </a:lnTo>
                          <a:lnTo>
                            <a:pt x="187" y="34"/>
                          </a:lnTo>
                          <a:lnTo>
                            <a:pt x="187" y="28"/>
                          </a:lnTo>
                          <a:lnTo>
                            <a:pt x="193" y="23"/>
                          </a:lnTo>
                          <a:lnTo>
                            <a:pt x="199" y="23"/>
                          </a:lnTo>
                          <a:lnTo>
                            <a:pt x="204" y="17"/>
                          </a:lnTo>
                          <a:lnTo>
                            <a:pt x="204" y="11"/>
                          </a:lnTo>
                          <a:lnTo>
                            <a:pt x="216" y="6"/>
                          </a:lnTo>
                          <a:lnTo>
                            <a:pt x="216" y="11"/>
                          </a:lnTo>
                          <a:lnTo>
                            <a:pt x="221" y="11"/>
                          </a:lnTo>
                          <a:lnTo>
                            <a:pt x="221" y="17"/>
                          </a:lnTo>
                          <a:lnTo>
                            <a:pt x="227" y="23"/>
                          </a:lnTo>
                          <a:lnTo>
                            <a:pt x="233" y="23"/>
                          </a:lnTo>
                          <a:lnTo>
                            <a:pt x="233" y="28"/>
                          </a:lnTo>
                          <a:lnTo>
                            <a:pt x="238" y="34"/>
                          </a:lnTo>
                          <a:lnTo>
                            <a:pt x="244" y="34"/>
                          </a:lnTo>
                          <a:lnTo>
                            <a:pt x="244" y="40"/>
                          </a:lnTo>
                          <a:lnTo>
                            <a:pt x="244" y="45"/>
                          </a:lnTo>
                          <a:lnTo>
                            <a:pt x="244" y="51"/>
                          </a:lnTo>
                          <a:lnTo>
                            <a:pt x="244" y="62"/>
                          </a:lnTo>
                          <a:lnTo>
                            <a:pt x="250" y="62"/>
                          </a:lnTo>
                          <a:lnTo>
                            <a:pt x="250" y="68"/>
                          </a:lnTo>
                          <a:lnTo>
                            <a:pt x="255" y="62"/>
                          </a:lnTo>
                          <a:lnTo>
                            <a:pt x="255" y="57"/>
                          </a:lnTo>
                          <a:lnTo>
                            <a:pt x="255" y="51"/>
                          </a:lnTo>
                          <a:lnTo>
                            <a:pt x="255" y="45"/>
                          </a:lnTo>
                          <a:lnTo>
                            <a:pt x="261" y="45"/>
                          </a:lnTo>
                          <a:lnTo>
                            <a:pt x="261" y="40"/>
                          </a:lnTo>
                          <a:lnTo>
                            <a:pt x="261" y="34"/>
                          </a:lnTo>
                          <a:lnTo>
                            <a:pt x="267" y="34"/>
                          </a:lnTo>
                          <a:lnTo>
                            <a:pt x="267" y="28"/>
                          </a:lnTo>
                          <a:lnTo>
                            <a:pt x="267" y="23"/>
                          </a:lnTo>
                          <a:lnTo>
                            <a:pt x="272" y="23"/>
                          </a:lnTo>
                          <a:lnTo>
                            <a:pt x="272" y="17"/>
                          </a:lnTo>
                          <a:lnTo>
                            <a:pt x="278" y="11"/>
                          </a:lnTo>
                          <a:lnTo>
                            <a:pt x="284" y="11"/>
                          </a:lnTo>
                          <a:lnTo>
                            <a:pt x="289" y="11"/>
                          </a:lnTo>
                          <a:lnTo>
                            <a:pt x="295" y="11"/>
                          </a:lnTo>
                          <a:lnTo>
                            <a:pt x="306" y="11"/>
                          </a:lnTo>
                          <a:lnTo>
                            <a:pt x="306" y="6"/>
                          </a:lnTo>
                          <a:lnTo>
                            <a:pt x="312" y="6"/>
                          </a:lnTo>
                          <a:lnTo>
                            <a:pt x="318" y="6"/>
                          </a:lnTo>
                          <a:lnTo>
                            <a:pt x="318" y="0"/>
                          </a:lnTo>
                          <a:lnTo>
                            <a:pt x="323" y="0"/>
                          </a:lnTo>
                          <a:lnTo>
                            <a:pt x="329" y="0"/>
                          </a:lnTo>
                          <a:lnTo>
                            <a:pt x="329" y="6"/>
                          </a:lnTo>
                          <a:lnTo>
                            <a:pt x="335" y="6"/>
                          </a:lnTo>
                          <a:lnTo>
                            <a:pt x="335" y="11"/>
                          </a:lnTo>
                          <a:lnTo>
                            <a:pt x="340" y="11"/>
                          </a:lnTo>
                          <a:lnTo>
                            <a:pt x="346" y="11"/>
                          </a:lnTo>
                          <a:lnTo>
                            <a:pt x="352" y="11"/>
                          </a:lnTo>
                          <a:lnTo>
                            <a:pt x="357" y="11"/>
                          </a:lnTo>
                          <a:lnTo>
                            <a:pt x="363" y="11"/>
                          </a:lnTo>
                          <a:lnTo>
                            <a:pt x="369" y="11"/>
                          </a:lnTo>
                          <a:lnTo>
                            <a:pt x="374" y="11"/>
                          </a:lnTo>
                          <a:lnTo>
                            <a:pt x="374" y="17"/>
                          </a:lnTo>
                          <a:lnTo>
                            <a:pt x="374" y="23"/>
                          </a:lnTo>
                          <a:lnTo>
                            <a:pt x="374" y="34"/>
                          </a:lnTo>
                          <a:lnTo>
                            <a:pt x="369" y="34"/>
                          </a:lnTo>
                          <a:lnTo>
                            <a:pt x="363" y="40"/>
                          </a:lnTo>
                          <a:lnTo>
                            <a:pt x="363" y="45"/>
                          </a:lnTo>
                          <a:lnTo>
                            <a:pt x="363" y="51"/>
                          </a:lnTo>
                          <a:lnTo>
                            <a:pt x="369" y="51"/>
                          </a:lnTo>
                          <a:lnTo>
                            <a:pt x="369" y="57"/>
                          </a:lnTo>
                          <a:lnTo>
                            <a:pt x="374" y="62"/>
                          </a:lnTo>
                          <a:lnTo>
                            <a:pt x="386" y="62"/>
                          </a:lnTo>
                          <a:lnTo>
                            <a:pt x="391" y="62"/>
                          </a:lnTo>
                          <a:lnTo>
                            <a:pt x="397" y="62"/>
                          </a:lnTo>
                          <a:lnTo>
                            <a:pt x="397" y="68"/>
                          </a:lnTo>
                          <a:lnTo>
                            <a:pt x="403" y="68"/>
                          </a:lnTo>
                          <a:lnTo>
                            <a:pt x="403" y="74"/>
                          </a:lnTo>
                          <a:lnTo>
                            <a:pt x="403" y="79"/>
                          </a:lnTo>
                          <a:lnTo>
                            <a:pt x="403" y="85"/>
                          </a:lnTo>
                          <a:lnTo>
                            <a:pt x="397" y="91"/>
                          </a:lnTo>
                          <a:lnTo>
                            <a:pt x="397" y="96"/>
                          </a:lnTo>
                          <a:lnTo>
                            <a:pt x="397" y="108"/>
                          </a:lnTo>
                          <a:lnTo>
                            <a:pt x="403" y="108"/>
                          </a:lnTo>
                          <a:lnTo>
                            <a:pt x="408" y="113"/>
                          </a:lnTo>
                          <a:lnTo>
                            <a:pt x="414" y="113"/>
                          </a:lnTo>
                          <a:lnTo>
                            <a:pt x="425" y="108"/>
                          </a:lnTo>
                          <a:lnTo>
                            <a:pt x="431" y="108"/>
                          </a:lnTo>
                          <a:lnTo>
                            <a:pt x="442" y="108"/>
                          </a:lnTo>
                          <a:lnTo>
                            <a:pt x="448" y="108"/>
                          </a:lnTo>
                          <a:lnTo>
                            <a:pt x="448" y="113"/>
                          </a:lnTo>
                          <a:lnTo>
                            <a:pt x="454" y="113"/>
                          </a:lnTo>
                          <a:lnTo>
                            <a:pt x="454" y="119"/>
                          </a:lnTo>
                          <a:lnTo>
                            <a:pt x="454" y="125"/>
                          </a:lnTo>
                          <a:lnTo>
                            <a:pt x="459" y="125"/>
                          </a:lnTo>
                          <a:lnTo>
                            <a:pt x="459" y="136"/>
                          </a:lnTo>
                          <a:lnTo>
                            <a:pt x="459" y="142"/>
                          </a:lnTo>
                          <a:lnTo>
                            <a:pt x="465" y="142"/>
                          </a:lnTo>
                          <a:lnTo>
                            <a:pt x="465" y="147"/>
                          </a:lnTo>
                          <a:lnTo>
                            <a:pt x="471" y="147"/>
                          </a:lnTo>
                          <a:lnTo>
                            <a:pt x="471" y="153"/>
                          </a:lnTo>
                          <a:lnTo>
                            <a:pt x="465" y="153"/>
                          </a:lnTo>
                          <a:lnTo>
                            <a:pt x="465" y="159"/>
                          </a:lnTo>
                          <a:lnTo>
                            <a:pt x="465" y="164"/>
                          </a:lnTo>
                          <a:lnTo>
                            <a:pt x="459" y="164"/>
                          </a:lnTo>
                          <a:lnTo>
                            <a:pt x="459" y="170"/>
                          </a:lnTo>
                          <a:lnTo>
                            <a:pt x="459" y="176"/>
                          </a:lnTo>
                          <a:lnTo>
                            <a:pt x="454" y="176"/>
                          </a:lnTo>
                          <a:lnTo>
                            <a:pt x="454" y="181"/>
                          </a:lnTo>
                          <a:lnTo>
                            <a:pt x="459" y="181"/>
                          </a:lnTo>
                          <a:lnTo>
                            <a:pt x="459" y="187"/>
                          </a:lnTo>
                          <a:lnTo>
                            <a:pt x="465" y="187"/>
                          </a:lnTo>
                          <a:lnTo>
                            <a:pt x="476" y="193"/>
                          </a:lnTo>
                          <a:lnTo>
                            <a:pt x="482" y="193"/>
                          </a:lnTo>
                          <a:lnTo>
                            <a:pt x="488" y="187"/>
                          </a:lnTo>
                          <a:lnTo>
                            <a:pt x="493" y="187"/>
                          </a:lnTo>
                          <a:lnTo>
                            <a:pt x="505" y="181"/>
                          </a:lnTo>
                          <a:lnTo>
                            <a:pt x="510" y="187"/>
                          </a:lnTo>
                          <a:lnTo>
                            <a:pt x="510" y="193"/>
                          </a:lnTo>
                          <a:lnTo>
                            <a:pt x="510" y="198"/>
                          </a:lnTo>
                          <a:lnTo>
                            <a:pt x="510" y="204"/>
                          </a:lnTo>
                          <a:lnTo>
                            <a:pt x="516" y="204"/>
                          </a:lnTo>
                          <a:lnTo>
                            <a:pt x="522" y="210"/>
                          </a:lnTo>
                          <a:lnTo>
                            <a:pt x="527" y="210"/>
                          </a:lnTo>
                          <a:lnTo>
                            <a:pt x="533" y="210"/>
                          </a:lnTo>
                          <a:lnTo>
                            <a:pt x="533" y="204"/>
                          </a:lnTo>
                          <a:lnTo>
                            <a:pt x="533" y="198"/>
                          </a:lnTo>
                          <a:lnTo>
                            <a:pt x="533" y="193"/>
                          </a:lnTo>
                          <a:lnTo>
                            <a:pt x="539" y="193"/>
                          </a:lnTo>
                          <a:lnTo>
                            <a:pt x="539" y="187"/>
                          </a:lnTo>
                          <a:lnTo>
                            <a:pt x="544" y="181"/>
                          </a:lnTo>
                          <a:lnTo>
                            <a:pt x="544" y="187"/>
                          </a:lnTo>
                          <a:lnTo>
                            <a:pt x="550" y="187"/>
                          </a:lnTo>
                          <a:lnTo>
                            <a:pt x="556" y="193"/>
                          </a:lnTo>
                          <a:lnTo>
                            <a:pt x="556" y="204"/>
                          </a:lnTo>
                          <a:lnTo>
                            <a:pt x="556" y="215"/>
                          </a:lnTo>
                          <a:lnTo>
                            <a:pt x="561" y="221"/>
                          </a:lnTo>
                          <a:lnTo>
                            <a:pt x="561" y="227"/>
                          </a:lnTo>
                          <a:lnTo>
                            <a:pt x="561" y="232"/>
                          </a:lnTo>
                          <a:lnTo>
                            <a:pt x="561" y="244"/>
                          </a:lnTo>
                          <a:lnTo>
                            <a:pt x="561" y="261"/>
                          </a:lnTo>
                          <a:lnTo>
                            <a:pt x="556" y="266"/>
                          </a:lnTo>
                          <a:lnTo>
                            <a:pt x="556" y="272"/>
                          </a:lnTo>
                          <a:lnTo>
                            <a:pt x="550" y="272"/>
                          </a:lnTo>
                          <a:lnTo>
                            <a:pt x="544" y="272"/>
                          </a:lnTo>
                          <a:lnTo>
                            <a:pt x="544" y="278"/>
                          </a:lnTo>
                          <a:lnTo>
                            <a:pt x="539" y="278"/>
                          </a:lnTo>
                          <a:lnTo>
                            <a:pt x="539" y="283"/>
                          </a:lnTo>
                          <a:lnTo>
                            <a:pt x="539" y="289"/>
                          </a:lnTo>
                          <a:lnTo>
                            <a:pt x="539" y="300"/>
                          </a:lnTo>
                          <a:lnTo>
                            <a:pt x="539" y="306"/>
                          </a:lnTo>
                          <a:lnTo>
                            <a:pt x="539" y="312"/>
                          </a:lnTo>
                          <a:lnTo>
                            <a:pt x="539" y="317"/>
                          </a:lnTo>
                          <a:lnTo>
                            <a:pt x="544" y="317"/>
                          </a:lnTo>
                          <a:lnTo>
                            <a:pt x="556" y="317"/>
                          </a:lnTo>
                          <a:lnTo>
                            <a:pt x="567" y="312"/>
                          </a:lnTo>
                          <a:lnTo>
                            <a:pt x="573" y="312"/>
                          </a:lnTo>
                          <a:lnTo>
                            <a:pt x="573" y="317"/>
                          </a:lnTo>
                          <a:lnTo>
                            <a:pt x="573" y="323"/>
                          </a:lnTo>
                          <a:lnTo>
                            <a:pt x="567" y="323"/>
                          </a:lnTo>
                          <a:lnTo>
                            <a:pt x="567" y="329"/>
                          </a:lnTo>
                          <a:lnTo>
                            <a:pt x="567" y="334"/>
                          </a:lnTo>
                          <a:lnTo>
                            <a:pt x="567" y="340"/>
                          </a:lnTo>
                          <a:lnTo>
                            <a:pt x="573" y="346"/>
                          </a:lnTo>
                          <a:lnTo>
                            <a:pt x="578" y="346"/>
                          </a:lnTo>
                          <a:lnTo>
                            <a:pt x="584" y="351"/>
                          </a:lnTo>
                          <a:lnTo>
                            <a:pt x="590" y="357"/>
                          </a:lnTo>
                          <a:lnTo>
                            <a:pt x="595" y="357"/>
                          </a:lnTo>
                          <a:lnTo>
                            <a:pt x="595" y="363"/>
                          </a:lnTo>
                          <a:lnTo>
                            <a:pt x="595" y="368"/>
                          </a:lnTo>
                          <a:lnTo>
                            <a:pt x="601" y="368"/>
                          </a:lnTo>
                          <a:lnTo>
                            <a:pt x="607" y="368"/>
                          </a:lnTo>
                          <a:lnTo>
                            <a:pt x="612" y="368"/>
                          </a:lnTo>
                          <a:lnTo>
                            <a:pt x="612" y="374"/>
                          </a:lnTo>
                          <a:lnTo>
                            <a:pt x="612" y="380"/>
                          </a:lnTo>
                          <a:lnTo>
                            <a:pt x="607" y="385"/>
                          </a:lnTo>
                          <a:lnTo>
                            <a:pt x="601" y="391"/>
                          </a:lnTo>
                          <a:lnTo>
                            <a:pt x="601" y="397"/>
                          </a:lnTo>
                          <a:lnTo>
                            <a:pt x="595" y="397"/>
                          </a:lnTo>
                          <a:lnTo>
                            <a:pt x="590" y="397"/>
                          </a:lnTo>
                          <a:lnTo>
                            <a:pt x="584" y="397"/>
                          </a:lnTo>
                          <a:lnTo>
                            <a:pt x="578" y="402"/>
                          </a:lnTo>
                          <a:lnTo>
                            <a:pt x="573" y="414"/>
                          </a:lnTo>
                          <a:lnTo>
                            <a:pt x="573" y="419"/>
                          </a:lnTo>
                          <a:lnTo>
                            <a:pt x="567" y="425"/>
                          </a:lnTo>
                          <a:lnTo>
                            <a:pt x="573" y="431"/>
                          </a:lnTo>
                          <a:lnTo>
                            <a:pt x="573" y="436"/>
                          </a:lnTo>
                          <a:lnTo>
                            <a:pt x="573" y="442"/>
                          </a:lnTo>
                          <a:lnTo>
                            <a:pt x="567" y="448"/>
                          </a:lnTo>
                          <a:lnTo>
                            <a:pt x="556" y="448"/>
                          </a:lnTo>
                          <a:lnTo>
                            <a:pt x="556" y="453"/>
                          </a:lnTo>
                          <a:lnTo>
                            <a:pt x="550" y="453"/>
                          </a:lnTo>
                          <a:lnTo>
                            <a:pt x="544" y="453"/>
                          </a:lnTo>
                          <a:lnTo>
                            <a:pt x="544" y="459"/>
                          </a:lnTo>
                          <a:lnTo>
                            <a:pt x="539" y="459"/>
                          </a:lnTo>
                          <a:lnTo>
                            <a:pt x="533" y="459"/>
                          </a:lnTo>
                          <a:lnTo>
                            <a:pt x="527" y="459"/>
                          </a:lnTo>
                          <a:lnTo>
                            <a:pt x="522" y="459"/>
                          </a:lnTo>
                          <a:lnTo>
                            <a:pt x="516" y="459"/>
                          </a:lnTo>
                          <a:lnTo>
                            <a:pt x="510" y="459"/>
                          </a:lnTo>
                          <a:lnTo>
                            <a:pt x="499" y="465"/>
                          </a:lnTo>
                          <a:lnTo>
                            <a:pt x="499" y="470"/>
                          </a:lnTo>
                          <a:lnTo>
                            <a:pt x="493" y="470"/>
                          </a:lnTo>
                          <a:lnTo>
                            <a:pt x="488" y="470"/>
                          </a:lnTo>
                          <a:lnTo>
                            <a:pt x="488" y="476"/>
                          </a:lnTo>
                          <a:lnTo>
                            <a:pt x="488" y="482"/>
                          </a:lnTo>
                          <a:lnTo>
                            <a:pt x="482" y="482"/>
                          </a:lnTo>
                          <a:lnTo>
                            <a:pt x="482" y="487"/>
                          </a:lnTo>
                          <a:lnTo>
                            <a:pt x="476" y="487"/>
                          </a:lnTo>
                          <a:lnTo>
                            <a:pt x="465" y="499"/>
                          </a:lnTo>
                          <a:lnTo>
                            <a:pt x="459" y="504"/>
                          </a:lnTo>
                          <a:lnTo>
                            <a:pt x="459" y="510"/>
                          </a:lnTo>
                          <a:lnTo>
                            <a:pt x="454" y="510"/>
                          </a:lnTo>
                          <a:lnTo>
                            <a:pt x="454" y="516"/>
                          </a:lnTo>
                          <a:lnTo>
                            <a:pt x="454" y="521"/>
                          </a:lnTo>
                          <a:lnTo>
                            <a:pt x="454" y="527"/>
                          </a:lnTo>
                          <a:lnTo>
                            <a:pt x="442" y="527"/>
                          </a:lnTo>
                          <a:lnTo>
                            <a:pt x="442" y="533"/>
                          </a:lnTo>
                          <a:lnTo>
                            <a:pt x="437" y="538"/>
                          </a:lnTo>
                          <a:lnTo>
                            <a:pt x="431" y="538"/>
                          </a:lnTo>
                          <a:lnTo>
                            <a:pt x="425" y="538"/>
                          </a:lnTo>
                          <a:lnTo>
                            <a:pt x="420" y="538"/>
                          </a:lnTo>
                          <a:lnTo>
                            <a:pt x="414" y="538"/>
                          </a:lnTo>
                          <a:lnTo>
                            <a:pt x="414" y="544"/>
                          </a:lnTo>
                          <a:lnTo>
                            <a:pt x="408" y="544"/>
                          </a:lnTo>
                          <a:lnTo>
                            <a:pt x="408" y="550"/>
                          </a:lnTo>
                          <a:lnTo>
                            <a:pt x="403" y="550"/>
                          </a:lnTo>
                          <a:lnTo>
                            <a:pt x="403" y="555"/>
                          </a:lnTo>
                          <a:lnTo>
                            <a:pt x="403" y="561"/>
                          </a:lnTo>
                          <a:lnTo>
                            <a:pt x="403" y="567"/>
                          </a:lnTo>
                          <a:lnTo>
                            <a:pt x="403" y="578"/>
                          </a:lnTo>
                          <a:lnTo>
                            <a:pt x="403" y="584"/>
                          </a:lnTo>
                          <a:lnTo>
                            <a:pt x="397" y="595"/>
                          </a:lnTo>
                          <a:lnTo>
                            <a:pt x="397" y="612"/>
                          </a:lnTo>
                          <a:lnTo>
                            <a:pt x="397" y="618"/>
                          </a:lnTo>
                          <a:lnTo>
                            <a:pt x="403" y="623"/>
                          </a:lnTo>
                          <a:lnTo>
                            <a:pt x="403" y="629"/>
                          </a:lnTo>
                          <a:lnTo>
                            <a:pt x="403" y="635"/>
                          </a:lnTo>
                          <a:lnTo>
                            <a:pt x="408" y="640"/>
                          </a:lnTo>
                          <a:lnTo>
                            <a:pt x="414" y="646"/>
                          </a:lnTo>
                          <a:lnTo>
                            <a:pt x="414" y="652"/>
                          </a:lnTo>
                          <a:lnTo>
                            <a:pt x="420" y="652"/>
                          </a:lnTo>
                          <a:lnTo>
                            <a:pt x="425" y="657"/>
                          </a:lnTo>
                          <a:lnTo>
                            <a:pt x="425" y="663"/>
                          </a:lnTo>
                          <a:lnTo>
                            <a:pt x="425" y="674"/>
                          </a:lnTo>
                          <a:lnTo>
                            <a:pt x="425" y="680"/>
                          </a:lnTo>
                          <a:lnTo>
                            <a:pt x="425" y="686"/>
                          </a:lnTo>
                          <a:lnTo>
                            <a:pt x="425" y="691"/>
                          </a:lnTo>
                          <a:lnTo>
                            <a:pt x="425" y="697"/>
                          </a:lnTo>
                          <a:lnTo>
                            <a:pt x="420" y="703"/>
                          </a:lnTo>
                          <a:lnTo>
                            <a:pt x="414" y="703"/>
                          </a:lnTo>
                          <a:lnTo>
                            <a:pt x="414" y="708"/>
                          </a:lnTo>
                          <a:lnTo>
                            <a:pt x="408" y="714"/>
                          </a:lnTo>
                          <a:lnTo>
                            <a:pt x="403" y="720"/>
                          </a:lnTo>
                          <a:lnTo>
                            <a:pt x="403" y="725"/>
                          </a:lnTo>
                          <a:lnTo>
                            <a:pt x="403" y="731"/>
                          </a:lnTo>
                          <a:lnTo>
                            <a:pt x="397" y="731"/>
                          </a:lnTo>
                          <a:lnTo>
                            <a:pt x="397" y="737"/>
                          </a:lnTo>
                          <a:lnTo>
                            <a:pt x="391" y="731"/>
                          </a:lnTo>
                          <a:lnTo>
                            <a:pt x="386" y="731"/>
                          </a:lnTo>
                          <a:lnTo>
                            <a:pt x="386" y="737"/>
                          </a:lnTo>
                          <a:lnTo>
                            <a:pt x="380" y="737"/>
                          </a:lnTo>
                          <a:lnTo>
                            <a:pt x="374" y="737"/>
                          </a:lnTo>
                          <a:lnTo>
                            <a:pt x="369" y="731"/>
                          </a:lnTo>
                          <a:lnTo>
                            <a:pt x="363" y="731"/>
                          </a:lnTo>
                          <a:lnTo>
                            <a:pt x="357" y="725"/>
                          </a:lnTo>
                          <a:lnTo>
                            <a:pt x="357" y="720"/>
                          </a:lnTo>
                          <a:lnTo>
                            <a:pt x="352" y="714"/>
                          </a:lnTo>
                          <a:lnTo>
                            <a:pt x="352" y="708"/>
                          </a:lnTo>
                          <a:lnTo>
                            <a:pt x="346" y="708"/>
                          </a:lnTo>
                          <a:lnTo>
                            <a:pt x="346" y="703"/>
                          </a:lnTo>
                          <a:lnTo>
                            <a:pt x="340" y="703"/>
                          </a:lnTo>
                          <a:lnTo>
                            <a:pt x="329" y="703"/>
                          </a:lnTo>
                          <a:lnTo>
                            <a:pt x="323" y="697"/>
                          </a:lnTo>
                          <a:lnTo>
                            <a:pt x="318" y="697"/>
                          </a:lnTo>
                          <a:lnTo>
                            <a:pt x="312" y="697"/>
                          </a:lnTo>
                          <a:lnTo>
                            <a:pt x="312" y="691"/>
                          </a:lnTo>
                          <a:lnTo>
                            <a:pt x="312" y="686"/>
                          </a:lnTo>
                          <a:lnTo>
                            <a:pt x="318" y="680"/>
                          </a:lnTo>
                          <a:lnTo>
                            <a:pt x="323" y="680"/>
                          </a:lnTo>
                          <a:lnTo>
                            <a:pt x="329" y="680"/>
                          </a:lnTo>
                          <a:lnTo>
                            <a:pt x="335" y="680"/>
                          </a:lnTo>
                          <a:lnTo>
                            <a:pt x="335" y="674"/>
                          </a:lnTo>
                          <a:lnTo>
                            <a:pt x="335" y="669"/>
                          </a:lnTo>
                          <a:lnTo>
                            <a:pt x="335" y="663"/>
                          </a:lnTo>
                          <a:lnTo>
                            <a:pt x="329" y="652"/>
                          </a:lnTo>
                          <a:lnTo>
                            <a:pt x="329" y="635"/>
                          </a:lnTo>
                          <a:lnTo>
                            <a:pt x="329" y="623"/>
                          </a:lnTo>
                          <a:lnTo>
                            <a:pt x="329" y="618"/>
                          </a:lnTo>
                          <a:lnTo>
                            <a:pt x="329" y="612"/>
                          </a:lnTo>
                          <a:lnTo>
                            <a:pt x="329" y="606"/>
                          </a:lnTo>
                          <a:lnTo>
                            <a:pt x="329" y="584"/>
                          </a:lnTo>
                          <a:lnTo>
                            <a:pt x="335" y="584"/>
                          </a:lnTo>
                          <a:lnTo>
                            <a:pt x="335" y="578"/>
                          </a:lnTo>
                          <a:lnTo>
                            <a:pt x="335" y="572"/>
                          </a:lnTo>
                          <a:lnTo>
                            <a:pt x="335" y="567"/>
                          </a:lnTo>
                          <a:lnTo>
                            <a:pt x="335" y="561"/>
                          </a:lnTo>
                          <a:lnTo>
                            <a:pt x="329" y="561"/>
                          </a:lnTo>
                          <a:lnTo>
                            <a:pt x="329" y="555"/>
                          </a:lnTo>
                          <a:lnTo>
                            <a:pt x="329" y="550"/>
                          </a:lnTo>
                          <a:lnTo>
                            <a:pt x="323" y="550"/>
                          </a:lnTo>
                          <a:lnTo>
                            <a:pt x="323" y="544"/>
                          </a:lnTo>
                          <a:lnTo>
                            <a:pt x="318" y="544"/>
                          </a:lnTo>
                          <a:lnTo>
                            <a:pt x="318" y="538"/>
                          </a:lnTo>
                          <a:lnTo>
                            <a:pt x="312" y="533"/>
                          </a:lnTo>
                          <a:lnTo>
                            <a:pt x="312" y="527"/>
                          </a:lnTo>
                          <a:lnTo>
                            <a:pt x="306" y="527"/>
                          </a:lnTo>
                          <a:lnTo>
                            <a:pt x="301" y="521"/>
                          </a:lnTo>
                          <a:lnTo>
                            <a:pt x="295" y="516"/>
                          </a:lnTo>
                          <a:lnTo>
                            <a:pt x="289" y="516"/>
                          </a:lnTo>
                          <a:lnTo>
                            <a:pt x="289" y="510"/>
                          </a:lnTo>
                          <a:lnTo>
                            <a:pt x="284" y="510"/>
                          </a:lnTo>
                          <a:lnTo>
                            <a:pt x="278" y="510"/>
                          </a:lnTo>
                          <a:lnTo>
                            <a:pt x="267" y="504"/>
                          </a:lnTo>
                          <a:lnTo>
                            <a:pt x="261" y="499"/>
                          </a:lnTo>
                          <a:lnTo>
                            <a:pt x="255" y="499"/>
                          </a:lnTo>
                          <a:lnTo>
                            <a:pt x="250" y="499"/>
                          </a:lnTo>
                          <a:lnTo>
                            <a:pt x="244" y="499"/>
                          </a:lnTo>
                          <a:lnTo>
                            <a:pt x="238" y="499"/>
                          </a:lnTo>
                          <a:lnTo>
                            <a:pt x="233" y="499"/>
                          </a:lnTo>
                          <a:lnTo>
                            <a:pt x="233" y="493"/>
                          </a:lnTo>
                          <a:lnTo>
                            <a:pt x="227" y="487"/>
                          </a:lnTo>
                          <a:lnTo>
                            <a:pt x="221" y="482"/>
                          </a:lnTo>
                          <a:lnTo>
                            <a:pt x="221" y="470"/>
                          </a:lnTo>
                          <a:lnTo>
                            <a:pt x="216" y="470"/>
                          </a:lnTo>
                          <a:lnTo>
                            <a:pt x="216" y="465"/>
                          </a:lnTo>
                          <a:lnTo>
                            <a:pt x="210" y="465"/>
                          </a:lnTo>
                          <a:lnTo>
                            <a:pt x="204" y="459"/>
                          </a:lnTo>
                          <a:lnTo>
                            <a:pt x="199" y="459"/>
                          </a:lnTo>
                          <a:lnTo>
                            <a:pt x="193" y="453"/>
                          </a:lnTo>
                          <a:lnTo>
                            <a:pt x="187" y="453"/>
                          </a:lnTo>
                          <a:lnTo>
                            <a:pt x="182" y="453"/>
                          </a:lnTo>
                          <a:lnTo>
                            <a:pt x="176" y="453"/>
                          </a:lnTo>
                          <a:lnTo>
                            <a:pt x="176" y="448"/>
                          </a:lnTo>
                          <a:lnTo>
                            <a:pt x="176" y="442"/>
                          </a:lnTo>
                          <a:lnTo>
                            <a:pt x="176" y="436"/>
                          </a:lnTo>
                          <a:lnTo>
                            <a:pt x="170" y="436"/>
                          </a:lnTo>
                          <a:lnTo>
                            <a:pt x="170" y="431"/>
                          </a:lnTo>
                          <a:lnTo>
                            <a:pt x="176" y="431"/>
                          </a:lnTo>
                          <a:lnTo>
                            <a:pt x="176" y="425"/>
                          </a:lnTo>
                          <a:lnTo>
                            <a:pt x="176" y="414"/>
                          </a:lnTo>
                          <a:lnTo>
                            <a:pt x="176" y="408"/>
                          </a:lnTo>
                          <a:lnTo>
                            <a:pt x="170" y="397"/>
                          </a:lnTo>
                          <a:lnTo>
                            <a:pt x="165" y="391"/>
                          </a:lnTo>
                          <a:lnTo>
                            <a:pt x="159" y="397"/>
                          </a:lnTo>
                          <a:lnTo>
                            <a:pt x="153" y="397"/>
                          </a:lnTo>
                          <a:lnTo>
                            <a:pt x="148" y="397"/>
                          </a:lnTo>
                          <a:lnTo>
                            <a:pt x="142" y="402"/>
                          </a:lnTo>
                          <a:lnTo>
                            <a:pt x="136" y="402"/>
                          </a:lnTo>
                          <a:lnTo>
                            <a:pt x="131" y="402"/>
                          </a:lnTo>
                          <a:lnTo>
                            <a:pt x="125" y="402"/>
                          </a:lnTo>
                          <a:lnTo>
                            <a:pt x="119" y="408"/>
                          </a:lnTo>
                          <a:lnTo>
                            <a:pt x="114" y="414"/>
                          </a:lnTo>
                          <a:lnTo>
                            <a:pt x="102" y="414"/>
                          </a:lnTo>
                          <a:lnTo>
                            <a:pt x="91" y="425"/>
                          </a:lnTo>
                          <a:lnTo>
                            <a:pt x="85" y="431"/>
                          </a:lnTo>
                          <a:lnTo>
                            <a:pt x="80" y="436"/>
                          </a:lnTo>
                          <a:lnTo>
                            <a:pt x="74" y="442"/>
                          </a:lnTo>
                          <a:lnTo>
                            <a:pt x="68" y="442"/>
                          </a:lnTo>
                          <a:lnTo>
                            <a:pt x="63" y="448"/>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02" name="Google Shape;1602;p26"/>
                    <p:cNvSpPr/>
                    <p:nvPr/>
                  </p:nvSpPr>
                  <p:spPr>
                    <a:xfrm>
                      <a:off x="3409913" y="1121066"/>
                      <a:ext cx="1070713" cy="1088783"/>
                    </a:xfrm>
                    <a:custGeom>
                      <a:avLst/>
                      <a:gdLst/>
                      <a:ahLst/>
                      <a:cxnLst/>
                      <a:rect l="l" t="t" r="r" b="b"/>
                      <a:pathLst>
                        <a:path w="1015" h="1004" extrusionOk="0">
                          <a:moveTo>
                            <a:pt x="0" y="205"/>
                          </a:moveTo>
                          <a:lnTo>
                            <a:pt x="12" y="205"/>
                          </a:lnTo>
                          <a:lnTo>
                            <a:pt x="23" y="205"/>
                          </a:lnTo>
                          <a:lnTo>
                            <a:pt x="29" y="205"/>
                          </a:lnTo>
                          <a:lnTo>
                            <a:pt x="34" y="193"/>
                          </a:lnTo>
                          <a:lnTo>
                            <a:pt x="40" y="193"/>
                          </a:lnTo>
                          <a:lnTo>
                            <a:pt x="46" y="188"/>
                          </a:lnTo>
                          <a:lnTo>
                            <a:pt x="63" y="171"/>
                          </a:lnTo>
                          <a:lnTo>
                            <a:pt x="63" y="165"/>
                          </a:lnTo>
                          <a:lnTo>
                            <a:pt x="68" y="165"/>
                          </a:lnTo>
                          <a:lnTo>
                            <a:pt x="74" y="159"/>
                          </a:lnTo>
                          <a:lnTo>
                            <a:pt x="74" y="154"/>
                          </a:lnTo>
                          <a:lnTo>
                            <a:pt x="80" y="148"/>
                          </a:lnTo>
                          <a:lnTo>
                            <a:pt x="85" y="136"/>
                          </a:lnTo>
                          <a:lnTo>
                            <a:pt x="91" y="131"/>
                          </a:lnTo>
                          <a:lnTo>
                            <a:pt x="97" y="125"/>
                          </a:lnTo>
                          <a:lnTo>
                            <a:pt x="102" y="125"/>
                          </a:lnTo>
                          <a:lnTo>
                            <a:pt x="108" y="119"/>
                          </a:lnTo>
                          <a:lnTo>
                            <a:pt x="108" y="114"/>
                          </a:lnTo>
                          <a:lnTo>
                            <a:pt x="114" y="114"/>
                          </a:lnTo>
                          <a:lnTo>
                            <a:pt x="125" y="102"/>
                          </a:lnTo>
                          <a:lnTo>
                            <a:pt x="137" y="85"/>
                          </a:lnTo>
                          <a:lnTo>
                            <a:pt x="142" y="85"/>
                          </a:lnTo>
                          <a:lnTo>
                            <a:pt x="142" y="80"/>
                          </a:lnTo>
                          <a:lnTo>
                            <a:pt x="148" y="80"/>
                          </a:lnTo>
                          <a:lnTo>
                            <a:pt x="154" y="74"/>
                          </a:lnTo>
                          <a:lnTo>
                            <a:pt x="159" y="74"/>
                          </a:lnTo>
                          <a:lnTo>
                            <a:pt x="159" y="68"/>
                          </a:lnTo>
                          <a:lnTo>
                            <a:pt x="165" y="68"/>
                          </a:lnTo>
                          <a:lnTo>
                            <a:pt x="165" y="63"/>
                          </a:lnTo>
                          <a:lnTo>
                            <a:pt x="182" y="57"/>
                          </a:lnTo>
                          <a:lnTo>
                            <a:pt x="188" y="57"/>
                          </a:lnTo>
                          <a:lnTo>
                            <a:pt x="188" y="51"/>
                          </a:lnTo>
                          <a:lnTo>
                            <a:pt x="199" y="51"/>
                          </a:lnTo>
                          <a:lnTo>
                            <a:pt x="205" y="46"/>
                          </a:lnTo>
                          <a:lnTo>
                            <a:pt x="210" y="46"/>
                          </a:lnTo>
                          <a:lnTo>
                            <a:pt x="216" y="46"/>
                          </a:lnTo>
                          <a:lnTo>
                            <a:pt x="222" y="40"/>
                          </a:lnTo>
                          <a:lnTo>
                            <a:pt x="233" y="40"/>
                          </a:lnTo>
                          <a:lnTo>
                            <a:pt x="239" y="40"/>
                          </a:lnTo>
                          <a:lnTo>
                            <a:pt x="250" y="40"/>
                          </a:lnTo>
                          <a:lnTo>
                            <a:pt x="261" y="40"/>
                          </a:lnTo>
                          <a:lnTo>
                            <a:pt x="267" y="40"/>
                          </a:lnTo>
                          <a:lnTo>
                            <a:pt x="284" y="40"/>
                          </a:lnTo>
                          <a:lnTo>
                            <a:pt x="290" y="40"/>
                          </a:lnTo>
                          <a:lnTo>
                            <a:pt x="301" y="34"/>
                          </a:lnTo>
                          <a:lnTo>
                            <a:pt x="301" y="40"/>
                          </a:lnTo>
                          <a:lnTo>
                            <a:pt x="307" y="34"/>
                          </a:lnTo>
                          <a:lnTo>
                            <a:pt x="312" y="34"/>
                          </a:lnTo>
                          <a:lnTo>
                            <a:pt x="318" y="34"/>
                          </a:lnTo>
                          <a:lnTo>
                            <a:pt x="335" y="29"/>
                          </a:lnTo>
                          <a:lnTo>
                            <a:pt x="341" y="23"/>
                          </a:lnTo>
                          <a:lnTo>
                            <a:pt x="346" y="23"/>
                          </a:lnTo>
                          <a:lnTo>
                            <a:pt x="352" y="17"/>
                          </a:lnTo>
                          <a:lnTo>
                            <a:pt x="358" y="17"/>
                          </a:lnTo>
                          <a:lnTo>
                            <a:pt x="363" y="17"/>
                          </a:lnTo>
                          <a:lnTo>
                            <a:pt x="375" y="12"/>
                          </a:lnTo>
                          <a:lnTo>
                            <a:pt x="380" y="12"/>
                          </a:lnTo>
                          <a:lnTo>
                            <a:pt x="392" y="12"/>
                          </a:lnTo>
                          <a:lnTo>
                            <a:pt x="397" y="12"/>
                          </a:lnTo>
                          <a:lnTo>
                            <a:pt x="409" y="12"/>
                          </a:lnTo>
                          <a:lnTo>
                            <a:pt x="414" y="6"/>
                          </a:lnTo>
                          <a:lnTo>
                            <a:pt x="426" y="6"/>
                          </a:lnTo>
                          <a:lnTo>
                            <a:pt x="437" y="6"/>
                          </a:lnTo>
                          <a:lnTo>
                            <a:pt x="448" y="6"/>
                          </a:lnTo>
                          <a:lnTo>
                            <a:pt x="460" y="6"/>
                          </a:lnTo>
                          <a:lnTo>
                            <a:pt x="465" y="6"/>
                          </a:lnTo>
                          <a:lnTo>
                            <a:pt x="471" y="6"/>
                          </a:lnTo>
                          <a:lnTo>
                            <a:pt x="494" y="6"/>
                          </a:lnTo>
                          <a:lnTo>
                            <a:pt x="511" y="6"/>
                          </a:lnTo>
                          <a:lnTo>
                            <a:pt x="522" y="6"/>
                          </a:lnTo>
                          <a:lnTo>
                            <a:pt x="528" y="6"/>
                          </a:lnTo>
                          <a:lnTo>
                            <a:pt x="545" y="6"/>
                          </a:lnTo>
                          <a:lnTo>
                            <a:pt x="550" y="0"/>
                          </a:lnTo>
                          <a:lnTo>
                            <a:pt x="556" y="6"/>
                          </a:lnTo>
                          <a:lnTo>
                            <a:pt x="562" y="0"/>
                          </a:lnTo>
                          <a:lnTo>
                            <a:pt x="562" y="6"/>
                          </a:lnTo>
                          <a:lnTo>
                            <a:pt x="573" y="6"/>
                          </a:lnTo>
                          <a:lnTo>
                            <a:pt x="590" y="6"/>
                          </a:lnTo>
                          <a:lnTo>
                            <a:pt x="601" y="6"/>
                          </a:lnTo>
                          <a:lnTo>
                            <a:pt x="607" y="6"/>
                          </a:lnTo>
                          <a:lnTo>
                            <a:pt x="613" y="6"/>
                          </a:lnTo>
                          <a:lnTo>
                            <a:pt x="630" y="6"/>
                          </a:lnTo>
                          <a:lnTo>
                            <a:pt x="641" y="6"/>
                          </a:lnTo>
                          <a:lnTo>
                            <a:pt x="652" y="6"/>
                          </a:lnTo>
                          <a:lnTo>
                            <a:pt x="658" y="6"/>
                          </a:lnTo>
                          <a:lnTo>
                            <a:pt x="664" y="12"/>
                          </a:lnTo>
                          <a:lnTo>
                            <a:pt x="669" y="12"/>
                          </a:lnTo>
                          <a:lnTo>
                            <a:pt x="681" y="12"/>
                          </a:lnTo>
                          <a:lnTo>
                            <a:pt x="686" y="12"/>
                          </a:lnTo>
                          <a:lnTo>
                            <a:pt x="692" y="12"/>
                          </a:lnTo>
                          <a:lnTo>
                            <a:pt x="709" y="23"/>
                          </a:lnTo>
                          <a:lnTo>
                            <a:pt x="715" y="23"/>
                          </a:lnTo>
                          <a:lnTo>
                            <a:pt x="720" y="29"/>
                          </a:lnTo>
                          <a:lnTo>
                            <a:pt x="726" y="29"/>
                          </a:lnTo>
                          <a:lnTo>
                            <a:pt x="732" y="29"/>
                          </a:lnTo>
                          <a:lnTo>
                            <a:pt x="737" y="34"/>
                          </a:lnTo>
                          <a:lnTo>
                            <a:pt x="743" y="34"/>
                          </a:lnTo>
                          <a:lnTo>
                            <a:pt x="760" y="40"/>
                          </a:lnTo>
                          <a:lnTo>
                            <a:pt x="766" y="40"/>
                          </a:lnTo>
                          <a:lnTo>
                            <a:pt x="771" y="40"/>
                          </a:lnTo>
                          <a:lnTo>
                            <a:pt x="777" y="40"/>
                          </a:lnTo>
                          <a:lnTo>
                            <a:pt x="788" y="46"/>
                          </a:lnTo>
                          <a:lnTo>
                            <a:pt x="811" y="46"/>
                          </a:lnTo>
                          <a:lnTo>
                            <a:pt x="811" y="51"/>
                          </a:lnTo>
                          <a:lnTo>
                            <a:pt x="822" y="57"/>
                          </a:lnTo>
                          <a:lnTo>
                            <a:pt x="828" y="57"/>
                          </a:lnTo>
                          <a:lnTo>
                            <a:pt x="851" y="74"/>
                          </a:lnTo>
                          <a:lnTo>
                            <a:pt x="856" y="80"/>
                          </a:lnTo>
                          <a:lnTo>
                            <a:pt x="856" y="85"/>
                          </a:lnTo>
                          <a:lnTo>
                            <a:pt x="862" y="85"/>
                          </a:lnTo>
                          <a:lnTo>
                            <a:pt x="868" y="91"/>
                          </a:lnTo>
                          <a:lnTo>
                            <a:pt x="873" y="91"/>
                          </a:lnTo>
                          <a:lnTo>
                            <a:pt x="879" y="97"/>
                          </a:lnTo>
                          <a:lnTo>
                            <a:pt x="890" y="102"/>
                          </a:lnTo>
                          <a:lnTo>
                            <a:pt x="896" y="102"/>
                          </a:lnTo>
                          <a:lnTo>
                            <a:pt x="902" y="102"/>
                          </a:lnTo>
                          <a:lnTo>
                            <a:pt x="907" y="102"/>
                          </a:lnTo>
                          <a:lnTo>
                            <a:pt x="907" y="97"/>
                          </a:lnTo>
                          <a:lnTo>
                            <a:pt x="913" y="102"/>
                          </a:lnTo>
                          <a:lnTo>
                            <a:pt x="919" y="102"/>
                          </a:lnTo>
                          <a:lnTo>
                            <a:pt x="919" y="97"/>
                          </a:lnTo>
                          <a:lnTo>
                            <a:pt x="919" y="91"/>
                          </a:lnTo>
                          <a:lnTo>
                            <a:pt x="919" y="97"/>
                          </a:lnTo>
                          <a:lnTo>
                            <a:pt x="924" y="91"/>
                          </a:lnTo>
                          <a:lnTo>
                            <a:pt x="924" y="97"/>
                          </a:lnTo>
                          <a:lnTo>
                            <a:pt x="930" y="97"/>
                          </a:lnTo>
                          <a:lnTo>
                            <a:pt x="936" y="97"/>
                          </a:lnTo>
                          <a:lnTo>
                            <a:pt x="941" y="97"/>
                          </a:lnTo>
                          <a:lnTo>
                            <a:pt x="947" y="97"/>
                          </a:lnTo>
                          <a:lnTo>
                            <a:pt x="947" y="102"/>
                          </a:lnTo>
                          <a:lnTo>
                            <a:pt x="953" y="102"/>
                          </a:lnTo>
                          <a:lnTo>
                            <a:pt x="953" y="108"/>
                          </a:lnTo>
                          <a:lnTo>
                            <a:pt x="958" y="108"/>
                          </a:lnTo>
                          <a:lnTo>
                            <a:pt x="953" y="108"/>
                          </a:lnTo>
                          <a:lnTo>
                            <a:pt x="953" y="102"/>
                          </a:lnTo>
                          <a:lnTo>
                            <a:pt x="958" y="102"/>
                          </a:lnTo>
                          <a:lnTo>
                            <a:pt x="964" y="102"/>
                          </a:lnTo>
                          <a:lnTo>
                            <a:pt x="964" y="108"/>
                          </a:lnTo>
                          <a:lnTo>
                            <a:pt x="970" y="108"/>
                          </a:lnTo>
                          <a:lnTo>
                            <a:pt x="975" y="114"/>
                          </a:lnTo>
                          <a:lnTo>
                            <a:pt x="975" y="108"/>
                          </a:lnTo>
                          <a:lnTo>
                            <a:pt x="981" y="108"/>
                          </a:lnTo>
                          <a:lnTo>
                            <a:pt x="981" y="102"/>
                          </a:lnTo>
                          <a:lnTo>
                            <a:pt x="987" y="108"/>
                          </a:lnTo>
                          <a:lnTo>
                            <a:pt x="987" y="114"/>
                          </a:lnTo>
                          <a:lnTo>
                            <a:pt x="987" y="131"/>
                          </a:lnTo>
                          <a:lnTo>
                            <a:pt x="987" y="136"/>
                          </a:lnTo>
                          <a:lnTo>
                            <a:pt x="987" y="148"/>
                          </a:lnTo>
                          <a:lnTo>
                            <a:pt x="981" y="154"/>
                          </a:lnTo>
                          <a:lnTo>
                            <a:pt x="975" y="165"/>
                          </a:lnTo>
                          <a:lnTo>
                            <a:pt x="975" y="171"/>
                          </a:lnTo>
                          <a:lnTo>
                            <a:pt x="970" y="171"/>
                          </a:lnTo>
                          <a:lnTo>
                            <a:pt x="970" y="176"/>
                          </a:lnTo>
                          <a:lnTo>
                            <a:pt x="970" y="182"/>
                          </a:lnTo>
                          <a:lnTo>
                            <a:pt x="970" y="188"/>
                          </a:lnTo>
                          <a:lnTo>
                            <a:pt x="975" y="193"/>
                          </a:lnTo>
                          <a:lnTo>
                            <a:pt x="975" y="199"/>
                          </a:lnTo>
                          <a:lnTo>
                            <a:pt x="981" y="205"/>
                          </a:lnTo>
                          <a:lnTo>
                            <a:pt x="987" y="205"/>
                          </a:lnTo>
                          <a:lnTo>
                            <a:pt x="987" y="210"/>
                          </a:lnTo>
                          <a:lnTo>
                            <a:pt x="987" y="216"/>
                          </a:lnTo>
                          <a:lnTo>
                            <a:pt x="992" y="216"/>
                          </a:lnTo>
                          <a:lnTo>
                            <a:pt x="992" y="222"/>
                          </a:lnTo>
                          <a:lnTo>
                            <a:pt x="998" y="222"/>
                          </a:lnTo>
                          <a:lnTo>
                            <a:pt x="998" y="227"/>
                          </a:lnTo>
                          <a:lnTo>
                            <a:pt x="1004" y="227"/>
                          </a:lnTo>
                          <a:lnTo>
                            <a:pt x="1004" y="233"/>
                          </a:lnTo>
                          <a:lnTo>
                            <a:pt x="1004" y="239"/>
                          </a:lnTo>
                          <a:lnTo>
                            <a:pt x="1009" y="239"/>
                          </a:lnTo>
                          <a:lnTo>
                            <a:pt x="1015" y="244"/>
                          </a:lnTo>
                          <a:lnTo>
                            <a:pt x="1015" y="250"/>
                          </a:lnTo>
                          <a:lnTo>
                            <a:pt x="1015" y="256"/>
                          </a:lnTo>
                          <a:lnTo>
                            <a:pt x="1015" y="261"/>
                          </a:lnTo>
                          <a:lnTo>
                            <a:pt x="1009" y="267"/>
                          </a:lnTo>
                          <a:lnTo>
                            <a:pt x="1004" y="273"/>
                          </a:lnTo>
                          <a:lnTo>
                            <a:pt x="998" y="278"/>
                          </a:lnTo>
                          <a:lnTo>
                            <a:pt x="998" y="284"/>
                          </a:lnTo>
                          <a:lnTo>
                            <a:pt x="992" y="284"/>
                          </a:lnTo>
                          <a:lnTo>
                            <a:pt x="992" y="295"/>
                          </a:lnTo>
                          <a:lnTo>
                            <a:pt x="987" y="295"/>
                          </a:lnTo>
                          <a:lnTo>
                            <a:pt x="987" y="301"/>
                          </a:lnTo>
                          <a:lnTo>
                            <a:pt x="987" y="307"/>
                          </a:lnTo>
                          <a:lnTo>
                            <a:pt x="981" y="307"/>
                          </a:lnTo>
                          <a:lnTo>
                            <a:pt x="981" y="312"/>
                          </a:lnTo>
                          <a:lnTo>
                            <a:pt x="975" y="318"/>
                          </a:lnTo>
                          <a:lnTo>
                            <a:pt x="970" y="318"/>
                          </a:lnTo>
                          <a:lnTo>
                            <a:pt x="970" y="324"/>
                          </a:lnTo>
                          <a:lnTo>
                            <a:pt x="964" y="324"/>
                          </a:lnTo>
                          <a:lnTo>
                            <a:pt x="958" y="324"/>
                          </a:lnTo>
                          <a:lnTo>
                            <a:pt x="953" y="329"/>
                          </a:lnTo>
                          <a:lnTo>
                            <a:pt x="947" y="335"/>
                          </a:lnTo>
                          <a:lnTo>
                            <a:pt x="941" y="335"/>
                          </a:lnTo>
                          <a:lnTo>
                            <a:pt x="941" y="341"/>
                          </a:lnTo>
                          <a:lnTo>
                            <a:pt x="936" y="341"/>
                          </a:lnTo>
                          <a:lnTo>
                            <a:pt x="936" y="346"/>
                          </a:lnTo>
                          <a:lnTo>
                            <a:pt x="936" y="352"/>
                          </a:lnTo>
                          <a:lnTo>
                            <a:pt x="941" y="352"/>
                          </a:lnTo>
                          <a:lnTo>
                            <a:pt x="941" y="358"/>
                          </a:lnTo>
                          <a:lnTo>
                            <a:pt x="941" y="363"/>
                          </a:lnTo>
                          <a:lnTo>
                            <a:pt x="941" y="369"/>
                          </a:lnTo>
                          <a:lnTo>
                            <a:pt x="947" y="375"/>
                          </a:lnTo>
                          <a:lnTo>
                            <a:pt x="953" y="386"/>
                          </a:lnTo>
                          <a:lnTo>
                            <a:pt x="953" y="392"/>
                          </a:lnTo>
                          <a:lnTo>
                            <a:pt x="953" y="403"/>
                          </a:lnTo>
                          <a:lnTo>
                            <a:pt x="953" y="414"/>
                          </a:lnTo>
                          <a:lnTo>
                            <a:pt x="947" y="437"/>
                          </a:lnTo>
                          <a:lnTo>
                            <a:pt x="947" y="448"/>
                          </a:lnTo>
                          <a:lnTo>
                            <a:pt x="941" y="454"/>
                          </a:lnTo>
                          <a:lnTo>
                            <a:pt x="941" y="460"/>
                          </a:lnTo>
                          <a:lnTo>
                            <a:pt x="936" y="471"/>
                          </a:lnTo>
                          <a:lnTo>
                            <a:pt x="936" y="488"/>
                          </a:lnTo>
                          <a:lnTo>
                            <a:pt x="936" y="499"/>
                          </a:lnTo>
                          <a:lnTo>
                            <a:pt x="936" y="511"/>
                          </a:lnTo>
                          <a:lnTo>
                            <a:pt x="936" y="522"/>
                          </a:lnTo>
                          <a:lnTo>
                            <a:pt x="936" y="533"/>
                          </a:lnTo>
                          <a:lnTo>
                            <a:pt x="936" y="545"/>
                          </a:lnTo>
                          <a:lnTo>
                            <a:pt x="936" y="556"/>
                          </a:lnTo>
                          <a:lnTo>
                            <a:pt x="936" y="562"/>
                          </a:lnTo>
                          <a:lnTo>
                            <a:pt x="930" y="567"/>
                          </a:lnTo>
                          <a:lnTo>
                            <a:pt x="930" y="573"/>
                          </a:lnTo>
                          <a:lnTo>
                            <a:pt x="924" y="573"/>
                          </a:lnTo>
                          <a:lnTo>
                            <a:pt x="924" y="579"/>
                          </a:lnTo>
                          <a:lnTo>
                            <a:pt x="919" y="584"/>
                          </a:lnTo>
                          <a:lnTo>
                            <a:pt x="913" y="584"/>
                          </a:lnTo>
                          <a:lnTo>
                            <a:pt x="913" y="590"/>
                          </a:lnTo>
                          <a:lnTo>
                            <a:pt x="913" y="601"/>
                          </a:lnTo>
                          <a:lnTo>
                            <a:pt x="913" y="607"/>
                          </a:lnTo>
                          <a:lnTo>
                            <a:pt x="913" y="613"/>
                          </a:lnTo>
                          <a:lnTo>
                            <a:pt x="919" y="613"/>
                          </a:lnTo>
                          <a:lnTo>
                            <a:pt x="919" y="618"/>
                          </a:lnTo>
                          <a:lnTo>
                            <a:pt x="924" y="618"/>
                          </a:lnTo>
                          <a:lnTo>
                            <a:pt x="930" y="618"/>
                          </a:lnTo>
                          <a:lnTo>
                            <a:pt x="936" y="618"/>
                          </a:lnTo>
                          <a:lnTo>
                            <a:pt x="936" y="624"/>
                          </a:lnTo>
                          <a:lnTo>
                            <a:pt x="941" y="630"/>
                          </a:lnTo>
                          <a:lnTo>
                            <a:pt x="953" y="641"/>
                          </a:lnTo>
                          <a:lnTo>
                            <a:pt x="953" y="647"/>
                          </a:lnTo>
                          <a:lnTo>
                            <a:pt x="953" y="652"/>
                          </a:lnTo>
                          <a:lnTo>
                            <a:pt x="958" y="658"/>
                          </a:lnTo>
                          <a:lnTo>
                            <a:pt x="964" y="664"/>
                          </a:lnTo>
                          <a:lnTo>
                            <a:pt x="964" y="669"/>
                          </a:lnTo>
                          <a:lnTo>
                            <a:pt x="958" y="675"/>
                          </a:lnTo>
                          <a:lnTo>
                            <a:pt x="953" y="681"/>
                          </a:lnTo>
                          <a:lnTo>
                            <a:pt x="947" y="686"/>
                          </a:lnTo>
                          <a:lnTo>
                            <a:pt x="941" y="686"/>
                          </a:lnTo>
                          <a:lnTo>
                            <a:pt x="936" y="686"/>
                          </a:lnTo>
                          <a:lnTo>
                            <a:pt x="936" y="692"/>
                          </a:lnTo>
                          <a:lnTo>
                            <a:pt x="930" y="698"/>
                          </a:lnTo>
                          <a:lnTo>
                            <a:pt x="924" y="703"/>
                          </a:lnTo>
                          <a:lnTo>
                            <a:pt x="924" y="709"/>
                          </a:lnTo>
                          <a:lnTo>
                            <a:pt x="924" y="715"/>
                          </a:lnTo>
                          <a:lnTo>
                            <a:pt x="919" y="720"/>
                          </a:lnTo>
                          <a:lnTo>
                            <a:pt x="919" y="726"/>
                          </a:lnTo>
                          <a:lnTo>
                            <a:pt x="919" y="732"/>
                          </a:lnTo>
                          <a:lnTo>
                            <a:pt x="919" y="737"/>
                          </a:lnTo>
                          <a:lnTo>
                            <a:pt x="913" y="737"/>
                          </a:lnTo>
                          <a:lnTo>
                            <a:pt x="913" y="743"/>
                          </a:lnTo>
                          <a:lnTo>
                            <a:pt x="907" y="743"/>
                          </a:lnTo>
                          <a:lnTo>
                            <a:pt x="896" y="749"/>
                          </a:lnTo>
                          <a:lnTo>
                            <a:pt x="896" y="754"/>
                          </a:lnTo>
                          <a:lnTo>
                            <a:pt x="890" y="754"/>
                          </a:lnTo>
                          <a:lnTo>
                            <a:pt x="890" y="766"/>
                          </a:lnTo>
                          <a:lnTo>
                            <a:pt x="885" y="766"/>
                          </a:lnTo>
                          <a:lnTo>
                            <a:pt x="885" y="777"/>
                          </a:lnTo>
                          <a:lnTo>
                            <a:pt x="885" y="783"/>
                          </a:lnTo>
                          <a:lnTo>
                            <a:pt x="890" y="794"/>
                          </a:lnTo>
                          <a:lnTo>
                            <a:pt x="890" y="805"/>
                          </a:lnTo>
                          <a:lnTo>
                            <a:pt x="896" y="805"/>
                          </a:lnTo>
                          <a:lnTo>
                            <a:pt x="896" y="811"/>
                          </a:lnTo>
                          <a:lnTo>
                            <a:pt x="896" y="822"/>
                          </a:lnTo>
                          <a:lnTo>
                            <a:pt x="890" y="822"/>
                          </a:lnTo>
                          <a:lnTo>
                            <a:pt x="890" y="828"/>
                          </a:lnTo>
                          <a:lnTo>
                            <a:pt x="890" y="834"/>
                          </a:lnTo>
                          <a:lnTo>
                            <a:pt x="885" y="834"/>
                          </a:lnTo>
                          <a:lnTo>
                            <a:pt x="879" y="839"/>
                          </a:lnTo>
                          <a:lnTo>
                            <a:pt x="873" y="839"/>
                          </a:lnTo>
                          <a:lnTo>
                            <a:pt x="868" y="839"/>
                          </a:lnTo>
                          <a:lnTo>
                            <a:pt x="868" y="845"/>
                          </a:lnTo>
                          <a:lnTo>
                            <a:pt x="868" y="851"/>
                          </a:lnTo>
                          <a:lnTo>
                            <a:pt x="862" y="851"/>
                          </a:lnTo>
                          <a:lnTo>
                            <a:pt x="856" y="856"/>
                          </a:lnTo>
                          <a:lnTo>
                            <a:pt x="851" y="856"/>
                          </a:lnTo>
                          <a:lnTo>
                            <a:pt x="851" y="862"/>
                          </a:lnTo>
                          <a:lnTo>
                            <a:pt x="845" y="862"/>
                          </a:lnTo>
                          <a:lnTo>
                            <a:pt x="839" y="862"/>
                          </a:lnTo>
                          <a:lnTo>
                            <a:pt x="845" y="862"/>
                          </a:lnTo>
                          <a:lnTo>
                            <a:pt x="839" y="862"/>
                          </a:lnTo>
                          <a:lnTo>
                            <a:pt x="834" y="862"/>
                          </a:lnTo>
                          <a:lnTo>
                            <a:pt x="834" y="868"/>
                          </a:lnTo>
                          <a:lnTo>
                            <a:pt x="828" y="868"/>
                          </a:lnTo>
                          <a:lnTo>
                            <a:pt x="822" y="868"/>
                          </a:lnTo>
                          <a:lnTo>
                            <a:pt x="817" y="873"/>
                          </a:lnTo>
                          <a:lnTo>
                            <a:pt x="811" y="873"/>
                          </a:lnTo>
                          <a:lnTo>
                            <a:pt x="805" y="873"/>
                          </a:lnTo>
                          <a:lnTo>
                            <a:pt x="805" y="879"/>
                          </a:lnTo>
                          <a:lnTo>
                            <a:pt x="794" y="879"/>
                          </a:lnTo>
                          <a:lnTo>
                            <a:pt x="788" y="879"/>
                          </a:lnTo>
                          <a:lnTo>
                            <a:pt x="788" y="885"/>
                          </a:lnTo>
                          <a:lnTo>
                            <a:pt x="777" y="885"/>
                          </a:lnTo>
                          <a:lnTo>
                            <a:pt x="771" y="890"/>
                          </a:lnTo>
                          <a:lnTo>
                            <a:pt x="766" y="890"/>
                          </a:lnTo>
                          <a:lnTo>
                            <a:pt x="760" y="896"/>
                          </a:lnTo>
                          <a:lnTo>
                            <a:pt x="754" y="902"/>
                          </a:lnTo>
                          <a:lnTo>
                            <a:pt x="754" y="907"/>
                          </a:lnTo>
                          <a:lnTo>
                            <a:pt x="749" y="907"/>
                          </a:lnTo>
                          <a:lnTo>
                            <a:pt x="749" y="913"/>
                          </a:lnTo>
                          <a:lnTo>
                            <a:pt x="749" y="919"/>
                          </a:lnTo>
                          <a:lnTo>
                            <a:pt x="743" y="930"/>
                          </a:lnTo>
                          <a:lnTo>
                            <a:pt x="743" y="936"/>
                          </a:lnTo>
                          <a:lnTo>
                            <a:pt x="743" y="941"/>
                          </a:lnTo>
                          <a:lnTo>
                            <a:pt x="743" y="947"/>
                          </a:lnTo>
                          <a:lnTo>
                            <a:pt x="749" y="958"/>
                          </a:lnTo>
                          <a:lnTo>
                            <a:pt x="749" y="964"/>
                          </a:lnTo>
                          <a:lnTo>
                            <a:pt x="749" y="970"/>
                          </a:lnTo>
                          <a:lnTo>
                            <a:pt x="749" y="975"/>
                          </a:lnTo>
                          <a:lnTo>
                            <a:pt x="743" y="975"/>
                          </a:lnTo>
                          <a:lnTo>
                            <a:pt x="743" y="981"/>
                          </a:lnTo>
                          <a:lnTo>
                            <a:pt x="737" y="987"/>
                          </a:lnTo>
                          <a:lnTo>
                            <a:pt x="732" y="992"/>
                          </a:lnTo>
                          <a:lnTo>
                            <a:pt x="726" y="992"/>
                          </a:lnTo>
                          <a:lnTo>
                            <a:pt x="720" y="992"/>
                          </a:lnTo>
                          <a:lnTo>
                            <a:pt x="720" y="998"/>
                          </a:lnTo>
                          <a:lnTo>
                            <a:pt x="709" y="998"/>
                          </a:lnTo>
                          <a:lnTo>
                            <a:pt x="709" y="1004"/>
                          </a:lnTo>
                          <a:lnTo>
                            <a:pt x="703" y="1004"/>
                          </a:lnTo>
                          <a:lnTo>
                            <a:pt x="698" y="1004"/>
                          </a:lnTo>
                          <a:lnTo>
                            <a:pt x="698" y="998"/>
                          </a:lnTo>
                          <a:lnTo>
                            <a:pt x="698" y="987"/>
                          </a:lnTo>
                          <a:lnTo>
                            <a:pt x="698" y="981"/>
                          </a:lnTo>
                          <a:lnTo>
                            <a:pt x="698" y="975"/>
                          </a:lnTo>
                          <a:lnTo>
                            <a:pt x="698" y="964"/>
                          </a:lnTo>
                          <a:lnTo>
                            <a:pt x="698" y="947"/>
                          </a:lnTo>
                          <a:lnTo>
                            <a:pt x="703" y="936"/>
                          </a:lnTo>
                          <a:lnTo>
                            <a:pt x="703" y="924"/>
                          </a:lnTo>
                          <a:lnTo>
                            <a:pt x="703" y="919"/>
                          </a:lnTo>
                          <a:lnTo>
                            <a:pt x="698" y="907"/>
                          </a:lnTo>
                          <a:lnTo>
                            <a:pt x="698" y="902"/>
                          </a:lnTo>
                          <a:lnTo>
                            <a:pt x="698" y="896"/>
                          </a:lnTo>
                          <a:lnTo>
                            <a:pt x="692" y="890"/>
                          </a:lnTo>
                          <a:lnTo>
                            <a:pt x="692" y="885"/>
                          </a:lnTo>
                          <a:lnTo>
                            <a:pt x="692" y="879"/>
                          </a:lnTo>
                          <a:lnTo>
                            <a:pt x="686" y="879"/>
                          </a:lnTo>
                          <a:lnTo>
                            <a:pt x="681" y="873"/>
                          </a:lnTo>
                          <a:lnTo>
                            <a:pt x="681" y="868"/>
                          </a:lnTo>
                          <a:lnTo>
                            <a:pt x="681" y="862"/>
                          </a:lnTo>
                          <a:lnTo>
                            <a:pt x="675" y="862"/>
                          </a:lnTo>
                          <a:lnTo>
                            <a:pt x="669" y="856"/>
                          </a:lnTo>
                          <a:lnTo>
                            <a:pt x="658" y="845"/>
                          </a:lnTo>
                          <a:lnTo>
                            <a:pt x="652" y="845"/>
                          </a:lnTo>
                          <a:lnTo>
                            <a:pt x="652" y="839"/>
                          </a:lnTo>
                          <a:lnTo>
                            <a:pt x="647" y="839"/>
                          </a:lnTo>
                          <a:lnTo>
                            <a:pt x="641" y="834"/>
                          </a:lnTo>
                          <a:lnTo>
                            <a:pt x="635" y="828"/>
                          </a:lnTo>
                          <a:lnTo>
                            <a:pt x="635" y="822"/>
                          </a:lnTo>
                          <a:lnTo>
                            <a:pt x="630" y="822"/>
                          </a:lnTo>
                          <a:lnTo>
                            <a:pt x="630" y="817"/>
                          </a:lnTo>
                          <a:lnTo>
                            <a:pt x="624" y="811"/>
                          </a:lnTo>
                          <a:lnTo>
                            <a:pt x="624" y="805"/>
                          </a:lnTo>
                          <a:lnTo>
                            <a:pt x="624" y="794"/>
                          </a:lnTo>
                          <a:lnTo>
                            <a:pt x="624" y="788"/>
                          </a:lnTo>
                          <a:lnTo>
                            <a:pt x="618" y="783"/>
                          </a:lnTo>
                          <a:lnTo>
                            <a:pt x="613" y="783"/>
                          </a:lnTo>
                          <a:lnTo>
                            <a:pt x="613" y="777"/>
                          </a:lnTo>
                          <a:lnTo>
                            <a:pt x="607" y="777"/>
                          </a:lnTo>
                          <a:lnTo>
                            <a:pt x="607" y="771"/>
                          </a:lnTo>
                          <a:lnTo>
                            <a:pt x="596" y="771"/>
                          </a:lnTo>
                          <a:lnTo>
                            <a:pt x="584" y="771"/>
                          </a:lnTo>
                          <a:lnTo>
                            <a:pt x="579" y="766"/>
                          </a:lnTo>
                          <a:lnTo>
                            <a:pt x="567" y="766"/>
                          </a:lnTo>
                          <a:lnTo>
                            <a:pt x="562" y="760"/>
                          </a:lnTo>
                          <a:lnTo>
                            <a:pt x="556" y="754"/>
                          </a:lnTo>
                          <a:lnTo>
                            <a:pt x="550" y="754"/>
                          </a:lnTo>
                          <a:lnTo>
                            <a:pt x="539" y="754"/>
                          </a:lnTo>
                          <a:lnTo>
                            <a:pt x="528" y="754"/>
                          </a:lnTo>
                          <a:lnTo>
                            <a:pt x="516" y="754"/>
                          </a:lnTo>
                          <a:lnTo>
                            <a:pt x="511" y="754"/>
                          </a:lnTo>
                          <a:lnTo>
                            <a:pt x="499" y="754"/>
                          </a:lnTo>
                          <a:lnTo>
                            <a:pt x="494" y="754"/>
                          </a:lnTo>
                          <a:lnTo>
                            <a:pt x="488" y="754"/>
                          </a:lnTo>
                          <a:lnTo>
                            <a:pt x="482" y="754"/>
                          </a:lnTo>
                          <a:lnTo>
                            <a:pt x="477" y="754"/>
                          </a:lnTo>
                          <a:lnTo>
                            <a:pt x="471" y="754"/>
                          </a:lnTo>
                          <a:lnTo>
                            <a:pt x="471" y="749"/>
                          </a:lnTo>
                          <a:lnTo>
                            <a:pt x="465" y="749"/>
                          </a:lnTo>
                          <a:lnTo>
                            <a:pt x="465" y="743"/>
                          </a:lnTo>
                          <a:lnTo>
                            <a:pt x="460" y="743"/>
                          </a:lnTo>
                          <a:lnTo>
                            <a:pt x="460" y="737"/>
                          </a:lnTo>
                          <a:lnTo>
                            <a:pt x="454" y="737"/>
                          </a:lnTo>
                          <a:lnTo>
                            <a:pt x="454" y="732"/>
                          </a:lnTo>
                          <a:lnTo>
                            <a:pt x="454" y="726"/>
                          </a:lnTo>
                          <a:lnTo>
                            <a:pt x="460" y="726"/>
                          </a:lnTo>
                          <a:lnTo>
                            <a:pt x="465" y="720"/>
                          </a:lnTo>
                          <a:lnTo>
                            <a:pt x="465" y="715"/>
                          </a:lnTo>
                          <a:lnTo>
                            <a:pt x="471" y="709"/>
                          </a:lnTo>
                          <a:lnTo>
                            <a:pt x="471" y="703"/>
                          </a:lnTo>
                          <a:lnTo>
                            <a:pt x="477" y="698"/>
                          </a:lnTo>
                          <a:lnTo>
                            <a:pt x="477" y="692"/>
                          </a:lnTo>
                          <a:lnTo>
                            <a:pt x="477" y="686"/>
                          </a:lnTo>
                          <a:lnTo>
                            <a:pt x="477" y="681"/>
                          </a:lnTo>
                          <a:lnTo>
                            <a:pt x="477" y="669"/>
                          </a:lnTo>
                          <a:lnTo>
                            <a:pt x="477" y="664"/>
                          </a:lnTo>
                          <a:lnTo>
                            <a:pt x="471" y="658"/>
                          </a:lnTo>
                          <a:lnTo>
                            <a:pt x="471" y="652"/>
                          </a:lnTo>
                          <a:lnTo>
                            <a:pt x="471" y="641"/>
                          </a:lnTo>
                          <a:lnTo>
                            <a:pt x="465" y="618"/>
                          </a:lnTo>
                          <a:lnTo>
                            <a:pt x="460" y="613"/>
                          </a:lnTo>
                          <a:lnTo>
                            <a:pt x="460" y="607"/>
                          </a:lnTo>
                          <a:lnTo>
                            <a:pt x="460" y="601"/>
                          </a:lnTo>
                          <a:lnTo>
                            <a:pt x="460" y="596"/>
                          </a:lnTo>
                          <a:lnTo>
                            <a:pt x="454" y="596"/>
                          </a:lnTo>
                          <a:lnTo>
                            <a:pt x="454" y="590"/>
                          </a:lnTo>
                          <a:lnTo>
                            <a:pt x="454" y="584"/>
                          </a:lnTo>
                          <a:lnTo>
                            <a:pt x="448" y="584"/>
                          </a:lnTo>
                          <a:lnTo>
                            <a:pt x="448" y="579"/>
                          </a:lnTo>
                          <a:lnTo>
                            <a:pt x="443" y="573"/>
                          </a:lnTo>
                          <a:lnTo>
                            <a:pt x="443" y="567"/>
                          </a:lnTo>
                          <a:lnTo>
                            <a:pt x="437" y="562"/>
                          </a:lnTo>
                          <a:lnTo>
                            <a:pt x="437" y="556"/>
                          </a:lnTo>
                          <a:lnTo>
                            <a:pt x="437" y="545"/>
                          </a:lnTo>
                          <a:lnTo>
                            <a:pt x="437" y="539"/>
                          </a:lnTo>
                          <a:lnTo>
                            <a:pt x="437" y="533"/>
                          </a:lnTo>
                          <a:lnTo>
                            <a:pt x="431" y="533"/>
                          </a:lnTo>
                          <a:lnTo>
                            <a:pt x="431" y="528"/>
                          </a:lnTo>
                          <a:lnTo>
                            <a:pt x="426" y="516"/>
                          </a:lnTo>
                          <a:lnTo>
                            <a:pt x="426" y="505"/>
                          </a:lnTo>
                          <a:lnTo>
                            <a:pt x="426" y="494"/>
                          </a:lnTo>
                          <a:lnTo>
                            <a:pt x="426" y="488"/>
                          </a:lnTo>
                          <a:lnTo>
                            <a:pt x="426" y="477"/>
                          </a:lnTo>
                          <a:lnTo>
                            <a:pt x="426" y="471"/>
                          </a:lnTo>
                          <a:lnTo>
                            <a:pt x="426" y="465"/>
                          </a:lnTo>
                          <a:lnTo>
                            <a:pt x="420" y="460"/>
                          </a:lnTo>
                          <a:lnTo>
                            <a:pt x="414" y="448"/>
                          </a:lnTo>
                          <a:lnTo>
                            <a:pt x="414" y="443"/>
                          </a:lnTo>
                          <a:lnTo>
                            <a:pt x="414" y="437"/>
                          </a:lnTo>
                          <a:lnTo>
                            <a:pt x="409" y="431"/>
                          </a:lnTo>
                          <a:lnTo>
                            <a:pt x="409" y="426"/>
                          </a:lnTo>
                          <a:lnTo>
                            <a:pt x="409" y="420"/>
                          </a:lnTo>
                          <a:lnTo>
                            <a:pt x="409" y="409"/>
                          </a:lnTo>
                          <a:lnTo>
                            <a:pt x="403" y="397"/>
                          </a:lnTo>
                          <a:lnTo>
                            <a:pt x="403" y="386"/>
                          </a:lnTo>
                          <a:lnTo>
                            <a:pt x="403" y="375"/>
                          </a:lnTo>
                          <a:lnTo>
                            <a:pt x="403" y="363"/>
                          </a:lnTo>
                          <a:lnTo>
                            <a:pt x="403" y="358"/>
                          </a:lnTo>
                          <a:lnTo>
                            <a:pt x="397" y="352"/>
                          </a:lnTo>
                          <a:lnTo>
                            <a:pt x="397" y="346"/>
                          </a:lnTo>
                          <a:lnTo>
                            <a:pt x="386" y="335"/>
                          </a:lnTo>
                          <a:lnTo>
                            <a:pt x="386" y="329"/>
                          </a:lnTo>
                          <a:lnTo>
                            <a:pt x="380" y="324"/>
                          </a:lnTo>
                          <a:lnTo>
                            <a:pt x="375" y="324"/>
                          </a:lnTo>
                          <a:lnTo>
                            <a:pt x="369" y="318"/>
                          </a:lnTo>
                          <a:lnTo>
                            <a:pt x="363" y="318"/>
                          </a:lnTo>
                          <a:lnTo>
                            <a:pt x="358" y="312"/>
                          </a:lnTo>
                          <a:lnTo>
                            <a:pt x="358" y="307"/>
                          </a:lnTo>
                          <a:lnTo>
                            <a:pt x="358" y="290"/>
                          </a:lnTo>
                          <a:lnTo>
                            <a:pt x="352" y="267"/>
                          </a:lnTo>
                          <a:lnTo>
                            <a:pt x="352" y="256"/>
                          </a:lnTo>
                          <a:lnTo>
                            <a:pt x="346" y="244"/>
                          </a:lnTo>
                          <a:lnTo>
                            <a:pt x="346" y="233"/>
                          </a:lnTo>
                          <a:lnTo>
                            <a:pt x="346" y="222"/>
                          </a:lnTo>
                          <a:lnTo>
                            <a:pt x="341" y="216"/>
                          </a:lnTo>
                          <a:lnTo>
                            <a:pt x="335" y="210"/>
                          </a:lnTo>
                          <a:lnTo>
                            <a:pt x="329" y="210"/>
                          </a:lnTo>
                          <a:lnTo>
                            <a:pt x="307" y="210"/>
                          </a:lnTo>
                          <a:lnTo>
                            <a:pt x="301" y="210"/>
                          </a:lnTo>
                          <a:lnTo>
                            <a:pt x="295" y="210"/>
                          </a:lnTo>
                          <a:lnTo>
                            <a:pt x="290" y="210"/>
                          </a:lnTo>
                          <a:lnTo>
                            <a:pt x="290" y="205"/>
                          </a:lnTo>
                          <a:lnTo>
                            <a:pt x="284" y="205"/>
                          </a:lnTo>
                          <a:lnTo>
                            <a:pt x="278" y="199"/>
                          </a:lnTo>
                          <a:lnTo>
                            <a:pt x="273" y="199"/>
                          </a:lnTo>
                          <a:lnTo>
                            <a:pt x="273" y="205"/>
                          </a:lnTo>
                          <a:lnTo>
                            <a:pt x="267" y="205"/>
                          </a:lnTo>
                          <a:lnTo>
                            <a:pt x="261" y="205"/>
                          </a:lnTo>
                          <a:lnTo>
                            <a:pt x="261" y="210"/>
                          </a:lnTo>
                          <a:lnTo>
                            <a:pt x="256" y="210"/>
                          </a:lnTo>
                          <a:lnTo>
                            <a:pt x="250" y="210"/>
                          </a:lnTo>
                          <a:lnTo>
                            <a:pt x="244" y="205"/>
                          </a:lnTo>
                          <a:lnTo>
                            <a:pt x="244" y="199"/>
                          </a:lnTo>
                          <a:lnTo>
                            <a:pt x="244" y="193"/>
                          </a:lnTo>
                          <a:lnTo>
                            <a:pt x="239" y="193"/>
                          </a:lnTo>
                          <a:lnTo>
                            <a:pt x="244" y="182"/>
                          </a:lnTo>
                          <a:lnTo>
                            <a:pt x="239" y="171"/>
                          </a:lnTo>
                          <a:lnTo>
                            <a:pt x="233" y="159"/>
                          </a:lnTo>
                          <a:lnTo>
                            <a:pt x="233" y="148"/>
                          </a:lnTo>
                          <a:lnTo>
                            <a:pt x="233" y="142"/>
                          </a:lnTo>
                          <a:lnTo>
                            <a:pt x="227" y="136"/>
                          </a:lnTo>
                          <a:lnTo>
                            <a:pt x="227" y="131"/>
                          </a:lnTo>
                          <a:lnTo>
                            <a:pt x="222" y="131"/>
                          </a:lnTo>
                          <a:lnTo>
                            <a:pt x="216" y="131"/>
                          </a:lnTo>
                          <a:lnTo>
                            <a:pt x="216" y="125"/>
                          </a:lnTo>
                          <a:lnTo>
                            <a:pt x="205" y="131"/>
                          </a:lnTo>
                          <a:lnTo>
                            <a:pt x="193" y="136"/>
                          </a:lnTo>
                          <a:lnTo>
                            <a:pt x="188" y="142"/>
                          </a:lnTo>
                          <a:lnTo>
                            <a:pt x="176" y="142"/>
                          </a:lnTo>
                          <a:lnTo>
                            <a:pt x="171" y="148"/>
                          </a:lnTo>
                          <a:lnTo>
                            <a:pt x="165" y="148"/>
                          </a:lnTo>
                          <a:lnTo>
                            <a:pt x="154" y="154"/>
                          </a:lnTo>
                          <a:lnTo>
                            <a:pt x="148" y="154"/>
                          </a:lnTo>
                          <a:lnTo>
                            <a:pt x="142" y="154"/>
                          </a:lnTo>
                          <a:lnTo>
                            <a:pt x="137" y="154"/>
                          </a:lnTo>
                          <a:lnTo>
                            <a:pt x="137" y="159"/>
                          </a:lnTo>
                          <a:lnTo>
                            <a:pt x="131" y="159"/>
                          </a:lnTo>
                          <a:lnTo>
                            <a:pt x="131" y="165"/>
                          </a:lnTo>
                          <a:lnTo>
                            <a:pt x="125" y="165"/>
                          </a:lnTo>
                          <a:lnTo>
                            <a:pt x="119" y="165"/>
                          </a:lnTo>
                          <a:lnTo>
                            <a:pt x="119" y="171"/>
                          </a:lnTo>
                          <a:lnTo>
                            <a:pt x="119" y="176"/>
                          </a:lnTo>
                          <a:lnTo>
                            <a:pt x="114" y="182"/>
                          </a:lnTo>
                          <a:lnTo>
                            <a:pt x="108" y="193"/>
                          </a:lnTo>
                          <a:lnTo>
                            <a:pt x="108" y="199"/>
                          </a:lnTo>
                          <a:lnTo>
                            <a:pt x="102" y="199"/>
                          </a:lnTo>
                          <a:lnTo>
                            <a:pt x="102" y="205"/>
                          </a:lnTo>
                          <a:lnTo>
                            <a:pt x="97" y="205"/>
                          </a:lnTo>
                          <a:lnTo>
                            <a:pt x="97" y="210"/>
                          </a:lnTo>
                          <a:lnTo>
                            <a:pt x="91" y="210"/>
                          </a:lnTo>
                          <a:lnTo>
                            <a:pt x="80" y="210"/>
                          </a:lnTo>
                          <a:lnTo>
                            <a:pt x="74" y="210"/>
                          </a:lnTo>
                          <a:lnTo>
                            <a:pt x="68" y="210"/>
                          </a:lnTo>
                          <a:lnTo>
                            <a:pt x="63" y="210"/>
                          </a:lnTo>
                          <a:lnTo>
                            <a:pt x="57" y="210"/>
                          </a:lnTo>
                          <a:lnTo>
                            <a:pt x="51" y="210"/>
                          </a:lnTo>
                          <a:lnTo>
                            <a:pt x="46" y="210"/>
                          </a:lnTo>
                          <a:lnTo>
                            <a:pt x="40" y="210"/>
                          </a:lnTo>
                          <a:lnTo>
                            <a:pt x="34" y="210"/>
                          </a:lnTo>
                          <a:lnTo>
                            <a:pt x="23" y="210"/>
                          </a:lnTo>
                          <a:lnTo>
                            <a:pt x="0" y="216"/>
                          </a:lnTo>
                          <a:lnTo>
                            <a:pt x="0" y="205"/>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03" name="Google Shape;1603;p26"/>
                    <p:cNvSpPr/>
                    <p:nvPr/>
                  </p:nvSpPr>
                  <p:spPr>
                    <a:xfrm>
                      <a:off x="3255659" y="2596629"/>
                      <a:ext cx="1021311" cy="1178996"/>
                    </a:xfrm>
                    <a:custGeom>
                      <a:avLst/>
                      <a:gdLst/>
                      <a:ahLst/>
                      <a:cxnLst/>
                      <a:rect l="l" t="t" r="r" b="b"/>
                      <a:pathLst>
                        <a:path w="969" h="1088" extrusionOk="0">
                          <a:moveTo>
                            <a:pt x="181" y="1083"/>
                          </a:moveTo>
                          <a:lnTo>
                            <a:pt x="181" y="1077"/>
                          </a:lnTo>
                          <a:lnTo>
                            <a:pt x="187" y="1066"/>
                          </a:lnTo>
                          <a:lnTo>
                            <a:pt x="187" y="1054"/>
                          </a:lnTo>
                          <a:lnTo>
                            <a:pt x="193" y="1037"/>
                          </a:lnTo>
                          <a:lnTo>
                            <a:pt x="193" y="1032"/>
                          </a:lnTo>
                          <a:lnTo>
                            <a:pt x="193" y="1009"/>
                          </a:lnTo>
                          <a:lnTo>
                            <a:pt x="193" y="1003"/>
                          </a:lnTo>
                          <a:lnTo>
                            <a:pt x="193" y="998"/>
                          </a:lnTo>
                          <a:lnTo>
                            <a:pt x="187" y="992"/>
                          </a:lnTo>
                          <a:lnTo>
                            <a:pt x="187" y="986"/>
                          </a:lnTo>
                          <a:lnTo>
                            <a:pt x="187" y="964"/>
                          </a:lnTo>
                          <a:lnTo>
                            <a:pt x="187" y="952"/>
                          </a:lnTo>
                          <a:lnTo>
                            <a:pt x="193" y="952"/>
                          </a:lnTo>
                          <a:lnTo>
                            <a:pt x="193" y="947"/>
                          </a:lnTo>
                          <a:lnTo>
                            <a:pt x="198" y="941"/>
                          </a:lnTo>
                          <a:lnTo>
                            <a:pt x="198" y="935"/>
                          </a:lnTo>
                          <a:lnTo>
                            <a:pt x="204" y="935"/>
                          </a:lnTo>
                          <a:lnTo>
                            <a:pt x="204" y="930"/>
                          </a:lnTo>
                          <a:lnTo>
                            <a:pt x="210" y="924"/>
                          </a:lnTo>
                          <a:lnTo>
                            <a:pt x="210" y="918"/>
                          </a:lnTo>
                          <a:lnTo>
                            <a:pt x="210" y="913"/>
                          </a:lnTo>
                          <a:lnTo>
                            <a:pt x="210" y="907"/>
                          </a:lnTo>
                          <a:lnTo>
                            <a:pt x="215" y="907"/>
                          </a:lnTo>
                          <a:lnTo>
                            <a:pt x="215" y="896"/>
                          </a:lnTo>
                          <a:lnTo>
                            <a:pt x="215" y="890"/>
                          </a:lnTo>
                          <a:lnTo>
                            <a:pt x="221" y="884"/>
                          </a:lnTo>
                          <a:lnTo>
                            <a:pt x="227" y="884"/>
                          </a:lnTo>
                          <a:lnTo>
                            <a:pt x="227" y="879"/>
                          </a:lnTo>
                          <a:lnTo>
                            <a:pt x="232" y="879"/>
                          </a:lnTo>
                          <a:lnTo>
                            <a:pt x="238" y="873"/>
                          </a:lnTo>
                          <a:lnTo>
                            <a:pt x="244" y="873"/>
                          </a:lnTo>
                          <a:lnTo>
                            <a:pt x="244" y="867"/>
                          </a:lnTo>
                          <a:lnTo>
                            <a:pt x="249" y="867"/>
                          </a:lnTo>
                          <a:lnTo>
                            <a:pt x="255" y="867"/>
                          </a:lnTo>
                          <a:lnTo>
                            <a:pt x="255" y="862"/>
                          </a:lnTo>
                          <a:lnTo>
                            <a:pt x="261" y="862"/>
                          </a:lnTo>
                          <a:lnTo>
                            <a:pt x="261" y="856"/>
                          </a:lnTo>
                          <a:lnTo>
                            <a:pt x="266" y="850"/>
                          </a:lnTo>
                          <a:lnTo>
                            <a:pt x="266" y="828"/>
                          </a:lnTo>
                          <a:lnTo>
                            <a:pt x="272" y="799"/>
                          </a:lnTo>
                          <a:lnTo>
                            <a:pt x="272" y="788"/>
                          </a:lnTo>
                          <a:lnTo>
                            <a:pt x="272" y="777"/>
                          </a:lnTo>
                          <a:lnTo>
                            <a:pt x="272" y="765"/>
                          </a:lnTo>
                          <a:lnTo>
                            <a:pt x="272" y="760"/>
                          </a:lnTo>
                          <a:lnTo>
                            <a:pt x="272" y="754"/>
                          </a:lnTo>
                          <a:lnTo>
                            <a:pt x="272" y="748"/>
                          </a:lnTo>
                          <a:lnTo>
                            <a:pt x="272" y="743"/>
                          </a:lnTo>
                          <a:lnTo>
                            <a:pt x="272" y="731"/>
                          </a:lnTo>
                          <a:lnTo>
                            <a:pt x="272" y="726"/>
                          </a:lnTo>
                          <a:lnTo>
                            <a:pt x="266" y="726"/>
                          </a:lnTo>
                          <a:lnTo>
                            <a:pt x="261" y="714"/>
                          </a:lnTo>
                          <a:lnTo>
                            <a:pt x="255" y="703"/>
                          </a:lnTo>
                          <a:lnTo>
                            <a:pt x="249" y="703"/>
                          </a:lnTo>
                          <a:lnTo>
                            <a:pt x="244" y="697"/>
                          </a:lnTo>
                          <a:lnTo>
                            <a:pt x="244" y="692"/>
                          </a:lnTo>
                          <a:lnTo>
                            <a:pt x="238" y="686"/>
                          </a:lnTo>
                          <a:lnTo>
                            <a:pt x="238" y="680"/>
                          </a:lnTo>
                          <a:lnTo>
                            <a:pt x="227" y="675"/>
                          </a:lnTo>
                          <a:lnTo>
                            <a:pt x="215" y="669"/>
                          </a:lnTo>
                          <a:lnTo>
                            <a:pt x="215" y="663"/>
                          </a:lnTo>
                          <a:lnTo>
                            <a:pt x="210" y="658"/>
                          </a:lnTo>
                          <a:lnTo>
                            <a:pt x="204" y="652"/>
                          </a:lnTo>
                          <a:lnTo>
                            <a:pt x="198" y="646"/>
                          </a:lnTo>
                          <a:lnTo>
                            <a:pt x="193" y="646"/>
                          </a:lnTo>
                          <a:lnTo>
                            <a:pt x="187" y="641"/>
                          </a:lnTo>
                          <a:lnTo>
                            <a:pt x="187" y="635"/>
                          </a:lnTo>
                          <a:lnTo>
                            <a:pt x="181" y="635"/>
                          </a:lnTo>
                          <a:lnTo>
                            <a:pt x="181" y="629"/>
                          </a:lnTo>
                          <a:lnTo>
                            <a:pt x="176" y="629"/>
                          </a:lnTo>
                          <a:lnTo>
                            <a:pt x="170" y="629"/>
                          </a:lnTo>
                          <a:lnTo>
                            <a:pt x="170" y="623"/>
                          </a:lnTo>
                          <a:lnTo>
                            <a:pt x="170" y="618"/>
                          </a:lnTo>
                          <a:lnTo>
                            <a:pt x="164" y="618"/>
                          </a:lnTo>
                          <a:lnTo>
                            <a:pt x="159" y="618"/>
                          </a:lnTo>
                          <a:lnTo>
                            <a:pt x="153" y="618"/>
                          </a:lnTo>
                          <a:lnTo>
                            <a:pt x="147" y="612"/>
                          </a:lnTo>
                          <a:lnTo>
                            <a:pt x="142" y="612"/>
                          </a:lnTo>
                          <a:lnTo>
                            <a:pt x="136" y="606"/>
                          </a:lnTo>
                          <a:lnTo>
                            <a:pt x="119" y="606"/>
                          </a:lnTo>
                          <a:lnTo>
                            <a:pt x="113" y="612"/>
                          </a:lnTo>
                          <a:lnTo>
                            <a:pt x="91" y="618"/>
                          </a:lnTo>
                          <a:lnTo>
                            <a:pt x="85" y="618"/>
                          </a:lnTo>
                          <a:lnTo>
                            <a:pt x="62" y="629"/>
                          </a:lnTo>
                          <a:lnTo>
                            <a:pt x="57" y="629"/>
                          </a:lnTo>
                          <a:lnTo>
                            <a:pt x="51" y="629"/>
                          </a:lnTo>
                          <a:lnTo>
                            <a:pt x="45" y="629"/>
                          </a:lnTo>
                          <a:lnTo>
                            <a:pt x="40" y="629"/>
                          </a:lnTo>
                          <a:lnTo>
                            <a:pt x="34" y="635"/>
                          </a:lnTo>
                          <a:lnTo>
                            <a:pt x="28" y="641"/>
                          </a:lnTo>
                          <a:lnTo>
                            <a:pt x="23" y="646"/>
                          </a:lnTo>
                          <a:lnTo>
                            <a:pt x="17" y="646"/>
                          </a:lnTo>
                          <a:lnTo>
                            <a:pt x="17" y="652"/>
                          </a:lnTo>
                          <a:lnTo>
                            <a:pt x="6" y="652"/>
                          </a:lnTo>
                          <a:lnTo>
                            <a:pt x="0" y="652"/>
                          </a:lnTo>
                          <a:lnTo>
                            <a:pt x="0" y="646"/>
                          </a:lnTo>
                          <a:lnTo>
                            <a:pt x="0" y="641"/>
                          </a:lnTo>
                          <a:lnTo>
                            <a:pt x="0" y="635"/>
                          </a:lnTo>
                          <a:lnTo>
                            <a:pt x="6" y="635"/>
                          </a:lnTo>
                          <a:lnTo>
                            <a:pt x="6" y="629"/>
                          </a:lnTo>
                          <a:lnTo>
                            <a:pt x="6" y="623"/>
                          </a:lnTo>
                          <a:lnTo>
                            <a:pt x="6" y="618"/>
                          </a:lnTo>
                          <a:lnTo>
                            <a:pt x="11" y="618"/>
                          </a:lnTo>
                          <a:lnTo>
                            <a:pt x="11" y="612"/>
                          </a:lnTo>
                          <a:lnTo>
                            <a:pt x="11" y="606"/>
                          </a:lnTo>
                          <a:lnTo>
                            <a:pt x="17" y="606"/>
                          </a:lnTo>
                          <a:lnTo>
                            <a:pt x="17" y="601"/>
                          </a:lnTo>
                          <a:lnTo>
                            <a:pt x="11" y="601"/>
                          </a:lnTo>
                          <a:lnTo>
                            <a:pt x="11" y="595"/>
                          </a:lnTo>
                          <a:lnTo>
                            <a:pt x="17" y="601"/>
                          </a:lnTo>
                          <a:lnTo>
                            <a:pt x="23" y="601"/>
                          </a:lnTo>
                          <a:lnTo>
                            <a:pt x="28" y="601"/>
                          </a:lnTo>
                          <a:lnTo>
                            <a:pt x="40" y="589"/>
                          </a:lnTo>
                          <a:lnTo>
                            <a:pt x="45" y="589"/>
                          </a:lnTo>
                          <a:lnTo>
                            <a:pt x="45" y="584"/>
                          </a:lnTo>
                          <a:lnTo>
                            <a:pt x="51" y="584"/>
                          </a:lnTo>
                          <a:lnTo>
                            <a:pt x="51" y="578"/>
                          </a:lnTo>
                          <a:lnTo>
                            <a:pt x="57" y="578"/>
                          </a:lnTo>
                          <a:lnTo>
                            <a:pt x="57" y="572"/>
                          </a:lnTo>
                          <a:lnTo>
                            <a:pt x="62" y="572"/>
                          </a:lnTo>
                          <a:lnTo>
                            <a:pt x="74" y="561"/>
                          </a:lnTo>
                          <a:lnTo>
                            <a:pt x="79" y="561"/>
                          </a:lnTo>
                          <a:lnTo>
                            <a:pt x="85" y="555"/>
                          </a:lnTo>
                          <a:lnTo>
                            <a:pt x="85" y="550"/>
                          </a:lnTo>
                          <a:lnTo>
                            <a:pt x="91" y="550"/>
                          </a:lnTo>
                          <a:lnTo>
                            <a:pt x="91" y="544"/>
                          </a:lnTo>
                          <a:lnTo>
                            <a:pt x="91" y="538"/>
                          </a:lnTo>
                          <a:lnTo>
                            <a:pt x="91" y="533"/>
                          </a:lnTo>
                          <a:lnTo>
                            <a:pt x="91" y="527"/>
                          </a:lnTo>
                          <a:lnTo>
                            <a:pt x="91" y="521"/>
                          </a:lnTo>
                          <a:lnTo>
                            <a:pt x="85" y="521"/>
                          </a:lnTo>
                          <a:lnTo>
                            <a:pt x="85" y="516"/>
                          </a:lnTo>
                          <a:lnTo>
                            <a:pt x="85" y="504"/>
                          </a:lnTo>
                          <a:lnTo>
                            <a:pt x="79" y="504"/>
                          </a:lnTo>
                          <a:lnTo>
                            <a:pt x="74" y="499"/>
                          </a:lnTo>
                          <a:lnTo>
                            <a:pt x="74" y="493"/>
                          </a:lnTo>
                          <a:lnTo>
                            <a:pt x="74" y="487"/>
                          </a:lnTo>
                          <a:lnTo>
                            <a:pt x="74" y="482"/>
                          </a:lnTo>
                          <a:lnTo>
                            <a:pt x="68" y="476"/>
                          </a:lnTo>
                          <a:lnTo>
                            <a:pt x="68" y="465"/>
                          </a:lnTo>
                          <a:lnTo>
                            <a:pt x="74" y="459"/>
                          </a:lnTo>
                          <a:lnTo>
                            <a:pt x="74" y="453"/>
                          </a:lnTo>
                          <a:lnTo>
                            <a:pt x="85" y="453"/>
                          </a:lnTo>
                          <a:lnTo>
                            <a:pt x="85" y="448"/>
                          </a:lnTo>
                          <a:lnTo>
                            <a:pt x="91" y="448"/>
                          </a:lnTo>
                          <a:lnTo>
                            <a:pt x="96" y="453"/>
                          </a:lnTo>
                          <a:lnTo>
                            <a:pt x="102" y="453"/>
                          </a:lnTo>
                          <a:lnTo>
                            <a:pt x="113" y="453"/>
                          </a:lnTo>
                          <a:lnTo>
                            <a:pt x="113" y="459"/>
                          </a:lnTo>
                          <a:lnTo>
                            <a:pt x="119" y="459"/>
                          </a:lnTo>
                          <a:lnTo>
                            <a:pt x="125" y="459"/>
                          </a:lnTo>
                          <a:lnTo>
                            <a:pt x="130" y="465"/>
                          </a:lnTo>
                          <a:lnTo>
                            <a:pt x="136" y="465"/>
                          </a:lnTo>
                          <a:lnTo>
                            <a:pt x="142" y="465"/>
                          </a:lnTo>
                          <a:lnTo>
                            <a:pt x="147" y="465"/>
                          </a:lnTo>
                          <a:lnTo>
                            <a:pt x="159" y="465"/>
                          </a:lnTo>
                          <a:lnTo>
                            <a:pt x="159" y="459"/>
                          </a:lnTo>
                          <a:lnTo>
                            <a:pt x="159" y="453"/>
                          </a:lnTo>
                          <a:lnTo>
                            <a:pt x="164" y="453"/>
                          </a:lnTo>
                          <a:lnTo>
                            <a:pt x="170" y="448"/>
                          </a:lnTo>
                          <a:lnTo>
                            <a:pt x="170" y="442"/>
                          </a:lnTo>
                          <a:lnTo>
                            <a:pt x="176" y="436"/>
                          </a:lnTo>
                          <a:lnTo>
                            <a:pt x="187" y="436"/>
                          </a:lnTo>
                          <a:lnTo>
                            <a:pt x="198" y="436"/>
                          </a:lnTo>
                          <a:lnTo>
                            <a:pt x="204" y="436"/>
                          </a:lnTo>
                          <a:lnTo>
                            <a:pt x="210" y="436"/>
                          </a:lnTo>
                          <a:lnTo>
                            <a:pt x="215" y="431"/>
                          </a:lnTo>
                          <a:lnTo>
                            <a:pt x="227" y="431"/>
                          </a:lnTo>
                          <a:lnTo>
                            <a:pt x="232" y="425"/>
                          </a:lnTo>
                          <a:lnTo>
                            <a:pt x="238" y="425"/>
                          </a:lnTo>
                          <a:lnTo>
                            <a:pt x="244" y="419"/>
                          </a:lnTo>
                          <a:lnTo>
                            <a:pt x="249" y="419"/>
                          </a:lnTo>
                          <a:lnTo>
                            <a:pt x="255" y="419"/>
                          </a:lnTo>
                          <a:lnTo>
                            <a:pt x="261" y="414"/>
                          </a:lnTo>
                          <a:lnTo>
                            <a:pt x="261" y="408"/>
                          </a:lnTo>
                          <a:lnTo>
                            <a:pt x="266" y="408"/>
                          </a:lnTo>
                          <a:lnTo>
                            <a:pt x="272" y="408"/>
                          </a:lnTo>
                          <a:lnTo>
                            <a:pt x="278" y="402"/>
                          </a:lnTo>
                          <a:lnTo>
                            <a:pt x="284" y="397"/>
                          </a:lnTo>
                          <a:lnTo>
                            <a:pt x="289" y="397"/>
                          </a:lnTo>
                          <a:lnTo>
                            <a:pt x="289" y="391"/>
                          </a:lnTo>
                          <a:lnTo>
                            <a:pt x="295" y="391"/>
                          </a:lnTo>
                          <a:lnTo>
                            <a:pt x="301" y="391"/>
                          </a:lnTo>
                          <a:lnTo>
                            <a:pt x="301" y="385"/>
                          </a:lnTo>
                          <a:lnTo>
                            <a:pt x="306" y="380"/>
                          </a:lnTo>
                          <a:lnTo>
                            <a:pt x="312" y="380"/>
                          </a:lnTo>
                          <a:lnTo>
                            <a:pt x="318" y="374"/>
                          </a:lnTo>
                          <a:lnTo>
                            <a:pt x="323" y="374"/>
                          </a:lnTo>
                          <a:lnTo>
                            <a:pt x="323" y="368"/>
                          </a:lnTo>
                          <a:lnTo>
                            <a:pt x="329" y="368"/>
                          </a:lnTo>
                          <a:lnTo>
                            <a:pt x="329" y="363"/>
                          </a:lnTo>
                          <a:lnTo>
                            <a:pt x="335" y="363"/>
                          </a:lnTo>
                          <a:lnTo>
                            <a:pt x="340" y="363"/>
                          </a:lnTo>
                          <a:lnTo>
                            <a:pt x="340" y="357"/>
                          </a:lnTo>
                          <a:lnTo>
                            <a:pt x="346" y="357"/>
                          </a:lnTo>
                          <a:lnTo>
                            <a:pt x="346" y="351"/>
                          </a:lnTo>
                          <a:lnTo>
                            <a:pt x="352" y="351"/>
                          </a:lnTo>
                          <a:lnTo>
                            <a:pt x="352" y="346"/>
                          </a:lnTo>
                          <a:lnTo>
                            <a:pt x="357" y="346"/>
                          </a:lnTo>
                          <a:lnTo>
                            <a:pt x="357" y="340"/>
                          </a:lnTo>
                          <a:lnTo>
                            <a:pt x="363" y="340"/>
                          </a:lnTo>
                          <a:lnTo>
                            <a:pt x="369" y="340"/>
                          </a:lnTo>
                          <a:lnTo>
                            <a:pt x="369" y="334"/>
                          </a:lnTo>
                          <a:lnTo>
                            <a:pt x="369" y="329"/>
                          </a:lnTo>
                          <a:lnTo>
                            <a:pt x="374" y="329"/>
                          </a:lnTo>
                          <a:lnTo>
                            <a:pt x="380" y="329"/>
                          </a:lnTo>
                          <a:lnTo>
                            <a:pt x="380" y="323"/>
                          </a:lnTo>
                          <a:lnTo>
                            <a:pt x="386" y="312"/>
                          </a:lnTo>
                          <a:lnTo>
                            <a:pt x="391" y="312"/>
                          </a:lnTo>
                          <a:lnTo>
                            <a:pt x="397" y="312"/>
                          </a:lnTo>
                          <a:lnTo>
                            <a:pt x="397" y="306"/>
                          </a:lnTo>
                          <a:lnTo>
                            <a:pt x="397" y="300"/>
                          </a:lnTo>
                          <a:lnTo>
                            <a:pt x="408" y="295"/>
                          </a:lnTo>
                          <a:lnTo>
                            <a:pt x="414" y="295"/>
                          </a:lnTo>
                          <a:lnTo>
                            <a:pt x="420" y="283"/>
                          </a:lnTo>
                          <a:lnTo>
                            <a:pt x="425" y="283"/>
                          </a:lnTo>
                          <a:lnTo>
                            <a:pt x="425" y="278"/>
                          </a:lnTo>
                          <a:lnTo>
                            <a:pt x="431" y="278"/>
                          </a:lnTo>
                          <a:lnTo>
                            <a:pt x="431" y="272"/>
                          </a:lnTo>
                          <a:lnTo>
                            <a:pt x="442" y="266"/>
                          </a:lnTo>
                          <a:lnTo>
                            <a:pt x="448" y="261"/>
                          </a:lnTo>
                          <a:lnTo>
                            <a:pt x="454" y="261"/>
                          </a:lnTo>
                          <a:lnTo>
                            <a:pt x="454" y="255"/>
                          </a:lnTo>
                          <a:lnTo>
                            <a:pt x="459" y="255"/>
                          </a:lnTo>
                          <a:lnTo>
                            <a:pt x="465" y="255"/>
                          </a:lnTo>
                          <a:lnTo>
                            <a:pt x="471" y="249"/>
                          </a:lnTo>
                          <a:lnTo>
                            <a:pt x="476" y="249"/>
                          </a:lnTo>
                          <a:lnTo>
                            <a:pt x="482" y="244"/>
                          </a:lnTo>
                          <a:lnTo>
                            <a:pt x="488" y="244"/>
                          </a:lnTo>
                          <a:lnTo>
                            <a:pt x="505" y="244"/>
                          </a:lnTo>
                          <a:lnTo>
                            <a:pt x="516" y="244"/>
                          </a:lnTo>
                          <a:lnTo>
                            <a:pt x="522" y="244"/>
                          </a:lnTo>
                          <a:lnTo>
                            <a:pt x="522" y="238"/>
                          </a:lnTo>
                          <a:lnTo>
                            <a:pt x="527" y="238"/>
                          </a:lnTo>
                          <a:lnTo>
                            <a:pt x="539" y="232"/>
                          </a:lnTo>
                          <a:lnTo>
                            <a:pt x="539" y="227"/>
                          </a:lnTo>
                          <a:lnTo>
                            <a:pt x="539" y="215"/>
                          </a:lnTo>
                          <a:lnTo>
                            <a:pt x="539" y="210"/>
                          </a:lnTo>
                          <a:lnTo>
                            <a:pt x="539" y="204"/>
                          </a:lnTo>
                          <a:lnTo>
                            <a:pt x="533" y="198"/>
                          </a:lnTo>
                          <a:lnTo>
                            <a:pt x="527" y="198"/>
                          </a:lnTo>
                          <a:lnTo>
                            <a:pt x="527" y="193"/>
                          </a:lnTo>
                          <a:lnTo>
                            <a:pt x="527" y="187"/>
                          </a:lnTo>
                          <a:lnTo>
                            <a:pt x="522" y="176"/>
                          </a:lnTo>
                          <a:lnTo>
                            <a:pt x="522" y="170"/>
                          </a:lnTo>
                          <a:lnTo>
                            <a:pt x="510" y="153"/>
                          </a:lnTo>
                          <a:lnTo>
                            <a:pt x="510" y="142"/>
                          </a:lnTo>
                          <a:lnTo>
                            <a:pt x="510" y="130"/>
                          </a:lnTo>
                          <a:lnTo>
                            <a:pt x="505" y="113"/>
                          </a:lnTo>
                          <a:lnTo>
                            <a:pt x="505" y="102"/>
                          </a:lnTo>
                          <a:lnTo>
                            <a:pt x="499" y="91"/>
                          </a:lnTo>
                          <a:lnTo>
                            <a:pt x="499" y="85"/>
                          </a:lnTo>
                          <a:lnTo>
                            <a:pt x="499" y="79"/>
                          </a:lnTo>
                          <a:lnTo>
                            <a:pt x="499" y="74"/>
                          </a:lnTo>
                          <a:lnTo>
                            <a:pt x="505" y="74"/>
                          </a:lnTo>
                          <a:lnTo>
                            <a:pt x="505" y="68"/>
                          </a:lnTo>
                          <a:lnTo>
                            <a:pt x="505" y="62"/>
                          </a:lnTo>
                          <a:lnTo>
                            <a:pt x="510" y="62"/>
                          </a:lnTo>
                          <a:lnTo>
                            <a:pt x="510" y="57"/>
                          </a:lnTo>
                          <a:lnTo>
                            <a:pt x="510" y="51"/>
                          </a:lnTo>
                          <a:lnTo>
                            <a:pt x="510" y="45"/>
                          </a:lnTo>
                          <a:lnTo>
                            <a:pt x="527" y="34"/>
                          </a:lnTo>
                          <a:lnTo>
                            <a:pt x="533" y="34"/>
                          </a:lnTo>
                          <a:lnTo>
                            <a:pt x="539" y="34"/>
                          </a:lnTo>
                          <a:lnTo>
                            <a:pt x="550" y="34"/>
                          </a:lnTo>
                          <a:lnTo>
                            <a:pt x="556" y="34"/>
                          </a:lnTo>
                          <a:lnTo>
                            <a:pt x="561" y="34"/>
                          </a:lnTo>
                          <a:lnTo>
                            <a:pt x="567" y="28"/>
                          </a:lnTo>
                          <a:lnTo>
                            <a:pt x="573" y="28"/>
                          </a:lnTo>
                          <a:lnTo>
                            <a:pt x="573" y="23"/>
                          </a:lnTo>
                          <a:lnTo>
                            <a:pt x="578" y="23"/>
                          </a:lnTo>
                          <a:lnTo>
                            <a:pt x="584" y="17"/>
                          </a:lnTo>
                          <a:lnTo>
                            <a:pt x="590" y="17"/>
                          </a:lnTo>
                          <a:lnTo>
                            <a:pt x="595" y="17"/>
                          </a:lnTo>
                          <a:lnTo>
                            <a:pt x="595" y="11"/>
                          </a:lnTo>
                          <a:lnTo>
                            <a:pt x="601" y="11"/>
                          </a:lnTo>
                          <a:lnTo>
                            <a:pt x="607" y="6"/>
                          </a:lnTo>
                          <a:lnTo>
                            <a:pt x="612" y="6"/>
                          </a:lnTo>
                          <a:lnTo>
                            <a:pt x="618" y="6"/>
                          </a:lnTo>
                          <a:lnTo>
                            <a:pt x="624" y="6"/>
                          </a:lnTo>
                          <a:lnTo>
                            <a:pt x="629" y="0"/>
                          </a:lnTo>
                          <a:lnTo>
                            <a:pt x="641" y="0"/>
                          </a:lnTo>
                          <a:lnTo>
                            <a:pt x="646" y="0"/>
                          </a:lnTo>
                          <a:lnTo>
                            <a:pt x="658" y="6"/>
                          </a:lnTo>
                          <a:lnTo>
                            <a:pt x="669" y="6"/>
                          </a:lnTo>
                          <a:lnTo>
                            <a:pt x="680" y="6"/>
                          </a:lnTo>
                          <a:lnTo>
                            <a:pt x="686" y="6"/>
                          </a:lnTo>
                          <a:lnTo>
                            <a:pt x="703" y="11"/>
                          </a:lnTo>
                          <a:lnTo>
                            <a:pt x="714" y="11"/>
                          </a:lnTo>
                          <a:lnTo>
                            <a:pt x="731" y="11"/>
                          </a:lnTo>
                          <a:lnTo>
                            <a:pt x="737" y="11"/>
                          </a:lnTo>
                          <a:lnTo>
                            <a:pt x="743" y="11"/>
                          </a:lnTo>
                          <a:lnTo>
                            <a:pt x="748" y="11"/>
                          </a:lnTo>
                          <a:lnTo>
                            <a:pt x="748" y="17"/>
                          </a:lnTo>
                          <a:lnTo>
                            <a:pt x="754" y="17"/>
                          </a:lnTo>
                          <a:lnTo>
                            <a:pt x="760" y="17"/>
                          </a:lnTo>
                          <a:lnTo>
                            <a:pt x="771" y="23"/>
                          </a:lnTo>
                          <a:lnTo>
                            <a:pt x="777" y="17"/>
                          </a:lnTo>
                          <a:lnTo>
                            <a:pt x="777" y="23"/>
                          </a:lnTo>
                          <a:lnTo>
                            <a:pt x="782" y="23"/>
                          </a:lnTo>
                          <a:lnTo>
                            <a:pt x="782" y="17"/>
                          </a:lnTo>
                          <a:lnTo>
                            <a:pt x="788" y="17"/>
                          </a:lnTo>
                          <a:lnTo>
                            <a:pt x="794" y="17"/>
                          </a:lnTo>
                          <a:lnTo>
                            <a:pt x="799" y="17"/>
                          </a:lnTo>
                          <a:lnTo>
                            <a:pt x="805" y="11"/>
                          </a:lnTo>
                          <a:lnTo>
                            <a:pt x="816" y="23"/>
                          </a:lnTo>
                          <a:lnTo>
                            <a:pt x="822" y="23"/>
                          </a:lnTo>
                          <a:lnTo>
                            <a:pt x="822" y="28"/>
                          </a:lnTo>
                          <a:lnTo>
                            <a:pt x="822" y="34"/>
                          </a:lnTo>
                          <a:lnTo>
                            <a:pt x="822" y="40"/>
                          </a:lnTo>
                          <a:lnTo>
                            <a:pt x="828" y="40"/>
                          </a:lnTo>
                          <a:lnTo>
                            <a:pt x="828" y="45"/>
                          </a:lnTo>
                          <a:lnTo>
                            <a:pt x="833" y="45"/>
                          </a:lnTo>
                          <a:lnTo>
                            <a:pt x="833" y="51"/>
                          </a:lnTo>
                          <a:lnTo>
                            <a:pt x="833" y="57"/>
                          </a:lnTo>
                          <a:lnTo>
                            <a:pt x="833" y="62"/>
                          </a:lnTo>
                          <a:lnTo>
                            <a:pt x="839" y="62"/>
                          </a:lnTo>
                          <a:lnTo>
                            <a:pt x="845" y="68"/>
                          </a:lnTo>
                          <a:lnTo>
                            <a:pt x="850" y="74"/>
                          </a:lnTo>
                          <a:lnTo>
                            <a:pt x="862" y="74"/>
                          </a:lnTo>
                          <a:lnTo>
                            <a:pt x="867" y="74"/>
                          </a:lnTo>
                          <a:lnTo>
                            <a:pt x="867" y="79"/>
                          </a:lnTo>
                          <a:lnTo>
                            <a:pt x="873" y="85"/>
                          </a:lnTo>
                          <a:lnTo>
                            <a:pt x="879" y="85"/>
                          </a:lnTo>
                          <a:lnTo>
                            <a:pt x="879" y="91"/>
                          </a:lnTo>
                          <a:lnTo>
                            <a:pt x="884" y="91"/>
                          </a:lnTo>
                          <a:lnTo>
                            <a:pt x="884" y="96"/>
                          </a:lnTo>
                          <a:lnTo>
                            <a:pt x="890" y="96"/>
                          </a:lnTo>
                          <a:lnTo>
                            <a:pt x="890" y="102"/>
                          </a:lnTo>
                          <a:lnTo>
                            <a:pt x="896" y="102"/>
                          </a:lnTo>
                          <a:lnTo>
                            <a:pt x="896" y="108"/>
                          </a:lnTo>
                          <a:lnTo>
                            <a:pt x="901" y="108"/>
                          </a:lnTo>
                          <a:lnTo>
                            <a:pt x="901" y="113"/>
                          </a:lnTo>
                          <a:lnTo>
                            <a:pt x="901" y="119"/>
                          </a:lnTo>
                          <a:lnTo>
                            <a:pt x="907" y="119"/>
                          </a:lnTo>
                          <a:lnTo>
                            <a:pt x="907" y="125"/>
                          </a:lnTo>
                          <a:lnTo>
                            <a:pt x="907" y="130"/>
                          </a:lnTo>
                          <a:lnTo>
                            <a:pt x="907" y="142"/>
                          </a:lnTo>
                          <a:lnTo>
                            <a:pt x="907" y="147"/>
                          </a:lnTo>
                          <a:lnTo>
                            <a:pt x="907" y="159"/>
                          </a:lnTo>
                          <a:lnTo>
                            <a:pt x="907" y="170"/>
                          </a:lnTo>
                          <a:lnTo>
                            <a:pt x="907" y="176"/>
                          </a:lnTo>
                          <a:lnTo>
                            <a:pt x="907" y="181"/>
                          </a:lnTo>
                          <a:lnTo>
                            <a:pt x="913" y="187"/>
                          </a:lnTo>
                          <a:lnTo>
                            <a:pt x="918" y="187"/>
                          </a:lnTo>
                          <a:lnTo>
                            <a:pt x="918" y="193"/>
                          </a:lnTo>
                          <a:lnTo>
                            <a:pt x="918" y="198"/>
                          </a:lnTo>
                          <a:lnTo>
                            <a:pt x="930" y="198"/>
                          </a:lnTo>
                          <a:lnTo>
                            <a:pt x="930" y="204"/>
                          </a:lnTo>
                          <a:lnTo>
                            <a:pt x="935" y="210"/>
                          </a:lnTo>
                          <a:lnTo>
                            <a:pt x="935" y="215"/>
                          </a:lnTo>
                          <a:lnTo>
                            <a:pt x="947" y="215"/>
                          </a:lnTo>
                          <a:lnTo>
                            <a:pt x="947" y="221"/>
                          </a:lnTo>
                          <a:lnTo>
                            <a:pt x="958" y="227"/>
                          </a:lnTo>
                          <a:lnTo>
                            <a:pt x="964" y="227"/>
                          </a:lnTo>
                          <a:lnTo>
                            <a:pt x="964" y="232"/>
                          </a:lnTo>
                          <a:lnTo>
                            <a:pt x="964" y="238"/>
                          </a:lnTo>
                          <a:lnTo>
                            <a:pt x="969" y="244"/>
                          </a:lnTo>
                          <a:lnTo>
                            <a:pt x="969" y="249"/>
                          </a:lnTo>
                          <a:lnTo>
                            <a:pt x="969" y="255"/>
                          </a:lnTo>
                          <a:lnTo>
                            <a:pt x="964" y="266"/>
                          </a:lnTo>
                          <a:lnTo>
                            <a:pt x="964" y="272"/>
                          </a:lnTo>
                          <a:lnTo>
                            <a:pt x="958" y="283"/>
                          </a:lnTo>
                          <a:lnTo>
                            <a:pt x="947" y="295"/>
                          </a:lnTo>
                          <a:lnTo>
                            <a:pt x="947" y="300"/>
                          </a:lnTo>
                          <a:lnTo>
                            <a:pt x="941" y="300"/>
                          </a:lnTo>
                          <a:lnTo>
                            <a:pt x="941" y="312"/>
                          </a:lnTo>
                          <a:lnTo>
                            <a:pt x="935" y="312"/>
                          </a:lnTo>
                          <a:lnTo>
                            <a:pt x="935" y="317"/>
                          </a:lnTo>
                          <a:lnTo>
                            <a:pt x="935" y="323"/>
                          </a:lnTo>
                          <a:lnTo>
                            <a:pt x="935" y="329"/>
                          </a:lnTo>
                          <a:lnTo>
                            <a:pt x="930" y="340"/>
                          </a:lnTo>
                          <a:lnTo>
                            <a:pt x="930" y="363"/>
                          </a:lnTo>
                          <a:lnTo>
                            <a:pt x="930" y="368"/>
                          </a:lnTo>
                          <a:lnTo>
                            <a:pt x="930" y="374"/>
                          </a:lnTo>
                          <a:lnTo>
                            <a:pt x="930" y="380"/>
                          </a:lnTo>
                          <a:lnTo>
                            <a:pt x="930" y="385"/>
                          </a:lnTo>
                          <a:lnTo>
                            <a:pt x="924" y="385"/>
                          </a:lnTo>
                          <a:lnTo>
                            <a:pt x="924" y="391"/>
                          </a:lnTo>
                          <a:lnTo>
                            <a:pt x="918" y="391"/>
                          </a:lnTo>
                          <a:lnTo>
                            <a:pt x="918" y="397"/>
                          </a:lnTo>
                          <a:lnTo>
                            <a:pt x="913" y="402"/>
                          </a:lnTo>
                          <a:lnTo>
                            <a:pt x="907" y="408"/>
                          </a:lnTo>
                          <a:lnTo>
                            <a:pt x="901" y="408"/>
                          </a:lnTo>
                          <a:lnTo>
                            <a:pt x="896" y="414"/>
                          </a:lnTo>
                          <a:lnTo>
                            <a:pt x="890" y="414"/>
                          </a:lnTo>
                          <a:lnTo>
                            <a:pt x="890" y="419"/>
                          </a:lnTo>
                          <a:lnTo>
                            <a:pt x="884" y="419"/>
                          </a:lnTo>
                          <a:lnTo>
                            <a:pt x="879" y="419"/>
                          </a:lnTo>
                          <a:lnTo>
                            <a:pt x="873" y="425"/>
                          </a:lnTo>
                          <a:lnTo>
                            <a:pt x="867" y="431"/>
                          </a:lnTo>
                          <a:lnTo>
                            <a:pt x="867" y="436"/>
                          </a:lnTo>
                          <a:lnTo>
                            <a:pt x="862" y="436"/>
                          </a:lnTo>
                          <a:lnTo>
                            <a:pt x="862" y="442"/>
                          </a:lnTo>
                          <a:lnTo>
                            <a:pt x="862" y="448"/>
                          </a:lnTo>
                          <a:lnTo>
                            <a:pt x="856" y="448"/>
                          </a:lnTo>
                          <a:lnTo>
                            <a:pt x="856" y="453"/>
                          </a:lnTo>
                          <a:lnTo>
                            <a:pt x="850" y="459"/>
                          </a:lnTo>
                          <a:lnTo>
                            <a:pt x="850" y="465"/>
                          </a:lnTo>
                          <a:lnTo>
                            <a:pt x="845" y="465"/>
                          </a:lnTo>
                          <a:lnTo>
                            <a:pt x="845" y="470"/>
                          </a:lnTo>
                          <a:lnTo>
                            <a:pt x="839" y="476"/>
                          </a:lnTo>
                          <a:lnTo>
                            <a:pt x="833" y="476"/>
                          </a:lnTo>
                          <a:lnTo>
                            <a:pt x="833" y="482"/>
                          </a:lnTo>
                          <a:lnTo>
                            <a:pt x="833" y="487"/>
                          </a:lnTo>
                          <a:lnTo>
                            <a:pt x="828" y="487"/>
                          </a:lnTo>
                          <a:lnTo>
                            <a:pt x="828" y="493"/>
                          </a:lnTo>
                          <a:lnTo>
                            <a:pt x="828" y="499"/>
                          </a:lnTo>
                          <a:lnTo>
                            <a:pt x="822" y="504"/>
                          </a:lnTo>
                          <a:lnTo>
                            <a:pt x="816" y="504"/>
                          </a:lnTo>
                          <a:lnTo>
                            <a:pt x="816" y="510"/>
                          </a:lnTo>
                          <a:lnTo>
                            <a:pt x="811" y="510"/>
                          </a:lnTo>
                          <a:lnTo>
                            <a:pt x="811" y="516"/>
                          </a:lnTo>
                          <a:lnTo>
                            <a:pt x="805" y="516"/>
                          </a:lnTo>
                          <a:lnTo>
                            <a:pt x="805" y="521"/>
                          </a:lnTo>
                          <a:lnTo>
                            <a:pt x="799" y="521"/>
                          </a:lnTo>
                          <a:lnTo>
                            <a:pt x="799" y="527"/>
                          </a:lnTo>
                          <a:lnTo>
                            <a:pt x="799" y="533"/>
                          </a:lnTo>
                          <a:lnTo>
                            <a:pt x="794" y="533"/>
                          </a:lnTo>
                          <a:lnTo>
                            <a:pt x="788" y="538"/>
                          </a:lnTo>
                          <a:lnTo>
                            <a:pt x="788" y="544"/>
                          </a:lnTo>
                          <a:lnTo>
                            <a:pt x="782" y="544"/>
                          </a:lnTo>
                          <a:lnTo>
                            <a:pt x="788" y="550"/>
                          </a:lnTo>
                          <a:lnTo>
                            <a:pt x="794" y="550"/>
                          </a:lnTo>
                          <a:lnTo>
                            <a:pt x="799" y="550"/>
                          </a:lnTo>
                          <a:lnTo>
                            <a:pt x="799" y="555"/>
                          </a:lnTo>
                          <a:lnTo>
                            <a:pt x="805" y="561"/>
                          </a:lnTo>
                          <a:lnTo>
                            <a:pt x="811" y="572"/>
                          </a:lnTo>
                          <a:lnTo>
                            <a:pt x="816" y="578"/>
                          </a:lnTo>
                          <a:lnTo>
                            <a:pt x="816" y="584"/>
                          </a:lnTo>
                          <a:lnTo>
                            <a:pt x="822" y="595"/>
                          </a:lnTo>
                          <a:lnTo>
                            <a:pt x="822" y="601"/>
                          </a:lnTo>
                          <a:lnTo>
                            <a:pt x="828" y="606"/>
                          </a:lnTo>
                          <a:lnTo>
                            <a:pt x="828" y="618"/>
                          </a:lnTo>
                          <a:lnTo>
                            <a:pt x="833" y="618"/>
                          </a:lnTo>
                          <a:lnTo>
                            <a:pt x="833" y="623"/>
                          </a:lnTo>
                          <a:lnTo>
                            <a:pt x="839" y="623"/>
                          </a:lnTo>
                          <a:lnTo>
                            <a:pt x="845" y="629"/>
                          </a:lnTo>
                          <a:lnTo>
                            <a:pt x="850" y="623"/>
                          </a:lnTo>
                          <a:lnTo>
                            <a:pt x="856" y="618"/>
                          </a:lnTo>
                          <a:lnTo>
                            <a:pt x="856" y="612"/>
                          </a:lnTo>
                          <a:lnTo>
                            <a:pt x="862" y="606"/>
                          </a:lnTo>
                          <a:lnTo>
                            <a:pt x="862" y="601"/>
                          </a:lnTo>
                          <a:lnTo>
                            <a:pt x="862" y="595"/>
                          </a:lnTo>
                          <a:lnTo>
                            <a:pt x="867" y="589"/>
                          </a:lnTo>
                          <a:lnTo>
                            <a:pt x="873" y="589"/>
                          </a:lnTo>
                          <a:lnTo>
                            <a:pt x="873" y="584"/>
                          </a:lnTo>
                          <a:lnTo>
                            <a:pt x="879" y="584"/>
                          </a:lnTo>
                          <a:lnTo>
                            <a:pt x="884" y="584"/>
                          </a:lnTo>
                          <a:lnTo>
                            <a:pt x="890" y="589"/>
                          </a:lnTo>
                          <a:lnTo>
                            <a:pt x="896" y="589"/>
                          </a:lnTo>
                          <a:lnTo>
                            <a:pt x="896" y="595"/>
                          </a:lnTo>
                          <a:lnTo>
                            <a:pt x="901" y="601"/>
                          </a:lnTo>
                          <a:lnTo>
                            <a:pt x="907" y="606"/>
                          </a:lnTo>
                          <a:lnTo>
                            <a:pt x="913" y="606"/>
                          </a:lnTo>
                          <a:lnTo>
                            <a:pt x="913" y="618"/>
                          </a:lnTo>
                          <a:lnTo>
                            <a:pt x="918" y="618"/>
                          </a:lnTo>
                          <a:lnTo>
                            <a:pt x="924" y="629"/>
                          </a:lnTo>
                          <a:lnTo>
                            <a:pt x="930" y="629"/>
                          </a:lnTo>
                          <a:lnTo>
                            <a:pt x="935" y="629"/>
                          </a:lnTo>
                          <a:lnTo>
                            <a:pt x="935" y="635"/>
                          </a:lnTo>
                          <a:lnTo>
                            <a:pt x="941" y="635"/>
                          </a:lnTo>
                          <a:lnTo>
                            <a:pt x="941" y="641"/>
                          </a:lnTo>
                          <a:lnTo>
                            <a:pt x="947" y="646"/>
                          </a:lnTo>
                          <a:lnTo>
                            <a:pt x="952" y="646"/>
                          </a:lnTo>
                          <a:lnTo>
                            <a:pt x="952" y="658"/>
                          </a:lnTo>
                          <a:lnTo>
                            <a:pt x="952" y="663"/>
                          </a:lnTo>
                          <a:lnTo>
                            <a:pt x="952" y="669"/>
                          </a:lnTo>
                          <a:lnTo>
                            <a:pt x="952" y="675"/>
                          </a:lnTo>
                          <a:lnTo>
                            <a:pt x="952" y="680"/>
                          </a:lnTo>
                          <a:lnTo>
                            <a:pt x="952" y="686"/>
                          </a:lnTo>
                          <a:lnTo>
                            <a:pt x="952" y="692"/>
                          </a:lnTo>
                          <a:lnTo>
                            <a:pt x="952" y="697"/>
                          </a:lnTo>
                          <a:lnTo>
                            <a:pt x="952" y="703"/>
                          </a:lnTo>
                          <a:lnTo>
                            <a:pt x="958" y="720"/>
                          </a:lnTo>
                          <a:lnTo>
                            <a:pt x="958" y="726"/>
                          </a:lnTo>
                          <a:lnTo>
                            <a:pt x="958" y="737"/>
                          </a:lnTo>
                          <a:lnTo>
                            <a:pt x="964" y="743"/>
                          </a:lnTo>
                          <a:lnTo>
                            <a:pt x="969" y="754"/>
                          </a:lnTo>
                          <a:lnTo>
                            <a:pt x="969" y="760"/>
                          </a:lnTo>
                          <a:lnTo>
                            <a:pt x="969" y="765"/>
                          </a:lnTo>
                          <a:lnTo>
                            <a:pt x="952" y="777"/>
                          </a:lnTo>
                          <a:lnTo>
                            <a:pt x="947" y="782"/>
                          </a:lnTo>
                          <a:lnTo>
                            <a:pt x="947" y="788"/>
                          </a:lnTo>
                          <a:lnTo>
                            <a:pt x="947" y="794"/>
                          </a:lnTo>
                          <a:lnTo>
                            <a:pt x="941" y="794"/>
                          </a:lnTo>
                          <a:lnTo>
                            <a:pt x="941" y="805"/>
                          </a:lnTo>
                          <a:lnTo>
                            <a:pt x="935" y="811"/>
                          </a:lnTo>
                          <a:lnTo>
                            <a:pt x="935" y="822"/>
                          </a:lnTo>
                          <a:lnTo>
                            <a:pt x="935" y="828"/>
                          </a:lnTo>
                          <a:lnTo>
                            <a:pt x="935" y="833"/>
                          </a:lnTo>
                          <a:lnTo>
                            <a:pt x="941" y="833"/>
                          </a:lnTo>
                          <a:lnTo>
                            <a:pt x="941" y="845"/>
                          </a:lnTo>
                          <a:lnTo>
                            <a:pt x="941" y="856"/>
                          </a:lnTo>
                          <a:lnTo>
                            <a:pt x="947" y="867"/>
                          </a:lnTo>
                          <a:lnTo>
                            <a:pt x="952" y="879"/>
                          </a:lnTo>
                          <a:lnTo>
                            <a:pt x="952" y="884"/>
                          </a:lnTo>
                          <a:lnTo>
                            <a:pt x="947" y="890"/>
                          </a:lnTo>
                          <a:lnTo>
                            <a:pt x="935" y="890"/>
                          </a:lnTo>
                          <a:lnTo>
                            <a:pt x="924" y="890"/>
                          </a:lnTo>
                          <a:lnTo>
                            <a:pt x="918" y="890"/>
                          </a:lnTo>
                          <a:lnTo>
                            <a:pt x="913" y="890"/>
                          </a:lnTo>
                          <a:lnTo>
                            <a:pt x="907" y="890"/>
                          </a:lnTo>
                          <a:lnTo>
                            <a:pt x="907" y="901"/>
                          </a:lnTo>
                          <a:lnTo>
                            <a:pt x="901" y="901"/>
                          </a:lnTo>
                          <a:lnTo>
                            <a:pt x="896" y="907"/>
                          </a:lnTo>
                          <a:lnTo>
                            <a:pt x="890" y="913"/>
                          </a:lnTo>
                          <a:lnTo>
                            <a:pt x="884" y="913"/>
                          </a:lnTo>
                          <a:lnTo>
                            <a:pt x="884" y="918"/>
                          </a:lnTo>
                          <a:lnTo>
                            <a:pt x="879" y="918"/>
                          </a:lnTo>
                          <a:lnTo>
                            <a:pt x="873" y="924"/>
                          </a:lnTo>
                          <a:lnTo>
                            <a:pt x="873" y="930"/>
                          </a:lnTo>
                          <a:lnTo>
                            <a:pt x="873" y="941"/>
                          </a:lnTo>
                          <a:lnTo>
                            <a:pt x="867" y="941"/>
                          </a:lnTo>
                          <a:lnTo>
                            <a:pt x="862" y="947"/>
                          </a:lnTo>
                          <a:lnTo>
                            <a:pt x="856" y="947"/>
                          </a:lnTo>
                          <a:lnTo>
                            <a:pt x="856" y="952"/>
                          </a:lnTo>
                          <a:lnTo>
                            <a:pt x="856" y="958"/>
                          </a:lnTo>
                          <a:lnTo>
                            <a:pt x="850" y="958"/>
                          </a:lnTo>
                          <a:lnTo>
                            <a:pt x="850" y="964"/>
                          </a:lnTo>
                          <a:lnTo>
                            <a:pt x="856" y="964"/>
                          </a:lnTo>
                          <a:lnTo>
                            <a:pt x="856" y="969"/>
                          </a:lnTo>
                          <a:lnTo>
                            <a:pt x="862" y="969"/>
                          </a:lnTo>
                          <a:lnTo>
                            <a:pt x="862" y="975"/>
                          </a:lnTo>
                          <a:lnTo>
                            <a:pt x="862" y="981"/>
                          </a:lnTo>
                          <a:lnTo>
                            <a:pt x="867" y="981"/>
                          </a:lnTo>
                          <a:lnTo>
                            <a:pt x="862" y="986"/>
                          </a:lnTo>
                          <a:lnTo>
                            <a:pt x="856" y="992"/>
                          </a:lnTo>
                          <a:lnTo>
                            <a:pt x="856" y="998"/>
                          </a:lnTo>
                          <a:lnTo>
                            <a:pt x="862" y="998"/>
                          </a:lnTo>
                          <a:lnTo>
                            <a:pt x="862" y="1003"/>
                          </a:lnTo>
                          <a:lnTo>
                            <a:pt x="862" y="1009"/>
                          </a:lnTo>
                          <a:lnTo>
                            <a:pt x="856" y="1009"/>
                          </a:lnTo>
                          <a:lnTo>
                            <a:pt x="850" y="1009"/>
                          </a:lnTo>
                          <a:lnTo>
                            <a:pt x="850" y="1015"/>
                          </a:lnTo>
                          <a:lnTo>
                            <a:pt x="850" y="1020"/>
                          </a:lnTo>
                          <a:lnTo>
                            <a:pt x="850" y="1026"/>
                          </a:lnTo>
                          <a:lnTo>
                            <a:pt x="850" y="1032"/>
                          </a:lnTo>
                          <a:lnTo>
                            <a:pt x="845" y="1032"/>
                          </a:lnTo>
                          <a:lnTo>
                            <a:pt x="845" y="1037"/>
                          </a:lnTo>
                          <a:lnTo>
                            <a:pt x="839" y="1037"/>
                          </a:lnTo>
                          <a:lnTo>
                            <a:pt x="839" y="1043"/>
                          </a:lnTo>
                          <a:lnTo>
                            <a:pt x="839" y="1049"/>
                          </a:lnTo>
                          <a:lnTo>
                            <a:pt x="833" y="1049"/>
                          </a:lnTo>
                          <a:lnTo>
                            <a:pt x="833" y="1054"/>
                          </a:lnTo>
                          <a:lnTo>
                            <a:pt x="828" y="1054"/>
                          </a:lnTo>
                          <a:lnTo>
                            <a:pt x="822" y="1054"/>
                          </a:lnTo>
                          <a:lnTo>
                            <a:pt x="816" y="1049"/>
                          </a:lnTo>
                          <a:lnTo>
                            <a:pt x="811" y="1054"/>
                          </a:lnTo>
                          <a:lnTo>
                            <a:pt x="805" y="1054"/>
                          </a:lnTo>
                          <a:lnTo>
                            <a:pt x="805" y="1060"/>
                          </a:lnTo>
                          <a:lnTo>
                            <a:pt x="805" y="1066"/>
                          </a:lnTo>
                          <a:lnTo>
                            <a:pt x="805" y="1071"/>
                          </a:lnTo>
                          <a:lnTo>
                            <a:pt x="805" y="1077"/>
                          </a:lnTo>
                          <a:lnTo>
                            <a:pt x="794" y="1077"/>
                          </a:lnTo>
                          <a:lnTo>
                            <a:pt x="788" y="1077"/>
                          </a:lnTo>
                          <a:lnTo>
                            <a:pt x="788" y="1083"/>
                          </a:lnTo>
                          <a:lnTo>
                            <a:pt x="782" y="1077"/>
                          </a:lnTo>
                          <a:lnTo>
                            <a:pt x="777" y="1083"/>
                          </a:lnTo>
                          <a:lnTo>
                            <a:pt x="777" y="1088"/>
                          </a:lnTo>
                          <a:lnTo>
                            <a:pt x="771" y="1088"/>
                          </a:lnTo>
                          <a:lnTo>
                            <a:pt x="765" y="1088"/>
                          </a:lnTo>
                          <a:lnTo>
                            <a:pt x="765" y="1083"/>
                          </a:lnTo>
                          <a:lnTo>
                            <a:pt x="760" y="1083"/>
                          </a:lnTo>
                          <a:lnTo>
                            <a:pt x="754" y="1077"/>
                          </a:lnTo>
                          <a:lnTo>
                            <a:pt x="748" y="1077"/>
                          </a:lnTo>
                          <a:lnTo>
                            <a:pt x="743" y="1083"/>
                          </a:lnTo>
                          <a:lnTo>
                            <a:pt x="737" y="1083"/>
                          </a:lnTo>
                          <a:lnTo>
                            <a:pt x="737" y="1077"/>
                          </a:lnTo>
                          <a:lnTo>
                            <a:pt x="731" y="1077"/>
                          </a:lnTo>
                          <a:lnTo>
                            <a:pt x="726" y="1077"/>
                          </a:lnTo>
                          <a:lnTo>
                            <a:pt x="720" y="1077"/>
                          </a:lnTo>
                          <a:lnTo>
                            <a:pt x="720" y="1071"/>
                          </a:lnTo>
                          <a:lnTo>
                            <a:pt x="714" y="1071"/>
                          </a:lnTo>
                          <a:lnTo>
                            <a:pt x="714" y="1066"/>
                          </a:lnTo>
                          <a:lnTo>
                            <a:pt x="709" y="1066"/>
                          </a:lnTo>
                          <a:lnTo>
                            <a:pt x="703" y="1071"/>
                          </a:lnTo>
                          <a:lnTo>
                            <a:pt x="697" y="1077"/>
                          </a:lnTo>
                          <a:lnTo>
                            <a:pt x="692" y="1077"/>
                          </a:lnTo>
                          <a:lnTo>
                            <a:pt x="686" y="1077"/>
                          </a:lnTo>
                          <a:lnTo>
                            <a:pt x="686" y="1071"/>
                          </a:lnTo>
                          <a:lnTo>
                            <a:pt x="686" y="1060"/>
                          </a:lnTo>
                          <a:lnTo>
                            <a:pt x="686" y="1049"/>
                          </a:lnTo>
                          <a:lnTo>
                            <a:pt x="686" y="1037"/>
                          </a:lnTo>
                          <a:lnTo>
                            <a:pt x="692" y="1026"/>
                          </a:lnTo>
                          <a:lnTo>
                            <a:pt x="686" y="1020"/>
                          </a:lnTo>
                          <a:lnTo>
                            <a:pt x="680" y="1020"/>
                          </a:lnTo>
                          <a:lnTo>
                            <a:pt x="680" y="1015"/>
                          </a:lnTo>
                          <a:lnTo>
                            <a:pt x="675" y="1015"/>
                          </a:lnTo>
                          <a:lnTo>
                            <a:pt x="669" y="1015"/>
                          </a:lnTo>
                          <a:lnTo>
                            <a:pt x="669" y="1009"/>
                          </a:lnTo>
                          <a:lnTo>
                            <a:pt x="663" y="1009"/>
                          </a:lnTo>
                          <a:lnTo>
                            <a:pt x="663" y="1015"/>
                          </a:lnTo>
                          <a:lnTo>
                            <a:pt x="652" y="1020"/>
                          </a:lnTo>
                          <a:lnTo>
                            <a:pt x="652" y="1026"/>
                          </a:lnTo>
                          <a:lnTo>
                            <a:pt x="646" y="1026"/>
                          </a:lnTo>
                          <a:lnTo>
                            <a:pt x="646" y="1020"/>
                          </a:lnTo>
                          <a:lnTo>
                            <a:pt x="641" y="1026"/>
                          </a:lnTo>
                          <a:lnTo>
                            <a:pt x="635" y="1020"/>
                          </a:lnTo>
                          <a:lnTo>
                            <a:pt x="635" y="1026"/>
                          </a:lnTo>
                          <a:lnTo>
                            <a:pt x="624" y="1015"/>
                          </a:lnTo>
                          <a:lnTo>
                            <a:pt x="624" y="1003"/>
                          </a:lnTo>
                          <a:lnTo>
                            <a:pt x="624" y="998"/>
                          </a:lnTo>
                          <a:lnTo>
                            <a:pt x="618" y="992"/>
                          </a:lnTo>
                          <a:lnTo>
                            <a:pt x="618" y="998"/>
                          </a:lnTo>
                          <a:lnTo>
                            <a:pt x="612" y="998"/>
                          </a:lnTo>
                          <a:lnTo>
                            <a:pt x="612" y="992"/>
                          </a:lnTo>
                          <a:lnTo>
                            <a:pt x="607" y="986"/>
                          </a:lnTo>
                          <a:lnTo>
                            <a:pt x="601" y="981"/>
                          </a:lnTo>
                          <a:lnTo>
                            <a:pt x="595" y="981"/>
                          </a:lnTo>
                          <a:lnTo>
                            <a:pt x="595" y="975"/>
                          </a:lnTo>
                          <a:lnTo>
                            <a:pt x="590" y="975"/>
                          </a:lnTo>
                          <a:lnTo>
                            <a:pt x="590" y="969"/>
                          </a:lnTo>
                          <a:lnTo>
                            <a:pt x="590" y="964"/>
                          </a:lnTo>
                          <a:lnTo>
                            <a:pt x="590" y="958"/>
                          </a:lnTo>
                          <a:lnTo>
                            <a:pt x="595" y="935"/>
                          </a:lnTo>
                          <a:lnTo>
                            <a:pt x="590" y="930"/>
                          </a:lnTo>
                          <a:lnTo>
                            <a:pt x="584" y="930"/>
                          </a:lnTo>
                          <a:lnTo>
                            <a:pt x="584" y="924"/>
                          </a:lnTo>
                          <a:lnTo>
                            <a:pt x="578" y="924"/>
                          </a:lnTo>
                          <a:lnTo>
                            <a:pt x="573" y="924"/>
                          </a:lnTo>
                          <a:lnTo>
                            <a:pt x="573" y="930"/>
                          </a:lnTo>
                          <a:lnTo>
                            <a:pt x="567" y="930"/>
                          </a:lnTo>
                          <a:lnTo>
                            <a:pt x="567" y="924"/>
                          </a:lnTo>
                          <a:lnTo>
                            <a:pt x="561" y="924"/>
                          </a:lnTo>
                          <a:lnTo>
                            <a:pt x="561" y="918"/>
                          </a:lnTo>
                          <a:lnTo>
                            <a:pt x="556" y="913"/>
                          </a:lnTo>
                          <a:lnTo>
                            <a:pt x="550" y="913"/>
                          </a:lnTo>
                          <a:lnTo>
                            <a:pt x="544" y="907"/>
                          </a:lnTo>
                          <a:lnTo>
                            <a:pt x="539" y="907"/>
                          </a:lnTo>
                          <a:lnTo>
                            <a:pt x="539" y="901"/>
                          </a:lnTo>
                          <a:lnTo>
                            <a:pt x="539" y="896"/>
                          </a:lnTo>
                          <a:lnTo>
                            <a:pt x="533" y="896"/>
                          </a:lnTo>
                          <a:lnTo>
                            <a:pt x="527" y="896"/>
                          </a:lnTo>
                          <a:lnTo>
                            <a:pt x="522" y="896"/>
                          </a:lnTo>
                          <a:lnTo>
                            <a:pt x="510" y="884"/>
                          </a:lnTo>
                          <a:lnTo>
                            <a:pt x="510" y="879"/>
                          </a:lnTo>
                          <a:lnTo>
                            <a:pt x="510" y="873"/>
                          </a:lnTo>
                          <a:lnTo>
                            <a:pt x="510" y="867"/>
                          </a:lnTo>
                          <a:lnTo>
                            <a:pt x="510" y="862"/>
                          </a:lnTo>
                          <a:lnTo>
                            <a:pt x="510" y="856"/>
                          </a:lnTo>
                          <a:lnTo>
                            <a:pt x="505" y="856"/>
                          </a:lnTo>
                          <a:lnTo>
                            <a:pt x="499" y="856"/>
                          </a:lnTo>
                          <a:lnTo>
                            <a:pt x="499" y="862"/>
                          </a:lnTo>
                          <a:lnTo>
                            <a:pt x="499" y="873"/>
                          </a:lnTo>
                          <a:lnTo>
                            <a:pt x="499" y="879"/>
                          </a:lnTo>
                          <a:lnTo>
                            <a:pt x="499" y="890"/>
                          </a:lnTo>
                          <a:lnTo>
                            <a:pt x="499" y="896"/>
                          </a:lnTo>
                          <a:lnTo>
                            <a:pt x="493" y="913"/>
                          </a:lnTo>
                          <a:lnTo>
                            <a:pt x="493" y="918"/>
                          </a:lnTo>
                          <a:lnTo>
                            <a:pt x="493" y="924"/>
                          </a:lnTo>
                          <a:lnTo>
                            <a:pt x="488" y="924"/>
                          </a:lnTo>
                          <a:lnTo>
                            <a:pt x="488" y="935"/>
                          </a:lnTo>
                          <a:lnTo>
                            <a:pt x="482" y="941"/>
                          </a:lnTo>
                          <a:lnTo>
                            <a:pt x="476" y="941"/>
                          </a:lnTo>
                          <a:lnTo>
                            <a:pt x="471" y="941"/>
                          </a:lnTo>
                          <a:lnTo>
                            <a:pt x="471" y="947"/>
                          </a:lnTo>
                          <a:lnTo>
                            <a:pt x="465" y="941"/>
                          </a:lnTo>
                          <a:lnTo>
                            <a:pt x="454" y="941"/>
                          </a:lnTo>
                          <a:lnTo>
                            <a:pt x="448" y="941"/>
                          </a:lnTo>
                          <a:lnTo>
                            <a:pt x="437" y="947"/>
                          </a:lnTo>
                          <a:lnTo>
                            <a:pt x="431" y="947"/>
                          </a:lnTo>
                          <a:lnTo>
                            <a:pt x="425" y="947"/>
                          </a:lnTo>
                          <a:lnTo>
                            <a:pt x="420" y="947"/>
                          </a:lnTo>
                          <a:lnTo>
                            <a:pt x="391" y="947"/>
                          </a:lnTo>
                          <a:lnTo>
                            <a:pt x="374" y="952"/>
                          </a:lnTo>
                          <a:lnTo>
                            <a:pt x="374" y="947"/>
                          </a:lnTo>
                          <a:lnTo>
                            <a:pt x="357" y="935"/>
                          </a:lnTo>
                          <a:lnTo>
                            <a:pt x="357" y="930"/>
                          </a:lnTo>
                          <a:lnTo>
                            <a:pt x="363" y="930"/>
                          </a:lnTo>
                          <a:lnTo>
                            <a:pt x="363" y="924"/>
                          </a:lnTo>
                          <a:lnTo>
                            <a:pt x="363" y="918"/>
                          </a:lnTo>
                          <a:lnTo>
                            <a:pt x="357" y="918"/>
                          </a:lnTo>
                          <a:lnTo>
                            <a:pt x="357" y="913"/>
                          </a:lnTo>
                          <a:lnTo>
                            <a:pt x="357" y="907"/>
                          </a:lnTo>
                          <a:lnTo>
                            <a:pt x="363" y="907"/>
                          </a:lnTo>
                          <a:lnTo>
                            <a:pt x="357" y="907"/>
                          </a:lnTo>
                          <a:lnTo>
                            <a:pt x="357" y="901"/>
                          </a:lnTo>
                          <a:lnTo>
                            <a:pt x="352" y="896"/>
                          </a:lnTo>
                          <a:lnTo>
                            <a:pt x="346" y="901"/>
                          </a:lnTo>
                          <a:lnTo>
                            <a:pt x="346" y="907"/>
                          </a:lnTo>
                          <a:lnTo>
                            <a:pt x="340" y="907"/>
                          </a:lnTo>
                          <a:lnTo>
                            <a:pt x="340" y="913"/>
                          </a:lnTo>
                          <a:lnTo>
                            <a:pt x="329" y="918"/>
                          </a:lnTo>
                          <a:lnTo>
                            <a:pt x="323" y="924"/>
                          </a:lnTo>
                          <a:lnTo>
                            <a:pt x="318" y="930"/>
                          </a:lnTo>
                          <a:lnTo>
                            <a:pt x="312" y="935"/>
                          </a:lnTo>
                          <a:lnTo>
                            <a:pt x="306" y="941"/>
                          </a:lnTo>
                          <a:lnTo>
                            <a:pt x="301" y="947"/>
                          </a:lnTo>
                          <a:lnTo>
                            <a:pt x="295" y="947"/>
                          </a:lnTo>
                          <a:lnTo>
                            <a:pt x="289" y="958"/>
                          </a:lnTo>
                          <a:lnTo>
                            <a:pt x="284" y="964"/>
                          </a:lnTo>
                          <a:lnTo>
                            <a:pt x="278" y="969"/>
                          </a:lnTo>
                          <a:lnTo>
                            <a:pt x="266" y="975"/>
                          </a:lnTo>
                          <a:lnTo>
                            <a:pt x="266" y="981"/>
                          </a:lnTo>
                          <a:lnTo>
                            <a:pt x="261" y="986"/>
                          </a:lnTo>
                          <a:lnTo>
                            <a:pt x="255" y="992"/>
                          </a:lnTo>
                          <a:lnTo>
                            <a:pt x="249" y="992"/>
                          </a:lnTo>
                          <a:lnTo>
                            <a:pt x="244" y="992"/>
                          </a:lnTo>
                          <a:lnTo>
                            <a:pt x="232" y="986"/>
                          </a:lnTo>
                          <a:lnTo>
                            <a:pt x="227" y="986"/>
                          </a:lnTo>
                          <a:lnTo>
                            <a:pt x="221" y="986"/>
                          </a:lnTo>
                          <a:lnTo>
                            <a:pt x="215" y="986"/>
                          </a:lnTo>
                          <a:lnTo>
                            <a:pt x="215" y="992"/>
                          </a:lnTo>
                          <a:lnTo>
                            <a:pt x="215" y="998"/>
                          </a:lnTo>
                          <a:lnTo>
                            <a:pt x="215" y="1003"/>
                          </a:lnTo>
                          <a:lnTo>
                            <a:pt x="210" y="1009"/>
                          </a:lnTo>
                          <a:lnTo>
                            <a:pt x="210" y="1015"/>
                          </a:lnTo>
                          <a:lnTo>
                            <a:pt x="210" y="1020"/>
                          </a:lnTo>
                          <a:lnTo>
                            <a:pt x="210" y="1026"/>
                          </a:lnTo>
                          <a:lnTo>
                            <a:pt x="210" y="1032"/>
                          </a:lnTo>
                          <a:lnTo>
                            <a:pt x="210" y="1037"/>
                          </a:lnTo>
                          <a:lnTo>
                            <a:pt x="204" y="1037"/>
                          </a:lnTo>
                          <a:lnTo>
                            <a:pt x="204" y="1043"/>
                          </a:lnTo>
                          <a:lnTo>
                            <a:pt x="204" y="1049"/>
                          </a:lnTo>
                          <a:lnTo>
                            <a:pt x="198" y="1054"/>
                          </a:lnTo>
                          <a:lnTo>
                            <a:pt x="198" y="1066"/>
                          </a:lnTo>
                          <a:lnTo>
                            <a:pt x="198" y="1071"/>
                          </a:lnTo>
                          <a:lnTo>
                            <a:pt x="193" y="1083"/>
                          </a:lnTo>
                          <a:lnTo>
                            <a:pt x="193" y="1088"/>
                          </a:lnTo>
                          <a:lnTo>
                            <a:pt x="187" y="1088"/>
                          </a:lnTo>
                          <a:lnTo>
                            <a:pt x="187" y="1083"/>
                          </a:lnTo>
                          <a:lnTo>
                            <a:pt x="187" y="1088"/>
                          </a:lnTo>
                          <a:lnTo>
                            <a:pt x="181" y="1083"/>
                          </a:lnTo>
                          <a:close/>
                        </a:path>
                      </a:pathLst>
                    </a:custGeom>
                    <a:solidFill>
                      <a:srgbClr val="7D7D7D"/>
                    </a:solidFill>
                    <a:ln w="9525" cap="flat" cmpd="sng">
                      <a:solidFill>
                        <a:srgbClr val="FFF0CC"/>
                      </a:solidFill>
                      <a:prstDash val="solid"/>
                      <a:round/>
                      <a:headEnd type="none" w="sm" len="sm"/>
                      <a:tailEnd type="none" w="sm" len="sm"/>
                    </a:ln>
                  </p:spPr>
                  <p:txBody>
                    <a:bodyPr spcFirstLastPara="1" wrap="square" lIns="93275" tIns="46625" rIns="93275" bIns="4662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sp>
            <p:nvSpPr>
              <p:cNvPr id="1604" name="Google Shape;1604;p26"/>
              <p:cNvSpPr txBox="1"/>
              <p:nvPr/>
            </p:nvSpPr>
            <p:spPr>
              <a:xfrm>
                <a:off x="1249854" y="1271009"/>
                <a:ext cx="691723"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Sokoto</a:t>
                </a:r>
                <a:endParaRPr sz="850" b="0" i="0" u="none" strike="noStrike" cap="none">
                  <a:solidFill>
                    <a:srgbClr val="000000"/>
                  </a:solidFill>
                  <a:latin typeface="Arial"/>
                  <a:ea typeface="Arial"/>
                  <a:cs typeface="Arial"/>
                  <a:sym typeface="Arial"/>
                </a:endParaRPr>
              </a:p>
            </p:txBody>
          </p:sp>
          <p:sp>
            <p:nvSpPr>
              <p:cNvPr id="1605" name="Google Shape;1605;p26"/>
              <p:cNvSpPr txBox="1"/>
              <p:nvPr/>
            </p:nvSpPr>
            <p:spPr>
              <a:xfrm>
                <a:off x="357319" y="3817395"/>
                <a:ext cx="370659"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Oyo</a:t>
                </a:r>
                <a:endParaRPr sz="850" b="0" i="0" u="none" strike="noStrike" cap="none">
                  <a:solidFill>
                    <a:srgbClr val="000000"/>
                  </a:solidFill>
                  <a:latin typeface="Arial"/>
                  <a:ea typeface="Arial"/>
                  <a:cs typeface="Arial"/>
                  <a:sym typeface="Arial"/>
                </a:endParaRPr>
              </a:p>
            </p:txBody>
          </p:sp>
          <p:sp>
            <p:nvSpPr>
              <p:cNvPr id="1606" name="Google Shape;1606;p26"/>
              <p:cNvSpPr txBox="1"/>
              <p:nvPr/>
            </p:nvSpPr>
            <p:spPr>
              <a:xfrm>
                <a:off x="648146" y="2136650"/>
                <a:ext cx="624726"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Kebbi</a:t>
                </a:r>
                <a:endParaRPr sz="850" b="0" i="0" u="none" strike="noStrike" cap="none">
                  <a:solidFill>
                    <a:srgbClr val="000000"/>
                  </a:solidFill>
                  <a:latin typeface="Arial"/>
                  <a:ea typeface="Arial"/>
                  <a:cs typeface="Arial"/>
                  <a:sym typeface="Arial"/>
                </a:endParaRPr>
              </a:p>
            </p:txBody>
          </p:sp>
          <p:sp>
            <p:nvSpPr>
              <p:cNvPr id="1607" name="Google Shape;1607;p26"/>
              <p:cNvSpPr txBox="1"/>
              <p:nvPr/>
            </p:nvSpPr>
            <p:spPr>
              <a:xfrm>
                <a:off x="4488546" y="1727751"/>
                <a:ext cx="691724" cy="300459"/>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Yobe</a:t>
                </a:r>
                <a:endParaRPr sz="850" b="0" i="0" u="none" strike="noStrike" cap="none">
                  <a:solidFill>
                    <a:srgbClr val="000000"/>
                  </a:solidFill>
                  <a:latin typeface="Arial"/>
                  <a:ea typeface="Arial"/>
                  <a:cs typeface="Arial"/>
                  <a:sym typeface="Arial"/>
                </a:endParaRPr>
              </a:p>
            </p:txBody>
          </p:sp>
          <p:sp>
            <p:nvSpPr>
              <p:cNvPr id="1608" name="Google Shape;1608;p26"/>
              <p:cNvSpPr txBox="1"/>
              <p:nvPr/>
            </p:nvSpPr>
            <p:spPr>
              <a:xfrm>
                <a:off x="1535247" y="1842714"/>
                <a:ext cx="691723"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Zamfara</a:t>
                </a:r>
                <a:endParaRPr sz="850" b="0" i="0" u="none" strike="noStrike" cap="none">
                  <a:solidFill>
                    <a:srgbClr val="000000"/>
                  </a:solidFill>
                  <a:latin typeface="Arial"/>
                  <a:ea typeface="Arial"/>
                  <a:cs typeface="Arial"/>
                  <a:sym typeface="Arial"/>
                </a:endParaRPr>
              </a:p>
            </p:txBody>
          </p:sp>
          <p:sp>
            <p:nvSpPr>
              <p:cNvPr id="1609" name="Google Shape;1609;p26"/>
              <p:cNvSpPr txBox="1"/>
              <p:nvPr/>
            </p:nvSpPr>
            <p:spPr>
              <a:xfrm>
                <a:off x="5423515" y="2028211"/>
                <a:ext cx="691723"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Borno</a:t>
                </a:r>
                <a:endParaRPr sz="850" b="0" i="0" u="none" strike="noStrike" cap="none">
                  <a:solidFill>
                    <a:srgbClr val="000000"/>
                  </a:solidFill>
                  <a:latin typeface="Arial"/>
                  <a:ea typeface="Arial"/>
                  <a:cs typeface="Arial"/>
                  <a:sym typeface="Arial"/>
                </a:endParaRPr>
              </a:p>
            </p:txBody>
          </p:sp>
          <p:sp>
            <p:nvSpPr>
              <p:cNvPr id="1610" name="Google Shape;1610;p26"/>
              <p:cNvSpPr txBox="1"/>
              <p:nvPr/>
            </p:nvSpPr>
            <p:spPr>
              <a:xfrm>
                <a:off x="4731933" y="3108763"/>
                <a:ext cx="691723"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Adamawa</a:t>
                </a:r>
                <a:endParaRPr sz="850" b="0" i="0" u="none" strike="noStrike" cap="none">
                  <a:solidFill>
                    <a:srgbClr val="000000"/>
                  </a:solidFill>
                  <a:latin typeface="Arial"/>
                  <a:ea typeface="Arial"/>
                  <a:cs typeface="Arial"/>
                  <a:sym typeface="Arial"/>
                </a:endParaRPr>
              </a:p>
            </p:txBody>
          </p:sp>
          <p:sp>
            <p:nvSpPr>
              <p:cNvPr id="1611" name="Google Shape;1611;p26"/>
              <p:cNvSpPr txBox="1"/>
              <p:nvPr/>
            </p:nvSpPr>
            <p:spPr>
              <a:xfrm>
                <a:off x="3878543" y="3897842"/>
                <a:ext cx="690853"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Taraba</a:t>
                </a:r>
                <a:endParaRPr sz="850" b="0" i="0" u="none" strike="noStrike" cap="none">
                  <a:solidFill>
                    <a:srgbClr val="000000"/>
                  </a:solidFill>
                  <a:latin typeface="Arial"/>
                  <a:ea typeface="Arial"/>
                  <a:cs typeface="Arial"/>
                  <a:sym typeface="Arial"/>
                </a:endParaRPr>
              </a:p>
            </p:txBody>
          </p:sp>
          <p:sp>
            <p:nvSpPr>
              <p:cNvPr id="1612" name="Google Shape;1612;p26"/>
              <p:cNvSpPr txBox="1"/>
              <p:nvPr/>
            </p:nvSpPr>
            <p:spPr>
              <a:xfrm>
                <a:off x="3470907" y="3383982"/>
                <a:ext cx="691723"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Plateau</a:t>
                </a:r>
                <a:endParaRPr sz="850" b="0" i="0" u="none" strike="noStrike" cap="none">
                  <a:solidFill>
                    <a:srgbClr val="000000"/>
                  </a:solidFill>
                  <a:latin typeface="Arial"/>
                  <a:ea typeface="Arial"/>
                  <a:cs typeface="Arial"/>
                  <a:sym typeface="Arial"/>
                </a:endParaRPr>
              </a:p>
            </p:txBody>
          </p:sp>
          <p:sp>
            <p:nvSpPr>
              <p:cNvPr id="1613" name="Google Shape;1613;p26"/>
              <p:cNvSpPr txBox="1"/>
              <p:nvPr/>
            </p:nvSpPr>
            <p:spPr>
              <a:xfrm>
                <a:off x="3417554" y="2753701"/>
                <a:ext cx="691723"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Bauchi</a:t>
                </a:r>
                <a:endParaRPr sz="850" b="0" i="0" u="none" strike="noStrike" cap="none">
                  <a:solidFill>
                    <a:srgbClr val="000000"/>
                  </a:solidFill>
                  <a:latin typeface="Arial"/>
                  <a:ea typeface="Arial"/>
                  <a:cs typeface="Arial"/>
                  <a:sym typeface="Arial"/>
                </a:endParaRPr>
              </a:p>
            </p:txBody>
          </p:sp>
          <p:sp>
            <p:nvSpPr>
              <p:cNvPr id="1614" name="Google Shape;1614;p26"/>
              <p:cNvSpPr txBox="1"/>
              <p:nvPr/>
            </p:nvSpPr>
            <p:spPr>
              <a:xfrm>
                <a:off x="3379181" y="1615598"/>
                <a:ext cx="691723"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Jigawa</a:t>
                </a:r>
                <a:endParaRPr sz="850" b="0" i="0" u="none" strike="noStrike" cap="none">
                  <a:solidFill>
                    <a:srgbClr val="000000"/>
                  </a:solidFill>
                  <a:latin typeface="Arial"/>
                  <a:ea typeface="Arial"/>
                  <a:cs typeface="Arial"/>
                  <a:sym typeface="Arial"/>
                </a:endParaRPr>
              </a:p>
            </p:txBody>
          </p:sp>
          <p:sp>
            <p:nvSpPr>
              <p:cNvPr id="1615" name="Google Shape;1615;p26"/>
              <p:cNvSpPr txBox="1"/>
              <p:nvPr/>
            </p:nvSpPr>
            <p:spPr>
              <a:xfrm>
                <a:off x="2939719" y="1942559"/>
                <a:ext cx="690853"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Kano</a:t>
                </a:r>
                <a:endParaRPr sz="850" b="0" i="0" u="none" strike="noStrike" cap="none">
                  <a:solidFill>
                    <a:srgbClr val="000000"/>
                  </a:solidFill>
                  <a:latin typeface="Arial"/>
                  <a:ea typeface="Arial"/>
                  <a:cs typeface="Arial"/>
                  <a:sym typeface="Arial"/>
                </a:endParaRPr>
              </a:p>
            </p:txBody>
          </p:sp>
          <p:sp>
            <p:nvSpPr>
              <p:cNvPr id="1616" name="Google Shape;1616;p26"/>
              <p:cNvSpPr txBox="1"/>
              <p:nvPr/>
            </p:nvSpPr>
            <p:spPr>
              <a:xfrm>
                <a:off x="2376390" y="1502315"/>
                <a:ext cx="691723"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Katsina</a:t>
                </a:r>
                <a:endParaRPr sz="850" b="0" i="0" u="none" strike="noStrike" cap="none">
                  <a:solidFill>
                    <a:srgbClr val="000000"/>
                  </a:solidFill>
                  <a:latin typeface="Arial"/>
                  <a:ea typeface="Arial"/>
                  <a:cs typeface="Arial"/>
                  <a:sym typeface="Arial"/>
                </a:endParaRPr>
              </a:p>
            </p:txBody>
          </p:sp>
          <p:sp>
            <p:nvSpPr>
              <p:cNvPr id="1617" name="Google Shape;1617;p26"/>
              <p:cNvSpPr txBox="1"/>
              <p:nvPr/>
            </p:nvSpPr>
            <p:spPr>
              <a:xfrm>
                <a:off x="1268665" y="2955710"/>
                <a:ext cx="748279"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Niger</a:t>
                </a:r>
                <a:endParaRPr sz="850" b="0" i="0" u="none" strike="noStrike" cap="none">
                  <a:solidFill>
                    <a:srgbClr val="000000"/>
                  </a:solidFill>
                  <a:latin typeface="Arial"/>
                  <a:ea typeface="Arial"/>
                  <a:cs typeface="Arial"/>
                  <a:sym typeface="Arial"/>
                </a:endParaRPr>
              </a:p>
            </p:txBody>
          </p:sp>
          <p:sp>
            <p:nvSpPr>
              <p:cNvPr id="1618" name="Google Shape;1618;p26"/>
              <p:cNvSpPr txBox="1"/>
              <p:nvPr/>
            </p:nvSpPr>
            <p:spPr>
              <a:xfrm>
                <a:off x="2497711" y="2800282"/>
                <a:ext cx="632557"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Kaduna</a:t>
                </a:r>
                <a:endParaRPr sz="850" b="0" i="0" u="none" strike="noStrike" cap="none">
                  <a:solidFill>
                    <a:srgbClr val="000000"/>
                  </a:solidFill>
                  <a:latin typeface="Arial"/>
                  <a:ea typeface="Arial"/>
                  <a:cs typeface="Arial"/>
                  <a:sym typeface="Arial"/>
                </a:endParaRPr>
              </a:p>
            </p:txBody>
          </p:sp>
          <p:sp>
            <p:nvSpPr>
              <p:cNvPr id="1619" name="Google Shape;1619;p26"/>
              <p:cNvSpPr txBox="1"/>
              <p:nvPr/>
            </p:nvSpPr>
            <p:spPr>
              <a:xfrm>
                <a:off x="2203327" y="3447018"/>
                <a:ext cx="371529"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FCT</a:t>
                </a:r>
                <a:endParaRPr sz="850" b="0" i="0" u="none" strike="noStrike" cap="none">
                  <a:solidFill>
                    <a:srgbClr val="000000"/>
                  </a:solidFill>
                  <a:latin typeface="Arial"/>
                  <a:ea typeface="Arial"/>
                  <a:cs typeface="Arial"/>
                  <a:sym typeface="Arial"/>
                </a:endParaRPr>
              </a:p>
            </p:txBody>
          </p:sp>
          <p:sp>
            <p:nvSpPr>
              <p:cNvPr id="1620" name="Google Shape;1620;p26"/>
              <p:cNvSpPr txBox="1"/>
              <p:nvPr/>
            </p:nvSpPr>
            <p:spPr>
              <a:xfrm>
                <a:off x="1934868" y="3952488"/>
                <a:ext cx="370659"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Kogi</a:t>
                </a:r>
                <a:endParaRPr sz="850" b="0" i="0" u="none" strike="noStrike" cap="none">
                  <a:solidFill>
                    <a:srgbClr val="000000"/>
                  </a:solidFill>
                  <a:latin typeface="Arial"/>
                  <a:ea typeface="Arial"/>
                  <a:cs typeface="Arial"/>
                  <a:sym typeface="Arial"/>
                </a:endParaRPr>
              </a:p>
            </p:txBody>
          </p:sp>
          <p:sp>
            <p:nvSpPr>
              <p:cNvPr id="1621" name="Google Shape;1621;p26"/>
              <p:cNvSpPr txBox="1"/>
              <p:nvPr/>
            </p:nvSpPr>
            <p:spPr>
              <a:xfrm>
                <a:off x="2558225" y="3644030"/>
                <a:ext cx="919687"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Nasarawa</a:t>
                </a:r>
                <a:endParaRPr sz="850" b="0" i="0" u="none" strike="noStrike" cap="none">
                  <a:solidFill>
                    <a:srgbClr val="000000"/>
                  </a:solidFill>
                  <a:latin typeface="Arial"/>
                  <a:ea typeface="Arial"/>
                  <a:cs typeface="Arial"/>
                  <a:sym typeface="Arial"/>
                </a:endParaRPr>
              </a:p>
            </p:txBody>
          </p:sp>
          <p:sp>
            <p:nvSpPr>
              <p:cNvPr id="1622" name="Google Shape;1622;p26"/>
              <p:cNvSpPr txBox="1"/>
              <p:nvPr/>
            </p:nvSpPr>
            <p:spPr>
              <a:xfrm>
                <a:off x="2939719" y="4270323"/>
                <a:ext cx="918817"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Benue</a:t>
                </a:r>
                <a:endParaRPr sz="850" b="0" i="0" u="none" strike="noStrike" cap="none">
                  <a:solidFill>
                    <a:srgbClr val="000000"/>
                  </a:solidFill>
                  <a:latin typeface="Arial"/>
                  <a:ea typeface="Arial"/>
                  <a:cs typeface="Arial"/>
                  <a:sym typeface="Arial"/>
                </a:endParaRPr>
              </a:p>
            </p:txBody>
          </p:sp>
          <p:sp>
            <p:nvSpPr>
              <p:cNvPr id="1623" name="Google Shape;1623;p26"/>
              <p:cNvSpPr txBox="1"/>
              <p:nvPr/>
            </p:nvSpPr>
            <p:spPr>
              <a:xfrm>
                <a:off x="960543" y="3519254"/>
                <a:ext cx="691723"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Kwara</a:t>
                </a:r>
                <a:endParaRPr sz="850" b="0" i="0" u="none" strike="noStrike" cap="none">
                  <a:solidFill>
                    <a:srgbClr val="000000"/>
                  </a:solidFill>
                  <a:latin typeface="Arial"/>
                  <a:ea typeface="Arial"/>
                  <a:cs typeface="Arial"/>
                  <a:sym typeface="Arial"/>
                </a:endParaRPr>
              </a:p>
            </p:txBody>
          </p:sp>
          <p:sp>
            <p:nvSpPr>
              <p:cNvPr id="1624" name="Google Shape;1624;p26"/>
              <p:cNvSpPr txBox="1"/>
              <p:nvPr/>
            </p:nvSpPr>
            <p:spPr>
              <a:xfrm>
                <a:off x="780403" y="4150676"/>
                <a:ext cx="396762"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Osun</a:t>
                </a:r>
                <a:endParaRPr sz="850" b="0" i="0" u="none" strike="noStrike" cap="none">
                  <a:solidFill>
                    <a:srgbClr val="000000"/>
                  </a:solidFill>
                  <a:latin typeface="Arial"/>
                  <a:ea typeface="Arial"/>
                  <a:cs typeface="Arial"/>
                  <a:sym typeface="Arial"/>
                </a:endParaRPr>
              </a:p>
            </p:txBody>
          </p:sp>
          <p:sp>
            <p:nvSpPr>
              <p:cNvPr id="1625" name="Google Shape;1625;p26"/>
              <p:cNvSpPr txBox="1"/>
              <p:nvPr/>
            </p:nvSpPr>
            <p:spPr>
              <a:xfrm>
                <a:off x="1283387" y="4024723"/>
                <a:ext cx="396762"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Ekiti</a:t>
                </a:r>
                <a:endParaRPr sz="850" b="0" i="0" u="none" strike="noStrike" cap="none">
                  <a:solidFill>
                    <a:srgbClr val="000000"/>
                  </a:solidFill>
                  <a:latin typeface="Arial"/>
                  <a:ea typeface="Arial"/>
                  <a:cs typeface="Arial"/>
                  <a:sym typeface="Arial"/>
                </a:endParaRPr>
              </a:p>
            </p:txBody>
          </p:sp>
          <p:sp>
            <p:nvSpPr>
              <p:cNvPr id="1626" name="Google Shape;1626;p26"/>
              <p:cNvSpPr txBox="1"/>
              <p:nvPr/>
            </p:nvSpPr>
            <p:spPr>
              <a:xfrm>
                <a:off x="1051358" y="4398077"/>
                <a:ext cx="397632"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Ondo</a:t>
                </a:r>
                <a:endParaRPr sz="850" b="0" i="0" u="none" strike="noStrike" cap="none">
                  <a:solidFill>
                    <a:srgbClr val="000000"/>
                  </a:solidFill>
                  <a:latin typeface="Arial"/>
                  <a:ea typeface="Arial"/>
                  <a:cs typeface="Arial"/>
                  <a:sym typeface="Arial"/>
                </a:endParaRPr>
              </a:p>
            </p:txBody>
          </p:sp>
          <p:sp>
            <p:nvSpPr>
              <p:cNvPr id="1627" name="Google Shape;1627;p26"/>
              <p:cNvSpPr txBox="1"/>
              <p:nvPr/>
            </p:nvSpPr>
            <p:spPr>
              <a:xfrm>
                <a:off x="1481883" y="4715612"/>
                <a:ext cx="396762"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Edo</a:t>
                </a:r>
                <a:endParaRPr sz="850" b="0" i="0" u="none" strike="noStrike" cap="none">
                  <a:solidFill>
                    <a:srgbClr val="000000"/>
                  </a:solidFill>
                  <a:latin typeface="Arial"/>
                  <a:ea typeface="Arial"/>
                  <a:cs typeface="Arial"/>
                  <a:sym typeface="Arial"/>
                </a:endParaRPr>
              </a:p>
            </p:txBody>
          </p:sp>
          <p:sp>
            <p:nvSpPr>
              <p:cNvPr id="1628" name="Google Shape;1628;p26"/>
              <p:cNvSpPr txBox="1"/>
              <p:nvPr/>
            </p:nvSpPr>
            <p:spPr>
              <a:xfrm>
                <a:off x="1485872" y="5203907"/>
                <a:ext cx="396762"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Delta</a:t>
                </a:r>
                <a:endParaRPr sz="850" b="0" i="0" u="none" strike="noStrike" cap="none">
                  <a:solidFill>
                    <a:srgbClr val="000000"/>
                  </a:solidFill>
                  <a:latin typeface="Arial"/>
                  <a:ea typeface="Arial"/>
                  <a:cs typeface="Arial"/>
                  <a:sym typeface="Arial"/>
                </a:endParaRPr>
              </a:p>
            </p:txBody>
          </p:sp>
          <p:sp>
            <p:nvSpPr>
              <p:cNvPr id="1629" name="Google Shape;1629;p26"/>
              <p:cNvSpPr txBox="1"/>
              <p:nvPr/>
            </p:nvSpPr>
            <p:spPr>
              <a:xfrm>
                <a:off x="158823" y="4439343"/>
                <a:ext cx="396762"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Ogun</a:t>
                </a:r>
                <a:endParaRPr sz="850" b="0" i="0" u="none" strike="noStrike" cap="none">
                  <a:solidFill>
                    <a:srgbClr val="000000"/>
                  </a:solidFill>
                  <a:latin typeface="Arial"/>
                  <a:ea typeface="Arial"/>
                  <a:cs typeface="Arial"/>
                  <a:sym typeface="Arial"/>
                </a:endParaRPr>
              </a:p>
            </p:txBody>
          </p:sp>
          <p:sp>
            <p:nvSpPr>
              <p:cNvPr id="1630" name="Google Shape;1630;p26"/>
              <p:cNvSpPr txBox="1"/>
              <p:nvPr/>
            </p:nvSpPr>
            <p:spPr>
              <a:xfrm>
                <a:off x="1551817" y="5620014"/>
                <a:ext cx="640388"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dirty="0">
                    <a:solidFill>
                      <a:srgbClr val="FFFFFF"/>
                    </a:solidFill>
                    <a:latin typeface="Arial"/>
                    <a:ea typeface="Arial"/>
                    <a:cs typeface="Arial"/>
                    <a:sym typeface="Arial"/>
                  </a:rPr>
                  <a:t>Bayelsa</a:t>
                </a:r>
                <a:endParaRPr sz="850" b="0" i="0" u="none" strike="noStrike" cap="none" dirty="0">
                  <a:solidFill>
                    <a:srgbClr val="000000"/>
                  </a:solidFill>
                  <a:latin typeface="Arial"/>
                  <a:ea typeface="Arial"/>
                  <a:cs typeface="Arial"/>
                  <a:sym typeface="Arial"/>
                </a:endParaRPr>
              </a:p>
            </p:txBody>
          </p:sp>
          <p:sp>
            <p:nvSpPr>
              <p:cNvPr id="1631" name="Google Shape;1631;p26"/>
              <p:cNvSpPr txBox="1"/>
              <p:nvPr/>
            </p:nvSpPr>
            <p:spPr>
              <a:xfrm>
                <a:off x="2107926" y="5573825"/>
                <a:ext cx="641258"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Rivers</a:t>
                </a:r>
                <a:endParaRPr sz="850" b="0" i="0" u="none" strike="noStrike" cap="none">
                  <a:solidFill>
                    <a:srgbClr val="000000"/>
                  </a:solidFill>
                  <a:latin typeface="Arial"/>
                  <a:ea typeface="Arial"/>
                  <a:cs typeface="Arial"/>
                  <a:sym typeface="Arial"/>
                </a:endParaRPr>
              </a:p>
            </p:txBody>
          </p:sp>
          <p:sp>
            <p:nvSpPr>
              <p:cNvPr id="1632" name="Google Shape;1632;p26"/>
              <p:cNvSpPr txBox="1"/>
              <p:nvPr/>
            </p:nvSpPr>
            <p:spPr>
              <a:xfrm>
                <a:off x="2528788" y="5568742"/>
                <a:ext cx="738708"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dirty="0" err="1">
                    <a:solidFill>
                      <a:srgbClr val="FFFFFF"/>
                    </a:solidFill>
                    <a:latin typeface="Arial"/>
                    <a:ea typeface="Arial"/>
                    <a:cs typeface="Arial"/>
                    <a:sym typeface="Arial"/>
                  </a:rPr>
                  <a:t>Akwa</a:t>
                </a:r>
                <a:r>
                  <a:rPr lang="en-US" sz="600" b="1" i="1" u="none" strike="noStrike" cap="none" dirty="0">
                    <a:solidFill>
                      <a:srgbClr val="FFFFFF"/>
                    </a:solidFill>
                    <a:latin typeface="Arial"/>
                    <a:ea typeface="Arial"/>
                    <a:cs typeface="Arial"/>
                    <a:sym typeface="Arial"/>
                  </a:rPr>
                  <a:t> Ibom</a:t>
                </a:r>
                <a:endParaRPr sz="850" b="0" i="0" u="none" strike="noStrike" cap="none" dirty="0">
                  <a:solidFill>
                    <a:srgbClr val="000000"/>
                  </a:solidFill>
                  <a:latin typeface="Arial"/>
                  <a:ea typeface="Arial"/>
                  <a:cs typeface="Arial"/>
                  <a:sym typeface="Arial"/>
                </a:endParaRPr>
              </a:p>
            </p:txBody>
          </p:sp>
          <p:sp>
            <p:nvSpPr>
              <p:cNvPr id="1633" name="Google Shape;1633;p26"/>
              <p:cNvSpPr txBox="1"/>
              <p:nvPr/>
            </p:nvSpPr>
            <p:spPr>
              <a:xfrm>
                <a:off x="2190256" y="5238455"/>
                <a:ext cx="397632"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Imo</a:t>
                </a:r>
                <a:endParaRPr sz="850" b="0" i="0" u="none" strike="noStrike" cap="none">
                  <a:solidFill>
                    <a:srgbClr val="000000"/>
                  </a:solidFill>
                  <a:latin typeface="Arial"/>
                  <a:ea typeface="Arial"/>
                  <a:cs typeface="Arial"/>
                  <a:sym typeface="Arial"/>
                </a:endParaRPr>
              </a:p>
            </p:txBody>
          </p:sp>
          <p:sp>
            <p:nvSpPr>
              <p:cNvPr id="1634" name="Google Shape;1634;p26"/>
              <p:cNvSpPr txBox="1"/>
              <p:nvPr/>
            </p:nvSpPr>
            <p:spPr>
              <a:xfrm>
                <a:off x="2478965" y="5177429"/>
                <a:ext cx="396762"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dirty="0" err="1">
                    <a:solidFill>
                      <a:srgbClr val="FFFFFF"/>
                    </a:solidFill>
                    <a:latin typeface="Arial"/>
                    <a:ea typeface="Arial"/>
                    <a:cs typeface="Arial"/>
                    <a:sym typeface="Arial"/>
                  </a:rPr>
                  <a:t>Abia</a:t>
                </a:r>
                <a:endParaRPr sz="850" b="0" i="0" u="none" strike="noStrike" cap="none" dirty="0">
                  <a:solidFill>
                    <a:srgbClr val="000000"/>
                  </a:solidFill>
                  <a:latin typeface="Arial"/>
                  <a:ea typeface="Arial"/>
                  <a:cs typeface="Arial"/>
                  <a:sym typeface="Arial"/>
                </a:endParaRPr>
              </a:p>
            </p:txBody>
          </p:sp>
          <p:sp>
            <p:nvSpPr>
              <p:cNvPr id="1635" name="Google Shape;1635;p26"/>
              <p:cNvSpPr txBox="1"/>
              <p:nvPr/>
            </p:nvSpPr>
            <p:spPr>
              <a:xfrm rot="-3218840">
                <a:off x="2745439" y="4903691"/>
                <a:ext cx="1022891" cy="221873"/>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Cross River</a:t>
                </a:r>
                <a:endParaRPr sz="850" b="0" i="0" u="none" strike="noStrike" cap="none">
                  <a:solidFill>
                    <a:srgbClr val="000000"/>
                  </a:solidFill>
                  <a:latin typeface="Arial"/>
                  <a:ea typeface="Arial"/>
                  <a:cs typeface="Arial"/>
                  <a:sym typeface="Arial"/>
                </a:endParaRPr>
              </a:p>
            </p:txBody>
          </p:sp>
          <p:sp>
            <p:nvSpPr>
              <p:cNvPr id="1636" name="Google Shape;1636;p26"/>
              <p:cNvSpPr txBox="1"/>
              <p:nvPr/>
            </p:nvSpPr>
            <p:spPr>
              <a:xfrm>
                <a:off x="2653749" y="4790366"/>
                <a:ext cx="683022"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Ebonyi</a:t>
                </a:r>
                <a:endParaRPr sz="850" b="0" i="0" u="none" strike="noStrike" cap="none">
                  <a:solidFill>
                    <a:srgbClr val="000000"/>
                  </a:solidFill>
                  <a:latin typeface="Arial"/>
                  <a:ea typeface="Arial"/>
                  <a:cs typeface="Arial"/>
                  <a:sym typeface="Arial"/>
                </a:endParaRPr>
              </a:p>
            </p:txBody>
          </p:sp>
          <p:sp>
            <p:nvSpPr>
              <p:cNvPr id="1637" name="Google Shape;1637;p26"/>
              <p:cNvSpPr txBox="1"/>
              <p:nvPr/>
            </p:nvSpPr>
            <p:spPr>
              <a:xfrm>
                <a:off x="2362701" y="4623471"/>
                <a:ext cx="683022"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Enugu</a:t>
                </a:r>
                <a:endParaRPr sz="850" b="0" i="0" u="none" strike="noStrike" cap="none">
                  <a:solidFill>
                    <a:srgbClr val="000000"/>
                  </a:solidFill>
                  <a:latin typeface="Arial"/>
                  <a:ea typeface="Arial"/>
                  <a:cs typeface="Arial"/>
                  <a:sym typeface="Arial"/>
                </a:endParaRPr>
              </a:p>
            </p:txBody>
          </p:sp>
          <p:sp>
            <p:nvSpPr>
              <p:cNvPr id="1638" name="Google Shape;1638;p26"/>
              <p:cNvSpPr txBox="1"/>
              <p:nvPr/>
            </p:nvSpPr>
            <p:spPr>
              <a:xfrm>
                <a:off x="2154584" y="4842060"/>
                <a:ext cx="683022"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Anambra</a:t>
                </a:r>
                <a:endParaRPr sz="850" b="0" i="0" u="none" strike="noStrike" cap="none">
                  <a:solidFill>
                    <a:srgbClr val="000000"/>
                  </a:solidFill>
                  <a:latin typeface="Arial"/>
                  <a:ea typeface="Arial"/>
                  <a:cs typeface="Arial"/>
                  <a:sym typeface="Arial"/>
                </a:endParaRPr>
              </a:p>
            </p:txBody>
          </p:sp>
          <p:sp>
            <p:nvSpPr>
              <p:cNvPr id="1639" name="Google Shape;1639;p26"/>
              <p:cNvSpPr txBox="1"/>
              <p:nvPr/>
            </p:nvSpPr>
            <p:spPr>
              <a:xfrm>
                <a:off x="184743" y="4894930"/>
                <a:ext cx="531626"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Lagos</a:t>
                </a:r>
                <a:endParaRPr sz="850" b="0" i="0" u="none" strike="noStrike" cap="none">
                  <a:solidFill>
                    <a:srgbClr val="000000"/>
                  </a:solidFill>
                  <a:latin typeface="Arial"/>
                  <a:ea typeface="Arial"/>
                  <a:cs typeface="Arial"/>
                  <a:sym typeface="Arial"/>
                </a:endParaRPr>
              </a:p>
            </p:txBody>
          </p:sp>
          <p:sp>
            <p:nvSpPr>
              <p:cNvPr id="1640" name="Google Shape;1640;p26"/>
              <p:cNvSpPr/>
              <p:nvPr/>
            </p:nvSpPr>
            <p:spPr>
              <a:xfrm rot="348164">
                <a:off x="4034061" y="2260464"/>
                <a:ext cx="797320" cy="939615"/>
              </a:xfrm>
              <a:custGeom>
                <a:avLst/>
                <a:gdLst/>
                <a:ahLst/>
                <a:cxnLst/>
                <a:rect l="l" t="t" r="r" b="b"/>
                <a:pathLst>
                  <a:path w="10000" h="10000" extrusionOk="0">
                    <a:moveTo>
                      <a:pt x="5545" y="565"/>
                    </a:moveTo>
                    <a:lnTo>
                      <a:pt x="5096" y="558"/>
                    </a:lnTo>
                    <a:lnTo>
                      <a:pt x="4899" y="376"/>
                    </a:lnTo>
                    <a:lnTo>
                      <a:pt x="4440" y="267"/>
                    </a:lnTo>
                    <a:lnTo>
                      <a:pt x="3795" y="0"/>
                    </a:lnTo>
                    <a:lnTo>
                      <a:pt x="3138" y="511"/>
                    </a:lnTo>
                    <a:cubicBezTo>
                      <a:pt x="3088" y="612"/>
                      <a:pt x="3037" y="713"/>
                      <a:pt x="2987" y="814"/>
                    </a:cubicBezTo>
                    <a:cubicBezTo>
                      <a:pt x="2996" y="873"/>
                      <a:pt x="3006" y="933"/>
                      <a:pt x="3016" y="992"/>
                    </a:cubicBezTo>
                    <a:lnTo>
                      <a:pt x="2511" y="1178"/>
                    </a:lnTo>
                    <a:lnTo>
                      <a:pt x="1744" y="1189"/>
                    </a:lnTo>
                    <a:lnTo>
                      <a:pt x="1307" y="1465"/>
                    </a:lnTo>
                    <a:lnTo>
                      <a:pt x="889" y="1499"/>
                    </a:lnTo>
                    <a:lnTo>
                      <a:pt x="756" y="1755"/>
                    </a:lnTo>
                    <a:lnTo>
                      <a:pt x="738" y="2139"/>
                    </a:lnTo>
                    <a:lnTo>
                      <a:pt x="494" y="2150"/>
                    </a:lnTo>
                    <a:lnTo>
                      <a:pt x="750" y="2336"/>
                    </a:lnTo>
                    <a:lnTo>
                      <a:pt x="488" y="2538"/>
                    </a:lnTo>
                    <a:cubicBezTo>
                      <a:pt x="490" y="2664"/>
                      <a:pt x="492" y="2791"/>
                      <a:pt x="494" y="2917"/>
                    </a:cubicBezTo>
                    <a:lnTo>
                      <a:pt x="244" y="3096"/>
                    </a:lnTo>
                    <a:lnTo>
                      <a:pt x="505" y="3301"/>
                    </a:lnTo>
                    <a:lnTo>
                      <a:pt x="0" y="3301"/>
                    </a:lnTo>
                    <a:cubicBezTo>
                      <a:pt x="2" y="3619"/>
                      <a:pt x="4" y="3936"/>
                      <a:pt x="6" y="4254"/>
                    </a:cubicBezTo>
                    <a:lnTo>
                      <a:pt x="476" y="4638"/>
                    </a:lnTo>
                    <a:lnTo>
                      <a:pt x="1243" y="4638"/>
                    </a:lnTo>
                    <a:lnTo>
                      <a:pt x="1761" y="5033"/>
                    </a:lnTo>
                    <a:lnTo>
                      <a:pt x="2004" y="5405"/>
                    </a:lnTo>
                    <a:lnTo>
                      <a:pt x="2004" y="5591"/>
                    </a:lnTo>
                    <a:lnTo>
                      <a:pt x="2249" y="5614"/>
                    </a:lnTo>
                    <a:lnTo>
                      <a:pt x="2249" y="6195"/>
                    </a:lnTo>
                    <a:lnTo>
                      <a:pt x="1987" y="6373"/>
                    </a:lnTo>
                    <a:cubicBezTo>
                      <a:pt x="1995" y="6435"/>
                      <a:pt x="2002" y="6497"/>
                      <a:pt x="2010" y="6559"/>
                    </a:cubicBezTo>
                    <a:lnTo>
                      <a:pt x="1744" y="6571"/>
                    </a:lnTo>
                    <a:lnTo>
                      <a:pt x="1435" y="6765"/>
                    </a:lnTo>
                    <a:lnTo>
                      <a:pt x="1255" y="6943"/>
                    </a:lnTo>
                    <a:lnTo>
                      <a:pt x="1255" y="7141"/>
                    </a:lnTo>
                    <a:lnTo>
                      <a:pt x="1749" y="7536"/>
                    </a:lnTo>
                    <a:lnTo>
                      <a:pt x="2255" y="7706"/>
                    </a:lnTo>
                    <a:lnTo>
                      <a:pt x="2755" y="8090"/>
                    </a:lnTo>
                    <a:cubicBezTo>
                      <a:pt x="2757" y="8157"/>
                      <a:pt x="2758" y="8224"/>
                      <a:pt x="2760" y="8291"/>
                    </a:cubicBezTo>
                    <a:lnTo>
                      <a:pt x="2998" y="8489"/>
                    </a:lnTo>
                    <a:cubicBezTo>
                      <a:pt x="2994" y="8550"/>
                      <a:pt x="2991" y="8610"/>
                      <a:pt x="2987" y="8671"/>
                    </a:cubicBezTo>
                    <a:lnTo>
                      <a:pt x="3249" y="9055"/>
                    </a:lnTo>
                    <a:cubicBezTo>
                      <a:pt x="3255" y="9125"/>
                      <a:pt x="3260" y="9194"/>
                      <a:pt x="3266" y="9264"/>
                    </a:cubicBezTo>
                    <a:lnTo>
                      <a:pt x="3417" y="9423"/>
                    </a:lnTo>
                    <a:lnTo>
                      <a:pt x="3922" y="9616"/>
                    </a:lnTo>
                    <a:lnTo>
                      <a:pt x="4172" y="9806"/>
                    </a:lnTo>
                    <a:lnTo>
                      <a:pt x="4626" y="9880"/>
                    </a:lnTo>
                    <a:lnTo>
                      <a:pt x="5229" y="9938"/>
                    </a:lnTo>
                    <a:lnTo>
                      <a:pt x="5793" y="9969"/>
                    </a:lnTo>
                    <a:lnTo>
                      <a:pt x="6433" y="9806"/>
                    </a:lnTo>
                    <a:lnTo>
                      <a:pt x="6840" y="9969"/>
                    </a:lnTo>
                    <a:lnTo>
                      <a:pt x="7189" y="10000"/>
                    </a:lnTo>
                    <a:lnTo>
                      <a:pt x="7640" y="9679"/>
                    </a:lnTo>
                    <a:lnTo>
                      <a:pt x="8365" y="9538"/>
                    </a:lnTo>
                    <a:cubicBezTo>
                      <a:pt x="8368" y="9153"/>
                      <a:pt x="9038" y="9443"/>
                      <a:pt x="9041" y="9058"/>
                    </a:cubicBezTo>
                    <a:lnTo>
                      <a:pt x="9705" y="8732"/>
                    </a:lnTo>
                    <a:lnTo>
                      <a:pt x="10000" y="8282"/>
                    </a:lnTo>
                    <a:cubicBezTo>
                      <a:pt x="9972" y="8002"/>
                      <a:pt x="9944" y="7723"/>
                      <a:pt x="9916" y="7443"/>
                    </a:cubicBezTo>
                    <a:cubicBezTo>
                      <a:pt x="9873" y="7373"/>
                      <a:pt x="9954" y="7209"/>
                      <a:pt x="9910" y="7139"/>
                    </a:cubicBezTo>
                    <a:lnTo>
                      <a:pt x="9397" y="6509"/>
                    </a:lnTo>
                    <a:lnTo>
                      <a:pt x="8923" y="6488"/>
                    </a:lnTo>
                    <a:cubicBezTo>
                      <a:pt x="8917" y="6145"/>
                      <a:pt x="8512" y="6173"/>
                      <a:pt x="8506" y="5830"/>
                    </a:cubicBezTo>
                    <a:lnTo>
                      <a:pt x="7975" y="5809"/>
                    </a:lnTo>
                    <a:lnTo>
                      <a:pt x="7577" y="5997"/>
                    </a:lnTo>
                    <a:cubicBezTo>
                      <a:pt x="7606" y="5897"/>
                      <a:pt x="7537" y="5834"/>
                      <a:pt x="7565" y="5734"/>
                    </a:cubicBezTo>
                    <a:lnTo>
                      <a:pt x="7757" y="5548"/>
                    </a:lnTo>
                    <a:cubicBezTo>
                      <a:pt x="7777" y="5403"/>
                      <a:pt x="7796" y="5259"/>
                      <a:pt x="7816" y="5114"/>
                    </a:cubicBezTo>
                    <a:cubicBezTo>
                      <a:pt x="7849" y="4986"/>
                      <a:pt x="8542" y="4664"/>
                      <a:pt x="8575" y="4536"/>
                    </a:cubicBezTo>
                    <a:cubicBezTo>
                      <a:pt x="8602" y="4379"/>
                      <a:pt x="8216" y="4480"/>
                      <a:pt x="8244" y="4323"/>
                    </a:cubicBezTo>
                    <a:lnTo>
                      <a:pt x="7452" y="3815"/>
                    </a:lnTo>
                    <a:cubicBezTo>
                      <a:pt x="7473" y="3649"/>
                      <a:pt x="7632" y="4594"/>
                      <a:pt x="7615" y="4122"/>
                    </a:cubicBezTo>
                    <a:cubicBezTo>
                      <a:pt x="7559" y="3953"/>
                      <a:pt x="7506" y="3499"/>
                      <a:pt x="7450" y="3330"/>
                    </a:cubicBezTo>
                    <a:cubicBezTo>
                      <a:pt x="7462" y="3239"/>
                      <a:pt x="7473" y="3149"/>
                      <a:pt x="7485" y="3058"/>
                    </a:cubicBezTo>
                    <a:cubicBezTo>
                      <a:pt x="7425" y="2950"/>
                      <a:pt x="7559" y="2741"/>
                      <a:pt x="7499" y="2633"/>
                    </a:cubicBezTo>
                    <a:cubicBezTo>
                      <a:pt x="7475" y="2509"/>
                      <a:pt x="7562" y="2294"/>
                      <a:pt x="7539" y="2170"/>
                    </a:cubicBezTo>
                    <a:lnTo>
                      <a:pt x="6166" y="1569"/>
                    </a:lnTo>
                    <a:lnTo>
                      <a:pt x="5863" y="930"/>
                    </a:lnTo>
                    <a:lnTo>
                      <a:pt x="5545" y="565"/>
                    </a:lnTo>
                    <a:close/>
                  </a:path>
                </a:pathLst>
              </a:custGeom>
              <a:solidFill>
                <a:srgbClr val="7D7D7D"/>
              </a:solidFill>
              <a:ln w="9525" cap="flat" cmpd="sng">
                <a:solidFill>
                  <a:srgbClr val="FFF0CC"/>
                </a:solidFill>
                <a:prstDash val="solid"/>
                <a:round/>
                <a:headEnd type="none" w="sm" len="sm"/>
                <a:tailEnd type="none" w="sm" len="sm"/>
              </a:ln>
              <a:effectLst>
                <a:outerShdw dist="28398" dir="6993903" algn="ctr" rotWithShape="0">
                  <a:srgbClr val="B2B2B2">
                    <a:alpha val="49803"/>
                  </a:srgbClr>
                </a:outerShdw>
              </a:effectLst>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41" name="Google Shape;1641;p26"/>
              <p:cNvSpPr txBox="1"/>
              <p:nvPr/>
            </p:nvSpPr>
            <p:spPr>
              <a:xfrm>
                <a:off x="4224332" y="2491422"/>
                <a:ext cx="691723" cy="226618"/>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FFFFFF"/>
                  </a:buClr>
                  <a:buSzPts val="600"/>
                  <a:buFont typeface="Arial"/>
                  <a:buNone/>
                </a:pPr>
                <a:r>
                  <a:rPr lang="en-US" sz="600" b="1" i="1" u="none" strike="noStrike" cap="none">
                    <a:solidFill>
                      <a:srgbClr val="FFFFFF"/>
                    </a:solidFill>
                    <a:latin typeface="Arial"/>
                    <a:ea typeface="Arial"/>
                    <a:cs typeface="Arial"/>
                    <a:sym typeface="Arial"/>
                  </a:rPr>
                  <a:t>Gombe</a:t>
                </a:r>
                <a:endParaRPr sz="850" b="0" i="0" u="none" strike="noStrike" cap="none">
                  <a:solidFill>
                    <a:srgbClr val="000000"/>
                  </a:solidFill>
                  <a:latin typeface="Arial"/>
                  <a:ea typeface="Arial"/>
                  <a:cs typeface="Arial"/>
                  <a:sym typeface="Arial"/>
                </a:endParaRPr>
              </a:p>
            </p:txBody>
          </p:sp>
        </p:grpSp>
        <p:grpSp>
          <p:nvGrpSpPr>
            <p:cNvPr id="1642" name="Google Shape;1642;p26"/>
            <p:cNvGrpSpPr/>
            <p:nvPr/>
          </p:nvGrpSpPr>
          <p:grpSpPr>
            <a:xfrm>
              <a:off x="4948334" y="5608559"/>
              <a:ext cx="2096770" cy="636270"/>
              <a:chOff x="99027" y="646430"/>
              <a:chExt cx="2379005" cy="637376"/>
            </a:xfrm>
          </p:grpSpPr>
          <p:sp>
            <p:nvSpPr>
              <p:cNvPr id="1643" name="Google Shape;1643;p26"/>
              <p:cNvSpPr/>
              <p:nvPr/>
            </p:nvSpPr>
            <p:spPr>
              <a:xfrm>
                <a:off x="99027" y="646430"/>
                <a:ext cx="2379005" cy="637376"/>
              </a:xfrm>
              <a:prstGeom prst="roundRect">
                <a:avLst>
                  <a:gd name="adj" fmla="val 16667"/>
                </a:avLst>
              </a:prstGeom>
              <a:solidFill>
                <a:srgbClr val="FD894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FFFFFF"/>
                  </a:solidFill>
                  <a:latin typeface="Arial"/>
                  <a:ea typeface="Arial"/>
                  <a:cs typeface="Arial"/>
                  <a:sym typeface="Arial"/>
                </a:endParaRPr>
              </a:p>
            </p:txBody>
          </p:sp>
          <p:sp>
            <p:nvSpPr>
              <p:cNvPr id="1644" name="Google Shape;1644;p26"/>
              <p:cNvSpPr txBox="1"/>
              <p:nvPr/>
            </p:nvSpPr>
            <p:spPr>
              <a:xfrm>
                <a:off x="171105" y="694305"/>
                <a:ext cx="1254760" cy="221615"/>
              </a:xfrm>
              <a:prstGeom prst="rect">
                <a:avLst/>
              </a:prstGeom>
              <a:solidFill>
                <a:srgbClr val="FD894B"/>
              </a:solidFill>
              <a:ln>
                <a:noFill/>
              </a:ln>
            </p:spPr>
            <p:txBody>
              <a:bodyPr spcFirstLastPara="1" wrap="square" lIns="0" tIns="0" rIns="0" bIns="0" anchor="t" anchorCtr="0">
                <a:noAutofit/>
              </a:bodyPr>
              <a:lstStyle/>
              <a:p>
                <a:pPr marL="0" marR="0" lvl="0" indent="0" algn="l" rtl="0">
                  <a:lnSpc>
                    <a:spcPct val="116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Samples Tested</a:t>
                </a:r>
                <a:endParaRPr sz="850" b="0" i="0" u="none" strike="noStrike" cap="none">
                  <a:solidFill>
                    <a:srgbClr val="000000"/>
                  </a:solidFill>
                  <a:latin typeface="Arial"/>
                  <a:ea typeface="Arial"/>
                  <a:cs typeface="Arial"/>
                  <a:sym typeface="Arial"/>
                </a:endParaRPr>
              </a:p>
            </p:txBody>
          </p:sp>
          <p:sp>
            <p:nvSpPr>
              <p:cNvPr id="1645" name="Google Shape;1645;p26"/>
              <p:cNvSpPr txBox="1"/>
              <p:nvPr/>
            </p:nvSpPr>
            <p:spPr>
              <a:xfrm>
                <a:off x="1228943" y="1051532"/>
                <a:ext cx="1198880" cy="221615"/>
              </a:xfrm>
              <a:prstGeom prst="rect">
                <a:avLst/>
              </a:prstGeom>
              <a:solidFill>
                <a:srgbClr val="FD894B"/>
              </a:solidFill>
              <a:ln>
                <a:noFill/>
              </a:ln>
            </p:spPr>
            <p:txBody>
              <a:bodyPr spcFirstLastPara="1" wrap="square" lIns="0" tIns="0" rIns="0" bIns="0" anchor="t" anchorCtr="0">
                <a:noAutofit/>
              </a:bodyPr>
              <a:lstStyle/>
              <a:p>
                <a:pPr marL="0" marR="0" lvl="0" indent="0" algn="r" rtl="0">
                  <a:lnSpc>
                    <a:spcPct val="116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812,598</a:t>
                </a:r>
                <a:endParaRPr sz="850" b="0" i="0" u="none" strike="noStrike" cap="none">
                  <a:solidFill>
                    <a:srgbClr val="000000"/>
                  </a:solidFill>
                  <a:latin typeface="Arial"/>
                  <a:ea typeface="Arial"/>
                  <a:cs typeface="Arial"/>
                  <a:sym typeface="Arial"/>
                </a:endParaRPr>
              </a:p>
            </p:txBody>
          </p:sp>
          <p:grpSp>
            <p:nvGrpSpPr>
              <p:cNvPr id="1646" name="Google Shape;1646;p26"/>
              <p:cNvGrpSpPr/>
              <p:nvPr/>
            </p:nvGrpSpPr>
            <p:grpSpPr>
              <a:xfrm>
                <a:off x="190139" y="964115"/>
                <a:ext cx="272005" cy="271964"/>
                <a:chOff x="190139" y="964114"/>
                <a:chExt cx="6700" cy="6699"/>
              </a:xfrm>
            </p:grpSpPr>
            <p:sp>
              <p:nvSpPr>
                <p:cNvPr id="1647" name="Google Shape;1647;p26"/>
                <p:cNvSpPr/>
                <p:nvPr/>
              </p:nvSpPr>
              <p:spPr>
                <a:xfrm>
                  <a:off x="190139" y="964114"/>
                  <a:ext cx="6700" cy="6699"/>
                </a:xfrm>
                <a:custGeom>
                  <a:avLst/>
                  <a:gdLst/>
                  <a:ahLst/>
                  <a:cxnLst/>
                  <a:rect l="l" t="t" r="r" b="b"/>
                  <a:pathLst>
                    <a:path w="6700" h="6699" extrusionOk="0">
                      <a:moveTo>
                        <a:pt x="6700" y="0"/>
                      </a:moveTo>
                      <a:lnTo>
                        <a:pt x="0" y="0"/>
                      </a:lnTo>
                      <a:lnTo>
                        <a:pt x="0" y="6699"/>
                      </a:lnTo>
                      <a:lnTo>
                        <a:pt x="6700" y="6699"/>
                      </a:lnTo>
                      <a:lnTo>
                        <a:pt x="6700" y="6699"/>
                      </a:lnTo>
                      <a:lnTo>
                        <a:pt x="6700" y="0"/>
                      </a:lnTo>
                      <a:lnTo>
                        <a:pt x="6700" y="0"/>
                      </a:lnTo>
                      <a:close/>
                      <a:moveTo>
                        <a:pt x="286" y="6169"/>
                      </a:moveTo>
                      <a:lnTo>
                        <a:pt x="1330" y="5125"/>
                      </a:lnTo>
                      <a:lnTo>
                        <a:pt x="1330" y="5125"/>
                      </a:lnTo>
                      <a:lnTo>
                        <a:pt x="1997" y="4459"/>
                      </a:lnTo>
                      <a:lnTo>
                        <a:pt x="1997" y="4459"/>
                      </a:lnTo>
                      <a:lnTo>
                        <a:pt x="2009" y="4447"/>
                      </a:lnTo>
                      <a:lnTo>
                        <a:pt x="2023" y="4437"/>
                      </a:lnTo>
                      <a:lnTo>
                        <a:pt x="2037" y="4429"/>
                      </a:lnTo>
                      <a:lnTo>
                        <a:pt x="2053" y="4421"/>
                      </a:lnTo>
                      <a:lnTo>
                        <a:pt x="2069" y="4417"/>
                      </a:lnTo>
                      <a:lnTo>
                        <a:pt x="2085" y="4411"/>
                      </a:lnTo>
                      <a:lnTo>
                        <a:pt x="2103" y="4409"/>
                      </a:lnTo>
                      <a:lnTo>
                        <a:pt x="2119" y="4409"/>
                      </a:lnTo>
                      <a:lnTo>
                        <a:pt x="3657" y="4409"/>
                      </a:lnTo>
                      <a:lnTo>
                        <a:pt x="3657" y="4409"/>
                      </a:lnTo>
                      <a:lnTo>
                        <a:pt x="3675" y="4409"/>
                      </a:lnTo>
                      <a:lnTo>
                        <a:pt x="3693" y="4413"/>
                      </a:lnTo>
                      <a:lnTo>
                        <a:pt x="3709" y="4417"/>
                      </a:lnTo>
                      <a:lnTo>
                        <a:pt x="3725" y="4423"/>
                      </a:lnTo>
                      <a:lnTo>
                        <a:pt x="3739" y="4429"/>
                      </a:lnTo>
                      <a:lnTo>
                        <a:pt x="3755" y="4439"/>
                      </a:lnTo>
                      <a:lnTo>
                        <a:pt x="3767" y="4449"/>
                      </a:lnTo>
                      <a:lnTo>
                        <a:pt x="3779" y="4459"/>
                      </a:lnTo>
                      <a:lnTo>
                        <a:pt x="3791" y="4471"/>
                      </a:lnTo>
                      <a:lnTo>
                        <a:pt x="3801" y="4485"/>
                      </a:lnTo>
                      <a:lnTo>
                        <a:pt x="3809" y="4499"/>
                      </a:lnTo>
                      <a:lnTo>
                        <a:pt x="3817" y="4515"/>
                      </a:lnTo>
                      <a:lnTo>
                        <a:pt x="3823" y="4531"/>
                      </a:lnTo>
                      <a:lnTo>
                        <a:pt x="3827" y="4547"/>
                      </a:lnTo>
                      <a:lnTo>
                        <a:pt x="3829" y="4565"/>
                      </a:lnTo>
                      <a:lnTo>
                        <a:pt x="3831" y="4581"/>
                      </a:lnTo>
                      <a:lnTo>
                        <a:pt x="3831" y="4581"/>
                      </a:lnTo>
                      <a:lnTo>
                        <a:pt x="3829" y="4599"/>
                      </a:lnTo>
                      <a:lnTo>
                        <a:pt x="3827" y="4617"/>
                      </a:lnTo>
                      <a:lnTo>
                        <a:pt x="3823" y="4633"/>
                      </a:lnTo>
                      <a:lnTo>
                        <a:pt x="3817" y="4649"/>
                      </a:lnTo>
                      <a:lnTo>
                        <a:pt x="3809" y="4665"/>
                      </a:lnTo>
                      <a:lnTo>
                        <a:pt x="3801" y="4679"/>
                      </a:lnTo>
                      <a:lnTo>
                        <a:pt x="3791" y="4693"/>
                      </a:lnTo>
                      <a:lnTo>
                        <a:pt x="3779" y="4705"/>
                      </a:lnTo>
                      <a:lnTo>
                        <a:pt x="3767" y="4715"/>
                      </a:lnTo>
                      <a:lnTo>
                        <a:pt x="3755" y="4725"/>
                      </a:lnTo>
                      <a:lnTo>
                        <a:pt x="3739" y="4735"/>
                      </a:lnTo>
                      <a:lnTo>
                        <a:pt x="3725" y="4741"/>
                      </a:lnTo>
                      <a:lnTo>
                        <a:pt x="3709" y="4747"/>
                      </a:lnTo>
                      <a:lnTo>
                        <a:pt x="3693" y="4751"/>
                      </a:lnTo>
                      <a:lnTo>
                        <a:pt x="3675" y="4755"/>
                      </a:lnTo>
                      <a:lnTo>
                        <a:pt x="3657" y="4755"/>
                      </a:lnTo>
                      <a:lnTo>
                        <a:pt x="2251" y="4755"/>
                      </a:lnTo>
                      <a:lnTo>
                        <a:pt x="2251" y="5041"/>
                      </a:lnTo>
                      <a:lnTo>
                        <a:pt x="3657" y="5041"/>
                      </a:lnTo>
                      <a:lnTo>
                        <a:pt x="3657" y="5041"/>
                      </a:lnTo>
                      <a:lnTo>
                        <a:pt x="3709" y="5039"/>
                      </a:lnTo>
                      <a:lnTo>
                        <a:pt x="3769" y="5031"/>
                      </a:lnTo>
                      <a:lnTo>
                        <a:pt x="3835" y="5019"/>
                      </a:lnTo>
                      <a:lnTo>
                        <a:pt x="3869" y="5011"/>
                      </a:lnTo>
                      <a:lnTo>
                        <a:pt x="3905" y="5003"/>
                      </a:lnTo>
                      <a:lnTo>
                        <a:pt x="3939" y="4991"/>
                      </a:lnTo>
                      <a:lnTo>
                        <a:pt x="3973" y="4979"/>
                      </a:lnTo>
                      <a:lnTo>
                        <a:pt x="4005" y="4965"/>
                      </a:lnTo>
                      <a:lnTo>
                        <a:pt x="4039" y="4951"/>
                      </a:lnTo>
                      <a:lnTo>
                        <a:pt x="4069" y="4933"/>
                      </a:lnTo>
                      <a:lnTo>
                        <a:pt x="4097" y="4915"/>
                      </a:lnTo>
                      <a:lnTo>
                        <a:pt x="4125" y="4895"/>
                      </a:lnTo>
                      <a:lnTo>
                        <a:pt x="4149" y="4873"/>
                      </a:lnTo>
                      <a:lnTo>
                        <a:pt x="5424" y="3599"/>
                      </a:lnTo>
                      <a:lnTo>
                        <a:pt x="5424" y="3599"/>
                      </a:lnTo>
                      <a:lnTo>
                        <a:pt x="5438" y="3585"/>
                      </a:lnTo>
                      <a:lnTo>
                        <a:pt x="5452" y="3575"/>
                      </a:lnTo>
                      <a:lnTo>
                        <a:pt x="5468" y="3565"/>
                      </a:lnTo>
                      <a:lnTo>
                        <a:pt x="5484" y="3557"/>
                      </a:lnTo>
                      <a:lnTo>
                        <a:pt x="5500" y="3551"/>
                      </a:lnTo>
                      <a:lnTo>
                        <a:pt x="5518" y="3545"/>
                      </a:lnTo>
                      <a:lnTo>
                        <a:pt x="5534" y="3541"/>
                      </a:lnTo>
                      <a:lnTo>
                        <a:pt x="5552" y="3539"/>
                      </a:lnTo>
                      <a:lnTo>
                        <a:pt x="5568" y="3539"/>
                      </a:lnTo>
                      <a:lnTo>
                        <a:pt x="5584" y="3539"/>
                      </a:lnTo>
                      <a:lnTo>
                        <a:pt x="5602" y="3543"/>
                      </a:lnTo>
                      <a:lnTo>
                        <a:pt x="5618" y="3547"/>
                      </a:lnTo>
                      <a:lnTo>
                        <a:pt x="5634" y="3553"/>
                      </a:lnTo>
                      <a:lnTo>
                        <a:pt x="5648" y="3559"/>
                      </a:lnTo>
                      <a:lnTo>
                        <a:pt x="5662" y="3569"/>
                      </a:lnTo>
                      <a:lnTo>
                        <a:pt x="5676" y="3579"/>
                      </a:lnTo>
                      <a:lnTo>
                        <a:pt x="5676" y="3579"/>
                      </a:lnTo>
                      <a:lnTo>
                        <a:pt x="5688" y="3591"/>
                      </a:lnTo>
                      <a:lnTo>
                        <a:pt x="5700" y="3605"/>
                      </a:lnTo>
                      <a:lnTo>
                        <a:pt x="5708" y="3619"/>
                      </a:lnTo>
                      <a:lnTo>
                        <a:pt x="5716" y="3635"/>
                      </a:lnTo>
                      <a:lnTo>
                        <a:pt x="5724" y="3651"/>
                      </a:lnTo>
                      <a:lnTo>
                        <a:pt x="5728" y="3669"/>
                      </a:lnTo>
                      <a:lnTo>
                        <a:pt x="5732" y="3685"/>
                      </a:lnTo>
                      <a:lnTo>
                        <a:pt x="5732" y="3703"/>
                      </a:lnTo>
                      <a:lnTo>
                        <a:pt x="5732" y="3703"/>
                      </a:lnTo>
                      <a:lnTo>
                        <a:pt x="5732" y="3721"/>
                      </a:lnTo>
                      <a:lnTo>
                        <a:pt x="5730" y="3739"/>
                      </a:lnTo>
                      <a:lnTo>
                        <a:pt x="5726" y="3755"/>
                      </a:lnTo>
                      <a:lnTo>
                        <a:pt x="5720" y="3773"/>
                      </a:lnTo>
                      <a:lnTo>
                        <a:pt x="5714" y="3789"/>
                      </a:lnTo>
                      <a:lnTo>
                        <a:pt x="5704" y="3803"/>
                      </a:lnTo>
                      <a:lnTo>
                        <a:pt x="5694" y="3817"/>
                      </a:lnTo>
                      <a:lnTo>
                        <a:pt x="5682" y="3831"/>
                      </a:lnTo>
                      <a:lnTo>
                        <a:pt x="4031" y="5481"/>
                      </a:lnTo>
                      <a:lnTo>
                        <a:pt x="4031" y="5481"/>
                      </a:lnTo>
                      <a:lnTo>
                        <a:pt x="4017" y="5493"/>
                      </a:lnTo>
                      <a:lnTo>
                        <a:pt x="4005" y="5503"/>
                      </a:lnTo>
                      <a:lnTo>
                        <a:pt x="3989" y="5511"/>
                      </a:lnTo>
                      <a:lnTo>
                        <a:pt x="3975" y="5519"/>
                      </a:lnTo>
                      <a:lnTo>
                        <a:pt x="3959" y="5525"/>
                      </a:lnTo>
                      <a:lnTo>
                        <a:pt x="3941" y="5529"/>
                      </a:lnTo>
                      <a:lnTo>
                        <a:pt x="3925" y="5531"/>
                      </a:lnTo>
                      <a:lnTo>
                        <a:pt x="3907" y="5531"/>
                      </a:lnTo>
                      <a:lnTo>
                        <a:pt x="2419" y="5531"/>
                      </a:lnTo>
                      <a:lnTo>
                        <a:pt x="1536" y="6413"/>
                      </a:lnTo>
                      <a:lnTo>
                        <a:pt x="286" y="6413"/>
                      </a:lnTo>
                      <a:lnTo>
                        <a:pt x="286" y="6169"/>
                      </a:lnTo>
                      <a:close/>
                      <a:moveTo>
                        <a:pt x="1941" y="6413"/>
                      </a:moveTo>
                      <a:lnTo>
                        <a:pt x="2537" y="5817"/>
                      </a:lnTo>
                      <a:lnTo>
                        <a:pt x="3907" y="5817"/>
                      </a:lnTo>
                      <a:lnTo>
                        <a:pt x="3907" y="5817"/>
                      </a:lnTo>
                      <a:lnTo>
                        <a:pt x="3953" y="5815"/>
                      </a:lnTo>
                      <a:lnTo>
                        <a:pt x="3999" y="5809"/>
                      </a:lnTo>
                      <a:lnTo>
                        <a:pt x="4041" y="5797"/>
                      </a:lnTo>
                      <a:lnTo>
                        <a:pt x="4083" y="5783"/>
                      </a:lnTo>
                      <a:lnTo>
                        <a:pt x="4125" y="5763"/>
                      </a:lnTo>
                      <a:lnTo>
                        <a:pt x="4163" y="5741"/>
                      </a:lnTo>
                      <a:lnTo>
                        <a:pt x="4199" y="5713"/>
                      </a:lnTo>
                      <a:lnTo>
                        <a:pt x="4233" y="5683"/>
                      </a:lnTo>
                      <a:lnTo>
                        <a:pt x="5884" y="4033"/>
                      </a:lnTo>
                      <a:lnTo>
                        <a:pt x="5884" y="4033"/>
                      </a:lnTo>
                      <a:lnTo>
                        <a:pt x="5900" y="4015"/>
                      </a:lnTo>
                      <a:lnTo>
                        <a:pt x="5916" y="3997"/>
                      </a:lnTo>
                      <a:lnTo>
                        <a:pt x="5942" y="3961"/>
                      </a:lnTo>
                      <a:lnTo>
                        <a:pt x="5966" y="3921"/>
                      </a:lnTo>
                      <a:lnTo>
                        <a:pt x="5986" y="3879"/>
                      </a:lnTo>
                      <a:lnTo>
                        <a:pt x="6000" y="3835"/>
                      </a:lnTo>
                      <a:lnTo>
                        <a:pt x="6012" y="3789"/>
                      </a:lnTo>
                      <a:lnTo>
                        <a:pt x="6016" y="3743"/>
                      </a:lnTo>
                      <a:lnTo>
                        <a:pt x="6018" y="3719"/>
                      </a:lnTo>
                      <a:lnTo>
                        <a:pt x="6018" y="3697"/>
                      </a:lnTo>
                      <a:lnTo>
                        <a:pt x="6018" y="3697"/>
                      </a:lnTo>
                      <a:lnTo>
                        <a:pt x="6014" y="3649"/>
                      </a:lnTo>
                      <a:lnTo>
                        <a:pt x="6006" y="3603"/>
                      </a:lnTo>
                      <a:lnTo>
                        <a:pt x="5994" y="3559"/>
                      </a:lnTo>
                      <a:lnTo>
                        <a:pt x="5976" y="3515"/>
                      </a:lnTo>
                      <a:lnTo>
                        <a:pt x="5956" y="3475"/>
                      </a:lnTo>
                      <a:lnTo>
                        <a:pt x="5930" y="3437"/>
                      </a:lnTo>
                      <a:lnTo>
                        <a:pt x="5900" y="3401"/>
                      </a:lnTo>
                      <a:lnTo>
                        <a:pt x="5866" y="3367"/>
                      </a:lnTo>
                      <a:lnTo>
                        <a:pt x="5866" y="3367"/>
                      </a:lnTo>
                      <a:lnTo>
                        <a:pt x="5832" y="3338"/>
                      </a:lnTo>
                      <a:lnTo>
                        <a:pt x="5794" y="3312"/>
                      </a:lnTo>
                      <a:lnTo>
                        <a:pt x="5754" y="3292"/>
                      </a:lnTo>
                      <a:lnTo>
                        <a:pt x="5714" y="3276"/>
                      </a:lnTo>
                      <a:lnTo>
                        <a:pt x="5672" y="3264"/>
                      </a:lnTo>
                      <a:lnTo>
                        <a:pt x="5630" y="3256"/>
                      </a:lnTo>
                      <a:lnTo>
                        <a:pt x="5588" y="3252"/>
                      </a:lnTo>
                      <a:lnTo>
                        <a:pt x="5544" y="3252"/>
                      </a:lnTo>
                      <a:lnTo>
                        <a:pt x="5500" y="3256"/>
                      </a:lnTo>
                      <a:lnTo>
                        <a:pt x="5458" y="3264"/>
                      </a:lnTo>
                      <a:lnTo>
                        <a:pt x="5414" y="3276"/>
                      </a:lnTo>
                      <a:lnTo>
                        <a:pt x="5374" y="3292"/>
                      </a:lnTo>
                      <a:lnTo>
                        <a:pt x="5332" y="3312"/>
                      </a:lnTo>
                      <a:lnTo>
                        <a:pt x="5294" y="3336"/>
                      </a:lnTo>
                      <a:lnTo>
                        <a:pt x="5258" y="3365"/>
                      </a:lnTo>
                      <a:lnTo>
                        <a:pt x="5222" y="3397"/>
                      </a:lnTo>
                      <a:lnTo>
                        <a:pt x="4109" y="4507"/>
                      </a:lnTo>
                      <a:lnTo>
                        <a:pt x="4109" y="4507"/>
                      </a:lnTo>
                      <a:lnTo>
                        <a:pt x="4101" y="4467"/>
                      </a:lnTo>
                      <a:lnTo>
                        <a:pt x="4089" y="4429"/>
                      </a:lnTo>
                      <a:lnTo>
                        <a:pt x="4075" y="4391"/>
                      </a:lnTo>
                      <a:lnTo>
                        <a:pt x="4055" y="4355"/>
                      </a:lnTo>
                      <a:lnTo>
                        <a:pt x="4035" y="4323"/>
                      </a:lnTo>
                      <a:lnTo>
                        <a:pt x="4011" y="4291"/>
                      </a:lnTo>
                      <a:lnTo>
                        <a:pt x="3985" y="4261"/>
                      </a:lnTo>
                      <a:lnTo>
                        <a:pt x="3955" y="4233"/>
                      </a:lnTo>
                      <a:lnTo>
                        <a:pt x="3925" y="4209"/>
                      </a:lnTo>
                      <a:lnTo>
                        <a:pt x="3891" y="4187"/>
                      </a:lnTo>
                      <a:lnTo>
                        <a:pt x="3855" y="4169"/>
                      </a:lnTo>
                      <a:lnTo>
                        <a:pt x="3819" y="4153"/>
                      </a:lnTo>
                      <a:lnTo>
                        <a:pt x="3781" y="4139"/>
                      </a:lnTo>
                      <a:lnTo>
                        <a:pt x="3741" y="4131"/>
                      </a:lnTo>
                      <a:lnTo>
                        <a:pt x="3699" y="4125"/>
                      </a:lnTo>
                      <a:lnTo>
                        <a:pt x="3657" y="4123"/>
                      </a:lnTo>
                      <a:lnTo>
                        <a:pt x="2119" y="4123"/>
                      </a:lnTo>
                      <a:lnTo>
                        <a:pt x="2119" y="4123"/>
                      </a:lnTo>
                      <a:lnTo>
                        <a:pt x="2073" y="4125"/>
                      </a:lnTo>
                      <a:lnTo>
                        <a:pt x="2029" y="4131"/>
                      </a:lnTo>
                      <a:lnTo>
                        <a:pt x="1985" y="4143"/>
                      </a:lnTo>
                      <a:lnTo>
                        <a:pt x="1943" y="4157"/>
                      </a:lnTo>
                      <a:lnTo>
                        <a:pt x="1903" y="4177"/>
                      </a:lnTo>
                      <a:lnTo>
                        <a:pt x="1865" y="4199"/>
                      </a:lnTo>
                      <a:lnTo>
                        <a:pt x="1829" y="4227"/>
                      </a:lnTo>
                      <a:lnTo>
                        <a:pt x="1795" y="4257"/>
                      </a:lnTo>
                      <a:lnTo>
                        <a:pt x="1162" y="4889"/>
                      </a:lnTo>
                      <a:lnTo>
                        <a:pt x="1162" y="4889"/>
                      </a:lnTo>
                      <a:lnTo>
                        <a:pt x="286" y="5765"/>
                      </a:lnTo>
                      <a:lnTo>
                        <a:pt x="286" y="286"/>
                      </a:lnTo>
                      <a:lnTo>
                        <a:pt x="6416" y="286"/>
                      </a:lnTo>
                      <a:lnTo>
                        <a:pt x="6416" y="6413"/>
                      </a:lnTo>
                      <a:lnTo>
                        <a:pt x="1941" y="6413"/>
                      </a:lnTo>
                      <a:close/>
                    </a:path>
                  </a:pathLst>
                </a:custGeom>
                <a:solidFill>
                  <a:srgbClr val="FD894B"/>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48" name="Google Shape;1648;p26"/>
                <p:cNvSpPr/>
                <p:nvPr/>
              </p:nvSpPr>
              <p:spPr>
                <a:xfrm>
                  <a:off x="192466" y="965434"/>
                  <a:ext cx="1856" cy="1856"/>
                </a:xfrm>
                <a:custGeom>
                  <a:avLst/>
                  <a:gdLst/>
                  <a:ahLst/>
                  <a:cxnLst/>
                  <a:rect l="l" t="t" r="r" b="b"/>
                  <a:pathLst>
                    <a:path w="1856" h="1856" extrusionOk="0">
                      <a:moveTo>
                        <a:pt x="1072" y="0"/>
                      </a:moveTo>
                      <a:lnTo>
                        <a:pt x="786" y="0"/>
                      </a:lnTo>
                      <a:lnTo>
                        <a:pt x="786" y="784"/>
                      </a:lnTo>
                      <a:lnTo>
                        <a:pt x="0" y="784"/>
                      </a:lnTo>
                      <a:lnTo>
                        <a:pt x="0" y="1070"/>
                      </a:lnTo>
                      <a:lnTo>
                        <a:pt x="786" y="1070"/>
                      </a:lnTo>
                      <a:lnTo>
                        <a:pt x="786" y="1856"/>
                      </a:lnTo>
                      <a:lnTo>
                        <a:pt x="1072" y="1856"/>
                      </a:lnTo>
                      <a:lnTo>
                        <a:pt x="1072" y="1070"/>
                      </a:lnTo>
                      <a:lnTo>
                        <a:pt x="1856" y="1070"/>
                      </a:lnTo>
                      <a:lnTo>
                        <a:pt x="1856" y="784"/>
                      </a:lnTo>
                      <a:lnTo>
                        <a:pt x="1072" y="784"/>
                      </a:lnTo>
                      <a:lnTo>
                        <a:pt x="1072" y="0"/>
                      </a:lnTo>
                      <a:close/>
                    </a:path>
                  </a:pathLst>
                </a:custGeom>
                <a:solidFill>
                  <a:srgbClr val="FD894B"/>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nvGrpSpPr>
            <p:cNvPr id="1649" name="Google Shape;1649;p26"/>
            <p:cNvGrpSpPr/>
            <p:nvPr/>
          </p:nvGrpSpPr>
          <p:grpSpPr>
            <a:xfrm>
              <a:off x="4948334" y="6981431"/>
              <a:ext cx="2093595" cy="636627"/>
              <a:chOff x="99027" y="2018717"/>
              <a:chExt cx="1578905" cy="637376"/>
            </a:xfrm>
          </p:grpSpPr>
          <p:sp>
            <p:nvSpPr>
              <p:cNvPr id="1650" name="Google Shape;1650;p26"/>
              <p:cNvSpPr/>
              <p:nvPr/>
            </p:nvSpPr>
            <p:spPr>
              <a:xfrm>
                <a:off x="99027" y="2018717"/>
                <a:ext cx="1578905" cy="637376"/>
              </a:xfrm>
              <a:prstGeom prst="roundRect">
                <a:avLst>
                  <a:gd name="adj" fmla="val 16667"/>
                </a:avLst>
              </a:prstGeom>
              <a:solidFill>
                <a:srgbClr val="FFB6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FFFFFF"/>
                  </a:solidFill>
                  <a:latin typeface="Arial"/>
                  <a:ea typeface="Arial"/>
                  <a:cs typeface="Arial"/>
                  <a:sym typeface="Arial"/>
                </a:endParaRPr>
              </a:p>
            </p:txBody>
          </p:sp>
          <p:sp>
            <p:nvSpPr>
              <p:cNvPr id="1651" name="Google Shape;1651;p26"/>
              <p:cNvSpPr txBox="1"/>
              <p:nvPr/>
            </p:nvSpPr>
            <p:spPr>
              <a:xfrm>
                <a:off x="145082" y="2043294"/>
                <a:ext cx="1255653" cy="247237"/>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Active Cases</a:t>
                </a:r>
                <a:endParaRPr sz="850" b="0" i="0" u="none" strike="noStrike" cap="none">
                  <a:solidFill>
                    <a:srgbClr val="000000"/>
                  </a:solidFill>
                  <a:latin typeface="Arial"/>
                  <a:ea typeface="Arial"/>
                  <a:cs typeface="Arial"/>
                  <a:sym typeface="Arial"/>
                </a:endParaRPr>
              </a:p>
            </p:txBody>
          </p:sp>
          <p:sp>
            <p:nvSpPr>
              <p:cNvPr id="1652" name="Google Shape;1652;p26"/>
              <p:cNvSpPr txBox="1"/>
              <p:nvPr/>
            </p:nvSpPr>
            <p:spPr>
              <a:xfrm>
                <a:off x="440994" y="2428843"/>
                <a:ext cx="1199144" cy="164405"/>
              </a:xfrm>
              <a:prstGeom prst="rect">
                <a:avLst/>
              </a:prstGeom>
              <a:noFill/>
              <a:ln>
                <a:noFill/>
              </a:ln>
            </p:spPr>
            <p:txBody>
              <a:bodyPr spcFirstLastPara="1" wrap="square" lIns="0" tIns="0" rIns="0" bIns="0" anchor="t" anchorCtr="0">
                <a:spAutoFit/>
              </a:bodyPr>
              <a:lstStyle/>
              <a:p>
                <a:pPr marL="0" marR="0" lvl="0" indent="0" algn="r"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3,184</a:t>
                </a:r>
                <a:endParaRPr sz="850" b="0" i="0" u="none" strike="noStrike" cap="none">
                  <a:solidFill>
                    <a:srgbClr val="000000"/>
                  </a:solidFill>
                  <a:latin typeface="Arial"/>
                  <a:ea typeface="Arial"/>
                  <a:cs typeface="Arial"/>
                  <a:sym typeface="Arial"/>
                </a:endParaRPr>
              </a:p>
            </p:txBody>
          </p:sp>
          <p:sp>
            <p:nvSpPr>
              <p:cNvPr id="1653" name="Google Shape;1653;p26"/>
              <p:cNvSpPr/>
              <p:nvPr/>
            </p:nvSpPr>
            <p:spPr>
              <a:xfrm>
                <a:off x="186084" y="2319851"/>
                <a:ext cx="236346" cy="277410"/>
              </a:xfrm>
              <a:custGeom>
                <a:avLst/>
                <a:gdLst/>
                <a:ahLst/>
                <a:cxnLst/>
                <a:rect l="l" t="t" r="r" b="b"/>
                <a:pathLst>
                  <a:path w="171" h="200" extrusionOk="0">
                    <a:moveTo>
                      <a:pt x="136" y="187"/>
                    </a:moveTo>
                    <a:cubicBezTo>
                      <a:pt x="124" y="187"/>
                      <a:pt x="113" y="177"/>
                      <a:pt x="113" y="164"/>
                    </a:cubicBezTo>
                    <a:cubicBezTo>
                      <a:pt x="113" y="142"/>
                      <a:pt x="113" y="142"/>
                      <a:pt x="113" y="142"/>
                    </a:cubicBezTo>
                    <a:cubicBezTo>
                      <a:pt x="136" y="142"/>
                      <a:pt x="136" y="142"/>
                      <a:pt x="136" y="142"/>
                    </a:cubicBezTo>
                    <a:cubicBezTo>
                      <a:pt x="148" y="142"/>
                      <a:pt x="159" y="152"/>
                      <a:pt x="159" y="164"/>
                    </a:cubicBezTo>
                    <a:cubicBezTo>
                      <a:pt x="159" y="177"/>
                      <a:pt x="148" y="187"/>
                      <a:pt x="136" y="187"/>
                    </a:cubicBezTo>
                    <a:moveTo>
                      <a:pt x="36" y="158"/>
                    </a:moveTo>
                    <a:cubicBezTo>
                      <a:pt x="23" y="158"/>
                      <a:pt x="13" y="148"/>
                      <a:pt x="13" y="135"/>
                    </a:cubicBezTo>
                    <a:cubicBezTo>
                      <a:pt x="13" y="123"/>
                      <a:pt x="23" y="112"/>
                      <a:pt x="36" y="112"/>
                    </a:cubicBezTo>
                    <a:cubicBezTo>
                      <a:pt x="48" y="112"/>
                      <a:pt x="58" y="122"/>
                      <a:pt x="59" y="134"/>
                    </a:cubicBezTo>
                    <a:cubicBezTo>
                      <a:pt x="59" y="136"/>
                      <a:pt x="59" y="136"/>
                      <a:pt x="59" y="136"/>
                    </a:cubicBezTo>
                    <a:cubicBezTo>
                      <a:pt x="58" y="148"/>
                      <a:pt x="48" y="158"/>
                      <a:pt x="36" y="158"/>
                    </a:cubicBezTo>
                    <a:moveTo>
                      <a:pt x="136" y="129"/>
                    </a:moveTo>
                    <a:cubicBezTo>
                      <a:pt x="113" y="129"/>
                      <a:pt x="113" y="129"/>
                      <a:pt x="113" y="129"/>
                    </a:cubicBezTo>
                    <a:cubicBezTo>
                      <a:pt x="113" y="89"/>
                      <a:pt x="113" y="89"/>
                      <a:pt x="113" y="89"/>
                    </a:cubicBezTo>
                    <a:cubicBezTo>
                      <a:pt x="141" y="86"/>
                      <a:pt x="162" y="63"/>
                      <a:pt x="162" y="35"/>
                    </a:cubicBezTo>
                    <a:cubicBezTo>
                      <a:pt x="162" y="0"/>
                      <a:pt x="162" y="0"/>
                      <a:pt x="162" y="0"/>
                    </a:cubicBezTo>
                    <a:cubicBezTo>
                      <a:pt x="149" y="0"/>
                      <a:pt x="149" y="0"/>
                      <a:pt x="149" y="0"/>
                    </a:cubicBezTo>
                    <a:cubicBezTo>
                      <a:pt x="149" y="0"/>
                      <a:pt x="149" y="0"/>
                      <a:pt x="149" y="0"/>
                    </a:cubicBezTo>
                    <a:cubicBezTo>
                      <a:pt x="130" y="0"/>
                      <a:pt x="130" y="0"/>
                      <a:pt x="130" y="0"/>
                    </a:cubicBezTo>
                    <a:cubicBezTo>
                      <a:pt x="130" y="13"/>
                      <a:pt x="130" y="13"/>
                      <a:pt x="130" y="13"/>
                    </a:cubicBezTo>
                    <a:cubicBezTo>
                      <a:pt x="149" y="13"/>
                      <a:pt x="149" y="13"/>
                      <a:pt x="149" y="13"/>
                    </a:cubicBezTo>
                    <a:cubicBezTo>
                      <a:pt x="149" y="35"/>
                      <a:pt x="149" y="35"/>
                      <a:pt x="149" y="35"/>
                    </a:cubicBezTo>
                    <a:cubicBezTo>
                      <a:pt x="149" y="58"/>
                      <a:pt x="130" y="77"/>
                      <a:pt x="107" y="77"/>
                    </a:cubicBezTo>
                    <a:cubicBezTo>
                      <a:pt x="84" y="77"/>
                      <a:pt x="65" y="58"/>
                      <a:pt x="65" y="35"/>
                    </a:cubicBezTo>
                    <a:cubicBezTo>
                      <a:pt x="65" y="13"/>
                      <a:pt x="65" y="13"/>
                      <a:pt x="65" y="13"/>
                    </a:cubicBezTo>
                    <a:cubicBezTo>
                      <a:pt x="84" y="13"/>
                      <a:pt x="84" y="13"/>
                      <a:pt x="84" y="13"/>
                    </a:cubicBezTo>
                    <a:cubicBezTo>
                      <a:pt x="84" y="0"/>
                      <a:pt x="84" y="0"/>
                      <a:pt x="84" y="0"/>
                    </a:cubicBezTo>
                    <a:cubicBezTo>
                      <a:pt x="59" y="0"/>
                      <a:pt x="59" y="0"/>
                      <a:pt x="59" y="0"/>
                    </a:cubicBezTo>
                    <a:cubicBezTo>
                      <a:pt x="59" y="0"/>
                      <a:pt x="59" y="0"/>
                      <a:pt x="59" y="0"/>
                    </a:cubicBezTo>
                    <a:cubicBezTo>
                      <a:pt x="52" y="0"/>
                      <a:pt x="52" y="0"/>
                      <a:pt x="52" y="0"/>
                    </a:cubicBezTo>
                    <a:cubicBezTo>
                      <a:pt x="52" y="35"/>
                      <a:pt x="52" y="35"/>
                      <a:pt x="52" y="35"/>
                    </a:cubicBezTo>
                    <a:cubicBezTo>
                      <a:pt x="52" y="63"/>
                      <a:pt x="73" y="86"/>
                      <a:pt x="101" y="89"/>
                    </a:cubicBezTo>
                    <a:cubicBezTo>
                      <a:pt x="101" y="129"/>
                      <a:pt x="101" y="129"/>
                      <a:pt x="101" y="129"/>
                    </a:cubicBezTo>
                    <a:cubicBezTo>
                      <a:pt x="71" y="129"/>
                      <a:pt x="71" y="129"/>
                      <a:pt x="71" y="129"/>
                    </a:cubicBezTo>
                    <a:cubicBezTo>
                      <a:pt x="68" y="112"/>
                      <a:pt x="53" y="99"/>
                      <a:pt x="36" y="99"/>
                    </a:cubicBezTo>
                    <a:cubicBezTo>
                      <a:pt x="16" y="99"/>
                      <a:pt x="0" y="115"/>
                      <a:pt x="0" y="135"/>
                    </a:cubicBezTo>
                    <a:cubicBezTo>
                      <a:pt x="0" y="155"/>
                      <a:pt x="16" y="171"/>
                      <a:pt x="36" y="171"/>
                    </a:cubicBezTo>
                    <a:cubicBezTo>
                      <a:pt x="53" y="171"/>
                      <a:pt x="68" y="158"/>
                      <a:pt x="71" y="142"/>
                    </a:cubicBezTo>
                    <a:cubicBezTo>
                      <a:pt x="101" y="142"/>
                      <a:pt x="101" y="142"/>
                      <a:pt x="101" y="142"/>
                    </a:cubicBezTo>
                    <a:cubicBezTo>
                      <a:pt x="101" y="164"/>
                      <a:pt x="101" y="164"/>
                      <a:pt x="101" y="164"/>
                    </a:cubicBezTo>
                    <a:cubicBezTo>
                      <a:pt x="101" y="184"/>
                      <a:pt x="116" y="200"/>
                      <a:pt x="136" y="200"/>
                    </a:cubicBezTo>
                    <a:cubicBezTo>
                      <a:pt x="156" y="200"/>
                      <a:pt x="171" y="184"/>
                      <a:pt x="171" y="164"/>
                    </a:cubicBezTo>
                    <a:cubicBezTo>
                      <a:pt x="171" y="145"/>
                      <a:pt x="156" y="129"/>
                      <a:pt x="136" y="129"/>
                    </a:cubicBezTo>
                    <a:moveTo>
                      <a:pt x="36" y="122"/>
                    </a:moveTo>
                    <a:cubicBezTo>
                      <a:pt x="29" y="122"/>
                      <a:pt x="23" y="128"/>
                      <a:pt x="23" y="135"/>
                    </a:cubicBezTo>
                    <a:cubicBezTo>
                      <a:pt x="23" y="142"/>
                      <a:pt x="29" y="148"/>
                      <a:pt x="36" y="148"/>
                    </a:cubicBezTo>
                    <a:cubicBezTo>
                      <a:pt x="43" y="148"/>
                      <a:pt x="49" y="142"/>
                      <a:pt x="49" y="135"/>
                    </a:cubicBezTo>
                    <a:cubicBezTo>
                      <a:pt x="49" y="128"/>
                      <a:pt x="43" y="122"/>
                      <a:pt x="36" y="122"/>
                    </a:cubicBezTo>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654" name="Google Shape;1654;p26"/>
            <p:cNvGrpSpPr/>
            <p:nvPr/>
          </p:nvGrpSpPr>
          <p:grpSpPr>
            <a:xfrm>
              <a:off x="4948334" y="6295628"/>
              <a:ext cx="2093595" cy="636639"/>
              <a:chOff x="99027" y="1332338"/>
              <a:chExt cx="2379004" cy="637376"/>
            </a:xfrm>
          </p:grpSpPr>
          <p:sp>
            <p:nvSpPr>
              <p:cNvPr id="1655" name="Google Shape;1655;p26"/>
              <p:cNvSpPr/>
              <p:nvPr/>
            </p:nvSpPr>
            <p:spPr>
              <a:xfrm>
                <a:off x="99027" y="1332338"/>
                <a:ext cx="2379004" cy="637376"/>
              </a:xfrm>
              <a:prstGeom prst="roundRect">
                <a:avLst>
                  <a:gd name="adj" fmla="val 16667"/>
                </a:avLst>
              </a:prstGeom>
              <a:solidFill>
                <a:srgbClr val="0060D7"/>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FFFFFF"/>
                  </a:solidFill>
                  <a:latin typeface="Arial"/>
                  <a:ea typeface="Arial"/>
                  <a:cs typeface="Arial"/>
                  <a:sym typeface="Arial"/>
                </a:endParaRPr>
              </a:p>
            </p:txBody>
          </p:sp>
          <p:sp>
            <p:nvSpPr>
              <p:cNvPr id="1656" name="Google Shape;1656;p26"/>
              <p:cNvSpPr txBox="1"/>
              <p:nvPr/>
            </p:nvSpPr>
            <p:spPr>
              <a:xfrm>
                <a:off x="135822" y="1399449"/>
                <a:ext cx="1683414" cy="247234"/>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Confirmed Cases</a:t>
                </a:r>
                <a:endParaRPr sz="850" b="0" i="0" u="none" strike="noStrike" cap="none">
                  <a:solidFill>
                    <a:srgbClr val="000000"/>
                  </a:solidFill>
                  <a:latin typeface="Arial"/>
                  <a:ea typeface="Arial"/>
                  <a:cs typeface="Arial"/>
                  <a:sym typeface="Arial"/>
                </a:endParaRPr>
              </a:p>
            </p:txBody>
          </p:sp>
          <p:sp>
            <p:nvSpPr>
              <p:cNvPr id="1657" name="Google Shape;1657;p26"/>
              <p:cNvSpPr txBox="1"/>
              <p:nvPr/>
            </p:nvSpPr>
            <p:spPr>
              <a:xfrm>
                <a:off x="1193588" y="1756440"/>
                <a:ext cx="1199243" cy="164402"/>
              </a:xfrm>
              <a:prstGeom prst="rect">
                <a:avLst/>
              </a:prstGeom>
              <a:noFill/>
              <a:ln>
                <a:noFill/>
              </a:ln>
            </p:spPr>
            <p:txBody>
              <a:bodyPr spcFirstLastPara="1" wrap="square" lIns="0" tIns="0" rIns="0" bIns="0" anchor="t" anchorCtr="0">
                <a:spAutoFit/>
              </a:bodyPr>
              <a:lstStyle/>
              <a:p>
                <a:pPr marL="0" marR="0" lvl="0" indent="0" algn="r"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69,255</a:t>
                </a:r>
                <a:endParaRPr sz="850" b="0" i="0" u="none" strike="noStrike" cap="none">
                  <a:solidFill>
                    <a:srgbClr val="000000"/>
                  </a:solidFill>
                  <a:latin typeface="Arial"/>
                  <a:ea typeface="Arial"/>
                  <a:cs typeface="Arial"/>
                  <a:sym typeface="Arial"/>
                </a:endParaRPr>
              </a:p>
            </p:txBody>
          </p:sp>
          <p:sp>
            <p:nvSpPr>
              <p:cNvPr id="1658" name="Google Shape;1658;p26"/>
              <p:cNvSpPr/>
              <p:nvPr/>
            </p:nvSpPr>
            <p:spPr>
              <a:xfrm>
                <a:off x="214448" y="1631218"/>
                <a:ext cx="263158" cy="263157"/>
              </a:xfrm>
              <a:custGeom>
                <a:avLst/>
                <a:gdLst/>
                <a:ahLst/>
                <a:cxnLst/>
                <a:rect l="l" t="t" r="r" b="b"/>
                <a:pathLst>
                  <a:path w="200" h="200" extrusionOk="0">
                    <a:moveTo>
                      <a:pt x="100" y="0"/>
                    </a:moveTo>
                    <a:cubicBezTo>
                      <a:pt x="155" y="0"/>
                      <a:pt x="200" y="45"/>
                      <a:pt x="200" y="100"/>
                    </a:cubicBezTo>
                    <a:cubicBezTo>
                      <a:pt x="200" y="155"/>
                      <a:pt x="155" y="200"/>
                      <a:pt x="100" y="200"/>
                    </a:cubicBezTo>
                    <a:cubicBezTo>
                      <a:pt x="45" y="200"/>
                      <a:pt x="0" y="155"/>
                      <a:pt x="0" y="100"/>
                    </a:cubicBezTo>
                    <a:cubicBezTo>
                      <a:pt x="0" y="45"/>
                      <a:pt x="45" y="0"/>
                      <a:pt x="100" y="0"/>
                    </a:cubicBezTo>
                    <a:close/>
                    <a:moveTo>
                      <a:pt x="100" y="187"/>
                    </a:moveTo>
                    <a:cubicBezTo>
                      <a:pt x="148" y="187"/>
                      <a:pt x="188" y="148"/>
                      <a:pt x="188" y="100"/>
                    </a:cubicBezTo>
                    <a:cubicBezTo>
                      <a:pt x="188" y="52"/>
                      <a:pt x="148" y="12"/>
                      <a:pt x="100" y="12"/>
                    </a:cubicBezTo>
                    <a:cubicBezTo>
                      <a:pt x="52" y="12"/>
                      <a:pt x="13" y="52"/>
                      <a:pt x="13" y="100"/>
                    </a:cubicBezTo>
                    <a:cubicBezTo>
                      <a:pt x="13" y="148"/>
                      <a:pt x="52" y="187"/>
                      <a:pt x="100" y="187"/>
                    </a:cubicBezTo>
                    <a:close/>
                    <a:moveTo>
                      <a:pt x="106" y="111"/>
                    </a:moveTo>
                    <a:cubicBezTo>
                      <a:pt x="124" y="111"/>
                      <a:pt x="140" y="117"/>
                      <a:pt x="148" y="127"/>
                    </a:cubicBezTo>
                    <a:cubicBezTo>
                      <a:pt x="151" y="132"/>
                      <a:pt x="148" y="139"/>
                      <a:pt x="141" y="139"/>
                    </a:cubicBezTo>
                    <a:cubicBezTo>
                      <a:pt x="70" y="139"/>
                      <a:pt x="70" y="139"/>
                      <a:pt x="70" y="139"/>
                    </a:cubicBezTo>
                    <a:cubicBezTo>
                      <a:pt x="64" y="139"/>
                      <a:pt x="60" y="132"/>
                      <a:pt x="64" y="127"/>
                    </a:cubicBezTo>
                    <a:cubicBezTo>
                      <a:pt x="71" y="117"/>
                      <a:pt x="87" y="111"/>
                      <a:pt x="106" y="111"/>
                    </a:cubicBezTo>
                    <a:close/>
                    <a:moveTo>
                      <a:pt x="123" y="80"/>
                    </a:moveTo>
                    <a:cubicBezTo>
                      <a:pt x="123" y="89"/>
                      <a:pt x="116" y="97"/>
                      <a:pt x="106" y="97"/>
                    </a:cubicBezTo>
                    <a:cubicBezTo>
                      <a:pt x="96" y="97"/>
                      <a:pt x="88" y="89"/>
                      <a:pt x="88" y="80"/>
                    </a:cubicBezTo>
                    <a:cubicBezTo>
                      <a:pt x="88" y="70"/>
                      <a:pt x="96" y="62"/>
                      <a:pt x="106" y="62"/>
                    </a:cubicBezTo>
                    <a:cubicBezTo>
                      <a:pt x="116" y="62"/>
                      <a:pt x="123" y="70"/>
                      <a:pt x="123" y="80"/>
                    </a:cubicBezTo>
                    <a:close/>
                    <a:moveTo>
                      <a:pt x="60" y="62"/>
                    </a:moveTo>
                    <a:cubicBezTo>
                      <a:pt x="69" y="62"/>
                      <a:pt x="69" y="62"/>
                      <a:pt x="69" y="62"/>
                    </a:cubicBezTo>
                    <a:cubicBezTo>
                      <a:pt x="69" y="72"/>
                      <a:pt x="69" y="72"/>
                      <a:pt x="69" y="72"/>
                    </a:cubicBezTo>
                    <a:cubicBezTo>
                      <a:pt x="79" y="72"/>
                      <a:pt x="79" y="72"/>
                      <a:pt x="79" y="72"/>
                    </a:cubicBezTo>
                    <a:cubicBezTo>
                      <a:pt x="79" y="80"/>
                      <a:pt x="79" y="80"/>
                      <a:pt x="79" y="80"/>
                    </a:cubicBezTo>
                    <a:cubicBezTo>
                      <a:pt x="69" y="80"/>
                      <a:pt x="69" y="80"/>
                      <a:pt x="69" y="80"/>
                    </a:cubicBezTo>
                    <a:cubicBezTo>
                      <a:pt x="69" y="91"/>
                      <a:pt x="69" y="91"/>
                      <a:pt x="69" y="91"/>
                    </a:cubicBezTo>
                    <a:cubicBezTo>
                      <a:pt x="60" y="91"/>
                      <a:pt x="60" y="91"/>
                      <a:pt x="60" y="91"/>
                    </a:cubicBezTo>
                    <a:cubicBezTo>
                      <a:pt x="60" y="80"/>
                      <a:pt x="60" y="80"/>
                      <a:pt x="60" y="80"/>
                    </a:cubicBezTo>
                    <a:cubicBezTo>
                      <a:pt x="50" y="80"/>
                      <a:pt x="50" y="80"/>
                      <a:pt x="50" y="80"/>
                    </a:cubicBezTo>
                    <a:cubicBezTo>
                      <a:pt x="50" y="72"/>
                      <a:pt x="50" y="72"/>
                      <a:pt x="50" y="72"/>
                    </a:cubicBezTo>
                    <a:cubicBezTo>
                      <a:pt x="60" y="72"/>
                      <a:pt x="60" y="72"/>
                      <a:pt x="60" y="72"/>
                    </a:cubicBezTo>
                    <a:lnTo>
                      <a:pt x="60" y="62"/>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659" name="Google Shape;1659;p26"/>
            <p:cNvGrpSpPr/>
            <p:nvPr/>
          </p:nvGrpSpPr>
          <p:grpSpPr>
            <a:xfrm>
              <a:off x="4948334" y="7667229"/>
              <a:ext cx="2093595" cy="637144"/>
              <a:chOff x="99027" y="2705096"/>
              <a:chExt cx="1578905" cy="637376"/>
            </a:xfrm>
          </p:grpSpPr>
          <p:sp>
            <p:nvSpPr>
              <p:cNvPr id="1660" name="Google Shape;1660;p26"/>
              <p:cNvSpPr/>
              <p:nvPr/>
            </p:nvSpPr>
            <p:spPr>
              <a:xfrm>
                <a:off x="99027" y="2705096"/>
                <a:ext cx="1578905" cy="637376"/>
              </a:xfrm>
              <a:prstGeom prst="roundRect">
                <a:avLst>
                  <a:gd name="adj" fmla="val 16667"/>
                </a:avLst>
              </a:prstGeom>
              <a:solidFill>
                <a:srgbClr val="2C8646"/>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FFFFFF"/>
                  </a:solidFill>
                  <a:latin typeface="Arial"/>
                  <a:ea typeface="Arial"/>
                  <a:cs typeface="Arial"/>
                  <a:sym typeface="Arial"/>
                </a:endParaRPr>
              </a:p>
            </p:txBody>
          </p:sp>
          <p:sp>
            <p:nvSpPr>
              <p:cNvPr id="1661" name="Google Shape;1661;p26"/>
              <p:cNvSpPr txBox="1"/>
              <p:nvPr/>
            </p:nvSpPr>
            <p:spPr>
              <a:xfrm>
                <a:off x="141002" y="2729589"/>
                <a:ext cx="1438096" cy="247039"/>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Discharged Cases</a:t>
                </a:r>
                <a:endParaRPr sz="850" b="0" i="0" u="none" strike="noStrike" cap="none">
                  <a:solidFill>
                    <a:srgbClr val="000000"/>
                  </a:solidFill>
                  <a:latin typeface="Arial"/>
                  <a:ea typeface="Arial"/>
                  <a:cs typeface="Arial"/>
                  <a:sym typeface="Arial"/>
                </a:endParaRPr>
              </a:p>
            </p:txBody>
          </p:sp>
          <p:sp>
            <p:nvSpPr>
              <p:cNvPr id="1662" name="Google Shape;1662;p26"/>
              <p:cNvSpPr txBox="1"/>
              <p:nvPr/>
            </p:nvSpPr>
            <p:spPr>
              <a:xfrm>
                <a:off x="436912" y="3114886"/>
                <a:ext cx="1198174" cy="164272"/>
              </a:xfrm>
              <a:prstGeom prst="rect">
                <a:avLst/>
              </a:prstGeom>
              <a:noFill/>
              <a:ln>
                <a:noFill/>
              </a:ln>
            </p:spPr>
            <p:txBody>
              <a:bodyPr spcFirstLastPara="1" wrap="square" lIns="0" tIns="0" rIns="0" bIns="0" anchor="t" anchorCtr="0">
                <a:spAutoFit/>
              </a:bodyPr>
              <a:lstStyle/>
              <a:p>
                <a:pPr marL="0" marR="0" lvl="0" indent="0" algn="r"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64,774</a:t>
                </a:r>
                <a:endParaRPr sz="850" b="0" i="0" u="none" strike="noStrike" cap="none">
                  <a:solidFill>
                    <a:srgbClr val="000000"/>
                  </a:solidFill>
                  <a:latin typeface="Arial"/>
                  <a:ea typeface="Arial"/>
                  <a:cs typeface="Arial"/>
                  <a:sym typeface="Arial"/>
                </a:endParaRPr>
              </a:p>
            </p:txBody>
          </p:sp>
          <p:sp>
            <p:nvSpPr>
              <p:cNvPr id="1663" name="Google Shape;1663;p26"/>
              <p:cNvSpPr/>
              <p:nvPr/>
            </p:nvSpPr>
            <p:spPr>
              <a:xfrm>
                <a:off x="179554" y="3011105"/>
                <a:ext cx="200525" cy="267660"/>
              </a:xfrm>
              <a:custGeom>
                <a:avLst/>
                <a:gdLst/>
                <a:ahLst/>
                <a:cxnLst/>
                <a:rect l="l" t="t" r="r" b="b"/>
                <a:pathLst>
                  <a:path w="150" h="200" extrusionOk="0">
                    <a:moveTo>
                      <a:pt x="144" y="168"/>
                    </a:moveTo>
                    <a:cubicBezTo>
                      <a:pt x="138" y="168"/>
                      <a:pt x="138" y="168"/>
                      <a:pt x="138" y="168"/>
                    </a:cubicBezTo>
                    <a:cubicBezTo>
                      <a:pt x="138" y="16"/>
                      <a:pt x="138" y="16"/>
                      <a:pt x="138" y="16"/>
                    </a:cubicBezTo>
                    <a:cubicBezTo>
                      <a:pt x="138" y="7"/>
                      <a:pt x="130" y="0"/>
                      <a:pt x="121" y="0"/>
                    </a:cubicBezTo>
                    <a:cubicBezTo>
                      <a:pt x="29" y="0"/>
                      <a:pt x="29" y="0"/>
                      <a:pt x="29" y="0"/>
                    </a:cubicBezTo>
                    <a:cubicBezTo>
                      <a:pt x="22" y="0"/>
                      <a:pt x="16" y="4"/>
                      <a:pt x="14" y="10"/>
                    </a:cubicBezTo>
                    <a:cubicBezTo>
                      <a:pt x="13" y="11"/>
                      <a:pt x="13" y="13"/>
                      <a:pt x="13" y="14"/>
                    </a:cubicBezTo>
                    <a:cubicBezTo>
                      <a:pt x="13" y="16"/>
                      <a:pt x="13" y="16"/>
                      <a:pt x="13" y="16"/>
                    </a:cubicBezTo>
                    <a:cubicBezTo>
                      <a:pt x="13" y="167"/>
                      <a:pt x="13" y="167"/>
                      <a:pt x="13" y="167"/>
                    </a:cubicBezTo>
                    <a:cubicBezTo>
                      <a:pt x="13" y="168"/>
                      <a:pt x="13" y="168"/>
                      <a:pt x="13" y="168"/>
                    </a:cubicBezTo>
                    <a:cubicBezTo>
                      <a:pt x="7" y="168"/>
                      <a:pt x="7" y="168"/>
                      <a:pt x="7" y="168"/>
                    </a:cubicBezTo>
                    <a:cubicBezTo>
                      <a:pt x="3" y="168"/>
                      <a:pt x="0" y="171"/>
                      <a:pt x="0" y="175"/>
                    </a:cubicBezTo>
                    <a:cubicBezTo>
                      <a:pt x="0" y="178"/>
                      <a:pt x="3" y="181"/>
                      <a:pt x="7" y="181"/>
                    </a:cubicBezTo>
                    <a:cubicBezTo>
                      <a:pt x="13" y="181"/>
                      <a:pt x="13" y="181"/>
                      <a:pt x="13" y="181"/>
                    </a:cubicBezTo>
                    <a:cubicBezTo>
                      <a:pt x="25" y="181"/>
                      <a:pt x="25" y="181"/>
                      <a:pt x="25" y="181"/>
                    </a:cubicBezTo>
                    <a:cubicBezTo>
                      <a:pt x="27" y="181"/>
                      <a:pt x="27" y="181"/>
                      <a:pt x="27" y="181"/>
                    </a:cubicBezTo>
                    <a:cubicBezTo>
                      <a:pt x="99" y="199"/>
                      <a:pt x="99" y="199"/>
                      <a:pt x="99" y="199"/>
                    </a:cubicBezTo>
                    <a:cubicBezTo>
                      <a:pt x="99" y="200"/>
                      <a:pt x="100" y="200"/>
                      <a:pt x="100" y="200"/>
                    </a:cubicBezTo>
                    <a:cubicBezTo>
                      <a:pt x="104" y="200"/>
                      <a:pt x="107" y="197"/>
                      <a:pt x="107" y="193"/>
                    </a:cubicBezTo>
                    <a:cubicBezTo>
                      <a:pt x="107" y="181"/>
                      <a:pt x="107" y="181"/>
                      <a:pt x="107" y="181"/>
                    </a:cubicBezTo>
                    <a:cubicBezTo>
                      <a:pt x="125" y="181"/>
                      <a:pt x="125" y="181"/>
                      <a:pt x="125" y="181"/>
                    </a:cubicBezTo>
                    <a:cubicBezTo>
                      <a:pt x="138" y="181"/>
                      <a:pt x="138" y="181"/>
                      <a:pt x="138" y="181"/>
                    </a:cubicBezTo>
                    <a:cubicBezTo>
                      <a:pt x="144" y="181"/>
                      <a:pt x="144" y="181"/>
                      <a:pt x="144" y="181"/>
                    </a:cubicBezTo>
                    <a:cubicBezTo>
                      <a:pt x="148" y="181"/>
                      <a:pt x="150" y="178"/>
                      <a:pt x="150" y="175"/>
                    </a:cubicBezTo>
                    <a:cubicBezTo>
                      <a:pt x="150" y="171"/>
                      <a:pt x="148" y="168"/>
                      <a:pt x="144" y="168"/>
                    </a:cubicBezTo>
                    <a:close/>
                    <a:moveTo>
                      <a:pt x="94" y="185"/>
                    </a:moveTo>
                    <a:cubicBezTo>
                      <a:pt x="25" y="167"/>
                      <a:pt x="25" y="167"/>
                      <a:pt x="25" y="167"/>
                    </a:cubicBezTo>
                    <a:cubicBezTo>
                      <a:pt x="25" y="22"/>
                      <a:pt x="25" y="22"/>
                      <a:pt x="25" y="22"/>
                    </a:cubicBezTo>
                    <a:cubicBezTo>
                      <a:pt x="94" y="40"/>
                      <a:pt x="94" y="40"/>
                      <a:pt x="94" y="40"/>
                    </a:cubicBezTo>
                    <a:lnTo>
                      <a:pt x="94" y="185"/>
                    </a:lnTo>
                    <a:close/>
                    <a:moveTo>
                      <a:pt x="107" y="168"/>
                    </a:moveTo>
                    <a:cubicBezTo>
                      <a:pt x="107" y="40"/>
                      <a:pt x="107" y="40"/>
                      <a:pt x="107" y="40"/>
                    </a:cubicBezTo>
                    <a:cubicBezTo>
                      <a:pt x="107" y="34"/>
                      <a:pt x="103" y="29"/>
                      <a:pt x="97" y="28"/>
                    </a:cubicBezTo>
                    <a:cubicBezTo>
                      <a:pt x="37" y="12"/>
                      <a:pt x="37" y="12"/>
                      <a:pt x="37" y="12"/>
                    </a:cubicBezTo>
                    <a:cubicBezTo>
                      <a:pt x="125" y="12"/>
                      <a:pt x="125" y="12"/>
                      <a:pt x="125" y="12"/>
                    </a:cubicBezTo>
                    <a:cubicBezTo>
                      <a:pt x="125" y="168"/>
                      <a:pt x="125" y="168"/>
                      <a:pt x="125" y="168"/>
                    </a:cubicBezTo>
                    <a:lnTo>
                      <a:pt x="107" y="168"/>
                    </a:lnTo>
                    <a:close/>
                    <a:moveTo>
                      <a:pt x="69" y="125"/>
                    </a:moveTo>
                    <a:cubicBezTo>
                      <a:pt x="69" y="100"/>
                      <a:pt x="69" y="100"/>
                      <a:pt x="69" y="100"/>
                    </a:cubicBezTo>
                    <a:cubicBezTo>
                      <a:pt x="69" y="96"/>
                      <a:pt x="72" y="93"/>
                      <a:pt x="75" y="93"/>
                    </a:cubicBezTo>
                    <a:cubicBezTo>
                      <a:pt x="79" y="93"/>
                      <a:pt x="82" y="96"/>
                      <a:pt x="82" y="100"/>
                    </a:cubicBezTo>
                    <a:cubicBezTo>
                      <a:pt x="82" y="125"/>
                      <a:pt x="82" y="125"/>
                      <a:pt x="82" y="125"/>
                    </a:cubicBezTo>
                    <a:cubicBezTo>
                      <a:pt x="82" y="128"/>
                      <a:pt x="79" y="131"/>
                      <a:pt x="75" y="131"/>
                    </a:cubicBezTo>
                    <a:cubicBezTo>
                      <a:pt x="72" y="131"/>
                      <a:pt x="69" y="128"/>
                      <a:pt x="69" y="125"/>
                    </a:cubicBezTo>
                    <a:close/>
                  </a:path>
                </a:pathLst>
              </a:custGeom>
              <a:solidFill>
                <a:srgbClr val="FFFFFF"/>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1664" name="Google Shape;1664;p26"/>
            <p:cNvGrpSpPr/>
            <p:nvPr/>
          </p:nvGrpSpPr>
          <p:grpSpPr>
            <a:xfrm>
              <a:off x="4948334" y="8353662"/>
              <a:ext cx="2093595" cy="636605"/>
              <a:chOff x="99027" y="3391474"/>
              <a:chExt cx="1578905" cy="637376"/>
            </a:xfrm>
          </p:grpSpPr>
          <p:sp>
            <p:nvSpPr>
              <p:cNvPr id="1665" name="Google Shape;1665;p26"/>
              <p:cNvSpPr/>
              <p:nvPr/>
            </p:nvSpPr>
            <p:spPr>
              <a:xfrm>
                <a:off x="99027" y="3391474"/>
                <a:ext cx="1578905" cy="637376"/>
              </a:xfrm>
              <a:prstGeom prst="roundRect">
                <a:avLst>
                  <a:gd name="adj" fmla="val 16667"/>
                </a:avLst>
              </a:prstGeom>
              <a:solidFill>
                <a:srgbClr val="C00000"/>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FFFFFF"/>
                  </a:solidFill>
                  <a:latin typeface="Arial"/>
                  <a:ea typeface="Arial"/>
                  <a:cs typeface="Arial"/>
                  <a:sym typeface="Arial"/>
                </a:endParaRPr>
              </a:p>
            </p:txBody>
          </p:sp>
          <p:sp>
            <p:nvSpPr>
              <p:cNvPr id="1666" name="Google Shape;1666;p26"/>
              <p:cNvSpPr txBox="1"/>
              <p:nvPr/>
            </p:nvSpPr>
            <p:spPr>
              <a:xfrm>
                <a:off x="136921" y="3415915"/>
                <a:ext cx="1255653" cy="247243"/>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Death</a:t>
                </a:r>
                <a:endParaRPr sz="850" b="0" i="0" u="none" strike="noStrike" cap="none">
                  <a:solidFill>
                    <a:srgbClr val="000000"/>
                  </a:solidFill>
                  <a:latin typeface="Arial"/>
                  <a:ea typeface="Arial"/>
                  <a:cs typeface="Arial"/>
                  <a:sym typeface="Arial"/>
                </a:endParaRPr>
              </a:p>
            </p:txBody>
          </p:sp>
          <p:sp>
            <p:nvSpPr>
              <p:cNvPr id="1667" name="Google Shape;1667;p26"/>
              <p:cNvSpPr txBox="1"/>
              <p:nvPr/>
            </p:nvSpPr>
            <p:spPr>
              <a:xfrm>
                <a:off x="432835" y="3800980"/>
                <a:ext cx="1199144" cy="164411"/>
              </a:xfrm>
              <a:prstGeom prst="rect">
                <a:avLst/>
              </a:prstGeom>
              <a:noFill/>
              <a:ln>
                <a:noFill/>
              </a:ln>
            </p:spPr>
            <p:txBody>
              <a:bodyPr spcFirstLastPara="1" wrap="square" lIns="0" tIns="0" rIns="0" bIns="0" anchor="t" anchorCtr="0">
                <a:spAutoFit/>
              </a:bodyPr>
              <a:lstStyle/>
              <a:p>
                <a:pPr marL="0" marR="0" lvl="0" indent="0" algn="r"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1,180</a:t>
                </a:r>
                <a:endParaRPr sz="850" b="0" i="0" u="none" strike="noStrike" cap="none">
                  <a:solidFill>
                    <a:srgbClr val="000000"/>
                  </a:solidFill>
                  <a:latin typeface="Arial"/>
                  <a:ea typeface="Arial"/>
                  <a:cs typeface="Arial"/>
                  <a:sym typeface="Arial"/>
                </a:endParaRPr>
              </a:p>
            </p:txBody>
          </p:sp>
          <p:sp>
            <p:nvSpPr>
              <p:cNvPr id="1668" name="Google Shape;1668;p26"/>
              <p:cNvSpPr/>
              <p:nvPr/>
            </p:nvSpPr>
            <p:spPr>
              <a:xfrm>
                <a:off x="190802" y="3699733"/>
                <a:ext cx="263159" cy="263161"/>
              </a:xfrm>
              <a:custGeom>
                <a:avLst/>
                <a:gdLst/>
                <a:ahLst/>
                <a:cxnLst/>
                <a:rect l="l" t="t" r="r" b="b"/>
                <a:pathLst>
                  <a:path w="200" h="200" extrusionOk="0">
                    <a:moveTo>
                      <a:pt x="100" y="0"/>
                    </a:moveTo>
                    <a:cubicBezTo>
                      <a:pt x="45" y="0"/>
                      <a:pt x="0" y="45"/>
                      <a:pt x="0" y="100"/>
                    </a:cubicBezTo>
                    <a:cubicBezTo>
                      <a:pt x="0" y="156"/>
                      <a:pt x="45" y="200"/>
                      <a:pt x="100" y="200"/>
                    </a:cubicBezTo>
                    <a:cubicBezTo>
                      <a:pt x="155" y="200"/>
                      <a:pt x="200" y="156"/>
                      <a:pt x="200" y="100"/>
                    </a:cubicBezTo>
                    <a:cubicBezTo>
                      <a:pt x="200" y="45"/>
                      <a:pt x="155" y="0"/>
                      <a:pt x="100" y="0"/>
                    </a:cubicBezTo>
                    <a:close/>
                    <a:moveTo>
                      <a:pt x="100" y="188"/>
                    </a:moveTo>
                    <a:cubicBezTo>
                      <a:pt x="52" y="188"/>
                      <a:pt x="12" y="149"/>
                      <a:pt x="12" y="100"/>
                    </a:cubicBezTo>
                    <a:cubicBezTo>
                      <a:pt x="12" y="52"/>
                      <a:pt x="52" y="13"/>
                      <a:pt x="100" y="13"/>
                    </a:cubicBezTo>
                    <a:cubicBezTo>
                      <a:pt x="148" y="13"/>
                      <a:pt x="187" y="52"/>
                      <a:pt x="187" y="100"/>
                    </a:cubicBezTo>
                    <a:cubicBezTo>
                      <a:pt x="187" y="149"/>
                      <a:pt x="148" y="188"/>
                      <a:pt x="100" y="188"/>
                    </a:cubicBezTo>
                    <a:close/>
                    <a:moveTo>
                      <a:pt x="131" y="60"/>
                    </a:moveTo>
                    <a:cubicBezTo>
                      <a:pt x="100" y="92"/>
                      <a:pt x="100" y="92"/>
                      <a:pt x="100" y="92"/>
                    </a:cubicBezTo>
                    <a:cubicBezTo>
                      <a:pt x="69" y="60"/>
                      <a:pt x="69" y="60"/>
                      <a:pt x="69" y="60"/>
                    </a:cubicBezTo>
                    <a:cubicBezTo>
                      <a:pt x="60" y="69"/>
                      <a:pt x="60" y="69"/>
                      <a:pt x="60" y="69"/>
                    </a:cubicBezTo>
                    <a:cubicBezTo>
                      <a:pt x="91" y="100"/>
                      <a:pt x="91" y="100"/>
                      <a:pt x="91" y="100"/>
                    </a:cubicBezTo>
                    <a:cubicBezTo>
                      <a:pt x="60" y="132"/>
                      <a:pt x="60" y="132"/>
                      <a:pt x="60" y="132"/>
                    </a:cubicBezTo>
                    <a:cubicBezTo>
                      <a:pt x="69" y="140"/>
                      <a:pt x="69" y="140"/>
                      <a:pt x="69" y="140"/>
                    </a:cubicBezTo>
                    <a:cubicBezTo>
                      <a:pt x="100" y="109"/>
                      <a:pt x="100" y="109"/>
                      <a:pt x="100" y="109"/>
                    </a:cubicBezTo>
                    <a:cubicBezTo>
                      <a:pt x="131" y="140"/>
                      <a:pt x="131" y="140"/>
                      <a:pt x="131" y="140"/>
                    </a:cubicBezTo>
                    <a:cubicBezTo>
                      <a:pt x="140" y="132"/>
                      <a:pt x="140" y="132"/>
                      <a:pt x="140" y="132"/>
                    </a:cubicBezTo>
                    <a:cubicBezTo>
                      <a:pt x="109" y="100"/>
                      <a:pt x="109" y="100"/>
                      <a:pt x="109" y="100"/>
                    </a:cubicBezTo>
                    <a:cubicBezTo>
                      <a:pt x="140" y="69"/>
                      <a:pt x="140" y="69"/>
                      <a:pt x="140" y="69"/>
                    </a:cubicBezTo>
                    <a:lnTo>
                      <a:pt x="131" y="60"/>
                    </a:lnTo>
                    <a:close/>
                  </a:path>
                </a:pathLst>
              </a:custGeom>
              <a:solidFill>
                <a:srgbClr val="FFFFFF"/>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669" name="Google Shape;1669;p26"/>
            <p:cNvSpPr txBox="1"/>
            <p:nvPr/>
          </p:nvSpPr>
          <p:spPr>
            <a:xfrm>
              <a:off x="4954363" y="4767184"/>
              <a:ext cx="2180590" cy="930275"/>
            </a:xfrm>
            <a:prstGeom prst="rect">
              <a:avLst/>
            </a:prstGeom>
            <a:noFill/>
            <a:ln>
              <a:noFill/>
            </a:ln>
          </p:spPr>
          <p:txBody>
            <a:bodyPr spcFirstLastPara="1" wrap="square" lIns="0" tIns="0" rIns="0" bIns="0" anchor="t" anchorCtr="0">
              <a:noAutofit/>
            </a:bodyPr>
            <a:lstStyle/>
            <a:p>
              <a:pPr marL="0" marR="0" lvl="0" indent="0" algn="l" rtl="0">
                <a:lnSpc>
                  <a:spcPct val="116000"/>
                </a:lnSpc>
                <a:spcBef>
                  <a:spcPts val="0"/>
                </a:spcBef>
                <a:spcAft>
                  <a:spcPts val="0"/>
                </a:spcAft>
                <a:buNone/>
              </a:pPr>
              <a:r>
                <a:rPr lang="en-US" sz="1000" b="1">
                  <a:solidFill>
                    <a:srgbClr val="000000"/>
                  </a:solidFill>
                  <a:latin typeface="Arial"/>
                  <a:ea typeface="Arial"/>
                  <a:cs typeface="Arial"/>
                  <a:sym typeface="Arial"/>
                </a:rPr>
                <a:t>Cases of COVID-19 have been recorded in 36 states and the FCT since inception</a:t>
              </a:r>
              <a:endParaRPr sz="850">
                <a:solidFill>
                  <a:schemeClr val="dk1"/>
                </a:solidFill>
                <a:latin typeface="Arial"/>
                <a:ea typeface="Arial"/>
                <a:cs typeface="Arial"/>
                <a:sym typeface="Arial"/>
              </a:endParaRPr>
            </a:p>
            <a:p>
              <a:pPr marL="0" marR="0" lvl="0" indent="0" algn="just" rtl="0">
                <a:lnSpc>
                  <a:spcPct val="116000"/>
                </a:lnSpc>
                <a:spcBef>
                  <a:spcPts val="600"/>
                </a:spcBef>
                <a:spcAft>
                  <a:spcPts val="0"/>
                </a:spcAft>
                <a:buNone/>
              </a:pPr>
              <a:r>
                <a:rPr lang="en-US" sz="1000" b="1">
                  <a:solidFill>
                    <a:srgbClr val="000000"/>
                  </a:solidFill>
                  <a:latin typeface="Arial"/>
                  <a:ea typeface="Arial"/>
                  <a:cs typeface="Arial"/>
                  <a:sym typeface="Arial"/>
                </a:rPr>
                <a:t>Updates as at 6 December 2020:</a:t>
              </a:r>
              <a:endParaRPr sz="850">
                <a:solidFill>
                  <a:schemeClr val="dk1"/>
                </a:solidFill>
                <a:latin typeface="Arial"/>
                <a:ea typeface="Arial"/>
                <a:cs typeface="Arial"/>
                <a:sym typeface="Arial"/>
              </a:endParaRPr>
            </a:p>
          </p:txBody>
        </p:sp>
        <p:sp>
          <p:nvSpPr>
            <p:cNvPr id="1670" name="Google Shape;1670;p26"/>
            <p:cNvSpPr txBox="1"/>
            <p:nvPr/>
          </p:nvSpPr>
          <p:spPr>
            <a:xfrm>
              <a:off x="644705" y="8997277"/>
              <a:ext cx="2303145" cy="142875"/>
            </a:xfrm>
            <a:prstGeom prst="rect">
              <a:avLst/>
            </a:prstGeom>
            <a:noFill/>
            <a:ln>
              <a:noFill/>
            </a:ln>
          </p:spPr>
          <p:txBody>
            <a:bodyPr spcFirstLastPara="1" wrap="square" lIns="0" tIns="0" rIns="0" bIns="0" anchor="t" anchorCtr="0">
              <a:noAutofit/>
            </a:bodyPr>
            <a:lstStyle/>
            <a:p>
              <a:pPr marL="0" marR="0" lvl="0" indent="0" algn="just" rtl="0">
                <a:lnSpc>
                  <a:spcPct val="116000"/>
                </a:lnSpc>
                <a:spcBef>
                  <a:spcPts val="0"/>
                </a:spcBef>
                <a:spcAft>
                  <a:spcPts val="0"/>
                </a:spcAft>
                <a:buNone/>
              </a:pPr>
              <a:r>
                <a:rPr lang="en-US" sz="700">
                  <a:solidFill>
                    <a:srgbClr val="6F6F6F"/>
                  </a:solidFill>
                  <a:latin typeface="Arial"/>
                  <a:ea typeface="Arial"/>
                  <a:cs typeface="Arial"/>
                  <a:sym typeface="Arial"/>
                </a:rPr>
                <a:t>Source: Nigeria Centre for Disease Control (NCDC)</a:t>
              </a:r>
              <a:endParaRPr sz="850">
                <a:solidFill>
                  <a:srgbClr val="6F6F6F"/>
                </a:solidFill>
                <a:latin typeface="Arial"/>
                <a:ea typeface="Arial"/>
                <a:cs typeface="Arial"/>
                <a:sym typeface="Arial"/>
              </a:endParaRPr>
            </a:p>
          </p:txBody>
        </p:sp>
        <p:sp>
          <p:nvSpPr>
            <p:cNvPr id="1671" name="Google Shape;1671;p26"/>
            <p:cNvSpPr/>
            <p:nvPr/>
          </p:nvSpPr>
          <p:spPr>
            <a:xfrm>
              <a:off x="312508" y="4273974"/>
              <a:ext cx="7001606" cy="5398735"/>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676"/>
        <p:cNvGrpSpPr/>
        <p:nvPr/>
      </p:nvGrpSpPr>
      <p:grpSpPr>
        <a:xfrm>
          <a:off x="0" y="0"/>
          <a:ext cx="0" cy="0"/>
          <a:chOff x="0" y="0"/>
          <a:chExt cx="0" cy="0"/>
        </a:xfrm>
      </p:grpSpPr>
      <p:pic>
        <p:nvPicPr>
          <p:cNvPr id="1677" name="Google Shape;1677;p2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678" name="Google Shape;1678;p2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30</a:t>
            </a:fld>
            <a:endParaRPr sz="500">
              <a:solidFill>
                <a:srgbClr val="161616"/>
              </a:solidFill>
            </a:endParaRPr>
          </a:p>
        </p:txBody>
      </p:sp>
      <p:sp>
        <p:nvSpPr>
          <p:cNvPr id="1679" name="Google Shape;1679;p2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1680" name="Google Shape;1680;p2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1681" name="Google Shape;1681;p2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682" name="Google Shape;1682;p2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INTRODUCTION</a:t>
            </a:r>
            <a:endParaRPr sz="1800" b="1">
              <a:solidFill>
                <a:schemeClr val="lt1"/>
              </a:solidFill>
              <a:latin typeface="Arial"/>
              <a:ea typeface="Arial"/>
              <a:cs typeface="Arial"/>
              <a:sym typeface="Arial"/>
            </a:endParaRPr>
          </a:p>
        </p:txBody>
      </p:sp>
      <p:cxnSp>
        <p:nvCxnSpPr>
          <p:cNvPr id="1683" name="Google Shape;1683;p2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1684" name="Google Shape;1684;p27"/>
          <p:cNvSpPr/>
          <p:nvPr/>
        </p:nvSpPr>
        <p:spPr>
          <a:xfrm>
            <a:off x="312508" y="1657719"/>
            <a:ext cx="7001606" cy="429057"/>
          </a:xfrm>
          <a:prstGeom prst="rect">
            <a:avLst/>
          </a:pr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685" name="Google Shape;1685;p27"/>
          <p:cNvSpPr txBox="1"/>
          <p:nvPr/>
        </p:nvSpPr>
        <p:spPr>
          <a:xfrm>
            <a:off x="454886" y="1763485"/>
            <a:ext cx="5978014" cy="21544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None/>
            </a:pPr>
            <a:r>
              <a:rPr lang="en-US" sz="1400" b="1">
                <a:solidFill>
                  <a:schemeClr val="lt1"/>
                </a:solidFill>
                <a:latin typeface="Arial"/>
                <a:ea typeface="Arial"/>
                <a:cs typeface="Arial"/>
                <a:sym typeface="Arial"/>
              </a:rPr>
              <a:t>Nigerian Healthcare Sector prior to COVID-19 Pandemic</a:t>
            </a:r>
            <a:endParaRPr sz="1200" b="1">
              <a:solidFill>
                <a:schemeClr val="lt1"/>
              </a:solidFill>
              <a:latin typeface="Arial"/>
              <a:ea typeface="Arial"/>
              <a:cs typeface="Arial"/>
              <a:sym typeface="Arial"/>
            </a:endParaRPr>
          </a:p>
        </p:txBody>
      </p:sp>
      <p:grpSp>
        <p:nvGrpSpPr>
          <p:cNvPr id="1686" name="Google Shape;1686;p27"/>
          <p:cNvGrpSpPr/>
          <p:nvPr/>
        </p:nvGrpSpPr>
        <p:grpSpPr>
          <a:xfrm>
            <a:off x="312508" y="3452337"/>
            <a:ext cx="7001606" cy="5424558"/>
            <a:chOff x="312508" y="3558353"/>
            <a:chExt cx="7001606" cy="5424558"/>
          </a:xfrm>
        </p:grpSpPr>
        <p:sp>
          <p:nvSpPr>
            <p:cNvPr id="1687" name="Google Shape;1687;p27"/>
            <p:cNvSpPr/>
            <p:nvPr/>
          </p:nvSpPr>
          <p:spPr>
            <a:xfrm>
              <a:off x="312508" y="3558353"/>
              <a:ext cx="7001606" cy="5398735"/>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nvGrpSpPr>
            <p:cNvPr id="1688" name="Google Shape;1688;p27"/>
            <p:cNvGrpSpPr/>
            <p:nvPr/>
          </p:nvGrpSpPr>
          <p:grpSpPr>
            <a:xfrm>
              <a:off x="384125" y="3751116"/>
              <a:ext cx="6530046" cy="5231795"/>
              <a:chOff x="348682" y="3725293"/>
              <a:chExt cx="6530046" cy="5231795"/>
            </a:xfrm>
          </p:grpSpPr>
          <p:grpSp>
            <p:nvGrpSpPr>
              <p:cNvPr id="1689" name="Google Shape;1689;p27"/>
              <p:cNvGrpSpPr/>
              <p:nvPr/>
            </p:nvGrpSpPr>
            <p:grpSpPr>
              <a:xfrm>
                <a:off x="1319637" y="5036159"/>
                <a:ext cx="0" cy="2426041"/>
                <a:chOff x="621930" y="1395399"/>
                <a:chExt cx="0" cy="2426224"/>
              </a:xfrm>
            </p:grpSpPr>
            <p:cxnSp>
              <p:nvCxnSpPr>
                <p:cNvPr id="1690" name="Google Shape;1690;p27"/>
                <p:cNvCxnSpPr/>
                <p:nvPr/>
              </p:nvCxnSpPr>
              <p:spPr>
                <a:xfrm>
                  <a:off x="621930" y="1395399"/>
                  <a:ext cx="0" cy="1025598"/>
                </a:xfrm>
                <a:prstGeom prst="straightConnector1">
                  <a:avLst/>
                </a:prstGeom>
                <a:noFill/>
                <a:ln w="19050" cap="flat" cmpd="sng">
                  <a:solidFill>
                    <a:srgbClr val="008751"/>
                  </a:solidFill>
                  <a:prstDash val="solid"/>
                  <a:round/>
                  <a:headEnd type="none" w="sm" len="sm"/>
                  <a:tailEnd type="triangle" w="med" len="med"/>
                </a:ln>
              </p:spPr>
            </p:cxnSp>
            <p:cxnSp>
              <p:nvCxnSpPr>
                <p:cNvPr id="1691" name="Google Shape;1691;p27"/>
                <p:cNvCxnSpPr/>
                <p:nvPr/>
              </p:nvCxnSpPr>
              <p:spPr>
                <a:xfrm>
                  <a:off x="621930" y="2796025"/>
                  <a:ext cx="0" cy="1025598"/>
                </a:xfrm>
                <a:prstGeom prst="straightConnector1">
                  <a:avLst/>
                </a:prstGeom>
                <a:noFill/>
                <a:ln w="19050" cap="flat" cmpd="sng">
                  <a:solidFill>
                    <a:srgbClr val="008751"/>
                  </a:solidFill>
                  <a:prstDash val="solid"/>
                  <a:round/>
                  <a:headEnd type="none" w="sm" len="sm"/>
                  <a:tailEnd type="triangle" w="med" len="med"/>
                </a:ln>
              </p:spPr>
            </p:cxnSp>
          </p:grpSp>
          <p:grpSp>
            <p:nvGrpSpPr>
              <p:cNvPr id="1692" name="Google Shape;1692;p27"/>
              <p:cNvGrpSpPr/>
              <p:nvPr/>
            </p:nvGrpSpPr>
            <p:grpSpPr>
              <a:xfrm>
                <a:off x="5093687" y="5036159"/>
                <a:ext cx="0" cy="2426041"/>
                <a:chOff x="4395980" y="1395399"/>
                <a:chExt cx="0" cy="2426224"/>
              </a:xfrm>
            </p:grpSpPr>
            <p:cxnSp>
              <p:nvCxnSpPr>
                <p:cNvPr id="1693" name="Google Shape;1693;p27"/>
                <p:cNvCxnSpPr/>
                <p:nvPr/>
              </p:nvCxnSpPr>
              <p:spPr>
                <a:xfrm>
                  <a:off x="4395980" y="1395399"/>
                  <a:ext cx="0" cy="1025598"/>
                </a:xfrm>
                <a:prstGeom prst="straightConnector1">
                  <a:avLst/>
                </a:prstGeom>
                <a:noFill/>
                <a:ln w="19050" cap="flat" cmpd="sng">
                  <a:solidFill>
                    <a:srgbClr val="008751"/>
                  </a:solidFill>
                  <a:prstDash val="solid"/>
                  <a:round/>
                  <a:headEnd type="none" w="sm" len="sm"/>
                  <a:tailEnd type="triangle" w="med" len="med"/>
                </a:ln>
              </p:spPr>
            </p:cxnSp>
            <p:cxnSp>
              <p:nvCxnSpPr>
                <p:cNvPr id="1694" name="Google Shape;1694;p27"/>
                <p:cNvCxnSpPr/>
                <p:nvPr/>
              </p:nvCxnSpPr>
              <p:spPr>
                <a:xfrm>
                  <a:off x="4395980" y="2796025"/>
                  <a:ext cx="0" cy="1025598"/>
                </a:xfrm>
                <a:prstGeom prst="straightConnector1">
                  <a:avLst/>
                </a:prstGeom>
                <a:noFill/>
                <a:ln w="19050" cap="flat" cmpd="sng">
                  <a:solidFill>
                    <a:srgbClr val="008751"/>
                  </a:solidFill>
                  <a:prstDash val="solid"/>
                  <a:round/>
                  <a:headEnd type="none" w="sm" len="sm"/>
                  <a:tailEnd type="triangle" w="med" len="med"/>
                </a:ln>
              </p:spPr>
            </p:cxnSp>
          </p:grpSp>
          <p:grpSp>
            <p:nvGrpSpPr>
              <p:cNvPr id="1695" name="Google Shape;1695;p27"/>
              <p:cNvGrpSpPr/>
              <p:nvPr/>
            </p:nvGrpSpPr>
            <p:grpSpPr>
              <a:xfrm>
                <a:off x="6323791" y="5036159"/>
                <a:ext cx="0" cy="2426041"/>
                <a:chOff x="5626084" y="1395399"/>
                <a:chExt cx="0" cy="2426224"/>
              </a:xfrm>
            </p:grpSpPr>
            <p:cxnSp>
              <p:nvCxnSpPr>
                <p:cNvPr id="1696" name="Google Shape;1696;p27"/>
                <p:cNvCxnSpPr/>
                <p:nvPr/>
              </p:nvCxnSpPr>
              <p:spPr>
                <a:xfrm>
                  <a:off x="5626084" y="1395399"/>
                  <a:ext cx="0" cy="1025598"/>
                </a:xfrm>
                <a:prstGeom prst="straightConnector1">
                  <a:avLst/>
                </a:prstGeom>
                <a:noFill/>
                <a:ln w="19050" cap="flat" cmpd="sng">
                  <a:solidFill>
                    <a:srgbClr val="008751"/>
                  </a:solidFill>
                  <a:prstDash val="solid"/>
                  <a:round/>
                  <a:headEnd type="none" w="sm" len="sm"/>
                  <a:tailEnd type="triangle" w="med" len="med"/>
                </a:ln>
              </p:spPr>
            </p:cxnSp>
            <p:cxnSp>
              <p:nvCxnSpPr>
                <p:cNvPr id="1697" name="Google Shape;1697;p27"/>
                <p:cNvCxnSpPr/>
                <p:nvPr/>
              </p:nvCxnSpPr>
              <p:spPr>
                <a:xfrm>
                  <a:off x="5626084" y="2796025"/>
                  <a:ext cx="0" cy="1025598"/>
                </a:xfrm>
                <a:prstGeom prst="straightConnector1">
                  <a:avLst/>
                </a:prstGeom>
                <a:noFill/>
                <a:ln w="19050" cap="flat" cmpd="sng">
                  <a:solidFill>
                    <a:srgbClr val="008751"/>
                  </a:solidFill>
                  <a:prstDash val="solid"/>
                  <a:round/>
                  <a:headEnd type="none" w="sm" len="sm"/>
                  <a:tailEnd type="triangle" w="med" len="med"/>
                </a:ln>
              </p:spPr>
            </p:cxnSp>
          </p:grpSp>
          <p:grpSp>
            <p:nvGrpSpPr>
              <p:cNvPr id="1698" name="Google Shape;1698;p27"/>
              <p:cNvGrpSpPr/>
              <p:nvPr/>
            </p:nvGrpSpPr>
            <p:grpSpPr>
              <a:xfrm>
                <a:off x="3176971" y="5036159"/>
                <a:ext cx="0" cy="2426041"/>
                <a:chOff x="2479264" y="1395399"/>
                <a:chExt cx="0" cy="2426224"/>
              </a:xfrm>
            </p:grpSpPr>
            <p:cxnSp>
              <p:nvCxnSpPr>
                <p:cNvPr id="1699" name="Google Shape;1699;p27"/>
                <p:cNvCxnSpPr/>
                <p:nvPr/>
              </p:nvCxnSpPr>
              <p:spPr>
                <a:xfrm>
                  <a:off x="2479264" y="1395399"/>
                  <a:ext cx="0" cy="1025598"/>
                </a:xfrm>
                <a:prstGeom prst="straightConnector1">
                  <a:avLst/>
                </a:prstGeom>
                <a:noFill/>
                <a:ln w="19050" cap="flat" cmpd="sng">
                  <a:solidFill>
                    <a:srgbClr val="008751"/>
                  </a:solidFill>
                  <a:prstDash val="solid"/>
                  <a:round/>
                  <a:headEnd type="none" w="sm" len="sm"/>
                  <a:tailEnd type="triangle" w="med" len="med"/>
                </a:ln>
              </p:spPr>
            </p:cxnSp>
            <p:cxnSp>
              <p:nvCxnSpPr>
                <p:cNvPr id="1700" name="Google Shape;1700;p27"/>
                <p:cNvCxnSpPr/>
                <p:nvPr/>
              </p:nvCxnSpPr>
              <p:spPr>
                <a:xfrm>
                  <a:off x="2479264" y="2796025"/>
                  <a:ext cx="0" cy="1025598"/>
                </a:xfrm>
                <a:prstGeom prst="straightConnector1">
                  <a:avLst/>
                </a:prstGeom>
                <a:noFill/>
                <a:ln w="19050" cap="flat" cmpd="sng">
                  <a:solidFill>
                    <a:srgbClr val="008751"/>
                  </a:solidFill>
                  <a:prstDash val="solid"/>
                  <a:round/>
                  <a:headEnd type="none" w="sm" len="sm"/>
                  <a:tailEnd type="triangle" w="med" len="med"/>
                </a:ln>
              </p:spPr>
            </p:cxnSp>
          </p:grpSp>
          <p:sp>
            <p:nvSpPr>
              <p:cNvPr id="1701" name="Google Shape;1701;p27"/>
              <p:cNvSpPr txBox="1"/>
              <p:nvPr/>
            </p:nvSpPr>
            <p:spPr>
              <a:xfrm>
                <a:off x="414196" y="3725293"/>
                <a:ext cx="5208270" cy="258473"/>
              </a:xfrm>
              <a:prstGeom prst="rect">
                <a:avLst/>
              </a:prstGeom>
              <a:solidFill>
                <a:srgbClr val="175C2C"/>
              </a:solid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17000"/>
                  </a:lnSpc>
                  <a:spcBef>
                    <a:spcPts val="0"/>
                  </a:spcBef>
                  <a:spcAft>
                    <a:spcPts val="0"/>
                  </a:spcAft>
                  <a:buNone/>
                </a:pPr>
                <a:r>
                  <a:rPr lang="en-US" sz="900" b="1" dirty="0">
                    <a:solidFill>
                      <a:schemeClr val="lt1"/>
                    </a:solidFill>
                    <a:latin typeface="Arial"/>
                    <a:ea typeface="Arial"/>
                    <a:cs typeface="Arial"/>
                    <a:sym typeface="Arial"/>
                  </a:rPr>
                  <a:t>Benchmarking % of Nigeria’s GDP allocated to healthcare against other countries</a:t>
                </a:r>
                <a:endParaRPr sz="800" dirty="0">
                  <a:solidFill>
                    <a:schemeClr val="lt1"/>
                  </a:solidFill>
                  <a:latin typeface="Arial"/>
                  <a:ea typeface="Arial"/>
                  <a:cs typeface="Arial"/>
                  <a:sym typeface="Arial"/>
                </a:endParaRPr>
              </a:p>
            </p:txBody>
          </p:sp>
          <p:sp>
            <p:nvSpPr>
              <p:cNvPr id="1702" name="Google Shape;1702;p27"/>
              <p:cNvSpPr txBox="1"/>
              <p:nvPr/>
            </p:nvSpPr>
            <p:spPr>
              <a:xfrm>
                <a:off x="697707" y="8644057"/>
                <a:ext cx="2378710" cy="313031"/>
              </a:xfrm>
              <a:prstGeom prst="rect">
                <a:avLst/>
              </a:prstGeom>
              <a:noFill/>
              <a:ln>
                <a:noFill/>
              </a:ln>
            </p:spPr>
            <p:txBody>
              <a:bodyPr spcFirstLastPara="1" wrap="square" lIns="91425" tIns="45700" rIns="91425" bIns="45700" anchor="t" anchorCtr="0">
                <a:spAutoFit/>
              </a:bodyPr>
              <a:lstStyle/>
              <a:p>
                <a:pPr marL="0" marR="0" lvl="0" indent="0" algn="l" rtl="0">
                  <a:lnSpc>
                    <a:spcPct val="117000"/>
                  </a:lnSpc>
                  <a:spcBef>
                    <a:spcPts val="0"/>
                  </a:spcBef>
                  <a:spcAft>
                    <a:spcPts val="0"/>
                  </a:spcAft>
                  <a:buNone/>
                </a:pPr>
                <a:r>
                  <a:rPr lang="en-US" sz="850">
                    <a:solidFill>
                      <a:srgbClr val="000000"/>
                    </a:solidFill>
                    <a:latin typeface="Arial"/>
                    <a:ea typeface="Arial"/>
                    <a:cs typeface="Arial"/>
                    <a:sym typeface="Arial"/>
                  </a:rPr>
                  <a:t>Source: World Bank, NBS</a:t>
                </a:r>
                <a:endParaRPr sz="850">
                  <a:solidFill>
                    <a:schemeClr val="dk1"/>
                  </a:solidFill>
                  <a:latin typeface="Arial"/>
                  <a:ea typeface="Arial"/>
                  <a:cs typeface="Arial"/>
                  <a:sym typeface="Arial"/>
                </a:endParaRPr>
              </a:p>
            </p:txBody>
          </p:sp>
          <p:grpSp>
            <p:nvGrpSpPr>
              <p:cNvPr id="1703" name="Google Shape;1703;p27"/>
              <p:cNvGrpSpPr/>
              <p:nvPr/>
            </p:nvGrpSpPr>
            <p:grpSpPr>
              <a:xfrm>
                <a:off x="348682" y="4355138"/>
                <a:ext cx="6530046" cy="1406457"/>
                <a:chOff x="-349025" y="714326"/>
                <a:chExt cx="6530046" cy="1406563"/>
              </a:xfrm>
            </p:grpSpPr>
            <p:grpSp>
              <p:nvGrpSpPr>
                <p:cNvPr id="1704" name="Google Shape;1704;p27"/>
                <p:cNvGrpSpPr/>
                <p:nvPr/>
              </p:nvGrpSpPr>
              <p:grpSpPr>
                <a:xfrm>
                  <a:off x="108053" y="714326"/>
                  <a:ext cx="6072968" cy="1406563"/>
                  <a:chOff x="108053" y="714326"/>
                  <a:chExt cx="6072968" cy="1406563"/>
                </a:xfrm>
              </p:grpSpPr>
              <p:cxnSp>
                <p:nvCxnSpPr>
                  <p:cNvPr id="1705" name="Google Shape;1705;p27"/>
                  <p:cNvCxnSpPr/>
                  <p:nvPr/>
                </p:nvCxnSpPr>
                <p:spPr>
                  <a:xfrm>
                    <a:off x="614398" y="1105721"/>
                    <a:ext cx="4767704" cy="0"/>
                  </a:xfrm>
                  <a:prstGeom prst="straightConnector1">
                    <a:avLst/>
                  </a:prstGeom>
                  <a:noFill/>
                  <a:ln w="38100" cap="sq" cmpd="sng">
                    <a:solidFill>
                      <a:srgbClr val="7D7D7D"/>
                    </a:solidFill>
                    <a:prstDash val="solid"/>
                    <a:round/>
                    <a:headEnd type="none" w="sm" len="sm"/>
                    <a:tailEnd type="triangle" w="med" len="med"/>
                  </a:ln>
                </p:spPr>
              </p:cxnSp>
              <p:grpSp>
                <p:nvGrpSpPr>
                  <p:cNvPr id="1706" name="Google Shape;1706;p27"/>
                  <p:cNvGrpSpPr/>
                  <p:nvPr/>
                </p:nvGrpSpPr>
                <p:grpSpPr>
                  <a:xfrm>
                    <a:off x="108053" y="715437"/>
                    <a:ext cx="1071972" cy="1405452"/>
                    <a:chOff x="108053" y="715437"/>
                    <a:chExt cx="1071972" cy="1405452"/>
                  </a:xfrm>
                </p:grpSpPr>
                <p:sp>
                  <p:nvSpPr>
                    <p:cNvPr id="1707" name="Google Shape;1707;p27"/>
                    <p:cNvSpPr/>
                    <p:nvPr/>
                  </p:nvSpPr>
                  <p:spPr>
                    <a:xfrm>
                      <a:off x="531093" y="1016982"/>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08" name="Google Shape;1708;p27"/>
                    <p:cNvSpPr txBox="1"/>
                    <p:nvPr/>
                  </p:nvSpPr>
                  <p:spPr>
                    <a:xfrm>
                      <a:off x="127304" y="715437"/>
                      <a:ext cx="1031240" cy="237063"/>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1000" b="1">
                          <a:solidFill>
                            <a:srgbClr val="008751"/>
                          </a:solidFill>
                          <a:latin typeface="Arial"/>
                          <a:ea typeface="Arial"/>
                          <a:cs typeface="Arial"/>
                          <a:sym typeface="Arial"/>
                        </a:rPr>
                        <a:t>United States</a:t>
                      </a:r>
                      <a:endParaRPr sz="850">
                        <a:solidFill>
                          <a:schemeClr val="dk1"/>
                        </a:solidFill>
                        <a:latin typeface="Arial"/>
                        <a:ea typeface="Arial"/>
                        <a:cs typeface="Arial"/>
                        <a:sym typeface="Arial"/>
                      </a:endParaRPr>
                    </a:p>
                  </p:txBody>
                </p:sp>
                <p:grpSp>
                  <p:nvGrpSpPr>
                    <p:cNvPr id="1709" name="Google Shape;1709;p27"/>
                    <p:cNvGrpSpPr/>
                    <p:nvPr/>
                  </p:nvGrpSpPr>
                  <p:grpSpPr>
                    <a:xfrm>
                      <a:off x="108053" y="1208242"/>
                      <a:ext cx="1071972" cy="912647"/>
                      <a:chOff x="-174883" y="902190"/>
                      <a:chExt cx="3058763" cy="3058432"/>
                    </a:xfrm>
                  </p:grpSpPr>
                  <p:grpSp>
                    <p:nvGrpSpPr>
                      <p:cNvPr id="1710" name="Google Shape;1710;p27"/>
                      <p:cNvGrpSpPr/>
                      <p:nvPr/>
                    </p:nvGrpSpPr>
                    <p:grpSpPr>
                      <a:xfrm rot="8610070">
                        <a:off x="260711" y="1338412"/>
                        <a:ext cx="2187575" cy="2185988"/>
                        <a:chOff x="260711" y="1338412"/>
                        <a:chExt cx="2187575" cy="2185988"/>
                      </a:xfrm>
                    </p:grpSpPr>
                    <p:sp>
                      <p:nvSpPr>
                        <p:cNvPr id="1711" name="Google Shape;1711;p27"/>
                        <p:cNvSpPr/>
                        <p:nvPr/>
                      </p:nvSpPr>
                      <p:spPr>
                        <a:xfrm>
                          <a:off x="1354498" y="1338412"/>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12" name="Google Shape;1712;p27"/>
                        <p:cNvSpPr/>
                        <p:nvPr/>
                      </p:nvSpPr>
                      <p:spPr>
                        <a:xfrm>
                          <a:off x="260711" y="1338412"/>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713" name="Google Shape;1713;p27"/>
                      <p:cNvGrpSpPr/>
                      <p:nvPr/>
                    </p:nvGrpSpPr>
                    <p:grpSpPr>
                      <a:xfrm>
                        <a:off x="471035" y="1556995"/>
                        <a:ext cx="1766928" cy="1766928"/>
                        <a:chOff x="471035" y="1556995"/>
                        <a:chExt cx="1766928" cy="1766928"/>
                      </a:xfrm>
                    </p:grpSpPr>
                    <p:sp>
                      <p:nvSpPr>
                        <p:cNvPr id="1714" name="Google Shape;1714;p27"/>
                        <p:cNvSpPr/>
                        <p:nvPr/>
                      </p:nvSpPr>
                      <p:spPr>
                        <a:xfrm>
                          <a:off x="471035" y="1556995"/>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15" name="Google Shape;1715;p27"/>
                        <p:cNvSpPr/>
                        <p:nvPr/>
                      </p:nvSpPr>
                      <p:spPr>
                        <a:xfrm>
                          <a:off x="585616" y="2121287"/>
                          <a:ext cx="1531060" cy="84906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16.8%</a:t>
                          </a:r>
                          <a:endParaRPr sz="850">
                            <a:solidFill>
                              <a:schemeClr val="dk1"/>
                            </a:solidFill>
                            <a:latin typeface="Arial"/>
                            <a:ea typeface="Arial"/>
                            <a:cs typeface="Arial"/>
                            <a:sym typeface="Arial"/>
                          </a:endParaRPr>
                        </a:p>
                      </p:txBody>
                    </p:sp>
                  </p:grpSp>
                </p:grpSp>
              </p:grpSp>
              <p:grpSp>
                <p:nvGrpSpPr>
                  <p:cNvPr id="1716" name="Google Shape;1716;p27"/>
                  <p:cNvGrpSpPr/>
                  <p:nvPr/>
                </p:nvGrpSpPr>
                <p:grpSpPr>
                  <a:xfrm>
                    <a:off x="1882859" y="722563"/>
                    <a:ext cx="1183005" cy="1398326"/>
                    <a:chOff x="1882859" y="722563"/>
                    <a:chExt cx="1183005" cy="1398326"/>
                  </a:xfrm>
                </p:grpSpPr>
                <p:sp>
                  <p:nvSpPr>
                    <p:cNvPr id="1717" name="Google Shape;1717;p27"/>
                    <p:cNvSpPr/>
                    <p:nvPr/>
                  </p:nvSpPr>
                  <p:spPr>
                    <a:xfrm>
                      <a:off x="2395959" y="1016982"/>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18" name="Google Shape;1718;p27"/>
                    <p:cNvSpPr txBox="1"/>
                    <p:nvPr/>
                  </p:nvSpPr>
                  <p:spPr>
                    <a:xfrm>
                      <a:off x="1882859" y="722563"/>
                      <a:ext cx="1183005" cy="239535"/>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1000" b="1">
                          <a:solidFill>
                            <a:srgbClr val="008751"/>
                          </a:solidFill>
                          <a:latin typeface="Arial"/>
                          <a:ea typeface="Arial"/>
                          <a:cs typeface="Arial"/>
                          <a:sym typeface="Arial"/>
                        </a:rPr>
                        <a:t>United Kingdom</a:t>
                      </a:r>
                      <a:endParaRPr sz="850">
                        <a:solidFill>
                          <a:schemeClr val="dk1"/>
                        </a:solidFill>
                        <a:latin typeface="Arial"/>
                        <a:ea typeface="Arial"/>
                        <a:cs typeface="Arial"/>
                        <a:sym typeface="Arial"/>
                      </a:endParaRPr>
                    </a:p>
                  </p:txBody>
                </p:sp>
                <p:grpSp>
                  <p:nvGrpSpPr>
                    <p:cNvPr id="1719" name="Google Shape;1719;p27"/>
                    <p:cNvGrpSpPr/>
                    <p:nvPr/>
                  </p:nvGrpSpPr>
                  <p:grpSpPr>
                    <a:xfrm>
                      <a:off x="1972919" y="1208242"/>
                      <a:ext cx="1071972" cy="912647"/>
                      <a:chOff x="1689982" y="902190"/>
                      <a:chExt cx="3058763" cy="3058432"/>
                    </a:xfrm>
                  </p:grpSpPr>
                  <p:grpSp>
                    <p:nvGrpSpPr>
                      <p:cNvPr id="1720" name="Google Shape;1720;p27"/>
                      <p:cNvGrpSpPr/>
                      <p:nvPr/>
                    </p:nvGrpSpPr>
                    <p:grpSpPr>
                      <a:xfrm rot="8610070">
                        <a:off x="2125576" y="1338412"/>
                        <a:ext cx="2187575" cy="2185988"/>
                        <a:chOff x="2125576" y="1338412"/>
                        <a:chExt cx="2187575" cy="2185988"/>
                      </a:xfrm>
                    </p:grpSpPr>
                    <p:sp>
                      <p:nvSpPr>
                        <p:cNvPr id="1721" name="Google Shape;1721;p27"/>
                        <p:cNvSpPr/>
                        <p:nvPr/>
                      </p:nvSpPr>
                      <p:spPr>
                        <a:xfrm>
                          <a:off x="3219363" y="1338412"/>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22" name="Google Shape;1722;p27"/>
                        <p:cNvSpPr/>
                        <p:nvPr/>
                      </p:nvSpPr>
                      <p:spPr>
                        <a:xfrm>
                          <a:off x="2125576" y="1338412"/>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723" name="Google Shape;1723;p27"/>
                      <p:cNvGrpSpPr/>
                      <p:nvPr/>
                    </p:nvGrpSpPr>
                    <p:grpSpPr>
                      <a:xfrm>
                        <a:off x="2335900" y="1556995"/>
                        <a:ext cx="1766928" cy="1766928"/>
                        <a:chOff x="2335900" y="1556995"/>
                        <a:chExt cx="1766928" cy="1766928"/>
                      </a:xfrm>
                    </p:grpSpPr>
                    <p:sp>
                      <p:nvSpPr>
                        <p:cNvPr id="1724" name="Google Shape;1724;p27"/>
                        <p:cNvSpPr/>
                        <p:nvPr/>
                      </p:nvSpPr>
                      <p:spPr>
                        <a:xfrm>
                          <a:off x="2335900" y="1556995"/>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25" name="Google Shape;1725;p27"/>
                        <p:cNvSpPr/>
                        <p:nvPr/>
                      </p:nvSpPr>
                      <p:spPr>
                        <a:xfrm>
                          <a:off x="2450458" y="2121287"/>
                          <a:ext cx="1529248" cy="84906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9.69%</a:t>
                          </a:r>
                          <a:endParaRPr sz="850">
                            <a:solidFill>
                              <a:schemeClr val="dk1"/>
                            </a:solidFill>
                            <a:latin typeface="Arial"/>
                            <a:ea typeface="Arial"/>
                            <a:cs typeface="Arial"/>
                            <a:sym typeface="Arial"/>
                          </a:endParaRPr>
                        </a:p>
                      </p:txBody>
                    </p:sp>
                  </p:grpSp>
                </p:grpSp>
              </p:grpSp>
              <p:grpSp>
                <p:nvGrpSpPr>
                  <p:cNvPr id="1726" name="Google Shape;1726;p27"/>
                  <p:cNvGrpSpPr/>
                  <p:nvPr/>
                </p:nvGrpSpPr>
                <p:grpSpPr>
                  <a:xfrm>
                    <a:off x="5092933" y="729587"/>
                    <a:ext cx="1088088" cy="1355898"/>
                    <a:chOff x="5092933" y="729587"/>
                    <a:chExt cx="1088088" cy="1355898"/>
                  </a:xfrm>
                </p:grpSpPr>
                <p:sp>
                  <p:nvSpPr>
                    <p:cNvPr id="1727" name="Google Shape;1727;p27"/>
                    <p:cNvSpPr/>
                    <p:nvPr/>
                  </p:nvSpPr>
                  <p:spPr>
                    <a:xfrm>
                      <a:off x="5532088" y="1016982"/>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28" name="Google Shape;1728;p27"/>
                    <p:cNvSpPr txBox="1"/>
                    <p:nvPr/>
                  </p:nvSpPr>
                  <p:spPr>
                    <a:xfrm>
                      <a:off x="5092933" y="729587"/>
                      <a:ext cx="1030605" cy="242037"/>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1000" b="1">
                          <a:solidFill>
                            <a:srgbClr val="008751"/>
                          </a:solidFill>
                          <a:latin typeface="Arial"/>
                          <a:ea typeface="Arial"/>
                          <a:cs typeface="Arial"/>
                          <a:sym typeface="Arial"/>
                        </a:rPr>
                        <a:t>Nigeria</a:t>
                      </a:r>
                      <a:endParaRPr sz="850">
                        <a:solidFill>
                          <a:schemeClr val="dk1"/>
                        </a:solidFill>
                        <a:latin typeface="Arial"/>
                        <a:ea typeface="Arial"/>
                        <a:cs typeface="Arial"/>
                        <a:sym typeface="Arial"/>
                      </a:endParaRPr>
                    </a:p>
                  </p:txBody>
                </p:sp>
                <p:grpSp>
                  <p:nvGrpSpPr>
                    <p:cNvPr id="1729" name="Google Shape;1729;p27"/>
                    <p:cNvGrpSpPr/>
                    <p:nvPr/>
                  </p:nvGrpSpPr>
                  <p:grpSpPr>
                    <a:xfrm>
                      <a:off x="5109049" y="1172838"/>
                      <a:ext cx="1071972" cy="912647"/>
                      <a:chOff x="4826111" y="866786"/>
                      <a:chExt cx="3058763" cy="3058432"/>
                    </a:xfrm>
                  </p:grpSpPr>
                  <p:grpSp>
                    <p:nvGrpSpPr>
                      <p:cNvPr id="1730" name="Google Shape;1730;p27"/>
                      <p:cNvGrpSpPr/>
                      <p:nvPr/>
                    </p:nvGrpSpPr>
                    <p:grpSpPr>
                      <a:xfrm rot="8610070">
                        <a:off x="5261705" y="1303008"/>
                        <a:ext cx="2187575" cy="2185988"/>
                        <a:chOff x="5261705" y="1303008"/>
                        <a:chExt cx="2187575" cy="2185988"/>
                      </a:xfrm>
                    </p:grpSpPr>
                    <p:sp>
                      <p:nvSpPr>
                        <p:cNvPr id="1731" name="Google Shape;1731;p27"/>
                        <p:cNvSpPr/>
                        <p:nvPr/>
                      </p:nvSpPr>
                      <p:spPr>
                        <a:xfrm>
                          <a:off x="6355492" y="1303008"/>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32" name="Google Shape;1732;p27"/>
                        <p:cNvSpPr/>
                        <p:nvPr/>
                      </p:nvSpPr>
                      <p:spPr>
                        <a:xfrm>
                          <a:off x="5261705" y="1303008"/>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733" name="Google Shape;1733;p27"/>
                      <p:cNvGrpSpPr/>
                      <p:nvPr/>
                    </p:nvGrpSpPr>
                    <p:grpSpPr>
                      <a:xfrm>
                        <a:off x="5472029" y="1521591"/>
                        <a:ext cx="1766928" cy="1766928"/>
                        <a:chOff x="5472029" y="1521591"/>
                        <a:chExt cx="1766928" cy="1766928"/>
                      </a:xfrm>
                    </p:grpSpPr>
                    <p:sp>
                      <p:nvSpPr>
                        <p:cNvPr id="1734" name="Google Shape;1734;p27"/>
                        <p:cNvSpPr/>
                        <p:nvPr/>
                      </p:nvSpPr>
                      <p:spPr>
                        <a:xfrm>
                          <a:off x="5472029" y="1521591"/>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35" name="Google Shape;1735;p27"/>
                        <p:cNvSpPr/>
                        <p:nvPr/>
                      </p:nvSpPr>
                      <p:spPr>
                        <a:xfrm>
                          <a:off x="5586547" y="2085890"/>
                          <a:ext cx="1529248" cy="84906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3.5%</a:t>
                          </a:r>
                          <a:endParaRPr sz="850">
                            <a:solidFill>
                              <a:schemeClr val="dk1"/>
                            </a:solidFill>
                            <a:latin typeface="Arial"/>
                            <a:ea typeface="Arial"/>
                            <a:cs typeface="Arial"/>
                            <a:sym typeface="Arial"/>
                          </a:endParaRPr>
                        </a:p>
                      </p:txBody>
                    </p:sp>
                  </p:grpSp>
                </p:grpSp>
              </p:grpSp>
              <p:grpSp>
                <p:nvGrpSpPr>
                  <p:cNvPr id="1736" name="Google Shape;1736;p27"/>
                  <p:cNvGrpSpPr/>
                  <p:nvPr/>
                </p:nvGrpSpPr>
                <p:grpSpPr>
                  <a:xfrm>
                    <a:off x="3790924" y="714326"/>
                    <a:ext cx="1183005" cy="1398324"/>
                    <a:chOff x="3790924" y="714326"/>
                    <a:chExt cx="1183005" cy="1398324"/>
                  </a:xfrm>
                </p:grpSpPr>
                <p:sp>
                  <p:nvSpPr>
                    <p:cNvPr id="1737" name="Google Shape;1737;p27"/>
                    <p:cNvSpPr/>
                    <p:nvPr/>
                  </p:nvSpPr>
                  <p:spPr>
                    <a:xfrm>
                      <a:off x="4304032" y="1008743"/>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38" name="Google Shape;1738;p27"/>
                    <p:cNvSpPr txBox="1"/>
                    <p:nvPr/>
                  </p:nvSpPr>
                  <p:spPr>
                    <a:xfrm>
                      <a:off x="3790924" y="714326"/>
                      <a:ext cx="1183005" cy="247773"/>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1000" b="1">
                          <a:solidFill>
                            <a:srgbClr val="008751"/>
                          </a:solidFill>
                          <a:latin typeface="Arial"/>
                          <a:ea typeface="Arial"/>
                          <a:cs typeface="Arial"/>
                          <a:sym typeface="Arial"/>
                        </a:rPr>
                        <a:t>South Africa</a:t>
                      </a:r>
                      <a:endParaRPr sz="850">
                        <a:solidFill>
                          <a:schemeClr val="dk1"/>
                        </a:solidFill>
                        <a:latin typeface="Arial"/>
                        <a:ea typeface="Arial"/>
                        <a:cs typeface="Arial"/>
                        <a:sym typeface="Arial"/>
                      </a:endParaRPr>
                    </a:p>
                  </p:txBody>
                </p:sp>
                <p:grpSp>
                  <p:nvGrpSpPr>
                    <p:cNvPr id="1739" name="Google Shape;1739;p27"/>
                    <p:cNvGrpSpPr/>
                    <p:nvPr/>
                  </p:nvGrpSpPr>
                  <p:grpSpPr>
                    <a:xfrm>
                      <a:off x="3880993" y="1200003"/>
                      <a:ext cx="1071972" cy="912647"/>
                      <a:chOff x="3598055" y="893951"/>
                      <a:chExt cx="3058763" cy="3058432"/>
                    </a:xfrm>
                  </p:grpSpPr>
                  <p:grpSp>
                    <p:nvGrpSpPr>
                      <p:cNvPr id="1740" name="Google Shape;1740;p27"/>
                      <p:cNvGrpSpPr/>
                      <p:nvPr/>
                    </p:nvGrpSpPr>
                    <p:grpSpPr>
                      <a:xfrm rot="8610070">
                        <a:off x="4033649" y="1330173"/>
                        <a:ext cx="2187575" cy="2185988"/>
                        <a:chOff x="4033649" y="1330173"/>
                        <a:chExt cx="2187575" cy="2185988"/>
                      </a:xfrm>
                    </p:grpSpPr>
                    <p:sp>
                      <p:nvSpPr>
                        <p:cNvPr id="1741" name="Google Shape;1741;p27"/>
                        <p:cNvSpPr/>
                        <p:nvPr/>
                      </p:nvSpPr>
                      <p:spPr>
                        <a:xfrm>
                          <a:off x="5127436" y="1330173"/>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42" name="Google Shape;1742;p27"/>
                        <p:cNvSpPr/>
                        <p:nvPr/>
                      </p:nvSpPr>
                      <p:spPr>
                        <a:xfrm>
                          <a:off x="4033649" y="1330173"/>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743" name="Google Shape;1743;p27"/>
                      <p:cNvGrpSpPr/>
                      <p:nvPr/>
                    </p:nvGrpSpPr>
                    <p:grpSpPr>
                      <a:xfrm>
                        <a:off x="4243973" y="1548756"/>
                        <a:ext cx="1766928" cy="1766928"/>
                        <a:chOff x="4243973" y="1548756"/>
                        <a:chExt cx="1766928" cy="1766928"/>
                      </a:xfrm>
                    </p:grpSpPr>
                    <p:sp>
                      <p:nvSpPr>
                        <p:cNvPr id="1744" name="Google Shape;1744;p27"/>
                        <p:cNvSpPr/>
                        <p:nvPr/>
                      </p:nvSpPr>
                      <p:spPr>
                        <a:xfrm>
                          <a:off x="4243973" y="1548756"/>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45" name="Google Shape;1745;p27"/>
                        <p:cNvSpPr/>
                        <p:nvPr/>
                      </p:nvSpPr>
                      <p:spPr>
                        <a:xfrm>
                          <a:off x="4358506" y="2113048"/>
                          <a:ext cx="1529248" cy="84906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8.20%</a:t>
                          </a:r>
                          <a:endParaRPr sz="850">
                            <a:solidFill>
                              <a:schemeClr val="dk1"/>
                            </a:solidFill>
                            <a:latin typeface="Arial"/>
                            <a:ea typeface="Arial"/>
                            <a:cs typeface="Arial"/>
                            <a:sym typeface="Arial"/>
                          </a:endParaRPr>
                        </a:p>
                      </p:txBody>
                    </p:sp>
                  </p:grpSp>
                </p:grpSp>
              </p:grpSp>
            </p:grpSp>
            <p:sp>
              <p:nvSpPr>
                <p:cNvPr id="1746" name="Google Shape;1746;p27"/>
                <p:cNvSpPr txBox="1"/>
                <p:nvPr/>
              </p:nvSpPr>
              <p:spPr>
                <a:xfrm>
                  <a:off x="-349025" y="1589161"/>
                  <a:ext cx="485700" cy="228000"/>
                </a:xfrm>
                <a:prstGeom prst="rect">
                  <a:avLst/>
                </a:prstGeom>
                <a:noFill/>
                <a:ln w="9525" cap="flat" cmpd="sng">
                  <a:solidFill>
                    <a:srgbClr val="008751"/>
                  </a:solidFill>
                  <a:prstDash val="dashDot"/>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1000" b="1">
                      <a:solidFill>
                        <a:srgbClr val="008751"/>
                      </a:solidFill>
                      <a:latin typeface="Arial"/>
                      <a:ea typeface="Arial"/>
                      <a:cs typeface="Arial"/>
                      <a:sym typeface="Arial"/>
                    </a:rPr>
                    <a:t>2015</a:t>
                  </a:r>
                  <a:endParaRPr sz="850">
                    <a:solidFill>
                      <a:schemeClr val="dk1"/>
                    </a:solidFill>
                    <a:latin typeface="Arial"/>
                    <a:ea typeface="Arial"/>
                    <a:cs typeface="Arial"/>
                    <a:sym typeface="Arial"/>
                  </a:endParaRPr>
                </a:p>
              </p:txBody>
            </p:sp>
          </p:grpSp>
          <p:grpSp>
            <p:nvGrpSpPr>
              <p:cNvPr id="1747" name="Google Shape;1747;p27"/>
              <p:cNvGrpSpPr/>
              <p:nvPr/>
            </p:nvGrpSpPr>
            <p:grpSpPr>
              <a:xfrm>
                <a:off x="348688" y="6089187"/>
                <a:ext cx="6530041" cy="1112062"/>
                <a:chOff x="-349019" y="2448506"/>
                <a:chExt cx="6530041" cy="1112146"/>
              </a:xfrm>
            </p:grpSpPr>
            <p:grpSp>
              <p:nvGrpSpPr>
                <p:cNvPr id="1748" name="Google Shape;1748;p27"/>
                <p:cNvGrpSpPr/>
                <p:nvPr/>
              </p:nvGrpSpPr>
              <p:grpSpPr>
                <a:xfrm>
                  <a:off x="108053" y="2448506"/>
                  <a:ext cx="6072969" cy="1112146"/>
                  <a:chOff x="108053" y="2448506"/>
                  <a:chExt cx="6072969" cy="1112146"/>
                </a:xfrm>
              </p:grpSpPr>
              <p:cxnSp>
                <p:nvCxnSpPr>
                  <p:cNvPr id="1749" name="Google Shape;1749;p27"/>
                  <p:cNvCxnSpPr/>
                  <p:nvPr/>
                </p:nvCxnSpPr>
                <p:spPr>
                  <a:xfrm>
                    <a:off x="614398" y="2545484"/>
                    <a:ext cx="4767704" cy="0"/>
                  </a:xfrm>
                  <a:prstGeom prst="straightConnector1">
                    <a:avLst/>
                  </a:prstGeom>
                  <a:noFill/>
                  <a:ln w="38100" cap="sq" cmpd="sng">
                    <a:solidFill>
                      <a:srgbClr val="7D7D7D"/>
                    </a:solidFill>
                    <a:prstDash val="solid"/>
                    <a:round/>
                    <a:headEnd type="none" w="sm" len="sm"/>
                    <a:tailEnd type="triangle" w="med" len="med"/>
                  </a:ln>
                </p:spPr>
              </p:cxnSp>
              <p:grpSp>
                <p:nvGrpSpPr>
                  <p:cNvPr id="1750" name="Google Shape;1750;p27"/>
                  <p:cNvGrpSpPr/>
                  <p:nvPr/>
                </p:nvGrpSpPr>
                <p:grpSpPr>
                  <a:xfrm>
                    <a:off x="108053" y="2456745"/>
                    <a:ext cx="1071972" cy="1103907"/>
                    <a:chOff x="108053" y="2456745"/>
                    <a:chExt cx="1071972" cy="1103907"/>
                  </a:xfrm>
                </p:grpSpPr>
                <p:sp>
                  <p:nvSpPr>
                    <p:cNvPr id="1751" name="Google Shape;1751;p27"/>
                    <p:cNvSpPr/>
                    <p:nvPr/>
                  </p:nvSpPr>
                  <p:spPr>
                    <a:xfrm>
                      <a:off x="531093" y="2456745"/>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nvGrpSpPr>
                    <p:cNvPr id="1752" name="Google Shape;1752;p27"/>
                    <p:cNvGrpSpPr/>
                    <p:nvPr/>
                  </p:nvGrpSpPr>
                  <p:grpSpPr>
                    <a:xfrm>
                      <a:off x="108053" y="2648005"/>
                      <a:ext cx="1071972" cy="912647"/>
                      <a:chOff x="-174883" y="2341953"/>
                      <a:chExt cx="3058763" cy="3058432"/>
                    </a:xfrm>
                  </p:grpSpPr>
                  <p:grpSp>
                    <p:nvGrpSpPr>
                      <p:cNvPr id="1753" name="Google Shape;1753;p27"/>
                      <p:cNvGrpSpPr/>
                      <p:nvPr/>
                    </p:nvGrpSpPr>
                    <p:grpSpPr>
                      <a:xfrm rot="8610070">
                        <a:off x="260711" y="2778175"/>
                        <a:ext cx="2187575" cy="2185988"/>
                        <a:chOff x="260711" y="2778175"/>
                        <a:chExt cx="2187575" cy="2185988"/>
                      </a:xfrm>
                    </p:grpSpPr>
                    <p:sp>
                      <p:nvSpPr>
                        <p:cNvPr id="1754" name="Google Shape;1754;p27"/>
                        <p:cNvSpPr/>
                        <p:nvPr/>
                      </p:nvSpPr>
                      <p:spPr>
                        <a:xfrm>
                          <a:off x="1354498" y="2778175"/>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55" name="Google Shape;1755;p27"/>
                        <p:cNvSpPr/>
                        <p:nvPr/>
                      </p:nvSpPr>
                      <p:spPr>
                        <a:xfrm>
                          <a:off x="260711" y="2778175"/>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756" name="Google Shape;1756;p27"/>
                      <p:cNvGrpSpPr/>
                      <p:nvPr/>
                    </p:nvGrpSpPr>
                    <p:grpSpPr>
                      <a:xfrm>
                        <a:off x="471035" y="2996758"/>
                        <a:ext cx="1766928" cy="1766928"/>
                        <a:chOff x="471035" y="2996758"/>
                        <a:chExt cx="1766928" cy="1766928"/>
                      </a:xfrm>
                    </p:grpSpPr>
                    <p:sp>
                      <p:nvSpPr>
                        <p:cNvPr id="1757" name="Google Shape;1757;p27"/>
                        <p:cNvSpPr/>
                        <p:nvPr/>
                      </p:nvSpPr>
                      <p:spPr>
                        <a:xfrm>
                          <a:off x="471035" y="2996758"/>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58" name="Google Shape;1758;p27"/>
                        <p:cNvSpPr/>
                        <p:nvPr/>
                      </p:nvSpPr>
                      <p:spPr>
                        <a:xfrm>
                          <a:off x="585616" y="3560682"/>
                          <a:ext cx="1531060" cy="84906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17.02%</a:t>
                          </a:r>
                          <a:endParaRPr sz="850">
                            <a:solidFill>
                              <a:schemeClr val="dk1"/>
                            </a:solidFill>
                            <a:latin typeface="Arial"/>
                            <a:ea typeface="Arial"/>
                            <a:cs typeface="Arial"/>
                            <a:sym typeface="Arial"/>
                          </a:endParaRPr>
                        </a:p>
                      </p:txBody>
                    </p:sp>
                  </p:grpSp>
                </p:grpSp>
              </p:grpSp>
              <p:grpSp>
                <p:nvGrpSpPr>
                  <p:cNvPr id="1759" name="Google Shape;1759;p27"/>
                  <p:cNvGrpSpPr/>
                  <p:nvPr/>
                </p:nvGrpSpPr>
                <p:grpSpPr>
                  <a:xfrm>
                    <a:off x="1972919" y="2456745"/>
                    <a:ext cx="1071972" cy="1103907"/>
                    <a:chOff x="1972919" y="2456745"/>
                    <a:chExt cx="1071972" cy="1103907"/>
                  </a:xfrm>
                </p:grpSpPr>
                <p:sp>
                  <p:nvSpPr>
                    <p:cNvPr id="1760" name="Google Shape;1760;p27"/>
                    <p:cNvSpPr/>
                    <p:nvPr/>
                  </p:nvSpPr>
                  <p:spPr>
                    <a:xfrm>
                      <a:off x="2395959" y="2456745"/>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nvGrpSpPr>
                    <p:cNvPr id="1761" name="Google Shape;1761;p27"/>
                    <p:cNvGrpSpPr/>
                    <p:nvPr/>
                  </p:nvGrpSpPr>
                  <p:grpSpPr>
                    <a:xfrm>
                      <a:off x="1972919" y="2648005"/>
                      <a:ext cx="1071972" cy="912647"/>
                      <a:chOff x="1689982" y="2341953"/>
                      <a:chExt cx="3058763" cy="3058432"/>
                    </a:xfrm>
                  </p:grpSpPr>
                  <p:grpSp>
                    <p:nvGrpSpPr>
                      <p:cNvPr id="1762" name="Google Shape;1762;p27"/>
                      <p:cNvGrpSpPr/>
                      <p:nvPr/>
                    </p:nvGrpSpPr>
                    <p:grpSpPr>
                      <a:xfrm rot="8610070">
                        <a:off x="2125576" y="2778175"/>
                        <a:ext cx="2187575" cy="2185988"/>
                        <a:chOff x="2125576" y="2778175"/>
                        <a:chExt cx="2187575" cy="2185988"/>
                      </a:xfrm>
                    </p:grpSpPr>
                    <p:sp>
                      <p:nvSpPr>
                        <p:cNvPr id="1763" name="Google Shape;1763;p27"/>
                        <p:cNvSpPr/>
                        <p:nvPr/>
                      </p:nvSpPr>
                      <p:spPr>
                        <a:xfrm>
                          <a:off x="3219363" y="2778175"/>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64" name="Google Shape;1764;p27"/>
                        <p:cNvSpPr/>
                        <p:nvPr/>
                      </p:nvSpPr>
                      <p:spPr>
                        <a:xfrm>
                          <a:off x="2125576" y="2778175"/>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765" name="Google Shape;1765;p27"/>
                      <p:cNvGrpSpPr/>
                      <p:nvPr/>
                    </p:nvGrpSpPr>
                    <p:grpSpPr>
                      <a:xfrm>
                        <a:off x="2335900" y="2996758"/>
                        <a:ext cx="1766928" cy="1766928"/>
                        <a:chOff x="2335900" y="2996758"/>
                        <a:chExt cx="1766928" cy="1766928"/>
                      </a:xfrm>
                    </p:grpSpPr>
                    <p:sp>
                      <p:nvSpPr>
                        <p:cNvPr id="1766" name="Google Shape;1766;p27"/>
                        <p:cNvSpPr/>
                        <p:nvPr/>
                      </p:nvSpPr>
                      <p:spPr>
                        <a:xfrm>
                          <a:off x="2335900" y="2996758"/>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67" name="Google Shape;1767;p27"/>
                        <p:cNvSpPr/>
                        <p:nvPr/>
                      </p:nvSpPr>
                      <p:spPr>
                        <a:xfrm>
                          <a:off x="2450458" y="3560682"/>
                          <a:ext cx="1529248" cy="84906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9.70%</a:t>
                          </a:r>
                          <a:endParaRPr sz="850">
                            <a:solidFill>
                              <a:schemeClr val="dk1"/>
                            </a:solidFill>
                            <a:latin typeface="Arial"/>
                            <a:ea typeface="Arial"/>
                            <a:cs typeface="Arial"/>
                            <a:sym typeface="Arial"/>
                          </a:endParaRPr>
                        </a:p>
                      </p:txBody>
                    </p:sp>
                  </p:grpSp>
                </p:grpSp>
              </p:grpSp>
              <p:grpSp>
                <p:nvGrpSpPr>
                  <p:cNvPr id="1768" name="Google Shape;1768;p27"/>
                  <p:cNvGrpSpPr/>
                  <p:nvPr/>
                </p:nvGrpSpPr>
                <p:grpSpPr>
                  <a:xfrm>
                    <a:off x="5109049" y="2456745"/>
                    <a:ext cx="1071972" cy="1068503"/>
                    <a:chOff x="5109049" y="2456745"/>
                    <a:chExt cx="1071972" cy="1068503"/>
                  </a:xfrm>
                </p:grpSpPr>
                <p:sp>
                  <p:nvSpPr>
                    <p:cNvPr id="1769" name="Google Shape;1769;p27"/>
                    <p:cNvSpPr/>
                    <p:nvPr/>
                  </p:nvSpPr>
                  <p:spPr>
                    <a:xfrm>
                      <a:off x="5532088" y="2456745"/>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nvGrpSpPr>
                    <p:cNvPr id="1770" name="Google Shape;1770;p27"/>
                    <p:cNvGrpSpPr/>
                    <p:nvPr/>
                  </p:nvGrpSpPr>
                  <p:grpSpPr>
                    <a:xfrm>
                      <a:off x="5109049" y="2612601"/>
                      <a:ext cx="1071972" cy="912647"/>
                      <a:chOff x="4826112" y="2306549"/>
                      <a:chExt cx="3058763" cy="3058432"/>
                    </a:xfrm>
                  </p:grpSpPr>
                  <p:grpSp>
                    <p:nvGrpSpPr>
                      <p:cNvPr id="1771" name="Google Shape;1771;p27"/>
                      <p:cNvGrpSpPr/>
                      <p:nvPr/>
                    </p:nvGrpSpPr>
                    <p:grpSpPr>
                      <a:xfrm rot="8610070">
                        <a:off x="5261706" y="2742771"/>
                        <a:ext cx="2187575" cy="2185988"/>
                        <a:chOff x="5261705" y="2742771"/>
                        <a:chExt cx="2187575" cy="2185988"/>
                      </a:xfrm>
                    </p:grpSpPr>
                    <p:sp>
                      <p:nvSpPr>
                        <p:cNvPr id="1772" name="Google Shape;1772;p27"/>
                        <p:cNvSpPr/>
                        <p:nvPr/>
                      </p:nvSpPr>
                      <p:spPr>
                        <a:xfrm>
                          <a:off x="6355492" y="2742771"/>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73" name="Google Shape;1773;p27"/>
                        <p:cNvSpPr/>
                        <p:nvPr/>
                      </p:nvSpPr>
                      <p:spPr>
                        <a:xfrm>
                          <a:off x="5261705" y="2742771"/>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774" name="Google Shape;1774;p27"/>
                      <p:cNvGrpSpPr/>
                      <p:nvPr/>
                    </p:nvGrpSpPr>
                    <p:grpSpPr>
                      <a:xfrm>
                        <a:off x="5472029" y="2961354"/>
                        <a:ext cx="1766928" cy="1766928"/>
                        <a:chOff x="5472029" y="2961354"/>
                        <a:chExt cx="1766928" cy="1766928"/>
                      </a:xfrm>
                    </p:grpSpPr>
                    <p:sp>
                      <p:nvSpPr>
                        <p:cNvPr id="1775" name="Google Shape;1775;p27"/>
                        <p:cNvSpPr/>
                        <p:nvPr/>
                      </p:nvSpPr>
                      <p:spPr>
                        <a:xfrm>
                          <a:off x="5472029" y="2961354"/>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76" name="Google Shape;1776;p27"/>
                        <p:cNvSpPr/>
                        <p:nvPr/>
                      </p:nvSpPr>
                      <p:spPr>
                        <a:xfrm>
                          <a:off x="5586547" y="3525288"/>
                          <a:ext cx="1529248" cy="84906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3.65%</a:t>
                          </a:r>
                          <a:endParaRPr sz="850">
                            <a:solidFill>
                              <a:schemeClr val="dk1"/>
                            </a:solidFill>
                            <a:latin typeface="Arial"/>
                            <a:ea typeface="Arial"/>
                            <a:cs typeface="Arial"/>
                            <a:sym typeface="Arial"/>
                          </a:endParaRPr>
                        </a:p>
                      </p:txBody>
                    </p:sp>
                  </p:grpSp>
                </p:grpSp>
              </p:grpSp>
              <p:grpSp>
                <p:nvGrpSpPr>
                  <p:cNvPr id="1777" name="Google Shape;1777;p27"/>
                  <p:cNvGrpSpPr/>
                  <p:nvPr/>
                </p:nvGrpSpPr>
                <p:grpSpPr>
                  <a:xfrm>
                    <a:off x="3880993" y="2448506"/>
                    <a:ext cx="1071972" cy="1103907"/>
                    <a:chOff x="3880993" y="2448506"/>
                    <a:chExt cx="1071972" cy="1103907"/>
                  </a:xfrm>
                </p:grpSpPr>
                <p:sp>
                  <p:nvSpPr>
                    <p:cNvPr id="1778" name="Google Shape;1778;p27"/>
                    <p:cNvSpPr/>
                    <p:nvPr/>
                  </p:nvSpPr>
                  <p:spPr>
                    <a:xfrm>
                      <a:off x="4304032" y="2448506"/>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nvGrpSpPr>
                    <p:cNvPr id="1779" name="Google Shape;1779;p27"/>
                    <p:cNvGrpSpPr/>
                    <p:nvPr/>
                  </p:nvGrpSpPr>
                  <p:grpSpPr>
                    <a:xfrm>
                      <a:off x="3880993" y="2639766"/>
                      <a:ext cx="1071972" cy="912647"/>
                      <a:chOff x="3598055" y="2333714"/>
                      <a:chExt cx="3058763" cy="3058432"/>
                    </a:xfrm>
                  </p:grpSpPr>
                  <p:grpSp>
                    <p:nvGrpSpPr>
                      <p:cNvPr id="1780" name="Google Shape;1780;p27"/>
                      <p:cNvGrpSpPr/>
                      <p:nvPr/>
                    </p:nvGrpSpPr>
                    <p:grpSpPr>
                      <a:xfrm rot="8610070">
                        <a:off x="4033650" y="2769936"/>
                        <a:ext cx="2187575" cy="2185988"/>
                        <a:chOff x="4033649" y="2769936"/>
                        <a:chExt cx="2187575" cy="2185988"/>
                      </a:xfrm>
                    </p:grpSpPr>
                    <p:sp>
                      <p:nvSpPr>
                        <p:cNvPr id="1781" name="Google Shape;1781;p27"/>
                        <p:cNvSpPr/>
                        <p:nvPr/>
                      </p:nvSpPr>
                      <p:spPr>
                        <a:xfrm>
                          <a:off x="5127436" y="2769936"/>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82" name="Google Shape;1782;p27"/>
                        <p:cNvSpPr/>
                        <p:nvPr/>
                      </p:nvSpPr>
                      <p:spPr>
                        <a:xfrm>
                          <a:off x="4033649" y="2769936"/>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783" name="Google Shape;1783;p27"/>
                      <p:cNvGrpSpPr/>
                      <p:nvPr/>
                    </p:nvGrpSpPr>
                    <p:grpSpPr>
                      <a:xfrm>
                        <a:off x="4243973" y="2988519"/>
                        <a:ext cx="1766928" cy="1766928"/>
                        <a:chOff x="4243973" y="2988519"/>
                        <a:chExt cx="1766928" cy="1766928"/>
                      </a:xfrm>
                    </p:grpSpPr>
                    <p:sp>
                      <p:nvSpPr>
                        <p:cNvPr id="1784" name="Google Shape;1784;p27"/>
                        <p:cNvSpPr/>
                        <p:nvPr/>
                      </p:nvSpPr>
                      <p:spPr>
                        <a:xfrm>
                          <a:off x="4243973" y="2988519"/>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85" name="Google Shape;1785;p27"/>
                        <p:cNvSpPr/>
                        <p:nvPr/>
                      </p:nvSpPr>
                      <p:spPr>
                        <a:xfrm>
                          <a:off x="4358506" y="3552446"/>
                          <a:ext cx="1529248" cy="84906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8.10%</a:t>
                          </a:r>
                          <a:endParaRPr sz="850">
                            <a:solidFill>
                              <a:schemeClr val="dk1"/>
                            </a:solidFill>
                            <a:latin typeface="Arial"/>
                            <a:ea typeface="Arial"/>
                            <a:cs typeface="Arial"/>
                            <a:sym typeface="Arial"/>
                          </a:endParaRPr>
                        </a:p>
                      </p:txBody>
                    </p:sp>
                  </p:grpSp>
                </p:grpSp>
              </p:grpSp>
            </p:grpSp>
            <p:sp>
              <p:nvSpPr>
                <p:cNvPr id="1786" name="Google Shape;1786;p27"/>
                <p:cNvSpPr txBox="1"/>
                <p:nvPr/>
              </p:nvSpPr>
              <p:spPr>
                <a:xfrm>
                  <a:off x="-349019" y="3063506"/>
                  <a:ext cx="525000" cy="247800"/>
                </a:xfrm>
                <a:prstGeom prst="rect">
                  <a:avLst/>
                </a:prstGeom>
                <a:noFill/>
                <a:ln w="9525" cap="flat" cmpd="sng">
                  <a:solidFill>
                    <a:srgbClr val="008751"/>
                  </a:solidFill>
                  <a:prstDash val="dashDot"/>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1000" b="1">
                      <a:solidFill>
                        <a:srgbClr val="008751"/>
                      </a:solidFill>
                      <a:latin typeface="Arial"/>
                      <a:ea typeface="Arial"/>
                      <a:cs typeface="Arial"/>
                      <a:sym typeface="Arial"/>
                    </a:rPr>
                    <a:t>2016</a:t>
                  </a:r>
                  <a:endParaRPr sz="850">
                    <a:solidFill>
                      <a:schemeClr val="dk1"/>
                    </a:solidFill>
                    <a:latin typeface="Arial"/>
                    <a:ea typeface="Arial"/>
                    <a:cs typeface="Arial"/>
                    <a:sym typeface="Arial"/>
                  </a:endParaRPr>
                </a:p>
              </p:txBody>
            </p:sp>
          </p:grpSp>
          <p:grpSp>
            <p:nvGrpSpPr>
              <p:cNvPr id="1787" name="Google Shape;1787;p27"/>
              <p:cNvGrpSpPr/>
              <p:nvPr/>
            </p:nvGrpSpPr>
            <p:grpSpPr>
              <a:xfrm>
                <a:off x="348763" y="7528840"/>
                <a:ext cx="6529966" cy="1112063"/>
                <a:chOff x="-348944" y="3888268"/>
                <a:chExt cx="6529966" cy="1112146"/>
              </a:xfrm>
            </p:grpSpPr>
            <p:grpSp>
              <p:nvGrpSpPr>
                <p:cNvPr id="1788" name="Google Shape;1788;p27"/>
                <p:cNvGrpSpPr/>
                <p:nvPr/>
              </p:nvGrpSpPr>
              <p:grpSpPr>
                <a:xfrm>
                  <a:off x="108053" y="3888268"/>
                  <a:ext cx="6072969" cy="1112146"/>
                  <a:chOff x="108053" y="3888268"/>
                  <a:chExt cx="6072969" cy="1112146"/>
                </a:xfrm>
              </p:grpSpPr>
              <p:cxnSp>
                <p:nvCxnSpPr>
                  <p:cNvPr id="1789" name="Google Shape;1789;p27"/>
                  <p:cNvCxnSpPr/>
                  <p:nvPr/>
                </p:nvCxnSpPr>
                <p:spPr>
                  <a:xfrm>
                    <a:off x="614398" y="3985246"/>
                    <a:ext cx="4767704" cy="0"/>
                  </a:xfrm>
                  <a:prstGeom prst="straightConnector1">
                    <a:avLst/>
                  </a:prstGeom>
                  <a:noFill/>
                  <a:ln w="38100" cap="sq" cmpd="sng">
                    <a:solidFill>
                      <a:srgbClr val="7D7D7D"/>
                    </a:solidFill>
                    <a:prstDash val="solid"/>
                    <a:round/>
                    <a:headEnd type="none" w="sm" len="sm"/>
                    <a:tailEnd type="triangle" w="med" len="med"/>
                  </a:ln>
                </p:spPr>
              </p:cxnSp>
              <p:grpSp>
                <p:nvGrpSpPr>
                  <p:cNvPr id="1790" name="Google Shape;1790;p27"/>
                  <p:cNvGrpSpPr/>
                  <p:nvPr/>
                </p:nvGrpSpPr>
                <p:grpSpPr>
                  <a:xfrm>
                    <a:off x="108053" y="3896507"/>
                    <a:ext cx="1071972" cy="1103907"/>
                    <a:chOff x="108053" y="3896507"/>
                    <a:chExt cx="1071972" cy="1103907"/>
                  </a:xfrm>
                </p:grpSpPr>
                <p:sp>
                  <p:nvSpPr>
                    <p:cNvPr id="1791" name="Google Shape;1791;p27"/>
                    <p:cNvSpPr/>
                    <p:nvPr/>
                  </p:nvSpPr>
                  <p:spPr>
                    <a:xfrm>
                      <a:off x="531093" y="3896507"/>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nvGrpSpPr>
                    <p:cNvPr id="1792" name="Google Shape;1792;p27"/>
                    <p:cNvGrpSpPr/>
                    <p:nvPr/>
                  </p:nvGrpSpPr>
                  <p:grpSpPr>
                    <a:xfrm>
                      <a:off x="108053" y="4087767"/>
                      <a:ext cx="1071972" cy="912647"/>
                      <a:chOff x="-174883" y="3781715"/>
                      <a:chExt cx="3058763" cy="3058432"/>
                    </a:xfrm>
                  </p:grpSpPr>
                  <p:grpSp>
                    <p:nvGrpSpPr>
                      <p:cNvPr id="1793" name="Google Shape;1793;p27"/>
                      <p:cNvGrpSpPr/>
                      <p:nvPr/>
                    </p:nvGrpSpPr>
                    <p:grpSpPr>
                      <a:xfrm rot="8610070">
                        <a:off x="260711" y="4217937"/>
                        <a:ext cx="2187575" cy="2185988"/>
                        <a:chOff x="260711" y="4217937"/>
                        <a:chExt cx="2187575" cy="2185988"/>
                      </a:xfrm>
                    </p:grpSpPr>
                    <p:sp>
                      <p:nvSpPr>
                        <p:cNvPr id="1794" name="Google Shape;1794;p27"/>
                        <p:cNvSpPr/>
                        <p:nvPr/>
                      </p:nvSpPr>
                      <p:spPr>
                        <a:xfrm>
                          <a:off x="1354498" y="4217937"/>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95" name="Google Shape;1795;p27"/>
                        <p:cNvSpPr/>
                        <p:nvPr/>
                      </p:nvSpPr>
                      <p:spPr>
                        <a:xfrm>
                          <a:off x="260711" y="4217937"/>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796" name="Google Shape;1796;p27"/>
                      <p:cNvGrpSpPr/>
                      <p:nvPr/>
                    </p:nvGrpSpPr>
                    <p:grpSpPr>
                      <a:xfrm>
                        <a:off x="471035" y="4436520"/>
                        <a:ext cx="1766928" cy="1766928"/>
                        <a:chOff x="471035" y="4436520"/>
                        <a:chExt cx="1766928" cy="1766928"/>
                      </a:xfrm>
                    </p:grpSpPr>
                    <p:sp>
                      <p:nvSpPr>
                        <p:cNvPr id="1797" name="Google Shape;1797;p27"/>
                        <p:cNvSpPr/>
                        <p:nvPr/>
                      </p:nvSpPr>
                      <p:spPr>
                        <a:xfrm>
                          <a:off x="471035" y="4436520"/>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798" name="Google Shape;1798;p27"/>
                        <p:cNvSpPr/>
                        <p:nvPr/>
                      </p:nvSpPr>
                      <p:spPr>
                        <a:xfrm>
                          <a:off x="585616" y="5000079"/>
                          <a:ext cx="1531060" cy="84906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17.06%</a:t>
                          </a:r>
                          <a:endParaRPr sz="850">
                            <a:solidFill>
                              <a:schemeClr val="dk1"/>
                            </a:solidFill>
                            <a:latin typeface="Arial"/>
                            <a:ea typeface="Arial"/>
                            <a:cs typeface="Arial"/>
                            <a:sym typeface="Arial"/>
                          </a:endParaRPr>
                        </a:p>
                      </p:txBody>
                    </p:sp>
                  </p:grpSp>
                </p:grpSp>
              </p:grpSp>
              <p:grpSp>
                <p:nvGrpSpPr>
                  <p:cNvPr id="1799" name="Google Shape;1799;p27"/>
                  <p:cNvGrpSpPr/>
                  <p:nvPr/>
                </p:nvGrpSpPr>
                <p:grpSpPr>
                  <a:xfrm>
                    <a:off x="1972919" y="3896507"/>
                    <a:ext cx="1071972" cy="1103907"/>
                    <a:chOff x="1972919" y="3896507"/>
                    <a:chExt cx="1071972" cy="1103907"/>
                  </a:xfrm>
                </p:grpSpPr>
                <p:sp>
                  <p:nvSpPr>
                    <p:cNvPr id="1800" name="Google Shape;1800;p27"/>
                    <p:cNvSpPr/>
                    <p:nvPr/>
                  </p:nvSpPr>
                  <p:spPr>
                    <a:xfrm>
                      <a:off x="2395959" y="3896507"/>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nvGrpSpPr>
                    <p:cNvPr id="1801" name="Google Shape;1801;p27"/>
                    <p:cNvGrpSpPr/>
                    <p:nvPr/>
                  </p:nvGrpSpPr>
                  <p:grpSpPr>
                    <a:xfrm>
                      <a:off x="1972919" y="4087767"/>
                      <a:ext cx="1071972" cy="912647"/>
                      <a:chOff x="1689982" y="3781716"/>
                      <a:chExt cx="3058763" cy="3058432"/>
                    </a:xfrm>
                  </p:grpSpPr>
                  <p:grpSp>
                    <p:nvGrpSpPr>
                      <p:cNvPr id="1802" name="Google Shape;1802;p27"/>
                      <p:cNvGrpSpPr/>
                      <p:nvPr/>
                    </p:nvGrpSpPr>
                    <p:grpSpPr>
                      <a:xfrm rot="8610070">
                        <a:off x="2125576" y="4217937"/>
                        <a:ext cx="2187575" cy="2185988"/>
                        <a:chOff x="2125576" y="4217937"/>
                        <a:chExt cx="2187575" cy="2185988"/>
                      </a:xfrm>
                    </p:grpSpPr>
                    <p:sp>
                      <p:nvSpPr>
                        <p:cNvPr id="1803" name="Google Shape;1803;p27"/>
                        <p:cNvSpPr/>
                        <p:nvPr/>
                      </p:nvSpPr>
                      <p:spPr>
                        <a:xfrm>
                          <a:off x="3219363" y="4217937"/>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04" name="Google Shape;1804;p27"/>
                        <p:cNvSpPr/>
                        <p:nvPr/>
                      </p:nvSpPr>
                      <p:spPr>
                        <a:xfrm>
                          <a:off x="2125576" y="4217937"/>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805" name="Google Shape;1805;p27"/>
                      <p:cNvGrpSpPr/>
                      <p:nvPr/>
                    </p:nvGrpSpPr>
                    <p:grpSpPr>
                      <a:xfrm>
                        <a:off x="2335900" y="4436520"/>
                        <a:ext cx="1766928" cy="1766928"/>
                        <a:chOff x="2335900" y="4436520"/>
                        <a:chExt cx="1766928" cy="1766928"/>
                      </a:xfrm>
                    </p:grpSpPr>
                    <p:sp>
                      <p:nvSpPr>
                        <p:cNvPr id="1806" name="Google Shape;1806;p27"/>
                        <p:cNvSpPr/>
                        <p:nvPr/>
                      </p:nvSpPr>
                      <p:spPr>
                        <a:xfrm>
                          <a:off x="2335900" y="4436520"/>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07" name="Google Shape;1807;p27"/>
                        <p:cNvSpPr/>
                        <p:nvPr/>
                      </p:nvSpPr>
                      <p:spPr>
                        <a:xfrm>
                          <a:off x="2450458" y="5000079"/>
                          <a:ext cx="1529248" cy="84906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9.63%</a:t>
                          </a:r>
                          <a:endParaRPr sz="850">
                            <a:solidFill>
                              <a:schemeClr val="dk1"/>
                            </a:solidFill>
                            <a:latin typeface="Arial"/>
                            <a:ea typeface="Arial"/>
                            <a:cs typeface="Arial"/>
                            <a:sym typeface="Arial"/>
                          </a:endParaRPr>
                        </a:p>
                      </p:txBody>
                    </p:sp>
                  </p:grpSp>
                </p:grpSp>
              </p:grpSp>
              <p:grpSp>
                <p:nvGrpSpPr>
                  <p:cNvPr id="1808" name="Google Shape;1808;p27"/>
                  <p:cNvGrpSpPr/>
                  <p:nvPr/>
                </p:nvGrpSpPr>
                <p:grpSpPr>
                  <a:xfrm>
                    <a:off x="5109050" y="3896507"/>
                    <a:ext cx="1071972" cy="1068503"/>
                    <a:chOff x="5109050" y="3896507"/>
                    <a:chExt cx="1071972" cy="1068503"/>
                  </a:xfrm>
                </p:grpSpPr>
                <p:sp>
                  <p:nvSpPr>
                    <p:cNvPr id="1809" name="Google Shape;1809;p27"/>
                    <p:cNvSpPr/>
                    <p:nvPr/>
                  </p:nvSpPr>
                  <p:spPr>
                    <a:xfrm>
                      <a:off x="5532088" y="3896507"/>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nvGrpSpPr>
                    <p:cNvPr id="1810" name="Google Shape;1810;p27"/>
                    <p:cNvGrpSpPr/>
                    <p:nvPr/>
                  </p:nvGrpSpPr>
                  <p:grpSpPr>
                    <a:xfrm>
                      <a:off x="5109050" y="4052363"/>
                      <a:ext cx="1071972" cy="912647"/>
                      <a:chOff x="4826112" y="3746312"/>
                      <a:chExt cx="3058763" cy="3058432"/>
                    </a:xfrm>
                  </p:grpSpPr>
                  <p:grpSp>
                    <p:nvGrpSpPr>
                      <p:cNvPr id="1811" name="Google Shape;1811;p27"/>
                      <p:cNvGrpSpPr/>
                      <p:nvPr/>
                    </p:nvGrpSpPr>
                    <p:grpSpPr>
                      <a:xfrm rot="8610070">
                        <a:off x="5261706" y="4182534"/>
                        <a:ext cx="2187575" cy="2185988"/>
                        <a:chOff x="5261705" y="4182533"/>
                        <a:chExt cx="2187575" cy="2185988"/>
                      </a:xfrm>
                    </p:grpSpPr>
                    <p:sp>
                      <p:nvSpPr>
                        <p:cNvPr id="1812" name="Google Shape;1812;p27"/>
                        <p:cNvSpPr/>
                        <p:nvPr/>
                      </p:nvSpPr>
                      <p:spPr>
                        <a:xfrm>
                          <a:off x="6355492" y="4182533"/>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13" name="Google Shape;1813;p27"/>
                        <p:cNvSpPr/>
                        <p:nvPr/>
                      </p:nvSpPr>
                      <p:spPr>
                        <a:xfrm>
                          <a:off x="5261705" y="4182533"/>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814" name="Google Shape;1814;p27"/>
                      <p:cNvGrpSpPr/>
                      <p:nvPr/>
                    </p:nvGrpSpPr>
                    <p:grpSpPr>
                      <a:xfrm>
                        <a:off x="5472029" y="4401116"/>
                        <a:ext cx="1766928" cy="1766928"/>
                        <a:chOff x="5472029" y="4401116"/>
                        <a:chExt cx="1766928" cy="1766928"/>
                      </a:xfrm>
                    </p:grpSpPr>
                    <p:sp>
                      <p:nvSpPr>
                        <p:cNvPr id="1815" name="Google Shape;1815;p27"/>
                        <p:cNvSpPr/>
                        <p:nvPr/>
                      </p:nvSpPr>
                      <p:spPr>
                        <a:xfrm>
                          <a:off x="5472029" y="4401116"/>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16" name="Google Shape;1816;p27"/>
                        <p:cNvSpPr/>
                        <p:nvPr/>
                      </p:nvSpPr>
                      <p:spPr>
                        <a:xfrm>
                          <a:off x="5586547" y="4964681"/>
                          <a:ext cx="1529248" cy="84906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3.76%</a:t>
                          </a:r>
                          <a:endParaRPr sz="850">
                            <a:solidFill>
                              <a:schemeClr val="dk1"/>
                            </a:solidFill>
                            <a:latin typeface="Arial"/>
                            <a:ea typeface="Arial"/>
                            <a:cs typeface="Arial"/>
                            <a:sym typeface="Arial"/>
                          </a:endParaRPr>
                        </a:p>
                      </p:txBody>
                    </p:sp>
                  </p:grpSp>
                </p:grpSp>
              </p:grpSp>
              <p:grpSp>
                <p:nvGrpSpPr>
                  <p:cNvPr id="1817" name="Google Shape;1817;p27"/>
                  <p:cNvGrpSpPr/>
                  <p:nvPr/>
                </p:nvGrpSpPr>
                <p:grpSpPr>
                  <a:xfrm>
                    <a:off x="3880993" y="3888268"/>
                    <a:ext cx="1071972" cy="1103907"/>
                    <a:chOff x="3880993" y="3888268"/>
                    <a:chExt cx="1071972" cy="1103907"/>
                  </a:xfrm>
                </p:grpSpPr>
                <p:sp>
                  <p:nvSpPr>
                    <p:cNvPr id="1818" name="Google Shape;1818;p27"/>
                    <p:cNvSpPr/>
                    <p:nvPr/>
                  </p:nvSpPr>
                  <p:spPr>
                    <a:xfrm>
                      <a:off x="4304032" y="3888268"/>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nvGrpSpPr>
                    <p:cNvPr id="1819" name="Google Shape;1819;p27"/>
                    <p:cNvGrpSpPr/>
                    <p:nvPr/>
                  </p:nvGrpSpPr>
                  <p:grpSpPr>
                    <a:xfrm>
                      <a:off x="3880993" y="4079528"/>
                      <a:ext cx="1071972" cy="912647"/>
                      <a:chOff x="3598055" y="3773476"/>
                      <a:chExt cx="3058763" cy="3058432"/>
                    </a:xfrm>
                  </p:grpSpPr>
                  <p:grpSp>
                    <p:nvGrpSpPr>
                      <p:cNvPr id="1820" name="Google Shape;1820;p27"/>
                      <p:cNvGrpSpPr/>
                      <p:nvPr/>
                    </p:nvGrpSpPr>
                    <p:grpSpPr>
                      <a:xfrm rot="8610070">
                        <a:off x="4033650" y="4209698"/>
                        <a:ext cx="2187575" cy="2185988"/>
                        <a:chOff x="4033649" y="4209698"/>
                        <a:chExt cx="2187575" cy="2185988"/>
                      </a:xfrm>
                    </p:grpSpPr>
                    <p:sp>
                      <p:nvSpPr>
                        <p:cNvPr id="1821" name="Google Shape;1821;p27"/>
                        <p:cNvSpPr/>
                        <p:nvPr/>
                      </p:nvSpPr>
                      <p:spPr>
                        <a:xfrm>
                          <a:off x="5127436" y="4209698"/>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22" name="Google Shape;1822;p27"/>
                        <p:cNvSpPr/>
                        <p:nvPr/>
                      </p:nvSpPr>
                      <p:spPr>
                        <a:xfrm>
                          <a:off x="4033649" y="4209698"/>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823" name="Google Shape;1823;p27"/>
                      <p:cNvGrpSpPr/>
                      <p:nvPr/>
                    </p:nvGrpSpPr>
                    <p:grpSpPr>
                      <a:xfrm>
                        <a:off x="4243973" y="4428281"/>
                        <a:ext cx="1766928" cy="1766928"/>
                        <a:chOff x="4243973" y="4428281"/>
                        <a:chExt cx="1766928" cy="1766928"/>
                      </a:xfrm>
                    </p:grpSpPr>
                    <p:sp>
                      <p:nvSpPr>
                        <p:cNvPr id="1824" name="Google Shape;1824;p27"/>
                        <p:cNvSpPr/>
                        <p:nvPr/>
                      </p:nvSpPr>
                      <p:spPr>
                        <a:xfrm>
                          <a:off x="4243973" y="4428281"/>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25" name="Google Shape;1825;p27"/>
                        <p:cNvSpPr/>
                        <p:nvPr/>
                      </p:nvSpPr>
                      <p:spPr>
                        <a:xfrm>
                          <a:off x="4358506" y="4991840"/>
                          <a:ext cx="1529248" cy="84906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8.11%</a:t>
                          </a:r>
                          <a:endParaRPr sz="850">
                            <a:solidFill>
                              <a:schemeClr val="dk1"/>
                            </a:solidFill>
                            <a:latin typeface="Arial"/>
                            <a:ea typeface="Arial"/>
                            <a:cs typeface="Arial"/>
                            <a:sym typeface="Arial"/>
                          </a:endParaRPr>
                        </a:p>
                      </p:txBody>
                    </p:sp>
                  </p:grpSp>
                </p:grpSp>
              </p:grpSp>
            </p:grpSp>
            <p:sp>
              <p:nvSpPr>
                <p:cNvPr id="1826" name="Google Shape;1826;p27"/>
                <p:cNvSpPr txBox="1"/>
                <p:nvPr/>
              </p:nvSpPr>
              <p:spPr>
                <a:xfrm>
                  <a:off x="-348944" y="4421459"/>
                  <a:ext cx="525000" cy="228600"/>
                </a:xfrm>
                <a:prstGeom prst="rect">
                  <a:avLst/>
                </a:prstGeom>
                <a:noFill/>
                <a:ln w="9525" cap="flat" cmpd="sng">
                  <a:solidFill>
                    <a:srgbClr val="008751"/>
                  </a:solidFill>
                  <a:prstDash val="dashDot"/>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1000" b="1">
                      <a:solidFill>
                        <a:srgbClr val="008751"/>
                      </a:solidFill>
                      <a:latin typeface="Arial"/>
                      <a:ea typeface="Arial"/>
                      <a:cs typeface="Arial"/>
                      <a:sym typeface="Arial"/>
                    </a:rPr>
                    <a:t>2017</a:t>
                  </a:r>
                  <a:endParaRPr sz="850">
                    <a:solidFill>
                      <a:schemeClr val="dk1"/>
                    </a:solidFill>
                    <a:latin typeface="Arial"/>
                    <a:ea typeface="Arial"/>
                    <a:cs typeface="Arial"/>
                    <a:sym typeface="Arial"/>
                  </a:endParaRPr>
                </a:p>
              </p:txBody>
            </p:sp>
          </p:grpSp>
        </p:grpSp>
      </p:grpSp>
      <p:sp>
        <p:nvSpPr>
          <p:cNvPr id="1827" name="Google Shape;1827;p27"/>
          <p:cNvSpPr/>
          <p:nvPr/>
        </p:nvSpPr>
        <p:spPr>
          <a:xfrm>
            <a:off x="433038" y="2192542"/>
            <a:ext cx="6693408" cy="1169551"/>
          </a:xfrm>
          <a:prstGeom prst="rect">
            <a:avLst/>
          </a:prstGeom>
          <a:noFill/>
          <a:ln>
            <a:noFill/>
          </a:ln>
        </p:spPr>
        <p:txBody>
          <a:bodyPr spcFirstLastPara="1" wrap="square" lIns="91425" tIns="45700" rIns="91425" bIns="45700" anchor="ctr" anchorCtr="0">
            <a:spAutoFit/>
          </a:bodyPr>
          <a:lstStyle/>
          <a:p>
            <a:pPr marL="0" marR="0" lvl="0" indent="0" algn="l" rtl="0">
              <a:lnSpc>
                <a:spcPct val="100000"/>
              </a:lnSpc>
              <a:spcBef>
                <a:spcPts val="0"/>
              </a:spcBef>
              <a:spcAft>
                <a:spcPts val="0"/>
              </a:spcAft>
              <a:buClr>
                <a:schemeClr val="dk1"/>
              </a:buClr>
              <a:buSzPts val="1000"/>
              <a:buFont typeface="Arial"/>
              <a:buNone/>
            </a:pPr>
            <a:r>
              <a:rPr lang="en-US" sz="1000" strike="noStrike" cap="none" dirty="0">
                <a:solidFill>
                  <a:schemeClr val="tx1"/>
                </a:solidFill>
                <a:latin typeface="Arial"/>
                <a:ea typeface="Arial"/>
                <a:cs typeface="Arial"/>
                <a:sym typeface="Arial"/>
              </a:rPr>
              <a:t>Similar to what entails in </a:t>
            </a:r>
            <a:r>
              <a:rPr lang="en-US" sz="1000" strike="noStrike" cap="none" dirty="0">
                <a:solidFill>
                  <a:schemeClr val="dk1"/>
                </a:solidFill>
                <a:latin typeface="Arial"/>
                <a:ea typeface="Arial"/>
                <a:cs typeface="Arial"/>
                <a:sym typeface="Arial"/>
              </a:rPr>
              <a:t>other developing countries, the Nigerian health sector’s preparedness for disease outbreaks has been inadequate. Prior to the advent of COVID-19 , the health sector had for years suffered from neglect, primarily as most of its policies and laws laid dormant without implementation. Nigerians have in the past few years dealt with several disease outbreaks such as Ebola, Lassa fever, cholera, monkeypox - all of which have claimed many lives. Prevailing challenges of the healthcare sector such as limited funding, poor healthcare infrastructure, low disease surveillance rate amongst other factors have over the years been identified as factors contributing to the low level of preparedness for diseases outbreak in the country.</a:t>
            </a:r>
            <a:endParaRPr sz="1000" strike="noStrike" cap="none" dirty="0">
              <a:solidFill>
                <a:schemeClr val="dk1"/>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832"/>
        <p:cNvGrpSpPr/>
        <p:nvPr/>
      </p:nvGrpSpPr>
      <p:grpSpPr>
        <a:xfrm>
          <a:off x="0" y="0"/>
          <a:ext cx="0" cy="0"/>
          <a:chOff x="0" y="0"/>
          <a:chExt cx="0" cy="0"/>
        </a:xfrm>
      </p:grpSpPr>
      <p:pic>
        <p:nvPicPr>
          <p:cNvPr id="1833" name="Google Shape;1833;p2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834" name="Google Shape;1834;p2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31</a:t>
            </a:fld>
            <a:endParaRPr sz="500">
              <a:solidFill>
                <a:srgbClr val="161616"/>
              </a:solidFill>
            </a:endParaRPr>
          </a:p>
        </p:txBody>
      </p:sp>
      <p:sp>
        <p:nvSpPr>
          <p:cNvPr id="1835" name="Google Shape;1835;p2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1836" name="Google Shape;1836;p2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1837" name="Google Shape;1837;p2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838" name="Google Shape;1838;p2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INTRODUCTION</a:t>
            </a:r>
            <a:endParaRPr sz="1800" b="1">
              <a:solidFill>
                <a:schemeClr val="lt1"/>
              </a:solidFill>
              <a:latin typeface="Arial"/>
              <a:ea typeface="Arial"/>
              <a:cs typeface="Arial"/>
              <a:sym typeface="Arial"/>
            </a:endParaRPr>
          </a:p>
        </p:txBody>
      </p:sp>
      <p:cxnSp>
        <p:nvCxnSpPr>
          <p:cNvPr id="1839" name="Google Shape;1839;p2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1840" name="Google Shape;1840;p28"/>
          <p:cNvGrpSpPr/>
          <p:nvPr/>
        </p:nvGrpSpPr>
        <p:grpSpPr>
          <a:xfrm>
            <a:off x="312508" y="1657719"/>
            <a:ext cx="7001606" cy="2246352"/>
            <a:chOff x="312508" y="2192543"/>
            <a:chExt cx="7001606" cy="2246352"/>
          </a:xfrm>
        </p:grpSpPr>
        <p:sp>
          <p:nvSpPr>
            <p:cNvPr id="1841" name="Google Shape;1841;p28"/>
            <p:cNvSpPr/>
            <p:nvPr/>
          </p:nvSpPr>
          <p:spPr>
            <a:xfrm>
              <a:off x="312508" y="2192543"/>
              <a:ext cx="7001606" cy="2246352"/>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nvGrpSpPr>
            <p:cNvPr id="1842" name="Google Shape;1842;p28"/>
            <p:cNvGrpSpPr/>
            <p:nvPr/>
          </p:nvGrpSpPr>
          <p:grpSpPr>
            <a:xfrm>
              <a:off x="346878" y="2469701"/>
              <a:ext cx="6497719" cy="1883504"/>
              <a:chOff x="-310825" y="84415"/>
              <a:chExt cx="5390902" cy="1883918"/>
            </a:xfrm>
          </p:grpSpPr>
          <p:grpSp>
            <p:nvGrpSpPr>
              <p:cNvPr id="1843" name="Google Shape;1843;p28"/>
              <p:cNvGrpSpPr/>
              <p:nvPr/>
            </p:nvGrpSpPr>
            <p:grpSpPr>
              <a:xfrm>
                <a:off x="-225569" y="84415"/>
                <a:ext cx="5305646" cy="1731674"/>
                <a:chOff x="-225569" y="84415"/>
                <a:chExt cx="5305646" cy="1731674"/>
              </a:xfrm>
            </p:grpSpPr>
            <p:cxnSp>
              <p:nvCxnSpPr>
                <p:cNvPr id="1844" name="Google Shape;1844;p28"/>
                <p:cNvCxnSpPr/>
                <p:nvPr/>
              </p:nvCxnSpPr>
              <p:spPr>
                <a:xfrm>
                  <a:off x="642384" y="800921"/>
                  <a:ext cx="3665979" cy="0"/>
                </a:xfrm>
                <a:prstGeom prst="straightConnector1">
                  <a:avLst/>
                </a:prstGeom>
                <a:noFill/>
                <a:ln w="38100" cap="sq" cmpd="sng">
                  <a:solidFill>
                    <a:srgbClr val="7D7D7D"/>
                  </a:solidFill>
                  <a:prstDash val="solid"/>
                  <a:round/>
                  <a:headEnd type="none" w="sm" len="sm"/>
                  <a:tailEnd type="triangle" w="med" len="med"/>
                </a:ln>
              </p:spPr>
            </p:cxnSp>
            <p:grpSp>
              <p:nvGrpSpPr>
                <p:cNvPr id="1845" name="Google Shape;1845;p28"/>
                <p:cNvGrpSpPr/>
                <p:nvPr/>
              </p:nvGrpSpPr>
              <p:grpSpPr>
                <a:xfrm>
                  <a:off x="136039" y="410619"/>
                  <a:ext cx="1071972" cy="1405470"/>
                  <a:chOff x="136039" y="410619"/>
                  <a:chExt cx="1071972" cy="1405470"/>
                </a:xfrm>
              </p:grpSpPr>
              <p:sp>
                <p:nvSpPr>
                  <p:cNvPr id="1846" name="Google Shape;1846;p28"/>
                  <p:cNvSpPr/>
                  <p:nvPr/>
                </p:nvSpPr>
                <p:spPr>
                  <a:xfrm>
                    <a:off x="559079" y="712182"/>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47" name="Google Shape;1847;p28"/>
                  <p:cNvSpPr txBox="1"/>
                  <p:nvPr/>
                </p:nvSpPr>
                <p:spPr>
                  <a:xfrm>
                    <a:off x="155274" y="410619"/>
                    <a:ext cx="1030605" cy="237223"/>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1000" b="1">
                        <a:solidFill>
                          <a:srgbClr val="008751"/>
                        </a:solidFill>
                        <a:latin typeface="Arial"/>
                        <a:ea typeface="Arial"/>
                        <a:cs typeface="Arial"/>
                        <a:sym typeface="Arial"/>
                      </a:rPr>
                      <a:t>2020</a:t>
                    </a:r>
                    <a:endParaRPr sz="850">
                      <a:solidFill>
                        <a:schemeClr val="dk1"/>
                      </a:solidFill>
                      <a:latin typeface="Arial"/>
                      <a:ea typeface="Arial"/>
                      <a:cs typeface="Arial"/>
                      <a:sym typeface="Arial"/>
                    </a:endParaRPr>
                  </a:p>
                </p:txBody>
              </p:sp>
              <p:grpSp>
                <p:nvGrpSpPr>
                  <p:cNvPr id="1848" name="Google Shape;1848;p28"/>
                  <p:cNvGrpSpPr/>
                  <p:nvPr/>
                </p:nvGrpSpPr>
                <p:grpSpPr>
                  <a:xfrm>
                    <a:off x="136039" y="903442"/>
                    <a:ext cx="1071972" cy="912647"/>
                    <a:chOff x="-146897" y="597390"/>
                    <a:chExt cx="3058763" cy="3058432"/>
                  </a:xfrm>
                </p:grpSpPr>
                <p:grpSp>
                  <p:nvGrpSpPr>
                    <p:cNvPr id="1849" name="Google Shape;1849;p28"/>
                    <p:cNvGrpSpPr/>
                    <p:nvPr/>
                  </p:nvGrpSpPr>
                  <p:grpSpPr>
                    <a:xfrm rot="8610070">
                      <a:off x="288697" y="1033612"/>
                      <a:ext cx="2187575" cy="2185988"/>
                      <a:chOff x="288697" y="1033612"/>
                      <a:chExt cx="2187575" cy="2185988"/>
                    </a:xfrm>
                  </p:grpSpPr>
                  <p:sp>
                    <p:nvSpPr>
                      <p:cNvPr id="1850" name="Google Shape;1850;p28"/>
                      <p:cNvSpPr/>
                      <p:nvPr/>
                    </p:nvSpPr>
                    <p:spPr>
                      <a:xfrm>
                        <a:off x="1382484" y="1033612"/>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51" name="Google Shape;1851;p28"/>
                      <p:cNvSpPr/>
                      <p:nvPr/>
                    </p:nvSpPr>
                    <p:spPr>
                      <a:xfrm>
                        <a:off x="288697" y="1033612"/>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852" name="Google Shape;1852;p28"/>
                    <p:cNvGrpSpPr/>
                    <p:nvPr/>
                  </p:nvGrpSpPr>
                  <p:grpSpPr>
                    <a:xfrm>
                      <a:off x="499021" y="1252195"/>
                      <a:ext cx="1766928" cy="1766928"/>
                      <a:chOff x="499021" y="1252195"/>
                      <a:chExt cx="1766928" cy="1766928"/>
                    </a:xfrm>
                  </p:grpSpPr>
                  <p:sp>
                    <p:nvSpPr>
                      <p:cNvPr id="1853" name="Google Shape;1853;p28"/>
                      <p:cNvSpPr/>
                      <p:nvPr/>
                    </p:nvSpPr>
                    <p:spPr>
                      <a:xfrm>
                        <a:off x="499021" y="1252195"/>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54" name="Google Shape;1854;p28"/>
                      <p:cNvSpPr/>
                      <p:nvPr/>
                    </p:nvSpPr>
                    <p:spPr>
                      <a:xfrm>
                        <a:off x="613591" y="1815579"/>
                        <a:ext cx="1531060" cy="849064"/>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4.16%</a:t>
                        </a:r>
                        <a:endParaRPr sz="850">
                          <a:solidFill>
                            <a:schemeClr val="dk1"/>
                          </a:solidFill>
                          <a:latin typeface="Arial"/>
                          <a:ea typeface="Arial"/>
                          <a:cs typeface="Arial"/>
                          <a:sym typeface="Arial"/>
                        </a:endParaRPr>
                      </a:p>
                    </p:txBody>
                  </p:sp>
                </p:grpSp>
              </p:grpSp>
            </p:grpSp>
            <p:grpSp>
              <p:nvGrpSpPr>
                <p:cNvPr id="1855" name="Google Shape;1855;p28"/>
                <p:cNvGrpSpPr/>
                <p:nvPr/>
              </p:nvGrpSpPr>
              <p:grpSpPr>
                <a:xfrm>
                  <a:off x="2015623" y="417689"/>
                  <a:ext cx="1183640" cy="1398400"/>
                  <a:chOff x="2015623" y="417689"/>
                  <a:chExt cx="1183640" cy="1398400"/>
                </a:xfrm>
              </p:grpSpPr>
              <p:sp>
                <p:nvSpPr>
                  <p:cNvPr id="1856" name="Google Shape;1856;p28"/>
                  <p:cNvSpPr/>
                  <p:nvPr/>
                </p:nvSpPr>
                <p:spPr>
                  <a:xfrm>
                    <a:off x="2528853" y="712182"/>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57" name="Google Shape;1857;p28"/>
                  <p:cNvSpPr txBox="1"/>
                  <p:nvPr/>
                </p:nvSpPr>
                <p:spPr>
                  <a:xfrm>
                    <a:off x="2015623" y="417689"/>
                    <a:ext cx="1183640" cy="230153"/>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1000" b="1">
                        <a:solidFill>
                          <a:srgbClr val="008751"/>
                        </a:solidFill>
                        <a:latin typeface="Arial"/>
                        <a:ea typeface="Arial"/>
                        <a:cs typeface="Arial"/>
                        <a:sym typeface="Arial"/>
                      </a:rPr>
                      <a:t>2021</a:t>
                    </a:r>
                    <a:endParaRPr sz="850">
                      <a:solidFill>
                        <a:schemeClr val="dk1"/>
                      </a:solidFill>
                      <a:latin typeface="Arial"/>
                      <a:ea typeface="Arial"/>
                      <a:cs typeface="Arial"/>
                      <a:sym typeface="Arial"/>
                    </a:endParaRPr>
                  </a:p>
                </p:txBody>
              </p:sp>
              <p:grpSp>
                <p:nvGrpSpPr>
                  <p:cNvPr id="1858" name="Google Shape;1858;p28"/>
                  <p:cNvGrpSpPr/>
                  <p:nvPr/>
                </p:nvGrpSpPr>
                <p:grpSpPr>
                  <a:xfrm>
                    <a:off x="2105813" y="903442"/>
                    <a:ext cx="1071972" cy="912647"/>
                    <a:chOff x="1822876" y="597390"/>
                    <a:chExt cx="3058763" cy="3058432"/>
                  </a:xfrm>
                </p:grpSpPr>
                <p:grpSp>
                  <p:nvGrpSpPr>
                    <p:cNvPr id="1859" name="Google Shape;1859;p28"/>
                    <p:cNvGrpSpPr/>
                    <p:nvPr/>
                  </p:nvGrpSpPr>
                  <p:grpSpPr>
                    <a:xfrm rot="8610070">
                      <a:off x="2258470" y="1033612"/>
                      <a:ext cx="2187575" cy="2185988"/>
                      <a:chOff x="2258470" y="1033612"/>
                      <a:chExt cx="2187575" cy="2185988"/>
                    </a:xfrm>
                  </p:grpSpPr>
                  <p:sp>
                    <p:nvSpPr>
                      <p:cNvPr id="1860" name="Google Shape;1860;p28"/>
                      <p:cNvSpPr/>
                      <p:nvPr/>
                    </p:nvSpPr>
                    <p:spPr>
                      <a:xfrm>
                        <a:off x="3352257" y="1033612"/>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61" name="Google Shape;1861;p28"/>
                      <p:cNvSpPr/>
                      <p:nvPr/>
                    </p:nvSpPr>
                    <p:spPr>
                      <a:xfrm>
                        <a:off x="2258470" y="1033612"/>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862" name="Google Shape;1862;p28"/>
                    <p:cNvGrpSpPr/>
                    <p:nvPr/>
                  </p:nvGrpSpPr>
                  <p:grpSpPr>
                    <a:xfrm>
                      <a:off x="2468794" y="1252195"/>
                      <a:ext cx="1766928" cy="1766928"/>
                      <a:chOff x="2468794" y="1252195"/>
                      <a:chExt cx="1766928" cy="1766928"/>
                    </a:xfrm>
                  </p:grpSpPr>
                  <p:sp>
                    <p:nvSpPr>
                      <p:cNvPr id="1863" name="Google Shape;1863;p28"/>
                      <p:cNvSpPr/>
                      <p:nvPr/>
                    </p:nvSpPr>
                    <p:spPr>
                      <a:xfrm>
                        <a:off x="2468794" y="1252195"/>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64" name="Google Shape;1864;p28"/>
                      <p:cNvSpPr/>
                      <p:nvPr/>
                    </p:nvSpPr>
                    <p:spPr>
                      <a:xfrm>
                        <a:off x="2583284" y="1815579"/>
                        <a:ext cx="1531060" cy="849064"/>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4.5%</a:t>
                        </a:r>
                        <a:endParaRPr sz="850">
                          <a:solidFill>
                            <a:schemeClr val="dk1"/>
                          </a:solidFill>
                          <a:latin typeface="Arial"/>
                          <a:ea typeface="Arial"/>
                          <a:cs typeface="Arial"/>
                          <a:sym typeface="Arial"/>
                        </a:endParaRPr>
                      </a:p>
                    </p:txBody>
                  </p:sp>
                </p:grpSp>
              </p:grpSp>
            </p:grpSp>
            <p:grpSp>
              <p:nvGrpSpPr>
                <p:cNvPr id="1865" name="Google Shape;1865;p28"/>
                <p:cNvGrpSpPr/>
                <p:nvPr/>
              </p:nvGrpSpPr>
              <p:grpSpPr>
                <a:xfrm>
                  <a:off x="3703269" y="406677"/>
                  <a:ext cx="1376808" cy="1374008"/>
                  <a:chOff x="3703269" y="406677"/>
                  <a:chExt cx="1376808" cy="1374008"/>
                </a:xfrm>
              </p:grpSpPr>
              <p:sp>
                <p:nvSpPr>
                  <p:cNvPr id="1866" name="Google Shape;1866;p28"/>
                  <p:cNvSpPr/>
                  <p:nvPr/>
                </p:nvSpPr>
                <p:spPr>
                  <a:xfrm>
                    <a:off x="4391674" y="712182"/>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67" name="Google Shape;1867;p28"/>
                  <p:cNvSpPr txBox="1"/>
                  <p:nvPr/>
                </p:nvSpPr>
                <p:spPr>
                  <a:xfrm>
                    <a:off x="3703269" y="406677"/>
                    <a:ext cx="1376808" cy="287471"/>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1000" b="1" dirty="0">
                        <a:solidFill>
                          <a:srgbClr val="008751"/>
                        </a:solidFill>
                      </a:rPr>
                      <a:t>*Abuja Declaration 2001</a:t>
                    </a:r>
                    <a:endParaRPr sz="850" dirty="0">
                      <a:solidFill>
                        <a:schemeClr val="dk1"/>
                      </a:solidFill>
                      <a:latin typeface="Arial"/>
                      <a:ea typeface="Arial"/>
                      <a:cs typeface="Arial"/>
                      <a:sym typeface="Arial"/>
                    </a:endParaRPr>
                  </a:p>
                </p:txBody>
              </p:sp>
              <p:grpSp>
                <p:nvGrpSpPr>
                  <p:cNvPr id="1868" name="Google Shape;1868;p28"/>
                  <p:cNvGrpSpPr/>
                  <p:nvPr/>
                </p:nvGrpSpPr>
                <p:grpSpPr>
                  <a:xfrm>
                    <a:off x="3968635" y="868038"/>
                    <a:ext cx="1071972" cy="912647"/>
                    <a:chOff x="3685697" y="561986"/>
                    <a:chExt cx="3058763" cy="3058432"/>
                  </a:xfrm>
                </p:grpSpPr>
                <p:grpSp>
                  <p:nvGrpSpPr>
                    <p:cNvPr id="1869" name="Google Shape;1869;p28"/>
                    <p:cNvGrpSpPr/>
                    <p:nvPr/>
                  </p:nvGrpSpPr>
                  <p:grpSpPr>
                    <a:xfrm rot="8610070">
                      <a:off x="4121291" y="998208"/>
                      <a:ext cx="2187575" cy="2185988"/>
                      <a:chOff x="4121291" y="998208"/>
                      <a:chExt cx="2187575" cy="2185988"/>
                    </a:xfrm>
                  </p:grpSpPr>
                  <p:sp>
                    <p:nvSpPr>
                      <p:cNvPr id="1870" name="Google Shape;1870;p28"/>
                      <p:cNvSpPr/>
                      <p:nvPr/>
                    </p:nvSpPr>
                    <p:spPr>
                      <a:xfrm>
                        <a:off x="5215078" y="998208"/>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71" name="Google Shape;1871;p28"/>
                      <p:cNvSpPr/>
                      <p:nvPr/>
                    </p:nvSpPr>
                    <p:spPr>
                      <a:xfrm>
                        <a:off x="4121291" y="998208"/>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1872" name="Google Shape;1872;p28"/>
                    <p:cNvGrpSpPr/>
                    <p:nvPr/>
                  </p:nvGrpSpPr>
                  <p:grpSpPr>
                    <a:xfrm>
                      <a:off x="4331615" y="1216791"/>
                      <a:ext cx="1766928" cy="1766928"/>
                      <a:chOff x="4331615" y="1216791"/>
                      <a:chExt cx="1766928" cy="1766928"/>
                    </a:xfrm>
                  </p:grpSpPr>
                  <p:sp>
                    <p:nvSpPr>
                      <p:cNvPr id="1873" name="Google Shape;1873;p28"/>
                      <p:cNvSpPr/>
                      <p:nvPr/>
                    </p:nvSpPr>
                    <p:spPr>
                      <a:xfrm>
                        <a:off x="4331615" y="1216791"/>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1874" name="Google Shape;1874;p28"/>
                      <p:cNvSpPr/>
                      <p:nvPr/>
                    </p:nvSpPr>
                    <p:spPr>
                      <a:xfrm>
                        <a:off x="4446028" y="1780212"/>
                        <a:ext cx="1529248" cy="849064"/>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15%</a:t>
                        </a:r>
                        <a:endParaRPr sz="850">
                          <a:solidFill>
                            <a:schemeClr val="dk1"/>
                          </a:solidFill>
                          <a:latin typeface="Arial"/>
                          <a:ea typeface="Arial"/>
                          <a:cs typeface="Arial"/>
                          <a:sym typeface="Arial"/>
                        </a:endParaRPr>
                      </a:p>
                    </p:txBody>
                  </p:sp>
                </p:grpSp>
              </p:grpSp>
            </p:grpSp>
            <p:sp>
              <p:nvSpPr>
                <p:cNvPr id="1875" name="Google Shape;1875;p28"/>
                <p:cNvSpPr txBox="1"/>
                <p:nvPr/>
              </p:nvSpPr>
              <p:spPr>
                <a:xfrm>
                  <a:off x="-225569" y="84415"/>
                  <a:ext cx="4832350" cy="257356"/>
                </a:xfrm>
                <a:prstGeom prst="rect">
                  <a:avLst/>
                </a:prstGeom>
                <a:solidFill>
                  <a:srgbClr val="175C2C"/>
                </a:solid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17000"/>
                    </a:lnSpc>
                    <a:spcBef>
                      <a:spcPts val="0"/>
                    </a:spcBef>
                    <a:spcAft>
                      <a:spcPts val="0"/>
                    </a:spcAft>
                    <a:buNone/>
                  </a:pPr>
                  <a:r>
                    <a:rPr lang="en-US" sz="1000" b="1" dirty="0">
                      <a:solidFill>
                        <a:schemeClr val="lt1"/>
                      </a:solidFill>
                    </a:rPr>
                    <a:t>Percentage</a:t>
                  </a:r>
                  <a:r>
                    <a:rPr lang="en-US" sz="1000" b="1" dirty="0">
                      <a:solidFill>
                        <a:schemeClr val="lt1"/>
                      </a:solidFill>
                      <a:latin typeface="Arial"/>
                      <a:ea typeface="Arial"/>
                      <a:cs typeface="Arial"/>
                      <a:sym typeface="Arial"/>
                    </a:rPr>
                    <a:t> of Nigeria’s Budget Appropriated to Health </a:t>
                  </a:r>
                  <a:endParaRPr sz="1000" b="1" dirty="0">
                    <a:solidFill>
                      <a:schemeClr val="lt1"/>
                    </a:solidFill>
                    <a:latin typeface="Arial"/>
                    <a:ea typeface="Arial"/>
                    <a:cs typeface="Arial"/>
                    <a:sym typeface="Arial"/>
                  </a:endParaRPr>
                </a:p>
              </p:txBody>
            </p:sp>
          </p:grpSp>
          <p:sp>
            <p:nvSpPr>
              <p:cNvPr id="1876" name="Google Shape;1876;p28"/>
              <p:cNvSpPr txBox="1"/>
              <p:nvPr/>
            </p:nvSpPr>
            <p:spPr>
              <a:xfrm>
                <a:off x="-310825" y="1695194"/>
                <a:ext cx="2951417" cy="273139"/>
              </a:xfrm>
              <a:prstGeom prst="rect">
                <a:avLst/>
              </a:prstGeom>
              <a:noFill/>
              <a:ln>
                <a:noFill/>
              </a:ln>
            </p:spPr>
            <p:txBody>
              <a:bodyPr spcFirstLastPara="1" wrap="square" lIns="91425" tIns="45700" rIns="91425" bIns="45700" anchor="t" anchorCtr="0">
                <a:noAutofit/>
              </a:bodyPr>
              <a:lstStyle/>
              <a:p>
                <a:pPr marL="0" marR="0" lvl="0" indent="0" algn="l" rtl="0">
                  <a:lnSpc>
                    <a:spcPct val="117000"/>
                  </a:lnSpc>
                  <a:spcBef>
                    <a:spcPts val="0"/>
                  </a:spcBef>
                  <a:spcAft>
                    <a:spcPts val="0"/>
                  </a:spcAft>
                  <a:buNone/>
                </a:pPr>
                <a:r>
                  <a:rPr lang="en-US" sz="850" dirty="0">
                    <a:solidFill>
                      <a:srgbClr val="000000"/>
                    </a:solidFill>
                    <a:latin typeface="Arial"/>
                    <a:ea typeface="Arial"/>
                    <a:cs typeface="Arial"/>
                    <a:sym typeface="Arial"/>
                  </a:rPr>
                  <a:t>Source: World Bank, NBS, WHO</a:t>
                </a:r>
              </a:p>
              <a:p>
                <a:pPr lvl="0">
                  <a:lnSpc>
                    <a:spcPct val="117000"/>
                  </a:lnSpc>
                </a:pPr>
                <a:r>
                  <a:rPr lang="en-US" sz="850" dirty="0"/>
                  <a:t>*Expected % contribution to health sector by African Union countries</a:t>
                </a:r>
                <a:endParaRPr sz="850" dirty="0">
                  <a:solidFill>
                    <a:schemeClr val="dk1"/>
                  </a:solidFill>
                  <a:latin typeface="Arial"/>
                  <a:ea typeface="Arial"/>
                  <a:cs typeface="Arial"/>
                  <a:sym typeface="Arial"/>
                </a:endParaRPr>
              </a:p>
            </p:txBody>
          </p:sp>
        </p:grpSp>
      </p:grpSp>
      <p:sp>
        <p:nvSpPr>
          <p:cNvPr id="1877" name="Google Shape;1877;p28"/>
          <p:cNvSpPr txBox="1"/>
          <p:nvPr/>
        </p:nvSpPr>
        <p:spPr>
          <a:xfrm>
            <a:off x="454886" y="4021344"/>
            <a:ext cx="6689833" cy="169277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Before COVID-19, the healthcare infrastructure and testing capacity for infectious diseases in the country was inadequate. Prior to the index case on the 27th February 2020, there were </a:t>
            </a:r>
            <a:r>
              <a:rPr lang="en-US" sz="1000" b="1" dirty="0">
                <a:solidFill>
                  <a:schemeClr val="dk1"/>
                </a:solidFill>
                <a:latin typeface="Arial"/>
                <a:ea typeface="Arial"/>
                <a:cs typeface="Arial"/>
                <a:sym typeface="Arial"/>
              </a:rPr>
              <a:t>five (5)</a:t>
            </a:r>
            <a:r>
              <a:rPr lang="en-US" sz="1000" dirty="0">
                <a:solidFill>
                  <a:schemeClr val="dk1"/>
                </a:solidFill>
                <a:latin typeface="Arial"/>
                <a:ea typeface="Arial"/>
                <a:cs typeface="Arial"/>
                <a:sym typeface="Arial"/>
              </a:rPr>
              <a:t> laboratories in </a:t>
            </a:r>
            <a:r>
              <a:rPr lang="en-US" sz="1000" b="1" dirty="0">
                <a:solidFill>
                  <a:schemeClr val="dk1"/>
                </a:solidFill>
                <a:latin typeface="Arial"/>
                <a:ea typeface="Arial"/>
                <a:cs typeface="Arial"/>
                <a:sym typeface="Arial"/>
              </a:rPr>
              <a:t>four (4)</a:t>
            </a:r>
            <a:r>
              <a:rPr lang="en-US" sz="1000" dirty="0">
                <a:solidFill>
                  <a:schemeClr val="dk1"/>
                </a:solidFill>
                <a:latin typeface="Arial"/>
                <a:ea typeface="Arial"/>
                <a:cs typeface="Arial"/>
                <a:sym typeface="Arial"/>
              </a:rPr>
              <a:t> states equipped with the relevant testing equipment to effectively test for infectious diseases like the COVID-19 virus.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There were only two functional Infectious Disease Hospitals (Lagos and Port Harcourt) and of the two (2) hospitals, only one had a permanent containment facility for highly infectious disease in line with recommendation by the World Health Organization (WHO).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Isolation Centers in Nigeria before COVID-19 and the establishment of the PTF;</a:t>
            </a: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lnSpc>
                <a:spcPct val="100000"/>
              </a:lnSpc>
              <a:spcBef>
                <a:spcPts val="0"/>
              </a:spcBef>
              <a:spcAft>
                <a:spcPts val="0"/>
              </a:spcAft>
              <a:buNone/>
            </a:pPr>
            <a:endParaRPr sz="1000" dirty="0">
              <a:solidFill>
                <a:schemeClr val="dk1"/>
              </a:solidFill>
              <a:latin typeface="Arial"/>
              <a:ea typeface="Arial"/>
              <a:cs typeface="Arial"/>
              <a:sym typeface="Arial"/>
            </a:endParaRPr>
          </a:p>
        </p:txBody>
      </p:sp>
      <p:grpSp>
        <p:nvGrpSpPr>
          <p:cNvPr id="1878" name="Google Shape;1878;p28"/>
          <p:cNvGrpSpPr/>
          <p:nvPr/>
        </p:nvGrpSpPr>
        <p:grpSpPr>
          <a:xfrm>
            <a:off x="508477" y="5466586"/>
            <a:ext cx="6572883" cy="1814684"/>
            <a:chOff x="502128" y="5443309"/>
            <a:chExt cx="6572883" cy="1814684"/>
          </a:xfrm>
        </p:grpSpPr>
        <p:pic>
          <p:nvPicPr>
            <p:cNvPr id="1879" name="Google Shape;1879;p28"/>
            <p:cNvPicPr preferRelativeResize="0"/>
            <p:nvPr/>
          </p:nvPicPr>
          <p:blipFill rotWithShape="1">
            <a:blip r:embed="rId4">
              <a:alphaModFix/>
            </a:blip>
            <a:srcRect/>
            <a:stretch/>
          </p:blipFill>
          <p:spPr>
            <a:xfrm>
              <a:off x="3847242" y="5443309"/>
              <a:ext cx="3227769" cy="1810472"/>
            </a:xfrm>
            <a:prstGeom prst="rect">
              <a:avLst/>
            </a:prstGeom>
            <a:noFill/>
            <a:ln>
              <a:noFill/>
            </a:ln>
          </p:spPr>
        </p:pic>
        <p:pic>
          <p:nvPicPr>
            <p:cNvPr id="1880" name="Google Shape;1880;p28"/>
            <p:cNvPicPr preferRelativeResize="0"/>
            <p:nvPr/>
          </p:nvPicPr>
          <p:blipFill rotWithShape="1">
            <a:blip r:embed="rId5">
              <a:alphaModFix/>
            </a:blip>
            <a:srcRect/>
            <a:stretch/>
          </p:blipFill>
          <p:spPr>
            <a:xfrm>
              <a:off x="502128" y="5447521"/>
              <a:ext cx="3227769" cy="1810472"/>
            </a:xfrm>
            <a:prstGeom prst="rect">
              <a:avLst/>
            </a:prstGeom>
            <a:noFill/>
            <a:ln>
              <a:noFill/>
            </a:ln>
          </p:spPr>
        </p:pic>
      </p:grpSp>
      <p:grpSp>
        <p:nvGrpSpPr>
          <p:cNvPr id="1881" name="Google Shape;1881;p28"/>
          <p:cNvGrpSpPr/>
          <p:nvPr/>
        </p:nvGrpSpPr>
        <p:grpSpPr>
          <a:xfrm>
            <a:off x="537660" y="7807539"/>
            <a:ext cx="6573409" cy="1416462"/>
            <a:chOff x="6090" y="-570817"/>
            <a:chExt cx="6573537" cy="1568281"/>
          </a:xfrm>
        </p:grpSpPr>
        <p:pic>
          <p:nvPicPr>
            <p:cNvPr id="1882" name="Google Shape;1882;p28"/>
            <p:cNvPicPr preferRelativeResize="0"/>
            <p:nvPr/>
          </p:nvPicPr>
          <p:blipFill rotWithShape="1">
            <a:blip r:embed="rId6">
              <a:alphaModFix/>
            </a:blip>
            <a:srcRect/>
            <a:stretch/>
          </p:blipFill>
          <p:spPr>
            <a:xfrm>
              <a:off x="6090" y="-570816"/>
              <a:ext cx="3215657" cy="1561467"/>
            </a:xfrm>
            <a:prstGeom prst="rect">
              <a:avLst/>
            </a:prstGeom>
            <a:noFill/>
            <a:ln>
              <a:noFill/>
            </a:ln>
          </p:spPr>
        </p:pic>
        <p:pic>
          <p:nvPicPr>
            <p:cNvPr id="1883" name="Google Shape;1883;p28"/>
            <p:cNvPicPr preferRelativeResize="0"/>
            <p:nvPr/>
          </p:nvPicPr>
          <p:blipFill rotWithShape="1">
            <a:blip r:embed="rId7">
              <a:alphaModFix/>
            </a:blip>
            <a:srcRect/>
            <a:stretch/>
          </p:blipFill>
          <p:spPr>
            <a:xfrm>
              <a:off x="3363970" y="-570817"/>
              <a:ext cx="3215657" cy="1568281"/>
            </a:xfrm>
            <a:prstGeom prst="rect">
              <a:avLst/>
            </a:prstGeom>
            <a:noFill/>
            <a:ln>
              <a:noFill/>
            </a:ln>
          </p:spPr>
        </p:pic>
      </p:grpSp>
      <p:sp>
        <p:nvSpPr>
          <p:cNvPr id="1884" name="Google Shape;1884;p28"/>
          <p:cNvSpPr/>
          <p:nvPr/>
        </p:nvSpPr>
        <p:spPr>
          <a:xfrm>
            <a:off x="449638" y="7525258"/>
            <a:ext cx="7038390" cy="246221"/>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Isolation Centres in Nigeria during the COVID-19 Response</a:t>
            </a:r>
            <a:endParaRPr sz="1000">
              <a:solidFill>
                <a:schemeClr val="dk1"/>
              </a:solidFill>
              <a:latin typeface="Arial"/>
              <a:ea typeface="Arial"/>
              <a:cs typeface="Arial"/>
              <a:sym typeface="Arial"/>
            </a:endParaRPr>
          </a:p>
        </p:txBody>
      </p:sp>
      <p:sp>
        <p:nvSpPr>
          <p:cNvPr id="2" name="TextBox 1">
            <a:extLst>
              <a:ext uri="{FF2B5EF4-FFF2-40B4-BE49-F238E27FC236}">
                <a16:creationId xmlns:a16="http://schemas.microsoft.com/office/drawing/2014/main" id="{2D4FED0F-AC82-4BB7-8DBE-552E2862FFF3}"/>
              </a:ext>
            </a:extLst>
          </p:cNvPr>
          <p:cNvSpPr txBox="1"/>
          <p:nvPr/>
        </p:nvSpPr>
        <p:spPr>
          <a:xfrm>
            <a:off x="537660" y="5465079"/>
            <a:ext cx="3204937" cy="313058"/>
          </a:xfrm>
          <a:prstGeom prst="rect">
            <a:avLst/>
          </a:prstGeom>
          <a:solidFill>
            <a:srgbClr val="006600"/>
          </a:solidFill>
        </p:spPr>
        <p:txBody>
          <a:bodyPr wrap="square" rtlCol="0">
            <a:spAutoFit/>
          </a:bodyPr>
          <a:lstStyle/>
          <a:p>
            <a:endParaRPr lang="en-US" dirty="0"/>
          </a:p>
        </p:txBody>
      </p:sp>
      <p:sp>
        <p:nvSpPr>
          <p:cNvPr id="55" name="TextBox 54">
            <a:extLst>
              <a:ext uri="{FF2B5EF4-FFF2-40B4-BE49-F238E27FC236}">
                <a16:creationId xmlns:a16="http://schemas.microsoft.com/office/drawing/2014/main" id="{8C7D47DB-2C15-44B1-95BE-09A5EF3342F8}"/>
              </a:ext>
            </a:extLst>
          </p:cNvPr>
          <p:cNvSpPr txBox="1"/>
          <p:nvPr/>
        </p:nvSpPr>
        <p:spPr>
          <a:xfrm>
            <a:off x="3865006" y="5485863"/>
            <a:ext cx="3204937" cy="313058"/>
          </a:xfrm>
          <a:prstGeom prst="rect">
            <a:avLst/>
          </a:prstGeom>
          <a:solidFill>
            <a:srgbClr val="006600"/>
          </a:solidFill>
        </p:spPr>
        <p:txBody>
          <a:bodyPr wrap="square" rtlCol="0">
            <a:spAutoFit/>
          </a:bodyPr>
          <a:lstStyle/>
          <a:p>
            <a:endParaRPr lang="en-US" dirty="0"/>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889"/>
        <p:cNvGrpSpPr/>
        <p:nvPr/>
      </p:nvGrpSpPr>
      <p:grpSpPr>
        <a:xfrm>
          <a:off x="0" y="0"/>
          <a:ext cx="0" cy="0"/>
          <a:chOff x="0" y="0"/>
          <a:chExt cx="0" cy="0"/>
        </a:xfrm>
      </p:grpSpPr>
      <p:pic>
        <p:nvPicPr>
          <p:cNvPr id="1890" name="Google Shape;1890;p2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891" name="Google Shape;1891;p2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32</a:t>
            </a:fld>
            <a:endParaRPr sz="500">
              <a:solidFill>
                <a:srgbClr val="161616"/>
              </a:solidFill>
            </a:endParaRPr>
          </a:p>
        </p:txBody>
      </p:sp>
      <p:sp>
        <p:nvSpPr>
          <p:cNvPr id="1892" name="Google Shape;1892;p2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1893" name="Google Shape;1893;p2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1894" name="Google Shape;1894;p2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895" name="Google Shape;1895;p2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INTRODUCTION</a:t>
            </a:r>
            <a:endParaRPr sz="1800" b="1">
              <a:solidFill>
                <a:schemeClr val="lt1"/>
              </a:solidFill>
              <a:latin typeface="Arial"/>
              <a:ea typeface="Arial"/>
              <a:cs typeface="Arial"/>
              <a:sym typeface="Arial"/>
            </a:endParaRPr>
          </a:p>
        </p:txBody>
      </p:sp>
      <p:cxnSp>
        <p:nvCxnSpPr>
          <p:cNvPr id="1896" name="Google Shape;1896;p2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1897" name="Google Shape;1897;p29"/>
          <p:cNvSpPr/>
          <p:nvPr/>
        </p:nvSpPr>
        <p:spPr>
          <a:xfrm>
            <a:off x="312508" y="1657719"/>
            <a:ext cx="7001606" cy="429057"/>
          </a:xfrm>
          <a:prstGeom prst="rect">
            <a:avLst/>
          </a:pr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898" name="Google Shape;1898;p29"/>
          <p:cNvSpPr txBox="1"/>
          <p:nvPr/>
        </p:nvSpPr>
        <p:spPr>
          <a:xfrm>
            <a:off x="454886" y="2154964"/>
            <a:ext cx="6689833" cy="2462213"/>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tx1"/>
                </a:solidFill>
                <a:latin typeface="Arial"/>
                <a:ea typeface="Arial"/>
                <a:cs typeface="Arial"/>
                <a:sym typeface="Arial"/>
              </a:rPr>
              <a:t>On March 17, 2020, the Presidential Task Force for COVID-19 was inaugurated as the main coordinating body for Nigeria’s COVID-19 pandemic response.  </a:t>
            </a:r>
            <a:endParaRPr sz="1000" dirty="0">
              <a:solidFill>
                <a:schemeClr val="tx1"/>
              </a:solidFill>
              <a:latin typeface="Arial"/>
              <a:ea typeface="Arial"/>
              <a:cs typeface="Arial"/>
              <a:sym typeface="Arial"/>
            </a:endParaRPr>
          </a:p>
          <a:p>
            <a:pPr marL="0" marR="0" lvl="0" indent="0" algn="l" rtl="0">
              <a:spcBef>
                <a:spcPts val="0"/>
              </a:spcBef>
              <a:spcAft>
                <a:spcPts val="0"/>
              </a:spcAft>
              <a:buNone/>
            </a:pPr>
            <a:r>
              <a:rPr lang="en-US" sz="1000" b="1" dirty="0">
                <a:solidFill>
                  <a:schemeClr val="tx1"/>
                </a:solidFill>
                <a:latin typeface="Arial"/>
                <a:ea typeface="Arial"/>
                <a:cs typeface="Arial"/>
                <a:sym typeface="Arial"/>
              </a:rPr>
              <a:t> </a:t>
            </a:r>
            <a:endParaRPr sz="1000" b="1" dirty="0">
              <a:solidFill>
                <a:schemeClr val="tx1"/>
              </a:solidFill>
              <a:latin typeface="Arial"/>
              <a:ea typeface="Arial"/>
              <a:cs typeface="Arial"/>
              <a:sym typeface="Arial"/>
            </a:endParaRPr>
          </a:p>
          <a:p>
            <a:pPr marL="0" marR="0" lvl="0" indent="0" algn="l" rtl="0">
              <a:spcBef>
                <a:spcPts val="0"/>
              </a:spcBef>
              <a:spcAft>
                <a:spcPts val="0"/>
              </a:spcAft>
              <a:buNone/>
            </a:pPr>
            <a:r>
              <a:rPr lang="en-US" sz="1000" b="1" dirty="0">
                <a:solidFill>
                  <a:schemeClr val="tx1"/>
                </a:solidFill>
                <a:latin typeface="Arial"/>
                <a:ea typeface="Arial"/>
                <a:cs typeface="Arial"/>
                <a:sym typeface="Arial"/>
              </a:rPr>
              <a:t>The responsibilities of the Presidential Task Force include: </a:t>
            </a:r>
            <a:endParaRPr sz="1000" b="1" dirty="0">
              <a:solidFill>
                <a:schemeClr val="tx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tx1"/>
                </a:solidFill>
                <a:latin typeface="Arial"/>
                <a:ea typeface="Arial"/>
                <a:cs typeface="Arial"/>
                <a:sym typeface="Arial"/>
              </a:rPr>
              <a:t>Development of guidelines and best practices for COVID-19 response</a:t>
            </a:r>
            <a:endParaRPr sz="1000" dirty="0">
              <a:solidFill>
                <a:schemeClr val="tx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tx1"/>
                </a:solidFill>
                <a:latin typeface="Arial"/>
                <a:ea typeface="Arial"/>
                <a:cs typeface="Arial"/>
                <a:sym typeface="Arial"/>
              </a:rPr>
              <a:t>Development of a national budget and determination of funding sources for Nigeria’s response to COVID-19</a:t>
            </a:r>
            <a:endParaRPr sz="1000" dirty="0">
              <a:solidFill>
                <a:schemeClr val="tx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tx1"/>
                </a:solidFill>
                <a:latin typeface="Arial"/>
                <a:ea typeface="Arial"/>
                <a:cs typeface="Arial"/>
                <a:sym typeface="Arial"/>
              </a:rPr>
              <a:t>Formation of key nationwide policies and enforcement measures</a:t>
            </a:r>
            <a:endParaRPr sz="1000" dirty="0">
              <a:solidFill>
                <a:schemeClr val="tx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tx1"/>
                </a:solidFill>
                <a:latin typeface="Arial"/>
                <a:ea typeface="Arial"/>
                <a:cs typeface="Arial"/>
                <a:sym typeface="Arial"/>
              </a:rPr>
              <a:t>Coordination of national security throughout the response</a:t>
            </a:r>
            <a:endParaRPr sz="1000" dirty="0">
              <a:solidFill>
                <a:schemeClr val="tx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tx1"/>
                </a:solidFill>
                <a:latin typeface="Arial"/>
                <a:ea typeface="Arial"/>
                <a:cs typeface="Arial"/>
                <a:sym typeface="Arial"/>
              </a:rPr>
              <a:t>Mitigation of the negative economic impact of the COVID-19 pandemic</a:t>
            </a:r>
            <a:endParaRPr sz="1000" dirty="0">
              <a:solidFill>
                <a:schemeClr val="tx1"/>
              </a:solidFill>
              <a:latin typeface="Arial"/>
              <a:ea typeface="Arial"/>
              <a:cs typeface="Arial"/>
              <a:sym typeface="Arial"/>
            </a:endParaRPr>
          </a:p>
          <a:p>
            <a:pPr marL="0" marR="0" lvl="0" indent="0" algn="l" rtl="0">
              <a:spcBef>
                <a:spcPts val="0"/>
              </a:spcBef>
              <a:spcAft>
                <a:spcPts val="0"/>
              </a:spcAft>
              <a:buNone/>
            </a:pPr>
            <a:r>
              <a:rPr lang="en-US" sz="1000" dirty="0">
                <a:solidFill>
                  <a:schemeClr val="tx1"/>
                </a:solidFill>
                <a:latin typeface="Arial"/>
                <a:ea typeface="Arial"/>
                <a:cs typeface="Arial"/>
                <a:sym typeface="Arial"/>
              </a:rPr>
              <a:t> </a:t>
            </a:r>
            <a:endParaRPr sz="1000" dirty="0">
              <a:solidFill>
                <a:schemeClr val="tx1"/>
              </a:solidFill>
              <a:latin typeface="Arial"/>
              <a:ea typeface="Arial"/>
              <a:cs typeface="Arial"/>
              <a:sym typeface="Arial"/>
            </a:endParaRPr>
          </a:p>
          <a:p>
            <a:pPr marL="0" marR="0" lvl="0" indent="0" algn="l" rtl="0">
              <a:spcBef>
                <a:spcPts val="0"/>
              </a:spcBef>
              <a:spcAft>
                <a:spcPts val="0"/>
              </a:spcAft>
              <a:buNone/>
            </a:pPr>
            <a:r>
              <a:rPr lang="en-US" sz="1000" b="1" dirty="0">
                <a:solidFill>
                  <a:schemeClr val="tx1"/>
                </a:solidFill>
                <a:latin typeface="Arial"/>
                <a:ea typeface="Arial"/>
                <a:cs typeface="Arial"/>
                <a:sym typeface="Arial"/>
              </a:rPr>
              <a:t>To achieve the mandate of the PTF, the Task Force developed the National COVID-19 Pandemic Multi-Sectoral Response Plan (NPRP) with the strategic objectives to:</a:t>
            </a:r>
            <a:endParaRPr sz="1000" dirty="0">
              <a:solidFill>
                <a:schemeClr val="tx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tx1"/>
                </a:solidFill>
                <a:latin typeface="Arial"/>
                <a:ea typeface="Arial"/>
                <a:cs typeface="Arial"/>
                <a:sym typeface="Arial"/>
              </a:rPr>
              <a:t>Provide a coordinated and effective national and sub-national response to the COVID-19 pandemic</a:t>
            </a:r>
            <a:endParaRPr sz="1000" dirty="0">
              <a:solidFill>
                <a:schemeClr val="tx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tx1"/>
                </a:solidFill>
                <a:latin typeface="Arial"/>
                <a:ea typeface="Arial"/>
                <a:cs typeface="Arial"/>
                <a:sym typeface="Arial"/>
              </a:rPr>
              <a:t>Reduce COVID-19 related morbidity and mortality</a:t>
            </a:r>
            <a:endParaRPr sz="1000" dirty="0">
              <a:solidFill>
                <a:schemeClr val="tx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tx1"/>
                </a:solidFill>
                <a:latin typeface="Arial"/>
                <a:ea typeface="Arial"/>
                <a:cs typeface="Arial"/>
                <a:sym typeface="Arial"/>
              </a:rPr>
              <a:t>Mitigate pandemic-related impacts on the economy and critical/ health infrastructure</a:t>
            </a:r>
            <a:endParaRPr sz="1000" dirty="0">
              <a:solidFill>
                <a:schemeClr val="tx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tx1"/>
                </a:solidFill>
                <a:latin typeface="Arial"/>
                <a:ea typeface="Arial"/>
                <a:cs typeface="Arial"/>
                <a:sym typeface="Arial"/>
              </a:rPr>
              <a:t>Facilitate post-pandemic recovery and rehabilitation operations</a:t>
            </a:r>
            <a:endParaRPr sz="1000" dirty="0">
              <a:solidFill>
                <a:schemeClr val="tx1"/>
              </a:solidFill>
              <a:latin typeface="Arial"/>
              <a:ea typeface="Arial"/>
              <a:cs typeface="Arial"/>
              <a:sym typeface="Arial"/>
            </a:endParaRPr>
          </a:p>
        </p:txBody>
      </p:sp>
      <p:sp>
        <p:nvSpPr>
          <p:cNvPr id="1899" name="Google Shape;1899;p29"/>
          <p:cNvSpPr txBox="1"/>
          <p:nvPr/>
        </p:nvSpPr>
        <p:spPr>
          <a:xfrm>
            <a:off x="454886" y="1763485"/>
            <a:ext cx="5978014" cy="215444"/>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400" b="1" dirty="0">
                <a:solidFill>
                  <a:schemeClr val="lt1"/>
                </a:solidFill>
                <a:latin typeface="Arial"/>
                <a:ea typeface="Arial"/>
                <a:cs typeface="Arial"/>
                <a:sym typeface="Arial"/>
              </a:rPr>
              <a:t>Birth of the Presidential Task Force for COVID-19 (PTF)</a:t>
            </a:r>
            <a:endParaRPr sz="1400" b="1" dirty="0">
              <a:solidFill>
                <a:schemeClr val="lt1"/>
              </a:solidFill>
              <a:latin typeface="Arial"/>
              <a:ea typeface="Arial"/>
              <a:cs typeface="Arial"/>
              <a:sym typeface="Arial"/>
            </a:endParaRPr>
          </a:p>
        </p:txBody>
      </p:sp>
      <p:grpSp>
        <p:nvGrpSpPr>
          <p:cNvPr id="1900" name="Google Shape;1900;p29"/>
          <p:cNvGrpSpPr/>
          <p:nvPr/>
        </p:nvGrpSpPr>
        <p:grpSpPr>
          <a:xfrm>
            <a:off x="204535" y="4855570"/>
            <a:ext cx="7001606" cy="2112598"/>
            <a:chOff x="312508" y="3820574"/>
            <a:chExt cx="7001606" cy="1858657"/>
          </a:xfrm>
        </p:grpSpPr>
        <p:grpSp>
          <p:nvGrpSpPr>
            <p:cNvPr id="1901" name="Google Shape;1901;p29"/>
            <p:cNvGrpSpPr/>
            <p:nvPr/>
          </p:nvGrpSpPr>
          <p:grpSpPr>
            <a:xfrm>
              <a:off x="312508" y="3820574"/>
              <a:ext cx="6859228" cy="305738"/>
              <a:chOff x="312508" y="4522942"/>
              <a:chExt cx="7001606" cy="305738"/>
            </a:xfrm>
          </p:grpSpPr>
          <p:sp>
            <p:nvSpPr>
              <p:cNvPr id="1902" name="Google Shape;1902;p29"/>
              <p:cNvSpPr/>
              <p:nvPr/>
            </p:nvSpPr>
            <p:spPr>
              <a:xfrm>
                <a:off x="312508" y="4522942"/>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903" name="Google Shape;1903;p29"/>
              <p:cNvSpPr txBox="1"/>
              <p:nvPr/>
            </p:nvSpPr>
            <p:spPr>
              <a:xfrm>
                <a:off x="466031" y="4572681"/>
                <a:ext cx="6409377" cy="184666"/>
              </a:xfrm>
              <a:prstGeom prst="rect">
                <a:avLst/>
              </a:prstGeom>
              <a:noFill/>
              <a:ln>
                <a:noFill/>
              </a:ln>
            </p:spPr>
            <p:txBody>
              <a:bodyPr spcFirstLastPara="1" wrap="square" lIns="0" tIns="0" rIns="0" bIns="0" anchor="ctr" anchorCtr="0">
                <a:spAutoFit/>
              </a:bodyPr>
              <a:lstStyle/>
              <a:p>
                <a:pPr marL="0" marR="0" lvl="0" indent="0" algn="l" rtl="0">
                  <a:spcBef>
                    <a:spcPts val="0"/>
                  </a:spcBef>
                  <a:spcAft>
                    <a:spcPts val="0"/>
                  </a:spcAft>
                  <a:buNone/>
                </a:pPr>
                <a:r>
                  <a:rPr lang="en-US" sz="1200" b="1" dirty="0">
                    <a:solidFill>
                      <a:schemeClr val="dk1"/>
                    </a:solidFill>
                    <a:latin typeface="Arial"/>
                    <a:ea typeface="Arial"/>
                    <a:cs typeface="Arial"/>
                    <a:sym typeface="Arial"/>
                  </a:rPr>
                  <a:t>Overview of the PTF Leadership</a:t>
                </a:r>
                <a:endParaRPr sz="1000" b="1" dirty="0">
                  <a:solidFill>
                    <a:schemeClr val="dk1"/>
                  </a:solidFill>
                  <a:latin typeface="Arial"/>
                  <a:ea typeface="Arial"/>
                  <a:cs typeface="Arial"/>
                  <a:sym typeface="Arial"/>
                </a:endParaRPr>
              </a:p>
            </p:txBody>
          </p:sp>
          <p:cxnSp>
            <p:nvCxnSpPr>
              <p:cNvPr id="1904" name="Google Shape;1904;p29"/>
              <p:cNvCxnSpPr/>
              <p:nvPr/>
            </p:nvCxnSpPr>
            <p:spPr>
              <a:xfrm>
                <a:off x="312508" y="4828680"/>
                <a:ext cx="7001606" cy="0"/>
              </a:xfrm>
              <a:prstGeom prst="straightConnector1">
                <a:avLst/>
              </a:prstGeom>
              <a:noFill/>
              <a:ln w="12700" cap="sq" cmpd="sng">
                <a:solidFill>
                  <a:srgbClr val="175C2C"/>
                </a:solidFill>
                <a:prstDash val="solid"/>
                <a:round/>
                <a:headEnd type="none" w="sm" len="sm"/>
                <a:tailEnd type="none" w="sm" len="sm"/>
              </a:ln>
            </p:spPr>
          </p:cxnSp>
        </p:grpSp>
        <p:sp>
          <p:nvSpPr>
            <p:cNvPr id="1905" name="Google Shape;1905;p29"/>
            <p:cNvSpPr txBox="1"/>
            <p:nvPr/>
          </p:nvSpPr>
          <p:spPr>
            <a:xfrm>
              <a:off x="454886" y="4189937"/>
              <a:ext cx="6859228" cy="1489294"/>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Leadership consists of sixteen individuals. Ministries/Department/Agency heads were later co-opted to the original leaders. </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p:txBody>
        </p:sp>
      </p:grpSp>
      <p:sp>
        <p:nvSpPr>
          <p:cNvPr id="1906" name="Google Shape;1906;p29"/>
          <p:cNvSpPr/>
          <p:nvPr/>
        </p:nvSpPr>
        <p:spPr>
          <a:xfrm>
            <a:off x="391720" y="5699444"/>
            <a:ext cx="1282965" cy="881465"/>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dirty="0">
                <a:solidFill>
                  <a:srgbClr val="FFFFFF"/>
                </a:solidFill>
                <a:latin typeface="Arial"/>
                <a:ea typeface="Arial"/>
                <a:cs typeface="Arial"/>
                <a:sym typeface="Arial"/>
              </a:rPr>
              <a:t>PTF Chairman </a:t>
            </a:r>
            <a:endParaRPr dirty="0"/>
          </a:p>
          <a:p>
            <a:pPr marL="0" marR="0" lvl="0" indent="0" algn="ctr" rtl="0">
              <a:spcBef>
                <a:spcPts val="600"/>
              </a:spcBef>
              <a:spcAft>
                <a:spcPts val="0"/>
              </a:spcAft>
              <a:buNone/>
            </a:pPr>
            <a:r>
              <a:rPr lang="en-US" sz="800" b="1" dirty="0">
                <a:solidFill>
                  <a:srgbClr val="FFFFFF"/>
                </a:solidFill>
                <a:latin typeface="Arial"/>
                <a:ea typeface="Arial"/>
                <a:cs typeface="Arial"/>
                <a:sym typeface="Arial"/>
              </a:rPr>
              <a:t>Mr. Boss Mustapha</a:t>
            </a:r>
            <a:endParaRPr sz="800" dirty="0">
              <a:solidFill>
                <a:schemeClr val="dk1"/>
              </a:solidFill>
              <a:latin typeface="Arial"/>
              <a:ea typeface="Arial"/>
              <a:cs typeface="Arial"/>
              <a:sym typeface="Arial"/>
            </a:endParaRPr>
          </a:p>
        </p:txBody>
      </p:sp>
      <p:sp>
        <p:nvSpPr>
          <p:cNvPr id="1907" name="Google Shape;1907;p29"/>
          <p:cNvSpPr/>
          <p:nvPr/>
        </p:nvSpPr>
        <p:spPr>
          <a:xfrm>
            <a:off x="1768468" y="5690933"/>
            <a:ext cx="1193687" cy="889976"/>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National Coordinator </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Dr. Sani Aliy</a:t>
            </a:r>
            <a:r>
              <a:rPr lang="en-US" sz="900" b="1">
                <a:solidFill>
                  <a:srgbClr val="FFFFFF"/>
                </a:solidFill>
                <a:latin typeface="Arial"/>
                <a:ea typeface="Arial"/>
                <a:cs typeface="Arial"/>
                <a:sym typeface="Arial"/>
              </a:rPr>
              <a:t>u</a:t>
            </a:r>
            <a:endParaRPr sz="800">
              <a:solidFill>
                <a:schemeClr val="dk1"/>
              </a:solidFill>
              <a:latin typeface="Arial"/>
              <a:ea typeface="Arial"/>
              <a:cs typeface="Arial"/>
              <a:sym typeface="Arial"/>
            </a:endParaRPr>
          </a:p>
        </p:txBody>
      </p:sp>
      <p:sp>
        <p:nvSpPr>
          <p:cNvPr id="1908" name="Google Shape;1908;p29"/>
          <p:cNvSpPr/>
          <p:nvPr/>
        </p:nvSpPr>
        <p:spPr>
          <a:xfrm>
            <a:off x="3143751" y="5698437"/>
            <a:ext cx="1193687" cy="889976"/>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Health</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Dr. Osagie Ehanire</a:t>
            </a:r>
            <a:endParaRPr sz="800" b="1">
              <a:solidFill>
                <a:srgbClr val="FFFFFF"/>
              </a:solidFill>
              <a:latin typeface="Arial"/>
              <a:ea typeface="Arial"/>
              <a:cs typeface="Arial"/>
              <a:sym typeface="Arial"/>
            </a:endParaRPr>
          </a:p>
        </p:txBody>
      </p:sp>
      <p:sp>
        <p:nvSpPr>
          <p:cNvPr id="1909" name="Google Shape;1909;p29"/>
          <p:cNvSpPr/>
          <p:nvPr/>
        </p:nvSpPr>
        <p:spPr>
          <a:xfrm>
            <a:off x="4519034" y="5720851"/>
            <a:ext cx="1193687" cy="889976"/>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State for Health</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Dr. Adeleke Mamora</a:t>
            </a:r>
            <a:endParaRPr sz="800" b="1">
              <a:solidFill>
                <a:srgbClr val="FFFFFF"/>
              </a:solidFill>
              <a:latin typeface="Arial"/>
              <a:ea typeface="Arial"/>
              <a:cs typeface="Arial"/>
              <a:sym typeface="Arial"/>
            </a:endParaRPr>
          </a:p>
        </p:txBody>
      </p:sp>
      <p:sp>
        <p:nvSpPr>
          <p:cNvPr id="1910" name="Google Shape;1910;p29"/>
          <p:cNvSpPr/>
          <p:nvPr/>
        </p:nvSpPr>
        <p:spPr>
          <a:xfrm>
            <a:off x="5870076" y="5717120"/>
            <a:ext cx="1193687" cy="893707"/>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Aviation</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Mr. Hadi Sirika</a:t>
            </a:r>
            <a:endParaRPr sz="800" b="1">
              <a:solidFill>
                <a:srgbClr val="FFFFFF"/>
              </a:solidFill>
              <a:latin typeface="Arial"/>
              <a:ea typeface="Arial"/>
              <a:cs typeface="Arial"/>
              <a:sym typeface="Arial"/>
            </a:endParaRPr>
          </a:p>
        </p:txBody>
      </p:sp>
      <p:sp>
        <p:nvSpPr>
          <p:cNvPr id="1911" name="Google Shape;1911;p29"/>
          <p:cNvSpPr/>
          <p:nvPr/>
        </p:nvSpPr>
        <p:spPr>
          <a:xfrm>
            <a:off x="400804" y="6718172"/>
            <a:ext cx="1282965" cy="853051"/>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600" b="1">
              <a:solidFill>
                <a:srgbClr val="FFFFFF"/>
              </a:solidFill>
              <a:latin typeface="Arial"/>
              <a:ea typeface="Arial"/>
              <a:cs typeface="Arial"/>
              <a:sym typeface="Arial"/>
            </a:endParaRPr>
          </a:p>
          <a:p>
            <a:pPr marL="0" marR="0" lvl="0" indent="0" algn="ctr" rtl="0">
              <a:spcBef>
                <a:spcPts val="600"/>
              </a:spcBef>
              <a:spcAft>
                <a:spcPts val="0"/>
              </a:spcAft>
              <a:buNone/>
            </a:pPr>
            <a:endParaRPr sz="600" b="1">
              <a:solidFill>
                <a:srgbClr val="FFFFFF"/>
              </a:solidFill>
              <a:latin typeface="Arial"/>
              <a:ea typeface="Arial"/>
              <a:cs typeface="Arial"/>
              <a:sym typeface="Arial"/>
            </a:endParaRPr>
          </a:p>
          <a:p>
            <a:pPr marL="0" marR="0" lvl="0" indent="0" algn="ctr" rtl="0">
              <a:spcBef>
                <a:spcPts val="600"/>
              </a:spcBef>
              <a:spcAft>
                <a:spcPts val="0"/>
              </a:spcAft>
              <a:buNone/>
            </a:pPr>
            <a:endParaRPr sz="600" b="1">
              <a:solidFill>
                <a:srgbClr val="FFFFFF"/>
              </a:solidFill>
              <a:latin typeface="Arial"/>
              <a:ea typeface="Arial"/>
              <a:cs typeface="Arial"/>
              <a:sym typeface="Arial"/>
            </a:endParaRPr>
          </a:p>
          <a:p>
            <a:pPr marL="0" marR="0" lvl="0" indent="0" algn="ctr" rtl="0">
              <a:spcBef>
                <a:spcPts val="600"/>
              </a:spcBef>
              <a:spcAft>
                <a:spcPts val="0"/>
              </a:spcAft>
              <a:buNone/>
            </a:pPr>
            <a:endParaRPr sz="600" b="1">
              <a:solidFill>
                <a:srgbClr val="FFFFFF"/>
              </a:solidFill>
              <a:latin typeface="Arial"/>
              <a:ea typeface="Arial"/>
              <a:cs typeface="Arial"/>
              <a:sym typeface="Arial"/>
            </a:endParaRPr>
          </a:p>
          <a:p>
            <a:pPr marL="0" marR="0" lvl="0" indent="0" algn="ctr" rtl="0">
              <a:spcBef>
                <a:spcPts val="600"/>
              </a:spcBef>
              <a:spcAft>
                <a:spcPts val="0"/>
              </a:spcAft>
              <a:buNone/>
            </a:pPr>
            <a:r>
              <a:rPr lang="en-US" sz="600" b="1">
                <a:solidFill>
                  <a:srgbClr val="FFFFFF"/>
                </a:solidFill>
                <a:latin typeface="Arial"/>
                <a:ea typeface="Arial"/>
                <a:cs typeface="Arial"/>
                <a:sym typeface="Arial"/>
              </a:rPr>
              <a:t>Hon. Minister of Humanitarian Affairs, Disaster Management and Social Development</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Hajia Sadiya Umar Farouk </a:t>
            </a:r>
            <a:endParaRPr/>
          </a:p>
          <a:p>
            <a:pPr marL="0" marR="0" lvl="0" indent="0" algn="ctr" rtl="0">
              <a:spcBef>
                <a:spcPts val="600"/>
              </a:spcBef>
              <a:spcAft>
                <a:spcPts val="0"/>
              </a:spcAft>
              <a:buNone/>
            </a:pPr>
            <a:endParaRPr sz="900" b="1">
              <a:solidFill>
                <a:srgbClr val="FFFFFF"/>
              </a:solidFill>
              <a:latin typeface="Arial"/>
              <a:ea typeface="Arial"/>
              <a:cs typeface="Arial"/>
              <a:sym typeface="Arial"/>
            </a:endParaRPr>
          </a:p>
          <a:p>
            <a:pPr marL="0" marR="0" lvl="0" indent="0" algn="ctr" rtl="0">
              <a:spcBef>
                <a:spcPts val="600"/>
              </a:spcBef>
              <a:spcAft>
                <a:spcPts val="0"/>
              </a:spcAft>
              <a:buNone/>
            </a:pPr>
            <a:endParaRPr sz="900" b="1">
              <a:solidFill>
                <a:srgbClr val="FFFFFF"/>
              </a:solidFill>
              <a:latin typeface="Arial"/>
              <a:ea typeface="Arial"/>
              <a:cs typeface="Arial"/>
              <a:sym typeface="Arial"/>
            </a:endParaRPr>
          </a:p>
          <a:p>
            <a:pPr marL="0" marR="0" lvl="0" indent="0" algn="ctr" rtl="0">
              <a:spcBef>
                <a:spcPts val="600"/>
              </a:spcBef>
              <a:spcAft>
                <a:spcPts val="0"/>
              </a:spcAft>
              <a:buNone/>
            </a:pPr>
            <a:endParaRPr sz="900" b="1">
              <a:solidFill>
                <a:srgbClr val="FFFFFF"/>
              </a:solidFill>
              <a:latin typeface="Arial"/>
              <a:ea typeface="Arial"/>
              <a:cs typeface="Arial"/>
              <a:sym typeface="Arial"/>
            </a:endParaRPr>
          </a:p>
        </p:txBody>
      </p:sp>
      <p:sp>
        <p:nvSpPr>
          <p:cNvPr id="1912" name="Google Shape;1912;p29"/>
          <p:cNvSpPr/>
          <p:nvPr/>
        </p:nvSpPr>
        <p:spPr>
          <a:xfrm>
            <a:off x="1774567" y="6718173"/>
            <a:ext cx="1193687" cy="853052"/>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Education</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Mallam Adamu Adamu</a:t>
            </a:r>
            <a:endParaRPr sz="800">
              <a:solidFill>
                <a:schemeClr val="dk1"/>
              </a:solidFill>
              <a:latin typeface="Arial"/>
              <a:ea typeface="Arial"/>
              <a:cs typeface="Arial"/>
              <a:sym typeface="Arial"/>
            </a:endParaRPr>
          </a:p>
        </p:txBody>
      </p:sp>
      <p:sp>
        <p:nvSpPr>
          <p:cNvPr id="1913" name="Google Shape;1913;p29"/>
          <p:cNvSpPr/>
          <p:nvPr/>
        </p:nvSpPr>
        <p:spPr>
          <a:xfrm>
            <a:off x="3149850" y="6718173"/>
            <a:ext cx="1193687" cy="853052"/>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State for Education</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Mr. Chukwuemeka Nwajiuba</a:t>
            </a:r>
            <a:endParaRPr sz="800" b="1">
              <a:solidFill>
                <a:srgbClr val="FFFFFF"/>
              </a:solidFill>
              <a:latin typeface="Arial"/>
              <a:ea typeface="Arial"/>
              <a:cs typeface="Arial"/>
              <a:sym typeface="Arial"/>
            </a:endParaRPr>
          </a:p>
        </p:txBody>
      </p:sp>
      <p:sp>
        <p:nvSpPr>
          <p:cNvPr id="1914" name="Google Shape;1914;p29"/>
          <p:cNvSpPr/>
          <p:nvPr/>
        </p:nvSpPr>
        <p:spPr>
          <a:xfrm>
            <a:off x="4525133" y="6718173"/>
            <a:ext cx="1193687" cy="853051"/>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Foreign Affairs </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Mr. Geoffrey Onyeama</a:t>
            </a:r>
            <a:endParaRPr sz="800" b="1">
              <a:solidFill>
                <a:srgbClr val="FFFFFF"/>
              </a:solidFill>
              <a:latin typeface="Arial"/>
              <a:ea typeface="Arial"/>
              <a:cs typeface="Arial"/>
              <a:sym typeface="Arial"/>
            </a:endParaRPr>
          </a:p>
        </p:txBody>
      </p:sp>
      <p:sp>
        <p:nvSpPr>
          <p:cNvPr id="1915" name="Google Shape;1915;p29"/>
          <p:cNvSpPr/>
          <p:nvPr/>
        </p:nvSpPr>
        <p:spPr>
          <a:xfrm>
            <a:off x="5876175" y="6718173"/>
            <a:ext cx="1193687" cy="853051"/>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Information &amp; Culture</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Alhaji Lai Mohammed</a:t>
            </a:r>
            <a:endParaRPr/>
          </a:p>
        </p:txBody>
      </p:sp>
      <p:sp>
        <p:nvSpPr>
          <p:cNvPr id="1916" name="Google Shape;1916;p29"/>
          <p:cNvSpPr/>
          <p:nvPr/>
        </p:nvSpPr>
        <p:spPr>
          <a:xfrm>
            <a:off x="1774567" y="7713727"/>
            <a:ext cx="1202694" cy="853035"/>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latin typeface="Arial"/>
                <a:ea typeface="Arial"/>
                <a:cs typeface="Arial"/>
                <a:sym typeface="Arial"/>
              </a:rPr>
              <a:t>Hon. Minister of Environment</a:t>
            </a:r>
            <a:endParaRPr/>
          </a:p>
          <a:p>
            <a:pPr marL="0" marR="0" lvl="0" indent="0" algn="ctr" rtl="0">
              <a:spcBef>
                <a:spcPts val="600"/>
              </a:spcBef>
              <a:spcAft>
                <a:spcPts val="0"/>
              </a:spcAft>
              <a:buNone/>
            </a:pPr>
            <a:r>
              <a:rPr lang="en-US" sz="800" b="1">
                <a:solidFill>
                  <a:srgbClr val="FFFFFF"/>
                </a:solidFill>
                <a:latin typeface="Arial"/>
                <a:ea typeface="Arial"/>
                <a:cs typeface="Arial"/>
                <a:sym typeface="Arial"/>
              </a:rPr>
              <a:t>Dr. Mohammad Abubakar</a:t>
            </a:r>
            <a:endParaRPr sz="800">
              <a:solidFill>
                <a:schemeClr val="dk1"/>
              </a:solidFill>
              <a:latin typeface="Arial"/>
              <a:ea typeface="Arial"/>
              <a:cs typeface="Arial"/>
              <a:sym typeface="Arial"/>
            </a:endParaRPr>
          </a:p>
        </p:txBody>
      </p:sp>
      <p:sp>
        <p:nvSpPr>
          <p:cNvPr id="1917" name="Google Shape;1917;p29"/>
          <p:cNvSpPr/>
          <p:nvPr/>
        </p:nvSpPr>
        <p:spPr>
          <a:xfrm>
            <a:off x="3154096" y="7705277"/>
            <a:ext cx="1202694" cy="853035"/>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dirty="0">
                <a:solidFill>
                  <a:schemeClr val="bg1"/>
                </a:solidFill>
                <a:latin typeface="Arial"/>
                <a:ea typeface="Arial"/>
                <a:cs typeface="Arial"/>
                <a:sym typeface="Arial"/>
              </a:rPr>
              <a:t>Director-General Nigeria Centre for Disease Control</a:t>
            </a:r>
            <a:endParaRPr dirty="0">
              <a:solidFill>
                <a:schemeClr val="bg1"/>
              </a:solidFill>
            </a:endParaRPr>
          </a:p>
          <a:p>
            <a:pPr marL="0" marR="0" lvl="0" indent="0" algn="ctr" rtl="0">
              <a:spcBef>
                <a:spcPts val="600"/>
              </a:spcBef>
              <a:spcAft>
                <a:spcPts val="0"/>
              </a:spcAft>
              <a:buNone/>
            </a:pPr>
            <a:r>
              <a:rPr lang="en-US" sz="800" b="1" dirty="0">
                <a:solidFill>
                  <a:schemeClr val="bg1"/>
                </a:solidFill>
                <a:latin typeface="Arial"/>
                <a:ea typeface="Arial"/>
                <a:cs typeface="Arial"/>
                <a:sym typeface="Arial"/>
              </a:rPr>
              <a:t>Dr. </a:t>
            </a:r>
            <a:r>
              <a:rPr lang="en-US" sz="800" b="1" dirty="0" err="1">
                <a:solidFill>
                  <a:schemeClr val="bg1"/>
                </a:solidFill>
                <a:latin typeface="Arial"/>
                <a:ea typeface="Arial"/>
                <a:cs typeface="Arial"/>
                <a:sym typeface="Arial"/>
              </a:rPr>
              <a:t>Chikwe</a:t>
            </a:r>
            <a:r>
              <a:rPr lang="en-US" sz="800" b="1" dirty="0">
                <a:solidFill>
                  <a:schemeClr val="bg1"/>
                </a:solidFill>
                <a:latin typeface="Arial"/>
                <a:ea typeface="Arial"/>
                <a:cs typeface="Arial"/>
                <a:sym typeface="Arial"/>
              </a:rPr>
              <a:t> </a:t>
            </a:r>
            <a:r>
              <a:rPr lang="en-US" sz="800" b="1" dirty="0" err="1">
                <a:solidFill>
                  <a:srgbClr val="FFFFFF"/>
                </a:solidFill>
                <a:latin typeface="Arial"/>
                <a:ea typeface="Arial"/>
                <a:cs typeface="Arial"/>
                <a:sym typeface="Arial"/>
              </a:rPr>
              <a:t>Ihekweazu</a:t>
            </a:r>
            <a:endParaRPr sz="800" dirty="0">
              <a:solidFill>
                <a:schemeClr val="dk1"/>
              </a:solidFill>
              <a:latin typeface="Arial"/>
              <a:ea typeface="Arial"/>
              <a:cs typeface="Arial"/>
              <a:sym typeface="Arial"/>
            </a:endParaRPr>
          </a:p>
        </p:txBody>
      </p:sp>
      <p:sp>
        <p:nvSpPr>
          <p:cNvPr id="1918" name="Google Shape;1918;p29"/>
          <p:cNvSpPr/>
          <p:nvPr/>
        </p:nvSpPr>
        <p:spPr>
          <a:xfrm>
            <a:off x="4509190" y="7698406"/>
            <a:ext cx="1202694" cy="853034"/>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dirty="0">
                <a:solidFill>
                  <a:srgbClr val="FFFFFF"/>
                </a:solidFill>
                <a:latin typeface="Arial"/>
                <a:ea typeface="Arial"/>
                <a:cs typeface="Arial"/>
                <a:sym typeface="Arial"/>
              </a:rPr>
              <a:t>Executive Director NPHCDA</a:t>
            </a:r>
            <a:endParaRPr dirty="0"/>
          </a:p>
          <a:p>
            <a:pPr marL="0" marR="0" lvl="0" indent="0" algn="ctr" rtl="0">
              <a:spcBef>
                <a:spcPts val="600"/>
              </a:spcBef>
              <a:spcAft>
                <a:spcPts val="0"/>
              </a:spcAft>
              <a:buNone/>
            </a:pPr>
            <a:r>
              <a:rPr lang="en-US" sz="800" b="1" dirty="0">
                <a:solidFill>
                  <a:srgbClr val="FFFFFF"/>
                </a:solidFill>
                <a:latin typeface="Arial"/>
                <a:ea typeface="Arial"/>
                <a:cs typeface="Arial"/>
                <a:sym typeface="Arial"/>
              </a:rPr>
              <a:t>Dr. Faisal Shuaib</a:t>
            </a:r>
            <a:endParaRPr sz="800" dirty="0">
              <a:solidFill>
                <a:schemeClr val="dk1"/>
              </a:solidFill>
              <a:latin typeface="Arial"/>
              <a:ea typeface="Arial"/>
              <a:cs typeface="Arial"/>
              <a:sym typeface="Arial"/>
            </a:endParaRPr>
          </a:p>
        </p:txBody>
      </p:sp>
      <p:sp>
        <p:nvSpPr>
          <p:cNvPr id="1919" name="Google Shape;1919;p29"/>
          <p:cNvSpPr/>
          <p:nvPr/>
        </p:nvSpPr>
        <p:spPr>
          <a:xfrm>
            <a:off x="5876175" y="7713174"/>
            <a:ext cx="1202694" cy="85358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dirty="0">
                <a:solidFill>
                  <a:schemeClr val="bg1"/>
                </a:solidFill>
                <a:latin typeface="Arial"/>
                <a:ea typeface="Arial"/>
                <a:cs typeface="Arial"/>
                <a:sym typeface="Arial"/>
              </a:rPr>
              <a:t>Director-General Directorate of State Services</a:t>
            </a:r>
            <a:endParaRPr dirty="0">
              <a:solidFill>
                <a:schemeClr val="bg1"/>
              </a:solidFill>
            </a:endParaRPr>
          </a:p>
          <a:p>
            <a:pPr marL="0" marR="0" lvl="0" indent="0" algn="ctr" rtl="0">
              <a:spcBef>
                <a:spcPts val="600"/>
              </a:spcBef>
              <a:spcAft>
                <a:spcPts val="0"/>
              </a:spcAft>
              <a:buNone/>
            </a:pPr>
            <a:r>
              <a:rPr lang="en-US" sz="800" b="1" dirty="0">
                <a:solidFill>
                  <a:schemeClr val="bg1"/>
                </a:solidFill>
                <a:latin typeface="Arial"/>
                <a:ea typeface="Arial"/>
                <a:cs typeface="Arial"/>
                <a:sym typeface="Arial"/>
              </a:rPr>
              <a:t>Mr. Yusuf B. </a:t>
            </a:r>
            <a:r>
              <a:rPr lang="en-US" sz="800" b="1" dirty="0" err="1">
                <a:solidFill>
                  <a:schemeClr val="bg1"/>
                </a:solidFill>
                <a:latin typeface="Arial"/>
                <a:ea typeface="Arial"/>
                <a:cs typeface="Arial"/>
                <a:sym typeface="Arial"/>
              </a:rPr>
              <a:t>Magaji</a:t>
            </a:r>
            <a:endParaRPr sz="800" dirty="0">
              <a:solidFill>
                <a:schemeClr val="bg1"/>
              </a:solidFill>
              <a:latin typeface="Arial"/>
              <a:ea typeface="Arial"/>
              <a:cs typeface="Arial"/>
              <a:sym typeface="Arial"/>
            </a:endParaRPr>
          </a:p>
        </p:txBody>
      </p:sp>
      <p:sp>
        <p:nvSpPr>
          <p:cNvPr id="1920" name="Google Shape;1920;p29"/>
          <p:cNvSpPr/>
          <p:nvPr/>
        </p:nvSpPr>
        <p:spPr>
          <a:xfrm>
            <a:off x="391800" y="7708500"/>
            <a:ext cx="1282800" cy="8529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dirty="0">
                <a:solidFill>
                  <a:srgbClr val="FFFFFF"/>
                </a:solidFill>
                <a:latin typeface="Arial"/>
                <a:ea typeface="Arial"/>
                <a:cs typeface="Arial"/>
                <a:sym typeface="Arial"/>
              </a:rPr>
              <a:t>Hon. Minister of </a:t>
            </a:r>
            <a:r>
              <a:rPr lang="en-US" sz="600" b="1" dirty="0">
                <a:solidFill>
                  <a:srgbClr val="FFFFFF"/>
                </a:solidFill>
              </a:rPr>
              <a:t>Interior</a:t>
            </a:r>
            <a:endParaRPr dirty="0"/>
          </a:p>
          <a:p>
            <a:pPr marL="0" marR="0" lvl="0" indent="0" algn="ctr" rtl="0">
              <a:spcBef>
                <a:spcPts val="600"/>
              </a:spcBef>
              <a:spcAft>
                <a:spcPts val="0"/>
              </a:spcAft>
              <a:buNone/>
            </a:pPr>
            <a:r>
              <a:rPr lang="en-US" sz="800" b="1" dirty="0">
                <a:solidFill>
                  <a:srgbClr val="FFFFFF"/>
                </a:solidFill>
              </a:rPr>
              <a:t>Mr. </a:t>
            </a:r>
            <a:r>
              <a:rPr lang="en-US" sz="800" b="1" dirty="0" err="1">
                <a:solidFill>
                  <a:schemeClr val="bg1"/>
                </a:solidFill>
              </a:rPr>
              <a:t>Ogbeni</a:t>
            </a:r>
            <a:r>
              <a:rPr lang="en-US" sz="800" b="1" dirty="0">
                <a:solidFill>
                  <a:schemeClr val="bg1"/>
                </a:solidFill>
              </a:rPr>
              <a:t> </a:t>
            </a:r>
            <a:r>
              <a:rPr lang="en-US" sz="800" b="1" dirty="0" err="1">
                <a:solidFill>
                  <a:schemeClr val="bg1"/>
                </a:solidFill>
              </a:rPr>
              <a:t>Ra’uf</a:t>
            </a:r>
            <a:r>
              <a:rPr lang="en-US" sz="800" b="1" dirty="0">
                <a:solidFill>
                  <a:schemeClr val="bg1"/>
                </a:solidFill>
              </a:rPr>
              <a:t> </a:t>
            </a:r>
            <a:r>
              <a:rPr lang="en-US" sz="800" b="1" dirty="0">
                <a:solidFill>
                  <a:srgbClr val="FFFFFF"/>
                </a:solidFill>
              </a:rPr>
              <a:t>Aregbesola</a:t>
            </a:r>
            <a:endParaRPr sz="800" dirty="0">
              <a:solidFill>
                <a:schemeClr val="dk1"/>
              </a:solidFill>
              <a:latin typeface="Arial"/>
              <a:ea typeface="Arial"/>
              <a:cs typeface="Arial"/>
              <a:sym typeface="Arial"/>
            </a:endParaRPr>
          </a:p>
        </p:txBody>
      </p:sp>
      <p:sp>
        <p:nvSpPr>
          <p:cNvPr id="1921" name="Google Shape;1921;p29"/>
          <p:cNvSpPr/>
          <p:nvPr/>
        </p:nvSpPr>
        <p:spPr>
          <a:xfrm>
            <a:off x="3139242" y="8692352"/>
            <a:ext cx="1202700" cy="852900"/>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600" b="1">
                <a:solidFill>
                  <a:srgbClr val="FFFFFF"/>
                </a:solidFill>
              </a:rPr>
              <a:t>WHO Country Representative</a:t>
            </a:r>
            <a:endParaRPr/>
          </a:p>
          <a:p>
            <a:pPr marL="0" marR="0" lvl="0" indent="0" algn="ctr" rtl="0">
              <a:spcBef>
                <a:spcPts val="600"/>
              </a:spcBef>
              <a:spcAft>
                <a:spcPts val="0"/>
              </a:spcAft>
              <a:buNone/>
            </a:pPr>
            <a:r>
              <a:rPr lang="en-US" sz="800" b="1">
                <a:solidFill>
                  <a:srgbClr val="FFFFFF"/>
                </a:solidFill>
              </a:rPr>
              <a:t>Dr. Walter Mulombo</a:t>
            </a:r>
            <a:endParaRPr sz="800">
              <a:solidFill>
                <a:schemeClr val="dk1"/>
              </a:solidFill>
              <a:latin typeface="Arial"/>
              <a:ea typeface="Arial"/>
              <a:cs typeface="Arial"/>
              <a:sym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926"/>
        <p:cNvGrpSpPr/>
        <p:nvPr/>
      </p:nvGrpSpPr>
      <p:grpSpPr>
        <a:xfrm>
          <a:off x="0" y="0"/>
          <a:ext cx="0" cy="0"/>
          <a:chOff x="0" y="0"/>
          <a:chExt cx="0" cy="0"/>
        </a:xfrm>
      </p:grpSpPr>
      <p:pic>
        <p:nvPicPr>
          <p:cNvPr id="1927" name="Google Shape;1927;p3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928" name="Google Shape;1928;p3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33</a:t>
            </a:fld>
            <a:endParaRPr sz="500">
              <a:solidFill>
                <a:srgbClr val="161616"/>
              </a:solidFill>
            </a:endParaRPr>
          </a:p>
        </p:txBody>
      </p:sp>
      <p:sp>
        <p:nvSpPr>
          <p:cNvPr id="1929" name="Google Shape;1929;p3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1930" name="Google Shape;1930;p3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1931" name="Google Shape;1931;p3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932" name="Google Shape;1932;p3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INTRODUCTION</a:t>
            </a:r>
            <a:endParaRPr sz="1800" b="1">
              <a:solidFill>
                <a:schemeClr val="lt1"/>
              </a:solidFill>
              <a:latin typeface="Arial"/>
              <a:ea typeface="Arial"/>
              <a:cs typeface="Arial"/>
              <a:sym typeface="Arial"/>
            </a:endParaRPr>
          </a:p>
        </p:txBody>
      </p:sp>
      <p:cxnSp>
        <p:nvCxnSpPr>
          <p:cNvPr id="1933" name="Google Shape;1933;p30"/>
          <p:cNvCxnSpPr/>
          <p:nvPr/>
        </p:nvCxnSpPr>
        <p:spPr>
          <a:xfrm>
            <a:off x="275724" y="10147686"/>
            <a:ext cx="7038390" cy="0"/>
          </a:xfrm>
          <a:prstGeom prst="straightConnector1">
            <a:avLst/>
          </a:prstGeom>
          <a:noFill/>
          <a:ln w="9525" cap="sq" cmpd="sng">
            <a:solidFill>
              <a:srgbClr val="A5A5A5"/>
            </a:solidFill>
            <a:prstDash val="solid"/>
            <a:round/>
            <a:headEnd type="none" w="sm" len="sm"/>
            <a:tailEnd type="none" w="sm" len="sm"/>
          </a:ln>
        </p:spPr>
      </p:cxnSp>
      <p:sp>
        <p:nvSpPr>
          <p:cNvPr id="1934" name="Google Shape;1934;p30"/>
          <p:cNvSpPr txBox="1"/>
          <p:nvPr/>
        </p:nvSpPr>
        <p:spPr>
          <a:xfrm>
            <a:off x="454886" y="1763485"/>
            <a:ext cx="5978014" cy="215444"/>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400" b="1" dirty="0">
                <a:solidFill>
                  <a:schemeClr val="lt1"/>
                </a:solidFill>
                <a:latin typeface="Arial"/>
                <a:ea typeface="Arial"/>
                <a:cs typeface="Arial"/>
                <a:sym typeface="Arial"/>
              </a:rPr>
              <a:t>Birth of the Presidential Task Force for COVID-19 (PTF)</a:t>
            </a:r>
            <a:endParaRPr sz="1400" b="1" dirty="0">
              <a:solidFill>
                <a:schemeClr val="lt1"/>
              </a:solidFill>
              <a:latin typeface="Arial"/>
              <a:ea typeface="Arial"/>
              <a:cs typeface="Arial"/>
              <a:sym typeface="Arial"/>
            </a:endParaRPr>
          </a:p>
        </p:txBody>
      </p:sp>
      <p:sp>
        <p:nvSpPr>
          <p:cNvPr id="1935" name="Google Shape;1935;p30"/>
          <p:cNvSpPr/>
          <p:nvPr/>
        </p:nvSpPr>
        <p:spPr>
          <a:xfrm>
            <a:off x="312508" y="1670782"/>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936" name="Google Shape;1936;p30"/>
          <p:cNvSpPr txBox="1"/>
          <p:nvPr/>
        </p:nvSpPr>
        <p:spPr>
          <a:xfrm>
            <a:off x="466031" y="1740346"/>
            <a:ext cx="6409377" cy="15388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dirty="0">
                <a:solidFill>
                  <a:schemeClr val="dk1"/>
                </a:solidFill>
                <a:latin typeface="Arial"/>
                <a:ea typeface="Arial"/>
                <a:cs typeface="Arial"/>
                <a:sym typeface="Arial"/>
              </a:rPr>
              <a:t>Overview of the PTF Incident Management Structure</a:t>
            </a:r>
            <a:endParaRPr sz="1000" b="1" dirty="0">
              <a:solidFill>
                <a:schemeClr val="dk1"/>
              </a:solidFill>
              <a:latin typeface="Arial"/>
              <a:ea typeface="Arial"/>
              <a:cs typeface="Arial"/>
              <a:sym typeface="Arial"/>
            </a:endParaRPr>
          </a:p>
        </p:txBody>
      </p:sp>
      <p:sp>
        <p:nvSpPr>
          <p:cNvPr id="1937" name="Google Shape;1937;p30"/>
          <p:cNvSpPr/>
          <p:nvPr/>
        </p:nvSpPr>
        <p:spPr>
          <a:xfrm>
            <a:off x="445118" y="2016960"/>
            <a:ext cx="6693408" cy="2708434"/>
          </a:xfrm>
          <a:prstGeom prst="rect">
            <a:avLst/>
          </a:prstGeom>
          <a:noFill/>
          <a:ln>
            <a:noFill/>
          </a:ln>
        </p:spPr>
        <p:txBody>
          <a:bodyPr spcFirstLastPara="1" wrap="square" lIns="91425" tIns="45700" rIns="91425" bIns="45700" anchor="ctr" anchorCtr="0">
            <a:spAutoFit/>
          </a:bodyPr>
          <a:lstStyle/>
          <a:p>
            <a:pPr marL="0" marR="0" lvl="0" indent="0" algn="l" rtl="0">
              <a:lnSpc>
                <a:spcPct val="100000"/>
              </a:lnSpc>
              <a:spcBef>
                <a:spcPts val="0"/>
              </a:spcBef>
              <a:spcAft>
                <a:spcPts val="0"/>
              </a:spcAft>
              <a:buClr>
                <a:schemeClr val="dk1"/>
              </a:buClr>
              <a:buSzPts val="1000"/>
              <a:buFont typeface="Arial"/>
              <a:buNone/>
            </a:pPr>
            <a:r>
              <a:rPr lang="en-US" sz="1000" b="0" i="0" strike="noStrike" cap="none" dirty="0">
                <a:solidFill>
                  <a:schemeClr val="tx1"/>
                </a:solidFill>
                <a:latin typeface="Arial"/>
                <a:ea typeface="Arial"/>
                <a:cs typeface="Arial"/>
                <a:sym typeface="Arial"/>
              </a:rPr>
              <a:t>The PTF national incident command under the National Coordinator serves as the technical and operational arm of the PTF. Its key role is to ensure that the overall response is coordinated, and that MDAs align their activities into a single response. This was achieved through the establishment of a single command and control structure that operates within the National Pandemic Response Centre (NPRC). </a:t>
            </a:r>
            <a:endParaRPr dirty="0">
              <a:solidFill>
                <a:schemeClr val="tx1"/>
              </a:solidFill>
            </a:endParaRPr>
          </a:p>
          <a:p>
            <a:pPr marL="0" marR="0" lvl="0" indent="0" algn="l" rtl="0">
              <a:lnSpc>
                <a:spcPct val="100000"/>
              </a:lnSpc>
              <a:spcBef>
                <a:spcPts val="0"/>
              </a:spcBef>
              <a:spcAft>
                <a:spcPts val="0"/>
              </a:spcAft>
              <a:buClr>
                <a:schemeClr val="dk1"/>
              </a:buClr>
              <a:buSzPts val="1000"/>
              <a:buFont typeface="Arial"/>
              <a:buNone/>
            </a:pPr>
            <a:endParaRPr sz="1000" dirty="0">
              <a:solidFill>
                <a:schemeClr val="tx1"/>
              </a:solidFill>
              <a:latin typeface="Arial"/>
              <a:ea typeface="Arial"/>
              <a:cs typeface="Arial"/>
              <a:sym typeface="Arial"/>
            </a:endParaRPr>
          </a:p>
          <a:p>
            <a:pPr marL="0" marR="0" lvl="0" indent="0" algn="l" rtl="0">
              <a:spcBef>
                <a:spcPts val="0"/>
              </a:spcBef>
              <a:spcAft>
                <a:spcPts val="0"/>
              </a:spcAft>
              <a:buNone/>
            </a:pPr>
            <a:r>
              <a:rPr lang="en-US" sz="1000" dirty="0">
                <a:solidFill>
                  <a:schemeClr val="tx1"/>
                </a:solidFill>
                <a:latin typeface="Arial"/>
                <a:ea typeface="Arial"/>
                <a:cs typeface="Arial"/>
                <a:sym typeface="Arial"/>
              </a:rPr>
              <a:t>The PTF Incident Management Command (IMC) is headed by a National Incident Manager and has ten functional pillars and a subgroup. The various pillars were composed of members from MDAs, technical partners of donor agencies as well as NGOs supporting similar </a:t>
            </a:r>
            <a:r>
              <a:rPr lang="en-US" sz="1000" dirty="0">
                <a:solidFill>
                  <a:schemeClr val="dk1"/>
                </a:solidFill>
                <a:latin typeface="Arial"/>
                <a:ea typeface="Arial"/>
                <a:cs typeface="Arial"/>
                <a:sym typeface="Arial"/>
              </a:rPr>
              <a:t>activities. The IMC interfaces regularly with the state task forces, the state commissioners of Health as well the state Emergency Operation Centers (EOCs) to develop and review specific incident action plans/reports as well as to provide guidance for the response. State specific support provided to all states included fast-tracking the setting-up of diagnostic laboratories, providing guidance on setting-up isolation facilities, intensifying case search, strengthening contact tracing of suspects and Persons of Interest (POI), deployment of Rapid-Response Teams (RRT), implementation of LGA hotspot strategy, capacity building for infection Prevention and Control and Case Management. The IMC also reviewed and provided technical recommendations to the PTF through the National Coordinator regarding key implementation strategies. </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 IMC coordinates the activities of the various pillars and provides regular reports to the PTF.  </a:t>
            </a:r>
            <a:endParaRPr sz="1000" dirty="0">
              <a:solidFill>
                <a:schemeClr val="dk1"/>
              </a:solidFill>
              <a:latin typeface="Arial"/>
              <a:ea typeface="Arial"/>
              <a:cs typeface="Arial"/>
              <a:sym typeface="Arial"/>
            </a:endParaRPr>
          </a:p>
        </p:txBody>
      </p:sp>
      <p:grpSp>
        <p:nvGrpSpPr>
          <p:cNvPr id="1938" name="Google Shape;1938;p30"/>
          <p:cNvGrpSpPr/>
          <p:nvPr/>
        </p:nvGrpSpPr>
        <p:grpSpPr>
          <a:xfrm>
            <a:off x="312508" y="4876704"/>
            <a:ext cx="7001606" cy="1115619"/>
            <a:chOff x="312508" y="4670291"/>
            <a:chExt cx="7001606" cy="1115619"/>
          </a:xfrm>
        </p:grpSpPr>
        <p:sp>
          <p:nvSpPr>
            <p:cNvPr id="1939" name="Google Shape;1939;p30"/>
            <p:cNvSpPr/>
            <p:nvPr/>
          </p:nvSpPr>
          <p:spPr>
            <a:xfrm>
              <a:off x="312508" y="4670291"/>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940" name="Google Shape;1940;p30"/>
            <p:cNvSpPr txBox="1"/>
            <p:nvPr/>
          </p:nvSpPr>
          <p:spPr>
            <a:xfrm>
              <a:off x="466031" y="4739855"/>
              <a:ext cx="6409377" cy="15388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dirty="0">
                  <a:solidFill>
                    <a:schemeClr val="dk1"/>
                  </a:solidFill>
                  <a:latin typeface="Arial"/>
                  <a:ea typeface="Arial"/>
                  <a:cs typeface="Arial"/>
                  <a:sym typeface="Arial"/>
                </a:rPr>
                <a:t>Overview of Pillars (Functional Working Groups), Partners/Donors and MDAs</a:t>
              </a:r>
              <a:endParaRPr sz="1000" b="1" dirty="0">
                <a:solidFill>
                  <a:schemeClr val="dk1"/>
                </a:solidFill>
                <a:latin typeface="Arial"/>
                <a:ea typeface="Arial"/>
                <a:cs typeface="Arial"/>
                <a:sym typeface="Arial"/>
              </a:endParaRPr>
            </a:p>
          </p:txBody>
        </p:sp>
        <p:sp>
          <p:nvSpPr>
            <p:cNvPr id="1941" name="Google Shape;1941;p30"/>
            <p:cNvSpPr txBox="1"/>
            <p:nvPr/>
          </p:nvSpPr>
          <p:spPr>
            <a:xfrm>
              <a:off x="454886" y="5016469"/>
              <a:ext cx="6689833" cy="769441"/>
            </a:xfrm>
            <a:prstGeom prst="rect">
              <a:avLst/>
            </a:prstGeom>
            <a:noFill/>
            <a:ln>
              <a:noFill/>
            </a:ln>
          </p:spPr>
          <p:txBody>
            <a:bodyPr spcFirstLastPara="1" wrap="square" lIns="0" tIns="0" rIns="0" bIns="0" anchor="t" anchorCtr="0">
              <a:spAutoFit/>
            </a:bodyPr>
            <a:lstStyle/>
            <a:p>
              <a:pPr lvl="0"/>
              <a:r>
                <a:rPr lang="en-US" sz="1000" dirty="0">
                  <a:solidFill>
                    <a:schemeClr val="tx1"/>
                  </a:solidFill>
                  <a:latin typeface="Arial"/>
                  <a:ea typeface="Arial"/>
                  <a:cs typeface="Arial"/>
                  <a:sym typeface="Arial"/>
                </a:rPr>
                <a:t>To drive the implementation of the Pandemic Response Plan, the PTF established the NPRC run by a chief of secretariat that oversees the </a:t>
              </a:r>
              <a:r>
                <a:rPr lang="en-US" sz="1000" dirty="0">
                  <a:solidFill>
                    <a:schemeClr val="tx1"/>
                  </a:solidFill>
                </a:rPr>
                <a:t> finance, supply chain/logistics, and  overall coordination. The NIM oversees the pillars , with overall leadership provided by the </a:t>
              </a:r>
              <a:r>
                <a:rPr lang="en-US" sz="1000" dirty="0">
                  <a:solidFill>
                    <a:schemeClr val="tx1"/>
                  </a:solidFill>
                  <a:latin typeface="Arial"/>
                  <a:ea typeface="Arial"/>
                  <a:cs typeface="Arial"/>
                  <a:sym typeface="Arial"/>
                </a:rPr>
                <a:t>National Coordinator. The NPRC interacts through ten (10) functional pillars and a subgroup. In addition, the NPRC also collaborated with Partners/Donors and Ministries, Departments and Agencies (MDAs) in delivering its objective.</a:t>
              </a:r>
              <a:endParaRPr dirty="0">
                <a:solidFill>
                  <a:schemeClr val="tx1"/>
                </a:solidFill>
              </a:endParaRPr>
            </a:p>
          </p:txBody>
        </p:sp>
      </p:grpSp>
      <p:grpSp>
        <p:nvGrpSpPr>
          <p:cNvPr id="1942" name="Google Shape;1942;p30"/>
          <p:cNvGrpSpPr/>
          <p:nvPr/>
        </p:nvGrpSpPr>
        <p:grpSpPr>
          <a:xfrm>
            <a:off x="356390" y="6246162"/>
            <a:ext cx="6871871" cy="3302806"/>
            <a:chOff x="447410" y="1647493"/>
            <a:chExt cx="6871871" cy="3117560"/>
          </a:xfrm>
        </p:grpSpPr>
        <p:grpSp>
          <p:nvGrpSpPr>
            <p:cNvPr id="1943" name="Google Shape;1943;p30"/>
            <p:cNvGrpSpPr/>
            <p:nvPr/>
          </p:nvGrpSpPr>
          <p:grpSpPr>
            <a:xfrm>
              <a:off x="447410" y="1647493"/>
              <a:ext cx="6871871" cy="647084"/>
              <a:chOff x="447410" y="5793224"/>
              <a:chExt cx="6871871" cy="647084"/>
            </a:xfrm>
          </p:grpSpPr>
          <p:sp>
            <p:nvSpPr>
              <p:cNvPr id="1944" name="Google Shape;1944;p30"/>
              <p:cNvSpPr txBox="1"/>
              <p:nvPr/>
            </p:nvSpPr>
            <p:spPr>
              <a:xfrm>
                <a:off x="454886" y="5793224"/>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200" b="1" dirty="0">
                    <a:solidFill>
                      <a:srgbClr val="175C2C"/>
                    </a:solidFill>
                    <a:latin typeface="Arial"/>
                    <a:ea typeface="Arial"/>
                    <a:cs typeface="Arial"/>
                    <a:sym typeface="Arial"/>
                  </a:rPr>
                  <a:t>Pillars </a:t>
                </a:r>
                <a:endParaRPr sz="1200" b="1" i="1" dirty="0">
                  <a:solidFill>
                    <a:srgbClr val="175C2C"/>
                  </a:solidFill>
                  <a:latin typeface="Arial"/>
                  <a:ea typeface="Arial"/>
                  <a:cs typeface="Arial"/>
                  <a:sym typeface="Arial"/>
                </a:endParaRPr>
              </a:p>
            </p:txBody>
          </p:sp>
          <p:sp>
            <p:nvSpPr>
              <p:cNvPr id="1945" name="Google Shape;1945;p30"/>
              <p:cNvSpPr txBox="1"/>
              <p:nvPr/>
            </p:nvSpPr>
            <p:spPr>
              <a:xfrm>
                <a:off x="460053" y="5978643"/>
                <a:ext cx="6859228" cy="46166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tx1"/>
                    </a:solidFill>
                    <a:latin typeface="Arial"/>
                    <a:ea typeface="Arial"/>
                    <a:cs typeface="Arial"/>
                    <a:sym typeface="Arial"/>
                  </a:rPr>
                  <a:t>The </a:t>
                </a:r>
                <a:r>
                  <a:rPr lang="en-US" sz="1000" dirty="0">
                    <a:solidFill>
                      <a:schemeClr val="tx1"/>
                    </a:solidFill>
                  </a:rPr>
                  <a:t>ten</a:t>
                </a:r>
                <a:r>
                  <a:rPr lang="en-US" sz="1000" dirty="0">
                    <a:solidFill>
                      <a:schemeClr val="tx1"/>
                    </a:solidFill>
                    <a:latin typeface="Arial"/>
                    <a:ea typeface="Arial"/>
                    <a:cs typeface="Arial"/>
                    <a:sym typeface="Arial"/>
                  </a:rPr>
                  <a:t> (10) pillars and </a:t>
                </a:r>
                <a:r>
                  <a:rPr lang="en-US" sz="1000" dirty="0">
                    <a:solidFill>
                      <a:schemeClr val="tx1"/>
                    </a:solidFill>
                  </a:rPr>
                  <a:t>a </a:t>
                </a:r>
                <a:r>
                  <a:rPr lang="en-US" sz="1000" dirty="0">
                    <a:solidFill>
                      <a:schemeClr val="tx1"/>
                    </a:solidFill>
                    <a:latin typeface="Arial"/>
                    <a:ea typeface="Arial"/>
                    <a:cs typeface="Arial"/>
                    <a:sym typeface="Arial"/>
                  </a:rPr>
                  <a:t>subgroup were established with the overarching goal of implementing the Incident Action Plan (IAP)</a:t>
                </a:r>
                <a:r>
                  <a:rPr lang="en-US" sz="1000" b="1" dirty="0">
                    <a:solidFill>
                      <a:schemeClr val="tx1"/>
                    </a:solidFill>
                    <a:latin typeface="Arial"/>
                    <a:ea typeface="Arial"/>
                    <a:cs typeface="Arial"/>
                    <a:sym typeface="Arial"/>
                  </a:rPr>
                  <a:t>, </a:t>
                </a:r>
                <a:r>
                  <a:rPr lang="en-US" sz="1000" dirty="0">
                    <a:solidFill>
                      <a:schemeClr val="tx1"/>
                    </a:solidFill>
                    <a:latin typeface="Arial"/>
                    <a:ea typeface="Arial"/>
                    <a:cs typeface="Arial"/>
                    <a:sym typeface="Arial"/>
                  </a:rPr>
                  <a:t>determining policies and ensuring effective communication and collaboration towards the delivery of the PTF’s mandate. </a:t>
                </a:r>
              </a:p>
            </p:txBody>
          </p:sp>
          <p:cxnSp>
            <p:nvCxnSpPr>
              <p:cNvPr id="1946" name="Google Shape;1946;p30"/>
              <p:cNvCxnSpPr/>
              <p:nvPr/>
            </p:nvCxnSpPr>
            <p:spPr>
              <a:xfrm>
                <a:off x="447410" y="5978643"/>
                <a:ext cx="6689833" cy="0"/>
              </a:xfrm>
              <a:prstGeom prst="straightConnector1">
                <a:avLst/>
              </a:prstGeom>
              <a:noFill/>
              <a:ln w="12700" cap="sq" cmpd="sng">
                <a:solidFill>
                  <a:srgbClr val="175C2C"/>
                </a:solidFill>
                <a:prstDash val="solid"/>
                <a:round/>
                <a:headEnd type="none" w="sm" len="sm"/>
                <a:tailEnd type="none" w="sm" len="sm"/>
              </a:ln>
            </p:spPr>
          </p:cxnSp>
        </p:grpSp>
        <p:grpSp>
          <p:nvGrpSpPr>
            <p:cNvPr id="1947" name="Google Shape;1947;p30"/>
            <p:cNvGrpSpPr/>
            <p:nvPr/>
          </p:nvGrpSpPr>
          <p:grpSpPr>
            <a:xfrm>
              <a:off x="452597" y="2346083"/>
              <a:ext cx="6705630" cy="2418970"/>
              <a:chOff x="452597" y="2346083"/>
              <a:chExt cx="6705630" cy="2418970"/>
            </a:xfrm>
          </p:grpSpPr>
          <p:grpSp>
            <p:nvGrpSpPr>
              <p:cNvPr id="1948" name="Google Shape;1948;p30"/>
              <p:cNvGrpSpPr/>
              <p:nvPr/>
            </p:nvGrpSpPr>
            <p:grpSpPr>
              <a:xfrm>
                <a:off x="452597" y="2346083"/>
                <a:ext cx="6684646" cy="721578"/>
                <a:chOff x="452597" y="2346083"/>
                <a:chExt cx="6684646" cy="721578"/>
              </a:xfrm>
            </p:grpSpPr>
            <p:sp>
              <p:nvSpPr>
                <p:cNvPr id="1949" name="Google Shape;1949;p30"/>
                <p:cNvSpPr/>
                <p:nvPr/>
              </p:nvSpPr>
              <p:spPr>
                <a:xfrm>
                  <a:off x="452597" y="2346083"/>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Case Management</a:t>
                  </a:r>
                  <a:endParaRPr sz="800">
                    <a:solidFill>
                      <a:schemeClr val="dk1"/>
                    </a:solidFill>
                    <a:latin typeface="Arial"/>
                    <a:ea typeface="Arial"/>
                    <a:cs typeface="Arial"/>
                    <a:sym typeface="Arial"/>
                  </a:endParaRPr>
                </a:p>
              </p:txBody>
            </p:sp>
            <p:sp>
              <p:nvSpPr>
                <p:cNvPr id="1950" name="Google Shape;1950;p30"/>
                <p:cNvSpPr/>
                <p:nvPr/>
              </p:nvSpPr>
              <p:spPr>
                <a:xfrm>
                  <a:off x="1825337" y="2346083"/>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Epidemiology &amp; Surveillance </a:t>
                  </a:r>
                  <a:endParaRPr sz="800">
                    <a:solidFill>
                      <a:schemeClr val="dk1"/>
                    </a:solidFill>
                    <a:latin typeface="Arial"/>
                    <a:ea typeface="Arial"/>
                    <a:cs typeface="Arial"/>
                    <a:sym typeface="Arial"/>
                  </a:endParaRPr>
                </a:p>
              </p:txBody>
            </p:sp>
            <p:sp>
              <p:nvSpPr>
                <p:cNvPr id="1951" name="Google Shape;1951;p30"/>
                <p:cNvSpPr/>
                <p:nvPr/>
              </p:nvSpPr>
              <p:spPr>
                <a:xfrm>
                  <a:off x="3198077" y="2346083"/>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Infection, Prevention and Control</a:t>
                  </a:r>
                  <a:endParaRPr sz="800">
                    <a:solidFill>
                      <a:schemeClr val="dk1"/>
                    </a:solidFill>
                    <a:latin typeface="Arial"/>
                    <a:ea typeface="Arial"/>
                    <a:cs typeface="Arial"/>
                    <a:sym typeface="Arial"/>
                  </a:endParaRPr>
                </a:p>
              </p:txBody>
            </p:sp>
            <p:sp>
              <p:nvSpPr>
                <p:cNvPr id="1952" name="Google Shape;1952;p30"/>
                <p:cNvSpPr/>
                <p:nvPr/>
              </p:nvSpPr>
              <p:spPr>
                <a:xfrm>
                  <a:off x="4570818" y="2346083"/>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Laboratory</a:t>
                  </a:r>
                  <a:endParaRPr sz="800">
                    <a:solidFill>
                      <a:schemeClr val="dk1"/>
                    </a:solidFill>
                    <a:latin typeface="Arial"/>
                    <a:ea typeface="Arial"/>
                    <a:cs typeface="Arial"/>
                    <a:sym typeface="Arial"/>
                  </a:endParaRPr>
                </a:p>
              </p:txBody>
            </p:sp>
            <p:sp>
              <p:nvSpPr>
                <p:cNvPr id="1953" name="Google Shape;1953;p30"/>
                <p:cNvSpPr/>
                <p:nvPr/>
              </p:nvSpPr>
              <p:spPr>
                <a:xfrm>
                  <a:off x="5943556" y="2346083"/>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Point of entry</a:t>
                  </a:r>
                  <a:endParaRPr sz="800">
                    <a:solidFill>
                      <a:schemeClr val="dk1"/>
                    </a:solidFill>
                    <a:latin typeface="Arial"/>
                    <a:ea typeface="Arial"/>
                    <a:cs typeface="Arial"/>
                    <a:sym typeface="Arial"/>
                  </a:endParaRPr>
                </a:p>
              </p:txBody>
            </p:sp>
          </p:grpSp>
          <p:grpSp>
            <p:nvGrpSpPr>
              <p:cNvPr id="1954" name="Google Shape;1954;p30"/>
              <p:cNvGrpSpPr/>
              <p:nvPr/>
            </p:nvGrpSpPr>
            <p:grpSpPr>
              <a:xfrm>
                <a:off x="452597" y="3247227"/>
                <a:ext cx="5311908" cy="1517826"/>
                <a:chOff x="452597" y="3242807"/>
                <a:chExt cx="5311908" cy="1517826"/>
              </a:xfrm>
            </p:grpSpPr>
            <p:sp>
              <p:nvSpPr>
                <p:cNvPr id="1955" name="Google Shape;1955;p30"/>
                <p:cNvSpPr/>
                <p:nvPr/>
              </p:nvSpPr>
              <p:spPr>
                <a:xfrm>
                  <a:off x="452597" y="3242807"/>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dirty="0">
                      <a:solidFill>
                        <a:srgbClr val="FFFFFF"/>
                      </a:solidFill>
                      <a:latin typeface="Arial"/>
                      <a:ea typeface="Arial"/>
                      <a:cs typeface="Arial"/>
                      <a:sym typeface="Arial"/>
                    </a:rPr>
                    <a:t>Resource </a:t>
                  </a:r>
                  <a:r>
                    <a:rPr lang="en-US" sz="900" b="1" dirty="0" err="1">
                      <a:solidFill>
                        <a:srgbClr val="FFFFFF"/>
                      </a:solidFill>
                      <a:latin typeface="Arial"/>
                      <a:ea typeface="Arial"/>
                      <a:cs typeface="Arial"/>
                      <a:sym typeface="Arial"/>
                    </a:rPr>
                    <a:t>Mobilisation</a:t>
                  </a:r>
                  <a:endParaRPr sz="800" dirty="0">
                    <a:solidFill>
                      <a:schemeClr val="dk1"/>
                    </a:solidFill>
                    <a:latin typeface="Arial"/>
                    <a:ea typeface="Arial"/>
                    <a:cs typeface="Arial"/>
                    <a:sym typeface="Arial"/>
                  </a:endParaRPr>
                </a:p>
              </p:txBody>
            </p:sp>
            <p:sp>
              <p:nvSpPr>
                <p:cNvPr id="1956" name="Google Shape;1956;p30"/>
                <p:cNvSpPr/>
                <p:nvPr/>
              </p:nvSpPr>
              <p:spPr>
                <a:xfrm>
                  <a:off x="1825337" y="3242807"/>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Risk Communication and Community Engagement</a:t>
                  </a:r>
                  <a:endParaRPr sz="800">
                    <a:solidFill>
                      <a:schemeClr val="dk1"/>
                    </a:solidFill>
                    <a:latin typeface="Arial"/>
                    <a:ea typeface="Arial"/>
                    <a:cs typeface="Arial"/>
                    <a:sym typeface="Arial"/>
                  </a:endParaRPr>
                </a:p>
              </p:txBody>
            </p:sp>
            <p:sp>
              <p:nvSpPr>
                <p:cNvPr id="1957" name="Google Shape;1957;p30"/>
                <p:cNvSpPr/>
                <p:nvPr/>
              </p:nvSpPr>
              <p:spPr>
                <a:xfrm>
                  <a:off x="3198077" y="3242807"/>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Security, Logistics and Mass Care</a:t>
                  </a:r>
                  <a:endParaRPr sz="800">
                    <a:solidFill>
                      <a:schemeClr val="dk1"/>
                    </a:solidFill>
                    <a:latin typeface="Arial"/>
                    <a:ea typeface="Arial"/>
                    <a:cs typeface="Arial"/>
                    <a:sym typeface="Arial"/>
                  </a:endParaRPr>
                </a:p>
              </p:txBody>
            </p:sp>
            <p:sp>
              <p:nvSpPr>
                <p:cNvPr id="1958" name="Google Shape;1958;p30"/>
                <p:cNvSpPr/>
                <p:nvPr/>
              </p:nvSpPr>
              <p:spPr>
                <a:xfrm>
                  <a:off x="4570818" y="3242807"/>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State Coordination and Govt. Relations</a:t>
                  </a:r>
                  <a:endParaRPr sz="800">
                    <a:solidFill>
                      <a:schemeClr val="dk1"/>
                    </a:solidFill>
                    <a:latin typeface="Arial"/>
                    <a:ea typeface="Arial"/>
                    <a:cs typeface="Arial"/>
                    <a:sym typeface="Arial"/>
                  </a:endParaRPr>
                </a:p>
              </p:txBody>
            </p:sp>
            <p:sp>
              <p:nvSpPr>
                <p:cNvPr id="1959" name="Google Shape;1959;p30"/>
                <p:cNvSpPr/>
                <p:nvPr/>
              </p:nvSpPr>
              <p:spPr>
                <a:xfrm>
                  <a:off x="3198076" y="4039055"/>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dirty="0">
                      <a:solidFill>
                        <a:schemeClr val="bg1"/>
                      </a:solidFill>
                      <a:latin typeface="Arial"/>
                      <a:ea typeface="Arial"/>
                      <a:cs typeface="Arial"/>
                      <a:sym typeface="Arial"/>
                    </a:rPr>
                    <a:t>Sustainable Production</a:t>
                  </a:r>
                </a:p>
                <a:p>
                  <a:pPr marL="0" marR="0" lvl="0" indent="0" algn="ctr" rtl="0">
                    <a:spcBef>
                      <a:spcPts val="0"/>
                    </a:spcBef>
                    <a:spcAft>
                      <a:spcPts val="0"/>
                    </a:spcAft>
                    <a:buNone/>
                  </a:pPr>
                  <a:r>
                    <a:rPr lang="en-US" sz="900" b="1" dirty="0">
                      <a:solidFill>
                        <a:schemeClr val="bg1"/>
                      </a:solidFill>
                    </a:rPr>
                    <a:t>Subgroup</a:t>
                  </a:r>
                  <a:r>
                    <a:rPr lang="en-US" sz="900" b="1" dirty="0">
                      <a:solidFill>
                        <a:schemeClr val="bg1"/>
                      </a:solidFill>
                      <a:latin typeface="Arial"/>
                      <a:ea typeface="Arial"/>
                      <a:cs typeface="Arial"/>
                      <a:sym typeface="Arial"/>
                    </a:rPr>
                    <a:t> </a:t>
                  </a:r>
                  <a:endParaRPr sz="800" dirty="0">
                    <a:solidFill>
                      <a:schemeClr val="bg1"/>
                    </a:solidFill>
                    <a:latin typeface="Arial"/>
                    <a:ea typeface="Arial"/>
                    <a:cs typeface="Arial"/>
                    <a:sym typeface="Arial"/>
                  </a:endParaRPr>
                </a:p>
              </p:txBody>
            </p:sp>
          </p:grpSp>
          <p:sp>
            <p:nvSpPr>
              <p:cNvPr id="1960" name="Google Shape;1960;p30"/>
              <p:cNvSpPr/>
              <p:nvPr/>
            </p:nvSpPr>
            <p:spPr>
              <a:xfrm>
                <a:off x="5964540" y="3247227"/>
                <a:ext cx="1193687" cy="721578"/>
              </a:xfrm>
              <a:prstGeom prst="rect">
                <a:avLst/>
              </a:prstGeom>
              <a:solidFill>
                <a:srgbClr val="2C8646"/>
              </a:solidFill>
              <a:ln>
                <a:noFill/>
              </a:ln>
              <a:effectLst>
                <a:outerShdw blurRad="107950" dist="12700" dir="5400000" algn="ctr">
                  <a:srgbClr val="000000"/>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900" b="1">
                    <a:solidFill>
                      <a:srgbClr val="FFFFFF"/>
                    </a:solidFill>
                    <a:latin typeface="Arial"/>
                    <a:ea typeface="Arial"/>
                    <a:cs typeface="Arial"/>
                    <a:sym typeface="Arial"/>
                  </a:rPr>
                  <a:t>Research</a:t>
                </a:r>
                <a:endParaRPr sz="800">
                  <a:solidFill>
                    <a:schemeClr val="dk1"/>
                  </a:solidFill>
                  <a:latin typeface="Arial"/>
                  <a:ea typeface="Arial"/>
                  <a:cs typeface="Arial"/>
                  <a:sym typeface="Arial"/>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965"/>
        <p:cNvGrpSpPr/>
        <p:nvPr/>
      </p:nvGrpSpPr>
      <p:grpSpPr>
        <a:xfrm>
          <a:off x="0" y="0"/>
          <a:ext cx="0" cy="0"/>
          <a:chOff x="0" y="0"/>
          <a:chExt cx="0" cy="0"/>
        </a:xfrm>
      </p:grpSpPr>
      <p:pic>
        <p:nvPicPr>
          <p:cNvPr id="1966" name="Google Shape;1966;p3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1967" name="Google Shape;1967;p3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34</a:t>
            </a:fld>
            <a:endParaRPr sz="500">
              <a:solidFill>
                <a:srgbClr val="161616"/>
              </a:solidFill>
            </a:endParaRPr>
          </a:p>
        </p:txBody>
      </p:sp>
      <p:sp>
        <p:nvSpPr>
          <p:cNvPr id="1968" name="Google Shape;1968;p3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1969" name="Google Shape;1969;p3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1970" name="Google Shape;1970;p3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971" name="Google Shape;1971;p3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INTRODUCTION</a:t>
            </a:r>
            <a:endParaRPr sz="1800" b="1">
              <a:solidFill>
                <a:schemeClr val="lt1"/>
              </a:solidFill>
              <a:latin typeface="Arial"/>
              <a:ea typeface="Arial"/>
              <a:cs typeface="Arial"/>
              <a:sym typeface="Arial"/>
            </a:endParaRPr>
          </a:p>
        </p:txBody>
      </p:sp>
      <p:cxnSp>
        <p:nvCxnSpPr>
          <p:cNvPr id="1972" name="Google Shape;1972;p31"/>
          <p:cNvCxnSpPr/>
          <p:nvPr/>
        </p:nvCxnSpPr>
        <p:spPr>
          <a:xfrm>
            <a:off x="275724" y="10147686"/>
            <a:ext cx="7038390" cy="0"/>
          </a:xfrm>
          <a:prstGeom prst="straightConnector1">
            <a:avLst/>
          </a:prstGeom>
          <a:noFill/>
          <a:ln w="9525" cap="sq" cmpd="sng">
            <a:solidFill>
              <a:srgbClr val="A5A5A5"/>
            </a:solidFill>
            <a:prstDash val="solid"/>
            <a:round/>
            <a:headEnd type="none" w="sm" len="sm"/>
            <a:tailEnd type="none" w="sm" len="sm"/>
          </a:ln>
        </p:spPr>
      </p:cxnSp>
      <p:sp>
        <p:nvSpPr>
          <p:cNvPr id="1973" name="Google Shape;1973;p31"/>
          <p:cNvSpPr txBox="1"/>
          <p:nvPr/>
        </p:nvSpPr>
        <p:spPr>
          <a:xfrm>
            <a:off x="454886" y="1763485"/>
            <a:ext cx="5978014" cy="215444"/>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400" b="1" dirty="0">
                <a:solidFill>
                  <a:schemeClr val="lt1"/>
                </a:solidFill>
                <a:latin typeface="Arial"/>
                <a:ea typeface="Arial"/>
                <a:cs typeface="Arial"/>
                <a:sym typeface="Arial"/>
              </a:rPr>
              <a:t>Birth of the Presidential Task Force for COVID-19 (PTF)</a:t>
            </a:r>
            <a:endParaRPr sz="1400" b="1" dirty="0">
              <a:solidFill>
                <a:schemeClr val="lt1"/>
              </a:solidFill>
              <a:latin typeface="Arial"/>
              <a:ea typeface="Arial"/>
              <a:cs typeface="Arial"/>
              <a:sym typeface="Arial"/>
            </a:endParaRPr>
          </a:p>
        </p:txBody>
      </p:sp>
      <p:sp>
        <p:nvSpPr>
          <p:cNvPr id="1974" name="Google Shape;1974;p31"/>
          <p:cNvSpPr/>
          <p:nvPr/>
        </p:nvSpPr>
        <p:spPr>
          <a:xfrm flipH="1">
            <a:off x="331970" y="1665068"/>
            <a:ext cx="6702552" cy="8002150"/>
          </a:xfrm>
          <a:prstGeom prst="rect">
            <a:avLst/>
          </a:prstGeom>
          <a:noFill/>
          <a:ln>
            <a:noFill/>
          </a:ln>
        </p:spPr>
        <p:txBody>
          <a:bodyPr spcFirstLastPara="1" wrap="square" lIns="91425" tIns="45700" rIns="91425" bIns="45700" anchor="t" anchorCtr="0">
            <a:spAutoFit/>
          </a:bodyPr>
          <a:lstStyle/>
          <a:p>
            <a:pPr marL="171450" marR="0" lvl="0" indent="-171450" algn="l" rtl="0">
              <a:lnSpc>
                <a:spcPct val="100000"/>
              </a:lnSpc>
              <a:spcBef>
                <a:spcPts val="0"/>
              </a:spcBef>
              <a:spcAft>
                <a:spcPts val="0"/>
              </a:spcAft>
              <a:buClr>
                <a:schemeClr val="dk1"/>
              </a:buClr>
              <a:buSzPts val="1000"/>
              <a:buFont typeface="Arial"/>
              <a:buChar char="•"/>
            </a:pPr>
            <a:r>
              <a:rPr lang="en-US" sz="1000" b="1" dirty="0">
                <a:solidFill>
                  <a:schemeClr val="tx1"/>
                </a:solidFill>
                <a:latin typeface="Arial"/>
                <a:ea typeface="Arial"/>
                <a:cs typeface="Arial"/>
                <a:sym typeface="Arial"/>
              </a:rPr>
              <a:t>Case Management: </a:t>
            </a:r>
            <a:r>
              <a:rPr lang="en-US" sz="1000" dirty="0">
                <a:solidFill>
                  <a:schemeClr val="tx1"/>
                </a:solidFill>
                <a:latin typeface="Arial"/>
                <a:ea typeface="Arial"/>
                <a:cs typeface="Arial"/>
                <a:sym typeface="Arial"/>
              </a:rPr>
              <a:t>responsible for slowing down and progressively interrupting the community transmission of COVID-19 in Nigeria through effective and efficient case finding, testing, isolation and management of cases as well as strengthening the capacity of Health workers (including frontline Health workers in the health system) to diagnose, treat and manage complications of COVID-19 cases. </a:t>
            </a:r>
            <a:endParaRPr dirty="0">
              <a:solidFill>
                <a:schemeClr val="tx1"/>
              </a:solidFill>
            </a:endParaRPr>
          </a:p>
          <a:p>
            <a:pPr marL="0" marR="0" lvl="0" indent="0" algn="l" rtl="0">
              <a:lnSpc>
                <a:spcPct val="100000"/>
              </a:lnSpc>
              <a:spcBef>
                <a:spcPts val="0"/>
              </a:spcBef>
              <a:spcAft>
                <a:spcPts val="0"/>
              </a:spcAft>
              <a:buNone/>
            </a:pPr>
            <a:endParaRPr sz="1000" dirty="0">
              <a:solidFill>
                <a:schemeClr val="tx1"/>
              </a:solidFill>
              <a:latin typeface="Arial"/>
              <a:ea typeface="Arial"/>
              <a:cs typeface="Arial"/>
              <a:sym typeface="Arial"/>
            </a:endParaRPr>
          </a:p>
          <a:p>
            <a:pPr marL="171450" marR="0" lvl="0" indent="-171450" algn="l" rtl="0">
              <a:lnSpc>
                <a:spcPct val="100000"/>
              </a:lnSpc>
              <a:spcBef>
                <a:spcPts val="0"/>
              </a:spcBef>
              <a:spcAft>
                <a:spcPts val="0"/>
              </a:spcAft>
              <a:buClr>
                <a:schemeClr val="dk1"/>
              </a:buClr>
              <a:buSzPts val="1000"/>
              <a:buFont typeface="Arial"/>
              <a:buChar char="•"/>
            </a:pPr>
            <a:r>
              <a:rPr lang="en-US" sz="1000" b="1" dirty="0">
                <a:solidFill>
                  <a:schemeClr val="tx1"/>
                </a:solidFill>
                <a:latin typeface="Arial"/>
                <a:ea typeface="Arial"/>
                <a:cs typeface="Arial"/>
                <a:sym typeface="Arial"/>
              </a:rPr>
              <a:t>Epidemiology &amp; </a:t>
            </a:r>
            <a:r>
              <a:rPr lang="en-US" sz="1000" b="1" dirty="0">
                <a:solidFill>
                  <a:schemeClr val="dk1"/>
                </a:solidFill>
                <a:latin typeface="Arial"/>
                <a:ea typeface="Arial"/>
                <a:cs typeface="Arial"/>
                <a:sym typeface="Arial"/>
              </a:rPr>
              <a:t>Surveillance: </a:t>
            </a:r>
            <a:r>
              <a:rPr lang="en-US" sz="1000" dirty="0">
                <a:solidFill>
                  <a:schemeClr val="dk1"/>
                </a:solidFill>
                <a:latin typeface="Arial"/>
                <a:ea typeface="Arial"/>
                <a:cs typeface="Arial"/>
                <a:sym typeface="Arial"/>
              </a:rPr>
              <a:t>responsible for surveillance, early detection and timely reporting of community transmission of COVID-19 and; coordinating the outbreak response and rolling-out strategies for effective and efficient management of the outbreak. </a:t>
            </a:r>
            <a:endParaRPr dirty="0"/>
          </a:p>
          <a:p>
            <a:pPr marL="0" marR="0" lvl="0" indent="0" algn="l" rtl="0">
              <a:lnSpc>
                <a:spcPct val="100000"/>
              </a:lnSpc>
              <a:spcBef>
                <a:spcPts val="0"/>
              </a:spcBef>
              <a:spcAft>
                <a:spcPts val="0"/>
              </a:spcAft>
              <a:buNone/>
            </a:pPr>
            <a:endParaRPr sz="1000" dirty="0">
              <a:solidFill>
                <a:schemeClr val="dk1"/>
              </a:solidFill>
              <a:latin typeface="Arial"/>
              <a:ea typeface="Arial"/>
              <a:cs typeface="Arial"/>
              <a:sym typeface="Arial"/>
            </a:endParaRPr>
          </a:p>
          <a:p>
            <a:pPr marL="171450" marR="0" lvl="0" indent="-171450" algn="l" rtl="0">
              <a:lnSpc>
                <a:spcPct val="100000"/>
              </a:lnSpc>
              <a:spcBef>
                <a:spcPts val="0"/>
              </a:spcBef>
              <a:spcAft>
                <a:spcPts val="0"/>
              </a:spcAft>
              <a:buClr>
                <a:schemeClr val="dk1"/>
              </a:buClr>
              <a:buSzPts val="1000"/>
              <a:buFont typeface="Arial"/>
              <a:buChar char="•"/>
            </a:pPr>
            <a:r>
              <a:rPr lang="en-US" sz="1000" b="1" dirty="0">
                <a:solidFill>
                  <a:schemeClr val="dk1"/>
                </a:solidFill>
                <a:latin typeface="Arial"/>
                <a:ea typeface="Arial"/>
                <a:cs typeface="Arial"/>
                <a:sym typeface="Arial"/>
              </a:rPr>
              <a:t>Infection, Prevention and Control (IPC): </a:t>
            </a:r>
            <a:r>
              <a:rPr lang="en-US" sz="1000" dirty="0">
                <a:solidFill>
                  <a:schemeClr val="dk1"/>
                </a:solidFill>
                <a:latin typeface="Arial"/>
                <a:ea typeface="Arial"/>
                <a:cs typeface="Arial"/>
                <a:sym typeface="Arial"/>
              </a:rPr>
              <a:t>responsible for enhancing IPC practices in communities and health facilities to prevent disease transmission and reduce Health care Associated Infections (HAI) in testing laboratories and treatment centres.</a:t>
            </a:r>
            <a:endParaRPr dirty="0"/>
          </a:p>
          <a:p>
            <a:pPr marL="0" marR="0" lvl="0" indent="0" algn="l" rtl="0">
              <a:lnSpc>
                <a:spcPct val="100000"/>
              </a:lnSpc>
              <a:spcBef>
                <a:spcPts val="0"/>
              </a:spcBef>
              <a:spcAft>
                <a:spcPts val="0"/>
              </a:spcAft>
              <a:buNone/>
            </a:pPr>
            <a:endParaRPr sz="1000" dirty="0">
              <a:solidFill>
                <a:schemeClr val="dk1"/>
              </a:solidFill>
              <a:latin typeface="Arial"/>
              <a:ea typeface="Arial"/>
              <a:cs typeface="Arial"/>
              <a:sym typeface="Arial"/>
            </a:endParaRPr>
          </a:p>
          <a:p>
            <a:pPr marL="171450" marR="0" lvl="0" indent="-171450" algn="l" rtl="0">
              <a:lnSpc>
                <a:spcPct val="100000"/>
              </a:lnSpc>
              <a:spcBef>
                <a:spcPts val="0"/>
              </a:spcBef>
              <a:spcAft>
                <a:spcPts val="0"/>
              </a:spcAft>
              <a:buClr>
                <a:schemeClr val="dk1"/>
              </a:buClr>
              <a:buSzPts val="1000"/>
              <a:buFont typeface="Arial"/>
              <a:buChar char="•"/>
            </a:pPr>
            <a:r>
              <a:rPr lang="en-US" sz="1000" b="1" dirty="0">
                <a:solidFill>
                  <a:schemeClr val="dk1"/>
                </a:solidFill>
                <a:latin typeface="Arial"/>
                <a:ea typeface="Arial"/>
                <a:cs typeface="Arial"/>
                <a:sym typeface="Arial"/>
              </a:rPr>
              <a:t>Laboratory: </a:t>
            </a:r>
            <a:r>
              <a:rPr lang="en-US" sz="1000" dirty="0">
                <a:solidFill>
                  <a:schemeClr val="dk1"/>
                </a:solidFill>
                <a:latin typeface="Arial"/>
                <a:ea typeface="Arial"/>
                <a:cs typeface="Arial"/>
                <a:sym typeface="Arial"/>
              </a:rPr>
              <a:t>responsible for expanding laboratory capacity for COVID-19 testing to ensure 100% geographic coverage and quick turn-around time.</a:t>
            </a:r>
            <a:endParaRPr dirty="0"/>
          </a:p>
          <a:p>
            <a:pPr marL="0" marR="0" lvl="0" indent="0" algn="l" rtl="0">
              <a:lnSpc>
                <a:spcPct val="100000"/>
              </a:lnSpc>
              <a:spcBef>
                <a:spcPts val="0"/>
              </a:spcBef>
              <a:spcAft>
                <a:spcPts val="0"/>
              </a:spcAft>
              <a:buNone/>
            </a:pPr>
            <a:endParaRPr sz="1000" dirty="0">
              <a:solidFill>
                <a:schemeClr val="dk1"/>
              </a:solidFill>
              <a:latin typeface="Arial"/>
              <a:ea typeface="Arial"/>
              <a:cs typeface="Arial"/>
              <a:sym typeface="Arial"/>
            </a:endParaRPr>
          </a:p>
          <a:p>
            <a:pPr marL="171450" marR="0" lvl="0" indent="-171450" algn="l" rtl="0">
              <a:lnSpc>
                <a:spcPct val="100000"/>
              </a:lnSpc>
              <a:spcBef>
                <a:spcPts val="0"/>
              </a:spcBef>
              <a:spcAft>
                <a:spcPts val="0"/>
              </a:spcAft>
              <a:buClr>
                <a:schemeClr val="dk1"/>
              </a:buClr>
              <a:buSzPts val="1000"/>
              <a:buFont typeface="Arial"/>
              <a:buChar char="•"/>
            </a:pPr>
            <a:r>
              <a:rPr lang="en-US" sz="1000" b="1" dirty="0">
                <a:solidFill>
                  <a:schemeClr val="dk1"/>
                </a:solidFill>
                <a:latin typeface="Arial"/>
                <a:ea typeface="Arial"/>
                <a:cs typeface="Arial"/>
                <a:sym typeface="Arial"/>
              </a:rPr>
              <a:t>Point of Entry (PoE): </a:t>
            </a:r>
            <a:r>
              <a:rPr lang="en-US" sz="1000" dirty="0">
                <a:solidFill>
                  <a:schemeClr val="dk1"/>
                </a:solidFill>
                <a:latin typeface="Arial"/>
                <a:ea typeface="Arial"/>
                <a:cs typeface="Arial"/>
                <a:sym typeface="Arial"/>
              </a:rPr>
              <a:t>responsible for preventing cross-border transmission of COVID-19 and responding to health events at points of entry (POE) for effective containment of COVID-19. </a:t>
            </a:r>
            <a:endParaRPr dirty="0"/>
          </a:p>
          <a:p>
            <a:pPr marL="0" marR="0" lvl="0" indent="0" algn="l" rtl="0">
              <a:lnSpc>
                <a:spcPct val="100000"/>
              </a:lnSpc>
              <a:spcBef>
                <a:spcPts val="0"/>
              </a:spcBef>
              <a:spcAft>
                <a:spcPts val="0"/>
              </a:spcAft>
              <a:buNone/>
            </a:pP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b="1" dirty="0">
                <a:solidFill>
                  <a:schemeClr val="dk1"/>
                </a:solidFill>
                <a:latin typeface="Arial"/>
                <a:ea typeface="Arial"/>
                <a:cs typeface="Arial"/>
                <a:sym typeface="Arial"/>
              </a:rPr>
              <a:t>Resource Mobilization: </a:t>
            </a:r>
            <a:r>
              <a:rPr lang="en-US" sz="1000" dirty="0">
                <a:solidFill>
                  <a:schemeClr val="dk1"/>
                </a:solidFill>
                <a:latin typeface="Arial"/>
                <a:ea typeface="Arial"/>
                <a:cs typeface="Arial"/>
                <a:sym typeface="Arial"/>
              </a:rPr>
              <a:t>responsible for working with Ministries, Departments and Agencies (MDAs), Development Partners/Donors, Private Sector and other key stakeholders to ensure the availability of adequate resources for the effective implementation of the COVID-19 Pandemic Response Plan and providing oversight to the Joint Supply Chain and Distribution Team (JSCD) which consists of experts from FMOH, NCDC, NGF, PTF supply chain team, UNICEF and CHAI.</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b="1" dirty="0">
                <a:solidFill>
                  <a:schemeClr val="dk1"/>
                </a:solidFill>
                <a:latin typeface="Arial"/>
                <a:ea typeface="Arial"/>
                <a:cs typeface="Arial"/>
                <a:sym typeface="Arial"/>
              </a:rPr>
              <a:t>Risk Communication and Community Engagement: </a:t>
            </a:r>
            <a:r>
              <a:rPr lang="en-US" sz="1000" dirty="0">
                <a:solidFill>
                  <a:schemeClr val="dk1"/>
                </a:solidFill>
                <a:latin typeface="Arial"/>
                <a:ea typeface="Arial"/>
                <a:cs typeface="Arial"/>
                <a:sym typeface="Arial"/>
              </a:rPr>
              <a:t>responsible for providing timely and accurate information to the public about government actions for containing COVID-19 outbreak in a transparent manner and facilitating rapid sharing of accurate actionable information among individuals, families, communities, healthcare workers, media, partners and policy makers.</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b="1" dirty="0">
                <a:solidFill>
                  <a:schemeClr val="dk1"/>
                </a:solidFill>
                <a:latin typeface="Arial"/>
                <a:ea typeface="Arial"/>
                <a:cs typeface="Arial"/>
                <a:sym typeface="Arial"/>
              </a:rPr>
              <a:t>Security, Logistics and Mass Care (SLMC): </a:t>
            </a:r>
            <a:r>
              <a:rPr lang="en-US" sz="1000" dirty="0">
                <a:solidFill>
                  <a:schemeClr val="dk1"/>
                </a:solidFill>
                <a:latin typeface="Arial"/>
                <a:ea typeface="Arial"/>
                <a:cs typeface="Arial"/>
                <a:sym typeface="Arial"/>
              </a:rPr>
              <a:t>responsible for coordinating Security, Logistics and Mass Care among stakeholders for efficient and effective national and local level response to the COVID-19 pandemic, facilitating the delivery of Federal Government’s humanitarian assistance to vulnerable citizens in order to reduce and mitigate the socio-economic impact of COVID-19  pandemic. </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171450" indent="-171450">
              <a:buClr>
                <a:schemeClr val="dk1"/>
              </a:buClr>
              <a:buSzPts val="1000"/>
              <a:buFont typeface="Arial"/>
              <a:buChar char="•"/>
            </a:pPr>
            <a:r>
              <a:rPr lang="en-US" sz="1000" b="1" dirty="0">
                <a:solidFill>
                  <a:schemeClr val="dk1"/>
                </a:solidFill>
                <a:latin typeface="Arial"/>
                <a:ea typeface="Arial"/>
                <a:cs typeface="Arial"/>
                <a:sym typeface="Arial"/>
              </a:rPr>
              <a:t>State Coordination and Government Relations: </a:t>
            </a:r>
            <a:r>
              <a:rPr lang="en-US" sz="1000" dirty="0">
                <a:solidFill>
                  <a:schemeClr val="dk1"/>
                </a:solidFill>
                <a:latin typeface="Arial"/>
                <a:ea typeface="Arial"/>
                <a:cs typeface="Arial"/>
                <a:sym typeface="Arial"/>
              </a:rPr>
              <a:t>responsible for supporting the National Coordinator in achieving the PTF’s goal of coordination and harmonization of the COVID-19 response at National and sub-national levels of government. </a:t>
            </a:r>
          </a:p>
          <a:p>
            <a:pPr marL="171450" indent="-171450">
              <a:buClr>
                <a:schemeClr val="dk1"/>
              </a:buClr>
              <a:buSzPts val="1000"/>
              <a:buFont typeface="Arial"/>
              <a:buChar char="•"/>
            </a:pPr>
            <a:endParaRPr lang="en-US" sz="1000" b="1" dirty="0">
              <a:solidFill>
                <a:schemeClr val="dk1"/>
              </a:solidFill>
            </a:endParaRPr>
          </a:p>
          <a:p>
            <a:pPr marL="171450" indent="-171450">
              <a:buClr>
                <a:schemeClr val="dk1"/>
              </a:buClr>
              <a:buSzPts val="1000"/>
              <a:buFont typeface="Arial"/>
              <a:buChar char="•"/>
            </a:pPr>
            <a:r>
              <a:rPr lang="en-US" sz="1000" b="1" dirty="0">
                <a:solidFill>
                  <a:schemeClr val="dk1"/>
                </a:solidFill>
              </a:rPr>
              <a:t>Research:</a:t>
            </a:r>
            <a:r>
              <a:rPr lang="en-US" sz="1000" dirty="0">
                <a:solidFill>
                  <a:schemeClr val="dk1"/>
                </a:solidFill>
              </a:rPr>
              <a:t> responsible for conducting scientific, clinical, anthropological and socio-economic research to provide the evidence base for guiding decision making in COVID-19 planning and </a:t>
            </a:r>
            <a:r>
              <a:rPr lang="en-US" sz="1000" dirty="0">
                <a:solidFill>
                  <a:schemeClr val="tx1"/>
                </a:solidFill>
              </a:rPr>
              <a:t>r</a:t>
            </a:r>
            <a:r>
              <a:rPr lang="en-US" sz="1000" dirty="0">
                <a:solidFill>
                  <a:schemeClr val="dk1"/>
                </a:solidFill>
              </a:rPr>
              <a:t>esponse in Nigeria. </a:t>
            </a:r>
            <a:endParaRPr dirty="0"/>
          </a:p>
          <a:p>
            <a:pPr marL="171450" marR="0" lvl="0" indent="-107950" algn="l" rtl="0">
              <a:spcBef>
                <a:spcPts val="0"/>
              </a:spcBef>
              <a:spcAft>
                <a:spcPts val="0"/>
              </a:spcAft>
              <a:buClr>
                <a:schemeClr val="dk1"/>
              </a:buClr>
              <a:buSzPts val="1000"/>
              <a:buFont typeface="Arial"/>
              <a:buNone/>
            </a:pP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b="1" dirty="0">
                <a:solidFill>
                  <a:schemeClr val="dk1"/>
                </a:solidFill>
                <a:latin typeface="Arial"/>
                <a:ea typeface="Arial"/>
                <a:cs typeface="Arial"/>
                <a:sym typeface="Arial"/>
              </a:rPr>
              <a:t>Sustainable Production Sub-Group: </a:t>
            </a:r>
            <a:r>
              <a:rPr lang="en-US" sz="1000" dirty="0">
                <a:solidFill>
                  <a:schemeClr val="dk1"/>
                </a:solidFill>
                <a:latin typeface="Arial"/>
                <a:ea typeface="Arial"/>
                <a:cs typeface="Arial"/>
                <a:sym typeface="Arial"/>
              </a:rPr>
              <a:t>responsible for ensuring sustained supply of raw materials and other critical inputs for manufacturing of essential commodities (including imported materials) and facilitating delivery of essential commodities across the country during the pandemic. </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171450" marR="0" lvl="0" indent="-107950" algn="l" rtl="0">
              <a:spcBef>
                <a:spcPts val="0"/>
              </a:spcBef>
              <a:spcAft>
                <a:spcPts val="0"/>
              </a:spcAft>
              <a:buClr>
                <a:schemeClr val="dk1"/>
              </a:buClr>
              <a:buSzPts val="1000"/>
              <a:buFont typeface="Arial"/>
              <a:buNone/>
            </a:pPr>
            <a:endParaRPr sz="1000" dirty="0">
              <a:solidFill>
                <a:schemeClr val="dk1"/>
              </a:solidFill>
              <a:latin typeface="Arial"/>
              <a:ea typeface="Arial"/>
              <a:cs typeface="Arial"/>
              <a:sym typeface="Arial"/>
            </a:endParaRPr>
          </a:p>
          <a:p>
            <a:pPr marL="171450" marR="0" lvl="0" indent="-107950" algn="l" rtl="0">
              <a:spcBef>
                <a:spcPts val="0"/>
              </a:spcBef>
              <a:spcAft>
                <a:spcPts val="0"/>
              </a:spcAft>
              <a:buClr>
                <a:schemeClr val="dk1"/>
              </a:buClr>
              <a:buSzPts val="1000"/>
              <a:buFont typeface="Arial"/>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171450" marR="0" lvl="0" indent="-107950" algn="l" rtl="0">
              <a:spcBef>
                <a:spcPts val="0"/>
              </a:spcBef>
              <a:spcAft>
                <a:spcPts val="0"/>
              </a:spcAft>
              <a:buClr>
                <a:schemeClr val="dk1"/>
              </a:buClr>
              <a:buSzPts val="1000"/>
              <a:buFont typeface="Arial"/>
              <a:buNone/>
            </a:pPr>
            <a:endParaRPr sz="1000" dirty="0">
              <a:solidFill>
                <a:schemeClr val="dk1"/>
              </a:solidFill>
              <a:latin typeface="Arial"/>
              <a:ea typeface="Arial"/>
              <a:cs typeface="Arial"/>
              <a:sym typeface="Arial"/>
            </a:endParaRPr>
          </a:p>
        </p:txBody>
      </p:sp>
      <p:sp>
        <p:nvSpPr>
          <p:cNvPr id="11" name="TextBox 10">
            <a:extLst>
              <a:ext uri="{FF2B5EF4-FFF2-40B4-BE49-F238E27FC236}">
                <a16:creationId xmlns:a16="http://schemas.microsoft.com/office/drawing/2014/main" id="{6AA416F7-A84D-4494-8681-BEA046A22EA5}"/>
              </a:ext>
            </a:extLst>
          </p:cNvPr>
          <p:cNvSpPr txBox="1"/>
          <p:nvPr/>
        </p:nvSpPr>
        <p:spPr>
          <a:xfrm>
            <a:off x="454886" y="1440120"/>
            <a:ext cx="3854721" cy="261610"/>
          </a:xfrm>
          <a:prstGeom prst="rect">
            <a:avLst/>
          </a:prstGeom>
          <a:noFill/>
        </p:spPr>
        <p:txBody>
          <a:bodyPr wrap="square" rtlCol="0">
            <a:spAutoFit/>
          </a:bodyPr>
          <a:lstStyle/>
          <a:p>
            <a:r>
              <a:rPr lang="en-US" sz="1100" dirty="0">
                <a:solidFill>
                  <a:schemeClr val="tx1"/>
                </a:solidFill>
              </a:rPr>
              <a:t>The 10 pillars and sub-group are as below:</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979"/>
        <p:cNvGrpSpPr/>
        <p:nvPr/>
      </p:nvGrpSpPr>
      <p:grpSpPr>
        <a:xfrm>
          <a:off x="0" y="0"/>
          <a:ext cx="0" cy="0"/>
          <a:chOff x="0" y="0"/>
          <a:chExt cx="0" cy="0"/>
        </a:xfrm>
      </p:grpSpPr>
      <p:sp>
        <p:nvSpPr>
          <p:cNvPr id="1980" name="Google Shape;1980;p32"/>
          <p:cNvSpPr/>
          <p:nvPr/>
        </p:nvSpPr>
        <p:spPr>
          <a:xfrm>
            <a:off x="0" y="4169044"/>
            <a:ext cx="7589838" cy="6529118"/>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pic>
        <p:nvPicPr>
          <p:cNvPr id="1981" name="Google Shape;1981;p32"/>
          <p:cNvPicPr preferRelativeResize="0"/>
          <p:nvPr/>
        </p:nvPicPr>
        <p:blipFill rotWithShape="1">
          <a:blip r:embed="rId3">
            <a:alphaModFix amt="5000"/>
          </a:blip>
          <a:srcRect r="38492"/>
          <a:stretch/>
        </p:blipFill>
        <p:spPr>
          <a:xfrm>
            <a:off x="4180095" y="5528216"/>
            <a:ext cx="3409744" cy="4698186"/>
          </a:xfrm>
          <a:prstGeom prst="rect">
            <a:avLst/>
          </a:prstGeom>
          <a:noFill/>
          <a:ln>
            <a:noFill/>
          </a:ln>
        </p:spPr>
      </p:pic>
      <p:sp>
        <p:nvSpPr>
          <p:cNvPr id="1982" name="Google Shape;1982;p32"/>
          <p:cNvSpPr/>
          <p:nvPr/>
        </p:nvSpPr>
        <p:spPr>
          <a:xfrm>
            <a:off x="4312406" y="1"/>
            <a:ext cx="3284009" cy="6832265"/>
          </a:xfrm>
          <a:prstGeom prst="rect">
            <a:avLst/>
          </a:prstGeom>
          <a:solidFill>
            <a:srgbClr val="86DB4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983" name="Google Shape;1983;p32"/>
          <p:cNvSpPr/>
          <p:nvPr/>
        </p:nvSpPr>
        <p:spPr>
          <a:xfrm flipH="1">
            <a:off x="-3" y="1"/>
            <a:ext cx="4328461" cy="6832265"/>
          </a:xfrm>
          <a:prstGeom prst="rect">
            <a:avLst/>
          </a:prstGeom>
          <a:solidFill>
            <a:srgbClr val="175C2C"/>
          </a:solidFill>
          <a:ln w="9525"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984" name="Google Shape;1984;p32"/>
          <p:cNvSpPr/>
          <p:nvPr/>
        </p:nvSpPr>
        <p:spPr>
          <a:xfrm>
            <a:off x="683330" y="8451443"/>
            <a:ext cx="1340882" cy="1349828"/>
          </a:xfrm>
          <a:prstGeom prst="rect">
            <a:avLst/>
          </a:prstGeom>
          <a:no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1985" name="Google Shape;1985;p32"/>
          <p:cNvSpPr txBox="1"/>
          <p:nvPr/>
        </p:nvSpPr>
        <p:spPr>
          <a:xfrm>
            <a:off x="944586" y="8510804"/>
            <a:ext cx="818369" cy="1231106"/>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Clr>
                <a:srgbClr val="000000"/>
              </a:buClr>
              <a:buSzPts val="8000"/>
              <a:buFont typeface="Arial"/>
              <a:buNone/>
            </a:pPr>
            <a:r>
              <a:rPr lang="en-US" sz="8000" b="1">
                <a:solidFill>
                  <a:srgbClr val="175C2C"/>
                </a:solidFill>
                <a:latin typeface="Arial"/>
                <a:ea typeface="Arial"/>
                <a:cs typeface="Arial"/>
                <a:sym typeface="Arial"/>
              </a:rPr>
              <a:t>3</a:t>
            </a:r>
            <a:endParaRPr sz="1400">
              <a:solidFill>
                <a:srgbClr val="175C2C"/>
              </a:solidFill>
              <a:latin typeface="Arial"/>
              <a:ea typeface="Arial"/>
              <a:cs typeface="Arial"/>
              <a:sym typeface="Arial"/>
            </a:endParaRPr>
          </a:p>
        </p:txBody>
      </p:sp>
      <p:cxnSp>
        <p:nvCxnSpPr>
          <p:cNvPr id="1986" name="Google Shape;1986;p32"/>
          <p:cNvCxnSpPr/>
          <p:nvPr/>
        </p:nvCxnSpPr>
        <p:spPr>
          <a:xfrm rot="10800000">
            <a:off x="4323649" y="1"/>
            <a:ext cx="4809" cy="6958738"/>
          </a:xfrm>
          <a:prstGeom prst="straightConnector1">
            <a:avLst/>
          </a:prstGeom>
          <a:noFill/>
          <a:ln w="57150" cap="sq" cmpd="sng">
            <a:solidFill>
              <a:schemeClr val="lt1"/>
            </a:solidFill>
            <a:prstDash val="solid"/>
            <a:round/>
            <a:headEnd type="none" w="sm" len="sm"/>
            <a:tailEnd type="none" w="sm" len="sm"/>
          </a:ln>
        </p:spPr>
      </p:cxnSp>
      <p:grpSp>
        <p:nvGrpSpPr>
          <p:cNvPr id="1987" name="Google Shape;1987;p32"/>
          <p:cNvGrpSpPr/>
          <p:nvPr/>
        </p:nvGrpSpPr>
        <p:grpSpPr>
          <a:xfrm>
            <a:off x="495950" y="535974"/>
            <a:ext cx="6086814" cy="5419895"/>
            <a:chOff x="-538219" y="535974"/>
            <a:chExt cx="9842269" cy="5419895"/>
          </a:xfrm>
        </p:grpSpPr>
        <p:sp>
          <p:nvSpPr>
            <p:cNvPr id="1988" name="Google Shape;1988;p32"/>
            <p:cNvSpPr/>
            <p:nvPr/>
          </p:nvSpPr>
          <p:spPr>
            <a:xfrm>
              <a:off x="-538219" y="535974"/>
              <a:ext cx="9260378" cy="3992091"/>
            </a:xfrm>
            <a:prstGeom prst="rect">
              <a:avLst/>
            </a:prstGeom>
            <a:noFill/>
            <a:ln w="76200"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sp>
          <p:nvSpPr>
            <p:cNvPr id="1989" name="Google Shape;1989;p32"/>
            <p:cNvSpPr/>
            <p:nvPr/>
          </p:nvSpPr>
          <p:spPr>
            <a:xfrm>
              <a:off x="3370252" y="1151114"/>
              <a:ext cx="5933798" cy="4804755"/>
            </a:xfrm>
            <a:prstGeom prst="rect">
              <a:avLst/>
            </a:prstGeom>
            <a:noFill/>
            <a:ln w="9525"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grpSp>
      <p:sp>
        <p:nvSpPr>
          <p:cNvPr id="1990" name="Google Shape;1990;p32"/>
          <p:cNvSpPr txBox="1"/>
          <p:nvPr/>
        </p:nvSpPr>
        <p:spPr>
          <a:xfrm>
            <a:off x="780020" y="2980765"/>
            <a:ext cx="3183768" cy="861774"/>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2800" dirty="0">
                <a:solidFill>
                  <a:schemeClr val="lt1"/>
                </a:solidFill>
                <a:latin typeface="Arial"/>
                <a:ea typeface="Arial"/>
                <a:cs typeface="Arial"/>
                <a:sym typeface="Arial"/>
              </a:rPr>
              <a:t>PTF MID-TERM REVIEW</a:t>
            </a:r>
            <a:endParaRPr sz="2800" dirty="0">
              <a:solidFill>
                <a:schemeClr val="lt1"/>
              </a:solidFill>
              <a:latin typeface="Arial"/>
              <a:ea typeface="Arial"/>
              <a:cs typeface="Arial"/>
              <a:sym typeface="Arial"/>
            </a:endParaRPr>
          </a:p>
        </p:txBody>
      </p:sp>
      <p:grpSp>
        <p:nvGrpSpPr>
          <p:cNvPr id="1991" name="Google Shape;1991;p32"/>
          <p:cNvGrpSpPr/>
          <p:nvPr/>
        </p:nvGrpSpPr>
        <p:grpSpPr>
          <a:xfrm>
            <a:off x="4348550" y="4528066"/>
            <a:ext cx="3247863" cy="3885821"/>
            <a:chOff x="4242782" y="4401522"/>
            <a:chExt cx="3353632" cy="4012365"/>
          </a:xfrm>
        </p:grpSpPr>
        <p:sp>
          <p:nvSpPr>
            <p:cNvPr id="1992" name="Google Shape;1992;p32"/>
            <p:cNvSpPr/>
            <p:nvPr/>
          </p:nvSpPr>
          <p:spPr>
            <a:xfrm rot="-5400000">
              <a:off x="3913416" y="4730888"/>
              <a:ext cx="4012365" cy="3353632"/>
            </a:xfrm>
            <a:prstGeom prst="triangle">
              <a:avLst>
                <a:gd name="adj" fmla="val 41014"/>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993" name="Google Shape;1993;p32"/>
            <p:cNvSpPr/>
            <p:nvPr/>
          </p:nvSpPr>
          <p:spPr>
            <a:xfrm rot="-5400000">
              <a:off x="6849414" y="4828278"/>
              <a:ext cx="810310" cy="683686"/>
            </a:xfrm>
            <a:custGeom>
              <a:avLst/>
              <a:gdLst/>
              <a:ahLst/>
              <a:cxnLst/>
              <a:rect l="l" t="t" r="r" b="b"/>
              <a:pathLst>
                <a:path w="1568298" h="1323228" extrusionOk="0">
                  <a:moveTo>
                    <a:pt x="1568298" y="1323228"/>
                  </a:moveTo>
                  <a:lnTo>
                    <a:pt x="0" y="1323228"/>
                  </a:lnTo>
                  <a:lnTo>
                    <a:pt x="593428" y="0"/>
                  </a:lnTo>
                  <a:lnTo>
                    <a:pt x="1568298" y="1323228"/>
                  </a:lnTo>
                  <a:close/>
                </a:path>
              </a:pathLst>
            </a:cu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994" name="Google Shape;1994;p32"/>
            <p:cNvSpPr/>
            <p:nvPr/>
          </p:nvSpPr>
          <p:spPr>
            <a:xfrm rot="-5400000">
              <a:off x="4778078" y="6322810"/>
              <a:ext cx="809077" cy="682647"/>
            </a:xfrm>
            <a:custGeom>
              <a:avLst/>
              <a:gdLst/>
              <a:ahLst/>
              <a:cxnLst/>
              <a:rect l="l" t="t" r="r" b="b"/>
              <a:pathLst>
                <a:path w="1565455" h="1320830" extrusionOk="0">
                  <a:moveTo>
                    <a:pt x="1565455" y="1320830"/>
                  </a:moveTo>
                  <a:lnTo>
                    <a:pt x="0" y="1320830"/>
                  </a:lnTo>
                  <a:lnTo>
                    <a:pt x="592353" y="0"/>
                  </a:lnTo>
                  <a:lnTo>
                    <a:pt x="1565455" y="1320830"/>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995" name="Google Shape;1995;p32"/>
            <p:cNvSpPr/>
            <p:nvPr/>
          </p:nvSpPr>
          <p:spPr>
            <a:xfrm rot="-5400000">
              <a:off x="6849508" y="7253379"/>
              <a:ext cx="809107" cy="682672"/>
            </a:xfrm>
            <a:custGeom>
              <a:avLst/>
              <a:gdLst/>
              <a:ahLst/>
              <a:cxnLst/>
              <a:rect l="l" t="t" r="r" b="b"/>
              <a:pathLst>
                <a:path w="1570916" h="1325438" extrusionOk="0">
                  <a:moveTo>
                    <a:pt x="1570916" y="1325438"/>
                  </a:moveTo>
                  <a:lnTo>
                    <a:pt x="0" y="1325438"/>
                  </a:lnTo>
                  <a:lnTo>
                    <a:pt x="594419" y="0"/>
                  </a:lnTo>
                  <a:lnTo>
                    <a:pt x="1570916" y="1325438"/>
                  </a:lnTo>
                  <a:close/>
                </a:path>
              </a:pathLst>
            </a:custGeom>
            <a:solidFill>
              <a:srgbClr val="C4FC9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996" name="Google Shape;1996;p32"/>
            <p:cNvSpPr/>
            <p:nvPr/>
          </p:nvSpPr>
          <p:spPr>
            <a:xfrm rot="-5400000">
              <a:off x="5112280" y="5115160"/>
              <a:ext cx="2238805" cy="2727431"/>
            </a:xfrm>
            <a:custGeom>
              <a:avLst/>
              <a:gdLst/>
              <a:ahLst/>
              <a:cxnLst/>
              <a:rect l="l" t="t" r="r" b="b"/>
              <a:pathLst>
                <a:path w="3535383" h="4306992" extrusionOk="0">
                  <a:moveTo>
                    <a:pt x="3535383" y="2983764"/>
                  </a:moveTo>
                  <a:lnTo>
                    <a:pt x="2941955" y="4306992"/>
                  </a:lnTo>
                  <a:lnTo>
                    <a:pt x="976497" y="4306992"/>
                  </a:lnTo>
                  <a:lnTo>
                    <a:pt x="0" y="2981554"/>
                  </a:lnTo>
                  <a:lnTo>
                    <a:pt x="742717" y="1325441"/>
                  </a:lnTo>
                  <a:lnTo>
                    <a:pt x="2308172" y="1325441"/>
                  </a:lnTo>
                  <a:lnTo>
                    <a:pt x="1335070" y="4611"/>
                  </a:lnTo>
                  <a:lnTo>
                    <a:pt x="1337138" y="0"/>
                  </a:lnTo>
                  <a:lnTo>
                    <a:pt x="3535383" y="2983764"/>
                  </a:lnTo>
                  <a:close/>
                </a:path>
              </a:pathLst>
            </a:custGeom>
            <a:blipFill rotWithShape="1">
              <a:blip r:embed="rId4">
                <a:alphaModFix/>
              </a:blip>
              <a:stretch>
                <a:fillRect t="26276" r="355"/>
              </a:stretch>
            </a:blip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1997" name="Google Shape;1997;p32"/>
            <p:cNvSpPr/>
            <p:nvPr/>
          </p:nvSpPr>
          <p:spPr>
            <a:xfrm rot="-5400000">
              <a:off x="6679344" y="6897643"/>
              <a:ext cx="994795" cy="839343"/>
            </a:xfrm>
            <a:custGeom>
              <a:avLst/>
              <a:gdLst/>
              <a:ahLst/>
              <a:cxnLst/>
              <a:rect l="l" t="t" r="r" b="b"/>
              <a:pathLst>
                <a:path w="1570919" h="1325439" extrusionOk="0">
                  <a:moveTo>
                    <a:pt x="1570919" y="1325439"/>
                  </a:moveTo>
                  <a:lnTo>
                    <a:pt x="0" y="1325439"/>
                  </a:lnTo>
                  <a:lnTo>
                    <a:pt x="594421" y="0"/>
                  </a:lnTo>
                  <a:lnTo>
                    <a:pt x="594421" y="0"/>
                  </a:lnTo>
                  <a:lnTo>
                    <a:pt x="2" y="1325438"/>
                  </a:lnTo>
                  <a:lnTo>
                    <a:pt x="1570918" y="1325438"/>
                  </a:lnTo>
                  <a:lnTo>
                    <a:pt x="1570919" y="1325439"/>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002"/>
        <p:cNvGrpSpPr/>
        <p:nvPr/>
      </p:nvGrpSpPr>
      <p:grpSpPr>
        <a:xfrm>
          <a:off x="0" y="0"/>
          <a:ext cx="0" cy="0"/>
          <a:chOff x="0" y="0"/>
          <a:chExt cx="0" cy="0"/>
        </a:xfrm>
      </p:grpSpPr>
      <p:pic>
        <p:nvPicPr>
          <p:cNvPr id="2003" name="Google Shape;2003;p3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004" name="Google Shape;2004;p3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36</a:t>
            </a:fld>
            <a:endParaRPr sz="500">
              <a:solidFill>
                <a:srgbClr val="161616"/>
              </a:solidFill>
            </a:endParaRPr>
          </a:p>
        </p:txBody>
      </p:sp>
      <p:sp>
        <p:nvSpPr>
          <p:cNvPr id="2005" name="Google Shape;2005;p3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006" name="Google Shape;2006;p3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2007" name="Google Shape;2007;p3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008" name="Google Shape;2008;p3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INTRODUCTION</a:t>
            </a:r>
            <a:endParaRPr sz="1800" b="1">
              <a:solidFill>
                <a:schemeClr val="lt1"/>
              </a:solidFill>
              <a:latin typeface="Arial"/>
              <a:ea typeface="Arial"/>
              <a:cs typeface="Arial"/>
              <a:sym typeface="Arial"/>
            </a:endParaRPr>
          </a:p>
        </p:txBody>
      </p:sp>
      <p:cxnSp>
        <p:nvCxnSpPr>
          <p:cNvPr id="2009" name="Google Shape;2009;p3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2010" name="Google Shape;2010;p33"/>
          <p:cNvSpPr txBox="1"/>
          <p:nvPr/>
        </p:nvSpPr>
        <p:spPr>
          <a:xfrm>
            <a:off x="454886" y="1647493"/>
            <a:ext cx="6689833" cy="29238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tx1"/>
                </a:solidFill>
                <a:latin typeface="Arial"/>
                <a:ea typeface="Arial"/>
                <a:cs typeface="Arial"/>
                <a:sym typeface="Arial"/>
              </a:rPr>
              <a:t>The PTF as the focal point of government’s efforts to tackle the COVID-19 pandemic was inaugurated on 17th March 2020 with an initial mandate of six (6) months. At  the end of the first three (3) months, there was a mid-term review of the activities of the PTF. The review covered the performance of the PTF  its Pillars and supporting MDAs viz-a-viz set objectives. As part of the review, the PTF organised a two-day retreat </a:t>
            </a:r>
            <a:r>
              <a:rPr lang="en-US" sz="1000" dirty="0">
                <a:solidFill>
                  <a:schemeClr val="dk1"/>
                </a:solidFill>
                <a:latin typeface="Arial"/>
                <a:ea typeface="Arial"/>
                <a:cs typeface="Arial"/>
                <a:sym typeface="Arial"/>
              </a:rPr>
              <a:t>on 9</a:t>
            </a:r>
            <a:r>
              <a:rPr lang="en-US" sz="1000" baseline="30000" dirty="0">
                <a:solidFill>
                  <a:schemeClr val="dk1"/>
                </a:solidFill>
                <a:latin typeface="Arial"/>
                <a:ea typeface="Arial"/>
                <a:cs typeface="Arial"/>
                <a:sym typeface="Arial"/>
              </a:rPr>
              <a:t>th</a:t>
            </a:r>
            <a:r>
              <a:rPr lang="en-US" sz="1000" dirty="0">
                <a:solidFill>
                  <a:schemeClr val="dk1"/>
                </a:solidFill>
                <a:latin typeface="Arial"/>
                <a:ea typeface="Arial"/>
                <a:cs typeface="Arial"/>
                <a:sym typeface="Arial"/>
              </a:rPr>
              <a:t> and 10</a:t>
            </a:r>
            <a:r>
              <a:rPr lang="en-US" sz="1000" baseline="30000" dirty="0">
                <a:solidFill>
                  <a:schemeClr val="dk1"/>
                </a:solidFill>
                <a:latin typeface="Arial"/>
                <a:ea typeface="Arial"/>
                <a:cs typeface="Arial"/>
                <a:sym typeface="Arial"/>
              </a:rPr>
              <a:t>th </a:t>
            </a:r>
            <a:r>
              <a:rPr lang="en-US" sz="1000" dirty="0">
                <a:solidFill>
                  <a:schemeClr val="dk1"/>
                </a:solidFill>
                <a:latin typeface="Arial"/>
                <a:ea typeface="Arial"/>
                <a:cs typeface="Arial"/>
                <a:sym typeface="Arial"/>
              </a:rPr>
              <a:t>July 2020.</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 retreat brought together several stakeholders with the aim of re-strategizing and strengthening its efforts in tackling the pandemic over the next three months and beyond. Stakeholders in attendance at the retreat included: </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Legislators (including the Chairmen of the relevant Committees on Health in the Senate and House of Representatives)</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Ministers</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Representatives from the Office of the Vice President</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The Nigeria Governors’ Forum</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Diplomatic Community</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Development Partners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To obtain feedback and stakeholders’ perception on the performance of the Presidential Task Force on COVID-19 (PTF) in ensuring that the Federal Republic of Nigeria emerges from the COVID-19 pandemic with minimal negative impact to the population, health systems and the economy, an online survey was deployed to PTF’s Donors/Partners </a:t>
            </a:r>
            <a:endParaRPr sz="1000" dirty="0">
              <a:solidFill>
                <a:schemeClr val="dk1"/>
              </a:solidFill>
              <a:latin typeface="Arial"/>
              <a:ea typeface="Arial"/>
              <a:cs typeface="Arial"/>
              <a:sym typeface="Arial"/>
            </a:endParaRPr>
          </a:p>
        </p:txBody>
      </p:sp>
      <p:grpSp>
        <p:nvGrpSpPr>
          <p:cNvPr id="2011" name="Google Shape;2011;p33"/>
          <p:cNvGrpSpPr/>
          <p:nvPr/>
        </p:nvGrpSpPr>
        <p:grpSpPr>
          <a:xfrm>
            <a:off x="927101" y="4622594"/>
            <a:ext cx="5474804" cy="2540206"/>
            <a:chOff x="927101" y="4597194"/>
            <a:chExt cx="5474804" cy="2839838"/>
          </a:xfrm>
        </p:grpSpPr>
        <p:grpSp>
          <p:nvGrpSpPr>
            <p:cNvPr id="2012" name="Google Shape;2012;p33"/>
            <p:cNvGrpSpPr/>
            <p:nvPr/>
          </p:nvGrpSpPr>
          <p:grpSpPr>
            <a:xfrm>
              <a:off x="1089588" y="4682698"/>
              <a:ext cx="5161915" cy="2580640"/>
              <a:chOff x="0" y="31804"/>
              <a:chExt cx="5161915" cy="2845381"/>
            </a:xfrm>
          </p:grpSpPr>
          <p:grpSp>
            <p:nvGrpSpPr>
              <p:cNvPr id="2013" name="Google Shape;2013;p33"/>
              <p:cNvGrpSpPr/>
              <p:nvPr/>
            </p:nvGrpSpPr>
            <p:grpSpPr>
              <a:xfrm>
                <a:off x="0" y="223520"/>
                <a:ext cx="5161915" cy="2653665"/>
                <a:chOff x="0" y="223520"/>
                <a:chExt cx="5162226" cy="2653884"/>
              </a:xfrm>
            </p:grpSpPr>
            <p:sp>
              <p:nvSpPr>
                <p:cNvPr id="2014" name="Google Shape;2014;p33"/>
                <p:cNvSpPr/>
                <p:nvPr/>
              </p:nvSpPr>
              <p:spPr>
                <a:xfrm>
                  <a:off x="0" y="415049"/>
                  <a:ext cx="5146019" cy="2462355"/>
                </a:xfrm>
                <a:prstGeom prst="rect">
                  <a:avLst/>
                </a:prstGeom>
                <a:solidFill>
                  <a:srgbClr val="F2F2F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1"/>
                    </a:solidFill>
                    <a:latin typeface="Arial"/>
                    <a:ea typeface="Arial"/>
                    <a:cs typeface="Arial"/>
                    <a:sym typeface="Arial"/>
                  </a:endParaRPr>
                </a:p>
              </p:txBody>
            </p:sp>
            <p:sp>
              <p:nvSpPr>
                <p:cNvPr id="2015" name="Google Shape;2015;p33"/>
                <p:cNvSpPr/>
                <p:nvPr/>
              </p:nvSpPr>
              <p:spPr>
                <a:xfrm>
                  <a:off x="16207" y="223520"/>
                  <a:ext cx="5146019" cy="2653883"/>
                </a:xfrm>
                <a:prstGeom prst="rect">
                  <a:avLst/>
                </a:prstGeom>
                <a:noFill/>
                <a:ln w="9525" cap="flat" cmpd="sng">
                  <a:solidFill>
                    <a:srgbClr val="008751"/>
                  </a:solidFill>
                  <a:prstDash val="dashDot"/>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nvGrpSpPr>
                <p:cNvPr id="2016" name="Google Shape;2016;p33"/>
                <p:cNvGrpSpPr/>
                <p:nvPr/>
              </p:nvGrpSpPr>
              <p:grpSpPr>
                <a:xfrm>
                  <a:off x="227285" y="407144"/>
                  <a:ext cx="2344420" cy="1224017"/>
                  <a:chOff x="227285" y="407144"/>
                  <a:chExt cx="2344420" cy="1224017"/>
                </a:xfrm>
              </p:grpSpPr>
              <p:sp>
                <p:nvSpPr>
                  <p:cNvPr id="2017" name="Google Shape;2017;p33"/>
                  <p:cNvSpPr/>
                  <p:nvPr/>
                </p:nvSpPr>
                <p:spPr>
                  <a:xfrm>
                    <a:off x="227285" y="1262861"/>
                    <a:ext cx="2344420" cy="368300"/>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t" anchorCtr="0">
                    <a:noAutofit/>
                  </a:bodyPr>
                  <a:lstStyle/>
                  <a:p>
                    <a:pPr marL="0" marR="0" lvl="0" indent="0" algn="ctr" rtl="0">
                      <a:lnSpc>
                        <a:spcPct val="116000"/>
                      </a:lnSpc>
                      <a:spcBef>
                        <a:spcPts val="0"/>
                      </a:spcBef>
                      <a:spcAft>
                        <a:spcPts val="0"/>
                      </a:spcAft>
                      <a:buNone/>
                    </a:pPr>
                    <a:r>
                      <a:rPr lang="en-US" sz="1000" b="1" i="1">
                        <a:solidFill>
                          <a:srgbClr val="008751"/>
                        </a:solidFill>
                        <a:latin typeface="Arial"/>
                        <a:ea typeface="Arial"/>
                        <a:cs typeface="Arial"/>
                        <a:sym typeface="Arial"/>
                      </a:rPr>
                      <a:t>Total Survey Recipient</a:t>
                    </a:r>
                    <a:endParaRPr sz="850">
                      <a:solidFill>
                        <a:schemeClr val="dk1"/>
                      </a:solidFill>
                      <a:latin typeface="Arial"/>
                      <a:ea typeface="Arial"/>
                      <a:cs typeface="Arial"/>
                      <a:sym typeface="Arial"/>
                    </a:endParaRPr>
                  </a:p>
                </p:txBody>
              </p:sp>
              <p:grpSp>
                <p:nvGrpSpPr>
                  <p:cNvPr id="2018" name="Google Shape;2018;p33"/>
                  <p:cNvGrpSpPr/>
                  <p:nvPr/>
                </p:nvGrpSpPr>
                <p:grpSpPr>
                  <a:xfrm>
                    <a:off x="901739" y="407144"/>
                    <a:ext cx="989789" cy="842907"/>
                    <a:chOff x="607099" y="91145"/>
                    <a:chExt cx="3058763" cy="3058432"/>
                  </a:xfrm>
                </p:grpSpPr>
                <p:grpSp>
                  <p:nvGrpSpPr>
                    <p:cNvPr id="2019" name="Google Shape;2019;p33"/>
                    <p:cNvGrpSpPr/>
                    <p:nvPr/>
                  </p:nvGrpSpPr>
                  <p:grpSpPr>
                    <a:xfrm rot="8610070">
                      <a:off x="1042693" y="527367"/>
                      <a:ext cx="2187575" cy="2185988"/>
                      <a:chOff x="1042693" y="527367"/>
                      <a:chExt cx="2187575" cy="2185988"/>
                    </a:xfrm>
                  </p:grpSpPr>
                  <p:sp>
                    <p:nvSpPr>
                      <p:cNvPr id="2020" name="Google Shape;2020;p33"/>
                      <p:cNvSpPr/>
                      <p:nvPr/>
                    </p:nvSpPr>
                    <p:spPr>
                      <a:xfrm>
                        <a:off x="2136480" y="527367"/>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021" name="Google Shape;2021;p33"/>
                      <p:cNvSpPr/>
                      <p:nvPr/>
                    </p:nvSpPr>
                    <p:spPr>
                      <a:xfrm>
                        <a:off x="1042693" y="527367"/>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2022" name="Google Shape;2022;p33"/>
                    <p:cNvGrpSpPr/>
                    <p:nvPr/>
                  </p:nvGrpSpPr>
                  <p:grpSpPr>
                    <a:xfrm>
                      <a:off x="1253017" y="745950"/>
                      <a:ext cx="1766928" cy="2248200"/>
                      <a:chOff x="1253017" y="745950"/>
                      <a:chExt cx="1766928" cy="2248200"/>
                    </a:xfrm>
                  </p:grpSpPr>
                  <p:sp>
                    <p:nvSpPr>
                      <p:cNvPr id="2023" name="Google Shape;2023;p33"/>
                      <p:cNvSpPr/>
                      <p:nvPr/>
                    </p:nvSpPr>
                    <p:spPr>
                      <a:xfrm rot="10800000">
                        <a:off x="1956461" y="2562150"/>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024" name="Google Shape;2024;p33"/>
                      <p:cNvSpPr/>
                      <p:nvPr/>
                    </p:nvSpPr>
                    <p:spPr>
                      <a:xfrm>
                        <a:off x="1253017" y="745950"/>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025" name="Google Shape;2025;p33"/>
                      <p:cNvSpPr/>
                      <p:nvPr/>
                    </p:nvSpPr>
                    <p:spPr>
                      <a:xfrm>
                        <a:off x="1368536" y="1312987"/>
                        <a:ext cx="1528670" cy="993045"/>
                      </a:xfrm>
                      <a:prstGeom prst="rect">
                        <a:avLst/>
                      </a:prstGeom>
                      <a:noFill/>
                      <a:ln>
                        <a:noFill/>
                      </a:ln>
                    </p:spPr>
                    <p:txBody>
                      <a:bodyPr spcFirstLastPara="1" wrap="square" lIns="0" tIns="0" rIns="0" bIns="0" anchor="t" anchorCtr="0">
                        <a:noAutofit/>
                      </a:bodyPr>
                      <a:lstStyle/>
                      <a:p>
                        <a:pPr marL="0" marR="0" lvl="0" indent="0" algn="ctr" rtl="0">
                          <a:lnSpc>
                            <a:spcPct val="116000"/>
                          </a:lnSpc>
                          <a:spcBef>
                            <a:spcPts val="0"/>
                          </a:spcBef>
                          <a:spcAft>
                            <a:spcPts val="0"/>
                          </a:spcAft>
                          <a:buNone/>
                        </a:pPr>
                        <a:r>
                          <a:rPr lang="en-US" sz="1000" b="1" i="1">
                            <a:solidFill>
                              <a:srgbClr val="008751"/>
                            </a:solidFill>
                            <a:latin typeface="Arial"/>
                            <a:ea typeface="Arial"/>
                            <a:cs typeface="Arial"/>
                            <a:sym typeface="Arial"/>
                          </a:rPr>
                          <a:t>120</a:t>
                        </a:r>
                        <a:endParaRPr sz="850">
                          <a:solidFill>
                            <a:schemeClr val="dk1"/>
                          </a:solidFill>
                          <a:latin typeface="Arial"/>
                          <a:ea typeface="Arial"/>
                          <a:cs typeface="Arial"/>
                          <a:sym typeface="Arial"/>
                        </a:endParaRPr>
                      </a:p>
                    </p:txBody>
                  </p:sp>
                </p:grpSp>
              </p:grpSp>
            </p:grpSp>
            <p:grpSp>
              <p:nvGrpSpPr>
                <p:cNvPr id="2026" name="Google Shape;2026;p33"/>
                <p:cNvGrpSpPr/>
                <p:nvPr/>
              </p:nvGrpSpPr>
              <p:grpSpPr>
                <a:xfrm>
                  <a:off x="3115220" y="407144"/>
                  <a:ext cx="1818005" cy="1224017"/>
                  <a:chOff x="3115220" y="407144"/>
                  <a:chExt cx="1818005" cy="1224017"/>
                </a:xfrm>
              </p:grpSpPr>
              <p:sp>
                <p:nvSpPr>
                  <p:cNvPr id="2027" name="Google Shape;2027;p33"/>
                  <p:cNvSpPr/>
                  <p:nvPr/>
                </p:nvSpPr>
                <p:spPr>
                  <a:xfrm>
                    <a:off x="3115220" y="1262861"/>
                    <a:ext cx="1818005" cy="368300"/>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t" anchorCtr="0">
                    <a:noAutofit/>
                  </a:bodyPr>
                  <a:lstStyle/>
                  <a:p>
                    <a:pPr marL="0" marR="0" lvl="0" indent="0" algn="ctr" rtl="0">
                      <a:lnSpc>
                        <a:spcPct val="116000"/>
                      </a:lnSpc>
                      <a:spcBef>
                        <a:spcPts val="0"/>
                      </a:spcBef>
                      <a:spcAft>
                        <a:spcPts val="0"/>
                      </a:spcAft>
                      <a:buNone/>
                    </a:pPr>
                    <a:r>
                      <a:rPr lang="en-US" sz="1000" b="1" i="1">
                        <a:solidFill>
                          <a:srgbClr val="008751"/>
                        </a:solidFill>
                        <a:latin typeface="Arial"/>
                        <a:ea typeface="Arial"/>
                        <a:cs typeface="Arial"/>
                        <a:sym typeface="Arial"/>
                      </a:rPr>
                      <a:t>Total Respondents</a:t>
                    </a:r>
                    <a:endParaRPr sz="850">
                      <a:solidFill>
                        <a:schemeClr val="dk1"/>
                      </a:solidFill>
                      <a:latin typeface="Arial"/>
                      <a:ea typeface="Arial"/>
                      <a:cs typeface="Arial"/>
                      <a:sym typeface="Arial"/>
                    </a:endParaRPr>
                  </a:p>
                </p:txBody>
              </p:sp>
              <p:grpSp>
                <p:nvGrpSpPr>
                  <p:cNvPr id="2028" name="Google Shape;2028;p33"/>
                  <p:cNvGrpSpPr/>
                  <p:nvPr/>
                </p:nvGrpSpPr>
                <p:grpSpPr>
                  <a:xfrm>
                    <a:off x="3529623" y="407144"/>
                    <a:ext cx="989789" cy="842907"/>
                    <a:chOff x="3234983" y="91145"/>
                    <a:chExt cx="3058763" cy="3058432"/>
                  </a:xfrm>
                </p:grpSpPr>
                <p:grpSp>
                  <p:nvGrpSpPr>
                    <p:cNvPr id="2029" name="Google Shape;2029;p33"/>
                    <p:cNvGrpSpPr/>
                    <p:nvPr/>
                  </p:nvGrpSpPr>
                  <p:grpSpPr>
                    <a:xfrm rot="8610070">
                      <a:off x="3670577" y="527367"/>
                      <a:ext cx="2187575" cy="2185988"/>
                      <a:chOff x="3670577" y="527367"/>
                      <a:chExt cx="2187575" cy="2185988"/>
                    </a:xfrm>
                  </p:grpSpPr>
                  <p:sp>
                    <p:nvSpPr>
                      <p:cNvPr id="2030" name="Google Shape;2030;p33"/>
                      <p:cNvSpPr/>
                      <p:nvPr/>
                    </p:nvSpPr>
                    <p:spPr>
                      <a:xfrm>
                        <a:off x="4764364" y="527367"/>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031" name="Google Shape;2031;p33"/>
                      <p:cNvSpPr/>
                      <p:nvPr/>
                    </p:nvSpPr>
                    <p:spPr>
                      <a:xfrm>
                        <a:off x="3670577" y="527367"/>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2032" name="Google Shape;2032;p33"/>
                    <p:cNvGrpSpPr/>
                    <p:nvPr/>
                  </p:nvGrpSpPr>
                  <p:grpSpPr>
                    <a:xfrm>
                      <a:off x="3880901" y="745950"/>
                      <a:ext cx="1766928" cy="2248200"/>
                      <a:chOff x="3880901" y="745950"/>
                      <a:chExt cx="1766928" cy="2248200"/>
                    </a:xfrm>
                  </p:grpSpPr>
                  <p:sp>
                    <p:nvSpPr>
                      <p:cNvPr id="2033" name="Google Shape;2033;p33"/>
                      <p:cNvSpPr/>
                      <p:nvPr/>
                    </p:nvSpPr>
                    <p:spPr>
                      <a:xfrm rot="10800000">
                        <a:off x="4584345" y="2562150"/>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034" name="Google Shape;2034;p33"/>
                      <p:cNvSpPr/>
                      <p:nvPr/>
                    </p:nvSpPr>
                    <p:spPr>
                      <a:xfrm>
                        <a:off x="3880901" y="745950"/>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035" name="Google Shape;2035;p33"/>
                      <p:cNvSpPr/>
                      <p:nvPr/>
                    </p:nvSpPr>
                    <p:spPr>
                      <a:xfrm>
                        <a:off x="3995932" y="1312987"/>
                        <a:ext cx="1528670" cy="993045"/>
                      </a:xfrm>
                      <a:prstGeom prst="rect">
                        <a:avLst/>
                      </a:prstGeom>
                      <a:noFill/>
                      <a:ln>
                        <a:noFill/>
                      </a:ln>
                    </p:spPr>
                    <p:txBody>
                      <a:bodyPr spcFirstLastPara="1" wrap="square" lIns="0" tIns="0" rIns="0" bIns="0" anchor="t" anchorCtr="0">
                        <a:noAutofit/>
                      </a:bodyPr>
                      <a:lstStyle/>
                      <a:p>
                        <a:pPr marL="0" marR="0" lvl="0" indent="0" algn="ctr" rtl="0">
                          <a:lnSpc>
                            <a:spcPct val="116000"/>
                          </a:lnSpc>
                          <a:spcBef>
                            <a:spcPts val="0"/>
                          </a:spcBef>
                          <a:spcAft>
                            <a:spcPts val="0"/>
                          </a:spcAft>
                          <a:buNone/>
                        </a:pPr>
                        <a:r>
                          <a:rPr lang="en-US" sz="1000" b="1" i="1">
                            <a:solidFill>
                              <a:srgbClr val="008751"/>
                            </a:solidFill>
                            <a:latin typeface="Arial"/>
                            <a:ea typeface="Arial"/>
                            <a:cs typeface="Arial"/>
                            <a:sym typeface="Arial"/>
                          </a:rPr>
                          <a:t>56</a:t>
                        </a:r>
                        <a:endParaRPr sz="850">
                          <a:solidFill>
                            <a:schemeClr val="dk1"/>
                          </a:solidFill>
                          <a:latin typeface="Arial"/>
                          <a:ea typeface="Arial"/>
                          <a:cs typeface="Arial"/>
                          <a:sym typeface="Arial"/>
                        </a:endParaRPr>
                      </a:p>
                    </p:txBody>
                  </p:sp>
                </p:grpSp>
              </p:grpSp>
            </p:grpSp>
            <p:grpSp>
              <p:nvGrpSpPr>
                <p:cNvPr id="2036" name="Google Shape;2036;p33"/>
                <p:cNvGrpSpPr/>
                <p:nvPr/>
              </p:nvGrpSpPr>
              <p:grpSpPr>
                <a:xfrm>
                  <a:off x="227285" y="1910672"/>
                  <a:ext cx="4706341" cy="889571"/>
                  <a:chOff x="227285" y="1910672"/>
                  <a:chExt cx="4706341" cy="889571"/>
                </a:xfrm>
              </p:grpSpPr>
              <p:grpSp>
                <p:nvGrpSpPr>
                  <p:cNvPr id="2037" name="Google Shape;2037;p33"/>
                  <p:cNvGrpSpPr/>
                  <p:nvPr/>
                </p:nvGrpSpPr>
                <p:grpSpPr>
                  <a:xfrm>
                    <a:off x="1480558" y="1959788"/>
                    <a:ext cx="1881265" cy="293524"/>
                    <a:chOff x="1480558" y="1959788"/>
                    <a:chExt cx="1881265" cy="293524"/>
                  </a:xfrm>
                </p:grpSpPr>
                <p:cxnSp>
                  <p:nvCxnSpPr>
                    <p:cNvPr id="2038" name="Google Shape;2038;p33"/>
                    <p:cNvCxnSpPr/>
                    <p:nvPr/>
                  </p:nvCxnSpPr>
                  <p:spPr>
                    <a:xfrm>
                      <a:off x="2495226" y="2115404"/>
                      <a:ext cx="353311" cy="0"/>
                    </a:xfrm>
                    <a:prstGeom prst="straightConnector1">
                      <a:avLst/>
                    </a:prstGeom>
                    <a:noFill/>
                    <a:ln w="19050" cap="sq" cmpd="sng">
                      <a:solidFill>
                        <a:srgbClr val="008751"/>
                      </a:solidFill>
                      <a:prstDash val="dashDot"/>
                      <a:round/>
                      <a:headEnd type="none" w="sm" len="sm"/>
                      <a:tailEnd type="triangle" w="med" len="med"/>
                    </a:ln>
                  </p:spPr>
                </p:cxnSp>
                <p:sp>
                  <p:nvSpPr>
                    <p:cNvPr id="2039" name="Google Shape;2039;p33"/>
                    <p:cNvSpPr/>
                    <p:nvPr/>
                  </p:nvSpPr>
                  <p:spPr>
                    <a:xfrm>
                      <a:off x="1480558" y="1959788"/>
                      <a:ext cx="1137796" cy="293524"/>
                    </a:xfrm>
                    <a:prstGeom prst="rect">
                      <a:avLst/>
                    </a:prstGeom>
                    <a:noFill/>
                    <a:ln>
                      <a:noFill/>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None/>
                      </a:pPr>
                      <a:r>
                        <a:rPr lang="en-US" sz="1000">
                          <a:solidFill>
                            <a:srgbClr val="000000"/>
                          </a:solidFill>
                          <a:latin typeface="Arial"/>
                          <a:ea typeface="Arial"/>
                          <a:cs typeface="Arial"/>
                          <a:sym typeface="Arial"/>
                        </a:rPr>
                        <a:t>State Government </a:t>
                      </a:r>
                      <a:endParaRPr sz="850">
                        <a:solidFill>
                          <a:schemeClr val="lt1"/>
                        </a:solidFill>
                        <a:latin typeface="Arial"/>
                        <a:ea typeface="Arial"/>
                        <a:cs typeface="Arial"/>
                        <a:sym typeface="Arial"/>
                      </a:endParaRPr>
                    </a:p>
                  </p:txBody>
                </p:sp>
                <p:sp>
                  <p:nvSpPr>
                    <p:cNvPr id="2040" name="Google Shape;2040;p33"/>
                    <p:cNvSpPr/>
                    <p:nvPr/>
                  </p:nvSpPr>
                  <p:spPr>
                    <a:xfrm>
                      <a:off x="2952426" y="1995301"/>
                      <a:ext cx="409397" cy="258009"/>
                    </a:xfrm>
                    <a:prstGeom prst="rect">
                      <a:avLst/>
                    </a:prstGeom>
                    <a:noFill/>
                    <a:ln>
                      <a:noFill/>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None/>
                      </a:pPr>
                      <a:r>
                        <a:rPr lang="en-US" sz="1000" b="1">
                          <a:solidFill>
                            <a:srgbClr val="000000"/>
                          </a:solidFill>
                          <a:latin typeface="Arial"/>
                          <a:ea typeface="Arial"/>
                          <a:cs typeface="Arial"/>
                          <a:sym typeface="Arial"/>
                        </a:rPr>
                        <a:t>15</a:t>
                      </a:r>
                      <a:endParaRPr sz="850">
                        <a:solidFill>
                          <a:schemeClr val="lt1"/>
                        </a:solidFill>
                        <a:latin typeface="Arial"/>
                        <a:ea typeface="Arial"/>
                        <a:cs typeface="Arial"/>
                        <a:sym typeface="Arial"/>
                      </a:endParaRPr>
                    </a:p>
                  </p:txBody>
                </p:sp>
              </p:grpSp>
              <p:grpSp>
                <p:nvGrpSpPr>
                  <p:cNvPr id="2041" name="Google Shape;2041;p33"/>
                  <p:cNvGrpSpPr/>
                  <p:nvPr/>
                </p:nvGrpSpPr>
                <p:grpSpPr>
                  <a:xfrm>
                    <a:off x="3422988" y="1959338"/>
                    <a:ext cx="1500202" cy="293973"/>
                    <a:chOff x="3422988" y="1959338"/>
                    <a:chExt cx="1500202" cy="293973"/>
                  </a:xfrm>
                </p:grpSpPr>
                <p:cxnSp>
                  <p:nvCxnSpPr>
                    <p:cNvPr id="2042" name="Google Shape;2042;p33"/>
                    <p:cNvCxnSpPr/>
                    <p:nvPr/>
                  </p:nvCxnSpPr>
                  <p:spPr>
                    <a:xfrm>
                      <a:off x="4046915" y="2142598"/>
                      <a:ext cx="353311" cy="0"/>
                    </a:xfrm>
                    <a:prstGeom prst="straightConnector1">
                      <a:avLst/>
                    </a:prstGeom>
                    <a:noFill/>
                    <a:ln w="19050" cap="sq" cmpd="sng">
                      <a:solidFill>
                        <a:srgbClr val="008751"/>
                      </a:solidFill>
                      <a:prstDash val="dashDot"/>
                      <a:round/>
                      <a:headEnd type="none" w="sm" len="sm"/>
                      <a:tailEnd type="triangle" w="med" len="med"/>
                    </a:ln>
                  </p:spPr>
                </p:cxnSp>
                <p:sp>
                  <p:nvSpPr>
                    <p:cNvPr id="2043" name="Google Shape;2043;p33"/>
                    <p:cNvSpPr/>
                    <p:nvPr/>
                  </p:nvSpPr>
                  <p:spPr>
                    <a:xfrm>
                      <a:off x="3422988" y="1960238"/>
                      <a:ext cx="806799" cy="293073"/>
                    </a:xfrm>
                    <a:prstGeom prst="rect">
                      <a:avLst/>
                    </a:prstGeom>
                    <a:noFill/>
                    <a:ln>
                      <a:noFill/>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None/>
                      </a:pPr>
                      <a:r>
                        <a:rPr lang="en-US" sz="1000">
                          <a:solidFill>
                            <a:srgbClr val="000000"/>
                          </a:solidFill>
                          <a:latin typeface="Arial"/>
                          <a:ea typeface="Arial"/>
                          <a:cs typeface="Arial"/>
                          <a:sym typeface="Arial"/>
                        </a:rPr>
                        <a:t>Partner</a:t>
                      </a:r>
                      <a:endParaRPr sz="850">
                        <a:solidFill>
                          <a:schemeClr val="lt1"/>
                        </a:solidFill>
                        <a:latin typeface="Arial"/>
                        <a:ea typeface="Arial"/>
                        <a:cs typeface="Arial"/>
                        <a:sym typeface="Arial"/>
                      </a:endParaRPr>
                    </a:p>
                  </p:txBody>
                </p:sp>
                <p:sp>
                  <p:nvSpPr>
                    <p:cNvPr id="2044" name="Google Shape;2044;p33"/>
                    <p:cNvSpPr/>
                    <p:nvPr/>
                  </p:nvSpPr>
                  <p:spPr>
                    <a:xfrm>
                      <a:off x="4476426" y="1959338"/>
                      <a:ext cx="446764" cy="293973"/>
                    </a:xfrm>
                    <a:prstGeom prst="rect">
                      <a:avLst/>
                    </a:prstGeom>
                    <a:noFill/>
                    <a:ln>
                      <a:noFill/>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None/>
                      </a:pPr>
                      <a:r>
                        <a:rPr lang="en-US" sz="1000" b="1">
                          <a:solidFill>
                            <a:srgbClr val="000000"/>
                          </a:solidFill>
                          <a:latin typeface="Arial"/>
                          <a:ea typeface="Arial"/>
                          <a:cs typeface="Arial"/>
                          <a:sym typeface="Arial"/>
                        </a:rPr>
                        <a:t>16 </a:t>
                      </a:r>
                      <a:endParaRPr sz="850">
                        <a:solidFill>
                          <a:schemeClr val="lt1"/>
                        </a:solidFill>
                        <a:latin typeface="Arial"/>
                        <a:ea typeface="Arial"/>
                        <a:cs typeface="Arial"/>
                        <a:sym typeface="Arial"/>
                      </a:endParaRPr>
                    </a:p>
                  </p:txBody>
                </p:sp>
              </p:grpSp>
              <p:grpSp>
                <p:nvGrpSpPr>
                  <p:cNvPr id="2045" name="Google Shape;2045;p33"/>
                  <p:cNvGrpSpPr/>
                  <p:nvPr/>
                </p:nvGrpSpPr>
                <p:grpSpPr>
                  <a:xfrm>
                    <a:off x="1480557" y="2433586"/>
                    <a:ext cx="1881266" cy="290789"/>
                    <a:chOff x="1480557" y="2433586"/>
                    <a:chExt cx="1881266" cy="290789"/>
                  </a:xfrm>
                </p:grpSpPr>
                <p:cxnSp>
                  <p:nvCxnSpPr>
                    <p:cNvPr id="2046" name="Google Shape;2046;p33"/>
                    <p:cNvCxnSpPr/>
                    <p:nvPr/>
                  </p:nvCxnSpPr>
                  <p:spPr>
                    <a:xfrm>
                      <a:off x="2495226" y="2613772"/>
                      <a:ext cx="353311" cy="0"/>
                    </a:xfrm>
                    <a:prstGeom prst="straightConnector1">
                      <a:avLst/>
                    </a:prstGeom>
                    <a:noFill/>
                    <a:ln w="19050" cap="sq" cmpd="sng">
                      <a:solidFill>
                        <a:srgbClr val="008751"/>
                      </a:solidFill>
                      <a:prstDash val="dashDot"/>
                      <a:round/>
                      <a:headEnd type="none" w="sm" len="sm"/>
                      <a:tailEnd type="triangle" w="med" len="med"/>
                    </a:ln>
                  </p:spPr>
                </p:cxnSp>
                <p:sp>
                  <p:nvSpPr>
                    <p:cNvPr id="2047" name="Google Shape;2047;p33"/>
                    <p:cNvSpPr/>
                    <p:nvPr/>
                  </p:nvSpPr>
                  <p:spPr>
                    <a:xfrm>
                      <a:off x="1480557" y="2433586"/>
                      <a:ext cx="735547" cy="290789"/>
                    </a:xfrm>
                    <a:prstGeom prst="rect">
                      <a:avLst/>
                    </a:prstGeom>
                    <a:noFill/>
                    <a:ln>
                      <a:noFill/>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None/>
                      </a:pPr>
                      <a:r>
                        <a:rPr lang="en-US" sz="1000">
                          <a:solidFill>
                            <a:srgbClr val="000000"/>
                          </a:solidFill>
                          <a:latin typeface="Arial"/>
                          <a:ea typeface="Arial"/>
                          <a:cs typeface="Arial"/>
                          <a:sym typeface="Arial"/>
                        </a:rPr>
                        <a:t>Donor</a:t>
                      </a:r>
                      <a:endParaRPr sz="850">
                        <a:solidFill>
                          <a:schemeClr val="lt1"/>
                        </a:solidFill>
                        <a:latin typeface="Arial"/>
                        <a:ea typeface="Arial"/>
                        <a:cs typeface="Arial"/>
                        <a:sym typeface="Arial"/>
                      </a:endParaRPr>
                    </a:p>
                  </p:txBody>
                </p:sp>
                <p:sp>
                  <p:nvSpPr>
                    <p:cNvPr id="2048" name="Google Shape;2048;p33"/>
                    <p:cNvSpPr/>
                    <p:nvPr/>
                  </p:nvSpPr>
                  <p:spPr>
                    <a:xfrm>
                      <a:off x="2952426" y="2477414"/>
                      <a:ext cx="409397" cy="246961"/>
                    </a:xfrm>
                    <a:prstGeom prst="rect">
                      <a:avLst/>
                    </a:prstGeom>
                    <a:noFill/>
                    <a:ln>
                      <a:noFill/>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None/>
                      </a:pPr>
                      <a:r>
                        <a:rPr lang="en-US" sz="1000" b="1">
                          <a:solidFill>
                            <a:srgbClr val="000000"/>
                          </a:solidFill>
                          <a:latin typeface="Arial"/>
                          <a:ea typeface="Arial"/>
                          <a:cs typeface="Arial"/>
                          <a:sym typeface="Arial"/>
                        </a:rPr>
                        <a:t>15</a:t>
                      </a:r>
                      <a:endParaRPr sz="850">
                        <a:solidFill>
                          <a:schemeClr val="lt1"/>
                        </a:solidFill>
                        <a:latin typeface="Arial"/>
                        <a:ea typeface="Arial"/>
                        <a:cs typeface="Arial"/>
                        <a:sym typeface="Arial"/>
                      </a:endParaRPr>
                    </a:p>
                  </p:txBody>
                </p:sp>
              </p:grpSp>
              <p:grpSp>
                <p:nvGrpSpPr>
                  <p:cNvPr id="2049" name="Google Shape;2049;p33"/>
                  <p:cNvGrpSpPr/>
                  <p:nvPr/>
                </p:nvGrpSpPr>
                <p:grpSpPr>
                  <a:xfrm>
                    <a:off x="3422988" y="2459882"/>
                    <a:ext cx="1429599" cy="264492"/>
                    <a:chOff x="3422988" y="2459882"/>
                    <a:chExt cx="1429599" cy="264492"/>
                  </a:xfrm>
                </p:grpSpPr>
                <p:cxnSp>
                  <p:nvCxnSpPr>
                    <p:cNvPr id="2050" name="Google Shape;2050;p33"/>
                    <p:cNvCxnSpPr/>
                    <p:nvPr/>
                  </p:nvCxnSpPr>
                  <p:spPr>
                    <a:xfrm>
                      <a:off x="4046915" y="2613772"/>
                      <a:ext cx="353311" cy="0"/>
                    </a:xfrm>
                    <a:prstGeom prst="straightConnector1">
                      <a:avLst/>
                    </a:prstGeom>
                    <a:noFill/>
                    <a:ln w="19050" cap="sq" cmpd="sng">
                      <a:solidFill>
                        <a:srgbClr val="008751"/>
                      </a:solidFill>
                      <a:prstDash val="dashDot"/>
                      <a:round/>
                      <a:headEnd type="none" w="sm" len="sm"/>
                      <a:tailEnd type="triangle" w="med" len="med"/>
                    </a:ln>
                  </p:spPr>
                </p:cxnSp>
                <p:sp>
                  <p:nvSpPr>
                    <p:cNvPr id="2051" name="Google Shape;2051;p33"/>
                    <p:cNvSpPr/>
                    <p:nvPr/>
                  </p:nvSpPr>
                  <p:spPr>
                    <a:xfrm>
                      <a:off x="3422988" y="2476843"/>
                      <a:ext cx="806799" cy="246956"/>
                    </a:xfrm>
                    <a:prstGeom prst="rect">
                      <a:avLst/>
                    </a:prstGeom>
                    <a:noFill/>
                    <a:ln>
                      <a:noFill/>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None/>
                      </a:pPr>
                      <a:r>
                        <a:rPr lang="en-US" sz="1000">
                          <a:solidFill>
                            <a:srgbClr val="000000"/>
                          </a:solidFill>
                          <a:latin typeface="Arial"/>
                          <a:ea typeface="Arial"/>
                          <a:cs typeface="Arial"/>
                          <a:sym typeface="Arial"/>
                        </a:rPr>
                        <a:t>Others</a:t>
                      </a:r>
                      <a:endParaRPr sz="850">
                        <a:solidFill>
                          <a:schemeClr val="lt1"/>
                        </a:solidFill>
                        <a:latin typeface="Arial"/>
                        <a:ea typeface="Arial"/>
                        <a:cs typeface="Arial"/>
                        <a:sym typeface="Arial"/>
                      </a:endParaRPr>
                    </a:p>
                  </p:txBody>
                </p:sp>
                <p:sp>
                  <p:nvSpPr>
                    <p:cNvPr id="2052" name="Google Shape;2052;p33"/>
                    <p:cNvSpPr/>
                    <p:nvPr/>
                  </p:nvSpPr>
                  <p:spPr>
                    <a:xfrm>
                      <a:off x="4476426" y="2459882"/>
                      <a:ext cx="376161" cy="264492"/>
                    </a:xfrm>
                    <a:prstGeom prst="rect">
                      <a:avLst/>
                    </a:prstGeom>
                    <a:noFill/>
                    <a:ln>
                      <a:noFill/>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None/>
                      </a:pPr>
                      <a:r>
                        <a:rPr lang="en-US" sz="1000" b="1">
                          <a:solidFill>
                            <a:srgbClr val="000000"/>
                          </a:solidFill>
                          <a:latin typeface="Arial"/>
                          <a:ea typeface="Arial"/>
                          <a:cs typeface="Arial"/>
                          <a:sym typeface="Arial"/>
                        </a:rPr>
                        <a:t>10</a:t>
                      </a:r>
                      <a:endParaRPr sz="850">
                        <a:solidFill>
                          <a:schemeClr val="lt1"/>
                        </a:solidFill>
                        <a:latin typeface="Arial"/>
                        <a:ea typeface="Arial"/>
                        <a:cs typeface="Arial"/>
                        <a:sym typeface="Arial"/>
                      </a:endParaRPr>
                    </a:p>
                  </p:txBody>
                </p:sp>
              </p:grpSp>
              <p:cxnSp>
                <p:nvCxnSpPr>
                  <p:cNvPr id="2053" name="Google Shape;2053;p33"/>
                  <p:cNvCxnSpPr/>
                  <p:nvPr/>
                </p:nvCxnSpPr>
                <p:spPr>
                  <a:xfrm>
                    <a:off x="3333426" y="2009443"/>
                    <a:ext cx="0" cy="706756"/>
                  </a:xfrm>
                  <a:prstGeom prst="straightConnector1">
                    <a:avLst/>
                  </a:prstGeom>
                  <a:noFill/>
                  <a:ln w="19050" cap="sq" cmpd="sng">
                    <a:solidFill>
                      <a:srgbClr val="008751"/>
                    </a:solidFill>
                    <a:prstDash val="solid"/>
                    <a:round/>
                    <a:headEnd type="none" w="sm" len="sm"/>
                    <a:tailEnd type="none" w="sm" len="sm"/>
                  </a:ln>
                </p:spPr>
              </p:cxnSp>
              <p:cxnSp>
                <p:nvCxnSpPr>
                  <p:cNvPr id="2054" name="Google Shape;2054;p33"/>
                  <p:cNvCxnSpPr/>
                  <p:nvPr/>
                </p:nvCxnSpPr>
                <p:spPr>
                  <a:xfrm rot="10800000">
                    <a:off x="1480558" y="2420204"/>
                    <a:ext cx="3442632" cy="0"/>
                  </a:xfrm>
                  <a:prstGeom prst="straightConnector1">
                    <a:avLst/>
                  </a:prstGeom>
                  <a:noFill/>
                  <a:ln w="19050" cap="sq" cmpd="sng">
                    <a:solidFill>
                      <a:srgbClr val="008751"/>
                    </a:solidFill>
                    <a:prstDash val="solid"/>
                    <a:round/>
                    <a:headEnd type="none" w="sm" len="sm"/>
                    <a:tailEnd type="none" w="sm" len="sm"/>
                  </a:ln>
                </p:spPr>
              </p:cxnSp>
              <p:cxnSp>
                <p:nvCxnSpPr>
                  <p:cNvPr id="2055" name="Google Shape;2055;p33"/>
                  <p:cNvCxnSpPr/>
                  <p:nvPr/>
                </p:nvCxnSpPr>
                <p:spPr>
                  <a:xfrm>
                    <a:off x="1394585" y="1910672"/>
                    <a:ext cx="0" cy="889571"/>
                  </a:xfrm>
                  <a:prstGeom prst="straightConnector1">
                    <a:avLst/>
                  </a:prstGeom>
                  <a:noFill/>
                  <a:ln w="12700" cap="sq" cmpd="sng">
                    <a:solidFill>
                      <a:srgbClr val="008751"/>
                    </a:solidFill>
                    <a:prstDash val="solid"/>
                    <a:round/>
                    <a:headEnd type="none" w="sm" len="sm"/>
                    <a:tailEnd type="none" w="sm" len="sm"/>
                  </a:ln>
                </p:spPr>
              </p:cxnSp>
              <p:cxnSp>
                <p:nvCxnSpPr>
                  <p:cNvPr id="2056" name="Google Shape;2056;p33"/>
                  <p:cNvCxnSpPr/>
                  <p:nvPr/>
                </p:nvCxnSpPr>
                <p:spPr>
                  <a:xfrm>
                    <a:off x="1394585" y="1910672"/>
                    <a:ext cx="3539041" cy="0"/>
                  </a:xfrm>
                  <a:prstGeom prst="straightConnector1">
                    <a:avLst/>
                  </a:prstGeom>
                  <a:noFill/>
                  <a:ln w="12700" cap="sq" cmpd="sng">
                    <a:solidFill>
                      <a:srgbClr val="008751"/>
                    </a:solidFill>
                    <a:prstDash val="solid"/>
                    <a:round/>
                    <a:headEnd type="none" w="sm" len="sm"/>
                    <a:tailEnd type="none" w="sm" len="sm"/>
                  </a:ln>
                </p:spPr>
              </p:cxnSp>
              <p:cxnSp>
                <p:nvCxnSpPr>
                  <p:cNvPr id="2057" name="Google Shape;2057;p33"/>
                  <p:cNvCxnSpPr/>
                  <p:nvPr/>
                </p:nvCxnSpPr>
                <p:spPr>
                  <a:xfrm>
                    <a:off x="1394585" y="2800243"/>
                    <a:ext cx="3528605" cy="0"/>
                  </a:xfrm>
                  <a:prstGeom prst="straightConnector1">
                    <a:avLst/>
                  </a:prstGeom>
                  <a:noFill/>
                  <a:ln w="12700" cap="sq" cmpd="sng">
                    <a:solidFill>
                      <a:srgbClr val="008751"/>
                    </a:solidFill>
                    <a:prstDash val="solid"/>
                    <a:round/>
                    <a:headEnd type="none" w="sm" len="sm"/>
                    <a:tailEnd type="none" w="sm" len="sm"/>
                  </a:ln>
                </p:spPr>
              </p:cxnSp>
              <p:cxnSp>
                <p:nvCxnSpPr>
                  <p:cNvPr id="2058" name="Google Shape;2058;p33"/>
                  <p:cNvCxnSpPr/>
                  <p:nvPr/>
                </p:nvCxnSpPr>
                <p:spPr>
                  <a:xfrm>
                    <a:off x="4933626" y="1910672"/>
                    <a:ext cx="0" cy="889571"/>
                  </a:xfrm>
                  <a:prstGeom prst="straightConnector1">
                    <a:avLst/>
                  </a:prstGeom>
                  <a:noFill/>
                  <a:ln w="12700" cap="sq" cmpd="sng">
                    <a:solidFill>
                      <a:srgbClr val="008751"/>
                    </a:solidFill>
                    <a:prstDash val="solid"/>
                    <a:round/>
                    <a:headEnd type="none" w="sm" len="sm"/>
                    <a:tailEnd type="none" w="sm" len="sm"/>
                  </a:ln>
                </p:spPr>
              </p:cxnSp>
              <p:sp>
                <p:nvSpPr>
                  <p:cNvPr id="2059" name="Google Shape;2059;p33"/>
                  <p:cNvSpPr/>
                  <p:nvPr/>
                </p:nvSpPr>
                <p:spPr>
                  <a:xfrm>
                    <a:off x="227285" y="2116342"/>
                    <a:ext cx="1223645" cy="556260"/>
                  </a:xfrm>
                  <a:prstGeom prst="rect">
                    <a:avLst/>
                  </a:prstGeom>
                  <a:solidFill>
                    <a:srgbClr val="F2F2F2"/>
                  </a:solidFill>
                  <a:ln w="12700" cap="flat" cmpd="sng">
                    <a:solidFill>
                      <a:srgbClr val="008751"/>
                    </a:solidFill>
                    <a:prstDash val="dash"/>
                    <a:round/>
                    <a:headEnd type="none" w="sm" len="sm"/>
                    <a:tailEnd type="none" w="sm" len="sm"/>
                  </a:ln>
                </p:spPr>
                <p:txBody>
                  <a:bodyPr spcFirstLastPara="1" wrap="square" lIns="91425" tIns="45700" rIns="91425" bIns="45700" anchor="t" anchorCtr="0">
                    <a:noAutofit/>
                  </a:bodyPr>
                  <a:lstStyle/>
                  <a:p>
                    <a:pPr marL="0" marR="0" lvl="0" indent="0" algn="ctr" rtl="0">
                      <a:lnSpc>
                        <a:spcPct val="116000"/>
                      </a:lnSpc>
                      <a:spcBef>
                        <a:spcPts val="0"/>
                      </a:spcBef>
                      <a:spcAft>
                        <a:spcPts val="0"/>
                      </a:spcAft>
                      <a:buNone/>
                    </a:pPr>
                    <a:r>
                      <a:rPr lang="en-US" sz="1000" b="1" i="1">
                        <a:solidFill>
                          <a:srgbClr val="008751"/>
                        </a:solidFill>
                        <a:latin typeface="Arial"/>
                        <a:ea typeface="Arial"/>
                        <a:cs typeface="Arial"/>
                        <a:sym typeface="Arial"/>
                      </a:rPr>
                      <a:t>Respondent Category</a:t>
                    </a:r>
                    <a:endParaRPr sz="850">
                      <a:solidFill>
                        <a:schemeClr val="dk1"/>
                      </a:solidFill>
                      <a:latin typeface="Arial"/>
                      <a:ea typeface="Arial"/>
                      <a:cs typeface="Arial"/>
                      <a:sym typeface="Arial"/>
                    </a:endParaRPr>
                  </a:p>
                </p:txBody>
              </p:sp>
            </p:grpSp>
          </p:grpSp>
          <p:sp>
            <p:nvSpPr>
              <p:cNvPr id="2060" name="Google Shape;2060;p33"/>
              <p:cNvSpPr txBox="1"/>
              <p:nvPr/>
            </p:nvSpPr>
            <p:spPr>
              <a:xfrm>
                <a:off x="33655" y="31804"/>
                <a:ext cx="3657600" cy="222250"/>
              </a:xfrm>
              <a:prstGeom prst="rect">
                <a:avLst/>
              </a:prstGeom>
              <a:noFill/>
              <a:ln>
                <a:noFill/>
              </a:ln>
            </p:spPr>
            <p:txBody>
              <a:bodyPr spcFirstLastPara="1" wrap="square" lIns="0" tIns="0" rIns="0" bIns="0" anchor="t" anchorCtr="0">
                <a:noAutofit/>
              </a:bodyPr>
              <a:lstStyle/>
              <a:p>
                <a:pPr marL="0" marR="0" lvl="0" indent="0" algn="just" rtl="0">
                  <a:lnSpc>
                    <a:spcPct val="116000"/>
                  </a:lnSpc>
                  <a:spcBef>
                    <a:spcPts val="0"/>
                  </a:spcBef>
                  <a:spcAft>
                    <a:spcPts val="0"/>
                  </a:spcAft>
                  <a:buNone/>
                </a:pPr>
                <a:r>
                  <a:rPr lang="en-US" sz="1000" i="1">
                    <a:solidFill>
                      <a:srgbClr val="008751"/>
                    </a:solidFill>
                    <a:latin typeface="Arial"/>
                    <a:ea typeface="Arial"/>
                    <a:cs typeface="Arial"/>
                    <a:sym typeface="Arial"/>
                  </a:rPr>
                  <a:t>Survey Respondent Demography:</a:t>
                </a:r>
                <a:endParaRPr sz="850">
                  <a:solidFill>
                    <a:schemeClr val="dk1"/>
                  </a:solidFill>
                  <a:latin typeface="Arial"/>
                  <a:ea typeface="Arial"/>
                  <a:cs typeface="Arial"/>
                  <a:sym typeface="Arial"/>
                </a:endParaRPr>
              </a:p>
              <a:p>
                <a:pPr marL="0" marR="0" lvl="0" indent="0" algn="l" rtl="0">
                  <a:lnSpc>
                    <a:spcPct val="116000"/>
                  </a:lnSpc>
                  <a:spcBef>
                    <a:spcPts val="600"/>
                  </a:spcBef>
                  <a:spcAft>
                    <a:spcPts val="0"/>
                  </a:spcAft>
                  <a:buNone/>
                </a:pPr>
                <a:r>
                  <a:rPr lang="en-US" sz="1000">
                    <a:solidFill>
                      <a:srgbClr val="000000"/>
                    </a:solidFill>
                    <a:latin typeface="Arial"/>
                    <a:ea typeface="Arial"/>
                    <a:cs typeface="Arial"/>
                    <a:sym typeface="Arial"/>
                  </a:rPr>
                  <a:t> </a:t>
                </a:r>
                <a:endParaRPr sz="850">
                  <a:solidFill>
                    <a:schemeClr val="dk1"/>
                  </a:solidFill>
                  <a:latin typeface="Arial"/>
                  <a:ea typeface="Arial"/>
                  <a:cs typeface="Arial"/>
                  <a:sym typeface="Arial"/>
                </a:endParaRPr>
              </a:p>
            </p:txBody>
          </p:sp>
        </p:grpSp>
        <p:sp>
          <p:nvSpPr>
            <p:cNvPr id="2061" name="Google Shape;2061;p33"/>
            <p:cNvSpPr/>
            <p:nvPr/>
          </p:nvSpPr>
          <p:spPr>
            <a:xfrm>
              <a:off x="927101" y="4597194"/>
              <a:ext cx="5474804" cy="2839838"/>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sp>
        <p:nvSpPr>
          <p:cNvPr id="2062" name="Google Shape;2062;p33"/>
          <p:cNvSpPr txBox="1"/>
          <p:nvPr/>
        </p:nvSpPr>
        <p:spPr>
          <a:xfrm>
            <a:off x="454886" y="7223065"/>
            <a:ext cx="6689833" cy="76944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survey responses revealed that stakeholders expressed satisfaction with the PTF’s role in coordinating the national response against COVID-19.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PTF’s performance was categorized into eight key performance areas and questions were asked and rated across these areas on a scale of 1 to 5 (with 5 being the highest).</a:t>
            </a:r>
            <a:endParaRPr sz="1000" dirty="0">
              <a:solidFill>
                <a:schemeClr val="dk1"/>
              </a:solidFill>
              <a:latin typeface="Arial"/>
              <a:ea typeface="Arial"/>
              <a:cs typeface="Arial"/>
              <a:sym typeface="Arial"/>
            </a:endParaRPr>
          </a:p>
        </p:txBody>
      </p:sp>
      <p:graphicFrame>
        <p:nvGraphicFramePr>
          <p:cNvPr id="2063" name="Google Shape;2063;p33"/>
          <p:cNvGraphicFramePr/>
          <p:nvPr/>
        </p:nvGraphicFramePr>
        <p:xfrm>
          <a:off x="454886" y="8064107"/>
          <a:ext cx="6353800" cy="1601250"/>
        </p:xfrm>
        <a:graphic>
          <a:graphicData uri="http://schemas.openxmlformats.org/drawingml/2006/table">
            <a:tbl>
              <a:tblPr>
                <a:noFill/>
                <a:tableStyleId>{B3EC8D35-0D6E-4B20-94FA-5F872F7BABA5}</a:tableStyleId>
              </a:tblPr>
              <a:tblGrid>
                <a:gridCol w="396875">
                  <a:extLst>
                    <a:ext uri="{9D8B030D-6E8A-4147-A177-3AD203B41FA5}">
                      <a16:colId xmlns:a16="http://schemas.microsoft.com/office/drawing/2014/main" val="20000"/>
                    </a:ext>
                  </a:extLst>
                </a:gridCol>
                <a:gridCol w="4629150">
                  <a:extLst>
                    <a:ext uri="{9D8B030D-6E8A-4147-A177-3AD203B41FA5}">
                      <a16:colId xmlns:a16="http://schemas.microsoft.com/office/drawing/2014/main" val="20001"/>
                    </a:ext>
                  </a:extLst>
                </a:gridCol>
                <a:gridCol w="1327775">
                  <a:extLst>
                    <a:ext uri="{9D8B030D-6E8A-4147-A177-3AD203B41FA5}">
                      <a16:colId xmlns:a16="http://schemas.microsoft.com/office/drawing/2014/main" val="20002"/>
                    </a:ext>
                  </a:extLst>
                </a:gridCol>
              </a:tblGrid>
              <a:tr h="174975">
                <a:tc>
                  <a:txBody>
                    <a:bodyPr/>
                    <a:lstStyle/>
                    <a:p>
                      <a:pPr marL="0" marR="0" lvl="0" indent="0" algn="ctr" rtl="0">
                        <a:lnSpc>
                          <a:spcPct val="117000"/>
                        </a:lnSpc>
                        <a:spcBef>
                          <a:spcPts val="0"/>
                        </a:spcBef>
                        <a:spcAft>
                          <a:spcPts val="0"/>
                        </a:spcAft>
                        <a:buNone/>
                      </a:pPr>
                      <a:r>
                        <a:rPr lang="en-US" sz="1000" b="1" u="none" strike="noStrike" cap="none">
                          <a:solidFill>
                            <a:srgbClr val="FFFFFF"/>
                          </a:solidFill>
                          <a:latin typeface="Arial"/>
                          <a:ea typeface="Arial"/>
                          <a:cs typeface="Arial"/>
                          <a:sym typeface="Arial"/>
                        </a:rPr>
                        <a:t>S/N</a:t>
                      </a:r>
                      <a:endParaRPr sz="850" u="none" strike="noStrike" cap="none">
                        <a:latin typeface="Arial"/>
                        <a:ea typeface="Arial"/>
                        <a:cs typeface="Arial"/>
                        <a:sym typeface="Arial"/>
                      </a:endParaRPr>
                    </a:p>
                  </a:txBody>
                  <a:tcPr marL="68575" marR="68575" marT="0" marB="0" anchor="ctr">
                    <a:lnL w="12700" cap="flat" cmpd="sng">
                      <a:solidFill>
                        <a:srgbClr val="464646"/>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464646"/>
                      </a:solidFill>
                      <a:prstDash val="solid"/>
                      <a:round/>
                      <a:headEnd type="none" w="sm" len="sm"/>
                      <a:tailEnd type="none" w="sm" len="sm"/>
                    </a:lnT>
                    <a:lnB w="12700" cap="flat" cmpd="sng">
                      <a:solidFill>
                        <a:srgbClr val="464646"/>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solidFill>
                            <a:srgbClr val="FFFFFF"/>
                          </a:solidFill>
                          <a:latin typeface="Arial"/>
                          <a:ea typeface="Arial"/>
                          <a:cs typeface="Arial"/>
                          <a:sym typeface="Arial"/>
                        </a:rPr>
                        <a:t>Performance Areas</a:t>
                      </a:r>
                      <a:endParaRPr sz="850" u="none" strike="noStrike" cap="none">
                        <a:latin typeface="Arial"/>
                        <a:ea typeface="Arial"/>
                        <a:cs typeface="Arial"/>
                        <a:sym typeface="Arial"/>
                      </a:endParaRPr>
                    </a:p>
                  </a:txBody>
                  <a:tcPr marL="68575" marR="68575" marT="0" marB="0" anchor="ctr">
                    <a:lnL w="9525" cap="flat" cmpd="sng">
                      <a:solidFill>
                        <a:srgbClr val="000000">
                          <a:alpha val="0"/>
                        </a:srgbClr>
                      </a:solidFill>
                      <a:prstDash val="solid"/>
                      <a:round/>
                      <a:headEnd type="none" w="sm" len="sm"/>
                      <a:tailEnd type="none" w="sm" len="sm"/>
                    </a:lnL>
                    <a:lnR w="9525" cap="flat" cmpd="sng">
                      <a:solidFill>
                        <a:srgbClr val="000000">
                          <a:alpha val="0"/>
                        </a:srgbClr>
                      </a:solidFill>
                      <a:prstDash val="solid"/>
                      <a:round/>
                      <a:headEnd type="none" w="sm" len="sm"/>
                      <a:tailEnd type="none" w="sm" len="sm"/>
                    </a:lnR>
                    <a:lnT w="12700" cap="flat" cmpd="sng">
                      <a:solidFill>
                        <a:srgbClr val="464646"/>
                      </a:solidFill>
                      <a:prstDash val="solid"/>
                      <a:round/>
                      <a:headEnd type="none" w="sm" len="sm"/>
                      <a:tailEnd type="none" w="sm" len="sm"/>
                    </a:lnT>
                    <a:lnB w="12700" cap="flat" cmpd="sng">
                      <a:solidFill>
                        <a:srgbClr val="464646"/>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solidFill>
                            <a:srgbClr val="FFFFFF"/>
                          </a:solidFill>
                          <a:latin typeface="Arial"/>
                          <a:ea typeface="Arial"/>
                          <a:cs typeface="Arial"/>
                          <a:sym typeface="Arial"/>
                        </a:rPr>
                        <a:t>Survey Rating</a:t>
                      </a:r>
                      <a:endParaRPr sz="850" u="none" strike="noStrike" cap="none">
                        <a:latin typeface="Arial"/>
                        <a:ea typeface="Arial"/>
                        <a:cs typeface="Arial"/>
                        <a:sym typeface="Arial"/>
                      </a:endParaRPr>
                    </a:p>
                  </a:txBody>
                  <a:tcPr marL="68575" marR="68575" marT="0" marB="0" anchor="ctr">
                    <a:lnL w="9525" cap="flat" cmpd="sng">
                      <a:solidFill>
                        <a:srgbClr val="000000">
                          <a:alpha val="0"/>
                        </a:srgbClr>
                      </a:solidFill>
                      <a:prstDash val="solid"/>
                      <a:round/>
                      <a:headEnd type="none" w="sm" len="sm"/>
                      <a:tailEnd type="none" w="sm" len="sm"/>
                    </a:lnL>
                    <a:lnR w="12700" cap="flat" cmpd="sng">
                      <a:solidFill>
                        <a:srgbClr val="464646"/>
                      </a:solidFill>
                      <a:prstDash val="solid"/>
                      <a:round/>
                      <a:headEnd type="none" w="sm" len="sm"/>
                      <a:tailEnd type="none" w="sm" len="sm"/>
                    </a:lnR>
                    <a:lnT w="12700" cap="flat" cmpd="sng">
                      <a:solidFill>
                        <a:srgbClr val="464646"/>
                      </a:solidFill>
                      <a:prstDash val="solid"/>
                      <a:round/>
                      <a:headEnd type="none" w="sm" len="sm"/>
                      <a:tailEnd type="none" w="sm" len="sm"/>
                    </a:lnT>
                    <a:lnB w="12700" cap="flat" cmpd="sng">
                      <a:solidFill>
                        <a:srgbClr val="464646"/>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74975">
                <a:tc>
                  <a:txBody>
                    <a:bodyPr/>
                    <a:lstStyle/>
                    <a:p>
                      <a:pPr marL="0" marR="0" lvl="0" indent="0" algn="ctr"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1</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464646"/>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Coordination of national response</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464646"/>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solidFill>
                            <a:srgbClr val="000000"/>
                          </a:solidFill>
                          <a:latin typeface="Arial"/>
                          <a:ea typeface="Arial"/>
                          <a:cs typeface="Arial"/>
                          <a:sym typeface="Arial"/>
                        </a:rPr>
                        <a:t>4.0</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464646"/>
                      </a:solidFill>
                      <a:prstDash val="solid"/>
                      <a:round/>
                      <a:headEnd type="none" w="sm" len="sm"/>
                      <a:tailEnd type="none" w="sm" len="sm"/>
                    </a:lnT>
                    <a:lnB w="12700" cap="flat" cmpd="sng">
                      <a:solidFill>
                        <a:srgbClr val="909090"/>
                      </a:solidFill>
                      <a:prstDash val="solid"/>
                      <a:round/>
                      <a:headEnd type="none" w="sm" len="sm"/>
                      <a:tailEnd type="none" w="sm" len="sm"/>
                    </a:lnB>
                    <a:solidFill>
                      <a:srgbClr val="DADADA"/>
                    </a:solidFill>
                  </a:tcPr>
                </a:tc>
                <a:extLst>
                  <a:ext uri="{0D108BD9-81ED-4DB2-BD59-A6C34878D82A}">
                    <a16:rowId xmlns:a16="http://schemas.microsoft.com/office/drawing/2014/main" val="10001"/>
                  </a:ext>
                </a:extLst>
              </a:tr>
              <a:tr h="174975">
                <a:tc>
                  <a:txBody>
                    <a:bodyPr/>
                    <a:lstStyle/>
                    <a:p>
                      <a:pPr marL="0" marR="0" lvl="0" indent="0" algn="ctr"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2</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Collaboration with stakeholders</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latin typeface="Arial"/>
                          <a:ea typeface="Arial"/>
                          <a:cs typeface="Arial"/>
                          <a:sym typeface="Arial"/>
                        </a:rPr>
                        <a:t>3.8</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tcPr>
                </a:tc>
                <a:extLst>
                  <a:ext uri="{0D108BD9-81ED-4DB2-BD59-A6C34878D82A}">
                    <a16:rowId xmlns:a16="http://schemas.microsoft.com/office/drawing/2014/main" val="10002"/>
                  </a:ext>
                </a:extLst>
              </a:tr>
              <a:tr h="174975">
                <a:tc>
                  <a:txBody>
                    <a:bodyPr/>
                    <a:lstStyle/>
                    <a:p>
                      <a:pPr marL="0" marR="0" lvl="0" indent="0" algn="ctr"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3</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Provision of preventive guidance and awareness</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solidFill>
                            <a:srgbClr val="000000"/>
                          </a:solidFill>
                          <a:latin typeface="Arial"/>
                          <a:ea typeface="Arial"/>
                          <a:cs typeface="Arial"/>
                          <a:sym typeface="Arial"/>
                        </a:rPr>
                        <a:t>3.5</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DADADA"/>
                    </a:solidFill>
                  </a:tcPr>
                </a:tc>
                <a:extLst>
                  <a:ext uri="{0D108BD9-81ED-4DB2-BD59-A6C34878D82A}">
                    <a16:rowId xmlns:a16="http://schemas.microsoft.com/office/drawing/2014/main" val="10003"/>
                  </a:ext>
                </a:extLst>
              </a:tr>
              <a:tr h="174975">
                <a:tc>
                  <a:txBody>
                    <a:bodyPr/>
                    <a:lstStyle/>
                    <a:p>
                      <a:pPr marL="0" marR="0" lvl="0" indent="0" algn="ctr"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4</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Provision of adequate mechanism to mobilise resources</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latin typeface="Arial"/>
                          <a:ea typeface="Arial"/>
                          <a:cs typeface="Arial"/>
                          <a:sym typeface="Arial"/>
                        </a:rPr>
                        <a:t>3.3</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tcPr>
                </a:tc>
                <a:extLst>
                  <a:ext uri="{0D108BD9-81ED-4DB2-BD59-A6C34878D82A}">
                    <a16:rowId xmlns:a16="http://schemas.microsoft.com/office/drawing/2014/main" val="10004"/>
                  </a:ext>
                </a:extLst>
              </a:tr>
              <a:tr h="376425">
                <a:tc>
                  <a:txBody>
                    <a:bodyPr/>
                    <a:lstStyle/>
                    <a:p>
                      <a:pPr marL="0" marR="0" lvl="0" indent="0" algn="ctr"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5</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i="0" u="none" strike="noStrike" cap="none">
                          <a:solidFill>
                            <a:srgbClr val="FFFFFF"/>
                          </a:solidFill>
                          <a:latin typeface="Arial"/>
                          <a:ea typeface="Arial"/>
                          <a:cs typeface="Arial"/>
                          <a:sym typeface="Arial"/>
                        </a:rPr>
                        <a:t>Communication, Testing, Contact Tracing, Isolation, Treatment, IPC, Social Support, Economic Support, Enforcing Preventive Measures. </a:t>
                      </a:r>
                      <a:endParaRPr sz="850" i="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latin typeface="Arial"/>
                          <a:ea typeface="Arial"/>
                          <a:cs typeface="Arial"/>
                          <a:sym typeface="Arial"/>
                        </a:rPr>
                        <a:t>3.1</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tcPr>
                </a:tc>
                <a:extLst>
                  <a:ext uri="{0D108BD9-81ED-4DB2-BD59-A6C34878D82A}">
                    <a16:rowId xmlns:a16="http://schemas.microsoft.com/office/drawing/2014/main" val="10005"/>
                  </a:ext>
                </a:extLst>
              </a:tr>
              <a:tr h="174975">
                <a:tc>
                  <a:txBody>
                    <a:bodyPr/>
                    <a:lstStyle/>
                    <a:p>
                      <a:pPr marL="0" marR="0" lvl="0" indent="0" algn="ctr"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6</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Mitigation of socio-economic impact</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a:solidFill>
                            <a:srgbClr val="000000"/>
                          </a:solidFill>
                          <a:latin typeface="Arial"/>
                          <a:ea typeface="Arial"/>
                          <a:cs typeface="Arial"/>
                          <a:sym typeface="Arial"/>
                        </a:rPr>
                        <a:t>2.7</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DADADA"/>
                    </a:solidFill>
                  </a:tcPr>
                </a:tc>
                <a:extLst>
                  <a:ext uri="{0D108BD9-81ED-4DB2-BD59-A6C34878D82A}">
                    <a16:rowId xmlns:a16="http://schemas.microsoft.com/office/drawing/2014/main" val="10006"/>
                  </a:ext>
                </a:extLst>
              </a:tr>
              <a:tr h="174975">
                <a:tc>
                  <a:txBody>
                    <a:bodyPr/>
                    <a:lstStyle/>
                    <a:p>
                      <a:pPr marL="0" marR="0" lvl="0" indent="0" algn="ctr"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7</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l" rtl="0">
                        <a:lnSpc>
                          <a:spcPct val="117000"/>
                        </a:lnSpc>
                        <a:spcBef>
                          <a:spcPts val="0"/>
                        </a:spcBef>
                        <a:spcAft>
                          <a:spcPts val="0"/>
                        </a:spcAft>
                        <a:buNone/>
                      </a:pPr>
                      <a:r>
                        <a:rPr lang="en-US" sz="1000" u="none" strike="noStrike" cap="none">
                          <a:solidFill>
                            <a:srgbClr val="FFFFFF"/>
                          </a:solidFill>
                          <a:latin typeface="Arial"/>
                          <a:ea typeface="Arial"/>
                          <a:cs typeface="Arial"/>
                          <a:sym typeface="Arial"/>
                        </a:rPr>
                        <a:t>Provision of guidelines on the different phases of response</a:t>
                      </a:r>
                      <a:endParaRPr sz="850" u="none" strike="noStrike" cap="none">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solidFill>
                      <a:srgbClr val="008751"/>
                    </a:solidFill>
                  </a:tcPr>
                </a:tc>
                <a:tc>
                  <a:txBody>
                    <a:bodyPr/>
                    <a:lstStyle/>
                    <a:p>
                      <a:pPr marL="0" marR="0" lvl="0" indent="0" algn="ctr" rtl="0">
                        <a:lnSpc>
                          <a:spcPct val="117000"/>
                        </a:lnSpc>
                        <a:spcBef>
                          <a:spcPts val="0"/>
                        </a:spcBef>
                        <a:spcAft>
                          <a:spcPts val="0"/>
                        </a:spcAft>
                        <a:buNone/>
                      </a:pPr>
                      <a:r>
                        <a:rPr lang="en-US" sz="1000" b="1" u="none" strike="noStrike" cap="none" dirty="0">
                          <a:latin typeface="Arial"/>
                          <a:ea typeface="Arial"/>
                          <a:cs typeface="Arial"/>
                          <a:sym typeface="Arial"/>
                        </a:rPr>
                        <a:t>2.6</a:t>
                      </a:r>
                      <a:endParaRPr sz="850" u="none" strike="noStrike" cap="none" dirty="0">
                        <a:latin typeface="Arial"/>
                        <a:ea typeface="Arial"/>
                        <a:cs typeface="Arial"/>
                        <a:sym typeface="Arial"/>
                      </a:endParaRPr>
                    </a:p>
                  </a:txBody>
                  <a:tcPr marL="68575" marR="68575" marT="0" marB="0" anchor="ctr">
                    <a:lnL w="12700" cap="flat" cmpd="sng">
                      <a:solidFill>
                        <a:srgbClr val="909090"/>
                      </a:solidFill>
                      <a:prstDash val="solid"/>
                      <a:round/>
                      <a:headEnd type="none" w="sm" len="sm"/>
                      <a:tailEnd type="none" w="sm" len="sm"/>
                    </a:lnL>
                    <a:lnR w="12700" cap="flat" cmpd="sng">
                      <a:solidFill>
                        <a:srgbClr val="909090"/>
                      </a:solidFill>
                      <a:prstDash val="solid"/>
                      <a:round/>
                      <a:headEnd type="none" w="sm" len="sm"/>
                      <a:tailEnd type="none" w="sm" len="sm"/>
                    </a:lnR>
                    <a:lnT w="12700" cap="flat" cmpd="sng">
                      <a:solidFill>
                        <a:srgbClr val="909090"/>
                      </a:solidFill>
                      <a:prstDash val="solid"/>
                      <a:round/>
                      <a:headEnd type="none" w="sm" len="sm"/>
                      <a:tailEnd type="none" w="sm" len="sm"/>
                    </a:lnT>
                    <a:lnB w="12700" cap="flat" cmpd="sng">
                      <a:solidFill>
                        <a:srgbClr val="909090"/>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
        <p:nvSpPr>
          <p:cNvPr id="63" name="TextBox 62">
            <a:extLst>
              <a:ext uri="{FF2B5EF4-FFF2-40B4-BE49-F238E27FC236}">
                <a16:creationId xmlns:a16="http://schemas.microsoft.com/office/drawing/2014/main" id="{E47D083F-50A1-4351-B8C1-AF5324F0029B}"/>
              </a:ext>
            </a:extLst>
          </p:cNvPr>
          <p:cNvSpPr txBox="1"/>
          <p:nvPr/>
        </p:nvSpPr>
        <p:spPr>
          <a:xfrm>
            <a:off x="654049" y="9771161"/>
            <a:ext cx="6085017" cy="230832"/>
          </a:xfrm>
          <a:prstGeom prst="rect">
            <a:avLst/>
          </a:prstGeom>
          <a:noFill/>
        </p:spPr>
        <p:txBody>
          <a:bodyPr wrap="square" rtlCol="0">
            <a:spAutoFit/>
          </a:bodyPr>
          <a:lstStyle/>
          <a:p>
            <a:r>
              <a:rPr lang="en-US" sz="900" i="1" dirty="0">
                <a:solidFill>
                  <a:schemeClr val="tx1"/>
                </a:solidFill>
              </a:rPr>
              <a:t>Scale of 1 to 5 (5 being the highest and 1 being the lowest).</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068"/>
        <p:cNvGrpSpPr/>
        <p:nvPr/>
      </p:nvGrpSpPr>
      <p:grpSpPr>
        <a:xfrm>
          <a:off x="0" y="0"/>
          <a:ext cx="0" cy="0"/>
          <a:chOff x="0" y="0"/>
          <a:chExt cx="0" cy="0"/>
        </a:xfrm>
      </p:grpSpPr>
      <p:pic>
        <p:nvPicPr>
          <p:cNvPr id="2069" name="Google Shape;2069;p3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070" name="Google Shape;2070;p3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37</a:t>
            </a:fld>
            <a:endParaRPr sz="500">
              <a:solidFill>
                <a:srgbClr val="161616"/>
              </a:solidFill>
            </a:endParaRPr>
          </a:p>
        </p:txBody>
      </p:sp>
      <p:sp>
        <p:nvSpPr>
          <p:cNvPr id="2071" name="Google Shape;2071;p3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072" name="Google Shape;2072;p3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2073" name="Google Shape;2073;p3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074" name="Google Shape;2074;p3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INTRODUCTION</a:t>
            </a:r>
            <a:endParaRPr sz="1800" b="1">
              <a:solidFill>
                <a:schemeClr val="lt1"/>
              </a:solidFill>
              <a:latin typeface="Arial"/>
              <a:ea typeface="Arial"/>
              <a:cs typeface="Arial"/>
              <a:sym typeface="Arial"/>
            </a:endParaRPr>
          </a:p>
        </p:txBody>
      </p:sp>
      <p:cxnSp>
        <p:nvCxnSpPr>
          <p:cNvPr id="2075" name="Google Shape;2075;p3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2076" name="Google Shape;2076;p34"/>
          <p:cNvSpPr txBox="1"/>
          <p:nvPr/>
        </p:nvSpPr>
        <p:spPr>
          <a:xfrm>
            <a:off x="454886" y="1785021"/>
            <a:ext cx="6462694" cy="2570640"/>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None/>
            </a:pPr>
            <a:r>
              <a:rPr lang="en-US" sz="1000" dirty="0">
                <a:solidFill>
                  <a:schemeClr val="dk1"/>
                </a:solidFill>
                <a:latin typeface="Arial"/>
                <a:ea typeface="Arial"/>
                <a:cs typeface="Arial"/>
                <a:sym typeface="Arial"/>
              </a:rPr>
              <a:t>Survey respondents identified areas of strengths in the performance of PTF as follows:</a:t>
            </a:r>
            <a:endParaRPr sz="1000" dirty="0">
              <a:solidFill>
                <a:schemeClr val="dk1"/>
              </a:solidFill>
              <a:latin typeface="Arial"/>
              <a:ea typeface="Arial"/>
              <a:cs typeface="Arial"/>
              <a:sym typeface="Arial"/>
            </a:endParaRPr>
          </a:p>
          <a:p>
            <a:pPr marL="0" marR="0" lvl="0" indent="0" algn="l" rtl="0">
              <a:lnSpc>
                <a:spcPct val="117000"/>
              </a:lnSpc>
              <a:spcBef>
                <a:spcPts val="0"/>
              </a:spcBef>
              <a:spcAft>
                <a:spcPts val="0"/>
              </a:spcAft>
              <a:buNone/>
            </a:pPr>
            <a:r>
              <a:rPr lang="en-US" sz="1000" dirty="0">
                <a:solidFill>
                  <a:schemeClr val="dk1"/>
                </a:solidFill>
                <a:latin typeface="Arial"/>
                <a:ea typeface="Arial"/>
                <a:cs typeface="Arial"/>
                <a:sym typeface="Arial"/>
              </a:rPr>
              <a:t> </a:t>
            </a:r>
            <a:endParaRPr sz="850" dirty="0">
              <a:solidFill>
                <a:schemeClr val="dk1"/>
              </a:solidFill>
              <a:latin typeface="Arial"/>
              <a:ea typeface="Arial"/>
              <a:cs typeface="Arial"/>
              <a:sym typeface="Arial"/>
            </a:endParaRPr>
          </a:p>
          <a:p>
            <a:pPr marL="171450" marR="0" lvl="0" indent="-171450" algn="l" rtl="0">
              <a:lnSpc>
                <a:spcPct val="117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 Effective communication of the  approach to response </a:t>
            </a:r>
            <a:r>
              <a:rPr lang="en-US" sz="1000" dirty="0">
                <a:solidFill>
                  <a:schemeClr val="tx1"/>
                </a:solidFill>
                <a:latin typeface="Arial"/>
                <a:ea typeface="Arial"/>
                <a:cs typeface="Arial"/>
                <a:sym typeface="Arial"/>
              </a:rPr>
              <a:t>and other essential information to Nigerians. </a:t>
            </a:r>
            <a:endParaRPr dirty="0">
              <a:solidFill>
                <a:schemeClr val="tx1"/>
              </a:solidFill>
            </a:endParaRPr>
          </a:p>
          <a:p>
            <a:pPr marL="171450" marR="0" lvl="0" indent="-171450" algn="l" rtl="0">
              <a:lnSpc>
                <a:spcPct val="117000"/>
              </a:lnSpc>
              <a:spcBef>
                <a:spcPts val="0"/>
              </a:spcBef>
              <a:spcAft>
                <a:spcPts val="0"/>
              </a:spcAft>
              <a:buClr>
                <a:schemeClr val="dk1"/>
              </a:buClr>
              <a:buSzPts val="1000"/>
              <a:buFont typeface="Arial"/>
              <a:buChar char="•"/>
            </a:pPr>
            <a:r>
              <a:rPr lang="en-US" sz="1000" dirty="0">
                <a:solidFill>
                  <a:schemeClr val="tx1"/>
                </a:solidFill>
                <a:latin typeface="Arial"/>
                <a:ea typeface="Arial"/>
                <a:cs typeface="Arial"/>
                <a:sym typeface="Arial"/>
              </a:rPr>
              <a:t>Engagement and inclusion of donors  and other external stakeholders. </a:t>
            </a:r>
            <a:endParaRPr dirty="0">
              <a:solidFill>
                <a:schemeClr val="tx1"/>
              </a:solidFill>
            </a:endParaRPr>
          </a:p>
          <a:p>
            <a:pPr marL="171450" marR="0" lvl="0" indent="-171450" algn="l" rtl="0">
              <a:lnSpc>
                <a:spcPct val="117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Seamless coordination  of states and MDAs across the federation </a:t>
            </a:r>
            <a:endParaRPr dirty="0"/>
          </a:p>
          <a:p>
            <a:pPr marL="171450" marR="0" lvl="0" indent="-171450" algn="l" rtl="0">
              <a:lnSpc>
                <a:spcPct val="117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Implementation of all pillar activities in line with WHO’s stipulations. </a:t>
            </a:r>
            <a:endParaRPr dirty="0"/>
          </a:p>
          <a:p>
            <a:pPr marL="171450" marR="0" lvl="0" indent="-171450" algn="l" rtl="0">
              <a:lnSpc>
                <a:spcPct val="117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Development of a comprehensive plan which included emergency, short, medium and long-term response and costing. </a:t>
            </a:r>
            <a:endParaRPr dirty="0"/>
          </a:p>
          <a:p>
            <a:pPr marL="171450" marR="0" lvl="0" indent="-171450" algn="l" rtl="0">
              <a:lnSpc>
                <a:spcPct val="117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Effective  awareness creation and advocacy on COVID 19</a:t>
            </a:r>
            <a:endParaRPr dirty="0"/>
          </a:p>
          <a:p>
            <a:pPr marL="0" marR="0" lvl="0" indent="0" algn="l" rtl="0">
              <a:lnSpc>
                <a:spcPct val="117000"/>
              </a:lnSpc>
              <a:spcBef>
                <a:spcPts val="0"/>
              </a:spcBef>
              <a:spcAft>
                <a:spcPts val="0"/>
              </a:spcAft>
              <a:buNone/>
            </a:pPr>
            <a:endParaRPr sz="850" dirty="0">
              <a:solidFill>
                <a:schemeClr val="dk1"/>
              </a:solidFill>
              <a:latin typeface="Arial"/>
              <a:ea typeface="Arial"/>
              <a:cs typeface="Arial"/>
              <a:sym typeface="Arial"/>
            </a:endParaRPr>
          </a:p>
          <a:p>
            <a:pPr marL="0" marR="0" lvl="0" indent="0" algn="l" rtl="0">
              <a:lnSpc>
                <a:spcPct val="117000"/>
              </a:lnSpc>
              <a:spcBef>
                <a:spcPts val="0"/>
              </a:spcBef>
              <a:spcAft>
                <a:spcPts val="0"/>
              </a:spcAft>
              <a:buNone/>
            </a:pPr>
            <a:r>
              <a:rPr lang="en-US" sz="1000" dirty="0">
                <a:solidFill>
                  <a:schemeClr val="dk1"/>
                </a:solidFill>
                <a:latin typeface="Arial"/>
                <a:ea typeface="Arial"/>
                <a:cs typeface="Arial"/>
                <a:sym typeface="Arial"/>
              </a:rPr>
              <a:t>At the retreat, key donors and partners were present and a select number of them spoke on their support for Nigeria in its response to the COVID-19 pandemic. Their feedback was incorporated in the PTF’s roadmap for the next three – six months.  </a:t>
            </a:r>
            <a:endParaRPr sz="1000" dirty="0">
              <a:solidFill>
                <a:schemeClr val="dk1"/>
              </a:solidFill>
              <a:latin typeface="Arial"/>
              <a:ea typeface="Arial"/>
              <a:cs typeface="Arial"/>
              <a:sym typeface="Arial"/>
            </a:endParaRPr>
          </a:p>
          <a:p>
            <a:pPr marL="0" marR="0" lvl="0" indent="0" algn="l" rtl="0">
              <a:lnSpc>
                <a:spcPct val="117000"/>
              </a:lnSpc>
              <a:spcBef>
                <a:spcPts val="600"/>
              </a:spcBef>
              <a:spcAft>
                <a:spcPts val="0"/>
              </a:spcAft>
              <a:buNone/>
            </a:pPr>
            <a:r>
              <a:rPr lang="en-US" sz="1000" dirty="0">
                <a:solidFill>
                  <a:schemeClr val="dk1"/>
                </a:solidFill>
                <a:latin typeface="Arial"/>
                <a:ea typeface="Arial"/>
                <a:cs typeface="Arial"/>
                <a:sym typeface="Arial"/>
              </a:rPr>
              <a:t>Key comments from partners are highlighted below:  </a:t>
            </a:r>
            <a:endParaRPr sz="1000" dirty="0">
              <a:solidFill>
                <a:schemeClr val="dk1"/>
              </a:solidFill>
              <a:latin typeface="Arial"/>
              <a:ea typeface="Arial"/>
              <a:cs typeface="Arial"/>
              <a:sym typeface="Arial"/>
            </a:endParaRPr>
          </a:p>
        </p:txBody>
      </p:sp>
      <p:grpSp>
        <p:nvGrpSpPr>
          <p:cNvPr id="2077" name="Google Shape;2077;p34"/>
          <p:cNvGrpSpPr/>
          <p:nvPr/>
        </p:nvGrpSpPr>
        <p:grpSpPr>
          <a:xfrm>
            <a:off x="454886" y="4673393"/>
            <a:ext cx="6462695" cy="3670505"/>
            <a:chOff x="454886" y="4622593"/>
            <a:chExt cx="6462695" cy="3670505"/>
          </a:xfrm>
        </p:grpSpPr>
        <p:grpSp>
          <p:nvGrpSpPr>
            <p:cNvPr id="2078" name="Google Shape;2078;p34"/>
            <p:cNvGrpSpPr/>
            <p:nvPr/>
          </p:nvGrpSpPr>
          <p:grpSpPr>
            <a:xfrm>
              <a:off x="672258" y="4846532"/>
              <a:ext cx="6245323" cy="3222626"/>
              <a:chOff x="42627" y="-30048"/>
              <a:chExt cx="7217332" cy="3615892"/>
            </a:xfrm>
          </p:grpSpPr>
          <p:sp>
            <p:nvSpPr>
              <p:cNvPr id="2079" name="Google Shape;2079;p34"/>
              <p:cNvSpPr/>
              <p:nvPr/>
            </p:nvSpPr>
            <p:spPr>
              <a:xfrm>
                <a:off x="1316709" y="15399"/>
                <a:ext cx="2121239" cy="1843878"/>
              </a:xfrm>
              <a:prstGeom prst="rect">
                <a:avLst/>
              </a:prstGeom>
              <a:noFill/>
              <a:ln>
                <a:noFill/>
              </a:ln>
            </p:spPr>
            <p:txBody>
              <a:bodyPr spcFirstLastPara="1" wrap="square" lIns="91425" tIns="45700" rIns="91425" bIns="45700" anchor="t" anchorCtr="0">
                <a:noAutofit/>
              </a:bodyPr>
              <a:lstStyle/>
              <a:p>
                <a:pPr marL="0" marR="0" lvl="0" indent="0" algn="l" rtl="0">
                  <a:lnSpc>
                    <a:spcPct val="117000"/>
                  </a:lnSpc>
                  <a:spcBef>
                    <a:spcPts val="0"/>
                  </a:spcBef>
                  <a:spcAft>
                    <a:spcPts val="0"/>
                  </a:spcAft>
                  <a:buNone/>
                </a:pPr>
                <a:r>
                  <a:rPr lang="en-US" sz="1000" i="1">
                    <a:solidFill>
                      <a:schemeClr val="dk1"/>
                    </a:solidFill>
                    <a:latin typeface="Arial"/>
                    <a:ea typeface="Arial"/>
                    <a:cs typeface="Arial"/>
                    <a:sym typeface="Arial"/>
                  </a:rPr>
                  <a:t>“The 9th assembly will work hand-in-hand with the executive to ensure effectiveness… We have to </a:t>
                </a:r>
                <a:r>
                  <a:rPr lang="en-US" sz="1000" b="1" i="1">
                    <a:solidFill>
                      <a:schemeClr val="dk1"/>
                    </a:solidFill>
                    <a:latin typeface="Arial"/>
                    <a:ea typeface="Arial"/>
                    <a:cs typeface="Arial"/>
                    <a:sym typeface="Arial"/>
                  </a:rPr>
                  <a:t>seize this opportunity to rebuild healthcare structures</a:t>
                </a:r>
                <a:r>
                  <a:rPr lang="en-US" sz="1000" i="1">
                    <a:solidFill>
                      <a:schemeClr val="dk1"/>
                    </a:solidFill>
                    <a:latin typeface="Arial"/>
                    <a:ea typeface="Arial"/>
                    <a:cs typeface="Arial"/>
                    <a:sym typeface="Arial"/>
                  </a:rPr>
                  <a:t> and ensure that the country is prepared for an uncertain future.”</a:t>
                </a:r>
                <a:endParaRPr sz="850">
                  <a:solidFill>
                    <a:schemeClr val="dk1"/>
                  </a:solidFill>
                  <a:latin typeface="Arial"/>
                  <a:ea typeface="Arial"/>
                  <a:cs typeface="Arial"/>
                  <a:sym typeface="Arial"/>
                </a:endParaRPr>
              </a:p>
            </p:txBody>
          </p:sp>
          <p:sp>
            <p:nvSpPr>
              <p:cNvPr id="2080" name="Google Shape;2080;p34"/>
              <p:cNvSpPr/>
              <p:nvPr/>
            </p:nvSpPr>
            <p:spPr>
              <a:xfrm>
                <a:off x="4890531" y="-30048"/>
                <a:ext cx="2219325" cy="1552780"/>
              </a:xfrm>
              <a:prstGeom prst="rect">
                <a:avLst/>
              </a:prstGeom>
              <a:noFill/>
              <a:ln>
                <a:noFill/>
              </a:ln>
            </p:spPr>
            <p:txBody>
              <a:bodyPr spcFirstLastPara="1" wrap="square" lIns="91425" tIns="45700" rIns="91425" bIns="45700" anchor="t" anchorCtr="0">
                <a:noAutofit/>
              </a:bodyPr>
              <a:lstStyle/>
              <a:p>
                <a:pPr marL="0" marR="0" lvl="0" indent="0" algn="l" rtl="0">
                  <a:lnSpc>
                    <a:spcPct val="117000"/>
                  </a:lnSpc>
                  <a:spcBef>
                    <a:spcPts val="0"/>
                  </a:spcBef>
                  <a:spcAft>
                    <a:spcPts val="0"/>
                  </a:spcAft>
                  <a:buNone/>
                </a:pPr>
                <a:r>
                  <a:rPr lang="en-US" sz="1000" i="1" dirty="0">
                    <a:solidFill>
                      <a:schemeClr val="dk1"/>
                    </a:solidFill>
                    <a:latin typeface="Arial"/>
                    <a:ea typeface="Arial"/>
                    <a:cs typeface="Arial"/>
                    <a:sym typeface="Arial"/>
                  </a:rPr>
                  <a:t>“Some key questions need to be asked, such as: </a:t>
                </a:r>
                <a:r>
                  <a:rPr lang="en-US" sz="1000" b="1" i="1" dirty="0">
                    <a:solidFill>
                      <a:schemeClr val="dk1"/>
                    </a:solidFill>
                    <a:latin typeface="Arial"/>
                    <a:ea typeface="Arial"/>
                    <a:cs typeface="Arial"/>
                    <a:sym typeface="Arial"/>
                  </a:rPr>
                  <a:t>How can the PTF change perception, alter attitudes and engage with external stakeholders </a:t>
                </a:r>
                <a:r>
                  <a:rPr lang="en-US" sz="1000" i="1" dirty="0">
                    <a:solidFill>
                      <a:schemeClr val="dk1"/>
                    </a:solidFill>
                    <a:latin typeface="Arial"/>
                    <a:ea typeface="Arial"/>
                    <a:cs typeface="Arial"/>
                    <a:sym typeface="Arial"/>
                  </a:rPr>
                  <a:t>to drive progress in the fight against COVID-19?”</a:t>
                </a:r>
                <a:endParaRPr sz="850" dirty="0">
                  <a:solidFill>
                    <a:schemeClr val="dk1"/>
                  </a:solidFill>
                  <a:latin typeface="Arial"/>
                  <a:ea typeface="Arial"/>
                  <a:cs typeface="Arial"/>
                  <a:sym typeface="Arial"/>
                </a:endParaRPr>
              </a:p>
            </p:txBody>
          </p:sp>
          <p:sp>
            <p:nvSpPr>
              <p:cNvPr id="2081" name="Google Shape;2081;p34"/>
              <p:cNvSpPr/>
              <p:nvPr/>
            </p:nvSpPr>
            <p:spPr>
              <a:xfrm>
                <a:off x="1343145" y="1922296"/>
                <a:ext cx="2041971" cy="1663548"/>
              </a:xfrm>
              <a:prstGeom prst="rect">
                <a:avLst/>
              </a:prstGeom>
              <a:noFill/>
              <a:ln>
                <a:noFill/>
              </a:ln>
            </p:spPr>
            <p:txBody>
              <a:bodyPr spcFirstLastPara="1" wrap="square" lIns="91425" tIns="45700" rIns="91425" bIns="45700" anchor="t" anchorCtr="0">
                <a:noAutofit/>
              </a:bodyPr>
              <a:lstStyle/>
              <a:p>
                <a:pPr marL="0" marR="0" lvl="0" indent="0" algn="l" rtl="0">
                  <a:lnSpc>
                    <a:spcPct val="117000"/>
                  </a:lnSpc>
                  <a:spcBef>
                    <a:spcPts val="0"/>
                  </a:spcBef>
                  <a:spcAft>
                    <a:spcPts val="0"/>
                  </a:spcAft>
                  <a:buNone/>
                </a:pPr>
                <a:r>
                  <a:rPr lang="en-US" sz="1000" i="1">
                    <a:solidFill>
                      <a:schemeClr val="dk1"/>
                    </a:solidFill>
                    <a:latin typeface="Arial"/>
                    <a:ea typeface="Arial"/>
                    <a:cs typeface="Arial"/>
                    <a:sym typeface="Arial"/>
                  </a:rPr>
                  <a:t>“We </a:t>
                </a:r>
                <a:r>
                  <a:rPr lang="en-US" sz="1000" b="1" i="1">
                    <a:solidFill>
                      <a:schemeClr val="dk1"/>
                    </a:solidFill>
                    <a:latin typeface="Arial"/>
                    <a:ea typeface="Arial"/>
                    <a:cs typeface="Arial"/>
                    <a:sym typeface="Arial"/>
                  </a:rPr>
                  <a:t>need to encourage states to take control of the outbreak </a:t>
                </a:r>
                <a:r>
                  <a:rPr lang="en-US" sz="1000" i="1">
                    <a:solidFill>
                      <a:schemeClr val="dk1"/>
                    </a:solidFill>
                    <a:latin typeface="Arial"/>
                    <a:ea typeface="Arial"/>
                    <a:cs typeface="Arial"/>
                    <a:sym typeface="Arial"/>
                  </a:rPr>
                  <a:t>through precision interventions, it is important that states are making these decisions based on reliable and accurate data.”</a:t>
                </a:r>
                <a:endParaRPr sz="850">
                  <a:solidFill>
                    <a:schemeClr val="dk1"/>
                  </a:solidFill>
                  <a:latin typeface="Arial"/>
                  <a:ea typeface="Arial"/>
                  <a:cs typeface="Arial"/>
                  <a:sym typeface="Arial"/>
                </a:endParaRPr>
              </a:p>
            </p:txBody>
          </p:sp>
          <p:sp>
            <p:nvSpPr>
              <p:cNvPr id="2082" name="Google Shape;2082;p34"/>
              <p:cNvSpPr/>
              <p:nvPr/>
            </p:nvSpPr>
            <p:spPr>
              <a:xfrm>
                <a:off x="4914153" y="1909914"/>
                <a:ext cx="2345806" cy="1624910"/>
              </a:xfrm>
              <a:prstGeom prst="rect">
                <a:avLst/>
              </a:prstGeom>
              <a:noFill/>
              <a:ln>
                <a:noFill/>
              </a:ln>
            </p:spPr>
            <p:txBody>
              <a:bodyPr spcFirstLastPara="1" wrap="square" lIns="91425" tIns="45700" rIns="91425" bIns="45700" anchor="t" anchorCtr="0">
                <a:noAutofit/>
              </a:bodyPr>
              <a:lstStyle/>
              <a:p>
                <a:pPr marL="0" marR="0" lvl="0" indent="0" algn="l" rtl="0">
                  <a:lnSpc>
                    <a:spcPct val="117000"/>
                  </a:lnSpc>
                  <a:spcBef>
                    <a:spcPts val="0"/>
                  </a:spcBef>
                  <a:spcAft>
                    <a:spcPts val="0"/>
                  </a:spcAft>
                  <a:buNone/>
                </a:pPr>
                <a:r>
                  <a:rPr lang="en-US" sz="1000" i="1">
                    <a:solidFill>
                      <a:schemeClr val="dk1"/>
                    </a:solidFill>
                    <a:latin typeface="Arial"/>
                    <a:ea typeface="Arial"/>
                    <a:cs typeface="Arial"/>
                    <a:sym typeface="Arial"/>
                  </a:rPr>
                  <a:t>“How best can we continue to implement a national strategy and context; </a:t>
                </a:r>
                <a:r>
                  <a:rPr lang="en-US" sz="1000" b="1" i="1">
                    <a:solidFill>
                      <a:schemeClr val="dk1"/>
                    </a:solidFill>
                    <a:latin typeface="Arial"/>
                    <a:ea typeface="Arial"/>
                    <a:cs typeface="Arial"/>
                    <a:sym typeface="Arial"/>
                  </a:rPr>
                  <a:t>maintain access to essential services in the health care sector; </a:t>
                </a:r>
                <a:r>
                  <a:rPr lang="en-US" sz="1000" i="1">
                    <a:solidFill>
                      <a:schemeClr val="dk1"/>
                    </a:solidFill>
                    <a:latin typeface="Arial"/>
                    <a:ea typeface="Arial"/>
                    <a:cs typeface="Arial"/>
                    <a:sym typeface="Arial"/>
                  </a:rPr>
                  <a:t>and ensure the protection of vulnerable groups in an easily verifiable manner?”</a:t>
                </a:r>
                <a:endParaRPr sz="850">
                  <a:solidFill>
                    <a:schemeClr val="dk1"/>
                  </a:solidFill>
                  <a:latin typeface="Arial"/>
                  <a:ea typeface="Arial"/>
                  <a:cs typeface="Arial"/>
                  <a:sym typeface="Arial"/>
                </a:endParaRPr>
              </a:p>
            </p:txBody>
          </p:sp>
          <p:pic>
            <p:nvPicPr>
              <p:cNvPr id="2083" name="Google Shape;2083;p34" descr="National Assembly | Federal Republic of Nigeria"/>
              <p:cNvPicPr preferRelativeResize="0"/>
              <p:nvPr/>
            </p:nvPicPr>
            <p:blipFill rotWithShape="1">
              <a:blip r:embed="rId4">
                <a:alphaModFix/>
              </a:blip>
              <a:srcRect/>
              <a:stretch/>
            </p:blipFill>
            <p:spPr>
              <a:xfrm>
                <a:off x="42627" y="107388"/>
                <a:ext cx="1274568" cy="772527"/>
              </a:xfrm>
              <a:prstGeom prst="rect">
                <a:avLst/>
              </a:prstGeom>
              <a:solidFill>
                <a:srgbClr val="BF8800"/>
              </a:solidFill>
              <a:ln w="19050" cap="flat" cmpd="sng">
                <a:solidFill>
                  <a:srgbClr val="BF8800"/>
                </a:solidFill>
                <a:prstDash val="solid"/>
                <a:round/>
                <a:headEnd type="none" w="sm" len="sm"/>
                <a:tailEnd type="none" w="sm" len="sm"/>
              </a:ln>
            </p:spPr>
          </p:pic>
          <p:pic>
            <p:nvPicPr>
              <p:cNvPr id="2084" name="Google Shape;2084;p34" descr="World Bank Approves Fund for Community Development in Anambra ..."/>
              <p:cNvPicPr preferRelativeResize="0"/>
              <p:nvPr/>
            </p:nvPicPr>
            <p:blipFill rotWithShape="1">
              <a:blip r:embed="rId5">
                <a:alphaModFix/>
              </a:blip>
              <a:srcRect/>
              <a:stretch/>
            </p:blipFill>
            <p:spPr>
              <a:xfrm>
                <a:off x="42627" y="2002628"/>
                <a:ext cx="1290785" cy="855975"/>
              </a:xfrm>
              <a:prstGeom prst="rect">
                <a:avLst/>
              </a:prstGeom>
              <a:noFill/>
              <a:ln w="19050" cap="flat" cmpd="sng">
                <a:solidFill>
                  <a:srgbClr val="A6A6A6"/>
                </a:solidFill>
                <a:prstDash val="solid"/>
                <a:round/>
                <a:headEnd type="none" w="sm" len="sm"/>
                <a:tailEnd type="none" w="sm" len="sm"/>
              </a:ln>
            </p:spPr>
          </p:pic>
          <p:pic>
            <p:nvPicPr>
              <p:cNvPr id="2085" name="Google Shape;2085;p34" descr="In Zambia The UNDP is holding a climate action hackathon [ARTICLE ..."/>
              <p:cNvPicPr preferRelativeResize="0"/>
              <p:nvPr/>
            </p:nvPicPr>
            <p:blipFill rotWithShape="1">
              <a:blip r:embed="rId6">
                <a:alphaModFix/>
              </a:blip>
              <a:srcRect t="8109" b="4544"/>
              <a:stretch/>
            </p:blipFill>
            <p:spPr>
              <a:xfrm>
                <a:off x="3627606" y="77705"/>
                <a:ext cx="1245320" cy="857170"/>
              </a:xfrm>
              <a:prstGeom prst="rect">
                <a:avLst/>
              </a:prstGeom>
              <a:noFill/>
              <a:ln w="12700" cap="flat" cmpd="sng">
                <a:solidFill>
                  <a:srgbClr val="A6A6A6"/>
                </a:solidFill>
                <a:prstDash val="solid"/>
                <a:round/>
                <a:headEnd type="none" w="sm" len="sm"/>
                <a:tailEnd type="none" w="sm" len="sm"/>
              </a:ln>
            </p:spPr>
          </p:pic>
          <p:pic>
            <p:nvPicPr>
              <p:cNvPr id="2086" name="Google Shape;2086;p34" descr="EU Logo — Home"/>
              <p:cNvPicPr preferRelativeResize="0"/>
              <p:nvPr/>
            </p:nvPicPr>
            <p:blipFill rotWithShape="1">
              <a:blip r:embed="rId7">
                <a:alphaModFix/>
              </a:blip>
              <a:srcRect/>
              <a:stretch/>
            </p:blipFill>
            <p:spPr>
              <a:xfrm>
                <a:off x="3612162" y="1961018"/>
                <a:ext cx="1305058" cy="816863"/>
              </a:xfrm>
              <a:prstGeom prst="rect">
                <a:avLst/>
              </a:prstGeom>
              <a:noFill/>
              <a:ln>
                <a:noFill/>
              </a:ln>
            </p:spPr>
          </p:pic>
        </p:grpSp>
        <p:sp>
          <p:nvSpPr>
            <p:cNvPr id="2087" name="Google Shape;2087;p34"/>
            <p:cNvSpPr/>
            <p:nvPr/>
          </p:nvSpPr>
          <p:spPr>
            <a:xfrm>
              <a:off x="454886" y="4622593"/>
              <a:ext cx="6462694" cy="3670505"/>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092"/>
        <p:cNvGrpSpPr/>
        <p:nvPr/>
      </p:nvGrpSpPr>
      <p:grpSpPr>
        <a:xfrm>
          <a:off x="0" y="0"/>
          <a:ext cx="0" cy="0"/>
          <a:chOff x="0" y="0"/>
          <a:chExt cx="0" cy="0"/>
        </a:xfrm>
      </p:grpSpPr>
      <p:pic>
        <p:nvPicPr>
          <p:cNvPr id="2093" name="Google Shape;2093;p3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094" name="Google Shape;2094;p3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38</a:t>
            </a:fld>
            <a:endParaRPr sz="500">
              <a:solidFill>
                <a:srgbClr val="161616"/>
              </a:solidFill>
            </a:endParaRPr>
          </a:p>
        </p:txBody>
      </p:sp>
      <p:sp>
        <p:nvSpPr>
          <p:cNvPr id="2095" name="Google Shape;2095;p3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096" name="Google Shape;2096;p3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2097" name="Google Shape;2097;p3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098" name="Google Shape;2098;p3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INTRODUCTION</a:t>
            </a:r>
            <a:endParaRPr sz="1800" b="1">
              <a:solidFill>
                <a:schemeClr val="lt1"/>
              </a:solidFill>
              <a:latin typeface="Arial"/>
              <a:ea typeface="Arial"/>
              <a:cs typeface="Arial"/>
              <a:sym typeface="Arial"/>
            </a:endParaRPr>
          </a:p>
        </p:txBody>
      </p:sp>
      <p:cxnSp>
        <p:nvCxnSpPr>
          <p:cNvPr id="2099" name="Google Shape;2099;p3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2100" name="Google Shape;2100;p35"/>
          <p:cNvSpPr txBox="1"/>
          <p:nvPr/>
        </p:nvSpPr>
        <p:spPr>
          <a:xfrm>
            <a:off x="454886" y="1647493"/>
            <a:ext cx="6689833"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performance review also covered defining the Roadmap for the next three (3) to six (6) months. The key initiatives and activities were outlined and agreed by Pillar Leads and relevant stakeholders. </a:t>
            </a:r>
            <a:endParaRPr sz="1000" dirty="0">
              <a:solidFill>
                <a:schemeClr val="dk1"/>
              </a:solidFill>
              <a:latin typeface="Arial"/>
              <a:ea typeface="Arial"/>
              <a:cs typeface="Arial"/>
              <a:sym typeface="Arial"/>
            </a:endParaRPr>
          </a:p>
        </p:txBody>
      </p:sp>
      <p:graphicFrame>
        <p:nvGraphicFramePr>
          <p:cNvPr id="11" name="Google Shape;723;p11">
            <a:extLst>
              <a:ext uri="{FF2B5EF4-FFF2-40B4-BE49-F238E27FC236}">
                <a16:creationId xmlns:a16="http://schemas.microsoft.com/office/drawing/2014/main" id="{4B699E08-D4A7-4E57-90BA-04BC1560F1F1}"/>
              </a:ext>
            </a:extLst>
          </p:cNvPr>
          <p:cNvGraphicFramePr/>
          <p:nvPr>
            <p:extLst>
              <p:ext uri="{D42A27DB-BD31-4B8C-83A1-F6EECF244321}">
                <p14:modId xmlns:p14="http://schemas.microsoft.com/office/powerpoint/2010/main" val="1094272323"/>
              </p:ext>
            </p:extLst>
          </p:nvPr>
        </p:nvGraphicFramePr>
        <p:xfrm>
          <a:off x="444500" y="2001318"/>
          <a:ext cx="6700210" cy="7772946"/>
        </p:xfrm>
        <a:graphic>
          <a:graphicData uri="http://schemas.openxmlformats.org/drawingml/2006/table">
            <a:tbl>
              <a:tblPr firstRow="1" bandRow="1">
                <a:noFill/>
                <a:tableStyleId>{9261D401-2407-43E7-95D7-EB668B357F09}</a:tableStyleId>
              </a:tblPr>
              <a:tblGrid>
                <a:gridCol w="1597235">
                  <a:extLst>
                    <a:ext uri="{9D8B030D-6E8A-4147-A177-3AD203B41FA5}">
                      <a16:colId xmlns:a16="http://schemas.microsoft.com/office/drawing/2014/main" val="20000"/>
                    </a:ext>
                  </a:extLst>
                </a:gridCol>
                <a:gridCol w="5102975">
                  <a:extLst>
                    <a:ext uri="{9D8B030D-6E8A-4147-A177-3AD203B41FA5}">
                      <a16:colId xmlns:a16="http://schemas.microsoft.com/office/drawing/2014/main" val="20001"/>
                    </a:ext>
                  </a:extLst>
                </a:gridCol>
              </a:tblGrid>
              <a:tr h="286625">
                <a:tc>
                  <a:txBody>
                    <a:bodyPr/>
                    <a:lstStyle/>
                    <a:p>
                      <a:pPr marL="0" marR="0" lvl="0" indent="0" algn="ctr" rtl="0">
                        <a:lnSpc>
                          <a:spcPct val="117000"/>
                        </a:lnSpc>
                        <a:spcBef>
                          <a:spcPts val="0"/>
                        </a:spcBef>
                        <a:spcAft>
                          <a:spcPts val="0"/>
                        </a:spcAft>
                        <a:buNone/>
                      </a:pPr>
                      <a:r>
                        <a:rPr lang="en-US" sz="1000" u="none" strike="noStrike" cap="none" dirty="0"/>
                        <a:t>Pillars</a:t>
                      </a:r>
                      <a:endParaRPr sz="1000" u="none" strike="noStrike" cap="none" dirty="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17000"/>
                        </a:lnSpc>
                        <a:spcBef>
                          <a:spcPts val="0"/>
                        </a:spcBef>
                        <a:spcAft>
                          <a:spcPts val="0"/>
                        </a:spcAft>
                        <a:buNone/>
                      </a:pPr>
                      <a:r>
                        <a:rPr lang="en-US" sz="1000" u="none" strike="noStrike" cap="none" dirty="0"/>
                        <a:t>Pillar Objectives (Agreed Next Steps)</a:t>
                      </a:r>
                      <a:endParaRPr sz="1000" u="none" strike="noStrike" cap="none" dirty="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283425">
                <a:tc rowSpan="2">
                  <a:txBody>
                    <a:bodyPr/>
                    <a:lstStyle/>
                    <a:p>
                      <a:pPr marL="0" marR="0" lvl="0" indent="0" algn="l" rtl="0">
                        <a:lnSpc>
                          <a:spcPct val="117000"/>
                        </a:lnSpc>
                        <a:spcBef>
                          <a:spcPts val="0"/>
                        </a:spcBef>
                        <a:spcAft>
                          <a:spcPts val="0"/>
                        </a:spcAft>
                        <a:buNone/>
                      </a:pPr>
                      <a:r>
                        <a:rPr lang="en-US" sz="1000" u="none" strike="noStrike" cap="none" dirty="0"/>
                        <a:t>Epidemiology and Surveillance</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rPr>
                        <a:t>Enhance Community-based Surveillance for COVID-19 to improve active case handling and sample collection</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rPr>
                        <a:t>Improve contact tracing after identification of a confirmed case</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283425">
                <a:tc rowSpan="6">
                  <a:txBody>
                    <a:bodyPr/>
                    <a:lstStyle/>
                    <a:p>
                      <a:pPr marL="0" marR="0" lvl="0" indent="0" algn="l" rtl="0">
                        <a:lnSpc>
                          <a:spcPct val="117000"/>
                        </a:lnSpc>
                        <a:spcBef>
                          <a:spcPts val="0"/>
                        </a:spcBef>
                        <a:spcAft>
                          <a:spcPts val="0"/>
                        </a:spcAft>
                        <a:buNone/>
                      </a:pPr>
                      <a:r>
                        <a:rPr lang="en-US" sz="1000" dirty="0">
                          <a:solidFill>
                            <a:schemeClr val="tx1"/>
                          </a:solidFill>
                        </a:rPr>
                        <a:t>Laboratory </a:t>
                      </a:r>
                      <a:endParaRPr sz="1000" u="none" strike="noStrike" cap="none" dirty="0">
                        <a:solidFill>
                          <a:schemeClr val="tx1"/>
                        </a:solidFil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rPr>
                        <a:t>Strengthen national laboratory supply chain monitoring and forecasting</a:t>
                      </a:r>
                      <a:endParaRPr sz="1000" u="none" strike="noStrike" cap="none" dirty="0">
                        <a:solidFill>
                          <a:schemeClr val="tx1"/>
                        </a:solidFill>
                      </a:endParaRPr>
                    </a:p>
                  </a:txBody>
                  <a:tcPr marL="68575" marR="68575" marT="0" marB="0" anchor="ctr">
                    <a:solidFill>
                      <a:srgbClr val="FFB086"/>
                    </a:solidFill>
                  </a:tcPr>
                </a:tc>
                <a:extLst>
                  <a:ext uri="{0D108BD9-81ED-4DB2-BD59-A6C34878D82A}">
                    <a16:rowId xmlns:a16="http://schemas.microsoft.com/office/drawing/2014/main" val="1882295446"/>
                  </a:ext>
                </a:extLst>
              </a:tr>
              <a:tr h="283425">
                <a:tc vMerge="1">
                  <a:txBody>
                    <a:bodyPr/>
                    <a:lstStyle/>
                    <a:p>
                      <a:pPr marL="0" marR="0" lvl="0" indent="0" algn="l" rtl="0">
                        <a:lnSpc>
                          <a:spcPct val="117000"/>
                        </a:lnSpc>
                        <a:spcBef>
                          <a:spcPts val="0"/>
                        </a:spcBef>
                        <a:spcAft>
                          <a:spcPts val="0"/>
                        </a:spcAft>
                        <a:buNone/>
                      </a:pPr>
                      <a:r>
                        <a:rPr lang="en-US" sz="900" dirty="0"/>
                        <a:t>Laboratory </a:t>
                      </a:r>
                      <a:endParaRPr sz="900" u="none" strike="noStrike" cap="none" dirty="0"/>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rPr>
                        <a:t>Place GeneXpert in hospitals for better triage and turnaround time</a:t>
                      </a:r>
                    </a:p>
                  </a:txBody>
                  <a:tcPr marL="68575" marR="68575" marT="0" marB="0" anchor="ctr">
                    <a:solidFill>
                      <a:srgbClr val="FFB086"/>
                    </a:solidFill>
                  </a:tcPr>
                </a:tc>
                <a:extLst>
                  <a:ext uri="{0D108BD9-81ED-4DB2-BD59-A6C34878D82A}">
                    <a16:rowId xmlns:a16="http://schemas.microsoft.com/office/drawing/2014/main" val="10003"/>
                  </a:ext>
                </a:extLst>
              </a:tr>
              <a:tr h="283425">
                <a:tc vMerge="1">
                  <a:txBody>
                    <a:bodyPr/>
                    <a:lstStyle/>
                    <a:p>
                      <a:pPr marL="0" marR="0" lvl="0" indent="0" algn="l" rtl="0">
                        <a:lnSpc>
                          <a:spcPct val="117000"/>
                        </a:lnSpc>
                        <a:spcBef>
                          <a:spcPts val="0"/>
                        </a:spcBef>
                        <a:spcAft>
                          <a:spcPts val="0"/>
                        </a:spcAft>
                        <a:buNone/>
                      </a:pPr>
                      <a:endParaRPr sz="900" u="none" strike="noStrike" cap="none" dirty="0"/>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rPr>
                        <a:t>Develop and implement a national quality assurance program to monitor laboratory testing and performance</a:t>
                      </a:r>
                    </a:p>
                  </a:txBody>
                  <a:tcPr marL="68575" marR="68575" marT="0" marB="0" anchor="ctr">
                    <a:solidFill>
                      <a:srgbClr val="FFB086"/>
                    </a:solidFill>
                  </a:tcPr>
                </a:tc>
                <a:extLst>
                  <a:ext uri="{0D108BD9-81ED-4DB2-BD59-A6C34878D82A}">
                    <a16:rowId xmlns:a16="http://schemas.microsoft.com/office/drawing/2014/main" val="92033139"/>
                  </a:ext>
                </a:extLst>
              </a:tr>
              <a:tr h="283425">
                <a:tc vMerge="1">
                  <a:txBody>
                    <a:bodyPr/>
                    <a:lstStyle/>
                    <a:p>
                      <a:pPr marL="0" marR="0" lvl="0" indent="0" algn="l" rtl="0">
                        <a:lnSpc>
                          <a:spcPct val="117000"/>
                        </a:lnSpc>
                        <a:spcBef>
                          <a:spcPts val="0"/>
                        </a:spcBef>
                        <a:spcAft>
                          <a:spcPts val="0"/>
                        </a:spcAft>
                        <a:buNone/>
                      </a:pPr>
                      <a:endParaRPr sz="900" u="none" strike="noStrike" cap="none" dirty="0"/>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rPr>
                        <a:t>Improve real time data collation and analysis through the development of data pipeline and dashboard and hiring of data analysts</a:t>
                      </a:r>
                    </a:p>
                  </a:txBody>
                  <a:tcPr marL="68575" marR="68575" marT="0" marB="0" anchor="ctr">
                    <a:solidFill>
                      <a:srgbClr val="FFB086"/>
                    </a:solidFill>
                  </a:tcPr>
                </a:tc>
                <a:extLst>
                  <a:ext uri="{0D108BD9-81ED-4DB2-BD59-A6C34878D82A}">
                    <a16:rowId xmlns:a16="http://schemas.microsoft.com/office/drawing/2014/main" val="622275749"/>
                  </a:ext>
                </a:extLst>
              </a:tr>
              <a:tr h="283425">
                <a:tc vMerge="1">
                  <a:txBody>
                    <a:bodyPr/>
                    <a:lstStyle/>
                    <a:p>
                      <a:pPr marL="0" marR="0" lvl="0" indent="0" algn="l" rtl="0">
                        <a:lnSpc>
                          <a:spcPct val="117000"/>
                        </a:lnSpc>
                        <a:spcBef>
                          <a:spcPts val="0"/>
                        </a:spcBef>
                        <a:spcAft>
                          <a:spcPts val="0"/>
                        </a:spcAft>
                        <a:buNone/>
                      </a:pPr>
                      <a:endParaRPr sz="900" u="none" strike="noStrike" cap="none" dirty="0"/>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rPr>
                        <a:t>Increase human resources and work hours for labs to enable them to conduct more tests in each day (especially night shifts)</a:t>
                      </a:r>
                    </a:p>
                  </a:txBody>
                  <a:tcPr marL="68575" marR="68575" marT="0" marB="0" anchor="ctr">
                    <a:solidFill>
                      <a:srgbClr val="FFB086"/>
                    </a:solidFill>
                  </a:tcPr>
                </a:tc>
                <a:extLst>
                  <a:ext uri="{0D108BD9-81ED-4DB2-BD59-A6C34878D82A}">
                    <a16:rowId xmlns:a16="http://schemas.microsoft.com/office/drawing/2014/main" val="1043032934"/>
                  </a:ext>
                </a:extLst>
              </a:tr>
              <a:tr h="336658">
                <a:tc vMerge="1">
                  <a:txBody>
                    <a:bodyPr/>
                    <a:lstStyle/>
                    <a:p>
                      <a:pPr marL="0" marR="0" lvl="0" indent="0" algn="l" rtl="0">
                        <a:lnSpc>
                          <a:spcPct val="117000"/>
                        </a:lnSpc>
                        <a:spcBef>
                          <a:spcPts val="0"/>
                        </a:spcBef>
                        <a:spcAft>
                          <a:spcPts val="0"/>
                        </a:spcAft>
                        <a:buNone/>
                      </a:pPr>
                      <a:endParaRPr sz="900" u="none" strike="noStrike" cap="none" dirty="0"/>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rPr>
                        <a:t>Procure Automated extraction systems</a:t>
                      </a:r>
                    </a:p>
                  </a:txBody>
                  <a:tcPr marL="68575" marR="68575" marT="0" marB="0" anchor="ctr">
                    <a:solidFill>
                      <a:srgbClr val="FFB086"/>
                    </a:solidFill>
                  </a:tcPr>
                </a:tc>
                <a:extLst>
                  <a:ext uri="{0D108BD9-81ED-4DB2-BD59-A6C34878D82A}">
                    <a16:rowId xmlns:a16="http://schemas.microsoft.com/office/drawing/2014/main" val="3888664956"/>
                  </a:ext>
                </a:extLst>
              </a:tr>
              <a:tr h="283425">
                <a:tc rowSpan="9">
                  <a:txBody>
                    <a:bodyPr/>
                    <a:lstStyle/>
                    <a:p>
                      <a:pPr marL="0" marR="0" lvl="0" indent="0" algn="l" rtl="0">
                        <a:lnSpc>
                          <a:spcPct val="117000"/>
                        </a:lnSpc>
                        <a:spcBef>
                          <a:spcPts val="0"/>
                        </a:spcBef>
                        <a:spcAft>
                          <a:spcPts val="0"/>
                        </a:spcAft>
                        <a:buNone/>
                      </a:pPr>
                      <a:r>
                        <a:rPr lang="en-US" sz="1000" u="none" strike="noStrike" cap="none" dirty="0"/>
                        <a:t>Point of Entry</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latin typeface="Arial"/>
                          <a:ea typeface="Arial"/>
                          <a:cs typeface="Arial"/>
                          <a:sym typeface="Arial"/>
                        </a:rPr>
                        <a:t>Ensure every entry point has the capacity to collect samples for testing</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latin typeface="Arial"/>
                          <a:ea typeface="Arial"/>
                          <a:cs typeface="Arial"/>
                          <a:sym typeface="Arial"/>
                        </a:rPr>
                        <a:t>Expand Border Security Patrols</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latin typeface="Arial"/>
                          <a:ea typeface="Arial"/>
                          <a:cs typeface="Arial"/>
                          <a:sym typeface="Arial"/>
                        </a:rPr>
                        <a:t>Ensure sustainability of implementation of all public health guidelines and protocols at points of entry</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latin typeface="Arial"/>
                          <a:ea typeface="Arial"/>
                          <a:cs typeface="Arial"/>
                          <a:sym typeface="Arial"/>
                        </a:rPr>
                        <a:t>Improve contact tracing facilities</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latin typeface="Arial"/>
                          <a:ea typeface="Arial"/>
                          <a:cs typeface="Arial"/>
                          <a:sym typeface="Arial"/>
                        </a:rPr>
                        <a:t>Consider premium payments to secure spots in the procurement queue</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latin typeface="Arial"/>
                          <a:ea typeface="Arial"/>
                          <a:cs typeface="Arial"/>
                          <a:sym typeface="Arial"/>
                        </a:rPr>
                        <a:t>Prioritise and allocate funds for procurement of essential lab reagents and supplies</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latin typeface="Arial"/>
                          <a:ea typeface="Arial"/>
                          <a:cs typeface="Arial"/>
                          <a:sym typeface="Arial"/>
                        </a:rPr>
                        <a:t>Explore other molecular based diagnostic techniques and new technologies i.e. NAAT – Nucleic Acid Amplifications Test</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latin typeface="Arial"/>
                          <a:ea typeface="Arial"/>
                          <a:cs typeface="Arial"/>
                          <a:sym typeface="Arial"/>
                        </a:rPr>
                        <a:t>Increase human resources and work hours for labs to enable them to conduct more tests in each day (especially night shifts)</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1"/>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latin typeface="Arial"/>
                          <a:ea typeface="Arial"/>
                          <a:cs typeface="Arial"/>
                          <a:sym typeface="Arial"/>
                        </a:rPr>
                        <a:t>Place Gene Expert in hospitals for better triage and turnaround time</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2"/>
                  </a:ext>
                </a:extLst>
              </a:tr>
              <a:tr h="283425">
                <a:tc rowSpan="7">
                  <a:txBody>
                    <a:bodyPr/>
                    <a:lstStyle/>
                    <a:p>
                      <a:pPr marL="0" marR="0" lvl="0" indent="0" algn="l" rtl="0">
                        <a:lnSpc>
                          <a:spcPct val="117000"/>
                        </a:lnSpc>
                        <a:spcBef>
                          <a:spcPts val="0"/>
                        </a:spcBef>
                        <a:spcAft>
                          <a:spcPts val="0"/>
                        </a:spcAft>
                        <a:buNone/>
                      </a:pPr>
                      <a:r>
                        <a:rPr lang="en-US" sz="1000" u="none" strike="noStrike" cap="none" dirty="0"/>
                        <a:t>Case Management</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rPr>
                        <a:t>Provide technical assistance and epidemiological support to states to enforce the case management guidelines for home care;</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3"/>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rPr>
                        <a:t>Review and revise existing algorithms and guidelines for case management</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4"/>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solidFill>
                            <a:schemeClr val="tx1"/>
                          </a:solidFill>
                        </a:rPr>
                        <a:t>Strengthen the mechanisms of observation isolation centres and screening</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5"/>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t>Conduct further training of staff</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6"/>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t>Conduct regular meetings with key stakeholders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7"/>
                  </a:ext>
                </a:extLst>
              </a:tr>
              <a:tr h="2834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t>Lead advocacies for the Federal Ministry of Health (FMoH) to support the implementation of its home-based care protocol across all states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8"/>
                  </a:ext>
                </a:extLst>
              </a:tr>
              <a:tr h="39675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solidFill>
                            <a:schemeClr val="dk1"/>
                          </a:solidFill>
                          <a:latin typeface="Arial"/>
                          <a:ea typeface="Arial"/>
                          <a:cs typeface="Arial"/>
                          <a:sym typeface="Arial"/>
                        </a:rPr>
                        <a:t>Empower states to take control of their case management situation and establish clear reporting lines to the FMOH</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9"/>
                  </a:ext>
                </a:extLst>
              </a:tr>
            </a:tbl>
          </a:graphicData>
        </a:graphic>
      </p:graphicFrame>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106"/>
        <p:cNvGrpSpPr/>
        <p:nvPr/>
      </p:nvGrpSpPr>
      <p:grpSpPr>
        <a:xfrm>
          <a:off x="0" y="0"/>
          <a:ext cx="0" cy="0"/>
          <a:chOff x="0" y="0"/>
          <a:chExt cx="0" cy="0"/>
        </a:xfrm>
      </p:grpSpPr>
      <p:pic>
        <p:nvPicPr>
          <p:cNvPr id="2107" name="Google Shape;2107;p3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108" name="Google Shape;2108;p3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39</a:t>
            </a:fld>
            <a:endParaRPr sz="500">
              <a:solidFill>
                <a:srgbClr val="161616"/>
              </a:solidFill>
            </a:endParaRPr>
          </a:p>
        </p:txBody>
      </p:sp>
      <p:sp>
        <p:nvSpPr>
          <p:cNvPr id="2109" name="Google Shape;2109;p3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110" name="Google Shape;2110;p3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2111" name="Google Shape;2111;p3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112" name="Google Shape;2112;p3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INTRODUCTION</a:t>
            </a:r>
            <a:endParaRPr sz="1800" b="1">
              <a:solidFill>
                <a:schemeClr val="lt1"/>
              </a:solidFill>
              <a:latin typeface="Arial"/>
              <a:ea typeface="Arial"/>
              <a:cs typeface="Arial"/>
              <a:sym typeface="Arial"/>
            </a:endParaRPr>
          </a:p>
        </p:txBody>
      </p:sp>
      <p:cxnSp>
        <p:nvCxnSpPr>
          <p:cNvPr id="2113" name="Google Shape;2113;p3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aphicFrame>
        <p:nvGraphicFramePr>
          <p:cNvPr id="11" name="Google Shape;2114;p36">
            <a:extLst>
              <a:ext uri="{FF2B5EF4-FFF2-40B4-BE49-F238E27FC236}">
                <a16:creationId xmlns:a16="http://schemas.microsoft.com/office/drawing/2014/main" id="{21887882-140C-4484-A5B5-DBE9B07704A6}"/>
              </a:ext>
            </a:extLst>
          </p:cNvPr>
          <p:cNvGraphicFramePr/>
          <p:nvPr>
            <p:extLst>
              <p:ext uri="{D42A27DB-BD31-4B8C-83A1-F6EECF244321}">
                <p14:modId xmlns:p14="http://schemas.microsoft.com/office/powerpoint/2010/main" val="3762052361"/>
              </p:ext>
            </p:extLst>
          </p:nvPr>
        </p:nvGraphicFramePr>
        <p:xfrm>
          <a:off x="454885" y="1622826"/>
          <a:ext cx="6689825" cy="7488665"/>
        </p:xfrm>
        <a:graphic>
          <a:graphicData uri="http://schemas.openxmlformats.org/drawingml/2006/table">
            <a:tbl>
              <a:tblPr firstRow="1" bandRow="1">
                <a:noFill/>
                <a:tableStyleId>{9261D401-2407-43E7-95D7-EB668B357F09}</a:tableStyleId>
              </a:tblPr>
              <a:tblGrid>
                <a:gridCol w="1586850">
                  <a:extLst>
                    <a:ext uri="{9D8B030D-6E8A-4147-A177-3AD203B41FA5}">
                      <a16:colId xmlns:a16="http://schemas.microsoft.com/office/drawing/2014/main" val="20000"/>
                    </a:ext>
                  </a:extLst>
                </a:gridCol>
                <a:gridCol w="5102975">
                  <a:extLst>
                    <a:ext uri="{9D8B030D-6E8A-4147-A177-3AD203B41FA5}">
                      <a16:colId xmlns:a16="http://schemas.microsoft.com/office/drawing/2014/main" val="20001"/>
                    </a:ext>
                  </a:extLst>
                </a:gridCol>
              </a:tblGrid>
              <a:tr h="327800">
                <a:tc>
                  <a:txBody>
                    <a:bodyPr/>
                    <a:lstStyle/>
                    <a:p>
                      <a:pPr marL="0" marR="0" lvl="0" indent="0" algn="ctr" rtl="0">
                        <a:lnSpc>
                          <a:spcPct val="117000"/>
                        </a:lnSpc>
                        <a:spcBef>
                          <a:spcPts val="0"/>
                        </a:spcBef>
                        <a:spcAft>
                          <a:spcPts val="0"/>
                        </a:spcAft>
                        <a:buNone/>
                      </a:pPr>
                      <a:r>
                        <a:rPr lang="en-US" sz="1000" u="none" strike="noStrike" cap="none"/>
                        <a:t>Pillars</a:t>
                      </a:r>
                      <a:endParaRPr sz="1000" u="none" strike="noStrike" cap="none">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17000"/>
                        </a:lnSpc>
                        <a:spcBef>
                          <a:spcPts val="0"/>
                        </a:spcBef>
                        <a:spcAft>
                          <a:spcPts val="0"/>
                        </a:spcAft>
                        <a:buNone/>
                      </a:pPr>
                      <a:r>
                        <a:rPr lang="en-US" sz="1000" u="none" strike="noStrike" cap="none"/>
                        <a:t>Pillar Objectives (Agreed Next Steps)</a:t>
                      </a:r>
                      <a:endParaRPr sz="1000" u="none" strike="noStrike" cap="none">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350925">
                <a:tc rowSpan="3">
                  <a:txBody>
                    <a:bodyPr/>
                    <a:lstStyle/>
                    <a:p>
                      <a:pPr marL="0" marR="0" lvl="0" indent="0" algn="l" rtl="0">
                        <a:lnSpc>
                          <a:spcPct val="117000"/>
                        </a:lnSpc>
                        <a:spcBef>
                          <a:spcPts val="0"/>
                        </a:spcBef>
                        <a:spcAft>
                          <a:spcPts val="0"/>
                        </a:spcAft>
                        <a:buClr>
                          <a:schemeClr val="dk1"/>
                        </a:buClr>
                        <a:buSzPts val="900"/>
                        <a:buFont typeface="Arial"/>
                        <a:buNone/>
                      </a:pPr>
                      <a:r>
                        <a:rPr lang="en-US" sz="1000" u="none" strike="noStrike" cap="none" dirty="0">
                          <a:latin typeface="Arial"/>
                          <a:ea typeface="Arial"/>
                          <a:cs typeface="Arial"/>
                          <a:sym typeface="Arial"/>
                        </a:rPr>
                        <a:t>Infection, Prevention and Control</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Embed and strengthen functional IPC </a:t>
                      </a:r>
                      <a:r>
                        <a:rPr lang="en-US" sz="1000" u="none" strike="noStrike" cap="none" dirty="0" err="1">
                          <a:latin typeface="Arial"/>
                          <a:ea typeface="Arial"/>
                          <a:cs typeface="Arial"/>
                          <a:sym typeface="Arial"/>
                        </a:rPr>
                        <a:t>programmes</a:t>
                      </a:r>
                      <a:r>
                        <a:rPr lang="en-US" sz="1000" u="none" strike="noStrike" cap="none" dirty="0">
                          <a:latin typeface="Arial"/>
                          <a:ea typeface="Arial"/>
                          <a:cs typeface="Arial"/>
                          <a:sym typeface="Arial"/>
                        </a:rPr>
                        <a:t> across the country </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2768049168"/>
                  </a:ext>
                </a:extLst>
              </a:tr>
              <a:tr h="350925">
                <a:tc vMerge="1">
                  <a:txBody>
                    <a:bodyPr/>
                    <a:lstStyle/>
                    <a:p>
                      <a:endParaRPr lang="en-US"/>
                    </a:p>
                  </a:txBody>
                  <a:tcP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Enforce National Primary Healthcare Development Agency (NPHCDA) guidelines for Public Health Care/World Health </a:t>
                      </a:r>
                      <a:r>
                        <a:rPr lang="en-US" sz="1000" u="none" strike="noStrike" cap="none" dirty="0" err="1">
                          <a:latin typeface="Arial"/>
                          <a:ea typeface="Arial"/>
                          <a:cs typeface="Arial"/>
                          <a:sym typeface="Arial"/>
                        </a:rPr>
                        <a:t>Organisation’s</a:t>
                      </a:r>
                      <a:r>
                        <a:rPr lang="en-US" sz="1000" u="none" strike="noStrike" cap="none" dirty="0">
                          <a:latin typeface="Arial"/>
                          <a:ea typeface="Arial"/>
                          <a:cs typeface="Arial"/>
                          <a:sym typeface="Arial"/>
                        </a:rPr>
                        <a:t> minimum requirements for IPC</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8740035"/>
                  </a:ext>
                </a:extLst>
              </a:tr>
              <a:tr h="350925">
                <a:tc vMerge="1">
                  <a:txBody>
                    <a:bodyPr/>
                    <a:lstStyle/>
                    <a:p>
                      <a:endParaRPr lang="en-US"/>
                    </a:p>
                  </a:txBody>
                  <a:tcP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Define clear career paths for IPC professionals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3228038488"/>
                  </a:ext>
                </a:extLst>
              </a:tr>
              <a:tr h="350925">
                <a:tc rowSpan="5">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Risk Communications</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Set up a network of COVID-19 Survivors to drive the campaign to change the narrative around stigmatisation </a:t>
                      </a:r>
                      <a:endParaRPr sz="10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3509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Start massive house-to-house campaign on Immunization (EPI) structure to promote interpersonal communication between volunteers and households to engender behaviour change</a:t>
                      </a:r>
                      <a:endParaRPr sz="10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71797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Sustain discussions around COVID-19 by floating a live radio discussion programme on COVID-19 across the country to ensure dialogue between experts, religious leaders, COVID-19 survivors, care givers, etc. and the public to further educate the people on COVID-19 and the preventive measures.</a:t>
                      </a:r>
                      <a:endParaRPr sz="10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3509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Continuously work with its partners to undertake research with a view to addressing the key drivers of the challenges to behaviour change;</a:t>
                      </a:r>
                      <a:endParaRPr sz="10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3509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Review messages being disseminated on COVID-19 and incorporate threat and efficacy element into future messages</a:t>
                      </a:r>
                      <a:endParaRPr sz="10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350925">
                <a:tc rowSpan="3">
                  <a:txBody>
                    <a:bodyPr/>
                    <a:lstStyle/>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Security, Logistics, Mass Care Pillar</a:t>
                      </a:r>
                      <a:endParaRPr sz="10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Develop standards and criteria for enforcement of protocols/sanctions</a:t>
                      </a:r>
                      <a:endParaRPr sz="1000" u="none" strike="noStrike" cap="none">
                        <a:latin typeface="Arial"/>
                        <a:ea typeface="Arial"/>
                        <a:cs typeface="Arial"/>
                        <a:sym typeface="Arial"/>
                      </a:endParaRPr>
                    </a:p>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 </a:t>
                      </a:r>
                      <a:endParaRPr sz="10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53445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Develop a seamless PTF multi sectoral structure at the state level which cascades to the Federal Government</a:t>
                      </a:r>
                      <a:endParaRPr sz="1000" u="none" strike="noStrike" cap="none" dirty="0">
                        <a:latin typeface="Arial"/>
                        <a:ea typeface="Arial"/>
                        <a:cs typeface="Arial"/>
                        <a:sym typeface="Arial"/>
                      </a:endParaRPr>
                    </a:p>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 </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32415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Create a special security intervention fund for emergency</a:t>
                      </a:r>
                      <a:endParaRPr sz="10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324150">
                <a:tc rowSpan="2">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State Government Relations</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Support states in revenue mobilisation and effective utilisation of funds</a:t>
                      </a:r>
                      <a:endParaRPr sz="10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3509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Facilitate a more proactive and coordinated engagement with the States’ Task Force on COVID-19 (to facilitate state ownership and sustainability of response)</a:t>
                      </a:r>
                      <a:endParaRPr sz="10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r h="350925">
                <a:tc rowSpan="2">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Resource Mobilization</a:t>
                      </a:r>
                      <a:endParaRPr sz="1000" u="none" strike="noStrike" cap="none"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Gain the confidence of MDAs and leadership of the PTF to ensure MDAs share information to all Pillar leads, as when needed</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1"/>
                  </a:ext>
                </a:extLst>
              </a:tr>
              <a:tr h="35092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Ensure that there is sustainable funding for the COVID-19 response even when partners are not there</a:t>
                      </a:r>
                      <a:endParaRPr sz="10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2"/>
                  </a:ext>
                </a:extLst>
              </a:tr>
              <a:tr h="324150">
                <a:tc rowSpan="3">
                  <a:txBody>
                    <a:bodyPr/>
                    <a:lstStyle/>
                    <a:p>
                      <a:pPr marL="0" marR="0" lvl="0" indent="0" algn="l" rtl="0">
                        <a:lnSpc>
                          <a:spcPct val="117000"/>
                        </a:lnSpc>
                        <a:spcBef>
                          <a:spcPts val="0"/>
                        </a:spcBef>
                        <a:spcAft>
                          <a:spcPts val="0"/>
                        </a:spcAft>
                        <a:buNone/>
                      </a:pPr>
                      <a:r>
                        <a:rPr lang="en-US" sz="1000" u="none" strike="noStrike" cap="none" dirty="0">
                          <a:solidFill>
                            <a:schemeClr val="tx1"/>
                          </a:solidFill>
                          <a:latin typeface="Arial"/>
                          <a:ea typeface="Arial"/>
                          <a:cs typeface="Arial"/>
                          <a:sym typeface="Arial"/>
                        </a:rPr>
                        <a:t>Sustainable Production Sub- Group</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Ensure long term uptake from Government and credible investors</a:t>
                      </a:r>
                      <a:endParaRPr sz="10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3"/>
                  </a:ext>
                </a:extLst>
              </a:tr>
              <a:tr h="45375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a:latin typeface="Arial"/>
                          <a:ea typeface="Arial"/>
                          <a:cs typeface="Arial"/>
                          <a:sym typeface="Arial"/>
                        </a:rPr>
                        <a:t>Ensure standard quality guidelines for specific COVID-19 products meet International Market Standard</a:t>
                      </a:r>
                      <a:endParaRPr sz="10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4"/>
                  </a:ext>
                </a:extLst>
              </a:tr>
              <a:tr h="45375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u="none" strike="noStrike" cap="none" dirty="0">
                          <a:latin typeface="Arial"/>
                          <a:ea typeface="Arial"/>
                          <a:cs typeface="Arial"/>
                          <a:sym typeface="Arial"/>
                        </a:rPr>
                        <a:t>Ensure collation of accurate supply chain/stock status/utilization reports from the Pillars periodically for up-to-date response to needs</a:t>
                      </a:r>
                      <a:endParaRPr sz="1000" u="none" strike="noStrike" cap="none"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5"/>
                  </a:ext>
                </a:extLst>
              </a:tr>
            </a:tbl>
          </a:graphicData>
        </a:graphic>
      </p:graphicFrame>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119"/>
        <p:cNvGrpSpPr/>
        <p:nvPr/>
      </p:nvGrpSpPr>
      <p:grpSpPr>
        <a:xfrm>
          <a:off x="0" y="0"/>
          <a:ext cx="0" cy="0"/>
          <a:chOff x="0" y="0"/>
          <a:chExt cx="0" cy="0"/>
        </a:xfrm>
      </p:grpSpPr>
      <p:sp>
        <p:nvSpPr>
          <p:cNvPr id="2120" name="Google Shape;2120;p37"/>
          <p:cNvSpPr/>
          <p:nvPr/>
        </p:nvSpPr>
        <p:spPr>
          <a:xfrm>
            <a:off x="0" y="4169044"/>
            <a:ext cx="7589838" cy="6529118"/>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pic>
        <p:nvPicPr>
          <p:cNvPr id="2121" name="Google Shape;2121;p37"/>
          <p:cNvPicPr preferRelativeResize="0"/>
          <p:nvPr/>
        </p:nvPicPr>
        <p:blipFill rotWithShape="1">
          <a:blip r:embed="rId3">
            <a:alphaModFix amt="5000"/>
          </a:blip>
          <a:srcRect r="38492"/>
          <a:stretch/>
        </p:blipFill>
        <p:spPr>
          <a:xfrm>
            <a:off x="4180095" y="5528216"/>
            <a:ext cx="3409744" cy="4698186"/>
          </a:xfrm>
          <a:prstGeom prst="rect">
            <a:avLst/>
          </a:prstGeom>
          <a:noFill/>
          <a:ln>
            <a:noFill/>
          </a:ln>
        </p:spPr>
      </p:pic>
      <p:sp>
        <p:nvSpPr>
          <p:cNvPr id="2122" name="Google Shape;2122;p37"/>
          <p:cNvSpPr/>
          <p:nvPr/>
        </p:nvSpPr>
        <p:spPr>
          <a:xfrm>
            <a:off x="4312406" y="1"/>
            <a:ext cx="3284009" cy="6832265"/>
          </a:xfrm>
          <a:prstGeom prst="rect">
            <a:avLst/>
          </a:prstGeom>
          <a:solidFill>
            <a:srgbClr val="86DB4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123" name="Google Shape;2123;p37"/>
          <p:cNvSpPr/>
          <p:nvPr/>
        </p:nvSpPr>
        <p:spPr>
          <a:xfrm flipH="1">
            <a:off x="-3" y="1"/>
            <a:ext cx="4328461" cy="6832265"/>
          </a:xfrm>
          <a:prstGeom prst="rect">
            <a:avLst/>
          </a:prstGeom>
          <a:solidFill>
            <a:srgbClr val="175C2C"/>
          </a:solidFill>
          <a:ln w="9525"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124" name="Google Shape;2124;p37"/>
          <p:cNvSpPr/>
          <p:nvPr/>
        </p:nvSpPr>
        <p:spPr>
          <a:xfrm>
            <a:off x="683330" y="8451443"/>
            <a:ext cx="1340882" cy="1349828"/>
          </a:xfrm>
          <a:prstGeom prst="rect">
            <a:avLst/>
          </a:prstGeom>
          <a:no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2125" name="Google Shape;2125;p37"/>
          <p:cNvSpPr txBox="1"/>
          <p:nvPr/>
        </p:nvSpPr>
        <p:spPr>
          <a:xfrm>
            <a:off x="944586" y="8510804"/>
            <a:ext cx="818369" cy="1231106"/>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Clr>
                <a:srgbClr val="000000"/>
              </a:buClr>
              <a:buSzPts val="8000"/>
              <a:buFont typeface="Arial"/>
              <a:buNone/>
            </a:pPr>
            <a:r>
              <a:rPr lang="en-US" sz="8000" b="1">
                <a:solidFill>
                  <a:srgbClr val="175C2C"/>
                </a:solidFill>
                <a:latin typeface="Arial"/>
                <a:ea typeface="Arial"/>
                <a:cs typeface="Arial"/>
                <a:sym typeface="Arial"/>
              </a:rPr>
              <a:t>4</a:t>
            </a:r>
            <a:endParaRPr sz="1400">
              <a:solidFill>
                <a:srgbClr val="175C2C"/>
              </a:solidFill>
              <a:latin typeface="Arial"/>
              <a:ea typeface="Arial"/>
              <a:cs typeface="Arial"/>
              <a:sym typeface="Arial"/>
            </a:endParaRPr>
          </a:p>
        </p:txBody>
      </p:sp>
      <p:cxnSp>
        <p:nvCxnSpPr>
          <p:cNvPr id="2126" name="Google Shape;2126;p37"/>
          <p:cNvCxnSpPr/>
          <p:nvPr/>
        </p:nvCxnSpPr>
        <p:spPr>
          <a:xfrm rot="10800000">
            <a:off x="4323649" y="1"/>
            <a:ext cx="4809" cy="6958738"/>
          </a:xfrm>
          <a:prstGeom prst="straightConnector1">
            <a:avLst/>
          </a:prstGeom>
          <a:noFill/>
          <a:ln w="57150" cap="sq" cmpd="sng">
            <a:solidFill>
              <a:schemeClr val="lt1"/>
            </a:solidFill>
            <a:prstDash val="solid"/>
            <a:round/>
            <a:headEnd type="none" w="sm" len="sm"/>
            <a:tailEnd type="none" w="sm" len="sm"/>
          </a:ln>
        </p:spPr>
      </p:cxnSp>
      <p:grpSp>
        <p:nvGrpSpPr>
          <p:cNvPr id="2127" name="Google Shape;2127;p37"/>
          <p:cNvGrpSpPr/>
          <p:nvPr/>
        </p:nvGrpSpPr>
        <p:grpSpPr>
          <a:xfrm>
            <a:off x="495950" y="535974"/>
            <a:ext cx="6086814" cy="5419895"/>
            <a:chOff x="-538219" y="535974"/>
            <a:chExt cx="9842269" cy="5419895"/>
          </a:xfrm>
        </p:grpSpPr>
        <p:sp>
          <p:nvSpPr>
            <p:cNvPr id="2128" name="Google Shape;2128;p37"/>
            <p:cNvSpPr/>
            <p:nvPr/>
          </p:nvSpPr>
          <p:spPr>
            <a:xfrm>
              <a:off x="-538219" y="535974"/>
              <a:ext cx="9260378" cy="3992091"/>
            </a:xfrm>
            <a:prstGeom prst="rect">
              <a:avLst/>
            </a:prstGeom>
            <a:noFill/>
            <a:ln w="76200"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sp>
          <p:nvSpPr>
            <p:cNvPr id="2129" name="Google Shape;2129;p37"/>
            <p:cNvSpPr/>
            <p:nvPr/>
          </p:nvSpPr>
          <p:spPr>
            <a:xfrm>
              <a:off x="3370252" y="1151114"/>
              <a:ext cx="5933798" cy="4804755"/>
            </a:xfrm>
            <a:prstGeom prst="rect">
              <a:avLst/>
            </a:prstGeom>
            <a:noFill/>
            <a:ln w="9525"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grpSp>
      <p:sp>
        <p:nvSpPr>
          <p:cNvPr id="2130" name="Google Shape;2130;p37"/>
          <p:cNvSpPr txBox="1"/>
          <p:nvPr/>
        </p:nvSpPr>
        <p:spPr>
          <a:xfrm>
            <a:off x="780020" y="2980765"/>
            <a:ext cx="3183768" cy="43088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2800">
                <a:solidFill>
                  <a:schemeClr val="lt1"/>
                </a:solidFill>
                <a:latin typeface="Arial"/>
                <a:ea typeface="Arial"/>
                <a:cs typeface="Arial"/>
                <a:sym typeface="Arial"/>
              </a:rPr>
              <a:t>ACHIEVEMENTS</a:t>
            </a:r>
            <a:endParaRPr sz="2800">
              <a:solidFill>
                <a:schemeClr val="lt1"/>
              </a:solidFill>
              <a:latin typeface="Arial"/>
              <a:ea typeface="Arial"/>
              <a:cs typeface="Arial"/>
              <a:sym typeface="Arial"/>
            </a:endParaRPr>
          </a:p>
        </p:txBody>
      </p:sp>
      <p:grpSp>
        <p:nvGrpSpPr>
          <p:cNvPr id="2131" name="Google Shape;2131;p37"/>
          <p:cNvGrpSpPr/>
          <p:nvPr/>
        </p:nvGrpSpPr>
        <p:grpSpPr>
          <a:xfrm>
            <a:off x="4348550" y="4528066"/>
            <a:ext cx="3247863" cy="3885821"/>
            <a:chOff x="4242782" y="4401522"/>
            <a:chExt cx="3353632" cy="4012365"/>
          </a:xfrm>
        </p:grpSpPr>
        <p:sp>
          <p:nvSpPr>
            <p:cNvPr id="2132" name="Google Shape;2132;p37"/>
            <p:cNvSpPr/>
            <p:nvPr/>
          </p:nvSpPr>
          <p:spPr>
            <a:xfrm rot="-5400000">
              <a:off x="3913416" y="4730888"/>
              <a:ext cx="4012365" cy="3353632"/>
            </a:xfrm>
            <a:prstGeom prst="triangle">
              <a:avLst>
                <a:gd name="adj" fmla="val 41014"/>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133" name="Google Shape;2133;p37"/>
            <p:cNvSpPr/>
            <p:nvPr/>
          </p:nvSpPr>
          <p:spPr>
            <a:xfrm rot="-5400000">
              <a:off x="6849414" y="4828278"/>
              <a:ext cx="810310" cy="683686"/>
            </a:xfrm>
            <a:custGeom>
              <a:avLst/>
              <a:gdLst/>
              <a:ahLst/>
              <a:cxnLst/>
              <a:rect l="l" t="t" r="r" b="b"/>
              <a:pathLst>
                <a:path w="1568298" h="1323228" extrusionOk="0">
                  <a:moveTo>
                    <a:pt x="1568298" y="1323228"/>
                  </a:moveTo>
                  <a:lnTo>
                    <a:pt x="0" y="1323228"/>
                  </a:lnTo>
                  <a:lnTo>
                    <a:pt x="593428" y="0"/>
                  </a:lnTo>
                  <a:lnTo>
                    <a:pt x="1568298" y="1323228"/>
                  </a:lnTo>
                  <a:close/>
                </a:path>
              </a:pathLst>
            </a:cu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134" name="Google Shape;2134;p37"/>
            <p:cNvSpPr/>
            <p:nvPr/>
          </p:nvSpPr>
          <p:spPr>
            <a:xfrm rot="-5400000">
              <a:off x="4778078" y="6322810"/>
              <a:ext cx="809077" cy="682647"/>
            </a:xfrm>
            <a:custGeom>
              <a:avLst/>
              <a:gdLst/>
              <a:ahLst/>
              <a:cxnLst/>
              <a:rect l="l" t="t" r="r" b="b"/>
              <a:pathLst>
                <a:path w="1565455" h="1320830" extrusionOk="0">
                  <a:moveTo>
                    <a:pt x="1565455" y="1320830"/>
                  </a:moveTo>
                  <a:lnTo>
                    <a:pt x="0" y="1320830"/>
                  </a:lnTo>
                  <a:lnTo>
                    <a:pt x="592353" y="0"/>
                  </a:lnTo>
                  <a:lnTo>
                    <a:pt x="1565455" y="1320830"/>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135" name="Google Shape;2135;p37"/>
            <p:cNvSpPr/>
            <p:nvPr/>
          </p:nvSpPr>
          <p:spPr>
            <a:xfrm rot="-5400000">
              <a:off x="6849508" y="7253379"/>
              <a:ext cx="809107" cy="682672"/>
            </a:xfrm>
            <a:custGeom>
              <a:avLst/>
              <a:gdLst/>
              <a:ahLst/>
              <a:cxnLst/>
              <a:rect l="l" t="t" r="r" b="b"/>
              <a:pathLst>
                <a:path w="1570916" h="1325438" extrusionOk="0">
                  <a:moveTo>
                    <a:pt x="1570916" y="1325438"/>
                  </a:moveTo>
                  <a:lnTo>
                    <a:pt x="0" y="1325438"/>
                  </a:lnTo>
                  <a:lnTo>
                    <a:pt x="594419" y="0"/>
                  </a:lnTo>
                  <a:lnTo>
                    <a:pt x="1570916" y="1325438"/>
                  </a:lnTo>
                  <a:close/>
                </a:path>
              </a:pathLst>
            </a:custGeom>
            <a:solidFill>
              <a:srgbClr val="C4FC9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136" name="Google Shape;2136;p37"/>
            <p:cNvSpPr/>
            <p:nvPr/>
          </p:nvSpPr>
          <p:spPr>
            <a:xfrm rot="-5400000">
              <a:off x="5112280" y="5115160"/>
              <a:ext cx="2238805" cy="2727431"/>
            </a:xfrm>
            <a:custGeom>
              <a:avLst/>
              <a:gdLst/>
              <a:ahLst/>
              <a:cxnLst/>
              <a:rect l="l" t="t" r="r" b="b"/>
              <a:pathLst>
                <a:path w="3535383" h="4306992" extrusionOk="0">
                  <a:moveTo>
                    <a:pt x="3535383" y="2983764"/>
                  </a:moveTo>
                  <a:lnTo>
                    <a:pt x="2941955" y="4306992"/>
                  </a:lnTo>
                  <a:lnTo>
                    <a:pt x="976497" y="4306992"/>
                  </a:lnTo>
                  <a:lnTo>
                    <a:pt x="0" y="2981554"/>
                  </a:lnTo>
                  <a:lnTo>
                    <a:pt x="742717" y="1325441"/>
                  </a:lnTo>
                  <a:lnTo>
                    <a:pt x="2308172" y="1325441"/>
                  </a:lnTo>
                  <a:lnTo>
                    <a:pt x="1335070" y="4611"/>
                  </a:lnTo>
                  <a:lnTo>
                    <a:pt x="1337138" y="0"/>
                  </a:lnTo>
                  <a:lnTo>
                    <a:pt x="3535383" y="2983764"/>
                  </a:lnTo>
                  <a:close/>
                </a:path>
              </a:pathLst>
            </a:custGeom>
            <a:blipFill rotWithShape="1">
              <a:blip r:embed="rId4">
                <a:alphaModFix/>
              </a:blip>
              <a:stretch>
                <a:fillRect t="26276" r="355"/>
              </a:stretch>
            </a:blip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137" name="Google Shape;2137;p37"/>
            <p:cNvSpPr/>
            <p:nvPr/>
          </p:nvSpPr>
          <p:spPr>
            <a:xfrm rot="-5400000">
              <a:off x="6679344" y="6897643"/>
              <a:ext cx="994795" cy="839343"/>
            </a:xfrm>
            <a:custGeom>
              <a:avLst/>
              <a:gdLst/>
              <a:ahLst/>
              <a:cxnLst/>
              <a:rect l="l" t="t" r="r" b="b"/>
              <a:pathLst>
                <a:path w="1570919" h="1325439" extrusionOk="0">
                  <a:moveTo>
                    <a:pt x="1570919" y="1325439"/>
                  </a:moveTo>
                  <a:lnTo>
                    <a:pt x="0" y="1325439"/>
                  </a:lnTo>
                  <a:lnTo>
                    <a:pt x="594421" y="0"/>
                  </a:lnTo>
                  <a:lnTo>
                    <a:pt x="594421" y="0"/>
                  </a:lnTo>
                  <a:lnTo>
                    <a:pt x="2" y="1325438"/>
                  </a:lnTo>
                  <a:lnTo>
                    <a:pt x="1570918" y="1325438"/>
                  </a:lnTo>
                  <a:lnTo>
                    <a:pt x="1570919" y="1325439"/>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142"/>
        <p:cNvGrpSpPr/>
        <p:nvPr/>
      </p:nvGrpSpPr>
      <p:grpSpPr>
        <a:xfrm>
          <a:off x="0" y="0"/>
          <a:ext cx="0" cy="0"/>
          <a:chOff x="0" y="0"/>
          <a:chExt cx="0" cy="0"/>
        </a:xfrm>
      </p:grpSpPr>
      <p:pic>
        <p:nvPicPr>
          <p:cNvPr id="2143" name="Google Shape;2143;p3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144" name="Google Shape;2144;p3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41</a:t>
            </a:fld>
            <a:endParaRPr sz="500">
              <a:solidFill>
                <a:srgbClr val="161616"/>
              </a:solidFill>
            </a:endParaRPr>
          </a:p>
        </p:txBody>
      </p:sp>
      <p:sp>
        <p:nvSpPr>
          <p:cNvPr id="2145" name="Google Shape;2145;p3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146" name="Google Shape;2146;p3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2147" name="Google Shape;2147;p3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148" name="Google Shape;2148;p3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149" name="Google Shape;2149;p3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2150" name="Google Shape;2150;p38"/>
          <p:cNvSpPr txBox="1"/>
          <p:nvPr/>
        </p:nvSpPr>
        <p:spPr>
          <a:xfrm>
            <a:off x="365305" y="1506392"/>
            <a:ext cx="6859228" cy="615553"/>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through its different pillars, MDAs and partners attained several accomplishments including fund mobilization, policy formulation, public and private sector collaboration to enforce preventive measures, provision of healthcare infrastructure, capacity development, among others. The PTF achievements from inception to date (March 17</a:t>
            </a:r>
            <a:r>
              <a:rPr lang="en-US" sz="1000" baseline="30000" dirty="0">
                <a:solidFill>
                  <a:schemeClr val="dk1"/>
                </a:solidFill>
              </a:rPr>
              <a:t> </a:t>
            </a:r>
            <a:r>
              <a:rPr lang="en-US" sz="1000" dirty="0">
                <a:solidFill>
                  <a:schemeClr val="dk1"/>
                </a:solidFill>
                <a:latin typeface="Arial"/>
                <a:ea typeface="Arial"/>
                <a:cs typeface="Arial"/>
                <a:sym typeface="Arial"/>
              </a:rPr>
              <a:t>to December 5, 2020) were categorized into eight (8)</a:t>
            </a:r>
            <a:r>
              <a:rPr lang="en-US" sz="1000" dirty="0">
                <a:solidFill>
                  <a:schemeClr val="tx1"/>
                </a:solidFill>
                <a:latin typeface="Arial"/>
                <a:ea typeface="Arial"/>
                <a:cs typeface="Arial"/>
                <a:sym typeface="Arial"/>
              </a:rPr>
              <a:t>) sections</a:t>
            </a:r>
            <a:r>
              <a:rPr lang="en-US" sz="1000" dirty="0">
                <a:solidFill>
                  <a:schemeClr val="dk1"/>
                </a:solidFill>
                <a:latin typeface="Arial"/>
                <a:ea typeface="Arial"/>
                <a:cs typeface="Arial"/>
                <a:sym typeface="Arial"/>
              </a:rPr>
              <a:t>.</a:t>
            </a:r>
            <a:endParaRPr sz="1000" dirty="0">
              <a:solidFill>
                <a:schemeClr val="dk1"/>
              </a:solidFill>
              <a:latin typeface="Arial"/>
              <a:ea typeface="Arial"/>
              <a:cs typeface="Arial"/>
              <a:sym typeface="Arial"/>
            </a:endParaRPr>
          </a:p>
        </p:txBody>
      </p:sp>
      <p:grpSp>
        <p:nvGrpSpPr>
          <p:cNvPr id="2151" name="Google Shape;2151;p38"/>
          <p:cNvGrpSpPr/>
          <p:nvPr/>
        </p:nvGrpSpPr>
        <p:grpSpPr>
          <a:xfrm>
            <a:off x="478988" y="2366683"/>
            <a:ext cx="6359803" cy="1413376"/>
            <a:chOff x="478988" y="2366683"/>
            <a:chExt cx="6359803" cy="2037678"/>
          </a:xfrm>
        </p:grpSpPr>
        <p:grpSp>
          <p:nvGrpSpPr>
            <p:cNvPr id="2152" name="Google Shape;2152;p38"/>
            <p:cNvGrpSpPr/>
            <p:nvPr/>
          </p:nvGrpSpPr>
          <p:grpSpPr>
            <a:xfrm>
              <a:off x="650827" y="2487439"/>
              <a:ext cx="1890224" cy="478693"/>
              <a:chOff x="650827" y="2487439"/>
              <a:chExt cx="1890224" cy="478693"/>
            </a:xfrm>
          </p:grpSpPr>
          <p:sp>
            <p:nvSpPr>
              <p:cNvPr id="2153" name="Google Shape;2153;p38"/>
              <p:cNvSpPr/>
              <p:nvPr/>
            </p:nvSpPr>
            <p:spPr>
              <a:xfrm>
                <a:off x="650827" y="2487439"/>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Funding</a:t>
                </a:r>
                <a:endParaRPr sz="850" b="1" u="none" strike="noStrike" cap="none">
                  <a:solidFill>
                    <a:srgbClr val="175C2C"/>
                  </a:solidFill>
                  <a:latin typeface="Arial"/>
                  <a:ea typeface="Arial"/>
                  <a:cs typeface="Arial"/>
                  <a:sym typeface="Arial"/>
                </a:endParaRPr>
              </a:p>
            </p:txBody>
          </p:sp>
          <p:sp>
            <p:nvSpPr>
              <p:cNvPr id="2154" name="Google Shape;2154;p38"/>
              <p:cNvSpPr/>
              <p:nvPr/>
            </p:nvSpPr>
            <p:spPr>
              <a:xfrm>
                <a:off x="2073337" y="2597066"/>
                <a:ext cx="419914" cy="259439"/>
              </a:xfrm>
              <a:custGeom>
                <a:avLst/>
                <a:gdLst/>
                <a:ahLst/>
                <a:cxnLst/>
                <a:rect l="l" t="t" r="r" b="b"/>
                <a:pathLst>
                  <a:path w="376" h="274" extrusionOk="0">
                    <a:moveTo>
                      <a:pt x="376" y="126"/>
                    </a:moveTo>
                    <a:lnTo>
                      <a:pt x="376" y="126"/>
                    </a:lnTo>
                    <a:lnTo>
                      <a:pt x="374" y="122"/>
                    </a:lnTo>
                    <a:lnTo>
                      <a:pt x="370" y="120"/>
                    </a:lnTo>
                    <a:lnTo>
                      <a:pt x="346" y="110"/>
                    </a:lnTo>
                    <a:lnTo>
                      <a:pt x="372" y="98"/>
                    </a:lnTo>
                    <a:lnTo>
                      <a:pt x="372" y="98"/>
                    </a:lnTo>
                    <a:lnTo>
                      <a:pt x="376" y="96"/>
                    </a:lnTo>
                    <a:lnTo>
                      <a:pt x="376" y="92"/>
                    </a:lnTo>
                    <a:lnTo>
                      <a:pt x="376" y="92"/>
                    </a:lnTo>
                    <a:lnTo>
                      <a:pt x="376" y="86"/>
                    </a:lnTo>
                    <a:lnTo>
                      <a:pt x="372" y="84"/>
                    </a:lnTo>
                    <a:lnTo>
                      <a:pt x="344" y="74"/>
                    </a:lnTo>
                    <a:lnTo>
                      <a:pt x="344" y="74"/>
                    </a:lnTo>
                    <a:lnTo>
                      <a:pt x="346" y="70"/>
                    </a:lnTo>
                    <a:lnTo>
                      <a:pt x="346" y="66"/>
                    </a:lnTo>
                    <a:lnTo>
                      <a:pt x="346" y="52"/>
                    </a:lnTo>
                    <a:lnTo>
                      <a:pt x="346" y="52"/>
                    </a:lnTo>
                    <a:lnTo>
                      <a:pt x="346" y="56"/>
                    </a:lnTo>
                    <a:lnTo>
                      <a:pt x="344" y="60"/>
                    </a:lnTo>
                    <a:lnTo>
                      <a:pt x="334" y="68"/>
                    </a:lnTo>
                    <a:lnTo>
                      <a:pt x="334" y="68"/>
                    </a:lnTo>
                    <a:lnTo>
                      <a:pt x="322" y="72"/>
                    </a:lnTo>
                    <a:lnTo>
                      <a:pt x="308" y="76"/>
                    </a:lnTo>
                    <a:lnTo>
                      <a:pt x="290" y="80"/>
                    </a:lnTo>
                    <a:lnTo>
                      <a:pt x="272" y="80"/>
                    </a:lnTo>
                    <a:lnTo>
                      <a:pt x="272" y="80"/>
                    </a:lnTo>
                    <a:lnTo>
                      <a:pt x="254" y="80"/>
                    </a:lnTo>
                    <a:lnTo>
                      <a:pt x="238" y="78"/>
                    </a:lnTo>
                    <a:lnTo>
                      <a:pt x="226" y="74"/>
                    </a:lnTo>
                    <a:lnTo>
                      <a:pt x="214" y="70"/>
                    </a:lnTo>
                    <a:lnTo>
                      <a:pt x="214" y="70"/>
                    </a:lnTo>
                    <a:lnTo>
                      <a:pt x="214" y="70"/>
                    </a:lnTo>
                    <a:lnTo>
                      <a:pt x="210" y="68"/>
                    </a:lnTo>
                    <a:lnTo>
                      <a:pt x="210" y="68"/>
                    </a:lnTo>
                    <a:lnTo>
                      <a:pt x="200" y="60"/>
                    </a:lnTo>
                    <a:lnTo>
                      <a:pt x="198" y="56"/>
                    </a:lnTo>
                    <a:lnTo>
                      <a:pt x="196" y="52"/>
                    </a:lnTo>
                    <a:lnTo>
                      <a:pt x="196" y="52"/>
                    </a:lnTo>
                    <a:lnTo>
                      <a:pt x="198" y="46"/>
                    </a:lnTo>
                    <a:lnTo>
                      <a:pt x="6" y="136"/>
                    </a:lnTo>
                    <a:lnTo>
                      <a:pt x="6" y="136"/>
                    </a:lnTo>
                    <a:lnTo>
                      <a:pt x="2" y="138"/>
                    </a:lnTo>
                    <a:lnTo>
                      <a:pt x="2" y="142"/>
                    </a:lnTo>
                    <a:lnTo>
                      <a:pt x="2" y="142"/>
                    </a:lnTo>
                    <a:lnTo>
                      <a:pt x="2" y="148"/>
                    </a:lnTo>
                    <a:lnTo>
                      <a:pt x="6" y="150"/>
                    </a:lnTo>
                    <a:lnTo>
                      <a:pt x="30" y="158"/>
                    </a:lnTo>
                    <a:lnTo>
                      <a:pt x="4" y="170"/>
                    </a:lnTo>
                    <a:lnTo>
                      <a:pt x="4" y="170"/>
                    </a:lnTo>
                    <a:lnTo>
                      <a:pt x="2" y="174"/>
                    </a:lnTo>
                    <a:lnTo>
                      <a:pt x="0" y="178"/>
                    </a:lnTo>
                    <a:lnTo>
                      <a:pt x="0" y="178"/>
                    </a:lnTo>
                    <a:lnTo>
                      <a:pt x="2" y="182"/>
                    </a:lnTo>
                    <a:lnTo>
                      <a:pt x="6" y="184"/>
                    </a:lnTo>
                    <a:lnTo>
                      <a:pt x="30" y="194"/>
                    </a:lnTo>
                    <a:lnTo>
                      <a:pt x="4" y="206"/>
                    </a:lnTo>
                    <a:lnTo>
                      <a:pt x="4" y="206"/>
                    </a:lnTo>
                    <a:lnTo>
                      <a:pt x="0" y="208"/>
                    </a:lnTo>
                    <a:lnTo>
                      <a:pt x="0" y="212"/>
                    </a:lnTo>
                    <a:lnTo>
                      <a:pt x="0" y="212"/>
                    </a:lnTo>
                    <a:lnTo>
                      <a:pt x="0" y="218"/>
                    </a:lnTo>
                    <a:lnTo>
                      <a:pt x="4" y="220"/>
                    </a:lnTo>
                    <a:lnTo>
                      <a:pt x="148" y="270"/>
                    </a:lnTo>
                    <a:lnTo>
                      <a:pt x="148" y="270"/>
                    </a:lnTo>
                    <a:lnTo>
                      <a:pt x="150" y="270"/>
                    </a:lnTo>
                    <a:lnTo>
                      <a:pt x="150" y="270"/>
                    </a:lnTo>
                    <a:lnTo>
                      <a:pt x="154" y="270"/>
                    </a:lnTo>
                    <a:lnTo>
                      <a:pt x="198" y="250"/>
                    </a:lnTo>
                    <a:lnTo>
                      <a:pt x="198" y="250"/>
                    </a:lnTo>
                    <a:lnTo>
                      <a:pt x="200" y="254"/>
                    </a:lnTo>
                    <a:lnTo>
                      <a:pt x="206" y="258"/>
                    </a:lnTo>
                    <a:lnTo>
                      <a:pt x="212" y="264"/>
                    </a:lnTo>
                    <a:lnTo>
                      <a:pt x="222" y="266"/>
                    </a:lnTo>
                    <a:lnTo>
                      <a:pt x="244" y="272"/>
                    </a:lnTo>
                    <a:lnTo>
                      <a:pt x="272" y="274"/>
                    </a:lnTo>
                    <a:lnTo>
                      <a:pt x="272" y="274"/>
                    </a:lnTo>
                    <a:lnTo>
                      <a:pt x="300" y="272"/>
                    </a:lnTo>
                    <a:lnTo>
                      <a:pt x="314" y="270"/>
                    </a:lnTo>
                    <a:lnTo>
                      <a:pt x="324" y="266"/>
                    </a:lnTo>
                    <a:lnTo>
                      <a:pt x="334" y="262"/>
                    </a:lnTo>
                    <a:lnTo>
                      <a:pt x="340" y="256"/>
                    </a:lnTo>
                    <a:lnTo>
                      <a:pt x="344" y="252"/>
                    </a:lnTo>
                    <a:lnTo>
                      <a:pt x="346" y="246"/>
                    </a:lnTo>
                    <a:lnTo>
                      <a:pt x="346" y="230"/>
                    </a:lnTo>
                    <a:lnTo>
                      <a:pt x="346" y="230"/>
                    </a:lnTo>
                    <a:lnTo>
                      <a:pt x="346" y="236"/>
                    </a:lnTo>
                    <a:lnTo>
                      <a:pt x="344" y="240"/>
                    </a:lnTo>
                    <a:lnTo>
                      <a:pt x="334" y="246"/>
                    </a:lnTo>
                    <a:lnTo>
                      <a:pt x="334" y="246"/>
                    </a:lnTo>
                    <a:lnTo>
                      <a:pt x="322" y="252"/>
                    </a:lnTo>
                    <a:lnTo>
                      <a:pt x="308" y="256"/>
                    </a:lnTo>
                    <a:lnTo>
                      <a:pt x="290" y="258"/>
                    </a:lnTo>
                    <a:lnTo>
                      <a:pt x="272" y="260"/>
                    </a:lnTo>
                    <a:lnTo>
                      <a:pt x="272" y="260"/>
                    </a:lnTo>
                    <a:lnTo>
                      <a:pt x="252" y="258"/>
                    </a:lnTo>
                    <a:lnTo>
                      <a:pt x="236" y="256"/>
                    </a:lnTo>
                    <a:lnTo>
                      <a:pt x="220" y="252"/>
                    </a:lnTo>
                    <a:lnTo>
                      <a:pt x="210" y="246"/>
                    </a:lnTo>
                    <a:lnTo>
                      <a:pt x="210" y="246"/>
                    </a:lnTo>
                    <a:lnTo>
                      <a:pt x="206" y="244"/>
                    </a:lnTo>
                    <a:lnTo>
                      <a:pt x="206" y="244"/>
                    </a:lnTo>
                    <a:lnTo>
                      <a:pt x="206" y="244"/>
                    </a:lnTo>
                    <a:lnTo>
                      <a:pt x="200" y="238"/>
                    </a:lnTo>
                    <a:lnTo>
                      <a:pt x="196" y="232"/>
                    </a:lnTo>
                    <a:lnTo>
                      <a:pt x="196" y="232"/>
                    </a:lnTo>
                    <a:lnTo>
                      <a:pt x="196" y="230"/>
                    </a:lnTo>
                    <a:lnTo>
                      <a:pt x="196" y="232"/>
                    </a:lnTo>
                    <a:lnTo>
                      <a:pt x="150" y="254"/>
                    </a:lnTo>
                    <a:lnTo>
                      <a:pt x="28" y="212"/>
                    </a:lnTo>
                    <a:lnTo>
                      <a:pt x="52" y="200"/>
                    </a:lnTo>
                    <a:lnTo>
                      <a:pt x="148" y="234"/>
                    </a:lnTo>
                    <a:lnTo>
                      <a:pt x="148" y="234"/>
                    </a:lnTo>
                    <a:lnTo>
                      <a:pt x="152" y="234"/>
                    </a:lnTo>
                    <a:lnTo>
                      <a:pt x="152" y="234"/>
                    </a:lnTo>
                    <a:lnTo>
                      <a:pt x="154" y="234"/>
                    </a:lnTo>
                    <a:lnTo>
                      <a:pt x="198" y="214"/>
                    </a:lnTo>
                    <a:lnTo>
                      <a:pt x="198" y="214"/>
                    </a:lnTo>
                    <a:lnTo>
                      <a:pt x="200" y="220"/>
                    </a:lnTo>
                    <a:lnTo>
                      <a:pt x="206" y="224"/>
                    </a:lnTo>
                    <a:lnTo>
                      <a:pt x="214" y="228"/>
                    </a:lnTo>
                    <a:lnTo>
                      <a:pt x="222" y="232"/>
                    </a:lnTo>
                    <a:lnTo>
                      <a:pt x="246" y="236"/>
                    </a:lnTo>
                    <a:lnTo>
                      <a:pt x="272" y="238"/>
                    </a:lnTo>
                    <a:lnTo>
                      <a:pt x="272" y="238"/>
                    </a:lnTo>
                    <a:lnTo>
                      <a:pt x="300" y="236"/>
                    </a:lnTo>
                    <a:lnTo>
                      <a:pt x="314" y="234"/>
                    </a:lnTo>
                    <a:lnTo>
                      <a:pt x="324" y="230"/>
                    </a:lnTo>
                    <a:lnTo>
                      <a:pt x="334" y="226"/>
                    </a:lnTo>
                    <a:lnTo>
                      <a:pt x="340" y="220"/>
                    </a:lnTo>
                    <a:lnTo>
                      <a:pt x="344" y="216"/>
                    </a:lnTo>
                    <a:lnTo>
                      <a:pt x="346" y="210"/>
                    </a:lnTo>
                    <a:lnTo>
                      <a:pt x="346" y="196"/>
                    </a:lnTo>
                    <a:lnTo>
                      <a:pt x="346" y="196"/>
                    </a:lnTo>
                    <a:lnTo>
                      <a:pt x="346" y="200"/>
                    </a:lnTo>
                    <a:lnTo>
                      <a:pt x="344" y="204"/>
                    </a:lnTo>
                    <a:lnTo>
                      <a:pt x="334" y="210"/>
                    </a:lnTo>
                    <a:lnTo>
                      <a:pt x="334" y="210"/>
                    </a:lnTo>
                    <a:lnTo>
                      <a:pt x="322" y="216"/>
                    </a:lnTo>
                    <a:lnTo>
                      <a:pt x="308" y="220"/>
                    </a:lnTo>
                    <a:lnTo>
                      <a:pt x="290" y="222"/>
                    </a:lnTo>
                    <a:lnTo>
                      <a:pt x="272" y="224"/>
                    </a:lnTo>
                    <a:lnTo>
                      <a:pt x="272" y="224"/>
                    </a:lnTo>
                    <a:lnTo>
                      <a:pt x="252" y="222"/>
                    </a:lnTo>
                    <a:lnTo>
                      <a:pt x="236" y="220"/>
                    </a:lnTo>
                    <a:lnTo>
                      <a:pt x="220" y="216"/>
                    </a:lnTo>
                    <a:lnTo>
                      <a:pt x="210" y="210"/>
                    </a:lnTo>
                    <a:lnTo>
                      <a:pt x="210" y="210"/>
                    </a:lnTo>
                    <a:lnTo>
                      <a:pt x="208" y="210"/>
                    </a:lnTo>
                    <a:lnTo>
                      <a:pt x="208" y="210"/>
                    </a:lnTo>
                    <a:lnTo>
                      <a:pt x="200" y="204"/>
                    </a:lnTo>
                    <a:lnTo>
                      <a:pt x="198" y="198"/>
                    </a:lnTo>
                    <a:lnTo>
                      <a:pt x="198" y="198"/>
                    </a:lnTo>
                    <a:lnTo>
                      <a:pt x="196" y="196"/>
                    </a:lnTo>
                    <a:lnTo>
                      <a:pt x="196" y="198"/>
                    </a:lnTo>
                    <a:lnTo>
                      <a:pt x="152" y="218"/>
                    </a:lnTo>
                    <a:lnTo>
                      <a:pt x="72" y="192"/>
                    </a:lnTo>
                    <a:lnTo>
                      <a:pt x="50" y="184"/>
                    </a:lnTo>
                    <a:lnTo>
                      <a:pt x="28" y="176"/>
                    </a:lnTo>
                    <a:lnTo>
                      <a:pt x="52" y="166"/>
                    </a:lnTo>
                    <a:lnTo>
                      <a:pt x="150" y="200"/>
                    </a:lnTo>
                    <a:lnTo>
                      <a:pt x="150" y="200"/>
                    </a:lnTo>
                    <a:lnTo>
                      <a:pt x="152" y="200"/>
                    </a:lnTo>
                    <a:lnTo>
                      <a:pt x="152" y="200"/>
                    </a:lnTo>
                    <a:lnTo>
                      <a:pt x="156" y="200"/>
                    </a:lnTo>
                    <a:lnTo>
                      <a:pt x="198" y="180"/>
                    </a:lnTo>
                    <a:lnTo>
                      <a:pt x="198" y="180"/>
                    </a:lnTo>
                    <a:lnTo>
                      <a:pt x="202" y="184"/>
                    </a:lnTo>
                    <a:lnTo>
                      <a:pt x="208" y="188"/>
                    </a:lnTo>
                    <a:lnTo>
                      <a:pt x="224" y="196"/>
                    </a:lnTo>
                    <a:lnTo>
                      <a:pt x="246" y="200"/>
                    </a:lnTo>
                    <a:lnTo>
                      <a:pt x="272" y="202"/>
                    </a:lnTo>
                    <a:lnTo>
                      <a:pt x="272" y="202"/>
                    </a:lnTo>
                    <a:lnTo>
                      <a:pt x="296" y="200"/>
                    </a:lnTo>
                    <a:lnTo>
                      <a:pt x="318" y="196"/>
                    </a:lnTo>
                    <a:lnTo>
                      <a:pt x="334" y="190"/>
                    </a:lnTo>
                    <a:lnTo>
                      <a:pt x="340" y="186"/>
                    </a:lnTo>
                    <a:lnTo>
                      <a:pt x="344" y="180"/>
                    </a:lnTo>
                    <a:lnTo>
                      <a:pt x="370" y="168"/>
                    </a:lnTo>
                    <a:lnTo>
                      <a:pt x="370" y="168"/>
                    </a:lnTo>
                    <a:lnTo>
                      <a:pt x="374" y="166"/>
                    </a:lnTo>
                    <a:lnTo>
                      <a:pt x="374" y="162"/>
                    </a:lnTo>
                    <a:lnTo>
                      <a:pt x="374" y="162"/>
                    </a:lnTo>
                    <a:lnTo>
                      <a:pt x="374" y="156"/>
                    </a:lnTo>
                    <a:lnTo>
                      <a:pt x="370" y="154"/>
                    </a:lnTo>
                    <a:lnTo>
                      <a:pt x="346" y="146"/>
                    </a:lnTo>
                    <a:lnTo>
                      <a:pt x="372" y="134"/>
                    </a:lnTo>
                    <a:lnTo>
                      <a:pt x="372" y="134"/>
                    </a:lnTo>
                    <a:lnTo>
                      <a:pt x="374" y="130"/>
                    </a:lnTo>
                    <a:lnTo>
                      <a:pt x="376" y="126"/>
                    </a:lnTo>
                    <a:lnTo>
                      <a:pt x="376" y="126"/>
                    </a:lnTo>
                    <a:close/>
                    <a:moveTo>
                      <a:pt x="202" y="78"/>
                    </a:moveTo>
                    <a:lnTo>
                      <a:pt x="202" y="78"/>
                    </a:lnTo>
                    <a:lnTo>
                      <a:pt x="214" y="84"/>
                    </a:lnTo>
                    <a:lnTo>
                      <a:pt x="230" y="90"/>
                    </a:lnTo>
                    <a:lnTo>
                      <a:pt x="248" y="94"/>
                    </a:lnTo>
                    <a:lnTo>
                      <a:pt x="272" y="96"/>
                    </a:lnTo>
                    <a:lnTo>
                      <a:pt x="272" y="96"/>
                    </a:lnTo>
                    <a:lnTo>
                      <a:pt x="294" y="94"/>
                    </a:lnTo>
                    <a:lnTo>
                      <a:pt x="314" y="90"/>
                    </a:lnTo>
                    <a:lnTo>
                      <a:pt x="330" y="84"/>
                    </a:lnTo>
                    <a:lnTo>
                      <a:pt x="342" y="78"/>
                    </a:lnTo>
                    <a:lnTo>
                      <a:pt x="342" y="78"/>
                    </a:lnTo>
                    <a:lnTo>
                      <a:pt x="346" y="82"/>
                    </a:lnTo>
                    <a:lnTo>
                      <a:pt x="346" y="88"/>
                    </a:lnTo>
                    <a:lnTo>
                      <a:pt x="346" y="88"/>
                    </a:lnTo>
                    <a:lnTo>
                      <a:pt x="346" y="92"/>
                    </a:lnTo>
                    <a:lnTo>
                      <a:pt x="344" y="96"/>
                    </a:lnTo>
                    <a:lnTo>
                      <a:pt x="334" y="104"/>
                    </a:lnTo>
                    <a:lnTo>
                      <a:pt x="334" y="104"/>
                    </a:lnTo>
                    <a:lnTo>
                      <a:pt x="322" y="108"/>
                    </a:lnTo>
                    <a:lnTo>
                      <a:pt x="308" y="112"/>
                    </a:lnTo>
                    <a:lnTo>
                      <a:pt x="290" y="116"/>
                    </a:lnTo>
                    <a:lnTo>
                      <a:pt x="272" y="116"/>
                    </a:lnTo>
                    <a:lnTo>
                      <a:pt x="272" y="116"/>
                    </a:lnTo>
                    <a:lnTo>
                      <a:pt x="254" y="116"/>
                    </a:lnTo>
                    <a:lnTo>
                      <a:pt x="238" y="114"/>
                    </a:lnTo>
                    <a:lnTo>
                      <a:pt x="226" y="110"/>
                    </a:lnTo>
                    <a:lnTo>
                      <a:pt x="214" y="106"/>
                    </a:lnTo>
                    <a:lnTo>
                      <a:pt x="214" y="106"/>
                    </a:lnTo>
                    <a:lnTo>
                      <a:pt x="214" y="106"/>
                    </a:lnTo>
                    <a:lnTo>
                      <a:pt x="210" y="104"/>
                    </a:lnTo>
                    <a:lnTo>
                      <a:pt x="210" y="104"/>
                    </a:lnTo>
                    <a:lnTo>
                      <a:pt x="200" y="96"/>
                    </a:lnTo>
                    <a:lnTo>
                      <a:pt x="198" y="92"/>
                    </a:lnTo>
                    <a:lnTo>
                      <a:pt x="196" y="88"/>
                    </a:lnTo>
                    <a:lnTo>
                      <a:pt x="196" y="88"/>
                    </a:lnTo>
                    <a:lnTo>
                      <a:pt x="198" y="82"/>
                    </a:lnTo>
                    <a:lnTo>
                      <a:pt x="202" y="78"/>
                    </a:lnTo>
                    <a:lnTo>
                      <a:pt x="202" y="78"/>
                    </a:lnTo>
                    <a:close/>
                    <a:moveTo>
                      <a:pt x="202" y="114"/>
                    </a:moveTo>
                    <a:lnTo>
                      <a:pt x="202" y="114"/>
                    </a:lnTo>
                    <a:lnTo>
                      <a:pt x="214" y="120"/>
                    </a:lnTo>
                    <a:lnTo>
                      <a:pt x="230" y="126"/>
                    </a:lnTo>
                    <a:lnTo>
                      <a:pt x="248" y="130"/>
                    </a:lnTo>
                    <a:lnTo>
                      <a:pt x="272" y="130"/>
                    </a:lnTo>
                    <a:lnTo>
                      <a:pt x="272" y="130"/>
                    </a:lnTo>
                    <a:lnTo>
                      <a:pt x="294" y="130"/>
                    </a:lnTo>
                    <a:lnTo>
                      <a:pt x="314" y="126"/>
                    </a:lnTo>
                    <a:lnTo>
                      <a:pt x="330" y="120"/>
                    </a:lnTo>
                    <a:lnTo>
                      <a:pt x="342" y="114"/>
                    </a:lnTo>
                    <a:lnTo>
                      <a:pt x="342" y="114"/>
                    </a:lnTo>
                    <a:lnTo>
                      <a:pt x="346" y="118"/>
                    </a:lnTo>
                    <a:lnTo>
                      <a:pt x="346" y="124"/>
                    </a:lnTo>
                    <a:lnTo>
                      <a:pt x="346" y="124"/>
                    </a:lnTo>
                    <a:lnTo>
                      <a:pt x="346" y="128"/>
                    </a:lnTo>
                    <a:lnTo>
                      <a:pt x="346" y="128"/>
                    </a:lnTo>
                    <a:lnTo>
                      <a:pt x="342" y="132"/>
                    </a:lnTo>
                    <a:lnTo>
                      <a:pt x="342" y="132"/>
                    </a:lnTo>
                    <a:lnTo>
                      <a:pt x="340" y="134"/>
                    </a:lnTo>
                    <a:lnTo>
                      <a:pt x="340" y="134"/>
                    </a:lnTo>
                    <a:lnTo>
                      <a:pt x="338" y="136"/>
                    </a:lnTo>
                    <a:lnTo>
                      <a:pt x="338" y="136"/>
                    </a:lnTo>
                    <a:lnTo>
                      <a:pt x="334" y="140"/>
                    </a:lnTo>
                    <a:lnTo>
                      <a:pt x="334" y="140"/>
                    </a:lnTo>
                    <a:lnTo>
                      <a:pt x="322" y="144"/>
                    </a:lnTo>
                    <a:lnTo>
                      <a:pt x="308" y="148"/>
                    </a:lnTo>
                    <a:lnTo>
                      <a:pt x="290" y="150"/>
                    </a:lnTo>
                    <a:lnTo>
                      <a:pt x="272" y="152"/>
                    </a:lnTo>
                    <a:lnTo>
                      <a:pt x="272" y="152"/>
                    </a:lnTo>
                    <a:lnTo>
                      <a:pt x="254" y="152"/>
                    </a:lnTo>
                    <a:lnTo>
                      <a:pt x="238" y="148"/>
                    </a:lnTo>
                    <a:lnTo>
                      <a:pt x="226" y="146"/>
                    </a:lnTo>
                    <a:lnTo>
                      <a:pt x="214" y="142"/>
                    </a:lnTo>
                    <a:lnTo>
                      <a:pt x="214" y="142"/>
                    </a:lnTo>
                    <a:lnTo>
                      <a:pt x="214" y="142"/>
                    </a:lnTo>
                    <a:lnTo>
                      <a:pt x="210" y="140"/>
                    </a:lnTo>
                    <a:lnTo>
                      <a:pt x="210" y="140"/>
                    </a:lnTo>
                    <a:lnTo>
                      <a:pt x="200" y="132"/>
                    </a:lnTo>
                    <a:lnTo>
                      <a:pt x="198" y="128"/>
                    </a:lnTo>
                    <a:lnTo>
                      <a:pt x="196" y="124"/>
                    </a:lnTo>
                    <a:lnTo>
                      <a:pt x="196" y="124"/>
                    </a:lnTo>
                    <a:lnTo>
                      <a:pt x="198" y="118"/>
                    </a:lnTo>
                    <a:lnTo>
                      <a:pt x="202" y="114"/>
                    </a:lnTo>
                    <a:lnTo>
                      <a:pt x="202" y="114"/>
                    </a:lnTo>
                    <a:close/>
                    <a:moveTo>
                      <a:pt x="162" y="144"/>
                    </a:moveTo>
                    <a:lnTo>
                      <a:pt x="162" y="144"/>
                    </a:lnTo>
                    <a:lnTo>
                      <a:pt x="150" y="150"/>
                    </a:lnTo>
                    <a:lnTo>
                      <a:pt x="134" y="150"/>
                    </a:lnTo>
                    <a:lnTo>
                      <a:pt x="134" y="150"/>
                    </a:lnTo>
                    <a:lnTo>
                      <a:pt x="116" y="150"/>
                    </a:lnTo>
                    <a:lnTo>
                      <a:pt x="104" y="144"/>
                    </a:lnTo>
                    <a:lnTo>
                      <a:pt x="104" y="144"/>
                    </a:lnTo>
                    <a:lnTo>
                      <a:pt x="100" y="142"/>
                    </a:lnTo>
                    <a:lnTo>
                      <a:pt x="98" y="138"/>
                    </a:lnTo>
                    <a:lnTo>
                      <a:pt x="98" y="138"/>
                    </a:lnTo>
                    <a:lnTo>
                      <a:pt x="100" y="136"/>
                    </a:lnTo>
                    <a:lnTo>
                      <a:pt x="102" y="132"/>
                    </a:lnTo>
                    <a:lnTo>
                      <a:pt x="110" y="128"/>
                    </a:lnTo>
                    <a:lnTo>
                      <a:pt x="120" y="126"/>
                    </a:lnTo>
                    <a:lnTo>
                      <a:pt x="134" y="124"/>
                    </a:lnTo>
                    <a:lnTo>
                      <a:pt x="134" y="124"/>
                    </a:lnTo>
                    <a:lnTo>
                      <a:pt x="148" y="126"/>
                    </a:lnTo>
                    <a:lnTo>
                      <a:pt x="158" y="128"/>
                    </a:lnTo>
                    <a:lnTo>
                      <a:pt x="166" y="132"/>
                    </a:lnTo>
                    <a:lnTo>
                      <a:pt x="168" y="136"/>
                    </a:lnTo>
                    <a:lnTo>
                      <a:pt x="168" y="138"/>
                    </a:lnTo>
                    <a:lnTo>
                      <a:pt x="168" y="138"/>
                    </a:lnTo>
                    <a:lnTo>
                      <a:pt x="166" y="142"/>
                    </a:lnTo>
                    <a:lnTo>
                      <a:pt x="162" y="144"/>
                    </a:lnTo>
                    <a:lnTo>
                      <a:pt x="162" y="144"/>
                    </a:lnTo>
                    <a:close/>
                    <a:moveTo>
                      <a:pt x="346" y="160"/>
                    </a:moveTo>
                    <a:lnTo>
                      <a:pt x="346" y="160"/>
                    </a:lnTo>
                    <a:lnTo>
                      <a:pt x="346" y="162"/>
                    </a:lnTo>
                    <a:lnTo>
                      <a:pt x="346" y="162"/>
                    </a:lnTo>
                    <a:lnTo>
                      <a:pt x="346" y="162"/>
                    </a:lnTo>
                    <a:lnTo>
                      <a:pt x="346" y="162"/>
                    </a:lnTo>
                    <a:lnTo>
                      <a:pt x="346" y="162"/>
                    </a:lnTo>
                    <a:lnTo>
                      <a:pt x="346" y="162"/>
                    </a:lnTo>
                    <a:lnTo>
                      <a:pt x="344" y="166"/>
                    </a:lnTo>
                    <a:lnTo>
                      <a:pt x="344" y="166"/>
                    </a:lnTo>
                    <a:lnTo>
                      <a:pt x="344" y="166"/>
                    </a:lnTo>
                    <a:lnTo>
                      <a:pt x="344" y="166"/>
                    </a:lnTo>
                    <a:lnTo>
                      <a:pt x="342" y="168"/>
                    </a:lnTo>
                    <a:lnTo>
                      <a:pt x="342" y="168"/>
                    </a:lnTo>
                    <a:lnTo>
                      <a:pt x="340" y="170"/>
                    </a:lnTo>
                    <a:lnTo>
                      <a:pt x="340" y="170"/>
                    </a:lnTo>
                    <a:lnTo>
                      <a:pt x="338" y="172"/>
                    </a:lnTo>
                    <a:lnTo>
                      <a:pt x="338" y="172"/>
                    </a:lnTo>
                    <a:lnTo>
                      <a:pt x="334" y="174"/>
                    </a:lnTo>
                    <a:lnTo>
                      <a:pt x="334" y="174"/>
                    </a:lnTo>
                    <a:lnTo>
                      <a:pt x="322" y="180"/>
                    </a:lnTo>
                    <a:lnTo>
                      <a:pt x="308" y="184"/>
                    </a:lnTo>
                    <a:lnTo>
                      <a:pt x="290" y="186"/>
                    </a:lnTo>
                    <a:lnTo>
                      <a:pt x="272" y="188"/>
                    </a:lnTo>
                    <a:lnTo>
                      <a:pt x="272" y="188"/>
                    </a:lnTo>
                    <a:lnTo>
                      <a:pt x="252" y="186"/>
                    </a:lnTo>
                    <a:lnTo>
                      <a:pt x="236" y="184"/>
                    </a:lnTo>
                    <a:lnTo>
                      <a:pt x="220" y="180"/>
                    </a:lnTo>
                    <a:lnTo>
                      <a:pt x="210" y="174"/>
                    </a:lnTo>
                    <a:lnTo>
                      <a:pt x="210" y="174"/>
                    </a:lnTo>
                    <a:lnTo>
                      <a:pt x="208" y="174"/>
                    </a:lnTo>
                    <a:lnTo>
                      <a:pt x="208" y="174"/>
                    </a:lnTo>
                    <a:lnTo>
                      <a:pt x="208" y="174"/>
                    </a:lnTo>
                    <a:lnTo>
                      <a:pt x="200" y="168"/>
                    </a:lnTo>
                    <a:lnTo>
                      <a:pt x="200" y="168"/>
                    </a:lnTo>
                    <a:lnTo>
                      <a:pt x="200" y="166"/>
                    </a:lnTo>
                    <a:lnTo>
                      <a:pt x="200" y="166"/>
                    </a:lnTo>
                    <a:lnTo>
                      <a:pt x="198" y="164"/>
                    </a:lnTo>
                    <a:lnTo>
                      <a:pt x="198" y="164"/>
                    </a:lnTo>
                    <a:lnTo>
                      <a:pt x="196" y="160"/>
                    </a:lnTo>
                    <a:lnTo>
                      <a:pt x="196" y="160"/>
                    </a:lnTo>
                    <a:lnTo>
                      <a:pt x="198" y="154"/>
                    </a:lnTo>
                    <a:lnTo>
                      <a:pt x="202" y="148"/>
                    </a:lnTo>
                    <a:lnTo>
                      <a:pt x="202" y="148"/>
                    </a:lnTo>
                    <a:lnTo>
                      <a:pt x="214" y="156"/>
                    </a:lnTo>
                    <a:lnTo>
                      <a:pt x="230" y="162"/>
                    </a:lnTo>
                    <a:lnTo>
                      <a:pt x="248" y="166"/>
                    </a:lnTo>
                    <a:lnTo>
                      <a:pt x="272" y="166"/>
                    </a:lnTo>
                    <a:lnTo>
                      <a:pt x="272" y="166"/>
                    </a:lnTo>
                    <a:lnTo>
                      <a:pt x="294" y="166"/>
                    </a:lnTo>
                    <a:lnTo>
                      <a:pt x="314" y="162"/>
                    </a:lnTo>
                    <a:lnTo>
                      <a:pt x="330" y="156"/>
                    </a:lnTo>
                    <a:lnTo>
                      <a:pt x="342" y="148"/>
                    </a:lnTo>
                    <a:lnTo>
                      <a:pt x="342" y="148"/>
                    </a:lnTo>
                    <a:lnTo>
                      <a:pt x="346" y="154"/>
                    </a:lnTo>
                    <a:lnTo>
                      <a:pt x="346" y="160"/>
                    </a:lnTo>
                    <a:lnTo>
                      <a:pt x="346" y="160"/>
                    </a:lnTo>
                    <a:close/>
                    <a:moveTo>
                      <a:pt x="346" y="128"/>
                    </a:moveTo>
                    <a:lnTo>
                      <a:pt x="346" y="128"/>
                    </a:lnTo>
                    <a:lnTo>
                      <a:pt x="348" y="128"/>
                    </a:lnTo>
                    <a:lnTo>
                      <a:pt x="346" y="128"/>
                    </a:lnTo>
                    <a:close/>
                    <a:moveTo>
                      <a:pt x="196" y="28"/>
                    </a:moveTo>
                    <a:lnTo>
                      <a:pt x="196" y="28"/>
                    </a:lnTo>
                    <a:lnTo>
                      <a:pt x="198" y="24"/>
                    </a:lnTo>
                    <a:lnTo>
                      <a:pt x="202" y="18"/>
                    </a:lnTo>
                    <a:lnTo>
                      <a:pt x="210" y="14"/>
                    </a:lnTo>
                    <a:lnTo>
                      <a:pt x="218" y="8"/>
                    </a:lnTo>
                    <a:lnTo>
                      <a:pt x="230" y="6"/>
                    </a:lnTo>
                    <a:lnTo>
                      <a:pt x="242" y="2"/>
                    </a:lnTo>
                    <a:lnTo>
                      <a:pt x="272" y="0"/>
                    </a:lnTo>
                    <a:lnTo>
                      <a:pt x="272" y="0"/>
                    </a:lnTo>
                    <a:lnTo>
                      <a:pt x="300" y="2"/>
                    </a:lnTo>
                    <a:lnTo>
                      <a:pt x="314" y="6"/>
                    </a:lnTo>
                    <a:lnTo>
                      <a:pt x="324" y="8"/>
                    </a:lnTo>
                    <a:lnTo>
                      <a:pt x="334" y="14"/>
                    </a:lnTo>
                    <a:lnTo>
                      <a:pt x="340" y="18"/>
                    </a:lnTo>
                    <a:lnTo>
                      <a:pt x="344" y="24"/>
                    </a:lnTo>
                    <a:lnTo>
                      <a:pt x="346" y="28"/>
                    </a:lnTo>
                    <a:lnTo>
                      <a:pt x="346" y="28"/>
                    </a:lnTo>
                    <a:lnTo>
                      <a:pt x="346" y="34"/>
                    </a:lnTo>
                    <a:lnTo>
                      <a:pt x="344" y="38"/>
                    </a:lnTo>
                    <a:lnTo>
                      <a:pt x="334" y="44"/>
                    </a:lnTo>
                    <a:lnTo>
                      <a:pt x="334" y="44"/>
                    </a:lnTo>
                    <a:lnTo>
                      <a:pt x="322" y="50"/>
                    </a:lnTo>
                    <a:lnTo>
                      <a:pt x="308" y="54"/>
                    </a:lnTo>
                    <a:lnTo>
                      <a:pt x="290" y="56"/>
                    </a:lnTo>
                    <a:lnTo>
                      <a:pt x="272" y="58"/>
                    </a:lnTo>
                    <a:lnTo>
                      <a:pt x="272" y="58"/>
                    </a:lnTo>
                    <a:lnTo>
                      <a:pt x="252" y="56"/>
                    </a:lnTo>
                    <a:lnTo>
                      <a:pt x="236" y="54"/>
                    </a:lnTo>
                    <a:lnTo>
                      <a:pt x="220" y="50"/>
                    </a:lnTo>
                    <a:lnTo>
                      <a:pt x="210" y="44"/>
                    </a:lnTo>
                    <a:lnTo>
                      <a:pt x="210" y="44"/>
                    </a:lnTo>
                    <a:lnTo>
                      <a:pt x="200" y="38"/>
                    </a:lnTo>
                    <a:lnTo>
                      <a:pt x="198" y="34"/>
                    </a:lnTo>
                    <a:lnTo>
                      <a:pt x="196" y="28"/>
                    </a:lnTo>
                    <a:lnTo>
                      <a:pt x="196" y="28"/>
                    </a:lnTo>
                    <a:close/>
                  </a:path>
                </a:pathLst>
              </a:custGeom>
              <a:solidFill>
                <a:srgbClr val="175C2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155" name="Google Shape;2155;p38"/>
            <p:cNvGrpSpPr/>
            <p:nvPr/>
          </p:nvGrpSpPr>
          <p:grpSpPr>
            <a:xfrm>
              <a:off x="2712890" y="2487439"/>
              <a:ext cx="1890224" cy="478693"/>
              <a:chOff x="2712890" y="2487439"/>
              <a:chExt cx="1890224" cy="478693"/>
            </a:xfrm>
          </p:grpSpPr>
          <p:sp>
            <p:nvSpPr>
              <p:cNvPr id="2156" name="Google Shape;2156;p38"/>
              <p:cNvSpPr/>
              <p:nvPr/>
            </p:nvSpPr>
            <p:spPr>
              <a:xfrm>
                <a:off x="2712890" y="2487439"/>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Healthcare</a:t>
                </a:r>
                <a:endParaRPr sz="850" b="1" u="none" strike="noStrike" cap="none">
                  <a:solidFill>
                    <a:srgbClr val="175C2C"/>
                  </a:solidFill>
                  <a:latin typeface="Arial"/>
                  <a:ea typeface="Arial"/>
                  <a:cs typeface="Arial"/>
                  <a:sym typeface="Arial"/>
                </a:endParaRPr>
              </a:p>
            </p:txBody>
          </p:sp>
          <p:sp>
            <p:nvSpPr>
              <p:cNvPr id="2157" name="Google Shape;2157;p38"/>
              <p:cNvSpPr/>
              <p:nvPr/>
            </p:nvSpPr>
            <p:spPr>
              <a:xfrm>
                <a:off x="4259437" y="2597647"/>
                <a:ext cx="278145" cy="258278"/>
              </a:xfrm>
              <a:custGeom>
                <a:avLst/>
                <a:gdLst/>
                <a:ahLst/>
                <a:cxnLst/>
                <a:rect l="l" t="t" r="r" b="b"/>
                <a:pathLst>
                  <a:path w="200" h="200" extrusionOk="0">
                    <a:moveTo>
                      <a:pt x="63" y="175"/>
                    </a:moveTo>
                    <a:cubicBezTo>
                      <a:pt x="75" y="123"/>
                      <a:pt x="75" y="123"/>
                      <a:pt x="75" y="123"/>
                    </a:cubicBezTo>
                    <a:cubicBezTo>
                      <a:pt x="125" y="123"/>
                      <a:pt x="125" y="123"/>
                      <a:pt x="125" y="123"/>
                    </a:cubicBezTo>
                    <a:cubicBezTo>
                      <a:pt x="138" y="175"/>
                      <a:pt x="138" y="175"/>
                      <a:pt x="138" y="175"/>
                    </a:cubicBezTo>
                    <a:lnTo>
                      <a:pt x="63" y="175"/>
                    </a:lnTo>
                    <a:close/>
                    <a:moveTo>
                      <a:pt x="69" y="49"/>
                    </a:moveTo>
                    <a:cubicBezTo>
                      <a:pt x="88" y="49"/>
                      <a:pt x="88" y="49"/>
                      <a:pt x="88" y="49"/>
                    </a:cubicBezTo>
                    <a:cubicBezTo>
                      <a:pt x="88" y="30"/>
                      <a:pt x="88" y="30"/>
                      <a:pt x="88" y="30"/>
                    </a:cubicBezTo>
                    <a:cubicBezTo>
                      <a:pt x="113" y="30"/>
                      <a:pt x="113" y="30"/>
                      <a:pt x="113" y="30"/>
                    </a:cubicBezTo>
                    <a:cubicBezTo>
                      <a:pt x="113" y="49"/>
                      <a:pt x="113" y="49"/>
                      <a:pt x="113" y="49"/>
                    </a:cubicBezTo>
                    <a:cubicBezTo>
                      <a:pt x="131" y="49"/>
                      <a:pt x="131" y="49"/>
                      <a:pt x="131" y="49"/>
                    </a:cubicBezTo>
                    <a:cubicBezTo>
                      <a:pt x="131" y="74"/>
                      <a:pt x="131" y="74"/>
                      <a:pt x="131" y="74"/>
                    </a:cubicBezTo>
                    <a:cubicBezTo>
                      <a:pt x="113" y="74"/>
                      <a:pt x="113" y="74"/>
                      <a:pt x="113" y="74"/>
                    </a:cubicBezTo>
                    <a:cubicBezTo>
                      <a:pt x="113" y="93"/>
                      <a:pt x="113" y="93"/>
                      <a:pt x="113" y="93"/>
                    </a:cubicBezTo>
                    <a:cubicBezTo>
                      <a:pt x="88" y="93"/>
                      <a:pt x="88" y="93"/>
                      <a:pt x="88" y="93"/>
                    </a:cubicBezTo>
                    <a:cubicBezTo>
                      <a:pt x="88" y="74"/>
                      <a:pt x="88" y="74"/>
                      <a:pt x="88" y="74"/>
                    </a:cubicBezTo>
                    <a:cubicBezTo>
                      <a:pt x="69" y="74"/>
                      <a:pt x="69" y="74"/>
                      <a:pt x="69" y="74"/>
                    </a:cubicBezTo>
                    <a:lnTo>
                      <a:pt x="69" y="49"/>
                    </a:lnTo>
                    <a:close/>
                    <a:moveTo>
                      <a:pt x="188" y="138"/>
                    </a:moveTo>
                    <a:cubicBezTo>
                      <a:pt x="188" y="38"/>
                      <a:pt x="188" y="38"/>
                      <a:pt x="188" y="38"/>
                    </a:cubicBezTo>
                    <a:cubicBezTo>
                      <a:pt x="188" y="31"/>
                      <a:pt x="182" y="25"/>
                      <a:pt x="175" y="25"/>
                    </a:cubicBezTo>
                    <a:cubicBezTo>
                      <a:pt x="167" y="25"/>
                      <a:pt x="167" y="25"/>
                      <a:pt x="167" y="25"/>
                    </a:cubicBezTo>
                    <a:cubicBezTo>
                      <a:pt x="167" y="13"/>
                      <a:pt x="167" y="13"/>
                      <a:pt x="167" y="13"/>
                    </a:cubicBezTo>
                    <a:cubicBezTo>
                      <a:pt x="167" y="6"/>
                      <a:pt x="162" y="0"/>
                      <a:pt x="155" y="0"/>
                    </a:cubicBezTo>
                    <a:cubicBezTo>
                      <a:pt x="46" y="0"/>
                      <a:pt x="46" y="0"/>
                      <a:pt x="46" y="0"/>
                    </a:cubicBezTo>
                    <a:cubicBezTo>
                      <a:pt x="39" y="0"/>
                      <a:pt x="33" y="6"/>
                      <a:pt x="33" y="13"/>
                    </a:cubicBezTo>
                    <a:cubicBezTo>
                      <a:pt x="33" y="25"/>
                      <a:pt x="33" y="25"/>
                      <a:pt x="33" y="25"/>
                    </a:cubicBezTo>
                    <a:cubicBezTo>
                      <a:pt x="25" y="25"/>
                      <a:pt x="25" y="25"/>
                      <a:pt x="25" y="25"/>
                    </a:cubicBezTo>
                    <a:cubicBezTo>
                      <a:pt x="18" y="25"/>
                      <a:pt x="13" y="31"/>
                      <a:pt x="13" y="38"/>
                    </a:cubicBezTo>
                    <a:cubicBezTo>
                      <a:pt x="13" y="138"/>
                      <a:pt x="13" y="138"/>
                      <a:pt x="13" y="138"/>
                    </a:cubicBezTo>
                    <a:cubicBezTo>
                      <a:pt x="0" y="150"/>
                      <a:pt x="0" y="150"/>
                      <a:pt x="0" y="150"/>
                    </a:cubicBezTo>
                    <a:cubicBezTo>
                      <a:pt x="0" y="200"/>
                      <a:pt x="0" y="200"/>
                      <a:pt x="0" y="200"/>
                    </a:cubicBezTo>
                    <a:cubicBezTo>
                      <a:pt x="13" y="200"/>
                      <a:pt x="13" y="200"/>
                      <a:pt x="13" y="200"/>
                    </a:cubicBezTo>
                    <a:cubicBezTo>
                      <a:pt x="13" y="200"/>
                      <a:pt x="13" y="200"/>
                      <a:pt x="13" y="200"/>
                    </a:cubicBezTo>
                    <a:cubicBezTo>
                      <a:pt x="46" y="200"/>
                      <a:pt x="46" y="200"/>
                      <a:pt x="46" y="200"/>
                    </a:cubicBezTo>
                    <a:cubicBezTo>
                      <a:pt x="155" y="200"/>
                      <a:pt x="155" y="200"/>
                      <a:pt x="155" y="200"/>
                    </a:cubicBezTo>
                    <a:cubicBezTo>
                      <a:pt x="188" y="200"/>
                      <a:pt x="188" y="200"/>
                      <a:pt x="188" y="200"/>
                    </a:cubicBezTo>
                    <a:cubicBezTo>
                      <a:pt x="188" y="200"/>
                      <a:pt x="188" y="200"/>
                      <a:pt x="188" y="200"/>
                    </a:cubicBezTo>
                    <a:cubicBezTo>
                      <a:pt x="200" y="200"/>
                      <a:pt x="200" y="200"/>
                      <a:pt x="200" y="200"/>
                    </a:cubicBezTo>
                    <a:cubicBezTo>
                      <a:pt x="200" y="150"/>
                      <a:pt x="200" y="150"/>
                      <a:pt x="200" y="150"/>
                    </a:cubicBezTo>
                    <a:lnTo>
                      <a:pt x="188" y="138"/>
                    </a:ln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158" name="Google Shape;2158;p38"/>
            <p:cNvGrpSpPr/>
            <p:nvPr/>
          </p:nvGrpSpPr>
          <p:grpSpPr>
            <a:xfrm>
              <a:off x="650827" y="3125697"/>
              <a:ext cx="6014350" cy="478693"/>
              <a:chOff x="650827" y="3125697"/>
              <a:chExt cx="6014350" cy="478693"/>
            </a:xfrm>
          </p:grpSpPr>
          <p:grpSp>
            <p:nvGrpSpPr>
              <p:cNvPr id="2159" name="Google Shape;2159;p38"/>
              <p:cNvGrpSpPr/>
              <p:nvPr/>
            </p:nvGrpSpPr>
            <p:grpSpPr>
              <a:xfrm>
                <a:off x="4774953" y="3125697"/>
                <a:ext cx="1890224" cy="478693"/>
                <a:chOff x="4774953" y="3125697"/>
                <a:chExt cx="1890224" cy="478693"/>
              </a:xfrm>
            </p:grpSpPr>
            <p:sp>
              <p:nvSpPr>
                <p:cNvPr id="2160" name="Google Shape;2160;p38"/>
                <p:cNvSpPr/>
                <p:nvPr/>
              </p:nvSpPr>
              <p:spPr>
                <a:xfrm>
                  <a:off x="4774953" y="312569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Economic Support</a:t>
                  </a:r>
                  <a:endParaRPr sz="850" b="1" u="none" strike="noStrike" cap="none">
                    <a:solidFill>
                      <a:srgbClr val="175C2C"/>
                    </a:solidFill>
                    <a:latin typeface="Arial"/>
                    <a:ea typeface="Arial"/>
                    <a:cs typeface="Arial"/>
                    <a:sym typeface="Arial"/>
                  </a:endParaRPr>
                </a:p>
              </p:txBody>
            </p:sp>
            <p:sp>
              <p:nvSpPr>
                <p:cNvPr id="2161" name="Google Shape;2161;p38"/>
                <p:cNvSpPr/>
                <p:nvPr/>
              </p:nvSpPr>
              <p:spPr>
                <a:xfrm>
                  <a:off x="6235581" y="3205479"/>
                  <a:ext cx="343677" cy="319129"/>
                </a:xfrm>
                <a:custGeom>
                  <a:avLst/>
                  <a:gdLst/>
                  <a:ahLst/>
                  <a:cxnLst/>
                  <a:rect l="l" t="t" r="r" b="b"/>
                  <a:pathLst>
                    <a:path w="304" h="304" extrusionOk="0">
                      <a:moveTo>
                        <a:pt x="228" y="304"/>
                      </a:moveTo>
                      <a:lnTo>
                        <a:pt x="304" y="304"/>
                      </a:lnTo>
                      <a:lnTo>
                        <a:pt x="304" y="76"/>
                      </a:lnTo>
                      <a:lnTo>
                        <a:pt x="228" y="76"/>
                      </a:lnTo>
                      <a:lnTo>
                        <a:pt x="228" y="304"/>
                      </a:lnTo>
                      <a:close/>
                      <a:moveTo>
                        <a:pt x="0" y="304"/>
                      </a:moveTo>
                      <a:lnTo>
                        <a:pt x="76" y="304"/>
                      </a:lnTo>
                      <a:lnTo>
                        <a:pt x="76" y="152"/>
                      </a:lnTo>
                      <a:lnTo>
                        <a:pt x="0" y="152"/>
                      </a:lnTo>
                      <a:lnTo>
                        <a:pt x="0" y="304"/>
                      </a:lnTo>
                      <a:close/>
                      <a:moveTo>
                        <a:pt x="114" y="304"/>
                      </a:moveTo>
                      <a:lnTo>
                        <a:pt x="190" y="304"/>
                      </a:lnTo>
                      <a:lnTo>
                        <a:pt x="190" y="0"/>
                      </a:lnTo>
                      <a:lnTo>
                        <a:pt x="114" y="0"/>
                      </a:lnTo>
                      <a:lnTo>
                        <a:pt x="114" y="304"/>
                      </a:ln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162" name="Google Shape;2162;p38"/>
              <p:cNvGrpSpPr/>
              <p:nvPr/>
            </p:nvGrpSpPr>
            <p:grpSpPr>
              <a:xfrm>
                <a:off x="2712890" y="3125697"/>
                <a:ext cx="1890224" cy="478693"/>
                <a:chOff x="2712890" y="3125697"/>
                <a:chExt cx="1890224" cy="478693"/>
              </a:xfrm>
            </p:grpSpPr>
            <p:sp>
              <p:nvSpPr>
                <p:cNvPr id="2163" name="Google Shape;2163;p38"/>
                <p:cNvSpPr/>
                <p:nvPr/>
              </p:nvSpPr>
              <p:spPr>
                <a:xfrm>
                  <a:off x="2712890" y="312569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Communication</a:t>
                  </a:r>
                  <a:endParaRPr sz="850" b="1" u="none" strike="noStrike" cap="none">
                    <a:solidFill>
                      <a:srgbClr val="175C2C"/>
                    </a:solidFill>
                    <a:latin typeface="Arial"/>
                    <a:ea typeface="Arial"/>
                    <a:cs typeface="Arial"/>
                    <a:sym typeface="Arial"/>
                  </a:endParaRPr>
                </a:p>
              </p:txBody>
            </p:sp>
            <p:sp>
              <p:nvSpPr>
                <p:cNvPr id="2164" name="Google Shape;2164;p38"/>
                <p:cNvSpPr/>
                <p:nvPr/>
              </p:nvSpPr>
              <p:spPr>
                <a:xfrm>
                  <a:off x="4222059" y="3218551"/>
                  <a:ext cx="315523" cy="292986"/>
                </a:xfrm>
                <a:custGeom>
                  <a:avLst/>
                  <a:gdLst/>
                  <a:ahLst/>
                  <a:cxnLst/>
                  <a:rect l="l" t="t" r="r" b="b"/>
                  <a:pathLst>
                    <a:path w="200" h="200" extrusionOk="0">
                      <a:moveTo>
                        <a:pt x="100" y="0"/>
                      </a:moveTo>
                      <a:cubicBezTo>
                        <a:pt x="45" y="0"/>
                        <a:pt x="0" y="45"/>
                        <a:pt x="0" y="100"/>
                      </a:cubicBezTo>
                      <a:cubicBezTo>
                        <a:pt x="0" y="155"/>
                        <a:pt x="45" y="200"/>
                        <a:pt x="100" y="200"/>
                      </a:cubicBezTo>
                      <a:cubicBezTo>
                        <a:pt x="155" y="200"/>
                        <a:pt x="200" y="155"/>
                        <a:pt x="200" y="100"/>
                      </a:cubicBezTo>
                      <a:cubicBezTo>
                        <a:pt x="200" y="45"/>
                        <a:pt x="155" y="0"/>
                        <a:pt x="100" y="0"/>
                      </a:cubicBezTo>
                      <a:close/>
                      <a:moveTo>
                        <a:pt x="113" y="155"/>
                      </a:moveTo>
                      <a:cubicBezTo>
                        <a:pt x="88" y="155"/>
                        <a:pt x="88" y="155"/>
                        <a:pt x="88" y="155"/>
                      </a:cubicBezTo>
                      <a:cubicBezTo>
                        <a:pt x="88" y="95"/>
                        <a:pt x="88" y="95"/>
                        <a:pt x="88" y="95"/>
                      </a:cubicBezTo>
                      <a:cubicBezTo>
                        <a:pt x="113" y="95"/>
                        <a:pt x="113" y="95"/>
                        <a:pt x="113" y="95"/>
                      </a:cubicBezTo>
                      <a:lnTo>
                        <a:pt x="113" y="155"/>
                      </a:lnTo>
                      <a:close/>
                      <a:moveTo>
                        <a:pt x="100" y="70"/>
                      </a:moveTo>
                      <a:cubicBezTo>
                        <a:pt x="93" y="70"/>
                        <a:pt x="88" y="65"/>
                        <a:pt x="88" y="58"/>
                      </a:cubicBezTo>
                      <a:cubicBezTo>
                        <a:pt x="88" y="51"/>
                        <a:pt x="93" y="45"/>
                        <a:pt x="100" y="45"/>
                      </a:cubicBezTo>
                      <a:cubicBezTo>
                        <a:pt x="107" y="45"/>
                        <a:pt x="113" y="51"/>
                        <a:pt x="113" y="58"/>
                      </a:cubicBezTo>
                      <a:cubicBezTo>
                        <a:pt x="113" y="65"/>
                        <a:pt x="107" y="70"/>
                        <a:pt x="100" y="70"/>
                      </a:cubicBez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165" name="Google Shape;2165;p38"/>
              <p:cNvGrpSpPr/>
              <p:nvPr/>
            </p:nvGrpSpPr>
            <p:grpSpPr>
              <a:xfrm>
                <a:off x="650827" y="3125697"/>
                <a:ext cx="1890224" cy="478693"/>
                <a:chOff x="650827" y="3125697"/>
                <a:chExt cx="1890224" cy="478693"/>
              </a:xfrm>
            </p:grpSpPr>
            <p:sp>
              <p:nvSpPr>
                <p:cNvPr id="2166" name="Google Shape;2166;p38"/>
                <p:cNvSpPr/>
                <p:nvPr/>
              </p:nvSpPr>
              <p:spPr>
                <a:xfrm>
                  <a:off x="650827" y="312569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Social Welfare</a:t>
                  </a:r>
                  <a:endParaRPr sz="850" b="1" u="none" strike="noStrike" cap="none">
                    <a:solidFill>
                      <a:srgbClr val="175C2C"/>
                    </a:solidFill>
                    <a:latin typeface="Arial"/>
                    <a:ea typeface="Arial"/>
                    <a:cs typeface="Arial"/>
                    <a:sym typeface="Arial"/>
                  </a:endParaRPr>
                </a:p>
              </p:txBody>
            </p:sp>
            <p:sp>
              <p:nvSpPr>
                <p:cNvPr id="2167" name="Google Shape;2167;p38"/>
                <p:cNvSpPr/>
                <p:nvPr/>
              </p:nvSpPr>
              <p:spPr>
                <a:xfrm>
                  <a:off x="2170403" y="3248886"/>
                  <a:ext cx="322848" cy="232316"/>
                </a:xfrm>
                <a:custGeom>
                  <a:avLst/>
                  <a:gdLst/>
                  <a:ahLst/>
                  <a:cxnLst/>
                  <a:rect l="l" t="t" r="r" b="b"/>
                  <a:pathLst>
                    <a:path w="258" h="200" extrusionOk="0">
                      <a:moveTo>
                        <a:pt x="28" y="46"/>
                      </a:moveTo>
                      <a:cubicBezTo>
                        <a:pt x="28" y="21"/>
                        <a:pt x="49" y="0"/>
                        <a:pt x="74" y="0"/>
                      </a:cubicBezTo>
                      <a:cubicBezTo>
                        <a:pt x="99" y="0"/>
                        <a:pt x="119" y="21"/>
                        <a:pt x="119" y="46"/>
                      </a:cubicBezTo>
                      <a:cubicBezTo>
                        <a:pt x="119" y="71"/>
                        <a:pt x="99" y="91"/>
                        <a:pt x="74" y="91"/>
                      </a:cubicBezTo>
                      <a:cubicBezTo>
                        <a:pt x="49" y="91"/>
                        <a:pt x="28" y="71"/>
                        <a:pt x="28" y="46"/>
                      </a:cubicBezTo>
                      <a:close/>
                      <a:moveTo>
                        <a:pt x="203" y="119"/>
                      </a:moveTo>
                      <a:cubicBezTo>
                        <a:pt x="222" y="119"/>
                        <a:pt x="237" y="103"/>
                        <a:pt x="237" y="84"/>
                      </a:cubicBezTo>
                      <a:cubicBezTo>
                        <a:pt x="237" y="66"/>
                        <a:pt x="222" y="50"/>
                        <a:pt x="203" y="50"/>
                      </a:cubicBezTo>
                      <a:cubicBezTo>
                        <a:pt x="184" y="50"/>
                        <a:pt x="169" y="66"/>
                        <a:pt x="169" y="84"/>
                      </a:cubicBezTo>
                      <a:cubicBezTo>
                        <a:pt x="169" y="103"/>
                        <a:pt x="184" y="119"/>
                        <a:pt x="203" y="119"/>
                      </a:cubicBezTo>
                      <a:close/>
                      <a:moveTo>
                        <a:pt x="203" y="145"/>
                      </a:moveTo>
                      <a:cubicBezTo>
                        <a:pt x="182" y="145"/>
                        <a:pt x="163" y="149"/>
                        <a:pt x="148" y="157"/>
                      </a:cubicBezTo>
                      <a:cubicBezTo>
                        <a:pt x="148" y="142"/>
                        <a:pt x="148" y="142"/>
                        <a:pt x="148" y="142"/>
                      </a:cubicBezTo>
                      <a:cubicBezTo>
                        <a:pt x="127" y="132"/>
                        <a:pt x="102" y="126"/>
                        <a:pt x="74" y="126"/>
                      </a:cubicBezTo>
                      <a:cubicBezTo>
                        <a:pt x="46" y="126"/>
                        <a:pt x="20" y="132"/>
                        <a:pt x="0" y="142"/>
                      </a:cubicBezTo>
                      <a:cubicBezTo>
                        <a:pt x="0" y="200"/>
                        <a:pt x="0" y="200"/>
                        <a:pt x="0" y="200"/>
                      </a:cubicBezTo>
                      <a:cubicBezTo>
                        <a:pt x="148" y="200"/>
                        <a:pt x="148" y="200"/>
                        <a:pt x="148" y="200"/>
                      </a:cubicBezTo>
                      <a:cubicBezTo>
                        <a:pt x="148" y="200"/>
                        <a:pt x="148" y="200"/>
                        <a:pt x="148" y="200"/>
                      </a:cubicBezTo>
                      <a:cubicBezTo>
                        <a:pt x="258" y="200"/>
                        <a:pt x="258" y="200"/>
                        <a:pt x="258" y="200"/>
                      </a:cubicBezTo>
                      <a:cubicBezTo>
                        <a:pt x="258" y="157"/>
                        <a:pt x="258" y="157"/>
                        <a:pt x="258" y="157"/>
                      </a:cubicBezTo>
                      <a:cubicBezTo>
                        <a:pt x="243" y="149"/>
                        <a:pt x="224" y="145"/>
                        <a:pt x="203" y="145"/>
                      </a:cubicBez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nvGrpSpPr>
            <p:cNvPr id="2168" name="Google Shape;2168;p38"/>
            <p:cNvGrpSpPr/>
            <p:nvPr/>
          </p:nvGrpSpPr>
          <p:grpSpPr>
            <a:xfrm>
              <a:off x="4774953" y="2487439"/>
              <a:ext cx="1890224" cy="478693"/>
              <a:chOff x="4774953" y="2487439"/>
              <a:chExt cx="1890224" cy="478693"/>
            </a:xfrm>
          </p:grpSpPr>
          <p:sp>
            <p:nvSpPr>
              <p:cNvPr id="2169" name="Google Shape;2169;p38"/>
              <p:cNvSpPr/>
              <p:nvPr/>
            </p:nvSpPr>
            <p:spPr>
              <a:xfrm>
                <a:off x="4774953" y="2487439"/>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Capacity Building</a:t>
                </a:r>
                <a:endParaRPr sz="850" b="1" u="none" strike="noStrike" cap="none">
                  <a:solidFill>
                    <a:srgbClr val="175C2C"/>
                  </a:solidFill>
                  <a:latin typeface="Arial"/>
                  <a:ea typeface="Arial"/>
                  <a:cs typeface="Arial"/>
                  <a:sym typeface="Arial"/>
                </a:endParaRPr>
              </a:p>
            </p:txBody>
          </p:sp>
          <p:sp>
            <p:nvSpPr>
              <p:cNvPr id="2170" name="Google Shape;2170;p38"/>
              <p:cNvSpPr/>
              <p:nvPr/>
            </p:nvSpPr>
            <p:spPr>
              <a:xfrm>
                <a:off x="6268613" y="2592229"/>
                <a:ext cx="289815" cy="269114"/>
              </a:xfrm>
              <a:custGeom>
                <a:avLst/>
                <a:gdLst/>
                <a:ahLst/>
                <a:cxnLst/>
                <a:rect l="l" t="t" r="r" b="b"/>
                <a:pathLst>
                  <a:path w="200" h="200" extrusionOk="0">
                    <a:moveTo>
                      <a:pt x="100" y="0"/>
                    </a:moveTo>
                    <a:cubicBezTo>
                      <a:pt x="44" y="0"/>
                      <a:pt x="0" y="45"/>
                      <a:pt x="0" y="100"/>
                    </a:cubicBezTo>
                    <a:cubicBezTo>
                      <a:pt x="0" y="128"/>
                      <a:pt x="10" y="152"/>
                      <a:pt x="28" y="170"/>
                    </a:cubicBezTo>
                    <a:cubicBezTo>
                      <a:pt x="46" y="189"/>
                      <a:pt x="72" y="200"/>
                      <a:pt x="100" y="200"/>
                    </a:cubicBezTo>
                    <a:cubicBezTo>
                      <a:pt x="128" y="200"/>
                      <a:pt x="153" y="189"/>
                      <a:pt x="171" y="170"/>
                    </a:cubicBezTo>
                    <a:cubicBezTo>
                      <a:pt x="189" y="152"/>
                      <a:pt x="200" y="128"/>
                      <a:pt x="200" y="100"/>
                    </a:cubicBezTo>
                    <a:cubicBezTo>
                      <a:pt x="200" y="45"/>
                      <a:pt x="155" y="0"/>
                      <a:pt x="100" y="0"/>
                    </a:cubicBezTo>
                    <a:close/>
                    <a:moveTo>
                      <a:pt x="149" y="156"/>
                    </a:moveTo>
                    <a:cubicBezTo>
                      <a:pt x="135" y="150"/>
                      <a:pt x="118" y="147"/>
                      <a:pt x="100" y="147"/>
                    </a:cubicBezTo>
                    <a:cubicBezTo>
                      <a:pt x="81" y="147"/>
                      <a:pt x="64" y="150"/>
                      <a:pt x="50" y="156"/>
                    </a:cubicBezTo>
                    <a:cubicBezTo>
                      <a:pt x="34" y="143"/>
                      <a:pt x="25" y="123"/>
                      <a:pt x="25" y="100"/>
                    </a:cubicBezTo>
                    <a:cubicBezTo>
                      <a:pt x="25" y="59"/>
                      <a:pt x="58" y="25"/>
                      <a:pt x="100" y="25"/>
                    </a:cubicBezTo>
                    <a:cubicBezTo>
                      <a:pt x="141" y="25"/>
                      <a:pt x="175" y="59"/>
                      <a:pt x="175" y="100"/>
                    </a:cubicBezTo>
                    <a:cubicBezTo>
                      <a:pt x="175" y="123"/>
                      <a:pt x="165" y="143"/>
                      <a:pt x="149" y="156"/>
                    </a:cubicBezTo>
                    <a:close/>
                    <a:moveTo>
                      <a:pt x="100" y="55"/>
                    </a:moveTo>
                    <a:cubicBezTo>
                      <a:pt x="81" y="55"/>
                      <a:pt x="67" y="70"/>
                      <a:pt x="67" y="88"/>
                    </a:cubicBezTo>
                    <a:cubicBezTo>
                      <a:pt x="67" y="106"/>
                      <a:pt x="81" y="121"/>
                      <a:pt x="100" y="121"/>
                    </a:cubicBezTo>
                    <a:cubicBezTo>
                      <a:pt x="118" y="121"/>
                      <a:pt x="133" y="106"/>
                      <a:pt x="133" y="88"/>
                    </a:cubicBezTo>
                    <a:cubicBezTo>
                      <a:pt x="133" y="70"/>
                      <a:pt x="118" y="55"/>
                      <a:pt x="100" y="55"/>
                    </a:cubicBez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2171" name="Google Shape;2171;p38"/>
            <p:cNvSpPr/>
            <p:nvPr/>
          </p:nvSpPr>
          <p:spPr>
            <a:xfrm>
              <a:off x="478988" y="2366683"/>
              <a:ext cx="6359803" cy="2037678"/>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nvGrpSpPr>
            <p:cNvPr id="2172" name="Google Shape;2172;p38"/>
            <p:cNvGrpSpPr/>
            <p:nvPr/>
          </p:nvGrpSpPr>
          <p:grpSpPr>
            <a:xfrm>
              <a:off x="650827" y="3763955"/>
              <a:ext cx="1890224" cy="478693"/>
              <a:chOff x="650827" y="3763955"/>
              <a:chExt cx="1890224" cy="478693"/>
            </a:xfrm>
          </p:grpSpPr>
          <p:sp>
            <p:nvSpPr>
              <p:cNvPr id="2173" name="Google Shape;2173;p38"/>
              <p:cNvSpPr/>
              <p:nvPr/>
            </p:nvSpPr>
            <p:spPr>
              <a:xfrm>
                <a:off x="650827" y="3763955"/>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Economic Reopening</a:t>
                </a:r>
                <a:endParaRPr sz="850" b="1" u="none" strike="noStrike" cap="none">
                  <a:solidFill>
                    <a:srgbClr val="175C2C"/>
                  </a:solidFill>
                  <a:latin typeface="Arial"/>
                  <a:ea typeface="Arial"/>
                  <a:cs typeface="Arial"/>
                  <a:sym typeface="Arial"/>
                </a:endParaRPr>
              </a:p>
            </p:txBody>
          </p:sp>
          <p:sp>
            <p:nvSpPr>
              <p:cNvPr id="2174" name="Google Shape;2174;p38"/>
              <p:cNvSpPr/>
              <p:nvPr/>
            </p:nvSpPr>
            <p:spPr>
              <a:xfrm>
                <a:off x="2133572" y="3853579"/>
                <a:ext cx="299443" cy="299443"/>
              </a:xfrm>
              <a:custGeom>
                <a:avLst/>
                <a:gdLst/>
                <a:ahLst/>
                <a:cxnLst/>
                <a:rect l="l" t="t" r="r" b="b"/>
                <a:pathLst>
                  <a:path w="200" h="200" extrusionOk="0">
                    <a:moveTo>
                      <a:pt x="75" y="56"/>
                    </a:moveTo>
                    <a:cubicBezTo>
                      <a:pt x="70" y="52"/>
                      <a:pt x="62" y="52"/>
                      <a:pt x="57" y="56"/>
                    </a:cubicBezTo>
                    <a:cubicBezTo>
                      <a:pt x="52" y="61"/>
                      <a:pt x="52" y="69"/>
                      <a:pt x="57" y="74"/>
                    </a:cubicBezTo>
                    <a:cubicBezTo>
                      <a:pt x="70" y="87"/>
                      <a:pt x="70" y="87"/>
                      <a:pt x="70" y="87"/>
                    </a:cubicBezTo>
                    <a:cubicBezTo>
                      <a:pt x="0" y="87"/>
                      <a:pt x="0" y="87"/>
                      <a:pt x="0" y="87"/>
                    </a:cubicBezTo>
                    <a:cubicBezTo>
                      <a:pt x="0" y="112"/>
                      <a:pt x="0" y="112"/>
                      <a:pt x="0" y="112"/>
                    </a:cubicBezTo>
                    <a:cubicBezTo>
                      <a:pt x="70" y="112"/>
                      <a:pt x="70" y="112"/>
                      <a:pt x="70" y="112"/>
                    </a:cubicBezTo>
                    <a:cubicBezTo>
                      <a:pt x="57" y="126"/>
                      <a:pt x="57" y="126"/>
                      <a:pt x="57" y="126"/>
                    </a:cubicBezTo>
                    <a:cubicBezTo>
                      <a:pt x="52" y="131"/>
                      <a:pt x="52" y="138"/>
                      <a:pt x="57" y="143"/>
                    </a:cubicBezTo>
                    <a:cubicBezTo>
                      <a:pt x="62" y="148"/>
                      <a:pt x="70" y="148"/>
                      <a:pt x="75" y="143"/>
                    </a:cubicBezTo>
                    <a:cubicBezTo>
                      <a:pt x="118" y="100"/>
                      <a:pt x="118" y="100"/>
                      <a:pt x="118" y="100"/>
                    </a:cubicBezTo>
                    <a:lnTo>
                      <a:pt x="75" y="56"/>
                    </a:lnTo>
                    <a:close/>
                    <a:moveTo>
                      <a:pt x="188" y="0"/>
                    </a:moveTo>
                    <a:cubicBezTo>
                      <a:pt x="88" y="0"/>
                      <a:pt x="88" y="0"/>
                      <a:pt x="88" y="0"/>
                    </a:cubicBezTo>
                    <a:cubicBezTo>
                      <a:pt x="81" y="0"/>
                      <a:pt x="75" y="6"/>
                      <a:pt x="75" y="12"/>
                    </a:cubicBezTo>
                    <a:cubicBezTo>
                      <a:pt x="75" y="22"/>
                      <a:pt x="75" y="22"/>
                      <a:pt x="75" y="22"/>
                    </a:cubicBezTo>
                    <a:cubicBezTo>
                      <a:pt x="100" y="47"/>
                      <a:pt x="100" y="47"/>
                      <a:pt x="100" y="47"/>
                    </a:cubicBezTo>
                    <a:cubicBezTo>
                      <a:pt x="100" y="25"/>
                      <a:pt x="100" y="25"/>
                      <a:pt x="100" y="25"/>
                    </a:cubicBezTo>
                    <a:cubicBezTo>
                      <a:pt x="175" y="25"/>
                      <a:pt x="175" y="25"/>
                      <a:pt x="175" y="25"/>
                    </a:cubicBezTo>
                    <a:cubicBezTo>
                      <a:pt x="175" y="175"/>
                      <a:pt x="175" y="175"/>
                      <a:pt x="175" y="175"/>
                    </a:cubicBezTo>
                    <a:cubicBezTo>
                      <a:pt x="100" y="175"/>
                      <a:pt x="100" y="175"/>
                      <a:pt x="100" y="175"/>
                    </a:cubicBezTo>
                    <a:cubicBezTo>
                      <a:pt x="100" y="153"/>
                      <a:pt x="100" y="153"/>
                      <a:pt x="100" y="153"/>
                    </a:cubicBezTo>
                    <a:cubicBezTo>
                      <a:pt x="75" y="178"/>
                      <a:pt x="75" y="178"/>
                      <a:pt x="75" y="178"/>
                    </a:cubicBezTo>
                    <a:cubicBezTo>
                      <a:pt x="75" y="187"/>
                      <a:pt x="75" y="187"/>
                      <a:pt x="75" y="187"/>
                    </a:cubicBezTo>
                    <a:cubicBezTo>
                      <a:pt x="75" y="194"/>
                      <a:pt x="81" y="200"/>
                      <a:pt x="88" y="200"/>
                    </a:cubicBezTo>
                    <a:cubicBezTo>
                      <a:pt x="188" y="200"/>
                      <a:pt x="188" y="200"/>
                      <a:pt x="188" y="200"/>
                    </a:cubicBezTo>
                    <a:cubicBezTo>
                      <a:pt x="195" y="200"/>
                      <a:pt x="200" y="194"/>
                      <a:pt x="200" y="187"/>
                    </a:cubicBezTo>
                    <a:cubicBezTo>
                      <a:pt x="200" y="12"/>
                      <a:pt x="200" y="12"/>
                      <a:pt x="200" y="12"/>
                    </a:cubicBezTo>
                    <a:cubicBezTo>
                      <a:pt x="200" y="6"/>
                      <a:pt x="195" y="0"/>
                      <a:pt x="188" y="0"/>
                    </a:cubicBezTo>
                    <a:close/>
                  </a:path>
                </a:pathLst>
              </a:custGeom>
              <a:solidFill>
                <a:srgbClr val="175C2C"/>
              </a:solidFill>
              <a:ln>
                <a:noFill/>
              </a:ln>
            </p:spPr>
            <p:txBody>
              <a:bodyPr spcFirstLastPara="1" wrap="square" lIns="48675" tIns="24325" rIns="48675" bIns="24325" anchor="t" anchorCtr="0">
                <a:noAutofit/>
              </a:bodyPr>
              <a:lstStyle/>
              <a:p>
                <a:pPr marL="0" marR="0" lvl="0" indent="0" algn="l" rtl="0">
                  <a:spcBef>
                    <a:spcPts val="0"/>
                  </a:spcBef>
                  <a:spcAft>
                    <a:spcPts val="0"/>
                  </a:spcAft>
                  <a:buNone/>
                </a:pPr>
                <a:endParaRPr sz="498">
                  <a:solidFill>
                    <a:schemeClr val="dk1"/>
                  </a:solidFill>
                  <a:latin typeface="Arial"/>
                  <a:ea typeface="Arial"/>
                  <a:cs typeface="Arial"/>
                  <a:sym typeface="Arial"/>
                </a:endParaRPr>
              </a:p>
            </p:txBody>
          </p:sp>
        </p:grpSp>
        <p:grpSp>
          <p:nvGrpSpPr>
            <p:cNvPr id="2175" name="Google Shape;2175;p38"/>
            <p:cNvGrpSpPr/>
            <p:nvPr/>
          </p:nvGrpSpPr>
          <p:grpSpPr>
            <a:xfrm>
              <a:off x="2712890" y="3763955"/>
              <a:ext cx="1890224" cy="478693"/>
              <a:chOff x="2712890" y="3763955"/>
              <a:chExt cx="1890224" cy="478693"/>
            </a:xfrm>
          </p:grpSpPr>
          <p:sp>
            <p:nvSpPr>
              <p:cNvPr id="2176" name="Google Shape;2176;p38"/>
              <p:cNvSpPr/>
              <p:nvPr/>
            </p:nvSpPr>
            <p:spPr>
              <a:xfrm>
                <a:off x="2712890" y="3763955"/>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Surveillance</a:t>
                </a:r>
                <a:endParaRPr sz="850" b="1" u="none" strike="noStrike" cap="none">
                  <a:solidFill>
                    <a:srgbClr val="175C2C"/>
                  </a:solidFill>
                  <a:latin typeface="Arial"/>
                  <a:ea typeface="Arial"/>
                  <a:cs typeface="Arial"/>
                  <a:sym typeface="Arial"/>
                </a:endParaRPr>
              </a:p>
            </p:txBody>
          </p:sp>
          <p:sp>
            <p:nvSpPr>
              <p:cNvPr id="2177" name="Google Shape;2177;p38"/>
              <p:cNvSpPr/>
              <p:nvPr/>
            </p:nvSpPr>
            <p:spPr>
              <a:xfrm>
                <a:off x="4259437" y="3874340"/>
                <a:ext cx="300431" cy="299443"/>
              </a:xfrm>
              <a:custGeom>
                <a:avLst/>
                <a:gdLst/>
                <a:ahLst/>
                <a:cxnLst/>
                <a:rect l="l" t="t" r="r" b="b"/>
                <a:pathLst>
                  <a:path w="200" h="200" extrusionOk="0">
                    <a:moveTo>
                      <a:pt x="139" y="112"/>
                    </a:moveTo>
                    <a:cubicBezTo>
                      <a:pt x="146" y="101"/>
                      <a:pt x="150" y="88"/>
                      <a:pt x="150" y="74"/>
                    </a:cubicBezTo>
                    <a:cubicBezTo>
                      <a:pt x="150" y="33"/>
                      <a:pt x="116" y="0"/>
                      <a:pt x="75" y="0"/>
                    </a:cubicBezTo>
                    <a:cubicBezTo>
                      <a:pt x="34" y="0"/>
                      <a:pt x="0" y="33"/>
                      <a:pt x="0" y="74"/>
                    </a:cubicBezTo>
                    <a:cubicBezTo>
                      <a:pt x="0" y="116"/>
                      <a:pt x="34" y="149"/>
                      <a:pt x="75" y="149"/>
                    </a:cubicBezTo>
                    <a:cubicBezTo>
                      <a:pt x="89" y="149"/>
                      <a:pt x="102" y="145"/>
                      <a:pt x="113" y="139"/>
                    </a:cubicBezTo>
                    <a:cubicBezTo>
                      <a:pt x="174" y="200"/>
                      <a:pt x="174" y="200"/>
                      <a:pt x="174" y="200"/>
                    </a:cubicBezTo>
                    <a:cubicBezTo>
                      <a:pt x="200" y="173"/>
                      <a:pt x="200" y="173"/>
                      <a:pt x="200" y="173"/>
                    </a:cubicBezTo>
                    <a:lnTo>
                      <a:pt x="139" y="112"/>
                    </a:lnTo>
                    <a:close/>
                    <a:moveTo>
                      <a:pt x="38" y="74"/>
                    </a:moveTo>
                    <a:cubicBezTo>
                      <a:pt x="38" y="54"/>
                      <a:pt x="54" y="37"/>
                      <a:pt x="75" y="37"/>
                    </a:cubicBezTo>
                    <a:cubicBezTo>
                      <a:pt x="96" y="37"/>
                      <a:pt x="112" y="54"/>
                      <a:pt x="112" y="74"/>
                    </a:cubicBezTo>
                    <a:cubicBezTo>
                      <a:pt x="112" y="84"/>
                      <a:pt x="108" y="93"/>
                      <a:pt x="102" y="100"/>
                    </a:cubicBezTo>
                    <a:cubicBezTo>
                      <a:pt x="101" y="101"/>
                      <a:pt x="101" y="101"/>
                      <a:pt x="101" y="101"/>
                    </a:cubicBezTo>
                    <a:cubicBezTo>
                      <a:pt x="94" y="108"/>
                      <a:pt x="85" y="112"/>
                      <a:pt x="75" y="112"/>
                    </a:cubicBezTo>
                    <a:cubicBezTo>
                      <a:pt x="54" y="112"/>
                      <a:pt x="38" y="95"/>
                      <a:pt x="38" y="74"/>
                    </a:cubicBezTo>
                    <a:close/>
                  </a:path>
                </a:pathLst>
              </a:custGeom>
              <a:solidFill>
                <a:srgbClr val="175C2C"/>
              </a:solidFill>
              <a:ln>
                <a:noFill/>
              </a:ln>
            </p:spPr>
            <p:txBody>
              <a:bodyPr spcFirstLastPara="1" wrap="square" lIns="48675" tIns="24325" rIns="48675" bIns="24325" anchor="t" anchorCtr="0">
                <a:noAutofit/>
              </a:bodyPr>
              <a:lstStyle/>
              <a:p>
                <a:pPr marL="0" marR="0" lvl="0" indent="0" algn="l" rtl="0">
                  <a:spcBef>
                    <a:spcPts val="0"/>
                  </a:spcBef>
                  <a:spcAft>
                    <a:spcPts val="0"/>
                  </a:spcAft>
                  <a:buNone/>
                </a:pPr>
                <a:endParaRPr sz="498">
                  <a:solidFill>
                    <a:schemeClr val="dk1"/>
                  </a:solidFill>
                  <a:latin typeface="Arial"/>
                  <a:ea typeface="Arial"/>
                  <a:cs typeface="Arial"/>
                  <a:sym typeface="Arial"/>
                </a:endParaRPr>
              </a:p>
            </p:txBody>
          </p:sp>
        </p:grpSp>
      </p:grpSp>
      <p:grpSp>
        <p:nvGrpSpPr>
          <p:cNvPr id="2178" name="Google Shape;2178;p38"/>
          <p:cNvGrpSpPr/>
          <p:nvPr/>
        </p:nvGrpSpPr>
        <p:grpSpPr>
          <a:xfrm>
            <a:off x="312508" y="3921893"/>
            <a:ext cx="7001606" cy="2138283"/>
            <a:chOff x="312508" y="3843449"/>
            <a:chExt cx="7001606" cy="2138283"/>
          </a:xfrm>
        </p:grpSpPr>
        <p:grpSp>
          <p:nvGrpSpPr>
            <p:cNvPr id="2179" name="Google Shape;2179;p38"/>
            <p:cNvGrpSpPr/>
            <p:nvPr/>
          </p:nvGrpSpPr>
          <p:grpSpPr>
            <a:xfrm>
              <a:off x="312508" y="3843449"/>
              <a:ext cx="6859228" cy="319421"/>
              <a:chOff x="312508" y="4545817"/>
              <a:chExt cx="7001606" cy="319421"/>
            </a:xfrm>
          </p:grpSpPr>
          <p:sp>
            <p:nvSpPr>
              <p:cNvPr id="2180" name="Google Shape;2180;p38"/>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181" name="Google Shape;2181;p38"/>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Funding</a:t>
                </a:r>
                <a:r>
                  <a:rPr lang="en-US" sz="1000" b="1">
                    <a:solidFill>
                      <a:schemeClr val="dk1"/>
                    </a:solidFill>
                    <a:latin typeface="Arial"/>
                    <a:ea typeface="Arial"/>
                    <a:cs typeface="Arial"/>
                    <a:sym typeface="Arial"/>
                  </a:rPr>
                  <a:t> </a:t>
                </a:r>
                <a:endParaRPr sz="1000" b="1">
                  <a:solidFill>
                    <a:schemeClr val="dk1"/>
                  </a:solidFill>
                  <a:latin typeface="Arial"/>
                  <a:ea typeface="Arial"/>
                  <a:cs typeface="Arial"/>
                  <a:sym typeface="Arial"/>
                </a:endParaRPr>
              </a:p>
            </p:txBody>
          </p:sp>
          <p:cxnSp>
            <p:nvCxnSpPr>
              <p:cNvPr id="2182" name="Google Shape;2182;p38"/>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nvGrpSpPr>
            <p:cNvPr id="2183" name="Google Shape;2183;p38"/>
            <p:cNvGrpSpPr/>
            <p:nvPr/>
          </p:nvGrpSpPr>
          <p:grpSpPr>
            <a:xfrm>
              <a:off x="445575" y="4226504"/>
              <a:ext cx="6868539" cy="1755228"/>
              <a:chOff x="445575" y="4915615"/>
              <a:chExt cx="6868539" cy="1755228"/>
            </a:xfrm>
          </p:grpSpPr>
          <p:sp>
            <p:nvSpPr>
              <p:cNvPr id="2184" name="Google Shape;2184;p38"/>
              <p:cNvSpPr txBox="1"/>
              <p:nvPr/>
            </p:nvSpPr>
            <p:spPr>
              <a:xfrm>
                <a:off x="445575" y="6209178"/>
                <a:ext cx="6859228" cy="46166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A total of ₦178,800,260,723 in monetary resources was available for the COVID-19 respo</a:t>
                </a:r>
                <a:r>
                  <a:rPr lang="en-US" sz="1000" dirty="0">
                    <a:solidFill>
                      <a:schemeClr val="tx1"/>
                    </a:solidFill>
                    <a:latin typeface="Arial"/>
                    <a:ea typeface="Arial"/>
                    <a:cs typeface="Arial"/>
                    <a:sym typeface="Arial"/>
                  </a:rPr>
                  <a:t>nse as shown below. About 79% of funds </a:t>
                </a:r>
                <a:r>
                  <a:rPr lang="en-US" sz="1000" dirty="0">
                    <a:solidFill>
                      <a:schemeClr val="dk1"/>
                    </a:solidFill>
                    <a:latin typeface="Arial"/>
                    <a:ea typeface="Arial"/>
                    <a:cs typeface="Arial"/>
                    <a:sym typeface="Arial"/>
                  </a:rPr>
                  <a:t>from donors and partners were used directly to support activities without passing through the PTF or government account</a:t>
                </a:r>
                <a:endParaRPr sz="1000" b="1" dirty="0">
                  <a:solidFill>
                    <a:schemeClr val="dk1"/>
                  </a:solidFill>
                  <a:latin typeface="Arial"/>
                  <a:ea typeface="Arial"/>
                  <a:cs typeface="Arial"/>
                  <a:sym typeface="Arial"/>
                </a:endParaRPr>
              </a:p>
            </p:txBody>
          </p:sp>
          <p:sp>
            <p:nvSpPr>
              <p:cNvPr id="2185" name="Google Shape;2185;p38"/>
              <p:cNvSpPr txBox="1"/>
              <p:nvPr/>
            </p:nvSpPr>
            <p:spPr>
              <a:xfrm>
                <a:off x="454886" y="4915615"/>
                <a:ext cx="6859228" cy="138499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In order to deliver on its mandate of coordinating Nigeria’s COVID-19 pandemic response and finance its operations (activities of various Pillars and MDAs), the PTF developed a budget and engaged various stakeholders (Government Agencies, International partners, NGOs, Private Sector etc.) to raise the financial resources </a:t>
                </a:r>
                <a:r>
                  <a:rPr lang="en-US" sz="1000" dirty="0">
                    <a:solidFill>
                      <a:schemeClr val="tx1"/>
                    </a:solidFill>
                    <a:latin typeface="Arial"/>
                    <a:ea typeface="Arial"/>
                    <a:cs typeface="Arial"/>
                    <a:sym typeface="Arial"/>
                  </a:rPr>
                  <a:t>required to fight the epidemic</a:t>
                </a:r>
                <a:r>
                  <a:rPr lang="en-US" sz="1000" dirty="0">
                    <a:solidFill>
                      <a:schemeClr val="dk1"/>
                    </a:solidFill>
                    <a:latin typeface="Arial"/>
                    <a:ea typeface="Arial"/>
                    <a:cs typeface="Arial"/>
                    <a:sym typeface="Arial"/>
                  </a:rPr>
                  <a:t>. </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Funds were donated to ensure the effective implementation of the COVID-19 pandemic response from two (2) key sources: </a:t>
                </a:r>
                <a:endParaRPr dirty="0"/>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The Federal Government of Nigeria (FGN)</a:t>
                </a:r>
                <a:endParaRPr dirty="0"/>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Partners and Donors </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p:txBody>
          </p:sp>
        </p:grpSp>
      </p:grpSp>
      <p:grpSp>
        <p:nvGrpSpPr>
          <p:cNvPr id="2186" name="Google Shape;2186;p38"/>
          <p:cNvGrpSpPr/>
          <p:nvPr/>
        </p:nvGrpSpPr>
        <p:grpSpPr>
          <a:xfrm>
            <a:off x="764745" y="6240077"/>
            <a:ext cx="6239511" cy="3385568"/>
            <a:chOff x="764745" y="5364419"/>
            <a:chExt cx="6239511" cy="2633125"/>
          </a:xfrm>
        </p:grpSpPr>
        <p:graphicFrame>
          <p:nvGraphicFramePr>
            <p:cNvPr id="2187" name="Google Shape;2187;p38"/>
            <p:cNvGraphicFramePr/>
            <p:nvPr/>
          </p:nvGraphicFramePr>
          <p:xfrm>
            <a:off x="764745" y="5364419"/>
            <a:ext cx="6239509" cy="2633124"/>
          </p:xfrm>
          <a:graphic>
            <a:graphicData uri="http://schemas.openxmlformats.org/drawingml/2006/chart">
              <c:chart xmlns:c="http://schemas.openxmlformats.org/drawingml/2006/chart" xmlns:r="http://schemas.openxmlformats.org/officeDocument/2006/relationships" r:id="rId4"/>
            </a:graphicData>
          </a:graphic>
        </p:graphicFrame>
        <p:sp>
          <p:nvSpPr>
            <p:cNvPr id="2188" name="Google Shape;2188;p38"/>
            <p:cNvSpPr/>
            <p:nvPr/>
          </p:nvSpPr>
          <p:spPr>
            <a:xfrm>
              <a:off x="764746" y="5364420"/>
              <a:ext cx="6239510" cy="2633124"/>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2189" name="Google Shape;2189;p38"/>
            <p:cNvSpPr/>
            <p:nvPr/>
          </p:nvSpPr>
          <p:spPr>
            <a:xfrm>
              <a:off x="6133670" y="5746474"/>
              <a:ext cx="870584" cy="463378"/>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graphicFrame>
        <p:nvGraphicFramePr>
          <p:cNvPr id="2190" name="Google Shape;2190;p38"/>
          <p:cNvGraphicFramePr/>
          <p:nvPr/>
        </p:nvGraphicFramePr>
        <p:xfrm>
          <a:off x="6115050" y="6599880"/>
          <a:ext cx="870575" cy="729645"/>
        </p:xfrm>
        <a:graphic>
          <a:graphicData uri="http://schemas.openxmlformats.org/drawingml/2006/table">
            <a:tbl>
              <a:tblPr firstRow="1" bandRow="1">
                <a:noFill/>
                <a:tableStyleId>{FF75322B-DABF-467D-BC40-7EAB2D41CF18}</a:tableStyleId>
              </a:tblPr>
              <a:tblGrid>
                <a:gridCol w="870575">
                  <a:extLst>
                    <a:ext uri="{9D8B030D-6E8A-4147-A177-3AD203B41FA5}">
                      <a16:colId xmlns:a16="http://schemas.microsoft.com/office/drawing/2014/main" val="20000"/>
                    </a:ext>
                  </a:extLst>
                </a:gridCol>
              </a:tblGrid>
              <a:tr h="196350">
                <a:tc>
                  <a:txBody>
                    <a:bodyPr/>
                    <a:lstStyle/>
                    <a:p>
                      <a:pPr marL="0" marR="0" lvl="0" indent="0" algn="r" rtl="0">
                        <a:spcBef>
                          <a:spcPts val="0"/>
                        </a:spcBef>
                        <a:spcAft>
                          <a:spcPts val="0"/>
                        </a:spcAft>
                        <a:buNone/>
                      </a:pPr>
                      <a:r>
                        <a:rPr lang="en-US" sz="996" b="0" i="0" u="none" strike="noStrike" cap="none">
                          <a:solidFill>
                            <a:schemeClr val="lt1"/>
                          </a:solidFill>
                          <a:latin typeface="Arial"/>
                          <a:ea typeface="Arial"/>
                          <a:cs typeface="Arial"/>
                          <a:sym typeface="Arial"/>
                        </a:rPr>
                        <a:t> ₦ 141.1b </a:t>
                      </a:r>
                      <a:endParaRPr/>
                    </a:p>
                  </a:txBody>
                  <a:tcPr marL="91450" marR="91450" marT="45725" marB="45725" anchor="ctr">
                    <a:solidFill>
                      <a:srgbClr val="008751"/>
                    </a:solidFill>
                  </a:tcPr>
                </a:tc>
                <a:extLst>
                  <a:ext uri="{0D108BD9-81ED-4DB2-BD59-A6C34878D82A}">
                    <a16:rowId xmlns:a16="http://schemas.microsoft.com/office/drawing/2014/main" val="10000"/>
                  </a:ext>
                </a:extLst>
              </a:tr>
              <a:tr h="196350">
                <a:tc>
                  <a:txBody>
                    <a:bodyPr/>
                    <a:lstStyle/>
                    <a:p>
                      <a:pPr marL="0" marR="0" lvl="0" indent="0" algn="r" rtl="0">
                        <a:spcBef>
                          <a:spcPts val="0"/>
                        </a:spcBef>
                        <a:spcAft>
                          <a:spcPts val="0"/>
                        </a:spcAft>
                        <a:buNone/>
                      </a:pPr>
                      <a:r>
                        <a:rPr lang="en-US" sz="996" b="0" i="0" u="none" strike="noStrike" cap="none">
                          <a:solidFill>
                            <a:schemeClr val="lt1"/>
                          </a:solidFill>
                          <a:latin typeface="Arial"/>
                          <a:ea typeface="Arial"/>
                          <a:cs typeface="Arial"/>
                          <a:sym typeface="Arial"/>
                        </a:rPr>
                        <a:t> ₦ 15.6b</a:t>
                      </a:r>
                      <a:endParaRPr sz="996" u="none" strike="noStrike" cap="none"/>
                    </a:p>
                  </a:txBody>
                  <a:tcPr marL="91450" marR="91450" marT="45725" marB="45725" anchor="ctr">
                    <a:solidFill>
                      <a:srgbClr val="595959"/>
                    </a:solidFill>
                  </a:tcPr>
                </a:tc>
                <a:extLst>
                  <a:ext uri="{0D108BD9-81ED-4DB2-BD59-A6C34878D82A}">
                    <a16:rowId xmlns:a16="http://schemas.microsoft.com/office/drawing/2014/main" val="10001"/>
                  </a:ext>
                </a:extLst>
              </a:tr>
              <a:tr h="196350">
                <a:tc>
                  <a:txBody>
                    <a:bodyPr/>
                    <a:lstStyle/>
                    <a:p>
                      <a:pPr marL="0" marR="0" lvl="0" indent="0" algn="r" rtl="0">
                        <a:spcBef>
                          <a:spcPts val="0"/>
                        </a:spcBef>
                        <a:spcAft>
                          <a:spcPts val="0"/>
                        </a:spcAft>
                        <a:buNone/>
                      </a:pPr>
                      <a:r>
                        <a:rPr lang="en-US" sz="996" b="0" i="0" u="none" strike="noStrike" cap="none">
                          <a:solidFill>
                            <a:schemeClr val="lt1"/>
                          </a:solidFill>
                          <a:latin typeface="Arial"/>
                          <a:ea typeface="Arial"/>
                          <a:cs typeface="Arial"/>
                          <a:sym typeface="Arial"/>
                        </a:rPr>
                        <a:t> ₦ 22.2b</a:t>
                      </a:r>
                      <a:endParaRPr sz="996" u="none" strike="noStrike" cap="none"/>
                    </a:p>
                  </a:txBody>
                  <a:tcPr marL="91450" marR="91450" marT="45725" marB="45725" anchor="ctr">
                    <a:solidFill>
                      <a:srgbClr val="FEB188"/>
                    </a:solidFill>
                  </a:tcPr>
                </a:tc>
                <a:extLst>
                  <a:ext uri="{0D108BD9-81ED-4DB2-BD59-A6C34878D82A}">
                    <a16:rowId xmlns:a16="http://schemas.microsoft.com/office/drawing/2014/main" val="10002"/>
                  </a:ext>
                </a:extLst>
              </a:tr>
            </a:tbl>
          </a:graphicData>
        </a:graphic>
      </p:graphicFrame>
      <p:sp>
        <p:nvSpPr>
          <p:cNvPr id="2191" name="Google Shape;2191;p38"/>
          <p:cNvSpPr txBox="1"/>
          <p:nvPr/>
        </p:nvSpPr>
        <p:spPr>
          <a:xfrm>
            <a:off x="764745" y="9655958"/>
            <a:ext cx="6859228"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900"/>
              <a:buFont typeface="Arial"/>
              <a:buNone/>
            </a:pPr>
            <a:r>
              <a:rPr lang="en-US" sz="900" b="1" i="1" u="none" strike="noStrike" cap="none" dirty="0">
                <a:solidFill>
                  <a:srgbClr val="000000"/>
                </a:solidFill>
                <a:latin typeface="Arial"/>
                <a:ea typeface="Arial"/>
                <a:cs typeface="Arial"/>
                <a:sym typeface="Arial"/>
              </a:rPr>
              <a:t>* Source UNDP dashboard, OSGF, Resource Mobilization Pillar</a:t>
            </a:r>
            <a:endParaRPr dirty="0"/>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196"/>
        <p:cNvGrpSpPr/>
        <p:nvPr/>
      </p:nvGrpSpPr>
      <p:grpSpPr>
        <a:xfrm>
          <a:off x="0" y="0"/>
          <a:ext cx="0" cy="0"/>
          <a:chOff x="0" y="0"/>
          <a:chExt cx="0" cy="0"/>
        </a:xfrm>
      </p:grpSpPr>
      <p:pic>
        <p:nvPicPr>
          <p:cNvPr id="2197" name="Google Shape;2197;p3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198" name="Google Shape;2198;p3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42</a:t>
            </a:fld>
            <a:endParaRPr sz="500">
              <a:solidFill>
                <a:srgbClr val="161616"/>
              </a:solidFill>
            </a:endParaRPr>
          </a:p>
        </p:txBody>
      </p:sp>
      <p:sp>
        <p:nvSpPr>
          <p:cNvPr id="2199" name="Google Shape;2199;p3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200" name="Google Shape;2200;p3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2201" name="Google Shape;2201;p3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202" name="Google Shape;2202;p3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203" name="Google Shape;2203;p3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2204" name="Google Shape;2204;p39"/>
          <p:cNvGrpSpPr/>
          <p:nvPr/>
        </p:nvGrpSpPr>
        <p:grpSpPr>
          <a:xfrm>
            <a:off x="312508" y="1639639"/>
            <a:ext cx="7001606" cy="8359061"/>
            <a:chOff x="312508" y="1647493"/>
            <a:chExt cx="7001606" cy="8359061"/>
          </a:xfrm>
        </p:grpSpPr>
        <p:sp>
          <p:nvSpPr>
            <p:cNvPr id="2205" name="Google Shape;2205;p39"/>
            <p:cNvSpPr txBox="1"/>
            <p:nvPr/>
          </p:nvSpPr>
          <p:spPr>
            <a:xfrm>
              <a:off x="454886" y="6193639"/>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The focus on capacity development was in three categories: </a:t>
              </a:r>
              <a:endParaRPr/>
            </a:p>
          </p:txBody>
        </p:sp>
        <p:grpSp>
          <p:nvGrpSpPr>
            <p:cNvPr id="2206" name="Google Shape;2206;p39"/>
            <p:cNvGrpSpPr/>
            <p:nvPr/>
          </p:nvGrpSpPr>
          <p:grpSpPr>
            <a:xfrm>
              <a:off x="454886" y="6443867"/>
              <a:ext cx="6140224" cy="937252"/>
              <a:chOff x="454886" y="1885111"/>
              <a:chExt cx="6140224" cy="937252"/>
            </a:xfrm>
          </p:grpSpPr>
          <p:grpSp>
            <p:nvGrpSpPr>
              <p:cNvPr id="2207" name="Google Shape;2207;p39"/>
              <p:cNvGrpSpPr/>
              <p:nvPr/>
            </p:nvGrpSpPr>
            <p:grpSpPr>
              <a:xfrm>
                <a:off x="620228" y="2074972"/>
                <a:ext cx="5781676" cy="557530"/>
                <a:chOff x="0" y="0"/>
                <a:chExt cx="5782042" cy="557530"/>
              </a:xfrm>
            </p:grpSpPr>
            <p:grpSp>
              <p:nvGrpSpPr>
                <p:cNvPr id="2208" name="Google Shape;2208;p39"/>
                <p:cNvGrpSpPr/>
                <p:nvPr/>
              </p:nvGrpSpPr>
              <p:grpSpPr>
                <a:xfrm>
                  <a:off x="0" y="0"/>
                  <a:ext cx="1847850" cy="557530"/>
                  <a:chOff x="0" y="0"/>
                  <a:chExt cx="1847850" cy="557530"/>
                </a:xfrm>
              </p:grpSpPr>
              <p:sp>
                <p:nvSpPr>
                  <p:cNvPr id="2209" name="Google Shape;2209;p39"/>
                  <p:cNvSpPr/>
                  <p:nvPr/>
                </p:nvSpPr>
                <p:spPr>
                  <a:xfrm>
                    <a:off x="1385013" y="98385"/>
                    <a:ext cx="360760" cy="360760"/>
                  </a:xfrm>
                  <a:custGeom>
                    <a:avLst/>
                    <a:gdLst/>
                    <a:ahLst/>
                    <a:cxnLst/>
                    <a:rect l="l" t="t" r="r" b="b"/>
                    <a:pathLst>
                      <a:path w="200" h="200" extrusionOk="0">
                        <a:moveTo>
                          <a:pt x="63" y="175"/>
                        </a:moveTo>
                        <a:cubicBezTo>
                          <a:pt x="75" y="123"/>
                          <a:pt x="75" y="123"/>
                          <a:pt x="75" y="123"/>
                        </a:cubicBezTo>
                        <a:cubicBezTo>
                          <a:pt x="125" y="123"/>
                          <a:pt x="125" y="123"/>
                          <a:pt x="125" y="123"/>
                        </a:cubicBezTo>
                        <a:cubicBezTo>
                          <a:pt x="138" y="175"/>
                          <a:pt x="138" y="175"/>
                          <a:pt x="138" y="175"/>
                        </a:cubicBezTo>
                        <a:lnTo>
                          <a:pt x="63" y="175"/>
                        </a:lnTo>
                        <a:close/>
                        <a:moveTo>
                          <a:pt x="69" y="49"/>
                        </a:moveTo>
                        <a:cubicBezTo>
                          <a:pt x="88" y="49"/>
                          <a:pt x="88" y="49"/>
                          <a:pt x="88" y="49"/>
                        </a:cubicBezTo>
                        <a:cubicBezTo>
                          <a:pt x="88" y="30"/>
                          <a:pt x="88" y="30"/>
                          <a:pt x="88" y="30"/>
                        </a:cubicBezTo>
                        <a:cubicBezTo>
                          <a:pt x="113" y="30"/>
                          <a:pt x="113" y="30"/>
                          <a:pt x="113" y="30"/>
                        </a:cubicBezTo>
                        <a:cubicBezTo>
                          <a:pt x="113" y="49"/>
                          <a:pt x="113" y="49"/>
                          <a:pt x="113" y="49"/>
                        </a:cubicBezTo>
                        <a:cubicBezTo>
                          <a:pt x="131" y="49"/>
                          <a:pt x="131" y="49"/>
                          <a:pt x="131" y="49"/>
                        </a:cubicBezTo>
                        <a:cubicBezTo>
                          <a:pt x="131" y="74"/>
                          <a:pt x="131" y="74"/>
                          <a:pt x="131" y="74"/>
                        </a:cubicBezTo>
                        <a:cubicBezTo>
                          <a:pt x="113" y="74"/>
                          <a:pt x="113" y="74"/>
                          <a:pt x="113" y="74"/>
                        </a:cubicBezTo>
                        <a:cubicBezTo>
                          <a:pt x="113" y="93"/>
                          <a:pt x="113" y="93"/>
                          <a:pt x="113" y="93"/>
                        </a:cubicBezTo>
                        <a:cubicBezTo>
                          <a:pt x="88" y="93"/>
                          <a:pt x="88" y="93"/>
                          <a:pt x="88" y="93"/>
                        </a:cubicBezTo>
                        <a:cubicBezTo>
                          <a:pt x="88" y="74"/>
                          <a:pt x="88" y="74"/>
                          <a:pt x="88" y="74"/>
                        </a:cubicBezTo>
                        <a:cubicBezTo>
                          <a:pt x="69" y="74"/>
                          <a:pt x="69" y="74"/>
                          <a:pt x="69" y="74"/>
                        </a:cubicBezTo>
                        <a:lnTo>
                          <a:pt x="69" y="49"/>
                        </a:lnTo>
                        <a:close/>
                        <a:moveTo>
                          <a:pt x="188" y="138"/>
                        </a:moveTo>
                        <a:cubicBezTo>
                          <a:pt x="188" y="38"/>
                          <a:pt x="188" y="38"/>
                          <a:pt x="188" y="38"/>
                        </a:cubicBezTo>
                        <a:cubicBezTo>
                          <a:pt x="188" y="31"/>
                          <a:pt x="182" y="25"/>
                          <a:pt x="175" y="25"/>
                        </a:cubicBezTo>
                        <a:cubicBezTo>
                          <a:pt x="167" y="25"/>
                          <a:pt x="167" y="25"/>
                          <a:pt x="167" y="25"/>
                        </a:cubicBezTo>
                        <a:cubicBezTo>
                          <a:pt x="167" y="13"/>
                          <a:pt x="167" y="13"/>
                          <a:pt x="167" y="13"/>
                        </a:cubicBezTo>
                        <a:cubicBezTo>
                          <a:pt x="167" y="6"/>
                          <a:pt x="162" y="0"/>
                          <a:pt x="155" y="0"/>
                        </a:cubicBezTo>
                        <a:cubicBezTo>
                          <a:pt x="46" y="0"/>
                          <a:pt x="46" y="0"/>
                          <a:pt x="46" y="0"/>
                        </a:cubicBezTo>
                        <a:cubicBezTo>
                          <a:pt x="39" y="0"/>
                          <a:pt x="33" y="6"/>
                          <a:pt x="33" y="13"/>
                        </a:cubicBezTo>
                        <a:cubicBezTo>
                          <a:pt x="33" y="25"/>
                          <a:pt x="33" y="25"/>
                          <a:pt x="33" y="25"/>
                        </a:cubicBezTo>
                        <a:cubicBezTo>
                          <a:pt x="25" y="25"/>
                          <a:pt x="25" y="25"/>
                          <a:pt x="25" y="25"/>
                        </a:cubicBezTo>
                        <a:cubicBezTo>
                          <a:pt x="18" y="25"/>
                          <a:pt x="13" y="31"/>
                          <a:pt x="13" y="38"/>
                        </a:cubicBezTo>
                        <a:cubicBezTo>
                          <a:pt x="13" y="138"/>
                          <a:pt x="13" y="138"/>
                          <a:pt x="13" y="138"/>
                        </a:cubicBezTo>
                        <a:cubicBezTo>
                          <a:pt x="0" y="150"/>
                          <a:pt x="0" y="150"/>
                          <a:pt x="0" y="150"/>
                        </a:cubicBezTo>
                        <a:cubicBezTo>
                          <a:pt x="0" y="200"/>
                          <a:pt x="0" y="200"/>
                          <a:pt x="0" y="200"/>
                        </a:cubicBezTo>
                        <a:cubicBezTo>
                          <a:pt x="13" y="200"/>
                          <a:pt x="13" y="200"/>
                          <a:pt x="13" y="200"/>
                        </a:cubicBezTo>
                        <a:cubicBezTo>
                          <a:pt x="13" y="200"/>
                          <a:pt x="13" y="200"/>
                          <a:pt x="13" y="200"/>
                        </a:cubicBezTo>
                        <a:cubicBezTo>
                          <a:pt x="46" y="200"/>
                          <a:pt x="46" y="200"/>
                          <a:pt x="46" y="200"/>
                        </a:cubicBezTo>
                        <a:cubicBezTo>
                          <a:pt x="155" y="200"/>
                          <a:pt x="155" y="200"/>
                          <a:pt x="155" y="200"/>
                        </a:cubicBezTo>
                        <a:cubicBezTo>
                          <a:pt x="188" y="200"/>
                          <a:pt x="188" y="200"/>
                          <a:pt x="188" y="200"/>
                        </a:cubicBezTo>
                        <a:cubicBezTo>
                          <a:pt x="188" y="200"/>
                          <a:pt x="188" y="200"/>
                          <a:pt x="188" y="200"/>
                        </a:cubicBezTo>
                        <a:cubicBezTo>
                          <a:pt x="200" y="200"/>
                          <a:pt x="200" y="200"/>
                          <a:pt x="200" y="200"/>
                        </a:cubicBezTo>
                        <a:cubicBezTo>
                          <a:pt x="200" y="150"/>
                          <a:pt x="200" y="150"/>
                          <a:pt x="200" y="150"/>
                        </a:cubicBezTo>
                        <a:lnTo>
                          <a:pt x="188" y="138"/>
                        </a:lnTo>
                        <a:close/>
                      </a:path>
                    </a:pathLst>
                  </a:custGeom>
                  <a:solidFill>
                    <a:srgbClr val="175C2C"/>
                  </a:solidFill>
                  <a:ln>
                    <a:noFill/>
                  </a:ln>
                </p:spPr>
                <p:txBody>
                  <a:bodyPr spcFirstLastPara="1" wrap="square" lIns="58625" tIns="29300" rIns="58625" bIns="293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175C2C"/>
                      </a:solidFill>
                      <a:latin typeface="Arial"/>
                      <a:ea typeface="Arial"/>
                      <a:cs typeface="Arial"/>
                      <a:sym typeface="Arial"/>
                    </a:endParaRPr>
                  </a:p>
                </p:txBody>
              </p:sp>
              <p:sp>
                <p:nvSpPr>
                  <p:cNvPr id="2210" name="Google Shape;2210;p39"/>
                  <p:cNvSpPr/>
                  <p:nvPr/>
                </p:nvSpPr>
                <p:spPr>
                  <a:xfrm>
                    <a:off x="0" y="0"/>
                    <a:ext cx="1847850" cy="557530"/>
                  </a:xfrm>
                  <a:prstGeom prst="roundRect">
                    <a:avLst>
                      <a:gd name="adj" fmla="val 16667"/>
                    </a:avLst>
                  </a:prstGeom>
                  <a:noFill/>
                  <a:ln w="12700" cap="flat" cmpd="sng">
                    <a:solidFill>
                      <a:srgbClr val="008751"/>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5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Facilities</a:t>
                    </a:r>
                    <a:endParaRPr sz="850" b="0" u="none" strike="noStrike" cap="none">
                      <a:solidFill>
                        <a:srgbClr val="175C2C"/>
                      </a:solidFill>
                      <a:latin typeface="Arial"/>
                      <a:ea typeface="Arial"/>
                      <a:cs typeface="Arial"/>
                      <a:sym typeface="Arial"/>
                    </a:endParaRPr>
                  </a:p>
                </p:txBody>
              </p:sp>
            </p:grpSp>
            <p:grpSp>
              <p:nvGrpSpPr>
                <p:cNvPr id="2211" name="Google Shape;2211;p39"/>
                <p:cNvGrpSpPr/>
                <p:nvPr/>
              </p:nvGrpSpPr>
              <p:grpSpPr>
                <a:xfrm>
                  <a:off x="1941166" y="0"/>
                  <a:ext cx="1847850" cy="557530"/>
                  <a:chOff x="1941166" y="0"/>
                  <a:chExt cx="1847850" cy="557530"/>
                </a:xfrm>
              </p:grpSpPr>
              <p:sp>
                <p:nvSpPr>
                  <p:cNvPr id="2212" name="Google Shape;2212;p39"/>
                  <p:cNvSpPr/>
                  <p:nvPr/>
                </p:nvSpPr>
                <p:spPr>
                  <a:xfrm>
                    <a:off x="1941166" y="0"/>
                    <a:ext cx="1847850" cy="557530"/>
                  </a:xfrm>
                  <a:prstGeom prst="roundRect">
                    <a:avLst>
                      <a:gd name="adj" fmla="val 16667"/>
                    </a:avLst>
                  </a:prstGeom>
                  <a:noFill/>
                  <a:ln w="12700" cap="flat" cmpd="sng">
                    <a:solidFill>
                      <a:srgbClr val="008751"/>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5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Testing</a:t>
                    </a:r>
                    <a:endParaRPr sz="850" b="0" u="none" strike="noStrike" cap="none">
                      <a:solidFill>
                        <a:srgbClr val="175C2C"/>
                      </a:solidFill>
                      <a:latin typeface="Arial"/>
                      <a:ea typeface="Arial"/>
                      <a:cs typeface="Arial"/>
                      <a:sym typeface="Arial"/>
                    </a:endParaRPr>
                  </a:p>
                </p:txBody>
              </p:sp>
              <p:sp>
                <p:nvSpPr>
                  <p:cNvPr id="2213" name="Google Shape;2213;p39"/>
                  <p:cNvSpPr/>
                  <p:nvPr/>
                </p:nvSpPr>
                <p:spPr>
                  <a:xfrm>
                    <a:off x="3352286" y="98385"/>
                    <a:ext cx="334653" cy="360760"/>
                  </a:xfrm>
                  <a:custGeom>
                    <a:avLst/>
                    <a:gdLst/>
                    <a:ahLst/>
                    <a:cxnLst/>
                    <a:rect l="l" t="t" r="r" b="b"/>
                    <a:pathLst>
                      <a:path w="186" h="201" extrusionOk="0">
                        <a:moveTo>
                          <a:pt x="143" y="119"/>
                        </a:moveTo>
                        <a:cubicBezTo>
                          <a:pt x="129" y="119"/>
                          <a:pt x="129" y="119"/>
                          <a:pt x="129" y="119"/>
                        </a:cubicBezTo>
                        <a:cubicBezTo>
                          <a:pt x="129" y="92"/>
                          <a:pt x="129" y="92"/>
                          <a:pt x="129" y="92"/>
                        </a:cubicBezTo>
                        <a:cubicBezTo>
                          <a:pt x="156" y="86"/>
                          <a:pt x="176" y="63"/>
                          <a:pt x="176" y="34"/>
                        </a:cubicBezTo>
                        <a:cubicBezTo>
                          <a:pt x="176" y="8"/>
                          <a:pt x="176" y="8"/>
                          <a:pt x="176" y="8"/>
                        </a:cubicBezTo>
                        <a:cubicBezTo>
                          <a:pt x="176" y="4"/>
                          <a:pt x="172" y="0"/>
                          <a:pt x="167" y="0"/>
                        </a:cubicBezTo>
                        <a:cubicBezTo>
                          <a:pt x="138" y="0"/>
                          <a:pt x="138" y="0"/>
                          <a:pt x="138" y="0"/>
                        </a:cubicBezTo>
                        <a:cubicBezTo>
                          <a:pt x="131" y="0"/>
                          <a:pt x="126" y="6"/>
                          <a:pt x="126" y="12"/>
                        </a:cubicBezTo>
                        <a:cubicBezTo>
                          <a:pt x="126" y="19"/>
                          <a:pt x="131" y="25"/>
                          <a:pt x="138" y="25"/>
                        </a:cubicBezTo>
                        <a:cubicBezTo>
                          <a:pt x="151" y="25"/>
                          <a:pt x="151" y="25"/>
                          <a:pt x="151" y="25"/>
                        </a:cubicBezTo>
                        <a:cubicBezTo>
                          <a:pt x="151" y="33"/>
                          <a:pt x="151" y="33"/>
                          <a:pt x="151" y="33"/>
                        </a:cubicBezTo>
                        <a:cubicBezTo>
                          <a:pt x="151" y="51"/>
                          <a:pt x="138" y="67"/>
                          <a:pt x="120" y="68"/>
                        </a:cubicBezTo>
                        <a:cubicBezTo>
                          <a:pt x="99" y="70"/>
                          <a:pt x="82" y="54"/>
                          <a:pt x="82" y="34"/>
                        </a:cubicBezTo>
                        <a:cubicBezTo>
                          <a:pt x="82" y="25"/>
                          <a:pt x="82" y="25"/>
                          <a:pt x="82" y="25"/>
                        </a:cubicBezTo>
                        <a:cubicBezTo>
                          <a:pt x="95" y="25"/>
                          <a:pt x="95" y="25"/>
                          <a:pt x="95" y="25"/>
                        </a:cubicBezTo>
                        <a:cubicBezTo>
                          <a:pt x="101" y="25"/>
                          <a:pt x="107" y="19"/>
                          <a:pt x="107" y="12"/>
                        </a:cubicBezTo>
                        <a:cubicBezTo>
                          <a:pt x="107" y="6"/>
                          <a:pt x="101" y="0"/>
                          <a:pt x="95" y="0"/>
                        </a:cubicBezTo>
                        <a:cubicBezTo>
                          <a:pt x="65" y="0"/>
                          <a:pt x="65" y="0"/>
                          <a:pt x="65" y="0"/>
                        </a:cubicBezTo>
                        <a:cubicBezTo>
                          <a:pt x="61" y="0"/>
                          <a:pt x="57" y="4"/>
                          <a:pt x="57" y="8"/>
                        </a:cubicBezTo>
                        <a:cubicBezTo>
                          <a:pt x="57" y="34"/>
                          <a:pt x="57" y="34"/>
                          <a:pt x="57" y="34"/>
                        </a:cubicBezTo>
                        <a:cubicBezTo>
                          <a:pt x="57" y="63"/>
                          <a:pt x="77" y="86"/>
                          <a:pt x="104" y="92"/>
                        </a:cubicBezTo>
                        <a:cubicBezTo>
                          <a:pt x="104" y="119"/>
                          <a:pt x="104" y="119"/>
                          <a:pt x="104" y="119"/>
                        </a:cubicBezTo>
                        <a:cubicBezTo>
                          <a:pt x="93" y="119"/>
                          <a:pt x="93" y="119"/>
                          <a:pt x="93" y="119"/>
                        </a:cubicBezTo>
                        <a:cubicBezTo>
                          <a:pt x="87" y="98"/>
                          <a:pt x="67" y="82"/>
                          <a:pt x="44" y="84"/>
                        </a:cubicBezTo>
                        <a:cubicBezTo>
                          <a:pt x="20" y="86"/>
                          <a:pt x="1" y="106"/>
                          <a:pt x="0" y="130"/>
                        </a:cubicBezTo>
                        <a:cubicBezTo>
                          <a:pt x="0" y="157"/>
                          <a:pt x="21" y="178"/>
                          <a:pt x="47" y="178"/>
                        </a:cubicBezTo>
                        <a:cubicBezTo>
                          <a:pt x="69" y="178"/>
                          <a:pt x="87" y="164"/>
                          <a:pt x="93" y="144"/>
                        </a:cubicBezTo>
                        <a:cubicBezTo>
                          <a:pt x="104" y="144"/>
                          <a:pt x="104" y="144"/>
                          <a:pt x="104" y="144"/>
                        </a:cubicBezTo>
                        <a:cubicBezTo>
                          <a:pt x="104" y="157"/>
                          <a:pt x="104" y="157"/>
                          <a:pt x="104" y="157"/>
                        </a:cubicBezTo>
                        <a:cubicBezTo>
                          <a:pt x="104" y="181"/>
                          <a:pt x="123" y="201"/>
                          <a:pt x="146" y="200"/>
                        </a:cubicBezTo>
                        <a:cubicBezTo>
                          <a:pt x="167" y="199"/>
                          <a:pt x="184" y="182"/>
                          <a:pt x="185" y="161"/>
                        </a:cubicBezTo>
                        <a:cubicBezTo>
                          <a:pt x="186" y="137"/>
                          <a:pt x="166" y="119"/>
                          <a:pt x="143" y="119"/>
                        </a:cubicBezTo>
                        <a:close/>
                        <a:moveTo>
                          <a:pt x="47" y="153"/>
                        </a:moveTo>
                        <a:cubicBezTo>
                          <a:pt x="35" y="153"/>
                          <a:pt x="25" y="143"/>
                          <a:pt x="25" y="131"/>
                        </a:cubicBezTo>
                        <a:cubicBezTo>
                          <a:pt x="25" y="119"/>
                          <a:pt x="35" y="109"/>
                          <a:pt x="47" y="109"/>
                        </a:cubicBezTo>
                        <a:cubicBezTo>
                          <a:pt x="59" y="109"/>
                          <a:pt x="69" y="118"/>
                          <a:pt x="69" y="130"/>
                        </a:cubicBezTo>
                        <a:cubicBezTo>
                          <a:pt x="69" y="132"/>
                          <a:pt x="69" y="132"/>
                          <a:pt x="69" y="132"/>
                        </a:cubicBezTo>
                        <a:cubicBezTo>
                          <a:pt x="69" y="144"/>
                          <a:pt x="59" y="153"/>
                          <a:pt x="47" y="153"/>
                        </a:cubicBezTo>
                        <a:close/>
                        <a:moveTo>
                          <a:pt x="145" y="175"/>
                        </a:moveTo>
                        <a:cubicBezTo>
                          <a:pt x="136" y="175"/>
                          <a:pt x="129" y="168"/>
                          <a:pt x="129" y="159"/>
                        </a:cubicBezTo>
                        <a:cubicBezTo>
                          <a:pt x="129" y="144"/>
                          <a:pt x="129" y="144"/>
                          <a:pt x="129" y="144"/>
                        </a:cubicBezTo>
                        <a:cubicBezTo>
                          <a:pt x="145" y="144"/>
                          <a:pt x="145" y="144"/>
                          <a:pt x="145" y="144"/>
                        </a:cubicBezTo>
                        <a:cubicBezTo>
                          <a:pt x="153" y="144"/>
                          <a:pt x="160" y="151"/>
                          <a:pt x="160" y="159"/>
                        </a:cubicBezTo>
                        <a:cubicBezTo>
                          <a:pt x="160" y="168"/>
                          <a:pt x="153" y="175"/>
                          <a:pt x="145" y="175"/>
                        </a:cubicBezTo>
                        <a:close/>
                        <a:moveTo>
                          <a:pt x="47" y="119"/>
                        </a:moveTo>
                        <a:cubicBezTo>
                          <a:pt x="40" y="119"/>
                          <a:pt x="35" y="124"/>
                          <a:pt x="35" y="131"/>
                        </a:cubicBezTo>
                        <a:cubicBezTo>
                          <a:pt x="35" y="138"/>
                          <a:pt x="40" y="144"/>
                          <a:pt x="47" y="144"/>
                        </a:cubicBezTo>
                        <a:cubicBezTo>
                          <a:pt x="54" y="144"/>
                          <a:pt x="60" y="138"/>
                          <a:pt x="60" y="131"/>
                        </a:cubicBezTo>
                        <a:cubicBezTo>
                          <a:pt x="60" y="124"/>
                          <a:pt x="54" y="119"/>
                          <a:pt x="47" y="119"/>
                        </a:cubicBez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175C2C"/>
                      </a:solidFill>
                      <a:latin typeface="Arial"/>
                      <a:ea typeface="Arial"/>
                      <a:cs typeface="Arial"/>
                      <a:sym typeface="Arial"/>
                    </a:endParaRPr>
                  </a:p>
                </p:txBody>
              </p:sp>
            </p:grpSp>
            <p:grpSp>
              <p:nvGrpSpPr>
                <p:cNvPr id="2214" name="Google Shape;2214;p39"/>
                <p:cNvGrpSpPr/>
                <p:nvPr/>
              </p:nvGrpSpPr>
              <p:grpSpPr>
                <a:xfrm>
                  <a:off x="3934192" y="0"/>
                  <a:ext cx="1847850" cy="557530"/>
                  <a:chOff x="3934192" y="0"/>
                  <a:chExt cx="1847850" cy="557530"/>
                </a:xfrm>
              </p:grpSpPr>
              <p:sp>
                <p:nvSpPr>
                  <p:cNvPr id="2215" name="Google Shape;2215;p39"/>
                  <p:cNvSpPr/>
                  <p:nvPr/>
                </p:nvSpPr>
                <p:spPr>
                  <a:xfrm>
                    <a:off x="3934192" y="0"/>
                    <a:ext cx="1847850" cy="557530"/>
                  </a:xfrm>
                  <a:prstGeom prst="roundRect">
                    <a:avLst>
                      <a:gd name="adj" fmla="val 16667"/>
                    </a:avLst>
                  </a:prstGeom>
                  <a:noFill/>
                  <a:ln w="12700" cap="flat" cmpd="sng">
                    <a:solidFill>
                      <a:srgbClr val="008751"/>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5000"/>
                      </a:lnSpc>
                      <a:spcBef>
                        <a:spcPts val="0"/>
                      </a:spcBef>
                      <a:spcAft>
                        <a:spcPts val="0"/>
                      </a:spcAft>
                      <a:buClr>
                        <a:srgbClr val="175C2C"/>
                      </a:buClr>
                      <a:buSzPts val="1000"/>
                      <a:buFont typeface="Arial"/>
                      <a:buNone/>
                    </a:pPr>
                    <a:r>
                      <a:rPr lang="en-US" sz="1000" b="1" u="none" strike="noStrike" cap="none">
                        <a:solidFill>
                          <a:srgbClr val="175C2C"/>
                        </a:solidFill>
                        <a:latin typeface="Arial"/>
                        <a:ea typeface="Arial"/>
                        <a:cs typeface="Arial"/>
                        <a:sym typeface="Arial"/>
                      </a:rPr>
                      <a:t>Training</a:t>
                    </a:r>
                    <a:endParaRPr sz="850" b="0" u="none" strike="noStrike" cap="none">
                      <a:solidFill>
                        <a:srgbClr val="175C2C"/>
                      </a:solidFill>
                      <a:latin typeface="Arial"/>
                      <a:ea typeface="Arial"/>
                      <a:cs typeface="Arial"/>
                      <a:sym typeface="Arial"/>
                    </a:endParaRPr>
                  </a:p>
                </p:txBody>
              </p:sp>
              <p:sp>
                <p:nvSpPr>
                  <p:cNvPr id="2216" name="Google Shape;2216;p39"/>
                  <p:cNvSpPr/>
                  <p:nvPr/>
                </p:nvSpPr>
                <p:spPr>
                  <a:xfrm>
                    <a:off x="5301347" y="118031"/>
                    <a:ext cx="378618" cy="321469"/>
                  </a:xfrm>
                  <a:custGeom>
                    <a:avLst/>
                    <a:gdLst/>
                    <a:ahLst/>
                    <a:cxnLst/>
                    <a:rect l="l" t="t" r="r" b="b"/>
                    <a:pathLst>
                      <a:path w="210" h="178" extrusionOk="0">
                        <a:moveTo>
                          <a:pt x="201" y="150"/>
                        </a:moveTo>
                        <a:cubicBezTo>
                          <a:pt x="184" y="127"/>
                          <a:pt x="148" y="112"/>
                          <a:pt x="105" y="112"/>
                        </a:cubicBezTo>
                        <a:cubicBezTo>
                          <a:pt x="62" y="112"/>
                          <a:pt x="26" y="127"/>
                          <a:pt x="9" y="150"/>
                        </a:cubicBezTo>
                        <a:cubicBezTo>
                          <a:pt x="0" y="161"/>
                          <a:pt x="8" y="178"/>
                          <a:pt x="23" y="178"/>
                        </a:cubicBezTo>
                        <a:cubicBezTo>
                          <a:pt x="187" y="178"/>
                          <a:pt x="187" y="178"/>
                          <a:pt x="187" y="178"/>
                        </a:cubicBezTo>
                        <a:cubicBezTo>
                          <a:pt x="202" y="178"/>
                          <a:pt x="210" y="161"/>
                          <a:pt x="201" y="150"/>
                        </a:cubicBezTo>
                        <a:close/>
                        <a:moveTo>
                          <a:pt x="105" y="81"/>
                        </a:moveTo>
                        <a:cubicBezTo>
                          <a:pt x="127" y="81"/>
                          <a:pt x="146" y="63"/>
                          <a:pt x="146" y="40"/>
                        </a:cubicBezTo>
                        <a:cubicBezTo>
                          <a:pt x="146" y="18"/>
                          <a:pt x="127" y="0"/>
                          <a:pt x="105" y="0"/>
                        </a:cubicBezTo>
                        <a:cubicBezTo>
                          <a:pt x="83" y="0"/>
                          <a:pt x="64" y="18"/>
                          <a:pt x="64" y="40"/>
                        </a:cubicBezTo>
                        <a:cubicBezTo>
                          <a:pt x="64" y="63"/>
                          <a:pt x="83" y="81"/>
                          <a:pt x="105" y="81"/>
                        </a:cubicBezTo>
                        <a:close/>
                      </a:path>
                    </a:pathLst>
                  </a:custGeom>
                  <a:solidFill>
                    <a:srgbClr val="175C2C"/>
                  </a:solidFill>
                  <a:ln>
                    <a:noFill/>
                  </a:ln>
                </p:spPr>
                <p:txBody>
                  <a:bodyPr spcFirstLastPara="1" wrap="square" lIns="58625" tIns="29300" rIns="58625" bIns="293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175C2C"/>
                      </a:solidFill>
                      <a:latin typeface="Arial"/>
                      <a:ea typeface="Arial"/>
                      <a:cs typeface="Arial"/>
                      <a:sym typeface="Arial"/>
                    </a:endParaRPr>
                  </a:p>
                </p:txBody>
              </p:sp>
            </p:grpSp>
          </p:grpSp>
          <p:sp>
            <p:nvSpPr>
              <p:cNvPr id="2217" name="Google Shape;2217;p39"/>
              <p:cNvSpPr/>
              <p:nvPr/>
            </p:nvSpPr>
            <p:spPr>
              <a:xfrm>
                <a:off x="454886" y="1885111"/>
                <a:ext cx="6140224" cy="937252"/>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sp>
          <p:nvSpPr>
            <p:cNvPr id="2218" name="Google Shape;2218;p39"/>
            <p:cNvSpPr txBox="1"/>
            <p:nvPr/>
          </p:nvSpPr>
          <p:spPr>
            <a:xfrm>
              <a:off x="454886" y="7729098"/>
              <a:ext cx="6859228"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in collaboration with </a:t>
              </a:r>
              <a:r>
                <a:rPr lang="en-US" sz="1000" dirty="0">
                  <a:solidFill>
                    <a:schemeClr val="tx1"/>
                  </a:solidFill>
                  <a:latin typeface="Arial"/>
                  <a:ea typeface="Arial"/>
                  <a:cs typeface="Arial"/>
                  <a:sym typeface="Arial"/>
                </a:rPr>
                <a:t>partners, </a:t>
              </a:r>
              <a:r>
                <a:rPr lang="en-US" sz="1000" dirty="0">
                  <a:solidFill>
                    <a:schemeClr val="dk1"/>
                  </a:solidFill>
                  <a:latin typeface="Arial"/>
                  <a:ea typeface="Arial"/>
                  <a:cs typeface="Arial"/>
                  <a:sym typeface="Arial"/>
                </a:rPr>
                <a:t>successfully set up and accredited </a:t>
              </a:r>
              <a:r>
                <a:rPr lang="en-US" sz="1000" b="1" dirty="0">
                  <a:solidFill>
                    <a:schemeClr val="dk1"/>
                  </a:solidFill>
                  <a:latin typeface="Arial"/>
                  <a:ea typeface="Arial"/>
                  <a:cs typeface="Arial"/>
                  <a:sym typeface="Arial"/>
                </a:rPr>
                <a:t>130</a:t>
              </a:r>
              <a:r>
                <a:rPr lang="en-US" sz="1000" dirty="0">
                  <a:solidFill>
                    <a:schemeClr val="dk1"/>
                  </a:solidFill>
                  <a:latin typeface="Arial"/>
                  <a:ea typeface="Arial"/>
                  <a:cs typeface="Arial"/>
                  <a:sym typeface="Arial"/>
                </a:rPr>
                <a:t> isolation/treatment centres with a total capacity of </a:t>
              </a:r>
              <a:r>
                <a:rPr lang="en-US" sz="1000" b="1" dirty="0">
                  <a:solidFill>
                    <a:schemeClr val="dk1"/>
                  </a:solidFill>
                  <a:latin typeface="Arial"/>
                  <a:ea typeface="Arial"/>
                  <a:cs typeface="Arial"/>
                  <a:sym typeface="Arial"/>
                </a:rPr>
                <a:t>7,296</a:t>
              </a:r>
              <a:r>
                <a:rPr lang="en-US" sz="1000" dirty="0">
                  <a:solidFill>
                    <a:schemeClr val="dk1"/>
                  </a:solidFill>
                  <a:latin typeface="Arial"/>
                  <a:ea typeface="Arial"/>
                  <a:cs typeface="Arial"/>
                  <a:sym typeface="Arial"/>
                </a:rPr>
                <a:t> beds across the country over a period of six (6) months. </a:t>
              </a:r>
              <a:endParaRPr sz="1000" dirty="0">
                <a:solidFill>
                  <a:schemeClr val="dk1"/>
                </a:solidFill>
                <a:latin typeface="Arial"/>
                <a:ea typeface="Arial"/>
                <a:cs typeface="Arial"/>
                <a:sym typeface="Arial"/>
              </a:endParaRPr>
            </a:p>
          </p:txBody>
        </p:sp>
        <p:grpSp>
          <p:nvGrpSpPr>
            <p:cNvPr id="2219" name="Google Shape;2219;p39"/>
            <p:cNvGrpSpPr/>
            <p:nvPr/>
          </p:nvGrpSpPr>
          <p:grpSpPr>
            <a:xfrm>
              <a:off x="1931025" y="8121511"/>
              <a:ext cx="3340033" cy="1885043"/>
              <a:chOff x="1931025" y="8492572"/>
              <a:chExt cx="3340033" cy="1885043"/>
            </a:xfrm>
          </p:grpSpPr>
          <p:grpSp>
            <p:nvGrpSpPr>
              <p:cNvPr id="2220" name="Google Shape;2220;p39"/>
              <p:cNvGrpSpPr/>
              <p:nvPr/>
            </p:nvGrpSpPr>
            <p:grpSpPr>
              <a:xfrm>
                <a:off x="2015847" y="8494089"/>
                <a:ext cx="3061334" cy="1883526"/>
                <a:chOff x="0" y="-135382"/>
                <a:chExt cx="3061489" cy="1883686"/>
              </a:xfrm>
            </p:grpSpPr>
            <p:grpSp>
              <p:nvGrpSpPr>
                <p:cNvPr id="2221" name="Google Shape;2221;p39"/>
                <p:cNvGrpSpPr/>
                <p:nvPr/>
              </p:nvGrpSpPr>
              <p:grpSpPr>
                <a:xfrm>
                  <a:off x="1757238" y="-135382"/>
                  <a:ext cx="1304251" cy="1810540"/>
                  <a:chOff x="0" y="-135382"/>
                  <a:chExt cx="1304251" cy="1810540"/>
                </a:xfrm>
              </p:grpSpPr>
              <p:grpSp>
                <p:nvGrpSpPr>
                  <p:cNvPr id="2222" name="Google Shape;2222;p39"/>
                  <p:cNvGrpSpPr/>
                  <p:nvPr/>
                </p:nvGrpSpPr>
                <p:grpSpPr>
                  <a:xfrm>
                    <a:off x="95676" y="-135382"/>
                    <a:ext cx="1114856" cy="949191"/>
                    <a:chOff x="1460043" y="-436222"/>
                    <a:chExt cx="3058763" cy="3058432"/>
                  </a:xfrm>
                </p:grpSpPr>
                <p:grpSp>
                  <p:nvGrpSpPr>
                    <p:cNvPr id="2223" name="Google Shape;2223;p39"/>
                    <p:cNvGrpSpPr/>
                    <p:nvPr/>
                  </p:nvGrpSpPr>
                  <p:grpSpPr>
                    <a:xfrm rot="8610070">
                      <a:off x="1895637" y="0"/>
                      <a:ext cx="2187575" cy="2185988"/>
                      <a:chOff x="1895637" y="0"/>
                      <a:chExt cx="2187575" cy="2185988"/>
                    </a:xfrm>
                  </p:grpSpPr>
                  <p:sp>
                    <p:nvSpPr>
                      <p:cNvPr id="2224" name="Google Shape;2224;p39"/>
                      <p:cNvSpPr/>
                      <p:nvPr/>
                    </p:nvSpPr>
                    <p:spPr>
                      <a:xfrm>
                        <a:off x="2989424" y="0"/>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225" name="Google Shape;2225;p39"/>
                      <p:cNvSpPr/>
                      <p:nvPr/>
                    </p:nvSpPr>
                    <p:spPr>
                      <a:xfrm>
                        <a:off x="1895637" y="0"/>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226" name="Google Shape;2226;p39"/>
                    <p:cNvGrpSpPr/>
                    <p:nvPr/>
                  </p:nvGrpSpPr>
                  <p:grpSpPr>
                    <a:xfrm>
                      <a:off x="2105961" y="218583"/>
                      <a:ext cx="1766928" cy="1766928"/>
                      <a:chOff x="2105961" y="218583"/>
                      <a:chExt cx="1766928" cy="1766928"/>
                    </a:xfrm>
                  </p:grpSpPr>
                  <p:sp>
                    <p:nvSpPr>
                      <p:cNvPr id="2227" name="Google Shape;2227;p39"/>
                      <p:cNvSpPr/>
                      <p:nvPr/>
                    </p:nvSpPr>
                    <p:spPr>
                      <a:xfrm>
                        <a:off x="2105961" y="218583"/>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228" name="Google Shape;2228;p39"/>
                      <p:cNvSpPr/>
                      <p:nvPr/>
                    </p:nvSpPr>
                    <p:spPr>
                      <a:xfrm>
                        <a:off x="2220678" y="785262"/>
                        <a:ext cx="1527916" cy="820435"/>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Clr>
                            <a:srgbClr val="008751"/>
                          </a:buClr>
                          <a:buSzPts val="1000"/>
                          <a:buFont typeface="Arial"/>
                          <a:buNone/>
                        </a:pPr>
                        <a:r>
                          <a:rPr lang="en-US" sz="1000" b="1" i="1" u="none" strike="noStrike" cap="none">
                            <a:solidFill>
                              <a:srgbClr val="008751"/>
                            </a:solidFill>
                            <a:latin typeface="Arial"/>
                            <a:ea typeface="Arial"/>
                            <a:cs typeface="Arial"/>
                            <a:sym typeface="Arial"/>
                          </a:rPr>
                          <a:t>7,296</a:t>
                        </a:r>
                        <a:endParaRPr sz="850" b="0" i="0" u="none" strike="noStrike" cap="none">
                          <a:solidFill>
                            <a:srgbClr val="000000"/>
                          </a:solidFill>
                          <a:latin typeface="Arial"/>
                          <a:ea typeface="Arial"/>
                          <a:cs typeface="Arial"/>
                          <a:sym typeface="Arial"/>
                        </a:endParaRPr>
                      </a:p>
                    </p:txBody>
                  </p:sp>
                </p:grpSp>
              </p:grpSp>
              <p:sp>
                <p:nvSpPr>
                  <p:cNvPr id="2229" name="Google Shape;2229;p39"/>
                  <p:cNvSpPr txBox="1"/>
                  <p:nvPr/>
                </p:nvSpPr>
                <p:spPr>
                  <a:xfrm>
                    <a:off x="0" y="733177"/>
                    <a:ext cx="1304251" cy="848390"/>
                  </a:xfrm>
                  <a:prstGeom prst="rect">
                    <a:avLst/>
                  </a:prstGeom>
                  <a:noFill/>
                  <a:ln>
                    <a:noFill/>
                  </a:ln>
                </p:spPr>
                <p:txBody>
                  <a:bodyPr spcFirstLastPara="1" wrap="square" lIns="91425" tIns="45700" rIns="91425" bIns="45700" anchor="t" anchorCtr="0">
                    <a:noAutofit/>
                  </a:bodyPr>
                  <a:lstStyle/>
                  <a:p>
                    <a:pPr marL="0" marR="0" lvl="0" indent="0" algn="ctr" rtl="0">
                      <a:lnSpc>
                        <a:spcPct val="115000"/>
                      </a:lnSpc>
                      <a:spcBef>
                        <a:spcPts val="0"/>
                      </a:spcBef>
                      <a:spcAft>
                        <a:spcPts val="0"/>
                      </a:spcAft>
                      <a:buClr>
                        <a:srgbClr val="085931"/>
                      </a:buClr>
                      <a:buSzPts val="1000"/>
                      <a:buFont typeface="Arial"/>
                      <a:buNone/>
                    </a:pPr>
                    <a:r>
                      <a:rPr lang="en-US" sz="1000" b="1" i="0" u="none" strike="noStrike" cap="none">
                        <a:solidFill>
                          <a:srgbClr val="085931"/>
                        </a:solidFill>
                        <a:latin typeface="Arial"/>
                        <a:ea typeface="Arial"/>
                        <a:cs typeface="Arial"/>
                        <a:sym typeface="Arial"/>
                      </a:rPr>
                      <a:t>Total bed capacity in all Treatment Centres</a:t>
                    </a:r>
                    <a:endParaRPr sz="850" b="0" i="0" u="none" strike="noStrike" cap="none">
                      <a:solidFill>
                        <a:srgbClr val="000000"/>
                      </a:solidFill>
                      <a:latin typeface="Arial"/>
                      <a:ea typeface="Arial"/>
                      <a:cs typeface="Arial"/>
                      <a:sym typeface="Arial"/>
                    </a:endParaRPr>
                  </a:p>
                </p:txBody>
              </p:sp>
              <p:pic>
                <p:nvPicPr>
                  <p:cNvPr id="2230" name="Google Shape;2230;p39" descr="Sleep"/>
                  <p:cNvPicPr preferRelativeResize="0"/>
                  <p:nvPr/>
                </p:nvPicPr>
                <p:blipFill rotWithShape="1">
                  <a:blip r:embed="rId4">
                    <a:alphaModFix/>
                  </a:blip>
                  <a:srcRect/>
                  <a:stretch/>
                </p:blipFill>
                <p:spPr>
                  <a:xfrm>
                    <a:off x="437321" y="1257963"/>
                    <a:ext cx="390525" cy="417195"/>
                  </a:xfrm>
                  <a:prstGeom prst="rect">
                    <a:avLst/>
                  </a:prstGeom>
                  <a:noFill/>
                  <a:ln>
                    <a:noFill/>
                  </a:ln>
                </p:spPr>
              </p:pic>
            </p:grpSp>
            <p:grpSp>
              <p:nvGrpSpPr>
                <p:cNvPr id="2231" name="Google Shape;2231;p39"/>
                <p:cNvGrpSpPr/>
                <p:nvPr/>
              </p:nvGrpSpPr>
              <p:grpSpPr>
                <a:xfrm>
                  <a:off x="0" y="-135382"/>
                  <a:ext cx="1610312" cy="1883686"/>
                  <a:chOff x="0" y="-135382"/>
                  <a:chExt cx="1610312" cy="1883686"/>
                </a:xfrm>
              </p:grpSpPr>
              <p:grpSp>
                <p:nvGrpSpPr>
                  <p:cNvPr id="2232" name="Google Shape;2232;p39"/>
                  <p:cNvGrpSpPr/>
                  <p:nvPr/>
                </p:nvGrpSpPr>
                <p:grpSpPr>
                  <a:xfrm>
                    <a:off x="278557" y="-135382"/>
                    <a:ext cx="1114856" cy="949191"/>
                    <a:chOff x="-113260" y="-436222"/>
                    <a:chExt cx="3058763" cy="3058432"/>
                  </a:xfrm>
                </p:grpSpPr>
                <p:grpSp>
                  <p:nvGrpSpPr>
                    <p:cNvPr id="2233" name="Google Shape;2233;p39"/>
                    <p:cNvGrpSpPr/>
                    <p:nvPr/>
                  </p:nvGrpSpPr>
                  <p:grpSpPr>
                    <a:xfrm rot="8610070">
                      <a:off x="322334" y="0"/>
                      <a:ext cx="2187575" cy="2185988"/>
                      <a:chOff x="322334" y="0"/>
                      <a:chExt cx="2187575" cy="2185988"/>
                    </a:xfrm>
                  </p:grpSpPr>
                  <p:sp>
                    <p:nvSpPr>
                      <p:cNvPr id="2234" name="Google Shape;2234;p39"/>
                      <p:cNvSpPr/>
                      <p:nvPr/>
                    </p:nvSpPr>
                    <p:spPr>
                      <a:xfrm>
                        <a:off x="1416121" y="0"/>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235" name="Google Shape;2235;p39"/>
                      <p:cNvSpPr/>
                      <p:nvPr/>
                    </p:nvSpPr>
                    <p:spPr>
                      <a:xfrm>
                        <a:off x="322334" y="0"/>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236" name="Google Shape;2236;p39"/>
                    <p:cNvGrpSpPr/>
                    <p:nvPr/>
                  </p:nvGrpSpPr>
                  <p:grpSpPr>
                    <a:xfrm>
                      <a:off x="532658" y="218583"/>
                      <a:ext cx="1766928" cy="1766928"/>
                      <a:chOff x="532658" y="218583"/>
                      <a:chExt cx="1766928" cy="1766928"/>
                    </a:xfrm>
                  </p:grpSpPr>
                  <p:sp>
                    <p:nvSpPr>
                      <p:cNvPr id="2237" name="Google Shape;2237;p39"/>
                      <p:cNvSpPr/>
                      <p:nvPr/>
                    </p:nvSpPr>
                    <p:spPr>
                      <a:xfrm>
                        <a:off x="532658" y="218583"/>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238" name="Google Shape;2238;p39"/>
                      <p:cNvSpPr/>
                      <p:nvPr/>
                    </p:nvSpPr>
                    <p:spPr>
                      <a:xfrm>
                        <a:off x="647246" y="783274"/>
                        <a:ext cx="1529658" cy="820435"/>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Clr>
                            <a:srgbClr val="008751"/>
                          </a:buClr>
                          <a:buSzPts val="1000"/>
                          <a:buFont typeface="Arial"/>
                          <a:buNone/>
                        </a:pPr>
                        <a:r>
                          <a:rPr lang="en-US" sz="1000" b="1" i="1" u="none" strike="noStrike" cap="none">
                            <a:solidFill>
                              <a:srgbClr val="008751"/>
                            </a:solidFill>
                            <a:latin typeface="Arial"/>
                            <a:ea typeface="Arial"/>
                            <a:cs typeface="Arial"/>
                            <a:sym typeface="Arial"/>
                          </a:rPr>
                          <a:t>131</a:t>
                        </a:r>
                        <a:endParaRPr sz="850" b="0" i="0" u="none" strike="noStrike" cap="none">
                          <a:solidFill>
                            <a:srgbClr val="000000"/>
                          </a:solidFill>
                          <a:latin typeface="Arial"/>
                          <a:ea typeface="Arial"/>
                          <a:cs typeface="Arial"/>
                          <a:sym typeface="Arial"/>
                        </a:endParaRPr>
                      </a:p>
                    </p:txBody>
                  </p:sp>
                </p:grpSp>
              </p:grpSp>
              <p:sp>
                <p:nvSpPr>
                  <p:cNvPr id="2239" name="Google Shape;2239;p39"/>
                  <p:cNvSpPr txBox="1"/>
                  <p:nvPr/>
                </p:nvSpPr>
                <p:spPr>
                  <a:xfrm>
                    <a:off x="0" y="717274"/>
                    <a:ext cx="1610312" cy="1031030"/>
                  </a:xfrm>
                  <a:prstGeom prst="rect">
                    <a:avLst/>
                  </a:prstGeom>
                  <a:noFill/>
                  <a:ln>
                    <a:noFill/>
                  </a:ln>
                </p:spPr>
                <p:txBody>
                  <a:bodyPr spcFirstLastPara="1" wrap="square" lIns="91425" tIns="45700" rIns="91425" bIns="45700" anchor="t" anchorCtr="0">
                    <a:noAutofit/>
                  </a:bodyPr>
                  <a:lstStyle/>
                  <a:p>
                    <a:pPr marL="0" marR="0" lvl="0" indent="0" algn="ctr" rtl="0">
                      <a:lnSpc>
                        <a:spcPct val="115000"/>
                      </a:lnSpc>
                      <a:spcBef>
                        <a:spcPts val="0"/>
                      </a:spcBef>
                      <a:spcAft>
                        <a:spcPts val="0"/>
                      </a:spcAft>
                      <a:buClr>
                        <a:srgbClr val="085931"/>
                      </a:buClr>
                      <a:buSzPts val="1000"/>
                      <a:buFont typeface="Arial"/>
                      <a:buNone/>
                    </a:pPr>
                    <a:r>
                      <a:rPr lang="en-US" sz="1000" b="1" i="0" u="none" strike="noStrike" cap="none">
                        <a:solidFill>
                          <a:srgbClr val="085931"/>
                        </a:solidFill>
                        <a:latin typeface="Arial"/>
                        <a:ea typeface="Arial"/>
                        <a:cs typeface="Arial"/>
                        <a:sym typeface="Arial"/>
                      </a:rPr>
                      <a:t>Total Number of Isolation/Treatment Centres Accredited</a:t>
                    </a:r>
                    <a:endParaRPr sz="850" b="0" i="0" u="none" strike="noStrike" cap="none">
                      <a:solidFill>
                        <a:srgbClr val="000000"/>
                      </a:solidFill>
                      <a:latin typeface="Arial"/>
                      <a:ea typeface="Arial"/>
                      <a:cs typeface="Arial"/>
                      <a:sym typeface="Arial"/>
                    </a:endParaRPr>
                  </a:p>
                </p:txBody>
              </p:sp>
              <p:pic>
                <p:nvPicPr>
                  <p:cNvPr id="2240" name="Google Shape;2240;p39" descr="Hospital"/>
                  <p:cNvPicPr preferRelativeResize="0"/>
                  <p:nvPr/>
                </p:nvPicPr>
                <p:blipFill rotWithShape="1">
                  <a:blip r:embed="rId5">
                    <a:alphaModFix/>
                  </a:blip>
                  <a:srcRect/>
                  <a:stretch/>
                </p:blipFill>
                <p:spPr>
                  <a:xfrm>
                    <a:off x="652007" y="1218206"/>
                    <a:ext cx="344170" cy="462915"/>
                  </a:xfrm>
                  <a:prstGeom prst="rect">
                    <a:avLst/>
                  </a:prstGeom>
                  <a:noFill/>
                  <a:ln>
                    <a:noFill/>
                  </a:ln>
                </p:spPr>
              </p:pic>
            </p:grpSp>
          </p:grpSp>
          <p:sp>
            <p:nvSpPr>
              <p:cNvPr id="2241" name="Google Shape;2241;p39"/>
              <p:cNvSpPr/>
              <p:nvPr/>
            </p:nvSpPr>
            <p:spPr>
              <a:xfrm>
                <a:off x="1931025" y="8492572"/>
                <a:ext cx="3340033" cy="1833409"/>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grpSp>
          <p:nvGrpSpPr>
            <p:cNvPr id="2242" name="Google Shape;2242;p39"/>
            <p:cNvGrpSpPr/>
            <p:nvPr/>
          </p:nvGrpSpPr>
          <p:grpSpPr>
            <a:xfrm>
              <a:off x="445032" y="7503920"/>
              <a:ext cx="6869082" cy="206375"/>
              <a:chOff x="445032" y="7503920"/>
              <a:chExt cx="6869082" cy="206375"/>
            </a:xfrm>
          </p:grpSpPr>
          <p:sp>
            <p:nvSpPr>
              <p:cNvPr id="2243" name="Google Shape;2243;p39"/>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Facilities</a:t>
                </a:r>
                <a:endParaRPr sz="1000" b="1">
                  <a:solidFill>
                    <a:srgbClr val="175C2C"/>
                  </a:solidFill>
                  <a:latin typeface="Arial"/>
                  <a:ea typeface="Arial"/>
                  <a:cs typeface="Arial"/>
                  <a:sym typeface="Arial"/>
                </a:endParaRPr>
              </a:p>
            </p:txBody>
          </p:sp>
          <p:cxnSp>
            <p:nvCxnSpPr>
              <p:cNvPr id="2244" name="Google Shape;2244;p39"/>
              <p:cNvCxnSpPr/>
              <p:nvPr/>
            </p:nvCxnSpPr>
            <p:spPr>
              <a:xfrm>
                <a:off x="445032" y="7665352"/>
                <a:ext cx="6869082" cy="0"/>
              </a:xfrm>
              <a:prstGeom prst="straightConnector1">
                <a:avLst/>
              </a:prstGeom>
              <a:noFill/>
              <a:ln w="12700" cap="sq" cmpd="sng">
                <a:solidFill>
                  <a:srgbClr val="175C2C"/>
                </a:solidFill>
                <a:prstDash val="solid"/>
                <a:round/>
                <a:headEnd type="none" w="sm" len="sm"/>
                <a:tailEnd type="none" w="sm" len="sm"/>
              </a:ln>
            </p:spPr>
          </p:cxnSp>
        </p:grpSp>
        <p:grpSp>
          <p:nvGrpSpPr>
            <p:cNvPr id="2245" name="Google Shape;2245;p39"/>
            <p:cNvGrpSpPr/>
            <p:nvPr/>
          </p:nvGrpSpPr>
          <p:grpSpPr>
            <a:xfrm>
              <a:off x="312508" y="1647493"/>
              <a:ext cx="7001606" cy="1293128"/>
              <a:chOff x="312508" y="1647493"/>
              <a:chExt cx="7001606" cy="1293128"/>
            </a:xfrm>
          </p:grpSpPr>
          <p:sp>
            <p:nvSpPr>
              <p:cNvPr id="2246" name="Google Shape;2246;p39"/>
              <p:cNvSpPr txBox="1"/>
              <p:nvPr/>
            </p:nvSpPr>
            <p:spPr>
              <a:xfrm>
                <a:off x="454886" y="2017291"/>
                <a:ext cx="6859228" cy="923330"/>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tx1"/>
                    </a:solidFill>
                    <a:latin typeface="Arial"/>
                    <a:ea typeface="Arial"/>
                    <a:cs typeface="Arial"/>
                    <a:sym typeface="Arial"/>
                  </a:rPr>
                  <a:t>The PTF in its fight against COVID-19; allocated adequate resources towards enhancing the healthcare system in the country </a:t>
                </a:r>
                <a:r>
                  <a:rPr lang="en-US" sz="1000" dirty="0">
                    <a:solidFill>
                      <a:schemeClr val="tx1"/>
                    </a:solidFill>
                  </a:rPr>
                  <a:t>in order t</a:t>
                </a:r>
                <a:r>
                  <a:rPr lang="en-US" sz="1000" dirty="0">
                    <a:solidFill>
                      <a:schemeClr val="tx1"/>
                    </a:solidFill>
                    <a:latin typeface="Arial"/>
                    <a:ea typeface="Arial"/>
                    <a:cs typeface="Arial"/>
                    <a:sym typeface="Arial"/>
                  </a:rPr>
                  <a:t>o continuously </a:t>
                </a:r>
                <a:r>
                  <a:rPr lang="en-US" sz="1000" dirty="0">
                    <a:solidFill>
                      <a:schemeClr val="dk1"/>
                    </a:solidFill>
                    <a:latin typeface="Arial"/>
                    <a:ea typeface="Arial"/>
                    <a:cs typeface="Arial"/>
                    <a:sym typeface="Arial"/>
                  </a:rPr>
                  <a:t>reduce the spread of the COVID-19 pandemic, effectively manage identified cases and develop the capacity of healthcare workers.</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As of 6</a:t>
                </a:r>
                <a:r>
                  <a:rPr lang="en-US" sz="1000" baseline="30000" dirty="0">
                    <a:solidFill>
                      <a:schemeClr val="dk1"/>
                    </a:solidFill>
                    <a:latin typeface="Arial"/>
                    <a:ea typeface="Arial"/>
                    <a:cs typeface="Arial"/>
                    <a:sym typeface="Arial"/>
                  </a:rPr>
                  <a:t>th</a:t>
                </a:r>
                <a:r>
                  <a:rPr lang="en-US" sz="1000" dirty="0">
                    <a:solidFill>
                      <a:schemeClr val="dk1"/>
                    </a:solidFill>
                    <a:latin typeface="Arial"/>
                    <a:ea typeface="Arial"/>
                    <a:cs typeface="Arial"/>
                    <a:sym typeface="Arial"/>
                  </a:rPr>
                  <a:t> December 2020, the PTF through the NCDC and other partners had successfully conducted </a:t>
                </a:r>
                <a:r>
                  <a:rPr lang="en-US" sz="1000" b="1" dirty="0">
                    <a:solidFill>
                      <a:schemeClr val="dk1"/>
                    </a:solidFill>
                    <a:latin typeface="Arial"/>
                    <a:ea typeface="Arial"/>
                    <a:cs typeface="Arial"/>
                    <a:sym typeface="Arial"/>
                  </a:rPr>
                  <a:t>812,598 tests. </a:t>
                </a:r>
                <a:r>
                  <a:rPr lang="en-US" sz="1000" dirty="0">
                    <a:solidFill>
                      <a:schemeClr val="dk1"/>
                    </a:solidFill>
                    <a:latin typeface="Arial"/>
                    <a:ea typeface="Arial"/>
                    <a:cs typeface="Arial"/>
                    <a:sym typeface="Arial"/>
                  </a:rPr>
                  <a:t>There</a:t>
                </a:r>
                <a:r>
                  <a:rPr lang="en-US" sz="1000" b="1" dirty="0">
                    <a:solidFill>
                      <a:schemeClr val="dk1"/>
                    </a:solidFill>
                    <a:latin typeface="Arial"/>
                    <a:ea typeface="Arial"/>
                    <a:cs typeface="Arial"/>
                    <a:sym typeface="Arial"/>
                  </a:rPr>
                  <a:t> </a:t>
                </a:r>
                <a:r>
                  <a:rPr lang="en-US" sz="1000" dirty="0">
                    <a:solidFill>
                      <a:schemeClr val="dk1"/>
                    </a:solidFill>
                    <a:latin typeface="Arial"/>
                    <a:ea typeface="Arial"/>
                    <a:cs typeface="Arial"/>
                    <a:sym typeface="Arial"/>
                  </a:rPr>
                  <a:t>were</a:t>
                </a:r>
                <a:r>
                  <a:rPr lang="en-US" sz="1000" b="1" dirty="0">
                    <a:solidFill>
                      <a:schemeClr val="dk1"/>
                    </a:solidFill>
                    <a:latin typeface="Arial"/>
                    <a:ea typeface="Arial"/>
                    <a:cs typeface="Arial"/>
                    <a:sym typeface="Arial"/>
                  </a:rPr>
                  <a:t> 3,184 </a:t>
                </a:r>
                <a:r>
                  <a:rPr lang="en-US" sz="1000" dirty="0">
                    <a:solidFill>
                      <a:schemeClr val="dk1"/>
                    </a:solidFill>
                    <a:latin typeface="Arial"/>
                    <a:ea typeface="Arial"/>
                    <a:cs typeface="Arial"/>
                    <a:sym typeface="Arial"/>
                  </a:rPr>
                  <a:t>active cases and</a:t>
                </a:r>
                <a:r>
                  <a:rPr lang="en-US" sz="1000" b="1" dirty="0">
                    <a:solidFill>
                      <a:schemeClr val="dk1"/>
                    </a:solidFill>
                    <a:latin typeface="Arial"/>
                    <a:ea typeface="Arial"/>
                    <a:cs typeface="Arial"/>
                    <a:sym typeface="Arial"/>
                  </a:rPr>
                  <a:t> 64,774 </a:t>
                </a:r>
                <a:r>
                  <a:rPr lang="en-US" sz="1000" dirty="0">
                    <a:solidFill>
                      <a:schemeClr val="dk1"/>
                    </a:solidFill>
                    <a:latin typeface="Arial"/>
                    <a:ea typeface="Arial"/>
                    <a:cs typeface="Arial"/>
                    <a:sym typeface="Arial"/>
                  </a:rPr>
                  <a:t>cases had been managed/discharged. </a:t>
                </a:r>
                <a:endParaRPr sz="1000" dirty="0">
                  <a:solidFill>
                    <a:schemeClr val="dk1"/>
                  </a:solidFill>
                  <a:latin typeface="Arial"/>
                  <a:ea typeface="Arial"/>
                  <a:cs typeface="Arial"/>
                  <a:sym typeface="Arial"/>
                </a:endParaRPr>
              </a:p>
            </p:txBody>
          </p:sp>
          <p:grpSp>
            <p:nvGrpSpPr>
              <p:cNvPr id="2247" name="Google Shape;2247;p39"/>
              <p:cNvGrpSpPr/>
              <p:nvPr/>
            </p:nvGrpSpPr>
            <p:grpSpPr>
              <a:xfrm>
                <a:off x="312508" y="1647493"/>
                <a:ext cx="6859228" cy="319421"/>
                <a:chOff x="312508" y="4545817"/>
                <a:chExt cx="7001606" cy="319421"/>
              </a:xfrm>
            </p:grpSpPr>
            <p:sp>
              <p:nvSpPr>
                <p:cNvPr id="2248" name="Google Shape;2248;p39"/>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249" name="Google Shape;2249;p39"/>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Healthcare</a:t>
                  </a:r>
                  <a:endParaRPr sz="1000" b="1">
                    <a:solidFill>
                      <a:schemeClr val="dk1"/>
                    </a:solidFill>
                    <a:latin typeface="Arial"/>
                    <a:ea typeface="Arial"/>
                    <a:cs typeface="Arial"/>
                    <a:sym typeface="Arial"/>
                  </a:endParaRPr>
                </a:p>
              </p:txBody>
            </p:sp>
            <p:cxnSp>
              <p:nvCxnSpPr>
                <p:cNvPr id="2250" name="Google Shape;2250;p39"/>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grpSp>
          <p:nvGrpSpPr>
            <p:cNvPr id="2251" name="Google Shape;2251;p39"/>
            <p:cNvGrpSpPr/>
            <p:nvPr/>
          </p:nvGrpSpPr>
          <p:grpSpPr>
            <a:xfrm>
              <a:off x="312508" y="5258714"/>
              <a:ext cx="7001606" cy="831463"/>
              <a:chOff x="312508" y="5258714"/>
              <a:chExt cx="7001606" cy="831463"/>
            </a:xfrm>
          </p:grpSpPr>
          <p:sp>
            <p:nvSpPr>
              <p:cNvPr id="2252" name="Google Shape;2252;p39"/>
              <p:cNvSpPr txBox="1"/>
              <p:nvPr/>
            </p:nvSpPr>
            <p:spPr>
              <a:xfrm>
                <a:off x="454886" y="5628512"/>
                <a:ext cx="6859228" cy="46166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In the wake of the COVID-19 outbreak, capacity development was required to equip frontline healthcare workers with necessary skills and infrastructure for managing suspected cases and to ensure adherence to the safety protocols and procedures. </a:t>
                </a:r>
                <a:endParaRPr/>
              </a:p>
            </p:txBody>
          </p:sp>
          <p:grpSp>
            <p:nvGrpSpPr>
              <p:cNvPr id="2253" name="Google Shape;2253;p39"/>
              <p:cNvGrpSpPr/>
              <p:nvPr/>
            </p:nvGrpSpPr>
            <p:grpSpPr>
              <a:xfrm>
                <a:off x="312508" y="5258714"/>
                <a:ext cx="6859228" cy="319421"/>
                <a:chOff x="464908" y="5258714"/>
                <a:chExt cx="6859228" cy="319421"/>
              </a:xfrm>
            </p:grpSpPr>
            <p:sp>
              <p:nvSpPr>
                <p:cNvPr id="2254" name="Google Shape;2254;p39"/>
                <p:cNvSpPr/>
                <p:nvPr/>
              </p:nvSpPr>
              <p:spPr>
                <a:xfrm>
                  <a:off x="464908" y="5258714"/>
                  <a:ext cx="6859228"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255" name="Google Shape;2255;p39"/>
                <p:cNvSpPr txBox="1"/>
                <p:nvPr/>
              </p:nvSpPr>
              <p:spPr>
                <a:xfrm>
                  <a:off x="615309" y="5328278"/>
                  <a:ext cx="6279042"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Capacity Building</a:t>
                  </a:r>
                  <a:endParaRPr sz="1000" b="1">
                    <a:solidFill>
                      <a:schemeClr val="dk1"/>
                    </a:solidFill>
                    <a:latin typeface="Arial"/>
                    <a:ea typeface="Arial"/>
                    <a:cs typeface="Arial"/>
                    <a:sym typeface="Arial"/>
                  </a:endParaRPr>
                </a:p>
              </p:txBody>
            </p:sp>
            <p:cxnSp>
              <p:nvCxnSpPr>
                <p:cNvPr id="2256" name="Google Shape;2256;p39"/>
                <p:cNvCxnSpPr/>
                <p:nvPr/>
              </p:nvCxnSpPr>
              <p:spPr>
                <a:xfrm>
                  <a:off x="464908" y="5578135"/>
                  <a:ext cx="6859228" cy="0"/>
                </a:xfrm>
                <a:prstGeom prst="straightConnector1">
                  <a:avLst/>
                </a:prstGeom>
                <a:noFill/>
                <a:ln w="12700" cap="sq" cmpd="sng">
                  <a:solidFill>
                    <a:srgbClr val="175C2C"/>
                  </a:solidFill>
                  <a:prstDash val="solid"/>
                  <a:round/>
                  <a:headEnd type="none" w="sm" len="sm"/>
                  <a:tailEnd type="none" w="sm" len="sm"/>
                </a:ln>
              </p:spPr>
            </p:cxnSp>
          </p:grpSp>
        </p:grpSp>
        <p:grpSp>
          <p:nvGrpSpPr>
            <p:cNvPr id="2257" name="Google Shape;2257;p39"/>
            <p:cNvGrpSpPr/>
            <p:nvPr/>
          </p:nvGrpSpPr>
          <p:grpSpPr>
            <a:xfrm>
              <a:off x="1446415" y="3053973"/>
              <a:ext cx="4448548" cy="2092540"/>
              <a:chOff x="1446415" y="7003123"/>
              <a:chExt cx="4448548" cy="2092540"/>
            </a:xfrm>
          </p:grpSpPr>
          <p:grpSp>
            <p:nvGrpSpPr>
              <p:cNvPr id="2258" name="Google Shape;2258;p39"/>
              <p:cNvGrpSpPr/>
              <p:nvPr/>
            </p:nvGrpSpPr>
            <p:grpSpPr>
              <a:xfrm>
                <a:off x="1563990" y="7003123"/>
                <a:ext cx="4156075" cy="1854276"/>
                <a:chOff x="0" y="-135339"/>
                <a:chExt cx="4156378" cy="1854384"/>
              </a:xfrm>
            </p:grpSpPr>
            <p:grpSp>
              <p:nvGrpSpPr>
                <p:cNvPr id="2259" name="Google Shape;2259;p39"/>
                <p:cNvGrpSpPr/>
                <p:nvPr/>
              </p:nvGrpSpPr>
              <p:grpSpPr>
                <a:xfrm>
                  <a:off x="0" y="-117143"/>
                  <a:ext cx="1304127" cy="1782637"/>
                  <a:chOff x="0" y="-117186"/>
                  <a:chExt cx="1304251" cy="1783207"/>
                </a:xfrm>
              </p:grpSpPr>
              <p:grpSp>
                <p:nvGrpSpPr>
                  <p:cNvPr id="2260" name="Google Shape;2260;p39"/>
                  <p:cNvGrpSpPr/>
                  <p:nvPr/>
                </p:nvGrpSpPr>
                <p:grpSpPr>
                  <a:xfrm>
                    <a:off x="95676" y="-117186"/>
                    <a:ext cx="1114856" cy="949191"/>
                    <a:chOff x="-181153" y="-418026"/>
                    <a:chExt cx="3058763" cy="3058432"/>
                  </a:xfrm>
                </p:grpSpPr>
                <p:grpSp>
                  <p:nvGrpSpPr>
                    <p:cNvPr id="2261" name="Google Shape;2261;p39"/>
                    <p:cNvGrpSpPr/>
                    <p:nvPr/>
                  </p:nvGrpSpPr>
                  <p:grpSpPr>
                    <a:xfrm rot="8610070">
                      <a:off x="254441" y="18196"/>
                      <a:ext cx="2187575" cy="2185988"/>
                      <a:chOff x="254441" y="18196"/>
                      <a:chExt cx="2187575" cy="2185988"/>
                    </a:xfrm>
                  </p:grpSpPr>
                  <p:sp>
                    <p:nvSpPr>
                      <p:cNvPr id="2262" name="Google Shape;2262;p39"/>
                      <p:cNvSpPr/>
                      <p:nvPr/>
                    </p:nvSpPr>
                    <p:spPr>
                      <a:xfrm>
                        <a:off x="1348228" y="18196"/>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263" name="Google Shape;2263;p39"/>
                      <p:cNvSpPr/>
                      <p:nvPr/>
                    </p:nvSpPr>
                    <p:spPr>
                      <a:xfrm>
                        <a:off x="254441" y="18196"/>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264" name="Google Shape;2264;p39"/>
                    <p:cNvGrpSpPr/>
                    <p:nvPr/>
                  </p:nvGrpSpPr>
                  <p:grpSpPr>
                    <a:xfrm>
                      <a:off x="415160" y="236779"/>
                      <a:ext cx="1816533" cy="1766928"/>
                      <a:chOff x="415160" y="236779"/>
                      <a:chExt cx="1816533" cy="1766928"/>
                    </a:xfrm>
                  </p:grpSpPr>
                  <p:sp>
                    <p:nvSpPr>
                      <p:cNvPr id="2265" name="Google Shape;2265;p39"/>
                      <p:cNvSpPr/>
                      <p:nvPr/>
                    </p:nvSpPr>
                    <p:spPr>
                      <a:xfrm>
                        <a:off x="464765" y="236779"/>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266" name="Google Shape;2266;p39"/>
                      <p:cNvSpPr/>
                      <p:nvPr/>
                    </p:nvSpPr>
                    <p:spPr>
                      <a:xfrm>
                        <a:off x="415160" y="800851"/>
                        <a:ext cx="1693586" cy="521875"/>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Clr>
                            <a:srgbClr val="008751"/>
                          </a:buClr>
                          <a:buSzPts val="1000"/>
                          <a:buFont typeface="Arial"/>
                          <a:buNone/>
                        </a:pPr>
                        <a:r>
                          <a:rPr lang="en-US" sz="1000" b="1" i="1" u="none" strike="noStrike" cap="none">
                            <a:solidFill>
                              <a:srgbClr val="008751"/>
                            </a:solidFill>
                            <a:latin typeface="Arial"/>
                            <a:ea typeface="Arial"/>
                            <a:cs typeface="Arial"/>
                            <a:sym typeface="Arial"/>
                          </a:rPr>
                          <a:t>812,598</a:t>
                        </a:r>
                        <a:endParaRPr sz="850" b="0" i="0" u="none" strike="noStrike" cap="none">
                          <a:solidFill>
                            <a:srgbClr val="000000"/>
                          </a:solidFill>
                          <a:latin typeface="Arial"/>
                          <a:ea typeface="Arial"/>
                          <a:cs typeface="Arial"/>
                          <a:sym typeface="Arial"/>
                        </a:endParaRPr>
                      </a:p>
                    </p:txBody>
                  </p:sp>
                </p:grpSp>
              </p:grpSp>
              <p:sp>
                <p:nvSpPr>
                  <p:cNvPr id="2267" name="Google Shape;2267;p39"/>
                  <p:cNvSpPr txBox="1"/>
                  <p:nvPr/>
                </p:nvSpPr>
                <p:spPr>
                  <a:xfrm>
                    <a:off x="0" y="735470"/>
                    <a:ext cx="1304251" cy="776447"/>
                  </a:xfrm>
                  <a:prstGeom prst="rect">
                    <a:avLst/>
                  </a:prstGeom>
                  <a:noFill/>
                  <a:ln>
                    <a:noFill/>
                  </a:ln>
                </p:spPr>
                <p:txBody>
                  <a:bodyPr spcFirstLastPara="1" wrap="square" lIns="91425" tIns="45700" rIns="91425" bIns="45700" anchor="t" anchorCtr="0">
                    <a:noAutofit/>
                  </a:bodyPr>
                  <a:lstStyle/>
                  <a:p>
                    <a:pPr marL="0" marR="0" lvl="0" indent="0" algn="ctr" rtl="0">
                      <a:lnSpc>
                        <a:spcPct val="115000"/>
                      </a:lnSpc>
                      <a:spcBef>
                        <a:spcPts val="0"/>
                      </a:spcBef>
                      <a:spcAft>
                        <a:spcPts val="0"/>
                      </a:spcAft>
                      <a:buClr>
                        <a:srgbClr val="085931"/>
                      </a:buClr>
                      <a:buSzPts val="1000"/>
                      <a:buFont typeface="Arial"/>
                      <a:buNone/>
                    </a:pPr>
                    <a:r>
                      <a:rPr lang="en-US" sz="1000" b="1" i="0" u="none" strike="noStrike" cap="none">
                        <a:solidFill>
                          <a:srgbClr val="085931"/>
                        </a:solidFill>
                        <a:latin typeface="Arial"/>
                        <a:ea typeface="Arial"/>
                        <a:cs typeface="Arial"/>
                        <a:sym typeface="Arial"/>
                      </a:rPr>
                      <a:t>Total number tested and given results </a:t>
                    </a:r>
                    <a:endParaRPr sz="850" b="0" i="0" u="none" strike="noStrike" cap="none">
                      <a:solidFill>
                        <a:srgbClr val="000000"/>
                      </a:solidFill>
                      <a:latin typeface="Arial"/>
                      <a:ea typeface="Arial"/>
                      <a:cs typeface="Arial"/>
                      <a:sym typeface="Arial"/>
                    </a:endParaRPr>
                  </a:p>
                </p:txBody>
              </p:sp>
              <p:pic>
                <p:nvPicPr>
                  <p:cNvPr id="2268" name="Google Shape;2268;p39" descr="Microscope"/>
                  <p:cNvPicPr preferRelativeResize="0"/>
                  <p:nvPr/>
                </p:nvPicPr>
                <p:blipFill rotWithShape="1">
                  <a:blip r:embed="rId6">
                    <a:alphaModFix/>
                  </a:blip>
                  <a:srcRect/>
                  <a:stretch/>
                </p:blipFill>
                <p:spPr>
                  <a:xfrm>
                    <a:off x="437321" y="1260256"/>
                    <a:ext cx="344170" cy="405765"/>
                  </a:xfrm>
                  <a:prstGeom prst="rect">
                    <a:avLst/>
                  </a:prstGeom>
                  <a:noFill/>
                  <a:ln>
                    <a:noFill/>
                  </a:ln>
                </p:spPr>
              </p:pic>
            </p:grpSp>
            <p:grpSp>
              <p:nvGrpSpPr>
                <p:cNvPr id="2269" name="Google Shape;2269;p39"/>
                <p:cNvGrpSpPr/>
                <p:nvPr/>
              </p:nvGrpSpPr>
              <p:grpSpPr>
                <a:xfrm>
                  <a:off x="2852886" y="-135339"/>
                  <a:ext cx="1303492" cy="1789514"/>
                  <a:chOff x="2852884" y="-135382"/>
                  <a:chExt cx="1303616" cy="1790086"/>
                </a:xfrm>
              </p:grpSpPr>
              <p:grpSp>
                <p:nvGrpSpPr>
                  <p:cNvPr id="2270" name="Google Shape;2270;p39"/>
                  <p:cNvGrpSpPr/>
                  <p:nvPr/>
                </p:nvGrpSpPr>
                <p:grpSpPr>
                  <a:xfrm>
                    <a:off x="2852884" y="-135382"/>
                    <a:ext cx="1303616" cy="1790086"/>
                    <a:chOff x="2852884" y="-135382"/>
                    <a:chExt cx="1303616" cy="1790086"/>
                  </a:xfrm>
                </p:grpSpPr>
                <p:grpSp>
                  <p:nvGrpSpPr>
                    <p:cNvPr id="2271" name="Google Shape;2271;p39"/>
                    <p:cNvGrpSpPr/>
                    <p:nvPr/>
                  </p:nvGrpSpPr>
                  <p:grpSpPr>
                    <a:xfrm>
                      <a:off x="2948561" y="-135382"/>
                      <a:ext cx="1114856" cy="949191"/>
                      <a:chOff x="2671732" y="-436222"/>
                      <a:chExt cx="3058763" cy="3058432"/>
                    </a:xfrm>
                  </p:grpSpPr>
                  <p:grpSp>
                    <p:nvGrpSpPr>
                      <p:cNvPr id="2272" name="Google Shape;2272;p39"/>
                      <p:cNvGrpSpPr/>
                      <p:nvPr/>
                    </p:nvGrpSpPr>
                    <p:grpSpPr>
                      <a:xfrm rot="8610070">
                        <a:off x="3107326" y="0"/>
                        <a:ext cx="2187575" cy="2185988"/>
                        <a:chOff x="3107326" y="0"/>
                        <a:chExt cx="2187575" cy="2185988"/>
                      </a:xfrm>
                    </p:grpSpPr>
                    <p:sp>
                      <p:nvSpPr>
                        <p:cNvPr id="2273" name="Google Shape;2273;p39"/>
                        <p:cNvSpPr/>
                        <p:nvPr/>
                      </p:nvSpPr>
                      <p:spPr>
                        <a:xfrm>
                          <a:off x="4201113" y="0"/>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274" name="Google Shape;2274;p39"/>
                        <p:cNvSpPr/>
                        <p:nvPr/>
                      </p:nvSpPr>
                      <p:spPr>
                        <a:xfrm>
                          <a:off x="3107326" y="0"/>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275" name="Google Shape;2275;p39"/>
                      <p:cNvGrpSpPr/>
                      <p:nvPr/>
                    </p:nvGrpSpPr>
                    <p:grpSpPr>
                      <a:xfrm>
                        <a:off x="3317650" y="218583"/>
                        <a:ext cx="1766928" cy="1766928"/>
                        <a:chOff x="3317650" y="218583"/>
                        <a:chExt cx="1766928" cy="1766928"/>
                      </a:xfrm>
                    </p:grpSpPr>
                    <p:sp>
                      <p:nvSpPr>
                        <p:cNvPr id="2276" name="Google Shape;2276;p39"/>
                        <p:cNvSpPr/>
                        <p:nvPr/>
                      </p:nvSpPr>
                      <p:spPr>
                        <a:xfrm>
                          <a:off x="3317650" y="218583"/>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277" name="Google Shape;2277;p39"/>
                        <p:cNvSpPr/>
                        <p:nvPr/>
                      </p:nvSpPr>
                      <p:spPr>
                        <a:xfrm>
                          <a:off x="3430710" y="785144"/>
                          <a:ext cx="1529805" cy="521875"/>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Clr>
                              <a:srgbClr val="008751"/>
                            </a:buClr>
                            <a:buSzPts val="1000"/>
                            <a:buFont typeface="Arial"/>
                            <a:buNone/>
                          </a:pPr>
                          <a:r>
                            <a:rPr lang="en-US" sz="1000" b="1" i="1" u="none" strike="noStrike" cap="none">
                              <a:solidFill>
                                <a:srgbClr val="008751"/>
                              </a:solidFill>
                              <a:latin typeface="Arial"/>
                              <a:ea typeface="Arial"/>
                              <a:cs typeface="Arial"/>
                              <a:sym typeface="Arial"/>
                            </a:rPr>
                            <a:t>64,774</a:t>
                          </a:r>
                          <a:endParaRPr sz="850" b="0" i="0" u="none" strike="noStrike" cap="none">
                            <a:solidFill>
                              <a:srgbClr val="000000"/>
                            </a:solidFill>
                            <a:latin typeface="Arial"/>
                            <a:ea typeface="Arial"/>
                            <a:cs typeface="Arial"/>
                            <a:sym typeface="Arial"/>
                          </a:endParaRPr>
                        </a:p>
                      </p:txBody>
                    </p:sp>
                  </p:grpSp>
                </p:grpSp>
                <p:sp>
                  <p:nvSpPr>
                    <p:cNvPr id="2278" name="Google Shape;2278;p39"/>
                    <p:cNvSpPr txBox="1"/>
                    <p:nvPr/>
                  </p:nvSpPr>
                  <p:spPr>
                    <a:xfrm>
                      <a:off x="2852884" y="733177"/>
                      <a:ext cx="1303616" cy="921527"/>
                    </a:xfrm>
                    <a:prstGeom prst="rect">
                      <a:avLst/>
                    </a:prstGeom>
                    <a:noFill/>
                    <a:ln>
                      <a:noFill/>
                    </a:ln>
                  </p:spPr>
                  <p:txBody>
                    <a:bodyPr spcFirstLastPara="1" wrap="square" lIns="91425" tIns="45700" rIns="91425" bIns="45700" anchor="t" anchorCtr="0">
                      <a:noAutofit/>
                    </a:bodyPr>
                    <a:lstStyle/>
                    <a:p>
                      <a:pPr marL="0" marR="0" lvl="0" indent="0" algn="ctr" rtl="0">
                        <a:lnSpc>
                          <a:spcPct val="115000"/>
                        </a:lnSpc>
                        <a:spcBef>
                          <a:spcPts val="0"/>
                        </a:spcBef>
                        <a:spcAft>
                          <a:spcPts val="0"/>
                        </a:spcAft>
                        <a:buClr>
                          <a:srgbClr val="085931"/>
                        </a:buClr>
                        <a:buSzPts val="1000"/>
                        <a:buFont typeface="Arial"/>
                        <a:buNone/>
                      </a:pPr>
                      <a:r>
                        <a:rPr lang="en-US" sz="1000" b="1" i="0" u="none" strike="noStrike" cap="none">
                          <a:solidFill>
                            <a:srgbClr val="085931"/>
                          </a:solidFill>
                          <a:latin typeface="Arial"/>
                          <a:ea typeface="Arial"/>
                          <a:cs typeface="Arial"/>
                          <a:sym typeface="Arial"/>
                        </a:rPr>
                        <a:t>Managed / discharged cases</a:t>
                      </a:r>
                      <a:endParaRPr sz="850" b="0" i="0" u="none" strike="noStrike" cap="none">
                        <a:solidFill>
                          <a:srgbClr val="000000"/>
                        </a:solidFill>
                        <a:latin typeface="Arial"/>
                        <a:ea typeface="Arial"/>
                        <a:cs typeface="Arial"/>
                        <a:sym typeface="Arial"/>
                      </a:endParaRPr>
                    </a:p>
                  </p:txBody>
                </p:sp>
              </p:grpSp>
              <p:pic>
                <p:nvPicPr>
                  <p:cNvPr id="2279" name="Google Shape;2279;p39" descr="Group of people"/>
                  <p:cNvPicPr preferRelativeResize="0"/>
                  <p:nvPr/>
                </p:nvPicPr>
                <p:blipFill rotWithShape="1">
                  <a:blip r:embed="rId7">
                    <a:alphaModFix/>
                  </a:blip>
                  <a:srcRect/>
                  <a:stretch/>
                </p:blipFill>
                <p:spPr>
                  <a:xfrm>
                    <a:off x="3282255" y="1353378"/>
                    <a:ext cx="421005" cy="234950"/>
                  </a:xfrm>
                  <a:prstGeom prst="rect">
                    <a:avLst/>
                  </a:prstGeom>
                  <a:noFill/>
                  <a:ln>
                    <a:noFill/>
                  </a:ln>
                </p:spPr>
              </p:pic>
            </p:grpSp>
            <p:grpSp>
              <p:nvGrpSpPr>
                <p:cNvPr id="2280" name="Google Shape;2280;p39"/>
                <p:cNvGrpSpPr/>
                <p:nvPr/>
              </p:nvGrpSpPr>
              <p:grpSpPr>
                <a:xfrm>
                  <a:off x="1426759" y="-117143"/>
                  <a:ext cx="1303491" cy="1836188"/>
                  <a:chOff x="1426759" y="-117143"/>
                  <a:chExt cx="1303491" cy="1836188"/>
                </a:xfrm>
              </p:grpSpPr>
              <p:grpSp>
                <p:nvGrpSpPr>
                  <p:cNvPr id="2281" name="Google Shape;2281;p39"/>
                  <p:cNvGrpSpPr/>
                  <p:nvPr/>
                </p:nvGrpSpPr>
                <p:grpSpPr>
                  <a:xfrm>
                    <a:off x="1522426" y="-117143"/>
                    <a:ext cx="1114749" cy="948887"/>
                    <a:chOff x="1245583" y="-418026"/>
                    <a:chExt cx="3058763" cy="3058432"/>
                  </a:xfrm>
                </p:grpSpPr>
                <p:grpSp>
                  <p:nvGrpSpPr>
                    <p:cNvPr id="2282" name="Google Shape;2282;p39"/>
                    <p:cNvGrpSpPr/>
                    <p:nvPr/>
                  </p:nvGrpSpPr>
                  <p:grpSpPr>
                    <a:xfrm rot="8610070">
                      <a:off x="1681177" y="18196"/>
                      <a:ext cx="2187575" cy="2185988"/>
                      <a:chOff x="1681177" y="18196"/>
                      <a:chExt cx="2187575" cy="2185988"/>
                    </a:xfrm>
                  </p:grpSpPr>
                  <p:sp>
                    <p:nvSpPr>
                      <p:cNvPr id="2283" name="Google Shape;2283;p39"/>
                      <p:cNvSpPr/>
                      <p:nvPr/>
                    </p:nvSpPr>
                    <p:spPr>
                      <a:xfrm>
                        <a:off x="2774964" y="18196"/>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284" name="Google Shape;2284;p39"/>
                      <p:cNvSpPr/>
                      <p:nvPr/>
                    </p:nvSpPr>
                    <p:spPr>
                      <a:xfrm>
                        <a:off x="1681177" y="18196"/>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285" name="Google Shape;2285;p39"/>
                    <p:cNvGrpSpPr/>
                    <p:nvPr/>
                  </p:nvGrpSpPr>
                  <p:grpSpPr>
                    <a:xfrm>
                      <a:off x="1891501" y="236779"/>
                      <a:ext cx="1766928" cy="1766928"/>
                      <a:chOff x="1891501" y="236779"/>
                      <a:chExt cx="1766928" cy="1766928"/>
                    </a:xfrm>
                  </p:grpSpPr>
                  <p:sp>
                    <p:nvSpPr>
                      <p:cNvPr id="2286" name="Google Shape;2286;p39"/>
                      <p:cNvSpPr/>
                      <p:nvPr/>
                    </p:nvSpPr>
                    <p:spPr>
                      <a:xfrm>
                        <a:off x="1891501" y="236779"/>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287" name="Google Shape;2287;p39"/>
                      <p:cNvSpPr/>
                      <p:nvPr/>
                    </p:nvSpPr>
                    <p:spPr>
                      <a:xfrm>
                        <a:off x="2004769" y="803285"/>
                        <a:ext cx="1529807" cy="521875"/>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Clr>
                            <a:srgbClr val="008751"/>
                          </a:buClr>
                          <a:buSzPts val="1000"/>
                          <a:buFont typeface="Arial"/>
                          <a:buNone/>
                        </a:pPr>
                        <a:r>
                          <a:rPr lang="en-US" sz="1000" b="1" i="1" u="none" strike="noStrike" cap="none">
                            <a:solidFill>
                              <a:srgbClr val="008751"/>
                            </a:solidFill>
                            <a:latin typeface="Arial"/>
                            <a:ea typeface="Arial"/>
                            <a:cs typeface="Arial"/>
                            <a:sym typeface="Arial"/>
                          </a:rPr>
                          <a:t>3,184</a:t>
                        </a:r>
                        <a:endParaRPr sz="850" b="0" i="0" u="none" strike="noStrike" cap="none">
                          <a:solidFill>
                            <a:srgbClr val="000000"/>
                          </a:solidFill>
                          <a:latin typeface="Arial"/>
                          <a:ea typeface="Arial"/>
                          <a:cs typeface="Arial"/>
                          <a:sym typeface="Arial"/>
                        </a:endParaRPr>
                      </a:p>
                    </p:txBody>
                  </p:sp>
                </p:grpSp>
              </p:grpSp>
              <p:sp>
                <p:nvSpPr>
                  <p:cNvPr id="2288" name="Google Shape;2288;p39"/>
                  <p:cNvSpPr txBox="1"/>
                  <p:nvPr/>
                </p:nvSpPr>
                <p:spPr>
                  <a:xfrm>
                    <a:off x="1426759" y="751139"/>
                    <a:ext cx="1303491" cy="921232"/>
                  </a:xfrm>
                  <a:prstGeom prst="rect">
                    <a:avLst/>
                  </a:prstGeom>
                  <a:noFill/>
                  <a:ln>
                    <a:noFill/>
                  </a:ln>
                </p:spPr>
                <p:txBody>
                  <a:bodyPr spcFirstLastPara="1" wrap="square" lIns="91425" tIns="45700" rIns="91425" bIns="45700" anchor="t" anchorCtr="0">
                    <a:noAutofit/>
                  </a:bodyPr>
                  <a:lstStyle/>
                  <a:p>
                    <a:pPr marL="0" marR="0" lvl="0" indent="0" algn="ctr" rtl="0">
                      <a:lnSpc>
                        <a:spcPct val="115000"/>
                      </a:lnSpc>
                      <a:spcBef>
                        <a:spcPts val="0"/>
                      </a:spcBef>
                      <a:spcAft>
                        <a:spcPts val="0"/>
                      </a:spcAft>
                      <a:buClr>
                        <a:srgbClr val="085931"/>
                      </a:buClr>
                      <a:buSzPts val="1000"/>
                      <a:buFont typeface="Arial"/>
                      <a:buNone/>
                    </a:pPr>
                    <a:r>
                      <a:rPr lang="en-US" sz="1000" b="1" i="0" u="none" strike="noStrike" cap="none">
                        <a:solidFill>
                          <a:srgbClr val="085931"/>
                        </a:solidFill>
                        <a:latin typeface="Arial"/>
                        <a:ea typeface="Arial"/>
                        <a:cs typeface="Arial"/>
                        <a:sym typeface="Arial"/>
                      </a:rPr>
                      <a:t>Total Number of Active Cases</a:t>
                    </a:r>
                    <a:endParaRPr sz="850" b="0" i="0" u="none" strike="noStrike" cap="none">
                      <a:solidFill>
                        <a:srgbClr val="000000"/>
                      </a:solidFill>
                      <a:latin typeface="Arial"/>
                      <a:ea typeface="Arial"/>
                      <a:cs typeface="Arial"/>
                      <a:sym typeface="Arial"/>
                    </a:endParaRPr>
                  </a:p>
                </p:txBody>
              </p:sp>
              <p:sp>
                <p:nvSpPr>
                  <p:cNvPr id="2289" name="Google Shape;2289;p39"/>
                  <p:cNvSpPr/>
                  <p:nvPr/>
                </p:nvSpPr>
                <p:spPr>
                  <a:xfrm>
                    <a:off x="1863518" y="1371141"/>
                    <a:ext cx="406106" cy="347904"/>
                  </a:xfrm>
                  <a:custGeom>
                    <a:avLst/>
                    <a:gdLst/>
                    <a:ahLst/>
                    <a:cxnLst/>
                    <a:rect l="l" t="t" r="r" b="b"/>
                    <a:pathLst>
                      <a:path w="203" h="174" extrusionOk="0">
                        <a:moveTo>
                          <a:pt x="173" y="11"/>
                        </a:moveTo>
                        <a:cubicBezTo>
                          <a:pt x="171" y="4"/>
                          <a:pt x="164" y="0"/>
                          <a:pt x="157" y="0"/>
                        </a:cubicBezTo>
                        <a:cubicBezTo>
                          <a:pt x="150" y="1"/>
                          <a:pt x="144" y="6"/>
                          <a:pt x="143" y="14"/>
                        </a:cubicBezTo>
                        <a:cubicBezTo>
                          <a:pt x="127" y="116"/>
                          <a:pt x="127" y="116"/>
                          <a:pt x="127" y="116"/>
                        </a:cubicBezTo>
                        <a:cubicBezTo>
                          <a:pt x="108" y="55"/>
                          <a:pt x="108" y="55"/>
                          <a:pt x="108" y="55"/>
                        </a:cubicBezTo>
                        <a:cubicBezTo>
                          <a:pt x="106" y="49"/>
                          <a:pt x="100" y="44"/>
                          <a:pt x="93" y="44"/>
                        </a:cubicBezTo>
                        <a:cubicBezTo>
                          <a:pt x="93" y="44"/>
                          <a:pt x="93" y="44"/>
                          <a:pt x="93" y="44"/>
                        </a:cubicBezTo>
                        <a:cubicBezTo>
                          <a:pt x="86" y="44"/>
                          <a:pt x="80" y="49"/>
                          <a:pt x="78" y="55"/>
                        </a:cubicBezTo>
                        <a:cubicBezTo>
                          <a:pt x="62" y="109"/>
                          <a:pt x="62" y="109"/>
                          <a:pt x="62" y="109"/>
                        </a:cubicBezTo>
                        <a:cubicBezTo>
                          <a:pt x="47" y="82"/>
                          <a:pt x="47" y="82"/>
                          <a:pt x="47" y="82"/>
                        </a:cubicBezTo>
                        <a:cubicBezTo>
                          <a:pt x="44" y="77"/>
                          <a:pt x="39" y="74"/>
                          <a:pt x="33" y="74"/>
                        </a:cubicBezTo>
                        <a:cubicBezTo>
                          <a:pt x="27" y="74"/>
                          <a:pt x="22" y="77"/>
                          <a:pt x="19" y="82"/>
                        </a:cubicBezTo>
                        <a:cubicBezTo>
                          <a:pt x="3" y="115"/>
                          <a:pt x="3" y="115"/>
                          <a:pt x="3" y="115"/>
                        </a:cubicBezTo>
                        <a:cubicBezTo>
                          <a:pt x="0" y="121"/>
                          <a:pt x="2" y="128"/>
                          <a:pt x="8" y="132"/>
                        </a:cubicBezTo>
                        <a:cubicBezTo>
                          <a:pt x="14" y="135"/>
                          <a:pt x="22" y="132"/>
                          <a:pt x="25" y="126"/>
                        </a:cubicBezTo>
                        <a:cubicBezTo>
                          <a:pt x="34" y="109"/>
                          <a:pt x="34" y="109"/>
                          <a:pt x="34" y="109"/>
                        </a:cubicBezTo>
                        <a:cubicBezTo>
                          <a:pt x="51" y="140"/>
                          <a:pt x="51" y="140"/>
                          <a:pt x="51" y="140"/>
                        </a:cubicBezTo>
                        <a:cubicBezTo>
                          <a:pt x="54" y="145"/>
                          <a:pt x="60" y="149"/>
                          <a:pt x="66" y="148"/>
                        </a:cubicBezTo>
                        <a:cubicBezTo>
                          <a:pt x="73" y="147"/>
                          <a:pt x="78" y="143"/>
                          <a:pt x="80" y="137"/>
                        </a:cubicBezTo>
                        <a:cubicBezTo>
                          <a:pt x="93" y="92"/>
                          <a:pt x="93" y="92"/>
                          <a:pt x="93" y="92"/>
                        </a:cubicBezTo>
                        <a:cubicBezTo>
                          <a:pt x="115" y="163"/>
                          <a:pt x="115" y="163"/>
                          <a:pt x="115" y="163"/>
                        </a:cubicBezTo>
                        <a:cubicBezTo>
                          <a:pt x="117" y="169"/>
                          <a:pt x="123" y="174"/>
                          <a:pt x="130" y="174"/>
                        </a:cubicBezTo>
                        <a:cubicBezTo>
                          <a:pt x="130" y="174"/>
                          <a:pt x="130" y="174"/>
                          <a:pt x="131" y="174"/>
                        </a:cubicBezTo>
                        <a:cubicBezTo>
                          <a:pt x="138" y="173"/>
                          <a:pt x="144" y="168"/>
                          <a:pt x="145" y="160"/>
                        </a:cubicBezTo>
                        <a:cubicBezTo>
                          <a:pt x="161" y="55"/>
                          <a:pt x="161" y="55"/>
                          <a:pt x="161" y="55"/>
                        </a:cubicBezTo>
                        <a:cubicBezTo>
                          <a:pt x="177" y="102"/>
                          <a:pt x="177" y="102"/>
                          <a:pt x="177" y="102"/>
                        </a:cubicBezTo>
                        <a:cubicBezTo>
                          <a:pt x="179" y="109"/>
                          <a:pt x="186" y="112"/>
                          <a:pt x="193" y="110"/>
                        </a:cubicBezTo>
                        <a:cubicBezTo>
                          <a:pt x="199" y="108"/>
                          <a:pt x="203" y="101"/>
                          <a:pt x="201" y="94"/>
                        </a:cubicBezTo>
                        <a:lnTo>
                          <a:pt x="173" y="11"/>
                        </a:lnTo>
                        <a:close/>
                      </a:path>
                    </a:pathLst>
                  </a:custGeom>
                  <a:solidFill>
                    <a:srgbClr val="008751"/>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290" name="Google Shape;2290;p39"/>
              <p:cNvSpPr/>
              <p:nvPr/>
            </p:nvSpPr>
            <p:spPr>
              <a:xfrm>
                <a:off x="1446415" y="7020528"/>
                <a:ext cx="4448548" cy="2075135"/>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2295"/>
        <p:cNvGrpSpPr/>
        <p:nvPr/>
      </p:nvGrpSpPr>
      <p:grpSpPr>
        <a:xfrm>
          <a:off x="0" y="0"/>
          <a:ext cx="0" cy="0"/>
          <a:chOff x="0" y="0"/>
          <a:chExt cx="0" cy="0"/>
        </a:xfrm>
      </p:grpSpPr>
      <p:pic>
        <p:nvPicPr>
          <p:cNvPr id="2296" name="Google Shape;2296;p4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297" name="Google Shape;2297;p4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43</a:t>
            </a:fld>
            <a:endParaRPr sz="500">
              <a:solidFill>
                <a:srgbClr val="161616"/>
              </a:solidFill>
            </a:endParaRPr>
          </a:p>
        </p:txBody>
      </p:sp>
      <p:sp>
        <p:nvSpPr>
          <p:cNvPr id="2298" name="Google Shape;2298;p4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299" name="Google Shape;2299;p4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2300" name="Google Shape;2300;p4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301" name="Google Shape;2301;p4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302" name="Google Shape;2302;p4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2303" name="Google Shape;2303;p40"/>
          <p:cNvGrpSpPr/>
          <p:nvPr/>
        </p:nvGrpSpPr>
        <p:grpSpPr>
          <a:xfrm>
            <a:off x="445032" y="1647493"/>
            <a:ext cx="6869082" cy="7866075"/>
            <a:chOff x="445032" y="1647493"/>
            <a:chExt cx="6869082" cy="7866075"/>
          </a:xfrm>
        </p:grpSpPr>
        <p:grpSp>
          <p:nvGrpSpPr>
            <p:cNvPr id="2304" name="Google Shape;2304;p40"/>
            <p:cNvGrpSpPr/>
            <p:nvPr/>
          </p:nvGrpSpPr>
          <p:grpSpPr>
            <a:xfrm>
              <a:off x="454886" y="1647493"/>
              <a:ext cx="6859228" cy="2526289"/>
              <a:chOff x="454886" y="1647493"/>
              <a:chExt cx="6859228" cy="2526289"/>
            </a:xfrm>
          </p:grpSpPr>
          <p:sp>
            <p:nvSpPr>
              <p:cNvPr id="2305" name="Google Shape;2305;p40"/>
              <p:cNvSpPr txBox="1"/>
              <p:nvPr/>
            </p:nvSpPr>
            <p:spPr>
              <a:xfrm>
                <a:off x="454886" y="1647493"/>
                <a:ext cx="6859228"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The isolation/treatment centres were categorized into three levels based on their level of sophistication and ability to manage cases: </a:t>
                </a:r>
                <a:endParaRPr sz="1000">
                  <a:solidFill>
                    <a:schemeClr val="dk1"/>
                  </a:solidFill>
                  <a:latin typeface="Arial"/>
                  <a:ea typeface="Arial"/>
                  <a:cs typeface="Arial"/>
                  <a:sym typeface="Arial"/>
                </a:endParaRPr>
              </a:p>
            </p:txBody>
          </p:sp>
          <p:grpSp>
            <p:nvGrpSpPr>
              <p:cNvPr id="2306" name="Google Shape;2306;p40"/>
              <p:cNvGrpSpPr/>
              <p:nvPr/>
            </p:nvGrpSpPr>
            <p:grpSpPr>
              <a:xfrm>
                <a:off x="454886" y="2025577"/>
                <a:ext cx="6383905" cy="2148205"/>
                <a:chOff x="454886" y="4795278"/>
                <a:chExt cx="6383905" cy="2148205"/>
              </a:xfrm>
            </p:grpSpPr>
            <p:grpSp>
              <p:nvGrpSpPr>
                <p:cNvPr id="2307" name="Google Shape;2307;p40"/>
                <p:cNvGrpSpPr/>
                <p:nvPr/>
              </p:nvGrpSpPr>
              <p:grpSpPr>
                <a:xfrm>
                  <a:off x="454886" y="4795278"/>
                  <a:ext cx="3171392" cy="2141663"/>
                  <a:chOff x="0" y="0"/>
                  <a:chExt cx="2684679" cy="2141855"/>
                </a:xfrm>
              </p:grpSpPr>
              <p:sp>
                <p:nvSpPr>
                  <p:cNvPr id="2308" name="Google Shape;2308;p40"/>
                  <p:cNvSpPr/>
                  <p:nvPr/>
                </p:nvSpPr>
                <p:spPr>
                  <a:xfrm>
                    <a:off x="0" y="0"/>
                    <a:ext cx="2684679" cy="333955"/>
                  </a:xfrm>
                  <a:prstGeom prst="round2SameRect">
                    <a:avLst>
                      <a:gd name="adj1" fmla="val 0"/>
                      <a:gd name="adj2" fmla="val 0"/>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b="1" i="0" u="none" strike="noStrike" cap="none">
                        <a:solidFill>
                          <a:srgbClr val="FFFFFF"/>
                        </a:solidFill>
                        <a:latin typeface="Arial"/>
                        <a:ea typeface="Arial"/>
                        <a:cs typeface="Arial"/>
                        <a:sym typeface="Arial"/>
                      </a:rPr>
                      <a:t>LEVEL 1 &amp; 2</a:t>
                    </a:r>
                    <a:endParaRPr sz="900" b="0" i="0" u="none" strike="noStrike" cap="none">
                      <a:solidFill>
                        <a:srgbClr val="000000"/>
                      </a:solidFill>
                      <a:latin typeface="Arial"/>
                      <a:ea typeface="Arial"/>
                      <a:cs typeface="Arial"/>
                      <a:sym typeface="Arial"/>
                    </a:endParaRPr>
                  </a:p>
                </p:txBody>
              </p:sp>
              <p:sp>
                <p:nvSpPr>
                  <p:cNvPr id="2309" name="Google Shape;2309;p40"/>
                  <p:cNvSpPr/>
                  <p:nvPr/>
                </p:nvSpPr>
                <p:spPr>
                  <a:xfrm>
                    <a:off x="0" y="342900"/>
                    <a:ext cx="2684145" cy="1574165"/>
                  </a:xfrm>
                  <a:prstGeom prst="rect">
                    <a:avLst/>
                  </a:prstGeom>
                  <a:solidFill>
                    <a:srgbClr val="F2F2F2"/>
                  </a:solid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080808"/>
                      </a:buClr>
                      <a:buSzPts val="900"/>
                      <a:buFont typeface="Arial"/>
                      <a:buNone/>
                    </a:pPr>
                    <a:r>
                      <a:rPr lang="en-US" sz="900" b="0" i="0" u="none" strike="noStrike" cap="none" dirty="0">
                        <a:solidFill>
                          <a:srgbClr val="080808"/>
                        </a:solidFill>
                        <a:latin typeface="Arial"/>
                        <a:ea typeface="Arial"/>
                        <a:cs typeface="Arial"/>
                        <a:sym typeface="Arial"/>
                      </a:rPr>
                      <a:t>These are </a:t>
                    </a:r>
                    <a:r>
                      <a:rPr lang="en-US" sz="900" b="0" i="0" u="none" strike="noStrike" cap="none" dirty="0">
                        <a:solidFill>
                          <a:srgbClr val="000000"/>
                        </a:solidFill>
                        <a:latin typeface="Arial"/>
                        <a:ea typeface="Arial"/>
                        <a:cs typeface="Arial"/>
                        <a:sym typeface="Arial"/>
                      </a:rPr>
                      <a:t>hybrid Isolation/treatment centres established by the state governments. Level 1 &amp; 2 Isolation facilities are available in 34 states and the FCT</a:t>
                    </a:r>
                    <a:endParaRPr sz="900" b="0" i="0" u="none" strike="noStrike" cap="none" dirty="0">
                      <a:solidFill>
                        <a:srgbClr val="000000"/>
                      </a:solidFill>
                      <a:latin typeface="Arial"/>
                      <a:ea typeface="Arial"/>
                      <a:cs typeface="Arial"/>
                      <a:sym typeface="Arial"/>
                    </a:endParaRPr>
                  </a:p>
                  <a:p>
                    <a:pPr marL="0" marR="0" lvl="0" indent="0" algn="l" rtl="0">
                      <a:lnSpc>
                        <a:spcPct val="117000"/>
                      </a:lnSpc>
                      <a:spcBef>
                        <a:spcPts val="600"/>
                      </a:spcBef>
                      <a:spcAft>
                        <a:spcPts val="0"/>
                      </a:spcAft>
                      <a:buClr>
                        <a:srgbClr val="000000"/>
                      </a:buClr>
                      <a:buSzPts val="900"/>
                      <a:buFont typeface="Arial"/>
                      <a:buNone/>
                    </a:pPr>
                    <a:r>
                      <a:rPr lang="en-US" sz="900" b="0" i="0" u="none" strike="noStrike" cap="none" dirty="0">
                        <a:solidFill>
                          <a:schemeClr val="tx1"/>
                        </a:solidFill>
                        <a:latin typeface="Arial"/>
                        <a:ea typeface="Arial"/>
                        <a:cs typeface="Arial"/>
                        <a:sym typeface="Arial"/>
                      </a:rPr>
                      <a:t>These centres are for quarantine purposes and for the management of asymptomatic</a:t>
                    </a:r>
                    <a:r>
                      <a:rPr lang="en-US" sz="900" b="0" i="0" u="none" strike="noStrike" cap="none" dirty="0">
                        <a:solidFill>
                          <a:srgbClr val="000000"/>
                        </a:solidFill>
                        <a:latin typeface="Arial"/>
                        <a:ea typeface="Arial"/>
                        <a:cs typeface="Arial"/>
                        <a:sym typeface="Arial"/>
                      </a:rPr>
                      <a:t>/mild cases</a:t>
                    </a:r>
                    <a:endParaRPr sz="900" b="0" i="0" u="none" strike="noStrike" cap="none" dirty="0">
                      <a:solidFill>
                        <a:srgbClr val="000000"/>
                      </a:solidFill>
                      <a:latin typeface="Arial"/>
                      <a:ea typeface="Arial"/>
                      <a:cs typeface="Arial"/>
                      <a:sym typeface="Arial"/>
                    </a:endParaRPr>
                  </a:p>
                  <a:p>
                    <a:pPr marL="0" marR="0" lvl="0" indent="0" algn="l" rtl="0">
                      <a:lnSpc>
                        <a:spcPct val="117000"/>
                      </a:lnSpc>
                      <a:spcBef>
                        <a:spcPts val="600"/>
                      </a:spcBef>
                      <a:spcAft>
                        <a:spcPts val="0"/>
                      </a:spcAft>
                      <a:buClr>
                        <a:srgbClr val="000000"/>
                      </a:buClr>
                      <a:buSzPts val="900"/>
                      <a:buFont typeface="Arial"/>
                      <a:buNone/>
                    </a:pPr>
                    <a:r>
                      <a:rPr lang="en-US" sz="900" b="0" i="0" u="none" strike="noStrike" cap="none" dirty="0">
                        <a:solidFill>
                          <a:srgbClr val="000000"/>
                        </a:solidFill>
                        <a:latin typeface="Arial"/>
                        <a:ea typeface="Arial"/>
                        <a:cs typeface="Arial"/>
                        <a:sym typeface="Arial"/>
                      </a:rPr>
                      <a:t> </a:t>
                    </a:r>
                    <a:endParaRPr sz="900" b="0" i="0" u="none" strike="noStrike" cap="none" dirty="0">
                      <a:solidFill>
                        <a:srgbClr val="000000"/>
                      </a:solidFill>
                      <a:latin typeface="Arial"/>
                      <a:ea typeface="Arial"/>
                      <a:cs typeface="Arial"/>
                      <a:sym typeface="Arial"/>
                    </a:endParaRPr>
                  </a:p>
                </p:txBody>
              </p:sp>
              <p:sp>
                <p:nvSpPr>
                  <p:cNvPr id="2310" name="Google Shape;2310;p40"/>
                  <p:cNvSpPr/>
                  <p:nvPr/>
                </p:nvSpPr>
                <p:spPr>
                  <a:xfrm>
                    <a:off x="0" y="1933575"/>
                    <a:ext cx="2684145" cy="208280"/>
                  </a:xfrm>
                  <a:prstGeom prst="rect">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000000"/>
                      </a:solidFill>
                      <a:latin typeface="Arial"/>
                      <a:ea typeface="Arial"/>
                      <a:cs typeface="Arial"/>
                      <a:sym typeface="Arial"/>
                    </a:endParaRPr>
                  </a:p>
                </p:txBody>
              </p:sp>
            </p:grpSp>
            <p:grpSp>
              <p:nvGrpSpPr>
                <p:cNvPr id="2311" name="Google Shape;2311;p40"/>
                <p:cNvGrpSpPr/>
                <p:nvPr/>
              </p:nvGrpSpPr>
              <p:grpSpPr>
                <a:xfrm>
                  <a:off x="3853294" y="4803228"/>
                  <a:ext cx="2985497" cy="2140255"/>
                  <a:chOff x="0" y="0"/>
                  <a:chExt cx="2860371" cy="2140447"/>
                </a:xfrm>
              </p:grpSpPr>
              <p:sp>
                <p:nvSpPr>
                  <p:cNvPr id="2312" name="Google Shape;2312;p40"/>
                  <p:cNvSpPr/>
                  <p:nvPr/>
                </p:nvSpPr>
                <p:spPr>
                  <a:xfrm>
                    <a:off x="0" y="0"/>
                    <a:ext cx="2859760" cy="333955"/>
                  </a:xfrm>
                  <a:prstGeom prst="round2SameRect">
                    <a:avLst>
                      <a:gd name="adj1" fmla="val 0"/>
                      <a:gd name="adj2" fmla="val 0"/>
                    </a:avLst>
                  </a:prstGeom>
                  <a:solidFill>
                    <a:srgbClr val="0F9D58"/>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b="1" i="0" u="none" strike="noStrike" cap="none">
                        <a:solidFill>
                          <a:srgbClr val="FFFFFF"/>
                        </a:solidFill>
                        <a:latin typeface="Arial"/>
                        <a:ea typeface="Arial"/>
                        <a:cs typeface="Arial"/>
                        <a:sym typeface="Arial"/>
                      </a:rPr>
                      <a:t>LEVEL 3</a:t>
                    </a:r>
                    <a:endParaRPr sz="900" b="0" i="0" u="none" strike="noStrike" cap="none">
                      <a:solidFill>
                        <a:srgbClr val="000000"/>
                      </a:solidFill>
                      <a:latin typeface="Arial"/>
                      <a:ea typeface="Arial"/>
                      <a:cs typeface="Arial"/>
                      <a:sym typeface="Arial"/>
                    </a:endParaRPr>
                  </a:p>
                </p:txBody>
              </p:sp>
              <p:sp>
                <p:nvSpPr>
                  <p:cNvPr id="2313" name="Google Shape;2313;p40"/>
                  <p:cNvSpPr/>
                  <p:nvPr/>
                </p:nvSpPr>
                <p:spPr>
                  <a:xfrm>
                    <a:off x="0" y="333955"/>
                    <a:ext cx="2859405" cy="1542415"/>
                  </a:xfrm>
                  <a:prstGeom prst="rect">
                    <a:avLst/>
                  </a:prstGeom>
                  <a:solidFill>
                    <a:srgbClr val="F2F2F2"/>
                  </a:solid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080808"/>
                      </a:buClr>
                      <a:buSzPts val="900"/>
                      <a:buFont typeface="Arial"/>
                      <a:buNone/>
                    </a:pPr>
                    <a:r>
                      <a:rPr lang="en-US" sz="900" b="0" i="0" u="none" strike="noStrike" cap="none" dirty="0">
                        <a:solidFill>
                          <a:srgbClr val="080808"/>
                        </a:solidFill>
                        <a:latin typeface="Arial"/>
                        <a:ea typeface="Arial"/>
                        <a:cs typeface="Arial"/>
                        <a:sym typeface="Arial"/>
                      </a:rPr>
                      <a:t>These are Federal Tertiary Hospitals equipped with Intensive Care Units (ICU) and </a:t>
                    </a:r>
                    <a:r>
                      <a:rPr lang="en-US" sz="900" dirty="0">
                        <a:solidFill>
                          <a:srgbClr val="080808"/>
                        </a:solidFill>
                        <a:latin typeface="Arial"/>
                        <a:ea typeface="Arial"/>
                        <a:cs typeface="Arial"/>
                        <a:sym typeface="Arial"/>
                      </a:rPr>
                      <a:t>c</a:t>
                    </a:r>
                    <a:r>
                      <a:rPr lang="en-US" sz="900" b="0" i="0" u="none" strike="noStrike" cap="none" dirty="0">
                        <a:solidFill>
                          <a:srgbClr val="080808"/>
                        </a:solidFill>
                        <a:latin typeface="Arial"/>
                        <a:ea typeface="Arial"/>
                        <a:cs typeface="Arial"/>
                        <a:sym typeface="Arial"/>
                      </a:rPr>
                      <a:t>ritical care </a:t>
                    </a:r>
                    <a:r>
                      <a:rPr lang="en-US" sz="900" dirty="0">
                        <a:solidFill>
                          <a:srgbClr val="080808"/>
                        </a:solidFill>
                        <a:latin typeface="Arial"/>
                        <a:ea typeface="Arial"/>
                        <a:cs typeface="Arial"/>
                        <a:sym typeface="Arial"/>
                      </a:rPr>
                      <a:t>m</a:t>
                    </a:r>
                    <a:r>
                      <a:rPr lang="en-US" sz="900" b="0" i="0" u="none" strike="noStrike" cap="none" dirty="0">
                        <a:solidFill>
                          <a:srgbClr val="080808"/>
                        </a:solidFill>
                        <a:latin typeface="Arial"/>
                        <a:ea typeface="Arial"/>
                        <a:cs typeface="Arial"/>
                        <a:sym typeface="Arial"/>
                      </a:rPr>
                      <a:t>anagement facilities:</a:t>
                    </a:r>
                    <a:endParaRPr sz="900" b="0" i="0" u="none" strike="noStrike" cap="none" dirty="0">
                      <a:solidFill>
                        <a:srgbClr val="000000"/>
                      </a:solidFill>
                      <a:latin typeface="Arial"/>
                      <a:ea typeface="Arial"/>
                      <a:cs typeface="Arial"/>
                      <a:sym typeface="Arial"/>
                    </a:endParaRPr>
                  </a:p>
                  <a:p>
                    <a:pPr marL="0" marR="0" lvl="0" indent="0" algn="l" rtl="0">
                      <a:lnSpc>
                        <a:spcPct val="117000"/>
                      </a:lnSpc>
                      <a:spcBef>
                        <a:spcPts val="600"/>
                      </a:spcBef>
                      <a:spcAft>
                        <a:spcPts val="0"/>
                      </a:spcAft>
                      <a:buClr>
                        <a:srgbClr val="080808"/>
                      </a:buClr>
                      <a:buSzPts val="900"/>
                      <a:buFont typeface="Arial"/>
                      <a:buNone/>
                    </a:pPr>
                    <a:r>
                      <a:rPr lang="en-US" sz="900" b="1" i="0" u="none" strike="noStrike" cap="none" dirty="0">
                        <a:solidFill>
                          <a:srgbClr val="080808"/>
                        </a:solidFill>
                        <a:latin typeface="Arial"/>
                        <a:ea typeface="Arial"/>
                        <a:cs typeface="Arial"/>
                        <a:sym typeface="Arial"/>
                      </a:rPr>
                      <a:t>22 </a:t>
                    </a:r>
                    <a:r>
                      <a:rPr lang="en-US" sz="900" b="0" i="0" u="none" strike="noStrike" cap="none" dirty="0">
                        <a:solidFill>
                          <a:srgbClr val="080808"/>
                        </a:solidFill>
                        <a:latin typeface="Arial"/>
                        <a:ea typeface="Arial"/>
                        <a:cs typeface="Arial"/>
                        <a:sym typeface="Arial"/>
                      </a:rPr>
                      <a:t>Federal Teaching Hospital and </a:t>
                    </a:r>
                    <a:r>
                      <a:rPr lang="en-US" sz="900" b="1" i="0" u="none" strike="noStrike" cap="none" dirty="0">
                        <a:solidFill>
                          <a:srgbClr val="080808"/>
                        </a:solidFill>
                        <a:latin typeface="Arial"/>
                        <a:ea typeface="Arial"/>
                        <a:cs typeface="Arial"/>
                        <a:sym typeface="Arial"/>
                      </a:rPr>
                      <a:t>20 </a:t>
                    </a:r>
                    <a:r>
                      <a:rPr lang="en-US" sz="900" b="0" i="0" u="none" strike="noStrike" cap="none" dirty="0">
                        <a:solidFill>
                          <a:srgbClr val="080808"/>
                        </a:solidFill>
                        <a:latin typeface="Arial"/>
                        <a:ea typeface="Arial"/>
                        <a:cs typeface="Arial"/>
                        <a:sym typeface="Arial"/>
                      </a:rPr>
                      <a:t>Federal Medical Centres </a:t>
                    </a:r>
                    <a:endParaRPr sz="900" b="0" i="0" u="none" strike="noStrike" cap="none" dirty="0">
                      <a:solidFill>
                        <a:srgbClr val="000000"/>
                      </a:solidFill>
                      <a:latin typeface="Arial"/>
                      <a:ea typeface="Arial"/>
                      <a:cs typeface="Arial"/>
                      <a:sym typeface="Arial"/>
                    </a:endParaRPr>
                  </a:p>
                  <a:p>
                    <a:pPr marL="0" marR="0" lvl="0" indent="0" algn="l" rtl="0">
                      <a:lnSpc>
                        <a:spcPct val="117000"/>
                      </a:lnSpc>
                      <a:spcBef>
                        <a:spcPts val="600"/>
                      </a:spcBef>
                      <a:spcAft>
                        <a:spcPts val="0"/>
                      </a:spcAft>
                      <a:buClr>
                        <a:srgbClr val="080808"/>
                      </a:buClr>
                      <a:buSzPts val="900"/>
                      <a:buFont typeface="Arial"/>
                      <a:buNone/>
                    </a:pPr>
                    <a:r>
                      <a:rPr lang="en-US" sz="900" b="0" i="0" u="none" strike="noStrike" cap="none" dirty="0">
                        <a:solidFill>
                          <a:srgbClr val="080808"/>
                        </a:solidFill>
                        <a:latin typeface="Arial"/>
                        <a:ea typeface="Arial"/>
                        <a:cs typeface="Arial"/>
                        <a:sym typeface="Arial"/>
                      </a:rPr>
                      <a:t>These centres are for the </a:t>
                    </a:r>
                    <a:r>
                      <a:rPr lang="en-US" sz="900" b="0" i="0" u="none" strike="noStrike" cap="none" dirty="0">
                        <a:solidFill>
                          <a:schemeClr val="tx1"/>
                        </a:solidFill>
                        <a:latin typeface="Arial"/>
                        <a:ea typeface="Arial"/>
                        <a:cs typeface="Arial"/>
                        <a:sym typeface="Arial"/>
                      </a:rPr>
                      <a:t>management of moderate to severe cases</a:t>
                    </a:r>
                    <a:endParaRPr sz="900" b="0" i="0" u="none" strike="noStrike" cap="none" dirty="0">
                      <a:solidFill>
                        <a:schemeClr val="tx1"/>
                      </a:solidFill>
                      <a:latin typeface="Arial"/>
                      <a:ea typeface="Arial"/>
                      <a:cs typeface="Arial"/>
                      <a:sym typeface="Arial"/>
                    </a:endParaRPr>
                  </a:p>
                </p:txBody>
              </p:sp>
              <p:sp>
                <p:nvSpPr>
                  <p:cNvPr id="2314" name="Google Shape;2314;p40"/>
                  <p:cNvSpPr/>
                  <p:nvPr/>
                </p:nvSpPr>
                <p:spPr>
                  <a:xfrm>
                    <a:off x="7951" y="1932167"/>
                    <a:ext cx="2852420" cy="208280"/>
                  </a:xfrm>
                  <a:prstGeom prst="rect">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000000"/>
                      </a:solidFill>
                      <a:latin typeface="Arial"/>
                      <a:ea typeface="Arial"/>
                      <a:cs typeface="Arial"/>
                      <a:sym typeface="Arial"/>
                    </a:endParaRPr>
                  </a:p>
                </p:txBody>
              </p:sp>
            </p:grpSp>
          </p:grpSp>
        </p:grpSp>
        <p:grpSp>
          <p:nvGrpSpPr>
            <p:cNvPr id="2315" name="Google Shape;2315;p40"/>
            <p:cNvGrpSpPr/>
            <p:nvPr/>
          </p:nvGrpSpPr>
          <p:grpSpPr>
            <a:xfrm>
              <a:off x="445032" y="4257139"/>
              <a:ext cx="6869082" cy="206375"/>
              <a:chOff x="445032" y="7503920"/>
              <a:chExt cx="6869082" cy="206375"/>
            </a:xfrm>
          </p:grpSpPr>
          <p:sp>
            <p:nvSpPr>
              <p:cNvPr id="2316" name="Google Shape;2316;p40"/>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lvl="0"/>
                <a:r>
                  <a:rPr lang="en-US" sz="1000" b="1" dirty="0">
                    <a:solidFill>
                      <a:srgbClr val="006600"/>
                    </a:solidFill>
                  </a:rPr>
                  <a:t>Isolation and Treatment Centers Established</a:t>
                </a:r>
              </a:p>
            </p:txBody>
          </p:sp>
          <p:cxnSp>
            <p:nvCxnSpPr>
              <p:cNvPr id="2317" name="Google Shape;2317;p40"/>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2318" name="Google Shape;2318;p40"/>
            <p:cNvGrpSpPr/>
            <p:nvPr/>
          </p:nvGrpSpPr>
          <p:grpSpPr>
            <a:xfrm>
              <a:off x="454886" y="4599197"/>
              <a:ext cx="6355080" cy="4914371"/>
              <a:chOff x="454886" y="4465847"/>
              <a:chExt cx="6355080" cy="4914371"/>
            </a:xfrm>
          </p:grpSpPr>
          <p:grpSp>
            <p:nvGrpSpPr>
              <p:cNvPr id="2319" name="Google Shape;2319;p40"/>
              <p:cNvGrpSpPr/>
              <p:nvPr/>
            </p:nvGrpSpPr>
            <p:grpSpPr>
              <a:xfrm>
                <a:off x="454886" y="4465847"/>
                <a:ext cx="6355080" cy="3109921"/>
                <a:chOff x="0" y="0"/>
                <a:chExt cx="6355080" cy="3110043"/>
              </a:xfrm>
            </p:grpSpPr>
            <p:pic>
              <p:nvPicPr>
                <p:cNvPr id="2320" name="Google Shape;2320;p40"/>
                <p:cNvPicPr preferRelativeResize="0"/>
                <p:nvPr/>
              </p:nvPicPr>
              <p:blipFill rotWithShape="1">
                <a:blip r:embed="rId4">
                  <a:alphaModFix/>
                </a:blip>
                <a:srcRect/>
                <a:stretch/>
              </p:blipFill>
              <p:spPr>
                <a:xfrm>
                  <a:off x="0" y="0"/>
                  <a:ext cx="3063240" cy="1636776"/>
                </a:xfrm>
                <a:prstGeom prst="rect">
                  <a:avLst/>
                </a:prstGeom>
                <a:noFill/>
                <a:ln>
                  <a:noFill/>
                </a:ln>
              </p:spPr>
            </p:pic>
            <p:pic>
              <p:nvPicPr>
                <p:cNvPr id="2321" name="Google Shape;2321;p40"/>
                <p:cNvPicPr preferRelativeResize="0"/>
                <p:nvPr/>
              </p:nvPicPr>
              <p:blipFill rotWithShape="1">
                <a:blip r:embed="rId5">
                  <a:alphaModFix/>
                </a:blip>
                <a:srcRect/>
                <a:stretch/>
              </p:blipFill>
              <p:spPr>
                <a:xfrm>
                  <a:off x="3291840" y="0"/>
                  <a:ext cx="3063240" cy="1636776"/>
                </a:xfrm>
                <a:prstGeom prst="rect">
                  <a:avLst/>
                </a:prstGeom>
                <a:noFill/>
                <a:ln>
                  <a:noFill/>
                </a:ln>
              </p:spPr>
            </p:pic>
            <p:pic>
              <p:nvPicPr>
                <p:cNvPr id="2322" name="Google Shape;2322;p40"/>
                <p:cNvPicPr preferRelativeResize="0"/>
                <p:nvPr/>
              </p:nvPicPr>
              <p:blipFill rotWithShape="1">
                <a:blip r:embed="rId6">
                  <a:alphaModFix/>
                </a:blip>
                <a:srcRect/>
                <a:stretch/>
              </p:blipFill>
              <p:spPr>
                <a:xfrm>
                  <a:off x="0" y="1804521"/>
                  <a:ext cx="3063240" cy="1305522"/>
                </a:xfrm>
                <a:prstGeom prst="rect">
                  <a:avLst/>
                </a:prstGeom>
                <a:noFill/>
                <a:ln>
                  <a:noFill/>
                </a:ln>
              </p:spPr>
            </p:pic>
            <p:pic>
              <p:nvPicPr>
                <p:cNvPr id="2323" name="Google Shape;2323;p40"/>
                <p:cNvPicPr preferRelativeResize="0"/>
                <p:nvPr/>
              </p:nvPicPr>
              <p:blipFill rotWithShape="1">
                <a:blip r:embed="rId7">
                  <a:alphaModFix/>
                </a:blip>
                <a:srcRect/>
                <a:stretch/>
              </p:blipFill>
              <p:spPr>
                <a:xfrm>
                  <a:off x="3291840" y="1804521"/>
                  <a:ext cx="3063240" cy="1305522"/>
                </a:xfrm>
                <a:prstGeom prst="rect">
                  <a:avLst/>
                </a:prstGeom>
                <a:noFill/>
                <a:ln>
                  <a:noFill/>
                </a:ln>
              </p:spPr>
            </p:pic>
          </p:grpSp>
          <p:grpSp>
            <p:nvGrpSpPr>
              <p:cNvPr id="2324" name="Google Shape;2324;p40"/>
              <p:cNvGrpSpPr/>
              <p:nvPr/>
            </p:nvGrpSpPr>
            <p:grpSpPr>
              <a:xfrm>
                <a:off x="454886" y="7743506"/>
                <a:ext cx="6355080" cy="1636712"/>
                <a:chOff x="454886" y="5117584"/>
                <a:chExt cx="6355080" cy="1636712"/>
              </a:xfrm>
            </p:grpSpPr>
            <p:pic>
              <p:nvPicPr>
                <p:cNvPr id="2325" name="Google Shape;2325;p40"/>
                <p:cNvPicPr preferRelativeResize="0"/>
                <p:nvPr/>
              </p:nvPicPr>
              <p:blipFill rotWithShape="1">
                <a:blip r:embed="rId8">
                  <a:alphaModFix/>
                </a:blip>
                <a:srcRect/>
                <a:stretch/>
              </p:blipFill>
              <p:spPr>
                <a:xfrm>
                  <a:off x="454886" y="5117584"/>
                  <a:ext cx="3063240" cy="1636712"/>
                </a:xfrm>
                <a:prstGeom prst="rect">
                  <a:avLst/>
                </a:prstGeom>
                <a:noFill/>
                <a:ln>
                  <a:noFill/>
                </a:ln>
              </p:spPr>
            </p:pic>
            <p:pic>
              <p:nvPicPr>
                <p:cNvPr id="2326" name="Google Shape;2326;p40"/>
                <p:cNvPicPr preferRelativeResize="0"/>
                <p:nvPr/>
              </p:nvPicPr>
              <p:blipFill rotWithShape="1">
                <a:blip r:embed="rId9">
                  <a:alphaModFix/>
                </a:blip>
                <a:srcRect/>
                <a:stretch/>
              </p:blipFill>
              <p:spPr>
                <a:xfrm>
                  <a:off x="3746726" y="5117584"/>
                  <a:ext cx="3063240" cy="1636712"/>
                </a:xfrm>
                <a:prstGeom prst="rect">
                  <a:avLst/>
                </a:prstGeom>
                <a:noFill/>
                <a:ln>
                  <a:noFill/>
                </a:ln>
              </p:spPr>
            </p:pic>
          </p:gr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2331"/>
        <p:cNvGrpSpPr/>
        <p:nvPr/>
      </p:nvGrpSpPr>
      <p:grpSpPr>
        <a:xfrm>
          <a:off x="0" y="0"/>
          <a:ext cx="0" cy="0"/>
          <a:chOff x="0" y="0"/>
          <a:chExt cx="0" cy="0"/>
        </a:xfrm>
      </p:grpSpPr>
      <p:pic>
        <p:nvPicPr>
          <p:cNvPr id="2332" name="Google Shape;2332;p4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333" name="Google Shape;2333;p4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44</a:t>
            </a:fld>
            <a:endParaRPr sz="500">
              <a:solidFill>
                <a:srgbClr val="161616"/>
              </a:solidFill>
            </a:endParaRPr>
          </a:p>
        </p:txBody>
      </p:sp>
      <p:sp>
        <p:nvSpPr>
          <p:cNvPr id="2334" name="Google Shape;2334;p4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335" name="Google Shape;2335;p4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2336" name="Google Shape;2336;p4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337" name="Google Shape;2337;p4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338" name="Google Shape;2338;p4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2339" name="Google Shape;2339;p41"/>
          <p:cNvGrpSpPr/>
          <p:nvPr/>
        </p:nvGrpSpPr>
        <p:grpSpPr>
          <a:xfrm>
            <a:off x="731679" y="1734795"/>
            <a:ext cx="6287120" cy="8377033"/>
            <a:chOff x="522846" y="1647492"/>
            <a:chExt cx="6287120" cy="8377033"/>
          </a:xfrm>
        </p:grpSpPr>
        <p:grpSp>
          <p:nvGrpSpPr>
            <p:cNvPr id="2340" name="Google Shape;2340;p41"/>
            <p:cNvGrpSpPr/>
            <p:nvPr/>
          </p:nvGrpSpPr>
          <p:grpSpPr>
            <a:xfrm>
              <a:off x="522846" y="1647492"/>
              <a:ext cx="6287120" cy="5092694"/>
              <a:chOff x="522846" y="5117584"/>
              <a:chExt cx="6287120" cy="5092694"/>
            </a:xfrm>
          </p:grpSpPr>
          <p:pic>
            <p:nvPicPr>
              <p:cNvPr id="2342" name="Google Shape;2342;p41"/>
              <p:cNvPicPr preferRelativeResize="0"/>
              <p:nvPr/>
            </p:nvPicPr>
            <p:blipFill rotWithShape="1">
              <a:blip r:embed="rId4">
                <a:alphaModFix/>
              </a:blip>
              <a:srcRect/>
              <a:stretch/>
            </p:blipFill>
            <p:spPr>
              <a:xfrm>
                <a:off x="3746726" y="6845575"/>
                <a:ext cx="3063240" cy="1636712"/>
              </a:xfrm>
              <a:prstGeom prst="rect">
                <a:avLst/>
              </a:prstGeom>
              <a:noFill/>
              <a:ln>
                <a:noFill/>
              </a:ln>
            </p:spPr>
          </p:pic>
          <p:pic>
            <p:nvPicPr>
              <p:cNvPr id="2343" name="Google Shape;2343;p41"/>
              <p:cNvPicPr preferRelativeResize="0"/>
              <p:nvPr/>
            </p:nvPicPr>
            <p:blipFill rotWithShape="1">
              <a:blip r:embed="rId5">
                <a:alphaModFix/>
              </a:blip>
              <a:srcRect/>
              <a:stretch/>
            </p:blipFill>
            <p:spPr>
              <a:xfrm>
                <a:off x="522846" y="5117584"/>
                <a:ext cx="3063240" cy="1636712"/>
              </a:xfrm>
              <a:prstGeom prst="rect">
                <a:avLst/>
              </a:prstGeom>
              <a:noFill/>
              <a:ln>
                <a:noFill/>
              </a:ln>
            </p:spPr>
          </p:pic>
          <p:pic>
            <p:nvPicPr>
              <p:cNvPr id="2344" name="Google Shape;2344;p41"/>
              <p:cNvPicPr preferRelativeResize="0"/>
              <p:nvPr/>
            </p:nvPicPr>
            <p:blipFill rotWithShape="1">
              <a:blip r:embed="rId6">
                <a:alphaModFix/>
              </a:blip>
              <a:srcRect/>
              <a:stretch/>
            </p:blipFill>
            <p:spPr>
              <a:xfrm>
                <a:off x="3746726" y="8573566"/>
                <a:ext cx="3063240" cy="1636712"/>
              </a:xfrm>
              <a:prstGeom prst="rect">
                <a:avLst/>
              </a:prstGeom>
              <a:noFill/>
              <a:ln>
                <a:noFill/>
              </a:ln>
            </p:spPr>
          </p:pic>
          <p:pic>
            <p:nvPicPr>
              <p:cNvPr id="2345" name="Google Shape;2345;p41"/>
              <p:cNvPicPr preferRelativeResize="0"/>
              <p:nvPr/>
            </p:nvPicPr>
            <p:blipFill rotWithShape="1">
              <a:blip r:embed="rId7">
                <a:alphaModFix/>
              </a:blip>
              <a:srcRect/>
              <a:stretch/>
            </p:blipFill>
            <p:spPr>
              <a:xfrm>
                <a:off x="522846" y="6861032"/>
                <a:ext cx="3063240" cy="1636712"/>
              </a:xfrm>
              <a:prstGeom prst="rect">
                <a:avLst/>
              </a:prstGeom>
              <a:noFill/>
              <a:ln>
                <a:noFill/>
              </a:ln>
            </p:spPr>
          </p:pic>
          <p:pic>
            <p:nvPicPr>
              <p:cNvPr id="2346" name="Google Shape;2346;p41"/>
              <p:cNvPicPr preferRelativeResize="0"/>
              <p:nvPr/>
            </p:nvPicPr>
            <p:blipFill rotWithShape="1">
              <a:blip r:embed="rId8">
                <a:alphaModFix/>
              </a:blip>
              <a:srcRect/>
              <a:stretch/>
            </p:blipFill>
            <p:spPr>
              <a:xfrm>
                <a:off x="3746726" y="5117584"/>
                <a:ext cx="3063240" cy="1636712"/>
              </a:xfrm>
              <a:prstGeom prst="rect">
                <a:avLst/>
              </a:prstGeom>
              <a:noFill/>
              <a:ln>
                <a:noFill/>
              </a:ln>
            </p:spPr>
          </p:pic>
        </p:grpSp>
        <p:grpSp>
          <p:nvGrpSpPr>
            <p:cNvPr id="2347" name="Google Shape;2347;p41"/>
            <p:cNvGrpSpPr/>
            <p:nvPr/>
          </p:nvGrpSpPr>
          <p:grpSpPr>
            <a:xfrm>
              <a:off x="522846" y="5156864"/>
              <a:ext cx="6287120" cy="4867661"/>
              <a:chOff x="67960" y="-1667659"/>
              <a:chExt cx="6287120" cy="4867980"/>
            </a:xfrm>
          </p:grpSpPr>
          <p:pic>
            <p:nvPicPr>
              <p:cNvPr id="2348" name="Google Shape;2348;p41"/>
              <p:cNvPicPr preferRelativeResize="0"/>
              <p:nvPr/>
            </p:nvPicPr>
            <p:blipFill rotWithShape="1">
              <a:blip r:embed="rId9">
                <a:alphaModFix/>
              </a:blip>
              <a:srcRect/>
              <a:stretch/>
            </p:blipFill>
            <p:spPr>
              <a:xfrm>
                <a:off x="67960" y="-1667659"/>
                <a:ext cx="3063240" cy="1938638"/>
              </a:xfrm>
              <a:prstGeom prst="rect">
                <a:avLst/>
              </a:prstGeom>
              <a:noFill/>
              <a:ln>
                <a:noFill/>
              </a:ln>
            </p:spPr>
          </p:pic>
          <p:pic>
            <p:nvPicPr>
              <p:cNvPr id="2349" name="Google Shape;2349;p41"/>
              <p:cNvPicPr preferRelativeResize="0"/>
              <p:nvPr/>
            </p:nvPicPr>
            <p:blipFill rotWithShape="1">
              <a:blip r:embed="rId10">
                <a:alphaModFix/>
              </a:blip>
              <a:srcRect/>
              <a:stretch/>
            </p:blipFill>
            <p:spPr>
              <a:xfrm>
                <a:off x="3291840" y="7053"/>
                <a:ext cx="3063240" cy="1636776"/>
              </a:xfrm>
              <a:prstGeom prst="rect">
                <a:avLst/>
              </a:prstGeom>
              <a:noFill/>
              <a:ln>
                <a:noFill/>
              </a:ln>
            </p:spPr>
          </p:pic>
          <p:pic>
            <p:nvPicPr>
              <p:cNvPr id="2350" name="Google Shape;2350;p41"/>
              <p:cNvPicPr preferRelativeResize="0"/>
              <p:nvPr/>
            </p:nvPicPr>
            <p:blipFill rotWithShape="1">
              <a:blip r:embed="rId11">
                <a:alphaModFix/>
              </a:blip>
              <a:srcRect/>
              <a:stretch/>
            </p:blipFill>
            <p:spPr>
              <a:xfrm>
                <a:off x="67960" y="522790"/>
                <a:ext cx="3063240" cy="2076106"/>
              </a:xfrm>
              <a:prstGeom prst="rect">
                <a:avLst/>
              </a:prstGeom>
              <a:noFill/>
              <a:ln>
                <a:noFill/>
              </a:ln>
            </p:spPr>
          </p:pic>
          <p:pic>
            <p:nvPicPr>
              <p:cNvPr id="2351" name="Google Shape;2351;p41"/>
              <p:cNvPicPr preferRelativeResize="0"/>
              <p:nvPr/>
            </p:nvPicPr>
            <p:blipFill rotWithShape="1">
              <a:blip r:embed="rId12">
                <a:alphaModFix/>
              </a:blip>
              <a:srcRect/>
              <a:stretch/>
            </p:blipFill>
            <p:spPr>
              <a:xfrm>
                <a:off x="3291840" y="1735115"/>
                <a:ext cx="3063240" cy="1465206"/>
              </a:xfrm>
              <a:prstGeom prst="rect">
                <a:avLst/>
              </a:prstGeom>
              <a:noFill/>
              <a:ln>
                <a:noFill/>
              </a:ln>
            </p:spPr>
          </p:pic>
        </p:grpSp>
      </p:grpSp>
      <p:sp>
        <p:nvSpPr>
          <p:cNvPr id="21" name="Google Shape;2316;p40">
            <a:extLst>
              <a:ext uri="{FF2B5EF4-FFF2-40B4-BE49-F238E27FC236}">
                <a16:creationId xmlns:a16="http://schemas.microsoft.com/office/drawing/2014/main" id="{EE53A5DD-3C29-4A8C-BAEB-B083D9B1A462}"/>
              </a:ext>
            </a:extLst>
          </p:cNvPr>
          <p:cNvSpPr txBox="1"/>
          <p:nvPr/>
        </p:nvSpPr>
        <p:spPr>
          <a:xfrm>
            <a:off x="731679" y="1540327"/>
            <a:ext cx="4094480" cy="206375"/>
          </a:xfrm>
          <a:prstGeom prst="rect">
            <a:avLst/>
          </a:prstGeom>
          <a:noFill/>
          <a:ln>
            <a:noFill/>
          </a:ln>
        </p:spPr>
        <p:txBody>
          <a:bodyPr spcFirstLastPara="1" wrap="square" lIns="0" tIns="0" rIns="0" bIns="0" anchor="t" anchorCtr="0">
            <a:noAutofit/>
          </a:bodyPr>
          <a:lstStyle/>
          <a:p>
            <a:pPr lvl="0"/>
            <a:r>
              <a:rPr lang="en-US" sz="1000" b="1" dirty="0">
                <a:solidFill>
                  <a:srgbClr val="006600"/>
                </a:solidFill>
              </a:rPr>
              <a:t>Isolation and Treatment Centers Established</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2356"/>
        <p:cNvGrpSpPr/>
        <p:nvPr/>
      </p:nvGrpSpPr>
      <p:grpSpPr>
        <a:xfrm>
          <a:off x="0" y="0"/>
          <a:ext cx="0" cy="0"/>
          <a:chOff x="0" y="0"/>
          <a:chExt cx="0" cy="0"/>
        </a:xfrm>
      </p:grpSpPr>
      <p:pic>
        <p:nvPicPr>
          <p:cNvPr id="2357" name="Google Shape;2357;p4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358" name="Google Shape;2358;p4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45</a:t>
            </a:fld>
            <a:endParaRPr sz="500">
              <a:solidFill>
                <a:srgbClr val="161616"/>
              </a:solidFill>
            </a:endParaRPr>
          </a:p>
        </p:txBody>
      </p:sp>
      <p:sp>
        <p:nvSpPr>
          <p:cNvPr id="2359" name="Google Shape;2359;p4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360" name="Google Shape;2360;p4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2361" name="Google Shape;2361;p4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362" name="Google Shape;2362;p4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363" name="Google Shape;2363;p4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pic>
        <p:nvPicPr>
          <p:cNvPr id="2364" name="Google Shape;2364;p42"/>
          <p:cNvPicPr preferRelativeResize="0"/>
          <p:nvPr/>
        </p:nvPicPr>
        <p:blipFill rotWithShape="1">
          <a:blip r:embed="rId4">
            <a:alphaModFix/>
          </a:blip>
          <a:srcRect/>
          <a:stretch/>
        </p:blipFill>
        <p:spPr>
          <a:xfrm>
            <a:off x="471468" y="1990060"/>
            <a:ext cx="3161635" cy="2092502"/>
          </a:xfrm>
          <a:prstGeom prst="rect">
            <a:avLst/>
          </a:prstGeom>
          <a:noFill/>
          <a:ln>
            <a:noFill/>
          </a:ln>
        </p:spPr>
      </p:pic>
      <p:pic>
        <p:nvPicPr>
          <p:cNvPr id="2365" name="Google Shape;2365;p42"/>
          <p:cNvPicPr preferRelativeResize="0"/>
          <p:nvPr/>
        </p:nvPicPr>
        <p:blipFill rotWithShape="1">
          <a:blip r:embed="rId5">
            <a:alphaModFix/>
          </a:blip>
          <a:srcRect/>
          <a:stretch/>
        </p:blipFill>
        <p:spPr>
          <a:xfrm>
            <a:off x="3794919" y="1990059"/>
            <a:ext cx="3220423" cy="2137517"/>
          </a:xfrm>
          <a:prstGeom prst="rect">
            <a:avLst/>
          </a:prstGeom>
          <a:noFill/>
          <a:ln>
            <a:noFill/>
          </a:ln>
        </p:spPr>
      </p:pic>
      <p:pic>
        <p:nvPicPr>
          <p:cNvPr id="2366" name="Google Shape;2366;p42"/>
          <p:cNvPicPr preferRelativeResize="0"/>
          <p:nvPr/>
        </p:nvPicPr>
        <p:blipFill rotWithShape="1">
          <a:blip r:embed="rId6">
            <a:alphaModFix/>
          </a:blip>
          <a:srcRect/>
          <a:stretch/>
        </p:blipFill>
        <p:spPr>
          <a:xfrm>
            <a:off x="497505" y="4390699"/>
            <a:ext cx="3135597" cy="2067705"/>
          </a:xfrm>
          <a:prstGeom prst="rect">
            <a:avLst/>
          </a:prstGeom>
          <a:noFill/>
          <a:ln>
            <a:noFill/>
          </a:ln>
        </p:spPr>
      </p:pic>
      <p:pic>
        <p:nvPicPr>
          <p:cNvPr id="2367" name="Google Shape;2367;p42"/>
          <p:cNvPicPr preferRelativeResize="0"/>
          <p:nvPr/>
        </p:nvPicPr>
        <p:blipFill rotWithShape="1">
          <a:blip r:embed="rId7">
            <a:alphaModFix/>
          </a:blip>
          <a:srcRect/>
          <a:stretch/>
        </p:blipFill>
        <p:spPr>
          <a:xfrm>
            <a:off x="3794920" y="4390699"/>
            <a:ext cx="3194386" cy="1999109"/>
          </a:xfrm>
          <a:prstGeom prst="rect">
            <a:avLst/>
          </a:prstGeom>
          <a:noFill/>
          <a:ln>
            <a:noFill/>
          </a:ln>
        </p:spPr>
      </p:pic>
      <p:pic>
        <p:nvPicPr>
          <p:cNvPr id="2368" name="Google Shape;2368;p42"/>
          <p:cNvPicPr preferRelativeResize="0"/>
          <p:nvPr/>
        </p:nvPicPr>
        <p:blipFill rotWithShape="1">
          <a:blip r:embed="rId8">
            <a:alphaModFix/>
          </a:blip>
          <a:srcRect/>
          <a:stretch/>
        </p:blipFill>
        <p:spPr>
          <a:xfrm>
            <a:off x="421300" y="6763824"/>
            <a:ext cx="3722750" cy="2576945"/>
          </a:xfrm>
          <a:prstGeom prst="rect">
            <a:avLst/>
          </a:prstGeom>
          <a:noFill/>
          <a:ln>
            <a:noFill/>
          </a:ln>
        </p:spPr>
      </p:pic>
      <p:pic>
        <p:nvPicPr>
          <p:cNvPr id="2369" name="Google Shape;2369;p42"/>
          <p:cNvPicPr preferRelativeResize="0"/>
          <p:nvPr/>
        </p:nvPicPr>
        <p:blipFill rotWithShape="1">
          <a:blip r:embed="rId9">
            <a:alphaModFix/>
          </a:blip>
          <a:srcRect t="21226" r="-220"/>
          <a:stretch/>
        </p:blipFill>
        <p:spPr>
          <a:xfrm>
            <a:off x="4282632" y="6652932"/>
            <a:ext cx="2487623" cy="3008304"/>
          </a:xfrm>
          <a:prstGeom prst="rect">
            <a:avLst/>
          </a:prstGeom>
          <a:noFill/>
          <a:ln>
            <a:noFill/>
          </a:ln>
        </p:spPr>
      </p:pic>
      <p:sp>
        <p:nvSpPr>
          <p:cNvPr id="2370" name="Google Shape;2370;p42"/>
          <p:cNvSpPr txBox="1"/>
          <p:nvPr/>
        </p:nvSpPr>
        <p:spPr>
          <a:xfrm>
            <a:off x="199440" y="1463376"/>
            <a:ext cx="7190957" cy="184666"/>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None/>
            </a:pPr>
            <a:r>
              <a:rPr lang="en-US" sz="1200">
                <a:solidFill>
                  <a:schemeClr val="dk1"/>
                </a:solidFill>
                <a:latin typeface="Arial"/>
                <a:ea typeface="Arial"/>
                <a:cs typeface="Arial"/>
                <a:sym typeface="Arial"/>
              </a:rPr>
              <a:t>Delivery of 200 Ventilators donated by USAID to FGN for COVID-19 Response</a:t>
            </a:r>
            <a:endParaRPr/>
          </a:p>
        </p:txBody>
      </p:sp>
      <p:sp>
        <p:nvSpPr>
          <p:cNvPr id="2" name="TextBox 1">
            <a:extLst>
              <a:ext uri="{FF2B5EF4-FFF2-40B4-BE49-F238E27FC236}">
                <a16:creationId xmlns:a16="http://schemas.microsoft.com/office/drawing/2014/main" id="{69449405-CD68-49E8-939D-0F245B7BDDD8}"/>
              </a:ext>
            </a:extLst>
          </p:cNvPr>
          <p:cNvSpPr txBox="1"/>
          <p:nvPr/>
        </p:nvSpPr>
        <p:spPr>
          <a:xfrm flipH="1">
            <a:off x="199440" y="9714785"/>
            <a:ext cx="7114674" cy="430887"/>
          </a:xfrm>
          <a:prstGeom prst="rect">
            <a:avLst/>
          </a:prstGeom>
          <a:noFill/>
        </p:spPr>
        <p:txBody>
          <a:bodyPr wrap="square" rtlCol="0">
            <a:spAutoFit/>
          </a:bodyPr>
          <a:lstStyle/>
          <a:p>
            <a:r>
              <a:rPr lang="en-US" sz="1050" dirty="0"/>
              <a:t>The ventilators were distributed, with training and maintenance support( 1 year ) to 88  tertiary and secondary facilities (some receiving 2 or more, where they had not benefitted from past donations )</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2375"/>
        <p:cNvGrpSpPr/>
        <p:nvPr/>
      </p:nvGrpSpPr>
      <p:grpSpPr>
        <a:xfrm>
          <a:off x="0" y="0"/>
          <a:ext cx="0" cy="0"/>
          <a:chOff x="0" y="0"/>
          <a:chExt cx="0" cy="0"/>
        </a:xfrm>
      </p:grpSpPr>
      <p:pic>
        <p:nvPicPr>
          <p:cNvPr id="2376" name="Google Shape;2376;p4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377" name="Google Shape;2377;p4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46</a:t>
            </a:fld>
            <a:endParaRPr sz="500">
              <a:solidFill>
                <a:srgbClr val="161616"/>
              </a:solidFill>
            </a:endParaRPr>
          </a:p>
        </p:txBody>
      </p:sp>
      <p:sp>
        <p:nvSpPr>
          <p:cNvPr id="2378" name="Google Shape;2378;p4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379" name="Google Shape;2379;p4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380" name="Google Shape;2380;p4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grpSp>
        <p:nvGrpSpPr>
          <p:cNvPr id="2381" name="Google Shape;2381;p43"/>
          <p:cNvGrpSpPr/>
          <p:nvPr/>
        </p:nvGrpSpPr>
        <p:grpSpPr>
          <a:xfrm>
            <a:off x="1269075" y="3380795"/>
            <a:ext cx="0" cy="0"/>
            <a:chOff x="1269075" y="3380795"/>
            <a:chExt cx="0" cy="0"/>
          </a:xfrm>
        </p:grpSpPr>
        <p:cxnSp>
          <p:nvCxnSpPr>
            <p:cNvPr id="2382" name="Google Shape;2382;p43"/>
            <p:cNvCxnSpPr/>
            <p:nvPr/>
          </p:nvCxnSpPr>
          <p:spPr>
            <a:xfrm>
              <a:off x="1269075" y="3380795"/>
              <a:ext cx="0" cy="0"/>
            </a:xfrm>
            <a:prstGeom prst="straightConnector1">
              <a:avLst/>
            </a:prstGeom>
            <a:noFill/>
            <a:ln>
              <a:noFill/>
            </a:ln>
          </p:spPr>
        </p:cxnSp>
        <p:cxnSp>
          <p:nvCxnSpPr>
            <p:cNvPr id="2383" name="Google Shape;2383;p43"/>
            <p:cNvCxnSpPr/>
            <p:nvPr/>
          </p:nvCxnSpPr>
          <p:spPr>
            <a:xfrm>
              <a:off x="1269075" y="3380795"/>
              <a:ext cx="0" cy="0"/>
            </a:xfrm>
            <a:prstGeom prst="straightConnector1">
              <a:avLst/>
            </a:prstGeom>
            <a:noFill/>
            <a:ln>
              <a:noFill/>
            </a:ln>
          </p:spPr>
        </p:cxnSp>
      </p:grpSp>
      <p:sp>
        <p:nvSpPr>
          <p:cNvPr id="2384" name="Google Shape;2384;p4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cxnSp>
        <p:nvCxnSpPr>
          <p:cNvPr id="2385" name="Google Shape;2385;p4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2386" name="Google Shape;2386;p43"/>
          <p:cNvSpPr txBox="1"/>
          <p:nvPr/>
        </p:nvSpPr>
        <p:spPr>
          <a:xfrm>
            <a:off x="454886" y="1868685"/>
            <a:ext cx="6859228" cy="923330"/>
          </a:xfrm>
          <a:prstGeom prst="rect">
            <a:avLst/>
          </a:prstGeom>
          <a:noFill/>
          <a:ln>
            <a:noFill/>
          </a:ln>
        </p:spPr>
        <p:txBody>
          <a:bodyPr spcFirstLastPara="1" wrap="square" lIns="0" tIns="0" rIns="0" bIns="0" anchor="t" anchorCtr="0">
            <a:spAutoFit/>
          </a:bodyPr>
          <a:lstStyle/>
          <a:p>
            <a:r>
              <a:rPr lang="en-US" sz="1000" dirty="0">
                <a:solidFill>
                  <a:schemeClr val="dk1"/>
                </a:solidFill>
              </a:rPr>
              <a:t>The PTF </a:t>
            </a:r>
            <a:r>
              <a:rPr lang="en-US" sz="1000" dirty="0">
                <a:solidFill>
                  <a:schemeClr val="tx1"/>
                </a:solidFill>
              </a:rPr>
              <a:t>through the NCDC achieved its mandate to expand laboratory capacity for COVID-19 testing to ensure 100% geographic coverage and test turnaround time (TAT) of 24 hours by decentralizing testing capacity.  As at December 6, 68 of the labs are government owned and the remaining are private/ corporate sector labs (30). A few labs have 2-3 testing platforms (equipment).  Some of the notable achievements under testing capacity include the activation of various platforms to conduct molecular testing:</a:t>
            </a:r>
          </a:p>
          <a:p>
            <a:pPr marL="0" marR="0" lvl="0" indent="0" algn="l" rtl="0">
              <a:spcBef>
                <a:spcPts val="0"/>
              </a:spcBef>
              <a:spcAft>
                <a:spcPts val="0"/>
              </a:spcAft>
              <a:buNone/>
            </a:pPr>
            <a:endParaRPr sz="1000" dirty="0">
              <a:solidFill>
                <a:schemeClr val="dk1"/>
              </a:solidFill>
              <a:latin typeface="Arial"/>
              <a:ea typeface="Arial"/>
              <a:cs typeface="Arial"/>
              <a:sym typeface="Arial"/>
            </a:endParaRPr>
          </a:p>
        </p:txBody>
      </p:sp>
      <p:grpSp>
        <p:nvGrpSpPr>
          <p:cNvPr id="2387" name="Google Shape;2387;p43"/>
          <p:cNvGrpSpPr/>
          <p:nvPr/>
        </p:nvGrpSpPr>
        <p:grpSpPr>
          <a:xfrm>
            <a:off x="1274863" y="2876214"/>
            <a:ext cx="4629336" cy="1219032"/>
            <a:chOff x="460791" y="5088695"/>
            <a:chExt cx="4629336" cy="1219032"/>
          </a:xfrm>
        </p:grpSpPr>
        <p:grpSp>
          <p:nvGrpSpPr>
            <p:cNvPr id="2388" name="Google Shape;2388;p43"/>
            <p:cNvGrpSpPr/>
            <p:nvPr/>
          </p:nvGrpSpPr>
          <p:grpSpPr>
            <a:xfrm>
              <a:off x="613115" y="5222020"/>
              <a:ext cx="4305505" cy="944244"/>
              <a:chOff x="1132949" y="-13324"/>
              <a:chExt cx="5178968" cy="1510504"/>
            </a:xfrm>
          </p:grpSpPr>
          <p:grpSp>
            <p:nvGrpSpPr>
              <p:cNvPr id="2389" name="Google Shape;2389;p43"/>
              <p:cNvGrpSpPr/>
              <p:nvPr/>
            </p:nvGrpSpPr>
            <p:grpSpPr>
              <a:xfrm>
                <a:off x="1163129" y="2"/>
                <a:ext cx="2459334" cy="670727"/>
                <a:chOff x="1163129" y="2"/>
                <a:chExt cx="2459334" cy="670727"/>
              </a:xfrm>
            </p:grpSpPr>
            <p:sp>
              <p:nvSpPr>
                <p:cNvPr id="2390" name="Google Shape;2390;p43"/>
                <p:cNvSpPr/>
                <p:nvPr/>
              </p:nvSpPr>
              <p:spPr>
                <a:xfrm>
                  <a:off x="1163129" y="2"/>
                  <a:ext cx="2459334" cy="670727"/>
                </a:xfrm>
                <a:prstGeom prst="roundRect">
                  <a:avLst>
                    <a:gd name="adj" fmla="val 16667"/>
                  </a:avLst>
                </a:prstGeom>
                <a:noFill/>
                <a:ln w="12700"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Clr>
                      <a:srgbClr val="008751"/>
                    </a:buClr>
                    <a:buSzPts val="1000"/>
                    <a:buFont typeface="Arial"/>
                    <a:buNone/>
                  </a:pPr>
                  <a:r>
                    <a:rPr lang="en-US" sz="1000" b="1" dirty="0">
                      <a:solidFill>
                        <a:srgbClr val="008751"/>
                      </a:solidFill>
                    </a:rPr>
                    <a:t>72</a:t>
                  </a:r>
                  <a:r>
                    <a:rPr lang="en-US" sz="1000" b="1" u="none" strike="noStrike" cap="none" dirty="0">
                      <a:solidFill>
                        <a:srgbClr val="008751"/>
                      </a:solidFill>
                      <a:latin typeface="Arial"/>
                      <a:ea typeface="Arial"/>
                      <a:cs typeface="Arial"/>
                      <a:sym typeface="Arial"/>
                    </a:rPr>
                    <a:t> </a:t>
                  </a:r>
                  <a:r>
                    <a:rPr lang="en-US" sz="1000" b="1" dirty="0">
                      <a:solidFill>
                        <a:srgbClr val="008751"/>
                      </a:solidFill>
                    </a:rPr>
                    <a:t>PCR equipment</a:t>
                  </a:r>
                  <a:endParaRPr sz="600" b="0" u="none" strike="noStrike" cap="none" dirty="0">
                    <a:solidFill>
                      <a:srgbClr val="FFFFFF"/>
                    </a:solidFill>
                    <a:latin typeface="Arial"/>
                    <a:ea typeface="Arial"/>
                    <a:cs typeface="Arial"/>
                    <a:sym typeface="Arial"/>
                  </a:endParaRPr>
                </a:p>
              </p:txBody>
            </p:sp>
            <p:pic>
              <p:nvPicPr>
                <p:cNvPr id="2391" name="Google Shape;2391;p43" descr="Microscope"/>
                <p:cNvPicPr preferRelativeResize="0"/>
                <p:nvPr/>
              </p:nvPicPr>
              <p:blipFill rotWithShape="1">
                <a:blip r:embed="rId4">
                  <a:alphaModFix/>
                </a:blip>
                <a:srcRect/>
                <a:stretch/>
              </p:blipFill>
              <p:spPr>
                <a:xfrm>
                  <a:off x="3203424" y="131852"/>
                  <a:ext cx="345032" cy="407027"/>
                </a:xfrm>
                <a:prstGeom prst="rect">
                  <a:avLst/>
                </a:prstGeom>
                <a:noFill/>
                <a:ln>
                  <a:noFill/>
                </a:ln>
              </p:spPr>
            </p:pic>
          </p:grpSp>
          <p:grpSp>
            <p:nvGrpSpPr>
              <p:cNvPr id="2392" name="Google Shape;2392;p43"/>
              <p:cNvGrpSpPr/>
              <p:nvPr/>
            </p:nvGrpSpPr>
            <p:grpSpPr>
              <a:xfrm>
                <a:off x="3177425" y="-13324"/>
                <a:ext cx="3134492" cy="1407626"/>
                <a:chOff x="3177425" y="-13324"/>
                <a:chExt cx="3134492" cy="1407626"/>
              </a:xfrm>
            </p:grpSpPr>
            <p:sp>
              <p:nvSpPr>
                <p:cNvPr id="2393" name="Google Shape;2393;p43"/>
                <p:cNvSpPr/>
                <p:nvPr/>
              </p:nvSpPr>
              <p:spPr>
                <a:xfrm>
                  <a:off x="3852581" y="-13324"/>
                  <a:ext cx="2459336" cy="670727"/>
                </a:xfrm>
                <a:prstGeom prst="roundRect">
                  <a:avLst>
                    <a:gd name="adj" fmla="val 16667"/>
                  </a:avLst>
                </a:prstGeom>
                <a:noFill/>
                <a:ln w="12700"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Clr>
                      <a:srgbClr val="008751"/>
                    </a:buClr>
                    <a:buSzPts val="1000"/>
                    <a:buFont typeface="Arial"/>
                    <a:buNone/>
                  </a:pPr>
                  <a:r>
                    <a:rPr lang="en-US" sz="1000" b="1" u="none" strike="noStrike" cap="none" dirty="0">
                      <a:solidFill>
                        <a:srgbClr val="008751"/>
                      </a:solidFill>
                      <a:latin typeface="Arial"/>
                      <a:ea typeface="Arial"/>
                      <a:cs typeface="Arial"/>
                      <a:sym typeface="Arial"/>
                    </a:rPr>
                    <a:t>22 GeneXpert </a:t>
                  </a:r>
                  <a:r>
                    <a:rPr lang="en-US" sz="1000" b="1" dirty="0">
                      <a:solidFill>
                        <a:srgbClr val="008751"/>
                      </a:solidFill>
                    </a:rPr>
                    <a:t>equipment</a:t>
                  </a:r>
                  <a:endParaRPr sz="600" b="0" u="none" strike="noStrike" cap="none" dirty="0">
                    <a:solidFill>
                      <a:srgbClr val="FFFFFF"/>
                    </a:solidFill>
                    <a:latin typeface="Arial"/>
                    <a:ea typeface="Arial"/>
                    <a:cs typeface="Arial"/>
                    <a:sym typeface="Arial"/>
                  </a:endParaRPr>
                </a:p>
              </p:txBody>
            </p:sp>
            <p:pic>
              <p:nvPicPr>
                <p:cNvPr id="2394" name="Google Shape;2394;p43" descr="Microscope"/>
                <p:cNvPicPr preferRelativeResize="0"/>
                <p:nvPr/>
              </p:nvPicPr>
              <p:blipFill rotWithShape="1">
                <a:blip r:embed="rId4">
                  <a:alphaModFix/>
                </a:blip>
                <a:srcRect/>
                <a:stretch/>
              </p:blipFill>
              <p:spPr>
                <a:xfrm>
                  <a:off x="3177425" y="987276"/>
                  <a:ext cx="345033" cy="407026"/>
                </a:xfrm>
                <a:prstGeom prst="rect">
                  <a:avLst/>
                </a:prstGeom>
                <a:noFill/>
                <a:ln>
                  <a:noFill/>
                </a:ln>
              </p:spPr>
            </p:pic>
          </p:grpSp>
          <p:grpSp>
            <p:nvGrpSpPr>
              <p:cNvPr id="2395" name="Google Shape;2395;p43"/>
              <p:cNvGrpSpPr/>
              <p:nvPr/>
            </p:nvGrpSpPr>
            <p:grpSpPr>
              <a:xfrm>
                <a:off x="1132949" y="131850"/>
                <a:ext cx="5168242" cy="1365330"/>
                <a:chOff x="1132949" y="131850"/>
                <a:chExt cx="5168242" cy="1365330"/>
              </a:xfrm>
            </p:grpSpPr>
            <p:sp>
              <p:nvSpPr>
                <p:cNvPr id="2396" name="Google Shape;2396;p43"/>
                <p:cNvSpPr/>
                <p:nvPr/>
              </p:nvSpPr>
              <p:spPr>
                <a:xfrm>
                  <a:off x="1132949" y="826452"/>
                  <a:ext cx="2459337" cy="670728"/>
                </a:xfrm>
                <a:prstGeom prst="roundRect">
                  <a:avLst>
                    <a:gd name="adj" fmla="val 16667"/>
                  </a:avLst>
                </a:prstGeom>
                <a:noFill/>
                <a:ln w="12700"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Clr>
                      <a:srgbClr val="008751"/>
                    </a:buClr>
                    <a:buSzPts val="1000"/>
                    <a:buFont typeface="Arial"/>
                    <a:buNone/>
                  </a:pPr>
                  <a:r>
                    <a:rPr lang="en-US" sz="1000" b="1" dirty="0">
                      <a:solidFill>
                        <a:srgbClr val="008751"/>
                      </a:solidFill>
                    </a:rPr>
                    <a:t>2</a:t>
                  </a:r>
                  <a:r>
                    <a:rPr lang="en-US" sz="1000" b="1" u="none" strike="noStrike" cap="none" dirty="0">
                      <a:solidFill>
                        <a:srgbClr val="008751"/>
                      </a:solidFill>
                      <a:latin typeface="Arial"/>
                      <a:ea typeface="Arial"/>
                      <a:cs typeface="Arial"/>
                      <a:sym typeface="Arial"/>
                    </a:rPr>
                    <a:t> </a:t>
                  </a:r>
                  <a:r>
                    <a:rPr lang="en-US" sz="1000" b="1" u="none" strike="noStrike" cap="none" dirty="0" err="1">
                      <a:solidFill>
                        <a:srgbClr val="008751"/>
                      </a:solidFill>
                      <a:latin typeface="Arial"/>
                      <a:ea typeface="Arial"/>
                      <a:cs typeface="Arial"/>
                      <a:sym typeface="Arial"/>
                    </a:rPr>
                    <a:t>Corbus</a:t>
                  </a:r>
                  <a:r>
                    <a:rPr lang="en-US" sz="1000" b="1" u="none" strike="noStrike" cap="none" dirty="0">
                      <a:solidFill>
                        <a:srgbClr val="008751"/>
                      </a:solidFill>
                      <a:latin typeface="Arial"/>
                      <a:ea typeface="Arial"/>
                      <a:cs typeface="Arial"/>
                      <a:sym typeface="Arial"/>
                    </a:rPr>
                    <a:t> equipment</a:t>
                  </a:r>
                  <a:endParaRPr sz="600" b="0" u="none" strike="noStrike" cap="none" dirty="0">
                    <a:solidFill>
                      <a:srgbClr val="FFFFFF"/>
                    </a:solidFill>
                    <a:latin typeface="Arial"/>
                    <a:ea typeface="Arial"/>
                    <a:cs typeface="Arial"/>
                    <a:sym typeface="Arial"/>
                  </a:endParaRPr>
                </a:p>
              </p:txBody>
            </p:sp>
            <p:pic>
              <p:nvPicPr>
                <p:cNvPr id="2397" name="Google Shape;2397;p43" descr="Microscope"/>
                <p:cNvPicPr preferRelativeResize="0"/>
                <p:nvPr/>
              </p:nvPicPr>
              <p:blipFill rotWithShape="1">
                <a:blip r:embed="rId4">
                  <a:alphaModFix/>
                </a:blip>
                <a:srcRect/>
                <a:stretch/>
              </p:blipFill>
              <p:spPr>
                <a:xfrm>
                  <a:off x="5956158" y="131850"/>
                  <a:ext cx="345033" cy="407025"/>
                </a:xfrm>
                <a:prstGeom prst="rect">
                  <a:avLst/>
                </a:prstGeom>
                <a:noFill/>
                <a:ln>
                  <a:noFill/>
                </a:ln>
              </p:spPr>
            </p:pic>
          </p:grpSp>
        </p:grpSp>
        <p:grpSp>
          <p:nvGrpSpPr>
            <p:cNvPr id="2398" name="Google Shape;2398;p43"/>
            <p:cNvGrpSpPr/>
            <p:nvPr/>
          </p:nvGrpSpPr>
          <p:grpSpPr>
            <a:xfrm>
              <a:off x="2873920" y="5750460"/>
              <a:ext cx="2044700" cy="420370"/>
              <a:chOff x="-63450" y="2"/>
              <a:chExt cx="2459334" cy="670727"/>
            </a:xfrm>
          </p:grpSpPr>
          <p:sp>
            <p:nvSpPr>
              <p:cNvPr id="2399" name="Google Shape;2399;p43"/>
              <p:cNvSpPr/>
              <p:nvPr/>
            </p:nvSpPr>
            <p:spPr>
              <a:xfrm>
                <a:off x="-63450" y="2"/>
                <a:ext cx="2459334" cy="670727"/>
              </a:xfrm>
              <a:prstGeom prst="roundRect">
                <a:avLst>
                  <a:gd name="adj" fmla="val 16667"/>
                </a:avLst>
              </a:prstGeom>
              <a:noFill/>
              <a:ln w="12700"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16000"/>
                  </a:lnSpc>
                  <a:spcBef>
                    <a:spcPts val="0"/>
                  </a:spcBef>
                  <a:spcAft>
                    <a:spcPts val="0"/>
                  </a:spcAft>
                  <a:buClr>
                    <a:srgbClr val="008751"/>
                  </a:buClr>
                  <a:buSzPts val="1000"/>
                  <a:buFont typeface="Arial"/>
                  <a:buNone/>
                </a:pPr>
                <a:r>
                  <a:rPr lang="en-US" sz="1000" b="1" dirty="0">
                    <a:solidFill>
                      <a:srgbClr val="008751"/>
                    </a:solidFill>
                  </a:rPr>
                  <a:t>2</a:t>
                </a:r>
                <a:r>
                  <a:rPr lang="en-US" sz="1000" b="1" u="none" strike="noStrike" cap="none" dirty="0">
                    <a:solidFill>
                      <a:srgbClr val="008751"/>
                    </a:solidFill>
                    <a:latin typeface="Arial"/>
                    <a:ea typeface="Arial"/>
                    <a:cs typeface="Arial"/>
                    <a:sym typeface="Arial"/>
                  </a:rPr>
                  <a:t> Abbott equipment</a:t>
                </a:r>
                <a:endParaRPr sz="600" b="0" u="none" strike="noStrike" cap="none" dirty="0">
                  <a:solidFill>
                    <a:srgbClr val="FFFFFF"/>
                  </a:solidFill>
                  <a:latin typeface="Arial"/>
                  <a:ea typeface="Arial"/>
                  <a:cs typeface="Arial"/>
                  <a:sym typeface="Arial"/>
                </a:endParaRPr>
              </a:p>
            </p:txBody>
          </p:sp>
          <p:pic>
            <p:nvPicPr>
              <p:cNvPr id="2400" name="Google Shape;2400;p43" descr="Microscope"/>
              <p:cNvPicPr preferRelativeResize="0"/>
              <p:nvPr/>
            </p:nvPicPr>
            <p:blipFill rotWithShape="1">
              <a:blip r:embed="rId4">
                <a:alphaModFix/>
              </a:blip>
              <a:srcRect/>
              <a:stretch/>
            </p:blipFill>
            <p:spPr>
              <a:xfrm>
                <a:off x="2040151" y="131852"/>
                <a:ext cx="345032" cy="407026"/>
              </a:xfrm>
              <a:prstGeom prst="rect">
                <a:avLst/>
              </a:prstGeom>
              <a:noFill/>
              <a:ln>
                <a:noFill/>
              </a:ln>
            </p:spPr>
          </p:pic>
        </p:grpSp>
        <p:sp>
          <p:nvSpPr>
            <p:cNvPr id="2401" name="Google Shape;2401;p43"/>
            <p:cNvSpPr/>
            <p:nvPr/>
          </p:nvSpPr>
          <p:spPr>
            <a:xfrm>
              <a:off x="460791" y="5088695"/>
              <a:ext cx="4629336" cy="1219032"/>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sp>
        <p:nvSpPr>
          <p:cNvPr id="2402" name="Google Shape;2402;p43"/>
          <p:cNvSpPr txBox="1"/>
          <p:nvPr/>
        </p:nvSpPr>
        <p:spPr>
          <a:xfrm>
            <a:off x="454886" y="4423899"/>
            <a:ext cx="6859228" cy="76944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From inception through 6</a:t>
            </a:r>
            <a:r>
              <a:rPr lang="en-US" sz="1000" baseline="30000" dirty="0">
                <a:solidFill>
                  <a:schemeClr val="dk1"/>
                </a:solidFill>
                <a:latin typeface="Arial"/>
                <a:ea typeface="Arial"/>
                <a:cs typeface="Arial"/>
                <a:sym typeface="Arial"/>
              </a:rPr>
              <a:t>th</a:t>
            </a:r>
            <a:r>
              <a:rPr lang="en-US" sz="1000" dirty="0">
                <a:solidFill>
                  <a:schemeClr val="dk1"/>
                </a:solidFill>
                <a:latin typeface="Arial"/>
                <a:ea typeface="Arial"/>
                <a:cs typeface="Arial"/>
                <a:sym typeface="Arial"/>
              </a:rPr>
              <a:t> December 2020, the PTF trained over </a:t>
            </a:r>
            <a:r>
              <a:rPr lang="en-US" sz="1000" b="1" dirty="0">
                <a:solidFill>
                  <a:schemeClr val="dk1"/>
                </a:solidFill>
                <a:latin typeface="Arial"/>
                <a:ea typeface="Arial"/>
                <a:cs typeface="Arial"/>
                <a:sym typeface="Arial"/>
              </a:rPr>
              <a:t>35,500 </a:t>
            </a:r>
            <a:r>
              <a:rPr lang="en-US" sz="1000" dirty="0">
                <a:solidFill>
                  <a:schemeClr val="dk1"/>
                </a:solidFill>
                <a:latin typeface="Arial"/>
                <a:ea typeface="Arial"/>
                <a:cs typeface="Arial"/>
                <a:sym typeface="Arial"/>
              </a:rPr>
              <a:t>healthcare workers (HCW) in appropriate infection prevention and control practices, including personal protective equipment (PPE) donning and doffing, and hygiene. </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Nigeria's performance against the WHO estimate of training resources required by countries is as follows: </a:t>
            </a:r>
            <a:endParaRPr sz="1000" dirty="0">
              <a:solidFill>
                <a:schemeClr val="dk1"/>
              </a:solidFill>
              <a:latin typeface="Arial"/>
              <a:ea typeface="Arial"/>
              <a:cs typeface="Arial"/>
              <a:sym typeface="Arial"/>
            </a:endParaRPr>
          </a:p>
        </p:txBody>
      </p:sp>
      <p:grpSp>
        <p:nvGrpSpPr>
          <p:cNvPr id="2403" name="Google Shape;2403;p43"/>
          <p:cNvGrpSpPr/>
          <p:nvPr/>
        </p:nvGrpSpPr>
        <p:grpSpPr>
          <a:xfrm>
            <a:off x="445032" y="1647493"/>
            <a:ext cx="6869082" cy="206375"/>
            <a:chOff x="445032" y="7503920"/>
            <a:chExt cx="6869082" cy="206375"/>
          </a:xfrm>
        </p:grpSpPr>
        <p:sp>
          <p:nvSpPr>
            <p:cNvPr id="2404" name="Google Shape;2404;p43"/>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COVID-19 Testing Capacity</a:t>
              </a:r>
              <a:endParaRPr sz="1000" b="1">
                <a:solidFill>
                  <a:srgbClr val="175C2C"/>
                </a:solidFill>
                <a:latin typeface="Arial"/>
                <a:ea typeface="Arial"/>
                <a:cs typeface="Arial"/>
                <a:sym typeface="Arial"/>
              </a:endParaRPr>
            </a:p>
          </p:txBody>
        </p:sp>
        <p:cxnSp>
          <p:nvCxnSpPr>
            <p:cNvPr id="2405" name="Google Shape;2405;p43"/>
            <p:cNvCxnSpPr/>
            <p:nvPr/>
          </p:nvCxnSpPr>
          <p:spPr>
            <a:xfrm>
              <a:off x="445032" y="7665352"/>
              <a:ext cx="6869082" cy="0"/>
            </a:xfrm>
            <a:prstGeom prst="straightConnector1">
              <a:avLst/>
            </a:prstGeom>
            <a:noFill/>
            <a:ln w="12700" cap="sq" cmpd="sng">
              <a:solidFill>
                <a:srgbClr val="175C2C"/>
              </a:solidFill>
              <a:prstDash val="solid"/>
              <a:round/>
              <a:headEnd type="none" w="sm" len="sm"/>
              <a:tailEnd type="none" w="sm" len="sm"/>
            </a:ln>
          </p:spPr>
        </p:cxnSp>
      </p:grpSp>
      <p:grpSp>
        <p:nvGrpSpPr>
          <p:cNvPr id="2406" name="Google Shape;2406;p43"/>
          <p:cNvGrpSpPr/>
          <p:nvPr/>
        </p:nvGrpSpPr>
        <p:grpSpPr>
          <a:xfrm>
            <a:off x="445032" y="4228387"/>
            <a:ext cx="6869082" cy="206375"/>
            <a:chOff x="445032" y="7503920"/>
            <a:chExt cx="6869082" cy="206375"/>
          </a:xfrm>
        </p:grpSpPr>
        <p:sp>
          <p:nvSpPr>
            <p:cNvPr id="2407" name="Google Shape;2407;p43"/>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Training</a:t>
              </a:r>
              <a:endParaRPr sz="1000" b="1">
                <a:solidFill>
                  <a:srgbClr val="175C2C"/>
                </a:solidFill>
                <a:latin typeface="Arial"/>
                <a:ea typeface="Arial"/>
                <a:cs typeface="Arial"/>
                <a:sym typeface="Arial"/>
              </a:endParaRPr>
            </a:p>
          </p:txBody>
        </p:sp>
        <p:cxnSp>
          <p:nvCxnSpPr>
            <p:cNvPr id="2408" name="Google Shape;2408;p43"/>
            <p:cNvCxnSpPr/>
            <p:nvPr/>
          </p:nvCxnSpPr>
          <p:spPr>
            <a:xfrm>
              <a:off x="445032" y="7665352"/>
              <a:ext cx="6869082" cy="0"/>
            </a:xfrm>
            <a:prstGeom prst="straightConnector1">
              <a:avLst/>
            </a:prstGeom>
            <a:noFill/>
            <a:ln w="12700" cap="sq" cmpd="sng">
              <a:solidFill>
                <a:srgbClr val="175C2C"/>
              </a:solidFill>
              <a:prstDash val="solid"/>
              <a:round/>
              <a:headEnd type="none" w="sm" len="sm"/>
              <a:tailEnd type="none" w="sm" len="sm"/>
            </a:ln>
          </p:spPr>
        </p:cxnSp>
      </p:grpSp>
      <p:graphicFrame>
        <p:nvGraphicFramePr>
          <p:cNvPr id="2409" name="Google Shape;2409;p43"/>
          <p:cNvGraphicFramePr/>
          <p:nvPr/>
        </p:nvGraphicFramePr>
        <p:xfrm>
          <a:off x="471359" y="5423232"/>
          <a:ext cx="6516575" cy="3182022"/>
        </p:xfrm>
        <a:graphic>
          <a:graphicData uri="http://schemas.openxmlformats.org/drawingml/2006/table">
            <a:tbl>
              <a:tblPr firstRow="1" bandRow="1">
                <a:noFill/>
                <a:tableStyleId>{9261D401-2407-43E7-95D7-EB668B357F09}</a:tableStyleId>
              </a:tblPr>
              <a:tblGrid>
                <a:gridCol w="2291100">
                  <a:extLst>
                    <a:ext uri="{9D8B030D-6E8A-4147-A177-3AD203B41FA5}">
                      <a16:colId xmlns:a16="http://schemas.microsoft.com/office/drawing/2014/main" val="20000"/>
                    </a:ext>
                  </a:extLst>
                </a:gridCol>
                <a:gridCol w="2926075">
                  <a:extLst>
                    <a:ext uri="{9D8B030D-6E8A-4147-A177-3AD203B41FA5}">
                      <a16:colId xmlns:a16="http://schemas.microsoft.com/office/drawing/2014/main" val="20001"/>
                    </a:ext>
                  </a:extLst>
                </a:gridCol>
                <a:gridCol w="1299400">
                  <a:extLst>
                    <a:ext uri="{9D8B030D-6E8A-4147-A177-3AD203B41FA5}">
                      <a16:colId xmlns:a16="http://schemas.microsoft.com/office/drawing/2014/main" val="20002"/>
                    </a:ext>
                  </a:extLst>
                </a:gridCol>
              </a:tblGrid>
              <a:tr h="370850">
                <a:tc>
                  <a:txBody>
                    <a:bodyPr/>
                    <a:lstStyle/>
                    <a:p>
                      <a:pPr marL="0" marR="0" lvl="0" indent="0" algn="ctr" rtl="0">
                        <a:lnSpc>
                          <a:spcPct val="117000"/>
                        </a:lnSpc>
                        <a:spcBef>
                          <a:spcPts val="0"/>
                        </a:spcBef>
                        <a:spcAft>
                          <a:spcPts val="0"/>
                        </a:spcAft>
                        <a:buNone/>
                      </a:pPr>
                      <a:r>
                        <a:rPr lang="en-US" sz="900" b="1" u="none" strike="noStrike" cap="none">
                          <a:solidFill>
                            <a:srgbClr val="FFFFFF"/>
                          </a:solidFill>
                          <a:latin typeface="Arial"/>
                          <a:ea typeface="Arial"/>
                          <a:cs typeface="Arial"/>
                          <a:sym typeface="Arial"/>
                        </a:rPr>
                        <a:t>Key Assumptions</a:t>
                      </a:r>
                      <a:endParaRPr sz="900" u="none" strike="noStrike" cap="none">
                        <a:latin typeface="Arial"/>
                        <a:ea typeface="Arial"/>
                        <a:cs typeface="Arial"/>
                        <a:sym typeface="Arial"/>
                      </a:endParaRPr>
                    </a:p>
                  </a:txBody>
                  <a:tcPr marL="91450" marR="91450" marT="91450" marB="91450" anchor="ctr">
                    <a:solidFill>
                      <a:srgbClr val="008751"/>
                    </a:solidFill>
                  </a:tcPr>
                </a:tc>
                <a:tc>
                  <a:txBody>
                    <a:bodyPr/>
                    <a:lstStyle/>
                    <a:p>
                      <a:pPr marL="0" marR="0" lvl="0" indent="0" algn="l" rtl="0">
                        <a:lnSpc>
                          <a:spcPct val="117000"/>
                        </a:lnSpc>
                        <a:spcBef>
                          <a:spcPts val="0"/>
                        </a:spcBef>
                        <a:spcAft>
                          <a:spcPts val="0"/>
                        </a:spcAft>
                        <a:buNone/>
                      </a:pPr>
                      <a:r>
                        <a:rPr lang="en-US" sz="900" u="none" strike="noStrike" cap="none">
                          <a:latin typeface="Arial"/>
                          <a:ea typeface="Arial"/>
                          <a:cs typeface="Arial"/>
                          <a:sym typeface="Arial"/>
                        </a:rPr>
                        <a:t>Date Source </a:t>
                      </a:r>
                      <a:endParaRPr/>
                    </a:p>
                  </a:txBody>
                  <a:tcPr marL="91450" marR="91450" marT="91450" marB="91450" anchor="ctr">
                    <a:solidFill>
                      <a:srgbClr val="008751"/>
                    </a:solidFill>
                  </a:tcPr>
                </a:tc>
                <a:tc>
                  <a:txBody>
                    <a:bodyPr/>
                    <a:lstStyle/>
                    <a:p>
                      <a:pPr marL="0" marR="0" lvl="0" indent="0" algn="l" rtl="0">
                        <a:lnSpc>
                          <a:spcPct val="117000"/>
                        </a:lnSpc>
                        <a:spcBef>
                          <a:spcPts val="0"/>
                        </a:spcBef>
                        <a:spcAft>
                          <a:spcPts val="0"/>
                        </a:spcAft>
                        <a:buNone/>
                      </a:pPr>
                      <a:r>
                        <a:rPr lang="en-US" sz="900" b="1" u="none" strike="noStrike" cap="none">
                          <a:solidFill>
                            <a:srgbClr val="FFFFFF"/>
                          </a:solidFill>
                          <a:latin typeface="Arial"/>
                          <a:ea typeface="Arial"/>
                          <a:cs typeface="Arial"/>
                          <a:sym typeface="Arial"/>
                        </a:rPr>
                        <a:t>Sub-Total</a:t>
                      </a:r>
                      <a:endParaRPr sz="900" u="none" strike="noStrike" cap="none">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370850">
                <a:tc>
                  <a:txBody>
                    <a:bodyPr/>
                    <a:lstStyle/>
                    <a:p>
                      <a:pPr marL="0" marR="0" lvl="0" indent="0" algn="l" rtl="0">
                        <a:lnSpc>
                          <a:spcPct val="117000"/>
                        </a:lnSpc>
                        <a:spcBef>
                          <a:spcPts val="0"/>
                        </a:spcBef>
                        <a:spcAft>
                          <a:spcPts val="0"/>
                        </a:spcAft>
                        <a:buNone/>
                      </a:pPr>
                      <a:r>
                        <a:rPr lang="en-US" sz="900" u="none" strike="noStrike" cap="none">
                          <a:latin typeface="Arial"/>
                          <a:ea typeface="Arial"/>
                          <a:cs typeface="Arial"/>
                          <a:sym typeface="Arial"/>
                        </a:rPr>
                        <a:t>WHO estimated number of resources required to be trained for up to 100 cases</a:t>
                      </a:r>
                      <a:endParaRPr sz="900" u="none" strike="noStrike" cap="none">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latin typeface="Arial"/>
                          <a:ea typeface="Arial"/>
                          <a:cs typeface="Arial"/>
                          <a:sym typeface="Arial"/>
                        </a:rPr>
                        <a:t>WHO guidelines </a:t>
                      </a:r>
                      <a:endParaRPr sz="900" u="none" strike="noStrike" cap="none">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u="none" strike="noStrike" cap="none">
                          <a:latin typeface="Arial"/>
                          <a:ea typeface="Arial"/>
                          <a:cs typeface="Arial"/>
                          <a:sym typeface="Arial"/>
                        </a:rPr>
                        <a:t>428</a:t>
                      </a:r>
                      <a:endParaRPr sz="900" u="none" strike="noStrike" cap="none">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1"/>
                  </a:ext>
                </a:extLst>
              </a:tr>
              <a:tr h="370850">
                <a:tc>
                  <a:txBody>
                    <a:bodyPr/>
                    <a:lstStyle/>
                    <a:p>
                      <a:pPr marL="0" marR="0" lvl="0" indent="0" algn="l" rtl="0">
                        <a:lnSpc>
                          <a:spcPct val="117000"/>
                        </a:lnSpc>
                        <a:spcBef>
                          <a:spcPts val="0"/>
                        </a:spcBef>
                        <a:spcAft>
                          <a:spcPts val="0"/>
                        </a:spcAft>
                        <a:buNone/>
                      </a:pPr>
                      <a:r>
                        <a:rPr lang="en-US" sz="900" u="none" strike="noStrike" cap="none">
                          <a:latin typeface="Arial"/>
                          <a:ea typeface="Arial"/>
                          <a:cs typeface="Arial"/>
                          <a:sym typeface="Arial"/>
                        </a:rPr>
                        <a:t>Number of confirmed cases in Nigeria (NCDC @December 6, 2020)</a:t>
                      </a:r>
                      <a:endParaRPr sz="900" u="none" strike="noStrike" cap="none">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latin typeface="Arial"/>
                          <a:ea typeface="Arial"/>
                          <a:cs typeface="Arial"/>
                          <a:sym typeface="Arial"/>
                        </a:rPr>
                        <a:t>NCDC @ December 6, 2020</a:t>
                      </a:r>
                      <a:endParaRPr sz="900" u="none" strike="noStrike" cap="none">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u="none" strike="noStrike" cap="none">
                          <a:latin typeface="Arial"/>
                          <a:ea typeface="Arial"/>
                          <a:cs typeface="Arial"/>
                          <a:sym typeface="Arial"/>
                        </a:rPr>
                        <a:t>69,255</a:t>
                      </a:r>
                      <a:endParaRPr/>
                    </a:p>
                  </a:txBody>
                  <a:tcPr marL="91450" marR="91450" marT="91450" marB="91450" anchor="ctr">
                    <a:solidFill>
                      <a:srgbClr val="FFB086"/>
                    </a:solidFill>
                  </a:tcPr>
                </a:tc>
                <a:extLst>
                  <a:ext uri="{0D108BD9-81ED-4DB2-BD59-A6C34878D82A}">
                    <a16:rowId xmlns:a16="http://schemas.microsoft.com/office/drawing/2014/main" val="10002"/>
                  </a:ext>
                </a:extLst>
              </a:tr>
              <a:tr h="370850">
                <a:tc>
                  <a:txBody>
                    <a:bodyPr/>
                    <a:lstStyle/>
                    <a:p>
                      <a:pPr marL="0" marR="0" lvl="0" indent="0" algn="l" rtl="0">
                        <a:lnSpc>
                          <a:spcPct val="117000"/>
                        </a:lnSpc>
                        <a:spcBef>
                          <a:spcPts val="0"/>
                        </a:spcBef>
                        <a:spcAft>
                          <a:spcPts val="0"/>
                        </a:spcAft>
                        <a:buNone/>
                      </a:pPr>
                      <a:r>
                        <a:rPr lang="en-US" sz="900" u="none" strike="noStrike" cap="none">
                          <a:latin typeface="Arial"/>
                          <a:ea typeface="Arial"/>
                          <a:cs typeface="Arial"/>
                          <a:sym typeface="Arial"/>
                        </a:rPr>
                        <a:t>Estimated number of active cases over a three-month period </a:t>
                      </a:r>
                      <a:endParaRPr sz="900" u="none" strike="noStrike" cap="none">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latin typeface="Arial"/>
                          <a:ea typeface="Arial"/>
                          <a:cs typeface="Arial"/>
                          <a:sym typeface="Arial"/>
                        </a:rPr>
                        <a:t>PwC Analysis - Estimated number of active cases – Total number of inactive cases</a:t>
                      </a:r>
                      <a:endParaRPr sz="900" u="none" strike="noStrike" cap="none">
                        <a:latin typeface="Arial"/>
                        <a:ea typeface="Arial"/>
                        <a:cs typeface="Arial"/>
                        <a:sym typeface="Arial"/>
                      </a:endParaRPr>
                    </a:p>
                    <a:p>
                      <a:pPr marL="0" marR="0" lvl="0" indent="0" algn="ctr" rtl="0">
                        <a:lnSpc>
                          <a:spcPct val="117000"/>
                        </a:lnSpc>
                        <a:spcBef>
                          <a:spcPts val="0"/>
                        </a:spcBef>
                        <a:spcAft>
                          <a:spcPts val="0"/>
                        </a:spcAft>
                        <a:buNone/>
                      </a:pPr>
                      <a:r>
                        <a:rPr lang="en-US" sz="900" b="1" i="1" u="none" strike="noStrike" cap="none">
                          <a:latin typeface="Arial"/>
                          <a:ea typeface="Arial"/>
                          <a:cs typeface="Arial"/>
                          <a:sym typeface="Arial"/>
                        </a:rPr>
                        <a:t>*Please see Appendix for more detail</a:t>
                      </a:r>
                      <a:endParaRPr sz="900" b="1" i="1" u="none" strike="noStrike" cap="none">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b="1" u="none" strike="noStrike" cap="none">
                          <a:latin typeface="Arial"/>
                          <a:ea typeface="Arial"/>
                          <a:cs typeface="Arial"/>
                          <a:sym typeface="Arial"/>
                        </a:rPr>
                        <a:t>5,379</a:t>
                      </a:r>
                      <a:endParaRPr sz="900" u="none" strike="noStrike" cap="none">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3"/>
                  </a:ext>
                </a:extLst>
              </a:tr>
              <a:tr h="370850">
                <a:tc>
                  <a:txBody>
                    <a:bodyPr/>
                    <a:lstStyle/>
                    <a:p>
                      <a:pPr marL="0" marR="0" lvl="0" indent="0" algn="l" rtl="0">
                        <a:lnSpc>
                          <a:spcPct val="117000"/>
                        </a:lnSpc>
                        <a:spcBef>
                          <a:spcPts val="0"/>
                        </a:spcBef>
                        <a:spcAft>
                          <a:spcPts val="0"/>
                        </a:spcAft>
                        <a:buNone/>
                      </a:pPr>
                      <a:r>
                        <a:rPr lang="en-US" sz="900" u="none" strike="noStrike" cap="none">
                          <a:latin typeface="Arial"/>
                          <a:ea typeface="Arial"/>
                          <a:cs typeface="Arial"/>
                          <a:sym typeface="Arial"/>
                        </a:rPr>
                        <a:t>Estimated number of HCW expected to be trained (based on WHO Recommendations)</a:t>
                      </a:r>
                      <a:endParaRPr sz="900" u="none" strike="noStrike" cap="none">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latin typeface="Arial"/>
                          <a:ea typeface="Arial"/>
                          <a:cs typeface="Arial"/>
                          <a:sym typeface="Arial"/>
                        </a:rPr>
                        <a:t>PwC Analysis - (WHO estimates resources/100 cases) * estimated number of active cases over a three-month period </a:t>
                      </a:r>
                      <a:endParaRPr sz="900" u="none" strike="noStrike" cap="none">
                        <a:latin typeface="Arial"/>
                        <a:ea typeface="Arial"/>
                        <a:cs typeface="Arial"/>
                        <a:sym typeface="Arial"/>
                      </a:endParaRPr>
                    </a:p>
                    <a:p>
                      <a:pPr marL="0" marR="0" lvl="0" indent="0" algn="ctr" rtl="0">
                        <a:lnSpc>
                          <a:spcPct val="117000"/>
                        </a:lnSpc>
                        <a:spcBef>
                          <a:spcPts val="0"/>
                        </a:spcBef>
                        <a:spcAft>
                          <a:spcPts val="0"/>
                        </a:spcAft>
                        <a:buClr>
                          <a:schemeClr val="dk1"/>
                        </a:buClr>
                        <a:buSzPts val="900"/>
                        <a:buFont typeface="Arial"/>
                        <a:buNone/>
                      </a:pPr>
                      <a:r>
                        <a:rPr lang="en-US" sz="900" b="1" i="1" u="none" strike="noStrike" cap="none">
                          <a:latin typeface="Arial"/>
                          <a:ea typeface="Arial"/>
                          <a:cs typeface="Arial"/>
                          <a:sym typeface="Arial"/>
                        </a:rPr>
                        <a:t>*Please see Appendix for more detail</a:t>
                      </a:r>
                      <a:endParaRPr sz="900" b="1" i="1" u="none" strike="noStrike" cap="none">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Clr>
                          <a:schemeClr val="dk1"/>
                        </a:buClr>
                        <a:buSzPts val="900"/>
                        <a:buFont typeface="Arial"/>
                        <a:buNone/>
                      </a:pPr>
                      <a:r>
                        <a:rPr lang="en-US" sz="900" b="1" u="none" strike="noStrike" cap="none">
                          <a:latin typeface="Arial"/>
                          <a:ea typeface="Arial"/>
                          <a:cs typeface="Arial"/>
                          <a:sym typeface="Arial"/>
                        </a:rPr>
                        <a:t>23,023</a:t>
                      </a:r>
                      <a:endParaRPr sz="900" u="none" strike="noStrike" cap="none">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4"/>
                  </a:ext>
                </a:extLst>
              </a:tr>
              <a:tr h="370850">
                <a:tc>
                  <a:txBody>
                    <a:bodyPr/>
                    <a:lstStyle/>
                    <a:p>
                      <a:pPr marL="0" marR="0" lvl="0" indent="0" algn="l" rtl="0">
                        <a:lnSpc>
                          <a:spcPct val="117000"/>
                        </a:lnSpc>
                        <a:spcBef>
                          <a:spcPts val="0"/>
                        </a:spcBef>
                        <a:spcAft>
                          <a:spcPts val="0"/>
                        </a:spcAft>
                        <a:buNone/>
                      </a:pPr>
                      <a:r>
                        <a:rPr lang="en-US" sz="900" u="none" strike="noStrike" cap="none">
                          <a:latin typeface="Arial"/>
                          <a:ea typeface="Arial"/>
                          <a:cs typeface="Arial"/>
                          <a:sym typeface="Arial"/>
                        </a:rPr>
                        <a:t>Number of HCWs trained </a:t>
                      </a:r>
                      <a:endParaRPr sz="900" u="none" strike="noStrike" cap="none">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dirty="0">
                          <a:latin typeface="Arial"/>
                          <a:ea typeface="Arial"/>
                          <a:cs typeface="Arial"/>
                          <a:sym typeface="Arial"/>
                        </a:rPr>
                        <a:t>PTF</a:t>
                      </a:r>
                      <a:endParaRPr dirty="0"/>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u="none" strike="noStrike" cap="none" dirty="0">
                          <a:latin typeface="Arial"/>
                          <a:ea typeface="Arial"/>
                          <a:cs typeface="Arial"/>
                          <a:sym typeface="Arial"/>
                        </a:rPr>
                        <a:t>35,500</a:t>
                      </a:r>
                      <a:endParaRPr dirty="0"/>
                    </a:p>
                  </a:txBody>
                  <a:tcPr marL="91450" marR="91450" marT="91450" marB="91450" anchor="ctr">
                    <a:solidFill>
                      <a:srgbClr val="FFB086"/>
                    </a:solidFill>
                  </a:tcPr>
                </a:tc>
                <a:extLst>
                  <a:ext uri="{0D108BD9-81ED-4DB2-BD59-A6C34878D82A}">
                    <a16:rowId xmlns:a16="http://schemas.microsoft.com/office/drawing/2014/main" val="10005"/>
                  </a:ext>
                </a:extLst>
              </a:tr>
            </a:tbl>
          </a:graphicData>
        </a:graphic>
      </p:graphicFrame>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2414"/>
        <p:cNvGrpSpPr/>
        <p:nvPr/>
      </p:nvGrpSpPr>
      <p:grpSpPr>
        <a:xfrm>
          <a:off x="0" y="0"/>
          <a:ext cx="0" cy="0"/>
          <a:chOff x="0" y="0"/>
          <a:chExt cx="0" cy="0"/>
        </a:xfrm>
      </p:grpSpPr>
      <p:pic>
        <p:nvPicPr>
          <p:cNvPr id="2415" name="Google Shape;2415;p4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416" name="Google Shape;2416;p4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47</a:t>
            </a:fld>
            <a:endParaRPr sz="500">
              <a:solidFill>
                <a:srgbClr val="161616"/>
              </a:solidFill>
            </a:endParaRPr>
          </a:p>
        </p:txBody>
      </p:sp>
      <p:sp>
        <p:nvSpPr>
          <p:cNvPr id="2417" name="Google Shape;2417;p4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418" name="Google Shape;2418;p4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419" name="Google Shape;2419;p4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420" name="Google Shape;2420;p4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2421" name="Google Shape;2421;p44"/>
          <p:cNvGrpSpPr/>
          <p:nvPr/>
        </p:nvGrpSpPr>
        <p:grpSpPr>
          <a:xfrm>
            <a:off x="1269075" y="3380795"/>
            <a:ext cx="0" cy="0"/>
            <a:chOff x="1269075" y="3380795"/>
            <a:chExt cx="0" cy="0"/>
          </a:xfrm>
        </p:grpSpPr>
        <p:cxnSp>
          <p:nvCxnSpPr>
            <p:cNvPr id="2422" name="Google Shape;2422;p44"/>
            <p:cNvCxnSpPr/>
            <p:nvPr/>
          </p:nvCxnSpPr>
          <p:spPr>
            <a:xfrm>
              <a:off x="1269075" y="3380795"/>
              <a:ext cx="0" cy="0"/>
            </a:xfrm>
            <a:prstGeom prst="straightConnector1">
              <a:avLst/>
            </a:prstGeom>
            <a:noFill/>
            <a:ln>
              <a:noFill/>
            </a:ln>
          </p:spPr>
        </p:cxnSp>
        <p:cxnSp>
          <p:nvCxnSpPr>
            <p:cNvPr id="2423" name="Google Shape;2423;p44"/>
            <p:cNvCxnSpPr/>
            <p:nvPr/>
          </p:nvCxnSpPr>
          <p:spPr>
            <a:xfrm>
              <a:off x="1269075" y="3380795"/>
              <a:ext cx="0" cy="0"/>
            </a:xfrm>
            <a:prstGeom prst="straightConnector1">
              <a:avLst/>
            </a:prstGeom>
            <a:noFill/>
            <a:ln>
              <a:noFill/>
            </a:ln>
          </p:spPr>
        </p:cxnSp>
      </p:grpSp>
      <p:sp>
        <p:nvSpPr>
          <p:cNvPr id="2424" name="Google Shape;2424;p4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2425" name="Google Shape;2425;p44"/>
          <p:cNvSpPr txBox="1"/>
          <p:nvPr/>
        </p:nvSpPr>
        <p:spPr>
          <a:xfrm>
            <a:off x="454886" y="7226664"/>
            <a:ext cx="6859228" cy="184665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All training sessions were conducted by NCDC IPC unit staff with support from partners and network of IPC experts drawn from different parts of the country.</a:t>
            </a:r>
            <a:endParaRPr/>
          </a:p>
          <a:p>
            <a:pPr marL="0" marR="0" lvl="0" indent="0" algn="l" rtl="0">
              <a:spcBef>
                <a:spcPts val="0"/>
              </a:spcBef>
              <a:spcAft>
                <a:spcPts val="0"/>
              </a:spcAft>
              <a:buNone/>
            </a:pP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b="1">
                <a:solidFill>
                  <a:schemeClr val="dk1"/>
                </a:solidFill>
                <a:latin typeface="Arial"/>
                <a:ea typeface="Arial"/>
                <a:cs typeface="Arial"/>
                <a:sym typeface="Arial"/>
              </a:rPr>
              <a:t>Other capacity development achievements include: </a:t>
            </a:r>
            <a:endParaRPr sz="1000" b="1">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Development and deployment of IPC online training platform with over </a:t>
            </a:r>
            <a:r>
              <a:rPr lang="en-US" sz="1000" b="1">
                <a:solidFill>
                  <a:schemeClr val="dk1"/>
                </a:solidFill>
                <a:latin typeface="Arial"/>
                <a:ea typeface="Arial"/>
                <a:cs typeface="Arial"/>
                <a:sym typeface="Arial"/>
              </a:rPr>
              <a:t>6,000</a:t>
            </a:r>
            <a:r>
              <a:rPr lang="en-US" sz="1000">
                <a:solidFill>
                  <a:schemeClr val="dk1"/>
                </a:solidFill>
                <a:latin typeface="Arial"/>
                <a:ea typeface="Arial"/>
                <a:cs typeface="Arial"/>
                <a:sym typeface="Arial"/>
              </a:rPr>
              <a:t> participants </a:t>
            </a:r>
            <a:endParaRPr sz="100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Establishment of functional and resourceful IPC programs, committees and teams across 36 states </a:t>
            </a:r>
            <a:endParaRPr sz="100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Establishment of Database of Trainers across all States</a:t>
            </a:r>
            <a:endParaRPr sz="100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Establishment of systems for tracking healthcare worker infections </a:t>
            </a:r>
            <a:endParaRPr sz="100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Standardisation of processes for identification and management of cases in treatment centres  </a:t>
            </a:r>
            <a:endParaRPr sz="100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Deployment of IPC focal persons across treatment centres (TCs) in Lagos, Abuja and sample collection centres in Abuja to ensure compliance with guidelines and minimise disease transmission in health care settings</a:t>
            </a:r>
            <a:endParaRPr/>
          </a:p>
          <a:p>
            <a:pPr marL="171450" marR="0" lvl="0" indent="-171450" algn="l" rtl="0">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Training of Master Trainers and End Users on Ventilator use </a:t>
            </a:r>
            <a:endParaRPr sz="1000">
              <a:solidFill>
                <a:schemeClr val="dk1"/>
              </a:solidFill>
              <a:latin typeface="Arial"/>
              <a:ea typeface="Arial"/>
              <a:cs typeface="Arial"/>
              <a:sym typeface="Arial"/>
            </a:endParaRPr>
          </a:p>
        </p:txBody>
      </p:sp>
      <p:grpSp>
        <p:nvGrpSpPr>
          <p:cNvPr id="2426" name="Google Shape;2426;p44"/>
          <p:cNvGrpSpPr/>
          <p:nvPr/>
        </p:nvGrpSpPr>
        <p:grpSpPr>
          <a:xfrm>
            <a:off x="454886" y="-2825763"/>
            <a:ext cx="6753782" cy="7297948"/>
            <a:chOff x="454886" y="2726576"/>
            <a:chExt cx="6753782" cy="7297948"/>
          </a:xfrm>
        </p:grpSpPr>
        <p:sp>
          <p:nvSpPr>
            <p:cNvPr id="2427" name="Google Shape;2427;p44"/>
            <p:cNvSpPr/>
            <p:nvPr/>
          </p:nvSpPr>
          <p:spPr>
            <a:xfrm>
              <a:off x="464142" y="7154814"/>
              <a:ext cx="6681139" cy="2869710"/>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nvGrpSpPr>
            <p:cNvPr id="2428" name="Google Shape;2428;p44"/>
            <p:cNvGrpSpPr/>
            <p:nvPr/>
          </p:nvGrpSpPr>
          <p:grpSpPr>
            <a:xfrm>
              <a:off x="454886" y="2726576"/>
              <a:ext cx="6753782" cy="7297947"/>
              <a:chOff x="454886" y="2726576"/>
              <a:chExt cx="6753782" cy="7297947"/>
            </a:xfrm>
          </p:grpSpPr>
          <p:grpSp>
            <p:nvGrpSpPr>
              <p:cNvPr id="2429" name="Google Shape;2429;p44"/>
              <p:cNvGrpSpPr/>
              <p:nvPr/>
            </p:nvGrpSpPr>
            <p:grpSpPr>
              <a:xfrm>
                <a:off x="1269075" y="2726576"/>
                <a:ext cx="0" cy="0"/>
                <a:chOff x="1269075" y="2726576"/>
                <a:chExt cx="0" cy="0"/>
              </a:xfrm>
            </p:grpSpPr>
            <p:cxnSp>
              <p:nvCxnSpPr>
                <p:cNvPr id="2430" name="Google Shape;2430;p44"/>
                <p:cNvCxnSpPr/>
                <p:nvPr/>
              </p:nvCxnSpPr>
              <p:spPr>
                <a:xfrm>
                  <a:off x="1269075" y="2726576"/>
                  <a:ext cx="0" cy="0"/>
                </a:xfrm>
                <a:prstGeom prst="straightConnector1">
                  <a:avLst/>
                </a:prstGeom>
                <a:noFill/>
                <a:ln>
                  <a:noFill/>
                </a:ln>
              </p:spPr>
            </p:cxnSp>
            <p:cxnSp>
              <p:nvCxnSpPr>
                <p:cNvPr id="2431" name="Google Shape;2431;p44"/>
                <p:cNvCxnSpPr/>
                <p:nvPr/>
              </p:nvCxnSpPr>
              <p:spPr>
                <a:xfrm>
                  <a:off x="1269075" y="2726576"/>
                  <a:ext cx="0" cy="0"/>
                </a:xfrm>
                <a:prstGeom prst="straightConnector1">
                  <a:avLst/>
                </a:prstGeom>
                <a:noFill/>
                <a:ln>
                  <a:noFill/>
                </a:ln>
              </p:spPr>
            </p:cxnSp>
          </p:grpSp>
          <p:grpSp>
            <p:nvGrpSpPr>
              <p:cNvPr id="2432" name="Google Shape;2432;p44"/>
              <p:cNvGrpSpPr/>
              <p:nvPr/>
            </p:nvGrpSpPr>
            <p:grpSpPr>
              <a:xfrm>
                <a:off x="1821525" y="2726576"/>
                <a:ext cx="0" cy="0"/>
                <a:chOff x="1821525" y="2726576"/>
                <a:chExt cx="0" cy="0"/>
              </a:xfrm>
            </p:grpSpPr>
            <p:cxnSp>
              <p:nvCxnSpPr>
                <p:cNvPr id="2433" name="Google Shape;2433;p44"/>
                <p:cNvCxnSpPr/>
                <p:nvPr/>
              </p:nvCxnSpPr>
              <p:spPr>
                <a:xfrm>
                  <a:off x="1821525" y="2726576"/>
                  <a:ext cx="0" cy="0"/>
                </a:xfrm>
                <a:prstGeom prst="straightConnector1">
                  <a:avLst/>
                </a:prstGeom>
                <a:noFill/>
                <a:ln>
                  <a:noFill/>
                </a:ln>
              </p:spPr>
            </p:cxnSp>
            <p:cxnSp>
              <p:nvCxnSpPr>
                <p:cNvPr id="2434" name="Google Shape;2434;p44"/>
                <p:cNvCxnSpPr/>
                <p:nvPr/>
              </p:nvCxnSpPr>
              <p:spPr>
                <a:xfrm>
                  <a:off x="1821525" y="2726576"/>
                  <a:ext cx="0" cy="0"/>
                </a:xfrm>
                <a:prstGeom prst="straightConnector1">
                  <a:avLst/>
                </a:prstGeom>
                <a:noFill/>
                <a:ln>
                  <a:noFill/>
                </a:ln>
              </p:spPr>
            </p:cxnSp>
          </p:grpSp>
          <p:grpSp>
            <p:nvGrpSpPr>
              <p:cNvPr id="2435" name="Google Shape;2435;p44"/>
              <p:cNvGrpSpPr/>
              <p:nvPr/>
            </p:nvGrpSpPr>
            <p:grpSpPr>
              <a:xfrm>
                <a:off x="1441094" y="7792493"/>
                <a:ext cx="4723337" cy="430669"/>
                <a:chOff x="821972" y="700419"/>
                <a:chExt cx="3936747" cy="429587"/>
              </a:xfrm>
            </p:grpSpPr>
            <p:grpSp>
              <p:nvGrpSpPr>
                <p:cNvPr id="2436" name="Google Shape;2436;p44"/>
                <p:cNvGrpSpPr/>
                <p:nvPr/>
              </p:nvGrpSpPr>
              <p:grpSpPr>
                <a:xfrm>
                  <a:off x="821972" y="700419"/>
                  <a:ext cx="183931" cy="366760"/>
                  <a:chOff x="821972" y="700419"/>
                  <a:chExt cx="183931" cy="473525"/>
                </a:xfrm>
              </p:grpSpPr>
              <p:sp>
                <p:nvSpPr>
                  <p:cNvPr id="2437" name="Google Shape;2437;p44"/>
                  <p:cNvSpPr/>
                  <p:nvPr/>
                </p:nvSpPr>
                <p:spPr>
                  <a:xfrm>
                    <a:off x="821972" y="786514"/>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438" name="Google Shape;2438;p44"/>
                  <p:cNvSpPr/>
                  <p:nvPr/>
                </p:nvSpPr>
                <p:spPr>
                  <a:xfrm>
                    <a:off x="874803" y="700419"/>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439" name="Google Shape;2439;p44"/>
                <p:cNvGrpSpPr/>
                <p:nvPr/>
              </p:nvGrpSpPr>
              <p:grpSpPr>
                <a:xfrm>
                  <a:off x="1091278" y="700421"/>
                  <a:ext cx="217196" cy="365245"/>
                  <a:chOff x="1091275" y="700419"/>
                  <a:chExt cx="352425" cy="765175"/>
                </a:xfrm>
              </p:grpSpPr>
              <p:sp>
                <p:nvSpPr>
                  <p:cNvPr id="2440" name="Google Shape;2440;p44"/>
                  <p:cNvSpPr/>
                  <p:nvPr/>
                </p:nvSpPr>
                <p:spPr>
                  <a:xfrm>
                    <a:off x="1205575" y="700419"/>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441" name="Google Shape;2441;p44"/>
                  <p:cNvCxnSpPr/>
                  <p:nvPr/>
                </p:nvCxnSpPr>
                <p:spPr>
                  <a:xfrm>
                    <a:off x="1269075" y="763919"/>
                    <a:ext cx="0" cy="0"/>
                  </a:xfrm>
                  <a:prstGeom prst="straightConnector1">
                    <a:avLst/>
                  </a:prstGeom>
                  <a:noFill/>
                  <a:ln>
                    <a:noFill/>
                  </a:ln>
                </p:spPr>
              </p:cxnSp>
              <p:cxnSp>
                <p:nvCxnSpPr>
                  <p:cNvPr id="2442" name="Google Shape;2442;p44"/>
                  <p:cNvCxnSpPr/>
                  <p:nvPr/>
                </p:nvCxnSpPr>
                <p:spPr>
                  <a:xfrm>
                    <a:off x="1269075" y="763919"/>
                    <a:ext cx="0" cy="0"/>
                  </a:xfrm>
                  <a:prstGeom prst="straightConnector1">
                    <a:avLst/>
                  </a:prstGeom>
                  <a:noFill/>
                  <a:ln>
                    <a:noFill/>
                  </a:ln>
                </p:spPr>
              </p:cxnSp>
              <p:sp>
                <p:nvSpPr>
                  <p:cNvPr id="2443" name="Google Shape;2443;p44"/>
                  <p:cNvSpPr/>
                  <p:nvPr/>
                </p:nvSpPr>
                <p:spPr>
                  <a:xfrm>
                    <a:off x="1091275" y="840119"/>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444" name="Google Shape;2444;p44"/>
                <p:cNvGrpSpPr/>
                <p:nvPr/>
              </p:nvGrpSpPr>
              <p:grpSpPr>
                <a:xfrm>
                  <a:off x="1374422" y="700419"/>
                  <a:ext cx="183931" cy="366760"/>
                  <a:chOff x="1374422" y="700419"/>
                  <a:chExt cx="183931" cy="473525"/>
                </a:xfrm>
              </p:grpSpPr>
              <p:sp>
                <p:nvSpPr>
                  <p:cNvPr id="2445" name="Google Shape;2445;p44"/>
                  <p:cNvSpPr/>
                  <p:nvPr/>
                </p:nvSpPr>
                <p:spPr>
                  <a:xfrm>
                    <a:off x="1374422" y="786514"/>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446" name="Google Shape;2446;p44"/>
                  <p:cNvSpPr/>
                  <p:nvPr/>
                </p:nvSpPr>
                <p:spPr>
                  <a:xfrm>
                    <a:off x="1427253" y="700419"/>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447" name="Google Shape;2447;p44"/>
                <p:cNvGrpSpPr/>
                <p:nvPr/>
              </p:nvGrpSpPr>
              <p:grpSpPr>
                <a:xfrm>
                  <a:off x="1643730" y="700421"/>
                  <a:ext cx="217196" cy="365245"/>
                  <a:chOff x="1643725" y="700419"/>
                  <a:chExt cx="352425" cy="765175"/>
                </a:xfrm>
              </p:grpSpPr>
              <p:sp>
                <p:nvSpPr>
                  <p:cNvPr id="2448" name="Google Shape;2448;p44"/>
                  <p:cNvSpPr/>
                  <p:nvPr/>
                </p:nvSpPr>
                <p:spPr>
                  <a:xfrm>
                    <a:off x="1758025" y="700419"/>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449" name="Google Shape;2449;p44"/>
                  <p:cNvCxnSpPr/>
                  <p:nvPr/>
                </p:nvCxnSpPr>
                <p:spPr>
                  <a:xfrm>
                    <a:off x="1821525" y="763919"/>
                    <a:ext cx="0" cy="0"/>
                  </a:xfrm>
                  <a:prstGeom prst="straightConnector1">
                    <a:avLst/>
                  </a:prstGeom>
                  <a:noFill/>
                  <a:ln>
                    <a:noFill/>
                  </a:ln>
                </p:spPr>
              </p:cxnSp>
              <p:cxnSp>
                <p:nvCxnSpPr>
                  <p:cNvPr id="2450" name="Google Shape;2450;p44"/>
                  <p:cNvCxnSpPr/>
                  <p:nvPr/>
                </p:nvCxnSpPr>
                <p:spPr>
                  <a:xfrm>
                    <a:off x="1821525" y="763919"/>
                    <a:ext cx="0" cy="0"/>
                  </a:xfrm>
                  <a:prstGeom prst="straightConnector1">
                    <a:avLst/>
                  </a:prstGeom>
                  <a:noFill/>
                  <a:ln>
                    <a:noFill/>
                  </a:ln>
                </p:spPr>
              </p:cxnSp>
              <p:sp>
                <p:nvSpPr>
                  <p:cNvPr id="2451" name="Google Shape;2451;p44"/>
                  <p:cNvSpPr/>
                  <p:nvPr/>
                </p:nvSpPr>
                <p:spPr>
                  <a:xfrm>
                    <a:off x="1643725" y="840119"/>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452" name="Google Shape;2452;p44"/>
                <p:cNvGrpSpPr/>
                <p:nvPr/>
              </p:nvGrpSpPr>
              <p:grpSpPr>
                <a:xfrm>
                  <a:off x="1936397" y="700419"/>
                  <a:ext cx="183931" cy="366760"/>
                  <a:chOff x="1936397" y="700419"/>
                  <a:chExt cx="183931" cy="473525"/>
                </a:xfrm>
              </p:grpSpPr>
              <p:sp>
                <p:nvSpPr>
                  <p:cNvPr id="2453" name="Google Shape;2453;p44"/>
                  <p:cNvSpPr/>
                  <p:nvPr/>
                </p:nvSpPr>
                <p:spPr>
                  <a:xfrm>
                    <a:off x="1936397" y="786514"/>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454" name="Google Shape;2454;p44"/>
                  <p:cNvSpPr/>
                  <p:nvPr/>
                </p:nvSpPr>
                <p:spPr>
                  <a:xfrm>
                    <a:off x="1989228" y="700419"/>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455" name="Google Shape;2455;p44"/>
                <p:cNvGrpSpPr/>
                <p:nvPr/>
              </p:nvGrpSpPr>
              <p:grpSpPr>
                <a:xfrm>
                  <a:off x="2205706" y="700421"/>
                  <a:ext cx="217196" cy="365245"/>
                  <a:chOff x="2205700" y="700419"/>
                  <a:chExt cx="352425" cy="765175"/>
                </a:xfrm>
              </p:grpSpPr>
              <p:sp>
                <p:nvSpPr>
                  <p:cNvPr id="2456" name="Google Shape;2456;p44"/>
                  <p:cNvSpPr/>
                  <p:nvPr/>
                </p:nvSpPr>
                <p:spPr>
                  <a:xfrm>
                    <a:off x="2320000" y="700419"/>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457" name="Google Shape;2457;p44"/>
                  <p:cNvCxnSpPr/>
                  <p:nvPr/>
                </p:nvCxnSpPr>
                <p:spPr>
                  <a:xfrm>
                    <a:off x="2383500" y="763919"/>
                    <a:ext cx="0" cy="0"/>
                  </a:xfrm>
                  <a:prstGeom prst="straightConnector1">
                    <a:avLst/>
                  </a:prstGeom>
                  <a:noFill/>
                  <a:ln>
                    <a:noFill/>
                  </a:ln>
                </p:spPr>
              </p:cxnSp>
              <p:cxnSp>
                <p:nvCxnSpPr>
                  <p:cNvPr id="2458" name="Google Shape;2458;p44"/>
                  <p:cNvCxnSpPr/>
                  <p:nvPr/>
                </p:nvCxnSpPr>
                <p:spPr>
                  <a:xfrm>
                    <a:off x="2383500" y="763919"/>
                    <a:ext cx="0" cy="0"/>
                  </a:xfrm>
                  <a:prstGeom prst="straightConnector1">
                    <a:avLst/>
                  </a:prstGeom>
                  <a:noFill/>
                  <a:ln>
                    <a:noFill/>
                  </a:ln>
                </p:spPr>
              </p:cxnSp>
              <p:sp>
                <p:nvSpPr>
                  <p:cNvPr id="2459" name="Google Shape;2459;p44"/>
                  <p:cNvSpPr/>
                  <p:nvPr/>
                </p:nvSpPr>
                <p:spPr>
                  <a:xfrm>
                    <a:off x="2205700" y="840119"/>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460" name="Google Shape;2460;p44"/>
                <p:cNvGrpSpPr/>
                <p:nvPr/>
              </p:nvGrpSpPr>
              <p:grpSpPr>
                <a:xfrm>
                  <a:off x="4007467" y="1130006"/>
                  <a:ext cx="0" cy="0"/>
                  <a:chOff x="2945475" y="763919"/>
                  <a:chExt cx="0" cy="0"/>
                </a:xfrm>
              </p:grpSpPr>
              <p:cxnSp>
                <p:nvCxnSpPr>
                  <p:cNvPr id="2461" name="Google Shape;2461;p44"/>
                  <p:cNvCxnSpPr/>
                  <p:nvPr/>
                </p:nvCxnSpPr>
                <p:spPr>
                  <a:xfrm>
                    <a:off x="2945475" y="763919"/>
                    <a:ext cx="0" cy="0"/>
                  </a:xfrm>
                  <a:prstGeom prst="straightConnector1">
                    <a:avLst/>
                  </a:prstGeom>
                  <a:noFill/>
                  <a:ln>
                    <a:noFill/>
                  </a:ln>
                </p:spPr>
              </p:cxnSp>
              <p:cxnSp>
                <p:nvCxnSpPr>
                  <p:cNvPr id="2462" name="Google Shape;2462;p44"/>
                  <p:cNvCxnSpPr/>
                  <p:nvPr/>
                </p:nvCxnSpPr>
                <p:spPr>
                  <a:xfrm>
                    <a:off x="2945475" y="763919"/>
                    <a:ext cx="0" cy="0"/>
                  </a:xfrm>
                  <a:prstGeom prst="straightConnector1">
                    <a:avLst/>
                  </a:prstGeom>
                  <a:noFill/>
                  <a:ln>
                    <a:noFill/>
                  </a:ln>
                </p:spPr>
              </p:cxnSp>
            </p:grpSp>
            <p:grpSp>
              <p:nvGrpSpPr>
                <p:cNvPr id="2463" name="Google Shape;2463;p44"/>
                <p:cNvGrpSpPr/>
                <p:nvPr/>
              </p:nvGrpSpPr>
              <p:grpSpPr>
                <a:xfrm>
                  <a:off x="4758719" y="1130006"/>
                  <a:ext cx="0" cy="0"/>
                  <a:chOff x="3488400" y="763919"/>
                  <a:chExt cx="0" cy="0"/>
                </a:xfrm>
              </p:grpSpPr>
              <p:cxnSp>
                <p:nvCxnSpPr>
                  <p:cNvPr id="2464" name="Google Shape;2464;p44"/>
                  <p:cNvCxnSpPr/>
                  <p:nvPr/>
                </p:nvCxnSpPr>
                <p:spPr>
                  <a:xfrm>
                    <a:off x="3488400" y="763919"/>
                    <a:ext cx="0" cy="0"/>
                  </a:xfrm>
                  <a:prstGeom prst="straightConnector1">
                    <a:avLst/>
                  </a:prstGeom>
                  <a:noFill/>
                  <a:ln>
                    <a:noFill/>
                  </a:ln>
                </p:spPr>
              </p:cxnSp>
              <p:cxnSp>
                <p:nvCxnSpPr>
                  <p:cNvPr id="2465" name="Google Shape;2465;p44"/>
                  <p:cNvCxnSpPr/>
                  <p:nvPr/>
                </p:nvCxnSpPr>
                <p:spPr>
                  <a:xfrm>
                    <a:off x="3488400" y="763919"/>
                    <a:ext cx="0" cy="0"/>
                  </a:xfrm>
                  <a:prstGeom prst="straightConnector1">
                    <a:avLst/>
                  </a:prstGeom>
                  <a:noFill/>
                  <a:ln>
                    <a:noFill/>
                  </a:ln>
                </p:spPr>
              </p:cxnSp>
            </p:grpSp>
          </p:grpSp>
          <p:sp>
            <p:nvSpPr>
              <p:cNvPr id="2466" name="Google Shape;2466;p44"/>
              <p:cNvSpPr/>
              <p:nvPr/>
            </p:nvSpPr>
            <p:spPr>
              <a:xfrm>
                <a:off x="454886" y="7833880"/>
                <a:ext cx="840645" cy="398847"/>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5,500</a:t>
                </a:r>
                <a:endParaRPr sz="850" b="0" i="0" u="none" strike="noStrike" cap="none">
                  <a:solidFill>
                    <a:srgbClr val="000000"/>
                  </a:solidFill>
                  <a:latin typeface="Arial"/>
                  <a:ea typeface="Arial"/>
                  <a:cs typeface="Arial"/>
                  <a:sym typeface="Arial"/>
                </a:endParaRPr>
              </a:p>
            </p:txBody>
          </p:sp>
          <p:sp>
            <p:nvSpPr>
              <p:cNvPr id="2467" name="Google Shape;2467;p44"/>
              <p:cNvSpPr/>
              <p:nvPr/>
            </p:nvSpPr>
            <p:spPr>
              <a:xfrm>
                <a:off x="1367183" y="7440072"/>
                <a:ext cx="974791" cy="371763"/>
              </a:xfrm>
              <a:prstGeom prst="rect">
                <a:avLst/>
              </a:prstGeom>
              <a:no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Doctors</a:t>
                </a:r>
                <a:endParaRPr sz="850" b="0" i="0" u="none" strike="noStrike" cap="none">
                  <a:solidFill>
                    <a:srgbClr val="000000"/>
                  </a:solidFill>
                  <a:latin typeface="Arial"/>
                  <a:ea typeface="Arial"/>
                  <a:cs typeface="Arial"/>
                  <a:sym typeface="Arial"/>
                </a:endParaRPr>
              </a:p>
            </p:txBody>
          </p:sp>
          <p:grpSp>
            <p:nvGrpSpPr>
              <p:cNvPr id="2468" name="Google Shape;2468;p44"/>
              <p:cNvGrpSpPr/>
              <p:nvPr/>
            </p:nvGrpSpPr>
            <p:grpSpPr>
              <a:xfrm>
                <a:off x="1441094" y="8448361"/>
                <a:ext cx="220681" cy="367684"/>
                <a:chOff x="821972" y="1354638"/>
                <a:chExt cx="183931" cy="473525"/>
              </a:xfrm>
            </p:grpSpPr>
            <p:sp>
              <p:nvSpPr>
                <p:cNvPr id="2469" name="Google Shape;2469;p44"/>
                <p:cNvSpPr/>
                <p:nvPr/>
              </p:nvSpPr>
              <p:spPr>
                <a:xfrm>
                  <a:off x="821972" y="1440733"/>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470" name="Google Shape;2470;p44"/>
                <p:cNvSpPr/>
                <p:nvPr/>
              </p:nvSpPr>
              <p:spPr>
                <a:xfrm>
                  <a:off x="874803" y="1354638"/>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471" name="Google Shape;2471;p44"/>
              <p:cNvGrpSpPr/>
              <p:nvPr/>
            </p:nvGrpSpPr>
            <p:grpSpPr>
              <a:xfrm>
                <a:off x="1764209" y="8448364"/>
                <a:ext cx="260593" cy="366165"/>
                <a:chOff x="1091275" y="1354638"/>
                <a:chExt cx="352425" cy="765175"/>
              </a:xfrm>
            </p:grpSpPr>
            <p:sp>
              <p:nvSpPr>
                <p:cNvPr id="2472" name="Google Shape;2472;p44"/>
                <p:cNvSpPr/>
                <p:nvPr/>
              </p:nvSpPr>
              <p:spPr>
                <a:xfrm>
                  <a:off x="1205575" y="1354638"/>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473" name="Google Shape;2473;p44"/>
                <p:cNvCxnSpPr/>
                <p:nvPr/>
              </p:nvCxnSpPr>
              <p:spPr>
                <a:xfrm>
                  <a:off x="1269075" y="1418138"/>
                  <a:ext cx="0" cy="0"/>
                </a:xfrm>
                <a:prstGeom prst="straightConnector1">
                  <a:avLst/>
                </a:prstGeom>
                <a:noFill/>
                <a:ln>
                  <a:noFill/>
                </a:ln>
              </p:spPr>
            </p:cxnSp>
            <p:cxnSp>
              <p:nvCxnSpPr>
                <p:cNvPr id="2474" name="Google Shape;2474;p44"/>
                <p:cNvCxnSpPr/>
                <p:nvPr/>
              </p:nvCxnSpPr>
              <p:spPr>
                <a:xfrm>
                  <a:off x="1269075" y="1418138"/>
                  <a:ext cx="0" cy="0"/>
                </a:xfrm>
                <a:prstGeom prst="straightConnector1">
                  <a:avLst/>
                </a:prstGeom>
                <a:noFill/>
                <a:ln>
                  <a:noFill/>
                </a:ln>
              </p:spPr>
            </p:cxnSp>
            <p:sp>
              <p:nvSpPr>
                <p:cNvPr id="2475" name="Google Shape;2475;p44"/>
                <p:cNvSpPr/>
                <p:nvPr/>
              </p:nvSpPr>
              <p:spPr>
                <a:xfrm>
                  <a:off x="1091275" y="1494338"/>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476" name="Google Shape;2476;p44"/>
              <p:cNvGrpSpPr/>
              <p:nvPr/>
            </p:nvGrpSpPr>
            <p:grpSpPr>
              <a:xfrm>
                <a:off x="2103927" y="8448361"/>
                <a:ext cx="220681" cy="367684"/>
                <a:chOff x="1374422" y="1354638"/>
                <a:chExt cx="183931" cy="473525"/>
              </a:xfrm>
            </p:grpSpPr>
            <p:sp>
              <p:nvSpPr>
                <p:cNvPr id="2477" name="Google Shape;2477;p44"/>
                <p:cNvSpPr/>
                <p:nvPr/>
              </p:nvSpPr>
              <p:spPr>
                <a:xfrm>
                  <a:off x="1374422" y="1440733"/>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478" name="Google Shape;2478;p44"/>
                <p:cNvSpPr/>
                <p:nvPr/>
              </p:nvSpPr>
              <p:spPr>
                <a:xfrm>
                  <a:off x="1427253" y="1354638"/>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479" name="Google Shape;2479;p44"/>
              <p:cNvGrpSpPr/>
              <p:nvPr/>
            </p:nvGrpSpPr>
            <p:grpSpPr>
              <a:xfrm>
                <a:off x="2427045" y="8448364"/>
                <a:ext cx="260593" cy="366165"/>
                <a:chOff x="1643725" y="1354638"/>
                <a:chExt cx="352425" cy="765175"/>
              </a:xfrm>
            </p:grpSpPr>
            <p:sp>
              <p:nvSpPr>
                <p:cNvPr id="2480" name="Google Shape;2480;p44"/>
                <p:cNvSpPr/>
                <p:nvPr/>
              </p:nvSpPr>
              <p:spPr>
                <a:xfrm>
                  <a:off x="1758025" y="1354638"/>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481" name="Google Shape;2481;p44"/>
                <p:cNvCxnSpPr/>
                <p:nvPr/>
              </p:nvCxnSpPr>
              <p:spPr>
                <a:xfrm>
                  <a:off x="1821525" y="1418138"/>
                  <a:ext cx="0" cy="0"/>
                </a:xfrm>
                <a:prstGeom prst="straightConnector1">
                  <a:avLst/>
                </a:prstGeom>
                <a:noFill/>
                <a:ln>
                  <a:noFill/>
                </a:ln>
              </p:spPr>
            </p:cxnSp>
            <p:cxnSp>
              <p:nvCxnSpPr>
                <p:cNvPr id="2482" name="Google Shape;2482;p44"/>
                <p:cNvCxnSpPr/>
                <p:nvPr/>
              </p:nvCxnSpPr>
              <p:spPr>
                <a:xfrm>
                  <a:off x="1821525" y="1418138"/>
                  <a:ext cx="0" cy="0"/>
                </a:xfrm>
                <a:prstGeom prst="straightConnector1">
                  <a:avLst/>
                </a:prstGeom>
                <a:noFill/>
                <a:ln>
                  <a:noFill/>
                </a:ln>
              </p:spPr>
            </p:cxnSp>
            <p:sp>
              <p:nvSpPr>
                <p:cNvPr id="2483" name="Google Shape;2483;p44"/>
                <p:cNvSpPr/>
                <p:nvPr/>
              </p:nvSpPr>
              <p:spPr>
                <a:xfrm>
                  <a:off x="1643725" y="1494338"/>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484" name="Google Shape;2484;p44"/>
              <p:cNvGrpSpPr/>
              <p:nvPr/>
            </p:nvGrpSpPr>
            <p:grpSpPr>
              <a:xfrm>
                <a:off x="2778188" y="8448361"/>
                <a:ext cx="220681" cy="367684"/>
                <a:chOff x="1936397" y="1354638"/>
                <a:chExt cx="183931" cy="473525"/>
              </a:xfrm>
            </p:grpSpPr>
            <p:sp>
              <p:nvSpPr>
                <p:cNvPr id="2485" name="Google Shape;2485;p44"/>
                <p:cNvSpPr/>
                <p:nvPr/>
              </p:nvSpPr>
              <p:spPr>
                <a:xfrm>
                  <a:off x="1936397" y="1440733"/>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486" name="Google Shape;2486;p44"/>
                <p:cNvSpPr/>
                <p:nvPr/>
              </p:nvSpPr>
              <p:spPr>
                <a:xfrm>
                  <a:off x="1989228" y="1354638"/>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487" name="Google Shape;2487;p44"/>
              <p:cNvGrpSpPr/>
              <p:nvPr/>
            </p:nvGrpSpPr>
            <p:grpSpPr>
              <a:xfrm>
                <a:off x="3101307" y="8448364"/>
                <a:ext cx="260593" cy="366165"/>
                <a:chOff x="2205700" y="1354638"/>
                <a:chExt cx="352425" cy="765175"/>
              </a:xfrm>
            </p:grpSpPr>
            <p:sp>
              <p:nvSpPr>
                <p:cNvPr id="2488" name="Google Shape;2488;p44"/>
                <p:cNvSpPr/>
                <p:nvPr/>
              </p:nvSpPr>
              <p:spPr>
                <a:xfrm>
                  <a:off x="2320000" y="1354638"/>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489" name="Google Shape;2489;p44"/>
                <p:cNvCxnSpPr/>
                <p:nvPr/>
              </p:nvCxnSpPr>
              <p:spPr>
                <a:xfrm>
                  <a:off x="2383500" y="1418138"/>
                  <a:ext cx="0" cy="0"/>
                </a:xfrm>
                <a:prstGeom prst="straightConnector1">
                  <a:avLst/>
                </a:prstGeom>
                <a:noFill/>
                <a:ln>
                  <a:noFill/>
                </a:ln>
              </p:spPr>
            </p:cxnSp>
            <p:cxnSp>
              <p:nvCxnSpPr>
                <p:cNvPr id="2490" name="Google Shape;2490;p44"/>
                <p:cNvCxnSpPr/>
                <p:nvPr/>
              </p:nvCxnSpPr>
              <p:spPr>
                <a:xfrm>
                  <a:off x="2383500" y="1418138"/>
                  <a:ext cx="0" cy="0"/>
                </a:xfrm>
                <a:prstGeom prst="straightConnector1">
                  <a:avLst/>
                </a:prstGeom>
                <a:noFill/>
                <a:ln>
                  <a:noFill/>
                </a:ln>
              </p:spPr>
            </p:cxnSp>
            <p:sp>
              <p:nvSpPr>
                <p:cNvPr id="2491" name="Google Shape;2491;p44"/>
                <p:cNvSpPr/>
                <p:nvPr/>
              </p:nvSpPr>
              <p:spPr>
                <a:xfrm>
                  <a:off x="2205700" y="1494338"/>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492" name="Google Shape;2492;p44"/>
              <p:cNvGrpSpPr/>
              <p:nvPr/>
            </p:nvGrpSpPr>
            <p:grpSpPr>
              <a:xfrm>
                <a:off x="3452450" y="8448361"/>
                <a:ext cx="220681" cy="367684"/>
                <a:chOff x="2498372" y="1354638"/>
                <a:chExt cx="183931" cy="473525"/>
              </a:xfrm>
            </p:grpSpPr>
            <p:sp>
              <p:nvSpPr>
                <p:cNvPr id="2493" name="Google Shape;2493;p44"/>
                <p:cNvSpPr/>
                <p:nvPr/>
              </p:nvSpPr>
              <p:spPr>
                <a:xfrm>
                  <a:off x="2498372" y="1440733"/>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494" name="Google Shape;2494;p44"/>
                <p:cNvSpPr/>
                <p:nvPr/>
              </p:nvSpPr>
              <p:spPr>
                <a:xfrm>
                  <a:off x="2551203" y="1354638"/>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495" name="Google Shape;2495;p44"/>
              <p:cNvGrpSpPr/>
              <p:nvPr/>
            </p:nvGrpSpPr>
            <p:grpSpPr>
              <a:xfrm>
                <a:off x="3326968" y="9286330"/>
                <a:ext cx="0" cy="0"/>
                <a:chOff x="2945475" y="1418138"/>
                <a:chExt cx="0" cy="0"/>
              </a:xfrm>
            </p:grpSpPr>
            <p:cxnSp>
              <p:nvCxnSpPr>
                <p:cNvPr id="2496" name="Google Shape;2496;p44"/>
                <p:cNvCxnSpPr/>
                <p:nvPr/>
              </p:nvCxnSpPr>
              <p:spPr>
                <a:xfrm>
                  <a:off x="2945475" y="1418138"/>
                  <a:ext cx="0" cy="0"/>
                </a:xfrm>
                <a:prstGeom prst="straightConnector1">
                  <a:avLst/>
                </a:prstGeom>
                <a:noFill/>
                <a:ln>
                  <a:noFill/>
                </a:ln>
              </p:spPr>
            </p:cxnSp>
            <p:cxnSp>
              <p:nvCxnSpPr>
                <p:cNvPr id="2497" name="Google Shape;2497;p44"/>
                <p:cNvCxnSpPr/>
                <p:nvPr/>
              </p:nvCxnSpPr>
              <p:spPr>
                <a:xfrm>
                  <a:off x="2945475" y="1418138"/>
                  <a:ext cx="0" cy="0"/>
                </a:xfrm>
                <a:prstGeom prst="straightConnector1">
                  <a:avLst/>
                </a:prstGeom>
                <a:noFill/>
                <a:ln>
                  <a:noFill/>
                </a:ln>
              </p:spPr>
            </p:cxnSp>
          </p:grpSp>
          <p:sp>
            <p:nvSpPr>
              <p:cNvPr id="2498" name="Google Shape;2498;p44"/>
              <p:cNvSpPr/>
              <p:nvPr/>
            </p:nvSpPr>
            <p:spPr>
              <a:xfrm>
                <a:off x="454886" y="8489660"/>
                <a:ext cx="840645" cy="349067"/>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6,000</a:t>
                </a:r>
                <a:endParaRPr sz="850" b="0" i="0" u="none" strike="noStrike" cap="none">
                  <a:solidFill>
                    <a:srgbClr val="000000"/>
                  </a:solidFill>
                  <a:latin typeface="Arial"/>
                  <a:ea typeface="Arial"/>
                  <a:cs typeface="Arial"/>
                  <a:sym typeface="Arial"/>
                </a:endParaRPr>
              </a:p>
            </p:txBody>
          </p:sp>
          <p:sp>
            <p:nvSpPr>
              <p:cNvPr id="2499" name="Google Shape;2499;p44"/>
              <p:cNvSpPr/>
              <p:nvPr/>
            </p:nvSpPr>
            <p:spPr>
              <a:xfrm>
                <a:off x="1367183" y="8139595"/>
                <a:ext cx="974791" cy="328112"/>
              </a:xfrm>
              <a:prstGeom prst="rect">
                <a:avLst/>
              </a:prstGeom>
              <a:no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Nurses</a:t>
                </a:r>
                <a:endParaRPr sz="850" b="0" i="0" u="none" strike="noStrike" cap="none">
                  <a:solidFill>
                    <a:srgbClr val="000000"/>
                  </a:solidFill>
                  <a:latin typeface="Arial"/>
                  <a:ea typeface="Arial"/>
                  <a:cs typeface="Arial"/>
                  <a:sym typeface="Arial"/>
                </a:endParaRPr>
              </a:p>
            </p:txBody>
          </p:sp>
          <p:grpSp>
            <p:nvGrpSpPr>
              <p:cNvPr id="2500" name="Google Shape;2500;p44"/>
              <p:cNvGrpSpPr/>
              <p:nvPr/>
            </p:nvGrpSpPr>
            <p:grpSpPr>
              <a:xfrm>
                <a:off x="1441094" y="9104226"/>
                <a:ext cx="220681" cy="367684"/>
                <a:chOff x="821972" y="2008857"/>
                <a:chExt cx="183931" cy="473525"/>
              </a:xfrm>
            </p:grpSpPr>
            <p:sp>
              <p:nvSpPr>
                <p:cNvPr id="2501" name="Google Shape;2501;p44"/>
                <p:cNvSpPr/>
                <p:nvPr/>
              </p:nvSpPr>
              <p:spPr>
                <a:xfrm>
                  <a:off x="821972"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02" name="Google Shape;2502;p44"/>
                <p:cNvSpPr/>
                <p:nvPr/>
              </p:nvSpPr>
              <p:spPr>
                <a:xfrm>
                  <a:off x="874803"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03" name="Google Shape;2503;p44"/>
              <p:cNvGrpSpPr/>
              <p:nvPr/>
            </p:nvGrpSpPr>
            <p:grpSpPr>
              <a:xfrm>
                <a:off x="1764209" y="9104233"/>
                <a:ext cx="260593" cy="366165"/>
                <a:chOff x="1091275" y="2008857"/>
                <a:chExt cx="352425" cy="765175"/>
              </a:xfrm>
            </p:grpSpPr>
            <p:sp>
              <p:nvSpPr>
                <p:cNvPr id="2504" name="Google Shape;2504;p44"/>
                <p:cNvSpPr/>
                <p:nvPr/>
              </p:nvSpPr>
              <p:spPr>
                <a:xfrm>
                  <a:off x="1205575"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505" name="Google Shape;2505;p44"/>
                <p:cNvCxnSpPr/>
                <p:nvPr/>
              </p:nvCxnSpPr>
              <p:spPr>
                <a:xfrm>
                  <a:off x="1269075" y="2072357"/>
                  <a:ext cx="0" cy="0"/>
                </a:xfrm>
                <a:prstGeom prst="straightConnector1">
                  <a:avLst/>
                </a:prstGeom>
                <a:noFill/>
                <a:ln>
                  <a:noFill/>
                </a:ln>
              </p:spPr>
            </p:cxnSp>
            <p:cxnSp>
              <p:nvCxnSpPr>
                <p:cNvPr id="2506" name="Google Shape;2506;p44"/>
                <p:cNvCxnSpPr/>
                <p:nvPr/>
              </p:nvCxnSpPr>
              <p:spPr>
                <a:xfrm>
                  <a:off x="1269075" y="2072357"/>
                  <a:ext cx="0" cy="0"/>
                </a:xfrm>
                <a:prstGeom prst="straightConnector1">
                  <a:avLst/>
                </a:prstGeom>
                <a:noFill/>
                <a:ln>
                  <a:noFill/>
                </a:ln>
              </p:spPr>
            </p:cxnSp>
            <p:sp>
              <p:nvSpPr>
                <p:cNvPr id="2507" name="Google Shape;2507;p44"/>
                <p:cNvSpPr/>
                <p:nvPr/>
              </p:nvSpPr>
              <p:spPr>
                <a:xfrm>
                  <a:off x="1091275"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08" name="Google Shape;2508;p44"/>
              <p:cNvGrpSpPr/>
              <p:nvPr/>
            </p:nvGrpSpPr>
            <p:grpSpPr>
              <a:xfrm>
                <a:off x="2103927" y="9104226"/>
                <a:ext cx="220681" cy="367684"/>
                <a:chOff x="1374422" y="2008857"/>
                <a:chExt cx="183931" cy="473525"/>
              </a:xfrm>
            </p:grpSpPr>
            <p:sp>
              <p:nvSpPr>
                <p:cNvPr id="2509" name="Google Shape;2509;p44"/>
                <p:cNvSpPr/>
                <p:nvPr/>
              </p:nvSpPr>
              <p:spPr>
                <a:xfrm>
                  <a:off x="1374422"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10" name="Google Shape;2510;p44"/>
                <p:cNvSpPr/>
                <p:nvPr/>
              </p:nvSpPr>
              <p:spPr>
                <a:xfrm>
                  <a:off x="1427253"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11" name="Google Shape;2511;p44"/>
              <p:cNvGrpSpPr/>
              <p:nvPr/>
            </p:nvGrpSpPr>
            <p:grpSpPr>
              <a:xfrm>
                <a:off x="2427045" y="9104233"/>
                <a:ext cx="260593" cy="366165"/>
                <a:chOff x="1643725" y="2008857"/>
                <a:chExt cx="352425" cy="765175"/>
              </a:xfrm>
            </p:grpSpPr>
            <p:sp>
              <p:nvSpPr>
                <p:cNvPr id="2512" name="Google Shape;2512;p44"/>
                <p:cNvSpPr/>
                <p:nvPr/>
              </p:nvSpPr>
              <p:spPr>
                <a:xfrm>
                  <a:off x="1758025"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513" name="Google Shape;2513;p44"/>
                <p:cNvCxnSpPr/>
                <p:nvPr/>
              </p:nvCxnSpPr>
              <p:spPr>
                <a:xfrm>
                  <a:off x="1821525" y="2072357"/>
                  <a:ext cx="0" cy="0"/>
                </a:xfrm>
                <a:prstGeom prst="straightConnector1">
                  <a:avLst/>
                </a:prstGeom>
                <a:noFill/>
                <a:ln>
                  <a:noFill/>
                </a:ln>
              </p:spPr>
            </p:cxnSp>
            <p:cxnSp>
              <p:nvCxnSpPr>
                <p:cNvPr id="2514" name="Google Shape;2514;p44"/>
                <p:cNvCxnSpPr/>
                <p:nvPr/>
              </p:nvCxnSpPr>
              <p:spPr>
                <a:xfrm>
                  <a:off x="1821525" y="2072357"/>
                  <a:ext cx="0" cy="0"/>
                </a:xfrm>
                <a:prstGeom prst="straightConnector1">
                  <a:avLst/>
                </a:prstGeom>
                <a:noFill/>
                <a:ln>
                  <a:noFill/>
                </a:ln>
              </p:spPr>
            </p:cxnSp>
            <p:sp>
              <p:nvSpPr>
                <p:cNvPr id="2515" name="Google Shape;2515;p44"/>
                <p:cNvSpPr/>
                <p:nvPr/>
              </p:nvSpPr>
              <p:spPr>
                <a:xfrm>
                  <a:off x="1643725"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16" name="Google Shape;2516;p44"/>
              <p:cNvGrpSpPr/>
              <p:nvPr/>
            </p:nvGrpSpPr>
            <p:grpSpPr>
              <a:xfrm>
                <a:off x="2778188" y="9104226"/>
                <a:ext cx="220681" cy="367684"/>
                <a:chOff x="1936397" y="2008857"/>
                <a:chExt cx="183931" cy="473525"/>
              </a:xfrm>
            </p:grpSpPr>
            <p:sp>
              <p:nvSpPr>
                <p:cNvPr id="2517" name="Google Shape;2517;p44"/>
                <p:cNvSpPr/>
                <p:nvPr/>
              </p:nvSpPr>
              <p:spPr>
                <a:xfrm>
                  <a:off x="1936397"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18" name="Google Shape;2518;p44"/>
                <p:cNvSpPr/>
                <p:nvPr/>
              </p:nvSpPr>
              <p:spPr>
                <a:xfrm>
                  <a:off x="1989228"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19" name="Google Shape;2519;p44"/>
              <p:cNvGrpSpPr/>
              <p:nvPr/>
            </p:nvGrpSpPr>
            <p:grpSpPr>
              <a:xfrm>
                <a:off x="3101307" y="9104233"/>
                <a:ext cx="260593" cy="366165"/>
                <a:chOff x="2205700" y="2008857"/>
                <a:chExt cx="352425" cy="765175"/>
              </a:xfrm>
            </p:grpSpPr>
            <p:sp>
              <p:nvSpPr>
                <p:cNvPr id="2520" name="Google Shape;2520;p44"/>
                <p:cNvSpPr/>
                <p:nvPr/>
              </p:nvSpPr>
              <p:spPr>
                <a:xfrm>
                  <a:off x="2320000"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521" name="Google Shape;2521;p44"/>
                <p:cNvCxnSpPr/>
                <p:nvPr/>
              </p:nvCxnSpPr>
              <p:spPr>
                <a:xfrm>
                  <a:off x="2383500" y="2072357"/>
                  <a:ext cx="0" cy="0"/>
                </a:xfrm>
                <a:prstGeom prst="straightConnector1">
                  <a:avLst/>
                </a:prstGeom>
                <a:noFill/>
                <a:ln>
                  <a:noFill/>
                </a:ln>
              </p:spPr>
            </p:cxnSp>
            <p:cxnSp>
              <p:nvCxnSpPr>
                <p:cNvPr id="2522" name="Google Shape;2522;p44"/>
                <p:cNvCxnSpPr/>
                <p:nvPr/>
              </p:nvCxnSpPr>
              <p:spPr>
                <a:xfrm>
                  <a:off x="2383500" y="2072357"/>
                  <a:ext cx="0" cy="0"/>
                </a:xfrm>
                <a:prstGeom prst="straightConnector1">
                  <a:avLst/>
                </a:prstGeom>
                <a:noFill/>
                <a:ln>
                  <a:noFill/>
                </a:ln>
              </p:spPr>
            </p:cxnSp>
            <p:sp>
              <p:nvSpPr>
                <p:cNvPr id="2523" name="Google Shape;2523;p44"/>
                <p:cNvSpPr/>
                <p:nvPr/>
              </p:nvSpPr>
              <p:spPr>
                <a:xfrm>
                  <a:off x="2205700"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2524" name="Google Shape;2524;p44"/>
              <p:cNvSpPr/>
              <p:nvPr/>
            </p:nvSpPr>
            <p:spPr>
              <a:xfrm>
                <a:off x="454886" y="9145557"/>
                <a:ext cx="840645" cy="366177"/>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20,000</a:t>
                </a:r>
                <a:endParaRPr sz="850" b="0" i="0" u="none" strike="noStrike" cap="none">
                  <a:solidFill>
                    <a:srgbClr val="000000"/>
                  </a:solidFill>
                  <a:latin typeface="Arial"/>
                  <a:ea typeface="Arial"/>
                  <a:cs typeface="Arial"/>
                  <a:sym typeface="Arial"/>
                </a:endParaRPr>
              </a:p>
            </p:txBody>
          </p:sp>
          <p:sp>
            <p:nvSpPr>
              <p:cNvPr id="2525" name="Google Shape;2525;p44"/>
              <p:cNvSpPr/>
              <p:nvPr/>
            </p:nvSpPr>
            <p:spPr>
              <a:xfrm>
                <a:off x="1367184" y="8776338"/>
                <a:ext cx="1687964" cy="295805"/>
              </a:xfrm>
              <a:prstGeom prst="rect">
                <a:avLst/>
              </a:prstGeom>
              <a:no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Allied Health Workers </a:t>
                </a:r>
                <a:endParaRPr sz="850" b="0" i="0" u="none" strike="noStrike" cap="none">
                  <a:solidFill>
                    <a:srgbClr val="000000"/>
                  </a:solidFill>
                  <a:latin typeface="Arial"/>
                  <a:ea typeface="Arial"/>
                  <a:cs typeface="Arial"/>
                  <a:sym typeface="Arial"/>
                </a:endParaRPr>
              </a:p>
            </p:txBody>
          </p:sp>
          <p:sp>
            <p:nvSpPr>
              <p:cNvPr id="2526" name="Google Shape;2526;p44"/>
              <p:cNvSpPr/>
              <p:nvPr/>
            </p:nvSpPr>
            <p:spPr>
              <a:xfrm>
                <a:off x="4807558" y="7702741"/>
                <a:ext cx="684839" cy="2321782"/>
              </a:xfrm>
              <a:prstGeom prst="rightBrace">
                <a:avLst>
                  <a:gd name="adj1" fmla="val 8333"/>
                  <a:gd name="adj2" fmla="val 50000"/>
                </a:avLst>
              </a:prstGeom>
              <a:noFill/>
              <a:ln w="19050" cap="flat" cmpd="sng">
                <a:solidFill>
                  <a:srgbClr val="00875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27" name="Google Shape;2527;p44"/>
              <p:cNvSpPr/>
              <p:nvPr/>
            </p:nvSpPr>
            <p:spPr>
              <a:xfrm>
                <a:off x="654003" y="7247976"/>
                <a:ext cx="6365285" cy="256602"/>
              </a:xfrm>
              <a:prstGeom prst="rect">
                <a:avLst/>
              </a:prstGeom>
              <a:solidFill>
                <a:srgbClr val="008751"/>
              </a:solid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900"/>
                  <a:buFont typeface="Arial"/>
                  <a:buNone/>
                </a:pPr>
                <a:r>
                  <a:rPr lang="en-US" sz="900" b="1" i="0" u="none" strike="noStrike" cap="none">
                    <a:solidFill>
                      <a:srgbClr val="FFFFFF"/>
                    </a:solidFill>
                    <a:latin typeface="Arial"/>
                    <a:ea typeface="Arial"/>
                    <a:cs typeface="Arial"/>
                    <a:sym typeface="Arial"/>
                  </a:rPr>
                  <a:t>Healthcare Workers Trained</a:t>
                </a:r>
                <a:endParaRPr sz="800" b="0" i="0" u="none" strike="noStrike" cap="none">
                  <a:solidFill>
                    <a:srgbClr val="000000"/>
                  </a:solidFill>
                  <a:latin typeface="Arial"/>
                  <a:ea typeface="Arial"/>
                  <a:cs typeface="Arial"/>
                  <a:sym typeface="Arial"/>
                </a:endParaRPr>
              </a:p>
            </p:txBody>
          </p:sp>
          <p:grpSp>
            <p:nvGrpSpPr>
              <p:cNvPr id="2528" name="Google Shape;2528;p44"/>
              <p:cNvGrpSpPr/>
              <p:nvPr/>
            </p:nvGrpSpPr>
            <p:grpSpPr>
              <a:xfrm>
                <a:off x="5295393" y="8365916"/>
                <a:ext cx="1913275" cy="1052753"/>
                <a:chOff x="4034405" y="1612764"/>
                <a:chExt cx="1594652" cy="1050109"/>
              </a:xfrm>
            </p:grpSpPr>
            <p:sp>
              <p:nvSpPr>
                <p:cNvPr id="2529" name="Google Shape;2529;p44"/>
                <p:cNvSpPr/>
                <p:nvPr/>
              </p:nvSpPr>
              <p:spPr>
                <a:xfrm>
                  <a:off x="4297437" y="2190409"/>
                  <a:ext cx="1068587" cy="472464"/>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2400"/>
                    <a:buFont typeface="Arial"/>
                    <a:buNone/>
                  </a:pPr>
                  <a:r>
                    <a:rPr lang="en-US" sz="2400" b="1" i="0" u="none" strike="noStrike" cap="none">
                      <a:solidFill>
                        <a:srgbClr val="008751"/>
                      </a:solidFill>
                      <a:latin typeface="Arial"/>
                      <a:ea typeface="Arial"/>
                      <a:cs typeface="Arial"/>
                      <a:sym typeface="Arial"/>
                    </a:rPr>
                    <a:t>35,500</a:t>
                  </a:r>
                  <a:endParaRPr sz="1800" b="0" i="0" u="none" strike="noStrike" cap="none">
                    <a:solidFill>
                      <a:srgbClr val="000000"/>
                    </a:solidFill>
                    <a:latin typeface="Arial"/>
                    <a:ea typeface="Arial"/>
                    <a:cs typeface="Arial"/>
                    <a:sym typeface="Arial"/>
                  </a:endParaRPr>
                </a:p>
              </p:txBody>
            </p:sp>
            <p:sp>
              <p:nvSpPr>
                <p:cNvPr id="2530" name="Google Shape;2530;p44"/>
                <p:cNvSpPr/>
                <p:nvPr/>
              </p:nvSpPr>
              <p:spPr>
                <a:xfrm>
                  <a:off x="4034405" y="1612764"/>
                  <a:ext cx="1594652" cy="654667"/>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Total Number of HCW Trained</a:t>
                  </a:r>
                  <a:endParaRPr sz="850" b="0" i="0" u="none" strike="noStrike" cap="none">
                    <a:solidFill>
                      <a:srgbClr val="000000"/>
                    </a:solidFill>
                    <a:latin typeface="Arial"/>
                    <a:ea typeface="Arial"/>
                    <a:cs typeface="Arial"/>
                    <a:sym typeface="Arial"/>
                  </a:endParaRPr>
                </a:p>
              </p:txBody>
            </p:sp>
          </p:grpSp>
          <p:grpSp>
            <p:nvGrpSpPr>
              <p:cNvPr id="2531" name="Google Shape;2531;p44"/>
              <p:cNvGrpSpPr/>
              <p:nvPr/>
            </p:nvGrpSpPr>
            <p:grpSpPr>
              <a:xfrm>
                <a:off x="1269075" y="2726576"/>
                <a:ext cx="0" cy="0"/>
                <a:chOff x="1269075" y="2726576"/>
                <a:chExt cx="0" cy="0"/>
              </a:xfrm>
            </p:grpSpPr>
            <p:cxnSp>
              <p:nvCxnSpPr>
                <p:cNvPr id="2532" name="Google Shape;2532;p44"/>
                <p:cNvCxnSpPr/>
                <p:nvPr/>
              </p:nvCxnSpPr>
              <p:spPr>
                <a:xfrm>
                  <a:off x="1269075" y="2726576"/>
                  <a:ext cx="0" cy="0"/>
                </a:xfrm>
                <a:prstGeom prst="straightConnector1">
                  <a:avLst/>
                </a:prstGeom>
                <a:noFill/>
                <a:ln>
                  <a:noFill/>
                </a:ln>
              </p:spPr>
            </p:cxnSp>
            <p:cxnSp>
              <p:nvCxnSpPr>
                <p:cNvPr id="2533" name="Google Shape;2533;p44"/>
                <p:cNvCxnSpPr/>
                <p:nvPr/>
              </p:nvCxnSpPr>
              <p:spPr>
                <a:xfrm>
                  <a:off x="1269075" y="2726576"/>
                  <a:ext cx="0" cy="0"/>
                </a:xfrm>
                <a:prstGeom prst="straightConnector1">
                  <a:avLst/>
                </a:prstGeom>
                <a:noFill/>
                <a:ln>
                  <a:noFill/>
                </a:ln>
              </p:spPr>
            </p:cxnSp>
          </p:grpSp>
          <p:grpSp>
            <p:nvGrpSpPr>
              <p:cNvPr id="2534" name="Google Shape;2534;p44"/>
              <p:cNvGrpSpPr/>
              <p:nvPr/>
            </p:nvGrpSpPr>
            <p:grpSpPr>
              <a:xfrm>
                <a:off x="1821525" y="2726576"/>
                <a:ext cx="0" cy="0"/>
                <a:chOff x="1821525" y="2726576"/>
                <a:chExt cx="0" cy="0"/>
              </a:xfrm>
            </p:grpSpPr>
            <p:cxnSp>
              <p:nvCxnSpPr>
                <p:cNvPr id="2535" name="Google Shape;2535;p44"/>
                <p:cNvCxnSpPr/>
                <p:nvPr/>
              </p:nvCxnSpPr>
              <p:spPr>
                <a:xfrm>
                  <a:off x="1821525" y="2726576"/>
                  <a:ext cx="0" cy="0"/>
                </a:xfrm>
                <a:prstGeom prst="straightConnector1">
                  <a:avLst/>
                </a:prstGeom>
                <a:noFill/>
                <a:ln>
                  <a:noFill/>
                </a:ln>
              </p:spPr>
            </p:cxnSp>
            <p:cxnSp>
              <p:nvCxnSpPr>
                <p:cNvPr id="2536" name="Google Shape;2536;p44"/>
                <p:cNvCxnSpPr/>
                <p:nvPr/>
              </p:nvCxnSpPr>
              <p:spPr>
                <a:xfrm>
                  <a:off x="1821525" y="2726576"/>
                  <a:ext cx="0" cy="0"/>
                </a:xfrm>
                <a:prstGeom prst="straightConnector1">
                  <a:avLst/>
                </a:prstGeom>
                <a:noFill/>
                <a:ln>
                  <a:noFill/>
                </a:ln>
              </p:spPr>
            </p:cxnSp>
          </p:grpSp>
          <p:grpSp>
            <p:nvGrpSpPr>
              <p:cNvPr id="2537" name="Google Shape;2537;p44"/>
              <p:cNvGrpSpPr/>
              <p:nvPr/>
            </p:nvGrpSpPr>
            <p:grpSpPr>
              <a:xfrm>
                <a:off x="3446640" y="9104226"/>
                <a:ext cx="220681" cy="367684"/>
                <a:chOff x="1374422" y="2008857"/>
                <a:chExt cx="183931" cy="473525"/>
              </a:xfrm>
            </p:grpSpPr>
            <p:sp>
              <p:nvSpPr>
                <p:cNvPr id="2538" name="Google Shape;2538;p44"/>
                <p:cNvSpPr/>
                <p:nvPr/>
              </p:nvSpPr>
              <p:spPr>
                <a:xfrm>
                  <a:off x="1374422"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39" name="Google Shape;2539;p44"/>
                <p:cNvSpPr/>
                <p:nvPr/>
              </p:nvSpPr>
              <p:spPr>
                <a:xfrm>
                  <a:off x="1427253"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40" name="Google Shape;2540;p44"/>
              <p:cNvGrpSpPr/>
              <p:nvPr/>
            </p:nvGrpSpPr>
            <p:grpSpPr>
              <a:xfrm>
                <a:off x="3769758" y="9104233"/>
                <a:ext cx="260593" cy="366165"/>
                <a:chOff x="1643725" y="2008857"/>
                <a:chExt cx="352425" cy="765175"/>
              </a:xfrm>
            </p:grpSpPr>
            <p:sp>
              <p:nvSpPr>
                <p:cNvPr id="2541" name="Google Shape;2541;p44"/>
                <p:cNvSpPr/>
                <p:nvPr/>
              </p:nvSpPr>
              <p:spPr>
                <a:xfrm>
                  <a:off x="1758025"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542" name="Google Shape;2542;p44"/>
                <p:cNvCxnSpPr/>
                <p:nvPr/>
              </p:nvCxnSpPr>
              <p:spPr>
                <a:xfrm>
                  <a:off x="1821525" y="2072357"/>
                  <a:ext cx="0" cy="0"/>
                </a:xfrm>
                <a:prstGeom prst="straightConnector1">
                  <a:avLst/>
                </a:prstGeom>
                <a:noFill/>
                <a:ln>
                  <a:noFill/>
                </a:ln>
              </p:spPr>
            </p:cxnSp>
            <p:cxnSp>
              <p:nvCxnSpPr>
                <p:cNvPr id="2543" name="Google Shape;2543;p44"/>
                <p:cNvCxnSpPr/>
                <p:nvPr/>
              </p:nvCxnSpPr>
              <p:spPr>
                <a:xfrm>
                  <a:off x="1821525" y="2072357"/>
                  <a:ext cx="0" cy="0"/>
                </a:xfrm>
                <a:prstGeom prst="straightConnector1">
                  <a:avLst/>
                </a:prstGeom>
                <a:noFill/>
                <a:ln>
                  <a:noFill/>
                </a:ln>
              </p:spPr>
            </p:cxnSp>
            <p:sp>
              <p:nvSpPr>
                <p:cNvPr id="2544" name="Google Shape;2544;p44"/>
                <p:cNvSpPr/>
                <p:nvPr/>
              </p:nvSpPr>
              <p:spPr>
                <a:xfrm>
                  <a:off x="1643725"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45" name="Google Shape;2545;p44"/>
              <p:cNvGrpSpPr/>
              <p:nvPr/>
            </p:nvGrpSpPr>
            <p:grpSpPr>
              <a:xfrm>
                <a:off x="4120901" y="9104226"/>
                <a:ext cx="220681" cy="367684"/>
                <a:chOff x="1936397" y="2008857"/>
                <a:chExt cx="183931" cy="473525"/>
              </a:xfrm>
            </p:grpSpPr>
            <p:sp>
              <p:nvSpPr>
                <p:cNvPr id="2546" name="Google Shape;2546;p44"/>
                <p:cNvSpPr/>
                <p:nvPr/>
              </p:nvSpPr>
              <p:spPr>
                <a:xfrm>
                  <a:off x="1936397"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47" name="Google Shape;2547;p44"/>
                <p:cNvSpPr/>
                <p:nvPr/>
              </p:nvSpPr>
              <p:spPr>
                <a:xfrm>
                  <a:off x="1989228"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48" name="Google Shape;2548;p44"/>
              <p:cNvGrpSpPr/>
              <p:nvPr/>
            </p:nvGrpSpPr>
            <p:grpSpPr>
              <a:xfrm>
                <a:off x="4444020" y="9104233"/>
                <a:ext cx="260593" cy="366165"/>
                <a:chOff x="2205700" y="2008857"/>
                <a:chExt cx="352425" cy="765175"/>
              </a:xfrm>
            </p:grpSpPr>
            <p:sp>
              <p:nvSpPr>
                <p:cNvPr id="2549" name="Google Shape;2549;p44"/>
                <p:cNvSpPr/>
                <p:nvPr/>
              </p:nvSpPr>
              <p:spPr>
                <a:xfrm>
                  <a:off x="2320000"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550" name="Google Shape;2550;p44"/>
                <p:cNvCxnSpPr/>
                <p:nvPr/>
              </p:nvCxnSpPr>
              <p:spPr>
                <a:xfrm>
                  <a:off x="2383500" y="2072357"/>
                  <a:ext cx="0" cy="0"/>
                </a:xfrm>
                <a:prstGeom prst="straightConnector1">
                  <a:avLst/>
                </a:prstGeom>
                <a:noFill/>
                <a:ln>
                  <a:noFill/>
                </a:ln>
              </p:spPr>
            </p:cxnSp>
            <p:cxnSp>
              <p:nvCxnSpPr>
                <p:cNvPr id="2551" name="Google Shape;2551;p44"/>
                <p:cNvCxnSpPr/>
                <p:nvPr/>
              </p:nvCxnSpPr>
              <p:spPr>
                <a:xfrm>
                  <a:off x="2383500" y="2072357"/>
                  <a:ext cx="0" cy="0"/>
                </a:xfrm>
                <a:prstGeom prst="straightConnector1">
                  <a:avLst/>
                </a:prstGeom>
                <a:noFill/>
                <a:ln>
                  <a:noFill/>
                </a:ln>
              </p:spPr>
            </p:cxnSp>
            <p:sp>
              <p:nvSpPr>
                <p:cNvPr id="2552" name="Google Shape;2552;p44"/>
                <p:cNvSpPr/>
                <p:nvPr/>
              </p:nvSpPr>
              <p:spPr>
                <a:xfrm>
                  <a:off x="2205700"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53" name="Google Shape;2553;p44"/>
              <p:cNvGrpSpPr/>
              <p:nvPr/>
            </p:nvGrpSpPr>
            <p:grpSpPr>
              <a:xfrm>
                <a:off x="1441094" y="9574702"/>
                <a:ext cx="220681" cy="367684"/>
                <a:chOff x="821972" y="2008857"/>
                <a:chExt cx="183931" cy="473525"/>
              </a:xfrm>
            </p:grpSpPr>
            <p:sp>
              <p:nvSpPr>
                <p:cNvPr id="2554" name="Google Shape;2554;p44"/>
                <p:cNvSpPr/>
                <p:nvPr/>
              </p:nvSpPr>
              <p:spPr>
                <a:xfrm>
                  <a:off x="821972"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55" name="Google Shape;2555;p44"/>
                <p:cNvSpPr/>
                <p:nvPr/>
              </p:nvSpPr>
              <p:spPr>
                <a:xfrm>
                  <a:off x="874803"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56" name="Google Shape;2556;p44"/>
              <p:cNvGrpSpPr/>
              <p:nvPr/>
            </p:nvGrpSpPr>
            <p:grpSpPr>
              <a:xfrm>
                <a:off x="1764209" y="9574709"/>
                <a:ext cx="260593" cy="366165"/>
                <a:chOff x="1091275" y="2008857"/>
                <a:chExt cx="352425" cy="765175"/>
              </a:xfrm>
            </p:grpSpPr>
            <p:sp>
              <p:nvSpPr>
                <p:cNvPr id="2557" name="Google Shape;2557;p44"/>
                <p:cNvSpPr/>
                <p:nvPr/>
              </p:nvSpPr>
              <p:spPr>
                <a:xfrm>
                  <a:off x="1205575"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558" name="Google Shape;2558;p44"/>
                <p:cNvCxnSpPr/>
                <p:nvPr/>
              </p:nvCxnSpPr>
              <p:spPr>
                <a:xfrm>
                  <a:off x="1269075" y="2072357"/>
                  <a:ext cx="0" cy="0"/>
                </a:xfrm>
                <a:prstGeom prst="straightConnector1">
                  <a:avLst/>
                </a:prstGeom>
                <a:noFill/>
                <a:ln>
                  <a:noFill/>
                </a:ln>
              </p:spPr>
            </p:cxnSp>
            <p:cxnSp>
              <p:nvCxnSpPr>
                <p:cNvPr id="2559" name="Google Shape;2559;p44"/>
                <p:cNvCxnSpPr/>
                <p:nvPr/>
              </p:nvCxnSpPr>
              <p:spPr>
                <a:xfrm>
                  <a:off x="1269075" y="2072357"/>
                  <a:ext cx="0" cy="0"/>
                </a:xfrm>
                <a:prstGeom prst="straightConnector1">
                  <a:avLst/>
                </a:prstGeom>
                <a:noFill/>
                <a:ln>
                  <a:noFill/>
                </a:ln>
              </p:spPr>
            </p:cxnSp>
            <p:sp>
              <p:nvSpPr>
                <p:cNvPr id="2560" name="Google Shape;2560;p44"/>
                <p:cNvSpPr/>
                <p:nvPr/>
              </p:nvSpPr>
              <p:spPr>
                <a:xfrm>
                  <a:off x="1091275"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61" name="Google Shape;2561;p44"/>
              <p:cNvGrpSpPr/>
              <p:nvPr/>
            </p:nvGrpSpPr>
            <p:grpSpPr>
              <a:xfrm>
                <a:off x="2103927" y="9574702"/>
                <a:ext cx="220681" cy="367684"/>
                <a:chOff x="1374422" y="2008857"/>
                <a:chExt cx="183931" cy="473525"/>
              </a:xfrm>
            </p:grpSpPr>
            <p:sp>
              <p:nvSpPr>
                <p:cNvPr id="2562" name="Google Shape;2562;p44"/>
                <p:cNvSpPr/>
                <p:nvPr/>
              </p:nvSpPr>
              <p:spPr>
                <a:xfrm>
                  <a:off x="1374422"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63" name="Google Shape;2563;p44"/>
                <p:cNvSpPr/>
                <p:nvPr/>
              </p:nvSpPr>
              <p:spPr>
                <a:xfrm>
                  <a:off x="1427253"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64" name="Google Shape;2564;p44"/>
              <p:cNvGrpSpPr/>
              <p:nvPr/>
            </p:nvGrpSpPr>
            <p:grpSpPr>
              <a:xfrm>
                <a:off x="2427045" y="9574709"/>
                <a:ext cx="260593" cy="366165"/>
                <a:chOff x="1643725" y="2008857"/>
                <a:chExt cx="352425" cy="765175"/>
              </a:xfrm>
            </p:grpSpPr>
            <p:sp>
              <p:nvSpPr>
                <p:cNvPr id="2565" name="Google Shape;2565;p44"/>
                <p:cNvSpPr/>
                <p:nvPr/>
              </p:nvSpPr>
              <p:spPr>
                <a:xfrm>
                  <a:off x="1758025"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566" name="Google Shape;2566;p44"/>
                <p:cNvCxnSpPr/>
                <p:nvPr/>
              </p:nvCxnSpPr>
              <p:spPr>
                <a:xfrm>
                  <a:off x="1821525" y="2072357"/>
                  <a:ext cx="0" cy="0"/>
                </a:xfrm>
                <a:prstGeom prst="straightConnector1">
                  <a:avLst/>
                </a:prstGeom>
                <a:noFill/>
                <a:ln>
                  <a:noFill/>
                </a:ln>
              </p:spPr>
            </p:cxnSp>
            <p:cxnSp>
              <p:nvCxnSpPr>
                <p:cNvPr id="2567" name="Google Shape;2567;p44"/>
                <p:cNvCxnSpPr/>
                <p:nvPr/>
              </p:nvCxnSpPr>
              <p:spPr>
                <a:xfrm>
                  <a:off x="1821525" y="2072357"/>
                  <a:ext cx="0" cy="0"/>
                </a:xfrm>
                <a:prstGeom prst="straightConnector1">
                  <a:avLst/>
                </a:prstGeom>
                <a:noFill/>
                <a:ln>
                  <a:noFill/>
                </a:ln>
              </p:spPr>
            </p:cxnSp>
            <p:sp>
              <p:nvSpPr>
                <p:cNvPr id="2568" name="Google Shape;2568;p44"/>
                <p:cNvSpPr/>
                <p:nvPr/>
              </p:nvSpPr>
              <p:spPr>
                <a:xfrm>
                  <a:off x="1643725"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69" name="Google Shape;2569;p44"/>
              <p:cNvGrpSpPr/>
              <p:nvPr/>
            </p:nvGrpSpPr>
            <p:grpSpPr>
              <a:xfrm>
                <a:off x="2778188" y="9574702"/>
                <a:ext cx="220681" cy="367684"/>
                <a:chOff x="1936397" y="2008857"/>
                <a:chExt cx="183931" cy="473525"/>
              </a:xfrm>
            </p:grpSpPr>
            <p:sp>
              <p:nvSpPr>
                <p:cNvPr id="2570" name="Google Shape;2570;p44"/>
                <p:cNvSpPr/>
                <p:nvPr/>
              </p:nvSpPr>
              <p:spPr>
                <a:xfrm>
                  <a:off x="1936397"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71" name="Google Shape;2571;p44"/>
                <p:cNvSpPr/>
                <p:nvPr/>
              </p:nvSpPr>
              <p:spPr>
                <a:xfrm>
                  <a:off x="1989228"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72" name="Google Shape;2572;p44"/>
              <p:cNvGrpSpPr/>
              <p:nvPr/>
            </p:nvGrpSpPr>
            <p:grpSpPr>
              <a:xfrm>
                <a:off x="3101307" y="9574709"/>
                <a:ext cx="260593" cy="366165"/>
                <a:chOff x="2205700" y="2008857"/>
                <a:chExt cx="352425" cy="765175"/>
              </a:xfrm>
            </p:grpSpPr>
            <p:sp>
              <p:nvSpPr>
                <p:cNvPr id="2573" name="Google Shape;2573;p44"/>
                <p:cNvSpPr/>
                <p:nvPr/>
              </p:nvSpPr>
              <p:spPr>
                <a:xfrm>
                  <a:off x="2320000"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574" name="Google Shape;2574;p44"/>
                <p:cNvCxnSpPr/>
                <p:nvPr/>
              </p:nvCxnSpPr>
              <p:spPr>
                <a:xfrm>
                  <a:off x="2383500" y="2072357"/>
                  <a:ext cx="0" cy="0"/>
                </a:xfrm>
                <a:prstGeom prst="straightConnector1">
                  <a:avLst/>
                </a:prstGeom>
                <a:noFill/>
                <a:ln>
                  <a:noFill/>
                </a:ln>
              </p:spPr>
            </p:cxnSp>
            <p:cxnSp>
              <p:nvCxnSpPr>
                <p:cNvPr id="2575" name="Google Shape;2575;p44"/>
                <p:cNvCxnSpPr/>
                <p:nvPr/>
              </p:nvCxnSpPr>
              <p:spPr>
                <a:xfrm>
                  <a:off x="2383500" y="2072357"/>
                  <a:ext cx="0" cy="0"/>
                </a:xfrm>
                <a:prstGeom prst="straightConnector1">
                  <a:avLst/>
                </a:prstGeom>
                <a:noFill/>
                <a:ln>
                  <a:noFill/>
                </a:ln>
              </p:spPr>
            </p:cxnSp>
            <p:sp>
              <p:nvSpPr>
                <p:cNvPr id="2576" name="Google Shape;2576;p44"/>
                <p:cNvSpPr/>
                <p:nvPr/>
              </p:nvSpPr>
              <p:spPr>
                <a:xfrm>
                  <a:off x="2205700"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77" name="Google Shape;2577;p44"/>
              <p:cNvGrpSpPr/>
              <p:nvPr/>
            </p:nvGrpSpPr>
            <p:grpSpPr>
              <a:xfrm>
                <a:off x="3446640" y="9574702"/>
                <a:ext cx="220681" cy="367684"/>
                <a:chOff x="1374422" y="2008857"/>
                <a:chExt cx="183931" cy="473525"/>
              </a:xfrm>
            </p:grpSpPr>
            <p:sp>
              <p:nvSpPr>
                <p:cNvPr id="2578" name="Google Shape;2578;p44"/>
                <p:cNvSpPr/>
                <p:nvPr/>
              </p:nvSpPr>
              <p:spPr>
                <a:xfrm>
                  <a:off x="1374422"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79" name="Google Shape;2579;p44"/>
                <p:cNvSpPr/>
                <p:nvPr/>
              </p:nvSpPr>
              <p:spPr>
                <a:xfrm>
                  <a:off x="1427253"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80" name="Google Shape;2580;p44"/>
              <p:cNvGrpSpPr/>
              <p:nvPr/>
            </p:nvGrpSpPr>
            <p:grpSpPr>
              <a:xfrm>
                <a:off x="3769758" y="9574709"/>
                <a:ext cx="260593" cy="366165"/>
                <a:chOff x="1643725" y="2008857"/>
                <a:chExt cx="352425" cy="765175"/>
              </a:xfrm>
            </p:grpSpPr>
            <p:sp>
              <p:nvSpPr>
                <p:cNvPr id="2581" name="Google Shape;2581;p44"/>
                <p:cNvSpPr/>
                <p:nvPr/>
              </p:nvSpPr>
              <p:spPr>
                <a:xfrm>
                  <a:off x="1758025"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582" name="Google Shape;2582;p44"/>
                <p:cNvCxnSpPr/>
                <p:nvPr/>
              </p:nvCxnSpPr>
              <p:spPr>
                <a:xfrm>
                  <a:off x="1821525" y="2072357"/>
                  <a:ext cx="0" cy="0"/>
                </a:xfrm>
                <a:prstGeom prst="straightConnector1">
                  <a:avLst/>
                </a:prstGeom>
                <a:noFill/>
                <a:ln>
                  <a:noFill/>
                </a:ln>
              </p:spPr>
            </p:cxnSp>
            <p:cxnSp>
              <p:nvCxnSpPr>
                <p:cNvPr id="2583" name="Google Shape;2583;p44"/>
                <p:cNvCxnSpPr/>
                <p:nvPr/>
              </p:nvCxnSpPr>
              <p:spPr>
                <a:xfrm>
                  <a:off x="1821525" y="2072357"/>
                  <a:ext cx="0" cy="0"/>
                </a:xfrm>
                <a:prstGeom prst="straightConnector1">
                  <a:avLst/>
                </a:prstGeom>
                <a:noFill/>
                <a:ln>
                  <a:noFill/>
                </a:ln>
              </p:spPr>
            </p:cxnSp>
            <p:sp>
              <p:nvSpPr>
                <p:cNvPr id="2584" name="Google Shape;2584;p44"/>
                <p:cNvSpPr/>
                <p:nvPr/>
              </p:nvSpPr>
              <p:spPr>
                <a:xfrm>
                  <a:off x="1643725"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85" name="Google Shape;2585;p44"/>
              <p:cNvGrpSpPr/>
              <p:nvPr/>
            </p:nvGrpSpPr>
            <p:grpSpPr>
              <a:xfrm>
                <a:off x="4120901" y="9574702"/>
                <a:ext cx="220681" cy="367684"/>
                <a:chOff x="1936397" y="2008857"/>
                <a:chExt cx="183931" cy="473525"/>
              </a:xfrm>
            </p:grpSpPr>
            <p:sp>
              <p:nvSpPr>
                <p:cNvPr id="2586" name="Google Shape;2586;p44"/>
                <p:cNvSpPr/>
                <p:nvPr/>
              </p:nvSpPr>
              <p:spPr>
                <a:xfrm>
                  <a:off x="1936397" y="20949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87" name="Google Shape;2587;p44"/>
                <p:cNvSpPr/>
                <p:nvPr/>
              </p:nvSpPr>
              <p:spPr>
                <a:xfrm>
                  <a:off x="1989228" y="20088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588" name="Google Shape;2588;p44"/>
              <p:cNvGrpSpPr/>
              <p:nvPr/>
            </p:nvGrpSpPr>
            <p:grpSpPr>
              <a:xfrm>
                <a:off x="4444020" y="9574709"/>
                <a:ext cx="260593" cy="366165"/>
                <a:chOff x="2205700" y="2008857"/>
                <a:chExt cx="352425" cy="765175"/>
              </a:xfrm>
            </p:grpSpPr>
            <p:sp>
              <p:nvSpPr>
                <p:cNvPr id="2589" name="Google Shape;2589;p44"/>
                <p:cNvSpPr/>
                <p:nvPr/>
              </p:nvSpPr>
              <p:spPr>
                <a:xfrm>
                  <a:off x="2320000" y="20088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590" name="Google Shape;2590;p44"/>
                <p:cNvCxnSpPr/>
                <p:nvPr/>
              </p:nvCxnSpPr>
              <p:spPr>
                <a:xfrm>
                  <a:off x="2383500" y="2072357"/>
                  <a:ext cx="0" cy="0"/>
                </a:xfrm>
                <a:prstGeom prst="straightConnector1">
                  <a:avLst/>
                </a:prstGeom>
                <a:noFill/>
                <a:ln>
                  <a:noFill/>
                </a:ln>
              </p:spPr>
            </p:cxnSp>
            <p:cxnSp>
              <p:nvCxnSpPr>
                <p:cNvPr id="2591" name="Google Shape;2591;p44"/>
                <p:cNvCxnSpPr/>
                <p:nvPr/>
              </p:nvCxnSpPr>
              <p:spPr>
                <a:xfrm>
                  <a:off x="2383500" y="2072357"/>
                  <a:ext cx="0" cy="0"/>
                </a:xfrm>
                <a:prstGeom prst="straightConnector1">
                  <a:avLst/>
                </a:prstGeom>
                <a:noFill/>
                <a:ln>
                  <a:noFill/>
                </a:ln>
              </p:spPr>
            </p:cxnSp>
            <p:sp>
              <p:nvSpPr>
                <p:cNvPr id="2592" name="Google Shape;2592;p44"/>
                <p:cNvSpPr/>
                <p:nvPr/>
              </p:nvSpPr>
              <p:spPr>
                <a:xfrm>
                  <a:off x="2205700" y="21485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F3F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grpSp>
        <p:nvGrpSpPr>
          <p:cNvPr id="2593" name="Google Shape;2593;p44"/>
          <p:cNvGrpSpPr/>
          <p:nvPr/>
        </p:nvGrpSpPr>
        <p:grpSpPr>
          <a:xfrm>
            <a:off x="454886" y="4573996"/>
            <a:ext cx="6859228" cy="2336113"/>
            <a:chOff x="454886" y="1830466"/>
            <a:chExt cx="6859228" cy="2336113"/>
          </a:xfrm>
        </p:grpSpPr>
        <p:sp>
          <p:nvSpPr>
            <p:cNvPr id="2594" name="Google Shape;2594;p44"/>
            <p:cNvSpPr txBox="1"/>
            <p:nvPr/>
          </p:nvSpPr>
          <p:spPr>
            <a:xfrm>
              <a:off x="454886" y="1830466"/>
              <a:ext cx="6859228"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The training sessions were tailored to fit the specific needs of the different cadre of the healthcare workers. These training sessions were categorised into three levels: </a:t>
              </a:r>
              <a:endParaRPr sz="1000">
                <a:solidFill>
                  <a:schemeClr val="dk1"/>
                </a:solidFill>
                <a:latin typeface="Arial"/>
                <a:ea typeface="Arial"/>
                <a:cs typeface="Arial"/>
                <a:sym typeface="Arial"/>
              </a:endParaRPr>
            </a:p>
          </p:txBody>
        </p:sp>
        <p:grpSp>
          <p:nvGrpSpPr>
            <p:cNvPr id="2595" name="Google Shape;2595;p44"/>
            <p:cNvGrpSpPr/>
            <p:nvPr/>
          </p:nvGrpSpPr>
          <p:grpSpPr>
            <a:xfrm>
              <a:off x="585629" y="2292060"/>
              <a:ext cx="6418579" cy="1874519"/>
              <a:chOff x="0" y="1"/>
              <a:chExt cx="6313222" cy="1838717"/>
            </a:xfrm>
          </p:grpSpPr>
          <p:sp>
            <p:nvSpPr>
              <p:cNvPr id="2596" name="Google Shape;2596;p44"/>
              <p:cNvSpPr/>
              <p:nvPr/>
            </p:nvSpPr>
            <p:spPr>
              <a:xfrm>
                <a:off x="0" y="256384"/>
                <a:ext cx="2012068" cy="1414666"/>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80808"/>
                  </a:buClr>
                  <a:buSzPts val="900"/>
                  <a:buFont typeface="Arial"/>
                  <a:buNone/>
                </a:pPr>
                <a:r>
                  <a:rPr lang="en-US" sz="900" b="0" i="0" u="none" strike="noStrike" cap="none">
                    <a:solidFill>
                      <a:srgbClr val="080808"/>
                    </a:solidFill>
                    <a:latin typeface="Arial"/>
                    <a:ea typeface="Arial"/>
                    <a:cs typeface="Arial"/>
                    <a:sym typeface="Arial"/>
                  </a:rPr>
                  <a:t>A one-day IPC training which emphasised how IPC interacts with their daily tasks.</a:t>
                </a:r>
                <a:endParaRPr sz="900" b="0" i="0" u="none" strike="noStrike" cap="none">
                  <a:solidFill>
                    <a:srgbClr val="000000"/>
                  </a:solidFill>
                  <a:latin typeface="Arial"/>
                  <a:ea typeface="Arial"/>
                  <a:cs typeface="Arial"/>
                  <a:sym typeface="Arial"/>
                </a:endParaRPr>
              </a:p>
            </p:txBody>
          </p:sp>
          <p:sp>
            <p:nvSpPr>
              <p:cNvPr id="2597" name="Google Shape;2597;p44"/>
              <p:cNvSpPr/>
              <p:nvPr/>
            </p:nvSpPr>
            <p:spPr>
              <a:xfrm>
                <a:off x="0" y="1"/>
                <a:ext cx="2012068" cy="251488"/>
              </a:xfrm>
              <a:prstGeom prst="round2SameRect">
                <a:avLst>
                  <a:gd name="adj1" fmla="val 0"/>
                  <a:gd name="adj2" fmla="val 0"/>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b="1" i="0" u="none" strike="noStrike" cap="none">
                    <a:solidFill>
                      <a:srgbClr val="FFFFFF"/>
                    </a:solidFill>
                    <a:latin typeface="Arial"/>
                    <a:ea typeface="Arial"/>
                    <a:cs typeface="Arial"/>
                    <a:sym typeface="Arial"/>
                  </a:rPr>
                  <a:t>LEVEL 1</a:t>
                </a:r>
                <a:endParaRPr sz="900" b="0" i="0" u="none" strike="noStrike" cap="none">
                  <a:solidFill>
                    <a:srgbClr val="000000"/>
                  </a:solidFill>
                  <a:latin typeface="Arial"/>
                  <a:ea typeface="Arial"/>
                  <a:cs typeface="Arial"/>
                  <a:sym typeface="Arial"/>
                </a:endParaRPr>
              </a:p>
            </p:txBody>
          </p:sp>
          <p:sp>
            <p:nvSpPr>
              <p:cNvPr id="2598" name="Google Shape;2598;p44"/>
              <p:cNvSpPr/>
              <p:nvPr/>
            </p:nvSpPr>
            <p:spPr>
              <a:xfrm>
                <a:off x="0" y="1645436"/>
                <a:ext cx="2012068" cy="179752"/>
              </a:xfrm>
              <a:prstGeom prst="rect">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000000"/>
                  </a:solidFill>
                  <a:latin typeface="Arial"/>
                  <a:ea typeface="Arial"/>
                  <a:cs typeface="Arial"/>
                  <a:sym typeface="Arial"/>
                </a:endParaRPr>
              </a:p>
            </p:txBody>
          </p:sp>
          <p:sp>
            <p:nvSpPr>
              <p:cNvPr id="2599" name="Google Shape;2599;p44"/>
              <p:cNvSpPr/>
              <p:nvPr/>
            </p:nvSpPr>
            <p:spPr>
              <a:xfrm>
                <a:off x="2112020" y="269952"/>
                <a:ext cx="2012068" cy="1414666"/>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80808"/>
                  </a:buClr>
                  <a:buSzPts val="900"/>
                  <a:buFont typeface="Arial"/>
                  <a:buNone/>
                </a:pPr>
                <a:r>
                  <a:rPr lang="en-US" sz="900" b="0" i="0" u="none" strike="noStrike" cap="none" dirty="0">
                    <a:solidFill>
                      <a:srgbClr val="080808"/>
                    </a:solidFill>
                    <a:latin typeface="Arial"/>
                    <a:ea typeface="Arial"/>
                    <a:cs typeface="Arial"/>
                    <a:sym typeface="Arial"/>
                  </a:rPr>
                  <a:t>A two-day IPC training conducted by the Rapid Response Team (RRT) to focal persons in health facilities in the states where outbreaks were reported. This covered detailed IPC modules developed by the NCDC</a:t>
                </a:r>
                <a:endParaRPr sz="900" b="0" i="0" u="none" strike="noStrike" cap="none" dirty="0">
                  <a:solidFill>
                    <a:srgbClr val="000000"/>
                  </a:solidFill>
                  <a:latin typeface="Arial"/>
                  <a:ea typeface="Arial"/>
                  <a:cs typeface="Arial"/>
                  <a:sym typeface="Arial"/>
                </a:endParaRPr>
              </a:p>
            </p:txBody>
          </p:sp>
          <p:sp>
            <p:nvSpPr>
              <p:cNvPr id="2600" name="Google Shape;2600;p44"/>
              <p:cNvSpPr/>
              <p:nvPr/>
            </p:nvSpPr>
            <p:spPr>
              <a:xfrm>
                <a:off x="2112020" y="13577"/>
                <a:ext cx="2012068" cy="251488"/>
              </a:xfrm>
              <a:prstGeom prst="round2SameRect">
                <a:avLst>
                  <a:gd name="adj1" fmla="val 0"/>
                  <a:gd name="adj2" fmla="val 0"/>
                </a:avLst>
              </a:prstGeom>
              <a:solidFill>
                <a:srgbClr val="0F9D58"/>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b="1" i="0" u="none" strike="noStrike" cap="none">
                    <a:solidFill>
                      <a:srgbClr val="FFFFFF"/>
                    </a:solidFill>
                    <a:latin typeface="Arial"/>
                    <a:ea typeface="Arial"/>
                    <a:cs typeface="Arial"/>
                    <a:sym typeface="Arial"/>
                  </a:rPr>
                  <a:t>LEVEL 2</a:t>
                </a:r>
                <a:endParaRPr sz="900" b="0" i="0" u="none" strike="noStrike" cap="none">
                  <a:solidFill>
                    <a:srgbClr val="000000"/>
                  </a:solidFill>
                  <a:latin typeface="Arial"/>
                  <a:ea typeface="Arial"/>
                  <a:cs typeface="Arial"/>
                  <a:sym typeface="Arial"/>
                </a:endParaRPr>
              </a:p>
            </p:txBody>
          </p:sp>
          <p:sp>
            <p:nvSpPr>
              <p:cNvPr id="2601" name="Google Shape;2601;p44"/>
              <p:cNvSpPr/>
              <p:nvPr/>
            </p:nvSpPr>
            <p:spPr>
              <a:xfrm>
                <a:off x="2112020" y="1658966"/>
                <a:ext cx="2012068" cy="179752"/>
              </a:xfrm>
              <a:prstGeom prst="rect">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000000"/>
                  </a:solidFill>
                  <a:latin typeface="Arial"/>
                  <a:ea typeface="Arial"/>
                  <a:cs typeface="Arial"/>
                  <a:sym typeface="Arial"/>
                </a:endParaRPr>
              </a:p>
            </p:txBody>
          </p:sp>
          <p:sp>
            <p:nvSpPr>
              <p:cNvPr id="2602" name="Google Shape;2602;p44"/>
              <p:cNvSpPr/>
              <p:nvPr/>
            </p:nvSpPr>
            <p:spPr>
              <a:xfrm>
                <a:off x="4301154" y="262265"/>
                <a:ext cx="2012068" cy="1414666"/>
              </a:xfrm>
              <a:prstGeom prst="rect">
                <a:avLst/>
              </a:prstGeom>
              <a:solidFill>
                <a:srgbClr val="F2F2F2"/>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80808"/>
                  </a:buClr>
                  <a:buSzPts val="900"/>
                  <a:buFont typeface="Arial"/>
                  <a:buNone/>
                </a:pPr>
                <a:r>
                  <a:rPr lang="en-US" sz="900" b="0" i="0" u="none" strike="noStrike" cap="none">
                    <a:solidFill>
                      <a:srgbClr val="080808"/>
                    </a:solidFill>
                    <a:latin typeface="Arial"/>
                    <a:ea typeface="Arial"/>
                    <a:cs typeface="Arial"/>
                    <a:sym typeface="Arial"/>
                  </a:rPr>
                  <a:t>A three-day comprehensive training that covered all the IPC modules</a:t>
                </a:r>
                <a:endParaRPr sz="900" b="0" i="0" u="none" strike="noStrike" cap="none">
                  <a:solidFill>
                    <a:srgbClr val="000000"/>
                  </a:solidFill>
                  <a:latin typeface="Arial"/>
                  <a:ea typeface="Arial"/>
                  <a:cs typeface="Arial"/>
                  <a:sym typeface="Arial"/>
                </a:endParaRPr>
              </a:p>
            </p:txBody>
          </p:sp>
          <p:sp>
            <p:nvSpPr>
              <p:cNvPr id="2603" name="Google Shape;2603;p44"/>
              <p:cNvSpPr/>
              <p:nvPr/>
            </p:nvSpPr>
            <p:spPr>
              <a:xfrm>
                <a:off x="4301154" y="5885"/>
                <a:ext cx="2012068" cy="251488"/>
              </a:xfrm>
              <a:prstGeom prst="round2SameRect">
                <a:avLst>
                  <a:gd name="adj1" fmla="val 0"/>
                  <a:gd name="adj2" fmla="val 0"/>
                </a:avLst>
              </a:prstGeom>
              <a:solidFill>
                <a:srgbClr val="0F9D58"/>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b="1" i="0" u="none" strike="noStrike" cap="none">
                    <a:solidFill>
                      <a:srgbClr val="FFFFFF"/>
                    </a:solidFill>
                    <a:latin typeface="Arial"/>
                    <a:ea typeface="Arial"/>
                    <a:cs typeface="Arial"/>
                    <a:sym typeface="Arial"/>
                  </a:rPr>
                  <a:t>LEVEL 3</a:t>
                </a:r>
                <a:endParaRPr sz="900" b="0" i="0" u="none" strike="noStrike" cap="none">
                  <a:solidFill>
                    <a:srgbClr val="000000"/>
                  </a:solidFill>
                  <a:latin typeface="Arial"/>
                  <a:ea typeface="Arial"/>
                  <a:cs typeface="Arial"/>
                  <a:sym typeface="Arial"/>
                </a:endParaRPr>
              </a:p>
            </p:txBody>
          </p:sp>
          <p:sp>
            <p:nvSpPr>
              <p:cNvPr id="2604" name="Google Shape;2604;p44"/>
              <p:cNvSpPr/>
              <p:nvPr/>
            </p:nvSpPr>
            <p:spPr>
              <a:xfrm>
                <a:off x="4301154" y="1651264"/>
                <a:ext cx="2012068" cy="179752"/>
              </a:xfrm>
              <a:prstGeom prst="rect">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000000"/>
                  </a:solidFill>
                  <a:latin typeface="Arial"/>
                  <a:ea typeface="Arial"/>
                  <a:cs typeface="Arial"/>
                  <a:sym typeface="Arial"/>
                </a:endParaRPr>
              </a:p>
            </p:txBody>
          </p:sp>
        </p:gr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2609"/>
        <p:cNvGrpSpPr/>
        <p:nvPr/>
      </p:nvGrpSpPr>
      <p:grpSpPr>
        <a:xfrm>
          <a:off x="0" y="0"/>
          <a:ext cx="0" cy="0"/>
          <a:chOff x="0" y="0"/>
          <a:chExt cx="0" cy="0"/>
        </a:xfrm>
      </p:grpSpPr>
      <p:pic>
        <p:nvPicPr>
          <p:cNvPr id="2610" name="Google Shape;2610;p4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611" name="Google Shape;2611;p4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48</a:t>
            </a:fld>
            <a:endParaRPr sz="500">
              <a:solidFill>
                <a:srgbClr val="161616"/>
              </a:solidFill>
            </a:endParaRPr>
          </a:p>
        </p:txBody>
      </p:sp>
      <p:sp>
        <p:nvSpPr>
          <p:cNvPr id="2612" name="Google Shape;2612;p4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613" name="Google Shape;2613;p4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2614" name="Google Shape;2614;p4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615" name="Google Shape;2615;p4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616" name="Google Shape;2616;p4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2617" name="Google Shape;2617;p45"/>
          <p:cNvSpPr txBox="1"/>
          <p:nvPr/>
        </p:nvSpPr>
        <p:spPr>
          <a:xfrm>
            <a:off x="0" y="1463376"/>
            <a:ext cx="7589838" cy="446276"/>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None/>
            </a:pPr>
            <a:r>
              <a:rPr lang="en-US" sz="1200" b="1" dirty="0">
                <a:solidFill>
                  <a:schemeClr val="dk1"/>
                </a:solidFill>
                <a:latin typeface="Arial"/>
                <a:ea typeface="Arial"/>
                <a:cs typeface="Arial"/>
                <a:sym typeface="Arial"/>
              </a:rPr>
              <a:t> Training of Master Trainers on Ventilator Use and Installation </a:t>
            </a:r>
            <a:endParaRPr b="1" dirty="0"/>
          </a:p>
          <a:p>
            <a:pPr marL="0" marR="0" lvl="0" indent="0" algn="ctr" rtl="0">
              <a:lnSpc>
                <a:spcPct val="100000"/>
              </a:lnSpc>
              <a:spcBef>
                <a:spcPts val="600"/>
              </a:spcBef>
              <a:spcAft>
                <a:spcPts val="0"/>
              </a:spcAft>
              <a:buNone/>
            </a:pPr>
            <a:r>
              <a:rPr lang="en-US" sz="1200" b="1" dirty="0">
                <a:solidFill>
                  <a:schemeClr val="dk1"/>
                </a:solidFill>
                <a:latin typeface="Arial"/>
                <a:ea typeface="Arial"/>
                <a:cs typeface="Arial"/>
                <a:sym typeface="Arial"/>
              </a:rPr>
              <a:t>Lagos and Abuja (Sept. 2020)</a:t>
            </a:r>
            <a:endParaRPr b="1" dirty="0"/>
          </a:p>
        </p:txBody>
      </p:sp>
      <p:pic>
        <p:nvPicPr>
          <p:cNvPr id="2618" name="Google Shape;2618;p45"/>
          <p:cNvPicPr preferRelativeResize="0"/>
          <p:nvPr/>
        </p:nvPicPr>
        <p:blipFill rotWithShape="1">
          <a:blip r:embed="rId4">
            <a:alphaModFix/>
          </a:blip>
          <a:srcRect/>
          <a:stretch/>
        </p:blipFill>
        <p:spPr>
          <a:xfrm>
            <a:off x="514311" y="2280167"/>
            <a:ext cx="3134308" cy="2070217"/>
          </a:xfrm>
          <a:prstGeom prst="rect">
            <a:avLst/>
          </a:prstGeom>
          <a:noFill/>
          <a:ln>
            <a:noFill/>
          </a:ln>
        </p:spPr>
      </p:pic>
      <p:pic>
        <p:nvPicPr>
          <p:cNvPr id="2619" name="Google Shape;2619;p45"/>
          <p:cNvPicPr preferRelativeResize="0"/>
          <p:nvPr/>
        </p:nvPicPr>
        <p:blipFill rotWithShape="1">
          <a:blip r:embed="rId5">
            <a:alphaModFix/>
          </a:blip>
          <a:srcRect/>
          <a:stretch/>
        </p:blipFill>
        <p:spPr>
          <a:xfrm>
            <a:off x="3855104" y="2280168"/>
            <a:ext cx="3134308" cy="2070217"/>
          </a:xfrm>
          <a:prstGeom prst="rect">
            <a:avLst/>
          </a:prstGeom>
          <a:noFill/>
          <a:ln>
            <a:noFill/>
          </a:ln>
        </p:spPr>
      </p:pic>
      <p:pic>
        <p:nvPicPr>
          <p:cNvPr id="2620" name="Google Shape;2620;p45"/>
          <p:cNvPicPr preferRelativeResize="0"/>
          <p:nvPr/>
        </p:nvPicPr>
        <p:blipFill rotWithShape="1">
          <a:blip r:embed="rId6">
            <a:alphaModFix/>
          </a:blip>
          <a:srcRect/>
          <a:stretch/>
        </p:blipFill>
        <p:spPr>
          <a:xfrm>
            <a:off x="514311" y="4812636"/>
            <a:ext cx="3079860" cy="2034254"/>
          </a:xfrm>
          <a:prstGeom prst="rect">
            <a:avLst/>
          </a:prstGeom>
          <a:noFill/>
          <a:ln>
            <a:noFill/>
          </a:ln>
        </p:spPr>
      </p:pic>
      <p:pic>
        <p:nvPicPr>
          <p:cNvPr id="2621" name="Google Shape;2621;p45"/>
          <p:cNvPicPr preferRelativeResize="0"/>
          <p:nvPr/>
        </p:nvPicPr>
        <p:blipFill rotWithShape="1">
          <a:blip r:embed="rId7">
            <a:alphaModFix/>
          </a:blip>
          <a:srcRect/>
          <a:stretch/>
        </p:blipFill>
        <p:spPr>
          <a:xfrm>
            <a:off x="3855104" y="4776676"/>
            <a:ext cx="3140072" cy="2070214"/>
          </a:xfrm>
          <a:prstGeom prst="rect">
            <a:avLst/>
          </a:prstGeom>
          <a:noFill/>
          <a:ln>
            <a:noFill/>
          </a:ln>
        </p:spPr>
      </p:pic>
      <p:pic>
        <p:nvPicPr>
          <p:cNvPr id="2622" name="Google Shape;2622;p45"/>
          <p:cNvPicPr preferRelativeResize="0"/>
          <p:nvPr/>
        </p:nvPicPr>
        <p:blipFill rotWithShape="1">
          <a:blip r:embed="rId8">
            <a:alphaModFix/>
          </a:blip>
          <a:srcRect/>
          <a:stretch/>
        </p:blipFill>
        <p:spPr>
          <a:xfrm>
            <a:off x="514311" y="7357165"/>
            <a:ext cx="3079860" cy="2030517"/>
          </a:xfrm>
          <a:prstGeom prst="rect">
            <a:avLst/>
          </a:prstGeom>
          <a:noFill/>
          <a:ln>
            <a:noFill/>
          </a:ln>
        </p:spPr>
      </p:pic>
      <p:pic>
        <p:nvPicPr>
          <p:cNvPr id="2623" name="Google Shape;2623;p45"/>
          <p:cNvPicPr preferRelativeResize="0"/>
          <p:nvPr/>
        </p:nvPicPr>
        <p:blipFill rotWithShape="1">
          <a:blip r:embed="rId9">
            <a:alphaModFix/>
          </a:blip>
          <a:srcRect/>
          <a:stretch/>
        </p:blipFill>
        <p:spPr>
          <a:xfrm>
            <a:off x="3855117" y="7357165"/>
            <a:ext cx="3140059" cy="2070205"/>
          </a:xfrm>
          <a:prstGeom prst="rect">
            <a:avLst/>
          </a:prstGeom>
          <a:noFill/>
          <a:ln>
            <a:noFill/>
          </a:ln>
        </p:spPr>
      </p:pic>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2628"/>
        <p:cNvGrpSpPr/>
        <p:nvPr/>
      </p:nvGrpSpPr>
      <p:grpSpPr>
        <a:xfrm>
          <a:off x="0" y="0"/>
          <a:ext cx="0" cy="0"/>
          <a:chOff x="0" y="0"/>
          <a:chExt cx="0" cy="0"/>
        </a:xfrm>
      </p:grpSpPr>
      <p:pic>
        <p:nvPicPr>
          <p:cNvPr id="2629" name="Google Shape;2629;p4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630" name="Google Shape;2630;p4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49</a:t>
            </a:fld>
            <a:endParaRPr sz="500">
              <a:solidFill>
                <a:srgbClr val="161616"/>
              </a:solidFill>
            </a:endParaRPr>
          </a:p>
        </p:txBody>
      </p:sp>
      <p:sp>
        <p:nvSpPr>
          <p:cNvPr id="2631" name="Google Shape;2631;p4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632" name="Google Shape;2632;p4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633" name="Google Shape;2633;p4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634" name="Google Shape;2634;p4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2635" name="Google Shape;2635;p46"/>
          <p:cNvGrpSpPr/>
          <p:nvPr/>
        </p:nvGrpSpPr>
        <p:grpSpPr>
          <a:xfrm>
            <a:off x="1269075" y="3380795"/>
            <a:ext cx="0" cy="0"/>
            <a:chOff x="1269075" y="3380795"/>
            <a:chExt cx="0" cy="0"/>
          </a:xfrm>
        </p:grpSpPr>
        <p:cxnSp>
          <p:nvCxnSpPr>
            <p:cNvPr id="2636" name="Google Shape;2636;p46"/>
            <p:cNvCxnSpPr/>
            <p:nvPr/>
          </p:nvCxnSpPr>
          <p:spPr>
            <a:xfrm>
              <a:off x="1269075" y="3380795"/>
              <a:ext cx="0" cy="0"/>
            </a:xfrm>
            <a:prstGeom prst="straightConnector1">
              <a:avLst/>
            </a:prstGeom>
            <a:noFill/>
            <a:ln>
              <a:noFill/>
            </a:ln>
          </p:spPr>
        </p:cxnSp>
        <p:cxnSp>
          <p:nvCxnSpPr>
            <p:cNvPr id="2637" name="Google Shape;2637;p46"/>
            <p:cNvCxnSpPr/>
            <p:nvPr/>
          </p:nvCxnSpPr>
          <p:spPr>
            <a:xfrm>
              <a:off x="1269075" y="3380795"/>
              <a:ext cx="0" cy="0"/>
            </a:xfrm>
            <a:prstGeom prst="straightConnector1">
              <a:avLst/>
            </a:prstGeom>
            <a:noFill/>
            <a:ln>
              <a:noFill/>
            </a:ln>
          </p:spPr>
        </p:cxnSp>
      </p:grpSp>
      <p:sp>
        <p:nvSpPr>
          <p:cNvPr id="2638" name="Google Shape;2638;p4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grpSp>
        <p:nvGrpSpPr>
          <p:cNvPr id="2639" name="Google Shape;2639;p46"/>
          <p:cNvGrpSpPr/>
          <p:nvPr/>
        </p:nvGrpSpPr>
        <p:grpSpPr>
          <a:xfrm>
            <a:off x="312508" y="1683623"/>
            <a:ext cx="6859228" cy="319421"/>
            <a:chOff x="464908" y="5258714"/>
            <a:chExt cx="6859228" cy="319421"/>
          </a:xfrm>
        </p:grpSpPr>
        <p:sp>
          <p:nvSpPr>
            <p:cNvPr id="2640" name="Google Shape;2640;p46"/>
            <p:cNvSpPr/>
            <p:nvPr/>
          </p:nvSpPr>
          <p:spPr>
            <a:xfrm>
              <a:off x="464908" y="5258714"/>
              <a:ext cx="6859228"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641" name="Google Shape;2641;p46"/>
            <p:cNvSpPr txBox="1"/>
            <p:nvPr/>
          </p:nvSpPr>
          <p:spPr>
            <a:xfrm>
              <a:off x="615309" y="5328278"/>
              <a:ext cx="6279042"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Communication</a:t>
              </a:r>
              <a:endParaRPr sz="1000" b="1">
                <a:solidFill>
                  <a:schemeClr val="dk1"/>
                </a:solidFill>
                <a:latin typeface="Arial"/>
                <a:ea typeface="Arial"/>
                <a:cs typeface="Arial"/>
                <a:sym typeface="Arial"/>
              </a:endParaRPr>
            </a:p>
          </p:txBody>
        </p:sp>
        <p:cxnSp>
          <p:nvCxnSpPr>
            <p:cNvPr id="2642" name="Google Shape;2642;p46"/>
            <p:cNvCxnSpPr/>
            <p:nvPr/>
          </p:nvCxnSpPr>
          <p:spPr>
            <a:xfrm>
              <a:off x="464908" y="5578135"/>
              <a:ext cx="6859228" cy="0"/>
            </a:xfrm>
            <a:prstGeom prst="straightConnector1">
              <a:avLst/>
            </a:prstGeom>
            <a:noFill/>
            <a:ln w="12700" cap="sq" cmpd="sng">
              <a:solidFill>
                <a:srgbClr val="175C2C"/>
              </a:solidFill>
              <a:prstDash val="solid"/>
              <a:round/>
              <a:headEnd type="none" w="sm" len="sm"/>
              <a:tailEnd type="none" w="sm" len="sm"/>
            </a:ln>
          </p:spPr>
        </p:cxnSp>
      </p:grpSp>
      <p:grpSp>
        <p:nvGrpSpPr>
          <p:cNvPr id="2643" name="Google Shape;2643;p46"/>
          <p:cNvGrpSpPr/>
          <p:nvPr/>
        </p:nvGrpSpPr>
        <p:grpSpPr>
          <a:xfrm>
            <a:off x="421603" y="2109503"/>
            <a:ext cx="6892511" cy="2221012"/>
            <a:chOff x="421603" y="6613904"/>
            <a:chExt cx="6892511" cy="2221012"/>
          </a:xfrm>
        </p:grpSpPr>
        <p:sp>
          <p:nvSpPr>
            <p:cNvPr id="2644" name="Google Shape;2644;p46"/>
            <p:cNvSpPr txBox="1"/>
            <p:nvPr/>
          </p:nvSpPr>
          <p:spPr>
            <a:xfrm>
              <a:off x="454886" y="6613904"/>
              <a:ext cx="6859228" cy="107721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successfully maintained regular communication with relevant stakeholders and conducted stakeholder engagements with partners/donors, MDAs and the general public. Awareness about the COVID–19 pandemic and Nigeria’s response was created through the production of various communication and advocacy materials. The PTF leveraged both traditional and digital media in communicating with members of the general public.</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Some of the areas covered include: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p:txBody>
        </p:sp>
        <p:grpSp>
          <p:nvGrpSpPr>
            <p:cNvPr id="2645" name="Google Shape;2645;p46"/>
            <p:cNvGrpSpPr/>
            <p:nvPr/>
          </p:nvGrpSpPr>
          <p:grpSpPr>
            <a:xfrm>
              <a:off x="421603" y="7551422"/>
              <a:ext cx="6713349" cy="1283494"/>
              <a:chOff x="421603" y="7551422"/>
              <a:chExt cx="6070263" cy="1283494"/>
            </a:xfrm>
          </p:grpSpPr>
          <p:grpSp>
            <p:nvGrpSpPr>
              <p:cNvPr id="2646" name="Google Shape;2646;p46"/>
              <p:cNvGrpSpPr/>
              <p:nvPr/>
            </p:nvGrpSpPr>
            <p:grpSpPr>
              <a:xfrm>
                <a:off x="421603" y="7551422"/>
                <a:ext cx="6070263" cy="1282700"/>
                <a:chOff x="1" y="-139711"/>
                <a:chExt cx="7913998" cy="1282804"/>
              </a:xfrm>
            </p:grpSpPr>
            <p:sp>
              <p:nvSpPr>
                <p:cNvPr id="2647" name="Google Shape;2647;p46"/>
                <p:cNvSpPr/>
                <p:nvPr/>
              </p:nvSpPr>
              <p:spPr>
                <a:xfrm>
                  <a:off x="1" y="-139709"/>
                  <a:ext cx="1788607" cy="602901"/>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General information on COVID-19</a:t>
                  </a:r>
                  <a:endParaRPr sz="800" i="0" u="none" strike="noStrike" cap="none">
                    <a:solidFill>
                      <a:srgbClr val="FFFFFF"/>
                    </a:solidFill>
                    <a:latin typeface="Arial"/>
                    <a:ea typeface="Arial"/>
                    <a:cs typeface="Arial"/>
                    <a:sym typeface="Arial"/>
                  </a:endParaRPr>
                </a:p>
              </p:txBody>
            </p:sp>
            <p:sp>
              <p:nvSpPr>
                <p:cNvPr id="2648" name="Google Shape;2648;p46"/>
                <p:cNvSpPr/>
                <p:nvPr/>
              </p:nvSpPr>
              <p:spPr>
                <a:xfrm>
                  <a:off x="2041491" y="-139710"/>
                  <a:ext cx="1788607" cy="602901"/>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Use of face </a:t>
                  </a:r>
                  <a:r>
                    <a:rPr lang="en-US" sz="900">
                      <a:solidFill>
                        <a:srgbClr val="FFFFFF"/>
                      </a:solidFill>
                      <a:latin typeface="Arial"/>
                      <a:ea typeface="Arial"/>
                      <a:cs typeface="Arial"/>
                      <a:sym typeface="Arial"/>
                    </a:rPr>
                    <a:t>m</a:t>
                  </a:r>
                  <a:r>
                    <a:rPr lang="en-US" sz="900" i="0" u="none" strike="noStrike" cap="none">
                      <a:solidFill>
                        <a:srgbClr val="FFFFFF"/>
                      </a:solidFill>
                      <a:latin typeface="Arial"/>
                      <a:ea typeface="Arial"/>
                      <a:cs typeface="Arial"/>
                      <a:sym typeface="Arial"/>
                    </a:rPr>
                    <a:t>asks</a:t>
                  </a:r>
                  <a:endParaRPr sz="800" i="0" u="none" strike="noStrike" cap="none">
                    <a:solidFill>
                      <a:srgbClr val="FFFFFF"/>
                    </a:solidFill>
                    <a:latin typeface="Arial"/>
                    <a:ea typeface="Arial"/>
                    <a:cs typeface="Arial"/>
                    <a:sym typeface="Arial"/>
                  </a:endParaRPr>
                </a:p>
              </p:txBody>
            </p:sp>
            <p:sp>
              <p:nvSpPr>
                <p:cNvPr id="2649" name="Google Shape;2649;p46"/>
                <p:cNvSpPr/>
                <p:nvPr/>
              </p:nvSpPr>
              <p:spPr>
                <a:xfrm>
                  <a:off x="4082981" y="-139711"/>
                  <a:ext cx="1788607" cy="602901"/>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Burial protocol</a:t>
                  </a:r>
                  <a:endParaRPr sz="800" i="0" u="none" strike="noStrike" cap="none">
                    <a:solidFill>
                      <a:srgbClr val="FFFFFF"/>
                    </a:solidFill>
                    <a:latin typeface="Arial"/>
                    <a:ea typeface="Arial"/>
                    <a:cs typeface="Arial"/>
                    <a:sym typeface="Arial"/>
                  </a:endParaRPr>
                </a:p>
              </p:txBody>
            </p:sp>
            <p:sp>
              <p:nvSpPr>
                <p:cNvPr id="2650" name="Google Shape;2650;p46"/>
                <p:cNvSpPr/>
                <p:nvPr/>
              </p:nvSpPr>
              <p:spPr>
                <a:xfrm>
                  <a:off x="6125392" y="-134517"/>
                  <a:ext cx="1788607" cy="602901"/>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Testimonial from survivors</a:t>
                  </a:r>
                  <a:endParaRPr sz="800" i="0" u="none" strike="noStrike" cap="none">
                    <a:solidFill>
                      <a:srgbClr val="FFFFFF"/>
                    </a:solidFill>
                    <a:latin typeface="Arial"/>
                    <a:ea typeface="Arial"/>
                    <a:cs typeface="Arial"/>
                    <a:sym typeface="Arial"/>
                  </a:endParaRPr>
                </a:p>
              </p:txBody>
            </p:sp>
            <p:sp>
              <p:nvSpPr>
                <p:cNvPr id="2651" name="Google Shape;2651;p46"/>
                <p:cNvSpPr/>
                <p:nvPr/>
              </p:nvSpPr>
              <p:spPr>
                <a:xfrm>
                  <a:off x="1" y="540192"/>
                  <a:ext cx="1788607" cy="602901"/>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Mass gathering </a:t>
                  </a:r>
                  <a:endParaRPr sz="800" i="0" u="none" strike="noStrike" cap="none">
                    <a:solidFill>
                      <a:srgbClr val="FFFFFF"/>
                    </a:solidFill>
                    <a:latin typeface="Arial"/>
                    <a:ea typeface="Arial"/>
                    <a:cs typeface="Arial"/>
                    <a:sym typeface="Arial"/>
                  </a:endParaRPr>
                </a:p>
              </p:txBody>
            </p:sp>
            <p:sp>
              <p:nvSpPr>
                <p:cNvPr id="2652" name="Google Shape;2652;p46"/>
                <p:cNvSpPr/>
                <p:nvPr/>
              </p:nvSpPr>
              <p:spPr>
                <a:xfrm>
                  <a:off x="2041492" y="540191"/>
                  <a:ext cx="1788607" cy="602901"/>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Social distancing</a:t>
                  </a:r>
                  <a:endParaRPr sz="800" i="0" u="none" strike="noStrike" cap="none">
                    <a:solidFill>
                      <a:srgbClr val="FFFFFF"/>
                    </a:solidFill>
                    <a:latin typeface="Arial"/>
                    <a:ea typeface="Arial"/>
                    <a:cs typeface="Arial"/>
                    <a:sym typeface="Arial"/>
                  </a:endParaRPr>
                </a:p>
              </p:txBody>
            </p:sp>
          </p:grpSp>
          <p:sp>
            <p:nvSpPr>
              <p:cNvPr id="2653" name="Google Shape;2653;p46"/>
              <p:cNvSpPr/>
              <p:nvPr/>
            </p:nvSpPr>
            <p:spPr>
              <a:xfrm>
                <a:off x="3554072" y="8232301"/>
                <a:ext cx="1371913" cy="602615"/>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a:solidFill>
                      <a:srgbClr val="FFFFFF"/>
                    </a:solidFill>
                    <a:latin typeface="Arial"/>
                    <a:ea typeface="Arial"/>
                    <a:cs typeface="Arial"/>
                    <a:sym typeface="Arial"/>
                  </a:rPr>
                  <a:t>Fake news</a:t>
                </a:r>
                <a:endParaRPr sz="800" i="0" u="none" strike="noStrike" cap="none">
                  <a:solidFill>
                    <a:srgbClr val="FFFFFF"/>
                  </a:solidFill>
                  <a:latin typeface="Arial"/>
                  <a:ea typeface="Arial"/>
                  <a:cs typeface="Arial"/>
                  <a:sym typeface="Arial"/>
                </a:endParaRPr>
              </a:p>
            </p:txBody>
          </p:sp>
          <p:sp>
            <p:nvSpPr>
              <p:cNvPr id="2654" name="Google Shape;2654;p46"/>
              <p:cNvSpPr/>
              <p:nvPr/>
            </p:nvSpPr>
            <p:spPr>
              <a:xfrm>
                <a:off x="5119953" y="8229761"/>
                <a:ext cx="1371913" cy="602615"/>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900"/>
                  <a:buFont typeface="Arial"/>
                  <a:buNone/>
                </a:pPr>
                <a:r>
                  <a:rPr lang="en-US" sz="900" i="0" u="none" strike="noStrike" cap="none" dirty="0">
                    <a:solidFill>
                      <a:srgbClr val="FFFFFF"/>
                    </a:solidFill>
                    <a:latin typeface="Arial"/>
                    <a:ea typeface="Arial"/>
                    <a:cs typeface="Arial"/>
                    <a:sym typeface="Arial"/>
                  </a:rPr>
                  <a:t>School &amp; NYSC reopening</a:t>
                </a:r>
                <a:endParaRPr sz="800" i="0" u="none" strike="noStrike" cap="none" dirty="0">
                  <a:solidFill>
                    <a:srgbClr val="FFFFFF"/>
                  </a:solidFill>
                  <a:latin typeface="Arial"/>
                  <a:ea typeface="Arial"/>
                  <a:cs typeface="Arial"/>
                  <a:sym typeface="Arial"/>
                </a:endParaRPr>
              </a:p>
            </p:txBody>
          </p:sp>
        </p:grpSp>
      </p:grpSp>
      <p:sp>
        <p:nvSpPr>
          <p:cNvPr id="2655" name="Google Shape;2655;p46"/>
          <p:cNvSpPr txBox="1"/>
          <p:nvPr/>
        </p:nvSpPr>
        <p:spPr>
          <a:xfrm>
            <a:off x="454886" y="4448011"/>
            <a:ext cx="6693400" cy="384720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successfully obtained the buy-in of numerous stakeholders in the multimedia industry: Television and Radio service providers alike.</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b="1" dirty="0">
                <a:solidFill>
                  <a:schemeClr val="dk1"/>
                </a:solidFill>
                <a:latin typeface="Arial"/>
                <a:ea typeface="Arial"/>
                <a:cs typeface="Arial"/>
                <a:sym typeface="Arial"/>
              </a:rPr>
              <a:t>Notable achievements relating to communication include: </a:t>
            </a:r>
            <a:endParaRPr sz="1000" b="1"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Deployment of surveys to citizens and partners to obtain feedback on the performance of the FG in it’s fight against COVID-19</a:t>
            </a:r>
            <a:endParaRPr dirty="0"/>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Development of National Database of survivors to drive campaign to change the narrative around stigmatization. </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Capacity building of 133 COVID-19 survivors on using their stories to promote behavioral change in the community. A technical dialogue was also held with the survivors. </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Implementation of house-to-house campaigns with over </a:t>
            </a:r>
            <a:r>
              <a:rPr lang="en-US" sz="1000" b="1" dirty="0">
                <a:solidFill>
                  <a:schemeClr val="dk1"/>
                </a:solidFill>
                <a:latin typeface="Arial"/>
                <a:ea typeface="Arial"/>
                <a:cs typeface="Arial"/>
                <a:sym typeface="Arial"/>
              </a:rPr>
              <a:t>19,000</a:t>
            </a:r>
            <a:r>
              <a:rPr lang="en-US" sz="1000" dirty="0">
                <a:solidFill>
                  <a:schemeClr val="dk1"/>
                </a:solidFill>
                <a:latin typeface="Arial"/>
                <a:ea typeface="Arial"/>
                <a:cs typeface="Arial"/>
                <a:sym typeface="Arial"/>
              </a:rPr>
              <a:t> volunteer community mobilizers (VCMs); communicating COVID-19 prevention messages integrated into routine immunization messages. Community platforms used for polio campaigns for UNICEF were recruited and trained for this exercise. </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Development and distribution of IPC IEC materials, job aids and workplace reminders for educating patients and </a:t>
            </a:r>
            <a:r>
              <a:rPr lang="en-US" sz="1000" dirty="0" err="1">
                <a:solidFill>
                  <a:schemeClr val="dk1"/>
                </a:solidFill>
                <a:latin typeface="Arial"/>
                <a:ea typeface="Arial"/>
                <a:cs typeface="Arial"/>
                <a:sym typeface="Arial"/>
              </a:rPr>
              <a:t>sensitising</a:t>
            </a:r>
            <a:r>
              <a:rPr lang="en-US" sz="1000" dirty="0">
                <a:solidFill>
                  <a:schemeClr val="dk1"/>
                </a:solidFill>
                <a:latin typeface="Arial"/>
                <a:ea typeface="Arial"/>
                <a:cs typeface="Arial"/>
                <a:sym typeface="Arial"/>
              </a:rPr>
              <a:t> communities</a:t>
            </a:r>
            <a:endParaRPr dirty="0"/>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Establishment of a Rapid Response Communication channel (WhatsApp) for a 24- hour daily update with the Chief Medical Directors (CMDs) and Managing Directors (MDs) of all Federal Tertiary Health Institutions (FTHIs) that are responsible for the Level 3 Isolation /Treatment Centres for critically ill COVID-19 patients.</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Production of over 60 television and radio jingles by the Federal Ministry of Information and Culture in thematic areas including: general information of COVID-19, use of face masks, burial protocol, mass gathering and testimonials by COVID-19 survivors as part of efforts to check stigmatization.</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Production of 30 television and radio jingles by the National Orientation Agency (NOA), which were translated into some of the major languages in the country. Also, the State Directorates of NOA produced radio jingles in some of the major languages spoken in their respective states of operation. </a:t>
            </a:r>
            <a:endParaRPr sz="1000"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Engagement of over 60 TV and Radio On-Air-Personalities (OAPs) in a technical dialogue with the PTF across the country on 30</a:t>
            </a:r>
            <a:r>
              <a:rPr lang="en-US" sz="1000" baseline="30000" dirty="0">
                <a:solidFill>
                  <a:schemeClr val="dk1"/>
                </a:solidFill>
                <a:latin typeface="Arial"/>
                <a:ea typeface="Arial"/>
                <a:cs typeface="Arial"/>
                <a:sym typeface="Arial"/>
              </a:rPr>
              <a:t>th</a:t>
            </a:r>
            <a:r>
              <a:rPr lang="en-US" sz="1000" dirty="0">
                <a:solidFill>
                  <a:schemeClr val="dk1"/>
                </a:solidFill>
                <a:latin typeface="Arial"/>
                <a:ea typeface="Arial"/>
                <a:cs typeface="Arial"/>
                <a:sym typeface="Arial"/>
              </a:rPr>
              <a:t> October 2020</a:t>
            </a:r>
            <a:endParaRPr sz="1000" dirty="0">
              <a:solidFill>
                <a:schemeClr val="dk1"/>
              </a:solidFill>
              <a:latin typeface="Arial"/>
              <a:ea typeface="Arial"/>
              <a:cs typeface="Arial"/>
              <a:sym typeface="Arial"/>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2660"/>
        <p:cNvGrpSpPr/>
        <p:nvPr/>
      </p:nvGrpSpPr>
      <p:grpSpPr>
        <a:xfrm>
          <a:off x="0" y="0"/>
          <a:ext cx="0" cy="0"/>
          <a:chOff x="0" y="0"/>
          <a:chExt cx="0" cy="0"/>
        </a:xfrm>
      </p:grpSpPr>
      <p:pic>
        <p:nvPicPr>
          <p:cNvPr id="2661" name="Google Shape;2661;p4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662" name="Google Shape;2662;p4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50</a:t>
            </a:fld>
            <a:endParaRPr sz="500">
              <a:solidFill>
                <a:srgbClr val="161616"/>
              </a:solidFill>
            </a:endParaRPr>
          </a:p>
        </p:txBody>
      </p:sp>
      <p:sp>
        <p:nvSpPr>
          <p:cNvPr id="2663" name="Google Shape;2663;p4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664" name="Google Shape;2664;p4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665" name="Google Shape;2665;p4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666" name="Google Shape;2666;p4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2667" name="Google Shape;2667;p47"/>
          <p:cNvGrpSpPr/>
          <p:nvPr/>
        </p:nvGrpSpPr>
        <p:grpSpPr>
          <a:xfrm>
            <a:off x="1269075" y="3380795"/>
            <a:ext cx="0" cy="0"/>
            <a:chOff x="1269075" y="3380795"/>
            <a:chExt cx="0" cy="0"/>
          </a:xfrm>
        </p:grpSpPr>
        <p:cxnSp>
          <p:nvCxnSpPr>
            <p:cNvPr id="2668" name="Google Shape;2668;p47"/>
            <p:cNvCxnSpPr/>
            <p:nvPr/>
          </p:nvCxnSpPr>
          <p:spPr>
            <a:xfrm>
              <a:off x="1269075" y="3380795"/>
              <a:ext cx="0" cy="0"/>
            </a:xfrm>
            <a:prstGeom prst="straightConnector1">
              <a:avLst/>
            </a:prstGeom>
            <a:noFill/>
            <a:ln>
              <a:noFill/>
            </a:ln>
          </p:spPr>
        </p:cxnSp>
        <p:cxnSp>
          <p:nvCxnSpPr>
            <p:cNvPr id="2669" name="Google Shape;2669;p47"/>
            <p:cNvCxnSpPr/>
            <p:nvPr/>
          </p:nvCxnSpPr>
          <p:spPr>
            <a:xfrm>
              <a:off x="1269075" y="3380795"/>
              <a:ext cx="0" cy="0"/>
            </a:xfrm>
            <a:prstGeom prst="straightConnector1">
              <a:avLst/>
            </a:prstGeom>
            <a:noFill/>
            <a:ln>
              <a:noFill/>
            </a:ln>
          </p:spPr>
        </p:cxnSp>
      </p:grpSp>
      <p:sp>
        <p:nvSpPr>
          <p:cNvPr id="2670" name="Google Shape;2670;p47"/>
          <p:cNvSpPr txBox="1"/>
          <p:nvPr/>
        </p:nvSpPr>
        <p:spPr>
          <a:xfrm>
            <a:off x="454886" y="2053379"/>
            <a:ext cx="6859228"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Jingles produced by the Federal Ministry of Information and Culture, supporting MDAs and Communication Consultants were aired by ten (10) television channels shown below: </a:t>
            </a:r>
            <a:endParaRPr sz="1000" dirty="0">
              <a:solidFill>
                <a:schemeClr val="dk1"/>
              </a:solidFill>
              <a:latin typeface="Arial"/>
              <a:ea typeface="Arial"/>
              <a:cs typeface="Arial"/>
              <a:sym typeface="Arial"/>
            </a:endParaRPr>
          </a:p>
        </p:txBody>
      </p:sp>
      <p:grpSp>
        <p:nvGrpSpPr>
          <p:cNvPr id="2671" name="Google Shape;2671;p47"/>
          <p:cNvGrpSpPr/>
          <p:nvPr/>
        </p:nvGrpSpPr>
        <p:grpSpPr>
          <a:xfrm>
            <a:off x="386224" y="2533381"/>
            <a:ext cx="6762062" cy="2970369"/>
            <a:chOff x="386224" y="6336757"/>
            <a:chExt cx="6762062" cy="2970369"/>
          </a:xfrm>
        </p:grpSpPr>
        <p:sp>
          <p:nvSpPr>
            <p:cNvPr id="2672" name="Google Shape;2672;p47"/>
            <p:cNvSpPr/>
            <p:nvPr/>
          </p:nvSpPr>
          <p:spPr>
            <a:xfrm>
              <a:off x="386224" y="6336757"/>
              <a:ext cx="6762062" cy="2970369"/>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FFFFFF"/>
                </a:solidFill>
                <a:latin typeface="Arial"/>
                <a:ea typeface="Arial"/>
                <a:cs typeface="Arial"/>
                <a:sym typeface="Arial"/>
              </a:endParaRPr>
            </a:p>
          </p:txBody>
        </p:sp>
        <p:grpSp>
          <p:nvGrpSpPr>
            <p:cNvPr id="2673" name="Google Shape;2673;p47"/>
            <p:cNvGrpSpPr/>
            <p:nvPr/>
          </p:nvGrpSpPr>
          <p:grpSpPr>
            <a:xfrm>
              <a:off x="441552" y="6661368"/>
              <a:ext cx="6693400" cy="1189234"/>
              <a:chOff x="0" y="141582"/>
              <a:chExt cx="6378893" cy="831010"/>
            </a:xfrm>
          </p:grpSpPr>
          <p:grpSp>
            <p:nvGrpSpPr>
              <p:cNvPr id="2674" name="Google Shape;2674;p47"/>
              <p:cNvGrpSpPr/>
              <p:nvPr/>
            </p:nvGrpSpPr>
            <p:grpSpPr>
              <a:xfrm>
                <a:off x="0" y="259263"/>
                <a:ext cx="1566237" cy="603857"/>
                <a:chOff x="0" y="300376"/>
                <a:chExt cx="1344930" cy="814821"/>
              </a:xfrm>
            </p:grpSpPr>
            <p:pic>
              <p:nvPicPr>
                <p:cNvPr id="2675" name="Google Shape;2675;p47"/>
                <p:cNvPicPr preferRelativeResize="0"/>
                <p:nvPr/>
              </p:nvPicPr>
              <p:blipFill rotWithShape="1">
                <a:blip r:embed="rId4">
                  <a:alphaModFix/>
                </a:blip>
                <a:srcRect b="41717"/>
                <a:stretch/>
              </p:blipFill>
              <p:spPr>
                <a:xfrm>
                  <a:off x="157701" y="300376"/>
                  <a:ext cx="1049104" cy="406579"/>
                </a:xfrm>
                <a:prstGeom prst="rect">
                  <a:avLst/>
                </a:prstGeom>
                <a:noFill/>
                <a:ln>
                  <a:noFill/>
                </a:ln>
              </p:spPr>
            </p:pic>
            <p:sp>
              <p:nvSpPr>
                <p:cNvPr id="2676" name="Google Shape;2676;p47"/>
                <p:cNvSpPr txBox="1"/>
                <p:nvPr/>
              </p:nvSpPr>
              <p:spPr>
                <a:xfrm>
                  <a:off x="0" y="893582"/>
                  <a:ext cx="1344930" cy="22161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8751"/>
                    </a:buClr>
                    <a:buSzPts val="1000"/>
                    <a:buFont typeface="Arial"/>
                    <a:buNone/>
                  </a:pPr>
                  <a:r>
                    <a:rPr lang="en-US" sz="1000" b="0" i="0" u="none" strike="noStrike" cap="none">
                      <a:solidFill>
                        <a:srgbClr val="008751"/>
                      </a:solidFill>
                      <a:latin typeface="Arial"/>
                      <a:ea typeface="Arial"/>
                      <a:cs typeface="Arial"/>
                      <a:sym typeface="Arial"/>
                    </a:rPr>
                    <a:t>AIT</a:t>
                  </a:r>
                  <a:endParaRPr sz="850" b="0" i="0" u="none" strike="noStrike" cap="none">
                    <a:solidFill>
                      <a:srgbClr val="000000"/>
                    </a:solidFill>
                    <a:latin typeface="Arial"/>
                    <a:ea typeface="Arial"/>
                    <a:cs typeface="Arial"/>
                    <a:sym typeface="Arial"/>
                  </a:endParaRPr>
                </a:p>
              </p:txBody>
            </p:sp>
          </p:grpSp>
          <p:grpSp>
            <p:nvGrpSpPr>
              <p:cNvPr id="2677" name="Google Shape;2677;p47"/>
              <p:cNvGrpSpPr/>
              <p:nvPr/>
            </p:nvGrpSpPr>
            <p:grpSpPr>
              <a:xfrm>
                <a:off x="1310642" y="141583"/>
                <a:ext cx="1566237" cy="721537"/>
                <a:chOff x="1310642" y="141583"/>
                <a:chExt cx="1344930" cy="973614"/>
              </a:xfrm>
            </p:grpSpPr>
            <p:pic>
              <p:nvPicPr>
                <p:cNvPr id="2678" name="Google Shape;2678;p47"/>
                <p:cNvPicPr preferRelativeResize="0"/>
                <p:nvPr/>
              </p:nvPicPr>
              <p:blipFill rotWithShape="1">
                <a:blip r:embed="rId5">
                  <a:alphaModFix/>
                </a:blip>
                <a:srcRect/>
                <a:stretch/>
              </p:blipFill>
              <p:spPr>
                <a:xfrm>
                  <a:off x="1459673" y="141583"/>
                  <a:ext cx="1049103" cy="697595"/>
                </a:xfrm>
                <a:prstGeom prst="rect">
                  <a:avLst/>
                </a:prstGeom>
                <a:noFill/>
                <a:ln>
                  <a:noFill/>
                </a:ln>
              </p:spPr>
            </p:pic>
            <p:sp>
              <p:nvSpPr>
                <p:cNvPr id="2679" name="Google Shape;2679;p47"/>
                <p:cNvSpPr txBox="1"/>
                <p:nvPr/>
              </p:nvSpPr>
              <p:spPr>
                <a:xfrm>
                  <a:off x="1310642" y="893582"/>
                  <a:ext cx="1344930" cy="22161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8751"/>
                    </a:buClr>
                    <a:buSzPts val="1000"/>
                    <a:buFont typeface="Arial"/>
                    <a:buNone/>
                  </a:pPr>
                  <a:r>
                    <a:rPr lang="en-US" sz="1000" b="0" i="0" u="none" strike="noStrike" cap="none">
                      <a:solidFill>
                        <a:srgbClr val="008751"/>
                      </a:solidFill>
                      <a:latin typeface="Arial"/>
                      <a:ea typeface="Arial"/>
                      <a:cs typeface="Arial"/>
                      <a:sym typeface="Arial"/>
                    </a:rPr>
                    <a:t>OnTV</a:t>
                  </a:r>
                  <a:endParaRPr sz="850" b="0" i="0" u="none" strike="noStrike" cap="none">
                    <a:solidFill>
                      <a:srgbClr val="000000"/>
                    </a:solidFill>
                    <a:latin typeface="Arial"/>
                    <a:ea typeface="Arial"/>
                    <a:cs typeface="Arial"/>
                    <a:sym typeface="Arial"/>
                  </a:endParaRPr>
                </a:p>
              </p:txBody>
            </p:sp>
          </p:grpSp>
          <p:grpSp>
            <p:nvGrpSpPr>
              <p:cNvPr id="2680" name="Google Shape;2680;p47"/>
              <p:cNvGrpSpPr/>
              <p:nvPr/>
            </p:nvGrpSpPr>
            <p:grpSpPr>
              <a:xfrm>
                <a:off x="4812656" y="141582"/>
                <a:ext cx="1566237" cy="721538"/>
                <a:chOff x="4812656" y="141582"/>
                <a:chExt cx="1344930" cy="973616"/>
              </a:xfrm>
            </p:grpSpPr>
            <p:pic>
              <p:nvPicPr>
                <p:cNvPr id="2681" name="Google Shape;2681;p47"/>
                <p:cNvPicPr preferRelativeResize="0"/>
                <p:nvPr/>
              </p:nvPicPr>
              <p:blipFill rotWithShape="1">
                <a:blip r:embed="rId6">
                  <a:alphaModFix/>
                </a:blip>
                <a:srcRect/>
                <a:stretch/>
              </p:blipFill>
              <p:spPr>
                <a:xfrm>
                  <a:off x="4916497" y="141582"/>
                  <a:ext cx="1094293" cy="730331"/>
                </a:xfrm>
                <a:prstGeom prst="rect">
                  <a:avLst/>
                </a:prstGeom>
                <a:noFill/>
                <a:ln>
                  <a:noFill/>
                </a:ln>
              </p:spPr>
            </p:pic>
            <p:sp>
              <p:nvSpPr>
                <p:cNvPr id="2682" name="Google Shape;2682;p47"/>
                <p:cNvSpPr txBox="1"/>
                <p:nvPr/>
              </p:nvSpPr>
              <p:spPr>
                <a:xfrm>
                  <a:off x="4812656" y="893583"/>
                  <a:ext cx="1344930" cy="22161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8751"/>
                    </a:buClr>
                    <a:buSzPts val="1000"/>
                    <a:buFont typeface="Arial"/>
                    <a:buNone/>
                  </a:pPr>
                  <a:r>
                    <a:rPr lang="en-US" sz="1000" b="0" i="0" u="none" strike="noStrike" cap="none">
                      <a:solidFill>
                        <a:srgbClr val="008751"/>
                      </a:solidFill>
                      <a:latin typeface="Arial"/>
                      <a:ea typeface="Arial"/>
                      <a:cs typeface="Arial"/>
                      <a:sym typeface="Arial"/>
                    </a:rPr>
                    <a:t>Liberty TV - Yoruba</a:t>
                  </a:r>
                  <a:endParaRPr sz="850" b="0" i="0" u="none" strike="noStrike" cap="none">
                    <a:solidFill>
                      <a:srgbClr val="000000"/>
                    </a:solidFill>
                    <a:latin typeface="Arial"/>
                    <a:ea typeface="Arial"/>
                    <a:cs typeface="Arial"/>
                    <a:sym typeface="Arial"/>
                  </a:endParaRPr>
                </a:p>
              </p:txBody>
            </p:sp>
          </p:grpSp>
          <p:grpSp>
            <p:nvGrpSpPr>
              <p:cNvPr id="2683" name="Google Shape;2683;p47"/>
              <p:cNvGrpSpPr/>
              <p:nvPr/>
            </p:nvGrpSpPr>
            <p:grpSpPr>
              <a:xfrm>
                <a:off x="2592277" y="226874"/>
                <a:ext cx="1566275" cy="745718"/>
                <a:chOff x="2592277" y="256671"/>
                <a:chExt cx="1344964" cy="1006243"/>
              </a:xfrm>
            </p:grpSpPr>
            <p:pic>
              <p:nvPicPr>
                <p:cNvPr id="2684" name="Google Shape;2684;p47"/>
                <p:cNvPicPr preferRelativeResize="0"/>
                <p:nvPr/>
              </p:nvPicPr>
              <p:blipFill rotWithShape="1">
                <a:blip r:embed="rId7">
                  <a:alphaModFix/>
                </a:blip>
                <a:srcRect/>
                <a:stretch/>
              </p:blipFill>
              <p:spPr>
                <a:xfrm>
                  <a:off x="2815341" y="256671"/>
                  <a:ext cx="889223" cy="591284"/>
                </a:xfrm>
                <a:prstGeom prst="rect">
                  <a:avLst/>
                </a:prstGeom>
                <a:noFill/>
                <a:ln>
                  <a:noFill/>
                </a:ln>
              </p:spPr>
            </p:pic>
            <p:sp>
              <p:nvSpPr>
                <p:cNvPr id="2685" name="Google Shape;2685;p47"/>
                <p:cNvSpPr txBox="1"/>
                <p:nvPr/>
              </p:nvSpPr>
              <p:spPr>
                <a:xfrm>
                  <a:off x="2592277" y="893582"/>
                  <a:ext cx="1344964" cy="369332"/>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8751"/>
                    </a:buClr>
                    <a:buSzPts val="1000"/>
                    <a:buFont typeface="Arial"/>
                    <a:buNone/>
                  </a:pPr>
                  <a:r>
                    <a:rPr lang="en-US" sz="1000" b="0" i="0" u="none" strike="noStrike" cap="none">
                      <a:solidFill>
                        <a:srgbClr val="008751"/>
                      </a:solidFill>
                      <a:latin typeface="Arial"/>
                      <a:ea typeface="Arial"/>
                      <a:cs typeface="Arial"/>
                      <a:sym typeface="Arial"/>
                    </a:rPr>
                    <a:t>Zee World</a:t>
                  </a:r>
                  <a:endParaRPr sz="850" b="0" i="0" u="none" strike="noStrike" cap="none">
                    <a:solidFill>
                      <a:srgbClr val="000000"/>
                    </a:solidFill>
                    <a:latin typeface="Arial"/>
                    <a:ea typeface="Arial"/>
                    <a:cs typeface="Arial"/>
                    <a:sym typeface="Arial"/>
                  </a:endParaRPr>
                </a:p>
              </p:txBody>
            </p:sp>
          </p:grpSp>
          <p:grpSp>
            <p:nvGrpSpPr>
              <p:cNvPr id="2686" name="Google Shape;2686;p47"/>
              <p:cNvGrpSpPr/>
              <p:nvPr/>
            </p:nvGrpSpPr>
            <p:grpSpPr>
              <a:xfrm>
                <a:off x="3647037" y="286203"/>
                <a:ext cx="1566238" cy="576918"/>
                <a:chOff x="3647037" y="336727"/>
                <a:chExt cx="1344930" cy="778471"/>
              </a:xfrm>
            </p:grpSpPr>
            <p:pic>
              <p:nvPicPr>
                <p:cNvPr id="2687" name="Google Shape;2687;p47"/>
                <p:cNvPicPr preferRelativeResize="0"/>
                <p:nvPr/>
              </p:nvPicPr>
              <p:blipFill rotWithShape="1">
                <a:blip r:embed="rId8">
                  <a:alphaModFix/>
                </a:blip>
                <a:srcRect/>
                <a:stretch/>
              </p:blipFill>
              <p:spPr>
                <a:xfrm>
                  <a:off x="3952855" y="336727"/>
                  <a:ext cx="760208" cy="307307"/>
                </a:xfrm>
                <a:prstGeom prst="rect">
                  <a:avLst/>
                </a:prstGeom>
                <a:noFill/>
                <a:ln>
                  <a:noFill/>
                </a:ln>
              </p:spPr>
            </p:pic>
            <p:sp>
              <p:nvSpPr>
                <p:cNvPr id="2688" name="Google Shape;2688;p47"/>
                <p:cNvSpPr txBox="1"/>
                <p:nvPr/>
              </p:nvSpPr>
              <p:spPr>
                <a:xfrm>
                  <a:off x="3647037" y="893583"/>
                  <a:ext cx="1344930" cy="22161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8751"/>
                    </a:buClr>
                    <a:buSzPts val="1000"/>
                    <a:buFont typeface="Arial"/>
                    <a:buNone/>
                  </a:pPr>
                  <a:r>
                    <a:rPr lang="en-US" sz="1000" b="0" i="0" u="none" strike="noStrike" cap="none">
                      <a:solidFill>
                        <a:srgbClr val="008751"/>
                      </a:solidFill>
                      <a:latin typeface="Arial"/>
                      <a:ea typeface="Arial"/>
                      <a:cs typeface="Arial"/>
                      <a:sym typeface="Arial"/>
                    </a:rPr>
                    <a:t>TVC</a:t>
                  </a:r>
                  <a:endParaRPr sz="850" b="0" i="0" u="none" strike="noStrike" cap="none">
                    <a:solidFill>
                      <a:srgbClr val="000000"/>
                    </a:solidFill>
                    <a:latin typeface="Arial"/>
                    <a:ea typeface="Arial"/>
                    <a:cs typeface="Arial"/>
                    <a:sym typeface="Arial"/>
                  </a:endParaRPr>
                </a:p>
              </p:txBody>
            </p:sp>
          </p:grpSp>
        </p:grpSp>
        <p:grpSp>
          <p:nvGrpSpPr>
            <p:cNvPr id="2689" name="Google Shape;2689;p47"/>
            <p:cNvGrpSpPr/>
            <p:nvPr/>
          </p:nvGrpSpPr>
          <p:grpSpPr>
            <a:xfrm>
              <a:off x="441552" y="7873584"/>
              <a:ext cx="6693400" cy="1189234"/>
              <a:chOff x="0" y="988651"/>
              <a:chExt cx="6378893" cy="831010"/>
            </a:xfrm>
          </p:grpSpPr>
          <p:grpSp>
            <p:nvGrpSpPr>
              <p:cNvPr id="2690" name="Google Shape;2690;p47"/>
              <p:cNvGrpSpPr/>
              <p:nvPr/>
            </p:nvGrpSpPr>
            <p:grpSpPr>
              <a:xfrm>
                <a:off x="0" y="988652"/>
                <a:ext cx="1566237" cy="721537"/>
                <a:chOff x="0" y="988652"/>
                <a:chExt cx="1344930" cy="973614"/>
              </a:xfrm>
            </p:grpSpPr>
            <p:pic>
              <p:nvPicPr>
                <p:cNvPr id="2691" name="Google Shape;2691;p47"/>
                <p:cNvPicPr preferRelativeResize="0"/>
                <p:nvPr/>
              </p:nvPicPr>
              <p:blipFill rotWithShape="1">
                <a:blip r:embed="rId9">
                  <a:alphaModFix/>
                </a:blip>
                <a:srcRect/>
                <a:stretch/>
              </p:blipFill>
              <p:spPr>
                <a:xfrm>
                  <a:off x="157701" y="988652"/>
                  <a:ext cx="1049103" cy="697595"/>
                </a:xfrm>
                <a:prstGeom prst="rect">
                  <a:avLst/>
                </a:prstGeom>
                <a:noFill/>
                <a:ln>
                  <a:noFill/>
                </a:ln>
              </p:spPr>
            </p:pic>
            <p:sp>
              <p:nvSpPr>
                <p:cNvPr id="2692" name="Google Shape;2692;p47"/>
                <p:cNvSpPr txBox="1"/>
                <p:nvPr/>
              </p:nvSpPr>
              <p:spPr>
                <a:xfrm>
                  <a:off x="0" y="1740651"/>
                  <a:ext cx="1344930" cy="22161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8751"/>
                    </a:buClr>
                    <a:buSzPts val="1000"/>
                    <a:buFont typeface="Arial"/>
                    <a:buNone/>
                  </a:pPr>
                  <a:r>
                    <a:rPr lang="en-US" sz="1000" b="0" i="0" u="none" strike="noStrike" cap="none">
                      <a:solidFill>
                        <a:srgbClr val="008751"/>
                      </a:solidFill>
                      <a:latin typeface="Arial"/>
                      <a:ea typeface="Arial"/>
                      <a:cs typeface="Arial"/>
                      <a:sym typeface="Arial"/>
                    </a:rPr>
                    <a:t>StarTimes Guide</a:t>
                  </a:r>
                  <a:endParaRPr sz="850" b="0" i="0" u="none" strike="noStrike" cap="none">
                    <a:solidFill>
                      <a:srgbClr val="000000"/>
                    </a:solidFill>
                    <a:latin typeface="Arial"/>
                    <a:ea typeface="Arial"/>
                    <a:cs typeface="Arial"/>
                    <a:sym typeface="Arial"/>
                  </a:endParaRPr>
                </a:p>
              </p:txBody>
            </p:sp>
          </p:grpSp>
          <p:grpSp>
            <p:nvGrpSpPr>
              <p:cNvPr id="2693" name="Google Shape;2693;p47"/>
              <p:cNvGrpSpPr/>
              <p:nvPr/>
            </p:nvGrpSpPr>
            <p:grpSpPr>
              <a:xfrm>
                <a:off x="1310642" y="988652"/>
                <a:ext cx="1566237" cy="721536"/>
                <a:chOff x="1310642" y="988653"/>
                <a:chExt cx="1344930" cy="973613"/>
              </a:xfrm>
            </p:grpSpPr>
            <p:pic>
              <p:nvPicPr>
                <p:cNvPr id="2694" name="Google Shape;2694;p47"/>
                <p:cNvPicPr preferRelativeResize="0"/>
                <p:nvPr/>
              </p:nvPicPr>
              <p:blipFill rotWithShape="1">
                <a:blip r:embed="rId10">
                  <a:alphaModFix/>
                </a:blip>
                <a:srcRect/>
                <a:stretch/>
              </p:blipFill>
              <p:spPr>
                <a:xfrm>
                  <a:off x="1459673" y="988653"/>
                  <a:ext cx="1049102" cy="543522"/>
                </a:xfrm>
                <a:prstGeom prst="rect">
                  <a:avLst/>
                </a:prstGeom>
                <a:noFill/>
                <a:ln>
                  <a:noFill/>
                </a:ln>
              </p:spPr>
            </p:pic>
            <p:sp>
              <p:nvSpPr>
                <p:cNvPr id="2695" name="Google Shape;2695;p47"/>
                <p:cNvSpPr txBox="1"/>
                <p:nvPr/>
              </p:nvSpPr>
              <p:spPr>
                <a:xfrm>
                  <a:off x="1310642" y="1740651"/>
                  <a:ext cx="1344930" cy="22161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8751"/>
                    </a:buClr>
                    <a:buSzPts val="1000"/>
                    <a:buFont typeface="Arial"/>
                    <a:buNone/>
                  </a:pPr>
                  <a:r>
                    <a:rPr lang="en-US" sz="1000" b="0" i="0" u="none" strike="noStrike" cap="none">
                      <a:solidFill>
                        <a:srgbClr val="008751"/>
                      </a:solidFill>
                      <a:latin typeface="Arial"/>
                      <a:ea typeface="Arial"/>
                      <a:cs typeface="Arial"/>
                      <a:sym typeface="Arial"/>
                    </a:rPr>
                    <a:t>Nigbati TV</a:t>
                  </a:r>
                  <a:endParaRPr sz="850" b="0" i="0" u="none" strike="noStrike" cap="none">
                    <a:solidFill>
                      <a:srgbClr val="000000"/>
                    </a:solidFill>
                    <a:latin typeface="Arial"/>
                    <a:ea typeface="Arial"/>
                    <a:cs typeface="Arial"/>
                    <a:sym typeface="Arial"/>
                  </a:endParaRPr>
                </a:p>
              </p:txBody>
            </p:sp>
          </p:grpSp>
          <p:grpSp>
            <p:nvGrpSpPr>
              <p:cNvPr id="2696" name="Google Shape;2696;p47"/>
              <p:cNvGrpSpPr/>
              <p:nvPr/>
            </p:nvGrpSpPr>
            <p:grpSpPr>
              <a:xfrm>
                <a:off x="4812656" y="1029091"/>
                <a:ext cx="1566237" cy="681098"/>
                <a:chOff x="4812656" y="1029091"/>
                <a:chExt cx="1344930" cy="919048"/>
              </a:xfrm>
            </p:grpSpPr>
            <p:pic>
              <p:nvPicPr>
                <p:cNvPr id="2697" name="Google Shape;2697;p47"/>
                <p:cNvPicPr preferRelativeResize="0"/>
                <p:nvPr/>
              </p:nvPicPr>
              <p:blipFill rotWithShape="1">
                <a:blip r:embed="rId11">
                  <a:alphaModFix/>
                </a:blip>
                <a:srcRect/>
                <a:stretch/>
              </p:blipFill>
              <p:spPr>
                <a:xfrm>
                  <a:off x="4916497" y="1029091"/>
                  <a:ext cx="1094293" cy="621194"/>
                </a:xfrm>
                <a:prstGeom prst="rect">
                  <a:avLst/>
                </a:prstGeom>
                <a:noFill/>
                <a:ln>
                  <a:noFill/>
                </a:ln>
              </p:spPr>
            </p:pic>
            <p:sp>
              <p:nvSpPr>
                <p:cNvPr id="2698" name="Google Shape;2698;p47"/>
                <p:cNvSpPr txBox="1"/>
                <p:nvPr/>
              </p:nvSpPr>
              <p:spPr>
                <a:xfrm>
                  <a:off x="4812656" y="1726524"/>
                  <a:ext cx="1344930" cy="22161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8751"/>
                    </a:buClr>
                    <a:buSzPts val="1000"/>
                    <a:buFont typeface="Arial"/>
                    <a:buNone/>
                  </a:pPr>
                  <a:r>
                    <a:rPr lang="en-US" sz="1000" b="0" i="0" u="none" strike="noStrike" cap="none">
                      <a:solidFill>
                        <a:srgbClr val="008751"/>
                      </a:solidFill>
                      <a:latin typeface="Arial"/>
                      <a:ea typeface="Arial"/>
                      <a:cs typeface="Arial"/>
                      <a:sym typeface="Arial"/>
                    </a:rPr>
                    <a:t>Liberty TV - English</a:t>
                  </a:r>
                  <a:endParaRPr sz="850" b="0" i="0" u="none" strike="noStrike" cap="none">
                    <a:solidFill>
                      <a:srgbClr val="000000"/>
                    </a:solidFill>
                    <a:latin typeface="Arial"/>
                    <a:ea typeface="Arial"/>
                    <a:cs typeface="Arial"/>
                    <a:sym typeface="Arial"/>
                  </a:endParaRPr>
                </a:p>
              </p:txBody>
            </p:sp>
          </p:grpSp>
          <p:grpSp>
            <p:nvGrpSpPr>
              <p:cNvPr id="2699" name="Google Shape;2699;p47"/>
              <p:cNvGrpSpPr/>
              <p:nvPr/>
            </p:nvGrpSpPr>
            <p:grpSpPr>
              <a:xfrm>
                <a:off x="2592277" y="988652"/>
                <a:ext cx="1566275" cy="831009"/>
                <a:chOff x="2592277" y="988652"/>
                <a:chExt cx="1344964" cy="1121331"/>
              </a:xfrm>
            </p:grpSpPr>
            <p:pic>
              <p:nvPicPr>
                <p:cNvPr id="2700" name="Google Shape;2700;p47"/>
                <p:cNvPicPr preferRelativeResize="0"/>
                <p:nvPr/>
              </p:nvPicPr>
              <p:blipFill rotWithShape="1">
                <a:blip r:embed="rId12">
                  <a:alphaModFix/>
                </a:blip>
                <a:srcRect/>
                <a:stretch/>
              </p:blipFill>
              <p:spPr>
                <a:xfrm>
                  <a:off x="2757545" y="988652"/>
                  <a:ext cx="1007541" cy="697595"/>
                </a:xfrm>
                <a:prstGeom prst="rect">
                  <a:avLst/>
                </a:prstGeom>
                <a:noFill/>
                <a:ln>
                  <a:noFill/>
                </a:ln>
              </p:spPr>
            </p:pic>
            <p:sp>
              <p:nvSpPr>
                <p:cNvPr id="2701" name="Google Shape;2701;p47"/>
                <p:cNvSpPr txBox="1"/>
                <p:nvPr/>
              </p:nvSpPr>
              <p:spPr>
                <a:xfrm>
                  <a:off x="2592277" y="1740651"/>
                  <a:ext cx="1344964" cy="369332"/>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8751"/>
                    </a:buClr>
                    <a:buSzPts val="1000"/>
                    <a:buFont typeface="Arial"/>
                    <a:buNone/>
                  </a:pPr>
                  <a:r>
                    <a:rPr lang="en-US" sz="1000" b="0" i="0" u="none" strike="noStrike" cap="none">
                      <a:solidFill>
                        <a:srgbClr val="008751"/>
                      </a:solidFill>
                      <a:latin typeface="Arial"/>
                      <a:ea typeface="Arial"/>
                      <a:cs typeface="Arial"/>
                      <a:sym typeface="Arial"/>
                    </a:rPr>
                    <a:t>Isimbido TV</a:t>
                  </a:r>
                  <a:endParaRPr sz="850" b="0" i="0" u="none" strike="noStrike" cap="none">
                    <a:solidFill>
                      <a:srgbClr val="000000"/>
                    </a:solidFill>
                    <a:latin typeface="Arial"/>
                    <a:ea typeface="Arial"/>
                    <a:cs typeface="Arial"/>
                    <a:sym typeface="Arial"/>
                  </a:endParaRPr>
                </a:p>
              </p:txBody>
            </p:sp>
          </p:grpSp>
          <p:grpSp>
            <p:nvGrpSpPr>
              <p:cNvPr id="2702" name="Google Shape;2702;p47"/>
              <p:cNvGrpSpPr/>
              <p:nvPr/>
            </p:nvGrpSpPr>
            <p:grpSpPr>
              <a:xfrm>
                <a:off x="3647035" y="988651"/>
                <a:ext cx="1566237" cy="721538"/>
                <a:chOff x="3647037" y="988651"/>
                <a:chExt cx="1344930" cy="973616"/>
              </a:xfrm>
            </p:grpSpPr>
            <p:pic>
              <p:nvPicPr>
                <p:cNvPr id="2703" name="Google Shape;2703;p47"/>
                <p:cNvPicPr preferRelativeResize="0"/>
                <p:nvPr/>
              </p:nvPicPr>
              <p:blipFill rotWithShape="1">
                <a:blip r:embed="rId13">
                  <a:alphaModFix/>
                </a:blip>
                <a:srcRect/>
                <a:stretch/>
              </p:blipFill>
              <p:spPr>
                <a:xfrm>
                  <a:off x="3930652" y="988651"/>
                  <a:ext cx="782410" cy="694942"/>
                </a:xfrm>
                <a:prstGeom prst="rect">
                  <a:avLst/>
                </a:prstGeom>
                <a:noFill/>
                <a:ln>
                  <a:noFill/>
                </a:ln>
              </p:spPr>
            </p:pic>
            <p:sp>
              <p:nvSpPr>
                <p:cNvPr id="2704" name="Google Shape;2704;p47"/>
                <p:cNvSpPr txBox="1"/>
                <p:nvPr/>
              </p:nvSpPr>
              <p:spPr>
                <a:xfrm>
                  <a:off x="3647037" y="1740652"/>
                  <a:ext cx="1344930" cy="22161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8751"/>
                    </a:buClr>
                    <a:buSzPts val="1000"/>
                    <a:buFont typeface="Arial"/>
                    <a:buNone/>
                  </a:pPr>
                  <a:r>
                    <a:rPr lang="en-US" sz="1000" b="0" i="0" u="none" strike="noStrike" cap="none">
                      <a:solidFill>
                        <a:srgbClr val="008751"/>
                      </a:solidFill>
                      <a:latin typeface="Arial"/>
                      <a:ea typeface="Arial"/>
                      <a:cs typeface="Arial"/>
                      <a:sym typeface="Arial"/>
                    </a:rPr>
                    <a:t>Dadin Kowa</a:t>
                  </a:r>
                  <a:endParaRPr sz="850" b="0" i="0" u="none" strike="noStrike" cap="none">
                    <a:solidFill>
                      <a:srgbClr val="000000"/>
                    </a:solidFill>
                    <a:latin typeface="Arial"/>
                    <a:ea typeface="Arial"/>
                    <a:cs typeface="Arial"/>
                    <a:sym typeface="Arial"/>
                  </a:endParaRPr>
                </a:p>
              </p:txBody>
            </p:sp>
          </p:grpSp>
        </p:grpSp>
      </p:grpSp>
      <p:sp>
        <p:nvSpPr>
          <p:cNvPr id="2705" name="Google Shape;2705;p4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grpSp>
        <p:nvGrpSpPr>
          <p:cNvPr id="2706" name="Google Shape;2706;p47"/>
          <p:cNvGrpSpPr/>
          <p:nvPr/>
        </p:nvGrpSpPr>
        <p:grpSpPr>
          <a:xfrm>
            <a:off x="445032" y="1830466"/>
            <a:ext cx="6869082" cy="206375"/>
            <a:chOff x="445032" y="7503920"/>
            <a:chExt cx="6869082" cy="206375"/>
          </a:xfrm>
        </p:grpSpPr>
        <p:sp>
          <p:nvSpPr>
            <p:cNvPr id="2707" name="Google Shape;2707;p47"/>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Television</a:t>
              </a:r>
              <a:endParaRPr sz="1000" b="1">
                <a:solidFill>
                  <a:srgbClr val="175C2C"/>
                </a:solidFill>
                <a:latin typeface="Arial"/>
                <a:ea typeface="Arial"/>
                <a:cs typeface="Arial"/>
                <a:sym typeface="Arial"/>
              </a:endParaRPr>
            </a:p>
          </p:txBody>
        </p:sp>
        <p:cxnSp>
          <p:nvCxnSpPr>
            <p:cNvPr id="2708" name="Google Shape;2708;p47"/>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2709" name="Google Shape;2709;p47"/>
          <p:cNvGrpSpPr/>
          <p:nvPr/>
        </p:nvGrpSpPr>
        <p:grpSpPr>
          <a:xfrm>
            <a:off x="445032" y="5600714"/>
            <a:ext cx="6869082" cy="206375"/>
            <a:chOff x="445032" y="7503920"/>
            <a:chExt cx="6869082" cy="206375"/>
          </a:xfrm>
        </p:grpSpPr>
        <p:sp>
          <p:nvSpPr>
            <p:cNvPr id="2710" name="Google Shape;2710;p47"/>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Radio</a:t>
              </a:r>
              <a:endParaRPr sz="1000" b="1">
                <a:solidFill>
                  <a:srgbClr val="175C2C"/>
                </a:solidFill>
                <a:latin typeface="Arial"/>
                <a:ea typeface="Arial"/>
                <a:cs typeface="Arial"/>
                <a:sym typeface="Arial"/>
              </a:endParaRPr>
            </a:p>
          </p:txBody>
        </p:sp>
        <p:cxnSp>
          <p:nvCxnSpPr>
            <p:cNvPr id="2711" name="Google Shape;2711;p47"/>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sp>
        <p:nvSpPr>
          <p:cNvPr id="2712" name="Google Shape;2712;p47"/>
          <p:cNvSpPr txBox="1"/>
          <p:nvPr/>
        </p:nvSpPr>
        <p:spPr>
          <a:xfrm>
            <a:off x="454886" y="5880254"/>
            <a:ext cx="6859228" cy="184665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a:solidFill>
                  <a:schemeClr val="dk1"/>
                </a:solidFill>
                <a:latin typeface="Arial"/>
                <a:ea typeface="Arial"/>
                <a:cs typeface="Arial"/>
                <a:sym typeface="Arial"/>
              </a:rPr>
              <a:t>Radio Interaction Programs</a:t>
            </a:r>
            <a:endParaRPr sz="1000" b="1">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Live Radio Interaction Programs were launched on four (4) major stations across geopolitical zones featuring experts, survivors and covering key and emerging topics in relation to COVID-19 prevention and COVID-19 response. </a:t>
            </a:r>
            <a:endParaRPr/>
          </a:p>
          <a:p>
            <a:pPr marL="0" marR="0" lvl="0" indent="0" algn="l" rtl="0">
              <a:spcBef>
                <a:spcPts val="0"/>
              </a:spcBef>
              <a:spcAft>
                <a:spcPts val="0"/>
              </a:spcAft>
              <a:buNone/>
            </a:pP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The programs provided information to the public on the travel portal, school re-opening, NYSC camp re-opening, need for testing and several other topical issues. The program was launched on the following radio stations: </a:t>
            </a:r>
            <a:endParaRPr/>
          </a:p>
          <a:p>
            <a:pPr marL="0" marR="0" lvl="0" indent="0" algn="l" rtl="0">
              <a:spcBef>
                <a:spcPts val="0"/>
              </a:spcBef>
              <a:spcAft>
                <a:spcPts val="0"/>
              </a:spcAft>
              <a:buNone/>
            </a:pPr>
            <a:endParaRPr sz="100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Human Rights Radio 101.1 – FCT</a:t>
            </a:r>
            <a:endParaRPr sz="100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Radio Kano – Kano </a:t>
            </a:r>
            <a:endParaRPr sz="100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Correct FM – Enugu </a:t>
            </a:r>
            <a:endParaRPr sz="100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Wazobia Radio – Lagos </a:t>
            </a:r>
            <a:endParaRPr sz="1000">
              <a:solidFill>
                <a:schemeClr val="dk1"/>
              </a:solidFill>
              <a:latin typeface="Arial"/>
              <a:ea typeface="Arial"/>
              <a:cs typeface="Arial"/>
              <a:sym typeface="Arial"/>
            </a:endParaRPr>
          </a:p>
          <a:p>
            <a:pPr marL="0" marR="0" lvl="0" indent="0" algn="l" rtl="0">
              <a:spcBef>
                <a:spcPts val="0"/>
              </a:spcBef>
              <a:spcAft>
                <a:spcPts val="0"/>
              </a:spcAft>
              <a:buNone/>
            </a:pPr>
            <a:endParaRPr sz="1000">
              <a:solidFill>
                <a:schemeClr val="dk1"/>
              </a:solidFill>
              <a:latin typeface="Arial"/>
              <a:ea typeface="Arial"/>
              <a:cs typeface="Arial"/>
              <a:sym typeface="Aria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2717"/>
        <p:cNvGrpSpPr/>
        <p:nvPr/>
      </p:nvGrpSpPr>
      <p:grpSpPr>
        <a:xfrm>
          <a:off x="0" y="0"/>
          <a:ext cx="0" cy="0"/>
          <a:chOff x="0" y="0"/>
          <a:chExt cx="0" cy="0"/>
        </a:xfrm>
      </p:grpSpPr>
      <p:pic>
        <p:nvPicPr>
          <p:cNvPr id="2718" name="Google Shape;2718;p4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719" name="Google Shape;2719;p4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51</a:t>
            </a:fld>
            <a:endParaRPr sz="500">
              <a:solidFill>
                <a:srgbClr val="161616"/>
              </a:solidFill>
            </a:endParaRPr>
          </a:p>
        </p:txBody>
      </p:sp>
      <p:sp>
        <p:nvSpPr>
          <p:cNvPr id="2720" name="Google Shape;2720;p4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721" name="Google Shape;2721;p4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722" name="Google Shape;2722;p4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723" name="Google Shape;2723;p4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2724" name="Google Shape;2724;p48"/>
          <p:cNvGrpSpPr/>
          <p:nvPr/>
        </p:nvGrpSpPr>
        <p:grpSpPr>
          <a:xfrm>
            <a:off x="1269075" y="3380795"/>
            <a:ext cx="0" cy="0"/>
            <a:chOff x="1269075" y="3380795"/>
            <a:chExt cx="0" cy="0"/>
          </a:xfrm>
        </p:grpSpPr>
        <p:cxnSp>
          <p:nvCxnSpPr>
            <p:cNvPr id="2725" name="Google Shape;2725;p48"/>
            <p:cNvCxnSpPr/>
            <p:nvPr/>
          </p:nvCxnSpPr>
          <p:spPr>
            <a:xfrm>
              <a:off x="1269075" y="3380795"/>
              <a:ext cx="0" cy="0"/>
            </a:xfrm>
            <a:prstGeom prst="straightConnector1">
              <a:avLst/>
            </a:prstGeom>
            <a:noFill/>
            <a:ln>
              <a:noFill/>
            </a:ln>
          </p:spPr>
        </p:cxnSp>
        <p:cxnSp>
          <p:nvCxnSpPr>
            <p:cNvPr id="2726" name="Google Shape;2726;p48"/>
            <p:cNvCxnSpPr/>
            <p:nvPr/>
          </p:nvCxnSpPr>
          <p:spPr>
            <a:xfrm>
              <a:off x="1269075" y="3380795"/>
              <a:ext cx="0" cy="0"/>
            </a:xfrm>
            <a:prstGeom prst="straightConnector1">
              <a:avLst/>
            </a:prstGeom>
            <a:noFill/>
            <a:ln>
              <a:noFill/>
            </a:ln>
          </p:spPr>
        </p:cxnSp>
      </p:grpSp>
      <p:graphicFrame>
        <p:nvGraphicFramePr>
          <p:cNvPr id="2727" name="Google Shape;2727;p48"/>
          <p:cNvGraphicFramePr/>
          <p:nvPr/>
        </p:nvGraphicFramePr>
        <p:xfrm>
          <a:off x="454886" y="2206969"/>
          <a:ext cx="6680100" cy="4963025"/>
        </p:xfrm>
        <a:graphic>
          <a:graphicData uri="http://schemas.openxmlformats.org/drawingml/2006/table">
            <a:tbl>
              <a:tblPr firstRow="1" bandRow="1">
                <a:noFill/>
                <a:tableStyleId>{9261D401-2407-43E7-95D7-EB668B357F09}</a:tableStyleId>
              </a:tblPr>
              <a:tblGrid>
                <a:gridCol w="2226700">
                  <a:extLst>
                    <a:ext uri="{9D8B030D-6E8A-4147-A177-3AD203B41FA5}">
                      <a16:colId xmlns:a16="http://schemas.microsoft.com/office/drawing/2014/main" val="20000"/>
                    </a:ext>
                  </a:extLst>
                </a:gridCol>
                <a:gridCol w="2226700">
                  <a:extLst>
                    <a:ext uri="{9D8B030D-6E8A-4147-A177-3AD203B41FA5}">
                      <a16:colId xmlns:a16="http://schemas.microsoft.com/office/drawing/2014/main" val="20001"/>
                    </a:ext>
                  </a:extLst>
                </a:gridCol>
                <a:gridCol w="2226700">
                  <a:extLst>
                    <a:ext uri="{9D8B030D-6E8A-4147-A177-3AD203B41FA5}">
                      <a16:colId xmlns:a16="http://schemas.microsoft.com/office/drawing/2014/main" val="20002"/>
                    </a:ext>
                  </a:extLst>
                </a:gridCol>
              </a:tblGrid>
              <a:tr h="285650">
                <a:tc>
                  <a:txBody>
                    <a:bodyPr/>
                    <a:lstStyle/>
                    <a:p>
                      <a:pPr marL="0" marR="0" lvl="0" indent="0" algn="ctr" rtl="0">
                        <a:lnSpc>
                          <a:spcPct val="117000"/>
                        </a:lnSpc>
                        <a:spcBef>
                          <a:spcPts val="0"/>
                        </a:spcBef>
                        <a:spcAft>
                          <a:spcPts val="0"/>
                        </a:spcAft>
                        <a:buNone/>
                      </a:pPr>
                      <a:r>
                        <a:rPr lang="en-US" sz="900" u="none" strike="noStrike" cap="none"/>
                        <a:t>Geopolitical Zones</a:t>
                      </a:r>
                      <a:endParaRPr sz="800" u="none" strike="noStrike" cap="none">
                        <a:latin typeface="Arial"/>
                        <a:ea typeface="Arial"/>
                        <a:cs typeface="Arial"/>
                        <a:sym typeface="Arial"/>
                      </a:endParaRPr>
                    </a:p>
                  </a:txBody>
                  <a:tcPr marL="68575" marR="68575" marT="0" marB="0" anchor="ctr">
                    <a:solidFill>
                      <a:srgbClr val="008751"/>
                    </a:solidFill>
                  </a:tcPr>
                </a:tc>
                <a:tc gridSpan="2">
                  <a:txBody>
                    <a:bodyPr/>
                    <a:lstStyle/>
                    <a:p>
                      <a:pPr marL="0" marR="0" lvl="0" indent="0" algn="ctr" rtl="0">
                        <a:lnSpc>
                          <a:spcPct val="117000"/>
                        </a:lnSpc>
                        <a:spcBef>
                          <a:spcPts val="0"/>
                        </a:spcBef>
                        <a:spcAft>
                          <a:spcPts val="0"/>
                        </a:spcAft>
                        <a:buNone/>
                      </a:pPr>
                      <a:r>
                        <a:rPr lang="en-US" sz="900" u="none" strike="noStrike" cap="none"/>
                        <a:t>Radio Stations</a:t>
                      </a:r>
                      <a:endParaRPr sz="800" u="none" strike="noStrike" cap="none">
                        <a:latin typeface="Arial"/>
                        <a:ea typeface="Arial"/>
                        <a:cs typeface="Arial"/>
                        <a:sym typeface="Arial"/>
                      </a:endParaRPr>
                    </a:p>
                  </a:txBody>
                  <a:tcPr marL="68575" marR="68575" marT="0" marB="0" anchor="ctr">
                    <a:solidFill>
                      <a:srgbClr val="008751"/>
                    </a:solidFill>
                  </a:tcPr>
                </a:tc>
                <a:tc hMerge="1">
                  <a:txBody>
                    <a:bodyPr/>
                    <a:lstStyle/>
                    <a:p>
                      <a:endParaRPr lang="en-US"/>
                    </a:p>
                  </a:txBody>
                  <a:tcPr/>
                </a:tc>
                <a:extLst>
                  <a:ext uri="{0D108BD9-81ED-4DB2-BD59-A6C34878D82A}">
                    <a16:rowId xmlns:a16="http://schemas.microsoft.com/office/drawing/2014/main" val="10000"/>
                  </a:ext>
                </a:extLst>
              </a:tr>
              <a:tr h="182400">
                <a:tc rowSpan="4">
                  <a:txBody>
                    <a:bodyPr/>
                    <a:lstStyle/>
                    <a:p>
                      <a:pPr marL="0" marR="0" lvl="0" indent="0" algn="l" rtl="0">
                        <a:lnSpc>
                          <a:spcPct val="117000"/>
                        </a:lnSpc>
                        <a:spcBef>
                          <a:spcPts val="0"/>
                        </a:spcBef>
                        <a:spcAft>
                          <a:spcPts val="0"/>
                        </a:spcAft>
                        <a:buNone/>
                      </a:pPr>
                      <a:r>
                        <a:rPr lang="en-US" sz="900" u="none" strike="noStrike" cap="none"/>
                        <a:t>North Central</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Wazobia FM Abuja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Suleja, Jatto FM</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299775">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Human Rights Radio (Brekete Family)</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Okenne, Sobi FM</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18240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Platinum Radio</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Ilorin</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18240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Lafia, Zuma FM</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Rhythm FM, Jos</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182400">
                <a:tc gridSpan="3">
                  <a:txBody>
                    <a:bodyPr/>
                    <a:lstStyle/>
                    <a:p>
                      <a:pPr marL="0" marR="0" lvl="0" indent="0" algn="l" rtl="0">
                        <a:lnSpc>
                          <a:spcPct val="117000"/>
                        </a:lnSpc>
                        <a:spcBef>
                          <a:spcPts val="0"/>
                        </a:spcBef>
                        <a:spcAft>
                          <a:spcPts val="0"/>
                        </a:spcAft>
                        <a:buNone/>
                      </a:pPr>
                      <a:r>
                        <a:rPr lang="en-US" sz="900" u="none" strike="noStrike" cap="none"/>
                        <a:t> </a:t>
                      </a:r>
                      <a:endParaRPr sz="800" u="none" strike="noStrike" cap="none">
                        <a:latin typeface="Arial"/>
                        <a:ea typeface="Arial"/>
                        <a:cs typeface="Arial"/>
                        <a:sym typeface="Arial"/>
                      </a:endParaRPr>
                    </a:p>
                  </a:txBody>
                  <a:tcPr marL="68575" marR="68575" marT="0" marB="0" anchor="ct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182400">
                <a:tc rowSpan="3">
                  <a:txBody>
                    <a:bodyPr/>
                    <a:lstStyle/>
                    <a:p>
                      <a:pPr marL="0" marR="0" lvl="0" indent="0" algn="l" rtl="0">
                        <a:lnSpc>
                          <a:spcPct val="117000"/>
                        </a:lnSpc>
                        <a:spcBef>
                          <a:spcPts val="0"/>
                        </a:spcBef>
                        <a:spcAft>
                          <a:spcPts val="0"/>
                        </a:spcAft>
                        <a:buNone/>
                      </a:pPr>
                      <a:r>
                        <a:rPr lang="en-US" sz="900" u="none" strike="noStrike" cap="none"/>
                        <a:t>North East</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Dandal Kura Radio International</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Taraba State Radio</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18240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Yobe Radio AM/FM</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Gotel Radio</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18240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Raypower Bauchi</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Progress FM</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182400">
                <a:tc gridSpan="3">
                  <a:txBody>
                    <a:bodyPr/>
                    <a:lstStyle/>
                    <a:p>
                      <a:pPr marL="0" marR="0" lvl="0" indent="0" algn="l" rtl="0">
                        <a:lnSpc>
                          <a:spcPct val="117000"/>
                        </a:lnSpc>
                        <a:spcBef>
                          <a:spcPts val="0"/>
                        </a:spcBef>
                        <a:spcAft>
                          <a:spcPts val="0"/>
                        </a:spcAft>
                        <a:buNone/>
                      </a:pPr>
                      <a:r>
                        <a:rPr lang="en-US" sz="900" u="none" strike="noStrike" cap="none"/>
                        <a:t> </a:t>
                      </a:r>
                      <a:endParaRPr sz="800" u="none" strike="noStrike" cap="none">
                        <a:latin typeface="Arial"/>
                        <a:ea typeface="Arial"/>
                        <a:cs typeface="Arial"/>
                        <a:sym typeface="Arial"/>
                      </a:endParaRPr>
                    </a:p>
                  </a:txBody>
                  <a:tcPr marL="68575" marR="68575" marT="0" marB="0" anchor="ct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9"/>
                  </a:ext>
                </a:extLst>
              </a:tr>
              <a:tr h="182400">
                <a:tc rowSpan="4">
                  <a:txBody>
                    <a:bodyPr/>
                    <a:lstStyle/>
                    <a:p>
                      <a:pPr marL="0" marR="0" lvl="0" indent="0" algn="l" rtl="0">
                        <a:lnSpc>
                          <a:spcPct val="117000"/>
                        </a:lnSpc>
                        <a:spcBef>
                          <a:spcPts val="0"/>
                        </a:spcBef>
                        <a:spcAft>
                          <a:spcPts val="0"/>
                        </a:spcAft>
                        <a:buNone/>
                      </a:pPr>
                      <a:r>
                        <a:rPr lang="en-US" sz="900" u="none" strike="noStrike" cap="none"/>
                        <a:t>North West</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Freedom Radio, Kano</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Vision Radio, Katsina</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r h="18240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Express Radio, kano</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Vision Radio, Birnin Kebbi</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1"/>
                  </a:ext>
                </a:extLst>
              </a:tr>
              <a:tr h="18240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Liberty Radio, Kaduna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Alu YaGode Radio, Sokoto</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2"/>
                  </a:ext>
                </a:extLst>
              </a:tr>
              <a:tr h="18240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Nagarta Radio, Kaduna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Jigawa Radio, Dutse</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3"/>
                  </a:ext>
                </a:extLst>
              </a:tr>
              <a:tr h="182400">
                <a:tc gridSpan="3">
                  <a:txBody>
                    <a:bodyPr/>
                    <a:lstStyle/>
                    <a:p>
                      <a:pPr marL="0" marR="0" lvl="0" indent="0" algn="l" rtl="0">
                        <a:lnSpc>
                          <a:spcPct val="117000"/>
                        </a:lnSpc>
                        <a:spcBef>
                          <a:spcPts val="0"/>
                        </a:spcBef>
                        <a:spcAft>
                          <a:spcPts val="0"/>
                        </a:spcAft>
                        <a:buNone/>
                      </a:pPr>
                      <a:r>
                        <a:rPr lang="en-US" sz="900" u="none" strike="noStrike" cap="none"/>
                        <a:t> </a:t>
                      </a:r>
                      <a:endParaRPr sz="800" u="none" strike="noStrike" cap="none">
                        <a:latin typeface="Arial"/>
                        <a:ea typeface="Arial"/>
                        <a:cs typeface="Arial"/>
                        <a:sym typeface="Arial"/>
                      </a:endParaRPr>
                    </a:p>
                  </a:txBody>
                  <a:tcPr marL="68575" marR="68575" marT="0" marB="0" anchor="ct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4"/>
                  </a:ext>
                </a:extLst>
              </a:tr>
              <a:tr h="182400">
                <a:tc rowSpan="2">
                  <a:txBody>
                    <a:bodyPr/>
                    <a:lstStyle/>
                    <a:p>
                      <a:pPr marL="0" marR="0" lvl="0" indent="0" algn="l" rtl="0">
                        <a:lnSpc>
                          <a:spcPct val="117000"/>
                        </a:lnSpc>
                        <a:spcBef>
                          <a:spcPts val="0"/>
                        </a:spcBef>
                        <a:spcAft>
                          <a:spcPts val="0"/>
                        </a:spcAft>
                        <a:buNone/>
                      </a:pPr>
                      <a:r>
                        <a:rPr lang="en-US" sz="900" u="none" strike="noStrike" cap="none"/>
                        <a:t>South East</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Sound city, Enugu</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Orient Radio, Owerri</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5"/>
                  </a:ext>
                </a:extLst>
              </a:tr>
              <a:tr h="18240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African Vision Radio, Umuahia</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Blaze FM, Oraifite, Anambra State</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6"/>
                  </a:ext>
                </a:extLst>
              </a:tr>
              <a:tr h="182400">
                <a:tc gridSpan="3">
                  <a:txBody>
                    <a:bodyPr/>
                    <a:lstStyle/>
                    <a:p>
                      <a:pPr marL="0" marR="0" lvl="0" indent="0" algn="l" rtl="0">
                        <a:lnSpc>
                          <a:spcPct val="117000"/>
                        </a:lnSpc>
                        <a:spcBef>
                          <a:spcPts val="0"/>
                        </a:spcBef>
                        <a:spcAft>
                          <a:spcPts val="0"/>
                        </a:spcAft>
                        <a:buNone/>
                      </a:pPr>
                      <a:r>
                        <a:rPr lang="en-US" sz="900" u="none" strike="noStrike" cap="none"/>
                        <a:t> </a:t>
                      </a:r>
                      <a:endParaRPr sz="800" u="none" strike="noStrike" cap="none">
                        <a:latin typeface="Arial"/>
                        <a:ea typeface="Arial"/>
                        <a:cs typeface="Arial"/>
                        <a:sym typeface="Arial"/>
                      </a:endParaRPr>
                    </a:p>
                  </a:txBody>
                  <a:tcPr marL="68575" marR="68575" marT="0" marB="0" anchor="ct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7"/>
                  </a:ext>
                </a:extLst>
              </a:tr>
              <a:tr h="182400">
                <a:tc rowSpan="3">
                  <a:txBody>
                    <a:bodyPr/>
                    <a:lstStyle/>
                    <a:p>
                      <a:pPr marL="0" marR="0" lvl="0" indent="0" algn="l" rtl="0">
                        <a:lnSpc>
                          <a:spcPct val="117000"/>
                        </a:lnSpc>
                        <a:spcBef>
                          <a:spcPts val="0"/>
                        </a:spcBef>
                        <a:spcAft>
                          <a:spcPts val="0"/>
                        </a:spcAft>
                        <a:buNone/>
                      </a:pPr>
                      <a:r>
                        <a:rPr lang="en-US" sz="900" u="none" strike="noStrike" cap="none"/>
                        <a:t>South West</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Wazobia Radio, Lagos</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Sound city, Lagos,</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8"/>
                  </a:ext>
                </a:extLst>
              </a:tr>
              <a:tr h="18240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Ayoba FM, Ekiti</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Adaba Radio, Akure</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9"/>
                  </a:ext>
                </a:extLst>
              </a:tr>
              <a:tr h="18240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Raypower, Ibadan</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Rave FM, Osogbo</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0"/>
                  </a:ext>
                </a:extLst>
              </a:tr>
              <a:tr h="182400">
                <a:tc gridSpan="3">
                  <a:txBody>
                    <a:bodyPr/>
                    <a:lstStyle/>
                    <a:p>
                      <a:pPr marL="0" marR="0" lvl="0" indent="0" algn="l" rtl="0">
                        <a:lnSpc>
                          <a:spcPct val="117000"/>
                        </a:lnSpc>
                        <a:spcBef>
                          <a:spcPts val="0"/>
                        </a:spcBef>
                        <a:spcAft>
                          <a:spcPts val="0"/>
                        </a:spcAft>
                        <a:buNone/>
                      </a:pPr>
                      <a:r>
                        <a:rPr lang="en-US" sz="900" u="none" strike="noStrike" cap="none"/>
                        <a:t> </a:t>
                      </a:r>
                      <a:endParaRPr sz="800" u="none" strike="noStrike" cap="none">
                        <a:latin typeface="Arial"/>
                        <a:ea typeface="Arial"/>
                        <a:cs typeface="Arial"/>
                        <a:sym typeface="Arial"/>
                      </a:endParaRPr>
                    </a:p>
                  </a:txBody>
                  <a:tcPr marL="68575" marR="68575" marT="0" marB="0" anchor="ct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21"/>
                  </a:ext>
                </a:extLst>
              </a:tr>
              <a:tr h="182400">
                <a:tc rowSpan="4">
                  <a:txBody>
                    <a:bodyPr/>
                    <a:lstStyle/>
                    <a:p>
                      <a:pPr marL="0" marR="0" lvl="0" indent="0" algn="l" rtl="0">
                        <a:lnSpc>
                          <a:spcPct val="117000"/>
                        </a:lnSpc>
                        <a:spcBef>
                          <a:spcPts val="0"/>
                        </a:spcBef>
                        <a:spcAft>
                          <a:spcPts val="0"/>
                        </a:spcAft>
                        <a:buNone/>
                      </a:pPr>
                      <a:r>
                        <a:rPr lang="en-US" sz="900" u="none" strike="noStrike" cap="none"/>
                        <a:t>South South </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Wazobia Radio, Port Harcourt</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Raypower, Port Harcourt</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2"/>
                  </a:ext>
                </a:extLst>
              </a:tr>
              <a:tr h="18240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Correct FM, Calabar</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Hot FM, Asaba</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3"/>
                  </a:ext>
                </a:extLst>
              </a:tr>
              <a:tr h="18240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Raypower, Benin</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Raypower, Yenagoa</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4"/>
                  </a:ext>
                </a:extLst>
              </a:tr>
              <a:tr h="182400">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900" u="none" strike="noStrike" cap="none"/>
                        <a:t>Inspiration FM, Uyo</a:t>
                      </a:r>
                      <a:endParaRPr sz="800" u="none" strike="noStrike" cap="none">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17000"/>
                        </a:lnSpc>
                        <a:spcBef>
                          <a:spcPts val="0"/>
                        </a:spcBef>
                        <a:spcAft>
                          <a:spcPts val="0"/>
                        </a:spcAft>
                        <a:buNone/>
                      </a:pPr>
                      <a:r>
                        <a:rPr lang="en-US" sz="900" u="none" strike="noStrike" cap="none"/>
                        <a:t> </a:t>
                      </a:r>
                      <a:endParaRPr sz="800" u="none" strike="noStrike" cap="none">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5"/>
                  </a:ext>
                </a:extLst>
              </a:tr>
            </a:tbl>
          </a:graphicData>
        </a:graphic>
      </p:graphicFrame>
      <p:sp>
        <p:nvSpPr>
          <p:cNvPr id="2728" name="Google Shape;2728;p4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2729" name="Google Shape;2729;p48"/>
          <p:cNvSpPr txBox="1"/>
          <p:nvPr/>
        </p:nvSpPr>
        <p:spPr>
          <a:xfrm>
            <a:off x="454886" y="1668026"/>
            <a:ext cx="6859228" cy="615553"/>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dirty="0">
                <a:solidFill>
                  <a:schemeClr val="dk1"/>
                </a:solidFill>
                <a:latin typeface="Arial"/>
                <a:ea typeface="Arial"/>
                <a:cs typeface="Arial"/>
                <a:sym typeface="Arial"/>
              </a:rPr>
              <a:t>Radio Jingles</a:t>
            </a:r>
            <a:endParaRPr sz="1000" b="1"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Jingles produced by the Federal Ministry of Information and Culture, supported by MDAs and Communication Consultants were also aired daily by 40 radio stations across the country as shown below:</a:t>
            </a:r>
            <a:endParaRPr sz="1000" dirty="0">
              <a:solidFill>
                <a:schemeClr val="dk1"/>
              </a:solidFill>
              <a:latin typeface="Arial"/>
              <a:ea typeface="Arial"/>
              <a:cs typeface="Arial"/>
              <a:sym typeface="Arial"/>
            </a:endParaRPr>
          </a:p>
          <a:p>
            <a:pPr marL="0" marR="0" lvl="0" indent="0" algn="l" rtl="0">
              <a:spcBef>
                <a:spcPts val="0"/>
              </a:spcBef>
              <a:spcAft>
                <a:spcPts val="0"/>
              </a:spcAft>
              <a:buNone/>
            </a:pPr>
            <a:endParaRPr sz="1000" dirty="0">
              <a:solidFill>
                <a:schemeClr val="dk1"/>
              </a:solidFill>
              <a:latin typeface="Arial"/>
              <a:ea typeface="Arial"/>
              <a:cs typeface="Arial"/>
              <a:sym typeface="Aria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2734"/>
        <p:cNvGrpSpPr/>
        <p:nvPr/>
      </p:nvGrpSpPr>
      <p:grpSpPr>
        <a:xfrm>
          <a:off x="0" y="0"/>
          <a:ext cx="0" cy="0"/>
          <a:chOff x="0" y="0"/>
          <a:chExt cx="0" cy="0"/>
        </a:xfrm>
      </p:grpSpPr>
      <p:pic>
        <p:nvPicPr>
          <p:cNvPr id="2735" name="Google Shape;2735;p4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736" name="Google Shape;2736;p4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52</a:t>
            </a:fld>
            <a:endParaRPr sz="500">
              <a:solidFill>
                <a:srgbClr val="161616"/>
              </a:solidFill>
            </a:endParaRPr>
          </a:p>
        </p:txBody>
      </p:sp>
      <p:sp>
        <p:nvSpPr>
          <p:cNvPr id="2737" name="Google Shape;2737;p4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738" name="Google Shape;2738;p4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739" name="Google Shape;2739;p4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740" name="Google Shape;2740;p4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2741" name="Google Shape;2741;p49"/>
          <p:cNvGrpSpPr/>
          <p:nvPr/>
        </p:nvGrpSpPr>
        <p:grpSpPr>
          <a:xfrm>
            <a:off x="1269075" y="3380795"/>
            <a:ext cx="0" cy="0"/>
            <a:chOff x="1269075" y="3380795"/>
            <a:chExt cx="0" cy="0"/>
          </a:xfrm>
        </p:grpSpPr>
        <p:cxnSp>
          <p:nvCxnSpPr>
            <p:cNvPr id="2742" name="Google Shape;2742;p49"/>
            <p:cNvCxnSpPr/>
            <p:nvPr/>
          </p:nvCxnSpPr>
          <p:spPr>
            <a:xfrm>
              <a:off x="1269075" y="3380795"/>
              <a:ext cx="0" cy="0"/>
            </a:xfrm>
            <a:prstGeom prst="straightConnector1">
              <a:avLst/>
            </a:prstGeom>
            <a:noFill/>
            <a:ln>
              <a:noFill/>
            </a:ln>
          </p:spPr>
        </p:cxnSp>
        <p:cxnSp>
          <p:nvCxnSpPr>
            <p:cNvPr id="2743" name="Google Shape;2743;p49"/>
            <p:cNvCxnSpPr/>
            <p:nvPr/>
          </p:nvCxnSpPr>
          <p:spPr>
            <a:xfrm>
              <a:off x="1269075" y="3380795"/>
              <a:ext cx="0" cy="0"/>
            </a:xfrm>
            <a:prstGeom prst="straightConnector1">
              <a:avLst/>
            </a:prstGeom>
            <a:noFill/>
            <a:ln>
              <a:noFill/>
            </a:ln>
          </p:spPr>
        </p:cxnSp>
      </p:grpSp>
      <p:sp>
        <p:nvSpPr>
          <p:cNvPr id="2744" name="Google Shape;2744;p4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grpSp>
        <p:nvGrpSpPr>
          <p:cNvPr id="2745" name="Google Shape;2745;p49"/>
          <p:cNvGrpSpPr/>
          <p:nvPr/>
        </p:nvGrpSpPr>
        <p:grpSpPr>
          <a:xfrm>
            <a:off x="445032" y="1830466"/>
            <a:ext cx="6869082" cy="542905"/>
            <a:chOff x="445032" y="1830466"/>
            <a:chExt cx="6869082" cy="542905"/>
          </a:xfrm>
        </p:grpSpPr>
        <p:sp>
          <p:nvSpPr>
            <p:cNvPr id="2746" name="Google Shape;2746;p49"/>
            <p:cNvSpPr txBox="1"/>
            <p:nvPr/>
          </p:nvSpPr>
          <p:spPr>
            <a:xfrm>
              <a:off x="454886" y="2065594"/>
              <a:ext cx="6859228"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revised Ease of Lockdown protocol by the Presidential Task Force on COVID-19 was published </a:t>
              </a:r>
              <a:r>
                <a:rPr lang="en-US" sz="1000" dirty="0">
                  <a:solidFill>
                    <a:srgbClr val="FF0000"/>
                  </a:solidFill>
                  <a:latin typeface="Arial"/>
                  <a:ea typeface="Arial"/>
                  <a:cs typeface="Arial"/>
                  <a:sym typeface="Arial"/>
                </a:rPr>
                <a:t>in</a:t>
              </a:r>
              <a:r>
                <a:rPr lang="en-US" sz="1000" dirty="0">
                  <a:solidFill>
                    <a:schemeClr val="dk1"/>
                  </a:solidFill>
                  <a:latin typeface="Arial"/>
                  <a:ea typeface="Arial"/>
                  <a:cs typeface="Arial"/>
                  <a:sym typeface="Arial"/>
                </a:rPr>
                <a:t> newspapers across the geopolitical zones as shown below:</a:t>
              </a:r>
              <a:endParaRPr sz="1000" dirty="0">
                <a:solidFill>
                  <a:schemeClr val="dk1"/>
                </a:solidFill>
                <a:latin typeface="Arial"/>
                <a:ea typeface="Arial"/>
                <a:cs typeface="Arial"/>
                <a:sym typeface="Arial"/>
              </a:endParaRPr>
            </a:p>
          </p:txBody>
        </p:sp>
        <p:grpSp>
          <p:nvGrpSpPr>
            <p:cNvPr id="2747" name="Google Shape;2747;p49"/>
            <p:cNvGrpSpPr/>
            <p:nvPr/>
          </p:nvGrpSpPr>
          <p:grpSpPr>
            <a:xfrm>
              <a:off x="445032" y="1830466"/>
              <a:ext cx="6869082" cy="206375"/>
              <a:chOff x="445032" y="7503920"/>
              <a:chExt cx="6869082" cy="206375"/>
            </a:xfrm>
          </p:grpSpPr>
          <p:sp>
            <p:nvSpPr>
              <p:cNvPr id="2748" name="Google Shape;2748;p49"/>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Print</a:t>
                </a:r>
                <a:endParaRPr sz="1000" b="1">
                  <a:solidFill>
                    <a:srgbClr val="175C2C"/>
                  </a:solidFill>
                  <a:latin typeface="Arial"/>
                  <a:ea typeface="Arial"/>
                  <a:cs typeface="Arial"/>
                  <a:sym typeface="Arial"/>
                </a:endParaRPr>
              </a:p>
            </p:txBody>
          </p:sp>
          <p:cxnSp>
            <p:nvCxnSpPr>
              <p:cNvPr id="2749" name="Google Shape;2749;p49"/>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grpSp>
      <p:grpSp>
        <p:nvGrpSpPr>
          <p:cNvPr id="2750" name="Google Shape;2750;p49"/>
          <p:cNvGrpSpPr/>
          <p:nvPr/>
        </p:nvGrpSpPr>
        <p:grpSpPr>
          <a:xfrm>
            <a:off x="454886" y="5240228"/>
            <a:ext cx="6869082" cy="4697588"/>
            <a:chOff x="454886" y="4821128"/>
            <a:chExt cx="6869082" cy="4697588"/>
          </a:xfrm>
        </p:grpSpPr>
        <p:pic>
          <p:nvPicPr>
            <p:cNvPr id="2751" name="Google Shape;2751;p49"/>
            <p:cNvPicPr preferRelativeResize="0"/>
            <p:nvPr/>
          </p:nvPicPr>
          <p:blipFill rotWithShape="1">
            <a:blip r:embed="rId4">
              <a:alphaModFix/>
            </a:blip>
            <a:srcRect b="29655"/>
            <a:stretch/>
          </p:blipFill>
          <p:spPr>
            <a:xfrm>
              <a:off x="464344" y="5980289"/>
              <a:ext cx="2247245" cy="3538427"/>
            </a:xfrm>
            <a:prstGeom prst="rect">
              <a:avLst/>
            </a:prstGeom>
            <a:noFill/>
            <a:ln>
              <a:noFill/>
            </a:ln>
          </p:spPr>
        </p:pic>
        <p:pic>
          <p:nvPicPr>
            <p:cNvPr id="2752" name="Google Shape;2752;p49" descr="A screenshot of a cell phone&#10;&#10;Description automatically generated"/>
            <p:cNvPicPr preferRelativeResize="0"/>
            <p:nvPr/>
          </p:nvPicPr>
          <p:blipFill rotWithShape="1">
            <a:blip r:embed="rId5">
              <a:alphaModFix/>
            </a:blip>
            <a:srcRect b="2229"/>
            <a:stretch/>
          </p:blipFill>
          <p:spPr>
            <a:xfrm>
              <a:off x="2909906" y="5980291"/>
              <a:ext cx="4215588" cy="1845047"/>
            </a:xfrm>
            <a:prstGeom prst="rect">
              <a:avLst/>
            </a:prstGeom>
            <a:noFill/>
            <a:ln>
              <a:noFill/>
            </a:ln>
          </p:spPr>
        </p:pic>
        <p:grpSp>
          <p:nvGrpSpPr>
            <p:cNvPr id="2753" name="Google Shape;2753;p49"/>
            <p:cNvGrpSpPr/>
            <p:nvPr/>
          </p:nvGrpSpPr>
          <p:grpSpPr>
            <a:xfrm>
              <a:off x="454886" y="4821128"/>
              <a:ext cx="6869082" cy="1004569"/>
              <a:chOff x="445032" y="1830466"/>
              <a:chExt cx="6869082" cy="1004569"/>
            </a:xfrm>
          </p:grpSpPr>
          <p:sp>
            <p:nvSpPr>
              <p:cNvPr id="2754" name="Google Shape;2754;p49"/>
              <p:cNvSpPr txBox="1"/>
              <p:nvPr/>
            </p:nvSpPr>
            <p:spPr>
              <a:xfrm>
                <a:off x="454886" y="2065594"/>
                <a:ext cx="6859228" cy="76944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social media publicity and engagement for the Presidential Task Force took place via the State House and the Federal Ministry of Information and Culture social media handles.</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A comprehensive site which hosted information about the PTF, COVID-19 updates, FAQs, guidelines and protocols, etc. was created as a subdomain on the State House website: </a:t>
                </a:r>
                <a:r>
                  <a:rPr lang="en-US" sz="1000" u="sng" dirty="0">
                    <a:solidFill>
                      <a:schemeClr val="dk1"/>
                    </a:solidFill>
                    <a:latin typeface="Arial"/>
                    <a:ea typeface="Arial"/>
                    <a:cs typeface="Arial"/>
                    <a:sym typeface="Arial"/>
                    <a:hlinkClick r:id="rId6">
                      <a:extLst>
                        <a:ext uri="{A12FA001-AC4F-418D-AE19-62706E023703}">
                          <ahyp:hlinkClr xmlns:ahyp="http://schemas.microsoft.com/office/drawing/2018/hyperlinkcolor" val="tx"/>
                        </a:ext>
                      </a:extLst>
                    </a:hlinkClick>
                  </a:rPr>
                  <a:t>https://statehouse.gov.ng/covid19</a:t>
                </a:r>
                <a:endParaRPr sz="1000" dirty="0">
                  <a:solidFill>
                    <a:schemeClr val="dk1"/>
                  </a:solidFill>
                  <a:latin typeface="Arial"/>
                  <a:ea typeface="Arial"/>
                  <a:cs typeface="Arial"/>
                  <a:sym typeface="Arial"/>
                </a:endParaRPr>
              </a:p>
            </p:txBody>
          </p:sp>
          <p:grpSp>
            <p:nvGrpSpPr>
              <p:cNvPr id="2755" name="Google Shape;2755;p49"/>
              <p:cNvGrpSpPr/>
              <p:nvPr/>
            </p:nvGrpSpPr>
            <p:grpSpPr>
              <a:xfrm>
                <a:off x="445032" y="1830466"/>
                <a:ext cx="6869082" cy="206375"/>
                <a:chOff x="445032" y="7503920"/>
                <a:chExt cx="6869082" cy="206375"/>
              </a:xfrm>
            </p:grpSpPr>
            <p:sp>
              <p:nvSpPr>
                <p:cNvPr id="2756" name="Google Shape;2756;p49"/>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dirty="0">
                      <a:solidFill>
                        <a:srgbClr val="175C2C"/>
                      </a:solidFill>
                      <a:latin typeface="Arial"/>
                      <a:ea typeface="Arial"/>
                      <a:cs typeface="Arial"/>
                      <a:sym typeface="Arial"/>
                    </a:rPr>
                    <a:t>Social Media/PTF Website</a:t>
                  </a:r>
                  <a:endParaRPr sz="1000" b="1" dirty="0">
                    <a:solidFill>
                      <a:srgbClr val="175C2C"/>
                    </a:solidFill>
                    <a:latin typeface="Arial"/>
                    <a:ea typeface="Arial"/>
                    <a:cs typeface="Arial"/>
                    <a:sym typeface="Arial"/>
                  </a:endParaRPr>
                </a:p>
              </p:txBody>
            </p:sp>
            <p:cxnSp>
              <p:nvCxnSpPr>
                <p:cNvPr id="2757" name="Google Shape;2757;p49"/>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grpSp>
        <p:grpSp>
          <p:nvGrpSpPr>
            <p:cNvPr id="2758" name="Google Shape;2758;p49"/>
            <p:cNvGrpSpPr/>
            <p:nvPr/>
          </p:nvGrpSpPr>
          <p:grpSpPr>
            <a:xfrm>
              <a:off x="2801817" y="7983320"/>
              <a:ext cx="4323677" cy="1466234"/>
              <a:chOff x="445032" y="1830466"/>
              <a:chExt cx="6869082" cy="1466234"/>
            </a:xfrm>
          </p:grpSpPr>
          <p:sp>
            <p:nvSpPr>
              <p:cNvPr id="2759" name="Google Shape;2759;p49"/>
              <p:cNvSpPr txBox="1"/>
              <p:nvPr/>
            </p:nvSpPr>
            <p:spPr>
              <a:xfrm>
                <a:off x="454887" y="2065594"/>
                <a:ext cx="6859227" cy="123110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in collaboration with CACOVID and first-line traditional and religious leaders across all </a:t>
                </a:r>
                <a:r>
                  <a:rPr lang="en-US" sz="1000" dirty="0">
                    <a:solidFill>
                      <a:schemeClr val="tx1"/>
                    </a:solidFill>
                    <a:latin typeface="Arial"/>
                    <a:ea typeface="Arial"/>
                    <a:cs typeface="Arial"/>
                    <a:sym typeface="Arial"/>
                  </a:rPr>
                  <a:t>northern states launched the #MaskOnNaija Campaign in October 2020. The campaign launched </a:t>
                </a:r>
                <a:r>
                  <a:rPr lang="en-US" sz="1000" dirty="0">
                    <a:solidFill>
                      <a:schemeClr val="dk1"/>
                    </a:solidFill>
                    <a:latin typeface="Arial"/>
                    <a:ea typeface="Arial"/>
                    <a:cs typeface="Arial"/>
                    <a:sym typeface="Arial"/>
                  </a:rPr>
                  <a:t>with photos of leaders holding up #COVID19StopsWithMe signs and video recordings of leaders on social media various television stations. </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 PTF launched a Wear A Mask challenge in collaboration with CACOVID to enjoin captains of industry and corporate Nigeria to drive citizen action.</a:t>
                </a:r>
                <a:endParaRPr sz="1000" dirty="0">
                  <a:solidFill>
                    <a:schemeClr val="dk1"/>
                  </a:solidFill>
                  <a:latin typeface="Arial"/>
                  <a:ea typeface="Arial"/>
                  <a:cs typeface="Arial"/>
                  <a:sym typeface="Arial"/>
                </a:endParaRPr>
              </a:p>
            </p:txBody>
          </p:sp>
          <p:grpSp>
            <p:nvGrpSpPr>
              <p:cNvPr id="2760" name="Google Shape;2760;p49"/>
              <p:cNvGrpSpPr/>
              <p:nvPr/>
            </p:nvGrpSpPr>
            <p:grpSpPr>
              <a:xfrm>
                <a:off x="445032" y="1830466"/>
                <a:ext cx="6869082" cy="206375"/>
                <a:chOff x="445032" y="7503920"/>
                <a:chExt cx="6869082" cy="206375"/>
              </a:xfrm>
            </p:grpSpPr>
            <p:sp>
              <p:nvSpPr>
                <p:cNvPr id="2761" name="Google Shape;2761;p49"/>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Mask On Naija</a:t>
                  </a:r>
                  <a:endParaRPr sz="1000" b="1">
                    <a:solidFill>
                      <a:srgbClr val="175C2C"/>
                    </a:solidFill>
                    <a:latin typeface="Arial"/>
                    <a:ea typeface="Arial"/>
                    <a:cs typeface="Arial"/>
                    <a:sym typeface="Arial"/>
                  </a:endParaRPr>
                </a:p>
              </p:txBody>
            </p:sp>
            <p:cxnSp>
              <p:nvCxnSpPr>
                <p:cNvPr id="2762" name="Google Shape;2762;p49"/>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grpSp>
      </p:grpSp>
      <p:grpSp>
        <p:nvGrpSpPr>
          <p:cNvPr id="2763" name="Google Shape;2763;p49"/>
          <p:cNvGrpSpPr/>
          <p:nvPr/>
        </p:nvGrpSpPr>
        <p:grpSpPr>
          <a:xfrm>
            <a:off x="515754" y="2595956"/>
            <a:ext cx="6647045" cy="2469174"/>
            <a:chOff x="515754" y="2595956"/>
            <a:chExt cx="6647045" cy="2469174"/>
          </a:xfrm>
        </p:grpSpPr>
        <p:grpSp>
          <p:nvGrpSpPr>
            <p:cNvPr id="2764" name="Google Shape;2764;p49"/>
            <p:cNvGrpSpPr/>
            <p:nvPr/>
          </p:nvGrpSpPr>
          <p:grpSpPr>
            <a:xfrm>
              <a:off x="515754" y="2595956"/>
              <a:ext cx="6647045" cy="2469174"/>
              <a:chOff x="0" y="0"/>
              <a:chExt cx="7201671" cy="3299431"/>
            </a:xfrm>
          </p:grpSpPr>
          <p:sp>
            <p:nvSpPr>
              <p:cNvPr id="2765" name="Google Shape;2765;p49"/>
              <p:cNvSpPr/>
              <p:nvPr/>
            </p:nvSpPr>
            <p:spPr>
              <a:xfrm>
                <a:off x="0" y="0"/>
                <a:ext cx="7201671" cy="3299431"/>
              </a:xfrm>
              <a:prstGeom prst="rect">
                <a:avLst/>
              </a:prstGeom>
              <a:noFill/>
              <a:ln w="12700"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pic>
            <p:nvPicPr>
              <p:cNvPr id="2766" name="Google Shape;2766;p49"/>
              <p:cNvPicPr preferRelativeResize="0"/>
              <p:nvPr/>
            </p:nvPicPr>
            <p:blipFill rotWithShape="1">
              <a:blip r:embed="rId7">
                <a:alphaModFix/>
              </a:blip>
              <a:srcRect/>
              <a:stretch/>
            </p:blipFill>
            <p:spPr>
              <a:xfrm>
                <a:off x="490678" y="274348"/>
                <a:ext cx="1219200" cy="704850"/>
              </a:xfrm>
              <a:prstGeom prst="rect">
                <a:avLst/>
              </a:prstGeom>
              <a:noFill/>
              <a:ln>
                <a:noFill/>
              </a:ln>
            </p:spPr>
          </p:pic>
          <p:pic>
            <p:nvPicPr>
              <p:cNvPr id="2767" name="Google Shape;2767;p49"/>
              <p:cNvPicPr preferRelativeResize="0"/>
              <p:nvPr/>
            </p:nvPicPr>
            <p:blipFill rotWithShape="1">
              <a:blip r:embed="rId8">
                <a:alphaModFix/>
              </a:blip>
              <a:srcRect/>
              <a:stretch/>
            </p:blipFill>
            <p:spPr>
              <a:xfrm>
                <a:off x="2357378" y="338747"/>
                <a:ext cx="1895472" cy="576052"/>
              </a:xfrm>
              <a:prstGeom prst="rect">
                <a:avLst/>
              </a:prstGeom>
              <a:noFill/>
              <a:ln>
                <a:noFill/>
              </a:ln>
            </p:spPr>
          </p:pic>
          <p:pic>
            <p:nvPicPr>
              <p:cNvPr id="2768" name="Google Shape;2768;p49"/>
              <p:cNvPicPr preferRelativeResize="0"/>
              <p:nvPr/>
            </p:nvPicPr>
            <p:blipFill rotWithShape="1">
              <a:blip r:embed="rId9">
                <a:alphaModFix/>
              </a:blip>
              <a:srcRect/>
              <a:stretch/>
            </p:blipFill>
            <p:spPr>
              <a:xfrm>
                <a:off x="4639972" y="338747"/>
                <a:ext cx="1875412" cy="833817"/>
              </a:xfrm>
              <a:prstGeom prst="rect">
                <a:avLst/>
              </a:prstGeom>
              <a:noFill/>
              <a:ln>
                <a:noFill/>
              </a:ln>
            </p:spPr>
          </p:pic>
          <p:pic>
            <p:nvPicPr>
              <p:cNvPr id="2769" name="Google Shape;2769;p49"/>
              <p:cNvPicPr preferRelativeResize="0"/>
              <p:nvPr/>
            </p:nvPicPr>
            <p:blipFill rotWithShape="1">
              <a:blip r:embed="rId10">
                <a:alphaModFix/>
              </a:blip>
              <a:srcRect/>
              <a:stretch/>
            </p:blipFill>
            <p:spPr>
              <a:xfrm>
                <a:off x="101031" y="1243838"/>
                <a:ext cx="2492887" cy="881382"/>
              </a:xfrm>
              <a:prstGeom prst="rect">
                <a:avLst/>
              </a:prstGeom>
              <a:noFill/>
              <a:ln>
                <a:noFill/>
              </a:ln>
            </p:spPr>
          </p:pic>
          <p:pic>
            <p:nvPicPr>
              <p:cNvPr id="2770" name="Google Shape;2770;p49"/>
              <p:cNvPicPr preferRelativeResize="0"/>
              <p:nvPr/>
            </p:nvPicPr>
            <p:blipFill rotWithShape="1">
              <a:blip r:embed="rId11">
                <a:alphaModFix/>
              </a:blip>
              <a:srcRect/>
              <a:stretch/>
            </p:blipFill>
            <p:spPr>
              <a:xfrm>
                <a:off x="2694950" y="1303718"/>
                <a:ext cx="2298679" cy="668916"/>
              </a:xfrm>
              <a:prstGeom prst="rect">
                <a:avLst/>
              </a:prstGeom>
              <a:noFill/>
              <a:ln>
                <a:noFill/>
              </a:ln>
            </p:spPr>
          </p:pic>
          <p:pic>
            <p:nvPicPr>
              <p:cNvPr id="2771" name="Google Shape;2771;p49"/>
              <p:cNvPicPr preferRelativeResize="0"/>
              <p:nvPr/>
            </p:nvPicPr>
            <p:blipFill rotWithShape="1">
              <a:blip r:embed="rId12">
                <a:alphaModFix/>
              </a:blip>
              <a:srcRect/>
              <a:stretch/>
            </p:blipFill>
            <p:spPr>
              <a:xfrm>
                <a:off x="5108467" y="1369790"/>
                <a:ext cx="1775209" cy="640127"/>
              </a:xfrm>
              <a:prstGeom prst="rect">
                <a:avLst/>
              </a:prstGeom>
              <a:noFill/>
              <a:ln>
                <a:noFill/>
              </a:ln>
            </p:spPr>
          </p:pic>
        </p:grpSp>
        <p:pic>
          <p:nvPicPr>
            <p:cNvPr id="2772" name="Google Shape;2772;p49"/>
            <p:cNvPicPr preferRelativeResize="0"/>
            <p:nvPr/>
          </p:nvPicPr>
          <p:blipFill rotWithShape="1">
            <a:blip r:embed="rId13">
              <a:alphaModFix/>
            </a:blip>
            <a:srcRect/>
            <a:stretch/>
          </p:blipFill>
          <p:spPr>
            <a:xfrm>
              <a:off x="661675" y="4274310"/>
              <a:ext cx="1941558" cy="713808"/>
            </a:xfrm>
            <a:prstGeom prst="rect">
              <a:avLst/>
            </a:prstGeom>
            <a:noFill/>
            <a:ln>
              <a:noFill/>
            </a:ln>
          </p:spPr>
        </p:pic>
        <p:pic>
          <p:nvPicPr>
            <p:cNvPr id="2773" name="Google Shape;2773;p49"/>
            <p:cNvPicPr preferRelativeResize="0"/>
            <p:nvPr/>
          </p:nvPicPr>
          <p:blipFill rotWithShape="1">
            <a:blip r:embed="rId14">
              <a:alphaModFix/>
            </a:blip>
            <a:srcRect/>
            <a:stretch/>
          </p:blipFill>
          <p:spPr>
            <a:xfrm>
              <a:off x="3003156" y="4331833"/>
              <a:ext cx="2045061" cy="610052"/>
            </a:xfrm>
            <a:prstGeom prst="rect">
              <a:avLst/>
            </a:prstGeom>
            <a:noFill/>
            <a:ln>
              <a:noFill/>
            </a:ln>
          </p:spPr>
        </p:pic>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2778"/>
        <p:cNvGrpSpPr/>
        <p:nvPr/>
      </p:nvGrpSpPr>
      <p:grpSpPr>
        <a:xfrm>
          <a:off x="0" y="0"/>
          <a:ext cx="0" cy="0"/>
          <a:chOff x="0" y="0"/>
          <a:chExt cx="0" cy="0"/>
        </a:xfrm>
      </p:grpSpPr>
      <p:pic>
        <p:nvPicPr>
          <p:cNvPr id="2779" name="Google Shape;2779;p5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780" name="Google Shape;2780;p5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53</a:t>
            </a:fld>
            <a:endParaRPr sz="500">
              <a:solidFill>
                <a:srgbClr val="161616"/>
              </a:solidFill>
            </a:endParaRPr>
          </a:p>
        </p:txBody>
      </p:sp>
      <p:sp>
        <p:nvSpPr>
          <p:cNvPr id="2781" name="Google Shape;2781;p5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782" name="Google Shape;2782;p5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783" name="Google Shape;2783;p5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784" name="Google Shape;2784;p5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2785" name="Google Shape;2785;p50"/>
          <p:cNvGrpSpPr/>
          <p:nvPr/>
        </p:nvGrpSpPr>
        <p:grpSpPr>
          <a:xfrm>
            <a:off x="1269075" y="3380795"/>
            <a:ext cx="0" cy="0"/>
            <a:chOff x="1269075" y="3380795"/>
            <a:chExt cx="0" cy="0"/>
          </a:xfrm>
        </p:grpSpPr>
        <p:cxnSp>
          <p:nvCxnSpPr>
            <p:cNvPr id="2786" name="Google Shape;2786;p50"/>
            <p:cNvCxnSpPr/>
            <p:nvPr/>
          </p:nvCxnSpPr>
          <p:spPr>
            <a:xfrm>
              <a:off x="1269075" y="3380795"/>
              <a:ext cx="0" cy="0"/>
            </a:xfrm>
            <a:prstGeom prst="straightConnector1">
              <a:avLst/>
            </a:prstGeom>
            <a:noFill/>
            <a:ln>
              <a:noFill/>
            </a:ln>
          </p:spPr>
        </p:cxnSp>
        <p:cxnSp>
          <p:nvCxnSpPr>
            <p:cNvPr id="2787" name="Google Shape;2787;p50"/>
            <p:cNvCxnSpPr/>
            <p:nvPr/>
          </p:nvCxnSpPr>
          <p:spPr>
            <a:xfrm>
              <a:off x="1269075" y="3380795"/>
              <a:ext cx="0" cy="0"/>
            </a:xfrm>
            <a:prstGeom prst="straightConnector1">
              <a:avLst/>
            </a:prstGeom>
            <a:noFill/>
            <a:ln>
              <a:noFill/>
            </a:ln>
          </p:spPr>
        </p:cxnSp>
      </p:grpSp>
      <p:sp>
        <p:nvSpPr>
          <p:cNvPr id="2788" name="Google Shape;2788;p5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grpSp>
        <p:nvGrpSpPr>
          <p:cNvPr id="2789" name="Google Shape;2789;p50"/>
          <p:cNvGrpSpPr/>
          <p:nvPr/>
        </p:nvGrpSpPr>
        <p:grpSpPr>
          <a:xfrm>
            <a:off x="312508" y="1647493"/>
            <a:ext cx="6991752" cy="1306835"/>
            <a:chOff x="312508" y="1647493"/>
            <a:chExt cx="6991752" cy="1306835"/>
          </a:xfrm>
        </p:grpSpPr>
        <p:grpSp>
          <p:nvGrpSpPr>
            <p:cNvPr id="2790" name="Google Shape;2790;p50"/>
            <p:cNvGrpSpPr/>
            <p:nvPr/>
          </p:nvGrpSpPr>
          <p:grpSpPr>
            <a:xfrm>
              <a:off x="312508" y="1647493"/>
              <a:ext cx="6859228" cy="319421"/>
              <a:chOff x="312508" y="4545817"/>
              <a:chExt cx="7001606" cy="319421"/>
            </a:xfrm>
          </p:grpSpPr>
          <p:sp>
            <p:nvSpPr>
              <p:cNvPr id="2791" name="Google Shape;2791;p50"/>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792" name="Google Shape;2792;p50"/>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Social Welfare</a:t>
                </a:r>
                <a:endParaRPr sz="1000" b="1">
                  <a:solidFill>
                    <a:schemeClr val="dk1"/>
                  </a:solidFill>
                  <a:latin typeface="Arial"/>
                  <a:ea typeface="Arial"/>
                  <a:cs typeface="Arial"/>
                  <a:sym typeface="Arial"/>
                </a:endParaRPr>
              </a:p>
            </p:txBody>
          </p:sp>
          <p:cxnSp>
            <p:nvCxnSpPr>
              <p:cNvPr id="2793" name="Google Shape;2793;p50"/>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2794" name="Google Shape;2794;p50"/>
            <p:cNvSpPr txBox="1"/>
            <p:nvPr/>
          </p:nvSpPr>
          <p:spPr>
            <a:xfrm>
              <a:off x="445032" y="2030998"/>
              <a:ext cx="6859228" cy="923330"/>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liaised with several donors, partners, FMHDSD, </a:t>
              </a:r>
              <a:r>
                <a:rPr lang="en-US" sz="1000" dirty="0">
                  <a:solidFill>
                    <a:schemeClr val="dk1"/>
                  </a:solidFill>
                </a:rPr>
                <a:t>various </a:t>
              </a:r>
              <a:r>
                <a:rPr lang="en-US" sz="1000" dirty="0">
                  <a:solidFill>
                    <a:schemeClr val="dk1"/>
                  </a:solidFill>
                  <a:latin typeface="Arial"/>
                  <a:ea typeface="Arial"/>
                  <a:cs typeface="Arial"/>
                  <a:sym typeface="Arial"/>
                </a:rPr>
                <a:t>FMDAs and pillars to support the provision and distribution of lifesaving and life-sustaining palliatives to the vulnerable part of the population: poor, internally displaced persons (IDPs), Physically Challenged Persons (PCPs), women, children and elderly, among others; to cushion the socio-economic and psychological impacts of the pandemic. </a:t>
              </a: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These palliatives were in two key categories: </a:t>
              </a:r>
              <a:endParaRPr sz="1000" dirty="0">
                <a:solidFill>
                  <a:schemeClr val="dk1"/>
                </a:solidFill>
                <a:latin typeface="Arial"/>
                <a:ea typeface="Arial"/>
                <a:cs typeface="Arial"/>
                <a:sym typeface="Arial"/>
              </a:endParaRPr>
            </a:p>
          </p:txBody>
        </p:sp>
      </p:grpSp>
      <p:grpSp>
        <p:nvGrpSpPr>
          <p:cNvPr id="2795" name="Google Shape;2795;p50"/>
          <p:cNvGrpSpPr/>
          <p:nvPr/>
        </p:nvGrpSpPr>
        <p:grpSpPr>
          <a:xfrm>
            <a:off x="1838739" y="3031619"/>
            <a:ext cx="3627699" cy="1234768"/>
            <a:chOff x="1838739" y="3289852"/>
            <a:chExt cx="3627699" cy="1234768"/>
          </a:xfrm>
        </p:grpSpPr>
        <p:grpSp>
          <p:nvGrpSpPr>
            <p:cNvPr id="2796" name="Google Shape;2796;p50"/>
            <p:cNvGrpSpPr/>
            <p:nvPr/>
          </p:nvGrpSpPr>
          <p:grpSpPr>
            <a:xfrm>
              <a:off x="1985368" y="3511534"/>
              <a:ext cx="3481070" cy="882015"/>
              <a:chOff x="0" y="0"/>
              <a:chExt cx="3481117" cy="954158"/>
            </a:xfrm>
          </p:grpSpPr>
          <p:grpSp>
            <p:nvGrpSpPr>
              <p:cNvPr id="2797" name="Google Shape;2797;p50"/>
              <p:cNvGrpSpPr/>
              <p:nvPr/>
            </p:nvGrpSpPr>
            <p:grpSpPr>
              <a:xfrm>
                <a:off x="0" y="0"/>
                <a:ext cx="1346200" cy="922352"/>
                <a:chOff x="0" y="0"/>
                <a:chExt cx="1346200" cy="922352"/>
              </a:xfrm>
            </p:grpSpPr>
            <p:sp>
              <p:nvSpPr>
                <p:cNvPr id="2798" name="Google Shape;2798;p50"/>
                <p:cNvSpPr/>
                <p:nvPr/>
              </p:nvSpPr>
              <p:spPr>
                <a:xfrm>
                  <a:off x="413468" y="0"/>
                  <a:ext cx="523087" cy="523008"/>
                </a:xfrm>
                <a:custGeom>
                  <a:avLst/>
                  <a:gdLst/>
                  <a:ahLst/>
                  <a:cxnLst/>
                  <a:rect l="l" t="t" r="r" b="b"/>
                  <a:pathLst>
                    <a:path w="6687" h="6686" extrusionOk="0">
                      <a:moveTo>
                        <a:pt x="0" y="0"/>
                      </a:moveTo>
                      <a:lnTo>
                        <a:pt x="0" y="6686"/>
                      </a:lnTo>
                      <a:lnTo>
                        <a:pt x="6687" y="6686"/>
                      </a:lnTo>
                      <a:lnTo>
                        <a:pt x="6687" y="0"/>
                      </a:lnTo>
                      <a:lnTo>
                        <a:pt x="0" y="0"/>
                      </a:lnTo>
                      <a:close/>
                      <a:moveTo>
                        <a:pt x="2224" y="2196"/>
                      </a:moveTo>
                      <a:lnTo>
                        <a:pt x="2224" y="2196"/>
                      </a:lnTo>
                      <a:lnTo>
                        <a:pt x="2300" y="2120"/>
                      </a:lnTo>
                      <a:lnTo>
                        <a:pt x="2376" y="2048"/>
                      </a:lnTo>
                      <a:lnTo>
                        <a:pt x="2454" y="1978"/>
                      </a:lnTo>
                      <a:lnTo>
                        <a:pt x="2532" y="1908"/>
                      </a:lnTo>
                      <a:lnTo>
                        <a:pt x="2610" y="1842"/>
                      </a:lnTo>
                      <a:lnTo>
                        <a:pt x="2688" y="1778"/>
                      </a:lnTo>
                      <a:lnTo>
                        <a:pt x="2768" y="1714"/>
                      </a:lnTo>
                      <a:lnTo>
                        <a:pt x="2848" y="1652"/>
                      </a:lnTo>
                      <a:lnTo>
                        <a:pt x="2848" y="3624"/>
                      </a:lnTo>
                      <a:lnTo>
                        <a:pt x="1818" y="4654"/>
                      </a:lnTo>
                      <a:lnTo>
                        <a:pt x="1818" y="2646"/>
                      </a:lnTo>
                      <a:lnTo>
                        <a:pt x="1818" y="2646"/>
                      </a:lnTo>
                      <a:lnTo>
                        <a:pt x="1914" y="2530"/>
                      </a:lnTo>
                      <a:lnTo>
                        <a:pt x="2012" y="2418"/>
                      </a:lnTo>
                      <a:lnTo>
                        <a:pt x="2116" y="2306"/>
                      </a:lnTo>
                      <a:lnTo>
                        <a:pt x="2224" y="2196"/>
                      </a:lnTo>
                      <a:lnTo>
                        <a:pt x="2224" y="2196"/>
                      </a:lnTo>
                      <a:close/>
                      <a:moveTo>
                        <a:pt x="6149" y="322"/>
                      </a:moveTo>
                      <a:lnTo>
                        <a:pt x="4447" y="2024"/>
                      </a:lnTo>
                      <a:lnTo>
                        <a:pt x="4447" y="762"/>
                      </a:lnTo>
                      <a:lnTo>
                        <a:pt x="4447" y="762"/>
                      </a:lnTo>
                      <a:lnTo>
                        <a:pt x="4577" y="712"/>
                      </a:lnTo>
                      <a:lnTo>
                        <a:pt x="4705" y="666"/>
                      </a:lnTo>
                      <a:lnTo>
                        <a:pt x="4831" y="624"/>
                      </a:lnTo>
                      <a:lnTo>
                        <a:pt x="4955" y="584"/>
                      </a:lnTo>
                      <a:lnTo>
                        <a:pt x="5075" y="548"/>
                      </a:lnTo>
                      <a:lnTo>
                        <a:pt x="5193" y="516"/>
                      </a:lnTo>
                      <a:lnTo>
                        <a:pt x="5307" y="486"/>
                      </a:lnTo>
                      <a:lnTo>
                        <a:pt x="5417" y="458"/>
                      </a:lnTo>
                      <a:lnTo>
                        <a:pt x="5525" y="432"/>
                      </a:lnTo>
                      <a:lnTo>
                        <a:pt x="5627" y="410"/>
                      </a:lnTo>
                      <a:lnTo>
                        <a:pt x="5727" y="390"/>
                      </a:lnTo>
                      <a:lnTo>
                        <a:pt x="5821" y="372"/>
                      </a:lnTo>
                      <a:lnTo>
                        <a:pt x="5995" y="344"/>
                      </a:lnTo>
                      <a:lnTo>
                        <a:pt x="6149" y="322"/>
                      </a:lnTo>
                      <a:lnTo>
                        <a:pt x="6149" y="322"/>
                      </a:lnTo>
                      <a:close/>
                      <a:moveTo>
                        <a:pt x="4161" y="2308"/>
                      </a:moveTo>
                      <a:lnTo>
                        <a:pt x="3134" y="3338"/>
                      </a:lnTo>
                      <a:lnTo>
                        <a:pt x="3134" y="1448"/>
                      </a:lnTo>
                      <a:lnTo>
                        <a:pt x="3134" y="1448"/>
                      </a:lnTo>
                      <a:lnTo>
                        <a:pt x="3262" y="1362"/>
                      </a:lnTo>
                      <a:lnTo>
                        <a:pt x="3391" y="1282"/>
                      </a:lnTo>
                      <a:lnTo>
                        <a:pt x="3521" y="1206"/>
                      </a:lnTo>
                      <a:lnTo>
                        <a:pt x="3649" y="1134"/>
                      </a:lnTo>
                      <a:lnTo>
                        <a:pt x="3779" y="1064"/>
                      </a:lnTo>
                      <a:lnTo>
                        <a:pt x="3907" y="1000"/>
                      </a:lnTo>
                      <a:lnTo>
                        <a:pt x="4035" y="938"/>
                      </a:lnTo>
                      <a:lnTo>
                        <a:pt x="4161" y="882"/>
                      </a:lnTo>
                      <a:lnTo>
                        <a:pt x="4161" y="2308"/>
                      </a:lnTo>
                      <a:close/>
                      <a:moveTo>
                        <a:pt x="1532" y="4938"/>
                      </a:moveTo>
                      <a:lnTo>
                        <a:pt x="326" y="6146"/>
                      </a:lnTo>
                      <a:lnTo>
                        <a:pt x="326" y="6146"/>
                      </a:lnTo>
                      <a:lnTo>
                        <a:pt x="344" y="6020"/>
                      </a:lnTo>
                      <a:lnTo>
                        <a:pt x="368" y="5880"/>
                      </a:lnTo>
                      <a:lnTo>
                        <a:pt x="398" y="5726"/>
                      </a:lnTo>
                      <a:lnTo>
                        <a:pt x="432" y="5560"/>
                      </a:lnTo>
                      <a:lnTo>
                        <a:pt x="474" y="5384"/>
                      </a:lnTo>
                      <a:lnTo>
                        <a:pt x="498" y="5292"/>
                      </a:lnTo>
                      <a:lnTo>
                        <a:pt x="524" y="5198"/>
                      </a:lnTo>
                      <a:lnTo>
                        <a:pt x="552" y="5100"/>
                      </a:lnTo>
                      <a:lnTo>
                        <a:pt x="582" y="5002"/>
                      </a:lnTo>
                      <a:lnTo>
                        <a:pt x="612" y="4902"/>
                      </a:lnTo>
                      <a:lnTo>
                        <a:pt x="646" y="4798"/>
                      </a:lnTo>
                      <a:lnTo>
                        <a:pt x="682" y="4694"/>
                      </a:lnTo>
                      <a:lnTo>
                        <a:pt x="720" y="4590"/>
                      </a:lnTo>
                      <a:lnTo>
                        <a:pt x="760" y="4482"/>
                      </a:lnTo>
                      <a:lnTo>
                        <a:pt x="804" y="4374"/>
                      </a:lnTo>
                      <a:lnTo>
                        <a:pt x="850" y="4264"/>
                      </a:lnTo>
                      <a:lnTo>
                        <a:pt x="898" y="4154"/>
                      </a:lnTo>
                      <a:lnTo>
                        <a:pt x="948" y="4042"/>
                      </a:lnTo>
                      <a:lnTo>
                        <a:pt x="1000" y="3930"/>
                      </a:lnTo>
                      <a:lnTo>
                        <a:pt x="1058" y="3818"/>
                      </a:lnTo>
                      <a:lnTo>
                        <a:pt x="1116" y="3704"/>
                      </a:lnTo>
                      <a:lnTo>
                        <a:pt x="1178" y="3590"/>
                      </a:lnTo>
                      <a:lnTo>
                        <a:pt x="1242" y="3476"/>
                      </a:lnTo>
                      <a:lnTo>
                        <a:pt x="1310" y="3362"/>
                      </a:lnTo>
                      <a:lnTo>
                        <a:pt x="1382" y="3250"/>
                      </a:lnTo>
                      <a:lnTo>
                        <a:pt x="1456" y="3136"/>
                      </a:lnTo>
                      <a:lnTo>
                        <a:pt x="1532" y="3022"/>
                      </a:lnTo>
                      <a:lnTo>
                        <a:pt x="1532" y="4938"/>
                      </a:lnTo>
                      <a:close/>
                      <a:moveTo>
                        <a:pt x="1734" y="5140"/>
                      </a:moveTo>
                      <a:lnTo>
                        <a:pt x="3693" y="5140"/>
                      </a:lnTo>
                      <a:lnTo>
                        <a:pt x="3693" y="5140"/>
                      </a:lnTo>
                      <a:lnTo>
                        <a:pt x="3577" y="5222"/>
                      </a:lnTo>
                      <a:lnTo>
                        <a:pt x="3459" y="5300"/>
                      </a:lnTo>
                      <a:lnTo>
                        <a:pt x="3344" y="5374"/>
                      </a:lnTo>
                      <a:lnTo>
                        <a:pt x="3226" y="5444"/>
                      </a:lnTo>
                      <a:lnTo>
                        <a:pt x="3110" y="5512"/>
                      </a:lnTo>
                      <a:lnTo>
                        <a:pt x="2994" y="5576"/>
                      </a:lnTo>
                      <a:lnTo>
                        <a:pt x="2876" y="5636"/>
                      </a:lnTo>
                      <a:lnTo>
                        <a:pt x="2762" y="5694"/>
                      </a:lnTo>
                      <a:lnTo>
                        <a:pt x="2646" y="5750"/>
                      </a:lnTo>
                      <a:lnTo>
                        <a:pt x="2532" y="5802"/>
                      </a:lnTo>
                      <a:lnTo>
                        <a:pt x="2418" y="5850"/>
                      </a:lnTo>
                      <a:lnTo>
                        <a:pt x="2306" y="5898"/>
                      </a:lnTo>
                      <a:lnTo>
                        <a:pt x="2194" y="5940"/>
                      </a:lnTo>
                      <a:lnTo>
                        <a:pt x="2084" y="5982"/>
                      </a:lnTo>
                      <a:lnTo>
                        <a:pt x="1976" y="6020"/>
                      </a:lnTo>
                      <a:lnTo>
                        <a:pt x="1870" y="6056"/>
                      </a:lnTo>
                      <a:lnTo>
                        <a:pt x="1764" y="6090"/>
                      </a:lnTo>
                      <a:lnTo>
                        <a:pt x="1662" y="6122"/>
                      </a:lnTo>
                      <a:lnTo>
                        <a:pt x="1562" y="6152"/>
                      </a:lnTo>
                      <a:lnTo>
                        <a:pt x="1462" y="6178"/>
                      </a:lnTo>
                      <a:lnTo>
                        <a:pt x="1366" y="6204"/>
                      </a:lnTo>
                      <a:lnTo>
                        <a:pt x="1272" y="6228"/>
                      </a:lnTo>
                      <a:lnTo>
                        <a:pt x="1094" y="6268"/>
                      </a:lnTo>
                      <a:lnTo>
                        <a:pt x="926" y="6302"/>
                      </a:lnTo>
                      <a:lnTo>
                        <a:pt x="772" y="6330"/>
                      </a:lnTo>
                      <a:lnTo>
                        <a:pt x="632" y="6352"/>
                      </a:lnTo>
                      <a:lnTo>
                        <a:pt x="506" y="6368"/>
                      </a:lnTo>
                      <a:lnTo>
                        <a:pt x="1734" y="5140"/>
                      </a:lnTo>
                      <a:close/>
                      <a:moveTo>
                        <a:pt x="4063" y="4856"/>
                      </a:moveTo>
                      <a:lnTo>
                        <a:pt x="2020" y="4856"/>
                      </a:lnTo>
                      <a:lnTo>
                        <a:pt x="3050" y="3826"/>
                      </a:lnTo>
                      <a:lnTo>
                        <a:pt x="5037" y="3826"/>
                      </a:lnTo>
                      <a:lnTo>
                        <a:pt x="5037" y="3826"/>
                      </a:lnTo>
                      <a:lnTo>
                        <a:pt x="4971" y="3910"/>
                      </a:lnTo>
                      <a:lnTo>
                        <a:pt x="4905" y="3996"/>
                      </a:lnTo>
                      <a:lnTo>
                        <a:pt x="4837" y="4080"/>
                      </a:lnTo>
                      <a:lnTo>
                        <a:pt x="4767" y="4162"/>
                      </a:lnTo>
                      <a:lnTo>
                        <a:pt x="4693" y="4246"/>
                      </a:lnTo>
                      <a:lnTo>
                        <a:pt x="4619" y="4328"/>
                      </a:lnTo>
                      <a:lnTo>
                        <a:pt x="4541" y="4410"/>
                      </a:lnTo>
                      <a:lnTo>
                        <a:pt x="4463" y="4490"/>
                      </a:lnTo>
                      <a:lnTo>
                        <a:pt x="4463" y="4490"/>
                      </a:lnTo>
                      <a:lnTo>
                        <a:pt x="4363" y="4586"/>
                      </a:lnTo>
                      <a:lnTo>
                        <a:pt x="4265" y="4680"/>
                      </a:lnTo>
                      <a:lnTo>
                        <a:pt x="4163" y="4768"/>
                      </a:lnTo>
                      <a:lnTo>
                        <a:pt x="4063" y="4856"/>
                      </a:lnTo>
                      <a:lnTo>
                        <a:pt x="4063" y="4856"/>
                      </a:lnTo>
                      <a:close/>
                      <a:moveTo>
                        <a:pt x="5237" y="3540"/>
                      </a:moveTo>
                      <a:lnTo>
                        <a:pt x="3334" y="3540"/>
                      </a:lnTo>
                      <a:lnTo>
                        <a:pt x="4363" y="2510"/>
                      </a:lnTo>
                      <a:lnTo>
                        <a:pt x="5799" y="2510"/>
                      </a:lnTo>
                      <a:lnTo>
                        <a:pt x="5799" y="2510"/>
                      </a:lnTo>
                      <a:lnTo>
                        <a:pt x="5741" y="2638"/>
                      </a:lnTo>
                      <a:lnTo>
                        <a:pt x="5681" y="2764"/>
                      </a:lnTo>
                      <a:lnTo>
                        <a:pt x="5617" y="2894"/>
                      </a:lnTo>
                      <a:lnTo>
                        <a:pt x="5549" y="3022"/>
                      </a:lnTo>
                      <a:lnTo>
                        <a:pt x="5477" y="3152"/>
                      </a:lnTo>
                      <a:lnTo>
                        <a:pt x="5401" y="3282"/>
                      </a:lnTo>
                      <a:lnTo>
                        <a:pt x="5321" y="3410"/>
                      </a:lnTo>
                      <a:lnTo>
                        <a:pt x="5237" y="3540"/>
                      </a:lnTo>
                      <a:lnTo>
                        <a:pt x="5237" y="3540"/>
                      </a:lnTo>
                      <a:close/>
                      <a:moveTo>
                        <a:pt x="5917" y="2226"/>
                      </a:moveTo>
                      <a:lnTo>
                        <a:pt x="4649" y="2226"/>
                      </a:lnTo>
                      <a:lnTo>
                        <a:pt x="6365" y="510"/>
                      </a:lnTo>
                      <a:lnTo>
                        <a:pt x="6365" y="510"/>
                      </a:lnTo>
                      <a:lnTo>
                        <a:pt x="6341" y="662"/>
                      </a:lnTo>
                      <a:lnTo>
                        <a:pt x="6311" y="836"/>
                      </a:lnTo>
                      <a:lnTo>
                        <a:pt x="6293" y="932"/>
                      </a:lnTo>
                      <a:lnTo>
                        <a:pt x="6273" y="1032"/>
                      </a:lnTo>
                      <a:lnTo>
                        <a:pt x="6251" y="1134"/>
                      </a:lnTo>
                      <a:lnTo>
                        <a:pt x="6225" y="1242"/>
                      </a:lnTo>
                      <a:lnTo>
                        <a:pt x="6197" y="1354"/>
                      </a:lnTo>
                      <a:lnTo>
                        <a:pt x="6167" y="1470"/>
                      </a:lnTo>
                      <a:lnTo>
                        <a:pt x="6133" y="1588"/>
                      </a:lnTo>
                      <a:lnTo>
                        <a:pt x="6097" y="1710"/>
                      </a:lnTo>
                      <a:lnTo>
                        <a:pt x="6057" y="1836"/>
                      </a:lnTo>
                      <a:lnTo>
                        <a:pt x="6013" y="1964"/>
                      </a:lnTo>
                      <a:lnTo>
                        <a:pt x="5967" y="2094"/>
                      </a:lnTo>
                      <a:lnTo>
                        <a:pt x="5917" y="2226"/>
                      </a:lnTo>
                      <a:lnTo>
                        <a:pt x="5917" y="2226"/>
                      </a:lnTo>
                      <a:close/>
                      <a:moveTo>
                        <a:pt x="4939" y="284"/>
                      </a:moveTo>
                      <a:lnTo>
                        <a:pt x="4939" y="284"/>
                      </a:lnTo>
                      <a:lnTo>
                        <a:pt x="4771" y="336"/>
                      </a:lnTo>
                      <a:lnTo>
                        <a:pt x="4601" y="394"/>
                      </a:lnTo>
                      <a:lnTo>
                        <a:pt x="4427" y="458"/>
                      </a:lnTo>
                      <a:lnTo>
                        <a:pt x="4337" y="492"/>
                      </a:lnTo>
                      <a:lnTo>
                        <a:pt x="4247" y="528"/>
                      </a:lnTo>
                      <a:lnTo>
                        <a:pt x="4157" y="566"/>
                      </a:lnTo>
                      <a:lnTo>
                        <a:pt x="4067" y="604"/>
                      </a:lnTo>
                      <a:lnTo>
                        <a:pt x="3975" y="646"/>
                      </a:lnTo>
                      <a:lnTo>
                        <a:pt x="3883" y="688"/>
                      </a:lnTo>
                      <a:lnTo>
                        <a:pt x="3789" y="734"/>
                      </a:lnTo>
                      <a:lnTo>
                        <a:pt x="3697" y="780"/>
                      </a:lnTo>
                      <a:lnTo>
                        <a:pt x="3603" y="830"/>
                      </a:lnTo>
                      <a:lnTo>
                        <a:pt x="3509" y="880"/>
                      </a:lnTo>
                      <a:lnTo>
                        <a:pt x="3415" y="932"/>
                      </a:lnTo>
                      <a:lnTo>
                        <a:pt x="3322" y="988"/>
                      </a:lnTo>
                      <a:lnTo>
                        <a:pt x="3228" y="1044"/>
                      </a:lnTo>
                      <a:lnTo>
                        <a:pt x="3132" y="1104"/>
                      </a:lnTo>
                      <a:lnTo>
                        <a:pt x="3038" y="1164"/>
                      </a:lnTo>
                      <a:lnTo>
                        <a:pt x="2944" y="1228"/>
                      </a:lnTo>
                      <a:lnTo>
                        <a:pt x="2850" y="1294"/>
                      </a:lnTo>
                      <a:lnTo>
                        <a:pt x="2756" y="1362"/>
                      </a:lnTo>
                      <a:lnTo>
                        <a:pt x="2662" y="1432"/>
                      </a:lnTo>
                      <a:lnTo>
                        <a:pt x="2570" y="1504"/>
                      </a:lnTo>
                      <a:lnTo>
                        <a:pt x="2476" y="1580"/>
                      </a:lnTo>
                      <a:lnTo>
                        <a:pt x="2384" y="1658"/>
                      </a:lnTo>
                      <a:lnTo>
                        <a:pt x="2292" y="1738"/>
                      </a:lnTo>
                      <a:lnTo>
                        <a:pt x="2202" y="1820"/>
                      </a:lnTo>
                      <a:lnTo>
                        <a:pt x="2112" y="1906"/>
                      </a:lnTo>
                      <a:lnTo>
                        <a:pt x="2022" y="1994"/>
                      </a:lnTo>
                      <a:lnTo>
                        <a:pt x="2022" y="1994"/>
                      </a:lnTo>
                      <a:lnTo>
                        <a:pt x="1958" y="2058"/>
                      </a:lnTo>
                      <a:lnTo>
                        <a:pt x="1894" y="2124"/>
                      </a:lnTo>
                      <a:lnTo>
                        <a:pt x="1834" y="2190"/>
                      </a:lnTo>
                      <a:lnTo>
                        <a:pt x="1774" y="2258"/>
                      </a:lnTo>
                      <a:lnTo>
                        <a:pt x="1714" y="2324"/>
                      </a:lnTo>
                      <a:lnTo>
                        <a:pt x="1656" y="2390"/>
                      </a:lnTo>
                      <a:lnTo>
                        <a:pt x="1546" y="2526"/>
                      </a:lnTo>
                      <a:lnTo>
                        <a:pt x="1532" y="2526"/>
                      </a:lnTo>
                      <a:lnTo>
                        <a:pt x="1532" y="2542"/>
                      </a:lnTo>
                      <a:lnTo>
                        <a:pt x="1532" y="2542"/>
                      </a:lnTo>
                      <a:lnTo>
                        <a:pt x="1472" y="2620"/>
                      </a:lnTo>
                      <a:lnTo>
                        <a:pt x="1412" y="2698"/>
                      </a:lnTo>
                      <a:lnTo>
                        <a:pt x="1356" y="2776"/>
                      </a:lnTo>
                      <a:lnTo>
                        <a:pt x="1300" y="2854"/>
                      </a:lnTo>
                      <a:lnTo>
                        <a:pt x="1244" y="2932"/>
                      </a:lnTo>
                      <a:lnTo>
                        <a:pt x="1192" y="3010"/>
                      </a:lnTo>
                      <a:lnTo>
                        <a:pt x="1140" y="3090"/>
                      </a:lnTo>
                      <a:lnTo>
                        <a:pt x="1090" y="3168"/>
                      </a:lnTo>
                      <a:lnTo>
                        <a:pt x="1042" y="3246"/>
                      </a:lnTo>
                      <a:lnTo>
                        <a:pt x="996" y="3326"/>
                      </a:lnTo>
                      <a:lnTo>
                        <a:pt x="906" y="3482"/>
                      </a:lnTo>
                      <a:lnTo>
                        <a:pt x="822" y="3640"/>
                      </a:lnTo>
                      <a:lnTo>
                        <a:pt x="742" y="3796"/>
                      </a:lnTo>
                      <a:lnTo>
                        <a:pt x="670" y="3950"/>
                      </a:lnTo>
                      <a:lnTo>
                        <a:pt x="600" y="4104"/>
                      </a:lnTo>
                      <a:lnTo>
                        <a:pt x="536" y="4254"/>
                      </a:lnTo>
                      <a:lnTo>
                        <a:pt x="478" y="4404"/>
                      </a:lnTo>
                      <a:lnTo>
                        <a:pt x="424" y="4550"/>
                      </a:lnTo>
                      <a:lnTo>
                        <a:pt x="374" y="4694"/>
                      </a:lnTo>
                      <a:lnTo>
                        <a:pt x="326" y="4836"/>
                      </a:lnTo>
                      <a:lnTo>
                        <a:pt x="284" y="4972"/>
                      </a:lnTo>
                      <a:lnTo>
                        <a:pt x="284" y="284"/>
                      </a:lnTo>
                      <a:lnTo>
                        <a:pt x="4939" y="284"/>
                      </a:lnTo>
                      <a:close/>
                      <a:moveTo>
                        <a:pt x="1748" y="6402"/>
                      </a:moveTo>
                      <a:lnTo>
                        <a:pt x="1748" y="6402"/>
                      </a:lnTo>
                      <a:lnTo>
                        <a:pt x="1914" y="6350"/>
                      </a:lnTo>
                      <a:lnTo>
                        <a:pt x="2084" y="6292"/>
                      </a:lnTo>
                      <a:lnTo>
                        <a:pt x="2260" y="6228"/>
                      </a:lnTo>
                      <a:lnTo>
                        <a:pt x="2348" y="6194"/>
                      </a:lnTo>
                      <a:lnTo>
                        <a:pt x="2438" y="6158"/>
                      </a:lnTo>
                      <a:lnTo>
                        <a:pt x="2528" y="6120"/>
                      </a:lnTo>
                      <a:lnTo>
                        <a:pt x="2620" y="6082"/>
                      </a:lnTo>
                      <a:lnTo>
                        <a:pt x="2712" y="6040"/>
                      </a:lnTo>
                      <a:lnTo>
                        <a:pt x="2804" y="5998"/>
                      </a:lnTo>
                      <a:lnTo>
                        <a:pt x="2896" y="5952"/>
                      </a:lnTo>
                      <a:lnTo>
                        <a:pt x="2990" y="5906"/>
                      </a:lnTo>
                      <a:lnTo>
                        <a:pt x="3084" y="5856"/>
                      </a:lnTo>
                      <a:lnTo>
                        <a:pt x="3176" y="5806"/>
                      </a:lnTo>
                      <a:lnTo>
                        <a:pt x="3270" y="5754"/>
                      </a:lnTo>
                      <a:lnTo>
                        <a:pt x="3365" y="5698"/>
                      </a:lnTo>
                      <a:lnTo>
                        <a:pt x="3459" y="5642"/>
                      </a:lnTo>
                      <a:lnTo>
                        <a:pt x="3553" y="5582"/>
                      </a:lnTo>
                      <a:lnTo>
                        <a:pt x="3647" y="5522"/>
                      </a:lnTo>
                      <a:lnTo>
                        <a:pt x="3741" y="5458"/>
                      </a:lnTo>
                      <a:lnTo>
                        <a:pt x="3835" y="5392"/>
                      </a:lnTo>
                      <a:lnTo>
                        <a:pt x="3929" y="5324"/>
                      </a:lnTo>
                      <a:lnTo>
                        <a:pt x="4023" y="5254"/>
                      </a:lnTo>
                      <a:lnTo>
                        <a:pt x="4117" y="5182"/>
                      </a:lnTo>
                      <a:lnTo>
                        <a:pt x="4209" y="5106"/>
                      </a:lnTo>
                      <a:lnTo>
                        <a:pt x="4301" y="5028"/>
                      </a:lnTo>
                      <a:lnTo>
                        <a:pt x="4393" y="4948"/>
                      </a:lnTo>
                      <a:lnTo>
                        <a:pt x="4483" y="4866"/>
                      </a:lnTo>
                      <a:lnTo>
                        <a:pt x="4575" y="4780"/>
                      </a:lnTo>
                      <a:lnTo>
                        <a:pt x="4663" y="4692"/>
                      </a:lnTo>
                      <a:lnTo>
                        <a:pt x="4663" y="4692"/>
                      </a:lnTo>
                      <a:lnTo>
                        <a:pt x="4753" y="4602"/>
                      </a:lnTo>
                      <a:lnTo>
                        <a:pt x="4841" y="4510"/>
                      </a:lnTo>
                      <a:lnTo>
                        <a:pt x="4925" y="4416"/>
                      </a:lnTo>
                      <a:lnTo>
                        <a:pt x="5005" y="4322"/>
                      </a:lnTo>
                      <a:lnTo>
                        <a:pt x="5085" y="4228"/>
                      </a:lnTo>
                      <a:lnTo>
                        <a:pt x="5161" y="4134"/>
                      </a:lnTo>
                      <a:lnTo>
                        <a:pt x="5235" y="4038"/>
                      </a:lnTo>
                      <a:lnTo>
                        <a:pt x="5307" y="3942"/>
                      </a:lnTo>
                      <a:lnTo>
                        <a:pt x="5377" y="3848"/>
                      </a:lnTo>
                      <a:lnTo>
                        <a:pt x="5443" y="3750"/>
                      </a:lnTo>
                      <a:lnTo>
                        <a:pt x="5507" y="3654"/>
                      </a:lnTo>
                      <a:lnTo>
                        <a:pt x="5571" y="3558"/>
                      </a:lnTo>
                      <a:lnTo>
                        <a:pt x="5631" y="3462"/>
                      </a:lnTo>
                      <a:lnTo>
                        <a:pt x="5687" y="3364"/>
                      </a:lnTo>
                      <a:lnTo>
                        <a:pt x="5743" y="3268"/>
                      </a:lnTo>
                      <a:lnTo>
                        <a:pt x="5797" y="3172"/>
                      </a:lnTo>
                      <a:lnTo>
                        <a:pt x="5849" y="3076"/>
                      </a:lnTo>
                      <a:lnTo>
                        <a:pt x="5899" y="2980"/>
                      </a:lnTo>
                      <a:lnTo>
                        <a:pt x="5945" y="2886"/>
                      </a:lnTo>
                      <a:lnTo>
                        <a:pt x="5991" y="2790"/>
                      </a:lnTo>
                      <a:lnTo>
                        <a:pt x="6035" y="2696"/>
                      </a:lnTo>
                      <a:lnTo>
                        <a:pt x="6077" y="2602"/>
                      </a:lnTo>
                      <a:lnTo>
                        <a:pt x="6117" y="2510"/>
                      </a:lnTo>
                      <a:lnTo>
                        <a:pt x="6155" y="2416"/>
                      </a:lnTo>
                      <a:lnTo>
                        <a:pt x="6191" y="2326"/>
                      </a:lnTo>
                      <a:lnTo>
                        <a:pt x="6225" y="2234"/>
                      </a:lnTo>
                      <a:lnTo>
                        <a:pt x="6291" y="2056"/>
                      </a:lnTo>
                      <a:lnTo>
                        <a:pt x="6349" y="1882"/>
                      </a:lnTo>
                      <a:lnTo>
                        <a:pt x="6401" y="1714"/>
                      </a:lnTo>
                      <a:lnTo>
                        <a:pt x="6401" y="6402"/>
                      </a:lnTo>
                      <a:lnTo>
                        <a:pt x="1748" y="6402"/>
                      </a:lnTo>
                      <a:close/>
                    </a:path>
                  </a:pathLst>
                </a:custGeom>
                <a:solidFill>
                  <a:srgbClr val="0F9D58"/>
                </a:solidFill>
                <a:ln>
                  <a:noFill/>
                </a:ln>
              </p:spPr>
              <p:txBody>
                <a:bodyPr spcFirstLastPara="1" wrap="square" lIns="58625" tIns="29300" rIns="58625" bIns="293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799" name="Google Shape;2799;p50"/>
                <p:cNvSpPr txBox="1"/>
                <p:nvPr/>
              </p:nvSpPr>
              <p:spPr>
                <a:xfrm>
                  <a:off x="0" y="667404"/>
                  <a:ext cx="1346200" cy="254948"/>
                </a:xfrm>
                <a:prstGeom prst="rect">
                  <a:avLst/>
                </a:prstGeom>
                <a:noFill/>
                <a:ln>
                  <a:noFill/>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Clr>
                      <a:srgbClr val="000000"/>
                    </a:buClr>
                    <a:buSzPts val="1000"/>
                    <a:buFont typeface="Arial"/>
                    <a:buNone/>
                  </a:pPr>
                  <a:r>
                    <a:rPr lang="en-US" sz="1000" b="1" i="0" u="none" strike="noStrike" cap="none">
                      <a:solidFill>
                        <a:srgbClr val="000000"/>
                      </a:solidFill>
                      <a:latin typeface="Arial"/>
                      <a:ea typeface="Arial"/>
                      <a:cs typeface="Arial"/>
                      <a:sym typeface="Arial"/>
                    </a:rPr>
                    <a:t>FOOD ITEMS</a:t>
                  </a:r>
                  <a:endParaRPr sz="850" b="0" i="0" u="none" strike="noStrike" cap="none">
                    <a:solidFill>
                      <a:srgbClr val="000000"/>
                    </a:solidFill>
                    <a:latin typeface="Arial"/>
                    <a:ea typeface="Arial"/>
                    <a:cs typeface="Arial"/>
                    <a:sym typeface="Arial"/>
                  </a:endParaRPr>
                </a:p>
              </p:txBody>
            </p:sp>
          </p:grpSp>
          <p:grpSp>
            <p:nvGrpSpPr>
              <p:cNvPr id="2800" name="Google Shape;2800;p50"/>
              <p:cNvGrpSpPr/>
              <p:nvPr/>
            </p:nvGrpSpPr>
            <p:grpSpPr>
              <a:xfrm>
                <a:off x="1407207" y="0"/>
                <a:ext cx="2073910" cy="954158"/>
                <a:chOff x="-174" y="0"/>
                <a:chExt cx="2073910" cy="954640"/>
              </a:xfrm>
            </p:grpSpPr>
            <p:grpSp>
              <p:nvGrpSpPr>
                <p:cNvPr id="2801" name="Google Shape;2801;p50"/>
                <p:cNvGrpSpPr/>
                <p:nvPr/>
              </p:nvGrpSpPr>
              <p:grpSpPr>
                <a:xfrm>
                  <a:off x="771284" y="0"/>
                  <a:ext cx="522697" cy="523008"/>
                  <a:chOff x="1880196" y="0"/>
                  <a:chExt cx="6700" cy="6704"/>
                </a:xfrm>
              </p:grpSpPr>
              <p:sp>
                <p:nvSpPr>
                  <p:cNvPr id="2802" name="Google Shape;2802;p50"/>
                  <p:cNvSpPr/>
                  <p:nvPr/>
                </p:nvSpPr>
                <p:spPr>
                  <a:xfrm>
                    <a:off x="1880196" y="0"/>
                    <a:ext cx="6700" cy="6704"/>
                  </a:xfrm>
                  <a:custGeom>
                    <a:avLst/>
                    <a:gdLst/>
                    <a:ahLst/>
                    <a:cxnLst/>
                    <a:rect l="l" t="t" r="r" b="b"/>
                    <a:pathLst>
                      <a:path w="6700" h="6704" extrusionOk="0">
                        <a:moveTo>
                          <a:pt x="0" y="0"/>
                        </a:moveTo>
                        <a:lnTo>
                          <a:pt x="0" y="0"/>
                        </a:lnTo>
                        <a:lnTo>
                          <a:pt x="0" y="6704"/>
                        </a:lnTo>
                        <a:lnTo>
                          <a:pt x="0" y="6704"/>
                        </a:lnTo>
                        <a:lnTo>
                          <a:pt x="6700" y="6704"/>
                        </a:lnTo>
                        <a:lnTo>
                          <a:pt x="6700" y="5716"/>
                        </a:lnTo>
                        <a:lnTo>
                          <a:pt x="6700" y="4923"/>
                        </a:lnTo>
                        <a:lnTo>
                          <a:pt x="6700" y="4129"/>
                        </a:lnTo>
                        <a:lnTo>
                          <a:pt x="6700" y="3227"/>
                        </a:lnTo>
                        <a:lnTo>
                          <a:pt x="6700" y="3053"/>
                        </a:lnTo>
                        <a:lnTo>
                          <a:pt x="6700" y="2383"/>
                        </a:lnTo>
                        <a:lnTo>
                          <a:pt x="6700" y="1588"/>
                        </a:lnTo>
                        <a:lnTo>
                          <a:pt x="6700" y="794"/>
                        </a:lnTo>
                        <a:lnTo>
                          <a:pt x="6700" y="0"/>
                        </a:lnTo>
                        <a:lnTo>
                          <a:pt x="6700" y="0"/>
                        </a:lnTo>
                        <a:lnTo>
                          <a:pt x="0" y="0"/>
                        </a:lnTo>
                        <a:close/>
                        <a:moveTo>
                          <a:pt x="286" y="3513"/>
                        </a:moveTo>
                        <a:lnTo>
                          <a:pt x="818" y="3513"/>
                        </a:lnTo>
                        <a:lnTo>
                          <a:pt x="818" y="3513"/>
                        </a:lnTo>
                        <a:lnTo>
                          <a:pt x="804" y="3563"/>
                        </a:lnTo>
                        <a:lnTo>
                          <a:pt x="790" y="3609"/>
                        </a:lnTo>
                        <a:lnTo>
                          <a:pt x="770" y="3655"/>
                        </a:lnTo>
                        <a:lnTo>
                          <a:pt x="748" y="3701"/>
                        </a:lnTo>
                        <a:lnTo>
                          <a:pt x="722" y="3743"/>
                        </a:lnTo>
                        <a:lnTo>
                          <a:pt x="694" y="3783"/>
                        </a:lnTo>
                        <a:lnTo>
                          <a:pt x="664" y="3821"/>
                        </a:lnTo>
                        <a:lnTo>
                          <a:pt x="630" y="3857"/>
                        </a:lnTo>
                        <a:lnTo>
                          <a:pt x="594" y="3891"/>
                        </a:lnTo>
                        <a:lnTo>
                          <a:pt x="556" y="3923"/>
                        </a:lnTo>
                        <a:lnTo>
                          <a:pt x="516" y="3951"/>
                        </a:lnTo>
                        <a:lnTo>
                          <a:pt x="472" y="3975"/>
                        </a:lnTo>
                        <a:lnTo>
                          <a:pt x="428" y="3997"/>
                        </a:lnTo>
                        <a:lnTo>
                          <a:pt x="382" y="4017"/>
                        </a:lnTo>
                        <a:lnTo>
                          <a:pt x="334" y="4033"/>
                        </a:lnTo>
                        <a:lnTo>
                          <a:pt x="286" y="4045"/>
                        </a:lnTo>
                        <a:lnTo>
                          <a:pt x="286" y="3513"/>
                        </a:lnTo>
                        <a:close/>
                        <a:moveTo>
                          <a:pt x="286" y="5886"/>
                        </a:moveTo>
                        <a:lnTo>
                          <a:pt x="286" y="5886"/>
                        </a:lnTo>
                        <a:lnTo>
                          <a:pt x="334" y="5898"/>
                        </a:lnTo>
                        <a:lnTo>
                          <a:pt x="382" y="5914"/>
                        </a:lnTo>
                        <a:lnTo>
                          <a:pt x="428" y="5934"/>
                        </a:lnTo>
                        <a:lnTo>
                          <a:pt x="472" y="5956"/>
                        </a:lnTo>
                        <a:lnTo>
                          <a:pt x="516" y="5980"/>
                        </a:lnTo>
                        <a:lnTo>
                          <a:pt x="556" y="6008"/>
                        </a:lnTo>
                        <a:lnTo>
                          <a:pt x="594" y="6040"/>
                        </a:lnTo>
                        <a:lnTo>
                          <a:pt x="630" y="6074"/>
                        </a:lnTo>
                        <a:lnTo>
                          <a:pt x="664" y="6110"/>
                        </a:lnTo>
                        <a:lnTo>
                          <a:pt x="694" y="6148"/>
                        </a:lnTo>
                        <a:lnTo>
                          <a:pt x="722" y="6188"/>
                        </a:lnTo>
                        <a:lnTo>
                          <a:pt x="748" y="6230"/>
                        </a:lnTo>
                        <a:lnTo>
                          <a:pt x="770" y="6276"/>
                        </a:lnTo>
                        <a:lnTo>
                          <a:pt x="790" y="6322"/>
                        </a:lnTo>
                        <a:lnTo>
                          <a:pt x="804" y="6368"/>
                        </a:lnTo>
                        <a:lnTo>
                          <a:pt x="818" y="6418"/>
                        </a:lnTo>
                        <a:lnTo>
                          <a:pt x="286" y="6418"/>
                        </a:lnTo>
                        <a:lnTo>
                          <a:pt x="286" y="5886"/>
                        </a:lnTo>
                        <a:close/>
                        <a:moveTo>
                          <a:pt x="5882" y="6418"/>
                        </a:moveTo>
                        <a:lnTo>
                          <a:pt x="5882" y="6418"/>
                        </a:lnTo>
                        <a:lnTo>
                          <a:pt x="5896" y="6368"/>
                        </a:lnTo>
                        <a:lnTo>
                          <a:pt x="5912" y="6322"/>
                        </a:lnTo>
                        <a:lnTo>
                          <a:pt x="5930" y="6276"/>
                        </a:lnTo>
                        <a:lnTo>
                          <a:pt x="5952" y="6230"/>
                        </a:lnTo>
                        <a:lnTo>
                          <a:pt x="5978" y="6188"/>
                        </a:lnTo>
                        <a:lnTo>
                          <a:pt x="6006" y="6148"/>
                        </a:lnTo>
                        <a:lnTo>
                          <a:pt x="6036" y="6110"/>
                        </a:lnTo>
                        <a:lnTo>
                          <a:pt x="6070" y="6074"/>
                        </a:lnTo>
                        <a:lnTo>
                          <a:pt x="6106" y="6040"/>
                        </a:lnTo>
                        <a:lnTo>
                          <a:pt x="6144" y="6008"/>
                        </a:lnTo>
                        <a:lnTo>
                          <a:pt x="6186" y="5980"/>
                        </a:lnTo>
                        <a:lnTo>
                          <a:pt x="6228" y="5956"/>
                        </a:lnTo>
                        <a:lnTo>
                          <a:pt x="6272" y="5934"/>
                        </a:lnTo>
                        <a:lnTo>
                          <a:pt x="6318" y="5914"/>
                        </a:lnTo>
                        <a:lnTo>
                          <a:pt x="6366" y="5898"/>
                        </a:lnTo>
                        <a:lnTo>
                          <a:pt x="6416" y="5886"/>
                        </a:lnTo>
                        <a:lnTo>
                          <a:pt x="6416" y="6418"/>
                        </a:lnTo>
                        <a:lnTo>
                          <a:pt x="5882" y="6418"/>
                        </a:lnTo>
                        <a:close/>
                        <a:moveTo>
                          <a:pt x="6416" y="5596"/>
                        </a:moveTo>
                        <a:lnTo>
                          <a:pt x="6416" y="5596"/>
                        </a:lnTo>
                        <a:lnTo>
                          <a:pt x="6376" y="5604"/>
                        </a:lnTo>
                        <a:lnTo>
                          <a:pt x="6336" y="5612"/>
                        </a:lnTo>
                        <a:lnTo>
                          <a:pt x="6298" y="5622"/>
                        </a:lnTo>
                        <a:lnTo>
                          <a:pt x="6260" y="5632"/>
                        </a:lnTo>
                        <a:lnTo>
                          <a:pt x="6224" y="5646"/>
                        </a:lnTo>
                        <a:lnTo>
                          <a:pt x="6188" y="5660"/>
                        </a:lnTo>
                        <a:lnTo>
                          <a:pt x="6152" y="5676"/>
                        </a:lnTo>
                        <a:lnTo>
                          <a:pt x="6116" y="5692"/>
                        </a:lnTo>
                        <a:lnTo>
                          <a:pt x="6082" y="5710"/>
                        </a:lnTo>
                        <a:lnTo>
                          <a:pt x="6050" y="5730"/>
                        </a:lnTo>
                        <a:lnTo>
                          <a:pt x="6018" y="5750"/>
                        </a:lnTo>
                        <a:lnTo>
                          <a:pt x="5986" y="5772"/>
                        </a:lnTo>
                        <a:lnTo>
                          <a:pt x="5954" y="5796"/>
                        </a:lnTo>
                        <a:lnTo>
                          <a:pt x="5926" y="5820"/>
                        </a:lnTo>
                        <a:lnTo>
                          <a:pt x="5896" y="5846"/>
                        </a:lnTo>
                        <a:lnTo>
                          <a:pt x="5870" y="5872"/>
                        </a:lnTo>
                        <a:lnTo>
                          <a:pt x="5842" y="5900"/>
                        </a:lnTo>
                        <a:lnTo>
                          <a:pt x="5816" y="5928"/>
                        </a:lnTo>
                        <a:lnTo>
                          <a:pt x="5792" y="5958"/>
                        </a:lnTo>
                        <a:lnTo>
                          <a:pt x="5770" y="5988"/>
                        </a:lnTo>
                        <a:lnTo>
                          <a:pt x="5748" y="6020"/>
                        </a:lnTo>
                        <a:lnTo>
                          <a:pt x="5726" y="6052"/>
                        </a:lnTo>
                        <a:lnTo>
                          <a:pt x="5708" y="6086"/>
                        </a:lnTo>
                        <a:lnTo>
                          <a:pt x="5688" y="6120"/>
                        </a:lnTo>
                        <a:lnTo>
                          <a:pt x="5672" y="6154"/>
                        </a:lnTo>
                        <a:lnTo>
                          <a:pt x="5656" y="6190"/>
                        </a:lnTo>
                        <a:lnTo>
                          <a:pt x="5642" y="6226"/>
                        </a:lnTo>
                        <a:lnTo>
                          <a:pt x="5630" y="6264"/>
                        </a:lnTo>
                        <a:lnTo>
                          <a:pt x="5618" y="6302"/>
                        </a:lnTo>
                        <a:lnTo>
                          <a:pt x="5608" y="6340"/>
                        </a:lnTo>
                        <a:lnTo>
                          <a:pt x="5600" y="6378"/>
                        </a:lnTo>
                        <a:lnTo>
                          <a:pt x="5594" y="6418"/>
                        </a:lnTo>
                        <a:lnTo>
                          <a:pt x="1106" y="6418"/>
                        </a:lnTo>
                        <a:lnTo>
                          <a:pt x="1106" y="6418"/>
                        </a:lnTo>
                        <a:lnTo>
                          <a:pt x="1100" y="6378"/>
                        </a:lnTo>
                        <a:lnTo>
                          <a:pt x="1092" y="6340"/>
                        </a:lnTo>
                        <a:lnTo>
                          <a:pt x="1082" y="6302"/>
                        </a:lnTo>
                        <a:lnTo>
                          <a:pt x="1070" y="6264"/>
                        </a:lnTo>
                        <a:lnTo>
                          <a:pt x="1058" y="6226"/>
                        </a:lnTo>
                        <a:lnTo>
                          <a:pt x="1044" y="6190"/>
                        </a:lnTo>
                        <a:lnTo>
                          <a:pt x="1028" y="6154"/>
                        </a:lnTo>
                        <a:lnTo>
                          <a:pt x="1012" y="6120"/>
                        </a:lnTo>
                        <a:lnTo>
                          <a:pt x="994" y="6086"/>
                        </a:lnTo>
                        <a:lnTo>
                          <a:pt x="974" y="6052"/>
                        </a:lnTo>
                        <a:lnTo>
                          <a:pt x="952" y="6020"/>
                        </a:lnTo>
                        <a:lnTo>
                          <a:pt x="930" y="5988"/>
                        </a:lnTo>
                        <a:lnTo>
                          <a:pt x="908" y="5958"/>
                        </a:lnTo>
                        <a:lnTo>
                          <a:pt x="884" y="5928"/>
                        </a:lnTo>
                        <a:lnTo>
                          <a:pt x="858" y="5900"/>
                        </a:lnTo>
                        <a:lnTo>
                          <a:pt x="832" y="5872"/>
                        </a:lnTo>
                        <a:lnTo>
                          <a:pt x="804" y="5846"/>
                        </a:lnTo>
                        <a:lnTo>
                          <a:pt x="774" y="5820"/>
                        </a:lnTo>
                        <a:lnTo>
                          <a:pt x="746" y="5796"/>
                        </a:lnTo>
                        <a:lnTo>
                          <a:pt x="714" y="5772"/>
                        </a:lnTo>
                        <a:lnTo>
                          <a:pt x="684" y="5750"/>
                        </a:lnTo>
                        <a:lnTo>
                          <a:pt x="650" y="5730"/>
                        </a:lnTo>
                        <a:lnTo>
                          <a:pt x="618" y="5710"/>
                        </a:lnTo>
                        <a:lnTo>
                          <a:pt x="584" y="5692"/>
                        </a:lnTo>
                        <a:lnTo>
                          <a:pt x="548" y="5676"/>
                        </a:lnTo>
                        <a:lnTo>
                          <a:pt x="512" y="5660"/>
                        </a:lnTo>
                        <a:lnTo>
                          <a:pt x="476" y="5646"/>
                        </a:lnTo>
                        <a:lnTo>
                          <a:pt x="440" y="5632"/>
                        </a:lnTo>
                        <a:lnTo>
                          <a:pt x="402" y="5622"/>
                        </a:lnTo>
                        <a:lnTo>
                          <a:pt x="364" y="5612"/>
                        </a:lnTo>
                        <a:lnTo>
                          <a:pt x="324" y="5604"/>
                        </a:lnTo>
                        <a:lnTo>
                          <a:pt x="286" y="5596"/>
                        </a:lnTo>
                        <a:lnTo>
                          <a:pt x="286" y="4923"/>
                        </a:lnTo>
                        <a:lnTo>
                          <a:pt x="286" y="4335"/>
                        </a:lnTo>
                        <a:lnTo>
                          <a:pt x="286" y="4335"/>
                        </a:lnTo>
                        <a:lnTo>
                          <a:pt x="324" y="4327"/>
                        </a:lnTo>
                        <a:lnTo>
                          <a:pt x="364" y="4319"/>
                        </a:lnTo>
                        <a:lnTo>
                          <a:pt x="402" y="4309"/>
                        </a:lnTo>
                        <a:lnTo>
                          <a:pt x="440" y="4299"/>
                        </a:lnTo>
                        <a:lnTo>
                          <a:pt x="476" y="4285"/>
                        </a:lnTo>
                        <a:lnTo>
                          <a:pt x="512" y="4271"/>
                        </a:lnTo>
                        <a:lnTo>
                          <a:pt x="548" y="4255"/>
                        </a:lnTo>
                        <a:lnTo>
                          <a:pt x="584" y="4239"/>
                        </a:lnTo>
                        <a:lnTo>
                          <a:pt x="618" y="4221"/>
                        </a:lnTo>
                        <a:lnTo>
                          <a:pt x="650" y="4201"/>
                        </a:lnTo>
                        <a:lnTo>
                          <a:pt x="684" y="4181"/>
                        </a:lnTo>
                        <a:lnTo>
                          <a:pt x="714" y="4159"/>
                        </a:lnTo>
                        <a:lnTo>
                          <a:pt x="746" y="4135"/>
                        </a:lnTo>
                        <a:lnTo>
                          <a:pt x="774" y="4111"/>
                        </a:lnTo>
                        <a:lnTo>
                          <a:pt x="804" y="4085"/>
                        </a:lnTo>
                        <a:lnTo>
                          <a:pt x="832" y="4059"/>
                        </a:lnTo>
                        <a:lnTo>
                          <a:pt x="858" y="4031"/>
                        </a:lnTo>
                        <a:lnTo>
                          <a:pt x="884" y="4003"/>
                        </a:lnTo>
                        <a:lnTo>
                          <a:pt x="908" y="3973"/>
                        </a:lnTo>
                        <a:lnTo>
                          <a:pt x="930" y="3943"/>
                        </a:lnTo>
                        <a:lnTo>
                          <a:pt x="952" y="3911"/>
                        </a:lnTo>
                        <a:lnTo>
                          <a:pt x="974" y="3879"/>
                        </a:lnTo>
                        <a:lnTo>
                          <a:pt x="994" y="3845"/>
                        </a:lnTo>
                        <a:lnTo>
                          <a:pt x="1012" y="3811"/>
                        </a:lnTo>
                        <a:lnTo>
                          <a:pt x="1028" y="3777"/>
                        </a:lnTo>
                        <a:lnTo>
                          <a:pt x="1044" y="3741"/>
                        </a:lnTo>
                        <a:lnTo>
                          <a:pt x="1058" y="3705"/>
                        </a:lnTo>
                        <a:lnTo>
                          <a:pt x="1070" y="3667"/>
                        </a:lnTo>
                        <a:lnTo>
                          <a:pt x="1082" y="3629"/>
                        </a:lnTo>
                        <a:lnTo>
                          <a:pt x="1092" y="3591"/>
                        </a:lnTo>
                        <a:lnTo>
                          <a:pt x="1100" y="3553"/>
                        </a:lnTo>
                        <a:lnTo>
                          <a:pt x="1106" y="3513"/>
                        </a:lnTo>
                        <a:lnTo>
                          <a:pt x="5594" y="3513"/>
                        </a:lnTo>
                        <a:lnTo>
                          <a:pt x="5594" y="3513"/>
                        </a:lnTo>
                        <a:lnTo>
                          <a:pt x="5600" y="3553"/>
                        </a:lnTo>
                        <a:lnTo>
                          <a:pt x="5608" y="3591"/>
                        </a:lnTo>
                        <a:lnTo>
                          <a:pt x="5618" y="3629"/>
                        </a:lnTo>
                        <a:lnTo>
                          <a:pt x="5630" y="3667"/>
                        </a:lnTo>
                        <a:lnTo>
                          <a:pt x="5642" y="3705"/>
                        </a:lnTo>
                        <a:lnTo>
                          <a:pt x="5656" y="3741"/>
                        </a:lnTo>
                        <a:lnTo>
                          <a:pt x="5672" y="3777"/>
                        </a:lnTo>
                        <a:lnTo>
                          <a:pt x="5688" y="3811"/>
                        </a:lnTo>
                        <a:lnTo>
                          <a:pt x="5708" y="3845"/>
                        </a:lnTo>
                        <a:lnTo>
                          <a:pt x="5726" y="3879"/>
                        </a:lnTo>
                        <a:lnTo>
                          <a:pt x="5748" y="3911"/>
                        </a:lnTo>
                        <a:lnTo>
                          <a:pt x="5770" y="3943"/>
                        </a:lnTo>
                        <a:lnTo>
                          <a:pt x="5792" y="3973"/>
                        </a:lnTo>
                        <a:lnTo>
                          <a:pt x="5816" y="4003"/>
                        </a:lnTo>
                        <a:lnTo>
                          <a:pt x="5842" y="4031"/>
                        </a:lnTo>
                        <a:lnTo>
                          <a:pt x="5870" y="4059"/>
                        </a:lnTo>
                        <a:lnTo>
                          <a:pt x="5896" y="4085"/>
                        </a:lnTo>
                        <a:lnTo>
                          <a:pt x="5926" y="4111"/>
                        </a:lnTo>
                        <a:lnTo>
                          <a:pt x="5954" y="4135"/>
                        </a:lnTo>
                        <a:lnTo>
                          <a:pt x="5986" y="4159"/>
                        </a:lnTo>
                        <a:lnTo>
                          <a:pt x="6018" y="4181"/>
                        </a:lnTo>
                        <a:lnTo>
                          <a:pt x="6050" y="4201"/>
                        </a:lnTo>
                        <a:lnTo>
                          <a:pt x="6082" y="4221"/>
                        </a:lnTo>
                        <a:lnTo>
                          <a:pt x="6116" y="4239"/>
                        </a:lnTo>
                        <a:lnTo>
                          <a:pt x="6152" y="4255"/>
                        </a:lnTo>
                        <a:lnTo>
                          <a:pt x="6188" y="4271"/>
                        </a:lnTo>
                        <a:lnTo>
                          <a:pt x="6224" y="4285"/>
                        </a:lnTo>
                        <a:lnTo>
                          <a:pt x="6260" y="4299"/>
                        </a:lnTo>
                        <a:lnTo>
                          <a:pt x="6298" y="4309"/>
                        </a:lnTo>
                        <a:lnTo>
                          <a:pt x="6336" y="4319"/>
                        </a:lnTo>
                        <a:lnTo>
                          <a:pt x="6376" y="4327"/>
                        </a:lnTo>
                        <a:lnTo>
                          <a:pt x="6416" y="4335"/>
                        </a:lnTo>
                        <a:lnTo>
                          <a:pt x="6416" y="4923"/>
                        </a:lnTo>
                        <a:lnTo>
                          <a:pt x="6416" y="5596"/>
                        </a:lnTo>
                        <a:close/>
                        <a:moveTo>
                          <a:pt x="6416" y="4045"/>
                        </a:moveTo>
                        <a:lnTo>
                          <a:pt x="6416" y="4045"/>
                        </a:lnTo>
                        <a:lnTo>
                          <a:pt x="6366" y="4033"/>
                        </a:lnTo>
                        <a:lnTo>
                          <a:pt x="6318" y="4017"/>
                        </a:lnTo>
                        <a:lnTo>
                          <a:pt x="6272" y="3997"/>
                        </a:lnTo>
                        <a:lnTo>
                          <a:pt x="6228" y="3975"/>
                        </a:lnTo>
                        <a:lnTo>
                          <a:pt x="6186" y="3951"/>
                        </a:lnTo>
                        <a:lnTo>
                          <a:pt x="6144" y="3923"/>
                        </a:lnTo>
                        <a:lnTo>
                          <a:pt x="6106" y="3891"/>
                        </a:lnTo>
                        <a:lnTo>
                          <a:pt x="6070" y="3857"/>
                        </a:lnTo>
                        <a:lnTo>
                          <a:pt x="6036" y="3821"/>
                        </a:lnTo>
                        <a:lnTo>
                          <a:pt x="6006" y="3783"/>
                        </a:lnTo>
                        <a:lnTo>
                          <a:pt x="5978" y="3743"/>
                        </a:lnTo>
                        <a:lnTo>
                          <a:pt x="5952" y="3701"/>
                        </a:lnTo>
                        <a:lnTo>
                          <a:pt x="5930" y="3655"/>
                        </a:lnTo>
                        <a:lnTo>
                          <a:pt x="5912" y="3609"/>
                        </a:lnTo>
                        <a:lnTo>
                          <a:pt x="5896" y="3563"/>
                        </a:lnTo>
                        <a:lnTo>
                          <a:pt x="5882" y="3513"/>
                        </a:lnTo>
                        <a:lnTo>
                          <a:pt x="6416" y="3513"/>
                        </a:lnTo>
                        <a:lnTo>
                          <a:pt x="6416" y="4045"/>
                        </a:lnTo>
                        <a:close/>
                        <a:moveTo>
                          <a:pt x="6416" y="3227"/>
                        </a:moveTo>
                        <a:lnTo>
                          <a:pt x="286" y="3227"/>
                        </a:lnTo>
                        <a:lnTo>
                          <a:pt x="286" y="3053"/>
                        </a:lnTo>
                        <a:lnTo>
                          <a:pt x="286" y="2669"/>
                        </a:lnTo>
                        <a:lnTo>
                          <a:pt x="6416" y="2669"/>
                        </a:lnTo>
                        <a:lnTo>
                          <a:pt x="6416" y="3053"/>
                        </a:lnTo>
                        <a:lnTo>
                          <a:pt x="6416" y="3227"/>
                        </a:lnTo>
                        <a:close/>
                        <a:moveTo>
                          <a:pt x="286" y="2383"/>
                        </a:moveTo>
                        <a:lnTo>
                          <a:pt x="286" y="1875"/>
                        </a:lnTo>
                        <a:lnTo>
                          <a:pt x="6416" y="1875"/>
                        </a:lnTo>
                        <a:lnTo>
                          <a:pt x="6416" y="2383"/>
                        </a:lnTo>
                        <a:lnTo>
                          <a:pt x="286" y="2383"/>
                        </a:lnTo>
                        <a:close/>
                        <a:moveTo>
                          <a:pt x="286" y="1588"/>
                        </a:moveTo>
                        <a:lnTo>
                          <a:pt x="286" y="1080"/>
                        </a:lnTo>
                        <a:lnTo>
                          <a:pt x="6416" y="1080"/>
                        </a:lnTo>
                        <a:lnTo>
                          <a:pt x="6416" y="1588"/>
                        </a:lnTo>
                        <a:lnTo>
                          <a:pt x="286" y="1588"/>
                        </a:lnTo>
                        <a:close/>
                        <a:moveTo>
                          <a:pt x="286" y="794"/>
                        </a:moveTo>
                        <a:lnTo>
                          <a:pt x="286" y="286"/>
                        </a:lnTo>
                        <a:lnTo>
                          <a:pt x="6416" y="286"/>
                        </a:lnTo>
                        <a:lnTo>
                          <a:pt x="6416" y="794"/>
                        </a:lnTo>
                        <a:lnTo>
                          <a:pt x="286" y="794"/>
                        </a:lnTo>
                        <a:close/>
                      </a:path>
                    </a:pathLst>
                  </a:custGeom>
                  <a:solidFill>
                    <a:srgbClr val="0F9D58"/>
                  </a:solidFill>
                  <a:ln>
                    <a:noFill/>
                  </a:ln>
                </p:spPr>
                <p:txBody>
                  <a:bodyPr spcFirstLastPara="1" wrap="square" lIns="58625" tIns="29300" rIns="58625" bIns="293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03" name="Google Shape;2803;p50"/>
                  <p:cNvSpPr/>
                  <p:nvPr/>
                </p:nvSpPr>
                <p:spPr>
                  <a:xfrm>
                    <a:off x="1882570" y="3989"/>
                    <a:ext cx="1952" cy="1953"/>
                  </a:xfrm>
                  <a:custGeom>
                    <a:avLst/>
                    <a:gdLst/>
                    <a:ahLst/>
                    <a:cxnLst/>
                    <a:rect l="l" t="t" r="r" b="b"/>
                    <a:pathLst>
                      <a:path w="1952" h="1953" extrusionOk="0">
                        <a:moveTo>
                          <a:pt x="976" y="0"/>
                        </a:moveTo>
                        <a:lnTo>
                          <a:pt x="976" y="0"/>
                        </a:lnTo>
                        <a:lnTo>
                          <a:pt x="926" y="2"/>
                        </a:lnTo>
                        <a:lnTo>
                          <a:pt x="876" y="6"/>
                        </a:lnTo>
                        <a:lnTo>
                          <a:pt x="828" y="12"/>
                        </a:lnTo>
                        <a:lnTo>
                          <a:pt x="780" y="20"/>
                        </a:lnTo>
                        <a:lnTo>
                          <a:pt x="732" y="30"/>
                        </a:lnTo>
                        <a:lnTo>
                          <a:pt x="686" y="44"/>
                        </a:lnTo>
                        <a:lnTo>
                          <a:pt x="640" y="60"/>
                        </a:lnTo>
                        <a:lnTo>
                          <a:pt x="596" y="76"/>
                        </a:lnTo>
                        <a:lnTo>
                          <a:pt x="554" y="96"/>
                        </a:lnTo>
                        <a:lnTo>
                          <a:pt x="512" y="118"/>
                        </a:lnTo>
                        <a:lnTo>
                          <a:pt x="470" y="142"/>
                        </a:lnTo>
                        <a:lnTo>
                          <a:pt x="430" y="166"/>
                        </a:lnTo>
                        <a:lnTo>
                          <a:pt x="392" y="194"/>
                        </a:lnTo>
                        <a:lnTo>
                          <a:pt x="356" y="224"/>
                        </a:lnTo>
                        <a:lnTo>
                          <a:pt x="320" y="254"/>
                        </a:lnTo>
                        <a:lnTo>
                          <a:pt x="286" y="286"/>
                        </a:lnTo>
                        <a:lnTo>
                          <a:pt x="254" y="320"/>
                        </a:lnTo>
                        <a:lnTo>
                          <a:pt x="224" y="356"/>
                        </a:lnTo>
                        <a:lnTo>
                          <a:pt x="194" y="392"/>
                        </a:lnTo>
                        <a:lnTo>
                          <a:pt x="168" y="430"/>
                        </a:lnTo>
                        <a:lnTo>
                          <a:pt x="142" y="470"/>
                        </a:lnTo>
                        <a:lnTo>
                          <a:pt x="118" y="512"/>
                        </a:lnTo>
                        <a:lnTo>
                          <a:pt x="96" y="554"/>
                        </a:lnTo>
                        <a:lnTo>
                          <a:pt x="78" y="596"/>
                        </a:lnTo>
                        <a:lnTo>
                          <a:pt x="60" y="640"/>
                        </a:lnTo>
                        <a:lnTo>
                          <a:pt x="44" y="686"/>
                        </a:lnTo>
                        <a:lnTo>
                          <a:pt x="32" y="732"/>
                        </a:lnTo>
                        <a:lnTo>
                          <a:pt x="20" y="780"/>
                        </a:lnTo>
                        <a:lnTo>
                          <a:pt x="12" y="828"/>
                        </a:lnTo>
                        <a:lnTo>
                          <a:pt x="6" y="876"/>
                        </a:lnTo>
                        <a:lnTo>
                          <a:pt x="2" y="926"/>
                        </a:lnTo>
                        <a:lnTo>
                          <a:pt x="0" y="976"/>
                        </a:lnTo>
                        <a:lnTo>
                          <a:pt x="0" y="976"/>
                        </a:lnTo>
                        <a:lnTo>
                          <a:pt x="2" y="1026"/>
                        </a:lnTo>
                        <a:lnTo>
                          <a:pt x="6" y="1077"/>
                        </a:lnTo>
                        <a:lnTo>
                          <a:pt x="12" y="1125"/>
                        </a:lnTo>
                        <a:lnTo>
                          <a:pt x="20" y="1173"/>
                        </a:lnTo>
                        <a:lnTo>
                          <a:pt x="32" y="1221"/>
                        </a:lnTo>
                        <a:lnTo>
                          <a:pt x="44" y="1267"/>
                        </a:lnTo>
                        <a:lnTo>
                          <a:pt x="60" y="1313"/>
                        </a:lnTo>
                        <a:lnTo>
                          <a:pt x="78" y="1357"/>
                        </a:lnTo>
                        <a:lnTo>
                          <a:pt x="96" y="1399"/>
                        </a:lnTo>
                        <a:lnTo>
                          <a:pt x="118" y="1441"/>
                        </a:lnTo>
                        <a:lnTo>
                          <a:pt x="142" y="1483"/>
                        </a:lnTo>
                        <a:lnTo>
                          <a:pt x="168" y="1523"/>
                        </a:lnTo>
                        <a:lnTo>
                          <a:pt x="194" y="1561"/>
                        </a:lnTo>
                        <a:lnTo>
                          <a:pt x="224" y="1597"/>
                        </a:lnTo>
                        <a:lnTo>
                          <a:pt x="254" y="1633"/>
                        </a:lnTo>
                        <a:lnTo>
                          <a:pt x="286" y="1667"/>
                        </a:lnTo>
                        <a:lnTo>
                          <a:pt x="320" y="1699"/>
                        </a:lnTo>
                        <a:lnTo>
                          <a:pt x="356" y="1729"/>
                        </a:lnTo>
                        <a:lnTo>
                          <a:pt x="392" y="1759"/>
                        </a:lnTo>
                        <a:lnTo>
                          <a:pt x="430" y="1785"/>
                        </a:lnTo>
                        <a:lnTo>
                          <a:pt x="470" y="1811"/>
                        </a:lnTo>
                        <a:lnTo>
                          <a:pt x="512" y="1835"/>
                        </a:lnTo>
                        <a:lnTo>
                          <a:pt x="554" y="1857"/>
                        </a:lnTo>
                        <a:lnTo>
                          <a:pt x="596" y="1877"/>
                        </a:lnTo>
                        <a:lnTo>
                          <a:pt x="640" y="1893"/>
                        </a:lnTo>
                        <a:lnTo>
                          <a:pt x="686" y="1909"/>
                        </a:lnTo>
                        <a:lnTo>
                          <a:pt x="732" y="1923"/>
                        </a:lnTo>
                        <a:lnTo>
                          <a:pt x="780" y="1933"/>
                        </a:lnTo>
                        <a:lnTo>
                          <a:pt x="828" y="1941"/>
                        </a:lnTo>
                        <a:lnTo>
                          <a:pt x="876" y="1947"/>
                        </a:lnTo>
                        <a:lnTo>
                          <a:pt x="926" y="1951"/>
                        </a:lnTo>
                        <a:lnTo>
                          <a:pt x="976" y="1953"/>
                        </a:lnTo>
                        <a:lnTo>
                          <a:pt x="976" y="1953"/>
                        </a:lnTo>
                        <a:lnTo>
                          <a:pt x="1026" y="1951"/>
                        </a:lnTo>
                        <a:lnTo>
                          <a:pt x="1076" y="1947"/>
                        </a:lnTo>
                        <a:lnTo>
                          <a:pt x="1124" y="1941"/>
                        </a:lnTo>
                        <a:lnTo>
                          <a:pt x="1172" y="1933"/>
                        </a:lnTo>
                        <a:lnTo>
                          <a:pt x="1220" y="1923"/>
                        </a:lnTo>
                        <a:lnTo>
                          <a:pt x="1266" y="1909"/>
                        </a:lnTo>
                        <a:lnTo>
                          <a:pt x="1312" y="1893"/>
                        </a:lnTo>
                        <a:lnTo>
                          <a:pt x="1356" y="1877"/>
                        </a:lnTo>
                        <a:lnTo>
                          <a:pt x="1398" y="1857"/>
                        </a:lnTo>
                        <a:lnTo>
                          <a:pt x="1440" y="1835"/>
                        </a:lnTo>
                        <a:lnTo>
                          <a:pt x="1482" y="1811"/>
                        </a:lnTo>
                        <a:lnTo>
                          <a:pt x="1522" y="1785"/>
                        </a:lnTo>
                        <a:lnTo>
                          <a:pt x="1560" y="1759"/>
                        </a:lnTo>
                        <a:lnTo>
                          <a:pt x="1596" y="1729"/>
                        </a:lnTo>
                        <a:lnTo>
                          <a:pt x="1632" y="1699"/>
                        </a:lnTo>
                        <a:lnTo>
                          <a:pt x="1666" y="1667"/>
                        </a:lnTo>
                        <a:lnTo>
                          <a:pt x="1698" y="1633"/>
                        </a:lnTo>
                        <a:lnTo>
                          <a:pt x="1728" y="1597"/>
                        </a:lnTo>
                        <a:lnTo>
                          <a:pt x="1758" y="1561"/>
                        </a:lnTo>
                        <a:lnTo>
                          <a:pt x="1786" y="1523"/>
                        </a:lnTo>
                        <a:lnTo>
                          <a:pt x="1810" y="1483"/>
                        </a:lnTo>
                        <a:lnTo>
                          <a:pt x="1834" y="1441"/>
                        </a:lnTo>
                        <a:lnTo>
                          <a:pt x="1856" y="1399"/>
                        </a:lnTo>
                        <a:lnTo>
                          <a:pt x="1876" y="1357"/>
                        </a:lnTo>
                        <a:lnTo>
                          <a:pt x="1892" y="1313"/>
                        </a:lnTo>
                        <a:lnTo>
                          <a:pt x="1908" y="1267"/>
                        </a:lnTo>
                        <a:lnTo>
                          <a:pt x="1922" y="1221"/>
                        </a:lnTo>
                        <a:lnTo>
                          <a:pt x="1932" y="1173"/>
                        </a:lnTo>
                        <a:lnTo>
                          <a:pt x="1940" y="1125"/>
                        </a:lnTo>
                        <a:lnTo>
                          <a:pt x="1946" y="1077"/>
                        </a:lnTo>
                        <a:lnTo>
                          <a:pt x="1950" y="1026"/>
                        </a:lnTo>
                        <a:lnTo>
                          <a:pt x="1952" y="976"/>
                        </a:lnTo>
                        <a:lnTo>
                          <a:pt x="1952" y="976"/>
                        </a:lnTo>
                        <a:lnTo>
                          <a:pt x="1950" y="926"/>
                        </a:lnTo>
                        <a:lnTo>
                          <a:pt x="1946" y="876"/>
                        </a:lnTo>
                        <a:lnTo>
                          <a:pt x="1940" y="828"/>
                        </a:lnTo>
                        <a:lnTo>
                          <a:pt x="1932" y="780"/>
                        </a:lnTo>
                        <a:lnTo>
                          <a:pt x="1922" y="732"/>
                        </a:lnTo>
                        <a:lnTo>
                          <a:pt x="1908" y="686"/>
                        </a:lnTo>
                        <a:lnTo>
                          <a:pt x="1892" y="640"/>
                        </a:lnTo>
                        <a:lnTo>
                          <a:pt x="1876" y="596"/>
                        </a:lnTo>
                        <a:lnTo>
                          <a:pt x="1856" y="554"/>
                        </a:lnTo>
                        <a:lnTo>
                          <a:pt x="1834" y="512"/>
                        </a:lnTo>
                        <a:lnTo>
                          <a:pt x="1810" y="470"/>
                        </a:lnTo>
                        <a:lnTo>
                          <a:pt x="1786" y="430"/>
                        </a:lnTo>
                        <a:lnTo>
                          <a:pt x="1758" y="392"/>
                        </a:lnTo>
                        <a:lnTo>
                          <a:pt x="1728" y="356"/>
                        </a:lnTo>
                        <a:lnTo>
                          <a:pt x="1698" y="320"/>
                        </a:lnTo>
                        <a:lnTo>
                          <a:pt x="1666" y="286"/>
                        </a:lnTo>
                        <a:lnTo>
                          <a:pt x="1632" y="254"/>
                        </a:lnTo>
                        <a:lnTo>
                          <a:pt x="1596" y="224"/>
                        </a:lnTo>
                        <a:lnTo>
                          <a:pt x="1560" y="194"/>
                        </a:lnTo>
                        <a:lnTo>
                          <a:pt x="1522" y="166"/>
                        </a:lnTo>
                        <a:lnTo>
                          <a:pt x="1482" y="142"/>
                        </a:lnTo>
                        <a:lnTo>
                          <a:pt x="1440" y="118"/>
                        </a:lnTo>
                        <a:lnTo>
                          <a:pt x="1398" y="96"/>
                        </a:lnTo>
                        <a:lnTo>
                          <a:pt x="1356" y="76"/>
                        </a:lnTo>
                        <a:lnTo>
                          <a:pt x="1312" y="60"/>
                        </a:lnTo>
                        <a:lnTo>
                          <a:pt x="1266" y="44"/>
                        </a:lnTo>
                        <a:lnTo>
                          <a:pt x="1220" y="30"/>
                        </a:lnTo>
                        <a:lnTo>
                          <a:pt x="1172" y="20"/>
                        </a:lnTo>
                        <a:lnTo>
                          <a:pt x="1124" y="12"/>
                        </a:lnTo>
                        <a:lnTo>
                          <a:pt x="1076" y="6"/>
                        </a:lnTo>
                        <a:lnTo>
                          <a:pt x="1026" y="2"/>
                        </a:lnTo>
                        <a:lnTo>
                          <a:pt x="976" y="0"/>
                        </a:lnTo>
                        <a:lnTo>
                          <a:pt x="976" y="0"/>
                        </a:lnTo>
                        <a:close/>
                        <a:moveTo>
                          <a:pt x="976" y="1667"/>
                        </a:moveTo>
                        <a:lnTo>
                          <a:pt x="976" y="1667"/>
                        </a:lnTo>
                        <a:lnTo>
                          <a:pt x="940" y="1667"/>
                        </a:lnTo>
                        <a:lnTo>
                          <a:pt x="906" y="1663"/>
                        </a:lnTo>
                        <a:lnTo>
                          <a:pt x="872" y="1659"/>
                        </a:lnTo>
                        <a:lnTo>
                          <a:pt x="838" y="1653"/>
                        </a:lnTo>
                        <a:lnTo>
                          <a:pt x="804" y="1645"/>
                        </a:lnTo>
                        <a:lnTo>
                          <a:pt x="772" y="1635"/>
                        </a:lnTo>
                        <a:lnTo>
                          <a:pt x="740" y="1625"/>
                        </a:lnTo>
                        <a:lnTo>
                          <a:pt x="708" y="1613"/>
                        </a:lnTo>
                        <a:lnTo>
                          <a:pt x="678" y="1599"/>
                        </a:lnTo>
                        <a:lnTo>
                          <a:pt x="648" y="1583"/>
                        </a:lnTo>
                        <a:lnTo>
                          <a:pt x="618" y="1567"/>
                        </a:lnTo>
                        <a:lnTo>
                          <a:pt x="590" y="1549"/>
                        </a:lnTo>
                        <a:lnTo>
                          <a:pt x="564" y="1529"/>
                        </a:lnTo>
                        <a:lnTo>
                          <a:pt x="538" y="1509"/>
                        </a:lnTo>
                        <a:lnTo>
                          <a:pt x="512" y="1487"/>
                        </a:lnTo>
                        <a:lnTo>
                          <a:pt x="488" y="1465"/>
                        </a:lnTo>
                        <a:lnTo>
                          <a:pt x="466" y="1441"/>
                        </a:lnTo>
                        <a:lnTo>
                          <a:pt x="444" y="1415"/>
                        </a:lnTo>
                        <a:lnTo>
                          <a:pt x="424" y="1389"/>
                        </a:lnTo>
                        <a:lnTo>
                          <a:pt x="404" y="1363"/>
                        </a:lnTo>
                        <a:lnTo>
                          <a:pt x="386" y="1335"/>
                        </a:lnTo>
                        <a:lnTo>
                          <a:pt x="370" y="1305"/>
                        </a:lnTo>
                        <a:lnTo>
                          <a:pt x="354" y="1275"/>
                        </a:lnTo>
                        <a:lnTo>
                          <a:pt x="340" y="1245"/>
                        </a:lnTo>
                        <a:lnTo>
                          <a:pt x="328" y="1215"/>
                        </a:lnTo>
                        <a:lnTo>
                          <a:pt x="318" y="1181"/>
                        </a:lnTo>
                        <a:lnTo>
                          <a:pt x="308" y="1149"/>
                        </a:lnTo>
                        <a:lnTo>
                          <a:pt x="300" y="1115"/>
                        </a:lnTo>
                        <a:lnTo>
                          <a:pt x="294" y="1081"/>
                        </a:lnTo>
                        <a:lnTo>
                          <a:pt x="290" y="1047"/>
                        </a:lnTo>
                        <a:lnTo>
                          <a:pt x="286" y="1012"/>
                        </a:lnTo>
                        <a:lnTo>
                          <a:pt x="286" y="976"/>
                        </a:lnTo>
                        <a:lnTo>
                          <a:pt x="286" y="976"/>
                        </a:lnTo>
                        <a:lnTo>
                          <a:pt x="286" y="940"/>
                        </a:lnTo>
                        <a:lnTo>
                          <a:pt x="290" y="906"/>
                        </a:lnTo>
                        <a:lnTo>
                          <a:pt x="294" y="872"/>
                        </a:lnTo>
                        <a:lnTo>
                          <a:pt x="300" y="838"/>
                        </a:lnTo>
                        <a:lnTo>
                          <a:pt x="308" y="804"/>
                        </a:lnTo>
                        <a:lnTo>
                          <a:pt x="318" y="770"/>
                        </a:lnTo>
                        <a:lnTo>
                          <a:pt x="328" y="738"/>
                        </a:lnTo>
                        <a:lnTo>
                          <a:pt x="340" y="708"/>
                        </a:lnTo>
                        <a:lnTo>
                          <a:pt x="354" y="678"/>
                        </a:lnTo>
                        <a:lnTo>
                          <a:pt x="370" y="648"/>
                        </a:lnTo>
                        <a:lnTo>
                          <a:pt x="386" y="618"/>
                        </a:lnTo>
                        <a:lnTo>
                          <a:pt x="404" y="590"/>
                        </a:lnTo>
                        <a:lnTo>
                          <a:pt x="424" y="564"/>
                        </a:lnTo>
                        <a:lnTo>
                          <a:pt x="444" y="538"/>
                        </a:lnTo>
                        <a:lnTo>
                          <a:pt x="466" y="512"/>
                        </a:lnTo>
                        <a:lnTo>
                          <a:pt x="488" y="488"/>
                        </a:lnTo>
                        <a:lnTo>
                          <a:pt x="512" y="466"/>
                        </a:lnTo>
                        <a:lnTo>
                          <a:pt x="538" y="444"/>
                        </a:lnTo>
                        <a:lnTo>
                          <a:pt x="564" y="424"/>
                        </a:lnTo>
                        <a:lnTo>
                          <a:pt x="590" y="404"/>
                        </a:lnTo>
                        <a:lnTo>
                          <a:pt x="618" y="386"/>
                        </a:lnTo>
                        <a:lnTo>
                          <a:pt x="648" y="370"/>
                        </a:lnTo>
                        <a:lnTo>
                          <a:pt x="678" y="354"/>
                        </a:lnTo>
                        <a:lnTo>
                          <a:pt x="708" y="340"/>
                        </a:lnTo>
                        <a:lnTo>
                          <a:pt x="740" y="328"/>
                        </a:lnTo>
                        <a:lnTo>
                          <a:pt x="772" y="316"/>
                        </a:lnTo>
                        <a:lnTo>
                          <a:pt x="804" y="308"/>
                        </a:lnTo>
                        <a:lnTo>
                          <a:pt x="838" y="300"/>
                        </a:lnTo>
                        <a:lnTo>
                          <a:pt x="872" y="294"/>
                        </a:lnTo>
                        <a:lnTo>
                          <a:pt x="906" y="290"/>
                        </a:lnTo>
                        <a:lnTo>
                          <a:pt x="940" y="286"/>
                        </a:lnTo>
                        <a:lnTo>
                          <a:pt x="976" y="286"/>
                        </a:lnTo>
                        <a:lnTo>
                          <a:pt x="976" y="286"/>
                        </a:lnTo>
                        <a:lnTo>
                          <a:pt x="1012" y="286"/>
                        </a:lnTo>
                        <a:lnTo>
                          <a:pt x="1046" y="290"/>
                        </a:lnTo>
                        <a:lnTo>
                          <a:pt x="1082" y="294"/>
                        </a:lnTo>
                        <a:lnTo>
                          <a:pt x="1116" y="300"/>
                        </a:lnTo>
                        <a:lnTo>
                          <a:pt x="1148" y="308"/>
                        </a:lnTo>
                        <a:lnTo>
                          <a:pt x="1182" y="316"/>
                        </a:lnTo>
                        <a:lnTo>
                          <a:pt x="1214" y="328"/>
                        </a:lnTo>
                        <a:lnTo>
                          <a:pt x="1244" y="340"/>
                        </a:lnTo>
                        <a:lnTo>
                          <a:pt x="1276" y="354"/>
                        </a:lnTo>
                        <a:lnTo>
                          <a:pt x="1304" y="370"/>
                        </a:lnTo>
                        <a:lnTo>
                          <a:pt x="1334" y="386"/>
                        </a:lnTo>
                        <a:lnTo>
                          <a:pt x="1362" y="404"/>
                        </a:lnTo>
                        <a:lnTo>
                          <a:pt x="1388" y="424"/>
                        </a:lnTo>
                        <a:lnTo>
                          <a:pt x="1414" y="444"/>
                        </a:lnTo>
                        <a:lnTo>
                          <a:pt x="1440" y="466"/>
                        </a:lnTo>
                        <a:lnTo>
                          <a:pt x="1464" y="488"/>
                        </a:lnTo>
                        <a:lnTo>
                          <a:pt x="1486" y="512"/>
                        </a:lnTo>
                        <a:lnTo>
                          <a:pt x="1508" y="538"/>
                        </a:lnTo>
                        <a:lnTo>
                          <a:pt x="1528" y="564"/>
                        </a:lnTo>
                        <a:lnTo>
                          <a:pt x="1548" y="590"/>
                        </a:lnTo>
                        <a:lnTo>
                          <a:pt x="1566" y="618"/>
                        </a:lnTo>
                        <a:lnTo>
                          <a:pt x="1582" y="648"/>
                        </a:lnTo>
                        <a:lnTo>
                          <a:pt x="1598" y="678"/>
                        </a:lnTo>
                        <a:lnTo>
                          <a:pt x="1612" y="708"/>
                        </a:lnTo>
                        <a:lnTo>
                          <a:pt x="1624" y="738"/>
                        </a:lnTo>
                        <a:lnTo>
                          <a:pt x="1636" y="770"/>
                        </a:lnTo>
                        <a:lnTo>
                          <a:pt x="1644" y="804"/>
                        </a:lnTo>
                        <a:lnTo>
                          <a:pt x="1652" y="838"/>
                        </a:lnTo>
                        <a:lnTo>
                          <a:pt x="1658" y="872"/>
                        </a:lnTo>
                        <a:lnTo>
                          <a:pt x="1662" y="906"/>
                        </a:lnTo>
                        <a:lnTo>
                          <a:pt x="1666" y="940"/>
                        </a:lnTo>
                        <a:lnTo>
                          <a:pt x="1666" y="976"/>
                        </a:lnTo>
                        <a:lnTo>
                          <a:pt x="1666" y="976"/>
                        </a:lnTo>
                        <a:lnTo>
                          <a:pt x="1666" y="1012"/>
                        </a:lnTo>
                        <a:lnTo>
                          <a:pt x="1662" y="1047"/>
                        </a:lnTo>
                        <a:lnTo>
                          <a:pt x="1658" y="1081"/>
                        </a:lnTo>
                        <a:lnTo>
                          <a:pt x="1652" y="1115"/>
                        </a:lnTo>
                        <a:lnTo>
                          <a:pt x="1644" y="1149"/>
                        </a:lnTo>
                        <a:lnTo>
                          <a:pt x="1636" y="1181"/>
                        </a:lnTo>
                        <a:lnTo>
                          <a:pt x="1624" y="1215"/>
                        </a:lnTo>
                        <a:lnTo>
                          <a:pt x="1612" y="1245"/>
                        </a:lnTo>
                        <a:lnTo>
                          <a:pt x="1598" y="1275"/>
                        </a:lnTo>
                        <a:lnTo>
                          <a:pt x="1582" y="1305"/>
                        </a:lnTo>
                        <a:lnTo>
                          <a:pt x="1566" y="1335"/>
                        </a:lnTo>
                        <a:lnTo>
                          <a:pt x="1548" y="1363"/>
                        </a:lnTo>
                        <a:lnTo>
                          <a:pt x="1528" y="1389"/>
                        </a:lnTo>
                        <a:lnTo>
                          <a:pt x="1508" y="1415"/>
                        </a:lnTo>
                        <a:lnTo>
                          <a:pt x="1486" y="1441"/>
                        </a:lnTo>
                        <a:lnTo>
                          <a:pt x="1464" y="1465"/>
                        </a:lnTo>
                        <a:lnTo>
                          <a:pt x="1440" y="1487"/>
                        </a:lnTo>
                        <a:lnTo>
                          <a:pt x="1414" y="1509"/>
                        </a:lnTo>
                        <a:lnTo>
                          <a:pt x="1388" y="1529"/>
                        </a:lnTo>
                        <a:lnTo>
                          <a:pt x="1362" y="1549"/>
                        </a:lnTo>
                        <a:lnTo>
                          <a:pt x="1334" y="1567"/>
                        </a:lnTo>
                        <a:lnTo>
                          <a:pt x="1304" y="1583"/>
                        </a:lnTo>
                        <a:lnTo>
                          <a:pt x="1276" y="1599"/>
                        </a:lnTo>
                        <a:lnTo>
                          <a:pt x="1244" y="1613"/>
                        </a:lnTo>
                        <a:lnTo>
                          <a:pt x="1214" y="1625"/>
                        </a:lnTo>
                        <a:lnTo>
                          <a:pt x="1182" y="1635"/>
                        </a:lnTo>
                        <a:lnTo>
                          <a:pt x="1148" y="1645"/>
                        </a:lnTo>
                        <a:lnTo>
                          <a:pt x="1116" y="1653"/>
                        </a:lnTo>
                        <a:lnTo>
                          <a:pt x="1082" y="1659"/>
                        </a:lnTo>
                        <a:lnTo>
                          <a:pt x="1046" y="1663"/>
                        </a:lnTo>
                        <a:lnTo>
                          <a:pt x="1012" y="1667"/>
                        </a:lnTo>
                        <a:lnTo>
                          <a:pt x="976" y="1667"/>
                        </a:lnTo>
                        <a:lnTo>
                          <a:pt x="976" y="1667"/>
                        </a:lnTo>
                        <a:close/>
                      </a:path>
                    </a:pathLst>
                  </a:custGeom>
                  <a:solidFill>
                    <a:srgbClr val="0F9D58"/>
                  </a:solidFill>
                  <a:ln>
                    <a:noFill/>
                  </a:ln>
                </p:spPr>
                <p:txBody>
                  <a:bodyPr spcFirstLastPara="1" wrap="square" lIns="58625" tIns="29300" rIns="58625" bIns="293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04" name="Google Shape;2804;p50"/>
                  <p:cNvSpPr/>
                  <p:nvPr/>
                </p:nvSpPr>
                <p:spPr>
                  <a:xfrm>
                    <a:off x="1883274" y="4465"/>
                    <a:ext cx="578" cy="945"/>
                  </a:xfrm>
                  <a:custGeom>
                    <a:avLst/>
                    <a:gdLst/>
                    <a:ahLst/>
                    <a:cxnLst/>
                    <a:rect l="l" t="t" r="r" b="b"/>
                    <a:pathLst>
                      <a:path w="578" h="945" extrusionOk="0">
                        <a:moveTo>
                          <a:pt x="552" y="514"/>
                        </a:moveTo>
                        <a:lnTo>
                          <a:pt x="552" y="514"/>
                        </a:lnTo>
                        <a:lnTo>
                          <a:pt x="540" y="498"/>
                        </a:lnTo>
                        <a:lnTo>
                          <a:pt x="526" y="482"/>
                        </a:lnTo>
                        <a:lnTo>
                          <a:pt x="510" y="466"/>
                        </a:lnTo>
                        <a:lnTo>
                          <a:pt x="490" y="450"/>
                        </a:lnTo>
                        <a:lnTo>
                          <a:pt x="490" y="450"/>
                        </a:lnTo>
                        <a:lnTo>
                          <a:pt x="468" y="436"/>
                        </a:lnTo>
                        <a:lnTo>
                          <a:pt x="440" y="422"/>
                        </a:lnTo>
                        <a:lnTo>
                          <a:pt x="408" y="410"/>
                        </a:lnTo>
                        <a:lnTo>
                          <a:pt x="372" y="398"/>
                        </a:lnTo>
                        <a:lnTo>
                          <a:pt x="372" y="398"/>
                        </a:lnTo>
                        <a:lnTo>
                          <a:pt x="344" y="392"/>
                        </a:lnTo>
                        <a:lnTo>
                          <a:pt x="344" y="392"/>
                        </a:lnTo>
                        <a:lnTo>
                          <a:pt x="318" y="386"/>
                        </a:lnTo>
                        <a:lnTo>
                          <a:pt x="318" y="202"/>
                        </a:lnTo>
                        <a:lnTo>
                          <a:pt x="318" y="202"/>
                        </a:lnTo>
                        <a:lnTo>
                          <a:pt x="336" y="204"/>
                        </a:lnTo>
                        <a:lnTo>
                          <a:pt x="352" y="208"/>
                        </a:lnTo>
                        <a:lnTo>
                          <a:pt x="366" y="218"/>
                        </a:lnTo>
                        <a:lnTo>
                          <a:pt x="380" y="230"/>
                        </a:lnTo>
                        <a:lnTo>
                          <a:pt x="380" y="230"/>
                        </a:lnTo>
                        <a:lnTo>
                          <a:pt x="390" y="246"/>
                        </a:lnTo>
                        <a:lnTo>
                          <a:pt x="398" y="262"/>
                        </a:lnTo>
                        <a:lnTo>
                          <a:pt x="404" y="282"/>
                        </a:lnTo>
                        <a:lnTo>
                          <a:pt x="406" y="302"/>
                        </a:lnTo>
                        <a:lnTo>
                          <a:pt x="552" y="302"/>
                        </a:lnTo>
                        <a:lnTo>
                          <a:pt x="552" y="302"/>
                        </a:lnTo>
                        <a:lnTo>
                          <a:pt x="550" y="276"/>
                        </a:lnTo>
                        <a:lnTo>
                          <a:pt x="544" y="250"/>
                        </a:lnTo>
                        <a:lnTo>
                          <a:pt x="538" y="228"/>
                        </a:lnTo>
                        <a:lnTo>
                          <a:pt x="530" y="208"/>
                        </a:lnTo>
                        <a:lnTo>
                          <a:pt x="530" y="208"/>
                        </a:lnTo>
                        <a:lnTo>
                          <a:pt x="518" y="188"/>
                        </a:lnTo>
                        <a:lnTo>
                          <a:pt x="506" y="172"/>
                        </a:lnTo>
                        <a:lnTo>
                          <a:pt x="494" y="156"/>
                        </a:lnTo>
                        <a:lnTo>
                          <a:pt x="478" y="142"/>
                        </a:lnTo>
                        <a:lnTo>
                          <a:pt x="478" y="142"/>
                        </a:lnTo>
                        <a:lnTo>
                          <a:pt x="462" y="130"/>
                        </a:lnTo>
                        <a:lnTo>
                          <a:pt x="446" y="118"/>
                        </a:lnTo>
                        <a:lnTo>
                          <a:pt x="426" y="108"/>
                        </a:lnTo>
                        <a:lnTo>
                          <a:pt x="406" y="100"/>
                        </a:lnTo>
                        <a:lnTo>
                          <a:pt x="406" y="100"/>
                        </a:lnTo>
                        <a:lnTo>
                          <a:pt x="386" y="94"/>
                        </a:lnTo>
                        <a:lnTo>
                          <a:pt x="364" y="88"/>
                        </a:lnTo>
                        <a:lnTo>
                          <a:pt x="342" y="84"/>
                        </a:lnTo>
                        <a:lnTo>
                          <a:pt x="318" y="80"/>
                        </a:lnTo>
                        <a:lnTo>
                          <a:pt x="318" y="0"/>
                        </a:lnTo>
                        <a:lnTo>
                          <a:pt x="258" y="0"/>
                        </a:lnTo>
                        <a:lnTo>
                          <a:pt x="258" y="80"/>
                        </a:lnTo>
                        <a:lnTo>
                          <a:pt x="258" y="80"/>
                        </a:lnTo>
                        <a:lnTo>
                          <a:pt x="234" y="82"/>
                        </a:lnTo>
                        <a:lnTo>
                          <a:pt x="212" y="86"/>
                        </a:lnTo>
                        <a:lnTo>
                          <a:pt x="190" y="92"/>
                        </a:lnTo>
                        <a:lnTo>
                          <a:pt x="168" y="98"/>
                        </a:lnTo>
                        <a:lnTo>
                          <a:pt x="168" y="98"/>
                        </a:lnTo>
                        <a:lnTo>
                          <a:pt x="146" y="106"/>
                        </a:lnTo>
                        <a:lnTo>
                          <a:pt x="126" y="116"/>
                        </a:lnTo>
                        <a:lnTo>
                          <a:pt x="108" y="128"/>
                        </a:lnTo>
                        <a:lnTo>
                          <a:pt x="90" y="140"/>
                        </a:lnTo>
                        <a:lnTo>
                          <a:pt x="90" y="140"/>
                        </a:lnTo>
                        <a:lnTo>
                          <a:pt x="76" y="156"/>
                        </a:lnTo>
                        <a:lnTo>
                          <a:pt x="60" y="172"/>
                        </a:lnTo>
                        <a:lnTo>
                          <a:pt x="48" y="190"/>
                        </a:lnTo>
                        <a:lnTo>
                          <a:pt x="38" y="208"/>
                        </a:lnTo>
                        <a:lnTo>
                          <a:pt x="38" y="208"/>
                        </a:lnTo>
                        <a:lnTo>
                          <a:pt x="28" y="230"/>
                        </a:lnTo>
                        <a:lnTo>
                          <a:pt x="22" y="252"/>
                        </a:lnTo>
                        <a:lnTo>
                          <a:pt x="18" y="276"/>
                        </a:lnTo>
                        <a:lnTo>
                          <a:pt x="18" y="302"/>
                        </a:lnTo>
                        <a:lnTo>
                          <a:pt x="18" y="302"/>
                        </a:lnTo>
                        <a:lnTo>
                          <a:pt x="18" y="328"/>
                        </a:lnTo>
                        <a:lnTo>
                          <a:pt x="22" y="350"/>
                        </a:lnTo>
                        <a:lnTo>
                          <a:pt x="28" y="370"/>
                        </a:lnTo>
                        <a:lnTo>
                          <a:pt x="34" y="388"/>
                        </a:lnTo>
                        <a:lnTo>
                          <a:pt x="34" y="388"/>
                        </a:lnTo>
                        <a:lnTo>
                          <a:pt x="44" y="406"/>
                        </a:lnTo>
                        <a:lnTo>
                          <a:pt x="56" y="420"/>
                        </a:lnTo>
                        <a:lnTo>
                          <a:pt x="68" y="434"/>
                        </a:lnTo>
                        <a:lnTo>
                          <a:pt x="82" y="446"/>
                        </a:lnTo>
                        <a:lnTo>
                          <a:pt x="82" y="446"/>
                        </a:lnTo>
                        <a:lnTo>
                          <a:pt x="98" y="458"/>
                        </a:lnTo>
                        <a:lnTo>
                          <a:pt x="114" y="468"/>
                        </a:lnTo>
                        <a:lnTo>
                          <a:pt x="130" y="476"/>
                        </a:lnTo>
                        <a:lnTo>
                          <a:pt x="148" y="484"/>
                        </a:lnTo>
                        <a:lnTo>
                          <a:pt x="148" y="484"/>
                        </a:lnTo>
                        <a:lnTo>
                          <a:pt x="186" y="498"/>
                        </a:lnTo>
                        <a:lnTo>
                          <a:pt x="224" y="508"/>
                        </a:lnTo>
                        <a:lnTo>
                          <a:pt x="224" y="508"/>
                        </a:lnTo>
                        <a:lnTo>
                          <a:pt x="244" y="514"/>
                        </a:lnTo>
                        <a:lnTo>
                          <a:pt x="244" y="514"/>
                        </a:lnTo>
                        <a:lnTo>
                          <a:pt x="258" y="518"/>
                        </a:lnTo>
                        <a:lnTo>
                          <a:pt x="258" y="735"/>
                        </a:lnTo>
                        <a:lnTo>
                          <a:pt x="258" y="735"/>
                        </a:lnTo>
                        <a:lnTo>
                          <a:pt x="234" y="729"/>
                        </a:lnTo>
                        <a:lnTo>
                          <a:pt x="214" y="721"/>
                        </a:lnTo>
                        <a:lnTo>
                          <a:pt x="194" y="707"/>
                        </a:lnTo>
                        <a:lnTo>
                          <a:pt x="178" y="693"/>
                        </a:lnTo>
                        <a:lnTo>
                          <a:pt x="178" y="693"/>
                        </a:lnTo>
                        <a:lnTo>
                          <a:pt x="170" y="683"/>
                        </a:lnTo>
                        <a:lnTo>
                          <a:pt x="164" y="673"/>
                        </a:lnTo>
                        <a:lnTo>
                          <a:pt x="158" y="663"/>
                        </a:lnTo>
                        <a:lnTo>
                          <a:pt x="154" y="651"/>
                        </a:lnTo>
                        <a:lnTo>
                          <a:pt x="148" y="627"/>
                        </a:lnTo>
                        <a:lnTo>
                          <a:pt x="146" y="599"/>
                        </a:lnTo>
                        <a:lnTo>
                          <a:pt x="0" y="599"/>
                        </a:lnTo>
                        <a:lnTo>
                          <a:pt x="0" y="599"/>
                        </a:lnTo>
                        <a:lnTo>
                          <a:pt x="4" y="629"/>
                        </a:lnTo>
                        <a:lnTo>
                          <a:pt x="10" y="657"/>
                        </a:lnTo>
                        <a:lnTo>
                          <a:pt x="16" y="683"/>
                        </a:lnTo>
                        <a:lnTo>
                          <a:pt x="24" y="707"/>
                        </a:lnTo>
                        <a:lnTo>
                          <a:pt x="36" y="729"/>
                        </a:lnTo>
                        <a:lnTo>
                          <a:pt x="48" y="749"/>
                        </a:lnTo>
                        <a:lnTo>
                          <a:pt x="60" y="767"/>
                        </a:lnTo>
                        <a:lnTo>
                          <a:pt x="76" y="785"/>
                        </a:lnTo>
                        <a:lnTo>
                          <a:pt x="76" y="785"/>
                        </a:lnTo>
                        <a:lnTo>
                          <a:pt x="94" y="799"/>
                        </a:lnTo>
                        <a:lnTo>
                          <a:pt x="112" y="813"/>
                        </a:lnTo>
                        <a:lnTo>
                          <a:pt x="132" y="825"/>
                        </a:lnTo>
                        <a:lnTo>
                          <a:pt x="154" y="833"/>
                        </a:lnTo>
                        <a:lnTo>
                          <a:pt x="178" y="841"/>
                        </a:lnTo>
                        <a:lnTo>
                          <a:pt x="202" y="849"/>
                        </a:lnTo>
                        <a:lnTo>
                          <a:pt x="230" y="853"/>
                        </a:lnTo>
                        <a:lnTo>
                          <a:pt x="258" y="855"/>
                        </a:lnTo>
                        <a:lnTo>
                          <a:pt x="258" y="945"/>
                        </a:lnTo>
                        <a:lnTo>
                          <a:pt x="318" y="945"/>
                        </a:lnTo>
                        <a:lnTo>
                          <a:pt x="318" y="855"/>
                        </a:lnTo>
                        <a:lnTo>
                          <a:pt x="318" y="855"/>
                        </a:lnTo>
                        <a:lnTo>
                          <a:pt x="356" y="851"/>
                        </a:lnTo>
                        <a:lnTo>
                          <a:pt x="390" y="845"/>
                        </a:lnTo>
                        <a:lnTo>
                          <a:pt x="420" y="837"/>
                        </a:lnTo>
                        <a:lnTo>
                          <a:pt x="446" y="825"/>
                        </a:lnTo>
                        <a:lnTo>
                          <a:pt x="446" y="825"/>
                        </a:lnTo>
                        <a:lnTo>
                          <a:pt x="470" y="811"/>
                        </a:lnTo>
                        <a:lnTo>
                          <a:pt x="492" y="797"/>
                        </a:lnTo>
                        <a:lnTo>
                          <a:pt x="510" y="781"/>
                        </a:lnTo>
                        <a:lnTo>
                          <a:pt x="526" y="765"/>
                        </a:lnTo>
                        <a:lnTo>
                          <a:pt x="526" y="765"/>
                        </a:lnTo>
                        <a:lnTo>
                          <a:pt x="540" y="749"/>
                        </a:lnTo>
                        <a:lnTo>
                          <a:pt x="550" y="733"/>
                        </a:lnTo>
                        <a:lnTo>
                          <a:pt x="560" y="715"/>
                        </a:lnTo>
                        <a:lnTo>
                          <a:pt x="566" y="697"/>
                        </a:lnTo>
                        <a:lnTo>
                          <a:pt x="566" y="697"/>
                        </a:lnTo>
                        <a:lnTo>
                          <a:pt x="576" y="667"/>
                        </a:lnTo>
                        <a:lnTo>
                          <a:pt x="578" y="653"/>
                        </a:lnTo>
                        <a:lnTo>
                          <a:pt x="578" y="641"/>
                        </a:lnTo>
                        <a:lnTo>
                          <a:pt x="578" y="641"/>
                        </a:lnTo>
                        <a:lnTo>
                          <a:pt x="578" y="613"/>
                        </a:lnTo>
                        <a:lnTo>
                          <a:pt x="574" y="581"/>
                        </a:lnTo>
                        <a:lnTo>
                          <a:pt x="574" y="581"/>
                        </a:lnTo>
                        <a:lnTo>
                          <a:pt x="572" y="565"/>
                        </a:lnTo>
                        <a:lnTo>
                          <a:pt x="566" y="546"/>
                        </a:lnTo>
                        <a:lnTo>
                          <a:pt x="560" y="530"/>
                        </a:lnTo>
                        <a:lnTo>
                          <a:pt x="552" y="514"/>
                        </a:lnTo>
                        <a:lnTo>
                          <a:pt x="552" y="514"/>
                        </a:lnTo>
                        <a:close/>
                        <a:moveTo>
                          <a:pt x="258" y="370"/>
                        </a:moveTo>
                        <a:lnTo>
                          <a:pt x="258" y="370"/>
                        </a:lnTo>
                        <a:lnTo>
                          <a:pt x="234" y="364"/>
                        </a:lnTo>
                        <a:lnTo>
                          <a:pt x="216" y="358"/>
                        </a:lnTo>
                        <a:lnTo>
                          <a:pt x="198" y="350"/>
                        </a:lnTo>
                        <a:lnTo>
                          <a:pt x="186" y="340"/>
                        </a:lnTo>
                        <a:lnTo>
                          <a:pt x="186" y="340"/>
                        </a:lnTo>
                        <a:lnTo>
                          <a:pt x="176" y="330"/>
                        </a:lnTo>
                        <a:lnTo>
                          <a:pt x="170" y="318"/>
                        </a:lnTo>
                        <a:lnTo>
                          <a:pt x="166" y="304"/>
                        </a:lnTo>
                        <a:lnTo>
                          <a:pt x="164" y="288"/>
                        </a:lnTo>
                        <a:lnTo>
                          <a:pt x="164" y="288"/>
                        </a:lnTo>
                        <a:lnTo>
                          <a:pt x="166" y="268"/>
                        </a:lnTo>
                        <a:lnTo>
                          <a:pt x="172" y="250"/>
                        </a:lnTo>
                        <a:lnTo>
                          <a:pt x="172" y="250"/>
                        </a:lnTo>
                        <a:lnTo>
                          <a:pt x="182" y="236"/>
                        </a:lnTo>
                        <a:lnTo>
                          <a:pt x="194" y="222"/>
                        </a:lnTo>
                        <a:lnTo>
                          <a:pt x="194" y="222"/>
                        </a:lnTo>
                        <a:lnTo>
                          <a:pt x="208" y="214"/>
                        </a:lnTo>
                        <a:lnTo>
                          <a:pt x="224" y="206"/>
                        </a:lnTo>
                        <a:lnTo>
                          <a:pt x="224" y="206"/>
                        </a:lnTo>
                        <a:lnTo>
                          <a:pt x="240" y="202"/>
                        </a:lnTo>
                        <a:lnTo>
                          <a:pt x="258" y="202"/>
                        </a:lnTo>
                        <a:lnTo>
                          <a:pt x="258" y="370"/>
                        </a:lnTo>
                        <a:close/>
                        <a:moveTo>
                          <a:pt x="420" y="677"/>
                        </a:moveTo>
                        <a:lnTo>
                          <a:pt x="420" y="677"/>
                        </a:lnTo>
                        <a:lnTo>
                          <a:pt x="408" y="693"/>
                        </a:lnTo>
                        <a:lnTo>
                          <a:pt x="394" y="707"/>
                        </a:lnTo>
                        <a:lnTo>
                          <a:pt x="394" y="707"/>
                        </a:lnTo>
                        <a:lnTo>
                          <a:pt x="378" y="719"/>
                        </a:lnTo>
                        <a:lnTo>
                          <a:pt x="358" y="727"/>
                        </a:lnTo>
                        <a:lnTo>
                          <a:pt x="358" y="727"/>
                        </a:lnTo>
                        <a:lnTo>
                          <a:pt x="338" y="733"/>
                        </a:lnTo>
                        <a:lnTo>
                          <a:pt x="318" y="735"/>
                        </a:lnTo>
                        <a:lnTo>
                          <a:pt x="318" y="536"/>
                        </a:lnTo>
                        <a:lnTo>
                          <a:pt x="318" y="536"/>
                        </a:lnTo>
                        <a:lnTo>
                          <a:pt x="348" y="544"/>
                        </a:lnTo>
                        <a:lnTo>
                          <a:pt x="372" y="554"/>
                        </a:lnTo>
                        <a:lnTo>
                          <a:pt x="390" y="562"/>
                        </a:lnTo>
                        <a:lnTo>
                          <a:pt x="406" y="573"/>
                        </a:lnTo>
                        <a:lnTo>
                          <a:pt x="406" y="573"/>
                        </a:lnTo>
                        <a:lnTo>
                          <a:pt x="416" y="585"/>
                        </a:lnTo>
                        <a:lnTo>
                          <a:pt x="424" y="599"/>
                        </a:lnTo>
                        <a:lnTo>
                          <a:pt x="430" y="615"/>
                        </a:lnTo>
                        <a:lnTo>
                          <a:pt x="430" y="635"/>
                        </a:lnTo>
                        <a:lnTo>
                          <a:pt x="430" y="635"/>
                        </a:lnTo>
                        <a:lnTo>
                          <a:pt x="430" y="647"/>
                        </a:lnTo>
                        <a:lnTo>
                          <a:pt x="428" y="657"/>
                        </a:lnTo>
                        <a:lnTo>
                          <a:pt x="426" y="667"/>
                        </a:lnTo>
                        <a:lnTo>
                          <a:pt x="420" y="677"/>
                        </a:lnTo>
                        <a:lnTo>
                          <a:pt x="420" y="677"/>
                        </a:lnTo>
                        <a:close/>
                      </a:path>
                    </a:pathLst>
                  </a:custGeom>
                  <a:solidFill>
                    <a:srgbClr val="0F9D58"/>
                  </a:solidFill>
                  <a:ln>
                    <a:noFill/>
                  </a:ln>
                </p:spPr>
                <p:txBody>
                  <a:bodyPr spcFirstLastPara="1" wrap="square" lIns="58625" tIns="29300" rIns="58625" bIns="293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2805" name="Google Shape;2805;p50"/>
                <p:cNvSpPr txBox="1"/>
                <p:nvPr/>
              </p:nvSpPr>
              <p:spPr>
                <a:xfrm>
                  <a:off x="-174" y="667777"/>
                  <a:ext cx="2073910" cy="286863"/>
                </a:xfrm>
                <a:prstGeom prst="rect">
                  <a:avLst/>
                </a:prstGeom>
                <a:noFill/>
                <a:ln>
                  <a:noFill/>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Clr>
                      <a:srgbClr val="000000"/>
                    </a:buClr>
                    <a:buSzPts val="1000"/>
                    <a:buFont typeface="Arial"/>
                    <a:buNone/>
                  </a:pPr>
                  <a:r>
                    <a:rPr lang="en-US" sz="1000" b="1" i="0" u="none" strike="noStrike" cap="none">
                      <a:solidFill>
                        <a:srgbClr val="000000"/>
                      </a:solidFill>
                      <a:latin typeface="Arial"/>
                      <a:ea typeface="Arial"/>
                      <a:cs typeface="Arial"/>
                      <a:sym typeface="Arial"/>
                    </a:rPr>
                    <a:t>CASH TRANSFERS</a:t>
                  </a:r>
                  <a:endParaRPr sz="850" b="0" i="0" u="none" strike="noStrike" cap="none">
                    <a:solidFill>
                      <a:srgbClr val="000000"/>
                    </a:solidFill>
                    <a:latin typeface="Arial"/>
                    <a:ea typeface="Arial"/>
                    <a:cs typeface="Arial"/>
                    <a:sym typeface="Arial"/>
                  </a:endParaRPr>
                </a:p>
              </p:txBody>
            </p:sp>
          </p:grpSp>
        </p:grpSp>
        <p:sp>
          <p:nvSpPr>
            <p:cNvPr id="2806" name="Google Shape;2806;p50"/>
            <p:cNvSpPr/>
            <p:nvPr/>
          </p:nvSpPr>
          <p:spPr>
            <a:xfrm>
              <a:off x="1838739" y="3289852"/>
              <a:ext cx="3585042" cy="1234768"/>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grpSp>
        <p:nvGrpSpPr>
          <p:cNvPr id="2807" name="Google Shape;2807;p50"/>
          <p:cNvGrpSpPr/>
          <p:nvPr/>
        </p:nvGrpSpPr>
        <p:grpSpPr>
          <a:xfrm>
            <a:off x="445032" y="4371956"/>
            <a:ext cx="6869082" cy="696793"/>
            <a:chOff x="445032" y="1830466"/>
            <a:chExt cx="6869082" cy="696793"/>
          </a:xfrm>
        </p:grpSpPr>
        <p:sp>
          <p:nvSpPr>
            <p:cNvPr id="2808" name="Google Shape;2808;p50"/>
            <p:cNvSpPr txBox="1"/>
            <p:nvPr/>
          </p:nvSpPr>
          <p:spPr>
            <a:xfrm>
              <a:off x="454886" y="2065594"/>
              <a:ext cx="6859228" cy="46166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Food items comprising Garri, Maize, Millet and Sorghum were approved for delivery to frontline states. </a:t>
              </a: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So far, a total of </a:t>
              </a:r>
              <a:r>
                <a:rPr lang="en-US" sz="1000" b="1">
                  <a:solidFill>
                    <a:schemeClr val="dk1"/>
                  </a:solidFill>
                  <a:latin typeface="Arial"/>
                  <a:ea typeface="Arial"/>
                  <a:cs typeface="Arial"/>
                  <a:sym typeface="Arial"/>
                </a:rPr>
                <a:t>70,000 (MT)</a:t>
              </a:r>
              <a:r>
                <a:rPr lang="en-US" sz="1000">
                  <a:solidFill>
                    <a:schemeClr val="dk1"/>
                  </a:solidFill>
                  <a:latin typeface="Arial"/>
                  <a:ea typeface="Arial"/>
                  <a:cs typeface="Arial"/>
                  <a:sym typeface="Arial"/>
                </a:rPr>
                <a:t> of food items were distributed to</a:t>
              </a:r>
              <a:r>
                <a:rPr lang="en-US" sz="1000" b="1">
                  <a:solidFill>
                    <a:schemeClr val="dk1"/>
                  </a:solidFill>
                  <a:latin typeface="Arial"/>
                  <a:ea typeface="Arial"/>
                  <a:cs typeface="Arial"/>
                  <a:sym typeface="Arial"/>
                </a:rPr>
                <a:t> 8,827,129 </a:t>
              </a:r>
              <a:r>
                <a:rPr lang="en-US" sz="1000">
                  <a:solidFill>
                    <a:schemeClr val="dk1"/>
                  </a:solidFill>
                  <a:latin typeface="Arial"/>
                  <a:ea typeface="Arial"/>
                  <a:cs typeface="Arial"/>
                  <a:sym typeface="Arial"/>
                </a:rPr>
                <a:t>households in </a:t>
              </a:r>
              <a:r>
                <a:rPr lang="en-US" sz="1000" b="1">
                  <a:solidFill>
                    <a:schemeClr val="dk1"/>
                  </a:solidFill>
                  <a:latin typeface="Arial"/>
                  <a:ea typeface="Arial"/>
                  <a:cs typeface="Arial"/>
                  <a:sym typeface="Arial"/>
                </a:rPr>
                <a:t>24 </a:t>
              </a:r>
              <a:r>
                <a:rPr lang="en-US" sz="1000">
                  <a:solidFill>
                    <a:schemeClr val="dk1"/>
                  </a:solidFill>
                  <a:latin typeface="Arial"/>
                  <a:ea typeface="Arial"/>
                  <a:cs typeface="Arial"/>
                  <a:sym typeface="Arial"/>
                </a:rPr>
                <a:t>states. The food items were distributed between April and June 2020 </a:t>
              </a:r>
              <a:endParaRPr/>
            </a:p>
          </p:txBody>
        </p:sp>
        <p:grpSp>
          <p:nvGrpSpPr>
            <p:cNvPr id="2809" name="Google Shape;2809;p50"/>
            <p:cNvGrpSpPr/>
            <p:nvPr/>
          </p:nvGrpSpPr>
          <p:grpSpPr>
            <a:xfrm>
              <a:off x="445032" y="1830466"/>
              <a:ext cx="6869082" cy="206375"/>
              <a:chOff x="445032" y="7503920"/>
              <a:chExt cx="6869082" cy="206375"/>
            </a:xfrm>
          </p:grpSpPr>
          <p:sp>
            <p:nvSpPr>
              <p:cNvPr id="2810" name="Google Shape;2810;p50"/>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Food Items</a:t>
                </a:r>
                <a:endParaRPr sz="1000" b="1">
                  <a:solidFill>
                    <a:srgbClr val="175C2C"/>
                  </a:solidFill>
                  <a:latin typeface="Arial"/>
                  <a:ea typeface="Arial"/>
                  <a:cs typeface="Arial"/>
                  <a:sym typeface="Arial"/>
                </a:endParaRPr>
              </a:p>
            </p:txBody>
          </p:sp>
          <p:cxnSp>
            <p:nvCxnSpPr>
              <p:cNvPr id="2811" name="Google Shape;2811;p50"/>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grpSp>
      <p:grpSp>
        <p:nvGrpSpPr>
          <p:cNvPr id="2812" name="Google Shape;2812;p50"/>
          <p:cNvGrpSpPr/>
          <p:nvPr/>
        </p:nvGrpSpPr>
        <p:grpSpPr>
          <a:xfrm>
            <a:off x="745685" y="5069702"/>
            <a:ext cx="5902976" cy="2888549"/>
            <a:chOff x="312508" y="5470259"/>
            <a:chExt cx="5902976" cy="2888549"/>
          </a:xfrm>
        </p:grpSpPr>
        <p:sp>
          <p:nvSpPr>
            <p:cNvPr id="2813" name="Google Shape;2813;p50"/>
            <p:cNvSpPr/>
            <p:nvPr/>
          </p:nvSpPr>
          <p:spPr>
            <a:xfrm>
              <a:off x="461549" y="5470259"/>
              <a:ext cx="5753935" cy="2888549"/>
            </a:xfrm>
            <a:prstGeom prst="rect">
              <a:avLst/>
            </a:prstGeom>
            <a:noFill/>
            <a:ln w="12700"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14" name="Google Shape;2814;p50"/>
            <p:cNvSpPr/>
            <p:nvPr/>
          </p:nvSpPr>
          <p:spPr>
            <a:xfrm>
              <a:off x="584186" y="5631695"/>
              <a:ext cx="5436609" cy="270089"/>
            </a:xfrm>
            <a:prstGeom prst="rect">
              <a:avLst/>
            </a:prstGeom>
            <a:solidFill>
              <a:srgbClr val="008751"/>
            </a:solid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TARGET BENEFICIARIES</a:t>
              </a:r>
              <a:endParaRPr sz="850" b="0" i="0" u="none" strike="noStrike" cap="none">
                <a:solidFill>
                  <a:srgbClr val="000000"/>
                </a:solidFill>
                <a:latin typeface="Arial"/>
                <a:ea typeface="Arial"/>
                <a:cs typeface="Arial"/>
                <a:sym typeface="Arial"/>
              </a:endParaRPr>
            </a:p>
          </p:txBody>
        </p:sp>
        <p:sp>
          <p:nvSpPr>
            <p:cNvPr id="2815" name="Google Shape;2815;p50"/>
            <p:cNvSpPr/>
            <p:nvPr/>
          </p:nvSpPr>
          <p:spPr>
            <a:xfrm>
              <a:off x="380040" y="5917791"/>
              <a:ext cx="2156107" cy="629751"/>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Total Population~ 200m</a:t>
              </a:r>
              <a:endParaRPr sz="850" b="0" i="0" u="none" strike="noStrike" cap="none">
                <a:solidFill>
                  <a:srgbClr val="000000"/>
                </a:solidFill>
                <a:latin typeface="Arial"/>
                <a:ea typeface="Arial"/>
                <a:cs typeface="Arial"/>
                <a:sym typeface="Arial"/>
              </a:endParaRPr>
            </a:p>
          </p:txBody>
        </p:sp>
        <p:grpSp>
          <p:nvGrpSpPr>
            <p:cNvPr id="2816" name="Google Shape;2816;p50"/>
            <p:cNvGrpSpPr/>
            <p:nvPr/>
          </p:nvGrpSpPr>
          <p:grpSpPr>
            <a:xfrm>
              <a:off x="2399089" y="5988229"/>
              <a:ext cx="3416472" cy="366698"/>
              <a:chOff x="1886071" y="518057"/>
              <a:chExt cx="3267813" cy="473525"/>
            </a:xfrm>
          </p:grpSpPr>
          <p:grpSp>
            <p:nvGrpSpPr>
              <p:cNvPr id="2817" name="Google Shape;2817;p50"/>
              <p:cNvGrpSpPr/>
              <p:nvPr/>
            </p:nvGrpSpPr>
            <p:grpSpPr>
              <a:xfrm>
                <a:off x="1886071" y="518057"/>
                <a:ext cx="183931" cy="473525"/>
                <a:chOff x="1886071" y="518057"/>
                <a:chExt cx="183931" cy="473525"/>
              </a:xfrm>
            </p:grpSpPr>
            <p:sp>
              <p:nvSpPr>
                <p:cNvPr id="2818" name="Google Shape;2818;p50"/>
                <p:cNvSpPr/>
                <p:nvPr/>
              </p:nvSpPr>
              <p:spPr>
                <a:xfrm>
                  <a:off x="1886071" y="6041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19" name="Google Shape;2819;p50"/>
                <p:cNvSpPr/>
                <p:nvPr/>
              </p:nvSpPr>
              <p:spPr>
                <a:xfrm>
                  <a:off x="1938902" y="5180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20" name="Google Shape;2820;p50"/>
              <p:cNvGrpSpPr/>
              <p:nvPr/>
            </p:nvGrpSpPr>
            <p:grpSpPr>
              <a:xfrm>
                <a:off x="2155380" y="518058"/>
                <a:ext cx="217196" cy="471569"/>
                <a:chOff x="2155374" y="518057"/>
                <a:chExt cx="352425" cy="765175"/>
              </a:xfrm>
            </p:grpSpPr>
            <p:sp>
              <p:nvSpPr>
                <p:cNvPr id="2821" name="Google Shape;2821;p50"/>
                <p:cNvSpPr/>
                <p:nvPr/>
              </p:nvSpPr>
              <p:spPr>
                <a:xfrm>
                  <a:off x="2269674" y="5180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822" name="Google Shape;2822;p50"/>
                <p:cNvCxnSpPr/>
                <p:nvPr/>
              </p:nvCxnSpPr>
              <p:spPr>
                <a:xfrm>
                  <a:off x="2333174" y="581557"/>
                  <a:ext cx="0" cy="0"/>
                </a:xfrm>
                <a:prstGeom prst="straightConnector1">
                  <a:avLst/>
                </a:prstGeom>
                <a:noFill/>
                <a:ln>
                  <a:noFill/>
                </a:ln>
              </p:spPr>
            </p:cxnSp>
            <p:cxnSp>
              <p:nvCxnSpPr>
                <p:cNvPr id="2823" name="Google Shape;2823;p50"/>
                <p:cNvCxnSpPr/>
                <p:nvPr/>
              </p:nvCxnSpPr>
              <p:spPr>
                <a:xfrm>
                  <a:off x="2333174" y="581557"/>
                  <a:ext cx="0" cy="0"/>
                </a:xfrm>
                <a:prstGeom prst="straightConnector1">
                  <a:avLst/>
                </a:prstGeom>
                <a:noFill/>
                <a:ln>
                  <a:noFill/>
                </a:ln>
              </p:spPr>
            </p:cxnSp>
            <p:sp>
              <p:nvSpPr>
                <p:cNvPr id="2824" name="Google Shape;2824;p50"/>
                <p:cNvSpPr/>
                <p:nvPr/>
              </p:nvSpPr>
              <p:spPr>
                <a:xfrm>
                  <a:off x="2155374" y="6577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25" name="Google Shape;2825;p50"/>
              <p:cNvGrpSpPr/>
              <p:nvPr/>
            </p:nvGrpSpPr>
            <p:grpSpPr>
              <a:xfrm>
                <a:off x="2438521" y="518057"/>
                <a:ext cx="183931" cy="473525"/>
                <a:chOff x="2438521" y="518057"/>
                <a:chExt cx="183931" cy="473525"/>
              </a:xfrm>
            </p:grpSpPr>
            <p:sp>
              <p:nvSpPr>
                <p:cNvPr id="2826" name="Google Shape;2826;p50"/>
                <p:cNvSpPr/>
                <p:nvPr/>
              </p:nvSpPr>
              <p:spPr>
                <a:xfrm>
                  <a:off x="2438521" y="6041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27" name="Google Shape;2827;p50"/>
                <p:cNvSpPr/>
                <p:nvPr/>
              </p:nvSpPr>
              <p:spPr>
                <a:xfrm>
                  <a:off x="2491352" y="5180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28" name="Google Shape;2828;p50"/>
              <p:cNvGrpSpPr/>
              <p:nvPr/>
            </p:nvGrpSpPr>
            <p:grpSpPr>
              <a:xfrm>
                <a:off x="2707832" y="518058"/>
                <a:ext cx="217196" cy="471569"/>
                <a:chOff x="2707824" y="518057"/>
                <a:chExt cx="352425" cy="765175"/>
              </a:xfrm>
            </p:grpSpPr>
            <p:sp>
              <p:nvSpPr>
                <p:cNvPr id="2829" name="Google Shape;2829;p50"/>
                <p:cNvSpPr/>
                <p:nvPr/>
              </p:nvSpPr>
              <p:spPr>
                <a:xfrm>
                  <a:off x="2822124" y="5180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830" name="Google Shape;2830;p50"/>
                <p:cNvCxnSpPr/>
                <p:nvPr/>
              </p:nvCxnSpPr>
              <p:spPr>
                <a:xfrm>
                  <a:off x="2885624" y="581557"/>
                  <a:ext cx="0" cy="0"/>
                </a:xfrm>
                <a:prstGeom prst="straightConnector1">
                  <a:avLst/>
                </a:prstGeom>
                <a:noFill/>
                <a:ln>
                  <a:noFill/>
                </a:ln>
              </p:spPr>
            </p:cxnSp>
            <p:cxnSp>
              <p:nvCxnSpPr>
                <p:cNvPr id="2831" name="Google Shape;2831;p50"/>
                <p:cNvCxnSpPr/>
                <p:nvPr/>
              </p:nvCxnSpPr>
              <p:spPr>
                <a:xfrm>
                  <a:off x="2885624" y="581557"/>
                  <a:ext cx="0" cy="0"/>
                </a:xfrm>
                <a:prstGeom prst="straightConnector1">
                  <a:avLst/>
                </a:prstGeom>
                <a:noFill/>
                <a:ln>
                  <a:noFill/>
                </a:ln>
              </p:spPr>
            </p:cxnSp>
            <p:sp>
              <p:nvSpPr>
                <p:cNvPr id="2832" name="Google Shape;2832;p50"/>
                <p:cNvSpPr/>
                <p:nvPr/>
              </p:nvSpPr>
              <p:spPr>
                <a:xfrm>
                  <a:off x="2707824" y="6577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33" name="Google Shape;2833;p50"/>
              <p:cNvGrpSpPr/>
              <p:nvPr/>
            </p:nvGrpSpPr>
            <p:grpSpPr>
              <a:xfrm>
                <a:off x="3000496" y="518057"/>
                <a:ext cx="183931" cy="473525"/>
                <a:chOff x="3000496" y="518057"/>
                <a:chExt cx="183931" cy="473525"/>
              </a:xfrm>
            </p:grpSpPr>
            <p:sp>
              <p:nvSpPr>
                <p:cNvPr id="2834" name="Google Shape;2834;p50"/>
                <p:cNvSpPr/>
                <p:nvPr/>
              </p:nvSpPr>
              <p:spPr>
                <a:xfrm>
                  <a:off x="3000496" y="6041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35" name="Google Shape;2835;p50"/>
                <p:cNvSpPr/>
                <p:nvPr/>
              </p:nvSpPr>
              <p:spPr>
                <a:xfrm>
                  <a:off x="3053327" y="5180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36" name="Google Shape;2836;p50"/>
              <p:cNvGrpSpPr/>
              <p:nvPr/>
            </p:nvGrpSpPr>
            <p:grpSpPr>
              <a:xfrm>
                <a:off x="3269808" y="518058"/>
                <a:ext cx="217196" cy="471569"/>
                <a:chOff x="3269799" y="518057"/>
                <a:chExt cx="352425" cy="765175"/>
              </a:xfrm>
            </p:grpSpPr>
            <p:sp>
              <p:nvSpPr>
                <p:cNvPr id="2837" name="Google Shape;2837;p50"/>
                <p:cNvSpPr/>
                <p:nvPr/>
              </p:nvSpPr>
              <p:spPr>
                <a:xfrm>
                  <a:off x="3384099" y="5180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838" name="Google Shape;2838;p50"/>
                <p:cNvCxnSpPr/>
                <p:nvPr/>
              </p:nvCxnSpPr>
              <p:spPr>
                <a:xfrm>
                  <a:off x="3447599" y="581557"/>
                  <a:ext cx="0" cy="0"/>
                </a:xfrm>
                <a:prstGeom prst="straightConnector1">
                  <a:avLst/>
                </a:prstGeom>
                <a:noFill/>
                <a:ln>
                  <a:noFill/>
                </a:ln>
              </p:spPr>
            </p:cxnSp>
            <p:cxnSp>
              <p:nvCxnSpPr>
                <p:cNvPr id="2839" name="Google Shape;2839;p50"/>
                <p:cNvCxnSpPr/>
                <p:nvPr/>
              </p:nvCxnSpPr>
              <p:spPr>
                <a:xfrm>
                  <a:off x="3447599" y="581557"/>
                  <a:ext cx="0" cy="0"/>
                </a:xfrm>
                <a:prstGeom prst="straightConnector1">
                  <a:avLst/>
                </a:prstGeom>
                <a:noFill/>
                <a:ln>
                  <a:noFill/>
                </a:ln>
              </p:spPr>
            </p:cxnSp>
            <p:sp>
              <p:nvSpPr>
                <p:cNvPr id="2840" name="Google Shape;2840;p50"/>
                <p:cNvSpPr/>
                <p:nvPr/>
              </p:nvSpPr>
              <p:spPr>
                <a:xfrm>
                  <a:off x="3269799" y="6577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41" name="Google Shape;2841;p50"/>
              <p:cNvGrpSpPr/>
              <p:nvPr/>
            </p:nvGrpSpPr>
            <p:grpSpPr>
              <a:xfrm>
                <a:off x="3562471" y="518057"/>
                <a:ext cx="183931" cy="473525"/>
                <a:chOff x="3562471" y="518057"/>
                <a:chExt cx="183931" cy="473525"/>
              </a:xfrm>
            </p:grpSpPr>
            <p:sp>
              <p:nvSpPr>
                <p:cNvPr id="2842" name="Google Shape;2842;p50"/>
                <p:cNvSpPr/>
                <p:nvPr/>
              </p:nvSpPr>
              <p:spPr>
                <a:xfrm>
                  <a:off x="3562471" y="6041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43" name="Google Shape;2843;p50"/>
                <p:cNvSpPr/>
                <p:nvPr/>
              </p:nvSpPr>
              <p:spPr>
                <a:xfrm>
                  <a:off x="3615302" y="5180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44" name="Google Shape;2844;p50"/>
              <p:cNvGrpSpPr/>
              <p:nvPr/>
            </p:nvGrpSpPr>
            <p:grpSpPr>
              <a:xfrm>
                <a:off x="3831784" y="518058"/>
                <a:ext cx="217196" cy="471569"/>
                <a:chOff x="3831774" y="518057"/>
                <a:chExt cx="352425" cy="765175"/>
              </a:xfrm>
            </p:grpSpPr>
            <p:sp>
              <p:nvSpPr>
                <p:cNvPr id="2845" name="Google Shape;2845;p50"/>
                <p:cNvSpPr/>
                <p:nvPr/>
              </p:nvSpPr>
              <p:spPr>
                <a:xfrm>
                  <a:off x="3946074" y="5180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846" name="Google Shape;2846;p50"/>
                <p:cNvCxnSpPr/>
                <p:nvPr/>
              </p:nvCxnSpPr>
              <p:spPr>
                <a:xfrm>
                  <a:off x="4009574" y="581557"/>
                  <a:ext cx="0" cy="0"/>
                </a:xfrm>
                <a:prstGeom prst="straightConnector1">
                  <a:avLst/>
                </a:prstGeom>
                <a:noFill/>
                <a:ln>
                  <a:noFill/>
                </a:ln>
              </p:spPr>
            </p:cxnSp>
            <p:cxnSp>
              <p:nvCxnSpPr>
                <p:cNvPr id="2847" name="Google Shape;2847;p50"/>
                <p:cNvCxnSpPr/>
                <p:nvPr/>
              </p:nvCxnSpPr>
              <p:spPr>
                <a:xfrm>
                  <a:off x="4009574" y="581557"/>
                  <a:ext cx="0" cy="0"/>
                </a:xfrm>
                <a:prstGeom prst="straightConnector1">
                  <a:avLst/>
                </a:prstGeom>
                <a:noFill/>
                <a:ln>
                  <a:noFill/>
                </a:ln>
              </p:spPr>
            </p:cxnSp>
            <p:sp>
              <p:nvSpPr>
                <p:cNvPr id="2848" name="Google Shape;2848;p50"/>
                <p:cNvSpPr/>
                <p:nvPr/>
              </p:nvSpPr>
              <p:spPr>
                <a:xfrm>
                  <a:off x="3831774" y="6577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49" name="Google Shape;2849;p50"/>
              <p:cNvGrpSpPr/>
              <p:nvPr/>
            </p:nvGrpSpPr>
            <p:grpSpPr>
              <a:xfrm>
                <a:off x="4105396" y="518057"/>
                <a:ext cx="183931" cy="473525"/>
                <a:chOff x="4105396" y="518057"/>
                <a:chExt cx="183931" cy="473525"/>
              </a:xfrm>
            </p:grpSpPr>
            <p:sp>
              <p:nvSpPr>
                <p:cNvPr id="2850" name="Google Shape;2850;p50"/>
                <p:cNvSpPr/>
                <p:nvPr/>
              </p:nvSpPr>
              <p:spPr>
                <a:xfrm>
                  <a:off x="4105396" y="6041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51" name="Google Shape;2851;p50"/>
                <p:cNvSpPr/>
                <p:nvPr/>
              </p:nvSpPr>
              <p:spPr>
                <a:xfrm>
                  <a:off x="4158227" y="5180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52" name="Google Shape;2852;p50"/>
              <p:cNvGrpSpPr/>
              <p:nvPr/>
            </p:nvGrpSpPr>
            <p:grpSpPr>
              <a:xfrm>
                <a:off x="4374711" y="518058"/>
                <a:ext cx="217196" cy="471569"/>
                <a:chOff x="4374699" y="518057"/>
                <a:chExt cx="352425" cy="765175"/>
              </a:xfrm>
            </p:grpSpPr>
            <p:sp>
              <p:nvSpPr>
                <p:cNvPr id="2853" name="Google Shape;2853;p50"/>
                <p:cNvSpPr/>
                <p:nvPr/>
              </p:nvSpPr>
              <p:spPr>
                <a:xfrm>
                  <a:off x="4488999" y="5180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854" name="Google Shape;2854;p50"/>
                <p:cNvCxnSpPr/>
                <p:nvPr/>
              </p:nvCxnSpPr>
              <p:spPr>
                <a:xfrm>
                  <a:off x="4552499" y="581557"/>
                  <a:ext cx="0" cy="0"/>
                </a:xfrm>
                <a:prstGeom prst="straightConnector1">
                  <a:avLst/>
                </a:prstGeom>
                <a:noFill/>
                <a:ln>
                  <a:noFill/>
                </a:ln>
              </p:spPr>
            </p:cxnSp>
            <p:cxnSp>
              <p:nvCxnSpPr>
                <p:cNvPr id="2855" name="Google Shape;2855;p50"/>
                <p:cNvCxnSpPr/>
                <p:nvPr/>
              </p:nvCxnSpPr>
              <p:spPr>
                <a:xfrm>
                  <a:off x="4552499" y="581557"/>
                  <a:ext cx="0" cy="0"/>
                </a:xfrm>
                <a:prstGeom prst="straightConnector1">
                  <a:avLst/>
                </a:prstGeom>
                <a:noFill/>
                <a:ln>
                  <a:noFill/>
                </a:ln>
              </p:spPr>
            </p:cxnSp>
            <p:sp>
              <p:nvSpPr>
                <p:cNvPr id="2856" name="Google Shape;2856;p50"/>
                <p:cNvSpPr/>
                <p:nvPr/>
              </p:nvSpPr>
              <p:spPr>
                <a:xfrm>
                  <a:off x="4374699" y="6577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57" name="Google Shape;2857;p50"/>
              <p:cNvGrpSpPr/>
              <p:nvPr/>
            </p:nvGrpSpPr>
            <p:grpSpPr>
              <a:xfrm>
                <a:off x="4667371" y="518057"/>
                <a:ext cx="183931" cy="473525"/>
                <a:chOff x="4667371" y="518057"/>
                <a:chExt cx="183931" cy="473525"/>
              </a:xfrm>
            </p:grpSpPr>
            <p:sp>
              <p:nvSpPr>
                <p:cNvPr id="2858" name="Google Shape;2858;p50"/>
                <p:cNvSpPr/>
                <p:nvPr/>
              </p:nvSpPr>
              <p:spPr>
                <a:xfrm>
                  <a:off x="4667371" y="604152"/>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59" name="Google Shape;2859;p50"/>
                <p:cNvSpPr/>
                <p:nvPr/>
              </p:nvSpPr>
              <p:spPr>
                <a:xfrm>
                  <a:off x="4720202" y="518057"/>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60" name="Google Shape;2860;p50"/>
              <p:cNvGrpSpPr/>
              <p:nvPr/>
            </p:nvGrpSpPr>
            <p:grpSpPr>
              <a:xfrm>
                <a:off x="4936688" y="518058"/>
                <a:ext cx="217196" cy="471569"/>
                <a:chOff x="4936674" y="518057"/>
                <a:chExt cx="352425" cy="765175"/>
              </a:xfrm>
            </p:grpSpPr>
            <p:sp>
              <p:nvSpPr>
                <p:cNvPr id="2861" name="Google Shape;2861;p50"/>
                <p:cNvSpPr/>
                <p:nvPr/>
              </p:nvSpPr>
              <p:spPr>
                <a:xfrm>
                  <a:off x="5050974" y="518057"/>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862" name="Google Shape;2862;p50"/>
                <p:cNvCxnSpPr/>
                <p:nvPr/>
              </p:nvCxnSpPr>
              <p:spPr>
                <a:xfrm>
                  <a:off x="5114474" y="581557"/>
                  <a:ext cx="0" cy="0"/>
                </a:xfrm>
                <a:prstGeom prst="straightConnector1">
                  <a:avLst/>
                </a:prstGeom>
                <a:noFill/>
                <a:ln>
                  <a:noFill/>
                </a:ln>
              </p:spPr>
            </p:cxnSp>
            <p:cxnSp>
              <p:nvCxnSpPr>
                <p:cNvPr id="2863" name="Google Shape;2863;p50"/>
                <p:cNvCxnSpPr/>
                <p:nvPr/>
              </p:nvCxnSpPr>
              <p:spPr>
                <a:xfrm>
                  <a:off x="5114474" y="581557"/>
                  <a:ext cx="0" cy="0"/>
                </a:xfrm>
                <a:prstGeom prst="straightConnector1">
                  <a:avLst/>
                </a:prstGeom>
                <a:noFill/>
                <a:ln>
                  <a:noFill/>
                </a:ln>
              </p:spPr>
            </p:cxnSp>
            <p:sp>
              <p:nvSpPr>
                <p:cNvPr id="2864" name="Google Shape;2864;p50"/>
                <p:cNvSpPr/>
                <p:nvPr/>
              </p:nvSpPr>
              <p:spPr>
                <a:xfrm>
                  <a:off x="4936674" y="657757"/>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865" name="Google Shape;2865;p50"/>
            <p:cNvSpPr/>
            <p:nvPr/>
          </p:nvSpPr>
          <p:spPr>
            <a:xfrm>
              <a:off x="312508" y="6419830"/>
              <a:ext cx="2057306" cy="518036"/>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Target Beneficiaries 26.5%</a:t>
              </a:r>
              <a:endParaRPr sz="850" b="0" i="0" u="none" strike="noStrike" cap="none">
                <a:solidFill>
                  <a:srgbClr val="000000"/>
                </a:solidFill>
                <a:latin typeface="Arial"/>
                <a:ea typeface="Arial"/>
                <a:cs typeface="Arial"/>
                <a:sym typeface="Arial"/>
              </a:endParaRPr>
            </a:p>
          </p:txBody>
        </p:sp>
        <p:grpSp>
          <p:nvGrpSpPr>
            <p:cNvPr id="2866" name="Google Shape;2866;p50"/>
            <p:cNvGrpSpPr/>
            <p:nvPr/>
          </p:nvGrpSpPr>
          <p:grpSpPr>
            <a:xfrm>
              <a:off x="2399089" y="6464177"/>
              <a:ext cx="1096179" cy="366698"/>
              <a:chOff x="1886071" y="994085"/>
              <a:chExt cx="1048482" cy="473525"/>
            </a:xfrm>
          </p:grpSpPr>
          <p:grpSp>
            <p:nvGrpSpPr>
              <p:cNvPr id="2867" name="Google Shape;2867;p50"/>
              <p:cNvGrpSpPr/>
              <p:nvPr/>
            </p:nvGrpSpPr>
            <p:grpSpPr>
              <a:xfrm>
                <a:off x="1886071" y="994085"/>
                <a:ext cx="183931" cy="473525"/>
                <a:chOff x="1886071" y="994085"/>
                <a:chExt cx="183931" cy="473525"/>
              </a:xfrm>
            </p:grpSpPr>
            <p:sp>
              <p:nvSpPr>
                <p:cNvPr id="2868" name="Google Shape;2868;p50"/>
                <p:cNvSpPr/>
                <p:nvPr/>
              </p:nvSpPr>
              <p:spPr>
                <a:xfrm>
                  <a:off x="1886071" y="1080180"/>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69" name="Google Shape;2869;p50"/>
                <p:cNvSpPr/>
                <p:nvPr/>
              </p:nvSpPr>
              <p:spPr>
                <a:xfrm>
                  <a:off x="1938902" y="994085"/>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70" name="Google Shape;2870;p50"/>
              <p:cNvGrpSpPr/>
              <p:nvPr/>
            </p:nvGrpSpPr>
            <p:grpSpPr>
              <a:xfrm>
                <a:off x="2155380" y="994088"/>
                <a:ext cx="217196" cy="471569"/>
                <a:chOff x="2155374" y="994085"/>
                <a:chExt cx="352425" cy="765175"/>
              </a:xfrm>
            </p:grpSpPr>
            <p:sp>
              <p:nvSpPr>
                <p:cNvPr id="2871" name="Google Shape;2871;p50"/>
                <p:cNvSpPr/>
                <p:nvPr/>
              </p:nvSpPr>
              <p:spPr>
                <a:xfrm>
                  <a:off x="2269674" y="994085"/>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872" name="Google Shape;2872;p50"/>
                <p:cNvCxnSpPr/>
                <p:nvPr/>
              </p:nvCxnSpPr>
              <p:spPr>
                <a:xfrm>
                  <a:off x="2333174" y="1057585"/>
                  <a:ext cx="0" cy="0"/>
                </a:xfrm>
                <a:prstGeom prst="straightConnector1">
                  <a:avLst/>
                </a:prstGeom>
                <a:noFill/>
                <a:ln>
                  <a:noFill/>
                </a:ln>
              </p:spPr>
            </p:cxnSp>
            <p:cxnSp>
              <p:nvCxnSpPr>
                <p:cNvPr id="2873" name="Google Shape;2873;p50"/>
                <p:cNvCxnSpPr/>
                <p:nvPr/>
              </p:nvCxnSpPr>
              <p:spPr>
                <a:xfrm>
                  <a:off x="2333174" y="1057585"/>
                  <a:ext cx="0" cy="0"/>
                </a:xfrm>
                <a:prstGeom prst="straightConnector1">
                  <a:avLst/>
                </a:prstGeom>
                <a:noFill/>
                <a:ln>
                  <a:noFill/>
                </a:ln>
              </p:spPr>
            </p:cxnSp>
            <p:sp>
              <p:nvSpPr>
                <p:cNvPr id="2874" name="Google Shape;2874;p50"/>
                <p:cNvSpPr/>
                <p:nvPr/>
              </p:nvSpPr>
              <p:spPr>
                <a:xfrm>
                  <a:off x="2155374" y="1133785"/>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75" name="Google Shape;2875;p50"/>
              <p:cNvGrpSpPr/>
              <p:nvPr/>
            </p:nvGrpSpPr>
            <p:grpSpPr>
              <a:xfrm>
                <a:off x="2448046" y="994085"/>
                <a:ext cx="183931" cy="473525"/>
                <a:chOff x="2448046" y="994085"/>
                <a:chExt cx="183931" cy="473525"/>
              </a:xfrm>
            </p:grpSpPr>
            <p:sp>
              <p:nvSpPr>
                <p:cNvPr id="2876" name="Google Shape;2876;p50"/>
                <p:cNvSpPr/>
                <p:nvPr/>
              </p:nvSpPr>
              <p:spPr>
                <a:xfrm>
                  <a:off x="2448046" y="1080180"/>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77" name="Google Shape;2877;p50"/>
                <p:cNvSpPr/>
                <p:nvPr/>
              </p:nvSpPr>
              <p:spPr>
                <a:xfrm>
                  <a:off x="2500877" y="994085"/>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78" name="Google Shape;2878;p50"/>
              <p:cNvGrpSpPr/>
              <p:nvPr/>
            </p:nvGrpSpPr>
            <p:grpSpPr>
              <a:xfrm>
                <a:off x="2717357" y="994088"/>
                <a:ext cx="217196" cy="471569"/>
                <a:chOff x="2717349" y="994085"/>
                <a:chExt cx="352425" cy="765175"/>
              </a:xfrm>
            </p:grpSpPr>
            <p:sp>
              <p:nvSpPr>
                <p:cNvPr id="2879" name="Google Shape;2879;p50"/>
                <p:cNvSpPr/>
                <p:nvPr/>
              </p:nvSpPr>
              <p:spPr>
                <a:xfrm>
                  <a:off x="2831649" y="994085"/>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880" name="Google Shape;2880;p50"/>
                <p:cNvCxnSpPr/>
                <p:nvPr/>
              </p:nvCxnSpPr>
              <p:spPr>
                <a:xfrm>
                  <a:off x="2895149" y="1057585"/>
                  <a:ext cx="0" cy="0"/>
                </a:xfrm>
                <a:prstGeom prst="straightConnector1">
                  <a:avLst/>
                </a:prstGeom>
                <a:noFill/>
                <a:ln>
                  <a:noFill/>
                </a:ln>
              </p:spPr>
            </p:cxnSp>
            <p:cxnSp>
              <p:nvCxnSpPr>
                <p:cNvPr id="2881" name="Google Shape;2881;p50"/>
                <p:cNvCxnSpPr/>
                <p:nvPr/>
              </p:nvCxnSpPr>
              <p:spPr>
                <a:xfrm>
                  <a:off x="2895149" y="1057585"/>
                  <a:ext cx="0" cy="0"/>
                </a:xfrm>
                <a:prstGeom prst="straightConnector1">
                  <a:avLst/>
                </a:prstGeom>
                <a:noFill/>
                <a:ln>
                  <a:noFill/>
                </a:ln>
              </p:spPr>
            </p:cxnSp>
            <p:sp>
              <p:nvSpPr>
                <p:cNvPr id="2882" name="Google Shape;2882;p50"/>
                <p:cNvSpPr/>
                <p:nvPr/>
              </p:nvSpPr>
              <p:spPr>
                <a:xfrm>
                  <a:off x="2717349" y="1133785"/>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00B05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883" name="Google Shape;2883;p50"/>
            <p:cNvSpPr/>
            <p:nvPr/>
          </p:nvSpPr>
          <p:spPr>
            <a:xfrm>
              <a:off x="554634" y="6879108"/>
              <a:ext cx="1899453" cy="563172"/>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Average Persons/Household ~ 6</a:t>
              </a:r>
              <a:endParaRPr sz="850" b="0" i="0" u="none" strike="noStrike" cap="none">
                <a:solidFill>
                  <a:srgbClr val="000000"/>
                </a:solidFill>
                <a:latin typeface="Arial"/>
                <a:ea typeface="Arial"/>
                <a:cs typeface="Arial"/>
                <a:sym typeface="Arial"/>
              </a:endParaRPr>
            </a:p>
          </p:txBody>
        </p:sp>
        <p:grpSp>
          <p:nvGrpSpPr>
            <p:cNvPr id="2884" name="Google Shape;2884;p50"/>
            <p:cNvGrpSpPr/>
            <p:nvPr/>
          </p:nvGrpSpPr>
          <p:grpSpPr>
            <a:xfrm>
              <a:off x="2399089" y="6965756"/>
              <a:ext cx="1423602" cy="368846"/>
              <a:chOff x="1886071" y="1495749"/>
              <a:chExt cx="1361658" cy="476298"/>
            </a:xfrm>
          </p:grpSpPr>
          <p:grpSp>
            <p:nvGrpSpPr>
              <p:cNvPr id="2885" name="Google Shape;2885;p50"/>
              <p:cNvGrpSpPr/>
              <p:nvPr/>
            </p:nvGrpSpPr>
            <p:grpSpPr>
              <a:xfrm>
                <a:off x="1886071" y="1495749"/>
                <a:ext cx="183931" cy="473525"/>
                <a:chOff x="1886071" y="1495749"/>
                <a:chExt cx="183931" cy="473525"/>
              </a:xfrm>
            </p:grpSpPr>
            <p:sp>
              <p:nvSpPr>
                <p:cNvPr id="2886" name="Google Shape;2886;p50"/>
                <p:cNvSpPr/>
                <p:nvPr/>
              </p:nvSpPr>
              <p:spPr>
                <a:xfrm>
                  <a:off x="1886071" y="1581844"/>
                  <a:ext cx="183931" cy="387430"/>
                </a:xfrm>
                <a:custGeom>
                  <a:avLst/>
                  <a:gdLst/>
                  <a:ahLst/>
                  <a:cxnLst/>
                  <a:rect l="l" t="t" r="r" b="b"/>
                  <a:pathLst>
                    <a:path w="188" h="396" extrusionOk="0">
                      <a:moveTo>
                        <a:pt x="50" y="0"/>
                      </a:moveTo>
                      <a:lnTo>
                        <a:pt x="50" y="0"/>
                      </a:lnTo>
                      <a:lnTo>
                        <a:pt x="40" y="2"/>
                      </a:lnTo>
                      <a:lnTo>
                        <a:pt x="30" y="4"/>
                      </a:lnTo>
                      <a:lnTo>
                        <a:pt x="22" y="10"/>
                      </a:lnTo>
                      <a:lnTo>
                        <a:pt x="14" y="16"/>
                      </a:lnTo>
                      <a:lnTo>
                        <a:pt x="8" y="24"/>
                      </a:lnTo>
                      <a:lnTo>
                        <a:pt x="4" y="32"/>
                      </a:lnTo>
                      <a:lnTo>
                        <a:pt x="0" y="42"/>
                      </a:lnTo>
                      <a:lnTo>
                        <a:pt x="0" y="52"/>
                      </a:lnTo>
                      <a:lnTo>
                        <a:pt x="0" y="176"/>
                      </a:lnTo>
                      <a:lnTo>
                        <a:pt x="0" y="176"/>
                      </a:lnTo>
                      <a:lnTo>
                        <a:pt x="0" y="184"/>
                      </a:lnTo>
                      <a:lnTo>
                        <a:pt x="4" y="190"/>
                      </a:lnTo>
                      <a:lnTo>
                        <a:pt x="10" y="192"/>
                      </a:lnTo>
                      <a:lnTo>
                        <a:pt x="16" y="194"/>
                      </a:lnTo>
                      <a:lnTo>
                        <a:pt x="24" y="192"/>
                      </a:lnTo>
                      <a:lnTo>
                        <a:pt x="28" y="190"/>
                      </a:lnTo>
                      <a:lnTo>
                        <a:pt x="32" y="184"/>
                      </a:lnTo>
                      <a:lnTo>
                        <a:pt x="34" y="176"/>
                      </a:lnTo>
                      <a:lnTo>
                        <a:pt x="34" y="64"/>
                      </a:lnTo>
                      <a:lnTo>
                        <a:pt x="42" y="64"/>
                      </a:lnTo>
                      <a:lnTo>
                        <a:pt x="42" y="372"/>
                      </a:lnTo>
                      <a:lnTo>
                        <a:pt x="42" y="372"/>
                      </a:lnTo>
                      <a:lnTo>
                        <a:pt x="44" y="382"/>
                      </a:lnTo>
                      <a:lnTo>
                        <a:pt x="50" y="390"/>
                      </a:lnTo>
                      <a:lnTo>
                        <a:pt x="58" y="394"/>
                      </a:lnTo>
                      <a:lnTo>
                        <a:pt x="66" y="396"/>
                      </a:lnTo>
                      <a:lnTo>
                        <a:pt x="74" y="394"/>
                      </a:lnTo>
                      <a:lnTo>
                        <a:pt x="82" y="388"/>
                      </a:lnTo>
                      <a:lnTo>
                        <a:pt x="88" y="382"/>
                      </a:lnTo>
                      <a:lnTo>
                        <a:pt x="90" y="372"/>
                      </a:lnTo>
                      <a:lnTo>
                        <a:pt x="90" y="192"/>
                      </a:lnTo>
                      <a:lnTo>
                        <a:pt x="98" y="192"/>
                      </a:lnTo>
                      <a:lnTo>
                        <a:pt x="98" y="372"/>
                      </a:lnTo>
                      <a:lnTo>
                        <a:pt x="98" y="372"/>
                      </a:lnTo>
                      <a:lnTo>
                        <a:pt x="100" y="382"/>
                      </a:lnTo>
                      <a:lnTo>
                        <a:pt x="104" y="388"/>
                      </a:lnTo>
                      <a:lnTo>
                        <a:pt x="112" y="394"/>
                      </a:lnTo>
                      <a:lnTo>
                        <a:pt x="120" y="396"/>
                      </a:lnTo>
                      <a:lnTo>
                        <a:pt x="130" y="394"/>
                      </a:lnTo>
                      <a:lnTo>
                        <a:pt x="136" y="390"/>
                      </a:lnTo>
                      <a:lnTo>
                        <a:pt x="142" y="382"/>
                      </a:lnTo>
                      <a:lnTo>
                        <a:pt x="144" y="372"/>
                      </a:lnTo>
                      <a:lnTo>
                        <a:pt x="144" y="64"/>
                      </a:lnTo>
                      <a:lnTo>
                        <a:pt x="152" y="64"/>
                      </a:lnTo>
                      <a:lnTo>
                        <a:pt x="152" y="176"/>
                      </a:lnTo>
                      <a:lnTo>
                        <a:pt x="152" y="176"/>
                      </a:lnTo>
                      <a:lnTo>
                        <a:pt x="154" y="184"/>
                      </a:lnTo>
                      <a:lnTo>
                        <a:pt x="158" y="190"/>
                      </a:lnTo>
                      <a:lnTo>
                        <a:pt x="164" y="192"/>
                      </a:lnTo>
                      <a:lnTo>
                        <a:pt x="170" y="194"/>
                      </a:lnTo>
                      <a:lnTo>
                        <a:pt x="176" y="192"/>
                      </a:lnTo>
                      <a:lnTo>
                        <a:pt x="182" y="190"/>
                      </a:lnTo>
                      <a:lnTo>
                        <a:pt x="186" y="184"/>
                      </a:lnTo>
                      <a:lnTo>
                        <a:pt x="188" y="176"/>
                      </a:lnTo>
                      <a:lnTo>
                        <a:pt x="188" y="54"/>
                      </a:lnTo>
                      <a:lnTo>
                        <a:pt x="188" y="54"/>
                      </a:lnTo>
                      <a:lnTo>
                        <a:pt x="186" y="44"/>
                      </a:lnTo>
                      <a:lnTo>
                        <a:pt x="184" y="34"/>
                      </a:lnTo>
                      <a:lnTo>
                        <a:pt x="178" y="24"/>
                      </a:lnTo>
                      <a:lnTo>
                        <a:pt x="172" y="18"/>
                      </a:lnTo>
                      <a:lnTo>
                        <a:pt x="166" y="10"/>
                      </a:lnTo>
                      <a:lnTo>
                        <a:pt x="156" y="6"/>
                      </a:lnTo>
                      <a:lnTo>
                        <a:pt x="146" y="2"/>
                      </a:lnTo>
                      <a:lnTo>
                        <a:pt x="136" y="0"/>
                      </a:lnTo>
                      <a:lnTo>
                        <a:pt x="50" y="0"/>
                      </a:lnTo>
                      <a:close/>
                    </a:path>
                  </a:pathLst>
                </a:custGeom>
                <a:solidFill>
                  <a:srgbClr val="3E3E3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87" name="Google Shape;2887;p50"/>
                <p:cNvSpPr/>
                <p:nvPr/>
              </p:nvSpPr>
              <p:spPr>
                <a:xfrm>
                  <a:off x="1938902" y="1495749"/>
                  <a:ext cx="78269" cy="78269"/>
                </a:xfrm>
                <a:custGeom>
                  <a:avLst/>
                  <a:gdLst/>
                  <a:ahLst/>
                  <a:cxnLst/>
                  <a:rect l="l" t="t" r="r" b="b"/>
                  <a:pathLst>
                    <a:path w="80" h="80" extrusionOk="0">
                      <a:moveTo>
                        <a:pt x="40" y="80"/>
                      </a:moveTo>
                      <a:lnTo>
                        <a:pt x="40" y="80"/>
                      </a:lnTo>
                      <a:lnTo>
                        <a:pt x="48" y="78"/>
                      </a:lnTo>
                      <a:lnTo>
                        <a:pt x="56" y="76"/>
                      </a:lnTo>
                      <a:lnTo>
                        <a:pt x="62" y="72"/>
                      </a:lnTo>
                      <a:lnTo>
                        <a:pt x="68" y="68"/>
                      </a:lnTo>
                      <a:lnTo>
                        <a:pt x="72" y="62"/>
                      </a:lnTo>
                      <a:lnTo>
                        <a:pt x="76" y="56"/>
                      </a:lnTo>
                      <a:lnTo>
                        <a:pt x="78" y="48"/>
                      </a:lnTo>
                      <a:lnTo>
                        <a:pt x="80" y="40"/>
                      </a:lnTo>
                      <a:lnTo>
                        <a:pt x="80" y="40"/>
                      </a:lnTo>
                      <a:lnTo>
                        <a:pt x="78" y="32"/>
                      </a:lnTo>
                      <a:lnTo>
                        <a:pt x="76" y="24"/>
                      </a:lnTo>
                      <a:lnTo>
                        <a:pt x="72" y="18"/>
                      </a:lnTo>
                      <a:lnTo>
                        <a:pt x="68" y="12"/>
                      </a:lnTo>
                      <a:lnTo>
                        <a:pt x="62" y="6"/>
                      </a:lnTo>
                      <a:lnTo>
                        <a:pt x="56" y="2"/>
                      </a:lnTo>
                      <a:lnTo>
                        <a:pt x="48" y="0"/>
                      </a:lnTo>
                      <a:lnTo>
                        <a:pt x="40" y="0"/>
                      </a:lnTo>
                      <a:lnTo>
                        <a:pt x="40" y="0"/>
                      </a:lnTo>
                      <a:lnTo>
                        <a:pt x="32" y="0"/>
                      </a:lnTo>
                      <a:lnTo>
                        <a:pt x="24" y="2"/>
                      </a:lnTo>
                      <a:lnTo>
                        <a:pt x="16" y="6"/>
                      </a:lnTo>
                      <a:lnTo>
                        <a:pt x="12" y="12"/>
                      </a:lnTo>
                      <a:lnTo>
                        <a:pt x="6" y="18"/>
                      </a:lnTo>
                      <a:lnTo>
                        <a:pt x="2" y="24"/>
                      </a:lnTo>
                      <a:lnTo>
                        <a:pt x="0" y="32"/>
                      </a:lnTo>
                      <a:lnTo>
                        <a:pt x="0" y="40"/>
                      </a:lnTo>
                      <a:lnTo>
                        <a:pt x="0" y="40"/>
                      </a:lnTo>
                      <a:lnTo>
                        <a:pt x="0" y="48"/>
                      </a:lnTo>
                      <a:lnTo>
                        <a:pt x="2" y="56"/>
                      </a:lnTo>
                      <a:lnTo>
                        <a:pt x="6" y="62"/>
                      </a:lnTo>
                      <a:lnTo>
                        <a:pt x="12" y="68"/>
                      </a:lnTo>
                      <a:lnTo>
                        <a:pt x="16" y="72"/>
                      </a:lnTo>
                      <a:lnTo>
                        <a:pt x="24" y="76"/>
                      </a:lnTo>
                      <a:lnTo>
                        <a:pt x="32" y="78"/>
                      </a:lnTo>
                      <a:lnTo>
                        <a:pt x="40" y="80"/>
                      </a:lnTo>
                      <a:lnTo>
                        <a:pt x="40" y="80"/>
                      </a:lnTo>
                      <a:close/>
                    </a:path>
                  </a:pathLst>
                </a:custGeom>
                <a:solidFill>
                  <a:srgbClr val="3E3E3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2888" name="Google Shape;2888;p50"/>
              <p:cNvGrpSpPr/>
              <p:nvPr/>
            </p:nvGrpSpPr>
            <p:grpSpPr>
              <a:xfrm>
                <a:off x="2155380" y="1495753"/>
                <a:ext cx="217196" cy="471569"/>
                <a:chOff x="2155374" y="1495749"/>
                <a:chExt cx="352425" cy="765175"/>
              </a:xfrm>
            </p:grpSpPr>
            <p:sp>
              <p:nvSpPr>
                <p:cNvPr id="2889" name="Google Shape;2889;p50"/>
                <p:cNvSpPr/>
                <p:nvPr/>
              </p:nvSpPr>
              <p:spPr>
                <a:xfrm>
                  <a:off x="2269674" y="1495749"/>
                  <a:ext cx="123825" cy="123825"/>
                </a:xfrm>
                <a:custGeom>
                  <a:avLst/>
                  <a:gdLst/>
                  <a:ahLst/>
                  <a:cxnLst/>
                  <a:rect l="l" t="t" r="r" b="b"/>
                  <a:pathLst>
                    <a:path w="78" h="78" extrusionOk="0">
                      <a:moveTo>
                        <a:pt x="40" y="78"/>
                      </a:moveTo>
                      <a:lnTo>
                        <a:pt x="40" y="78"/>
                      </a:lnTo>
                      <a:lnTo>
                        <a:pt x="48" y="78"/>
                      </a:lnTo>
                      <a:lnTo>
                        <a:pt x="54" y="76"/>
                      </a:lnTo>
                      <a:lnTo>
                        <a:pt x="62" y="72"/>
                      </a:lnTo>
                      <a:lnTo>
                        <a:pt x="66" y="68"/>
                      </a:lnTo>
                      <a:lnTo>
                        <a:pt x="72" y="62"/>
                      </a:lnTo>
                      <a:lnTo>
                        <a:pt x="76" y="54"/>
                      </a:lnTo>
                      <a:lnTo>
                        <a:pt x="78" y="48"/>
                      </a:lnTo>
                      <a:lnTo>
                        <a:pt x="78" y="40"/>
                      </a:lnTo>
                      <a:lnTo>
                        <a:pt x="78" y="40"/>
                      </a:lnTo>
                      <a:lnTo>
                        <a:pt x="78" y="32"/>
                      </a:lnTo>
                      <a:lnTo>
                        <a:pt x="76" y="24"/>
                      </a:lnTo>
                      <a:lnTo>
                        <a:pt x="72" y="18"/>
                      </a:lnTo>
                      <a:lnTo>
                        <a:pt x="66" y="12"/>
                      </a:lnTo>
                      <a:lnTo>
                        <a:pt x="62" y="6"/>
                      </a:lnTo>
                      <a:lnTo>
                        <a:pt x="54" y="4"/>
                      </a:lnTo>
                      <a:lnTo>
                        <a:pt x="48" y="0"/>
                      </a:lnTo>
                      <a:lnTo>
                        <a:pt x="40" y="0"/>
                      </a:lnTo>
                      <a:lnTo>
                        <a:pt x="40" y="0"/>
                      </a:lnTo>
                      <a:lnTo>
                        <a:pt x="32" y="0"/>
                      </a:lnTo>
                      <a:lnTo>
                        <a:pt x="24" y="4"/>
                      </a:lnTo>
                      <a:lnTo>
                        <a:pt x="18" y="6"/>
                      </a:lnTo>
                      <a:lnTo>
                        <a:pt x="12" y="12"/>
                      </a:lnTo>
                      <a:lnTo>
                        <a:pt x="6" y="18"/>
                      </a:lnTo>
                      <a:lnTo>
                        <a:pt x="2" y="24"/>
                      </a:lnTo>
                      <a:lnTo>
                        <a:pt x="0" y="32"/>
                      </a:lnTo>
                      <a:lnTo>
                        <a:pt x="0" y="40"/>
                      </a:lnTo>
                      <a:lnTo>
                        <a:pt x="0" y="40"/>
                      </a:lnTo>
                      <a:lnTo>
                        <a:pt x="0" y="48"/>
                      </a:lnTo>
                      <a:lnTo>
                        <a:pt x="2" y="54"/>
                      </a:lnTo>
                      <a:lnTo>
                        <a:pt x="6" y="62"/>
                      </a:lnTo>
                      <a:lnTo>
                        <a:pt x="12" y="68"/>
                      </a:lnTo>
                      <a:lnTo>
                        <a:pt x="18" y="72"/>
                      </a:lnTo>
                      <a:lnTo>
                        <a:pt x="24" y="76"/>
                      </a:lnTo>
                      <a:lnTo>
                        <a:pt x="32" y="78"/>
                      </a:lnTo>
                      <a:lnTo>
                        <a:pt x="40" y="78"/>
                      </a:lnTo>
                      <a:lnTo>
                        <a:pt x="40" y="78"/>
                      </a:lnTo>
                      <a:close/>
                    </a:path>
                  </a:pathLst>
                </a:custGeom>
                <a:solidFill>
                  <a:srgbClr val="3E3E3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cxnSp>
              <p:nvCxnSpPr>
                <p:cNvPr id="2890" name="Google Shape;2890;p50"/>
                <p:cNvCxnSpPr/>
                <p:nvPr/>
              </p:nvCxnSpPr>
              <p:spPr>
                <a:xfrm>
                  <a:off x="2333174" y="1559249"/>
                  <a:ext cx="0" cy="0"/>
                </a:xfrm>
                <a:prstGeom prst="straightConnector1">
                  <a:avLst/>
                </a:prstGeom>
                <a:noFill/>
                <a:ln>
                  <a:noFill/>
                </a:ln>
              </p:spPr>
            </p:cxnSp>
            <p:cxnSp>
              <p:nvCxnSpPr>
                <p:cNvPr id="2891" name="Google Shape;2891;p50"/>
                <p:cNvCxnSpPr/>
                <p:nvPr/>
              </p:nvCxnSpPr>
              <p:spPr>
                <a:xfrm>
                  <a:off x="2333174" y="1559249"/>
                  <a:ext cx="0" cy="0"/>
                </a:xfrm>
                <a:prstGeom prst="straightConnector1">
                  <a:avLst/>
                </a:prstGeom>
                <a:noFill/>
                <a:ln>
                  <a:noFill/>
                </a:ln>
              </p:spPr>
            </p:cxnSp>
            <p:sp>
              <p:nvSpPr>
                <p:cNvPr id="2892" name="Google Shape;2892;p50"/>
                <p:cNvSpPr/>
                <p:nvPr/>
              </p:nvSpPr>
              <p:spPr>
                <a:xfrm>
                  <a:off x="2155374" y="1635449"/>
                  <a:ext cx="352425" cy="625475"/>
                </a:xfrm>
                <a:custGeom>
                  <a:avLst/>
                  <a:gdLst/>
                  <a:ahLst/>
                  <a:cxnLst/>
                  <a:rect l="l" t="t" r="r" b="b"/>
                  <a:pathLst>
                    <a:path w="222" h="394" extrusionOk="0">
                      <a:moveTo>
                        <a:pt x="106" y="240"/>
                      </a:moveTo>
                      <a:lnTo>
                        <a:pt x="106" y="376"/>
                      </a:lnTo>
                      <a:lnTo>
                        <a:pt x="106" y="376"/>
                      </a:lnTo>
                      <a:lnTo>
                        <a:pt x="104" y="384"/>
                      </a:lnTo>
                      <a:lnTo>
                        <a:pt x="100" y="390"/>
                      </a:lnTo>
                      <a:lnTo>
                        <a:pt x="94" y="394"/>
                      </a:lnTo>
                      <a:lnTo>
                        <a:pt x="86" y="394"/>
                      </a:lnTo>
                      <a:lnTo>
                        <a:pt x="80" y="394"/>
                      </a:lnTo>
                      <a:lnTo>
                        <a:pt x="74" y="390"/>
                      </a:lnTo>
                      <a:lnTo>
                        <a:pt x="70" y="384"/>
                      </a:lnTo>
                      <a:lnTo>
                        <a:pt x="68" y="376"/>
                      </a:lnTo>
                      <a:lnTo>
                        <a:pt x="68" y="240"/>
                      </a:lnTo>
                      <a:lnTo>
                        <a:pt x="18" y="240"/>
                      </a:lnTo>
                      <a:lnTo>
                        <a:pt x="72" y="56"/>
                      </a:lnTo>
                      <a:lnTo>
                        <a:pt x="64" y="56"/>
                      </a:lnTo>
                      <a:lnTo>
                        <a:pt x="32" y="160"/>
                      </a:lnTo>
                      <a:lnTo>
                        <a:pt x="32" y="160"/>
                      </a:lnTo>
                      <a:lnTo>
                        <a:pt x="28" y="168"/>
                      </a:lnTo>
                      <a:lnTo>
                        <a:pt x="24" y="172"/>
                      </a:lnTo>
                      <a:lnTo>
                        <a:pt x="18" y="174"/>
                      </a:lnTo>
                      <a:lnTo>
                        <a:pt x="12" y="172"/>
                      </a:lnTo>
                      <a:lnTo>
                        <a:pt x="6" y="170"/>
                      </a:lnTo>
                      <a:lnTo>
                        <a:pt x="2" y="164"/>
                      </a:lnTo>
                      <a:lnTo>
                        <a:pt x="0" y="158"/>
                      </a:lnTo>
                      <a:lnTo>
                        <a:pt x="0" y="150"/>
                      </a:lnTo>
                      <a:lnTo>
                        <a:pt x="36" y="36"/>
                      </a:lnTo>
                      <a:lnTo>
                        <a:pt x="36" y="36"/>
                      </a:lnTo>
                      <a:lnTo>
                        <a:pt x="40" y="26"/>
                      </a:lnTo>
                      <a:lnTo>
                        <a:pt x="50" y="14"/>
                      </a:lnTo>
                      <a:lnTo>
                        <a:pt x="56" y="8"/>
                      </a:lnTo>
                      <a:lnTo>
                        <a:pt x="64" y="4"/>
                      </a:lnTo>
                      <a:lnTo>
                        <a:pt x="74" y="2"/>
                      </a:lnTo>
                      <a:lnTo>
                        <a:pt x="84" y="0"/>
                      </a:lnTo>
                      <a:lnTo>
                        <a:pt x="110" y="0"/>
                      </a:lnTo>
                      <a:lnTo>
                        <a:pt x="110" y="0"/>
                      </a:lnTo>
                      <a:lnTo>
                        <a:pt x="138" y="0"/>
                      </a:lnTo>
                      <a:lnTo>
                        <a:pt x="138" y="0"/>
                      </a:lnTo>
                      <a:lnTo>
                        <a:pt x="148" y="2"/>
                      </a:lnTo>
                      <a:lnTo>
                        <a:pt x="156" y="4"/>
                      </a:lnTo>
                      <a:lnTo>
                        <a:pt x="164" y="8"/>
                      </a:lnTo>
                      <a:lnTo>
                        <a:pt x="170" y="14"/>
                      </a:lnTo>
                      <a:lnTo>
                        <a:pt x="180" y="26"/>
                      </a:lnTo>
                      <a:lnTo>
                        <a:pt x="186" y="36"/>
                      </a:lnTo>
                      <a:lnTo>
                        <a:pt x="220" y="150"/>
                      </a:lnTo>
                      <a:lnTo>
                        <a:pt x="220" y="150"/>
                      </a:lnTo>
                      <a:lnTo>
                        <a:pt x="222" y="158"/>
                      </a:lnTo>
                      <a:lnTo>
                        <a:pt x="220" y="164"/>
                      </a:lnTo>
                      <a:lnTo>
                        <a:pt x="216" y="170"/>
                      </a:lnTo>
                      <a:lnTo>
                        <a:pt x="210" y="172"/>
                      </a:lnTo>
                      <a:lnTo>
                        <a:pt x="204" y="174"/>
                      </a:lnTo>
                      <a:lnTo>
                        <a:pt x="198" y="172"/>
                      </a:lnTo>
                      <a:lnTo>
                        <a:pt x="194" y="168"/>
                      </a:lnTo>
                      <a:lnTo>
                        <a:pt x="190" y="160"/>
                      </a:lnTo>
                      <a:lnTo>
                        <a:pt x="158" y="56"/>
                      </a:lnTo>
                      <a:lnTo>
                        <a:pt x="150" y="56"/>
                      </a:lnTo>
                      <a:lnTo>
                        <a:pt x="204" y="240"/>
                      </a:lnTo>
                      <a:lnTo>
                        <a:pt x="154" y="240"/>
                      </a:lnTo>
                      <a:lnTo>
                        <a:pt x="154" y="376"/>
                      </a:lnTo>
                      <a:lnTo>
                        <a:pt x="154" y="376"/>
                      </a:lnTo>
                      <a:lnTo>
                        <a:pt x="152" y="384"/>
                      </a:lnTo>
                      <a:lnTo>
                        <a:pt x="148" y="390"/>
                      </a:lnTo>
                      <a:lnTo>
                        <a:pt x="142" y="394"/>
                      </a:lnTo>
                      <a:lnTo>
                        <a:pt x="134" y="394"/>
                      </a:lnTo>
                      <a:lnTo>
                        <a:pt x="128" y="394"/>
                      </a:lnTo>
                      <a:lnTo>
                        <a:pt x="122" y="390"/>
                      </a:lnTo>
                      <a:lnTo>
                        <a:pt x="118" y="384"/>
                      </a:lnTo>
                      <a:lnTo>
                        <a:pt x="116" y="376"/>
                      </a:lnTo>
                      <a:lnTo>
                        <a:pt x="116" y="240"/>
                      </a:lnTo>
                      <a:lnTo>
                        <a:pt x="106" y="240"/>
                      </a:lnTo>
                      <a:close/>
                    </a:path>
                  </a:pathLst>
                </a:custGeom>
                <a:solidFill>
                  <a:srgbClr val="3E3E3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2893" name="Google Shape;2893;p50"/>
              <p:cNvSpPr/>
              <p:nvPr/>
            </p:nvSpPr>
            <p:spPr>
              <a:xfrm>
                <a:off x="2432107" y="1692184"/>
                <a:ext cx="179484" cy="270065"/>
              </a:xfrm>
              <a:custGeom>
                <a:avLst/>
                <a:gdLst/>
                <a:ahLst/>
                <a:cxnLst/>
                <a:rect l="l" t="t" r="r" b="b"/>
                <a:pathLst>
                  <a:path w="214" h="322" extrusionOk="0">
                    <a:moveTo>
                      <a:pt x="156" y="304"/>
                    </a:moveTo>
                    <a:lnTo>
                      <a:pt x="156" y="304"/>
                    </a:lnTo>
                    <a:lnTo>
                      <a:pt x="154" y="312"/>
                    </a:lnTo>
                    <a:lnTo>
                      <a:pt x="150" y="316"/>
                    </a:lnTo>
                    <a:lnTo>
                      <a:pt x="144" y="320"/>
                    </a:lnTo>
                    <a:lnTo>
                      <a:pt x="138" y="322"/>
                    </a:lnTo>
                    <a:lnTo>
                      <a:pt x="138" y="322"/>
                    </a:lnTo>
                    <a:lnTo>
                      <a:pt x="138" y="322"/>
                    </a:lnTo>
                    <a:lnTo>
                      <a:pt x="132" y="320"/>
                    </a:lnTo>
                    <a:lnTo>
                      <a:pt x="126" y="316"/>
                    </a:lnTo>
                    <a:lnTo>
                      <a:pt x="122" y="312"/>
                    </a:lnTo>
                    <a:lnTo>
                      <a:pt x="120" y="304"/>
                    </a:lnTo>
                    <a:lnTo>
                      <a:pt x="120" y="200"/>
                    </a:lnTo>
                    <a:lnTo>
                      <a:pt x="110" y="200"/>
                    </a:lnTo>
                    <a:lnTo>
                      <a:pt x="110" y="304"/>
                    </a:lnTo>
                    <a:lnTo>
                      <a:pt x="110" y="304"/>
                    </a:lnTo>
                    <a:lnTo>
                      <a:pt x="108" y="312"/>
                    </a:lnTo>
                    <a:lnTo>
                      <a:pt x="106" y="316"/>
                    </a:lnTo>
                    <a:lnTo>
                      <a:pt x="100" y="320"/>
                    </a:lnTo>
                    <a:lnTo>
                      <a:pt x="92" y="322"/>
                    </a:lnTo>
                    <a:lnTo>
                      <a:pt x="92" y="322"/>
                    </a:lnTo>
                    <a:lnTo>
                      <a:pt x="92" y="322"/>
                    </a:lnTo>
                    <a:lnTo>
                      <a:pt x="86" y="320"/>
                    </a:lnTo>
                    <a:lnTo>
                      <a:pt x="80" y="316"/>
                    </a:lnTo>
                    <a:lnTo>
                      <a:pt x="76" y="312"/>
                    </a:lnTo>
                    <a:lnTo>
                      <a:pt x="74" y="304"/>
                    </a:lnTo>
                    <a:lnTo>
                      <a:pt x="74" y="304"/>
                    </a:lnTo>
                    <a:lnTo>
                      <a:pt x="74" y="142"/>
                    </a:lnTo>
                    <a:lnTo>
                      <a:pt x="74" y="126"/>
                    </a:lnTo>
                    <a:lnTo>
                      <a:pt x="10" y="90"/>
                    </a:lnTo>
                    <a:lnTo>
                      <a:pt x="10" y="90"/>
                    </a:lnTo>
                    <a:lnTo>
                      <a:pt x="4" y="84"/>
                    </a:lnTo>
                    <a:lnTo>
                      <a:pt x="0" y="76"/>
                    </a:lnTo>
                    <a:lnTo>
                      <a:pt x="0" y="70"/>
                    </a:lnTo>
                    <a:lnTo>
                      <a:pt x="2" y="64"/>
                    </a:lnTo>
                    <a:lnTo>
                      <a:pt x="6" y="58"/>
                    </a:lnTo>
                    <a:lnTo>
                      <a:pt x="12" y="56"/>
                    </a:lnTo>
                    <a:lnTo>
                      <a:pt x="18" y="56"/>
                    </a:lnTo>
                    <a:lnTo>
                      <a:pt x="26" y="58"/>
                    </a:lnTo>
                    <a:lnTo>
                      <a:pt x="26" y="58"/>
                    </a:lnTo>
                    <a:lnTo>
                      <a:pt x="82" y="88"/>
                    </a:lnTo>
                    <a:lnTo>
                      <a:pt x="82" y="88"/>
                    </a:lnTo>
                    <a:lnTo>
                      <a:pt x="88" y="90"/>
                    </a:lnTo>
                    <a:lnTo>
                      <a:pt x="142" y="88"/>
                    </a:lnTo>
                    <a:lnTo>
                      <a:pt x="142" y="88"/>
                    </a:lnTo>
                    <a:lnTo>
                      <a:pt x="148" y="88"/>
                    </a:lnTo>
                    <a:lnTo>
                      <a:pt x="152" y="90"/>
                    </a:lnTo>
                    <a:lnTo>
                      <a:pt x="156" y="92"/>
                    </a:lnTo>
                    <a:lnTo>
                      <a:pt x="160" y="96"/>
                    </a:lnTo>
                    <a:lnTo>
                      <a:pt x="210" y="160"/>
                    </a:lnTo>
                    <a:lnTo>
                      <a:pt x="210" y="160"/>
                    </a:lnTo>
                    <a:lnTo>
                      <a:pt x="214" y="166"/>
                    </a:lnTo>
                    <a:lnTo>
                      <a:pt x="214" y="172"/>
                    </a:lnTo>
                    <a:lnTo>
                      <a:pt x="214" y="178"/>
                    </a:lnTo>
                    <a:lnTo>
                      <a:pt x="210" y="182"/>
                    </a:lnTo>
                    <a:lnTo>
                      <a:pt x="204" y="184"/>
                    </a:lnTo>
                    <a:lnTo>
                      <a:pt x="198" y="186"/>
                    </a:lnTo>
                    <a:lnTo>
                      <a:pt x="192" y="184"/>
                    </a:lnTo>
                    <a:lnTo>
                      <a:pt x="186" y="178"/>
                    </a:lnTo>
                    <a:lnTo>
                      <a:pt x="156" y="142"/>
                    </a:lnTo>
                    <a:lnTo>
                      <a:pt x="156" y="142"/>
                    </a:lnTo>
                    <a:lnTo>
                      <a:pt x="156" y="304"/>
                    </a:lnTo>
                    <a:lnTo>
                      <a:pt x="156" y="304"/>
                    </a:lnTo>
                    <a:close/>
                    <a:moveTo>
                      <a:pt x="116" y="0"/>
                    </a:moveTo>
                    <a:lnTo>
                      <a:pt x="116" y="0"/>
                    </a:lnTo>
                    <a:lnTo>
                      <a:pt x="124" y="0"/>
                    </a:lnTo>
                    <a:lnTo>
                      <a:pt x="132" y="2"/>
                    </a:lnTo>
                    <a:lnTo>
                      <a:pt x="138" y="6"/>
                    </a:lnTo>
                    <a:lnTo>
                      <a:pt x="144" y="12"/>
                    </a:lnTo>
                    <a:lnTo>
                      <a:pt x="148" y="18"/>
                    </a:lnTo>
                    <a:lnTo>
                      <a:pt x="152" y="24"/>
                    </a:lnTo>
                    <a:lnTo>
                      <a:pt x="154" y="32"/>
                    </a:lnTo>
                    <a:lnTo>
                      <a:pt x="156" y="40"/>
                    </a:lnTo>
                    <a:lnTo>
                      <a:pt x="156" y="40"/>
                    </a:lnTo>
                    <a:lnTo>
                      <a:pt x="154" y="48"/>
                    </a:lnTo>
                    <a:lnTo>
                      <a:pt x="152" y="56"/>
                    </a:lnTo>
                    <a:lnTo>
                      <a:pt x="148" y="62"/>
                    </a:lnTo>
                    <a:lnTo>
                      <a:pt x="144" y="68"/>
                    </a:lnTo>
                    <a:lnTo>
                      <a:pt x="138" y="72"/>
                    </a:lnTo>
                    <a:lnTo>
                      <a:pt x="132" y="76"/>
                    </a:lnTo>
                    <a:lnTo>
                      <a:pt x="124" y="78"/>
                    </a:lnTo>
                    <a:lnTo>
                      <a:pt x="116" y="80"/>
                    </a:lnTo>
                    <a:lnTo>
                      <a:pt x="116" y="80"/>
                    </a:lnTo>
                    <a:lnTo>
                      <a:pt x="108" y="78"/>
                    </a:lnTo>
                    <a:lnTo>
                      <a:pt x="100" y="76"/>
                    </a:lnTo>
                    <a:lnTo>
                      <a:pt x="94" y="72"/>
                    </a:lnTo>
                    <a:lnTo>
                      <a:pt x="88" y="68"/>
                    </a:lnTo>
                    <a:lnTo>
                      <a:pt x="82" y="62"/>
                    </a:lnTo>
                    <a:lnTo>
                      <a:pt x="78" y="56"/>
                    </a:lnTo>
                    <a:lnTo>
                      <a:pt x="76" y="48"/>
                    </a:lnTo>
                    <a:lnTo>
                      <a:pt x="76" y="40"/>
                    </a:lnTo>
                    <a:lnTo>
                      <a:pt x="76" y="40"/>
                    </a:lnTo>
                    <a:lnTo>
                      <a:pt x="76" y="32"/>
                    </a:lnTo>
                    <a:lnTo>
                      <a:pt x="78" y="24"/>
                    </a:lnTo>
                    <a:lnTo>
                      <a:pt x="82" y="18"/>
                    </a:lnTo>
                    <a:lnTo>
                      <a:pt x="88" y="12"/>
                    </a:lnTo>
                    <a:lnTo>
                      <a:pt x="94" y="6"/>
                    </a:lnTo>
                    <a:lnTo>
                      <a:pt x="100" y="2"/>
                    </a:lnTo>
                    <a:lnTo>
                      <a:pt x="108" y="0"/>
                    </a:lnTo>
                    <a:lnTo>
                      <a:pt x="116" y="0"/>
                    </a:lnTo>
                    <a:lnTo>
                      <a:pt x="116" y="0"/>
                    </a:lnTo>
                    <a:close/>
                  </a:path>
                </a:pathLst>
              </a:custGeom>
              <a:solidFill>
                <a:srgbClr val="3E3E3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94" name="Google Shape;2894;p50"/>
              <p:cNvSpPr/>
              <p:nvPr/>
            </p:nvSpPr>
            <p:spPr>
              <a:xfrm>
                <a:off x="2652059" y="1700352"/>
                <a:ext cx="167375" cy="261625"/>
              </a:xfrm>
              <a:custGeom>
                <a:avLst/>
                <a:gdLst/>
                <a:ahLst/>
                <a:cxnLst/>
                <a:rect l="l" t="t" r="r" b="b"/>
                <a:pathLst>
                  <a:path w="206" h="322" extrusionOk="0">
                    <a:moveTo>
                      <a:pt x="138" y="304"/>
                    </a:moveTo>
                    <a:lnTo>
                      <a:pt x="138" y="304"/>
                    </a:lnTo>
                    <a:lnTo>
                      <a:pt x="138" y="312"/>
                    </a:lnTo>
                    <a:lnTo>
                      <a:pt x="134" y="316"/>
                    </a:lnTo>
                    <a:lnTo>
                      <a:pt x="128" y="320"/>
                    </a:lnTo>
                    <a:lnTo>
                      <a:pt x="120" y="322"/>
                    </a:lnTo>
                    <a:lnTo>
                      <a:pt x="120" y="322"/>
                    </a:lnTo>
                    <a:lnTo>
                      <a:pt x="120" y="322"/>
                    </a:lnTo>
                    <a:lnTo>
                      <a:pt x="114" y="320"/>
                    </a:lnTo>
                    <a:lnTo>
                      <a:pt x="108" y="316"/>
                    </a:lnTo>
                    <a:lnTo>
                      <a:pt x="104" y="312"/>
                    </a:lnTo>
                    <a:lnTo>
                      <a:pt x="104" y="304"/>
                    </a:lnTo>
                    <a:lnTo>
                      <a:pt x="104" y="230"/>
                    </a:lnTo>
                    <a:lnTo>
                      <a:pt x="94" y="230"/>
                    </a:lnTo>
                    <a:lnTo>
                      <a:pt x="94" y="304"/>
                    </a:lnTo>
                    <a:lnTo>
                      <a:pt x="94" y="304"/>
                    </a:lnTo>
                    <a:lnTo>
                      <a:pt x="92" y="312"/>
                    </a:lnTo>
                    <a:lnTo>
                      <a:pt x="88" y="316"/>
                    </a:lnTo>
                    <a:lnTo>
                      <a:pt x="82" y="320"/>
                    </a:lnTo>
                    <a:lnTo>
                      <a:pt x="76" y="322"/>
                    </a:lnTo>
                    <a:lnTo>
                      <a:pt x="76" y="322"/>
                    </a:lnTo>
                    <a:lnTo>
                      <a:pt x="76" y="322"/>
                    </a:lnTo>
                    <a:lnTo>
                      <a:pt x="68" y="320"/>
                    </a:lnTo>
                    <a:lnTo>
                      <a:pt x="62" y="316"/>
                    </a:lnTo>
                    <a:lnTo>
                      <a:pt x="60" y="312"/>
                    </a:lnTo>
                    <a:lnTo>
                      <a:pt x="58" y="304"/>
                    </a:lnTo>
                    <a:lnTo>
                      <a:pt x="58" y="230"/>
                    </a:lnTo>
                    <a:lnTo>
                      <a:pt x="28" y="228"/>
                    </a:lnTo>
                    <a:lnTo>
                      <a:pt x="60" y="142"/>
                    </a:lnTo>
                    <a:lnTo>
                      <a:pt x="30" y="178"/>
                    </a:lnTo>
                    <a:lnTo>
                      <a:pt x="30" y="178"/>
                    </a:lnTo>
                    <a:lnTo>
                      <a:pt x="24" y="184"/>
                    </a:lnTo>
                    <a:lnTo>
                      <a:pt x="18" y="186"/>
                    </a:lnTo>
                    <a:lnTo>
                      <a:pt x="12" y="184"/>
                    </a:lnTo>
                    <a:lnTo>
                      <a:pt x="6" y="182"/>
                    </a:lnTo>
                    <a:lnTo>
                      <a:pt x="2" y="178"/>
                    </a:lnTo>
                    <a:lnTo>
                      <a:pt x="0" y="172"/>
                    </a:lnTo>
                    <a:lnTo>
                      <a:pt x="2" y="166"/>
                    </a:lnTo>
                    <a:lnTo>
                      <a:pt x="4" y="160"/>
                    </a:lnTo>
                    <a:lnTo>
                      <a:pt x="56" y="96"/>
                    </a:lnTo>
                    <a:lnTo>
                      <a:pt x="56" y="96"/>
                    </a:lnTo>
                    <a:lnTo>
                      <a:pt x="60" y="92"/>
                    </a:lnTo>
                    <a:lnTo>
                      <a:pt x="64" y="90"/>
                    </a:lnTo>
                    <a:lnTo>
                      <a:pt x="68" y="88"/>
                    </a:lnTo>
                    <a:lnTo>
                      <a:pt x="74" y="90"/>
                    </a:lnTo>
                    <a:lnTo>
                      <a:pt x="124" y="88"/>
                    </a:lnTo>
                    <a:lnTo>
                      <a:pt x="124" y="88"/>
                    </a:lnTo>
                    <a:lnTo>
                      <a:pt x="124" y="88"/>
                    </a:lnTo>
                    <a:lnTo>
                      <a:pt x="178" y="58"/>
                    </a:lnTo>
                    <a:lnTo>
                      <a:pt x="178" y="58"/>
                    </a:lnTo>
                    <a:lnTo>
                      <a:pt x="186" y="56"/>
                    </a:lnTo>
                    <a:lnTo>
                      <a:pt x="194" y="56"/>
                    </a:lnTo>
                    <a:lnTo>
                      <a:pt x="200" y="58"/>
                    </a:lnTo>
                    <a:lnTo>
                      <a:pt x="204" y="64"/>
                    </a:lnTo>
                    <a:lnTo>
                      <a:pt x="206" y="70"/>
                    </a:lnTo>
                    <a:lnTo>
                      <a:pt x="206" y="76"/>
                    </a:lnTo>
                    <a:lnTo>
                      <a:pt x="202" y="84"/>
                    </a:lnTo>
                    <a:lnTo>
                      <a:pt x="194" y="90"/>
                    </a:lnTo>
                    <a:lnTo>
                      <a:pt x="136" y="122"/>
                    </a:lnTo>
                    <a:lnTo>
                      <a:pt x="136" y="142"/>
                    </a:lnTo>
                    <a:lnTo>
                      <a:pt x="168" y="228"/>
                    </a:lnTo>
                    <a:lnTo>
                      <a:pt x="138" y="230"/>
                    </a:lnTo>
                    <a:lnTo>
                      <a:pt x="138" y="304"/>
                    </a:lnTo>
                    <a:lnTo>
                      <a:pt x="138" y="304"/>
                    </a:lnTo>
                    <a:close/>
                    <a:moveTo>
                      <a:pt x="98" y="0"/>
                    </a:moveTo>
                    <a:lnTo>
                      <a:pt x="98" y="0"/>
                    </a:lnTo>
                    <a:lnTo>
                      <a:pt x="106" y="0"/>
                    </a:lnTo>
                    <a:lnTo>
                      <a:pt x="114" y="2"/>
                    </a:lnTo>
                    <a:lnTo>
                      <a:pt x="120" y="6"/>
                    </a:lnTo>
                    <a:lnTo>
                      <a:pt x="126" y="12"/>
                    </a:lnTo>
                    <a:lnTo>
                      <a:pt x="132" y="18"/>
                    </a:lnTo>
                    <a:lnTo>
                      <a:pt x="136" y="24"/>
                    </a:lnTo>
                    <a:lnTo>
                      <a:pt x="138" y="32"/>
                    </a:lnTo>
                    <a:lnTo>
                      <a:pt x="138" y="40"/>
                    </a:lnTo>
                    <a:lnTo>
                      <a:pt x="138" y="40"/>
                    </a:lnTo>
                    <a:lnTo>
                      <a:pt x="138" y="48"/>
                    </a:lnTo>
                    <a:lnTo>
                      <a:pt x="136" y="56"/>
                    </a:lnTo>
                    <a:lnTo>
                      <a:pt x="132" y="62"/>
                    </a:lnTo>
                    <a:lnTo>
                      <a:pt x="126" y="68"/>
                    </a:lnTo>
                    <a:lnTo>
                      <a:pt x="120" y="72"/>
                    </a:lnTo>
                    <a:lnTo>
                      <a:pt x="114" y="76"/>
                    </a:lnTo>
                    <a:lnTo>
                      <a:pt x="106" y="78"/>
                    </a:lnTo>
                    <a:lnTo>
                      <a:pt x="98" y="80"/>
                    </a:lnTo>
                    <a:lnTo>
                      <a:pt x="98" y="80"/>
                    </a:lnTo>
                    <a:lnTo>
                      <a:pt x="90" y="78"/>
                    </a:lnTo>
                    <a:lnTo>
                      <a:pt x="82" y="76"/>
                    </a:lnTo>
                    <a:lnTo>
                      <a:pt x="76" y="72"/>
                    </a:lnTo>
                    <a:lnTo>
                      <a:pt x="70" y="68"/>
                    </a:lnTo>
                    <a:lnTo>
                      <a:pt x="66" y="62"/>
                    </a:lnTo>
                    <a:lnTo>
                      <a:pt x="62" y="56"/>
                    </a:lnTo>
                    <a:lnTo>
                      <a:pt x="60" y="48"/>
                    </a:lnTo>
                    <a:lnTo>
                      <a:pt x="58" y="40"/>
                    </a:lnTo>
                    <a:lnTo>
                      <a:pt x="58" y="40"/>
                    </a:lnTo>
                    <a:lnTo>
                      <a:pt x="60" y="32"/>
                    </a:lnTo>
                    <a:lnTo>
                      <a:pt x="62" y="24"/>
                    </a:lnTo>
                    <a:lnTo>
                      <a:pt x="66" y="18"/>
                    </a:lnTo>
                    <a:lnTo>
                      <a:pt x="70" y="12"/>
                    </a:lnTo>
                    <a:lnTo>
                      <a:pt x="76" y="6"/>
                    </a:lnTo>
                    <a:lnTo>
                      <a:pt x="82" y="2"/>
                    </a:lnTo>
                    <a:lnTo>
                      <a:pt x="90" y="0"/>
                    </a:lnTo>
                    <a:lnTo>
                      <a:pt x="98" y="0"/>
                    </a:lnTo>
                    <a:lnTo>
                      <a:pt x="98" y="0"/>
                    </a:lnTo>
                    <a:close/>
                  </a:path>
                </a:pathLst>
              </a:custGeom>
              <a:solidFill>
                <a:srgbClr val="3E3E3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95" name="Google Shape;2895;p50"/>
              <p:cNvSpPr/>
              <p:nvPr/>
            </p:nvSpPr>
            <p:spPr>
              <a:xfrm>
                <a:off x="2860402" y="1701982"/>
                <a:ext cx="179484" cy="270065"/>
              </a:xfrm>
              <a:custGeom>
                <a:avLst/>
                <a:gdLst/>
                <a:ahLst/>
                <a:cxnLst/>
                <a:rect l="l" t="t" r="r" b="b"/>
                <a:pathLst>
                  <a:path w="214" h="322" extrusionOk="0">
                    <a:moveTo>
                      <a:pt x="156" y="304"/>
                    </a:moveTo>
                    <a:lnTo>
                      <a:pt x="156" y="304"/>
                    </a:lnTo>
                    <a:lnTo>
                      <a:pt x="154" y="312"/>
                    </a:lnTo>
                    <a:lnTo>
                      <a:pt x="150" y="316"/>
                    </a:lnTo>
                    <a:lnTo>
                      <a:pt x="144" y="320"/>
                    </a:lnTo>
                    <a:lnTo>
                      <a:pt x="138" y="322"/>
                    </a:lnTo>
                    <a:lnTo>
                      <a:pt x="138" y="322"/>
                    </a:lnTo>
                    <a:lnTo>
                      <a:pt x="138" y="322"/>
                    </a:lnTo>
                    <a:lnTo>
                      <a:pt x="132" y="320"/>
                    </a:lnTo>
                    <a:lnTo>
                      <a:pt x="126" y="316"/>
                    </a:lnTo>
                    <a:lnTo>
                      <a:pt x="122" y="312"/>
                    </a:lnTo>
                    <a:lnTo>
                      <a:pt x="120" y="304"/>
                    </a:lnTo>
                    <a:lnTo>
                      <a:pt x="120" y="200"/>
                    </a:lnTo>
                    <a:lnTo>
                      <a:pt x="110" y="200"/>
                    </a:lnTo>
                    <a:lnTo>
                      <a:pt x="110" y="304"/>
                    </a:lnTo>
                    <a:lnTo>
                      <a:pt x="110" y="304"/>
                    </a:lnTo>
                    <a:lnTo>
                      <a:pt x="108" y="312"/>
                    </a:lnTo>
                    <a:lnTo>
                      <a:pt x="106" y="316"/>
                    </a:lnTo>
                    <a:lnTo>
                      <a:pt x="100" y="320"/>
                    </a:lnTo>
                    <a:lnTo>
                      <a:pt x="92" y="322"/>
                    </a:lnTo>
                    <a:lnTo>
                      <a:pt x="92" y="322"/>
                    </a:lnTo>
                    <a:lnTo>
                      <a:pt x="92" y="322"/>
                    </a:lnTo>
                    <a:lnTo>
                      <a:pt x="86" y="320"/>
                    </a:lnTo>
                    <a:lnTo>
                      <a:pt x="80" y="316"/>
                    </a:lnTo>
                    <a:lnTo>
                      <a:pt x="76" y="312"/>
                    </a:lnTo>
                    <a:lnTo>
                      <a:pt x="74" y="304"/>
                    </a:lnTo>
                    <a:lnTo>
                      <a:pt x="74" y="304"/>
                    </a:lnTo>
                    <a:lnTo>
                      <a:pt x="74" y="142"/>
                    </a:lnTo>
                    <a:lnTo>
                      <a:pt x="74" y="126"/>
                    </a:lnTo>
                    <a:lnTo>
                      <a:pt x="10" y="90"/>
                    </a:lnTo>
                    <a:lnTo>
                      <a:pt x="10" y="90"/>
                    </a:lnTo>
                    <a:lnTo>
                      <a:pt x="4" y="84"/>
                    </a:lnTo>
                    <a:lnTo>
                      <a:pt x="0" y="76"/>
                    </a:lnTo>
                    <a:lnTo>
                      <a:pt x="0" y="70"/>
                    </a:lnTo>
                    <a:lnTo>
                      <a:pt x="2" y="64"/>
                    </a:lnTo>
                    <a:lnTo>
                      <a:pt x="6" y="58"/>
                    </a:lnTo>
                    <a:lnTo>
                      <a:pt x="12" y="56"/>
                    </a:lnTo>
                    <a:lnTo>
                      <a:pt x="18" y="56"/>
                    </a:lnTo>
                    <a:lnTo>
                      <a:pt x="26" y="58"/>
                    </a:lnTo>
                    <a:lnTo>
                      <a:pt x="26" y="58"/>
                    </a:lnTo>
                    <a:lnTo>
                      <a:pt x="82" y="88"/>
                    </a:lnTo>
                    <a:lnTo>
                      <a:pt x="82" y="88"/>
                    </a:lnTo>
                    <a:lnTo>
                      <a:pt x="88" y="90"/>
                    </a:lnTo>
                    <a:lnTo>
                      <a:pt x="142" y="88"/>
                    </a:lnTo>
                    <a:lnTo>
                      <a:pt x="142" y="88"/>
                    </a:lnTo>
                    <a:lnTo>
                      <a:pt x="148" y="88"/>
                    </a:lnTo>
                    <a:lnTo>
                      <a:pt x="152" y="90"/>
                    </a:lnTo>
                    <a:lnTo>
                      <a:pt x="156" y="92"/>
                    </a:lnTo>
                    <a:lnTo>
                      <a:pt x="160" y="96"/>
                    </a:lnTo>
                    <a:lnTo>
                      <a:pt x="210" y="160"/>
                    </a:lnTo>
                    <a:lnTo>
                      <a:pt x="210" y="160"/>
                    </a:lnTo>
                    <a:lnTo>
                      <a:pt x="214" y="166"/>
                    </a:lnTo>
                    <a:lnTo>
                      <a:pt x="214" y="172"/>
                    </a:lnTo>
                    <a:lnTo>
                      <a:pt x="214" y="178"/>
                    </a:lnTo>
                    <a:lnTo>
                      <a:pt x="210" y="182"/>
                    </a:lnTo>
                    <a:lnTo>
                      <a:pt x="204" y="184"/>
                    </a:lnTo>
                    <a:lnTo>
                      <a:pt x="198" y="186"/>
                    </a:lnTo>
                    <a:lnTo>
                      <a:pt x="192" y="184"/>
                    </a:lnTo>
                    <a:lnTo>
                      <a:pt x="186" y="178"/>
                    </a:lnTo>
                    <a:lnTo>
                      <a:pt x="156" y="142"/>
                    </a:lnTo>
                    <a:lnTo>
                      <a:pt x="156" y="142"/>
                    </a:lnTo>
                    <a:lnTo>
                      <a:pt x="156" y="304"/>
                    </a:lnTo>
                    <a:lnTo>
                      <a:pt x="156" y="304"/>
                    </a:lnTo>
                    <a:close/>
                    <a:moveTo>
                      <a:pt x="116" y="0"/>
                    </a:moveTo>
                    <a:lnTo>
                      <a:pt x="116" y="0"/>
                    </a:lnTo>
                    <a:lnTo>
                      <a:pt x="124" y="0"/>
                    </a:lnTo>
                    <a:lnTo>
                      <a:pt x="132" y="2"/>
                    </a:lnTo>
                    <a:lnTo>
                      <a:pt x="138" y="6"/>
                    </a:lnTo>
                    <a:lnTo>
                      <a:pt x="144" y="12"/>
                    </a:lnTo>
                    <a:lnTo>
                      <a:pt x="148" y="18"/>
                    </a:lnTo>
                    <a:lnTo>
                      <a:pt x="152" y="24"/>
                    </a:lnTo>
                    <a:lnTo>
                      <a:pt x="154" y="32"/>
                    </a:lnTo>
                    <a:lnTo>
                      <a:pt x="156" y="40"/>
                    </a:lnTo>
                    <a:lnTo>
                      <a:pt x="156" y="40"/>
                    </a:lnTo>
                    <a:lnTo>
                      <a:pt x="154" y="48"/>
                    </a:lnTo>
                    <a:lnTo>
                      <a:pt x="152" y="56"/>
                    </a:lnTo>
                    <a:lnTo>
                      <a:pt x="148" y="62"/>
                    </a:lnTo>
                    <a:lnTo>
                      <a:pt x="144" y="68"/>
                    </a:lnTo>
                    <a:lnTo>
                      <a:pt x="138" y="72"/>
                    </a:lnTo>
                    <a:lnTo>
                      <a:pt x="132" y="76"/>
                    </a:lnTo>
                    <a:lnTo>
                      <a:pt x="124" y="78"/>
                    </a:lnTo>
                    <a:lnTo>
                      <a:pt x="116" y="80"/>
                    </a:lnTo>
                    <a:lnTo>
                      <a:pt x="116" y="80"/>
                    </a:lnTo>
                    <a:lnTo>
                      <a:pt x="108" y="78"/>
                    </a:lnTo>
                    <a:lnTo>
                      <a:pt x="100" y="76"/>
                    </a:lnTo>
                    <a:lnTo>
                      <a:pt x="94" y="72"/>
                    </a:lnTo>
                    <a:lnTo>
                      <a:pt x="88" y="68"/>
                    </a:lnTo>
                    <a:lnTo>
                      <a:pt x="82" y="62"/>
                    </a:lnTo>
                    <a:lnTo>
                      <a:pt x="78" y="56"/>
                    </a:lnTo>
                    <a:lnTo>
                      <a:pt x="76" y="48"/>
                    </a:lnTo>
                    <a:lnTo>
                      <a:pt x="76" y="40"/>
                    </a:lnTo>
                    <a:lnTo>
                      <a:pt x="76" y="40"/>
                    </a:lnTo>
                    <a:lnTo>
                      <a:pt x="76" y="32"/>
                    </a:lnTo>
                    <a:lnTo>
                      <a:pt x="78" y="24"/>
                    </a:lnTo>
                    <a:lnTo>
                      <a:pt x="82" y="18"/>
                    </a:lnTo>
                    <a:lnTo>
                      <a:pt x="88" y="12"/>
                    </a:lnTo>
                    <a:lnTo>
                      <a:pt x="94" y="6"/>
                    </a:lnTo>
                    <a:lnTo>
                      <a:pt x="100" y="2"/>
                    </a:lnTo>
                    <a:lnTo>
                      <a:pt x="108" y="0"/>
                    </a:lnTo>
                    <a:lnTo>
                      <a:pt x="116" y="0"/>
                    </a:lnTo>
                    <a:lnTo>
                      <a:pt x="116" y="0"/>
                    </a:lnTo>
                    <a:close/>
                  </a:path>
                </a:pathLst>
              </a:custGeom>
              <a:solidFill>
                <a:srgbClr val="3E3E3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96" name="Google Shape;2896;p50"/>
              <p:cNvSpPr/>
              <p:nvPr/>
            </p:nvSpPr>
            <p:spPr>
              <a:xfrm>
                <a:off x="3080354" y="1710150"/>
                <a:ext cx="167375" cy="261625"/>
              </a:xfrm>
              <a:custGeom>
                <a:avLst/>
                <a:gdLst/>
                <a:ahLst/>
                <a:cxnLst/>
                <a:rect l="l" t="t" r="r" b="b"/>
                <a:pathLst>
                  <a:path w="206" h="322" extrusionOk="0">
                    <a:moveTo>
                      <a:pt x="138" y="304"/>
                    </a:moveTo>
                    <a:lnTo>
                      <a:pt x="138" y="304"/>
                    </a:lnTo>
                    <a:lnTo>
                      <a:pt x="138" y="312"/>
                    </a:lnTo>
                    <a:lnTo>
                      <a:pt x="134" y="316"/>
                    </a:lnTo>
                    <a:lnTo>
                      <a:pt x="128" y="320"/>
                    </a:lnTo>
                    <a:lnTo>
                      <a:pt x="120" y="322"/>
                    </a:lnTo>
                    <a:lnTo>
                      <a:pt x="120" y="322"/>
                    </a:lnTo>
                    <a:lnTo>
                      <a:pt x="120" y="322"/>
                    </a:lnTo>
                    <a:lnTo>
                      <a:pt x="114" y="320"/>
                    </a:lnTo>
                    <a:lnTo>
                      <a:pt x="108" y="316"/>
                    </a:lnTo>
                    <a:lnTo>
                      <a:pt x="104" y="312"/>
                    </a:lnTo>
                    <a:lnTo>
                      <a:pt x="104" y="304"/>
                    </a:lnTo>
                    <a:lnTo>
                      <a:pt x="104" y="230"/>
                    </a:lnTo>
                    <a:lnTo>
                      <a:pt x="94" y="230"/>
                    </a:lnTo>
                    <a:lnTo>
                      <a:pt x="94" y="304"/>
                    </a:lnTo>
                    <a:lnTo>
                      <a:pt x="94" y="304"/>
                    </a:lnTo>
                    <a:lnTo>
                      <a:pt x="92" y="312"/>
                    </a:lnTo>
                    <a:lnTo>
                      <a:pt x="88" y="316"/>
                    </a:lnTo>
                    <a:lnTo>
                      <a:pt x="82" y="320"/>
                    </a:lnTo>
                    <a:lnTo>
                      <a:pt x="76" y="322"/>
                    </a:lnTo>
                    <a:lnTo>
                      <a:pt x="76" y="322"/>
                    </a:lnTo>
                    <a:lnTo>
                      <a:pt x="76" y="322"/>
                    </a:lnTo>
                    <a:lnTo>
                      <a:pt x="68" y="320"/>
                    </a:lnTo>
                    <a:lnTo>
                      <a:pt x="62" y="316"/>
                    </a:lnTo>
                    <a:lnTo>
                      <a:pt x="60" y="312"/>
                    </a:lnTo>
                    <a:lnTo>
                      <a:pt x="58" y="304"/>
                    </a:lnTo>
                    <a:lnTo>
                      <a:pt x="58" y="230"/>
                    </a:lnTo>
                    <a:lnTo>
                      <a:pt x="28" y="228"/>
                    </a:lnTo>
                    <a:lnTo>
                      <a:pt x="60" y="142"/>
                    </a:lnTo>
                    <a:lnTo>
                      <a:pt x="30" y="178"/>
                    </a:lnTo>
                    <a:lnTo>
                      <a:pt x="30" y="178"/>
                    </a:lnTo>
                    <a:lnTo>
                      <a:pt x="24" y="184"/>
                    </a:lnTo>
                    <a:lnTo>
                      <a:pt x="18" y="186"/>
                    </a:lnTo>
                    <a:lnTo>
                      <a:pt x="12" y="184"/>
                    </a:lnTo>
                    <a:lnTo>
                      <a:pt x="6" y="182"/>
                    </a:lnTo>
                    <a:lnTo>
                      <a:pt x="2" y="178"/>
                    </a:lnTo>
                    <a:lnTo>
                      <a:pt x="0" y="172"/>
                    </a:lnTo>
                    <a:lnTo>
                      <a:pt x="2" y="166"/>
                    </a:lnTo>
                    <a:lnTo>
                      <a:pt x="4" y="160"/>
                    </a:lnTo>
                    <a:lnTo>
                      <a:pt x="56" y="96"/>
                    </a:lnTo>
                    <a:lnTo>
                      <a:pt x="56" y="96"/>
                    </a:lnTo>
                    <a:lnTo>
                      <a:pt x="60" y="92"/>
                    </a:lnTo>
                    <a:lnTo>
                      <a:pt x="64" y="90"/>
                    </a:lnTo>
                    <a:lnTo>
                      <a:pt x="68" y="88"/>
                    </a:lnTo>
                    <a:lnTo>
                      <a:pt x="74" y="90"/>
                    </a:lnTo>
                    <a:lnTo>
                      <a:pt x="124" y="88"/>
                    </a:lnTo>
                    <a:lnTo>
                      <a:pt x="124" y="88"/>
                    </a:lnTo>
                    <a:lnTo>
                      <a:pt x="124" y="88"/>
                    </a:lnTo>
                    <a:lnTo>
                      <a:pt x="178" y="58"/>
                    </a:lnTo>
                    <a:lnTo>
                      <a:pt x="178" y="58"/>
                    </a:lnTo>
                    <a:lnTo>
                      <a:pt x="186" y="56"/>
                    </a:lnTo>
                    <a:lnTo>
                      <a:pt x="194" y="56"/>
                    </a:lnTo>
                    <a:lnTo>
                      <a:pt x="200" y="58"/>
                    </a:lnTo>
                    <a:lnTo>
                      <a:pt x="204" y="64"/>
                    </a:lnTo>
                    <a:lnTo>
                      <a:pt x="206" y="70"/>
                    </a:lnTo>
                    <a:lnTo>
                      <a:pt x="206" y="76"/>
                    </a:lnTo>
                    <a:lnTo>
                      <a:pt x="202" y="84"/>
                    </a:lnTo>
                    <a:lnTo>
                      <a:pt x="194" y="90"/>
                    </a:lnTo>
                    <a:lnTo>
                      <a:pt x="136" y="122"/>
                    </a:lnTo>
                    <a:lnTo>
                      <a:pt x="136" y="142"/>
                    </a:lnTo>
                    <a:lnTo>
                      <a:pt x="168" y="228"/>
                    </a:lnTo>
                    <a:lnTo>
                      <a:pt x="138" y="230"/>
                    </a:lnTo>
                    <a:lnTo>
                      <a:pt x="138" y="304"/>
                    </a:lnTo>
                    <a:lnTo>
                      <a:pt x="138" y="304"/>
                    </a:lnTo>
                    <a:close/>
                    <a:moveTo>
                      <a:pt x="98" y="0"/>
                    </a:moveTo>
                    <a:lnTo>
                      <a:pt x="98" y="0"/>
                    </a:lnTo>
                    <a:lnTo>
                      <a:pt x="106" y="0"/>
                    </a:lnTo>
                    <a:lnTo>
                      <a:pt x="114" y="2"/>
                    </a:lnTo>
                    <a:lnTo>
                      <a:pt x="120" y="6"/>
                    </a:lnTo>
                    <a:lnTo>
                      <a:pt x="126" y="12"/>
                    </a:lnTo>
                    <a:lnTo>
                      <a:pt x="132" y="18"/>
                    </a:lnTo>
                    <a:lnTo>
                      <a:pt x="136" y="24"/>
                    </a:lnTo>
                    <a:lnTo>
                      <a:pt x="138" y="32"/>
                    </a:lnTo>
                    <a:lnTo>
                      <a:pt x="138" y="40"/>
                    </a:lnTo>
                    <a:lnTo>
                      <a:pt x="138" y="40"/>
                    </a:lnTo>
                    <a:lnTo>
                      <a:pt x="138" y="48"/>
                    </a:lnTo>
                    <a:lnTo>
                      <a:pt x="136" y="56"/>
                    </a:lnTo>
                    <a:lnTo>
                      <a:pt x="132" y="62"/>
                    </a:lnTo>
                    <a:lnTo>
                      <a:pt x="126" y="68"/>
                    </a:lnTo>
                    <a:lnTo>
                      <a:pt x="120" y="72"/>
                    </a:lnTo>
                    <a:lnTo>
                      <a:pt x="114" y="76"/>
                    </a:lnTo>
                    <a:lnTo>
                      <a:pt x="106" y="78"/>
                    </a:lnTo>
                    <a:lnTo>
                      <a:pt x="98" y="80"/>
                    </a:lnTo>
                    <a:lnTo>
                      <a:pt x="98" y="80"/>
                    </a:lnTo>
                    <a:lnTo>
                      <a:pt x="90" y="78"/>
                    </a:lnTo>
                    <a:lnTo>
                      <a:pt x="82" y="76"/>
                    </a:lnTo>
                    <a:lnTo>
                      <a:pt x="76" y="72"/>
                    </a:lnTo>
                    <a:lnTo>
                      <a:pt x="70" y="68"/>
                    </a:lnTo>
                    <a:lnTo>
                      <a:pt x="66" y="62"/>
                    </a:lnTo>
                    <a:lnTo>
                      <a:pt x="62" y="56"/>
                    </a:lnTo>
                    <a:lnTo>
                      <a:pt x="60" y="48"/>
                    </a:lnTo>
                    <a:lnTo>
                      <a:pt x="58" y="40"/>
                    </a:lnTo>
                    <a:lnTo>
                      <a:pt x="58" y="40"/>
                    </a:lnTo>
                    <a:lnTo>
                      <a:pt x="60" y="32"/>
                    </a:lnTo>
                    <a:lnTo>
                      <a:pt x="62" y="24"/>
                    </a:lnTo>
                    <a:lnTo>
                      <a:pt x="66" y="18"/>
                    </a:lnTo>
                    <a:lnTo>
                      <a:pt x="70" y="12"/>
                    </a:lnTo>
                    <a:lnTo>
                      <a:pt x="76" y="6"/>
                    </a:lnTo>
                    <a:lnTo>
                      <a:pt x="82" y="2"/>
                    </a:lnTo>
                    <a:lnTo>
                      <a:pt x="90" y="0"/>
                    </a:lnTo>
                    <a:lnTo>
                      <a:pt x="98" y="0"/>
                    </a:lnTo>
                    <a:lnTo>
                      <a:pt x="98" y="0"/>
                    </a:lnTo>
                    <a:close/>
                  </a:path>
                </a:pathLst>
              </a:custGeom>
              <a:solidFill>
                <a:srgbClr val="3E3E3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2897" name="Google Shape;2897;p50"/>
            <p:cNvSpPr/>
            <p:nvPr/>
          </p:nvSpPr>
          <p:spPr>
            <a:xfrm>
              <a:off x="480751" y="7536928"/>
              <a:ext cx="1835515" cy="653671"/>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Total Number of Beneficiaries~ 8.8m</a:t>
              </a:r>
              <a:endParaRPr sz="850" b="0" i="0" u="none" strike="noStrike" cap="none">
                <a:solidFill>
                  <a:srgbClr val="000000"/>
                </a:solidFill>
                <a:latin typeface="Arial"/>
                <a:ea typeface="Arial"/>
                <a:cs typeface="Arial"/>
                <a:sym typeface="Arial"/>
              </a:endParaRPr>
            </a:p>
          </p:txBody>
        </p:sp>
        <p:grpSp>
          <p:nvGrpSpPr>
            <p:cNvPr id="2898" name="Google Shape;2898;p50"/>
            <p:cNvGrpSpPr/>
            <p:nvPr/>
          </p:nvGrpSpPr>
          <p:grpSpPr>
            <a:xfrm>
              <a:off x="2399089" y="7367361"/>
              <a:ext cx="3210967" cy="901170"/>
              <a:chOff x="1886071" y="1814355"/>
              <a:chExt cx="3071250" cy="980634"/>
            </a:xfrm>
          </p:grpSpPr>
          <p:sp>
            <p:nvSpPr>
              <p:cNvPr id="2899" name="Google Shape;2899;p50"/>
              <p:cNvSpPr/>
              <p:nvPr/>
            </p:nvSpPr>
            <p:spPr>
              <a:xfrm>
                <a:off x="1980806" y="2282173"/>
                <a:ext cx="477336" cy="460374"/>
              </a:xfrm>
              <a:custGeom>
                <a:avLst/>
                <a:gdLst/>
                <a:ahLst/>
                <a:cxnLst/>
                <a:rect l="l" t="t" r="r" b="b"/>
                <a:pathLst>
                  <a:path w="394" h="380" extrusionOk="0">
                    <a:moveTo>
                      <a:pt x="70" y="46"/>
                    </a:moveTo>
                    <a:lnTo>
                      <a:pt x="70" y="46"/>
                    </a:lnTo>
                    <a:lnTo>
                      <a:pt x="72" y="38"/>
                    </a:lnTo>
                    <a:lnTo>
                      <a:pt x="74" y="28"/>
                    </a:lnTo>
                    <a:lnTo>
                      <a:pt x="78" y="20"/>
                    </a:lnTo>
                    <a:lnTo>
                      <a:pt x="84" y="14"/>
                    </a:lnTo>
                    <a:lnTo>
                      <a:pt x="90" y="8"/>
                    </a:lnTo>
                    <a:lnTo>
                      <a:pt x="98" y="4"/>
                    </a:lnTo>
                    <a:lnTo>
                      <a:pt x="106" y="2"/>
                    </a:lnTo>
                    <a:lnTo>
                      <a:pt x="116" y="0"/>
                    </a:lnTo>
                    <a:lnTo>
                      <a:pt x="116" y="0"/>
                    </a:lnTo>
                    <a:lnTo>
                      <a:pt x="126" y="2"/>
                    </a:lnTo>
                    <a:lnTo>
                      <a:pt x="134" y="4"/>
                    </a:lnTo>
                    <a:lnTo>
                      <a:pt x="142" y="8"/>
                    </a:lnTo>
                    <a:lnTo>
                      <a:pt x="148" y="14"/>
                    </a:lnTo>
                    <a:lnTo>
                      <a:pt x="154" y="20"/>
                    </a:lnTo>
                    <a:lnTo>
                      <a:pt x="158" y="28"/>
                    </a:lnTo>
                    <a:lnTo>
                      <a:pt x="160" y="38"/>
                    </a:lnTo>
                    <a:lnTo>
                      <a:pt x="162" y="46"/>
                    </a:lnTo>
                    <a:lnTo>
                      <a:pt x="162" y="46"/>
                    </a:lnTo>
                    <a:lnTo>
                      <a:pt x="160" y="56"/>
                    </a:lnTo>
                    <a:lnTo>
                      <a:pt x="158" y="64"/>
                    </a:lnTo>
                    <a:lnTo>
                      <a:pt x="154" y="72"/>
                    </a:lnTo>
                    <a:lnTo>
                      <a:pt x="148" y="78"/>
                    </a:lnTo>
                    <a:lnTo>
                      <a:pt x="142" y="84"/>
                    </a:lnTo>
                    <a:lnTo>
                      <a:pt x="134" y="88"/>
                    </a:lnTo>
                    <a:lnTo>
                      <a:pt x="126" y="92"/>
                    </a:lnTo>
                    <a:lnTo>
                      <a:pt x="116" y="92"/>
                    </a:lnTo>
                    <a:lnTo>
                      <a:pt x="116" y="92"/>
                    </a:lnTo>
                    <a:lnTo>
                      <a:pt x="106" y="92"/>
                    </a:lnTo>
                    <a:lnTo>
                      <a:pt x="98" y="88"/>
                    </a:lnTo>
                    <a:lnTo>
                      <a:pt x="90" y="84"/>
                    </a:lnTo>
                    <a:lnTo>
                      <a:pt x="84" y="78"/>
                    </a:lnTo>
                    <a:lnTo>
                      <a:pt x="78" y="72"/>
                    </a:lnTo>
                    <a:lnTo>
                      <a:pt x="74" y="64"/>
                    </a:lnTo>
                    <a:lnTo>
                      <a:pt x="72" y="56"/>
                    </a:lnTo>
                    <a:lnTo>
                      <a:pt x="70" y="46"/>
                    </a:lnTo>
                    <a:lnTo>
                      <a:pt x="70" y="46"/>
                    </a:lnTo>
                    <a:close/>
                    <a:moveTo>
                      <a:pt x="120" y="308"/>
                    </a:moveTo>
                    <a:lnTo>
                      <a:pt x="120" y="232"/>
                    </a:lnTo>
                    <a:lnTo>
                      <a:pt x="120" y="232"/>
                    </a:lnTo>
                    <a:lnTo>
                      <a:pt x="122" y="220"/>
                    </a:lnTo>
                    <a:lnTo>
                      <a:pt x="128" y="210"/>
                    </a:lnTo>
                    <a:lnTo>
                      <a:pt x="136" y="202"/>
                    </a:lnTo>
                    <a:lnTo>
                      <a:pt x="148" y="198"/>
                    </a:lnTo>
                    <a:lnTo>
                      <a:pt x="148" y="198"/>
                    </a:lnTo>
                    <a:lnTo>
                      <a:pt x="144" y="186"/>
                    </a:lnTo>
                    <a:lnTo>
                      <a:pt x="142" y="174"/>
                    </a:lnTo>
                    <a:lnTo>
                      <a:pt x="142" y="174"/>
                    </a:lnTo>
                    <a:lnTo>
                      <a:pt x="142" y="164"/>
                    </a:lnTo>
                    <a:lnTo>
                      <a:pt x="146" y="154"/>
                    </a:lnTo>
                    <a:lnTo>
                      <a:pt x="150" y="146"/>
                    </a:lnTo>
                    <a:lnTo>
                      <a:pt x="156" y="140"/>
                    </a:lnTo>
                    <a:lnTo>
                      <a:pt x="162" y="132"/>
                    </a:lnTo>
                    <a:lnTo>
                      <a:pt x="170" y="128"/>
                    </a:lnTo>
                    <a:lnTo>
                      <a:pt x="178" y="124"/>
                    </a:lnTo>
                    <a:lnTo>
                      <a:pt x="188" y="124"/>
                    </a:lnTo>
                    <a:lnTo>
                      <a:pt x="188" y="124"/>
                    </a:lnTo>
                    <a:lnTo>
                      <a:pt x="182" y="118"/>
                    </a:lnTo>
                    <a:lnTo>
                      <a:pt x="176" y="114"/>
                    </a:lnTo>
                    <a:lnTo>
                      <a:pt x="168" y="112"/>
                    </a:lnTo>
                    <a:lnTo>
                      <a:pt x="160" y="112"/>
                    </a:lnTo>
                    <a:lnTo>
                      <a:pt x="116" y="112"/>
                    </a:lnTo>
                    <a:lnTo>
                      <a:pt x="72" y="112"/>
                    </a:lnTo>
                    <a:lnTo>
                      <a:pt x="72" y="112"/>
                    </a:lnTo>
                    <a:lnTo>
                      <a:pt x="64" y="112"/>
                    </a:lnTo>
                    <a:lnTo>
                      <a:pt x="56" y="114"/>
                    </a:lnTo>
                    <a:lnTo>
                      <a:pt x="50" y="118"/>
                    </a:lnTo>
                    <a:lnTo>
                      <a:pt x="44" y="124"/>
                    </a:lnTo>
                    <a:lnTo>
                      <a:pt x="38" y="130"/>
                    </a:lnTo>
                    <a:lnTo>
                      <a:pt x="34" y="136"/>
                    </a:lnTo>
                    <a:lnTo>
                      <a:pt x="30" y="144"/>
                    </a:lnTo>
                    <a:lnTo>
                      <a:pt x="28" y="152"/>
                    </a:lnTo>
                    <a:lnTo>
                      <a:pt x="0" y="244"/>
                    </a:lnTo>
                    <a:lnTo>
                      <a:pt x="0" y="244"/>
                    </a:lnTo>
                    <a:lnTo>
                      <a:pt x="12" y="270"/>
                    </a:lnTo>
                    <a:lnTo>
                      <a:pt x="26" y="296"/>
                    </a:lnTo>
                    <a:lnTo>
                      <a:pt x="60" y="188"/>
                    </a:lnTo>
                    <a:lnTo>
                      <a:pt x="76" y="188"/>
                    </a:lnTo>
                    <a:lnTo>
                      <a:pt x="46" y="318"/>
                    </a:lnTo>
                    <a:lnTo>
                      <a:pt x="46" y="318"/>
                    </a:lnTo>
                    <a:lnTo>
                      <a:pt x="70" y="338"/>
                    </a:lnTo>
                    <a:lnTo>
                      <a:pt x="94" y="356"/>
                    </a:lnTo>
                    <a:lnTo>
                      <a:pt x="122" y="368"/>
                    </a:lnTo>
                    <a:lnTo>
                      <a:pt x="152" y="376"/>
                    </a:lnTo>
                    <a:lnTo>
                      <a:pt x="152" y="342"/>
                    </a:lnTo>
                    <a:lnTo>
                      <a:pt x="152" y="342"/>
                    </a:lnTo>
                    <a:lnTo>
                      <a:pt x="146" y="340"/>
                    </a:lnTo>
                    <a:lnTo>
                      <a:pt x="140" y="338"/>
                    </a:lnTo>
                    <a:lnTo>
                      <a:pt x="130" y="332"/>
                    </a:lnTo>
                    <a:lnTo>
                      <a:pt x="122" y="320"/>
                    </a:lnTo>
                    <a:lnTo>
                      <a:pt x="120" y="314"/>
                    </a:lnTo>
                    <a:lnTo>
                      <a:pt x="120" y="308"/>
                    </a:lnTo>
                    <a:lnTo>
                      <a:pt x="120" y="308"/>
                    </a:lnTo>
                    <a:close/>
                    <a:moveTo>
                      <a:pt x="390" y="154"/>
                    </a:moveTo>
                    <a:lnTo>
                      <a:pt x="390" y="154"/>
                    </a:lnTo>
                    <a:lnTo>
                      <a:pt x="388" y="146"/>
                    </a:lnTo>
                    <a:lnTo>
                      <a:pt x="384" y="138"/>
                    </a:lnTo>
                    <a:lnTo>
                      <a:pt x="378" y="130"/>
                    </a:lnTo>
                    <a:lnTo>
                      <a:pt x="372" y="124"/>
                    </a:lnTo>
                    <a:lnTo>
                      <a:pt x="366" y="118"/>
                    </a:lnTo>
                    <a:lnTo>
                      <a:pt x="358" y="116"/>
                    </a:lnTo>
                    <a:lnTo>
                      <a:pt x="348" y="112"/>
                    </a:lnTo>
                    <a:lnTo>
                      <a:pt x="340" y="112"/>
                    </a:lnTo>
                    <a:lnTo>
                      <a:pt x="318" y="112"/>
                    </a:lnTo>
                    <a:lnTo>
                      <a:pt x="310" y="112"/>
                    </a:lnTo>
                    <a:lnTo>
                      <a:pt x="284" y="148"/>
                    </a:lnTo>
                    <a:lnTo>
                      <a:pt x="256" y="112"/>
                    </a:lnTo>
                    <a:lnTo>
                      <a:pt x="250" y="112"/>
                    </a:lnTo>
                    <a:lnTo>
                      <a:pt x="228" y="112"/>
                    </a:lnTo>
                    <a:lnTo>
                      <a:pt x="228" y="112"/>
                    </a:lnTo>
                    <a:lnTo>
                      <a:pt x="218" y="112"/>
                    </a:lnTo>
                    <a:lnTo>
                      <a:pt x="210" y="114"/>
                    </a:lnTo>
                    <a:lnTo>
                      <a:pt x="202" y="118"/>
                    </a:lnTo>
                    <a:lnTo>
                      <a:pt x="196" y="124"/>
                    </a:lnTo>
                    <a:lnTo>
                      <a:pt x="196" y="124"/>
                    </a:lnTo>
                    <a:lnTo>
                      <a:pt x="204" y="124"/>
                    </a:lnTo>
                    <a:lnTo>
                      <a:pt x="214" y="128"/>
                    </a:lnTo>
                    <a:lnTo>
                      <a:pt x="222" y="132"/>
                    </a:lnTo>
                    <a:lnTo>
                      <a:pt x="228" y="138"/>
                    </a:lnTo>
                    <a:lnTo>
                      <a:pt x="234" y="146"/>
                    </a:lnTo>
                    <a:lnTo>
                      <a:pt x="238" y="154"/>
                    </a:lnTo>
                    <a:lnTo>
                      <a:pt x="242" y="164"/>
                    </a:lnTo>
                    <a:lnTo>
                      <a:pt x="242" y="174"/>
                    </a:lnTo>
                    <a:lnTo>
                      <a:pt x="242" y="174"/>
                    </a:lnTo>
                    <a:lnTo>
                      <a:pt x="240" y="186"/>
                    </a:lnTo>
                    <a:lnTo>
                      <a:pt x="236" y="198"/>
                    </a:lnTo>
                    <a:lnTo>
                      <a:pt x="236" y="198"/>
                    </a:lnTo>
                    <a:lnTo>
                      <a:pt x="248" y="202"/>
                    </a:lnTo>
                    <a:lnTo>
                      <a:pt x="256" y="210"/>
                    </a:lnTo>
                    <a:lnTo>
                      <a:pt x="262" y="220"/>
                    </a:lnTo>
                    <a:lnTo>
                      <a:pt x="264" y="232"/>
                    </a:lnTo>
                    <a:lnTo>
                      <a:pt x="264" y="308"/>
                    </a:lnTo>
                    <a:lnTo>
                      <a:pt x="264" y="308"/>
                    </a:lnTo>
                    <a:lnTo>
                      <a:pt x="264" y="314"/>
                    </a:lnTo>
                    <a:lnTo>
                      <a:pt x="262" y="320"/>
                    </a:lnTo>
                    <a:lnTo>
                      <a:pt x="254" y="332"/>
                    </a:lnTo>
                    <a:lnTo>
                      <a:pt x="244" y="338"/>
                    </a:lnTo>
                    <a:lnTo>
                      <a:pt x="238" y="340"/>
                    </a:lnTo>
                    <a:lnTo>
                      <a:pt x="232" y="342"/>
                    </a:lnTo>
                    <a:lnTo>
                      <a:pt x="232" y="376"/>
                    </a:lnTo>
                    <a:lnTo>
                      <a:pt x="232" y="376"/>
                    </a:lnTo>
                    <a:lnTo>
                      <a:pt x="248" y="372"/>
                    </a:lnTo>
                    <a:lnTo>
                      <a:pt x="262" y="368"/>
                    </a:lnTo>
                    <a:lnTo>
                      <a:pt x="278" y="362"/>
                    </a:lnTo>
                    <a:lnTo>
                      <a:pt x="292" y="354"/>
                    </a:lnTo>
                    <a:lnTo>
                      <a:pt x="306" y="346"/>
                    </a:lnTo>
                    <a:lnTo>
                      <a:pt x="318" y="336"/>
                    </a:lnTo>
                    <a:lnTo>
                      <a:pt x="340" y="316"/>
                    </a:lnTo>
                    <a:lnTo>
                      <a:pt x="338" y="260"/>
                    </a:lnTo>
                    <a:lnTo>
                      <a:pt x="338" y="192"/>
                    </a:lnTo>
                    <a:lnTo>
                      <a:pt x="350" y="192"/>
                    </a:lnTo>
                    <a:lnTo>
                      <a:pt x="350" y="192"/>
                    </a:lnTo>
                    <a:lnTo>
                      <a:pt x="354" y="192"/>
                    </a:lnTo>
                    <a:lnTo>
                      <a:pt x="366" y="284"/>
                    </a:lnTo>
                    <a:lnTo>
                      <a:pt x="366" y="284"/>
                    </a:lnTo>
                    <a:lnTo>
                      <a:pt x="376" y="264"/>
                    </a:lnTo>
                    <a:lnTo>
                      <a:pt x="384" y="244"/>
                    </a:lnTo>
                    <a:lnTo>
                      <a:pt x="390" y="222"/>
                    </a:lnTo>
                    <a:lnTo>
                      <a:pt x="394" y="198"/>
                    </a:lnTo>
                    <a:lnTo>
                      <a:pt x="394" y="198"/>
                    </a:lnTo>
                    <a:lnTo>
                      <a:pt x="390" y="154"/>
                    </a:lnTo>
                    <a:lnTo>
                      <a:pt x="390" y="154"/>
                    </a:lnTo>
                    <a:close/>
                    <a:moveTo>
                      <a:pt x="192" y="380"/>
                    </a:moveTo>
                    <a:lnTo>
                      <a:pt x="192" y="380"/>
                    </a:lnTo>
                    <a:lnTo>
                      <a:pt x="212" y="380"/>
                    </a:lnTo>
                    <a:lnTo>
                      <a:pt x="212" y="322"/>
                    </a:lnTo>
                    <a:lnTo>
                      <a:pt x="230" y="322"/>
                    </a:lnTo>
                    <a:lnTo>
                      <a:pt x="230" y="322"/>
                    </a:lnTo>
                    <a:lnTo>
                      <a:pt x="236" y="320"/>
                    </a:lnTo>
                    <a:lnTo>
                      <a:pt x="240" y="318"/>
                    </a:lnTo>
                    <a:lnTo>
                      <a:pt x="242" y="314"/>
                    </a:lnTo>
                    <a:lnTo>
                      <a:pt x="244" y="308"/>
                    </a:lnTo>
                    <a:lnTo>
                      <a:pt x="244" y="232"/>
                    </a:lnTo>
                    <a:lnTo>
                      <a:pt x="244" y="232"/>
                    </a:lnTo>
                    <a:lnTo>
                      <a:pt x="242" y="226"/>
                    </a:lnTo>
                    <a:lnTo>
                      <a:pt x="240" y="222"/>
                    </a:lnTo>
                    <a:lnTo>
                      <a:pt x="236" y="218"/>
                    </a:lnTo>
                    <a:lnTo>
                      <a:pt x="230" y="218"/>
                    </a:lnTo>
                    <a:lnTo>
                      <a:pt x="154" y="218"/>
                    </a:lnTo>
                    <a:lnTo>
                      <a:pt x="154" y="218"/>
                    </a:lnTo>
                    <a:lnTo>
                      <a:pt x="148" y="218"/>
                    </a:lnTo>
                    <a:lnTo>
                      <a:pt x="144" y="222"/>
                    </a:lnTo>
                    <a:lnTo>
                      <a:pt x="142" y="226"/>
                    </a:lnTo>
                    <a:lnTo>
                      <a:pt x="140" y="232"/>
                    </a:lnTo>
                    <a:lnTo>
                      <a:pt x="140" y="308"/>
                    </a:lnTo>
                    <a:lnTo>
                      <a:pt x="140" y="308"/>
                    </a:lnTo>
                    <a:lnTo>
                      <a:pt x="142" y="314"/>
                    </a:lnTo>
                    <a:lnTo>
                      <a:pt x="144" y="318"/>
                    </a:lnTo>
                    <a:lnTo>
                      <a:pt x="148" y="320"/>
                    </a:lnTo>
                    <a:lnTo>
                      <a:pt x="154" y="322"/>
                    </a:lnTo>
                    <a:lnTo>
                      <a:pt x="172" y="322"/>
                    </a:lnTo>
                    <a:lnTo>
                      <a:pt x="172" y="380"/>
                    </a:lnTo>
                    <a:lnTo>
                      <a:pt x="172" y="380"/>
                    </a:lnTo>
                    <a:lnTo>
                      <a:pt x="192" y="380"/>
                    </a:lnTo>
                    <a:lnTo>
                      <a:pt x="192" y="380"/>
                    </a:lnTo>
                    <a:close/>
                    <a:moveTo>
                      <a:pt x="238" y="46"/>
                    </a:moveTo>
                    <a:lnTo>
                      <a:pt x="238" y="46"/>
                    </a:lnTo>
                    <a:lnTo>
                      <a:pt x="238" y="56"/>
                    </a:lnTo>
                    <a:lnTo>
                      <a:pt x="242" y="64"/>
                    </a:lnTo>
                    <a:lnTo>
                      <a:pt x="246" y="72"/>
                    </a:lnTo>
                    <a:lnTo>
                      <a:pt x="250" y="78"/>
                    </a:lnTo>
                    <a:lnTo>
                      <a:pt x="258" y="84"/>
                    </a:lnTo>
                    <a:lnTo>
                      <a:pt x="266" y="88"/>
                    </a:lnTo>
                    <a:lnTo>
                      <a:pt x="274" y="92"/>
                    </a:lnTo>
                    <a:lnTo>
                      <a:pt x="284" y="92"/>
                    </a:lnTo>
                    <a:lnTo>
                      <a:pt x="284" y="92"/>
                    </a:lnTo>
                    <a:lnTo>
                      <a:pt x="292" y="92"/>
                    </a:lnTo>
                    <a:lnTo>
                      <a:pt x="302" y="88"/>
                    </a:lnTo>
                    <a:lnTo>
                      <a:pt x="308" y="84"/>
                    </a:lnTo>
                    <a:lnTo>
                      <a:pt x="316" y="78"/>
                    </a:lnTo>
                    <a:lnTo>
                      <a:pt x="322" y="72"/>
                    </a:lnTo>
                    <a:lnTo>
                      <a:pt x="326" y="64"/>
                    </a:lnTo>
                    <a:lnTo>
                      <a:pt x="328" y="56"/>
                    </a:lnTo>
                    <a:lnTo>
                      <a:pt x="330" y="46"/>
                    </a:lnTo>
                    <a:lnTo>
                      <a:pt x="330" y="46"/>
                    </a:lnTo>
                    <a:lnTo>
                      <a:pt x="328" y="36"/>
                    </a:lnTo>
                    <a:lnTo>
                      <a:pt x="324" y="28"/>
                    </a:lnTo>
                    <a:lnTo>
                      <a:pt x="320" y="20"/>
                    </a:lnTo>
                    <a:lnTo>
                      <a:pt x="314" y="12"/>
                    </a:lnTo>
                    <a:lnTo>
                      <a:pt x="314" y="12"/>
                    </a:lnTo>
                    <a:lnTo>
                      <a:pt x="306" y="6"/>
                    </a:lnTo>
                    <a:lnTo>
                      <a:pt x="306" y="6"/>
                    </a:lnTo>
                    <a:lnTo>
                      <a:pt x="294" y="2"/>
                    </a:lnTo>
                    <a:lnTo>
                      <a:pt x="284" y="0"/>
                    </a:lnTo>
                    <a:lnTo>
                      <a:pt x="284" y="0"/>
                    </a:lnTo>
                    <a:lnTo>
                      <a:pt x="274" y="2"/>
                    </a:lnTo>
                    <a:lnTo>
                      <a:pt x="266" y="4"/>
                    </a:lnTo>
                    <a:lnTo>
                      <a:pt x="258" y="8"/>
                    </a:lnTo>
                    <a:lnTo>
                      <a:pt x="250" y="14"/>
                    </a:lnTo>
                    <a:lnTo>
                      <a:pt x="246" y="20"/>
                    </a:lnTo>
                    <a:lnTo>
                      <a:pt x="242" y="28"/>
                    </a:lnTo>
                    <a:lnTo>
                      <a:pt x="238" y="38"/>
                    </a:lnTo>
                    <a:lnTo>
                      <a:pt x="238" y="46"/>
                    </a:lnTo>
                    <a:lnTo>
                      <a:pt x="238" y="46"/>
                    </a:lnTo>
                    <a:close/>
                    <a:moveTo>
                      <a:pt x="192" y="204"/>
                    </a:moveTo>
                    <a:lnTo>
                      <a:pt x="192" y="204"/>
                    </a:lnTo>
                    <a:lnTo>
                      <a:pt x="198" y="204"/>
                    </a:lnTo>
                    <a:lnTo>
                      <a:pt x="204" y="202"/>
                    </a:lnTo>
                    <a:lnTo>
                      <a:pt x="214" y="196"/>
                    </a:lnTo>
                    <a:lnTo>
                      <a:pt x="220" y="186"/>
                    </a:lnTo>
                    <a:lnTo>
                      <a:pt x="222" y="180"/>
                    </a:lnTo>
                    <a:lnTo>
                      <a:pt x="222" y="174"/>
                    </a:lnTo>
                    <a:lnTo>
                      <a:pt x="222" y="174"/>
                    </a:lnTo>
                    <a:lnTo>
                      <a:pt x="222" y="168"/>
                    </a:lnTo>
                    <a:lnTo>
                      <a:pt x="220" y="162"/>
                    </a:lnTo>
                    <a:lnTo>
                      <a:pt x="214" y="152"/>
                    </a:lnTo>
                    <a:lnTo>
                      <a:pt x="204" y="146"/>
                    </a:lnTo>
                    <a:lnTo>
                      <a:pt x="198" y="144"/>
                    </a:lnTo>
                    <a:lnTo>
                      <a:pt x="192" y="142"/>
                    </a:lnTo>
                    <a:lnTo>
                      <a:pt x="192" y="142"/>
                    </a:lnTo>
                    <a:lnTo>
                      <a:pt x="186" y="144"/>
                    </a:lnTo>
                    <a:lnTo>
                      <a:pt x="180" y="146"/>
                    </a:lnTo>
                    <a:lnTo>
                      <a:pt x="170" y="152"/>
                    </a:lnTo>
                    <a:lnTo>
                      <a:pt x="164" y="162"/>
                    </a:lnTo>
                    <a:lnTo>
                      <a:pt x="162" y="168"/>
                    </a:lnTo>
                    <a:lnTo>
                      <a:pt x="162" y="174"/>
                    </a:lnTo>
                    <a:lnTo>
                      <a:pt x="162" y="174"/>
                    </a:lnTo>
                    <a:lnTo>
                      <a:pt x="162" y="180"/>
                    </a:lnTo>
                    <a:lnTo>
                      <a:pt x="164" y="186"/>
                    </a:lnTo>
                    <a:lnTo>
                      <a:pt x="170" y="196"/>
                    </a:lnTo>
                    <a:lnTo>
                      <a:pt x="180" y="202"/>
                    </a:lnTo>
                    <a:lnTo>
                      <a:pt x="186" y="204"/>
                    </a:lnTo>
                    <a:lnTo>
                      <a:pt x="192" y="204"/>
                    </a:lnTo>
                    <a:lnTo>
                      <a:pt x="192" y="204"/>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00" name="Google Shape;2900;p50"/>
              <p:cNvSpPr/>
              <p:nvPr/>
            </p:nvSpPr>
            <p:spPr>
              <a:xfrm>
                <a:off x="2532538" y="2282173"/>
                <a:ext cx="477336" cy="460374"/>
              </a:xfrm>
              <a:custGeom>
                <a:avLst/>
                <a:gdLst/>
                <a:ahLst/>
                <a:cxnLst/>
                <a:rect l="l" t="t" r="r" b="b"/>
                <a:pathLst>
                  <a:path w="394" h="380" extrusionOk="0">
                    <a:moveTo>
                      <a:pt x="70" y="46"/>
                    </a:moveTo>
                    <a:lnTo>
                      <a:pt x="70" y="46"/>
                    </a:lnTo>
                    <a:lnTo>
                      <a:pt x="72" y="38"/>
                    </a:lnTo>
                    <a:lnTo>
                      <a:pt x="74" y="28"/>
                    </a:lnTo>
                    <a:lnTo>
                      <a:pt x="78" y="20"/>
                    </a:lnTo>
                    <a:lnTo>
                      <a:pt x="84" y="14"/>
                    </a:lnTo>
                    <a:lnTo>
                      <a:pt x="90" y="8"/>
                    </a:lnTo>
                    <a:lnTo>
                      <a:pt x="98" y="4"/>
                    </a:lnTo>
                    <a:lnTo>
                      <a:pt x="106" y="2"/>
                    </a:lnTo>
                    <a:lnTo>
                      <a:pt x="116" y="0"/>
                    </a:lnTo>
                    <a:lnTo>
                      <a:pt x="116" y="0"/>
                    </a:lnTo>
                    <a:lnTo>
                      <a:pt x="126" y="2"/>
                    </a:lnTo>
                    <a:lnTo>
                      <a:pt x="134" y="4"/>
                    </a:lnTo>
                    <a:lnTo>
                      <a:pt x="142" y="8"/>
                    </a:lnTo>
                    <a:lnTo>
                      <a:pt x="148" y="14"/>
                    </a:lnTo>
                    <a:lnTo>
                      <a:pt x="154" y="20"/>
                    </a:lnTo>
                    <a:lnTo>
                      <a:pt x="158" y="28"/>
                    </a:lnTo>
                    <a:lnTo>
                      <a:pt x="160" y="38"/>
                    </a:lnTo>
                    <a:lnTo>
                      <a:pt x="162" y="46"/>
                    </a:lnTo>
                    <a:lnTo>
                      <a:pt x="162" y="46"/>
                    </a:lnTo>
                    <a:lnTo>
                      <a:pt x="160" y="56"/>
                    </a:lnTo>
                    <a:lnTo>
                      <a:pt x="158" y="64"/>
                    </a:lnTo>
                    <a:lnTo>
                      <a:pt x="154" y="72"/>
                    </a:lnTo>
                    <a:lnTo>
                      <a:pt x="148" y="78"/>
                    </a:lnTo>
                    <a:lnTo>
                      <a:pt x="142" y="84"/>
                    </a:lnTo>
                    <a:lnTo>
                      <a:pt x="134" y="88"/>
                    </a:lnTo>
                    <a:lnTo>
                      <a:pt x="126" y="92"/>
                    </a:lnTo>
                    <a:lnTo>
                      <a:pt x="116" y="92"/>
                    </a:lnTo>
                    <a:lnTo>
                      <a:pt x="116" y="92"/>
                    </a:lnTo>
                    <a:lnTo>
                      <a:pt x="106" y="92"/>
                    </a:lnTo>
                    <a:lnTo>
                      <a:pt x="98" y="88"/>
                    </a:lnTo>
                    <a:lnTo>
                      <a:pt x="90" y="84"/>
                    </a:lnTo>
                    <a:lnTo>
                      <a:pt x="84" y="78"/>
                    </a:lnTo>
                    <a:lnTo>
                      <a:pt x="78" y="72"/>
                    </a:lnTo>
                    <a:lnTo>
                      <a:pt x="74" y="64"/>
                    </a:lnTo>
                    <a:lnTo>
                      <a:pt x="72" y="56"/>
                    </a:lnTo>
                    <a:lnTo>
                      <a:pt x="70" y="46"/>
                    </a:lnTo>
                    <a:lnTo>
                      <a:pt x="70" y="46"/>
                    </a:lnTo>
                    <a:close/>
                    <a:moveTo>
                      <a:pt x="120" y="308"/>
                    </a:moveTo>
                    <a:lnTo>
                      <a:pt x="120" y="232"/>
                    </a:lnTo>
                    <a:lnTo>
                      <a:pt x="120" y="232"/>
                    </a:lnTo>
                    <a:lnTo>
                      <a:pt x="122" y="220"/>
                    </a:lnTo>
                    <a:lnTo>
                      <a:pt x="128" y="210"/>
                    </a:lnTo>
                    <a:lnTo>
                      <a:pt x="136" y="202"/>
                    </a:lnTo>
                    <a:lnTo>
                      <a:pt x="148" y="198"/>
                    </a:lnTo>
                    <a:lnTo>
                      <a:pt x="148" y="198"/>
                    </a:lnTo>
                    <a:lnTo>
                      <a:pt x="144" y="186"/>
                    </a:lnTo>
                    <a:lnTo>
                      <a:pt x="142" y="174"/>
                    </a:lnTo>
                    <a:lnTo>
                      <a:pt x="142" y="174"/>
                    </a:lnTo>
                    <a:lnTo>
                      <a:pt x="142" y="164"/>
                    </a:lnTo>
                    <a:lnTo>
                      <a:pt x="146" y="154"/>
                    </a:lnTo>
                    <a:lnTo>
                      <a:pt x="150" y="146"/>
                    </a:lnTo>
                    <a:lnTo>
                      <a:pt x="156" y="140"/>
                    </a:lnTo>
                    <a:lnTo>
                      <a:pt x="162" y="132"/>
                    </a:lnTo>
                    <a:lnTo>
                      <a:pt x="170" y="128"/>
                    </a:lnTo>
                    <a:lnTo>
                      <a:pt x="178" y="124"/>
                    </a:lnTo>
                    <a:lnTo>
                      <a:pt x="188" y="124"/>
                    </a:lnTo>
                    <a:lnTo>
                      <a:pt x="188" y="124"/>
                    </a:lnTo>
                    <a:lnTo>
                      <a:pt x="182" y="118"/>
                    </a:lnTo>
                    <a:lnTo>
                      <a:pt x="176" y="114"/>
                    </a:lnTo>
                    <a:lnTo>
                      <a:pt x="168" y="112"/>
                    </a:lnTo>
                    <a:lnTo>
                      <a:pt x="160" y="112"/>
                    </a:lnTo>
                    <a:lnTo>
                      <a:pt x="116" y="112"/>
                    </a:lnTo>
                    <a:lnTo>
                      <a:pt x="72" y="112"/>
                    </a:lnTo>
                    <a:lnTo>
                      <a:pt x="72" y="112"/>
                    </a:lnTo>
                    <a:lnTo>
                      <a:pt x="64" y="112"/>
                    </a:lnTo>
                    <a:lnTo>
                      <a:pt x="56" y="114"/>
                    </a:lnTo>
                    <a:lnTo>
                      <a:pt x="50" y="118"/>
                    </a:lnTo>
                    <a:lnTo>
                      <a:pt x="44" y="124"/>
                    </a:lnTo>
                    <a:lnTo>
                      <a:pt x="38" y="130"/>
                    </a:lnTo>
                    <a:lnTo>
                      <a:pt x="34" y="136"/>
                    </a:lnTo>
                    <a:lnTo>
                      <a:pt x="30" y="144"/>
                    </a:lnTo>
                    <a:lnTo>
                      <a:pt x="28" y="152"/>
                    </a:lnTo>
                    <a:lnTo>
                      <a:pt x="0" y="244"/>
                    </a:lnTo>
                    <a:lnTo>
                      <a:pt x="0" y="244"/>
                    </a:lnTo>
                    <a:lnTo>
                      <a:pt x="12" y="270"/>
                    </a:lnTo>
                    <a:lnTo>
                      <a:pt x="26" y="296"/>
                    </a:lnTo>
                    <a:lnTo>
                      <a:pt x="60" y="188"/>
                    </a:lnTo>
                    <a:lnTo>
                      <a:pt x="76" y="188"/>
                    </a:lnTo>
                    <a:lnTo>
                      <a:pt x="46" y="318"/>
                    </a:lnTo>
                    <a:lnTo>
                      <a:pt x="46" y="318"/>
                    </a:lnTo>
                    <a:lnTo>
                      <a:pt x="70" y="338"/>
                    </a:lnTo>
                    <a:lnTo>
                      <a:pt x="94" y="356"/>
                    </a:lnTo>
                    <a:lnTo>
                      <a:pt x="122" y="368"/>
                    </a:lnTo>
                    <a:lnTo>
                      <a:pt x="152" y="376"/>
                    </a:lnTo>
                    <a:lnTo>
                      <a:pt x="152" y="342"/>
                    </a:lnTo>
                    <a:lnTo>
                      <a:pt x="152" y="342"/>
                    </a:lnTo>
                    <a:lnTo>
                      <a:pt x="146" y="340"/>
                    </a:lnTo>
                    <a:lnTo>
                      <a:pt x="140" y="338"/>
                    </a:lnTo>
                    <a:lnTo>
                      <a:pt x="130" y="332"/>
                    </a:lnTo>
                    <a:lnTo>
                      <a:pt x="122" y="320"/>
                    </a:lnTo>
                    <a:lnTo>
                      <a:pt x="120" y="314"/>
                    </a:lnTo>
                    <a:lnTo>
                      <a:pt x="120" y="308"/>
                    </a:lnTo>
                    <a:lnTo>
                      <a:pt x="120" y="308"/>
                    </a:lnTo>
                    <a:close/>
                    <a:moveTo>
                      <a:pt x="390" y="154"/>
                    </a:moveTo>
                    <a:lnTo>
                      <a:pt x="390" y="154"/>
                    </a:lnTo>
                    <a:lnTo>
                      <a:pt x="388" y="146"/>
                    </a:lnTo>
                    <a:lnTo>
                      <a:pt x="384" y="138"/>
                    </a:lnTo>
                    <a:lnTo>
                      <a:pt x="378" y="130"/>
                    </a:lnTo>
                    <a:lnTo>
                      <a:pt x="372" y="124"/>
                    </a:lnTo>
                    <a:lnTo>
                      <a:pt x="366" y="118"/>
                    </a:lnTo>
                    <a:lnTo>
                      <a:pt x="358" y="116"/>
                    </a:lnTo>
                    <a:lnTo>
                      <a:pt x="348" y="112"/>
                    </a:lnTo>
                    <a:lnTo>
                      <a:pt x="340" y="112"/>
                    </a:lnTo>
                    <a:lnTo>
                      <a:pt x="318" y="112"/>
                    </a:lnTo>
                    <a:lnTo>
                      <a:pt x="310" y="112"/>
                    </a:lnTo>
                    <a:lnTo>
                      <a:pt x="284" y="148"/>
                    </a:lnTo>
                    <a:lnTo>
                      <a:pt x="256" y="112"/>
                    </a:lnTo>
                    <a:lnTo>
                      <a:pt x="250" y="112"/>
                    </a:lnTo>
                    <a:lnTo>
                      <a:pt x="228" y="112"/>
                    </a:lnTo>
                    <a:lnTo>
                      <a:pt x="228" y="112"/>
                    </a:lnTo>
                    <a:lnTo>
                      <a:pt x="218" y="112"/>
                    </a:lnTo>
                    <a:lnTo>
                      <a:pt x="210" y="114"/>
                    </a:lnTo>
                    <a:lnTo>
                      <a:pt x="202" y="118"/>
                    </a:lnTo>
                    <a:lnTo>
                      <a:pt x="196" y="124"/>
                    </a:lnTo>
                    <a:lnTo>
                      <a:pt x="196" y="124"/>
                    </a:lnTo>
                    <a:lnTo>
                      <a:pt x="204" y="124"/>
                    </a:lnTo>
                    <a:lnTo>
                      <a:pt x="214" y="128"/>
                    </a:lnTo>
                    <a:lnTo>
                      <a:pt x="222" y="132"/>
                    </a:lnTo>
                    <a:lnTo>
                      <a:pt x="228" y="138"/>
                    </a:lnTo>
                    <a:lnTo>
                      <a:pt x="234" y="146"/>
                    </a:lnTo>
                    <a:lnTo>
                      <a:pt x="238" y="154"/>
                    </a:lnTo>
                    <a:lnTo>
                      <a:pt x="242" y="164"/>
                    </a:lnTo>
                    <a:lnTo>
                      <a:pt x="242" y="174"/>
                    </a:lnTo>
                    <a:lnTo>
                      <a:pt x="242" y="174"/>
                    </a:lnTo>
                    <a:lnTo>
                      <a:pt x="240" y="186"/>
                    </a:lnTo>
                    <a:lnTo>
                      <a:pt x="236" y="198"/>
                    </a:lnTo>
                    <a:lnTo>
                      <a:pt x="236" y="198"/>
                    </a:lnTo>
                    <a:lnTo>
                      <a:pt x="248" y="202"/>
                    </a:lnTo>
                    <a:lnTo>
                      <a:pt x="256" y="210"/>
                    </a:lnTo>
                    <a:lnTo>
                      <a:pt x="262" y="220"/>
                    </a:lnTo>
                    <a:lnTo>
                      <a:pt x="264" y="232"/>
                    </a:lnTo>
                    <a:lnTo>
                      <a:pt x="264" y="308"/>
                    </a:lnTo>
                    <a:lnTo>
                      <a:pt x="264" y="308"/>
                    </a:lnTo>
                    <a:lnTo>
                      <a:pt x="264" y="314"/>
                    </a:lnTo>
                    <a:lnTo>
                      <a:pt x="262" y="320"/>
                    </a:lnTo>
                    <a:lnTo>
                      <a:pt x="254" y="332"/>
                    </a:lnTo>
                    <a:lnTo>
                      <a:pt x="244" y="338"/>
                    </a:lnTo>
                    <a:lnTo>
                      <a:pt x="238" y="340"/>
                    </a:lnTo>
                    <a:lnTo>
                      <a:pt x="232" y="342"/>
                    </a:lnTo>
                    <a:lnTo>
                      <a:pt x="232" y="376"/>
                    </a:lnTo>
                    <a:lnTo>
                      <a:pt x="232" y="376"/>
                    </a:lnTo>
                    <a:lnTo>
                      <a:pt x="248" y="372"/>
                    </a:lnTo>
                    <a:lnTo>
                      <a:pt x="262" y="368"/>
                    </a:lnTo>
                    <a:lnTo>
                      <a:pt x="278" y="362"/>
                    </a:lnTo>
                    <a:lnTo>
                      <a:pt x="292" y="354"/>
                    </a:lnTo>
                    <a:lnTo>
                      <a:pt x="306" y="346"/>
                    </a:lnTo>
                    <a:lnTo>
                      <a:pt x="318" y="336"/>
                    </a:lnTo>
                    <a:lnTo>
                      <a:pt x="340" y="316"/>
                    </a:lnTo>
                    <a:lnTo>
                      <a:pt x="338" y="260"/>
                    </a:lnTo>
                    <a:lnTo>
                      <a:pt x="338" y="192"/>
                    </a:lnTo>
                    <a:lnTo>
                      <a:pt x="350" y="192"/>
                    </a:lnTo>
                    <a:lnTo>
                      <a:pt x="350" y="192"/>
                    </a:lnTo>
                    <a:lnTo>
                      <a:pt x="354" y="192"/>
                    </a:lnTo>
                    <a:lnTo>
                      <a:pt x="366" y="284"/>
                    </a:lnTo>
                    <a:lnTo>
                      <a:pt x="366" y="284"/>
                    </a:lnTo>
                    <a:lnTo>
                      <a:pt x="376" y="264"/>
                    </a:lnTo>
                    <a:lnTo>
                      <a:pt x="384" y="244"/>
                    </a:lnTo>
                    <a:lnTo>
                      <a:pt x="390" y="222"/>
                    </a:lnTo>
                    <a:lnTo>
                      <a:pt x="394" y="198"/>
                    </a:lnTo>
                    <a:lnTo>
                      <a:pt x="394" y="198"/>
                    </a:lnTo>
                    <a:lnTo>
                      <a:pt x="390" y="154"/>
                    </a:lnTo>
                    <a:lnTo>
                      <a:pt x="390" y="154"/>
                    </a:lnTo>
                    <a:close/>
                    <a:moveTo>
                      <a:pt x="192" y="380"/>
                    </a:moveTo>
                    <a:lnTo>
                      <a:pt x="192" y="380"/>
                    </a:lnTo>
                    <a:lnTo>
                      <a:pt x="212" y="380"/>
                    </a:lnTo>
                    <a:lnTo>
                      <a:pt x="212" y="322"/>
                    </a:lnTo>
                    <a:lnTo>
                      <a:pt x="230" y="322"/>
                    </a:lnTo>
                    <a:lnTo>
                      <a:pt x="230" y="322"/>
                    </a:lnTo>
                    <a:lnTo>
                      <a:pt x="236" y="320"/>
                    </a:lnTo>
                    <a:lnTo>
                      <a:pt x="240" y="318"/>
                    </a:lnTo>
                    <a:lnTo>
                      <a:pt x="242" y="314"/>
                    </a:lnTo>
                    <a:lnTo>
                      <a:pt x="244" y="308"/>
                    </a:lnTo>
                    <a:lnTo>
                      <a:pt x="244" y="232"/>
                    </a:lnTo>
                    <a:lnTo>
                      <a:pt x="244" y="232"/>
                    </a:lnTo>
                    <a:lnTo>
                      <a:pt x="242" y="226"/>
                    </a:lnTo>
                    <a:lnTo>
                      <a:pt x="240" y="222"/>
                    </a:lnTo>
                    <a:lnTo>
                      <a:pt x="236" y="218"/>
                    </a:lnTo>
                    <a:lnTo>
                      <a:pt x="230" y="218"/>
                    </a:lnTo>
                    <a:lnTo>
                      <a:pt x="154" y="218"/>
                    </a:lnTo>
                    <a:lnTo>
                      <a:pt x="154" y="218"/>
                    </a:lnTo>
                    <a:lnTo>
                      <a:pt x="148" y="218"/>
                    </a:lnTo>
                    <a:lnTo>
                      <a:pt x="144" y="222"/>
                    </a:lnTo>
                    <a:lnTo>
                      <a:pt x="142" y="226"/>
                    </a:lnTo>
                    <a:lnTo>
                      <a:pt x="140" y="232"/>
                    </a:lnTo>
                    <a:lnTo>
                      <a:pt x="140" y="308"/>
                    </a:lnTo>
                    <a:lnTo>
                      <a:pt x="140" y="308"/>
                    </a:lnTo>
                    <a:lnTo>
                      <a:pt x="142" y="314"/>
                    </a:lnTo>
                    <a:lnTo>
                      <a:pt x="144" y="318"/>
                    </a:lnTo>
                    <a:lnTo>
                      <a:pt x="148" y="320"/>
                    </a:lnTo>
                    <a:lnTo>
                      <a:pt x="154" y="322"/>
                    </a:lnTo>
                    <a:lnTo>
                      <a:pt x="172" y="322"/>
                    </a:lnTo>
                    <a:lnTo>
                      <a:pt x="172" y="380"/>
                    </a:lnTo>
                    <a:lnTo>
                      <a:pt x="172" y="380"/>
                    </a:lnTo>
                    <a:lnTo>
                      <a:pt x="192" y="380"/>
                    </a:lnTo>
                    <a:lnTo>
                      <a:pt x="192" y="380"/>
                    </a:lnTo>
                    <a:close/>
                    <a:moveTo>
                      <a:pt x="238" y="46"/>
                    </a:moveTo>
                    <a:lnTo>
                      <a:pt x="238" y="46"/>
                    </a:lnTo>
                    <a:lnTo>
                      <a:pt x="238" y="56"/>
                    </a:lnTo>
                    <a:lnTo>
                      <a:pt x="242" y="64"/>
                    </a:lnTo>
                    <a:lnTo>
                      <a:pt x="246" y="72"/>
                    </a:lnTo>
                    <a:lnTo>
                      <a:pt x="250" y="78"/>
                    </a:lnTo>
                    <a:lnTo>
                      <a:pt x="258" y="84"/>
                    </a:lnTo>
                    <a:lnTo>
                      <a:pt x="266" y="88"/>
                    </a:lnTo>
                    <a:lnTo>
                      <a:pt x="274" y="92"/>
                    </a:lnTo>
                    <a:lnTo>
                      <a:pt x="284" y="92"/>
                    </a:lnTo>
                    <a:lnTo>
                      <a:pt x="284" y="92"/>
                    </a:lnTo>
                    <a:lnTo>
                      <a:pt x="292" y="92"/>
                    </a:lnTo>
                    <a:lnTo>
                      <a:pt x="302" y="88"/>
                    </a:lnTo>
                    <a:lnTo>
                      <a:pt x="308" y="84"/>
                    </a:lnTo>
                    <a:lnTo>
                      <a:pt x="316" y="78"/>
                    </a:lnTo>
                    <a:lnTo>
                      <a:pt x="322" y="72"/>
                    </a:lnTo>
                    <a:lnTo>
                      <a:pt x="326" y="64"/>
                    </a:lnTo>
                    <a:lnTo>
                      <a:pt x="328" y="56"/>
                    </a:lnTo>
                    <a:lnTo>
                      <a:pt x="330" y="46"/>
                    </a:lnTo>
                    <a:lnTo>
                      <a:pt x="330" y="46"/>
                    </a:lnTo>
                    <a:lnTo>
                      <a:pt x="328" y="36"/>
                    </a:lnTo>
                    <a:lnTo>
                      <a:pt x="324" y="28"/>
                    </a:lnTo>
                    <a:lnTo>
                      <a:pt x="320" y="20"/>
                    </a:lnTo>
                    <a:lnTo>
                      <a:pt x="314" y="12"/>
                    </a:lnTo>
                    <a:lnTo>
                      <a:pt x="314" y="12"/>
                    </a:lnTo>
                    <a:lnTo>
                      <a:pt x="306" y="6"/>
                    </a:lnTo>
                    <a:lnTo>
                      <a:pt x="306" y="6"/>
                    </a:lnTo>
                    <a:lnTo>
                      <a:pt x="294" y="2"/>
                    </a:lnTo>
                    <a:lnTo>
                      <a:pt x="284" y="0"/>
                    </a:lnTo>
                    <a:lnTo>
                      <a:pt x="284" y="0"/>
                    </a:lnTo>
                    <a:lnTo>
                      <a:pt x="274" y="2"/>
                    </a:lnTo>
                    <a:lnTo>
                      <a:pt x="266" y="4"/>
                    </a:lnTo>
                    <a:lnTo>
                      <a:pt x="258" y="8"/>
                    </a:lnTo>
                    <a:lnTo>
                      <a:pt x="250" y="14"/>
                    </a:lnTo>
                    <a:lnTo>
                      <a:pt x="246" y="20"/>
                    </a:lnTo>
                    <a:lnTo>
                      <a:pt x="242" y="28"/>
                    </a:lnTo>
                    <a:lnTo>
                      <a:pt x="238" y="38"/>
                    </a:lnTo>
                    <a:lnTo>
                      <a:pt x="238" y="46"/>
                    </a:lnTo>
                    <a:lnTo>
                      <a:pt x="238" y="46"/>
                    </a:lnTo>
                    <a:close/>
                    <a:moveTo>
                      <a:pt x="192" y="204"/>
                    </a:moveTo>
                    <a:lnTo>
                      <a:pt x="192" y="204"/>
                    </a:lnTo>
                    <a:lnTo>
                      <a:pt x="198" y="204"/>
                    </a:lnTo>
                    <a:lnTo>
                      <a:pt x="204" y="202"/>
                    </a:lnTo>
                    <a:lnTo>
                      <a:pt x="214" y="196"/>
                    </a:lnTo>
                    <a:lnTo>
                      <a:pt x="220" y="186"/>
                    </a:lnTo>
                    <a:lnTo>
                      <a:pt x="222" y="180"/>
                    </a:lnTo>
                    <a:lnTo>
                      <a:pt x="222" y="174"/>
                    </a:lnTo>
                    <a:lnTo>
                      <a:pt x="222" y="174"/>
                    </a:lnTo>
                    <a:lnTo>
                      <a:pt x="222" y="168"/>
                    </a:lnTo>
                    <a:lnTo>
                      <a:pt x="220" y="162"/>
                    </a:lnTo>
                    <a:lnTo>
                      <a:pt x="214" y="152"/>
                    </a:lnTo>
                    <a:lnTo>
                      <a:pt x="204" y="146"/>
                    </a:lnTo>
                    <a:lnTo>
                      <a:pt x="198" y="144"/>
                    </a:lnTo>
                    <a:lnTo>
                      <a:pt x="192" y="142"/>
                    </a:lnTo>
                    <a:lnTo>
                      <a:pt x="192" y="142"/>
                    </a:lnTo>
                    <a:lnTo>
                      <a:pt x="186" y="144"/>
                    </a:lnTo>
                    <a:lnTo>
                      <a:pt x="180" y="146"/>
                    </a:lnTo>
                    <a:lnTo>
                      <a:pt x="170" y="152"/>
                    </a:lnTo>
                    <a:lnTo>
                      <a:pt x="164" y="162"/>
                    </a:lnTo>
                    <a:lnTo>
                      <a:pt x="162" y="168"/>
                    </a:lnTo>
                    <a:lnTo>
                      <a:pt x="162" y="174"/>
                    </a:lnTo>
                    <a:lnTo>
                      <a:pt x="162" y="174"/>
                    </a:lnTo>
                    <a:lnTo>
                      <a:pt x="162" y="180"/>
                    </a:lnTo>
                    <a:lnTo>
                      <a:pt x="164" y="186"/>
                    </a:lnTo>
                    <a:lnTo>
                      <a:pt x="170" y="196"/>
                    </a:lnTo>
                    <a:lnTo>
                      <a:pt x="180" y="202"/>
                    </a:lnTo>
                    <a:lnTo>
                      <a:pt x="186" y="204"/>
                    </a:lnTo>
                    <a:lnTo>
                      <a:pt x="192" y="204"/>
                    </a:lnTo>
                    <a:lnTo>
                      <a:pt x="192" y="204"/>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01" name="Google Shape;2901;p50"/>
              <p:cNvSpPr/>
              <p:nvPr/>
            </p:nvSpPr>
            <p:spPr>
              <a:xfrm>
                <a:off x="3104609" y="2282173"/>
                <a:ext cx="477336" cy="460374"/>
              </a:xfrm>
              <a:custGeom>
                <a:avLst/>
                <a:gdLst/>
                <a:ahLst/>
                <a:cxnLst/>
                <a:rect l="l" t="t" r="r" b="b"/>
                <a:pathLst>
                  <a:path w="394" h="380" extrusionOk="0">
                    <a:moveTo>
                      <a:pt x="70" y="46"/>
                    </a:moveTo>
                    <a:lnTo>
                      <a:pt x="70" y="46"/>
                    </a:lnTo>
                    <a:lnTo>
                      <a:pt x="72" y="38"/>
                    </a:lnTo>
                    <a:lnTo>
                      <a:pt x="74" y="28"/>
                    </a:lnTo>
                    <a:lnTo>
                      <a:pt x="78" y="20"/>
                    </a:lnTo>
                    <a:lnTo>
                      <a:pt x="84" y="14"/>
                    </a:lnTo>
                    <a:lnTo>
                      <a:pt x="90" y="8"/>
                    </a:lnTo>
                    <a:lnTo>
                      <a:pt x="98" y="4"/>
                    </a:lnTo>
                    <a:lnTo>
                      <a:pt x="106" y="2"/>
                    </a:lnTo>
                    <a:lnTo>
                      <a:pt x="116" y="0"/>
                    </a:lnTo>
                    <a:lnTo>
                      <a:pt x="116" y="0"/>
                    </a:lnTo>
                    <a:lnTo>
                      <a:pt x="126" y="2"/>
                    </a:lnTo>
                    <a:lnTo>
                      <a:pt x="134" y="4"/>
                    </a:lnTo>
                    <a:lnTo>
                      <a:pt x="142" y="8"/>
                    </a:lnTo>
                    <a:lnTo>
                      <a:pt x="148" y="14"/>
                    </a:lnTo>
                    <a:lnTo>
                      <a:pt x="154" y="20"/>
                    </a:lnTo>
                    <a:lnTo>
                      <a:pt x="158" y="28"/>
                    </a:lnTo>
                    <a:lnTo>
                      <a:pt x="160" y="38"/>
                    </a:lnTo>
                    <a:lnTo>
                      <a:pt x="162" y="46"/>
                    </a:lnTo>
                    <a:lnTo>
                      <a:pt x="162" y="46"/>
                    </a:lnTo>
                    <a:lnTo>
                      <a:pt x="160" y="56"/>
                    </a:lnTo>
                    <a:lnTo>
                      <a:pt x="158" y="64"/>
                    </a:lnTo>
                    <a:lnTo>
                      <a:pt x="154" y="72"/>
                    </a:lnTo>
                    <a:lnTo>
                      <a:pt x="148" y="78"/>
                    </a:lnTo>
                    <a:lnTo>
                      <a:pt x="142" y="84"/>
                    </a:lnTo>
                    <a:lnTo>
                      <a:pt x="134" y="88"/>
                    </a:lnTo>
                    <a:lnTo>
                      <a:pt x="126" y="92"/>
                    </a:lnTo>
                    <a:lnTo>
                      <a:pt x="116" y="92"/>
                    </a:lnTo>
                    <a:lnTo>
                      <a:pt x="116" y="92"/>
                    </a:lnTo>
                    <a:lnTo>
                      <a:pt x="106" y="92"/>
                    </a:lnTo>
                    <a:lnTo>
                      <a:pt x="98" y="88"/>
                    </a:lnTo>
                    <a:lnTo>
                      <a:pt x="90" y="84"/>
                    </a:lnTo>
                    <a:lnTo>
                      <a:pt x="84" y="78"/>
                    </a:lnTo>
                    <a:lnTo>
                      <a:pt x="78" y="72"/>
                    </a:lnTo>
                    <a:lnTo>
                      <a:pt x="74" y="64"/>
                    </a:lnTo>
                    <a:lnTo>
                      <a:pt x="72" y="56"/>
                    </a:lnTo>
                    <a:lnTo>
                      <a:pt x="70" y="46"/>
                    </a:lnTo>
                    <a:lnTo>
                      <a:pt x="70" y="46"/>
                    </a:lnTo>
                    <a:close/>
                    <a:moveTo>
                      <a:pt x="120" y="308"/>
                    </a:moveTo>
                    <a:lnTo>
                      <a:pt x="120" y="232"/>
                    </a:lnTo>
                    <a:lnTo>
                      <a:pt x="120" y="232"/>
                    </a:lnTo>
                    <a:lnTo>
                      <a:pt x="122" y="220"/>
                    </a:lnTo>
                    <a:lnTo>
                      <a:pt x="128" y="210"/>
                    </a:lnTo>
                    <a:lnTo>
                      <a:pt x="136" y="202"/>
                    </a:lnTo>
                    <a:lnTo>
                      <a:pt x="148" y="198"/>
                    </a:lnTo>
                    <a:lnTo>
                      <a:pt x="148" y="198"/>
                    </a:lnTo>
                    <a:lnTo>
                      <a:pt x="144" y="186"/>
                    </a:lnTo>
                    <a:lnTo>
                      <a:pt x="142" y="174"/>
                    </a:lnTo>
                    <a:lnTo>
                      <a:pt x="142" y="174"/>
                    </a:lnTo>
                    <a:lnTo>
                      <a:pt x="142" y="164"/>
                    </a:lnTo>
                    <a:lnTo>
                      <a:pt x="146" y="154"/>
                    </a:lnTo>
                    <a:lnTo>
                      <a:pt x="150" y="146"/>
                    </a:lnTo>
                    <a:lnTo>
                      <a:pt x="156" y="140"/>
                    </a:lnTo>
                    <a:lnTo>
                      <a:pt x="162" y="132"/>
                    </a:lnTo>
                    <a:lnTo>
                      <a:pt x="170" y="128"/>
                    </a:lnTo>
                    <a:lnTo>
                      <a:pt x="178" y="124"/>
                    </a:lnTo>
                    <a:lnTo>
                      <a:pt x="188" y="124"/>
                    </a:lnTo>
                    <a:lnTo>
                      <a:pt x="188" y="124"/>
                    </a:lnTo>
                    <a:lnTo>
                      <a:pt x="182" y="118"/>
                    </a:lnTo>
                    <a:lnTo>
                      <a:pt x="176" y="114"/>
                    </a:lnTo>
                    <a:lnTo>
                      <a:pt x="168" y="112"/>
                    </a:lnTo>
                    <a:lnTo>
                      <a:pt x="160" y="112"/>
                    </a:lnTo>
                    <a:lnTo>
                      <a:pt x="116" y="112"/>
                    </a:lnTo>
                    <a:lnTo>
                      <a:pt x="72" y="112"/>
                    </a:lnTo>
                    <a:lnTo>
                      <a:pt x="72" y="112"/>
                    </a:lnTo>
                    <a:lnTo>
                      <a:pt x="64" y="112"/>
                    </a:lnTo>
                    <a:lnTo>
                      <a:pt x="56" y="114"/>
                    </a:lnTo>
                    <a:lnTo>
                      <a:pt x="50" y="118"/>
                    </a:lnTo>
                    <a:lnTo>
                      <a:pt x="44" y="124"/>
                    </a:lnTo>
                    <a:lnTo>
                      <a:pt x="38" y="130"/>
                    </a:lnTo>
                    <a:lnTo>
                      <a:pt x="34" y="136"/>
                    </a:lnTo>
                    <a:lnTo>
                      <a:pt x="30" y="144"/>
                    </a:lnTo>
                    <a:lnTo>
                      <a:pt x="28" y="152"/>
                    </a:lnTo>
                    <a:lnTo>
                      <a:pt x="0" y="244"/>
                    </a:lnTo>
                    <a:lnTo>
                      <a:pt x="0" y="244"/>
                    </a:lnTo>
                    <a:lnTo>
                      <a:pt x="12" y="270"/>
                    </a:lnTo>
                    <a:lnTo>
                      <a:pt x="26" y="296"/>
                    </a:lnTo>
                    <a:lnTo>
                      <a:pt x="60" y="188"/>
                    </a:lnTo>
                    <a:lnTo>
                      <a:pt x="76" y="188"/>
                    </a:lnTo>
                    <a:lnTo>
                      <a:pt x="46" y="318"/>
                    </a:lnTo>
                    <a:lnTo>
                      <a:pt x="46" y="318"/>
                    </a:lnTo>
                    <a:lnTo>
                      <a:pt x="70" y="338"/>
                    </a:lnTo>
                    <a:lnTo>
                      <a:pt x="94" y="356"/>
                    </a:lnTo>
                    <a:lnTo>
                      <a:pt x="122" y="368"/>
                    </a:lnTo>
                    <a:lnTo>
                      <a:pt x="152" y="376"/>
                    </a:lnTo>
                    <a:lnTo>
                      <a:pt x="152" y="342"/>
                    </a:lnTo>
                    <a:lnTo>
                      <a:pt x="152" y="342"/>
                    </a:lnTo>
                    <a:lnTo>
                      <a:pt x="146" y="340"/>
                    </a:lnTo>
                    <a:lnTo>
                      <a:pt x="140" y="338"/>
                    </a:lnTo>
                    <a:lnTo>
                      <a:pt x="130" y="332"/>
                    </a:lnTo>
                    <a:lnTo>
                      <a:pt x="122" y="320"/>
                    </a:lnTo>
                    <a:lnTo>
                      <a:pt x="120" y="314"/>
                    </a:lnTo>
                    <a:lnTo>
                      <a:pt x="120" y="308"/>
                    </a:lnTo>
                    <a:lnTo>
                      <a:pt x="120" y="308"/>
                    </a:lnTo>
                    <a:close/>
                    <a:moveTo>
                      <a:pt x="390" y="154"/>
                    </a:moveTo>
                    <a:lnTo>
                      <a:pt x="390" y="154"/>
                    </a:lnTo>
                    <a:lnTo>
                      <a:pt x="388" y="146"/>
                    </a:lnTo>
                    <a:lnTo>
                      <a:pt x="384" y="138"/>
                    </a:lnTo>
                    <a:lnTo>
                      <a:pt x="378" y="130"/>
                    </a:lnTo>
                    <a:lnTo>
                      <a:pt x="372" y="124"/>
                    </a:lnTo>
                    <a:lnTo>
                      <a:pt x="366" y="118"/>
                    </a:lnTo>
                    <a:lnTo>
                      <a:pt x="358" y="116"/>
                    </a:lnTo>
                    <a:lnTo>
                      <a:pt x="348" y="112"/>
                    </a:lnTo>
                    <a:lnTo>
                      <a:pt x="340" y="112"/>
                    </a:lnTo>
                    <a:lnTo>
                      <a:pt x="318" y="112"/>
                    </a:lnTo>
                    <a:lnTo>
                      <a:pt x="310" y="112"/>
                    </a:lnTo>
                    <a:lnTo>
                      <a:pt x="284" y="148"/>
                    </a:lnTo>
                    <a:lnTo>
                      <a:pt x="256" y="112"/>
                    </a:lnTo>
                    <a:lnTo>
                      <a:pt x="250" y="112"/>
                    </a:lnTo>
                    <a:lnTo>
                      <a:pt x="228" y="112"/>
                    </a:lnTo>
                    <a:lnTo>
                      <a:pt x="228" y="112"/>
                    </a:lnTo>
                    <a:lnTo>
                      <a:pt x="218" y="112"/>
                    </a:lnTo>
                    <a:lnTo>
                      <a:pt x="210" y="114"/>
                    </a:lnTo>
                    <a:lnTo>
                      <a:pt x="202" y="118"/>
                    </a:lnTo>
                    <a:lnTo>
                      <a:pt x="196" y="124"/>
                    </a:lnTo>
                    <a:lnTo>
                      <a:pt x="196" y="124"/>
                    </a:lnTo>
                    <a:lnTo>
                      <a:pt x="204" y="124"/>
                    </a:lnTo>
                    <a:lnTo>
                      <a:pt x="214" y="128"/>
                    </a:lnTo>
                    <a:lnTo>
                      <a:pt x="222" y="132"/>
                    </a:lnTo>
                    <a:lnTo>
                      <a:pt x="228" y="138"/>
                    </a:lnTo>
                    <a:lnTo>
                      <a:pt x="234" y="146"/>
                    </a:lnTo>
                    <a:lnTo>
                      <a:pt x="238" y="154"/>
                    </a:lnTo>
                    <a:lnTo>
                      <a:pt x="242" y="164"/>
                    </a:lnTo>
                    <a:lnTo>
                      <a:pt x="242" y="174"/>
                    </a:lnTo>
                    <a:lnTo>
                      <a:pt x="242" y="174"/>
                    </a:lnTo>
                    <a:lnTo>
                      <a:pt x="240" y="186"/>
                    </a:lnTo>
                    <a:lnTo>
                      <a:pt x="236" y="198"/>
                    </a:lnTo>
                    <a:lnTo>
                      <a:pt x="236" y="198"/>
                    </a:lnTo>
                    <a:lnTo>
                      <a:pt x="248" y="202"/>
                    </a:lnTo>
                    <a:lnTo>
                      <a:pt x="256" y="210"/>
                    </a:lnTo>
                    <a:lnTo>
                      <a:pt x="262" y="220"/>
                    </a:lnTo>
                    <a:lnTo>
                      <a:pt x="264" y="232"/>
                    </a:lnTo>
                    <a:lnTo>
                      <a:pt x="264" y="308"/>
                    </a:lnTo>
                    <a:lnTo>
                      <a:pt x="264" y="308"/>
                    </a:lnTo>
                    <a:lnTo>
                      <a:pt x="264" y="314"/>
                    </a:lnTo>
                    <a:lnTo>
                      <a:pt x="262" y="320"/>
                    </a:lnTo>
                    <a:lnTo>
                      <a:pt x="254" y="332"/>
                    </a:lnTo>
                    <a:lnTo>
                      <a:pt x="244" y="338"/>
                    </a:lnTo>
                    <a:lnTo>
                      <a:pt x="238" y="340"/>
                    </a:lnTo>
                    <a:lnTo>
                      <a:pt x="232" y="342"/>
                    </a:lnTo>
                    <a:lnTo>
                      <a:pt x="232" y="376"/>
                    </a:lnTo>
                    <a:lnTo>
                      <a:pt x="232" y="376"/>
                    </a:lnTo>
                    <a:lnTo>
                      <a:pt x="248" y="372"/>
                    </a:lnTo>
                    <a:lnTo>
                      <a:pt x="262" y="368"/>
                    </a:lnTo>
                    <a:lnTo>
                      <a:pt x="278" y="362"/>
                    </a:lnTo>
                    <a:lnTo>
                      <a:pt x="292" y="354"/>
                    </a:lnTo>
                    <a:lnTo>
                      <a:pt x="306" y="346"/>
                    </a:lnTo>
                    <a:lnTo>
                      <a:pt x="318" y="336"/>
                    </a:lnTo>
                    <a:lnTo>
                      <a:pt x="340" y="316"/>
                    </a:lnTo>
                    <a:lnTo>
                      <a:pt x="338" y="260"/>
                    </a:lnTo>
                    <a:lnTo>
                      <a:pt x="338" y="192"/>
                    </a:lnTo>
                    <a:lnTo>
                      <a:pt x="350" y="192"/>
                    </a:lnTo>
                    <a:lnTo>
                      <a:pt x="350" y="192"/>
                    </a:lnTo>
                    <a:lnTo>
                      <a:pt x="354" y="192"/>
                    </a:lnTo>
                    <a:lnTo>
                      <a:pt x="366" y="284"/>
                    </a:lnTo>
                    <a:lnTo>
                      <a:pt x="366" y="284"/>
                    </a:lnTo>
                    <a:lnTo>
                      <a:pt x="376" y="264"/>
                    </a:lnTo>
                    <a:lnTo>
                      <a:pt x="384" y="244"/>
                    </a:lnTo>
                    <a:lnTo>
                      <a:pt x="390" y="222"/>
                    </a:lnTo>
                    <a:lnTo>
                      <a:pt x="394" y="198"/>
                    </a:lnTo>
                    <a:lnTo>
                      <a:pt x="394" y="198"/>
                    </a:lnTo>
                    <a:lnTo>
                      <a:pt x="390" y="154"/>
                    </a:lnTo>
                    <a:lnTo>
                      <a:pt x="390" y="154"/>
                    </a:lnTo>
                    <a:close/>
                    <a:moveTo>
                      <a:pt x="192" y="380"/>
                    </a:moveTo>
                    <a:lnTo>
                      <a:pt x="192" y="380"/>
                    </a:lnTo>
                    <a:lnTo>
                      <a:pt x="212" y="380"/>
                    </a:lnTo>
                    <a:lnTo>
                      <a:pt x="212" y="322"/>
                    </a:lnTo>
                    <a:lnTo>
                      <a:pt x="230" y="322"/>
                    </a:lnTo>
                    <a:lnTo>
                      <a:pt x="230" y="322"/>
                    </a:lnTo>
                    <a:lnTo>
                      <a:pt x="236" y="320"/>
                    </a:lnTo>
                    <a:lnTo>
                      <a:pt x="240" y="318"/>
                    </a:lnTo>
                    <a:lnTo>
                      <a:pt x="242" y="314"/>
                    </a:lnTo>
                    <a:lnTo>
                      <a:pt x="244" y="308"/>
                    </a:lnTo>
                    <a:lnTo>
                      <a:pt x="244" y="232"/>
                    </a:lnTo>
                    <a:lnTo>
                      <a:pt x="244" y="232"/>
                    </a:lnTo>
                    <a:lnTo>
                      <a:pt x="242" y="226"/>
                    </a:lnTo>
                    <a:lnTo>
                      <a:pt x="240" y="222"/>
                    </a:lnTo>
                    <a:lnTo>
                      <a:pt x="236" y="218"/>
                    </a:lnTo>
                    <a:lnTo>
                      <a:pt x="230" y="218"/>
                    </a:lnTo>
                    <a:lnTo>
                      <a:pt x="154" y="218"/>
                    </a:lnTo>
                    <a:lnTo>
                      <a:pt x="154" y="218"/>
                    </a:lnTo>
                    <a:lnTo>
                      <a:pt x="148" y="218"/>
                    </a:lnTo>
                    <a:lnTo>
                      <a:pt x="144" y="222"/>
                    </a:lnTo>
                    <a:lnTo>
                      <a:pt x="142" y="226"/>
                    </a:lnTo>
                    <a:lnTo>
                      <a:pt x="140" y="232"/>
                    </a:lnTo>
                    <a:lnTo>
                      <a:pt x="140" y="308"/>
                    </a:lnTo>
                    <a:lnTo>
                      <a:pt x="140" y="308"/>
                    </a:lnTo>
                    <a:lnTo>
                      <a:pt x="142" y="314"/>
                    </a:lnTo>
                    <a:lnTo>
                      <a:pt x="144" y="318"/>
                    </a:lnTo>
                    <a:lnTo>
                      <a:pt x="148" y="320"/>
                    </a:lnTo>
                    <a:lnTo>
                      <a:pt x="154" y="322"/>
                    </a:lnTo>
                    <a:lnTo>
                      <a:pt x="172" y="322"/>
                    </a:lnTo>
                    <a:lnTo>
                      <a:pt x="172" y="380"/>
                    </a:lnTo>
                    <a:lnTo>
                      <a:pt x="172" y="380"/>
                    </a:lnTo>
                    <a:lnTo>
                      <a:pt x="192" y="380"/>
                    </a:lnTo>
                    <a:lnTo>
                      <a:pt x="192" y="380"/>
                    </a:lnTo>
                    <a:close/>
                    <a:moveTo>
                      <a:pt x="238" y="46"/>
                    </a:moveTo>
                    <a:lnTo>
                      <a:pt x="238" y="46"/>
                    </a:lnTo>
                    <a:lnTo>
                      <a:pt x="238" y="56"/>
                    </a:lnTo>
                    <a:lnTo>
                      <a:pt x="242" y="64"/>
                    </a:lnTo>
                    <a:lnTo>
                      <a:pt x="246" y="72"/>
                    </a:lnTo>
                    <a:lnTo>
                      <a:pt x="250" y="78"/>
                    </a:lnTo>
                    <a:lnTo>
                      <a:pt x="258" y="84"/>
                    </a:lnTo>
                    <a:lnTo>
                      <a:pt x="266" y="88"/>
                    </a:lnTo>
                    <a:lnTo>
                      <a:pt x="274" y="92"/>
                    </a:lnTo>
                    <a:lnTo>
                      <a:pt x="284" y="92"/>
                    </a:lnTo>
                    <a:lnTo>
                      <a:pt x="284" y="92"/>
                    </a:lnTo>
                    <a:lnTo>
                      <a:pt x="292" y="92"/>
                    </a:lnTo>
                    <a:lnTo>
                      <a:pt x="302" y="88"/>
                    </a:lnTo>
                    <a:lnTo>
                      <a:pt x="308" y="84"/>
                    </a:lnTo>
                    <a:lnTo>
                      <a:pt x="316" y="78"/>
                    </a:lnTo>
                    <a:lnTo>
                      <a:pt x="322" y="72"/>
                    </a:lnTo>
                    <a:lnTo>
                      <a:pt x="326" y="64"/>
                    </a:lnTo>
                    <a:lnTo>
                      <a:pt x="328" y="56"/>
                    </a:lnTo>
                    <a:lnTo>
                      <a:pt x="330" y="46"/>
                    </a:lnTo>
                    <a:lnTo>
                      <a:pt x="330" y="46"/>
                    </a:lnTo>
                    <a:lnTo>
                      <a:pt x="328" y="36"/>
                    </a:lnTo>
                    <a:lnTo>
                      <a:pt x="324" y="28"/>
                    </a:lnTo>
                    <a:lnTo>
                      <a:pt x="320" y="20"/>
                    </a:lnTo>
                    <a:lnTo>
                      <a:pt x="314" y="12"/>
                    </a:lnTo>
                    <a:lnTo>
                      <a:pt x="314" y="12"/>
                    </a:lnTo>
                    <a:lnTo>
                      <a:pt x="306" y="6"/>
                    </a:lnTo>
                    <a:lnTo>
                      <a:pt x="306" y="6"/>
                    </a:lnTo>
                    <a:lnTo>
                      <a:pt x="294" y="2"/>
                    </a:lnTo>
                    <a:lnTo>
                      <a:pt x="284" y="0"/>
                    </a:lnTo>
                    <a:lnTo>
                      <a:pt x="284" y="0"/>
                    </a:lnTo>
                    <a:lnTo>
                      <a:pt x="274" y="2"/>
                    </a:lnTo>
                    <a:lnTo>
                      <a:pt x="266" y="4"/>
                    </a:lnTo>
                    <a:lnTo>
                      <a:pt x="258" y="8"/>
                    </a:lnTo>
                    <a:lnTo>
                      <a:pt x="250" y="14"/>
                    </a:lnTo>
                    <a:lnTo>
                      <a:pt x="246" y="20"/>
                    </a:lnTo>
                    <a:lnTo>
                      <a:pt x="242" y="28"/>
                    </a:lnTo>
                    <a:lnTo>
                      <a:pt x="238" y="38"/>
                    </a:lnTo>
                    <a:lnTo>
                      <a:pt x="238" y="46"/>
                    </a:lnTo>
                    <a:lnTo>
                      <a:pt x="238" y="46"/>
                    </a:lnTo>
                    <a:close/>
                    <a:moveTo>
                      <a:pt x="192" y="204"/>
                    </a:moveTo>
                    <a:lnTo>
                      <a:pt x="192" y="204"/>
                    </a:lnTo>
                    <a:lnTo>
                      <a:pt x="198" y="204"/>
                    </a:lnTo>
                    <a:lnTo>
                      <a:pt x="204" y="202"/>
                    </a:lnTo>
                    <a:lnTo>
                      <a:pt x="214" y="196"/>
                    </a:lnTo>
                    <a:lnTo>
                      <a:pt x="220" y="186"/>
                    </a:lnTo>
                    <a:lnTo>
                      <a:pt x="222" y="180"/>
                    </a:lnTo>
                    <a:lnTo>
                      <a:pt x="222" y="174"/>
                    </a:lnTo>
                    <a:lnTo>
                      <a:pt x="222" y="174"/>
                    </a:lnTo>
                    <a:lnTo>
                      <a:pt x="222" y="168"/>
                    </a:lnTo>
                    <a:lnTo>
                      <a:pt x="220" y="162"/>
                    </a:lnTo>
                    <a:lnTo>
                      <a:pt x="214" y="152"/>
                    </a:lnTo>
                    <a:lnTo>
                      <a:pt x="204" y="146"/>
                    </a:lnTo>
                    <a:lnTo>
                      <a:pt x="198" y="144"/>
                    </a:lnTo>
                    <a:lnTo>
                      <a:pt x="192" y="142"/>
                    </a:lnTo>
                    <a:lnTo>
                      <a:pt x="192" y="142"/>
                    </a:lnTo>
                    <a:lnTo>
                      <a:pt x="186" y="144"/>
                    </a:lnTo>
                    <a:lnTo>
                      <a:pt x="180" y="146"/>
                    </a:lnTo>
                    <a:lnTo>
                      <a:pt x="170" y="152"/>
                    </a:lnTo>
                    <a:lnTo>
                      <a:pt x="164" y="162"/>
                    </a:lnTo>
                    <a:lnTo>
                      <a:pt x="162" y="168"/>
                    </a:lnTo>
                    <a:lnTo>
                      <a:pt x="162" y="174"/>
                    </a:lnTo>
                    <a:lnTo>
                      <a:pt x="162" y="174"/>
                    </a:lnTo>
                    <a:lnTo>
                      <a:pt x="162" y="180"/>
                    </a:lnTo>
                    <a:lnTo>
                      <a:pt x="164" y="186"/>
                    </a:lnTo>
                    <a:lnTo>
                      <a:pt x="170" y="196"/>
                    </a:lnTo>
                    <a:lnTo>
                      <a:pt x="180" y="202"/>
                    </a:lnTo>
                    <a:lnTo>
                      <a:pt x="186" y="204"/>
                    </a:lnTo>
                    <a:lnTo>
                      <a:pt x="192" y="204"/>
                    </a:lnTo>
                    <a:lnTo>
                      <a:pt x="192" y="204"/>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02" name="Google Shape;2902;p50"/>
              <p:cNvSpPr/>
              <p:nvPr/>
            </p:nvSpPr>
            <p:spPr>
              <a:xfrm>
                <a:off x="3704562" y="2282173"/>
                <a:ext cx="477336" cy="460374"/>
              </a:xfrm>
              <a:custGeom>
                <a:avLst/>
                <a:gdLst/>
                <a:ahLst/>
                <a:cxnLst/>
                <a:rect l="l" t="t" r="r" b="b"/>
                <a:pathLst>
                  <a:path w="394" h="380" extrusionOk="0">
                    <a:moveTo>
                      <a:pt x="70" y="46"/>
                    </a:moveTo>
                    <a:lnTo>
                      <a:pt x="70" y="46"/>
                    </a:lnTo>
                    <a:lnTo>
                      <a:pt x="72" y="38"/>
                    </a:lnTo>
                    <a:lnTo>
                      <a:pt x="74" y="28"/>
                    </a:lnTo>
                    <a:lnTo>
                      <a:pt x="78" y="20"/>
                    </a:lnTo>
                    <a:lnTo>
                      <a:pt x="84" y="14"/>
                    </a:lnTo>
                    <a:lnTo>
                      <a:pt x="90" y="8"/>
                    </a:lnTo>
                    <a:lnTo>
                      <a:pt x="98" y="4"/>
                    </a:lnTo>
                    <a:lnTo>
                      <a:pt x="106" y="2"/>
                    </a:lnTo>
                    <a:lnTo>
                      <a:pt x="116" y="0"/>
                    </a:lnTo>
                    <a:lnTo>
                      <a:pt x="116" y="0"/>
                    </a:lnTo>
                    <a:lnTo>
                      <a:pt x="126" y="2"/>
                    </a:lnTo>
                    <a:lnTo>
                      <a:pt x="134" y="4"/>
                    </a:lnTo>
                    <a:lnTo>
                      <a:pt x="142" y="8"/>
                    </a:lnTo>
                    <a:lnTo>
                      <a:pt x="148" y="14"/>
                    </a:lnTo>
                    <a:lnTo>
                      <a:pt x="154" y="20"/>
                    </a:lnTo>
                    <a:lnTo>
                      <a:pt x="158" y="28"/>
                    </a:lnTo>
                    <a:lnTo>
                      <a:pt x="160" y="38"/>
                    </a:lnTo>
                    <a:lnTo>
                      <a:pt x="162" y="46"/>
                    </a:lnTo>
                    <a:lnTo>
                      <a:pt x="162" y="46"/>
                    </a:lnTo>
                    <a:lnTo>
                      <a:pt x="160" y="56"/>
                    </a:lnTo>
                    <a:lnTo>
                      <a:pt x="158" y="64"/>
                    </a:lnTo>
                    <a:lnTo>
                      <a:pt x="154" y="72"/>
                    </a:lnTo>
                    <a:lnTo>
                      <a:pt x="148" y="78"/>
                    </a:lnTo>
                    <a:lnTo>
                      <a:pt x="142" y="84"/>
                    </a:lnTo>
                    <a:lnTo>
                      <a:pt x="134" y="88"/>
                    </a:lnTo>
                    <a:lnTo>
                      <a:pt x="126" y="92"/>
                    </a:lnTo>
                    <a:lnTo>
                      <a:pt x="116" y="92"/>
                    </a:lnTo>
                    <a:lnTo>
                      <a:pt x="116" y="92"/>
                    </a:lnTo>
                    <a:lnTo>
                      <a:pt x="106" y="92"/>
                    </a:lnTo>
                    <a:lnTo>
                      <a:pt x="98" y="88"/>
                    </a:lnTo>
                    <a:lnTo>
                      <a:pt x="90" y="84"/>
                    </a:lnTo>
                    <a:lnTo>
                      <a:pt x="84" y="78"/>
                    </a:lnTo>
                    <a:lnTo>
                      <a:pt x="78" y="72"/>
                    </a:lnTo>
                    <a:lnTo>
                      <a:pt x="74" y="64"/>
                    </a:lnTo>
                    <a:lnTo>
                      <a:pt x="72" y="56"/>
                    </a:lnTo>
                    <a:lnTo>
                      <a:pt x="70" y="46"/>
                    </a:lnTo>
                    <a:lnTo>
                      <a:pt x="70" y="46"/>
                    </a:lnTo>
                    <a:close/>
                    <a:moveTo>
                      <a:pt x="120" y="308"/>
                    </a:moveTo>
                    <a:lnTo>
                      <a:pt x="120" y="232"/>
                    </a:lnTo>
                    <a:lnTo>
                      <a:pt x="120" y="232"/>
                    </a:lnTo>
                    <a:lnTo>
                      <a:pt x="122" y="220"/>
                    </a:lnTo>
                    <a:lnTo>
                      <a:pt x="128" y="210"/>
                    </a:lnTo>
                    <a:lnTo>
                      <a:pt x="136" y="202"/>
                    </a:lnTo>
                    <a:lnTo>
                      <a:pt x="148" y="198"/>
                    </a:lnTo>
                    <a:lnTo>
                      <a:pt x="148" y="198"/>
                    </a:lnTo>
                    <a:lnTo>
                      <a:pt x="144" y="186"/>
                    </a:lnTo>
                    <a:lnTo>
                      <a:pt x="142" y="174"/>
                    </a:lnTo>
                    <a:lnTo>
                      <a:pt x="142" y="174"/>
                    </a:lnTo>
                    <a:lnTo>
                      <a:pt x="142" y="164"/>
                    </a:lnTo>
                    <a:lnTo>
                      <a:pt x="146" y="154"/>
                    </a:lnTo>
                    <a:lnTo>
                      <a:pt x="150" y="146"/>
                    </a:lnTo>
                    <a:lnTo>
                      <a:pt x="156" y="140"/>
                    </a:lnTo>
                    <a:lnTo>
                      <a:pt x="162" y="132"/>
                    </a:lnTo>
                    <a:lnTo>
                      <a:pt x="170" y="128"/>
                    </a:lnTo>
                    <a:lnTo>
                      <a:pt x="178" y="124"/>
                    </a:lnTo>
                    <a:lnTo>
                      <a:pt x="188" y="124"/>
                    </a:lnTo>
                    <a:lnTo>
                      <a:pt x="188" y="124"/>
                    </a:lnTo>
                    <a:lnTo>
                      <a:pt x="182" y="118"/>
                    </a:lnTo>
                    <a:lnTo>
                      <a:pt x="176" y="114"/>
                    </a:lnTo>
                    <a:lnTo>
                      <a:pt x="168" y="112"/>
                    </a:lnTo>
                    <a:lnTo>
                      <a:pt x="160" y="112"/>
                    </a:lnTo>
                    <a:lnTo>
                      <a:pt x="116" y="112"/>
                    </a:lnTo>
                    <a:lnTo>
                      <a:pt x="72" y="112"/>
                    </a:lnTo>
                    <a:lnTo>
                      <a:pt x="72" y="112"/>
                    </a:lnTo>
                    <a:lnTo>
                      <a:pt x="64" y="112"/>
                    </a:lnTo>
                    <a:lnTo>
                      <a:pt x="56" y="114"/>
                    </a:lnTo>
                    <a:lnTo>
                      <a:pt x="50" y="118"/>
                    </a:lnTo>
                    <a:lnTo>
                      <a:pt x="44" y="124"/>
                    </a:lnTo>
                    <a:lnTo>
                      <a:pt x="38" y="130"/>
                    </a:lnTo>
                    <a:lnTo>
                      <a:pt x="34" y="136"/>
                    </a:lnTo>
                    <a:lnTo>
                      <a:pt x="30" y="144"/>
                    </a:lnTo>
                    <a:lnTo>
                      <a:pt x="28" y="152"/>
                    </a:lnTo>
                    <a:lnTo>
                      <a:pt x="0" y="244"/>
                    </a:lnTo>
                    <a:lnTo>
                      <a:pt x="0" y="244"/>
                    </a:lnTo>
                    <a:lnTo>
                      <a:pt x="12" y="270"/>
                    </a:lnTo>
                    <a:lnTo>
                      <a:pt x="26" y="296"/>
                    </a:lnTo>
                    <a:lnTo>
                      <a:pt x="60" y="188"/>
                    </a:lnTo>
                    <a:lnTo>
                      <a:pt x="76" y="188"/>
                    </a:lnTo>
                    <a:lnTo>
                      <a:pt x="46" y="318"/>
                    </a:lnTo>
                    <a:lnTo>
                      <a:pt x="46" y="318"/>
                    </a:lnTo>
                    <a:lnTo>
                      <a:pt x="70" y="338"/>
                    </a:lnTo>
                    <a:lnTo>
                      <a:pt x="94" y="356"/>
                    </a:lnTo>
                    <a:lnTo>
                      <a:pt x="122" y="368"/>
                    </a:lnTo>
                    <a:lnTo>
                      <a:pt x="152" y="376"/>
                    </a:lnTo>
                    <a:lnTo>
                      <a:pt x="152" y="342"/>
                    </a:lnTo>
                    <a:lnTo>
                      <a:pt x="152" y="342"/>
                    </a:lnTo>
                    <a:lnTo>
                      <a:pt x="146" y="340"/>
                    </a:lnTo>
                    <a:lnTo>
                      <a:pt x="140" y="338"/>
                    </a:lnTo>
                    <a:lnTo>
                      <a:pt x="130" y="332"/>
                    </a:lnTo>
                    <a:lnTo>
                      <a:pt x="122" y="320"/>
                    </a:lnTo>
                    <a:lnTo>
                      <a:pt x="120" y="314"/>
                    </a:lnTo>
                    <a:lnTo>
                      <a:pt x="120" y="308"/>
                    </a:lnTo>
                    <a:lnTo>
                      <a:pt x="120" y="308"/>
                    </a:lnTo>
                    <a:close/>
                    <a:moveTo>
                      <a:pt x="390" y="154"/>
                    </a:moveTo>
                    <a:lnTo>
                      <a:pt x="390" y="154"/>
                    </a:lnTo>
                    <a:lnTo>
                      <a:pt x="388" y="146"/>
                    </a:lnTo>
                    <a:lnTo>
                      <a:pt x="384" y="138"/>
                    </a:lnTo>
                    <a:lnTo>
                      <a:pt x="378" y="130"/>
                    </a:lnTo>
                    <a:lnTo>
                      <a:pt x="372" y="124"/>
                    </a:lnTo>
                    <a:lnTo>
                      <a:pt x="366" y="118"/>
                    </a:lnTo>
                    <a:lnTo>
                      <a:pt x="358" y="116"/>
                    </a:lnTo>
                    <a:lnTo>
                      <a:pt x="348" y="112"/>
                    </a:lnTo>
                    <a:lnTo>
                      <a:pt x="340" y="112"/>
                    </a:lnTo>
                    <a:lnTo>
                      <a:pt x="318" y="112"/>
                    </a:lnTo>
                    <a:lnTo>
                      <a:pt x="310" y="112"/>
                    </a:lnTo>
                    <a:lnTo>
                      <a:pt x="284" y="148"/>
                    </a:lnTo>
                    <a:lnTo>
                      <a:pt x="256" y="112"/>
                    </a:lnTo>
                    <a:lnTo>
                      <a:pt x="250" y="112"/>
                    </a:lnTo>
                    <a:lnTo>
                      <a:pt x="228" y="112"/>
                    </a:lnTo>
                    <a:lnTo>
                      <a:pt x="228" y="112"/>
                    </a:lnTo>
                    <a:lnTo>
                      <a:pt x="218" y="112"/>
                    </a:lnTo>
                    <a:lnTo>
                      <a:pt x="210" y="114"/>
                    </a:lnTo>
                    <a:lnTo>
                      <a:pt x="202" y="118"/>
                    </a:lnTo>
                    <a:lnTo>
                      <a:pt x="196" y="124"/>
                    </a:lnTo>
                    <a:lnTo>
                      <a:pt x="196" y="124"/>
                    </a:lnTo>
                    <a:lnTo>
                      <a:pt x="204" y="124"/>
                    </a:lnTo>
                    <a:lnTo>
                      <a:pt x="214" y="128"/>
                    </a:lnTo>
                    <a:lnTo>
                      <a:pt x="222" y="132"/>
                    </a:lnTo>
                    <a:lnTo>
                      <a:pt x="228" y="138"/>
                    </a:lnTo>
                    <a:lnTo>
                      <a:pt x="234" y="146"/>
                    </a:lnTo>
                    <a:lnTo>
                      <a:pt x="238" y="154"/>
                    </a:lnTo>
                    <a:lnTo>
                      <a:pt x="242" y="164"/>
                    </a:lnTo>
                    <a:lnTo>
                      <a:pt x="242" y="174"/>
                    </a:lnTo>
                    <a:lnTo>
                      <a:pt x="242" y="174"/>
                    </a:lnTo>
                    <a:lnTo>
                      <a:pt x="240" y="186"/>
                    </a:lnTo>
                    <a:lnTo>
                      <a:pt x="236" y="198"/>
                    </a:lnTo>
                    <a:lnTo>
                      <a:pt x="236" y="198"/>
                    </a:lnTo>
                    <a:lnTo>
                      <a:pt x="248" y="202"/>
                    </a:lnTo>
                    <a:lnTo>
                      <a:pt x="256" y="210"/>
                    </a:lnTo>
                    <a:lnTo>
                      <a:pt x="262" y="220"/>
                    </a:lnTo>
                    <a:lnTo>
                      <a:pt x="264" y="232"/>
                    </a:lnTo>
                    <a:lnTo>
                      <a:pt x="264" y="308"/>
                    </a:lnTo>
                    <a:lnTo>
                      <a:pt x="264" y="308"/>
                    </a:lnTo>
                    <a:lnTo>
                      <a:pt x="264" y="314"/>
                    </a:lnTo>
                    <a:lnTo>
                      <a:pt x="262" y="320"/>
                    </a:lnTo>
                    <a:lnTo>
                      <a:pt x="254" y="332"/>
                    </a:lnTo>
                    <a:lnTo>
                      <a:pt x="244" y="338"/>
                    </a:lnTo>
                    <a:lnTo>
                      <a:pt x="238" y="340"/>
                    </a:lnTo>
                    <a:lnTo>
                      <a:pt x="232" y="342"/>
                    </a:lnTo>
                    <a:lnTo>
                      <a:pt x="232" y="376"/>
                    </a:lnTo>
                    <a:lnTo>
                      <a:pt x="232" y="376"/>
                    </a:lnTo>
                    <a:lnTo>
                      <a:pt x="248" y="372"/>
                    </a:lnTo>
                    <a:lnTo>
                      <a:pt x="262" y="368"/>
                    </a:lnTo>
                    <a:lnTo>
                      <a:pt x="278" y="362"/>
                    </a:lnTo>
                    <a:lnTo>
                      <a:pt x="292" y="354"/>
                    </a:lnTo>
                    <a:lnTo>
                      <a:pt x="306" y="346"/>
                    </a:lnTo>
                    <a:lnTo>
                      <a:pt x="318" y="336"/>
                    </a:lnTo>
                    <a:lnTo>
                      <a:pt x="340" y="316"/>
                    </a:lnTo>
                    <a:lnTo>
                      <a:pt x="338" y="260"/>
                    </a:lnTo>
                    <a:lnTo>
                      <a:pt x="338" y="192"/>
                    </a:lnTo>
                    <a:lnTo>
                      <a:pt x="350" y="192"/>
                    </a:lnTo>
                    <a:lnTo>
                      <a:pt x="350" y="192"/>
                    </a:lnTo>
                    <a:lnTo>
                      <a:pt x="354" y="192"/>
                    </a:lnTo>
                    <a:lnTo>
                      <a:pt x="366" y="284"/>
                    </a:lnTo>
                    <a:lnTo>
                      <a:pt x="366" y="284"/>
                    </a:lnTo>
                    <a:lnTo>
                      <a:pt x="376" y="264"/>
                    </a:lnTo>
                    <a:lnTo>
                      <a:pt x="384" y="244"/>
                    </a:lnTo>
                    <a:lnTo>
                      <a:pt x="390" y="222"/>
                    </a:lnTo>
                    <a:lnTo>
                      <a:pt x="394" y="198"/>
                    </a:lnTo>
                    <a:lnTo>
                      <a:pt x="394" y="198"/>
                    </a:lnTo>
                    <a:lnTo>
                      <a:pt x="390" y="154"/>
                    </a:lnTo>
                    <a:lnTo>
                      <a:pt x="390" y="154"/>
                    </a:lnTo>
                    <a:close/>
                    <a:moveTo>
                      <a:pt x="192" y="380"/>
                    </a:moveTo>
                    <a:lnTo>
                      <a:pt x="192" y="380"/>
                    </a:lnTo>
                    <a:lnTo>
                      <a:pt x="212" y="380"/>
                    </a:lnTo>
                    <a:lnTo>
                      <a:pt x="212" y="322"/>
                    </a:lnTo>
                    <a:lnTo>
                      <a:pt x="230" y="322"/>
                    </a:lnTo>
                    <a:lnTo>
                      <a:pt x="230" y="322"/>
                    </a:lnTo>
                    <a:lnTo>
                      <a:pt x="236" y="320"/>
                    </a:lnTo>
                    <a:lnTo>
                      <a:pt x="240" y="318"/>
                    </a:lnTo>
                    <a:lnTo>
                      <a:pt x="242" y="314"/>
                    </a:lnTo>
                    <a:lnTo>
                      <a:pt x="244" y="308"/>
                    </a:lnTo>
                    <a:lnTo>
                      <a:pt x="244" y="232"/>
                    </a:lnTo>
                    <a:lnTo>
                      <a:pt x="244" y="232"/>
                    </a:lnTo>
                    <a:lnTo>
                      <a:pt x="242" y="226"/>
                    </a:lnTo>
                    <a:lnTo>
                      <a:pt x="240" y="222"/>
                    </a:lnTo>
                    <a:lnTo>
                      <a:pt x="236" y="218"/>
                    </a:lnTo>
                    <a:lnTo>
                      <a:pt x="230" y="218"/>
                    </a:lnTo>
                    <a:lnTo>
                      <a:pt x="154" y="218"/>
                    </a:lnTo>
                    <a:lnTo>
                      <a:pt x="154" y="218"/>
                    </a:lnTo>
                    <a:lnTo>
                      <a:pt x="148" y="218"/>
                    </a:lnTo>
                    <a:lnTo>
                      <a:pt x="144" y="222"/>
                    </a:lnTo>
                    <a:lnTo>
                      <a:pt x="142" y="226"/>
                    </a:lnTo>
                    <a:lnTo>
                      <a:pt x="140" y="232"/>
                    </a:lnTo>
                    <a:lnTo>
                      <a:pt x="140" y="308"/>
                    </a:lnTo>
                    <a:lnTo>
                      <a:pt x="140" y="308"/>
                    </a:lnTo>
                    <a:lnTo>
                      <a:pt x="142" y="314"/>
                    </a:lnTo>
                    <a:lnTo>
                      <a:pt x="144" y="318"/>
                    </a:lnTo>
                    <a:lnTo>
                      <a:pt x="148" y="320"/>
                    </a:lnTo>
                    <a:lnTo>
                      <a:pt x="154" y="322"/>
                    </a:lnTo>
                    <a:lnTo>
                      <a:pt x="172" y="322"/>
                    </a:lnTo>
                    <a:lnTo>
                      <a:pt x="172" y="380"/>
                    </a:lnTo>
                    <a:lnTo>
                      <a:pt x="172" y="380"/>
                    </a:lnTo>
                    <a:lnTo>
                      <a:pt x="192" y="380"/>
                    </a:lnTo>
                    <a:lnTo>
                      <a:pt x="192" y="380"/>
                    </a:lnTo>
                    <a:close/>
                    <a:moveTo>
                      <a:pt x="238" y="46"/>
                    </a:moveTo>
                    <a:lnTo>
                      <a:pt x="238" y="46"/>
                    </a:lnTo>
                    <a:lnTo>
                      <a:pt x="238" y="56"/>
                    </a:lnTo>
                    <a:lnTo>
                      <a:pt x="242" y="64"/>
                    </a:lnTo>
                    <a:lnTo>
                      <a:pt x="246" y="72"/>
                    </a:lnTo>
                    <a:lnTo>
                      <a:pt x="250" y="78"/>
                    </a:lnTo>
                    <a:lnTo>
                      <a:pt x="258" y="84"/>
                    </a:lnTo>
                    <a:lnTo>
                      <a:pt x="266" y="88"/>
                    </a:lnTo>
                    <a:lnTo>
                      <a:pt x="274" y="92"/>
                    </a:lnTo>
                    <a:lnTo>
                      <a:pt x="284" y="92"/>
                    </a:lnTo>
                    <a:lnTo>
                      <a:pt x="284" y="92"/>
                    </a:lnTo>
                    <a:lnTo>
                      <a:pt x="292" y="92"/>
                    </a:lnTo>
                    <a:lnTo>
                      <a:pt x="302" y="88"/>
                    </a:lnTo>
                    <a:lnTo>
                      <a:pt x="308" y="84"/>
                    </a:lnTo>
                    <a:lnTo>
                      <a:pt x="316" y="78"/>
                    </a:lnTo>
                    <a:lnTo>
                      <a:pt x="322" y="72"/>
                    </a:lnTo>
                    <a:lnTo>
                      <a:pt x="326" y="64"/>
                    </a:lnTo>
                    <a:lnTo>
                      <a:pt x="328" y="56"/>
                    </a:lnTo>
                    <a:lnTo>
                      <a:pt x="330" y="46"/>
                    </a:lnTo>
                    <a:lnTo>
                      <a:pt x="330" y="46"/>
                    </a:lnTo>
                    <a:lnTo>
                      <a:pt x="328" y="36"/>
                    </a:lnTo>
                    <a:lnTo>
                      <a:pt x="324" y="28"/>
                    </a:lnTo>
                    <a:lnTo>
                      <a:pt x="320" y="20"/>
                    </a:lnTo>
                    <a:lnTo>
                      <a:pt x="314" y="12"/>
                    </a:lnTo>
                    <a:lnTo>
                      <a:pt x="314" y="12"/>
                    </a:lnTo>
                    <a:lnTo>
                      <a:pt x="306" y="6"/>
                    </a:lnTo>
                    <a:lnTo>
                      <a:pt x="306" y="6"/>
                    </a:lnTo>
                    <a:lnTo>
                      <a:pt x="294" y="2"/>
                    </a:lnTo>
                    <a:lnTo>
                      <a:pt x="284" y="0"/>
                    </a:lnTo>
                    <a:lnTo>
                      <a:pt x="284" y="0"/>
                    </a:lnTo>
                    <a:lnTo>
                      <a:pt x="274" y="2"/>
                    </a:lnTo>
                    <a:lnTo>
                      <a:pt x="266" y="4"/>
                    </a:lnTo>
                    <a:lnTo>
                      <a:pt x="258" y="8"/>
                    </a:lnTo>
                    <a:lnTo>
                      <a:pt x="250" y="14"/>
                    </a:lnTo>
                    <a:lnTo>
                      <a:pt x="246" y="20"/>
                    </a:lnTo>
                    <a:lnTo>
                      <a:pt x="242" y="28"/>
                    </a:lnTo>
                    <a:lnTo>
                      <a:pt x="238" y="38"/>
                    </a:lnTo>
                    <a:lnTo>
                      <a:pt x="238" y="46"/>
                    </a:lnTo>
                    <a:lnTo>
                      <a:pt x="238" y="46"/>
                    </a:lnTo>
                    <a:close/>
                    <a:moveTo>
                      <a:pt x="192" y="204"/>
                    </a:moveTo>
                    <a:lnTo>
                      <a:pt x="192" y="204"/>
                    </a:lnTo>
                    <a:lnTo>
                      <a:pt x="198" y="204"/>
                    </a:lnTo>
                    <a:lnTo>
                      <a:pt x="204" y="202"/>
                    </a:lnTo>
                    <a:lnTo>
                      <a:pt x="214" y="196"/>
                    </a:lnTo>
                    <a:lnTo>
                      <a:pt x="220" y="186"/>
                    </a:lnTo>
                    <a:lnTo>
                      <a:pt x="222" y="180"/>
                    </a:lnTo>
                    <a:lnTo>
                      <a:pt x="222" y="174"/>
                    </a:lnTo>
                    <a:lnTo>
                      <a:pt x="222" y="174"/>
                    </a:lnTo>
                    <a:lnTo>
                      <a:pt x="222" y="168"/>
                    </a:lnTo>
                    <a:lnTo>
                      <a:pt x="220" y="162"/>
                    </a:lnTo>
                    <a:lnTo>
                      <a:pt x="214" y="152"/>
                    </a:lnTo>
                    <a:lnTo>
                      <a:pt x="204" y="146"/>
                    </a:lnTo>
                    <a:lnTo>
                      <a:pt x="198" y="144"/>
                    </a:lnTo>
                    <a:lnTo>
                      <a:pt x="192" y="142"/>
                    </a:lnTo>
                    <a:lnTo>
                      <a:pt x="192" y="142"/>
                    </a:lnTo>
                    <a:lnTo>
                      <a:pt x="186" y="144"/>
                    </a:lnTo>
                    <a:lnTo>
                      <a:pt x="180" y="146"/>
                    </a:lnTo>
                    <a:lnTo>
                      <a:pt x="170" y="152"/>
                    </a:lnTo>
                    <a:lnTo>
                      <a:pt x="164" y="162"/>
                    </a:lnTo>
                    <a:lnTo>
                      <a:pt x="162" y="168"/>
                    </a:lnTo>
                    <a:lnTo>
                      <a:pt x="162" y="174"/>
                    </a:lnTo>
                    <a:lnTo>
                      <a:pt x="162" y="174"/>
                    </a:lnTo>
                    <a:lnTo>
                      <a:pt x="162" y="180"/>
                    </a:lnTo>
                    <a:lnTo>
                      <a:pt x="164" y="186"/>
                    </a:lnTo>
                    <a:lnTo>
                      <a:pt x="170" y="196"/>
                    </a:lnTo>
                    <a:lnTo>
                      <a:pt x="180" y="202"/>
                    </a:lnTo>
                    <a:lnTo>
                      <a:pt x="186" y="204"/>
                    </a:lnTo>
                    <a:lnTo>
                      <a:pt x="192" y="204"/>
                    </a:lnTo>
                    <a:lnTo>
                      <a:pt x="192" y="204"/>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03" name="Google Shape;2903;p50"/>
              <p:cNvSpPr/>
              <p:nvPr/>
            </p:nvSpPr>
            <p:spPr>
              <a:xfrm>
                <a:off x="4276633" y="2282173"/>
                <a:ext cx="477336" cy="460374"/>
              </a:xfrm>
              <a:custGeom>
                <a:avLst/>
                <a:gdLst/>
                <a:ahLst/>
                <a:cxnLst/>
                <a:rect l="l" t="t" r="r" b="b"/>
                <a:pathLst>
                  <a:path w="394" h="380" extrusionOk="0">
                    <a:moveTo>
                      <a:pt x="70" y="46"/>
                    </a:moveTo>
                    <a:lnTo>
                      <a:pt x="70" y="46"/>
                    </a:lnTo>
                    <a:lnTo>
                      <a:pt x="72" y="38"/>
                    </a:lnTo>
                    <a:lnTo>
                      <a:pt x="74" y="28"/>
                    </a:lnTo>
                    <a:lnTo>
                      <a:pt x="78" y="20"/>
                    </a:lnTo>
                    <a:lnTo>
                      <a:pt x="84" y="14"/>
                    </a:lnTo>
                    <a:lnTo>
                      <a:pt x="90" y="8"/>
                    </a:lnTo>
                    <a:lnTo>
                      <a:pt x="98" y="4"/>
                    </a:lnTo>
                    <a:lnTo>
                      <a:pt x="106" y="2"/>
                    </a:lnTo>
                    <a:lnTo>
                      <a:pt x="116" y="0"/>
                    </a:lnTo>
                    <a:lnTo>
                      <a:pt x="116" y="0"/>
                    </a:lnTo>
                    <a:lnTo>
                      <a:pt x="126" y="2"/>
                    </a:lnTo>
                    <a:lnTo>
                      <a:pt x="134" y="4"/>
                    </a:lnTo>
                    <a:lnTo>
                      <a:pt x="142" y="8"/>
                    </a:lnTo>
                    <a:lnTo>
                      <a:pt x="148" y="14"/>
                    </a:lnTo>
                    <a:lnTo>
                      <a:pt x="154" y="20"/>
                    </a:lnTo>
                    <a:lnTo>
                      <a:pt x="158" y="28"/>
                    </a:lnTo>
                    <a:lnTo>
                      <a:pt x="160" y="38"/>
                    </a:lnTo>
                    <a:lnTo>
                      <a:pt x="162" y="46"/>
                    </a:lnTo>
                    <a:lnTo>
                      <a:pt x="162" y="46"/>
                    </a:lnTo>
                    <a:lnTo>
                      <a:pt x="160" y="56"/>
                    </a:lnTo>
                    <a:lnTo>
                      <a:pt x="158" y="64"/>
                    </a:lnTo>
                    <a:lnTo>
                      <a:pt x="154" y="72"/>
                    </a:lnTo>
                    <a:lnTo>
                      <a:pt x="148" y="78"/>
                    </a:lnTo>
                    <a:lnTo>
                      <a:pt x="142" y="84"/>
                    </a:lnTo>
                    <a:lnTo>
                      <a:pt x="134" y="88"/>
                    </a:lnTo>
                    <a:lnTo>
                      <a:pt x="126" y="92"/>
                    </a:lnTo>
                    <a:lnTo>
                      <a:pt x="116" y="92"/>
                    </a:lnTo>
                    <a:lnTo>
                      <a:pt x="116" y="92"/>
                    </a:lnTo>
                    <a:lnTo>
                      <a:pt x="106" y="92"/>
                    </a:lnTo>
                    <a:lnTo>
                      <a:pt x="98" y="88"/>
                    </a:lnTo>
                    <a:lnTo>
                      <a:pt x="90" y="84"/>
                    </a:lnTo>
                    <a:lnTo>
                      <a:pt x="84" y="78"/>
                    </a:lnTo>
                    <a:lnTo>
                      <a:pt x="78" y="72"/>
                    </a:lnTo>
                    <a:lnTo>
                      <a:pt x="74" y="64"/>
                    </a:lnTo>
                    <a:lnTo>
                      <a:pt x="72" y="56"/>
                    </a:lnTo>
                    <a:lnTo>
                      <a:pt x="70" y="46"/>
                    </a:lnTo>
                    <a:lnTo>
                      <a:pt x="70" y="46"/>
                    </a:lnTo>
                    <a:close/>
                    <a:moveTo>
                      <a:pt x="120" y="308"/>
                    </a:moveTo>
                    <a:lnTo>
                      <a:pt x="120" y="232"/>
                    </a:lnTo>
                    <a:lnTo>
                      <a:pt x="120" y="232"/>
                    </a:lnTo>
                    <a:lnTo>
                      <a:pt x="122" y="220"/>
                    </a:lnTo>
                    <a:lnTo>
                      <a:pt x="128" y="210"/>
                    </a:lnTo>
                    <a:lnTo>
                      <a:pt x="136" y="202"/>
                    </a:lnTo>
                    <a:lnTo>
                      <a:pt x="148" y="198"/>
                    </a:lnTo>
                    <a:lnTo>
                      <a:pt x="148" y="198"/>
                    </a:lnTo>
                    <a:lnTo>
                      <a:pt x="144" y="186"/>
                    </a:lnTo>
                    <a:lnTo>
                      <a:pt x="142" y="174"/>
                    </a:lnTo>
                    <a:lnTo>
                      <a:pt x="142" y="174"/>
                    </a:lnTo>
                    <a:lnTo>
                      <a:pt x="142" y="164"/>
                    </a:lnTo>
                    <a:lnTo>
                      <a:pt x="146" y="154"/>
                    </a:lnTo>
                    <a:lnTo>
                      <a:pt x="150" y="146"/>
                    </a:lnTo>
                    <a:lnTo>
                      <a:pt x="156" y="140"/>
                    </a:lnTo>
                    <a:lnTo>
                      <a:pt x="162" y="132"/>
                    </a:lnTo>
                    <a:lnTo>
                      <a:pt x="170" y="128"/>
                    </a:lnTo>
                    <a:lnTo>
                      <a:pt x="178" y="124"/>
                    </a:lnTo>
                    <a:lnTo>
                      <a:pt x="188" y="124"/>
                    </a:lnTo>
                    <a:lnTo>
                      <a:pt x="188" y="124"/>
                    </a:lnTo>
                    <a:lnTo>
                      <a:pt x="182" y="118"/>
                    </a:lnTo>
                    <a:lnTo>
                      <a:pt x="176" y="114"/>
                    </a:lnTo>
                    <a:lnTo>
                      <a:pt x="168" y="112"/>
                    </a:lnTo>
                    <a:lnTo>
                      <a:pt x="160" y="112"/>
                    </a:lnTo>
                    <a:lnTo>
                      <a:pt x="116" y="112"/>
                    </a:lnTo>
                    <a:lnTo>
                      <a:pt x="72" y="112"/>
                    </a:lnTo>
                    <a:lnTo>
                      <a:pt x="72" y="112"/>
                    </a:lnTo>
                    <a:lnTo>
                      <a:pt x="64" y="112"/>
                    </a:lnTo>
                    <a:lnTo>
                      <a:pt x="56" y="114"/>
                    </a:lnTo>
                    <a:lnTo>
                      <a:pt x="50" y="118"/>
                    </a:lnTo>
                    <a:lnTo>
                      <a:pt x="44" y="124"/>
                    </a:lnTo>
                    <a:lnTo>
                      <a:pt x="38" y="130"/>
                    </a:lnTo>
                    <a:lnTo>
                      <a:pt x="34" y="136"/>
                    </a:lnTo>
                    <a:lnTo>
                      <a:pt x="30" y="144"/>
                    </a:lnTo>
                    <a:lnTo>
                      <a:pt x="28" y="152"/>
                    </a:lnTo>
                    <a:lnTo>
                      <a:pt x="0" y="244"/>
                    </a:lnTo>
                    <a:lnTo>
                      <a:pt x="0" y="244"/>
                    </a:lnTo>
                    <a:lnTo>
                      <a:pt x="12" y="270"/>
                    </a:lnTo>
                    <a:lnTo>
                      <a:pt x="26" y="296"/>
                    </a:lnTo>
                    <a:lnTo>
                      <a:pt x="60" y="188"/>
                    </a:lnTo>
                    <a:lnTo>
                      <a:pt x="76" y="188"/>
                    </a:lnTo>
                    <a:lnTo>
                      <a:pt x="46" y="318"/>
                    </a:lnTo>
                    <a:lnTo>
                      <a:pt x="46" y="318"/>
                    </a:lnTo>
                    <a:lnTo>
                      <a:pt x="70" y="338"/>
                    </a:lnTo>
                    <a:lnTo>
                      <a:pt x="94" y="356"/>
                    </a:lnTo>
                    <a:lnTo>
                      <a:pt x="122" y="368"/>
                    </a:lnTo>
                    <a:lnTo>
                      <a:pt x="152" y="376"/>
                    </a:lnTo>
                    <a:lnTo>
                      <a:pt x="152" y="342"/>
                    </a:lnTo>
                    <a:lnTo>
                      <a:pt x="152" y="342"/>
                    </a:lnTo>
                    <a:lnTo>
                      <a:pt x="146" y="340"/>
                    </a:lnTo>
                    <a:lnTo>
                      <a:pt x="140" y="338"/>
                    </a:lnTo>
                    <a:lnTo>
                      <a:pt x="130" y="332"/>
                    </a:lnTo>
                    <a:lnTo>
                      <a:pt x="122" y="320"/>
                    </a:lnTo>
                    <a:lnTo>
                      <a:pt x="120" y="314"/>
                    </a:lnTo>
                    <a:lnTo>
                      <a:pt x="120" y="308"/>
                    </a:lnTo>
                    <a:lnTo>
                      <a:pt x="120" y="308"/>
                    </a:lnTo>
                    <a:close/>
                    <a:moveTo>
                      <a:pt x="390" y="154"/>
                    </a:moveTo>
                    <a:lnTo>
                      <a:pt x="390" y="154"/>
                    </a:lnTo>
                    <a:lnTo>
                      <a:pt x="388" y="146"/>
                    </a:lnTo>
                    <a:lnTo>
                      <a:pt x="384" y="138"/>
                    </a:lnTo>
                    <a:lnTo>
                      <a:pt x="378" y="130"/>
                    </a:lnTo>
                    <a:lnTo>
                      <a:pt x="372" y="124"/>
                    </a:lnTo>
                    <a:lnTo>
                      <a:pt x="366" y="118"/>
                    </a:lnTo>
                    <a:lnTo>
                      <a:pt x="358" y="116"/>
                    </a:lnTo>
                    <a:lnTo>
                      <a:pt x="348" y="112"/>
                    </a:lnTo>
                    <a:lnTo>
                      <a:pt x="340" y="112"/>
                    </a:lnTo>
                    <a:lnTo>
                      <a:pt x="318" y="112"/>
                    </a:lnTo>
                    <a:lnTo>
                      <a:pt x="310" y="112"/>
                    </a:lnTo>
                    <a:lnTo>
                      <a:pt x="284" y="148"/>
                    </a:lnTo>
                    <a:lnTo>
                      <a:pt x="256" y="112"/>
                    </a:lnTo>
                    <a:lnTo>
                      <a:pt x="250" y="112"/>
                    </a:lnTo>
                    <a:lnTo>
                      <a:pt x="228" y="112"/>
                    </a:lnTo>
                    <a:lnTo>
                      <a:pt x="228" y="112"/>
                    </a:lnTo>
                    <a:lnTo>
                      <a:pt x="218" y="112"/>
                    </a:lnTo>
                    <a:lnTo>
                      <a:pt x="210" y="114"/>
                    </a:lnTo>
                    <a:lnTo>
                      <a:pt x="202" y="118"/>
                    </a:lnTo>
                    <a:lnTo>
                      <a:pt x="196" y="124"/>
                    </a:lnTo>
                    <a:lnTo>
                      <a:pt x="196" y="124"/>
                    </a:lnTo>
                    <a:lnTo>
                      <a:pt x="204" y="124"/>
                    </a:lnTo>
                    <a:lnTo>
                      <a:pt x="214" y="128"/>
                    </a:lnTo>
                    <a:lnTo>
                      <a:pt x="222" y="132"/>
                    </a:lnTo>
                    <a:lnTo>
                      <a:pt x="228" y="138"/>
                    </a:lnTo>
                    <a:lnTo>
                      <a:pt x="234" y="146"/>
                    </a:lnTo>
                    <a:lnTo>
                      <a:pt x="238" y="154"/>
                    </a:lnTo>
                    <a:lnTo>
                      <a:pt x="242" y="164"/>
                    </a:lnTo>
                    <a:lnTo>
                      <a:pt x="242" y="174"/>
                    </a:lnTo>
                    <a:lnTo>
                      <a:pt x="242" y="174"/>
                    </a:lnTo>
                    <a:lnTo>
                      <a:pt x="240" y="186"/>
                    </a:lnTo>
                    <a:lnTo>
                      <a:pt x="236" y="198"/>
                    </a:lnTo>
                    <a:lnTo>
                      <a:pt x="236" y="198"/>
                    </a:lnTo>
                    <a:lnTo>
                      <a:pt x="248" y="202"/>
                    </a:lnTo>
                    <a:lnTo>
                      <a:pt x="256" y="210"/>
                    </a:lnTo>
                    <a:lnTo>
                      <a:pt x="262" y="220"/>
                    </a:lnTo>
                    <a:lnTo>
                      <a:pt x="264" y="232"/>
                    </a:lnTo>
                    <a:lnTo>
                      <a:pt x="264" y="308"/>
                    </a:lnTo>
                    <a:lnTo>
                      <a:pt x="264" y="308"/>
                    </a:lnTo>
                    <a:lnTo>
                      <a:pt x="264" y="314"/>
                    </a:lnTo>
                    <a:lnTo>
                      <a:pt x="262" y="320"/>
                    </a:lnTo>
                    <a:lnTo>
                      <a:pt x="254" y="332"/>
                    </a:lnTo>
                    <a:lnTo>
                      <a:pt x="244" y="338"/>
                    </a:lnTo>
                    <a:lnTo>
                      <a:pt x="238" y="340"/>
                    </a:lnTo>
                    <a:lnTo>
                      <a:pt x="232" y="342"/>
                    </a:lnTo>
                    <a:lnTo>
                      <a:pt x="232" y="376"/>
                    </a:lnTo>
                    <a:lnTo>
                      <a:pt x="232" y="376"/>
                    </a:lnTo>
                    <a:lnTo>
                      <a:pt x="248" y="372"/>
                    </a:lnTo>
                    <a:lnTo>
                      <a:pt x="262" y="368"/>
                    </a:lnTo>
                    <a:lnTo>
                      <a:pt x="278" y="362"/>
                    </a:lnTo>
                    <a:lnTo>
                      <a:pt x="292" y="354"/>
                    </a:lnTo>
                    <a:lnTo>
                      <a:pt x="306" y="346"/>
                    </a:lnTo>
                    <a:lnTo>
                      <a:pt x="318" y="336"/>
                    </a:lnTo>
                    <a:lnTo>
                      <a:pt x="340" y="316"/>
                    </a:lnTo>
                    <a:lnTo>
                      <a:pt x="338" y="260"/>
                    </a:lnTo>
                    <a:lnTo>
                      <a:pt x="338" y="192"/>
                    </a:lnTo>
                    <a:lnTo>
                      <a:pt x="350" y="192"/>
                    </a:lnTo>
                    <a:lnTo>
                      <a:pt x="350" y="192"/>
                    </a:lnTo>
                    <a:lnTo>
                      <a:pt x="354" y="192"/>
                    </a:lnTo>
                    <a:lnTo>
                      <a:pt x="366" y="284"/>
                    </a:lnTo>
                    <a:lnTo>
                      <a:pt x="366" y="284"/>
                    </a:lnTo>
                    <a:lnTo>
                      <a:pt x="376" y="264"/>
                    </a:lnTo>
                    <a:lnTo>
                      <a:pt x="384" y="244"/>
                    </a:lnTo>
                    <a:lnTo>
                      <a:pt x="390" y="222"/>
                    </a:lnTo>
                    <a:lnTo>
                      <a:pt x="394" y="198"/>
                    </a:lnTo>
                    <a:lnTo>
                      <a:pt x="394" y="198"/>
                    </a:lnTo>
                    <a:lnTo>
                      <a:pt x="390" y="154"/>
                    </a:lnTo>
                    <a:lnTo>
                      <a:pt x="390" y="154"/>
                    </a:lnTo>
                    <a:close/>
                    <a:moveTo>
                      <a:pt x="192" y="380"/>
                    </a:moveTo>
                    <a:lnTo>
                      <a:pt x="192" y="380"/>
                    </a:lnTo>
                    <a:lnTo>
                      <a:pt x="212" y="380"/>
                    </a:lnTo>
                    <a:lnTo>
                      <a:pt x="212" y="322"/>
                    </a:lnTo>
                    <a:lnTo>
                      <a:pt x="230" y="322"/>
                    </a:lnTo>
                    <a:lnTo>
                      <a:pt x="230" y="322"/>
                    </a:lnTo>
                    <a:lnTo>
                      <a:pt x="236" y="320"/>
                    </a:lnTo>
                    <a:lnTo>
                      <a:pt x="240" y="318"/>
                    </a:lnTo>
                    <a:lnTo>
                      <a:pt x="242" y="314"/>
                    </a:lnTo>
                    <a:lnTo>
                      <a:pt x="244" y="308"/>
                    </a:lnTo>
                    <a:lnTo>
                      <a:pt x="244" y="232"/>
                    </a:lnTo>
                    <a:lnTo>
                      <a:pt x="244" y="232"/>
                    </a:lnTo>
                    <a:lnTo>
                      <a:pt x="242" y="226"/>
                    </a:lnTo>
                    <a:lnTo>
                      <a:pt x="240" y="222"/>
                    </a:lnTo>
                    <a:lnTo>
                      <a:pt x="236" y="218"/>
                    </a:lnTo>
                    <a:lnTo>
                      <a:pt x="230" y="218"/>
                    </a:lnTo>
                    <a:lnTo>
                      <a:pt x="154" y="218"/>
                    </a:lnTo>
                    <a:lnTo>
                      <a:pt x="154" y="218"/>
                    </a:lnTo>
                    <a:lnTo>
                      <a:pt x="148" y="218"/>
                    </a:lnTo>
                    <a:lnTo>
                      <a:pt x="144" y="222"/>
                    </a:lnTo>
                    <a:lnTo>
                      <a:pt x="142" y="226"/>
                    </a:lnTo>
                    <a:lnTo>
                      <a:pt x="140" y="232"/>
                    </a:lnTo>
                    <a:lnTo>
                      <a:pt x="140" y="308"/>
                    </a:lnTo>
                    <a:lnTo>
                      <a:pt x="140" y="308"/>
                    </a:lnTo>
                    <a:lnTo>
                      <a:pt x="142" y="314"/>
                    </a:lnTo>
                    <a:lnTo>
                      <a:pt x="144" y="318"/>
                    </a:lnTo>
                    <a:lnTo>
                      <a:pt x="148" y="320"/>
                    </a:lnTo>
                    <a:lnTo>
                      <a:pt x="154" y="322"/>
                    </a:lnTo>
                    <a:lnTo>
                      <a:pt x="172" y="322"/>
                    </a:lnTo>
                    <a:lnTo>
                      <a:pt x="172" y="380"/>
                    </a:lnTo>
                    <a:lnTo>
                      <a:pt x="172" y="380"/>
                    </a:lnTo>
                    <a:lnTo>
                      <a:pt x="192" y="380"/>
                    </a:lnTo>
                    <a:lnTo>
                      <a:pt x="192" y="380"/>
                    </a:lnTo>
                    <a:close/>
                    <a:moveTo>
                      <a:pt x="238" y="46"/>
                    </a:moveTo>
                    <a:lnTo>
                      <a:pt x="238" y="46"/>
                    </a:lnTo>
                    <a:lnTo>
                      <a:pt x="238" y="56"/>
                    </a:lnTo>
                    <a:lnTo>
                      <a:pt x="242" y="64"/>
                    </a:lnTo>
                    <a:lnTo>
                      <a:pt x="246" y="72"/>
                    </a:lnTo>
                    <a:lnTo>
                      <a:pt x="250" y="78"/>
                    </a:lnTo>
                    <a:lnTo>
                      <a:pt x="258" y="84"/>
                    </a:lnTo>
                    <a:lnTo>
                      <a:pt x="266" y="88"/>
                    </a:lnTo>
                    <a:lnTo>
                      <a:pt x="274" y="92"/>
                    </a:lnTo>
                    <a:lnTo>
                      <a:pt x="284" y="92"/>
                    </a:lnTo>
                    <a:lnTo>
                      <a:pt x="284" y="92"/>
                    </a:lnTo>
                    <a:lnTo>
                      <a:pt x="292" y="92"/>
                    </a:lnTo>
                    <a:lnTo>
                      <a:pt x="302" y="88"/>
                    </a:lnTo>
                    <a:lnTo>
                      <a:pt x="308" y="84"/>
                    </a:lnTo>
                    <a:lnTo>
                      <a:pt x="316" y="78"/>
                    </a:lnTo>
                    <a:lnTo>
                      <a:pt x="322" y="72"/>
                    </a:lnTo>
                    <a:lnTo>
                      <a:pt x="326" y="64"/>
                    </a:lnTo>
                    <a:lnTo>
                      <a:pt x="328" y="56"/>
                    </a:lnTo>
                    <a:lnTo>
                      <a:pt x="330" y="46"/>
                    </a:lnTo>
                    <a:lnTo>
                      <a:pt x="330" y="46"/>
                    </a:lnTo>
                    <a:lnTo>
                      <a:pt x="328" y="36"/>
                    </a:lnTo>
                    <a:lnTo>
                      <a:pt x="324" y="28"/>
                    </a:lnTo>
                    <a:lnTo>
                      <a:pt x="320" y="20"/>
                    </a:lnTo>
                    <a:lnTo>
                      <a:pt x="314" y="12"/>
                    </a:lnTo>
                    <a:lnTo>
                      <a:pt x="314" y="12"/>
                    </a:lnTo>
                    <a:lnTo>
                      <a:pt x="306" y="6"/>
                    </a:lnTo>
                    <a:lnTo>
                      <a:pt x="306" y="6"/>
                    </a:lnTo>
                    <a:lnTo>
                      <a:pt x="294" y="2"/>
                    </a:lnTo>
                    <a:lnTo>
                      <a:pt x="284" y="0"/>
                    </a:lnTo>
                    <a:lnTo>
                      <a:pt x="284" y="0"/>
                    </a:lnTo>
                    <a:lnTo>
                      <a:pt x="274" y="2"/>
                    </a:lnTo>
                    <a:lnTo>
                      <a:pt x="266" y="4"/>
                    </a:lnTo>
                    <a:lnTo>
                      <a:pt x="258" y="8"/>
                    </a:lnTo>
                    <a:lnTo>
                      <a:pt x="250" y="14"/>
                    </a:lnTo>
                    <a:lnTo>
                      <a:pt x="246" y="20"/>
                    </a:lnTo>
                    <a:lnTo>
                      <a:pt x="242" y="28"/>
                    </a:lnTo>
                    <a:lnTo>
                      <a:pt x="238" y="38"/>
                    </a:lnTo>
                    <a:lnTo>
                      <a:pt x="238" y="46"/>
                    </a:lnTo>
                    <a:lnTo>
                      <a:pt x="238" y="46"/>
                    </a:lnTo>
                    <a:close/>
                    <a:moveTo>
                      <a:pt x="192" y="204"/>
                    </a:moveTo>
                    <a:lnTo>
                      <a:pt x="192" y="204"/>
                    </a:lnTo>
                    <a:lnTo>
                      <a:pt x="198" y="204"/>
                    </a:lnTo>
                    <a:lnTo>
                      <a:pt x="204" y="202"/>
                    </a:lnTo>
                    <a:lnTo>
                      <a:pt x="214" y="196"/>
                    </a:lnTo>
                    <a:lnTo>
                      <a:pt x="220" y="186"/>
                    </a:lnTo>
                    <a:lnTo>
                      <a:pt x="222" y="180"/>
                    </a:lnTo>
                    <a:lnTo>
                      <a:pt x="222" y="174"/>
                    </a:lnTo>
                    <a:lnTo>
                      <a:pt x="222" y="174"/>
                    </a:lnTo>
                    <a:lnTo>
                      <a:pt x="222" y="168"/>
                    </a:lnTo>
                    <a:lnTo>
                      <a:pt x="220" y="162"/>
                    </a:lnTo>
                    <a:lnTo>
                      <a:pt x="214" y="152"/>
                    </a:lnTo>
                    <a:lnTo>
                      <a:pt x="204" y="146"/>
                    </a:lnTo>
                    <a:lnTo>
                      <a:pt x="198" y="144"/>
                    </a:lnTo>
                    <a:lnTo>
                      <a:pt x="192" y="142"/>
                    </a:lnTo>
                    <a:lnTo>
                      <a:pt x="192" y="142"/>
                    </a:lnTo>
                    <a:lnTo>
                      <a:pt x="186" y="144"/>
                    </a:lnTo>
                    <a:lnTo>
                      <a:pt x="180" y="146"/>
                    </a:lnTo>
                    <a:lnTo>
                      <a:pt x="170" y="152"/>
                    </a:lnTo>
                    <a:lnTo>
                      <a:pt x="164" y="162"/>
                    </a:lnTo>
                    <a:lnTo>
                      <a:pt x="162" y="168"/>
                    </a:lnTo>
                    <a:lnTo>
                      <a:pt x="162" y="174"/>
                    </a:lnTo>
                    <a:lnTo>
                      <a:pt x="162" y="174"/>
                    </a:lnTo>
                    <a:lnTo>
                      <a:pt x="162" y="180"/>
                    </a:lnTo>
                    <a:lnTo>
                      <a:pt x="164" y="186"/>
                    </a:lnTo>
                    <a:lnTo>
                      <a:pt x="170" y="196"/>
                    </a:lnTo>
                    <a:lnTo>
                      <a:pt x="180" y="202"/>
                    </a:lnTo>
                    <a:lnTo>
                      <a:pt x="186" y="204"/>
                    </a:lnTo>
                    <a:lnTo>
                      <a:pt x="192" y="204"/>
                    </a:lnTo>
                    <a:lnTo>
                      <a:pt x="192" y="204"/>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04" name="Google Shape;2904;p50"/>
              <p:cNvSpPr/>
              <p:nvPr/>
            </p:nvSpPr>
            <p:spPr>
              <a:xfrm>
                <a:off x="1886071" y="1923211"/>
                <a:ext cx="3071250" cy="871778"/>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05" name="Google Shape;2905;p50"/>
              <p:cNvSpPr/>
              <p:nvPr/>
            </p:nvSpPr>
            <p:spPr>
              <a:xfrm>
                <a:off x="2206220" y="1814355"/>
                <a:ext cx="2638191" cy="535052"/>
              </a:xfrm>
              <a:prstGeom prst="rect">
                <a:avLst/>
              </a:prstGeom>
              <a:no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8751"/>
                  </a:buClr>
                  <a:buSzPts val="1400"/>
                  <a:buFont typeface="Arial"/>
                  <a:buNone/>
                </a:pPr>
                <a:r>
                  <a:rPr lang="en-US" sz="1400" b="1" u="none" strike="noStrike" cap="none">
                    <a:solidFill>
                      <a:srgbClr val="008751"/>
                    </a:solidFill>
                    <a:latin typeface="Arial"/>
                    <a:ea typeface="Arial"/>
                    <a:cs typeface="Arial"/>
                    <a:sym typeface="Arial"/>
                  </a:rPr>
                  <a:t>8,827,129 Households</a:t>
                </a:r>
                <a:endParaRPr sz="1100" b="0" u="none" strike="noStrike" cap="none">
                  <a:solidFill>
                    <a:srgbClr val="000000"/>
                  </a:solidFill>
                  <a:latin typeface="Arial"/>
                  <a:ea typeface="Arial"/>
                  <a:cs typeface="Arial"/>
                  <a:sym typeface="Arial"/>
                </a:endParaRPr>
              </a:p>
            </p:txBody>
          </p:sp>
        </p:grpSp>
      </p:grpSp>
      <p:grpSp>
        <p:nvGrpSpPr>
          <p:cNvPr id="2906" name="Google Shape;2906;p50"/>
          <p:cNvGrpSpPr/>
          <p:nvPr/>
        </p:nvGrpSpPr>
        <p:grpSpPr>
          <a:xfrm>
            <a:off x="218599" y="8269878"/>
            <a:ext cx="7152642" cy="1212278"/>
            <a:chOff x="218599" y="8625478"/>
            <a:chExt cx="7152642" cy="1212278"/>
          </a:xfrm>
        </p:grpSpPr>
        <p:grpSp>
          <p:nvGrpSpPr>
            <p:cNvPr id="2907" name="Google Shape;2907;p50"/>
            <p:cNvGrpSpPr/>
            <p:nvPr/>
          </p:nvGrpSpPr>
          <p:grpSpPr>
            <a:xfrm>
              <a:off x="218599" y="8625479"/>
              <a:ext cx="1633849" cy="1212158"/>
              <a:chOff x="0" y="-103630"/>
              <a:chExt cx="938938" cy="969233"/>
            </a:xfrm>
          </p:grpSpPr>
          <p:sp>
            <p:nvSpPr>
              <p:cNvPr id="2908" name="Google Shape;2908;p50"/>
              <p:cNvSpPr/>
              <p:nvPr/>
            </p:nvSpPr>
            <p:spPr>
              <a:xfrm>
                <a:off x="0" y="611152"/>
                <a:ext cx="938938" cy="254451"/>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t" anchorCtr="0">
                <a:noAutofit/>
              </a:bodyPr>
              <a:lstStyle/>
              <a:p>
                <a:pPr marL="0" marR="0" lvl="0" indent="0" algn="ctr" rtl="0">
                  <a:lnSpc>
                    <a:spcPct val="116000"/>
                  </a:lnSpc>
                  <a:spcBef>
                    <a:spcPts val="0"/>
                  </a:spcBef>
                  <a:spcAft>
                    <a:spcPts val="0"/>
                  </a:spcAft>
                  <a:buClr>
                    <a:srgbClr val="008751"/>
                  </a:buClr>
                  <a:buSzPts val="1000"/>
                  <a:buFont typeface="Arial"/>
                  <a:buNone/>
                </a:pPr>
                <a:r>
                  <a:rPr lang="en-US" sz="1000" b="1" u="none" strike="noStrike" cap="none">
                    <a:solidFill>
                      <a:srgbClr val="008751"/>
                    </a:solidFill>
                    <a:latin typeface="Arial"/>
                    <a:ea typeface="Arial"/>
                    <a:cs typeface="Arial"/>
                    <a:sym typeface="Arial"/>
                  </a:rPr>
                  <a:t>Garri</a:t>
                </a:r>
                <a:endParaRPr sz="850" b="0" u="none" strike="noStrike" cap="none">
                  <a:solidFill>
                    <a:srgbClr val="000000"/>
                  </a:solidFill>
                  <a:latin typeface="Arial"/>
                  <a:ea typeface="Arial"/>
                  <a:cs typeface="Arial"/>
                  <a:sym typeface="Arial"/>
                </a:endParaRPr>
              </a:p>
            </p:txBody>
          </p:sp>
          <p:grpSp>
            <p:nvGrpSpPr>
              <p:cNvPr id="2909" name="Google Shape;2909;p50"/>
              <p:cNvGrpSpPr/>
              <p:nvPr/>
            </p:nvGrpSpPr>
            <p:grpSpPr>
              <a:xfrm>
                <a:off x="106293" y="-103630"/>
                <a:ext cx="726651" cy="726572"/>
                <a:chOff x="-225820" y="-436222"/>
                <a:chExt cx="3058763" cy="3058432"/>
              </a:xfrm>
            </p:grpSpPr>
            <p:grpSp>
              <p:nvGrpSpPr>
                <p:cNvPr id="2910" name="Google Shape;2910;p50"/>
                <p:cNvGrpSpPr/>
                <p:nvPr/>
              </p:nvGrpSpPr>
              <p:grpSpPr>
                <a:xfrm rot="8610070">
                  <a:off x="209774" y="0"/>
                  <a:ext cx="2187575" cy="2185988"/>
                  <a:chOff x="209774" y="0"/>
                  <a:chExt cx="2187575" cy="2185988"/>
                </a:xfrm>
              </p:grpSpPr>
              <p:sp>
                <p:nvSpPr>
                  <p:cNvPr id="2911" name="Google Shape;2911;p50"/>
                  <p:cNvSpPr/>
                  <p:nvPr/>
                </p:nvSpPr>
                <p:spPr>
                  <a:xfrm>
                    <a:off x="1303561" y="0"/>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sp>
                <p:nvSpPr>
                  <p:cNvPr id="2912" name="Google Shape;2912;p50"/>
                  <p:cNvSpPr/>
                  <p:nvPr/>
                </p:nvSpPr>
                <p:spPr>
                  <a:xfrm>
                    <a:off x="209774" y="0"/>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grpSp>
            <p:grpSp>
              <p:nvGrpSpPr>
                <p:cNvPr id="2913" name="Google Shape;2913;p50"/>
                <p:cNvGrpSpPr/>
                <p:nvPr/>
              </p:nvGrpSpPr>
              <p:grpSpPr>
                <a:xfrm>
                  <a:off x="420098" y="218583"/>
                  <a:ext cx="1766928" cy="2248200"/>
                  <a:chOff x="420098" y="218583"/>
                  <a:chExt cx="1766928" cy="2248200"/>
                </a:xfrm>
              </p:grpSpPr>
              <p:sp>
                <p:nvSpPr>
                  <p:cNvPr id="2914" name="Google Shape;2914;p50"/>
                  <p:cNvSpPr/>
                  <p:nvPr/>
                </p:nvSpPr>
                <p:spPr>
                  <a:xfrm rot="10800000">
                    <a:off x="1123542" y="2034783"/>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sp>
                <p:nvSpPr>
                  <p:cNvPr id="2915" name="Google Shape;2915;p50"/>
                  <p:cNvSpPr/>
                  <p:nvPr/>
                </p:nvSpPr>
                <p:spPr>
                  <a:xfrm>
                    <a:off x="420098" y="218583"/>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grpSp>
          </p:grpSp>
        </p:grpSp>
        <p:grpSp>
          <p:nvGrpSpPr>
            <p:cNvPr id="2916" name="Google Shape;2916;p50"/>
            <p:cNvGrpSpPr/>
            <p:nvPr/>
          </p:nvGrpSpPr>
          <p:grpSpPr>
            <a:xfrm>
              <a:off x="2058198" y="8625479"/>
              <a:ext cx="1633849" cy="1212277"/>
              <a:chOff x="1876681" y="-103630"/>
              <a:chExt cx="938938" cy="969326"/>
            </a:xfrm>
          </p:grpSpPr>
          <p:sp>
            <p:nvSpPr>
              <p:cNvPr id="2917" name="Google Shape;2917;p50"/>
              <p:cNvSpPr/>
              <p:nvPr/>
            </p:nvSpPr>
            <p:spPr>
              <a:xfrm>
                <a:off x="1876681" y="611245"/>
                <a:ext cx="938938" cy="254451"/>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t" anchorCtr="0">
                <a:noAutofit/>
              </a:bodyPr>
              <a:lstStyle/>
              <a:p>
                <a:pPr marL="0" marR="0" lvl="0" indent="0" algn="ctr" rtl="0">
                  <a:lnSpc>
                    <a:spcPct val="116000"/>
                  </a:lnSpc>
                  <a:spcBef>
                    <a:spcPts val="0"/>
                  </a:spcBef>
                  <a:spcAft>
                    <a:spcPts val="0"/>
                  </a:spcAft>
                  <a:buClr>
                    <a:srgbClr val="008751"/>
                  </a:buClr>
                  <a:buSzPts val="1000"/>
                  <a:buFont typeface="Arial"/>
                  <a:buNone/>
                </a:pPr>
                <a:r>
                  <a:rPr lang="en-US" sz="1000" b="1" u="none" strike="noStrike" cap="none">
                    <a:solidFill>
                      <a:srgbClr val="008751"/>
                    </a:solidFill>
                    <a:latin typeface="Arial"/>
                    <a:ea typeface="Arial"/>
                    <a:cs typeface="Arial"/>
                    <a:sym typeface="Arial"/>
                  </a:rPr>
                  <a:t>Maize</a:t>
                </a:r>
                <a:endParaRPr sz="850" b="0" u="none" strike="noStrike" cap="none">
                  <a:solidFill>
                    <a:srgbClr val="000000"/>
                  </a:solidFill>
                  <a:latin typeface="Arial"/>
                  <a:ea typeface="Arial"/>
                  <a:cs typeface="Arial"/>
                  <a:sym typeface="Arial"/>
                </a:endParaRPr>
              </a:p>
            </p:txBody>
          </p:sp>
          <p:grpSp>
            <p:nvGrpSpPr>
              <p:cNvPr id="2918" name="Google Shape;2918;p50"/>
              <p:cNvGrpSpPr/>
              <p:nvPr/>
            </p:nvGrpSpPr>
            <p:grpSpPr>
              <a:xfrm>
                <a:off x="1983345" y="-103630"/>
                <a:ext cx="726651" cy="726572"/>
                <a:chOff x="1651232" y="-436222"/>
                <a:chExt cx="3058763" cy="3058432"/>
              </a:xfrm>
            </p:grpSpPr>
            <p:grpSp>
              <p:nvGrpSpPr>
                <p:cNvPr id="2919" name="Google Shape;2919;p50"/>
                <p:cNvGrpSpPr/>
                <p:nvPr/>
              </p:nvGrpSpPr>
              <p:grpSpPr>
                <a:xfrm rot="8610070">
                  <a:off x="2086826" y="0"/>
                  <a:ext cx="2187575" cy="2185988"/>
                  <a:chOff x="2086826" y="0"/>
                  <a:chExt cx="2187575" cy="2185988"/>
                </a:xfrm>
              </p:grpSpPr>
              <p:sp>
                <p:nvSpPr>
                  <p:cNvPr id="2920" name="Google Shape;2920;p50"/>
                  <p:cNvSpPr/>
                  <p:nvPr/>
                </p:nvSpPr>
                <p:spPr>
                  <a:xfrm>
                    <a:off x="3180613" y="0"/>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sp>
                <p:nvSpPr>
                  <p:cNvPr id="2921" name="Google Shape;2921;p50"/>
                  <p:cNvSpPr/>
                  <p:nvPr/>
                </p:nvSpPr>
                <p:spPr>
                  <a:xfrm>
                    <a:off x="2086826" y="0"/>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grpSp>
            <p:grpSp>
              <p:nvGrpSpPr>
                <p:cNvPr id="2922" name="Google Shape;2922;p50"/>
                <p:cNvGrpSpPr/>
                <p:nvPr/>
              </p:nvGrpSpPr>
              <p:grpSpPr>
                <a:xfrm>
                  <a:off x="2297150" y="218583"/>
                  <a:ext cx="1766928" cy="2248200"/>
                  <a:chOff x="2297150" y="218583"/>
                  <a:chExt cx="1766928" cy="2248200"/>
                </a:xfrm>
              </p:grpSpPr>
              <p:sp>
                <p:nvSpPr>
                  <p:cNvPr id="2923" name="Google Shape;2923;p50"/>
                  <p:cNvSpPr/>
                  <p:nvPr/>
                </p:nvSpPr>
                <p:spPr>
                  <a:xfrm rot="10800000">
                    <a:off x="3000594" y="2034783"/>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sp>
                <p:nvSpPr>
                  <p:cNvPr id="2924" name="Google Shape;2924;p50"/>
                  <p:cNvSpPr/>
                  <p:nvPr/>
                </p:nvSpPr>
                <p:spPr>
                  <a:xfrm>
                    <a:off x="2297150" y="218583"/>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sp>
                <p:nvSpPr>
                  <p:cNvPr id="2925" name="Google Shape;2925;p50"/>
                  <p:cNvSpPr/>
                  <p:nvPr/>
                </p:nvSpPr>
                <p:spPr>
                  <a:xfrm>
                    <a:off x="2427525" y="650740"/>
                    <a:ext cx="1528410" cy="1215821"/>
                  </a:xfrm>
                  <a:prstGeom prst="rect">
                    <a:avLst/>
                  </a:prstGeom>
                  <a:noFill/>
                  <a:ln>
                    <a:noFill/>
                  </a:ln>
                </p:spPr>
                <p:txBody>
                  <a:bodyPr spcFirstLastPara="1" wrap="square" lIns="0" tIns="0" rIns="0" bIns="0" anchor="t" anchorCtr="0">
                    <a:noAutofit/>
                  </a:bodyPr>
                  <a:lstStyle/>
                  <a:p>
                    <a:pPr marL="0" marR="0" lvl="0" indent="0" algn="ctr" rtl="0">
                      <a:lnSpc>
                        <a:spcPct val="116000"/>
                      </a:lnSpc>
                      <a:spcBef>
                        <a:spcPts val="0"/>
                      </a:spcBef>
                      <a:spcAft>
                        <a:spcPts val="0"/>
                      </a:spcAft>
                      <a:buClr>
                        <a:srgbClr val="008751"/>
                      </a:buClr>
                      <a:buSzPts val="1000"/>
                      <a:buFont typeface="Arial"/>
                      <a:buNone/>
                    </a:pPr>
                    <a:r>
                      <a:rPr lang="en-US" sz="1000" b="1" u="none" strike="noStrike" cap="none">
                        <a:solidFill>
                          <a:srgbClr val="008751"/>
                        </a:solidFill>
                        <a:latin typeface="Arial"/>
                        <a:ea typeface="Arial"/>
                        <a:cs typeface="Arial"/>
                        <a:sym typeface="Arial"/>
                      </a:rPr>
                      <a:t>23,873.7 (MT)</a:t>
                    </a:r>
                    <a:endParaRPr sz="850" b="0" u="none" strike="noStrike" cap="none">
                      <a:solidFill>
                        <a:srgbClr val="000000"/>
                      </a:solidFill>
                      <a:latin typeface="Arial"/>
                      <a:ea typeface="Arial"/>
                      <a:cs typeface="Arial"/>
                      <a:sym typeface="Arial"/>
                    </a:endParaRPr>
                  </a:p>
                </p:txBody>
              </p:sp>
            </p:grpSp>
          </p:grpSp>
        </p:grpSp>
        <p:grpSp>
          <p:nvGrpSpPr>
            <p:cNvPr id="2926" name="Google Shape;2926;p50"/>
            <p:cNvGrpSpPr/>
            <p:nvPr/>
          </p:nvGrpSpPr>
          <p:grpSpPr>
            <a:xfrm>
              <a:off x="3897795" y="8625478"/>
              <a:ext cx="1633849" cy="1211236"/>
              <a:chOff x="3753361" y="-103630"/>
              <a:chExt cx="938938" cy="968490"/>
            </a:xfrm>
          </p:grpSpPr>
          <p:sp>
            <p:nvSpPr>
              <p:cNvPr id="2927" name="Google Shape;2927;p50"/>
              <p:cNvSpPr/>
              <p:nvPr/>
            </p:nvSpPr>
            <p:spPr>
              <a:xfrm>
                <a:off x="3753361" y="610409"/>
                <a:ext cx="938938" cy="254451"/>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t" anchorCtr="0">
                <a:noAutofit/>
              </a:bodyPr>
              <a:lstStyle/>
              <a:p>
                <a:pPr marL="0" marR="0" lvl="0" indent="0" algn="ctr" rtl="0">
                  <a:lnSpc>
                    <a:spcPct val="116000"/>
                  </a:lnSpc>
                  <a:spcBef>
                    <a:spcPts val="0"/>
                  </a:spcBef>
                  <a:spcAft>
                    <a:spcPts val="0"/>
                  </a:spcAft>
                  <a:buClr>
                    <a:srgbClr val="008751"/>
                  </a:buClr>
                  <a:buSzPts val="1000"/>
                  <a:buFont typeface="Arial"/>
                  <a:buNone/>
                </a:pPr>
                <a:r>
                  <a:rPr lang="en-US" sz="1000" b="1" u="none" strike="noStrike" cap="none">
                    <a:solidFill>
                      <a:srgbClr val="008751"/>
                    </a:solidFill>
                    <a:latin typeface="Arial"/>
                    <a:ea typeface="Arial"/>
                    <a:cs typeface="Arial"/>
                    <a:sym typeface="Arial"/>
                  </a:rPr>
                  <a:t>Millet</a:t>
                </a:r>
                <a:endParaRPr sz="850" b="0" u="none" strike="noStrike" cap="none">
                  <a:solidFill>
                    <a:srgbClr val="000000"/>
                  </a:solidFill>
                  <a:latin typeface="Arial"/>
                  <a:ea typeface="Arial"/>
                  <a:cs typeface="Arial"/>
                  <a:sym typeface="Arial"/>
                </a:endParaRPr>
              </a:p>
            </p:txBody>
          </p:sp>
          <p:grpSp>
            <p:nvGrpSpPr>
              <p:cNvPr id="2928" name="Google Shape;2928;p50"/>
              <p:cNvGrpSpPr/>
              <p:nvPr/>
            </p:nvGrpSpPr>
            <p:grpSpPr>
              <a:xfrm>
                <a:off x="3859987" y="-103630"/>
                <a:ext cx="726651" cy="726572"/>
                <a:chOff x="3527874" y="-436222"/>
                <a:chExt cx="3058763" cy="3058432"/>
              </a:xfrm>
            </p:grpSpPr>
            <p:grpSp>
              <p:nvGrpSpPr>
                <p:cNvPr id="2929" name="Google Shape;2929;p50"/>
                <p:cNvGrpSpPr/>
                <p:nvPr/>
              </p:nvGrpSpPr>
              <p:grpSpPr>
                <a:xfrm rot="8610070">
                  <a:off x="3963468" y="0"/>
                  <a:ext cx="2187575" cy="2185988"/>
                  <a:chOff x="3963468" y="0"/>
                  <a:chExt cx="2187575" cy="2185988"/>
                </a:xfrm>
              </p:grpSpPr>
              <p:sp>
                <p:nvSpPr>
                  <p:cNvPr id="2930" name="Google Shape;2930;p50"/>
                  <p:cNvSpPr/>
                  <p:nvPr/>
                </p:nvSpPr>
                <p:spPr>
                  <a:xfrm>
                    <a:off x="5057255" y="0"/>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sp>
                <p:nvSpPr>
                  <p:cNvPr id="2931" name="Google Shape;2931;p50"/>
                  <p:cNvSpPr/>
                  <p:nvPr/>
                </p:nvSpPr>
                <p:spPr>
                  <a:xfrm>
                    <a:off x="3963468" y="0"/>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grpSp>
            <p:grpSp>
              <p:nvGrpSpPr>
                <p:cNvPr id="2932" name="Google Shape;2932;p50"/>
                <p:cNvGrpSpPr/>
                <p:nvPr/>
              </p:nvGrpSpPr>
              <p:grpSpPr>
                <a:xfrm>
                  <a:off x="4173792" y="218583"/>
                  <a:ext cx="1766928" cy="2248200"/>
                  <a:chOff x="4173792" y="218583"/>
                  <a:chExt cx="1766928" cy="2248200"/>
                </a:xfrm>
              </p:grpSpPr>
              <p:sp>
                <p:nvSpPr>
                  <p:cNvPr id="2933" name="Google Shape;2933;p50"/>
                  <p:cNvSpPr/>
                  <p:nvPr/>
                </p:nvSpPr>
                <p:spPr>
                  <a:xfrm rot="10800000">
                    <a:off x="4877236" y="2034783"/>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sp>
                <p:nvSpPr>
                  <p:cNvPr id="2934" name="Google Shape;2934;p50"/>
                  <p:cNvSpPr/>
                  <p:nvPr/>
                </p:nvSpPr>
                <p:spPr>
                  <a:xfrm>
                    <a:off x="4173792" y="218583"/>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sp>
                <p:nvSpPr>
                  <p:cNvPr id="2935" name="Google Shape;2935;p50"/>
                  <p:cNvSpPr/>
                  <p:nvPr/>
                </p:nvSpPr>
                <p:spPr>
                  <a:xfrm>
                    <a:off x="4304899" y="721361"/>
                    <a:ext cx="1529946" cy="1215821"/>
                  </a:xfrm>
                  <a:prstGeom prst="rect">
                    <a:avLst/>
                  </a:prstGeom>
                  <a:noFill/>
                  <a:ln>
                    <a:noFill/>
                  </a:ln>
                </p:spPr>
                <p:txBody>
                  <a:bodyPr spcFirstLastPara="1" wrap="square" lIns="0" tIns="0" rIns="0" bIns="0" anchor="t" anchorCtr="0">
                    <a:noAutofit/>
                  </a:bodyPr>
                  <a:lstStyle/>
                  <a:p>
                    <a:pPr marL="0" marR="0" lvl="0" indent="0" algn="ctr" rtl="0">
                      <a:lnSpc>
                        <a:spcPct val="116000"/>
                      </a:lnSpc>
                      <a:spcBef>
                        <a:spcPts val="0"/>
                      </a:spcBef>
                      <a:spcAft>
                        <a:spcPts val="0"/>
                      </a:spcAft>
                      <a:buClr>
                        <a:srgbClr val="008751"/>
                      </a:buClr>
                      <a:buSzPts val="1000"/>
                      <a:buFont typeface="Arial"/>
                      <a:buNone/>
                    </a:pPr>
                    <a:r>
                      <a:rPr lang="en-US" sz="1000" b="1" u="none" strike="noStrike" cap="none">
                        <a:solidFill>
                          <a:srgbClr val="008751"/>
                        </a:solidFill>
                        <a:latin typeface="Arial"/>
                        <a:ea typeface="Arial"/>
                        <a:cs typeface="Arial"/>
                        <a:sym typeface="Arial"/>
                      </a:rPr>
                      <a:t>3,979.5 (MT)</a:t>
                    </a:r>
                    <a:endParaRPr sz="850" b="0" u="none" strike="noStrike" cap="none">
                      <a:solidFill>
                        <a:srgbClr val="000000"/>
                      </a:solidFill>
                      <a:latin typeface="Arial"/>
                      <a:ea typeface="Arial"/>
                      <a:cs typeface="Arial"/>
                      <a:sym typeface="Arial"/>
                    </a:endParaRPr>
                  </a:p>
                </p:txBody>
              </p:sp>
            </p:grpSp>
          </p:grpSp>
        </p:grpSp>
        <p:grpSp>
          <p:nvGrpSpPr>
            <p:cNvPr id="2936" name="Google Shape;2936;p50"/>
            <p:cNvGrpSpPr/>
            <p:nvPr/>
          </p:nvGrpSpPr>
          <p:grpSpPr>
            <a:xfrm>
              <a:off x="5737392" y="8625479"/>
              <a:ext cx="1633849" cy="1210719"/>
              <a:chOff x="5630041" y="-103630"/>
              <a:chExt cx="938938" cy="968080"/>
            </a:xfrm>
          </p:grpSpPr>
          <p:sp>
            <p:nvSpPr>
              <p:cNvPr id="2937" name="Google Shape;2937;p50"/>
              <p:cNvSpPr/>
              <p:nvPr/>
            </p:nvSpPr>
            <p:spPr>
              <a:xfrm>
                <a:off x="5630041" y="609999"/>
                <a:ext cx="938938" cy="254451"/>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t" anchorCtr="0">
                <a:noAutofit/>
              </a:bodyPr>
              <a:lstStyle/>
              <a:p>
                <a:pPr marL="0" marR="0" lvl="0" indent="0" algn="ctr" rtl="0">
                  <a:lnSpc>
                    <a:spcPct val="116000"/>
                  </a:lnSpc>
                  <a:spcBef>
                    <a:spcPts val="0"/>
                  </a:spcBef>
                  <a:spcAft>
                    <a:spcPts val="0"/>
                  </a:spcAft>
                  <a:buClr>
                    <a:srgbClr val="008751"/>
                  </a:buClr>
                  <a:buSzPts val="1000"/>
                  <a:buFont typeface="Arial"/>
                  <a:buNone/>
                </a:pPr>
                <a:r>
                  <a:rPr lang="en-US" sz="1000" b="1" u="none" strike="noStrike" cap="none">
                    <a:solidFill>
                      <a:srgbClr val="008751"/>
                    </a:solidFill>
                    <a:latin typeface="Arial"/>
                    <a:ea typeface="Arial"/>
                    <a:cs typeface="Arial"/>
                    <a:sym typeface="Arial"/>
                  </a:rPr>
                  <a:t>Sorghum</a:t>
                </a:r>
                <a:endParaRPr sz="850" b="0" u="none" strike="noStrike" cap="none">
                  <a:solidFill>
                    <a:srgbClr val="000000"/>
                  </a:solidFill>
                  <a:latin typeface="Arial"/>
                  <a:ea typeface="Arial"/>
                  <a:cs typeface="Arial"/>
                  <a:sym typeface="Arial"/>
                </a:endParaRPr>
              </a:p>
            </p:txBody>
          </p:sp>
          <p:grpSp>
            <p:nvGrpSpPr>
              <p:cNvPr id="2938" name="Google Shape;2938;p50"/>
              <p:cNvGrpSpPr/>
              <p:nvPr/>
            </p:nvGrpSpPr>
            <p:grpSpPr>
              <a:xfrm>
                <a:off x="5737138" y="-103630"/>
                <a:ext cx="726651" cy="726572"/>
                <a:chOff x="5405026" y="-436222"/>
                <a:chExt cx="3058763" cy="3058432"/>
              </a:xfrm>
            </p:grpSpPr>
            <p:grpSp>
              <p:nvGrpSpPr>
                <p:cNvPr id="2939" name="Google Shape;2939;p50"/>
                <p:cNvGrpSpPr/>
                <p:nvPr/>
              </p:nvGrpSpPr>
              <p:grpSpPr>
                <a:xfrm rot="8610070">
                  <a:off x="5840620" y="0"/>
                  <a:ext cx="2187575" cy="2185988"/>
                  <a:chOff x="5840619" y="0"/>
                  <a:chExt cx="2187575" cy="2185988"/>
                </a:xfrm>
              </p:grpSpPr>
              <p:sp>
                <p:nvSpPr>
                  <p:cNvPr id="2940" name="Google Shape;2940;p50"/>
                  <p:cNvSpPr/>
                  <p:nvPr/>
                </p:nvSpPr>
                <p:spPr>
                  <a:xfrm>
                    <a:off x="6934406" y="0"/>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sp>
                <p:nvSpPr>
                  <p:cNvPr id="2941" name="Google Shape;2941;p50"/>
                  <p:cNvSpPr/>
                  <p:nvPr/>
                </p:nvSpPr>
                <p:spPr>
                  <a:xfrm>
                    <a:off x="5840619" y="0"/>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grpSp>
            <p:grpSp>
              <p:nvGrpSpPr>
                <p:cNvPr id="2942" name="Google Shape;2942;p50"/>
                <p:cNvGrpSpPr/>
                <p:nvPr/>
              </p:nvGrpSpPr>
              <p:grpSpPr>
                <a:xfrm>
                  <a:off x="6050943" y="218583"/>
                  <a:ext cx="1766928" cy="2248200"/>
                  <a:chOff x="6050943" y="218583"/>
                  <a:chExt cx="1766928" cy="2248200"/>
                </a:xfrm>
              </p:grpSpPr>
              <p:sp>
                <p:nvSpPr>
                  <p:cNvPr id="2943" name="Google Shape;2943;p50"/>
                  <p:cNvSpPr/>
                  <p:nvPr/>
                </p:nvSpPr>
                <p:spPr>
                  <a:xfrm rot="10800000">
                    <a:off x="6754387" y="2034783"/>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sp>
                <p:nvSpPr>
                  <p:cNvPr id="2944" name="Google Shape;2944;p50"/>
                  <p:cNvSpPr/>
                  <p:nvPr/>
                </p:nvSpPr>
                <p:spPr>
                  <a:xfrm>
                    <a:off x="6050943" y="218583"/>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u="none" strike="noStrike" cap="none">
                      <a:solidFill>
                        <a:srgbClr val="000000"/>
                      </a:solidFill>
                      <a:latin typeface="Arial"/>
                      <a:ea typeface="Arial"/>
                      <a:cs typeface="Arial"/>
                      <a:sym typeface="Arial"/>
                    </a:endParaRPr>
                  </a:p>
                </p:txBody>
              </p:sp>
            </p:grpSp>
          </p:grpSp>
        </p:grpSp>
        <p:sp>
          <p:nvSpPr>
            <p:cNvPr id="2945" name="Google Shape;2945;p50"/>
            <p:cNvSpPr/>
            <p:nvPr/>
          </p:nvSpPr>
          <p:spPr>
            <a:xfrm>
              <a:off x="6251734" y="8923993"/>
              <a:ext cx="631825" cy="360680"/>
            </a:xfrm>
            <a:prstGeom prst="rect">
              <a:avLst/>
            </a:prstGeom>
            <a:noFill/>
            <a:ln>
              <a:noFill/>
            </a:ln>
          </p:spPr>
          <p:txBody>
            <a:bodyPr spcFirstLastPara="1" wrap="square" lIns="0" tIns="0" rIns="0" bIns="0" anchor="t" anchorCtr="0">
              <a:noAutofit/>
            </a:bodyPr>
            <a:lstStyle/>
            <a:p>
              <a:pPr marL="0" marR="0" lvl="0" indent="0" algn="ctr" rtl="0">
                <a:lnSpc>
                  <a:spcPct val="116000"/>
                </a:lnSpc>
                <a:spcBef>
                  <a:spcPts val="0"/>
                </a:spcBef>
                <a:spcAft>
                  <a:spcPts val="0"/>
                </a:spcAft>
                <a:buNone/>
              </a:pPr>
              <a:r>
                <a:rPr lang="en-US" sz="1000" b="1">
                  <a:solidFill>
                    <a:srgbClr val="008751"/>
                  </a:solidFill>
                  <a:latin typeface="Arial"/>
                  <a:ea typeface="Arial"/>
                  <a:cs typeface="Arial"/>
                  <a:sym typeface="Arial"/>
                </a:rPr>
                <a:t>20,659.4 (MT)</a:t>
              </a:r>
              <a:endParaRPr sz="850">
                <a:solidFill>
                  <a:schemeClr val="dk1"/>
                </a:solidFill>
                <a:latin typeface="Arial"/>
                <a:ea typeface="Arial"/>
                <a:cs typeface="Arial"/>
                <a:sym typeface="Arial"/>
              </a:endParaRPr>
            </a:p>
          </p:txBody>
        </p:sp>
        <p:sp>
          <p:nvSpPr>
            <p:cNvPr id="2946" name="Google Shape;2946;p50"/>
            <p:cNvSpPr/>
            <p:nvPr/>
          </p:nvSpPr>
          <p:spPr>
            <a:xfrm>
              <a:off x="740569" y="8944313"/>
              <a:ext cx="631190" cy="360680"/>
            </a:xfrm>
            <a:prstGeom prst="rect">
              <a:avLst/>
            </a:prstGeom>
            <a:noFill/>
            <a:ln>
              <a:noFill/>
            </a:ln>
          </p:spPr>
          <p:txBody>
            <a:bodyPr spcFirstLastPara="1" wrap="square" lIns="0" tIns="0" rIns="0" bIns="0" anchor="t" anchorCtr="0">
              <a:noAutofit/>
            </a:bodyPr>
            <a:lstStyle/>
            <a:p>
              <a:pPr marL="0" marR="0" lvl="0" indent="0" algn="ctr" rtl="0">
                <a:lnSpc>
                  <a:spcPct val="116000"/>
                </a:lnSpc>
                <a:spcBef>
                  <a:spcPts val="0"/>
                </a:spcBef>
                <a:spcAft>
                  <a:spcPts val="0"/>
                </a:spcAft>
                <a:buNone/>
              </a:pPr>
              <a:r>
                <a:rPr lang="en-US" sz="1000" b="1">
                  <a:solidFill>
                    <a:srgbClr val="008751"/>
                  </a:solidFill>
                  <a:latin typeface="Arial"/>
                  <a:ea typeface="Arial"/>
                  <a:cs typeface="Arial"/>
                  <a:sym typeface="Arial"/>
                </a:rPr>
                <a:t>2,015.2 (MT)</a:t>
              </a:r>
              <a:endParaRPr sz="850">
                <a:solidFill>
                  <a:schemeClr val="dk1"/>
                </a:solidFill>
                <a:latin typeface="Arial"/>
                <a:ea typeface="Arial"/>
                <a:cs typeface="Arial"/>
                <a:sym typeface="Arial"/>
              </a:endParaRPr>
            </a:p>
          </p:txBody>
        </p:sp>
      </p:grpSp>
      <p:sp>
        <p:nvSpPr>
          <p:cNvPr id="2947" name="Google Shape;2947;p50"/>
          <p:cNvSpPr txBox="1"/>
          <p:nvPr/>
        </p:nvSpPr>
        <p:spPr>
          <a:xfrm>
            <a:off x="938689" y="7950609"/>
            <a:ext cx="5752433"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900" b="1" i="1">
                <a:solidFill>
                  <a:schemeClr val="dk1"/>
                </a:solidFill>
                <a:latin typeface="Arial"/>
                <a:ea typeface="Arial"/>
                <a:cs typeface="Arial"/>
                <a:sym typeface="Arial"/>
              </a:rPr>
              <a:t>*Note: The target beneficiaries represent the poorest and most vulnerable households of the Nigerian population amidst the COVID 19 pandemic that has deeply affected the livelihoods of many Nigerians.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2952"/>
        <p:cNvGrpSpPr/>
        <p:nvPr/>
      </p:nvGrpSpPr>
      <p:grpSpPr>
        <a:xfrm>
          <a:off x="0" y="0"/>
          <a:ext cx="0" cy="0"/>
          <a:chOff x="0" y="0"/>
          <a:chExt cx="0" cy="0"/>
        </a:xfrm>
      </p:grpSpPr>
      <p:pic>
        <p:nvPicPr>
          <p:cNvPr id="2953" name="Google Shape;2953;p5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954" name="Google Shape;2954;p5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54</a:t>
            </a:fld>
            <a:endParaRPr sz="500">
              <a:solidFill>
                <a:srgbClr val="161616"/>
              </a:solidFill>
            </a:endParaRPr>
          </a:p>
        </p:txBody>
      </p:sp>
      <p:sp>
        <p:nvSpPr>
          <p:cNvPr id="2955" name="Google Shape;2955;p5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956" name="Google Shape;2956;p5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957" name="Google Shape;2957;p5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958" name="Google Shape;2958;p5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2959" name="Google Shape;2959;p51"/>
          <p:cNvGrpSpPr/>
          <p:nvPr/>
        </p:nvGrpSpPr>
        <p:grpSpPr>
          <a:xfrm>
            <a:off x="1269075" y="3380795"/>
            <a:ext cx="0" cy="0"/>
            <a:chOff x="1269075" y="3380795"/>
            <a:chExt cx="0" cy="0"/>
          </a:xfrm>
        </p:grpSpPr>
        <p:cxnSp>
          <p:nvCxnSpPr>
            <p:cNvPr id="2960" name="Google Shape;2960;p51"/>
            <p:cNvCxnSpPr/>
            <p:nvPr/>
          </p:nvCxnSpPr>
          <p:spPr>
            <a:xfrm>
              <a:off x="1269075" y="3380795"/>
              <a:ext cx="0" cy="0"/>
            </a:xfrm>
            <a:prstGeom prst="straightConnector1">
              <a:avLst/>
            </a:prstGeom>
            <a:noFill/>
            <a:ln>
              <a:noFill/>
            </a:ln>
          </p:spPr>
        </p:cxnSp>
        <p:cxnSp>
          <p:nvCxnSpPr>
            <p:cNvPr id="2961" name="Google Shape;2961;p51"/>
            <p:cNvCxnSpPr/>
            <p:nvPr/>
          </p:nvCxnSpPr>
          <p:spPr>
            <a:xfrm>
              <a:off x="1269075" y="3380795"/>
              <a:ext cx="0" cy="0"/>
            </a:xfrm>
            <a:prstGeom prst="straightConnector1">
              <a:avLst/>
            </a:prstGeom>
            <a:noFill/>
            <a:ln>
              <a:noFill/>
            </a:ln>
          </p:spPr>
        </p:cxnSp>
      </p:grpSp>
      <p:sp>
        <p:nvSpPr>
          <p:cNvPr id="2962" name="Google Shape;2962;p51"/>
          <p:cNvSpPr/>
          <p:nvPr/>
        </p:nvSpPr>
        <p:spPr>
          <a:xfrm>
            <a:off x="312508" y="1518835"/>
            <a:ext cx="7001606" cy="2439480"/>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aphicFrame>
        <p:nvGraphicFramePr>
          <p:cNvPr id="2963" name="Google Shape;2963;p51"/>
          <p:cNvGraphicFramePr/>
          <p:nvPr>
            <p:extLst>
              <p:ext uri="{D42A27DB-BD31-4B8C-83A1-F6EECF244321}">
                <p14:modId xmlns:p14="http://schemas.microsoft.com/office/powerpoint/2010/main" val="867677743"/>
              </p:ext>
            </p:extLst>
          </p:nvPr>
        </p:nvGraphicFramePr>
        <p:xfrm>
          <a:off x="764041" y="2248755"/>
          <a:ext cx="6098540" cy="1951355"/>
        </p:xfrm>
        <a:graphic>
          <a:graphicData uri="http://schemas.openxmlformats.org/drawingml/2006/chart">
            <c:chart xmlns:c="http://schemas.openxmlformats.org/drawingml/2006/chart" xmlns:r="http://schemas.openxmlformats.org/officeDocument/2006/relationships" r:id="rId4"/>
          </a:graphicData>
        </a:graphic>
      </p:graphicFrame>
      <p:sp>
        <p:nvSpPr>
          <p:cNvPr id="2964" name="Google Shape;2964;p51"/>
          <p:cNvSpPr txBox="1"/>
          <p:nvPr/>
        </p:nvSpPr>
        <p:spPr>
          <a:xfrm>
            <a:off x="2696153" y="1625599"/>
            <a:ext cx="2197531" cy="553998"/>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None/>
            </a:pPr>
            <a:r>
              <a:rPr lang="en-US" sz="1200" b="1" dirty="0">
                <a:solidFill>
                  <a:schemeClr val="dk1"/>
                </a:solidFill>
                <a:latin typeface="Arial"/>
                <a:ea typeface="Arial"/>
                <a:cs typeface="Arial"/>
                <a:sym typeface="Arial"/>
              </a:rPr>
              <a:t>Distribution of Food Items</a:t>
            </a:r>
          </a:p>
          <a:p>
            <a:pPr marL="0" marR="0" lvl="0" indent="0" algn="ctr" rtl="0">
              <a:lnSpc>
                <a:spcPct val="100000"/>
              </a:lnSpc>
              <a:spcBef>
                <a:spcPts val="0"/>
              </a:spcBef>
              <a:spcAft>
                <a:spcPts val="0"/>
              </a:spcAft>
              <a:buNone/>
            </a:pPr>
            <a:endParaRPr lang="en-US" sz="1200" b="1" dirty="0">
              <a:solidFill>
                <a:schemeClr val="dk1"/>
              </a:solidFill>
            </a:endParaRPr>
          </a:p>
          <a:p>
            <a:pPr marL="0" marR="0" lvl="0" indent="0" algn="ctr" rtl="0">
              <a:lnSpc>
                <a:spcPct val="100000"/>
              </a:lnSpc>
              <a:spcBef>
                <a:spcPts val="0"/>
              </a:spcBef>
              <a:spcAft>
                <a:spcPts val="0"/>
              </a:spcAft>
              <a:buNone/>
            </a:pPr>
            <a:r>
              <a:rPr lang="en-US" sz="1200" dirty="0">
                <a:solidFill>
                  <a:schemeClr val="dk1"/>
                </a:solidFill>
              </a:rPr>
              <a:t>Phase 1 </a:t>
            </a:r>
            <a:endParaRPr dirty="0"/>
          </a:p>
        </p:txBody>
      </p:sp>
      <p:sp>
        <p:nvSpPr>
          <p:cNvPr id="2965" name="Google Shape;2965;p51"/>
          <p:cNvSpPr/>
          <p:nvPr/>
        </p:nvSpPr>
        <p:spPr>
          <a:xfrm>
            <a:off x="312508" y="4362143"/>
            <a:ext cx="7001606" cy="2439480"/>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966" name="Google Shape;2966;p51"/>
          <p:cNvSpPr txBox="1"/>
          <p:nvPr/>
        </p:nvSpPr>
        <p:spPr>
          <a:xfrm>
            <a:off x="3022169" y="4594176"/>
            <a:ext cx="1425845" cy="184666"/>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None/>
            </a:pPr>
            <a:r>
              <a:rPr lang="en-US" sz="1200">
                <a:solidFill>
                  <a:schemeClr val="dk1"/>
                </a:solidFill>
                <a:latin typeface="Arial"/>
                <a:ea typeface="Arial"/>
                <a:cs typeface="Arial"/>
                <a:sym typeface="Arial"/>
              </a:rPr>
              <a:t>Phase 2</a:t>
            </a:r>
            <a:endParaRPr/>
          </a:p>
        </p:txBody>
      </p:sp>
      <p:graphicFrame>
        <p:nvGraphicFramePr>
          <p:cNvPr id="2967" name="Google Shape;2967;p51"/>
          <p:cNvGraphicFramePr/>
          <p:nvPr>
            <p:extLst>
              <p:ext uri="{D42A27DB-BD31-4B8C-83A1-F6EECF244321}">
                <p14:modId xmlns:p14="http://schemas.microsoft.com/office/powerpoint/2010/main" val="1975971774"/>
              </p:ext>
            </p:extLst>
          </p:nvPr>
        </p:nvGraphicFramePr>
        <p:xfrm>
          <a:off x="633976" y="4754681"/>
          <a:ext cx="6098540" cy="1951355"/>
        </p:xfrm>
        <a:graphic>
          <a:graphicData uri="http://schemas.openxmlformats.org/drawingml/2006/chart">
            <c:chart xmlns:c="http://schemas.openxmlformats.org/drawingml/2006/chart" xmlns:r="http://schemas.openxmlformats.org/officeDocument/2006/relationships" r:id="rId5"/>
          </a:graphicData>
        </a:graphic>
      </p:graphicFrame>
      <p:sp>
        <p:nvSpPr>
          <p:cNvPr id="2968" name="Google Shape;2968;p51"/>
          <p:cNvSpPr/>
          <p:nvPr/>
        </p:nvSpPr>
        <p:spPr>
          <a:xfrm>
            <a:off x="312508" y="6800461"/>
            <a:ext cx="7001606" cy="2439480"/>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969" name="Google Shape;2969;p51"/>
          <p:cNvSpPr txBox="1"/>
          <p:nvPr/>
        </p:nvSpPr>
        <p:spPr>
          <a:xfrm>
            <a:off x="3022169" y="7032494"/>
            <a:ext cx="1425845" cy="184666"/>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None/>
            </a:pPr>
            <a:r>
              <a:rPr lang="en-US" sz="1200">
                <a:solidFill>
                  <a:schemeClr val="dk1"/>
                </a:solidFill>
                <a:latin typeface="Arial"/>
                <a:ea typeface="Arial"/>
                <a:cs typeface="Arial"/>
                <a:sym typeface="Arial"/>
              </a:rPr>
              <a:t>Phase 3</a:t>
            </a:r>
            <a:endParaRPr/>
          </a:p>
        </p:txBody>
      </p:sp>
      <p:graphicFrame>
        <p:nvGraphicFramePr>
          <p:cNvPr id="2970" name="Google Shape;2970;p51"/>
          <p:cNvGraphicFramePr/>
          <p:nvPr>
            <p:extLst>
              <p:ext uri="{D42A27DB-BD31-4B8C-83A1-F6EECF244321}">
                <p14:modId xmlns:p14="http://schemas.microsoft.com/office/powerpoint/2010/main" val="2219149357"/>
              </p:ext>
            </p:extLst>
          </p:nvPr>
        </p:nvGraphicFramePr>
        <p:xfrm>
          <a:off x="745649" y="7264984"/>
          <a:ext cx="6098540" cy="1951355"/>
        </p:xfrm>
        <a:graphic>
          <a:graphicData uri="http://schemas.openxmlformats.org/drawingml/2006/chart">
            <c:chart xmlns:c="http://schemas.openxmlformats.org/drawingml/2006/chart" xmlns:r="http://schemas.openxmlformats.org/officeDocument/2006/relationships" r:id="rId6"/>
          </a:graphicData>
        </a:graphic>
      </p:graphicFrame>
      <p:sp>
        <p:nvSpPr>
          <p:cNvPr id="2971" name="Google Shape;2971;p5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2976"/>
        <p:cNvGrpSpPr/>
        <p:nvPr/>
      </p:nvGrpSpPr>
      <p:grpSpPr>
        <a:xfrm>
          <a:off x="0" y="0"/>
          <a:ext cx="0" cy="0"/>
          <a:chOff x="0" y="0"/>
          <a:chExt cx="0" cy="0"/>
        </a:xfrm>
      </p:grpSpPr>
      <p:pic>
        <p:nvPicPr>
          <p:cNvPr id="2977" name="Google Shape;2977;p5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2978" name="Google Shape;2978;p5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55</a:t>
            </a:fld>
            <a:endParaRPr sz="500">
              <a:solidFill>
                <a:srgbClr val="161616"/>
              </a:solidFill>
            </a:endParaRPr>
          </a:p>
        </p:txBody>
      </p:sp>
      <p:sp>
        <p:nvSpPr>
          <p:cNvPr id="2979" name="Google Shape;2979;p5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2980" name="Google Shape;2980;p5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2981" name="Google Shape;2981;p5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2982" name="Google Shape;2982;p5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2983" name="Google Shape;2983;p52"/>
          <p:cNvGrpSpPr/>
          <p:nvPr/>
        </p:nvGrpSpPr>
        <p:grpSpPr>
          <a:xfrm>
            <a:off x="1269075" y="3380795"/>
            <a:ext cx="0" cy="0"/>
            <a:chOff x="1269075" y="3380795"/>
            <a:chExt cx="0" cy="0"/>
          </a:xfrm>
        </p:grpSpPr>
        <p:cxnSp>
          <p:nvCxnSpPr>
            <p:cNvPr id="2984" name="Google Shape;2984;p52"/>
            <p:cNvCxnSpPr/>
            <p:nvPr/>
          </p:nvCxnSpPr>
          <p:spPr>
            <a:xfrm>
              <a:off x="1269075" y="3380795"/>
              <a:ext cx="0" cy="0"/>
            </a:xfrm>
            <a:prstGeom prst="straightConnector1">
              <a:avLst/>
            </a:prstGeom>
            <a:noFill/>
            <a:ln>
              <a:noFill/>
            </a:ln>
          </p:spPr>
        </p:cxnSp>
        <p:cxnSp>
          <p:nvCxnSpPr>
            <p:cNvPr id="2985" name="Google Shape;2985;p52"/>
            <p:cNvCxnSpPr/>
            <p:nvPr/>
          </p:nvCxnSpPr>
          <p:spPr>
            <a:xfrm>
              <a:off x="1269075" y="3380795"/>
              <a:ext cx="0" cy="0"/>
            </a:xfrm>
            <a:prstGeom prst="straightConnector1">
              <a:avLst/>
            </a:prstGeom>
            <a:noFill/>
            <a:ln>
              <a:noFill/>
            </a:ln>
          </p:spPr>
        </p:cxnSp>
      </p:grpSp>
      <p:sp>
        <p:nvSpPr>
          <p:cNvPr id="2986" name="Google Shape;2986;p5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grpSp>
        <p:nvGrpSpPr>
          <p:cNvPr id="2987" name="Google Shape;2987;p52"/>
          <p:cNvGrpSpPr/>
          <p:nvPr/>
        </p:nvGrpSpPr>
        <p:grpSpPr>
          <a:xfrm>
            <a:off x="445032" y="1830466"/>
            <a:ext cx="6869082" cy="850681"/>
            <a:chOff x="445032" y="1830466"/>
            <a:chExt cx="6869082" cy="850681"/>
          </a:xfrm>
        </p:grpSpPr>
        <p:sp>
          <p:nvSpPr>
            <p:cNvPr id="2988" name="Google Shape;2988;p52"/>
            <p:cNvSpPr txBox="1"/>
            <p:nvPr/>
          </p:nvSpPr>
          <p:spPr>
            <a:xfrm>
              <a:off x="454886" y="2065594"/>
              <a:ext cx="6859228" cy="615553"/>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National Home-Grown School Feeding </a:t>
              </a:r>
              <a:r>
                <a:rPr lang="en-US" sz="1000" dirty="0" err="1">
                  <a:solidFill>
                    <a:schemeClr val="dk1"/>
                  </a:solidFill>
                  <a:latin typeface="Arial"/>
                  <a:ea typeface="Arial"/>
                  <a:cs typeface="Arial"/>
                  <a:sym typeface="Arial"/>
                </a:rPr>
                <a:t>Programme</a:t>
              </a:r>
              <a:r>
                <a:rPr lang="en-US" sz="1000" dirty="0">
                  <a:solidFill>
                    <a:schemeClr val="dk1"/>
                  </a:solidFill>
                  <a:latin typeface="Arial"/>
                  <a:ea typeface="Arial"/>
                  <a:cs typeface="Arial"/>
                  <a:sym typeface="Arial"/>
                </a:rPr>
                <a:t> (NHGSFP) is the government led school feeding </a:t>
              </a:r>
              <a:r>
                <a:rPr lang="en-US" sz="1000" dirty="0" err="1">
                  <a:solidFill>
                    <a:schemeClr val="dk1"/>
                  </a:solidFill>
                  <a:latin typeface="Arial"/>
                  <a:ea typeface="Arial"/>
                  <a:cs typeface="Arial"/>
                  <a:sym typeface="Arial"/>
                </a:rPr>
                <a:t>programme</a:t>
              </a:r>
              <a:r>
                <a:rPr lang="en-US" sz="1000" dirty="0">
                  <a:solidFill>
                    <a:schemeClr val="dk1"/>
                  </a:solidFill>
                  <a:latin typeface="Arial"/>
                  <a:ea typeface="Arial"/>
                  <a:cs typeface="Arial"/>
                  <a:sym typeface="Arial"/>
                </a:rPr>
                <a:t> aimed at improving the health and educational outcomes of public primary school pupils.</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To sustain the NHGSFP initiative, a “Take Home Ration” model was adopted for households </a:t>
              </a:r>
              <a:endParaRPr sz="1000" dirty="0">
                <a:solidFill>
                  <a:schemeClr val="dk1"/>
                </a:solidFill>
                <a:latin typeface="Arial"/>
                <a:ea typeface="Arial"/>
                <a:cs typeface="Arial"/>
                <a:sym typeface="Arial"/>
              </a:endParaRPr>
            </a:p>
          </p:txBody>
        </p:sp>
        <p:grpSp>
          <p:nvGrpSpPr>
            <p:cNvPr id="2989" name="Google Shape;2989;p52"/>
            <p:cNvGrpSpPr/>
            <p:nvPr/>
          </p:nvGrpSpPr>
          <p:grpSpPr>
            <a:xfrm>
              <a:off x="445032" y="1830466"/>
              <a:ext cx="6869082" cy="206375"/>
              <a:chOff x="445032" y="7503920"/>
              <a:chExt cx="6869082" cy="206375"/>
            </a:xfrm>
          </p:grpSpPr>
          <p:sp>
            <p:nvSpPr>
              <p:cNvPr id="2990" name="Google Shape;2990;p52"/>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National Home-Grown School Feeding Programme(HGSFP)</a:t>
                </a:r>
                <a:endParaRPr sz="1000" b="1">
                  <a:solidFill>
                    <a:srgbClr val="175C2C"/>
                  </a:solidFill>
                  <a:latin typeface="Arial"/>
                  <a:ea typeface="Arial"/>
                  <a:cs typeface="Arial"/>
                  <a:sym typeface="Arial"/>
                </a:endParaRPr>
              </a:p>
            </p:txBody>
          </p:sp>
          <p:cxnSp>
            <p:nvCxnSpPr>
              <p:cNvPr id="2991" name="Google Shape;2991;p52"/>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grpSp>
      <p:grpSp>
        <p:nvGrpSpPr>
          <p:cNvPr id="2992" name="Google Shape;2992;p52"/>
          <p:cNvGrpSpPr/>
          <p:nvPr/>
        </p:nvGrpSpPr>
        <p:grpSpPr>
          <a:xfrm>
            <a:off x="80816" y="2781347"/>
            <a:ext cx="7310743" cy="1106805"/>
            <a:chOff x="80816" y="2781347"/>
            <a:chExt cx="7310743" cy="1106805"/>
          </a:xfrm>
        </p:grpSpPr>
        <p:sp>
          <p:nvSpPr>
            <p:cNvPr id="2993" name="Google Shape;2993;p52"/>
            <p:cNvSpPr/>
            <p:nvPr/>
          </p:nvSpPr>
          <p:spPr>
            <a:xfrm>
              <a:off x="2241102" y="2781347"/>
              <a:ext cx="1659147" cy="1106805"/>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t" anchorCtr="0">
              <a:spAutoFit/>
            </a:bodyPr>
            <a:lstStyle/>
            <a:p>
              <a:pPr marL="0" marR="0" lvl="0" indent="0" algn="ctr" rtl="0">
                <a:lnSpc>
                  <a:spcPct val="117000"/>
                </a:lnSpc>
                <a:spcBef>
                  <a:spcPts val="0"/>
                </a:spcBef>
                <a:spcAft>
                  <a:spcPts val="0"/>
                </a:spcAft>
                <a:buNone/>
              </a:pPr>
              <a:r>
                <a:rPr lang="en-US" sz="1000" b="1" i="1">
                  <a:solidFill>
                    <a:srgbClr val="008751"/>
                  </a:solidFill>
                  <a:latin typeface="Arial"/>
                  <a:ea typeface="Arial"/>
                  <a:cs typeface="Arial"/>
                  <a:sym typeface="Arial"/>
                </a:rPr>
                <a:t>FCT: </a:t>
              </a:r>
              <a:endParaRPr sz="850">
                <a:solidFill>
                  <a:schemeClr val="dk1"/>
                </a:solidFill>
                <a:latin typeface="Arial"/>
                <a:ea typeface="Arial"/>
                <a:cs typeface="Arial"/>
                <a:sym typeface="Arial"/>
              </a:endParaRPr>
            </a:p>
            <a:p>
              <a:pPr marL="457200" marR="0" lvl="0" indent="-228600" algn="l" rtl="0">
                <a:lnSpc>
                  <a:spcPct val="117000"/>
                </a:lnSpc>
                <a:spcBef>
                  <a:spcPts val="600"/>
                </a:spcBef>
                <a:spcAft>
                  <a:spcPts val="0"/>
                </a:spcAft>
                <a:buNone/>
              </a:pPr>
              <a:r>
                <a:rPr lang="en-US" sz="1000" b="1" i="1">
                  <a:solidFill>
                    <a:srgbClr val="008751"/>
                  </a:solidFill>
                  <a:latin typeface="Arial"/>
                  <a:ea typeface="Arial"/>
                  <a:cs typeface="Arial"/>
                  <a:sym typeface="Arial"/>
                </a:rPr>
                <a:t>Schools: 404</a:t>
              </a:r>
              <a:endParaRPr sz="850">
                <a:solidFill>
                  <a:schemeClr val="dk1"/>
                </a:solidFill>
                <a:latin typeface="Arial"/>
                <a:ea typeface="Arial"/>
                <a:cs typeface="Arial"/>
                <a:sym typeface="Arial"/>
              </a:endParaRPr>
            </a:p>
            <a:p>
              <a:pPr marL="457200" marR="0" lvl="0" indent="-228600" algn="l" rtl="0">
                <a:lnSpc>
                  <a:spcPct val="117000"/>
                </a:lnSpc>
                <a:spcBef>
                  <a:spcPts val="0"/>
                </a:spcBef>
                <a:spcAft>
                  <a:spcPts val="0"/>
                </a:spcAft>
                <a:buNone/>
              </a:pPr>
              <a:r>
                <a:rPr lang="en-US" sz="1000" b="1" i="1">
                  <a:solidFill>
                    <a:srgbClr val="008751"/>
                  </a:solidFill>
                  <a:latin typeface="Arial"/>
                  <a:ea typeface="Arial"/>
                  <a:cs typeface="Arial"/>
                  <a:sym typeface="Arial"/>
                </a:rPr>
                <a:t>Cooks: 895</a:t>
              </a:r>
              <a:endParaRPr sz="850">
                <a:solidFill>
                  <a:schemeClr val="dk1"/>
                </a:solidFill>
                <a:latin typeface="Arial"/>
                <a:ea typeface="Arial"/>
                <a:cs typeface="Arial"/>
                <a:sym typeface="Arial"/>
              </a:endParaRPr>
            </a:p>
            <a:p>
              <a:pPr marL="457200" marR="0" lvl="0" indent="-228600" algn="l" rtl="0">
                <a:lnSpc>
                  <a:spcPct val="117000"/>
                </a:lnSpc>
                <a:spcBef>
                  <a:spcPts val="0"/>
                </a:spcBef>
                <a:spcAft>
                  <a:spcPts val="0"/>
                </a:spcAft>
                <a:buNone/>
              </a:pPr>
              <a:r>
                <a:rPr lang="en-US" sz="1000" b="1" i="1">
                  <a:solidFill>
                    <a:srgbClr val="008751"/>
                  </a:solidFill>
                  <a:latin typeface="Arial"/>
                  <a:ea typeface="Arial"/>
                  <a:cs typeface="Arial"/>
                  <a:sym typeface="Arial"/>
                </a:rPr>
                <a:t>Pupils: 88,826</a:t>
              </a:r>
              <a:endParaRPr sz="850">
                <a:solidFill>
                  <a:schemeClr val="dk1"/>
                </a:solidFill>
                <a:latin typeface="Arial"/>
                <a:ea typeface="Arial"/>
                <a:cs typeface="Arial"/>
                <a:sym typeface="Arial"/>
              </a:endParaRPr>
            </a:p>
            <a:p>
              <a:pPr marL="457200" marR="0" lvl="0" indent="-228600" algn="l" rtl="0">
                <a:lnSpc>
                  <a:spcPct val="117000"/>
                </a:lnSpc>
                <a:spcBef>
                  <a:spcPts val="0"/>
                </a:spcBef>
                <a:spcAft>
                  <a:spcPts val="0"/>
                </a:spcAft>
                <a:buNone/>
              </a:pPr>
              <a:r>
                <a:rPr lang="en-US" sz="1000" b="1" i="1">
                  <a:solidFill>
                    <a:srgbClr val="008751"/>
                  </a:solidFill>
                  <a:latin typeface="Arial"/>
                  <a:ea typeface="Arial"/>
                  <a:cs typeface="Arial"/>
                  <a:sym typeface="Arial"/>
                </a:rPr>
                <a:t>Households: 29,609</a:t>
              </a:r>
              <a:endParaRPr sz="850">
                <a:solidFill>
                  <a:schemeClr val="dk1"/>
                </a:solidFill>
                <a:latin typeface="Arial"/>
                <a:ea typeface="Arial"/>
                <a:cs typeface="Arial"/>
                <a:sym typeface="Arial"/>
              </a:endParaRPr>
            </a:p>
          </p:txBody>
        </p:sp>
        <p:grpSp>
          <p:nvGrpSpPr>
            <p:cNvPr id="2994" name="Google Shape;2994;p52"/>
            <p:cNvGrpSpPr/>
            <p:nvPr/>
          </p:nvGrpSpPr>
          <p:grpSpPr>
            <a:xfrm>
              <a:off x="80816" y="2813364"/>
              <a:ext cx="996454" cy="971741"/>
              <a:chOff x="-117471" y="114666"/>
              <a:chExt cx="996521" cy="971861"/>
            </a:xfrm>
          </p:grpSpPr>
          <p:grpSp>
            <p:nvGrpSpPr>
              <p:cNvPr id="2995" name="Google Shape;2995;p52"/>
              <p:cNvGrpSpPr/>
              <p:nvPr/>
            </p:nvGrpSpPr>
            <p:grpSpPr>
              <a:xfrm>
                <a:off x="-117471" y="114666"/>
                <a:ext cx="996521" cy="971861"/>
                <a:chOff x="-132769" y="93333"/>
                <a:chExt cx="1126300" cy="1099016"/>
              </a:xfrm>
            </p:grpSpPr>
            <p:grpSp>
              <p:nvGrpSpPr>
                <p:cNvPr id="2996" name="Google Shape;2996;p52"/>
                <p:cNvGrpSpPr/>
                <p:nvPr/>
              </p:nvGrpSpPr>
              <p:grpSpPr>
                <a:xfrm>
                  <a:off x="-132769" y="93333"/>
                  <a:ext cx="1126300" cy="1099016"/>
                  <a:chOff x="-132769" y="93333"/>
                  <a:chExt cx="1126300" cy="1099016"/>
                </a:xfrm>
              </p:grpSpPr>
              <p:sp>
                <p:nvSpPr>
                  <p:cNvPr id="2997" name="Google Shape;2997;p52"/>
                  <p:cNvSpPr/>
                  <p:nvPr/>
                </p:nvSpPr>
                <p:spPr>
                  <a:xfrm rot="8610070">
                    <a:off x="186749" y="779654"/>
                    <a:ext cx="409143" cy="308648"/>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666666"/>
                  </a:solidFill>
                  <a:ln w="9525" cap="flat" cmpd="sng">
                    <a:solidFill>
                      <a:srgbClr val="666666"/>
                    </a:solidFill>
                    <a:prstDash val="solid"/>
                    <a:round/>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998" name="Google Shape;2998;p52"/>
                  <p:cNvSpPr/>
                  <p:nvPr/>
                </p:nvSpPr>
                <p:spPr>
                  <a:xfrm rot="8610070">
                    <a:off x="0" y="277714"/>
                    <a:ext cx="860762" cy="730255"/>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00875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sp>
              <p:nvSpPr>
                <p:cNvPr id="2999" name="Google Shape;2999;p52"/>
                <p:cNvSpPr/>
                <p:nvPr/>
              </p:nvSpPr>
              <p:spPr>
                <a:xfrm>
                  <a:off x="82758" y="350731"/>
                  <a:ext cx="695247" cy="590264"/>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sp>
            <p:nvSpPr>
              <p:cNvPr id="3000" name="Google Shape;3000;p52"/>
              <p:cNvSpPr/>
              <p:nvPr/>
            </p:nvSpPr>
            <p:spPr>
              <a:xfrm rot="5400000">
                <a:off x="692399" y="518544"/>
                <a:ext cx="125277" cy="127686"/>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001" name="Google Shape;3001;p52"/>
              <p:cNvSpPr/>
              <p:nvPr/>
            </p:nvSpPr>
            <p:spPr>
              <a:xfrm>
                <a:off x="143106" y="485919"/>
                <a:ext cx="451485" cy="281339"/>
              </a:xfrm>
              <a:prstGeom prst="rect">
                <a:avLst/>
              </a:prstGeom>
              <a:noFill/>
              <a:ln>
                <a:noFill/>
              </a:ln>
            </p:spPr>
            <p:txBody>
              <a:bodyPr spcFirstLastPara="1" wrap="square" lIns="0" tIns="0" rIns="0" bIns="0" anchor="t" anchorCtr="0">
                <a:spAutoFit/>
              </a:bodyPr>
              <a:lstStyle/>
              <a:p>
                <a:pPr marL="0" marR="0" lvl="0" indent="0" algn="ctr" rtl="0">
                  <a:lnSpc>
                    <a:spcPct val="116000"/>
                  </a:lnSpc>
                  <a:spcBef>
                    <a:spcPts val="0"/>
                  </a:spcBef>
                  <a:spcAft>
                    <a:spcPts val="0"/>
                  </a:spcAft>
                  <a:buNone/>
                </a:pPr>
                <a:r>
                  <a:rPr lang="en-US" sz="1000">
                    <a:solidFill>
                      <a:srgbClr val="000000"/>
                    </a:solidFill>
                    <a:latin typeface="Arial"/>
                    <a:ea typeface="Arial"/>
                    <a:cs typeface="Arial"/>
                    <a:sym typeface="Arial"/>
                  </a:rPr>
                  <a:t>3</a:t>
                </a:r>
                <a:endParaRPr sz="850">
                  <a:solidFill>
                    <a:schemeClr val="dk1"/>
                  </a:solidFill>
                  <a:latin typeface="Arial"/>
                  <a:ea typeface="Arial"/>
                  <a:cs typeface="Arial"/>
                  <a:sym typeface="Arial"/>
                </a:endParaRPr>
              </a:p>
            </p:txBody>
          </p:sp>
        </p:grpSp>
        <p:sp>
          <p:nvSpPr>
            <p:cNvPr id="3002" name="Google Shape;3002;p52"/>
            <p:cNvSpPr/>
            <p:nvPr/>
          </p:nvSpPr>
          <p:spPr>
            <a:xfrm>
              <a:off x="3987075" y="2781347"/>
              <a:ext cx="1658512" cy="1106805"/>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t" anchorCtr="0">
              <a:spAutoFit/>
            </a:bodyPr>
            <a:lstStyle/>
            <a:p>
              <a:pPr marL="0" marR="0" lvl="0" indent="0" algn="ctr" rtl="0">
                <a:lnSpc>
                  <a:spcPct val="117000"/>
                </a:lnSpc>
                <a:spcBef>
                  <a:spcPts val="0"/>
                </a:spcBef>
                <a:spcAft>
                  <a:spcPts val="0"/>
                </a:spcAft>
                <a:buNone/>
              </a:pPr>
              <a:r>
                <a:rPr lang="en-US" sz="1000" b="1" i="1">
                  <a:solidFill>
                    <a:srgbClr val="008751"/>
                  </a:solidFill>
                  <a:latin typeface="Arial"/>
                  <a:ea typeface="Arial"/>
                  <a:cs typeface="Arial"/>
                  <a:sym typeface="Arial"/>
                </a:rPr>
                <a:t>Lagos: </a:t>
              </a:r>
              <a:endParaRPr sz="850">
                <a:solidFill>
                  <a:schemeClr val="dk1"/>
                </a:solidFill>
                <a:latin typeface="Arial"/>
                <a:ea typeface="Arial"/>
                <a:cs typeface="Arial"/>
                <a:sym typeface="Arial"/>
              </a:endParaRPr>
            </a:p>
            <a:p>
              <a:pPr marL="457200" marR="0" lvl="0" indent="-228600" algn="l" rtl="0">
                <a:lnSpc>
                  <a:spcPct val="117000"/>
                </a:lnSpc>
                <a:spcBef>
                  <a:spcPts val="600"/>
                </a:spcBef>
                <a:spcAft>
                  <a:spcPts val="0"/>
                </a:spcAft>
                <a:buNone/>
              </a:pPr>
              <a:r>
                <a:rPr lang="en-US" sz="1000" b="1" i="1">
                  <a:solidFill>
                    <a:srgbClr val="008751"/>
                  </a:solidFill>
                  <a:latin typeface="Arial"/>
                  <a:ea typeface="Arial"/>
                  <a:cs typeface="Arial"/>
                  <a:sym typeface="Arial"/>
                </a:rPr>
                <a:t>Schools: 866</a:t>
              </a:r>
              <a:endParaRPr sz="850">
                <a:solidFill>
                  <a:schemeClr val="dk1"/>
                </a:solidFill>
                <a:latin typeface="Arial"/>
                <a:ea typeface="Arial"/>
                <a:cs typeface="Arial"/>
                <a:sym typeface="Arial"/>
              </a:endParaRPr>
            </a:p>
            <a:p>
              <a:pPr marL="457200" marR="0" lvl="0" indent="-228600" algn="l" rtl="0">
                <a:lnSpc>
                  <a:spcPct val="117000"/>
                </a:lnSpc>
                <a:spcBef>
                  <a:spcPts val="0"/>
                </a:spcBef>
                <a:spcAft>
                  <a:spcPts val="0"/>
                </a:spcAft>
                <a:buNone/>
              </a:pPr>
              <a:r>
                <a:rPr lang="en-US" sz="1000" b="1" i="1">
                  <a:solidFill>
                    <a:srgbClr val="008751"/>
                  </a:solidFill>
                  <a:latin typeface="Arial"/>
                  <a:ea typeface="Arial"/>
                  <a:cs typeface="Arial"/>
                  <a:sym typeface="Arial"/>
                </a:rPr>
                <a:t>Cooks: 1,419</a:t>
              </a:r>
              <a:endParaRPr sz="850">
                <a:solidFill>
                  <a:schemeClr val="dk1"/>
                </a:solidFill>
                <a:latin typeface="Arial"/>
                <a:ea typeface="Arial"/>
                <a:cs typeface="Arial"/>
                <a:sym typeface="Arial"/>
              </a:endParaRPr>
            </a:p>
            <a:p>
              <a:pPr marL="457200" marR="0" lvl="0" indent="-228600" algn="l" rtl="0">
                <a:lnSpc>
                  <a:spcPct val="117000"/>
                </a:lnSpc>
                <a:spcBef>
                  <a:spcPts val="0"/>
                </a:spcBef>
                <a:spcAft>
                  <a:spcPts val="0"/>
                </a:spcAft>
                <a:buNone/>
              </a:pPr>
              <a:r>
                <a:rPr lang="en-US" sz="1000" b="1" i="1">
                  <a:solidFill>
                    <a:srgbClr val="008751"/>
                  </a:solidFill>
                  <a:latin typeface="Arial"/>
                  <a:ea typeface="Arial"/>
                  <a:cs typeface="Arial"/>
                  <a:sym typeface="Arial"/>
                </a:rPr>
                <a:t>Pupils: 112,767</a:t>
              </a:r>
              <a:endParaRPr sz="850">
                <a:solidFill>
                  <a:schemeClr val="dk1"/>
                </a:solidFill>
                <a:latin typeface="Arial"/>
                <a:ea typeface="Arial"/>
                <a:cs typeface="Arial"/>
                <a:sym typeface="Arial"/>
              </a:endParaRPr>
            </a:p>
            <a:p>
              <a:pPr marL="457200" marR="0" lvl="0" indent="-228600" algn="l" rtl="0">
                <a:lnSpc>
                  <a:spcPct val="117000"/>
                </a:lnSpc>
                <a:spcBef>
                  <a:spcPts val="0"/>
                </a:spcBef>
                <a:spcAft>
                  <a:spcPts val="0"/>
                </a:spcAft>
                <a:buNone/>
              </a:pPr>
              <a:r>
                <a:rPr lang="en-US" sz="1000" b="1" i="1">
                  <a:solidFill>
                    <a:srgbClr val="008751"/>
                  </a:solidFill>
                  <a:latin typeface="Arial"/>
                  <a:ea typeface="Arial"/>
                  <a:cs typeface="Arial"/>
                  <a:sym typeface="Arial"/>
                </a:rPr>
                <a:t>Households: 37,589</a:t>
              </a:r>
              <a:endParaRPr sz="850">
                <a:solidFill>
                  <a:schemeClr val="dk1"/>
                </a:solidFill>
                <a:latin typeface="Arial"/>
                <a:ea typeface="Arial"/>
                <a:cs typeface="Arial"/>
                <a:sym typeface="Arial"/>
              </a:endParaRPr>
            </a:p>
          </p:txBody>
        </p:sp>
        <p:sp>
          <p:nvSpPr>
            <p:cNvPr id="3003" name="Google Shape;3003;p52"/>
            <p:cNvSpPr/>
            <p:nvPr/>
          </p:nvSpPr>
          <p:spPr>
            <a:xfrm>
              <a:off x="5733047" y="2781347"/>
              <a:ext cx="1658512" cy="1106805"/>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t" anchorCtr="0">
              <a:spAutoFit/>
            </a:bodyPr>
            <a:lstStyle/>
            <a:p>
              <a:pPr marL="0" marR="0" lvl="0" indent="0" algn="ctr" rtl="0">
                <a:lnSpc>
                  <a:spcPct val="117000"/>
                </a:lnSpc>
                <a:spcBef>
                  <a:spcPts val="0"/>
                </a:spcBef>
                <a:spcAft>
                  <a:spcPts val="0"/>
                </a:spcAft>
                <a:buNone/>
              </a:pPr>
              <a:r>
                <a:rPr lang="en-US" sz="1000" b="1" i="1">
                  <a:solidFill>
                    <a:srgbClr val="008751"/>
                  </a:solidFill>
                  <a:latin typeface="Arial"/>
                  <a:ea typeface="Arial"/>
                  <a:cs typeface="Arial"/>
                  <a:sym typeface="Arial"/>
                </a:rPr>
                <a:t>Ogun: </a:t>
              </a:r>
              <a:endParaRPr sz="850">
                <a:solidFill>
                  <a:schemeClr val="dk1"/>
                </a:solidFill>
                <a:latin typeface="Arial"/>
                <a:ea typeface="Arial"/>
                <a:cs typeface="Arial"/>
                <a:sym typeface="Arial"/>
              </a:endParaRPr>
            </a:p>
            <a:p>
              <a:pPr marL="457200" marR="0" lvl="0" indent="-228600" algn="l" rtl="0">
                <a:lnSpc>
                  <a:spcPct val="117000"/>
                </a:lnSpc>
                <a:spcBef>
                  <a:spcPts val="600"/>
                </a:spcBef>
                <a:spcAft>
                  <a:spcPts val="0"/>
                </a:spcAft>
                <a:buNone/>
              </a:pPr>
              <a:r>
                <a:rPr lang="en-US" sz="1000" b="1" i="1">
                  <a:solidFill>
                    <a:srgbClr val="008751"/>
                  </a:solidFill>
                  <a:latin typeface="Arial"/>
                  <a:ea typeface="Arial"/>
                  <a:cs typeface="Arial"/>
                  <a:sym typeface="Arial"/>
                </a:rPr>
                <a:t>Schools: 1,589</a:t>
              </a:r>
              <a:endParaRPr sz="850">
                <a:solidFill>
                  <a:schemeClr val="dk1"/>
                </a:solidFill>
                <a:latin typeface="Arial"/>
                <a:ea typeface="Arial"/>
                <a:cs typeface="Arial"/>
                <a:sym typeface="Arial"/>
              </a:endParaRPr>
            </a:p>
            <a:p>
              <a:pPr marL="457200" marR="0" lvl="0" indent="-228600" algn="l" rtl="0">
                <a:lnSpc>
                  <a:spcPct val="117000"/>
                </a:lnSpc>
                <a:spcBef>
                  <a:spcPts val="0"/>
                </a:spcBef>
                <a:spcAft>
                  <a:spcPts val="0"/>
                </a:spcAft>
                <a:buNone/>
              </a:pPr>
              <a:r>
                <a:rPr lang="en-US" sz="1000" b="1" i="1">
                  <a:solidFill>
                    <a:srgbClr val="008751"/>
                  </a:solidFill>
                  <a:latin typeface="Arial"/>
                  <a:ea typeface="Arial"/>
                  <a:cs typeface="Arial"/>
                  <a:sym typeface="Arial"/>
                </a:rPr>
                <a:t>Cooks: 3,577</a:t>
              </a:r>
              <a:endParaRPr sz="850">
                <a:solidFill>
                  <a:schemeClr val="dk1"/>
                </a:solidFill>
                <a:latin typeface="Arial"/>
                <a:ea typeface="Arial"/>
                <a:cs typeface="Arial"/>
                <a:sym typeface="Arial"/>
              </a:endParaRPr>
            </a:p>
            <a:p>
              <a:pPr marL="457200" marR="0" lvl="0" indent="-228600" algn="l" rtl="0">
                <a:lnSpc>
                  <a:spcPct val="117000"/>
                </a:lnSpc>
                <a:spcBef>
                  <a:spcPts val="0"/>
                </a:spcBef>
                <a:spcAft>
                  <a:spcPts val="0"/>
                </a:spcAft>
                <a:buNone/>
              </a:pPr>
              <a:r>
                <a:rPr lang="en-US" sz="1000" b="1" i="1">
                  <a:solidFill>
                    <a:srgbClr val="008751"/>
                  </a:solidFill>
                  <a:latin typeface="Arial"/>
                  <a:ea typeface="Arial"/>
                  <a:cs typeface="Arial"/>
                  <a:sym typeface="Arial"/>
                </a:rPr>
                <a:t>Pupils: 181,172</a:t>
              </a:r>
              <a:endParaRPr sz="850">
                <a:solidFill>
                  <a:schemeClr val="dk1"/>
                </a:solidFill>
                <a:latin typeface="Arial"/>
                <a:ea typeface="Arial"/>
                <a:cs typeface="Arial"/>
                <a:sym typeface="Arial"/>
              </a:endParaRPr>
            </a:p>
            <a:p>
              <a:pPr marL="457200" marR="0" lvl="0" indent="-228600" algn="l" rtl="0">
                <a:lnSpc>
                  <a:spcPct val="117000"/>
                </a:lnSpc>
                <a:spcBef>
                  <a:spcPts val="0"/>
                </a:spcBef>
                <a:spcAft>
                  <a:spcPts val="0"/>
                </a:spcAft>
                <a:buNone/>
              </a:pPr>
              <a:r>
                <a:rPr lang="en-US" sz="1000" b="1" i="1">
                  <a:solidFill>
                    <a:srgbClr val="008751"/>
                  </a:solidFill>
                  <a:latin typeface="Arial"/>
                  <a:ea typeface="Arial"/>
                  <a:cs typeface="Arial"/>
                  <a:sym typeface="Arial"/>
                </a:rPr>
                <a:t>Households: 60,391</a:t>
              </a:r>
              <a:endParaRPr sz="850">
                <a:solidFill>
                  <a:schemeClr val="dk1"/>
                </a:solidFill>
                <a:latin typeface="Arial"/>
                <a:ea typeface="Arial"/>
                <a:cs typeface="Arial"/>
                <a:sym typeface="Arial"/>
              </a:endParaRPr>
            </a:p>
          </p:txBody>
        </p:sp>
        <p:sp>
          <p:nvSpPr>
            <p:cNvPr id="3004" name="Google Shape;3004;p52"/>
            <p:cNvSpPr/>
            <p:nvPr/>
          </p:nvSpPr>
          <p:spPr>
            <a:xfrm>
              <a:off x="1017104" y="3207054"/>
              <a:ext cx="1196813" cy="255391"/>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t" anchorCtr="0">
              <a:spAutoFit/>
            </a:bodyPr>
            <a:lstStyle/>
            <a:p>
              <a:pPr marL="0" marR="0" lvl="0" indent="0" algn="ctr" rtl="0">
                <a:lnSpc>
                  <a:spcPct val="116000"/>
                </a:lnSpc>
                <a:spcBef>
                  <a:spcPts val="0"/>
                </a:spcBef>
                <a:spcAft>
                  <a:spcPts val="0"/>
                </a:spcAft>
                <a:buNone/>
              </a:pPr>
              <a:r>
                <a:rPr lang="en-US" sz="1000" b="1" i="1">
                  <a:solidFill>
                    <a:srgbClr val="008751"/>
                  </a:solidFill>
                  <a:latin typeface="Arial"/>
                  <a:ea typeface="Arial"/>
                  <a:cs typeface="Arial"/>
                  <a:sym typeface="Arial"/>
                </a:rPr>
                <a:t>States Reached</a:t>
              </a:r>
              <a:endParaRPr sz="1000" b="1" i="1">
                <a:solidFill>
                  <a:srgbClr val="008751"/>
                </a:solidFill>
                <a:latin typeface="Arial"/>
                <a:ea typeface="Arial"/>
                <a:cs typeface="Arial"/>
                <a:sym typeface="Arial"/>
              </a:endParaRPr>
            </a:p>
          </p:txBody>
        </p:sp>
      </p:grpSp>
      <p:grpSp>
        <p:nvGrpSpPr>
          <p:cNvPr id="3005" name="Google Shape;3005;p52"/>
          <p:cNvGrpSpPr/>
          <p:nvPr/>
        </p:nvGrpSpPr>
        <p:grpSpPr>
          <a:xfrm>
            <a:off x="444801" y="4026773"/>
            <a:ext cx="6700236" cy="2252177"/>
            <a:chOff x="444801" y="4212302"/>
            <a:chExt cx="6700236" cy="2252177"/>
          </a:xfrm>
        </p:grpSpPr>
        <p:sp>
          <p:nvSpPr>
            <p:cNvPr id="3006" name="Google Shape;3006;p52"/>
            <p:cNvSpPr txBox="1"/>
            <p:nvPr/>
          </p:nvSpPr>
          <p:spPr>
            <a:xfrm>
              <a:off x="715172" y="4318106"/>
              <a:ext cx="2395193" cy="251015"/>
            </a:xfrm>
            <a:prstGeom prst="rect">
              <a:avLst/>
            </a:prstGeom>
            <a:noFill/>
            <a:ln>
              <a:noFill/>
            </a:ln>
          </p:spPr>
          <p:txBody>
            <a:bodyPr spcFirstLastPara="1" wrap="square" lIns="0" tIns="0" rIns="0" bIns="0" anchor="t" anchorCtr="0">
              <a:noAutofit/>
            </a:bodyPr>
            <a:lstStyle/>
            <a:p>
              <a:pPr marL="0" marR="0" lvl="0" indent="0" algn="l" rtl="0">
                <a:lnSpc>
                  <a:spcPct val="117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Take Home Ration Package:</a:t>
              </a:r>
              <a:endParaRPr sz="850" b="0" i="0" u="none" strike="noStrike" cap="none">
                <a:solidFill>
                  <a:srgbClr val="000000"/>
                </a:solidFill>
                <a:latin typeface="Arial"/>
                <a:ea typeface="Arial"/>
                <a:cs typeface="Arial"/>
                <a:sym typeface="Arial"/>
              </a:endParaRPr>
            </a:p>
          </p:txBody>
        </p:sp>
        <p:sp>
          <p:nvSpPr>
            <p:cNvPr id="3007" name="Google Shape;3007;p52"/>
            <p:cNvSpPr/>
            <p:nvPr/>
          </p:nvSpPr>
          <p:spPr>
            <a:xfrm>
              <a:off x="444801" y="4212302"/>
              <a:ext cx="6700236" cy="2252177"/>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nvGrpSpPr>
            <p:cNvPr id="3008" name="Google Shape;3008;p52"/>
            <p:cNvGrpSpPr/>
            <p:nvPr/>
          </p:nvGrpSpPr>
          <p:grpSpPr>
            <a:xfrm>
              <a:off x="715174" y="4569488"/>
              <a:ext cx="1998679" cy="560134"/>
              <a:chOff x="60689" y="1143321"/>
              <a:chExt cx="2016511" cy="695325"/>
            </a:xfrm>
          </p:grpSpPr>
          <p:sp>
            <p:nvSpPr>
              <p:cNvPr id="3009" name="Google Shape;3009;p52"/>
              <p:cNvSpPr/>
              <p:nvPr/>
            </p:nvSpPr>
            <p:spPr>
              <a:xfrm>
                <a:off x="970987" y="1143321"/>
                <a:ext cx="1106213" cy="695325"/>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rgbClr val="FFFFFF"/>
                  </a:buClr>
                  <a:buSzPts val="1000"/>
                  <a:buFont typeface="Arial"/>
                  <a:buNone/>
                </a:pPr>
                <a:r>
                  <a:rPr lang="en-US" sz="1000" b="0" i="0" u="none" strike="noStrike" cap="none">
                    <a:solidFill>
                      <a:srgbClr val="FFFFFF"/>
                    </a:solidFill>
                    <a:latin typeface="Arial"/>
                    <a:ea typeface="Arial"/>
                    <a:cs typeface="Arial"/>
                    <a:sym typeface="Arial"/>
                  </a:rPr>
                  <a:t>Rice</a:t>
                </a:r>
                <a:endParaRPr sz="850" b="0" i="0" u="none" strike="noStrike" cap="none">
                  <a:solidFill>
                    <a:srgbClr val="000000"/>
                  </a:solidFill>
                  <a:latin typeface="Arial"/>
                  <a:ea typeface="Arial"/>
                  <a:cs typeface="Arial"/>
                  <a:sym typeface="Arial"/>
                </a:endParaRPr>
              </a:p>
              <a:p>
                <a:pPr marL="0" marR="0" lvl="0" indent="0" algn="ctr" rtl="0">
                  <a:spcBef>
                    <a:spcPts val="200"/>
                  </a:spcBef>
                  <a:spcAft>
                    <a:spcPts val="0"/>
                  </a:spcAft>
                  <a:buClr>
                    <a:srgbClr val="FFFFFF"/>
                  </a:buClr>
                  <a:buSzPts val="1000"/>
                  <a:buFont typeface="Arial"/>
                  <a:buNone/>
                </a:pPr>
                <a:r>
                  <a:rPr lang="en-US" sz="1000" b="0" i="0" u="none" strike="noStrike" cap="none">
                    <a:solidFill>
                      <a:srgbClr val="FFFFFF"/>
                    </a:solidFill>
                    <a:latin typeface="Arial"/>
                    <a:ea typeface="Arial"/>
                    <a:cs typeface="Arial"/>
                    <a:sym typeface="Arial"/>
                  </a:rPr>
                  <a:t>5kg</a:t>
                </a:r>
                <a:endParaRPr sz="850" b="0" i="0" u="none" strike="noStrike" cap="none">
                  <a:solidFill>
                    <a:srgbClr val="000000"/>
                  </a:solidFill>
                  <a:latin typeface="Arial"/>
                  <a:ea typeface="Arial"/>
                  <a:cs typeface="Arial"/>
                  <a:sym typeface="Arial"/>
                </a:endParaRPr>
              </a:p>
            </p:txBody>
          </p:sp>
          <p:pic>
            <p:nvPicPr>
              <p:cNvPr id="3010" name="Google Shape;3010;p52"/>
              <p:cNvPicPr preferRelativeResize="0"/>
              <p:nvPr/>
            </p:nvPicPr>
            <p:blipFill rotWithShape="1">
              <a:blip r:embed="rId4">
                <a:alphaModFix/>
              </a:blip>
              <a:srcRect/>
              <a:stretch/>
            </p:blipFill>
            <p:spPr>
              <a:xfrm>
                <a:off x="60689" y="1143321"/>
                <a:ext cx="872197" cy="694944"/>
              </a:xfrm>
              <a:prstGeom prst="rect">
                <a:avLst/>
              </a:prstGeom>
              <a:noFill/>
              <a:ln>
                <a:noFill/>
              </a:ln>
            </p:spPr>
          </p:pic>
        </p:grpSp>
        <p:grpSp>
          <p:nvGrpSpPr>
            <p:cNvPr id="3011" name="Google Shape;3011;p52"/>
            <p:cNvGrpSpPr/>
            <p:nvPr/>
          </p:nvGrpSpPr>
          <p:grpSpPr>
            <a:xfrm>
              <a:off x="2812008" y="4579571"/>
              <a:ext cx="2000740" cy="560134"/>
              <a:chOff x="2025241" y="1153856"/>
              <a:chExt cx="1989946" cy="696467"/>
            </a:xfrm>
          </p:grpSpPr>
          <p:sp>
            <p:nvSpPr>
              <p:cNvPr id="3012" name="Google Shape;3012;p52"/>
              <p:cNvSpPr/>
              <p:nvPr/>
            </p:nvSpPr>
            <p:spPr>
              <a:xfrm>
                <a:off x="2908974" y="1154617"/>
                <a:ext cx="1106213" cy="695325"/>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rgbClr val="FFFFFF"/>
                  </a:buClr>
                  <a:buSzPts val="1000"/>
                  <a:buFont typeface="Arial"/>
                  <a:buNone/>
                </a:pPr>
                <a:r>
                  <a:rPr lang="en-US" sz="1000" b="0" i="0" u="none" strike="noStrike" cap="none">
                    <a:solidFill>
                      <a:srgbClr val="FFFFFF"/>
                    </a:solidFill>
                    <a:latin typeface="Arial"/>
                    <a:ea typeface="Arial"/>
                    <a:cs typeface="Arial"/>
                    <a:sym typeface="Arial"/>
                  </a:rPr>
                  <a:t>Beans</a:t>
                </a:r>
                <a:endParaRPr sz="850" b="0" i="0" u="none" strike="noStrike" cap="none">
                  <a:solidFill>
                    <a:srgbClr val="000000"/>
                  </a:solidFill>
                  <a:latin typeface="Arial"/>
                  <a:ea typeface="Arial"/>
                  <a:cs typeface="Arial"/>
                  <a:sym typeface="Arial"/>
                </a:endParaRPr>
              </a:p>
              <a:p>
                <a:pPr marL="0" marR="0" lvl="0" indent="0" algn="ctr" rtl="0">
                  <a:spcBef>
                    <a:spcPts val="200"/>
                  </a:spcBef>
                  <a:spcAft>
                    <a:spcPts val="0"/>
                  </a:spcAft>
                  <a:buClr>
                    <a:srgbClr val="FFFFFF"/>
                  </a:buClr>
                  <a:buSzPts val="1000"/>
                  <a:buFont typeface="Arial"/>
                  <a:buNone/>
                </a:pPr>
                <a:r>
                  <a:rPr lang="en-US" sz="1000" b="0" i="0" u="none" strike="noStrike" cap="none">
                    <a:solidFill>
                      <a:srgbClr val="FFFFFF"/>
                    </a:solidFill>
                    <a:latin typeface="Arial"/>
                    <a:ea typeface="Arial"/>
                    <a:cs typeface="Arial"/>
                    <a:sym typeface="Arial"/>
                  </a:rPr>
                  <a:t>5kg</a:t>
                </a:r>
                <a:endParaRPr sz="850" b="0" i="0" u="none" strike="noStrike" cap="none">
                  <a:solidFill>
                    <a:srgbClr val="000000"/>
                  </a:solidFill>
                  <a:latin typeface="Arial"/>
                  <a:ea typeface="Arial"/>
                  <a:cs typeface="Arial"/>
                  <a:sym typeface="Arial"/>
                </a:endParaRPr>
              </a:p>
            </p:txBody>
          </p:sp>
          <p:pic>
            <p:nvPicPr>
              <p:cNvPr id="3013" name="Google Shape;3013;p52"/>
              <p:cNvPicPr preferRelativeResize="0"/>
              <p:nvPr/>
            </p:nvPicPr>
            <p:blipFill rotWithShape="1">
              <a:blip r:embed="rId5">
                <a:alphaModFix/>
              </a:blip>
              <a:srcRect/>
              <a:stretch/>
            </p:blipFill>
            <p:spPr>
              <a:xfrm>
                <a:off x="2025241" y="1153856"/>
                <a:ext cx="826550" cy="696467"/>
              </a:xfrm>
              <a:prstGeom prst="rect">
                <a:avLst/>
              </a:prstGeom>
              <a:noFill/>
              <a:ln>
                <a:noFill/>
              </a:ln>
            </p:spPr>
          </p:pic>
        </p:grpSp>
        <p:grpSp>
          <p:nvGrpSpPr>
            <p:cNvPr id="3014" name="Google Shape;3014;p52"/>
            <p:cNvGrpSpPr/>
            <p:nvPr/>
          </p:nvGrpSpPr>
          <p:grpSpPr>
            <a:xfrm>
              <a:off x="715173" y="5793737"/>
              <a:ext cx="2000738" cy="560134"/>
              <a:chOff x="60688" y="2422390"/>
              <a:chExt cx="2016511" cy="695325"/>
            </a:xfrm>
          </p:grpSpPr>
          <p:sp>
            <p:nvSpPr>
              <p:cNvPr id="3015" name="Google Shape;3015;p52"/>
              <p:cNvSpPr/>
              <p:nvPr/>
            </p:nvSpPr>
            <p:spPr>
              <a:xfrm>
                <a:off x="970986" y="2422390"/>
                <a:ext cx="1106213" cy="695325"/>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1000"/>
                  <a:buFont typeface="Arial"/>
                  <a:buNone/>
                </a:pPr>
                <a:r>
                  <a:rPr lang="en-US" sz="1000" b="0" i="0" u="none" strike="noStrike" cap="none">
                    <a:solidFill>
                      <a:srgbClr val="FFFFFF"/>
                    </a:solidFill>
                    <a:latin typeface="Arial"/>
                    <a:ea typeface="Arial"/>
                    <a:cs typeface="Arial"/>
                    <a:sym typeface="Arial"/>
                  </a:rPr>
                  <a:t>Tomato Paste</a:t>
                </a:r>
                <a:r>
                  <a:rPr lang="en-US" sz="1000" b="0" i="0" u="none" strike="noStrike" cap="none">
                    <a:solidFill>
                      <a:srgbClr val="000000"/>
                    </a:solidFill>
                    <a:latin typeface="Arial"/>
                    <a:ea typeface="Arial"/>
                    <a:cs typeface="Arial"/>
                    <a:sym typeface="Arial"/>
                  </a:rPr>
                  <a:t> </a:t>
                </a:r>
                <a:r>
                  <a:rPr lang="en-US" sz="1000" b="0" i="0" u="none" strike="noStrike" cap="none">
                    <a:solidFill>
                      <a:srgbClr val="FFFFFF"/>
                    </a:solidFill>
                    <a:latin typeface="Arial"/>
                    <a:ea typeface="Arial"/>
                    <a:cs typeface="Arial"/>
                    <a:sym typeface="Arial"/>
                  </a:rPr>
                  <a:t>140gm</a:t>
                </a:r>
                <a:endParaRPr sz="850" b="0" i="0" u="none" strike="noStrike" cap="none">
                  <a:solidFill>
                    <a:srgbClr val="000000"/>
                  </a:solidFill>
                  <a:latin typeface="Arial"/>
                  <a:ea typeface="Arial"/>
                  <a:cs typeface="Arial"/>
                  <a:sym typeface="Arial"/>
                </a:endParaRPr>
              </a:p>
            </p:txBody>
          </p:sp>
          <p:pic>
            <p:nvPicPr>
              <p:cNvPr id="3016" name="Google Shape;3016;p52"/>
              <p:cNvPicPr preferRelativeResize="0"/>
              <p:nvPr/>
            </p:nvPicPr>
            <p:blipFill/>
            <p:spPr>
              <a:xfrm>
                <a:off x="60688" y="2441710"/>
                <a:ext cx="885360" cy="656308"/>
              </a:xfrm>
              <a:prstGeom prst="rect">
                <a:avLst/>
              </a:prstGeom>
              <a:solidFill>
                <a:srgbClr val="FFFFFF"/>
              </a:solidFill>
              <a:ln>
                <a:noFill/>
              </a:ln>
            </p:spPr>
          </p:pic>
        </p:grpSp>
        <p:grpSp>
          <p:nvGrpSpPr>
            <p:cNvPr id="3017" name="Google Shape;3017;p52"/>
            <p:cNvGrpSpPr/>
            <p:nvPr/>
          </p:nvGrpSpPr>
          <p:grpSpPr>
            <a:xfrm>
              <a:off x="715174" y="5181612"/>
              <a:ext cx="2000738" cy="560134"/>
              <a:chOff x="60689" y="1782855"/>
              <a:chExt cx="2029675" cy="695325"/>
            </a:xfrm>
          </p:grpSpPr>
          <p:pic>
            <p:nvPicPr>
              <p:cNvPr id="3018" name="Google Shape;3018;p52"/>
              <p:cNvPicPr preferRelativeResize="0"/>
              <p:nvPr/>
            </p:nvPicPr>
            <p:blipFill rotWithShape="1">
              <a:blip r:embed="rId6">
                <a:alphaModFix/>
              </a:blip>
              <a:srcRect/>
              <a:stretch/>
            </p:blipFill>
            <p:spPr>
              <a:xfrm>
                <a:off x="60689" y="1807041"/>
                <a:ext cx="872675" cy="647332"/>
              </a:xfrm>
              <a:prstGeom prst="rect">
                <a:avLst/>
              </a:prstGeom>
              <a:noFill/>
              <a:ln>
                <a:noFill/>
              </a:ln>
            </p:spPr>
          </p:pic>
          <p:sp>
            <p:nvSpPr>
              <p:cNvPr id="3019" name="Google Shape;3019;p52"/>
              <p:cNvSpPr/>
              <p:nvPr/>
            </p:nvSpPr>
            <p:spPr>
              <a:xfrm>
                <a:off x="984151" y="1782855"/>
                <a:ext cx="1106213" cy="695325"/>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rgbClr val="FFFFFF"/>
                  </a:buClr>
                  <a:buSzPts val="1000"/>
                  <a:buFont typeface="Arial"/>
                  <a:buNone/>
                </a:pPr>
                <a:r>
                  <a:rPr lang="en-US" sz="1000" b="0" i="0" u="none" strike="noStrike" cap="none">
                    <a:solidFill>
                      <a:srgbClr val="FFFFFF"/>
                    </a:solidFill>
                    <a:latin typeface="Arial"/>
                    <a:ea typeface="Arial"/>
                    <a:cs typeface="Arial"/>
                    <a:sym typeface="Arial"/>
                  </a:rPr>
                  <a:t>Vegetable Oil</a:t>
                </a:r>
                <a:endParaRPr sz="850" b="0" i="0" u="none" strike="noStrike" cap="none">
                  <a:solidFill>
                    <a:srgbClr val="000000"/>
                  </a:solidFill>
                  <a:latin typeface="Arial"/>
                  <a:ea typeface="Arial"/>
                  <a:cs typeface="Arial"/>
                  <a:sym typeface="Arial"/>
                </a:endParaRPr>
              </a:p>
              <a:p>
                <a:pPr marL="0" marR="0" lvl="0" indent="0" algn="ctr" rtl="0">
                  <a:spcBef>
                    <a:spcPts val="200"/>
                  </a:spcBef>
                  <a:spcAft>
                    <a:spcPts val="0"/>
                  </a:spcAft>
                  <a:buClr>
                    <a:srgbClr val="FFFFFF"/>
                  </a:buClr>
                  <a:buSzPts val="1000"/>
                  <a:buFont typeface="Arial"/>
                  <a:buNone/>
                </a:pPr>
                <a:r>
                  <a:rPr lang="en-US" sz="1000" b="0" i="0" u="none" strike="noStrike" cap="none">
                    <a:solidFill>
                      <a:srgbClr val="FFFFFF"/>
                    </a:solidFill>
                    <a:latin typeface="Arial"/>
                    <a:ea typeface="Arial"/>
                    <a:cs typeface="Arial"/>
                    <a:sym typeface="Arial"/>
                  </a:rPr>
                  <a:t>500ml</a:t>
                </a:r>
                <a:endParaRPr sz="850" b="0" i="0" u="none" strike="noStrike" cap="none">
                  <a:solidFill>
                    <a:srgbClr val="000000"/>
                  </a:solidFill>
                  <a:latin typeface="Arial"/>
                  <a:ea typeface="Arial"/>
                  <a:cs typeface="Arial"/>
                  <a:sym typeface="Arial"/>
                </a:endParaRPr>
              </a:p>
            </p:txBody>
          </p:sp>
        </p:grpSp>
        <p:grpSp>
          <p:nvGrpSpPr>
            <p:cNvPr id="3020" name="Google Shape;3020;p52"/>
            <p:cNvGrpSpPr/>
            <p:nvPr/>
          </p:nvGrpSpPr>
          <p:grpSpPr>
            <a:xfrm>
              <a:off x="4886905" y="4579571"/>
              <a:ext cx="2000738" cy="560134"/>
              <a:chOff x="3969242" y="1153856"/>
              <a:chExt cx="2019097" cy="696087"/>
            </a:xfrm>
          </p:grpSpPr>
          <p:sp>
            <p:nvSpPr>
              <p:cNvPr id="3021" name="Google Shape;3021;p52"/>
              <p:cNvSpPr/>
              <p:nvPr/>
            </p:nvSpPr>
            <p:spPr>
              <a:xfrm>
                <a:off x="4882126" y="1153856"/>
                <a:ext cx="1106213" cy="695325"/>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rgbClr val="FFFFFF"/>
                  </a:buClr>
                  <a:buSzPts val="1000"/>
                  <a:buFont typeface="Arial"/>
                  <a:buNone/>
                </a:pPr>
                <a:r>
                  <a:rPr lang="en-US" sz="1000" b="0" i="0" u="none" strike="noStrike" cap="none">
                    <a:solidFill>
                      <a:srgbClr val="FFFFFF"/>
                    </a:solidFill>
                    <a:latin typeface="Arial"/>
                    <a:ea typeface="Arial"/>
                    <a:cs typeface="Arial"/>
                    <a:sym typeface="Arial"/>
                  </a:rPr>
                  <a:t>Salt</a:t>
                </a:r>
                <a:endParaRPr sz="850" b="0" i="0" u="none" strike="noStrike" cap="none">
                  <a:solidFill>
                    <a:srgbClr val="000000"/>
                  </a:solidFill>
                  <a:latin typeface="Arial"/>
                  <a:ea typeface="Arial"/>
                  <a:cs typeface="Arial"/>
                  <a:sym typeface="Arial"/>
                </a:endParaRPr>
              </a:p>
              <a:p>
                <a:pPr marL="0" marR="0" lvl="0" indent="0" algn="ctr" rtl="0">
                  <a:spcBef>
                    <a:spcPts val="200"/>
                  </a:spcBef>
                  <a:spcAft>
                    <a:spcPts val="0"/>
                  </a:spcAft>
                  <a:buClr>
                    <a:srgbClr val="FFFFFF"/>
                  </a:buClr>
                  <a:buSzPts val="1000"/>
                  <a:buFont typeface="Arial"/>
                  <a:buNone/>
                </a:pPr>
                <a:r>
                  <a:rPr lang="en-US" sz="1000" b="0" i="0" u="none" strike="noStrike" cap="none">
                    <a:solidFill>
                      <a:srgbClr val="FFFFFF"/>
                    </a:solidFill>
                    <a:latin typeface="Arial"/>
                    <a:ea typeface="Arial"/>
                    <a:cs typeface="Arial"/>
                    <a:sym typeface="Arial"/>
                  </a:rPr>
                  <a:t>500mg</a:t>
                </a:r>
                <a:endParaRPr sz="850" b="0" i="0" u="none" strike="noStrike" cap="none">
                  <a:solidFill>
                    <a:srgbClr val="000000"/>
                  </a:solidFill>
                  <a:latin typeface="Arial"/>
                  <a:ea typeface="Arial"/>
                  <a:cs typeface="Arial"/>
                  <a:sym typeface="Arial"/>
                </a:endParaRPr>
              </a:p>
            </p:txBody>
          </p:sp>
          <p:pic>
            <p:nvPicPr>
              <p:cNvPr id="3022" name="Google Shape;3022;p52" descr="A picture containing cake, food, piece, sugar&#10;&#10;Description automatically generated"/>
              <p:cNvPicPr preferRelativeResize="0"/>
              <p:nvPr/>
            </p:nvPicPr>
            <p:blipFill rotWithShape="1">
              <a:blip r:embed="rId7">
                <a:alphaModFix/>
              </a:blip>
              <a:srcRect/>
              <a:stretch/>
            </p:blipFill>
            <p:spPr>
              <a:xfrm>
                <a:off x="3969242" y="1153856"/>
                <a:ext cx="885361" cy="696087"/>
              </a:xfrm>
              <a:prstGeom prst="rect">
                <a:avLst/>
              </a:prstGeom>
              <a:noFill/>
              <a:ln>
                <a:noFill/>
              </a:ln>
            </p:spPr>
          </p:pic>
        </p:grpSp>
        <p:grpSp>
          <p:nvGrpSpPr>
            <p:cNvPr id="3023" name="Google Shape;3023;p52"/>
            <p:cNvGrpSpPr/>
            <p:nvPr/>
          </p:nvGrpSpPr>
          <p:grpSpPr>
            <a:xfrm>
              <a:off x="4886905" y="5181612"/>
              <a:ext cx="2000738" cy="560134"/>
              <a:chOff x="3969242" y="1782855"/>
              <a:chExt cx="2016511" cy="695325"/>
            </a:xfrm>
          </p:grpSpPr>
          <p:sp>
            <p:nvSpPr>
              <p:cNvPr id="3024" name="Google Shape;3024;p52"/>
              <p:cNvSpPr/>
              <p:nvPr/>
            </p:nvSpPr>
            <p:spPr>
              <a:xfrm>
                <a:off x="4879540" y="1782855"/>
                <a:ext cx="1106213" cy="695325"/>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rgbClr val="FFFFFF"/>
                  </a:buClr>
                  <a:buSzPts val="1000"/>
                  <a:buFont typeface="Arial"/>
                  <a:buNone/>
                </a:pPr>
                <a:r>
                  <a:rPr lang="en-US" sz="1000" b="0" i="0" u="none" strike="noStrike" cap="none">
                    <a:solidFill>
                      <a:srgbClr val="FFFFFF"/>
                    </a:solidFill>
                    <a:latin typeface="Arial"/>
                    <a:ea typeface="Arial"/>
                    <a:cs typeface="Arial"/>
                    <a:sym typeface="Arial"/>
                  </a:rPr>
                  <a:t>Eggs</a:t>
                </a:r>
                <a:endParaRPr sz="850" b="0" i="0" u="none" strike="noStrike" cap="none">
                  <a:solidFill>
                    <a:srgbClr val="000000"/>
                  </a:solidFill>
                  <a:latin typeface="Arial"/>
                  <a:ea typeface="Arial"/>
                  <a:cs typeface="Arial"/>
                  <a:sym typeface="Arial"/>
                </a:endParaRPr>
              </a:p>
              <a:p>
                <a:pPr marL="0" marR="0" lvl="0" indent="0" algn="ctr" rtl="0">
                  <a:spcBef>
                    <a:spcPts val="200"/>
                  </a:spcBef>
                  <a:spcAft>
                    <a:spcPts val="0"/>
                  </a:spcAft>
                  <a:buClr>
                    <a:srgbClr val="FFFFFF"/>
                  </a:buClr>
                  <a:buSzPts val="1000"/>
                  <a:buFont typeface="Arial"/>
                  <a:buNone/>
                </a:pPr>
                <a:r>
                  <a:rPr lang="en-US" sz="1000" b="0" i="0" u="none" strike="noStrike" cap="none">
                    <a:solidFill>
                      <a:srgbClr val="FFFFFF"/>
                    </a:solidFill>
                    <a:latin typeface="Arial"/>
                    <a:ea typeface="Arial"/>
                    <a:cs typeface="Arial"/>
                    <a:sym typeface="Arial"/>
                  </a:rPr>
                  <a:t>15pcs</a:t>
                </a:r>
                <a:endParaRPr sz="850" b="0" i="0" u="none" strike="noStrike" cap="none">
                  <a:solidFill>
                    <a:srgbClr val="000000"/>
                  </a:solidFill>
                  <a:latin typeface="Arial"/>
                  <a:ea typeface="Arial"/>
                  <a:cs typeface="Arial"/>
                  <a:sym typeface="Arial"/>
                </a:endParaRPr>
              </a:p>
            </p:txBody>
          </p:sp>
          <p:pic>
            <p:nvPicPr>
              <p:cNvPr id="3025" name="Google Shape;3025;p52"/>
              <p:cNvPicPr preferRelativeResize="0"/>
              <p:nvPr/>
            </p:nvPicPr>
            <p:blipFill rotWithShape="1">
              <a:blip r:embed="rId8">
                <a:alphaModFix/>
              </a:blip>
              <a:srcRect/>
              <a:stretch/>
            </p:blipFill>
            <p:spPr>
              <a:xfrm>
                <a:off x="3969242" y="1800892"/>
                <a:ext cx="886694" cy="657729"/>
              </a:xfrm>
              <a:prstGeom prst="rect">
                <a:avLst/>
              </a:prstGeom>
              <a:noFill/>
              <a:ln>
                <a:noFill/>
              </a:ln>
            </p:spPr>
          </p:pic>
        </p:grpSp>
        <p:grpSp>
          <p:nvGrpSpPr>
            <p:cNvPr id="3026" name="Google Shape;3026;p52"/>
            <p:cNvGrpSpPr/>
            <p:nvPr/>
          </p:nvGrpSpPr>
          <p:grpSpPr>
            <a:xfrm>
              <a:off x="2812007" y="5181612"/>
              <a:ext cx="2000738" cy="560134"/>
              <a:chOff x="2025241" y="1782855"/>
              <a:chExt cx="1974198" cy="696467"/>
            </a:xfrm>
          </p:grpSpPr>
          <p:sp>
            <p:nvSpPr>
              <p:cNvPr id="3027" name="Google Shape;3027;p52"/>
              <p:cNvSpPr/>
              <p:nvPr/>
            </p:nvSpPr>
            <p:spPr>
              <a:xfrm>
                <a:off x="2893226" y="1783616"/>
                <a:ext cx="1106213" cy="695325"/>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rgbClr val="FFFFFF"/>
                  </a:buClr>
                  <a:buSzPts val="1000"/>
                  <a:buFont typeface="Arial"/>
                  <a:buNone/>
                </a:pPr>
                <a:r>
                  <a:rPr lang="en-US" sz="1000" b="0" i="0" u="none" strike="noStrike" cap="none">
                    <a:solidFill>
                      <a:srgbClr val="FFFFFF"/>
                    </a:solidFill>
                    <a:latin typeface="Arial"/>
                    <a:ea typeface="Arial"/>
                    <a:cs typeface="Arial"/>
                    <a:sym typeface="Arial"/>
                  </a:rPr>
                  <a:t>Palm Oil</a:t>
                </a:r>
                <a:endParaRPr sz="850" b="0" i="0" u="none" strike="noStrike" cap="none">
                  <a:solidFill>
                    <a:srgbClr val="000000"/>
                  </a:solidFill>
                  <a:latin typeface="Arial"/>
                  <a:ea typeface="Arial"/>
                  <a:cs typeface="Arial"/>
                  <a:sym typeface="Arial"/>
                </a:endParaRPr>
              </a:p>
              <a:p>
                <a:pPr marL="0" marR="0" lvl="0" indent="0" algn="ctr" rtl="0">
                  <a:spcBef>
                    <a:spcPts val="200"/>
                  </a:spcBef>
                  <a:spcAft>
                    <a:spcPts val="0"/>
                  </a:spcAft>
                  <a:buClr>
                    <a:srgbClr val="FFFFFF"/>
                  </a:buClr>
                  <a:buSzPts val="1000"/>
                  <a:buFont typeface="Arial"/>
                  <a:buNone/>
                </a:pPr>
                <a:r>
                  <a:rPr lang="en-US" sz="1000" b="0" i="0" u="none" strike="noStrike" cap="none">
                    <a:solidFill>
                      <a:srgbClr val="FFFFFF"/>
                    </a:solidFill>
                    <a:latin typeface="Arial"/>
                    <a:ea typeface="Arial"/>
                    <a:cs typeface="Arial"/>
                    <a:sym typeface="Arial"/>
                  </a:rPr>
                  <a:t>750ml</a:t>
                </a:r>
                <a:endParaRPr sz="850" b="0" i="0" u="none" strike="noStrike" cap="none">
                  <a:solidFill>
                    <a:srgbClr val="000000"/>
                  </a:solidFill>
                  <a:latin typeface="Arial"/>
                  <a:ea typeface="Arial"/>
                  <a:cs typeface="Arial"/>
                  <a:sym typeface="Arial"/>
                </a:endParaRPr>
              </a:p>
            </p:txBody>
          </p:sp>
          <p:pic>
            <p:nvPicPr>
              <p:cNvPr id="3028" name="Google Shape;3028;p52"/>
              <p:cNvPicPr preferRelativeResize="0"/>
              <p:nvPr/>
            </p:nvPicPr>
            <p:blipFill rotWithShape="1">
              <a:blip r:embed="rId9">
                <a:alphaModFix/>
              </a:blip>
              <a:srcRect/>
              <a:stretch/>
            </p:blipFill>
            <p:spPr>
              <a:xfrm>
                <a:off x="2025241" y="1782855"/>
                <a:ext cx="810803" cy="696467"/>
              </a:xfrm>
              <a:prstGeom prst="rect">
                <a:avLst/>
              </a:prstGeom>
              <a:noFill/>
              <a:ln>
                <a:noFill/>
              </a:ln>
            </p:spPr>
          </p:pic>
        </p:grpSp>
      </p:grpSp>
      <p:grpSp>
        <p:nvGrpSpPr>
          <p:cNvPr id="3029" name="Google Shape;3029;p52"/>
          <p:cNvGrpSpPr/>
          <p:nvPr/>
        </p:nvGrpSpPr>
        <p:grpSpPr>
          <a:xfrm>
            <a:off x="445032" y="6435602"/>
            <a:ext cx="6869082" cy="1620123"/>
            <a:chOff x="445032" y="1830466"/>
            <a:chExt cx="6869082" cy="1620123"/>
          </a:xfrm>
        </p:grpSpPr>
        <p:sp>
          <p:nvSpPr>
            <p:cNvPr id="3030" name="Google Shape;3030;p52"/>
            <p:cNvSpPr txBox="1"/>
            <p:nvPr/>
          </p:nvSpPr>
          <p:spPr>
            <a:xfrm>
              <a:off x="454886" y="2065594"/>
              <a:ext cx="6859228" cy="138499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Conditional Cash Transfer Scheme ensured the provision of money to individuals and households as emergency relief to address their basic needs. The PTF supported the conditional transfer scheme by liaising with the National Cash Transfer Office to sensitize citizens and ensure the availability of necessary funds. </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A total of </a:t>
              </a:r>
              <a:r>
                <a:rPr lang="en-US" sz="1000" b="1" dirty="0">
                  <a:solidFill>
                    <a:schemeClr val="dk1"/>
                  </a:solidFill>
                  <a:latin typeface="Arial"/>
                  <a:ea typeface="Arial"/>
                  <a:cs typeface="Arial"/>
                  <a:sym typeface="Arial"/>
                </a:rPr>
                <a:t>755,375</a:t>
              </a:r>
              <a:r>
                <a:rPr lang="en-US" sz="1000" dirty="0">
                  <a:solidFill>
                    <a:schemeClr val="dk1"/>
                  </a:solidFill>
                  <a:latin typeface="Arial"/>
                  <a:ea typeface="Arial"/>
                  <a:cs typeface="Arial"/>
                  <a:sym typeface="Arial"/>
                </a:rPr>
                <a:t> beneficiaries in </a:t>
              </a:r>
              <a:r>
                <a:rPr lang="en-US" sz="1000" b="1" dirty="0">
                  <a:solidFill>
                    <a:schemeClr val="dk1"/>
                  </a:solidFill>
                  <a:latin typeface="Arial"/>
                  <a:ea typeface="Arial"/>
                  <a:cs typeface="Arial"/>
                  <a:sym typeface="Arial"/>
                </a:rPr>
                <a:t>23</a:t>
              </a:r>
              <a:r>
                <a:rPr lang="en-US" sz="1000" dirty="0">
                  <a:solidFill>
                    <a:schemeClr val="dk1"/>
                  </a:solidFill>
                  <a:latin typeface="Arial"/>
                  <a:ea typeface="Arial"/>
                  <a:cs typeface="Arial"/>
                  <a:sym typeface="Arial"/>
                </a:rPr>
                <a:t> States and the FCT (Adamawa, Anambra, Bauchi, Benue, Ekiti, Cross river, FCT, Gombe, Imo, Nasarawa, Niger, Sokoto, Rivers, Osun, Oyo, Yobe, Jigawa, Katsina, Kano, Plateau, Taraba, Kaduna, Kogi and </a:t>
              </a:r>
              <a:r>
                <a:rPr lang="en-US" sz="1000" dirty="0" err="1">
                  <a:solidFill>
                    <a:schemeClr val="dk1"/>
                  </a:solidFill>
                  <a:latin typeface="Arial"/>
                  <a:ea typeface="Arial"/>
                  <a:cs typeface="Arial"/>
                  <a:sym typeface="Arial"/>
                </a:rPr>
                <a:t>Kwara</a:t>
              </a:r>
              <a:r>
                <a:rPr lang="en-US" sz="1000" dirty="0">
                  <a:solidFill>
                    <a:schemeClr val="dk1"/>
                  </a:solidFill>
                  <a:latin typeface="Arial"/>
                  <a:ea typeface="Arial"/>
                  <a:cs typeface="Arial"/>
                  <a:sym typeface="Arial"/>
                </a:rPr>
                <a:t>) were sensitized on COVID-19.</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Cash disbursement was made to </a:t>
              </a:r>
              <a:r>
                <a:rPr lang="en-US" sz="1000" b="1" dirty="0">
                  <a:solidFill>
                    <a:schemeClr val="dk1"/>
                  </a:solidFill>
                  <a:latin typeface="Arial"/>
                  <a:ea typeface="Arial"/>
                  <a:cs typeface="Arial"/>
                  <a:sym typeface="Arial"/>
                </a:rPr>
                <a:t>1,289,405</a:t>
              </a:r>
              <a:r>
                <a:rPr lang="en-US" sz="1000" dirty="0">
                  <a:solidFill>
                    <a:schemeClr val="dk1"/>
                  </a:solidFill>
                  <a:latin typeface="Arial"/>
                  <a:ea typeface="Arial"/>
                  <a:cs typeface="Arial"/>
                  <a:sym typeface="Arial"/>
                </a:rPr>
                <a:t> beneficiaries in </a:t>
              </a:r>
              <a:r>
                <a:rPr lang="en-US" sz="1000" b="1" dirty="0">
                  <a:solidFill>
                    <a:schemeClr val="dk1"/>
                  </a:solidFill>
                  <a:latin typeface="Arial"/>
                  <a:ea typeface="Arial"/>
                  <a:cs typeface="Arial"/>
                  <a:sym typeface="Arial"/>
                </a:rPr>
                <a:t>34</a:t>
              </a:r>
              <a:r>
                <a:rPr lang="en-US" sz="1000" dirty="0">
                  <a:solidFill>
                    <a:schemeClr val="dk1"/>
                  </a:solidFill>
                  <a:latin typeface="Arial"/>
                  <a:ea typeface="Arial"/>
                  <a:cs typeface="Arial"/>
                  <a:sym typeface="Arial"/>
                </a:rPr>
                <a:t> States and the FCT from June 2020 to October 2020</a:t>
              </a:r>
              <a:endParaRPr dirty="0"/>
            </a:p>
          </p:txBody>
        </p:sp>
        <p:grpSp>
          <p:nvGrpSpPr>
            <p:cNvPr id="3031" name="Google Shape;3031;p52"/>
            <p:cNvGrpSpPr/>
            <p:nvPr/>
          </p:nvGrpSpPr>
          <p:grpSpPr>
            <a:xfrm>
              <a:off x="445032" y="1830466"/>
              <a:ext cx="6869082" cy="206375"/>
              <a:chOff x="445032" y="7503920"/>
              <a:chExt cx="6869082" cy="206375"/>
            </a:xfrm>
          </p:grpSpPr>
          <p:sp>
            <p:nvSpPr>
              <p:cNvPr id="3032" name="Google Shape;3032;p52"/>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Conditional Cash Transfer Scheme</a:t>
                </a:r>
                <a:endParaRPr sz="1000" b="1">
                  <a:solidFill>
                    <a:srgbClr val="175C2C"/>
                  </a:solidFill>
                  <a:latin typeface="Arial"/>
                  <a:ea typeface="Arial"/>
                  <a:cs typeface="Arial"/>
                  <a:sym typeface="Arial"/>
                </a:endParaRPr>
              </a:p>
            </p:txBody>
          </p:sp>
          <p:cxnSp>
            <p:nvCxnSpPr>
              <p:cNvPr id="3033" name="Google Shape;3033;p52"/>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3038"/>
        <p:cNvGrpSpPr/>
        <p:nvPr/>
      </p:nvGrpSpPr>
      <p:grpSpPr>
        <a:xfrm>
          <a:off x="0" y="0"/>
          <a:ext cx="0" cy="0"/>
          <a:chOff x="0" y="0"/>
          <a:chExt cx="0" cy="0"/>
        </a:xfrm>
      </p:grpSpPr>
      <p:pic>
        <p:nvPicPr>
          <p:cNvPr id="3039" name="Google Shape;3039;p5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040" name="Google Shape;3040;p5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56</a:t>
            </a:fld>
            <a:endParaRPr sz="500">
              <a:solidFill>
                <a:srgbClr val="161616"/>
              </a:solidFill>
            </a:endParaRPr>
          </a:p>
        </p:txBody>
      </p:sp>
      <p:sp>
        <p:nvSpPr>
          <p:cNvPr id="3041" name="Google Shape;3041;p5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3042" name="Google Shape;3042;p5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043" name="Google Shape;3043;p5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3044" name="Google Shape;3044;p5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045" name="Google Shape;3045;p53"/>
          <p:cNvGrpSpPr/>
          <p:nvPr/>
        </p:nvGrpSpPr>
        <p:grpSpPr>
          <a:xfrm>
            <a:off x="1269075" y="3380795"/>
            <a:ext cx="0" cy="0"/>
            <a:chOff x="1269075" y="3380795"/>
            <a:chExt cx="0" cy="0"/>
          </a:xfrm>
        </p:grpSpPr>
        <p:cxnSp>
          <p:nvCxnSpPr>
            <p:cNvPr id="3046" name="Google Shape;3046;p53"/>
            <p:cNvCxnSpPr/>
            <p:nvPr/>
          </p:nvCxnSpPr>
          <p:spPr>
            <a:xfrm>
              <a:off x="1269075" y="3380795"/>
              <a:ext cx="0" cy="0"/>
            </a:xfrm>
            <a:prstGeom prst="straightConnector1">
              <a:avLst/>
            </a:prstGeom>
            <a:noFill/>
            <a:ln>
              <a:noFill/>
            </a:ln>
          </p:spPr>
        </p:cxnSp>
        <p:cxnSp>
          <p:nvCxnSpPr>
            <p:cNvPr id="3047" name="Google Shape;3047;p53"/>
            <p:cNvCxnSpPr/>
            <p:nvPr/>
          </p:nvCxnSpPr>
          <p:spPr>
            <a:xfrm>
              <a:off x="1269075" y="3380795"/>
              <a:ext cx="0" cy="0"/>
            </a:xfrm>
            <a:prstGeom prst="straightConnector1">
              <a:avLst/>
            </a:prstGeom>
            <a:noFill/>
            <a:ln>
              <a:noFill/>
            </a:ln>
          </p:spPr>
        </p:cxnSp>
      </p:grpSp>
      <p:sp>
        <p:nvSpPr>
          <p:cNvPr id="3048" name="Google Shape;3048;p53"/>
          <p:cNvSpPr/>
          <p:nvPr/>
        </p:nvSpPr>
        <p:spPr>
          <a:xfrm>
            <a:off x="312508" y="1518834"/>
            <a:ext cx="7001606" cy="3332127"/>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aphicFrame>
        <p:nvGraphicFramePr>
          <p:cNvPr id="3049" name="Google Shape;3049;p53"/>
          <p:cNvGraphicFramePr/>
          <p:nvPr/>
        </p:nvGraphicFramePr>
        <p:xfrm>
          <a:off x="614522" y="1644842"/>
          <a:ext cx="6360795" cy="3068955"/>
        </p:xfrm>
        <a:graphic>
          <a:graphicData uri="http://schemas.openxmlformats.org/drawingml/2006/chart">
            <c:chart xmlns:c="http://schemas.openxmlformats.org/drawingml/2006/chart" xmlns:r="http://schemas.openxmlformats.org/officeDocument/2006/relationships" r:id="rId4"/>
          </a:graphicData>
        </a:graphic>
      </p:graphicFrame>
      <p:grpSp>
        <p:nvGrpSpPr>
          <p:cNvPr id="3050" name="Google Shape;3050;p53"/>
          <p:cNvGrpSpPr/>
          <p:nvPr/>
        </p:nvGrpSpPr>
        <p:grpSpPr>
          <a:xfrm>
            <a:off x="579914" y="6383655"/>
            <a:ext cx="2079593" cy="2837923"/>
            <a:chOff x="0" y="0"/>
            <a:chExt cx="2410691" cy="2838451"/>
          </a:xfrm>
        </p:grpSpPr>
        <p:sp>
          <p:nvSpPr>
            <p:cNvPr id="3051" name="Google Shape;3051;p53"/>
            <p:cNvSpPr/>
            <p:nvPr/>
          </p:nvSpPr>
          <p:spPr>
            <a:xfrm>
              <a:off x="27708" y="751285"/>
              <a:ext cx="2364509" cy="2087166"/>
            </a:xfrm>
            <a:prstGeom prst="rect">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The GEEP successfully sensitised over </a:t>
              </a:r>
              <a:r>
                <a:rPr lang="en-US" sz="1000" b="1">
                  <a:solidFill>
                    <a:schemeClr val="dk1"/>
                  </a:solidFill>
                  <a:latin typeface="Arial"/>
                  <a:ea typeface="Arial"/>
                  <a:cs typeface="Arial"/>
                  <a:sym typeface="Arial"/>
                </a:rPr>
                <a:t>5 million</a:t>
              </a:r>
              <a:r>
                <a:rPr lang="en-US" sz="1000">
                  <a:solidFill>
                    <a:schemeClr val="dk1"/>
                  </a:solidFill>
                  <a:latin typeface="Arial"/>
                  <a:ea typeface="Arial"/>
                  <a:cs typeface="Arial"/>
                  <a:sym typeface="Arial"/>
                </a:rPr>
                <a:t> small scale traders captured on Government Enterprise and Empowerment Programme (GEEP) database regarding COVID-19 pandemic, granted moratorium to 2.2 million existing GEEP beneficiaries for three months and completed 99% loan disbursement target  </a:t>
              </a:r>
              <a:endParaRPr sz="1000">
                <a:solidFill>
                  <a:schemeClr val="dk1"/>
                </a:solidFill>
                <a:latin typeface="Arial"/>
                <a:ea typeface="Arial"/>
                <a:cs typeface="Arial"/>
                <a:sym typeface="Arial"/>
              </a:endParaRPr>
            </a:p>
          </p:txBody>
        </p:sp>
        <p:sp>
          <p:nvSpPr>
            <p:cNvPr id="3052" name="Google Shape;3052;p53"/>
            <p:cNvSpPr/>
            <p:nvPr/>
          </p:nvSpPr>
          <p:spPr>
            <a:xfrm>
              <a:off x="0" y="0"/>
              <a:ext cx="2410691" cy="701964"/>
            </a:xfrm>
            <a:prstGeom prst="roundRect">
              <a:avLst>
                <a:gd name="adj" fmla="val 0"/>
              </a:avLst>
            </a:prstGeom>
            <a:solidFill>
              <a:srgbClr val="008751"/>
            </a:solidFill>
            <a:ln w="12700" cap="flat" cmpd="sng">
              <a:solidFill>
                <a:srgbClr val="00875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Government Enterprise and Empowerment Programme (GEEP):</a:t>
              </a:r>
              <a:endParaRPr sz="850" b="0" i="0" u="none" strike="noStrike" cap="none">
                <a:solidFill>
                  <a:srgbClr val="FFFFFF"/>
                </a:solidFill>
                <a:latin typeface="Arial"/>
                <a:ea typeface="Arial"/>
                <a:cs typeface="Arial"/>
                <a:sym typeface="Arial"/>
              </a:endParaRPr>
            </a:p>
          </p:txBody>
        </p:sp>
      </p:grpSp>
      <p:grpSp>
        <p:nvGrpSpPr>
          <p:cNvPr id="3053" name="Google Shape;3053;p53"/>
          <p:cNvGrpSpPr/>
          <p:nvPr/>
        </p:nvGrpSpPr>
        <p:grpSpPr>
          <a:xfrm>
            <a:off x="2755122" y="6383655"/>
            <a:ext cx="2079593" cy="2837901"/>
            <a:chOff x="2521529" y="0"/>
            <a:chExt cx="2410691" cy="2838429"/>
          </a:xfrm>
        </p:grpSpPr>
        <p:sp>
          <p:nvSpPr>
            <p:cNvPr id="3054" name="Google Shape;3054;p53"/>
            <p:cNvSpPr/>
            <p:nvPr/>
          </p:nvSpPr>
          <p:spPr>
            <a:xfrm>
              <a:off x="2549080" y="751186"/>
              <a:ext cx="2364509" cy="2087243"/>
            </a:xfrm>
            <a:prstGeom prst="rect">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t" anchorCtr="0">
              <a:noAutofit/>
            </a:bodyPr>
            <a:lstStyle/>
            <a:p>
              <a:pPr marL="0" marR="0" lvl="0" indent="0" algn="l" rtl="0">
                <a:lnSpc>
                  <a:spcPct val="117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Loans were disbursed to 43,117 beneficiaries in 11 states and the FCT (Lagos, FCT, Ogun, Plateau, Bauchi, Yobe, Zamfara, Katsina, Edo, Cross River, Enugu and Imo)  </a:t>
              </a:r>
              <a:endParaRPr sz="850" b="0" i="0" u="none" strike="noStrike" cap="none">
                <a:solidFill>
                  <a:srgbClr val="FFFFFF"/>
                </a:solidFill>
                <a:latin typeface="Arial"/>
                <a:ea typeface="Arial"/>
                <a:cs typeface="Arial"/>
                <a:sym typeface="Arial"/>
              </a:endParaRPr>
            </a:p>
          </p:txBody>
        </p:sp>
        <p:sp>
          <p:nvSpPr>
            <p:cNvPr id="3055" name="Google Shape;3055;p53"/>
            <p:cNvSpPr/>
            <p:nvPr/>
          </p:nvSpPr>
          <p:spPr>
            <a:xfrm>
              <a:off x="2521529" y="0"/>
              <a:ext cx="2410691" cy="701964"/>
            </a:xfrm>
            <a:prstGeom prst="roundRect">
              <a:avLst>
                <a:gd name="adj" fmla="val 0"/>
              </a:avLst>
            </a:prstGeom>
            <a:solidFill>
              <a:srgbClr val="008751"/>
            </a:solidFill>
            <a:ln w="12700" cap="flat" cmpd="sng">
              <a:solidFill>
                <a:srgbClr val="00875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Trader and Market Moni loans:</a:t>
              </a:r>
              <a:r>
                <a:rPr lang="en-US" sz="1000" b="0" i="0" u="none" strike="noStrike" cap="none">
                  <a:solidFill>
                    <a:srgbClr val="FFFFFF"/>
                  </a:solidFill>
                  <a:latin typeface="Arial"/>
                  <a:ea typeface="Arial"/>
                  <a:cs typeface="Arial"/>
                  <a:sym typeface="Arial"/>
                </a:rPr>
                <a:t> </a:t>
              </a:r>
              <a:endParaRPr sz="850" b="0" i="0" u="none" strike="noStrike" cap="none">
                <a:solidFill>
                  <a:srgbClr val="FFFFFF"/>
                </a:solidFill>
                <a:latin typeface="Arial"/>
                <a:ea typeface="Arial"/>
                <a:cs typeface="Arial"/>
                <a:sym typeface="Arial"/>
              </a:endParaRPr>
            </a:p>
          </p:txBody>
        </p:sp>
      </p:grpSp>
      <p:grpSp>
        <p:nvGrpSpPr>
          <p:cNvPr id="3056" name="Google Shape;3056;p53"/>
          <p:cNvGrpSpPr/>
          <p:nvPr/>
        </p:nvGrpSpPr>
        <p:grpSpPr>
          <a:xfrm>
            <a:off x="4930330" y="6383655"/>
            <a:ext cx="2079593" cy="2839720"/>
            <a:chOff x="5043058" y="0"/>
            <a:chExt cx="2410691" cy="2840248"/>
          </a:xfrm>
        </p:grpSpPr>
        <p:sp>
          <p:nvSpPr>
            <p:cNvPr id="3057" name="Google Shape;3057;p53"/>
            <p:cNvSpPr/>
            <p:nvPr/>
          </p:nvSpPr>
          <p:spPr>
            <a:xfrm>
              <a:off x="5070442" y="760333"/>
              <a:ext cx="2364509" cy="2079915"/>
            </a:xfrm>
            <a:prstGeom prst="rect">
              <a:avLst/>
            </a:prstGeom>
            <a:noFill/>
            <a:ln w="12700" cap="flat" cmpd="sng">
              <a:solidFill>
                <a:srgbClr val="008751"/>
              </a:solidFill>
              <a:prstDash val="dot"/>
              <a:miter lim="800000"/>
              <a:headEnd type="none" w="sm" len="sm"/>
              <a:tailEnd type="none" w="sm" len="sm"/>
            </a:ln>
          </p:spPr>
          <p:txBody>
            <a:bodyPr spcFirstLastPara="1" wrap="square" lIns="91425" tIns="0" rIns="91425" bIns="731500" anchor="ctr" anchorCtr="0">
              <a:noAutofit/>
            </a:bodyPr>
            <a:lstStyle/>
            <a:p>
              <a:pPr marL="0" marR="0" lvl="0" indent="0" algn="l" rtl="0">
                <a:lnSpc>
                  <a:spcPct val="117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The National Social Register was updated to include previously unidentified vulnerable citizens. The National Social Register now comprises </a:t>
              </a:r>
              <a:r>
                <a:rPr lang="en-US" sz="1000" b="1" i="0" u="none" strike="noStrike" cap="none">
                  <a:solidFill>
                    <a:srgbClr val="170E00"/>
                  </a:solidFill>
                  <a:latin typeface="Arial"/>
                  <a:ea typeface="Arial"/>
                  <a:cs typeface="Arial"/>
                  <a:sym typeface="Arial"/>
                </a:rPr>
                <a:t>3.6 million</a:t>
              </a:r>
              <a:r>
                <a:rPr lang="en-US" sz="1000" b="0" i="0" u="none" strike="noStrike" cap="none">
                  <a:solidFill>
                    <a:srgbClr val="170E00"/>
                  </a:solidFill>
                  <a:latin typeface="Arial"/>
                  <a:ea typeface="Arial"/>
                  <a:cs typeface="Arial"/>
                  <a:sym typeface="Arial"/>
                </a:rPr>
                <a:t> households in </a:t>
              </a:r>
              <a:r>
                <a:rPr lang="en-US" sz="1000" b="1" i="0" u="none" strike="noStrike" cap="none">
                  <a:solidFill>
                    <a:srgbClr val="170E00"/>
                  </a:solidFill>
                  <a:latin typeface="Arial"/>
                  <a:ea typeface="Arial"/>
                  <a:cs typeface="Arial"/>
                  <a:sym typeface="Arial"/>
                </a:rPr>
                <a:t>36</a:t>
              </a:r>
              <a:r>
                <a:rPr lang="en-US" sz="1000" b="0" i="0" u="none" strike="noStrike" cap="none">
                  <a:solidFill>
                    <a:srgbClr val="170E00"/>
                  </a:solidFill>
                  <a:latin typeface="Arial"/>
                  <a:ea typeface="Arial"/>
                  <a:cs typeface="Arial"/>
                  <a:sym typeface="Arial"/>
                </a:rPr>
                <a:t> States and the FCT</a:t>
              </a:r>
              <a:endParaRPr sz="850" b="0" i="0" u="none" strike="noStrike" cap="none">
                <a:solidFill>
                  <a:srgbClr val="FFFFFF"/>
                </a:solidFill>
                <a:latin typeface="Arial"/>
                <a:ea typeface="Arial"/>
                <a:cs typeface="Arial"/>
                <a:sym typeface="Arial"/>
              </a:endParaRPr>
            </a:p>
          </p:txBody>
        </p:sp>
        <p:sp>
          <p:nvSpPr>
            <p:cNvPr id="3058" name="Google Shape;3058;p53"/>
            <p:cNvSpPr/>
            <p:nvPr/>
          </p:nvSpPr>
          <p:spPr>
            <a:xfrm>
              <a:off x="5043058" y="0"/>
              <a:ext cx="2410691" cy="701964"/>
            </a:xfrm>
            <a:prstGeom prst="roundRect">
              <a:avLst>
                <a:gd name="adj" fmla="val 0"/>
              </a:avLst>
            </a:prstGeom>
            <a:solidFill>
              <a:srgbClr val="008751"/>
            </a:solidFill>
            <a:ln w="12700" cap="flat" cmpd="sng">
              <a:solidFill>
                <a:srgbClr val="00875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Rapid Expansion of the National Social Register:</a:t>
              </a:r>
              <a:r>
                <a:rPr lang="en-US" sz="1000" b="0" i="0" u="none" strike="noStrike" cap="none">
                  <a:solidFill>
                    <a:srgbClr val="FFFFFF"/>
                  </a:solidFill>
                  <a:latin typeface="Arial"/>
                  <a:ea typeface="Arial"/>
                  <a:cs typeface="Arial"/>
                  <a:sym typeface="Arial"/>
                </a:rPr>
                <a:t> </a:t>
              </a:r>
              <a:endParaRPr sz="850" b="0" i="0" u="none" strike="noStrike" cap="none">
                <a:solidFill>
                  <a:srgbClr val="FFFFFF"/>
                </a:solidFill>
                <a:latin typeface="Arial"/>
                <a:ea typeface="Arial"/>
                <a:cs typeface="Arial"/>
                <a:sym typeface="Arial"/>
              </a:endParaRPr>
            </a:p>
          </p:txBody>
        </p:sp>
      </p:grpSp>
      <p:sp>
        <p:nvSpPr>
          <p:cNvPr id="3059" name="Google Shape;3059;p5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grpSp>
        <p:nvGrpSpPr>
          <p:cNvPr id="3060" name="Google Shape;3060;p53"/>
          <p:cNvGrpSpPr/>
          <p:nvPr/>
        </p:nvGrpSpPr>
        <p:grpSpPr>
          <a:xfrm>
            <a:off x="312508" y="5053302"/>
            <a:ext cx="6991752" cy="1152946"/>
            <a:chOff x="312508" y="1647493"/>
            <a:chExt cx="6991752" cy="1152946"/>
          </a:xfrm>
        </p:grpSpPr>
        <p:grpSp>
          <p:nvGrpSpPr>
            <p:cNvPr id="3061" name="Google Shape;3061;p53"/>
            <p:cNvGrpSpPr/>
            <p:nvPr/>
          </p:nvGrpSpPr>
          <p:grpSpPr>
            <a:xfrm>
              <a:off x="312508" y="1647493"/>
              <a:ext cx="6859228" cy="319421"/>
              <a:chOff x="312508" y="4545817"/>
              <a:chExt cx="7001606" cy="319421"/>
            </a:xfrm>
          </p:grpSpPr>
          <p:sp>
            <p:nvSpPr>
              <p:cNvPr id="3062" name="Google Shape;3062;p53"/>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063" name="Google Shape;3063;p53"/>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Economic Support</a:t>
                </a:r>
                <a:endParaRPr sz="1200" b="1">
                  <a:solidFill>
                    <a:srgbClr val="175C2C"/>
                  </a:solidFill>
                  <a:latin typeface="Arial"/>
                  <a:ea typeface="Arial"/>
                  <a:cs typeface="Arial"/>
                  <a:sym typeface="Arial"/>
                </a:endParaRPr>
              </a:p>
            </p:txBody>
          </p:sp>
          <p:cxnSp>
            <p:nvCxnSpPr>
              <p:cNvPr id="3064" name="Google Shape;3064;p53"/>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3065" name="Google Shape;3065;p53"/>
            <p:cNvSpPr txBox="1"/>
            <p:nvPr/>
          </p:nvSpPr>
          <p:spPr>
            <a:xfrm>
              <a:off x="445032" y="2030998"/>
              <a:ext cx="6859228" cy="76944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provided mechanisms of support to individuals and small scale/medium businesses in the form of loans and empowerment schemes </a:t>
              </a:r>
              <a:r>
                <a:rPr lang="en-US" sz="1000" dirty="0">
                  <a:solidFill>
                    <a:schemeClr val="dk1"/>
                  </a:solidFill>
                </a:rPr>
                <a:t>were made through the Federal Government Economic program</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 aim was to cushion the effect of the lockdown on individuals and small-scale business owners. The following were achieved </a:t>
              </a:r>
              <a:endParaRPr sz="1000" dirty="0">
                <a:solidFill>
                  <a:schemeClr val="dk1"/>
                </a:solidFill>
                <a:latin typeface="Arial"/>
                <a:ea typeface="Arial"/>
                <a:cs typeface="Arial"/>
                <a:sym typeface="Arial"/>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3070"/>
        <p:cNvGrpSpPr/>
        <p:nvPr/>
      </p:nvGrpSpPr>
      <p:grpSpPr>
        <a:xfrm>
          <a:off x="0" y="0"/>
          <a:ext cx="0" cy="0"/>
          <a:chOff x="0" y="0"/>
          <a:chExt cx="0" cy="0"/>
        </a:xfrm>
      </p:grpSpPr>
      <p:pic>
        <p:nvPicPr>
          <p:cNvPr id="3071" name="Google Shape;3071;p5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072" name="Google Shape;3072;p5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57</a:t>
            </a:fld>
            <a:endParaRPr sz="500" b="0" i="0" u="none" strike="noStrike" cap="none">
              <a:solidFill>
                <a:srgbClr val="161616"/>
              </a:solidFill>
              <a:latin typeface="Arial"/>
              <a:ea typeface="Arial"/>
              <a:cs typeface="Arial"/>
              <a:sym typeface="Arial"/>
            </a:endParaRPr>
          </a:p>
        </p:txBody>
      </p:sp>
      <p:sp>
        <p:nvSpPr>
          <p:cNvPr id="3073" name="Google Shape;3073;p5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3074" name="Google Shape;3074;p5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
        <p:nvSpPr>
          <p:cNvPr id="3075" name="Google Shape;3075;p5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076" name="Google Shape;3076;p5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ACHIEVEMENTS</a:t>
            </a:r>
            <a:endParaRPr sz="1800" b="1" i="0" u="none" strike="noStrike" cap="none">
              <a:solidFill>
                <a:srgbClr val="FFFFFF"/>
              </a:solidFill>
              <a:latin typeface="Arial"/>
              <a:ea typeface="Arial"/>
              <a:cs typeface="Arial"/>
              <a:sym typeface="Arial"/>
            </a:endParaRPr>
          </a:p>
        </p:txBody>
      </p:sp>
      <p:cxnSp>
        <p:nvCxnSpPr>
          <p:cNvPr id="3077" name="Google Shape;3077;p5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3078" name="Google Shape;3078;p54"/>
          <p:cNvSpPr txBox="1"/>
          <p:nvPr/>
        </p:nvSpPr>
        <p:spPr>
          <a:xfrm>
            <a:off x="454886" y="2017291"/>
            <a:ext cx="6716850" cy="923330"/>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0" i="0" u="none" strike="noStrike" cap="none">
                <a:solidFill>
                  <a:srgbClr val="000000"/>
                </a:solidFill>
                <a:latin typeface="Arial"/>
                <a:ea typeface="Arial"/>
                <a:cs typeface="Arial"/>
                <a:sym typeface="Arial"/>
              </a:rPr>
              <a:t>Following the outbreak of COVID-19 pandemic in Nigeria, various sectors including travel &amp; tourism, education, etc. were closed in order to safeguard the health and general wellbeing of the citizens. As the lockdown eased and business, schools and other places of social gathering began to operate, measures were implemented for the safe and efficient reopening of the Nigerian economy</a:t>
            </a:r>
            <a:r>
              <a:rPr lang="en-US" sz="1000">
                <a:solidFill>
                  <a:srgbClr val="000000"/>
                </a:solidFill>
                <a:latin typeface="Arial"/>
                <a:ea typeface="Arial"/>
                <a:cs typeface="Arial"/>
                <a:sym typeface="Arial"/>
              </a:rPr>
              <a:t> in line with the Economic Sustainability Plan under the Office of the Vice President.</a:t>
            </a:r>
            <a:endParaRPr/>
          </a:p>
          <a:p>
            <a:pPr marL="0" marR="0" lvl="0" indent="0" algn="l" rtl="0">
              <a:spcBef>
                <a:spcPts val="0"/>
              </a:spcBef>
              <a:spcAft>
                <a:spcPts val="0"/>
              </a:spcAft>
              <a:buNone/>
            </a:pPr>
            <a:r>
              <a:rPr lang="en-US" sz="1000">
                <a:solidFill>
                  <a:srgbClr val="000000"/>
                </a:solidFill>
                <a:latin typeface="Arial"/>
                <a:ea typeface="Arial"/>
                <a:cs typeface="Arial"/>
                <a:sym typeface="Arial"/>
              </a:rPr>
              <a:t> </a:t>
            </a:r>
            <a:endParaRPr sz="10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 Below are a few measures undertaken to ensure the safe reopening of some key sectors in the Nigerian economy: </a:t>
            </a:r>
            <a:endParaRPr sz="1000" b="0" i="0" u="none" strike="noStrike" cap="none">
              <a:solidFill>
                <a:srgbClr val="000000"/>
              </a:solidFill>
              <a:latin typeface="Arial"/>
              <a:ea typeface="Arial"/>
              <a:cs typeface="Arial"/>
              <a:sym typeface="Arial"/>
            </a:endParaRPr>
          </a:p>
        </p:txBody>
      </p:sp>
      <p:sp>
        <p:nvSpPr>
          <p:cNvPr id="3079" name="Google Shape;3079;p54"/>
          <p:cNvSpPr txBox="1"/>
          <p:nvPr/>
        </p:nvSpPr>
        <p:spPr>
          <a:xfrm>
            <a:off x="454886" y="3249858"/>
            <a:ext cx="6859228" cy="5925789"/>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As part of its efforts to ensure the safe reopening of schools across the country, the PTF in collaboration with the Ministry of Education and other key stakeholders developed the guideline for schools and learning facilities reopening. </a:t>
            </a:r>
            <a:endParaRPr sz="850" b="0" i="0" u="none" strike="noStrike" cap="none" dirty="0">
              <a:solidFill>
                <a:srgbClr val="000000"/>
              </a:solidFill>
              <a:latin typeface="Arial"/>
              <a:ea typeface="Arial"/>
              <a:cs typeface="Arial"/>
              <a:sym typeface="Arial"/>
            </a:endParaRPr>
          </a:p>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guideline included a gradual and phased approach to reopening whereby priority learners who were vulnerable, had reduced access to distance learning or were in examination classes were asked to resume first. </a:t>
            </a:r>
            <a:endParaRPr sz="850" b="0" i="0" u="none" strike="noStrike" cap="none" dirty="0">
              <a:solidFill>
                <a:srgbClr val="000000"/>
              </a:solidFill>
              <a:latin typeface="Arial"/>
              <a:ea typeface="Arial"/>
              <a:cs typeface="Arial"/>
              <a:sym typeface="Arial"/>
            </a:endParaRPr>
          </a:p>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 </a:t>
            </a:r>
            <a:endParaRPr sz="850" b="0" i="0" u="none" strike="noStrike" cap="none" dirty="0">
              <a:solidFill>
                <a:srgbClr val="000000"/>
              </a:solidFill>
              <a:latin typeface="Arial"/>
              <a:ea typeface="Arial"/>
              <a:cs typeface="Arial"/>
              <a:sym typeface="Arial"/>
            </a:endParaRPr>
          </a:p>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Prior to school resumption, relevant MDAs and the PTF were required to:</a:t>
            </a:r>
            <a:endParaRPr sz="85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Review existing policies, practices and risk mitigation strategies. </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Provide national policy guidelines/parameters for decision making and actions on safe school opening</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Develop safe school reopening checklist </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Develop detailed protocols to ensure schools maintain prescribed hygiene standards and practices which included hand washing, access to adequate toilet facilities, cross ventilation of classrooms, use of face masks, proper food preparation and handling/disposal of waste</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Provide learner-support materials to learners especially those with disabilities, low-income families and those living on rural, remote and conflict affected communities, etc.</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Conduct a rapid assessment to determine funding requirement for upgrading infrastructure and facilities</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Allocate grants to schools and learning facilities to procure soaps and buckets</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Partner with donors to produce and distribute PPE materials to schools</a:t>
            </a:r>
            <a:endParaRPr sz="1000" b="0" i="0" u="none" strike="noStrike" cap="none" dirty="0">
              <a:solidFill>
                <a:srgbClr val="000000"/>
              </a:solidFill>
              <a:latin typeface="Arial"/>
              <a:ea typeface="Arial"/>
              <a:cs typeface="Arial"/>
              <a:sym typeface="Arial"/>
            </a:endParaRPr>
          </a:p>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 </a:t>
            </a:r>
            <a:endParaRPr sz="850" b="0" i="0" u="none" strike="noStrike" cap="none" dirty="0">
              <a:solidFill>
                <a:srgbClr val="000000"/>
              </a:solidFill>
              <a:latin typeface="Arial"/>
              <a:ea typeface="Arial"/>
              <a:cs typeface="Arial"/>
              <a:sym typeface="Arial"/>
            </a:endParaRPr>
          </a:p>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Schools and learning facilities had to adhere to the guidelines which included:</a:t>
            </a:r>
            <a:endParaRPr sz="85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Disinfection and fumigation of facilities, including hostel accommodations</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Provision of WASH facilities and water points in line with WASH guidelines and prescribed standards</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Sensitization and training of teachers, administrators and other education personnel to ensure compliance with school COVID-19 preventive measures  </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Adherence to social distancing such that learners stayed at least two meters apart. Also, areas of gathering such as dining halls, classrooms, staff rooms were required to have enough space to allow for two meters separation between individuals</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Implementation of alternative learning models such as outdoor learning, staggered attendance (where learners will arrive at different times), alternate attendance (were schools alternated attendance days per week), platooning (dividing classes to morning and afternoon shifts), creative delivery (involving the use of various learning environments and media for distance learning) etc. </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Ensure temperature checks with non-contact thermometers at school entrances for all staff, learners and visitors</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Ensure school clinics were equipped to attend to sick people, etc.</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Development of a communication plan to inform parents in the event of a COVID-19 confirmed case</a:t>
            </a:r>
            <a:endParaRPr sz="1000" b="0" i="0" u="none" strike="noStrike" cap="none" dirty="0">
              <a:solidFill>
                <a:srgbClr val="000000"/>
              </a:solidFill>
              <a:latin typeface="Arial"/>
              <a:ea typeface="Arial"/>
              <a:cs typeface="Arial"/>
              <a:sym typeface="Arial"/>
            </a:endParaRPr>
          </a:p>
        </p:txBody>
      </p:sp>
      <p:sp>
        <p:nvSpPr>
          <p:cNvPr id="3080" name="Google Shape;3080;p54"/>
          <p:cNvSpPr txBox="1"/>
          <p:nvPr/>
        </p:nvSpPr>
        <p:spPr>
          <a:xfrm>
            <a:off x="454886" y="3024680"/>
            <a:ext cx="4094480"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Education</a:t>
            </a:r>
            <a:endParaRPr sz="1000" b="1" i="0" u="none" strike="noStrike" cap="none">
              <a:solidFill>
                <a:srgbClr val="175C2C"/>
              </a:solidFill>
              <a:latin typeface="Arial"/>
              <a:ea typeface="Arial"/>
              <a:cs typeface="Arial"/>
              <a:sym typeface="Arial"/>
            </a:endParaRPr>
          </a:p>
        </p:txBody>
      </p:sp>
      <p:cxnSp>
        <p:nvCxnSpPr>
          <p:cNvPr id="3081" name="Google Shape;3081;p54"/>
          <p:cNvCxnSpPr/>
          <p:nvPr/>
        </p:nvCxnSpPr>
        <p:spPr>
          <a:xfrm>
            <a:off x="445032" y="3186112"/>
            <a:ext cx="6869082" cy="0"/>
          </a:xfrm>
          <a:prstGeom prst="straightConnector1">
            <a:avLst/>
          </a:prstGeom>
          <a:noFill/>
          <a:ln w="12700" cap="sq" cmpd="sng">
            <a:solidFill>
              <a:srgbClr val="008751"/>
            </a:solidFill>
            <a:prstDash val="dashDot"/>
            <a:round/>
            <a:headEnd type="none" w="sm" len="sm"/>
            <a:tailEnd type="none" w="sm" len="sm"/>
          </a:ln>
        </p:spPr>
      </p:cxnSp>
      <p:grpSp>
        <p:nvGrpSpPr>
          <p:cNvPr id="3082" name="Google Shape;3082;p54"/>
          <p:cNvGrpSpPr/>
          <p:nvPr/>
        </p:nvGrpSpPr>
        <p:grpSpPr>
          <a:xfrm>
            <a:off x="312508" y="1647493"/>
            <a:ext cx="6859228" cy="319421"/>
            <a:chOff x="312508" y="4545817"/>
            <a:chExt cx="7001606" cy="319421"/>
          </a:xfrm>
        </p:grpSpPr>
        <p:sp>
          <p:nvSpPr>
            <p:cNvPr id="3083" name="Google Shape;3083;p54"/>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084" name="Google Shape;3084;p54"/>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Economic Reopening</a:t>
              </a:r>
              <a:endParaRPr sz="1000" b="1" i="0" u="none" strike="noStrike" cap="none">
                <a:solidFill>
                  <a:srgbClr val="000000"/>
                </a:solidFill>
                <a:latin typeface="Arial"/>
                <a:ea typeface="Arial"/>
                <a:cs typeface="Arial"/>
                <a:sym typeface="Arial"/>
              </a:endParaRPr>
            </a:p>
          </p:txBody>
        </p:sp>
        <p:cxnSp>
          <p:nvCxnSpPr>
            <p:cNvPr id="3085" name="Google Shape;3085;p54"/>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3090"/>
        <p:cNvGrpSpPr/>
        <p:nvPr/>
      </p:nvGrpSpPr>
      <p:grpSpPr>
        <a:xfrm>
          <a:off x="0" y="0"/>
          <a:ext cx="0" cy="0"/>
          <a:chOff x="0" y="0"/>
          <a:chExt cx="0" cy="0"/>
        </a:xfrm>
      </p:grpSpPr>
      <p:pic>
        <p:nvPicPr>
          <p:cNvPr id="3091" name="Google Shape;3091;p5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092" name="Google Shape;3092;p5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58</a:t>
            </a:fld>
            <a:endParaRPr sz="500" b="0" i="0" u="none" strike="noStrike" cap="none">
              <a:solidFill>
                <a:srgbClr val="161616"/>
              </a:solidFill>
              <a:latin typeface="Arial"/>
              <a:ea typeface="Arial"/>
              <a:cs typeface="Arial"/>
              <a:sym typeface="Arial"/>
            </a:endParaRPr>
          </a:p>
        </p:txBody>
      </p:sp>
      <p:sp>
        <p:nvSpPr>
          <p:cNvPr id="3093" name="Google Shape;3093;p5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3094" name="Google Shape;3094;p5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
        <p:nvSpPr>
          <p:cNvPr id="3095" name="Google Shape;3095;p5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096" name="Google Shape;3096;p5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ACHIEVEMENTS</a:t>
            </a:r>
            <a:endParaRPr sz="1800" b="1" i="0" u="none" strike="noStrike" cap="none">
              <a:solidFill>
                <a:srgbClr val="FFFFFF"/>
              </a:solidFill>
              <a:latin typeface="Arial"/>
              <a:ea typeface="Arial"/>
              <a:cs typeface="Arial"/>
              <a:sym typeface="Arial"/>
            </a:endParaRPr>
          </a:p>
        </p:txBody>
      </p:sp>
      <p:cxnSp>
        <p:nvCxnSpPr>
          <p:cNvPr id="3097" name="Google Shape;3097;p5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3098" name="Google Shape;3098;p55"/>
          <p:cNvSpPr txBox="1"/>
          <p:nvPr/>
        </p:nvSpPr>
        <p:spPr>
          <a:xfrm>
            <a:off x="454886" y="1490353"/>
            <a:ext cx="4094480"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Education</a:t>
            </a:r>
            <a:endParaRPr sz="1000" b="1" i="0" u="none" strike="noStrike" cap="none">
              <a:solidFill>
                <a:srgbClr val="175C2C"/>
              </a:solidFill>
              <a:latin typeface="Arial"/>
              <a:ea typeface="Arial"/>
              <a:cs typeface="Arial"/>
              <a:sym typeface="Arial"/>
            </a:endParaRPr>
          </a:p>
        </p:txBody>
      </p:sp>
      <p:cxnSp>
        <p:nvCxnSpPr>
          <p:cNvPr id="3099" name="Google Shape;3099;p55"/>
          <p:cNvCxnSpPr/>
          <p:nvPr/>
        </p:nvCxnSpPr>
        <p:spPr>
          <a:xfrm>
            <a:off x="445032" y="1651785"/>
            <a:ext cx="6869082" cy="0"/>
          </a:xfrm>
          <a:prstGeom prst="straightConnector1">
            <a:avLst/>
          </a:prstGeom>
          <a:noFill/>
          <a:ln w="12700" cap="sq" cmpd="sng">
            <a:solidFill>
              <a:srgbClr val="008751"/>
            </a:solidFill>
            <a:prstDash val="dashDot"/>
            <a:round/>
            <a:headEnd type="none" w="sm" len="sm"/>
            <a:tailEnd type="none" w="sm" len="sm"/>
          </a:ln>
        </p:spPr>
      </p:cxnSp>
      <p:pic>
        <p:nvPicPr>
          <p:cNvPr id="3100" name="Google Shape;3100;p55"/>
          <p:cNvPicPr preferRelativeResize="0"/>
          <p:nvPr/>
        </p:nvPicPr>
        <p:blipFill rotWithShape="1">
          <a:blip r:embed="rId4">
            <a:alphaModFix/>
          </a:blip>
          <a:srcRect/>
          <a:stretch/>
        </p:blipFill>
        <p:spPr>
          <a:xfrm>
            <a:off x="454886" y="2125016"/>
            <a:ext cx="3063229" cy="4027811"/>
          </a:xfrm>
          <a:prstGeom prst="rect">
            <a:avLst/>
          </a:prstGeom>
          <a:noFill/>
          <a:ln w="9525" cap="flat" cmpd="sng">
            <a:solidFill>
              <a:schemeClr val="dk1"/>
            </a:solidFill>
            <a:prstDash val="solid"/>
            <a:round/>
            <a:headEnd type="none" w="sm" len="sm"/>
            <a:tailEnd type="none" w="sm" len="sm"/>
          </a:ln>
        </p:spPr>
      </p:pic>
      <p:pic>
        <p:nvPicPr>
          <p:cNvPr id="3101" name="Google Shape;3101;p55"/>
          <p:cNvPicPr preferRelativeResize="0"/>
          <p:nvPr/>
        </p:nvPicPr>
        <p:blipFill rotWithShape="1">
          <a:blip r:embed="rId5">
            <a:alphaModFix/>
          </a:blip>
          <a:srcRect/>
          <a:stretch/>
        </p:blipFill>
        <p:spPr>
          <a:xfrm>
            <a:off x="3683246" y="2315153"/>
            <a:ext cx="3584646" cy="1823768"/>
          </a:xfrm>
          <a:prstGeom prst="rect">
            <a:avLst/>
          </a:prstGeom>
          <a:noFill/>
          <a:ln>
            <a:noFill/>
          </a:ln>
        </p:spPr>
      </p:pic>
      <p:pic>
        <p:nvPicPr>
          <p:cNvPr id="3102" name="Google Shape;3102;p55"/>
          <p:cNvPicPr preferRelativeResize="0"/>
          <p:nvPr/>
        </p:nvPicPr>
        <p:blipFill rotWithShape="1">
          <a:blip r:embed="rId6">
            <a:alphaModFix/>
          </a:blip>
          <a:srcRect/>
          <a:stretch/>
        </p:blipFill>
        <p:spPr>
          <a:xfrm>
            <a:off x="3683247" y="4245484"/>
            <a:ext cx="3630868" cy="1907343"/>
          </a:xfrm>
          <a:prstGeom prst="rect">
            <a:avLst/>
          </a:prstGeom>
          <a:noFill/>
          <a:ln>
            <a:noFill/>
          </a:ln>
        </p:spPr>
      </p:pic>
      <p:pic>
        <p:nvPicPr>
          <p:cNvPr id="3103" name="Google Shape;3103;p55"/>
          <p:cNvPicPr preferRelativeResize="0"/>
          <p:nvPr/>
        </p:nvPicPr>
        <p:blipFill rotWithShape="1">
          <a:blip r:embed="rId7">
            <a:alphaModFix/>
          </a:blip>
          <a:srcRect/>
          <a:stretch/>
        </p:blipFill>
        <p:spPr>
          <a:xfrm>
            <a:off x="454888" y="6364904"/>
            <a:ext cx="3063228" cy="1812931"/>
          </a:xfrm>
          <a:prstGeom prst="rect">
            <a:avLst/>
          </a:prstGeom>
          <a:noFill/>
          <a:ln>
            <a:noFill/>
          </a:ln>
        </p:spPr>
      </p:pic>
      <p:pic>
        <p:nvPicPr>
          <p:cNvPr id="3104" name="Google Shape;3104;p55"/>
          <p:cNvPicPr preferRelativeResize="0"/>
          <p:nvPr/>
        </p:nvPicPr>
        <p:blipFill rotWithShape="1">
          <a:blip r:embed="rId8">
            <a:alphaModFix/>
          </a:blip>
          <a:srcRect/>
          <a:stretch/>
        </p:blipFill>
        <p:spPr>
          <a:xfrm>
            <a:off x="3683247" y="6376912"/>
            <a:ext cx="3630869" cy="1812931"/>
          </a:xfrm>
          <a:prstGeom prst="rect">
            <a:avLst/>
          </a:prstGeom>
          <a:noFill/>
          <a:ln>
            <a:noFill/>
          </a:ln>
        </p:spPr>
      </p:pic>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3109"/>
        <p:cNvGrpSpPr/>
        <p:nvPr/>
      </p:nvGrpSpPr>
      <p:grpSpPr>
        <a:xfrm>
          <a:off x="0" y="0"/>
          <a:ext cx="0" cy="0"/>
          <a:chOff x="0" y="0"/>
          <a:chExt cx="0" cy="0"/>
        </a:xfrm>
      </p:grpSpPr>
      <p:pic>
        <p:nvPicPr>
          <p:cNvPr id="3110" name="Google Shape;3110;p5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111" name="Google Shape;3111;p5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59</a:t>
            </a:fld>
            <a:endParaRPr sz="500" b="0" i="0" u="none" strike="noStrike" cap="none">
              <a:solidFill>
                <a:srgbClr val="161616"/>
              </a:solidFill>
              <a:latin typeface="Arial"/>
              <a:ea typeface="Arial"/>
              <a:cs typeface="Arial"/>
              <a:sym typeface="Arial"/>
            </a:endParaRPr>
          </a:p>
        </p:txBody>
      </p:sp>
      <p:sp>
        <p:nvSpPr>
          <p:cNvPr id="3112" name="Google Shape;3112;p5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3113" name="Google Shape;3113;p5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
        <p:nvSpPr>
          <p:cNvPr id="3114" name="Google Shape;3114;p5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115" name="Google Shape;3115;p5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ACHIEVEMENTS</a:t>
            </a:r>
            <a:endParaRPr sz="1800" b="1" i="0" u="none" strike="noStrike" cap="none">
              <a:solidFill>
                <a:srgbClr val="FFFFFF"/>
              </a:solidFill>
              <a:latin typeface="Arial"/>
              <a:ea typeface="Arial"/>
              <a:cs typeface="Arial"/>
              <a:sym typeface="Arial"/>
            </a:endParaRPr>
          </a:p>
        </p:txBody>
      </p:sp>
      <p:cxnSp>
        <p:nvCxnSpPr>
          <p:cNvPr id="3116" name="Google Shape;3116;p5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117" name="Google Shape;3117;p56"/>
          <p:cNvGrpSpPr/>
          <p:nvPr/>
        </p:nvGrpSpPr>
        <p:grpSpPr>
          <a:xfrm>
            <a:off x="445032" y="1570003"/>
            <a:ext cx="6869082" cy="5430770"/>
            <a:chOff x="445032" y="1647493"/>
            <a:chExt cx="6869082" cy="5430770"/>
          </a:xfrm>
        </p:grpSpPr>
        <p:sp>
          <p:nvSpPr>
            <p:cNvPr id="3118" name="Google Shape;3118;p56"/>
            <p:cNvSpPr txBox="1"/>
            <p:nvPr/>
          </p:nvSpPr>
          <p:spPr>
            <a:xfrm>
              <a:off x="454886" y="1872671"/>
              <a:ext cx="6859228" cy="5205592"/>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As the lockdown eased, the PTF in collaboration with relevant MDAs (FAAN, NIS, NCAA) and in line with WHO, ACI, ICAO, IATA protocols and aviation best practices, implemented certain measures to facilitate seamless transition from the lockdown to resumption of air travel activities. </a:t>
              </a:r>
              <a:endParaRPr sz="850" b="0" i="0" u="none" strike="noStrike" cap="none" dirty="0">
                <a:solidFill>
                  <a:srgbClr val="000000"/>
                </a:solidFill>
                <a:latin typeface="Arial"/>
                <a:ea typeface="Arial"/>
                <a:cs typeface="Arial"/>
                <a:sym typeface="Arial"/>
              </a:endParaRPr>
            </a:p>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This was achieved by the implementation of various measures and development of protocols and guidelines to safeguard the health of inbound and outbound passengers. </a:t>
              </a:r>
              <a:endParaRPr sz="850" b="0" i="0" u="none" strike="noStrike" cap="none" dirty="0">
                <a:solidFill>
                  <a:srgbClr val="000000"/>
                </a:solidFill>
                <a:latin typeface="Arial"/>
                <a:ea typeface="Arial"/>
                <a:cs typeface="Arial"/>
                <a:sym typeface="Arial"/>
              </a:endParaRPr>
            </a:p>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 </a:t>
              </a:r>
              <a:endParaRPr sz="850" b="0" i="0" u="none" strike="noStrike" cap="none" dirty="0">
                <a:solidFill>
                  <a:srgbClr val="000000"/>
                </a:solidFill>
                <a:latin typeface="Arial"/>
                <a:ea typeface="Arial"/>
                <a:cs typeface="Arial"/>
                <a:sym typeface="Arial"/>
              </a:endParaRPr>
            </a:p>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These guidelines/measures included:</a:t>
              </a:r>
              <a:endParaRPr sz="85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Submission of post COVID-19 Standard Operating Procedures (SOPs) for approval by airline &amp; airport operators. The SOPs were required to include:</a:t>
              </a:r>
              <a:endParaRPr sz="1000" b="0" i="0" u="none" strike="noStrike" cap="none" dirty="0">
                <a:solidFill>
                  <a:srgbClr val="000000"/>
                </a:solidFill>
                <a:latin typeface="Arial"/>
                <a:ea typeface="Arial"/>
                <a:cs typeface="Arial"/>
                <a:sym typeface="Arial"/>
              </a:endParaRPr>
            </a:p>
            <a:p>
              <a:pPr marL="569913" marR="0" lvl="0" indent="-173037" algn="l" rtl="0">
                <a:lnSpc>
                  <a:spcPct val="117000"/>
                </a:lnSpc>
                <a:spcBef>
                  <a:spcPts val="0"/>
                </a:spcBef>
                <a:spcAft>
                  <a:spcPts val="0"/>
                </a:spcAft>
                <a:buClr>
                  <a:srgbClr val="000000"/>
                </a:buClr>
                <a:buSzPts val="1000"/>
                <a:buFont typeface="Courier New"/>
                <a:buChar char="o"/>
              </a:pPr>
              <a:r>
                <a:rPr lang="en-US" sz="1000" b="0" i="0" u="none" strike="noStrike" cap="none" dirty="0">
                  <a:solidFill>
                    <a:srgbClr val="000000"/>
                  </a:solidFill>
                  <a:latin typeface="Arial"/>
                  <a:ea typeface="Arial"/>
                  <a:cs typeface="Arial"/>
                  <a:sym typeface="Arial"/>
                </a:rPr>
                <a:t>Plans for the fumigation and disinfection of the airport/terminal prior to commencement of operations</a:t>
              </a:r>
              <a:endParaRPr sz="850" b="0" i="0" u="none" strike="noStrike" cap="none" dirty="0">
                <a:solidFill>
                  <a:srgbClr val="000000"/>
                </a:solidFill>
                <a:latin typeface="Arial"/>
                <a:ea typeface="Arial"/>
                <a:cs typeface="Arial"/>
                <a:sym typeface="Arial"/>
              </a:endParaRPr>
            </a:p>
            <a:p>
              <a:pPr marL="569913" marR="0" lvl="0" indent="-173037" algn="l" rtl="0">
                <a:lnSpc>
                  <a:spcPct val="117000"/>
                </a:lnSpc>
                <a:spcBef>
                  <a:spcPts val="0"/>
                </a:spcBef>
                <a:spcAft>
                  <a:spcPts val="0"/>
                </a:spcAft>
                <a:buClr>
                  <a:srgbClr val="000000"/>
                </a:buClr>
                <a:buSzPts val="1000"/>
                <a:buFont typeface="Courier New"/>
                <a:buChar char="o"/>
              </a:pPr>
              <a:r>
                <a:rPr lang="en-US" sz="1000" b="0" i="0" u="none" strike="noStrike" cap="none" dirty="0">
                  <a:solidFill>
                    <a:srgbClr val="000000"/>
                  </a:solidFill>
                  <a:latin typeface="Arial"/>
                  <a:ea typeface="Arial"/>
                  <a:cs typeface="Arial"/>
                  <a:sym typeface="Arial"/>
                </a:rPr>
                <a:t>Procedures for routine cleaning and disinfection of frequently touched/exposed surfaces, airline offices and security equipment including trays</a:t>
              </a:r>
              <a:endParaRPr sz="850" b="0" i="0" u="none" strike="noStrike" cap="none" dirty="0">
                <a:solidFill>
                  <a:srgbClr val="000000"/>
                </a:solidFill>
                <a:latin typeface="Arial"/>
                <a:ea typeface="Arial"/>
                <a:cs typeface="Arial"/>
                <a:sym typeface="Arial"/>
              </a:endParaRPr>
            </a:p>
            <a:p>
              <a:pPr marL="569913" marR="0" lvl="0" indent="-173037" algn="l" rtl="0">
                <a:lnSpc>
                  <a:spcPct val="117000"/>
                </a:lnSpc>
                <a:spcBef>
                  <a:spcPts val="0"/>
                </a:spcBef>
                <a:spcAft>
                  <a:spcPts val="0"/>
                </a:spcAft>
                <a:buClr>
                  <a:srgbClr val="000000"/>
                </a:buClr>
                <a:buSzPts val="1000"/>
                <a:buFont typeface="Courier New"/>
                <a:buChar char="o"/>
              </a:pPr>
              <a:r>
                <a:rPr lang="en-US" sz="1000" b="0" i="0" u="none" strike="noStrike" cap="none" dirty="0">
                  <a:solidFill>
                    <a:srgbClr val="000000"/>
                  </a:solidFill>
                  <a:latin typeface="Arial"/>
                  <a:ea typeface="Arial"/>
                  <a:cs typeface="Arial"/>
                  <a:sym typeface="Arial"/>
                </a:rPr>
                <a:t>Measures to protect screeners/security personnel and passenger/staff during operations to reduce the spread of the COVID-19 pandemic</a:t>
              </a:r>
              <a:endParaRPr sz="850" b="0" i="0" u="none" strike="noStrike" cap="none" dirty="0">
                <a:solidFill>
                  <a:srgbClr val="000000"/>
                </a:solidFill>
                <a:latin typeface="Arial"/>
                <a:ea typeface="Arial"/>
                <a:cs typeface="Arial"/>
                <a:sym typeface="Arial"/>
              </a:endParaRPr>
            </a:p>
            <a:p>
              <a:pPr marL="569913" marR="0" lvl="0" indent="-173037" algn="l" rtl="0">
                <a:lnSpc>
                  <a:spcPct val="117000"/>
                </a:lnSpc>
                <a:spcBef>
                  <a:spcPts val="0"/>
                </a:spcBef>
                <a:spcAft>
                  <a:spcPts val="0"/>
                </a:spcAft>
                <a:buClr>
                  <a:srgbClr val="000000"/>
                </a:buClr>
                <a:buSzPts val="1000"/>
                <a:buFont typeface="Courier New"/>
                <a:buChar char="o"/>
              </a:pPr>
              <a:r>
                <a:rPr lang="en-US" sz="1000" b="0" i="0" u="none" strike="noStrike" cap="none" dirty="0">
                  <a:solidFill>
                    <a:srgbClr val="000000"/>
                  </a:solidFill>
                  <a:latin typeface="Arial"/>
                  <a:ea typeface="Arial"/>
                  <a:cs typeface="Arial"/>
                  <a:sym typeface="Arial"/>
                </a:rPr>
                <a:t>Procedures for handling suspect cases who might have failed temperature checks and require further medical attention</a:t>
              </a:r>
              <a:endParaRPr dirty="0"/>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Installation of protective barriers in five (5) international airports by the Nigeria Immigration Service</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Continuous review of Points of Entry protocols by the PTF to ensure adequacy</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Enforcement of online process for Visa on Arrival to </a:t>
              </a:r>
              <a:r>
                <a:rPr lang="en-US" sz="1000" b="0" i="0" u="none" strike="noStrike" cap="none" dirty="0">
                  <a:solidFill>
                    <a:schemeClr val="tx1"/>
                  </a:solidFill>
                  <a:latin typeface="Arial"/>
                  <a:ea typeface="Arial"/>
                  <a:cs typeface="Arial"/>
                  <a:sym typeface="Arial"/>
                </a:rPr>
                <a:t>reduce </a:t>
              </a:r>
              <a:r>
                <a:rPr lang="en-US" sz="1000" dirty="0">
                  <a:solidFill>
                    <a:schemeClr val="tx1"/>
                  </a:solidFill>
                </a:rPr>
                <a:t>overcrowding</a:t>
              </a:r>
              <a:r>
                <a:rPr lang="en-US" sz="1000" b="0" i="0" u="none" strike="noStrike" cap="none" dirty="0">
                  <a:solidFill>
                    <a:schemeClr val="tx1"/>
                  </a:solidFill>
                  <a:latin typeface="Arial"/>
                  <a:ea typeface="Arial"/>
                  <a:cs typeface="Arial"/>
                  <a:sym typeface="Arial"/>
                </a:rPr>
                <a:t> at the centres, as well as migration of temporary Work Permit and passport application to an online platform, etc. </a:t>
              </a:r>
              <a:endParaRPr sz="1000" b="0" i="0" u="none" strike="noStrike" cap="none" dirty="0">
                <a:solidFill>
                  <a:schemeClr val="tx1"/>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Provision of adequate Personal Protective Equipment (PPE) for screeners/security personnel before resumption</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Training of relevant personnel on new requirements for safe operations during outbreaks of communicable disease by the national health authorities</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Provision of hand sanitizers and disinfection products at designated points in the airport/terminal prior to commencement of operations</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Restriction of the number of people in the terminals to travellers only</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Ensuring temperature check at points of entry at the airports</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Provision of baggage disinfectant equipment and ensuring all baggage are disinfected before entry to the airports</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Floor markings at the airports to ensure physical distancing</a:t>
              </a:r>
              <a:endParaRPr sz="1000" b="0" i="0" u="none" strike="noStrike" cap="none" dirty="0">
                <a:solidFill>
                  <a:srgbClr val="000000"/>
                </a:solidFill>
                <a:latin typeface="Arial"/>
                <a:ea typeface="Arial"/>
                <a:cs typeface="Arial"/>
                <a:sym typeface="Arial"/>
              </a:endParaRPr>
            </a:p>
          </p:txBody>
        </p:sp>
        <p:sp>
          <p:nvSpPr>
            <p:cNvPr id="3119" name="Google Shape;3119;p56"/>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Air Travel</a:t>
              </a:r>
              <a:endParaRPr sz="1000" b="1" i="0" u="none" strike="noStrike" cap="none">
                <a:solidFill>
                  <a:srgbClr val="175C2C"/>
                </a:solidFill>
                <a:latin typeface="Arial"/>
                <a:ea typeface="Arial"/>
                <a:cs typeface="Arial"/>
                <a:sym typeface="Arial"/>
              </a:endParaRPr>
            </a:p>
          </p:txBody>
        </p:sp>
        <p:cxnSp>
          <p:nvCxnSpPr>
            <p:cNvPr id="3120" name="Google Shape;3120;p56"/>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pic>
        <p:nvPicPr>
          <p:cNvPr id="3121" name="Google Shape;3121;p56"/>
          <p:cNvPicPr preferRelativeResize="0"/>
          <p:nvPr/>
        </p:nvPicPr>
        <p:blipFill rotWithShape="1">
          <a:blip r:embed="rId4">
            <a:alphaModFix/>
          </a:blip>
          <a:srcRect/>
          <a:stretch/>
        </p:blipFill>
        <p:spPr>
          <a:xfrm>
            <a:off x="319722" y="7142008"/>
            <a:ext cx="3227228" cy="2860112"/>
          </a:xfrm>
          <a:prstGeom prst="rect">
            <a:avLst/>
          </a:prstGeom>
          <a:noFill/>
          <a:ln w="9525" cap="flat" cmpd="sng">
            <a:solidFill>
              <a:schemeClr val="dk1"/>
            </a:solidFill>
            <a:prstDash val="solid"/>
            <a:round/>
            <a:headEnd type="none" w="sm" len="sm"/>
            <a:tailEnd type="none" w="sm" len="sm"/>
          </a:ln>
        </p:spPr>
      </p:pic>
      <p:pic>
        <p:nvPicPr>
          <p:cNvPr id="3122" name="Google Shape;3122;p56"/>
          <p:cNvPicPr preferRelativeResize="0"/>
          <p:nvPr/>
        </p:nvPicPr>
        <p:blipFill rotWithShape="1">
          <a:blip r:embed="rId5">
            <a:alphaModFix/>
          </a:blip>
          <a:srcRect/>
          <a:stretch/>
        </p:blipFill>
        <p:spPr>
          <a:xfrm>
            <a:off x="3683246" y="7018024"/>
            <a:ext cx="3383774" cy="1382299"/>
          </a:xfrm>
          <a:prstGeom prst="rect">
            <a:avLst/>
          </a:prstGeom>
          <a:noFill/>
          <a:ln>
            <a:noFill/>
          </a:ln>
        </p:spPr>
      </p:pic>
      <p:pic>
        <p:nvPicPr>
          <p:cNvPr id="3123" name="Google Shape;3123;p56"/>
          <p:cNvPicPr preferRelativeResize="0"/>
          <p:nvPr/>
        </p:nvPicPr>
        <p:blipFill rotWithShape="1">
          <a:blip r:embed="rId6">
            <a:alphaModFix/>
          </a:blip>
          <a:srcRect/>
          <a:stretch/>
        </p:blipFill>
        <p:spPr>
          <a:xfrm>
            <a:off x="3691428" y="8477572"/>
            <a:ext cx="3375592" cy="1546951"/>
          </a:xfrm>
          <a:prstGeom prst="rect">
            <a:avLst/>
          </a:prstGeom>
          <a:noFill/>
          <a:ln>
            <a:noFill/>
          </a:ln>
        </p:spPr>
      </p:pic>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3128"/>
        <p:cNvGrpSpPr/>
        <p:nvPr/>
      </p:nvGrpSpPr>
      <p:grpSpPr>
        <a:xfrm>
          <a:off x="0" y="0"/>
          <a:ext cx="0" cy="0"/>
          <a:chOff x="0" y="0"/>
          <a:chExt cx="0" cy="0"/>
        </a:xfrm>
      </p:grpSpPr>
      <p:pic>
        <p:nvPicPr>
          <p:cNvPr id="3129" name="Google Shape;3129;p5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130" name="Google Shape;3130;p5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60</a:t>
            </a:fld>
            <a:endParaRPr sz="500" b="0" i="0" u="none" strike="noStrike" cap="none">
              <a:solidFill>
                <a:srgbClr val="161616"/>
              </a:solidFill>
              <a:latin typeface="Arial"/>
              <a:ea typeface="Arial"/>
              <a:cs typeface="Arial"/>
              <a:sym typeface="Arial"/>
            </a:endParaRPr>
          </a:p>
        </p:txBody>
      </p:sp>
      <p:sp>
        <p:nvSpPr>
          <p:cNvPr id="3131" name="Google Shape;3131;p5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3132" name="Google Shape;3132;p5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
        <p:nvSpPr>
          <p:cNvPr id="3133" name="Google Shape;3133;p5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134" name="Google Shape;3134;p5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ACHIEVEMENTS</a:t>
            </a:r>
            <a:endParaRPr sz="1800" b="1" i="0" u="none" strike="noStrike" cap="none">
              <a:solidFill>
                <a:srgbClr val="FFFFFF"/>
              </a:solidFill>
              <a:latin typeface="Arial"/>
              <a:ea typeface="Arial"/>
              <a:cs typeface="Arial"/>
              <a:sym typeface="Arial"/>
            </a:endParaRPr>
          </a:p>
        </p:txBody>
      </p:sp>
      <p:cxnSp>
        <p:nvCxnSpPr>
          <p:cNvPr id="3135" name="Google Shape;3135;p5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136" name="Google Shape;3136;p57"/>
          <p:cNvGrpSpPr/>
          <p:nvPr/>
        </p:nvGrpSpPr>
        <p:grpSpPr>
          <a:xfrm>
            <a:off x="445032" y="1647493"/>
            <a:ext cx="6869082" cy="5068812"/>
            <a:chOff x="445032" y="1647493"/>
            <a:chExt cx="6869082" cy="5068812"/>
          </a:xfrm>
        </p:grpSpPr>
        <p:sp>
          <p:nvSpPr>
            <p:cNvPr id="3137" name="Google Shape;3137;p57"/>
            <p:cNvSpPr txBox="1"/>
            <p:nvPr/>
          </p:nvSpPr>
          <p:spPr>
            <a:xfrm>
              <a:off x="454886" y="1872671"/>
              <a:ext cx="6859228" cy="4843634"/>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Federal Government approved the reopening of NYSC orientation camps. Prior to commencement of the orientation programme, various measures were implemented by relevant stakeholders for the safe reopening of the orientation camps across Nigeria. These measures included:</a:t>
              </a:r>
              <a:endParaRPr sz="85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Assessment of the control measures put in place at the NYSC orientation camps by teams from NCDC, the PTF, and NYSC to ensure the </a:t>
              </a:r>
              <a:r>
                <a:rPr lang="en-US" sz="1000" b="0" i="0" u="none" strike="noStrike" cap="none" dirty="0">
                  <a:solidFill>
                    <a:schemeClr val="tx1"/>
                  </a:solidFill>
                  <a:latin typeface="Arial"/>
                  <a:ea typeface="Arial"/>
                  <a:cs typeface="Arial"/>
                  <a:sym typeface="Arial"/>
                </a:rPr>
                <a:t>safety of NYSC corps members</a:t>
              </a:r>
              <a:endParaRPr sz="1000" b="0" i="0" u="none" strike="noStrike" cap="none" dirty="0">
                <a:solidFill>
                  <a:schemeClr val="tx1"/>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chemeClr val="tx1"/>
                  </a:solidFill>
                  <a:latin typeface="Arial"/>
                  <a:ea typeface="Arial"/>
                  <a:cs typeface="Arial"/>
                  <a:sym typeface="Arial"/>
                </a:rPr>
                <a:t>Provision of public health guidance for safe reopening of the NYSC </a:t>
              </a:r>
              <a:r>
                <a:rPr lang="en-US" sz="1000" dirty="0">
                  <a:solidFill>
                    <a:schemeClr val="tx1"/>
                  </a:solidFill>
                  <a:latin typeface="Arial"/>
                  <a:ea typeface="Arial"/>
                  <a:cs typeface="Arial"/>
                  <a:sym typeface="Arial"/>
                </a:rPr>
                <a:t>camps across the country</a:t>
              </a:r>
              <a:endParaRPr sz="1000" b="0" i="0" u="none" strike="noStrike" cap="none" dirty="0">
                <a:solidFill>
                  <a:schemeClr val="tx1"/>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chemeClr val="tx1"/>
                  </a:solidFill>
                  <a:latin typeface="Arial"/>
                  <a:ea typeface="Arial"/>
                  <a:cs typeface="Arial"/>
                  <a:sym typeface="Arial"/>
                </a:rPr>
                <a:t>Provision of rapid diagnostic test kits for screening corps members </a:t>
              </a:r>
              <a:endParaRPr sz="1000" b="0" i="0" u="none" strike="noStrike" cap="none" dirty="0">
                <a:solidFill>
                  <a:schemeClr val="tx1"/>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dirty="0">
                  <a:solidFill>
                    <a:schemeClr val="tx1"/>
                  </a:solidFill>
                  <a:latin typeface="Arial"/>
                  <a:ea typeface="Arial"/>
                  <a:cs typeface="Arial"/>
                  <a:sym typeface="Arial"/>
                </a:rPr>
                <a:t>Testing all Corp members for</a:t>
              </a:r>
              <a:r>
                <a:rPr lang="en-US" sz="1000" b="0" i="0" u="none" strike="noStrike" cap="none" dirty="0">
                  <a:solidFill>
                    <a:schemeClr val="tx1"/>
                  </a:solidFill>
                  <a:latin typeface="Arial"/>
                  <a:ea typeface="Arial"/>
                  <a:cs typeface="Arial"/>
                  <a:sym typeface="Arial"/>
                </a:rPr>
                <a:t> COVID-19</a:t>
              </a:r>
              <a:endParaRPr sz="1000" b="0" i="0" u="none" strike="noStrike" cap="none" dirty="0">
                <a:solidFill>
                  <a:schemeClr val="tx1"/>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chemeClr val="tx1"/>
                  </a:solidFill>
                  <a:latin typeface="Arial"/>
                  <a:ea typeface="Arial"/>
                  <a:cs typeface="Arial"/>
                  <a:sym typeface="Arial"/>
                </a:rPr>
                <a:t>Provision of IPC Vanguards to support compliance with the COVID-19 preventive measures at each NYSC camp</a:t>
              </a:r>
              <a:endParaRPr sz="1000" b="0" i="0" u="none" strike="noStrike" cap="none" dirty="0">
                <a:solidFill>
                  <a:schemeClr val="tx1"/>
                </a:solidFill>
                <a:latin typeface="Arial"/>
                <a:ea typeface="Arial"/>
                <a:cs typeface="Arial"/>
                <a:sym typeface="Arial"/>
              </a:endParaRPr>
            </a:p>
            <a:p>
              <a:pPr marL="457200" marR="0" lvl="0" indent="-457200" algn="l" rtl="0">
                <a:lnSpc>
                  <a:spcPct val="117000"/>
                </a:lnSpc>
                <a:spcBef>
                  <a:spcPts val="0"/>
                </a:spcBef>
                <a:spcAft>
                  <a:spcPts val="0"/>
                </a:spcAft>
                <a:buClr>
                  <a:srgbClr val="000000"/>
                </a:buClr>
                <a:buSzPts val="1000"/>
                <a:buFont typeface="Arial"/>
                <a:buNone/>
              </a:pPr>
              <a:r>
                <a:rPr lang="en-US" sz="1000" b="0" i="0" u="none" strike="noStrike" cap="none" dirty="0">
                  <a:solidFill>
                    <a:schemeClr val="tx1"/>
                  </a:solidFill>
                  <a:latin typeface="Arial"/>
                  <a:ea typeface="Arial"/>
                  <a:cs typeface="Arial"/>
                  <a:sym typeface="Arial"/>
                </a:rPr>
                <a:t> </a:t>
              </a:r>
              <a:endParaRPr dirty="0">
                <a:solidFill>
                  <a:schemeClr val="tx1"/>
                </a:solidFill>
              </a:endParaRPr>
            </a:p>
            <a:p>
              <a:pPr marL="457200" marR="0" lvl="0" indent="-45720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National Youth Service Corps official also took various measures which included:</a:t>
              </a:r>
              <a:endParaRPr sz="85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Fumigation of the orientation camps prior to the commencement of camp activities</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Provision of WASH facilities at the orientation camps across the country</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Development of an online self-reporting form completed by each corps member</a:t>
              </a:r>
              <a:r>
                <a:rPr lang="en-US" sz="1000" dirty="0">
                  <a:solidFill>
                    <a:srgbClr val="000000"/>
                  </a:solidFill>
                  <a:latin typeface="Arial"/>
                  <a:ea typeface="Arial"/>
                  <a:cs typeface="Arial"/>
                  <a:sym typeface="Arial"/>
                </a:rPr>
                <a:t> </a:t>
              </a:r>
              <a:r>
                <a:rPr lang="en-US" sz="1000" b="0" i="0" u="none" strike="noStrike" cap="none" dirty="0">
                  <a:solidFill>
                    <a:srgbClr val="000000"/>
                  </a:solidFill>
                  <a:latin typeface="Arial"/>
                  <a:ea typeface="Arial"/>
                  <a:cs typeface="Arial"/>
                  <a:sym typeface="Arial"/>
                </a:rPr>
                <a:t>prior to reporting at the orientation camp</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Provision of step-by-step guideline to ensure corps members stay safe while in camp</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Ensure living arrangements in the camps comply with the two meters spacing</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Ensuring Corp members are tested and certified COVID-19 free at the orientation camps before registration at the camps</a:t>
              </a:r>
              <a:endParaRPr sz="1000" b="0" i="0" u="none" strike="noStrike" cap="none" dirty="0">
                <a:solidFill>
                  <a:srgbClr val="000000"/>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Continuous communication through the NYSC communication channels including the NYSC radio stations to sensitize the public and NYSC community on measures being implemented</a:t>
              </a:r>
              <a:endParaRPr sz="1000" b="0" i="0" u="none" strike="noStrike" cap="none" dirty="0">
                <a:solidFill>
                  <a:srgbClr val="000000"/>
                </a:solidFill>
                <a:latin typeface="Arial"/>
                <a:ea typeface="Arial"/>
                <a:cs typeface="Arial"/>
                <a:sym typeface="Arial"/>
              </a:endParaRPr>
            </a:p>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 </a:t>
              </a:r>
              <a:endParaRPr sz="850" b="0" i="0" u="none" strike="noStrike" cap="none" dirty="0">
                <a:solidFill>
                  <a:srgbClr val="000000"/>
                </a:solidFill>
                <a:latin typeface="Arial"/>
                <a:ea typeface="Arial"/>
                <a:cs typeface="Arial"/>
                <a:sym typeface="Arial"/>
              </a:endParaRPr>
            </a:p>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As part of the efforts to ensure safe reopening of orientation caps, teams from NCDC, the PTF, NYSC and </a:t>
              </a:r>
              <a:r>
                <a:rPr lang="en-US" sz="1050" b="0" i="1" u="none" strike="noStrike" cap="none" dirty="0">
                  <a:solidFill>
                    <a:srgbClr val="000000"/>
                  </a:solidFill>
                  <a:latin typeface="Arial"/>
                  <a:ea typeface="Arial"/>
                  <a:cs typeface="Arial"/>
                  <a:sym typeface="Arial"/>
                </a:rPr>
                <a:t>Federal Capital Territory Administration</a:t>
              </a:r>
              <a:r>
                <a:rPr lang="en-US" sz="1050" b="0" i="0" u="none" strike="noStrike" cap="none" dirty="0">
                  <a:solidFill>
                    <a:srgbClr val="000000"/>
                  </a:solidFill>
                  <a:latin typeface="Arial"/>
                  <a:ea typeface="Arial"/>
                  <a:cs typeface="Arial"/>
                  <a:sym typeface="Arial"/>
                </a:rPr>
                <a:t> (FCTA) assessed control measures put in place at the NYSC orientation camps to ensure the safety of NYSC corps members</a:t>
              </a:r>
              <a:endParaRPr sz="85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50"/>
                <a:buFont typeface="Arial"/>
                <a:buNone/>
              </a:pPr>
              <a:br>
                <a:rPr lang="en-US" sz="1050" b="0" i="0" u="none" strike="noStrike" cap="none" dirty="0">
                  <a:solidFill>
                    <a:srgbClr val="000000"/>
                  </a:solidFill>
                  <a:latin typeface="Arial"/>
                  <a:ea typeface="Arial"/>
                  <a:cs typeface="Arial"/>
                  <a:sym typeface="Arial"/>
                </a:rPr>
              </a:br>
              <a:endParaRPr sz="1000" b="0" i="0" u="none" strike="noStrike" cap="none" dirty="0">
                <a:solidFill>
                  <a:srgbClr val="000000"/>
                </a:solidFill>
                <a:latin typeface="Arial"/>
                <a:ea typeface="Arial"/>
                <a:cs typeface="Arial"/>
                <a:sym typeface="Arial"/>
              </a:endParaRPr>
            </a:p>
          </p:txBody>
        </p:sp>
        <p:sp>
          <p:nvSpPr>
            <p:cNvPr id="3138" name="Google Shape;3138;p57"/>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National Youth Service Corps (NYSC) Orientation Camps</a:t>
              </a:r>
              <a:endParaRPr sz="1000" b="1" i="0" u="none" strike="noStrike" cap="none">
                <a:solidFill>
                  <a:srgbClr val="175C2C"/>
                </a:solidFill>
                <a:latin typeface="Arial"/>
                <a:ea typeface="Arial"/>
                <a:cs typeface="Arial"/>
                <a:sym typeface="Arial"/>
              </a:endParaRPr>
            </a:p>
          </p:txBody>
        </p:sp>
        <p:cxnSp>
          <p:nvCxnSpPr>
            <p:cNvPr id="3139" name="Google Shape;3139;p57"/>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pic>
        <p:nvPicPr>
          <p:cNvPr id="3140" name="Google Shape;3140;p57"/>
          <p:cNvPicPr preferRelativeResize="0"/>
          <p:nvPr/>
        </p:nvPicPr>
        <p:blipFill rotWithShape="1">
          <a:blip r:embed="rId4">
            <a:alphaModFix/>
          </a:blip>
          <a:srcRect/>
          <a:stretch/>
        </p:blipFill>
        <p:spPr>
          <a:xfrm>
            <a:off x="1479550" y="6623054"/>
            <a:ext cx="5090966" cy="2870194"/>
          </a:xfrm>
          <a:prstGeom prst="rect">
            <a:avLst/>
          </a:prstGeom>
          <a:noFill/>
          <a:ln>
            <a:noFill/>
          </a:ln>
        </p:spPr>
      </p:pic>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3145"/>
        <p:cNvGrpSpPr/>
        <p:nvPr/>
      </p:nvGrpSpPr>
      <p:grpSpPr>
        <a:xfrm>
          <a:off x="0" y="0"/>
          <a:ext cx="0" cy="0"/>
          <a:chOff x="0" y="0"/>
          <a:chExt cx="0" cy="0"/>
        </a:xfrm>
      </p:grpSpPr>
      <p:pic>
        <p:nvPicPr>
          <p:cNvPr id="3146" name="Google Shape;3146;p5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147" name="Google Shape;3147;p5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61</a:t>
            </a:fld>
            <a:endParaRPr sz="500" b="0" i="0" u="none" strike="noStrike" cap="none">
              <a:solidFill>
                <a:srgbClr val="161616"/>
              </a:solidFill>
              <a:latin typeface="Arial"/>
              <a:ea typeface="Arial"/>
              <a:cs typeface="Arial"/>
              <a:sym typeface="Arial"/>
            </a:endParaRPr>
          </a:p>
        </p:txBody>
      </p:sp>
      <p:sp>
        <p:nvSpPr>
          <p:cNvPr id="3148" name="Google Shape;3148;p5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3149" name="Google Shape;3149;p5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
        <p:nvSpPr>
          <p:cNvPr id="3150" name="Google Shape;3150;p5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151" name="Google Shape;3151;p5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ACHIEVEMENTS</a:t>
            </a:r>
            <a:endParaRPr sz="1800" b="1" i="0" u="none" strike="noStrike" cap="none">
              <a:solidFill>
                <a:srgbClr val="FFFFFF"/>
              </a:solidFill>
              <a:latin typeface="Arial"/>
              <a:ea typeface="Arial"/>
              <a:cs typeface="Arial"/>
              <a:sym typeface="Arial"/>
            </a:endParaRPr>
          </a:p>
        </p:txBody>
      </p:sp>
      <p:cxnSp>
        <p:nvCxnSpPr>
          <p:cNvPr id="3152" name="Google Shape;3152;p5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pic>
        <p:nvPicPr>
          <p:cNvPr id="3153" name="Google Shape;3153;p58"/>
          <p:cNvPicPr preferRelativeResize="0"/>
          <p:nvPr/>
        </p:nvPicPr>
        <p:blipFill rotWithShape="1">
          <a:blip r:embed="rId4">
            <a:alphaModFix/>
          </a:blip>
          <a:srcRect/>
          <a:stretch/>
        </p:blipFill>
        <p:spPr>
          <a:xfrm>
            <a:off x="451054" y="1608505"/>
            <a:ext cx="2695102" cy="3242595"/>
          </a:xfrm>
          <a:prstGeom prst="rect">
            <a:avLst/>
          </a:prstGeom>
          <a:noFill/>
          <a:ln w="9525" cap="flat" cmpd="sng">
            <a:solidFill>
              <a:schemeClr val="dk1"/>
            </a:solidFill>
            <a:prstDash val="solid"/>
            <a:round/>
            <a:headEnd type="none" w="sm" len="sm"/>
            <a:tailEnd type="none" w="sm" len="sm"/>
          </a:ln>
        </p:spPr>
      </p:pic>
      <p:pic>
        <p:nvPicPr>
          <p:cNvPr id="3154" name="Google Shape;3154;p58"/>
          <p:cNvPicPr preferRelativeResize="0"/>
          <p:nvPr/>
        </p:nvPicPr>
        <p:blipFill rotWithShape="1">
          <a:blip r:embed="rId5">
            <a:alphaModFix/>
          </a:blip>
          <a:srcRect/>
          <a:stretch/>
        </p:blipFill>
        <p:spPr>
          <a:xfrm>
            <a:off x="3906594" y="1608505"/>
            <a:ext cx="2892421" cy="3242592"/>
          </a:xfrm>
          <a:prstGeom prst="rect">
            <a:avLst/>
          </a:prstGeom>
          <a:noFill/>
          <a:ln w="9525" cap="flat" cmpd="sng">
            <a:solidFill>
              <a:schemeClr val="dk1"/>
            </a:solidFill>
            <a:prstDash val="solid"/>
            <a:round/>
            <a:headEnd type="none" w="sm" len="sm"/>
            <a:tailEnd type="none" w="sm" len="sm"/>
          </a:ln>
        </p:spPr>
      </p:pic>
      <p:pic>
        <p:nvPicPr>
          <p:cNvPr id="3155" name="Google Shape;3155;p58"/>
          <p:cNvPicPr preferRelativeResize="0"/>
          <p:nvPr/>
        </p:nvPicPr>
        <p:blipFill rotWithShape="1">
          <a:blip r:embed="rId6">
            <a:alphaModFix/>
          </a:blip>
          <a:srcRect/>
          <a:stretch/>
        </p:blipFill>
        <p:spPr>
          <a:xfrm>
            <a:off x="171477" y="5024595"/>
            <a:ext cx="3511769" cy="2045280"/>
          </a:xfrm>
          <a:prstGeom prst="rect">
            <a:avLst/>
          </a:prstGeom>
          <a:noFill/>
          <a:ln>
            <a:noFill/>
          </a:ln>
        </p:spPr>
      </p:pic>
      <p:pic>
        <p:nvPicPr>
          <p:cNvPr id="3156" name="Google Shape;3156;p58"/>
          <p:cNvPicPr preferRelativeResize="0"/>
          <p:nvPr/>
        </p:nvPicPr>
        <p:blipFill rotWithShape="1">
          <a:blip r:embed="rId7">
            <a:alphaModFix/>
          </a:blip>
          <a:srcRect/>
          <a:stretch/>
        </p:blipFill>
        <p:spPr>
          <a:xfrm>
            <a:off x="3906594" y="5036488"/>
            <a:ext cx="3511767" cy="2035459"/>
          </a:xfrm>
          <a:prstGeom prst="rect">
            <a:avLst/>
          </a:prstGeom>
          <a:noFill/>
          <a:ln>
            <a:noFill/>
          </a:ln>
        </p:spPr>
      </p:pic>
      <p:sp>
        <p:nvSpPr>
          <p:cNvPr id="3157" name="Google Shape;3157;p58"/>
          <p:cNvSpPr txBox="1"/>
          <p:nvPr/>
        </p:nvSpPr>
        <p:spPr>
          <a:xfrm>
            <a:off x="497141" y="7492624"/>
            <a:ext cx="6859228" cy="1980542"/>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Clr>
                <a:srgbClr val="000000"/>
              </a:buClr>
              <a:buSzPts val="1000"/>
              <a:buFont typeface="Arial"/>
              <a:buNone/>
            </a:pPr>
            <a:r>
              <a:rPr lang="en-US" sz="1000" b="0" i="0" u="none" strike="noStrike" cap="none" dirty="0">
                <a:solidFill>
                  <a:schemeClr val="tx1"/>
                </a:solidFill>
                <a:latin typeface="Arial"/>
                <a:ea typeface="Arial"/>
                <a:cs typeface="Arial"/>
                <a:sym typeface="Arial"/>
              </a:rPr>
              <a:t>After the announcement of the PTF on the reopening of places of religious/social gatherings</a:t>
            </a:r>
            <a:r>
              <a:rPr lang="en-US" sz="1000" dirty="0">
                <a:solidFill>
                  <a:schemeClr val="tx1"/>
                </a:solidFill>
              </a:rPr>
              <a:t>, th</a:t>
            </a:r>
            <a:r>
              <a:rPr lang="en-US" sz="1000" b="0" i="0" u="none" strike="noStrike" cap="none" dirty="0">
                <a:solidFill>
                  <a:schemeClr val="tx1"/>
                </a:solidFill>
                <a:latin typeface="Arial"/>
                <a:ea typeface="Arial"/>
                <a:cs typeface="Arial"/>
                <a:sym typeface="Arial"/>
              </a:rPr>
              <a:t>e NCDC released guidelines to reduce the risk of infections in places of worship, social gatherings, hotels and event centres. These guidelines included:</a:t>
            </a:r>
            <a:endParaRPr sz="850" b="0" i="0" u="none" strike="noStrike" cap="none" dirty="0">
              <a:solidFill>
                <a:schemeClr val="tx1"/>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chemeClr val="tx1"/>
                </a:solidFill>
                <a:latin typeface="Arial"/>
                <a:ea typeface="Arial"/>
                <a:cs typeface="Arial"/>
                <a:sym typeface="Arial"/>
              </a:rPr>
              <a:t>Enforcement of the use face masks for all attendees, religious leaders before entry to the centres</a:t>
            </a:r>
            <a:endParaRPr sz="1000" b="0" i="0" u="none" strike="noStrike" cap="none" dirty="0">
              <a:solidFill>
                <a:schemeClr val="tx1"/>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chemeClr val="tx1"/>
                </a:solidFill>
                <a:latin typeface="Arial"/>
                <a:ea typeface="Arial"/>
                <a:cs typeface="Arial"/>
                <a:sym typeface="Arial"/>
              </a:rPr>
              <a:t>Temperature screening at the point of entry and no entry to sick people</a:t>
            </a:r>
            <a:endParaRPr sz="1000" b="0" i="0" u="none" strike="noStrike" cap="none" dirty="0">
              <a:solidFill>
                <a:schemeClr val="tx1"/>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chemeClr val="tx1"/>
                </a:solidFill>
                <a:latin typeface="Arial"/>
                <a:ea typeface="Arial"/>
                <a:cs typeface="Arial"/>
                <a:sym typeface="Arial"/>
              </a:rPr>
              <a:t>Provision of hand washing facilities and hand sanitizers at point of entries and strategic points</a:t>
            </a:r>
            <a:endParaRPr sz="1000" b="0" i="0" u="none" strike="noStrike" cap="none" dirty="0">
              <a:solidFill>
                <a:schemeClr val="tx1"/>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chemeClr val="tx1"/>
                </a:solidFill>
                <a:latin typeface="Arial"/>
                <a:ea typeface="Arial"/>
                <a:cs typeface="Arial"/>
                <a:sym typeface="Arial"/>
              </a:rPr>
              <a:t>Total capacity of a third (1/3) of the seating capacity of the Event centres</a:t>
            </a:r>
            <a:endParaRPr sz="1000" b="0" i="0" u="none" strike="noStrike" cap="none" dirty="0">
              <a:solidFill>
                <a:schemeClr val="tx1"/>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chemeClr val="tx1"/>
                </a:solidFill>
                <a:latin typeface="Arial"/>
                <a:ea typeface="Arial"/>
                <a:cs typeface="Arial"/>
                <a:sym typeface="Arial"/>
              </a:rPr>
              <a:t>Adherence to </a:t>
            </a:r>
            <a:r>
              <a:rPr lang="en-US" sz="1000" dirty="0">
                <a:solidFill>
                  <a:schemeClr val="tx1"/>
                </a:solidFill>
                <a:latin typeface="Arial"/>
                <a:ea typeface="Arial"/>
                <a:cs typeface="Arial"/>
                <a:sym typeface="Arial"/>
              </a:rPr>
              <a:t>physical</a:t>
            </a:r>
            <a:r>
              <a:rPr lang="en-US" sz="1000" b="0" i="0" u="none" strike="noStrike" cap="none" dirty="0">
                <a:solidFill>
                  <a:schemeClr val="tx1"/>
                </a:solidFill>
                <a:latin typeface="Arial"/>
                <a:ea typeface="Arial"/>
                <a:cs typeface="Arial"/>
                <a:sym typeface="Arial"/>
              </a:rPr>
              <a:t> distancing of at least two meters apart</a:t>
            </a:r>
            <a:endParaRPr sz="1000" b="0" i="0" u="none" strike="noStrike" cap="none" dirty="0">
              <a:solidFill>
                <a:schemeClr val="tx1"/>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chemeClr val="tx1"/>
                </a:solidFill>
                <a:latin typeface="Arial"/>
                <a:ea typeface="Arial"/>
                <a:cs typeface="Arial"/>
                <a:sym typeface="Arial"/>
              </a:rPr>
              <a:t>Adherence to no physical touching standards such as handshakes, hugs</a:t>
            </a:r>
            <a:endParaRPr sz="1000" b="0" i="0" u="none" strike="noStrike" cap="none" dirty="0">
              <a:solidFill>
                <a:schemeClr val="tx1"/>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chemeClr val="tx1"/>
                </a:solidFill>
                <a:latin typeface="Arial"/>
                <a:ea typeface="Arial"/>
                <a:cs typeface="Arial"/>
                <a:sym typeface="Arial"/>
              </a:rPr>
              <a:t>Limit programs to activities that do not require sharing of materials</a:t>
            </a:r>
            <a:endParaRPr sz="1000" b="0" i="0" u="none" strike="noStrike" cap="none" dirty="0">
              <a:solidFill>
                <a:schemeClr val="tx1"/>
              </a:solidFill>
              <a:latin typeface="Arial"/>
              <a:ea typeface="Arial"/>
              <a:cs typeface="Arial"/>
              <a:sym typeface="Arial"/>
            </a:endParaRPr>
          </a:p>
          <a:p>
            <a:pPr marL="292100" marR="0" lvl="0" indent="-119062" algn="l" rtl="0">
              <a:lnSpc>
                <a:spcPct val="117000"/>
              </a:lnSpc>
              <a:spcBef>
                <a:spcPts val="0"/>
              </a:spcBef>
              <a:spcAft>
                <a:spcPts val="0"/>
              </a:spcAft>
              <a:buClr>
                <a:srgbClr val="000000"/>
              </a:buClr>
              <a:buSzPts val="1000"/>
              <a:buFont typeface="Noto Sans Symbols"/>
              <a:buChar char="∙"/>
            </a:pPr>
            <a:r>
              <a:rPr lang="en-US" sz="1000" b="0" i="0" u="none" strike="noStrike" cap="none" dirty="0">
                <a:solidFill>
                  <a:srgbClr val="000000"/>
                </a:solidFill>
                <a:latin typeface="Arial"/>
                <a:ea typeface="Arial"/>
                <a:cs typeface="Arial"/>
                <a:sym typeface="Arial"/>
              </a:rPr>
              <a:t>Disinfection of centres before and after programs </a:t>
            </a:r>
            <a:endParaRPr sz="1000" b="0" i="0" u="none" strike="noStrike" cap="none" dirty="0">
              <a:solidFill>
                <a:srgbClr val="000000"/>
              </a:solidFill>
              <a:latin typeface="Arial"/>
              <a:ea typeface="Arial"/>
              <a:cs typeface="Arial"/>
              <a:sym typeface="Arial"/>
            </a:endParaRPr>
          </a:p>
        </p:txBody>
      </p:sp>
      <p:sp>
        <p:nvSpPr>
          <p:cNvPr id="3158" name="Google Shape;3158;p58"/>
          <p:cNvSpPr txBox="1"/>
          <p:nvPr/>
        </p:nvSpPr>
        <p:spPr>
          <a:xfrm>
            <a:off x="559133" y="7267446"/>
            <a:ext cx="4094480"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Religious/Social Gathering, Hotels &amp; Event Centres</a:t>
            </a:r>
            <a:endParaRPr sz="1000" b="1" i="0" u="none" strike="noStrike" cap="none">
              <a:solidFill>
                <a:srgbClr val="175C2C"/>
              </a:solidFill>
              <a:latin typeface="Arial"/>
              <a:ea typeface="Arial"/>
              <a:cs typeface="Arial"/>
              <a:sym typeface="Arial"/>
            </a:endParaRPr>
          </a:p>
        </p:txBody>
      </p:sp>
      <p:cxnSp>
        <p:nvCxnSpPr>
          <p:cNvPr id="3159" name="Google Shape;3159;p58"/>
          <p:cNvCxnSpPr/>
          <p:nvPr/>
        </p:nvCxnSpPr>
        <p:spPr>
          <a:xfrm>
            <a:off x="518283" y="7428878"/>
            <a:ext cx="6869082" cy="0"/>
          </a:xfrm>
          <a:prstGeom prst="straightConnector1">
            <a:avLst/>
          </a:prstGeom>
          <a:noFill/>
          <a:ln w="12700" cap="sq" cmpd="sng">
            <a:solidFill>
              <a:srgbClr val="008751"/>
            </a:solidFill>
            <a:prstDash val="dashDot"/>
            <a:round/>
            <a:headEnd type="none" w="sm" len="sm"/>
            <a:tailEnd type="none" w="sm" len="sm"/>
          </a:ln>
        </p:spPr>
      </p:cxn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3178"/>
        <p:cNvGrpSpPr/>
        <p:nvPr/>
      </p:nvGrpSpPr>
      <p:grpSpPr>
        <a:xfrm>
          <a:off x="0" y="0"/>
          <a:ext cx="0" cy="0"/>
          <a:chOff x="0" y="0"/>
          <a:chExt cx="0" cy="0"/>
        </a:xfrm>
      </p:grpSpPr>
      <p:pic>
        <p:nvPicPr>
          <p:cNvPr id="3179" name="Google Shape;3179;p6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180" name="Google Shape;3180;p6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62</a:t>
            </a:fld>
            <a:endParaRPr sz="500">
              <a:solidFill>
                <a:srgbClr val="161616"/>
              </a:solidFill>
            </a:endParaRPr>
          </a:p>
        </p:txBody>
      </p:sp>
      <p:sp>
        <p:nvSpPr>
          <p:cNvPr id="3181" name="Google Shape;3181;p6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3182" name="Google Shape;3182;p6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3183" name="Google Shape;3183;p6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184" name="Google Shape;3184;p6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3185" name="Google Shape;3185;p6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3186" name="Google Shape;3186;p60"/>
          <p:cNvSpPr txBox="1"/>
          <p:nvPr/>
        </p:nvSpPr>
        <p:spPr>
          <a:xfrm>
            <a:off x="454886" y="2017291"/>
            <a:ext cx="6859228" cy="76944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through its Surveillance and Epidemiology pillar in collaboration with the Point of Entry Pillar and partner MDAs intensified surveillance activities to facilitate early COVID-19 case detection, timely reporting of cases including community transmission of COVID-19 and supported the coordination of the outbreak response and roll-out strategies. </a:t>
            </a:r>
            <a:endParaRPr dirty="0"/>
          </a:p>
          <a:p>
            <a:pPr marL="0" marR="0" lvl="0" indent="0" algn="l" rtl="0">
              <a:spcBef>
                <a:spcPts val="0"/>
              </a:spcBef>
              <a:spcAft>
                <a:spcPts val="0"/>
              </a:spcAft>
              <a:buNone/>
            </a:pP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 response was conducted in three phases: </a:t>
            </a:r>
            <a:endParaRPr dirty="0"/>
          </a:p>
        </p:txBody>
      </p:sp>
      <p:sp>
        <p:nvSpPr>
          <p:cNvPr id="3187" name="Google Shape;3187;p60"/>
          <p:cNvSpPr txBox="1"/>
          <p:nvPr/>
        </p:nvSpPr>
        <p:spPr>
          <a:xfrm>
            <a:off x="454886" y="4035044"/>
            <a:ext cx="6859228" cy="2684902"/>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None/>
            </a:pPr>
            <a:r>
              <a:rPr lang="en-US" sz="1000" dirty="0">
                <a:solidFill>
                  <a:schemeClr val="dk1"/>
                </a:solidFill>
                <a:latin typeface="Arial"/>
                <a:ea typeface="Arial"/>
                <a:cs typeface="Arial"/>
                <a:sym typeface="Arial"/>
              </a:rPr>
              <a:t>Prior </a:t>
            </a:r>
            <a:r>
              <a:rPr lang="en-US" sz="1000" dirty="0">
                <a:solidFill>
                  <a:schemeClr val="tx1"/>
                </a:solidFill>
                <a:latin typeface="Arial"/>
                <a:ea typeface="Arial"/>
                <a:cs typeface="Arial"/>
                <a:sym typeface="Arial"/>
              </a:rPr>
              <a:t>to school resumption, relevant MDAs and the PTF were able to achieve the following:</a:t>
            </a:r>
            <a:endParaRPr sz="850" dirty="0">
              <a:solidFill>
                <a:schemeClr val="tx1"/>
              </a:solidFill>
              <a:latin typeface="Arial"/>
              <a:ea typeface="Arial"/>
              <a:cs typeface="Arial"/>
              <a:sym typeface="Aria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Train Healthcare Workers and Community volunteers on COVID-19 surveillance and case finding</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Train over 40 Rapid Response Teams (RRT) and deploy them to facilitate case detection and contact tracing across affected states</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Designate 131 Treatment Centers across the country </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Establish and implement Point of Entry (PoE) surveillance</a:t>
            </a:r>
            <a:endParaRPr dirty="0">
              <a:solidFill>
                <a:schemeClr val="tx1"/>
              </a:solidFill>
            </a:endParaRPr>
          </a:p>
          <a:p>
            <a:pPr marL="239713" marR="0" lvl="1" indent="-120650" algn="l" rtl="0">
              <a:lnSpc>
                <a:spcPct val="117000"/>
              </a:lnSpc>
              <a:spcBef>
                <a:spcPts val="0"/>
              </a:spcBef>
              <a:spcAft>
                <a:spcPts val="0"/>
              </a:spcAft>
              <a:buClr>
                <a:schemeClr val="dk1"/>
              </a:buClr>
              <a:buSzPts val="1000"/>
              <a:buFont typeface="Noto Sans Symbols"/>
              <a:buChar char="∙"/>
            </a:pPr>
            <a:r>
              <a:rPr lang="en-US" sz="1000" b="0" i="0" u="none" strike="noStrike" cap="none" dirty="0">
                <a:solidFill>
                  <a:schemeClr val="tx1"/>
                </a:solidFill>
                <a:latin typeface="Arial"/>
                <a:ea typeface="Arial"/>
                <a:cs typeface="Arial"/>
                <a:sym typeface="Arial"/>
              </a:rPr>
              <a:t>Achieved over 90% follow-up for Persons of Interest (POI) by enhancing contact tracing activities</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Develop guidelines and data collection tools</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Develop National and State Pre-Incident Action Plans</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Develop and disseminate case definition materials for surveillance at health facilities and POEs</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Develop guidelines and Standard operating procedures (SOPs) including COVID-19 surveillance guidelines, Case definitions (standard and community case definitions), and strategy documents to improve surveillance and case finding</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Develop and disseminate updated case definition, contact tracing and management protocols to enhance case finding and testing </a:t>
            </a:r>
            <a:endParaRPr dirty="0">
              <a:solidFill>
                <a:schemeClr val="tx1"/>
              </a:solidFill>
            </a:endParaRPr>
          </a:p>
        </p:txBody>
      </p:sp>
      <p:sp>
        <p:nvSpPr>
          <p:cNvPr id="3188" name="Google Shape;3188;p60"/>
          <p:cNvSpPr txBox="1"/>
          <p:nvPr/>
        </p:nvSpPr>
        <p:spPr>
          <a:xfrm>
            <a:off x="454886" y="3809866"/>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Phase 1 – Prevention and Preparedness</a:t>
            </a:r>
            <a:endParaRPr sz="1000" b="1">
              <a:solidFill>
                <a:srgbClr val="175C2C"/>
              </a:solidFill>
              <a:latin typeface="Arial"/>
              <a:ea typeface="Arial"/>
              <a:cs typeface="Arial"/>
              <a:sym typeface="Arial"/>
            </a:endParaRPr>
          </a:p>
        </p:txBody>
      </p:sp>
      <p:cxnSp>
        <p:nvCxnSpPr>
          <p:cNvPr id="3189" name="Google Shape;3189;p60"/>
          <p:cNvCxnSpPr/>
          <p:nvPr/>
        </p:nvCxnSpPr>
        <p:spPr>
          <a:xfrm>
            <a:off x="445032" y="3971298"/>
            <a:ext cx="6869082" cy="0"/>
          </a:xfrm>
          <a:prstGeom prst="straightConnector1">
            <a:avLst/>
          </a:prstGeom>
          <a:noFill/>
          <a:ln w="12700" cap="sq" cmpd="sng">
            <a:solidFill>
              <a:srgbClr val="008751"/>
            </a:solidFill>
            <a:prstDash val="dashDot"/>
            <a:round/>
            <a:headEnd type="none" w="sm" len="sm"/>
            <a:tailEnd type="none" w="sm" len="sm"/>
          </a:ln>
        </p:spPr>
      </p:cxnSp>
      <p:grpSp>
        <p:nvGrpSpPr>
          <p:cNvPr id="3190" name="Google Shape;3190;p60"/>
          <p:cNvGrpSpPr/>
          <p:nvPr/>
        </p:nvGrpSpPr>
        <p:grpSpPr>
          <a:xfrm>
            <a:off x="312508" y="1647493"/>
            <a:ext cx="6859228" cy="319421"/>
            <a:chOff x="312508" y="4545817"/>
            <a:chExt cx="7001606" cy="319421"/>
          </a:xfrm>
        </p:grpSpPr>
        <p:sp>
          <p:nvSpPr>
            <p:cNvPr id="3191" name="Google Shape;3191;p60"/>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192" name="Google Shape;3192;p60"/>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Surveillance</a:t>
              </a:r>
              <a:endParaRPr sz="1000" b="1">
                <a:solidFill>
                  <a:schemeClr val="dk1"/>
                </a:solidFill>
                <a:latin typeface="Arial"/>
                <a:ea typeface="Arial"/>
                <a:cs typeface="Arial"/>
                <a:sym typeface="Arial"/>
              </a:endParaRPr>
            </a:p>
          </p:txBody>
        </p:sp>
        <p:cxnSp>
          <p:nvCxnSpPr>
            <p:cNvPr id="3193" name="Google Shape;3193;p60"/>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nvGrpSpPr>
          <p:cNvPr id="3194" name="Google Shape;3194;p60"/>
          <p:cNvGrpSpPr/>
          <p:nvPr/>
        </p:nvGrpSpPr>
        <p:grpSpPr>
          <a:xfrm>
            <a:off x="904399" y="3013553"/>
            <a:ext cx="5781039" cy="556260"/>
            <a:chOff x="904399" y="2924102"/>
            <a:chExt cx="5781039" cy="556260"/>
          </a:xfrm>
        </p:grpSpPr>
        <p:grpSp>
          <p:nvGrpSpPr>
            <p:cNvPr id="3195" name="Google Shape;3195;p60"/>
            <p:cNvGrpSpPr/>
            <p:nvPr/>
          </p:nvGrpSpPr>
          <p:grpSpPr>
            <a:xfrm>
              <a:off x="904399" y="2924102"/>
              <a:ext cx="5781039" cy="556260"/>
              <a:chOff x="165342" y="-936500"/>
              <a:chExt cx="5782042" cy="557530"/>
            </a:xfrm>
          </p:grpSpPr>
          <p:grpSp>
            <p:nvGrpSpPr>
              <p:cNvPr id="3196" name="Google Shape;3196;p60"/>
              <p:cNvGrpSpPr/>
              <p:nvPr/>
            </p:nvGrpSpPr>
            <p:grpSpPr>
              <a:xfrm>
                <a:off x="165342" y="-936500"/>
                <a:ext cx="3651553" cy="557530"/>
                <a:chOff x="165342" y="-936500"/>
                <a:chExt cx="3651553" cy="557530"/>
              </a:xfrm>
            </p:grpSpPr>
            <p:sp>
              <p:nvSpPr>
                <p:cNvPr id="3197" name="Google Shape;3197;p60"/>
                <p:cNvSpPr/>
                <p:nvPr/>
              </p:nvSpPr>
              <p:spPr>
                <a:xfrm>
                  <a:off x="3456135" y="-832063"/>
                  <a:ext cx="360760" cy="360760"/>
                </a:xfrm>
                <a:custGeom>
                  <a:avLst/>
                  <a:gdLst/>
                  <a:ahLst/>
                  <a:cxnLst/>
                  <a:rect l="l" t="t" r="r" b="b"/>
                  <a:pathLst>
                    <a:path w="200" h="200" extrusionOk="0">
                      <a:moveTo>
                        <a:pt x="63" y="175"/>
                      </a:moveTo>
                      <a:cubicBezTo>
                        <a:pt x="75" y="123"/>
                        <a:pt x="75" y="123"/>
                        <a:pt x="75" y="123"/>
                      </a:cubicBezTo>
                      <a:cubicBezTo>
                        <a:pt x="125" y="123"/>
                        <a:pt x="125" y="123"/>
                        <a:pt x="125" y="123"/>
                      </a:cubicBezTo>
                      <a:cubicBezTo>
                        <a:pt x="138" y="175"/>
                        <a:pt x="138" y="175"/>
                        <a:pt x="138" y="175"/>
                      </a:cubicBezTo>
                      <a:lnTo>
                        <a:pt x="63" y="175"/>
                      </a:lnTo>
                      <a:close/>
                      <a:moveTo>
                        <a:pt x="69" y="49"/>
                      </a:moveTo>
                      <a:cubicBezTo>
                        <a:pt x="88" y="49"/>
                        <a:pt x="88" y="49"/>
                        <a:pt x="88" y="49"/>
                      </a:cubicBezTo>
                      <a:cubicBezTo>
                        <a:pt x="88" y="30"/>
                        <a:pt x="88" y="30"/>
                        <a:pt x="88" y="30"/>
                      </a:cubicBezTo>
                      <a:cubicBezTo>
                        <a:pt x="113" y="30"/>
                        <a:pt x="113" y="30"/>
                        <a:pt x="113" y="30"/>
                      </a:cubicBezTo>
                      <a:cubicBezTo>
                        <a:pt x="113" y="49"/>
                        <a:pt x="113" y="49"/>
                        <a:pt x="113" y="49"/>
                      </a:cubicBezTo>
                      <a:cubicBezTo>
                        <a:pt x="131" y="49"/>
                        <a:pt x="131" y="49"/>
                        <a:pt x="131" y="49"/>
                      </a:cubicBezTo>
                      <a:cubicBezTo>
                        <a:pt x="131" y="74"/>
                        <a:pt x="131" y="74"/>
                        <a:pt x="131" y="74"/>
                      </a:cubicBezTo>
                      <a:cubicBezTo>
                        <a:pt x="113" y="74"/>
                        <a:pt x="113" y="74"/>
                        <a:pt x="113" y="74"/>
                      </a:cubicBezTo>
                      <a:cubicBezTo>
                        <a:pt x="113" y="93"/>
                        <a:pt x="113" y="93"/>
                        <a:pt x="113" y="93"/>
                      </a:cubicBezTo>
                      <a:cubicBezTo>
                        <a:pt x="88" y="93"/>
                        <a:pt x="88" y="93"/>
                        <a:pt x="88" y="93"/>
                      </a:cubicBezTo>
                      <a:cubicBezTo>
                        <a:pt x="88" y="74"/>
                        <a:pt x="88" y="74"/>
                        <a:pt x="88" y="74"/>
                      </a:cubicBezTo>
                      <a:cubicBezTo>
                        <a:pt x="69" y="74"/>
                        <a:pt x="69" y="74"/>
                        <a:pt x="69" y="74"/>
                      </a:cubicBezTo>
                      <a:lnTo>
                        <a:pt x="69" y="49"/>
                      </a:lnTo>
                      <a:close/>
                      <a:moveTo>
                        <a:pt x="188" y="138"/>
                      </a:moveTo>
                      <a:cubicBezTo>
                        <a:pt x="188" y="38"/>
                        <a:pt x="188" y="38"/>
                        <a:pt x="188" y="38"/>
                      </a:cubicBezTo>
                      <a:cubicBezTo>
                        <a:pt x="188" y="31"/>
                        <a:pt x="182" y="25"/>
                        <a:pt x="175" y="25"/>
                      </a:cubicBezTo>
                      <a:cubicBezTo>
                        <a:pt x="167" y="25"/>
                        <a:pt x="167" y="25"/>
                        <a:pt x="167" y="25"/>
                      </a:cubicBezTo>
                      <a:cubicBezTo>
                        <a:pt x="167" y="13"/>
                        <a:pt x="167" y="13"/>
                        <a:pt x="167" y="13"/>
                      </a:cubicBezTo>
                      <a:cubicBezTo>
                        <a:pt x="167" y="6"/>
                        <a:pt x="162" y="0"/>
                        <a:pt x="155" y="0"/>
                      </a:cubicBezTo>
                      <a:cubicBezTo>
                        <a:pt x="46" y="0"/>
                        <a:pt x="46" y="0"/>
                        <a:pt x="46" y="0"/>
                      </a:cubicBezTo>
                      <a:cubicBezTo>
                        <a:pt x="39" y="0"/>
                        <a:pt x="33" y="6"/>
                        <a:pt x="33" y="13"/>
                      </a:cubicBezTo>
                      <a:cubicBezTo>
                        <a:pt x="33" y="25"/>
                        <a:pt x="33" y="25"/>
                        <a:pt x="33" y="25"/>
                      </a:cubicBezTo>
                      <a:cubicBezTo>
                        <a:pt x="25" y="25"/>
                        <a:pt x="25" y="25"/>
                        <a:pt x="25" y="25"/>
                      </a:cubicBezTo>
                      <a:cubicBezTo>
                        <a:pt x="18" y="25"/>
                        <a:pt x="13" y="31"/>
                        <a:pt x="13" y="38"/>
                      </a:cubicBezTo>
                      <a:cubicBezTo>
                        <a:pt x="13" y="138"/>
                        <a:pt x="13" y="138"/>
                        <a:pt x="13" y="138"/>
                      </a:cubicBezTo>
                      <a:cubicBezTo>
                        <a:pt x="0" y="150"/>
                        <a:pt x="0" y="150"/>
                        <a:pt x="0" y="150"/>
                      </a:cubicBezTo>
                      <a:cubicBezTo>
                        <a:pt x="0" y="200"/>
                        <a:pt x="0" y="200"/>
                        <a:pt x="0" y="200"/>
                      </a:cubicBezTo>
                      <a:cubicBezTo>
                        <a:pt x="13" y="200"/>
                        <a:pt x="13" y="200"/>
                        <a:pt x="13" y="200"/>
                      </a:cubicBezTo>
                      <a:cubicBezTo>
                        <a:pt x="13" y="200"/>
                        <a:pt x="13" y="200"/>
                        <a:pt x="13" y="200"/>
                      </a:cubicBezTo>
                      <a:cubicBezTo>
                        <a:pt x="46" y="200"/>
                        <a:pt x="46" y="200"/>
                        <a:pt x="46" y="200"/>
                      </a:cubicBezTo>
                      <a:cubicBezTo>
                        <a:pt x="155" y="200"/>
                        <a:pt x="155" y="200"/>
                        <a:pt x="155" y="200"/>
                      </a:cubicBezTo>
                      <a:cubicBezTo>
                        <a:pt x="188" y="200"/>
                        <a:pt x="188" y="200"/>
                        <a:pt x="188" y="200"/>
                      </a:cubicBezTo>
                      <a:cubicBezTo>
                        <a:pt x="188" y="200"/>
                        <a:pt x="188" y="200"/>
                        <a:pt x="188" y="200"/>
                      </a:cubicBezTo>
                      <a:cubicBezTo>
                        <a:pt x="200" y="200"/>
                        <a:pt x="200" y="200"/>
                        <a:pt x="200" y="200"/>
                      </a:cubicBezTo>
                      <a:cubicBezTo>
                        <a:pt x="200" y="150"/>
                        <a:pt x="200" y="150"/>
                        <a:pt x="200" y="150"/>
                      </a:cubicBezTo>
                      <a:lnTo>
                        <a:pt x="188" y="138"/>
                      </a:lnTo>
                      <a:close/>
                    </a:path>
                  </a:pathLst>
                </a:custGeom>
                <a:solidFill>
                  <a:srgbClr val="175C2C"/>
                </a:solidFill>
                <a:ln>
                  <a:noFill/>
                </a:ln>
              </p:spPr>
              <p:txBody>
                <a:bodyPr spcFirstLastPara="1" wrap="square" lIns="58625" tIns="29300" rIns="58625" bIns="293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198" name="Google Shape;3198;p60"/>
                <p:cNvSpPr/>
                <p:nvPr/>
              </p:nvSpPr>
              <p:spPr>
                <a:xfrm>
                  <a:off x="165342" y="-936500"/>
                  <a:ext cx="1847850" cy="557530"/>
                </a:xfrm>
                <a:prstGeom prst="roundRect">
                  <a:avLst>
                    <a:gd name="adj" fmla="val 16667"/>
                  </a:avLst>
                </a:prstGeom>
                <a:noFill/>
                <a:ln w="12700" cap="flat" cmpd="sng">
                  <a:solidFill>
                    <a:srgbClr val="008751"/>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5000"/>
                    </a:lnSpc>
                    <a:spcBef>
                      <a:spcPts val="0"/>
                    </a:spcBef>
                    <a:spcAft>
                      <a:spcPts val="0"/>
                    </a:spcAft>
                    <a:buNone/>
                  </a:pPr>
                  <a:r>
                    <a:rPr lang="en-US" sz="1000" b="1">
                      <a:solidFill>
                        <a:srgbClr val="175C2C"/>
                      </a:solidFill>
                      <a:latin typeface="Arial"/>
                      <a:ea typeface="Arial"/>
                      <a:cs typeface="Arial"/>
                      <a:sym typeface="Arial"/>
                    </a:rPr>
                    <a:t>Prevention &amp; Preparedness </a:t>
                  </a:r>
                  <a:endParaRPr sz="1100">
                    <a:solidFill>
                      <a:schemeClr val="dk1"/>
                    </a:solidFill>
                    <a:latin typeface="Calibri"/>
                    <a:ea typeface="Calibri"/>
                    <a:cs typeface="Calibri"/>
                    <a:sym typeface="Calibri"/>
                  </a:endParaRPr>
                </a:p>
              </p:txBody>
            </p:sp>
          </p:grpSp>
          <p:sp>
            <p:nvSpPr>
              <p:cNvPr id="3199" name="Google Shape;3199;p60"/>
              <p:cNvSpPr/>
              <p:nvPr/>
            </p:nvSpPr>
            <p:spPr>
              <a:xfrm>
                <a:off x="2106508" y="-936500"/>
                <a:ext cx="1847850" cy="557530"/>
              </a:xfrm>
              <a:prstGeom prst="roundRect">
                <a:avLst>
                  <a:gd name="adj" fmla="val 16667"/>
                </a:avLst>
              </a:prstGeom>
              <a:noFill/>
              <a:ln w="12700" cap="flat" cmpd="sng">
                <a:solidFill>
                  <a:srgbClr val="008751"/>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5000"/>
                  </a:lnSpc>
                  <a:spcBef>
                    <a:spcPts val="0"/>
                  </a:spcBef>
                  <a:spcAft>
                    <a:spcPts val="0"/>
                  </a:spcAft>
                  <a:buNone/>
                </a:pPr>
                <a:r>
                  <a:rPr lang="en-US" sz="1000" b="1">
                    <a:solidFill>
                      <a:srgbClr val="175C2C"/>
                    </a:solidFill>
                    <a:latin typeface="Arial"/>
                    <a:ea typeface="Arial"/>
                    <a:cs typeface="Arial"/>
                    <a:sym typeface="Arial"/>
                  </a:rPr>
                  <a:t>Containment </a:t>
                </a:r>
                <a:endParaRPr sz="1100">
                  <a:solidFill>
                    <a:schemeClr val="dk1"/>
                  </a:solidFill>
                  <a:latin typeface="Calibri"/>
                  <a:ea typeface="Calibri"/>
                  <a:cs typeface="Calibri"/>
                  <a:sym typeface="Calibri"/>
                </a:endParaRPr>
              </a:p>
            </p:txBody>
          </p:sp>
          <p:grpSp>
            <p:nvGrpSpPr>
              <p:cNvPr id="3200" name="Google Shape;3200;p60"/>
              <p:cNvGrpSpPr/>
              <p:nvPr/>
            </p:nvGrpSpPr>
            <p:grpSpPr>
              <a:xfrm>
                <a:off x="1552803" y="-936500"/>
                <a:ext cx="4394581" cy="557530"/>
                <a:chOff x="1552803" y="-936500"/>
                <a:chExt cx="4394581" cy="557530"/>
              </a:xfrm>
            </p:grpSpPr>
            <p:sp>
              <p:nvSpPr>
                <p:cNvPr id="3201" name="Google Shape;3201;p60"/>
                <p:cNvSpPr/>
                <p:nvPr/>
              </p:nvSpPr>
              <p:spPr>
                <a:xfrm>
                  <a:off x="4099534" y="-936500"/>
                  <a:ext cx="1847850" cy="557530"/>
                </a:xfrm>
                <a:prstGeom prst="roundRect">
                  <a:avLst>
                    <a:gd name="adj" fmla="val 16667"/>
                  </a:avLst>
                </a:prstGeom>
                <a:noFill/>
                <a:ln w="12700" cap="flat" cmpd="sng">
                  <a:solidFill>
                    <a:srgbClr val="008751"/>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5000"/>
                    </a:lnSpc>
                    <a:spcBef>
                      <a:spcPts val="0"/>
                    </a:spcBef>
                    <a:spcAft>
                      <a:spcPts val="0"/>
                    </a:spcAft>
                    <a:buNone/>
                  </a:pPr>
                  <a:r>
                    <a:rPr lang="en-US" sz="1000" b="1">
                      <a:solidFill>
                        <a:srgbClr val="175C2C"/>
                      </a:solidFill>
                      <a:latin typeface="Arial"/>
                      <a:ea typeface="Arial"/>
                      <a:cs typeface="Arial"/>
                      <a:sym typeface="Arial"/>
                    </a:rPr>
                    <a:t>Control &amp; Mitigation </a:t>
                  </a:r>
                  <a:endParaRPr sz="1100">
                    <a:solidFill>
                      <a:schemeClr val="dk1"/>
                    </a:solidFill>
                    <a:latin typeface="Calibri"/>
                    <a:ea typeface="Calibri"/>
                    <a:cs typeface="Calibri"/>
                    <a:sym typeface="Calibri"/>
                  </a:endParaRPr>
                </a:p>
              </p:txBody>
            </p:sp>
            <p:sp>
              <p:nvSpPr>
                <p:cNvPr id="3202" name="Google Shape;3202;p60"/>
                <p:cNvSpPr/>
                <p:nvPr/>
              </p:nvSpPr>
              <p:spPr>
                <a:xfrm>
                  <a:off x="1552803" y="-799613"/>
                  <a:ext cx="378618" cy="321469"/>
                </a:xfrm>
                <a:custGeom>
                  <a:avLst/>
                  <a:gdLst/>
                  <a:ahLst/>
                  <a:cxnLst/>
                  <a:rect l="l" t="t" r="r" b="b"/>
                  <a:pathLst>
                    <a:path w="210" h="178" extrusionOk="0">
                      <a:moveTo>
                        <a:pt x="201" y="150"/>
                      </a:moveTo>
                      <a:cubicBezTo>
                        <a:pt x="184" y="127"/>
                        <a:pt x="148" y="112"/>
                        <a:pt x="105" y="112"/>
                      </a:cubicBezTo>
                      <a:cubicBezTo>
                        <a:pt x="62" y="112"/>
                        <a:pt x="26" y="127"/>
                        <a:pt x="9" y="150"/>
                      </a:cubicBezTo>
                      <a:cubicBezTo>
                        <a:pt x="0" y="161"/>
                        <a:pt x="8" y="178"/>
                        <a:pt x="23" y="178"/>
                      </a:cubicBezTo>
                      <a:cubicBezTo>
                        <a:pt x="187" y="178"/>
                        <a:pt x="187" y="178"/>
                        <a:pt x="187" y="178"/>
                      </a:cubicBezTo>
                      <a:cubicBezTo>
                        <a:pt x="202" y="178"/>
                        <a:pt x="210" y="161"/>
                        <a:pt x="201" y="150"/>
                      </a:cubicBezTo>
                      <a:close/>
                      <a:moveTo>
                        <a:pt x="105" y="81"/>
                      </a:moveTo>
                      <a:cubicBezTo>
                        <a:pt x="127" y="81"/>
                        <a:pt x="146" y="63"/>
                        <a:pt x="146" y="40"/>
                      </a:cubicBezTo>
                      <a:cubicBezTo>
                        <a:pt x="146" y="18"/>
                        <a:pt x="127" y="0"/>
                        <a:pt x="105" y="0"/>
                      </a:cubicBezTo>
                      <a:cubicBezTo>
                        <a:pt x="83" y="0"/>
                        <a:pt x="64" y="18"/>
                        <a:pt x="64" y="40"/>
                      </a:cubicBezTo>
                      <a:cubicBezTo>
                        <a:pt x="64" y="63"/>
                        <a:pt x="83" y="81"/>
                        <a:pt x="105" y="81"/>
                      </a:cubicBezTo>
                      <a:close/>
                    </a:path>
                  </a:pathLst>
                </a:custGeom>
                <a:solidFill>
                  <a:srgbClr val="175C2C"/>
                </a:solidFill>
                <a:ln>
                  <a:noFill/>
                </a:ln>
              </p:spPr>
              <p:txBody>
                <a:bodyPr spcFirstLastPara="1" wrap="square" lIns="58625" tIns="29300" rIns="58625" bIns="293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sp>
          <p:nvSpPr>
            <p:cNvPr id="3203" name="Google Shape;3203;p60"/>
            <p:cNvSpPr/>
            <p:nvPr/>
          </p:nvSpPr>
          <p:spPr>
            <a:xfrm>
              <a:off x="6271094" y="3100211"/>
              <a:ext cx="261620" cy="224155"/>
            </a:xfrm>
            <a:custGeom>
              <a:avLst/>
              <a:gdLst/>
              <a:ahLst/>
              <a:cxnLst/>
              <a:rect l="l" t="t" r="r" b="b"/>
              <a:pathLst>
                <a:path w="203" h="174" extrusionOk="0">
                  <a:moveTo>
                    <a:pt x="173" y="11"/>
                  </a:moveTo>
                  <a:cubicBezTo>
                    <a:pt x="171" y="4"/>
                    <a:pt x="164" y="0"/>
                    <a:pt x="157" y="0"/>
                  </a:cubicBezTo>
                  <a:cubicBezTo>
                    <a:pt x="150" y="1"/>
                    <a:pt x="144" y="6"/>
                    <a:pt x="143" y="14"/>
                  </a:cubicBezTo>
                  <a:cubicBezTo>
                    <a:pt x="127" y="116"/>
                    <a:pt x="127" y="116"/>
                    <a:pt x="127" y="116"/>
                  </a:cubicBezTo>
                  <a:cubicBezTo>
                    <a:pt x="108" y="55"/>
                    <a:pt x="108" y="55"/>
                    <a:pt x="108" y="55"/>
                  </a:cubicBezTo>
                  <a:cubicBezTo>
                    <a:pt x="106" y="49"/>
                    <a:pt x="100" y="44"/>
                    <a:pt x="93" y="44"/>
                  </a:cubicBezTo>
                  <a:cubicBezTo>
                    <a:pt x="93" y="44"/>
                    <a:pt x="93" y="44"/>
                    <a:pt x="93" y="44"/>
                  </a:cubicBezTo>
                  <a:cubicBezTo>
                    <a:pt x="86" y="44"/>
                    <a:pt x="80" y="49"/>
                    <a:pt x="78" y="55"/>
                  </a:cubicBezTo>
                  <a:cubicBezTo>
                    <a:pt x="62" y="109"/>
                    <a:pt x="62" y="109"/>
                    <a:pt x="62" y="109"/>
                  </a:cubicBezTo>
                  <a:cubicBezTo>
                    <a:pt x="47" y="82"/>
                    <a:pt x="47" y="82"/>
                    <a:pt x="47" y="82"/>
                  </a:cubicBezTo>
                  <a:cubicBezTo>
                    <a:pt x="44" y="77"/>
                    <a:pt x="39" y="74"/>
                    <a:pt x="33" y="74"/>
                  </a:cubicBezTo>
                  <a:cubicBezTo>
                    <a:pt x="27" y="74"/>
                    <a:pt x="22" y="77"/>
                    <a:pt x="19" y="82"/>
                  </a:cubicBezTo>
                  <a:cubicBezTo>
                    <a:pt x="3" y="115"/>
                    <a:pt x="3" y="115"/>
                    <a:pt x="3" y="115"/>
                  </a:cubicBezTo>
                  <a:cubicBezTo>
                    <a:pt x="0" y="121"/>
                    <a:pt x="2" y="128"/>
                    <a:pt x="8" y="132"/>
                  </a:cubicBezTo>
                  <a:cubicBezTo>
                    <a:pt x="14" y="135"/>
                    <a:pt x="22" y="132"/>
                    <a:pt x="25" y="126"/>
                  </a:cubicBezTo>
                  <a:cubicBezTo>
                    <a:pt x="34" y="109"/>
                    <a:pt x="34" y="109"/>
                    <a:pt x="34" y="109"/>
                  </a:cubicBezTo>
                  <a:cubicBezTo>
                    <a:pt x="51" y="140"/>
                    <a:pt x="51" y="140"/>
                    <a:pt x="51" y="140"/>
                  </a:cubicBezTo>
                  <a:cubicBezTo>
                    <a:pt x="54" y="145"/>
                    <a:pt x="60" y="149"/>
                    <a:pt x="66" y="148"/>
                  </a:cubicBezTo>
                  <a:cubicBezTo>
                    <a:pt x="73" y="147"/>
                    <a:pt x="78" y="143"/>
                    <a:pt x="80" y="137"/>
                  </a:cubicBezTo>
                  <a:cubicBezTo>
                    <a:pt x="93" y="92"/>
                    <a:pt x="93" y="92"/>
                    <a:pt x="93" y="92"/>
                  </a:cubicBezTo>
                  <a:cubicBezTo>
                    <a:pt x="115" y="163"/>
                    <a:pt x="115" y="163"/>
                    <a:pt x="115" y="163"/>
                  </a:cubicBezTo>
                  <a:cubicBezTo>
                    <a:pt x="117" y="169"/>
                    <a:pt x="123" y="174"/>
                    <a:pt x="130" y="174"/>
                  </a:cubicBezTo>
                  <a:cubicBezTo>
                    <a:pt x="130" y="174"/>
                    <a:pt x="130" y="174"/>
                    <a:pt x="131" y="174"/>
                  </a:cubicBezTo>
                  <a:cubicBezTo>
                    <a:pt x="138" y="173"/>
                    <a:pt x="144" y="168"/>
                    <a:pt x="145" y="160"/>
                  </a:cubicBezTo>
                  <a:cubicBezTo>
                    <a:pt x="161" y="55"/>
                    <a:pt x="161" y="55"/>
                    <a:pt x="161" y="55"/>
                  </a:cubicBezTo>
                  <a:cubicBezTo>
                    <a:pt x="177" y="102"/>
                    <a:pt x="177" y="102"/>
                    <a:pt x="177" y="102"/>
                  </a:cubicBezTo>
                  <a:cubicBezTo>
                    <a:pt x="179" y="109"/>
                    <a:pt x="186" y="112"/>
                    <a:pt x="193" y="110"/>
                  </a:cubicBezTo>
                  <a:cubicBezTo>
                    <a:pt x="199" y="108"/>
                    <a:pt x="203" y="101"/>
                    <a:pt x="201" y="94"/>
                  </a:cubicBezTo>
                  <a:lnTo>
                    <a:pt x="173" y="11"/>
                  </a:lnTo>
                  <a:close/>
                </a:path>
              </a:pathLst>
            </a:custGeom>
            <a:solidFill>
              <a:srgbClr val="175C2C"/>
            </a:solidFill>
            <a:ln w="9525" cap="flat" cmpd="sng">
              <a:solidFill>
                <a:srgbClr val="175C2C"/>
              </a:solidFill>
              <a:prstDash val="solid"/>
              <a:round/>
              <a:headEnd type="none" w="sm" len="sm"/>
              <a:tailEnd type="none" w="sm" len="sm"/>
            </a:ln>
          </p:spPr>
          <p:txBody>
            <a:bodyPr spcFirstLastPara="1" wrap="square" lIns="78175" tIns="39075" rIns="78175" bIns="39075"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sp>
        <p:nvSpPr>
          <p:cNvPr id="3204" name="Google Shape;3204;p60"/>
          <p:cNvSpPr txBox="1"/>
          <p:nvPr/>
        </p:nvSpPr>
        <p:spPr>
          <a:xfrm>
            <a:off x="458201" y="7079730"/>
            <a:ext cx="6859228" cy="2504853"/>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None/>
            </a:pPr>
            <a:r>
              <a:rPr lang="en-US" sz="1000" b="1" dirty="0">
                <a:solidFill>
                  <a:schemeClr val="dk1"/>
                </a:solidFill>
                <a:latin typeface="Arial"/>
                <a:ea typeface="Arial"/>
                <a:cs typeface="Arial"/>
                <a:sym typeface="Arial"/>
              </a:rPr>
              <a:t>Contact tracing</a:t>
            </a:r>
            <a:endParaRPr dirty="0"/>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Provision of logistics for contact tracing (people, equipment, PPEs, telephones etc.)</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Deployment of additional people for contact tracing and active case finding by collaborating with ACDC, ICRC and UNAIDs and communities  </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Conduct screening at various Points of Entries and contact tracing activities in high priority states</a:t>
            </a:r>
            <a:endParaRPr dirty="0">
              <a:solidFill>
                <a:schemeClr val="tx1"/>
              </a:solidFill>
            </a:endParaRPr>
          </a:p>
          <a:p>
            <a:pPr marL="0" marR="0" lvl="0" indent="0" algn="l" rtl="0">
              <a:lnSpc>
                <a:spcPct val="117000"/>
              </a:lnSpc>
              <a:spcBef>
                <a:spcPts val="0"/>
              </a:spcBef>
              <a:spcAft>
                <a:spcPts val="0"/>
              </a:spcAft>
              <a:buNone/>
            </a:pPr>
            <a:r>
              <a:rPr lang="en-US" sz="1000" b="1" dirty="0">
                <a:solidFill>
                  <a:schemeClr val="tx1"/>
                </a:solidFill>
                <a:latin typeface="Arial"/>
                <a:ea typeface="Arial"/>
                <a:cs typeface="Arial"/>
                <a:sym typeface="Arial"/>
              </a:rPr>
              <a:t>Point of Entry</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Provision of more than 6000 traveler’s kits to Persons of Interest returning to Nigeria</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Review of Passenger Self Reporting Forms (PSRF) to track exposure history or indicative symptoms, temperature screening and visual observation</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Conduct secondary screening (History taking and triage of suspects)</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Transfer of suspected cases to testing, quarantine or treatment centers</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Develop and monitor implementation of entry screening guidelines at POEs</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Collation of contact information for contact tracing and surveillance</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Engagement of surge capacity personnel to handle screening at POEs</a:t>
            </a:r>
            <a:endParaRPr dirty="0"/>
          </a:p>
        </p:txBody>
      </p:sp>
      <p:sp>
        <p:nvSpPr>
          <p:cNvPr id="3205" name="Google Shape;3205;p60"/>
          <p:cNvSpPr txBox="1"/>
          <p:nvPr/>
        </p:nvSpPr>
        <p:spPr>
          <a:xfrm>
            <a:off x="458201" y="6854552"/>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Phase 2 – Containment (Importation and sporadic cases)</a:t>
            </a:r>
            <a:endParaRPr sz="1000" b="1">
              <a:solidFill>
                <a:srgbClr val="175C2C"/>
              </a:solidFill>
              <a:latin typeface="Arial"/>
              <a:ea typeface="Arial"/>
              <a:cs typeface="Arial"/>
              <a:sym typeface="Arial"/>
            </a:endParaRPr>
          </a:p>
        </p:txBody>
      </p:sp>
      <p:cxnSp>
        <p:nvCxnSpPr>
          <p:cNvPr id="3206" name="Google Shape;3206;p60"/>
          <p:cNvCxnSpPr/>
          <p:nvPr/>
        </p:nvCxnSpPr>
        <p:spPr>
          <a:xfrm>
            <a:off x="448347" y="7015984"/>
            <a:ext cx="6869082" cy="0"/>
          </a:xfrm>
          <a:prstGeom prst="straightConnector1">
            <a:avLst/>
          </a:prstGeom>
          <a:noFill/>
          <a:ln w="12700" cap="sq" cmpd="sng">
            <a:solidFill>
              <a:srgbClr val="008751"/>
            </a:solidFill>
            <a:prstDash val="dashDot"/>
            <a:round/>
            <a:headEnd type="none" w="sm" len="sm"/>
            <a:tailEnd type="none" w="sm" len="sm"/>
          </a:ln>
        </p:spPr>
      </p:cxn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3211"/>
        <p:cNvGrpSpPr/>
        <p:nvPr/>
      </p:nvGrpSpPr>
      <p:grpSpPr>
        <a:xfrm>
          <a:off x="0" y="0"/>
          <a:ext cx="0" cy="0"/>
          <a:chOff x="0" y="0"/>
          <a:chExt cx="0" cy="0"/>
        </a:xfrm>
      </p:grpSpPr>
      <p:pic>
        <p:nvPicPr>
          <p:cNvPr id="3212" name="Google Shape;3212;p6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213" name="Google Shape;3213;p6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63</a:t>
            </a:fld>
            <a:endParaRPr sz="500">
              <a:solidFill>
                <a:srgbClr val="161616"/>
              </a:solidFill>
            </a:endParaRPr>
          </a:p>
        </p:txBody>
      </p:sp>
      <p:sp>
        <p:nvSpPr>
          <p:cNvPr id="3214" name="Google Shape;3214;p6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3215" name="Google Shape;3215;p6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3216" name="Google Shape;3216;p6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217" name="Google Shape;3217;p6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ACHIEVEMENTS</a:t>
            </a:r>
            <a:endParaRPr sz="1800" b="1">
              <a:solidFill>
                <a:schemeClr val="lt1"/>
              </a:solidFill>
              <a:latin typeface="Arial"/>
              <a:ea typeface="Arial"/>
              <a:cs typeface="Arial"/>
              <a:sym typeface="Arial"/>
            </a:endParaRPr>
          </a:p>
        </p:txBody>
      </p:sp>
      <p:cxnSp>
        <p:nvCxnSpPr>
          <p:cNvPr id="3218" name="Google Shape;3218;p6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sp>
        <p:nvSpPr>
          <p:cNvPr id="3219" name="Google Shape;3219;p61"/>
          <p:cNvSpPr txBox="1"/>
          <p:nvPr/>
        </p:nvSpPr>
        <p:spPr>
          <a:xfrm>
            <a:off x="375159" y="2459488"/>
            <a:ext cx="6859228" cy="3045001"/>
          </a:xfrm>
          <a:prstGeom prst="rect">
            <a:avLst/>
          </a:prstGeom>
          <a:noFill/>
          <a:ln>
            <a:noFill/>
          </a:ln>
        </p:spPr>
        <p:txBody>
          <a:bodyPr spcFirstLastPara="1" wrap="square" lIns="0" tIns="0" rIns="0" bIns="0" anchor="t" anchorCtr="0">
            <a:spAutoFit/>
          </a:bodyPr>
          <a:lstStyle/>
          <a:p>
            <a:pPr marL="173037" marR="0" lvl="0" indent="0" algn="l" rtl="0">
              <a:lnSpc>
                <a:spcPct val="117000"/>
              </a:lnSpc>
              <a:spcBef>
                <a:spcPts val="0"/>
              </a:spcBef>
              <a:spcAft>
                <a:spcPts val="0"/>
              </a:spcAft>
              <a:buNone/>
            </a:pPr>
            <a:r>
              <a:rPr lang="en-US" sz="1000" b="1" dirty="0">
                <a:solidFill>
                  <a:schemeClr val="tx1"/>
                </a:solidFill>
                <a:latin typeface="Arial"/>
                <a:ea typeface="Arial"/>
                <a:cs typeface="Arial"/>
                <a:sym typeface="Arial"/>
              </a:rPr>
              <a:t>Case Reporting</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rPr>
              <a:t>Support and facilitate ramping up of </a:t>
            </a:r>
            <a:r>
              <a:rPr lang="en-US" sz="1000" dirty="0">
                <a:solidFill>
                  <a:schemeClr val="tx1"/>
                </a:solidFill>
                <a:latin typeface="Arial"/>
                <a:ea typeface="Arial"/>
                <a:cs typeface="Arial"/>
                <a:sym typeface="Arial"/>
              </a:rPr>
              <a:t>testing capacity by 50% in most states</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Enhancement of signal monitoring activities through the 24-hour hotline and maintenance of adequate signal logs</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Escalation of 6,868 COVID-19 alerts from 294,097 successful calls nationwide as of June 30, with 830 (12.1%) escalated alerts confirmed as positive COVID-19 cases</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Intensification of institutional surveillance activities e.g., schools, NYSC, prisons</a:t>
            </a:r>
            <a:endParaRPr dirty="0">
              <a:solidFill>
                <a:schemeClr val="tx1"/>
              </a:solidFill>
            </a:endParaRPr>
          </a:p>
          <a:p>
            <a:pPr marL="173037" marR="0" lvl="0" indent="0" algn="l" rtl="0">
              <a:lnSpc>
                <a:spcPct val="117000"/>
              </a:lnSpc>
              <a:spcBef>
                <a:spcPts val="0"/>
              </a:spcBef>
              <a:spcAft>
                <a:spcPts val="0"/>
              </a:spcAft>
              <a:buNone/>
            </a:pPr>
            <a:endParaRPr sz="1000" b="1" dirty="0">
              <a:solidFill>
                <a:schemeClr val="tx1"/>
              </a:solidFill>
              <a:latin typeface="Arial"/>
              <a:ea typeface="Arial"/>
              <a:cs typeface="Arial"/>
              <a:sym typeface="Arial"/>
            </a:endParaRPr>
          </a:p>
          <a:p>
            <a:pPr marL="173037" marR="0" lvl="0" indent="0" algn="l" rtl="0">
              <a:lnSpc>
                <a:spcPct val="117000"/>
              </a:lnSpc>
              <a:spcBef>
                <a:spcPts val="0"/>
              </a:spcBef>
              <a:spcAft>
                <a:spcPts val="0"/>
              </a:spcAft>
              <a:buNone/>
            </a:pPr>
            <a:r>
              <a:rPr lang="en-US" sz="1000" b="1" dirty="0">
                <a:solidFill>
                  <a:schemeClr val="tx1"/>
                </a:solidFill>
                <a:latin typeface="Arial"/>
                <a:ea typeface="Arial"/>
                <a:cs typeface="Arial"/>
                <a:sym typeface="Arial"/>
              </a:rPr>
              <a:t>Screening </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Screened 1,238,205 travelers with 49 suspect cases identified at interstate borders between 15 April 2020 and 1 June 2020</a:t>
            </a:r>
            <a:endParaRPr dirty="0">
              <a:solidFill>
                <a:schemeClr val="tx1"/>
              </a:solidFill>
            </a:endParaRPr>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tx1"/>
                </a:solidFill>
                <a:latin typeface="Arial"/>
                <a:ea typeface="Arial"/>
                <a:cs typeface="Arial"/>
                <a:sym typeface="Arial"/>
              </a:rPr>
              <a:t>Supported the screening of arriving passengers at Nnamdi Azikiwe International Airport (NAIA) and MMIA as well as seaports and ground crossings</a:t>
            </a:r>
            <a:endParaRPr dirty="0">
              <a:solidFill>
                <a:schemeClr val="tx1"/>
              </a:solidFill>
            </a:endParaRPr>
          </a:p>
          <a:p>
            <a:pPr marL="569913" marR="0" lvl="1" indent="-173037" algn="l" rtl="0">
              <a:lnSpc>
                <a:spcPct val="117000"/>
              </a:lnSpc>
              <a:spcBef>
                <a:spcPts val="0"/>
              </a:spcBef>
              <a:spcAft>
                <a:spcPts val="0"/>
              </a:spcAft>
              <a:buClr>
                <a:schemeClr val="dk1"/>
              </a:buClr>
              <a:buSzPts val="1000"/>
              <a:buFont typeface="Courier New"/>
              <a:buChar char="o"/>
            </a:pPr>
            <a:r>
              <a:rPr lang="en-US" sz="1000" b="0" i="0" u="none" strike="noStrike" cap="none" dirty="0">
                <a:solidFill>
                  <a:schemeClr val="tx1"/>
                </a:solidFill>
                <a:latin typeface="Arial"/>
                <a:ea typeface="Arial"/>
                <a:cs typeface="Arial"/>
                <a:sym typeface="Arial"/>
              </a:rPr>
              <a:t>Airport Result: 341,939 screene</a:t>
            </a:r>
            <a:r>
              <a:rPr lang="en-US" sz="1000" b="0" i="0" u="none" strike="noStrike" cap="none" dirty="0">
                <a:solidFill>
                  <a:schemeClr val="dk1"/>
                </a:solidFill>
                <a:latin typeface="Arial"/>
                <a:ea typeface="Arial"/>
                <a:cs typeface="Arial"/>
                <a:sym typeface="Arial"/>
              </a:rPr>
              <a:t>d, 2,390 suspected cases, 41 confirmed cases</a:t>
            </a:r>
            <a:endParaRPr dirty="0"/>
          </a:p>
          <a:p>
            <a:pPr marL="569913" marR="0" lvl="1" indent="-173037" algn="l" rtl="0">
              <a:lnSpc>
                <a:spcPct val="117000"/>
              </a:lnSpc>
              <a:spcBef>
                <a:spcPts val="0"/>
              </a:spcBef>
              <a:spcAft>
                <a:spcPts val="0"/>
              </a:spcAft>
              <a:buClr>
                <a:schemeClr val="dk1"/>
              </a:buClr>
              <a:buSzPts val="1000"/>
              <a:buFont typeface="Courier New"/>
              <a:buChar char="o"/>
            </a:pPr>
            <a:r>
              <a:rPr lang="en-US" sz="1000" b="0" i="0" u="none" strike="noStrike" cap="none" dirty="0">
                <a:solidFill>
                  <a:schemeClr val="dk1"/>
                </a:solidFill>
                <a:latin typeface="Arial"/>
                <a:ea typeface="Arial"/>
                <a:cs typeface="Arial"/>
                <a:sym typeface="Arial"/>
              </a:rPr>
              <a:t>Seaport: 30,966 screened, 64 suspected cases, 16 confirmed cases</a:t>
            </a:r>
            <a:endParaRPr dirty="0"/>
          </a:p>
          <a:p>
            <a:pPr marL="569913" marR="0" lvl="1" indent="-173037" algn="l" rtl="0">
              <a:lnSpc>
                <a:spcPct val="117000"/>
              </a:lnSpc>
              <a:spcBef>
                <a:spcPts val="0"/>
              </a:spcBef>
              <a:spcAft>
                <a:spcPts val="0"/>
              </a:spcAft>
              <a:buClr>
                <a:schemeClr val="dk1"/>
              </a:buClr>
              <a:buSzPts val="1000"/>
              <a:buFont typeface="Courier New"/>
              <a:buChar char="o"/>
            </a:pPr>
            <a:r>
              <a:rPr lang="en-US" sz="1000" b="0" i="0" u="none" strike="noStrike" cap="none" dirty="0">
                <a:solidFill>
                  <a:schemeClr val="dk1"/>
                </a:solidFill>
                <a:latin typeface="Arial"/>
                <a:ea typeface="Arial"/>
                <a:cs typeface="Arial"/>
                <a:sym typeface="Arial"/>
              </a:rPr>
              <a:t>Ground Crossing: 16,079 screened, 36 suspected cases and 19 confirmed cases</a:t>
            </a:r>
            <a:endParaRPr dirty="0"/>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2001 returnees were quarantined between 6 May 2020 and 12 June 2020</a:t>
            </a:r>
            <a:endParaRPr dirty="0"/>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34 crew members were quarantined at Bonny and Warri Seaports between January 2020 and June 2020</a:t>
            </a:r>
            <a:endParaRPr dirty="0"/>
          </a:p>
        </p:txBody>
      </p:sp>
      <p:grpSp>
        <p:nvGrpSpPr>
          <p:cNvPr id="3220" name="Google Shape;3220;p61"/>
          <p:cNvGrpSpPr/>
          <p:nvPr/>
        </p:nvGrpSpPr>
        <p:grpSpPr>
          <a:xfrm>
            <a:off x="312508" y="1647493"/>
            <a:ext cx="6859228" cy="319421"/>
            <a:chOff x="312508" y="4545817"/>
            <a:chExt cx="7001606" cy="319421"/>
          </a:xfrm>
        </p:grpSpPr>
        <p:sp>
          <p:nvSpPr>
            <p:cNvPr id="3221" name="Google Shape;3221;p61"/>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222" name="Google Shape;3222;p61"/>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Surveillance</a:t>
              </a:r>
              <a:endParaRPr sz="1000" b="1">
                <a:solidFill>
                  <a:schemeClr val="dk1"/>
                </a:solidFill>
                <a:latin typeface="Arial"/>
                <a:ea typeface="Arial"/>
                <a:cs typeface="Arial"/>
                <a:sym typeface="Arial"/>
              </a:endParaRPr>
            </a:p>
          </p:txBody>
        </p:sp>
        <p:cxnSp>
          <p:nvCxnSpPr>
            <p:cNvPr id="3223" name="Google Shape;3223;p61"/>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
        <p:nvSpPr>
          <p:cNvPr id="3224" name="Google Shape;3224;p61"/>
          <p:cNvSpPr txBox="1"/>
          <p:nvPr/>
        </p:nvSpPr>
        <p:spPr>
          <a:xfrm>
            <a:off x="312508" y="6059099"/>
            <a:ext cx="6859228" cy="2864951"/>
          </a:xfrm>
          <a:prstGeom prst="rect">
            <a:avLst/>
          </a:prstGeom>
          <a:noFill/>
          <a:ln>
            <a:noFill/>
          </a:ln>
        </p:spPr>
        <p:txBody>
          <a:bodyPr spcFirstLastPara="1" wrap="square" lIns="0" tIns="0" rIns="0" bIns="0" anchor="t" anchorCtr="0">
            <a:spAutoFit/>
          </a:bodyPr>
          <a:lstStyle/>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Implementation of community active case search</a:t>
            </a:r>
            <a:endParaRPr dirty="0"/>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Enforcement of mandatory institutional quarantine and testing for international Returnees and high-risk contacts</a:t>
            </a:r>
            <a:endParaRPr dirty="0"/>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Identification of hotspots in various LGAs and intensify efforts to contain community transmission </a:t>
            </a:r>
            <a:endParaRPr dirty="0"/>
          </a:p>
          <a:p>
            <a:pPr marL="569913" marR="0" lvl="1" indent="-173037" algn="l" rtl="0">
              <a:lnSpc>
                <a:spcPct val="117000"/>
              </a:lnSpc>
              <a:spcBef>
                <a:spcPts val="0"/>
              </a:spcBef>
              <a:spcAft>
                <a:spcPts val="0"/>
              </a:spcAft>
              <a:buClr>
                <a:schemeClr val="dk1"/>
              </a:buClr>
              <a:buSzPts val="1000"/>
              <a:buFont typeface="Courier New"/>
              <a:buChar char="o"/>
            </a:pPr>
            <a:r>
              <a:rPr lang="en-US" sz="1000" b="0" i="0" u="none" strike="noStrike" cap="none" dirty="0">
                <a:solidFill>
                  <a:schemeClr val="dk1"/>
                </a:solidFill>
                <a:latin typeface="Arial"/>
                <a:ea typeface="Arial"/>
                <a:cs typeface="Arial"/>
                <a:sym typeface="Arial"/>
              </a:rPr>
              <a:t>Risk assessment in identified hotspot LGAs/wards, development and implementation of appropriate intervention strategies</a:t>
            </a:r>
            <a:endParaRPr dirty="0"/>
          </a:p>
          <a:p>
            <a:pPr marL="569913" marR="0" lvl="1" indent="-173037" algn="l" rtl="0">
              <a:lnSpc>
                <a:spcPct val="117000"/>
              </a:lnSpc>
              <a:spcBef>
                <a:spcPts val="0"/>
              </a:spcBef>
              <a:spcAft>
                <a:spcPts val="0"/>
              </a:spcAft>
              <a:buClr>
                <a:schemeClr val="dk1"/>
              </a:buClr>
              <a:buSzPts val="1000"/>
              <a:buFont typeface="Courier New"/>
              <a:buChar char="o"/>
            </a:pPr>
            <a:r>
              <a:rPr lang="en-US" sz="1000" b="0" i="0" u="none" strike="noStrike" cap="none" dirty="0">
                <a:solidFill>
                  <a:schemeClr val="dk1"/>
                </a:solidFill>
                <a:latin typeface="Arial"/>
                <a:ea typeface="Arial"/>
                <a:cs typeface="Arial"/>
                <a:sym typeface="Arial"/>
              </a:rPr>
              <a:t>Establishment of a system for conducting case finding through house-to-house case search and engagement of HCWs in 20 Hotspot LGAs</a:t>
            </a:r>
            <a:endParaRPr dirty="0"/>
          </a:p>
          <a:p>
            <a:pPr marL="239713" marR="0" lvl="0" indent="-12065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Digitalization of results and harmonization of data for quality improvement and data driven strategy reviews</a:t>
            </a:r>
            <a:endParaRPr dirty="0"/>
          </a:p>
          <a:p>
            <a:pPr marL="569913" marR="0" lvl="1" indent="-173037" algn="l" rtl="0">
              <a:lnSpc>
                <a:spcPct val="117000"/>
              </a:lnSpc>
              <a:spcBef>
                <a:spcPts val="0"/>
              </a:spcBef>
              <a:spcAft>
                <a:spcPts val="0"/>
              </a:spcAft>
              <a:buClr>
                <a:schemeClr val="dk1"/>
              </a:buClr>
              <a:buSzPts val="1000"/>
              <a:buFont typeface="Courier New"/>
              <a:buChar char="o"/>
            </a:pPr>
            <a:r>
              <a:rPr lang="en-US" sz="1000" b="0" i="0" u="none" strike="noStrike" cap="none" dirty="0">
                <a:solidFill>
                  <a:schemeClr val="dk1"/>
                </a:solidFill>
                <a:latin typeface="Arial"/>
                <a:ea typeface="Arial"/>
                <a:cs typeface="Arial"/>
                <a:sym typeface="Arial"/>
              </a:rPr>
              <a:t>Roll </a:t>
            </a:r>
            <a:r>
              <a:rPr lang="en-US" sz="1000" b="0" i="0" u="none" strike="noStrike" cap="none" dirty="0">
                <a:solidFill>
                  <a:schemeClr val="tx1"/>
                </a:solidFill>
                <a:latin typeface="Arial"/>
                <a:ea typeface="Arial"/>
                <a:cs typeface="Arial"/>
                <a:sym typeface="Arial"/>
              </a:rPr>
              <a:t>out of Surveillance Outbreak Response Management and Analysis System (SORMAS) to all states including the FCT and deployed Surveillance Support Officers and Data Clerks to enhance data entry and quality of data</a:t>
            </a:r>
            <a:endParaRPr dirty="0">
              <a:solidFill>
                <a:schemeClr val="tx1"/>
              </a:solidFill>
            </a:endParaRPr>
          </a:p>
          <a:p>
            <a:pPr marL="569913" marR="0" lvl="1" indent="-173037" algn="l" rtl="0">
              <a:lnSpc>
                <a:spcPct val="117000"/>
              </a:lnSpc>
              <a:spcBef>
                <a:spcPts val="0"/>
              </a:spcBef>
              <a:spcAft>
                <a:spcPts val="0"/>
              </a:spcAft>
              <a:buClr>
                <a:schemeClr val="dk1"/>
              </a:buClr>
              <a:buSzPts val="1000"/>
              <a:buFont typeface="Courier New"/>
              <a:buChar char="o"/>
            </a:pPr>
            <a:r>
              <a:rPr lang="en-US" sz="1000" b="0" i="0" u="none" strike="noStrike" cap="none" dirty="0">
                <a:solidFill>
                  <a:schemeClr val="tx1"/>
                </a:solidFill>
                <a:latin typeface="Arial"/>
                <a:ea typeface="Arial"/>
                <a:cs typeface="Arial"/>
                <a:sym typeface="Arial"/>
              </a:rPr>
              <a:t>Establishment of Advanced Passenger Information Systems (APIs)</a:t>
            </a:r>
            <a:endParaRPr dirty="0">
              <a:solidFill>
                <a:schemeClr val="tx1"/>
              </a:solidFill>
            </a:endParaRPr>
          </a:p>
          <a:p>
            <a:pPr marL="569913" marR="0" lvl="1" indent="-173037" algn="l" rtl="0">
              <a:lnSpc>
                <a:spcPct val="117000"/>
              </a:lnSpc>
              <a:spcBef>
                <a:spcPts val="0"/>
              </a:spcBef>
              <a:spcAft>
                <a:spcPts val="0"/>
              </a:spcAft>
              <a:buClr>
                <a:schemeClr val="dk1"/>
              </a:buClr>
              <a:buSzPts val="1000"/>
              <a:buFont typeface="Courier New"/>
              <a:buChar char="o"/>
            </a:pPr>
            <a:r>
              <a:rPr lang="en-US" sz="1000" b="0" i="0" u="none" strike="noStrike" cap="none" dirty="0">
                <a:solidFill>
                  <a:schemeClr val="tx1"/>
                </a:solidFill>
                <a:latin typeface="Arial"/>
                <a:ea typeface="Arial"/>
                <a:cs typeface="Arial"/>
                <a:sym typeface="Arial"/>
              </a:rPr>
              <a:t>Development of data systems for POE specific requirements </a:t>
            </a:r>
            <a:endParaRPr dirty="0">
              <a:solidFill>
                <a:schemeClr val="tx1"/>
              </a:solidFill>
            </a:endParaRPr>
          </a:p>
          <a:p>
            <a:pPr marL="569913" marR="0" lvl="1" indent="-173037" algn="l" rtl="0">
              <a:lnSpc>
                <a:spcPct val="117000"/>
              </a:lnSpc>
              <a:spcBef>
                <a:spcPts val="0"/>
              </a:spcBef>
              <a:spcAft>
                <a:spcPts val="0"/>
              </a:spcAft>
              <a:buClr>
                <a:schemeClr val="dk1"/>
              </a:buClr>
              <a:buSzPts val="1000"/>
              <a:buFont typeface="Courier New"/>
              <a:buChar char="o"/>
            </a:pPr>
            <a:r>
              <a:rPr lang="en-US" sz="1000" b="0" i="0" u="none" strike="noStrike" cap="none" dirty="0">
                <a:solidFill>
                  <a:schemeClr val="dk1"/>
                </a:solidFill>
                <a:latin typeface="Arial"/>
                <a:ea typeface="Arial"/>
                <a:cs typeface="Arial"/>
                <a:sym typeface="Arial"/>
              </a:rPr>
              <a:t>Procurement of data management hardware and software for NAIA and MMA to manage real time information</a:t>
            </a:r>
            <a:endParaRPr dirty="0"/>
          </a:p>
          <a:p>
            <a:pPr marL="569913" marR="0" lvl="1" indent="-173037" algn="l" rtl="0">
              <a:lnSpc>
                <a:spcPct val="117000"/>
              </a:lnSpc>
              <a:spcBef>
                <a:spcPts val="0"/>
              </a:spcBef>
              <a:spcAft>
                <a:spcPts val="0"/>
              </a:spcAft>
              <a:buClr>
                <a:schemeClr val="dk1"/>
              </a:buClr>
              <a:buSzPts val="1000"/>
              <a:buFont typeface="Courier New"/>
              <a:buChar char="o"/>
            </a:pPr>
            <a:r>
              <a:rPr lang="en-US" sz="1000" b="0" i="0" u="none" strike="noStrike" cap="none" dirty="0">
                <a:solidFill>
                  <a:schemeClr val="dk1"/>
                </a:solidFill>
                <a:latin typeface="Arial"/>
                <a:ea typeface="Arial"/>
                <a:cs typeface="Arial"/>
                <a:sym typeface="Arial"/>
              </a:rPr>
              <a:t>Documentation of passenger contact details using Passenger Self Reporting Forms (PSRFs) for ease of contact tracing</a:t>
            </a:r>
            <a:endParaRPr dirty="0"/>
          </a:p>
        </p:txBody>
      </p:sp>
      <p:sp>
        <p:nvSpPr>
          <p:cNvPr id="3225" name="Google Shape;3225;p61"/>
          <p:cNvSpPr txBox="1"/>
          <p:nvPr/>
        </p:nvSpPr>
        <p:spPr>
          <a:xfrm>
            <a:off x="451660" y="5646349"/>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dirty="0">
                <a:solidFill>
                  <a:srgbClr val="175C2C"/>
                </a:solidFill>
                <a:latin typeface="Arial"/>
                <a:ea typeface="Arial"/>
                <a:cs typeface="Arial"/>
                <a:sym typeface="Arial"/>
              </a:rPr>
              <a:t>Phase 3 – Control and Mitigation</a:t>
            </a:r>
            <a:endParaRPr sz="1000" b="1" dirty="0">
              <a:solidFill>
                <a:srgbClr val="175C2C"/>
              </a:solidFill>
              <a:latin typeface="Arial"/>
              <a:ea typeface="Arial"/>
              <a:cs typeface="Arial"/>
              <a:sym typeface="Arial"/>
            </a:endParaRPr>
          </a:p>
        </p:txBody>
      </p:sp>
      <p:cxnSp>
        <p:nvCxnSpPr>
          <p:cNvPr id="3226" name="Google Shape;3226;p61"/>
          <p:cNvCxnSpPr/>
          <p:nvPr/>
        </p:nvCxnSpPr>
        <p:spPr>
          <a:xfrm>
            <a:off x="365305" y="5852724"/>
            <a:ext cx="6869082" cy="0"/>
          </a:xfrm>
          <a:prstGeom prst="straightConnector1">
            <a:avLst/>
          </a:prstGeom>
          <a:noFill/>
          <a:ln w="12700" cap="sq" cmpd="sng">
            <a:solidFill>
              <a:srgbClr val="008751"/>
            </a:solidFill>
            <a:prstDash val="dashDot"/>
            <a:round/>
            <a:headEnd type="none" w="sm" len="sm"/>
            <a:tailEnd type="none" w="sm" len="sm"/>
          </a:ln>
        </p:spPr>
      </p:cxnSp>
      <p:sp>
        <p:nvSpPr>
          <p:cNvPr id="3227" name="Google Shape;3227;p61"/>
          <p:cNvSpPr txBox="1"/>
          <p:nvPr/>
        </p:nvSpPr>
        <p:spPr>
          <a:xfrm>
            <a:off x="461514" y="2097036"/>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Phase 2 – Containment (Importation and sporadic cases)</a:t>
            </a:r>
            <a:endParaRPr sz="1000" b="1">
              <a:solidFill>
                <a:srgbClr val="175C2C"/>
              </a:solidFill>
              <a:latin typeface="Arial"/>
              <a:ea typeface="Arial"/>
              <a:cs typeface="Arial"/>
              <a:sym typeface="Arial"/>
            </a:endParaRPr>
          </a:p>
        </p:txBody>
      </p:sp>
      <p:cxnSp>
        <p:nvCxnSpPr>
          <p:cNvPr id="3228" name="Google Shape;3228;p61"/>
          <p:cNvCxnSpPr/>
          <p:nvPr/>
        </p:nvCxnSpPr>
        <p:spPr>
          <a:xfrm>
            <a:off x="451660" y="2258468"/>
            <a:ext cx="6869082" cy="0"/>
          </a:xfrm>
          <a:prstGeom prst="straightConnector1">
            <a:avLst/>
          </a:prstGeom>
          <a:noFill/>
          <a:ln w="12700" cap="sq" cmpd="sng">
            <a:solidFill>
              <a:srgbClr val="008751"/>
            </a:solidFill>
            <a:prstDash val="dashDot"/>
            <a:round/>
            <a:headEnd type="none" w="sm" len="sm"/>
            <a:tailEnd type="none" w="sm" len="sm"/>
          </a:ln>
        </p:spPr>
      </p:cxn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3233"/>
        <p:cNvGrpSpPr/>
        <p:nvPr/>
      </p:nvGrpSpPr>
      <p:grpSpPr>
        <a:xfrm>
          <a:off x="0" y="0"/>
          <a:ext cx="0" cy="0"/>
          <a:chOff x="0" y="0"/>
          <a:chExt cx="0" cy="0"/>
        </a:xfrm>
      </p:grpSpPr>
      <p:sp>
        <p:nvSpPr>
          <p:cNvPr id="3234" name="Google Shape;3234;p62"/>
          <p:cNvSpPr/>
          <p:nvPr/>
        </p:nvSpPr>
        <p:spPr>
          <a:xfrm>
            <a:off x="0" y="4169044"/>
            <a:ext cx="7589838" cy="6529118"/>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pic>
        <p:nvPicPr>
          <p:cNvPr id="3235" name="Google Shape;3235;p62"/>
          <p:cNvPicPr preferRelativeResize="0"/>
          <p:nvPr/>
        </p:nvPicPr>
        <p:blipFill rotWithShape="1">
          <a:blip r:embed="rId3">
            <a:alphaModFix amt="5000"/>
          </a:blip>
          <a:srcRect r="38492"/>
          <a:stretch/>
        </p:blipFill>
        <p:spPr>
          <a:xfrm>
            <a:off x="4180095" y="5528216"/>
            <a:ext cx="3409744" cy="4698186"/>
          </a:xfrm>
          <a:prstGeom prst="rect">
            <a:avLst/>
          </a:prstGeom>
          <a:noFill/>
          <a:ln>
            <a:noFill/>
          </a:ln>
        </p:spPr>
      </p:pic>
      <p:sp>
        <p:nvSpPr>
          <p:cNvPr id="3236" name="Google Shape;3236;p62"/>
          <p:cNvSpPr/>
          <p:nvPr/>
        </p:nvSpPr>
        <p:spPr>
          <a:xfrm>
            <a:off x="4312406" y="1"/>
            <a:ext cx="3284009" cy="6832265"/>
          </a:xfrm>
          <a:prstGeom prst="rect">
            <a:avLst/>
          </a:prstGeom>
          <a:solidFill>
            <a:srgbClr val="86DB4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237" name="Google Shape;3237;p62"/>
          <p:cNvSpPr/>
          <p:nvPr/>
        </p:nvSpPr>
        <p:spPr>
          <a:xfrm flipH="1">
            <a:off x="-3" y="1"/>
            <a:ext cx="4328461" cy="6832265"/>
          </a:xfrm>
          <a:prstGeom prst="rect">
            <a:avLst/>
          </a:prstGeom>
          <a:solidFill>
            <a:srgbClr val="175C2C"/>
          </a:solidFill>
          <a:ln w="9525"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238" name="Google Shape;3238;p62"/>
          <p:cNvSpPr/>
          <p:nvPr/>
        </p:nvSpPr>
        <p:spPr>
          <a:xfrm>
            <a:off x="683330" y="8451443"/>
            <a:ext cx="1340882" cy="1349828"/>
          </a:xfrm>
          <a:prstGeom prst="rect">
            <a:avLst/>
          </a:prstGeom>
          <a:no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3239" name="Google Shape;3239;p62"/>
          <p:cNvSpPr txBox="1"/>
          <p:nvPr/>
        </p:nvSpPr>
        <p:spPr>
          <a:xfrm>
            <a:off x="944586" y="8510804"/>
            <a:ext cx="818369" cy="1231106"/>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Clr>
                <a:srgbClr val="000000"/>
              </a:buClr>
              <a:buSzPts val="8000"/>
              <a:buFont typeface="Arial"/>
              <a:buNone/>
            </a:pPr>
            <a:r>
              <a:rPr lang="en-US" sz="8000" b="1">
                <a:solidFill>
                  <a:srgbClr val="175C2C"/>
                </a:solidFill>
                <a:latin typeface="Arial"/>
                <a:ea typeface="Arial"/>
                <a:cs typeface="Arial"/>
                <a:sym typeface="Arial"/>
              </a:rPr>
              <a:t>5</a:t>
            </a:r>
            <a:endParaRPr sz="1400">
              <a:solidFill>
                <a:srgbClr val="175C2C"/>
              </a:solidFill>
              <a:latin typeface="Arial"/>
              <a:ea typeface="Arial"/>
              <a:cs typeface="Arial"/>
              <a:sym typeface="Arial"/>
            </a:endParaRPr>
          </a:p>
        </p:txBody>
      </p:sp>
      <p:cxnSp>
        <p:nvCxnSpPr>
          <p:cNvPr id="3240" name="Google Shape;3240;p62"/>
          <p:cNvCxnSpPr/>
          <p:nvPr/>
        </p:nvCxnSpPr>
        <p:spPr>
          <a:xfrm rot="10800000">
            <a:off x="4323649" y="1"/>
            <a:ext cx="4809" cy="6958738"/>
          </a:xfrm>
          <a:prstGeom prst="straightConnector1">
            <a:avLst/>
          </a:prstGeom>
          <a:noFill/>
          <a:ln w="57150" cap="sq" cmpd="sng">
            <a:solidFill>
              <a:schemeClr val="lt1"/>
            </a:solidFill>
            <a:prstDash val="solid"/>
            <a:round/>
            <a:headEnd type="none" w="sm" len="sm"/>
            <a:tailEnd type="none" w="sm" len="sm"/>
          </a:ln>
        </p:spPr>
      </p:cxnSp>
      <p:grpSp>
        <p:nvGrpSpPr>
          <p:cNvPr id="3241" name="Google Shape;3241;p62"/>
          <p:cNvGrpSpPr/>
          <p:nvPr/>
        </p:nvGrpSpPr>
        <p:grpSpPr>
          <a:xfrm>
            <a:off x="495950" y="535974"/>
            <a:ext cx="6086814" cy="5419895"/>
            <a:chOff x="-538219" y="535974"/>
            <a:chExt cx="9842269" cy="5419895"/>
          </a:xfrm>
        </p:grpSpPr>
        <p:sp>
          <p:nvSpPr>
            <p:cNvPr id="3242" name="Google Shape;3242;p62"/>
            <p:cNvSpPr/>
            <p:nvPr/>
          </p:nvSpPr>
          <p:spPr>
            <a:xfrm>
              <a:off x="-538219" y="535974"/>
              <a:ext cx="9260378" cy="3992091"/>
            </a:xfrm>
            <a:prstGeom prst="rect">
              <a:avLst/>
            </a:prstGeom>
            <a:noFill/>
            <a:ln w="76200"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sp>
          <p:nvSpPr>
            <p:cNvPr id="3243" name="Google Shape;3243;p62"/>
            <p:cNvSpPr/>
            <p:nvPr/>
          </p:nvSpPr>
          <p:spPr>
            <a:xfrm>
              <a:off x="3370252" y="1151114"/>
              <a:ext cx="5933798" cy="4804755"/>
            </a:xfrm>
            <a:prstGeom prst="rect">
              <a:avLst/>
            </a:prstGeom>
            <a:noFill/>
            <a:ln w="9525"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grpSp>
      <p:sp>
        <p:nvSpPr>
          <p:cNvPr id="3244" name="Google Shape;3244;p62"/>
          <p:cNvSpPr txBox="1"/>
          <p:nvPr/>
        </p:nvSpPr>
        <p:spPr>
          <a:xfrm>
            <a:off x="780020" y="2980765"/>
            <a:ext cx="3014899" cy="861774"/>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2800">
                <a:solidFill>
                  <a:schemeClr val="lt1"/>
                </a:solidFill>
                <a:latin typeface="Arial"/>
                <a:ea typeface="Arial"/>
                <a:cs typeface="Arial"/>
                <a:sym typeface="Arial"/>
              </a:rPr>
              <a:t>STAKEHOLDER ENGAGEMENT</a:t>
            </a:r>
            <a:endParaRPr sz="2800">
              <a:solidFill>
                <a:schemeClr val="lt1"/>
              </a:solidFill>
              <a:latin typeface="Arial"/>
              <a:ea typeface="Arial"/>
              <a:cs typeface="Arial"/>
              <a:sym typeface="Arial"/>
            </a:endParaRPr>
          </a:p>
        </p:txBody>
      </p:sp>
      <p:grpSp>
        <p:nvGrpSpPr>
          <p:cNvPr id="3245" name="Google Shape;3245;p62"/>
          <p:cNvGrpSpPr/>
          <p:nvPr/>
        </p:nvGrpSpPr>
        <p:grpSpPr>
          <a:xfrm>
            <a:off x="4348550" y="4528066"/>
            <a:ext cx="3247863" cy="3885821"/>
            <a:chOff x="4242782" y="4401522"/>
            <a:chExt cx="3353632" cy="4012365"/>
          </a:xfrm>
        </p:grpSpPr>
        <p:sp>
          <p:nvSpPr>
            <p:cNvPr id="3246" name="Google Shape;3246;p62"/>
            <p:cNvSpPr/>
            <p:nvPr/>
          </p:nvSpPr>
          <p:spPr>
            <a:xfrm rot="-5400000">
              <a:off x="3913416" y="4730888"/>
              <a:ext cx="4012365" cy="3353632"/>
            </a:xfrm>
            <a:prstGeom prst="triangle">
              <a:avLst>
                <a:gd name="adj" fmla="val 41014"/>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247" name="Google Shape;3247;p62"/>
            <p:cNvSpPr/>
            <p:nvPr/>
          </p:nvSpPr>
          <p:spPr>
            <a:xfrm rot="-5400000">
              <a:off x="6849414" y="4828278"/>
              <a:ext cx="810310" cy="683686"/>
            </a:xfrm>
            <a:custGeom>
              <a:avLst/>
              <a:gdLst/>
              <a:ahLst/>
              <a:cxnLst/>
              <a:rect l="l" t="t" r="r" b="b"/>
              <a:pathLst>
                <a:path w="1568298" h="1323228" extrusionOk="0">
                  <a:moveTo>
                    <a:pt x="1568298" y="1323228"/>
                  </a:moveTo>
                  <a:lnTo>
                    <a:pt x="0" y="1323228"/>
                  </a:lnTo>
                  <a:lnTo>
                    <a:pt x="593428" y="0"/>
                  </a:lnTo>
                  <a:lnTo>
                    <a:pt x="1568298" y="1323228"/>
                  </a:lnTo>
                  <a:close/>
                </a:path>
              </a:pathLst>
            </a:cu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248" name="Google Shape;3248;p62"/>
            <p:cNvSpPr/>
            <p:nvPr/>
          </p:nvSpPr>
          <p:spPr>
            <a:xfrm rot="-5400000">
              <a:off x="4778078" y="6322810"/>
              <a:ext cx="809077" cy="682647"/>
            </a:xfrm>
            <a:custGeom>
              <a:avLst/>
              <a:gdLst/>
              <a:ahLst/>
              <a:cxnLst/>
              <a:rect l="l" t="t" r="r" b="b"/>
              <a:pathLst>
                <a:path w="1565455" h="1320830" extrusionOk="0">
                  <a:moveTo>
                    <a:pt x="1565455" y="1320830"/>
                  </a:moveTo>
                  <a:lnTo>
                    <a:pt x="0" y="1320830"/>
                  </a:lnTo>
                  <a:lnTo>
                    <a:pt x="592353" y="0"/>
                  </a:lnTo>
                  <a:lnTo>
                    <a:pt x="1565455" y="1320830"/>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249" name="Google Shape;3249;p62"/>
            <p:cNvSpPr/>
            <p:nvPr/>
          </p:nvSpPr>
          <p:spPr>
            <a:xfrm rot="-5400000">
              <a:off x="6849508" y="7253379"/>
              <a:ext cx="809107" cy="682672"/>
            </a:xfrm>
            <a:custGeom>
              <a:avLst/>
              <a:gdLst/>
              <a:ahLst/>
              <a:cxnLst/>
              <a:rect l="l" t="t" r="r" b="b"/>
              <a:pathLst>
                <a:path w="1570916" h="1325438" extrusionOk="0">
                  <a:moveTo>
                    <a:pt x="1570916" y="1325438"/>
                  </a:moveTo>
                  <a:lnTo>
                    <a:pt x="0" y="1325438"/>
                  </a:lnTo>
                  <a:lnTo>
                    <a:pt x="594419" y="0"/>
                  </a:lnTo>
                  <a:lnTo>
                    <a:pt x="1570916" y="1325438"/>
                  </a:lnTo>
                  <a:close/>
                </a:path>
              </a:pathLst>
            </a:custGeom>
            <a:solidFill>
              <a:srgbClr val="C4FC9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250" name="Google Shape;3250;p62"/>
            <p:cNvSpPr/>
            <p:nvPr/>
          </p:nvSpPr>
          <p:spPr>
            <a:xfrm rot="-5400000">
              <a:off x="5112280" y="5115160"/>
              <a:ext cx="2238805" cy="2727431"/>
            </a:xfrm>
            <a:custGeom>
              <a:avLst/>
              <a:gdLst/>
              <a:ahLst/>
              <a:cxnLst/>
              <a:rect l="l" t="t" r="r" b="b"/>
              <a:pathLst>
                <a:path w="3535383" h="4306992" extrusionOk="0">
                  <a:moveTo>
                    <a:pt x="3535383" y="2983764"/>
                  </a:moveTo>
                  <a:lnTo>
                    <a:pt x="2941955" y="4306992"/>
                  </a:lnTo>
                  <a:lnTo>
                    <a:pt x="976497" y="4306992"/>
                  </a:lnTo>
                  <a:lnTo>
                    <a:pt x="0" y="2981554"/>
                  </a:lnTo>
                  <a:lnTo>
                    <a:pt x="742717" y="1325441"/>
                  </a:lnTo>
                  <a:lnTo>
                    <a:pt x="2308172" y="1325441"/>
                  </a:lnTo>
                  <a:lnTo>
                    <a:pt x="1335070" y="4611"/>
                  </a:lnTo>
                  <a:lnTo>
                    <a:pt x="1337138" y="0"/>
                  </a:lnTo>
                  <a:lnTo>
                    <a:pt x="3535383" y="2983764"/>
                  </a:lnTo>
                  <a:close/>
                </a:path>
              </a:pathLst>
            </a:custGeom>
            <a:blipFill rotWithShape="1">
              <a:blip r:embed="rId4">
                <a:alphaModFix/>
              </a:blip>
              <a:stretch>
                <a:fillRect t="26276" r="355"/>
              </a:stretch>
            </a:blip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251" name="Google Shape;3251;p62"/>
            <p:cNvSpPr/>
            <p:nvPr/>
          </p:nvSpPr>
          <p:spPr>
            <a:xfrm rot="-5400000">
              <a:off x="6679344" y="6897643"/>
              <a:ext cx="994795" cy="839343"/>
            </a:xfrm>
            <a:custGeom>
              <a:avLst/>
              <a:gdLst/>
              <a:ahLst/>
              <a:cxnLst/>
              <a:rect l="l" t="t" r="r" b="b"/>
              <a:pathLst>
                <a:path w="1570919" h="1325439" extrusionOk="0">
                  <a:moveTo>
                    <a:pt x="1570919" y="1325439"/>
                  </a:moveTo>
                  <a:lnTo>
                    <a:pt x="0" y="1325439"/>
                  </a:lnTo>
                  <a:lnTo>
                    <a:pt x="594421" y="0"/>
                  </a:lnTo>
                  <a:lnTo>
                    <a:pt x="594421" y="0"/>
                  </a:lnTo>
                  <a:lnTo>
                    <a:pt x="2" y="1325438"/>
                  </a:lnTo>
                  <a:lnTo>
                    <a:pt x="1570918" y="1325438"/>
                  </a:lnTo>
                  <a:lnTo>
                    <a:pt x="1570919" y="1325439"/>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3256"/>
        <p:cNvGrpSpPr/>
        <p:nvPr/>
      </p:nvGrpSpPr>
      <p:grpSpPr>
        <a:xfrm>
          <a:off x="0" y="0"/>
          <a:ext cx="0" cy="0"/>
          <a:chOff x="0" y="0"/>
          <a:chExt cx="0" cy="0"/>
        </a:xfrm>
      </p:grpSpPr>
      <p:pic>
        <p:nvPicPr>
          <p:cNvPr id="3257" name="Google Shape;3257;p6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258" name="Google Shape;3258;p6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65</a:t>
            </a:fld>
            <a:endParaRPr sz="500">
              <a:solidFill>
                <a:srgbClr val="161616"/>
              </a:solidFill>
            </a:endParaRPr>
          </a:p>
        </p:txBody>
      </p:sp>
      <p:sp>
        <p:nvSpPr>
          <p:cNvPr id="3259" name="Google Shape;3259;p6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3260" name="Google Shape;3260;p6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261" name="Google Shape;3261;p6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STAKEHOLDER ENGAGEMENT</a:t>
            </a:r>
            <a:endParaRPr sz="1800" b="1">
              <a:solidFill>
                <a:schemeClr val="lt1"/>
              </a:solidFill>
              <a:latin typeface="Arial"/>
              <a:ea typeface="Arial"/>
              <a:cs typeface="Arial"/>
              <a:sym typeface="Arial"/>
            </a:endParaRPr>
          </a:p>
        </p:txBody>
      </p:sp>
      <p:cxnSp>
        <p:nvCxnSpPr>
          <p:cNvPr id="3262" name="Google Shape;3262;p6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263" name="Google Shape;3263;p63"/>
          <p:cNvGrpSpPr/>
          <p:nvPr/>
        </p:nvGrpSpPr>
        <p:grpSpPr>
          <a:xfrm>
            <a:off x="1269075" y="3380795"/>
            <a:ext cx="0" cy="0"/>
            <a:chOff x="1269075" y="3380795"/>
            <a:chExt cx="0" cy="0"/>
          </a:xfrm>
        </p:grpSpPr>
        <p:cxnSp>
          <p:nvCxnSpPr>
            <p:cNvPr id="3264" name="Google Shape;3264;p63"/>
            <p:cNvCxnSpPr/>
            <p:nvPr/>
          </p:nvCxnSpPr>
          <p:spPr>
            <a:xfrm>
              <a:off x="1269075" y="3380795"/>
              <a:ext cx="0" cy="0"/>
            </a:xfrm>
            <a:prstGeom prst="straightConnector1">
              <a:avLst/>
            </a:prstGeom>
            <a:noFill/>
            <a:ln>
              <a:noFill/>
            </a:ln>
          </p:spPr>
        </p:cxnSp>
        <p:cxnSp>
          <p:nvCxnSpPr>
            <p:cNvPr id="3265" name="Google Shape;3265;p63"/>
            <p:cNvCxnSpPr/>
            <p:nvPr/>
          </p:nvCxnSpPr>
          <p:spPr>
            <a:xfrm>
              <a:off x="1269075" y="3380795"/>
              <a:ext cx="0" cy="0"/>
            </a:xfrm>
            <a:prstGeom prst="straightConnector1">
              <a:avLst/>
            </a:prstGeom>
            <a:noFill/>
            <a:ln>
              <a:noFill/>
            </a:ln>
          </p:spPr>
        </p:cxnSp>
      </p:grpSp>
      <p:sp>
        <p:nvSpPr>
          <p:cNvPr id="3266" name="Google Shape;3266;p6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3267" name="Google Shape;3267;p63"/>
          <p:cNvSpPr txBox="1"/>
          <p:nvPr/>
        </p:nvSpPr>
        <p:spPr>
          <a:xfrm>
            <a:off x="445032" y="1606011"/>
            <a:ext cx="6859228" cy="46166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An online survey was deployed to obtain stakeholder feedback and perception on the performance of the Presidential Task Force on COVID-19 in ensuring that the Federal Republic of Nigeria emerges from the COVID-19 pandemic with minimal negative impact to the population, health systems and the economy</a:t>
            </a:r>
            <a:endParaRPr sz="1000">
              <a:solidFill>
                <a:schemeClr val="dk1"/>
              </a:solidFill>
              <a:latin typeface="Arial"/>
              <a:ea typeface="Arial"/>
              <a:cs typeface="Arial"/>
              <a:sym typeface="Arial"/>
            </a:endParaRPr>
          </a:p>
        </p:txBody>
      </p:sp>
      <p:grpSp>
        <p:nvGrpSpPr>
          <p:cNvPr id="3268" name="Google Shape;3268;p63"/>
          <p:cNvGrpSpPr/>
          <p:nvPr/>
        </p:nvGrpSpPr>
        <p:grpSpPr>
          <a:xfrm>
            <a:off x="312508" y="2310102"/>
            <a:ext cx="7001606" cy="677575"/>
            <a:chOff x="312508" y="1647493"/>
            <a:chExt cx="7001606" cy="677575"/>
          </a:xfrm>
        </p:grpSpPr>
        <p:sp>
          <p:nvSpPr>
            <p:cNvPr id="3269" name="Google Shape;3269;p63"/>
            <p:cNvSpPr txBox="1"/>
            <p:nvPr/>
          </p:nvSpPr>
          <p:spPr>
            <a:xfrm>
              <a:off x="454886" y="2017291"/>
              <a:ext cx="6859228"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An online survey was deployed to obtain feedback from PTF partners on perception on the performance of the Presidential Task Force on COVID-19 (PTF) and the proposed PTF transition process. </a:t>
              </a:r>
              <a:endParaRPr sz="1000" dirty="0">
                <a:solidFill>
                  <a:schemeClr val="dk1"/>
                </a:solidFill>
                <a:latin typeface="Arial"/>
                <a:ea typeface="Arial"/>
                <a:cs typeface="Arial"/>
                <a:sym typeface="Arial"/>
              </a:endParaRPr>
            </a:p>
          </p:txBody>
        </p:sp>
        <p:grpSp>
          <p:nvGrpSpPr>
            <p:cNvPr id="3270" name="Google Shape;3270;p63"/>
            <p:cNvGrpSpPr/>
            <p:nvPr/>
          </p:nvGrpSpPr>
          <p:grpSpPr>
            <a:xfrm>
              <a:off x="312508" y="1647493"/>
              <a:ext cx="6859228" cy="319421"/>
              <a:chOff x="312508" y="4545817"/>
              <a:chExt cx="7001606" cy="319421"/>
            </a:xfrm>
          </p:grpSpPr>
          <p:sp>
            <p:nvSpPr>
              <p:cNvPr id="3271" name="Google Shape;3271;p63"/>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272" name="Google Shape;3272;p63"/>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Partner Feedback</a:t>
                </a:r>
                <a:endParaRPr sz="1000" b="1">
                  <a:solidFill>
                    <a:schemeClr val="dk1"/>
                  </a:solidFill>
                  <a:latin typeface="Arial"/>
                  <a:ea typeface="Arial"/>
                  <a:cs typeface="Arial"/>
                  <a:sym typeface="Arial"/>
                </a:endParaRPr>
              </a:p>
            </p:txBody>
          </p:sp>
          <p:cxnSp>
            <p:nvCxnSpPr>
              <p:cNvPr id="3273" name="Google Shape;3273;p63"/>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grpSp>
        <p:nvGrpSpPr>
          <p:cNvPr id="3274" name="Google Shape;3274;p63"/>
          <p:cNvGrpSpPr/>
          <p:nvPr/>
        </p:nvGrpSpPr>
        <p:grpSpPr>
          <a:xfrm>
            <a:off x="445032" y="3188096"/>
            <a:ext cx="6869082" cy="206375"/>
            <a:chOff x="445032" y="7503920"/>
            <a:chExt cx="6869082" cy="206375"/>
          </a:xfrm>
        </p:grpSpPr>
        <p:sp>
          <p:nvSpPr>
            <p:cNvPr id="3275" name="Google Shape;3275;p63"/>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Overview of Survey</a:t>
              </a:r>
              <a:endParaRPr sz="1000" b="1">
                <a:solidFill>
                  <a:srgbClr val="175C2C"/>
                </a:solidFill>
                <a:latin typeface="Arial"/>
                <a:ea typeface="Arial"/>
                <a:cs typeface="Arial"/>
                <a:sym typeface="Arial"/>
              </a:endParaRPr>
            </a:p>
          </p:txBody>
        </p:sp>
        <p:cxnSp>
          <p:nvCxnSpPr>
            <p:cNvPr id="3276" name="Google Shape;3276;p63"/>
            <p:cNvCxnSpPr/>
            <p:nvPr/>
          </p:nvCxnSpPr>
          <p:spPr>
            <a:xfrm>
              <a:off x="445032" y="7665352"/>
              <a:ext cx="6869082" cy="0"/>
            </a:xfrm>
            <a:prstGeom prst="straightConnector1">
              <a:avLst/>
            </a:prstGeom>
            <a:noFill/>
            <a:ln w="12700" cap="sq" cmpd="sng">
              <a:solidFill>
                <a:srgbClr val="008751"/>
              </a:solidFill>
              <a:prstDash val="dot"/>
              <a:round/>
              <a:headEnd type="none" w="sm" len="sm"/>
              <a:tailEnd type="none" w="sm" len="sm"/>
            </a:ln>
          </p:spPr>
        </p:cxnSp>
      </p:grpSp>
      <p:sp>
        <p:nvSpPr>
          <p:cNvPr id="3277" name="Google Shape;3277;p63"/>
          <p:cNvSpPr/>
          <p:nvPr/>
        </p:nvSpPr>
        <p:spPr>
          <a:xfrm>
            <a:off x="1020097" y="3485957"/>
            <a:ext cx="5537608" cy="1863124"/>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278" name="Google Shape;3278;p63"/>
          <p:cNvSpPr/>
          <p:nvPr/>
        </p:nvSpPr>
        <p:spPr>
          <a:xfrm>
            <a:off x="1175898" y="3942491"/>
            <a:ext cx="5145077" cy="1272068"/>
          </a:xfrm>
          <a:prstGeom prst="rect">
            <a:avLst/>
          </a:prstGeom>
          <a:solidFill>
            <a:srgbClr val="F2F2F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lt1"/>
              </a:solidFill>
              <a:latin typeface="Arial"/>
              <a:ea typeface="Arial"/>
              <a:cs typeface="Arial"/>
              <a:sym typeface="Arial"/>
            </a:endParaRPr>
          </a:p>
        </p:txBody>
      </p:sp>
      <p:sp>
        <p:nvSpPr>
          <p:cNvPr id="3279" name="Google Shape;3279;p63"/>
          <p:cNvSpPr/>
          <p:nvPr/>
        </p:nvSpPr>
        <p:spPr>
          <a:xfrm>
            <a:off x="1175898" y="3873591"/>
            <a:ext cx="5127630" cy="1340542"/>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nvGrpSpPr>
          <p:cNvPr id="3280" name="Google Shape;3280;p63"/>
          <p:cNvGrpSpPr/>
          <p:nvPr/>
        </p:nvGrpSpPr>
        <p:grpSpPr>
          <a:xfrm>
            <a:off x="1369490" y="3935323"/>
            <a:ext cx="2343991" cy="1211556"/>
            <a:chOff x="193592" y="224406"/>
            <a:chExt cx="2344420" cy="1336198"/>
          </a:xfrm>
        </p:grpSpPr>
        <p:sp>
          <p:nvSpPr>
            <p:cNvPr id="3281" name="Google Shape;3281;p63"/>
            <p:cNvSpPr/>
            <p:nvPr/>
          </p:nvSpPr>
          <p:spPr>
            <a:xfrm>
              <a:off x="193592" y="1059117"/>
              <a:ext cx="2344420" cy="501487"/>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ctr" anchorCtr="0">
              <a:no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Total number of recipients (organisations)</a:t>
              </a:r>
              <a:endParaRPr sz="850">
                <a:solidFill>
                  <a:schemeClr val="dk1"/>
                </a:solidFill>
                <a:latin typeface="Arial"/>
                <a:ea typeface="Arial"/>
                <a:cs typeface="Arial"/>
                <a:sym typeface="Arial"/>
              </a:endParaRPr>
            </a:p>
          </p:txBody>
        </p:sp>
        <p:grpSp>
          <p:nvGrpSpPr>
            <p:cNvPr id="3282" name="Google Shape;3282;p63"/>
            <p:cNvGrpSpPr/>
            <p:nvPr/>
          </p:nvGrpSpPr>
          <p:grpSpPr>
            <a:xfrm>
              <a:off x="868046" y="224406"/>
              <a:ext cx="989789" cy="842907"/>
              <a:chOff x="573406" y="-91593"/>
              <a:chExt cx="3058763" cy="3058432"/>
            </a:xfrm>
          </p:grpSpPr>
          <p:grpSp>
            <p:nvGrpSpPr>
              <p:cNvPr id="3283" name="Google Shape;3283;p63"/>
              <p:cNvGrpSpPr/>
              <p:nvPr/>
            </p:nvGrpSpPr>
            <p:grpSpPr>
              <a:xfrm rot="8610070">
                <a:off x="1009000" y="344629"/>
                <a:ext cx="2187575" cy="2185988"/>
                <a:chOff x="1009000" y="344629"/>
                <a:chExt cx="2187575" cy="2185988"/>
              </a:xfrm>
            </p:grpSpPr>
            <p:sp>
              <p:nvSpPr>
                <p:cNvPr id="3284" name="Google Shape;3284;p63"/>
                <p:cNvSpPr/>
                <p:nvPr/>
              </p:nvSpPr>
              <p:spPr>
                <a:xfrm>
                  <a:off x="2102787" y="344629"/>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285" name="Google Shape;3285;p63"/>
                <p:cNvSpPr/>
                <p:nvPr/>
              </p:nvSpPr>
              <p:spPr>
                <a:xfrm>
                  <a:off x="1009000" y="344629"/>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3286" name="Google Shape;3286;p63"/>
              <p:cNvGrpSpPr/>
              <p:nvPr/>
            </p:nvGrpSpPr>
            <p:grpSpPr>
              <a:xfrm>
                <a:off x="1219324" y="563212"/>
                <a:ext cx="1766928" cy="2248200"/>
                <a:chOff x="1219324" y="563212"/>
                <a:chExt cx="1766928" cy="2248200"/>
              </a:xfrm>
            </p:grpSpPr>
            <p:sp>
              <p:nvSpPr>
                <p:cNvPr id="3287" name="Google Shape;3287;p63"/>
                <p:cNvSpPr/>
                <p:nvPr/>
              </p:nvSpPr>
              <p:spPr>
                <a:xfrm rot="10800000">
                  <a:off x="1922768" y="2379412"/>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288" name="Google Shape;3288;p63"/>
                <p:cNvSpPr/>
                <p:nvPr/>
              </p:nvSpPr>
              <p:spPr>
                <a:xfrm>
                  <a:off x="1219324" y="563212"/>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289" name="Google Shape;3289;p63"/>
                <p:cNvSpPr/>
                <p:nvPr/>
              </p:nvSpPr>
              <p:spPr>
                <a:xfrm>
                  <a:off x="1334843" y="1130249"/>
                  <a:ext cx="1528670" cy="99304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54</a:t>
                  </a:r>
                  <a:endParaRPr sz="850">
                    <a:solidFill>
                      <a:schemeClr val="dk1"/>
                    </a:solidFill>
                    <a:latin typeface="Arial"/>
                    <a:ea typeface="Arial"/>
                    <a:cs typeface="Arial"/>
                    <a:sym typeface="Arial"/>
                  </a:endParaRPr>
                </a:p>
              </p:txBody>
            </p:sp>
          </p:grpSp>
        </p:grpSp>
      </p:grpSp>
      <p:grpSp>
        <p:nvGrpSpPr>
          <p:cNvPr id="3290" name="Google Shape;3290;p63"/>
          <p:cNvGrpSpPr/>
          <p:nvPr/>
        </p:nvGrpSpPr>
        <p:grpSpPr>
          <a:xfrm>
            <a:off x="4256897" y="3935323"/>
            <a:ext cx="1817672" cy="1209292"/>
            <a:chOff x="3080999" y="224406"/>
            <a:chExt cx="1818005" cy="1333700"/>
          </a:xfrm>
        </p:grpSpPr>
        <p:sp>
          <p:nvSpPr>
            <p:cNvPr id="3291" name="Google Shape;3291;p63"/>
            <p:cNvSpPr/>
            <p:nvPr/>
          </p:nvSpPr>
          <p:spPr>
            <a:xfrm>
              <a:off x="3080999" y="1059116"/>
              <a:ext cx="1818005" cy="498990"/>
            </a:xfrm>
            <a:prstGeom prst="rect">
              <a:avLst/>
            </a:prstGeom>
            <a:noFill/>
            <a:ln w="12700" cap="flat" cmpd="sng">
              <a:solidFill>
                <a:srgbClr val="008751"/>
              </a:solidFill>
              <a:prstDash val="dash"/>
              <a:round/>
              <a:headEnd type="none" w="sm" len="sm"/>
              <a:tailEnd type="none" w="sm" len="sm"/>
            </a:ln>
          </p:spPr>
          <p:txBody>
            <a:bodyPr spcFirstLastPara="1" wrap="square" lIns="91425" tIns="45700" rIns="91425" bIns="45700" anchor="ctr" anchorCtr="0">
              <a:no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Number of Organisations that Responded</a:t>
              </a:r>
              <a:endParaRPr sz="850">
                <a:solidFill>
                  <a:schemeClr val="dk1"/>
                </a:solidFill>
                <a:latin typeface="Arial"/>
                <a:ea typeface="Arial"/>
                <a:cs typeface="Arial"/>
                <a:sym typeface="Arial"/>
              </a:endParaRPr>
            </a:p>
          </p:txBody>
        </p:sp>
        <p:grpSp>
          <p:nvGrpSpPr>
            <p:cNvPr id="3292" name="Google Shape;3292;p63"/>
            <p:cNvGrpSpPr/>
            <p:nvPr/>
          </p:nvGrpSpPr>
          <p:grpSpPr>
            <a:xfrm>
              <a:off x="3495402" y="224406"/>
              <a:ext cx="989789" cy="842907"/>
              <a:chOff x="3200762" y="-91593"/>
              <a:chExt cx="3058763" cy="3058432"/>
            </a:xfrm>
          </p:grpSpPr>
          <p:grpSp>
            <p:nvGrpSpPr>
              <p:cNvPr id="3293" name="Google Shape;3293;p63"/>
              <p:cNvGrpSpPr/>
              <p:nvPr/>
            </p:nvGrpSpPr>
            <p:grpSpPr>
              <a:xfrm rot="8610070">
                <a:off x="3636356" y="344629"/>
                <a:ext cx="2187575" cy="2185988"/>
                <a:chOff x="3636356" y="344629"/>
                <a:chExt cx="2187575" cy="2185988"/>
              </a:xfrm>
            </p:grpSpPr>
            <p:sp>
              <p:nvSpPr>
                <p:cNvPr id="3294" name="Google Shape;3294;p63"/>
                <p:cNvSpPr/>
                <p:nvPr/>
              </p:nvSpPr>
              <p:spPr>
                <a:xfrm>
                  <a:off x="4730143" y="344629"/>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295" name="Google Shape;3295;p63"/>
                <p:cNvSpPr/>
                <p:nvPr/>
              </p:nvSpPr>
              <p:spPr>
                <a:xfrm>
                  <a:off x="3636356" y="344629"/>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3296" name="Google Shape;3296;p63"/>
              <p:cNvGrpSpPr/>
              <p:nvPr/>
            </p:nvGrpSpPr>
            <p:grpSpPr>
              <a:xfrm>
                <a:off x="3846680" y="563212"/>
                <a:ext cx="1766928" cy="2248200"/>
                <a:chOff x="3846680" y="563212"/>
                <a:chExt cx="1766928" cy="2248200"/>
              </a:xfrm>
            </p:grpSpPr>
            <p:sp>
              <p:nvSpPr>
                <p:cNvPr id="3297" name="Google Shape;3297;p63"/>
                <p:cNvSpPr/>
                <p:nvPr/>
              </p:nvSpPr>
              <p:spPr>
                <a:xfrm rot="10800000">
                  <a:off x="4550124" y="2379412"/>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298" name="Google Shape;3298;p63"/>
                <p:cNvSpPr/>
                <p:nvPr/>
              </p:nvSpPr>
              <p:spPr>
                <a:xfrm>
                  <a:off x="3846680" y="563212"/>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299" name="Google Shape;3299;p63"/>
                <p:cNvSpPr/>
                <p:nvPr/>
              </p:nvSpPr>
              <p:spPr>
                <a:xfrm>
                  <a:off x="3961711" y="1130249"/>
                  <a:ext cx="1528670" cy="99304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14</a:t>
                  </a:r>
                  <a:endParaRPr sz="850">
                    <a:solidFill>
                      <a:schemeClr val="dk1"/>
                    </a:solidFill>
                    <a:latin typeface="Arial"/>
                    <a:ea typeface="Arial"/>
                    <a:cs typeface="Arial"/>
                    <a:sym typeface="Arial"/>
                  </a:endParaRPr>
                </a:p>
              </p:txBody>
            </p:sp>
          </p:grpSp>
        </p:grpSp>
      </p:grpSp>
      <p:sp>
        <p:nvSpPr>
          <p:cNvPr id="3300" name="Google Shape;3300;p63"/>
          <p:cNvSpPr txBox="1"/>
          <p:nvPr/>
        </p:nvSpPr>
        <p:spPr>
          <a:xfrm>
            <a:off x="1175898" y="3699744"/>
            <a:ext cx="3657151" cy="201535"/>
          </a:xfrm>
          <a:prstGeom prst="rect">
            <a:avLst/>
          </a:prstGeom>
          <a:noFill/>
          <a:ln>
            <a:noFill/>
          </a:ln>
        </p:spPr>
        <p:txBody>
          <a:bodyPr spcFirstLastPara="1" wrap="square" lIns="0" tIns="0" rIns="0" bIns="0" anchor="t" anchorCtr="0">
            <a:noAutofit/>
          </a:bodyPr>
          <a:lstStyle/>
          <a:p>
            <a:pPr marL="0" marR="0" lvl="0" indent="0" algn="just" rtl="0">
              <a:lnSpc>
                <a:spcPct val="116000"/>
              </a:lnSpc>
              <a:spcBef>
                <a:spcPts val="0"/>
              </a:spcBef>
              <a:spcAft>
                <a:spcPts val="0"/>
              </a:spcAft>
              <a:buNone/>
            </a:pPr>
            <a:r>
              <a:rPr lang="en-US" sz="1000">
                <a:solidFill>
                  <a:srgbClr val="008751"/>
                </a:solidFill>
                <a:latin typeface="Arial"/>
                <a:ea typeface="Arial"/>
                <a:cs typeface="Arial"/>
                <a:sym typeface="Arial"/>
              </a:rPr>
              <a:t>Survey Respondent Demography:</a:t>
            </a:r>
            <a:endParaRPr sz="850">
              <a:solidFill>
                <a:srgbClr val="000000"/>
              </a:solidFill>
              <a:latin typeface="Arial"/>
              <a:ea typeface="Arial"/>
              <a:cs typeface="Arial"/>
              <a:sym typeface="Arial"/>
            </a:endParaRPr>
          </a:p>
          <a:p>
            <a:pPr marL="0" marR="0" lvl="0" indent="0" algn="l" rtl="0">
              <a:lnSpc>
                <a:spcPct val="116000"/>
              </a:lnSpc>
              <a:spcBef>
                <a:spcPts val="600"/>
              </a:spcBef>
              <a:spcAft>
                <a:spcPts val="0"/>
              </a:spcAft>
              <a:buNone/>
            </a:pPr>
            <a:r>
              <a:rPr lang="en-US" sz="1000">
                <a:solidFill>
                  <a:srgbClr val="000000"/>
                </a:solidFill>
                <a:latin typeface="Arial"/>
                <a:ea typeface="Arial"/>
                <a:cs typeface="Arial"/>
                <a:sym typeface="Arial"/>
              </a:rPr>
              <a:t> </a:t>
            </a:r>
            <a:endParaRPr sz="850">
              <a:solidFill>
                <a:srgbClr val="000000"/>
              </a:solidFill>
              <a:latin typeface="Arial"/>
              <a:ea typeface="Arial"/>
              <a:cs typeface="Arial"/>
              <a:sym typeface="Arial"/>
            </a:endParaRPr>
          </a:p>
        </p:txBody>
      </p:sp>
      <p:grpSp>
        <p:nvGrpSpPr>
          <p:cNvPr id="3301" name="Google Shape;3301;p63"/>
          <p:cNvGrpSpPr/>
          <p:nvPr/>
        </p:nvGrpSpPr>
        <p:grpSpPr>
          <a:xfrm>
            <a:off x="454886" y="5516313"/>
            <a:ext cx="6869082" cy="206375"/>
            <a:chOff x="445032" y="7503920"/>
            <a:chExt cx="6869082" cy="206375"/>
          </a:xfrm>
        </p:grpSpPr>
        <p:sp>
          <p:nvSpPr>
            <p:cNvPr id="3302" name="Google Shape;3302;p63"/>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Analysis of Survey Response </a:t>
              </a:r>
              <a:endParaRPr sz="1000" b="1">
                <a:solidFill>
                  <a:srgbClr val="175C2C"/>
                </a:solidFill>
                <a:latin typeface="Arial"/>
                <a:ea typeface="Arial"/>
                <a:cs typeface="Arial"/>
                <a:sym typeface="Arial"/>
              </a:endParaRPr>
            </a:p>
          </p:txBody>
        </p:sp>
        <p:cxnSp>
          <p:nvCxnSpPr>
            <p:cNvPr id="3303" name="Google Shape;3303;p63"/>
            <p:cNvCxnSpPr/>
            <p:nvPr/>
          </p:nvCxnSpPr>
          <p:spPr>
            <a:xfrm>
              <a:off x="445032" y="7665352"/>
              <a:ext cx="6869082" cy="0"/>
            </a:xfrm>
            <a:prstGeom prst="straightConnector1">
              <a:avLst/>
            </a:prstGeom>
            <a:noFill/>
            <a:ln w="12700" cap="sq" cmpd="sng">
              <a:solidFill>
                <a:srgbClr val="008751"/>
              </a:solidFill>
              <a:prstDash val="dot"/>
              <a:round/>
              <a:headEnd type="none" w="sm" len="sm"/>
              <a:tailEnd type="none" w="sm" len="sm"/>
            </a:ln>
          </p:spPr>
        </p:cxnSp>
      </p:grpSp>
      <p:sp>
        <p:nvSpPr>
          <p:cNvPr id="3304" name="Google Shape;3304;p63"/>
          <p:cNvSpPr txBox="1"/>
          <p:nvPr/>
        </p:nvSpPr>
        <p:spPr>
          <a:xfrm>
            <a:off x="454886" y="5764960"/>
            <a:ext cx="6760106"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The survey asked questions which the respondents had the following responses to:  </a:t>
            </a: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p:txBody>
      </p:sp>
      <p:grpSp>
        <p:nvGrpSpPr>
          <p:cNvPr id="3305" name="Google Shape;3305;p63"/>
          <p:cNvGrpSpPr/>
          <p:nvPr/>
        </p:nvGrpSpPr>
        <p:grpSpPr>
          <a:xfrm>
            <a:off x="411630" y="6113382"/>
            <a:ext cx="6803362" cy="3659718"/>
            <a:chOff x="454886" y="5704288"/>
            <a:chExt cx="6760106" cy="4192212"/>
          </a:xfrm>
        </p:grpSpPr>
        <p:sp>
          <p:nvSpPr>
            <p:cNvPr id="3306" name="Google Shape;3306;p63"/>
            <p:cNvSpPr txBox="1"/>
            <p:nvPr/>
          </p:nvSpPr>
          <p:spPr>
            <a:xfrm>
              <a:off x="454886" y="5704288"/>
              <a:ext cx="6760106"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dirty="0">
                  <a:solidFill>
                    <a:schemeClr val="dk1"/>
                  </a:solidFill>
                  <a:latin typeface="Arial"/>
                  <a:ea typeface="Arial"/>
                  <a:cs typeface="Arial"/>
                  <a:sym typeface="Arial"/>
                </a:rPr>
                <a:t>List the things that the Nigerian government MUST DO to ensure the mandate of the PTF is sustained during and beyond the transition period</a:t>
              </a:r>
              <a:endParaRPr sz="1000" dirty="0">
                <a:solidFill>
                  <a:schemeClr val="dk1"/>
                </a:solidFill>
                <a:latin typeface="Arial"/>
                <a:ea typeface="Arial"/>
                <a:cs typeface="Arial"/>
                <a:sym typeface="Arial"/>
              </a:endParaRPr>
            </a:p>
          </p:txBody>
        </p:sp>
        <p:grpSp>
          <p:nvGrpSpPr>
            <p:cNvPr id="3307" name="Google Shape;3307;p63"/>
            <p:cNvGrpSpPr/>
            <p:nvPr/>
          </p:nvGrpSpPr>
          <p:grpSpPr>
            <a:xfrm>
              <a:off x="763747" y="6109164"/>
              <a:ext cx="6062345" cy="1633855"/>
              <a:chOff x="763747" y="6109164"/>
              <a:chExt cx="6062345" cy="1633855"/>
            </a:xfrm>
          </p:grpSpPr>
          <p:sp>
            <p:nvSpPr>
              <p:cNvPr id="3308" name="Google Shape;3308;p63"/>
              <p:cNvSpPr/>
              <p:nvPr/>
            </p:nvSpPr>
            <p:spPr>
              <a:xfrm>
                <a:off x="763747" y="6109164"/>
                <a:ext cx="6062345" cy="1633855"/>
              </a:xfrm>
              <a:prstGeom prst="rect">
                <a:avLst/>
              </a:prstGeom>
              <a:solidFill>
                <a:srgbClr val="00B050">
                  <a:alpha val="27843"/>
                </a:srgbClr>
              </a:solidFill>
              <a:ln>
                <a:noFill/>
              </a:ln>
            </p:spPr>
            <p:txBody>
              <a:bodyPr spcFirstLastPara="1" wrap="square" lIns="80675" tIns="40325" rIns="80675" bIns="40325"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309" name="Google Shape;3309;p63"/>
              <p:cNvSpPr/>
              <p:nvPr/>
            </p:nvSpPr>
            <p:spPr>
              <a:xfrm>
                <a:off x="1005047" y="6288869"/>
                <a:ext cx="1691005" cy="1324610"/>
              </a:xfrm>
              <a:prstGeom prst="snip2DiagRect">
                <a:avLst>
                  <a:gd name="adj1" fmla="val 0"/>
                  <a:gd name="adj2" fmla="val 16667"/>
                </a:avLst>
              </a:prstGeom>
              <a:solidFill>
                <a:schemeClr val="lt1"/>
              </a:solid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None/>
                </a:pPr>
                <a:r>
                  <a:rPr lang="en-US" sz="1000">
                    <a:solidFill>
                      <a:srgbClr val="000000"/>
                    </a:solidFill>
                    <a:latin typeface="Arial"/>
                    <a:ea typeface="Arial"/>
                    <a:cs typeface="Arial"/>
                    <a:sym typeface="Arial"/>
                  </a:rPr>
                  <a:t>Provision of adequate funds to support and sustain ongoing and projected activities </a:t>
                </a:r>
                <a:endParaRPr sz="850">
                  <a:solidFill>
                    <a:schemeClr val="lt1"/>
                  </a:solidFill>
                  <a:latin typeface="Arial"/>
                  <a:ea typeface="Arial"/>
                  <a:cs typeface="Arial"/>
                  <a:sym typeface="Arial"/>
                </a:endParaRPr>
              </a:p>
            </p:txBody>
          </p:sp>
          <p:sp>
            <p:nvSpPr>
              <p:cNvPr id="3310" name="Google Shape;3310;p63"/>
              <p:cNvSpPr/>
              <p:nvPr/>
            </p:nvSpPr>
            <p:spPr>
              <a:xfrm>
                <a:off x="2942432" y="6288869"/>
                <a:ext cx="1691005" cy="1324610"/>
              </a:xfrm>
              <a:prstGeom prst="snip2DiagRect">
                <a:avLst>
                  <a:gd name="adj1" fmla="val 0"/>
                  <a:gd name="adj2" fmla="val 16667"/>
                </a:avLst>
              </a:prstGeom>
              <a:solidFill>
                <a:schemeClr val="lt1"/>
              </a:solid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None/>
                </a:pPr>
                <a:r>
                  <a:rPr lang="en-US" sz="1000">
                    <a:solidFill>
                      <a:srgbClr val="000000"/>
                    </a:solidFill>
                    <a:latin typeface="Arial"/>
                    <a:ea typeface="Arial"/>
                    <a:cs typeface="Arial"/>
                    <a:sym typeface="Arial"/>
                  </a:rPr>
                  <a:t>Foster collaboration between MDAs, private bodies and development partners</a:t>
                </a:r>
                <a:endParaRPr sz="850">
                  <a:solidFill>
                    <a:schemeClr val="lt1"/>
                  </a:solidFill>
                  <a:latin typeface="Arial"/>
                  <a:ea typeface="Arial"/>
                  <a:cs typeface="Arial"/>
                  <a:sym typeface="Arial"/>
                </a:endParaRPr>
              </a:p>
            </p:txBody>
          </p:sp>
          <p:sp>
            <p:nvSpPr>
              <p:cNvPr id="3311" name="Google Shape;3311;p63"/>
              <p:cNvSpPr/>
              <p:nvPr/>
            </p:nvSpPr>
            <p:spPr>
              <a:xfrm>
                <a:off x="4879817" y="6288869"/>
                <a:ext cx="1691005" cy="1324610"/>
              </a:xfrm>
              <a:prstGeom prst="snip2DiagRect">
                <a:avLst>
                  <a:gd name="adj1" fmla="val 0"/>
                  <a:gd name="adj2" fmla="val 16667"/>
                </a:avLst>
              </a:prstGeom>
              <a:solidFill>
                <a:schemeClr val="lt1"/>
              </a:solid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None/>
                </a:pPr>
                <a:r>
                  <a:rPr lang="en-US" sz="1000">
                    <a:solidFill>
                      <a:srgbClr val="000000"/>
                    </a:solidFill>
                    <a:latin typeface="Arial"/>
                    <a:ea typeface="Arial"/>
                    <a:cs typeface="Arial"/>
                    <a:sym typeface="Arial"/>
                  </a:rPr>
                  <a:t>Develop and implement a Transition Plan with clearly defined timelines, responsible parties and cost implications</a:t>
                </a:r>
                <a:endParaRPr sz="850">
                  <a:solidFill>
                    <a:schemeClr val="lt1"/>
                  </a:solidFill>
                  <a:latin typeface="Arial"/>
                  <a:ea typeface="Arial"/>
                  <a:cs typeface="Arial"/>
                  <a:sym typeface="Arial"/>
                </a:endParaRPr>
              </a:p>
            </p:txBody>
          </p:sp>
        </p:grpSp>
        <p:grpSp>
          <p:nvGrpSpPr>
            <p:cNvPr id="3312" name="Google Shape;3312;p63"/>
            <p:cNvGrpSpPr/>
            <p:nvPr/>
          </p:nvGrpSpPr>
          <p:grpSpPr>
            <a:xfrm>
              <a:off x="763747" y="8262645"/>
              <a:ext cx="6062345" cy="1633855"/>
              <a:chOff x="763747" y="6109164"/>
              <a:chExt cx="6062345" cy="1633855"/>
            </a:xfrm>
          </p:grpSpPr>
          <p:sp>
            <p:nvSpPr>
              <p:cNvPr id="3313" name="Google Shape;3313;p63"/>
              <p:cNvSpPr/>
              <p:nvPr/>
            </p:nvSpPr>
            <p:spPr>
              <a:xfrm>
                <a:off x="763747" y="6109164"/>
                <a:ext cx="6062345" cy="1633855"/>
              </a:xfrm>
              <a:prstGeom prst="rect">
                <a:avLst/>
              </a:prstGeom>
              <a:solidFill>
                <a:srgbClr val="F6C5C0"/>
              </a:solidFill>
              <a:ln>
                <a:noFill/>
              </a:ln>
            </p:spPr>
            <p:txBody>
              <a:bodyPr spcFirstLastPara="1" wrap="square" lIns="80675" tIns="40325" rIns="80675" bIns="40325" anchor="ctr" anchorCtr="0">
                <a:noAutofit/>
              </a:bodyPr>
              <a:lstStyle/>
              <a:p>
                <a:pPr marL="0" marR="0" lvl="0" indent="0" algn="l" rtl="0">
                  <a:spcBef>
                    <a:spcPts val="0"/>
                  </a:spcBef>
                  <a:spcAft>
                    <a:spcPts val="0"/>
                  </a:spcAft>
                  <a:buNone/>
                </a:pPr>
                <a:endParaRPr sz="1000">
                  <a:solidFill>
                    <a:schemeClr val="dk1"/>
                  </a:solidFill>
                  <a:latin typeface="Arial"/>
                  <a:ea typeface="Arial"/>
                  <a:cs typeface="Arial"/>
                  <a:sym typeface="Arial"/>
                </a:endParaRPr>
              </a:p>
            </p:txBody>
          </p:sp>
          <p:sp>
            <p:nvSpPr>
              <p:cNvPr id="3314" name="Google Shape;3314;p63"/>
              <p:cNvSpPr/>
              <p:nvPr/>
            </p:nvSpPr>
            <p:spPr>
              <a:xfrm>
                <a:off x="1005047" y="6288869"/>
                <a:ext cx="1691005" cy="1324610"/>
              </a:xfrm>
              <a:prstGeom prst="snip2DiagRect">
                <a:avLst>
                  <a:gd name="adj1" fmla="val 0"/>
                  <a:gd name="adj2" fmla="val 16667"/>
                </a:avLst>
              </a:pr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Decentralising the national response and transferring the responsibility as well as resources completely to states   </a:t>
                </a:r>
                <a:endParaRPr sz="1000">
                  <a:solidFill>
                    <a:schemeClr val="dk1"/>
                  </a:solidFill>
                  <a:latin typeface="Arial"/>
                  <a:ea typeface="Arial"/>
                  <a:cs typeface="Arial"/>
                  <a:sym typeface="Arial"/>
                </a:endParaRPr>
              </a:p>
            </p:txBody>
          </p:sp>
          <p:sp>
            <p:nvSpPr>
              <p:cNvPr id="3315" name="Google Shape;3315;p63"/>
              <p:cNvSpPr/>
              <p:nvPr/>
            </p:nvSpPr>
            <p:spPr>
              <a:xfrm>
                <a:off x="2942432" y="6288869"/>
                <a:ext cx="1691005" cy="1324610"/>
              </a:xfrm>
              <a:prstGeom prst="snip2DiagRect">
                <a:avLst>
                  <a:gd name="adj1" fmla="val 0"/>
                  <a:gd name="adj2" fmla="val 16667"/>
                </a:avLst>
              </a:pr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Dissolving the PTF without clearly defining next steps, transition plan and responsible parties </a:t>
                </a:r>
                <a:endParaRPr sz="1000" dirty="0">
                  <a:solidFill>
                    <a:schemeClr val="dk1"/>
                  </a:solidFill>
                  <a:latin typeface="Arial"/>
                  <a:ea typeface="Arial"/>
                  <a:cs typeface="Arial"/>
                  <a:sym typeface="Arial"/>
                </a:endParaRPr>
              </a:p>
            </p:txBody>
          </p:sp>
          <p:sp>
            <p:nvSpPr>
              <p:cNvPr id="3316" name="Google Shape;3316;p63"/>
              <p:cNvSpPr/>
              <p:nvPr/>
            </p:nvSpPr>
            <p:spPr>
              <a:xfrm>
                <a:off x="4879817" y="6288869"/>
                <a:ext cx="1691005" cy="1324610"/>
              </a:xfrm>
              <a:prstGeom prst="snip2DiagRect">
                <a:avLst>
                  <a:gd name="adj1" fmla="val 0"/>
                  <a:gd name="adj2" fmla="val 16667"/>
                </a:avLst>
              </a:pr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Multiple decision-making points/handover in policy formulation and implementation </a:t>
                </a:r>
                <a:endParaRPr sz="1000">
                  <a:solidFill>
                    <a:schemeClr val="dk1"/>
                  </a:solidFill>
                  <a:latin typeface="Arial"/>
                  <a:ea typeface="Arial"/>
                  <a:cs typeface="Arial"/>
                  <a:sym typeface="Arial"/>
                </a:endParaRPr>
              </a:p>
            </p:txBody>
          </p:sp>
        </p:grpSp>
        <p:sp>
          <p:nvSpPr>
            <p:cNvPr id="3317" name="Google Shape;3317;p63"/>
            <p:cNvSpPr txBox="1"/>
            <p:nvPr/>
          </p:nvSpPr>
          <p:spPr>
            <a:xfrm>
              <a:off x="454886" y="7831261"/>
              <a:ext cx="6760106"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dirty="0">
                  <a:solidFill>
                    <a:schemeClr val="dk1"/>
                  </a:solidFill>
                  <a:latin typeface="Arial"/>
                  <a:ea typeface="Arial"/>
                  <a:cs typeface="Arial"/>
                  <a:sym typeface="Arial"/>
                </a:rPr>
                <a:t>Top three (3) things that the Nigerian government MUST AVOID to ensure the sustainability of the PTF mandate during and beyond the transition period</a:t>
              </a:r>
              <a:endParaRPr sz="1000" dirty="0">
                <a:solidFill>
                  <a:schemeClr val="dk1"/>
                </a:solidFill>
                <a:latin typeface="Arial"/>
                <a:ea typeface="Arial"/>
                <a:cs typeface="Arial"/>
                <a:sym typeface="Arial"/>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3322"/>
        <p:cNvGrpSpPr/>
        <p:nvPr/>
      </p:nvGrpSpPr>
      <p:grpSpPr>
        <a:xfrm>
          <a:off x="0" y="0"/>
          <a:ext cx="0" cy="0"/>
          <a:chOff x="0" y="0"/>
          <a:chExt cx="0" cy="0"/>
        </a:xfrm>
      </p:grpSpPr>
      <p:pic>
        <p:nvPicPr>
          <p:cNvPr id="3323" name="Google Shape;3323;p6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324" name="Google Shape;3324;p6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66</a:t>
            </a:fld>
            <a:endParaRPr sz="500">
              <a:solidFill>
                <a:srgbClr val="161616"/>
              </a:solidFill>
            </a:endParaRPr>
          </a:p>
        </p:txBody>
      </p:sp>
      <p:sp>
        <p:nvSpPr>
          <p:cNvPr id="3325" name="Google Shape;3325;p6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3326" name="Google Shape;3326;p6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327" name="Google Shape;3327;p6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STAKEHOLDER ENGAGEMENT</a:t>
            </a:r>
            <a:endParaRPr sz="1800" b="1">
              <a:solidFill>
                <a:schemeClr val="lt1"/>
              </a:solidFill>
              <a:latin typeface="Arial"/>
              <a:ea typeface="Arial"/>
              <a:cs typeface="Arial"/>
              <a:sym typeface="Arial"/>
            </a:endParaRPr>
          </a:p>
        </p:txBody>
      </p:sp>
      <p:cxnSp>
        <p:nvCxnSpPr>
          <p:cNvPr id="3328" name="Google Shape;3328;p6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329" name="Google Shape;3329;p64"/>
          <p:cNvGrpSpPr/>
          <p:nvPr/>
        </p:nvGrpSpPr>
        <p:grpSpPr>
          <a:xfrm>
            <a:off x="1269075" y="3380795"/>
            <a:ext cx="0" cy="0"/>
            <a:chOff x="1269075" y="3380795"/>
            <a:chExt cx="0" cy="0"/>
          </a:xfrm>
        </p:grpSpPr>
        <p:cxnSp>
          <p:nvCxnSpPr>
            <p:cNvPr id="3330" name="Google Shape;3330;p64"/>
            <p:cNvCxnSpPr/>
            <p:nvPr/>
          </p:nvCxnSpPr>
          <p:spPr>
            <a:xfrm>
              <a:off x="1269075" y="3380795"/>
              <a:ext cx="0" cy="0"/>
            </a:xfrm>
            <a:prstGeom prst="straightConnector1">
              <a:avLst/>
            </a:prstGeom>
            <a:noFill/>
            <a:ln>
              <a:noFill/>
            </a:ln>
          </p:spPr>
        </p:cxnSp>
        <p:cxnSp>
          <p:nvCxnSpPr>
            <p:cNvPr id="3331" name="Google Shape;3331;p64"/>
            <p:cNvCxnSpPr/>
            <p:nvPr/>
          </p:nvCxnSpPr>
          <p:spPr>
            <a:xfrm>
              <a:off x="1269075" y="3380795"/>
              <a:ext cx="0" cy="0"/>
            </a:xfrm>
            <a:prstGeom prst="straightConnector1">
              <a:avLst/>
            </a:prstGeom>
            <a:noFill/>
            <a:ln>
              <a:noFill/>
            </a:ln>
          </p:spPr>
        </p:cxnSp>
      </p:grpSp>
      <p:sp>
        <p:nvSpPr>
          <p:cNvPr id="3332" name="Google Shape;3332;p6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3333" name="Google Shape;3333;p64"/>
          <p:cNvSpPr txBox="1"/>
          <p:nvPr/>
        </p:nvSpPr>
        <p:spPr>
          <a:xfrm>
            <a:off x="454886" y="1751273"/>
            <a:ext cx="6760106" cy="15388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dirty="0">
                <a:solidFill>
                  <a:schemeClr val="dk1"/>
                </a:solidFill>
                <a:latin typeface="Arial"/>
                <a:ea typeface="Arial"/>
                <a:cs typeface="Arial"/>
                <a:sym typeface="Arial"/>
              </a:rPr>
              <a:t>How can your organization support the PTF’s transition process?</a:t>
            </a:r>
            <a:endParaRPr sz="1000" dirty="0">
              <a:solidFill>
                <a:schemeClr val="dk1"/>
              </a:solidFill>
              <a:latin typeface="Arial"/>
              <a:ea typeface="Arial"/>
              <a:cs typeface="Arial"/>
              <a:sym typeface="Arial"/>
            </a:endParaRPr>
          </a:p>
        </p:txBody>
      </p:sp>
      <p:graphicFrame>
        <p:nvGraphicFramePr>
          <p:cNvPr id="3334" name="Google Shape;3334;p64"/>
          <p:cNvGraphicFramePr/>
          <p:nvPr>
            <p:extLst>
              <p:ext uri="{D42A27DB-BD31-4B8C-83A1-F6EECF244321}">
                <p14:modId xmlns:p14="http://schemas.microsoft.com/office/powerpoint/2010/main" val="3432481574"/>
              </p:ext>
            </p:extLst>
          </p:nvPr>
        </p:nvGraphicFramePr>
        <p:xfrm>
          <a:off x="275724" y="2086849"/>
          <a:ext cx="6939275" cy="5108632"/>
        </p:xfrm>
        <a:graphic>
          <a:graphicData uri="http://schemas.openxmlformats.org/drawingml/2006/table">
            <a:tbl>
              <a:tblPr firstRow="1" bandRow="1">
                <a:noFill/>
                <a:tableStyleId>{9261D401-2407-43E7-95D7-EB668B357F09}</a:tableStyleId>
              </a:tblPr>
              <a:tblGrid>
                <a:gridCol w="518650">
                  <a:extLst>
                    <a:ext uri="{9D8B030D-6E8A-4147-A177-3AD203B41FA5}">
                      <a16:colId xmlns:a16="http://schemas.microsoft.com/office/drawing/2014/main" val="20000"/>
                    </a:ext>
                  </a:extLst>
                </a:gridCol>
                <a:gridCol w="2106250">
                  <a:extLst>
                    <a:ext uri="{9D8B030D-6E8A-4147-A177-3AD203B41FA5}">
                      <a16:colId xmlns:a16="http://schemas.microsoft.com/office/drawing/2014/main" val="20001"/>
                    </a:ext>
                  </a:extLst>
                </a:gridCol>
                <a:gridCol w="4314375">
                  <a:extLst>
                    <a:ext uri="{9D8B030D-6E8A-4147-A177-3AD203B41FA5}">
                      <a16:colId xmlns:a16="http://schemas.microsoft.com/office/drawing/2014/main" val="20002"/>
                    </a:ext>
                  </a:extLst>
                </a:gridCol>
              </a:tblGrid>
              <a:tr h="325500">
                <a:tc>
                  <a:txBody>
                    <a:bodyPr/>
                    <a:lstStyle/>
                    <a:p>
                      <a:pPr marL="0" marR="0" lvl="0" indent="0" algn="ctr" rtl="0">
                        <a:lnSpc>
                          <a:spcPct val="117000"/>
                        </a:lnSpc>
                        <a:spcBef>
                          <a:spcPts val="0"/>
                        </a:spcBef>
                        <a:spcAft>
                          <a:spcPts val="0"/>
                        </a:spcAft>
                        <a:buNone/>
                      </a:pPr>
                      <a:r>
                        <a:rPr lang="en-US" sz="1050" b="1" u="none" strike="noStrike" cap="none">
                          <a:solidFill>
                            <a:srgbClr val="FFFFFF"/>
                          </a:solidFill>
                          <a:latin typeface="Arial"/>
                          <a:ea typeface="Arial"/>
                          <a:cs typeface="Arial"/>
                          <a:sym typeface="Arial"/>
                        </a:rPr>
                        <a:t>S/N</a:t>
                      </a:r>
                      <a:endParaRPr sz="1050" u="none" strike="noStrike" cap="none">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050" b="1" u="none" strike="noStrike" cap="none">
                          <a:solidFill>
                            <a:srgbClr val="FFFFFF"/>
                          </a:solidFill>
                          <a:latin typeface="Arial"/>
                          <a:ea typeface="Arial"/>
                          <a:cs typeface="Arial"/>
                          <a:sym typeface="Arial"/>
                        </a:rPr>
                        <a:t>Name</a:t>
                      </a:r>
                      <a:endParaRPr sz="1050" u="none" strike="noStrike" cap="none">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050" u="none" strike="noStrike" cap="none">
                          <a:latin typeface="Arial"/>
                          <a:ea typeface="Arial"/>
                          <a:cs typeface="Arial"/>
                          <a:sym typeface="Arial"/>
                        </a:rPr>
                        <a:t>Area of Support/Initiative</a:t>
                      </a:r>
                      <a:endParaRPr/>
                    </a:p>
                  </a:txBody>
                  <a:tcPr marL="91450" marR="91450" marT="91450" marB="91450" anchor="ctr">
                    <a:solidFill>
                      <a:srgbClr val="008751"/>
                    </a:solidFill>
                  </a:tcPr>
                </a:tc>
                <a:extLst>
                  <a:ext uri="{0D108BD9-81ED-4DB2-BD59-A6C34878D82A}">
                    <a16:rowId xmlns:a16="http://schemas.microsoft.com/office/drawing/2014/main" val="10000"/>
                  </a:ext>
                </a:extLst>
              </a:tr>
              <a:tr h="231450">
                <a:tc gridSpan="3">
                  <a:txBody>
                    <a:bodyPr/>
                    <a:lstStyle/>
                    <a:p>
                      <a:pPr marL="0" marR="0" lvl="0" indent="0" algn="l" rtl="0">
                        <a:spcBef>
                          <a:spcPts val="0"/>
                        </a:spcBef>
                        <a:spcAft>
                          <a:spcPts val="0"/>
                        </a:spcAft>
                        <a:buNone/>
                      </a:pPr>
                      <a:r>
                        <a:rPr lang="en-US" sz="1050" i="1" u="none" strike="noStrike" cap="none" dirty="0">
                          <a:latin typeface="Arial"/>
                          <a:ea typeface="Arial"/>
                          <a:cs typeface="Arial"/>
                          <a:sym typeface="Arial"/>
                        </a:rPr>
                        <a:t>Most of the organizations expressed readiness to support the PTF transition process</a:t>
                      </a:r>
                      <a:endParaRPr dirty="0"/>
                    </a:p>
                  </a:txBody>
                  <a:tcPr marL="91450" marR="91450" marT="45725" marB="45725" anchor="ct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673325">
                <a:tc>
                  <a:txBody>
                    <a:bodyPr/>
                    <a:lstStyle/>
                    <a:p>
                      <a:pPr marL="0" marR="0" lvl="0" indent="0" algn="ctr" rtl="0">
                        <a:spcBef>
                          <a:spcPts val="0"/>
                        </a:spcBef>
                        <a:spcAft>
                          <a:spcPts val="0"/>
                        </a:spcAft>
                        <a:buNone/>
                      </a:pPr>
                      <a:r>
                        <a:rPr lang="en-US" sz="1050" u="none" strike="noStrike" cap="none">
                          <a:latin typeface="Arial"/>
                          <a:ea typeface="Arial"/>
                          <a:cs typeface="Arial"/>
                          <a:sym typeface="Arial"/>
                        </a:rPr>
                        <a:t>1</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050" u="none" strike="noStrike" cap="none">
                          <a:latin typeface="Arial"/>
                          <a:ea typeface="Arial"/>
                          <a:cs typeface="Arial"/>
                          <a:sym typeface="Arial"/>
                        </a:rPr>
                        <a:t>Bill and Melinda Gates Foundation</a:t>
                      </a:r>
                      <a:endParaRPr/>
                    </a:p>
                  </a:txBody>
                  <a:tcPr marL="91450" marR="91450" marT="45725" marB="45725" anchor="ctr">
                    <a:solidFill>
                      <a:srgbClr val="FFB086"/>
                    </a:solidFill>
                  </a:tcPr>
                </a:tc>
                <a:tc>
                  <a:txBody>
                    <a:bodyPr/>
                    <a:lstStyle/>
                    <a:p>
                      <a:pPr marL="171450" marR="0" lvl="0" indent="-171450" algn="l" rtl="0">
                        <a:spcBef>
                          <a:spcPts val="0"/>
                        </a:spcBef>
                        <a:spcAft>
                          <a:spcPts val="0"/>
                        </a:spcAft>
                        <a:buClr>
                          <a:schemeClr val="dk1"/>
                        </a:buClr>
                        <a:buSzPts val="1050"/>
                        <a:buFont typeface="Arial"/>
                        <a:buChar char="•"/>
                      </a:pPr>
                      <a:r>
                        <a:rPr lang="en-US" sz="1050" dirty="0">
                          <a:latin typeface="Arial"/>
                          <a:ea typeface="Arial"/>
                          <a:cs typeface="Arial"/>
                          <a:sym typeface="Arial"/>
                        </a:rPr>
                        <a:t>Assist in developing a Transition Plan, including develop a functional coordination structure and sustainable financing</a:t>
                      </a:r>
                      <a:endParaRPr dirty="0"/>
                    </a:p>
                    <a:p>
                      <a:pPr marL="171450" marR="0" lvl="0" indent="-171450" algn="l" rtl="0">
                        <a:spcBef>
                          <a:spcPts val="0"/>
                        </a:spcBef>
                        <a:spcAft>
                          <a:spcPts val="0"/>
                        </a:spcAft>
                        <a:buClr>
                          <a:schemeClr val="dk1"/>
                        </a:buClr>
                        <a:buSzPts val="1050"/>
                        <a:buFont typeface="Arial"/>
                        <a:buChar char="•"/>
                      </a:pPr>
                      <a:r>
                        <a:rPr lang="en-US" sz="1050" dirty="0">
                          <a:latin typeface="Arial"/>
                          <a:ea typeface="Arial"/>
                          <a:cs typeface="Arial"/>
                          <a:sym typeface="Arial"/>
                        </a:rPr>
                        <a:t>Document lessons learned and success story of the Nigeria PTF in spearheading response. </a:t>
                      </a:r>
                      <a:endParaRPr dirty="0"/>
                    </a:p>
                  </a:txBody>
                  <a:tcPr marL="91450" marR="91450" marT="45725" marB="45725" anchor="ctr">
                    <a:solidFill>
                      <a:srgbClr val="FFB086"/>
                    </a:solidFill>
                  </a:tcPr>
                </a:tc>
                <a:extLst>
                  <a:ext uri="{0D108BD9-81ED-4DB2-BD59-A6C34878D82A}">
                    <a16:rowId xmlns:a16="http://schemas.microsoft.com/office/drawing/2014/main" val="10002"/>
                  </a:ext>
                </a:extLst>
              </a:tr>
              <a:tr h="231450">
                <a:tc>
                  <a:txBody>
                    <a:bodyPr/>
                    <a:lstStyle/>
                    <a:p>
                      <a:pPr marL="0" marR="0" lvl="0" indent="0" algn="ctr" rtl="0">
                        <a:spcBef>
                          <a:spcPts val="0"/>
                        </a:spcBef>
                        <a:spcAft>
                          <a:spcPts val="0"/>
                        </a:spcAft>
                        <a:buNone/>
                      </a:pPr>
                      <a:r>
                        <a:rPr lang="en-US" sz="1050">
                          <a:latin typeface="Arial"/>
                          <a:ea typeface="Arial"/>
                          <a:cs typeface="Arial"/>
                          <a:sym typeface="Arial"/>
                        </a:rPr>
                        <a:t>2</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050">
                          <a:latin typeface="Arial"/>
                          <a:ea typeface="Arial"/>
                          <a:cs typeface="Arial"/>
                          <a:sym typeface="Arial"/>
                        </a:rPr>
                        <a:t>Clinton Health Access Initiative </a:t>
                      </a:r>
                      <a:endParaRPr/>
                    </a:p>
                  </a:txBody>
                  <a:tcPr marL="91450" marR="91450" marT="45725" marB="45725" anchor="ctr">
                    <a:solidFill>
                      <a:srgbClr val="FFB086"/>
                    </a:solidFill>
                  </a:tcPr>
                </a:tc>
                <a:tc>
                  <a:txBody>
                    <a:bodyPr/>
                    <a:lstStyle/>
                    <a:p>
                      <a:pPr marL="171450" marR="0" lvl="0" indent="-171450" algn="l" rtl="0">
                        <a:spcBef>
                          <a:spcPts val="0"/>
                        </a:spcBef>
                        <a:spcAft>
                          <a:spcPts val="0"/>
                        </a:spcAft>
                        <a:buClr>
                          <a:schemeClr val="dk1"/>
                        </a:buClr>
                        <a:buSzPts val="1050"/>
                        <a:buFont typeface="Arial"/>
                        <a:buChar char="•"/>
                      </a:pPr>
                      <a:r>
                        <a:rPr lang="en-US" sz="1050">
                          <a:latin typeface="Arial"/>
                          <a:ea typeface="Arial"/>
                          <a:cs typeface="Arial"/>
                          <a:sym typeface="Arial"/>
                        </a:rPr>
                        <a:t>Provide support with the development of the Transition Plan </a:t>
                      </a:r>
                      <a:endParaRPr/>
                    </a:p>
                  </a:txBody>
                  <a:tcPr marL="91450" marR="91450" marT="45725" marB="45725" anchor="ctr">
                    <a:solidFill>
                      <a:srgbClr val="FFB086"/>
                    </a:solidFill>
                  </a:tcPr>
                </a:tc>
                <a:extLst>
                  <a:ext uri="{0D108BD9-81ED-4DB2-BD59-A6C34878D82A}">
                    <a16:rowId xmlns:a16="http://schemas.microsoft.com/office/drawing/2014/main" val="10003"/>
                  </a:ext>
                </a:extLst>
              </a:tr>
              <a:tr h="231450">
                <a:tc>
                  <a:txBody>
                    <a:bodyPr/>
                    <a:lstStyle/>
                    <a:p>
                      <a:pPr marL="0" marR="0" lvl="0" indent="0" algn="ctr" rtl="0">
                        <a:spcBef>
                          <a:spcPts val="0"/>
                        </a:spcBef>
                        <a:spcAft>
                          <a:spcPts val="0"/>
                        </a:spcAft>
                        <a:buNone/>
                      </a:pPr>
                      <a:r>
                        <a:rPr lang="en-US" sz="1050">
                          <a:latin typeface="Arial"/>
                          <a:ea typeface="Arial"/>
                          <a:cs typeface="Arial"/>
                          <a:sym typeface="Arial"/>
                        </a:rPr>
                        <a:t>3</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050">
                          <a:latin typeface="Arial"/>
                          <a:ea typeface="Arial"/>
                          <a:cs typeface="Arial"/>
                          <a:sym typeface="Arial"/>
                        </a:rPr>
                        <a:t>EU</a:t>
                      </a:r>
                      <a:endParaRPr/>
                    </a:p>
                  </a:txBody>
                  <a:tcPr marL="91450" marR="91450" marT="45725" marB="45725" anchor="ctr">
                    <a:solidFill>
                      <a:srgbClr val="FFB086"/>
                    </a:solidFill>
                  </a:tcPr>
                </a:tc>
                <a:tc>
                  <a:txBody>
                    <a:bodyPr/>
                    <a:lstStyle/>
                    <a:p>
                      <a:pPr marL="171450" marR="0" lvl="0" indent="-171450" algn="l" rtl="0">
                        <a:spcBef>
                          <a:spcPts val="0"/>
                        </a:spcBef>
                        <a:spcAft>
                          <a:spcPts val="0"/>
                        </a:spcAft>
                        <a:buClr>
                          <a:schemeClr val="dk1"/>
                        </a:buClr>
                        <a:buSzPts val="1050"/>
                        <a:buFont typeface="Arial"/>
                        <a:buChar char="•"/>
                      </a:pPr>
                      <a:r>
                        <a:rPr lang="en-US" sz="1050">
                          <a:solidFill>
                            <a:schemeClr val="dk1"/>
                          </a:solidFill>
                          <a:latin typeface="Arial"/>
                          <a:ea typeface="Arial"/>
                          <a:cs typeface="Arial"/>
                          <a:sym typeface="Arial"/>
                        </a:rPr>
                        <a:t>Extend support through the UN Basket Fund and other on-going projects </a:t>
                      </a:r>
                      <a:endParaRPr/>
                    </a:p>
                  </a:txBody>
                  <a:tcPr marL="91450" marR="91450" marT="45725" marB="45725" anchor="ctr">
                    <a:solidFill>
                      <a:srgbClr val="FFB086"/>
                    </a:solidFill>
                  </a:tcPr>
                </a:tc>
                <a:extLst>
                  <a:ext uri="{0D108BD9-81ED-4DB2-BD59-A6C34878D82A}">
                    <a16:rowId xmlns:a16="http://schemas.microsoft.com/office/drawing/2014/main" val="10004"/>
                  </a:ext>
                </a:extLst>
              </a:tr>
              <a:tr h="231450">
                <a:tc>
                  <a:txBody>
                    <a:bodyPr/>
                    <a:lstStyle/>
                    <a:p>
                      <a:pPr marL="0" marR="0" lvl="0" indent="0" algn="ctr" rtl="0">
                        <a:spcBef>
                          <a:spcPts val="0"/>
                        </a:spcBef>
                        <a:spcAft>
                          <a:spcPts val="0"/>
                        </a:spcAft>
                        <a:buNone/>
                      </a:pPr>
                      <a:r>
                        <a:rPr lang="en-US" sz="1050">
                          <a:latin typeface="Arial"/>
                          <a:ea typeface="Arial"/>
                          <a:cs typeface="Arial"/>
                          <a:sym typeface="Arial"/>
                        </a:rPr>
                        <a:t>4</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050">
                          <a:latin typeface="Arial"/>
                          <a:ea typeface="Arial"/>
                          <a:cs typeface="Arial"/>
                          <a:sym typeface="Arial"/>
                        </a:rPr>
                        <a:t>FCDO</a:t>
                      </a:r>
                      <a:endParaRPr/>
                    </a:p>
                  </a:txBody>
                  <a:tcPr marL="91450" marR="91450" marT="45725" marB="45725" anchor="ctr">
                    <a:solidFill>
                      <a:srgbClr val="FFB086"/>
                    </a:solidFill>
                  </a:tcPr>
                </a:tc>
                <a:tc>
                  <a:txBody>
                    <a:bodyPr/>
                    <a:lstStyle/>
                    <a:p>
                      <a:pPr marL="171450" marR="0" lvl="0" indent="-171450" algn="l" rtl="0">
                        <a:spcBef>
                          <a:spcPts val="0"/>
                        </a:spcBef>
                        <a:spcAft>
                          <a:spcPts val="0"/>
                        </a:spcAft>
                        <a:buClr>
                          <a:schemeClr val="dk1"/>
                        </a:buClr>
                        <a:buSzPts val="1050"/>
                        <a:buFont typeface="Arial"/>
                        <a:buChar char="•"/>
                      </a:pPr>
                      <a:r>
                        <a:rPr lang="en-US" sz="1050">
                          <a:latin typeface="Arial"/>
                          <a:ea typeface="Arial"/>
                          <a:cs typeface="Arial"/>
                          <a:sym typeface="Arial"/>
                        </a:rPr>
                        <a:t>Provide technical support </a:t>
                      </a:r>
                      <a:endParaRPr/>
                    </a:p>
                  </a:txBody>
                  <a:tcPr marL="91450" marR="91450" marT="45725" marB="45725" anchor="ctr">
                    <a:solidFill>
                      <a:srgbClr val="FFB086"/>
                    </a:solidFill>
                  </a:tcPr>
                </a:tc>
                <a:extLst>
                  <a:ext uri="{0D108BD9-81ED-4DB2-BD59-A6C34878D82A}">
                    <a16:rowId xmlns:a16="http://schemas.microsoft.com/office/drawing/2014/main" val="10005"/>
                  </a:ext>
                </a:extLst>
              </a:tr>
              <a:tr h="231450">
                <a:tc>
                  <a:txBody>
                    <a:bodyPr/>
                    <a:lstStyle/>
                    <a:p>
                      <a:pPr marL="0" marR="0" lvl="0" indent="0" algn="ctr" rtl="0">
                        <a:spcBef>
                          <a:spcPts val="0"/>
                        </a:spcBef>
                        <a:spcAft>
                          <a:spcPts val="0"/>
                        </a:spcAft>
                        <a:buNone/>
                      </a:pPr>
                      <a:r>
                        <a:rPr lang="en-US" sz="1050">
                          <a:latin typeface="Arial"/>
                          <a:ea typeface="Arial"/>
                          <a:cs typeface="Arial"/>
                          <a:sym typeface="Arial"/>
                        </a:rPr>
                        <a:t>5</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050">
                          <a:latin typeface="Arial"/>
                          <a:ea typeface="Arial"/>
                          <a:cs typeface="Arial"/>
                          <a:sym typeface="Arial"/>
                        </a:rPr>
                        <a:t>Global Fund</a:t>
                      </a:r>
                      <a:endParaRPr/>
                    </a:p>
                  </a:txBody>
                  <a:tcPr marL="91450" marR="91450" marT="45725" marB="45725" anchor="ctr">
                    <a:solidFill>
                      <a:srgbClr val="FFB086"/>
                    </a:solidFill>
                  </a:tcPr>
                </a:tc>
                <a:tc>
                  <a:txBody>
                    <a:bodyPr/>
                    <a:lstStyle/>
                    <a:p>
                      <a:pPr marL="171450" marR="0" lvl="0" indent="-171450" algn="l" rtl="0">
                        <a:spcBef>
                          <a:spcPts val="0"/>
                        </a:spcBef>
                        <a:spcAft>
                          <a:spcPts val="0"/>
                        </a:spcAft>
                        <a:buClr>
                          <a:schemeClr val="dk1"/>
                        </a:buClr>
                        <a:buSzPts val="1050"/>
                        <a:buFont typeface="Arial"/>
                        <a:buChar char="•"/>
                      </a:pPr>
                      <a:r>
                        <a:rPr lang="en-US" sz="1050">
                          <a:latin typeface="Arial"/>
                          <a:ea typeface="Arial"/>
                          <a:cs typeface="Arial"/>
                          <a:sym typeface="Arial"/>
                        </a:rPr>
                        <a:t>Provide support in the development of frameworks and plans  </a:t>
                      </a:r>
                      <a:endParaRPr/>
                    </a:p>
                  </a:txBody>
                  <a:tcPr marL="91450" marR="91450" marT="45725" marB="45725" anchor="ctr">
                    <a:solidFill>
                      <a:srgbClr val="FFB086"/>
                    </a:solidFill>
                  </a:tcPr>
                </a:tc>
                <a:extLst>
                  <a:ext uri="{0D108BD9-81ED-4DB2-BD59-A6C34878D82A}">
                    <a16:rowId xmlns:a16="http://schemas.microsoft.com/office/drawing/2014/main" val="10006"/>
                  </a:ext>
                </a:extLst>
              </a:tr>
              <a:tr h="231450">
                <a:tc>
                  <a:txBody>
                    <a:bodyPr/>
                    <a:lstStyle/>
                    <a:p>
                      <a:pPr marL="0" marR="0" lvl="0" indent="0" algn="ctr" rtl="0">
                        <a:spcBef>
                          <a:spcPts val="0"/>
                        </a:spcBef>
                        <a:spcAft>
                          <a:spcPts val="0"/>
                        </a:spcAft>
                        <a:buNone/>
                      </a:pPr>
                      <a:r>
                        <a:rPr lang="en-US" sz="1050">
                          <a:latin typeface="Arial"/>
                          <a:ea typeface="Arial"/>
                          <a:cs typeface="Arial"/>
                          <a:sym typeface="Arial"/>
                        </a:rPr>
                        <a:t>6</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050">
                          <a:latin typeface="Arial"/>
                          <a:ea typeface="Arial"/>
                          <a:cs typeface="Arial"/>
                          <a:sym typeface="Arial"/>
                        </a:rPr>
                        <a:t>IOM</a:t>
                      </a:r>
                      <a:endParaRPr/>
                    </a:p>
                  </a:txBody>
                  <a:tcPr marL="91450" marR="91450" marT="45725" marB="45725" anchor="ctr">
                    <a:solidFill>
                      <a:srgbClr val="FFB086"/>
                    </a:solidFill>
                  </a:tcPr>
                </a:tc>
                <a:tc>
                  <a:txBody>
                    <a:bodyPr/>
                    <a:lstStyle/>
                    <a:p>
                      <a:pPr marL="171450" marR="0" lvl="0" indent="-171450" algn="l" rtl="0">
                        <a:spcBef>
                          <a:spcPts val="0"/>
                        </a:spcBef>
                        <a:spcAft>
                          <a:spcPts val="0"/>
                        </a:spcAft>
                        <a:buClr>
                          <a:schemeClr val="dk1"/>
                        </a:buClr>
                        <a:buSzPts val="1050"/>
                        <a:buFont typeface="Arial"/>
                        <a:buChar char="•"/>
                      </a:pPr>
                      <a:r>
                        <a:rPr lang="en-US" sz="1050">
                          <a:latin typeface="Arial"/>
                          <a:ea typeface="Arial"/>
                          <a:cs typeface="Arial"/>
                          <a:sym typeface="Arial"/>
                        </a:rPr>
                        <a:t>Provide technical Support to MDAs </a:t>
                      </a:r>
                      <a:endParaRPr/>
                    </a:p>
                  </a:txBody>
                  <a:tcPr marL="91450" marR="91450" marT="45725" marB="45725" anchor="ctr">
                    <a:solidFill>
                      <a:srgbClr val="FFB086"/>
                    </a:solidFill>
                  </a:tcPr>
                </a:tc>
                <a:extLst>
                  <a:ext uri="{0D108BD9-81ED-4DB2-BD59-A6C34878D82A}">
                    <a16:rowId xmlns:a16="http://schemas.microsoft.com/office/drawing/2014/main" val="10007"/>
                  </a:ext>
                </a:extLst>
              </a:tr>
              <a:tr h="378750">
                <a:tc>
                  <a:txBody>
                    <a:bodyPr/>
                    <a:lstStyle/>
                    <a:p>
                      <a:pPr marL="0" marR="0" lvl="0" indent="0" algn="ctr" rtl="0">
                        <a:spcBef>
                          <a:spcPts val="0"/>
                        </a:spcBef>
                        <a:spcAft>
                          <a:spcPts val="0"/>
                        </a:spcAft>
                        <a:buNone/>
                      </a:pPr>
                      <a:r>
                        <a:rPr lang="en-US" sz="1050">
                          <a:latin typeface="Arial"/>
                          <a:ea typeface="Arial"/>
                          <a:cs typeface="Arial"/>
                          <a:sym typeface="Arial"/>
                        </a:rPr>
                        <a:t>7</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050">
                          <a:latin typeface="Arial"/>
                          <a:ea typeface="Arial"/>
                          <a:cs typeface="Arial"/>
                          <a:sym typeface="Arial"/>
                        </a:rPr>
                        <a:t>OAU</a:t>
                      </a:r>
                      <a:endParaRPr/>
                    </a:p>
                  </a:txBody>
                  <a:tcPr marL="91450" marR="91450" marT="45725" marB="45725" anchor="ctr">
                    <a:solidFill>
                      <a:srgbClr val="FFB086"/>
                    </a:solidFill>
                  </a:tcPr>
                </a:tc>
                <a:tc>
                  <a:txBody>
                    <a:bodyPr/>
                    <a:lstStyle/>
                    <a:p>
                      <a:pPr marL="171450" marR="0" lvl="0" indent="-171450" algn="l" rtl="0">
                        <a:spcBef>
                          <a:spcPts val="0"/>
                        </a:spcBef>
                        <a:spcAft>
                          <a:spcPts val="0"/>
                        </a:spcAft>
                        <a:buClr>
                          <a:schemeClr val="dk1"/>
                        </a:buClr>
                        <a:buSzPts val="1050"/>
                        <a:buFont typeface="Arial"/>
                        <a:buChar char="•"/>
                      </a:pPr>
                      <a:r>
                        <a:rPr lang="en-US" sz="1050">
                          <a:latin typeface="Arial"/>
                          <a:ea typeface="Arial"/>
                          <a:cs typeface="Arial"/>
                          <a:sym typeface="Arial"/>
                        </a:rPr>
                        <a:t>Provide technical support by regularly educating personnel about the transition process </a:t>
                      </a:r>
                      <a:endParaRPr/>
                    </a:p>
                  </a:txBody>
                  <a:tcPr marL="91450" marR="91450" marT="45725" marB="45725" anchor="ctr">
                    <a:solidFill>
                      <a:srgbClr val="FFB086"/>
                    </a:solidFill>
                  </a:tcPr>
                </a:tc>
                <a:extLst>
                  <a:ext uri="{0D108BD9-81ED-4DB2-BD59-A6C34878D82A}">
                    <a16:rowId xmlns:a16="http://schemas.microsoft.com/office/drawing/2014/main" val="10008"/>
                  </a:ext>
                </a:extLst>
              </a:tr>
              <a:tr h="673325">
                <a:tc>
                  <a:txBody>
                    <a:bodyPr/>
                    <a:lstStyle/>
                    <a:p>
                      <a:pPr marL="0" marR="0" lvl="0" indent="0" algn="ctr" rtl="0">
                        <a:spcBef>
                          <a:spcPts val="0"/>
                        </a:spcBef>
                        <a:spcAft>
                          <a:spcPts val="0"/>
                        </a:spcAft>
                        <a:buNone/>
                      </a:pPr>
                      <a:r>
                        <a:rPr lang="en-US" sz="1050">
                          <a:latin typeface="Arial"/>
                          <a:ea typeface="Arial"/>
                          <a:cs typeface="Arial"/>
                          <a:sym typeface="Arial"/>
                        </a:rPr>
                        <a:t>11</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050">
                          <a:latin typeface="Arial"/>
                          <a:ea typeface="Arial"/>
                          <a:cs typeface="Arial"/>
                          <a:sym typeface="Arial"/>
                        </a:rPr>
                        <a:t>USAID</a:t>
                      </a:r>
                      <a:endParaRPr/>
                    </a:p>
                  </a:txBody>
                  <a:tcPr marL="91450" marR="91450" marT="45725" marB="45725" anchor="ctr">
                    <a:solidFill>
                      <a:srgbClr val="FFB086"/>
                    </a:solidFill>
                  </a:tcPr>
                </a:tc>
                <a:tc>
                  <a:txBody>
                    <a:bodyPr/>
                    <a:lstStyle/>
                    <a:p>
                      <a:pPr marL="171450" marR="0" lvl="0" indent="-171450" algn="l" rtl="0">
                        <a:spcBef>
                          <a:spcPts val="0"/>
                        </a:spcBef>
                        <a:spcAft>
                          <a:spcPts val="0"/>
                        </a:spcAft>
                        <a:buClr>
                          <a:schemeClr val="dk1"/>
                        </a:buClr>
                        <a:buSzPts val="1050"/>
                        <a:buFont typeface="Arial"/>
                        <a:buChar char="•"/>
                      </a:pPr>
                      <a:r>
                        <a:rPr lang="en-US" sz="1050">
                          <a:latin typeface="Arial"/>
                          <a:ea typeface="Arial"/>
                          <a:cs typeface="Arial"/>
                          <a:sym typeface="Arial"/>
                        </a:rPr>
                        <a:t>Support the Federal and State levels to incorporate aspects of COVID-19 response within annual operational plans of the PHC system and help the EOC’s support the five IHP focus states to ensure strategic use of financial resources allocated to them</a:t>
                      </a:r>
                      <a:endParaRPr/>
                    </a:p>
                  </a:txBody>
                  <a:tcPr marL="91450" marR="91450" marT="45725" marB="45725" anchor="ctr">
                    <a:solidFill>
                      <a:srgbClr val="FFB086"/>
                    </a:solidFill>
                  </a:tcPr>
                </a:tc>
                <a:extLst>
                  <a:ext uri="{0D108BD9-81ED-4DB2-BD59-A6C34878D82A}">
                    <a16:rowId xmlns:a16="http://schemas.microsoft.com/office/drawing/2014/main" val="10009"/>
                  </a:ext>
                </a:extLst>
              </a:tr>
              <a:tr h="967900">
                <a:tc>
                  <a:txBody>
                    <a:bodyPr/>
                    <a:lstStyle/>
                    <a:p>
                      <a:pPr marL="0" marR="0" lvl="0" indent="0" algn="ctr" rtl="0">
                        <a:spcBef>
                          <a:spcPts val="0"/>
                        </a:spcBef>
                        <a:spcAft>
                          <a:spcPts val="0"/>
                        </a:spcAft>
                        <a:buNone/>
                      </a:pPr>
                      <a:r>
                        <a:rPr lang="en-US" sz="1050">
                          <a:latin typeface="Arial"/>
                          <a:ea typeface="Arial"/>
                          <a:cs typeface="Arial"/>
                          <a:sym typeface="Arial"/>
                        </a:rPr>
                        <a:t>12</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050" dirty="0">
                          <a:latin typeface="Arial"/>
                          <a:ea typeface="Arial"/>
                          <a:cs typeface="Arial"/>
                          <a:sym typeface="Arial"/>
                        </a:rPr>
                        <a:t>USG</a:t>
                      </a:r>
                      <a:endParaRPr dirty="0"/>
                    </a:p>
                  </a:txBody>
                  <a:tcPr marL="91450" marR="91450" marT="45725" marB="45725" anchor="ctr">
                    <a:solidFill>
                      <a:srgbClr val="FFB086"/>
                    </a:solidFill>
                  </a:tcPr>
                </a:tc>
                <a:tc>
                  <a:txBody>
                    <a:bodyPr/>
                    <a:lstStyle/>
                    <a:p>
                      <a:pPr marL="171450" marR="0" lvl="0" indent="-171450" algn="l" rtl="0">
                        <a:spcBef>
                          <a:spcPts val="0"/>
                        </a:spcBef>
                        <a:spcAft>
                          <a:spcPts val="0"/>
                        </a:spcAft>
                        <a:buClr>
                          <a:schemeClr val="dk1"/>
                        </a:buClr>
                        <a:buSzPts val="1050"/>
                        <a:buFont typeface="Arial"/>
                        <a:buChar char="•"/>
                      </a:pPr>
                      <a:r>
                        <a:rPr lang="en-US" sz="1050" dirty="0">
                          <a:solidFill>
                            <a:schemeClr val="dk1"/>
                          </a:solidFill>
                          <a:latin typeface="Arial"/>
                          <a:ea typeface="Arial"/>
                          <a:cs typeface="Arial"/>
                          <a:sym typeface="Arial"/>
                        </a:rPr>
                        <a:t>Provide ongoing TA to the PTF for the visioning, crafting and finalization of a post PTF transition plan and coordination framework</a:t>
                      </a:r>
                      <a:endParaRPr dirty="0"/>
                    </a:p>
                    <a:p>
                      <a:pPr marL="171450" marR="0" lvl="0" indent="-171450" algn="l" rtl="0">
                        <a:spcBef>
                          <a:spcPts val="0"/>
                        </a:spcBef>
                        <a:spcAft>
                          <a:spcPts val="0"/>
                        </a:spcAft>
                        <a:buClr>
                          <a:schemeClr val="dk1"/>
                        </a:buClr>
                        <a:buSzPts val="1050"/>
                        <a:buFont typeface="Arial"/>
                        <a:buChar char="•"/>
                      </a:pPr>
                      <a:r>
                        <a:rPr lang="en-US" sz="1050" dirty="0">
                          <a:solidFill>
                            <a:schemeClr val="dk1"/>
                          </a:solidFill>
                          <a:latin typeface="Arial"/>
                          <a:ea typeface="Arial"/>
                          <a:cs typeface="Arial"/>
                          <a:sym typeface="Arial"/>
                        </a:rPr>
                        <a:t>Embed staff – on a part time, definite time basis – in support of the lean operations of the post- PTF transitioning team/secretariat</a:t>
                      </a:r>
                      <a:endParaRPr dirty="0"/>
                    </a:p>
                    <a:p>
                      <a:pPr marL="171450" marR="0" lvl="0" indent="-171450" algn="l" rtl="0">
                        <a:spcBef>
                          <a:spcPts val="0"/>
                        </a:spcBef>
                        <a:spcAft>
                          <a:spcPts val="0"/>
                        </a:spcAft>
                        <a:buClr>
                          <a:schemeClr val="dk1"/>
                        </a:buClr>
                        <a:buSzPts val="1050"/>
                        <a:buFont typeface="Arial"/>
                        <a:buChar char="•"/>
                      </a:pPr>
                      <a:r>
                        <a:rPr lang="en-US" sz="1050" dirty="0">
                          <a:solidFill>
                            <a:schemeClr val="dk1"/>
                          </a:solidFill>
                          <a:latin typeface="Arial"/>
                          <a:ea typeface="Arial"/>
                          <a:cs typeface="Arial"/>
                          <a:sym typeface="Arial"/>
                        </a:rPr>
                        <a:t>Support the development of a plan to move the COVID response from an emergency to routine healthcare</a:t>
                      </a:r>
                      <a:endParaRPr dirty="0"/>
                    </a:p>
                  </a:txBody>
                  <a:tcPr marL="91450" marR="91450" marT="45725" marB="45725" anchor="ctr">
                    <a:solidFill>
                      <a:srgbClr val="FFB086"/>
                    </a:solidFill>
                  </a:tcPr>
                </a:tc>
                <a:extLst>
                  <a:ext uri="{0D108BD9-81ED-4DB2-BD59-A6C34878D82A}">
                    <a16:rowId xmlns:a16="http://schemas.microsoft.com/office/drawing/2014/main" val="10010"/>
                  </a:ext>
                </a:extLst>
              </a:tr>
            </a:tbl>
          </a:graphicData>
        </a:graphic>
      </p:graphicFrame>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3339"/>
        <p:cNvGrpSpPr/>
        <p:nvPr/>
      </p:nvGrpSpPr>
      <p:grpSpPr>
        <a:xfrm>
          <a:off x="0" y="0"/>
          <a:ext cx="0" cy="0"/>
          <a:chOff x="0" y="0"/>
          <a:chExt cx="0" cy="0"/>
        </a:xfrm>
      </p:grpSpPr>
      <p:pic>
        <p:nvPicPr>
          <p:cNvPr id="3340" name="Google Shape;3340;p6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341" name="Google Shape;3341;p6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67</a:t>
            </a:fld>
            <a:endParaRPr sz="500">
              <a:solidFill>
                <a:srgbClr val="161616"/>
              </a:solidFill>
            </a:endParaRPr>
          </a:p>
        </p:txBody>
      </p:sp>
      <p:sp>
        <p:nvSpPr>
          <p:cNvPr id="3342" name="Google Shape;3342;p6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3343" name="Google Shape;3343;p6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344" name="Google Shape;3344;p6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STAKEHOLDER ENGAGEMENT</a:t>
            </a:r>
            <a:endParaRPr sz="1800" b="1">
              <a:solidFill>
                <a:schemeClr val="lt1"/>
              </a:solidFill>
              <a:latin typeface="Arial"/>
              <a:ea typeface="Arial"/>
              <a:cs typeface="Arial"/>
              <a:sym typeface="Arial"/>
            </a:endParaRPr>
          </a:p>
        </p:txBody>
      </p:sp>
      <p:cxnSp>
        <p:nvCxnSpPr>
          <p:cNvPr id="3345" name="Google Shape;3345;p6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346" name="Google Shape;3346;p65"/>
          <p:cNvGrpSpPr/>
          <p:nvPr/>
        </p:nvGrpSpPr>
        <p:grpSpPr>
          <a:xfrm>
            <a:off x="1269075" y="3380795"/>
            <a:ext cx="0" cy="0"/>
            <a:chOff x="1269075" y="3380795"/>
            <a:chExt cx="0" cy="0"/>
          </a:xfrm>
        </p:grpSpPr>
        <p:cxnSp>
          <p:nvCxnSpPr>
            <p:cNvPr id="3347" name="Google Shape;3347;p65"/>
            <p:cNvCxnSpPr/>
            <p:nvPr/>
          </p:nvCxnSpPr>
          <p:spPr>
            <a:xfrm>
              <a:off x="1269075" y="3380795"/>
              <a:ext cx="0" cy="0"/>
            </a:xfrm>
            <a:prstGeom prst="straightConnector1">
              <a:avLst/>
            </a:prstGeom>
            <a:noFill/>
            <a:ln>
              <a:noFill/>
            </a:ln>
          </p:spPr>
        </p:cxnSp>
        <p:cxnSp>
          <p:nvCxnSpPr>
            <p:cNvPr id="3348" name="Google Shape;3348;p65"/>
            <p:cNvCxnSpPr/>
            <p:nvPr/>
          </p:nvCxnSpPr>
          <p:spPr>
            <a:xfrm>
              <a:off x="1269075" y="3380795"/>
              <a:ext cx="0" cy="0"/>
            </a:xfrm>
            <a:prstGeom prst="straightConnector1">
              <a:avLst/>
            </a:prstGeom>
            <a:noFill/>
            <a:ln>
              <a:noFill/>
            </a:ln>
          </p:spPr>
        </p:cxnSp>
      </p:grpSp>
      <p:sp>
        <p:nvSpPr>
          <p:cNvPr id="3349" name="Google Shape;3349;p6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3350" name="Google Shape;3350;p65"/>
          <p:cNvSpPr txBox="1"/>
          <p:nvPr/>
        </p:nvSpPr>
        <p:spPr>
          <a:xfrm>
            <a:off x="504433" y="1609595"/>
            <a:ext cx="6760106" cy="15388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dirty="0">
                <a:solidFill>
                  <a:schemeClr val="dk1"/>
                </a:solidFill>
                <a:latin typeface="Arial"/>
                <a:ea typeface="Arial"/>
                <a:cs typeface="Arial"/>
                <a:sym typeface="Arial"/>
              </a:rPr>
              <a:t>How can your organization support the COVID-19 response post PTF?</a:t>
            </a:r>
            <a:endParaRPr sz="1000" dirty="0">
              <a:solidFill>
                <a:schemeClr val="dk1"/>
              </a:solidFill>
              <a:latin typeface="Arial"/>
              <a:ea typeface="Arial"/>
              <a:cs typeface="Arial"/>
              <a:sym typeface="Arial"/>
            </a:endParaRPr>
          </a:p>
        </p:txBody>
      </p:sp>
      <p:graphicFrame>
        <p:nvGraphicFramePr>
          <p:cNvPr id="3351" name="Google Shape;3351;p65"/>
          <p:cNvGraphicFramePr/>
          <p:nvPr>
            <p:extLst>
              <p:ext uri="{D42A27DB-BD31-4B8C-83A1-F6EECF244321}">
                <p14:modId xmlns:p14="http://schemas.microsoft.com/office/powerpoint/2010/main" val="1115276509"/>
              </p:ext>
            </p:extLst>
          </p:nvPr>
        </p:nvGraphicFramePr>
        <p:xfrm>
          <a:off x="454886" y="2086848"/>
          <a:ext cx="6859200" cy="5685500"/>
        </p:xfrm>
        <a:graphic>
          <a:graphicData uri="http://schemas.openxmlformats.org/drawingml/2006/table">
            <a:tbl>
              <a:tblPr firstRow="1" bandRow="1">
                <a:noFill/>
                <a:tableStyleId>{9261D401-2407-43E7-95D7-EB668B357F09}</a:tableStyleId>
              </a:tblPr>
              <a:tblGrid>
                <a:gridCol w="512650">
                  <a:extLst>
                    <a:ext uri="{9D8B030D-6E8A-4147-A177-3AD203B41FA5}">
                      <a16:colId xmlns:a16="http://schemas.microsoft.com/office/drawing/2014/main" val="20000"/>
                    </a:ext>
                  </a:extLst>
                </a:gridCol>
                <a:gridCol w="2081950">
                  <a:extLst>
                    <a:ext uri="{9D8B030D-6E8A-4147-A177-3AD203B41FA5}">
                      <a16:colId xmlns:a16="http://schemas.microsoft.com/office/drawing/2014/main" val="20001"/>
                    </a:ext>
                  </a:extLst>
                </a:gridCol>
                <a:gridCol w="4264600">
                  <a:extLst>
                    <a:ext uri="{9D8B030D-6E8A-4147-A177-3AD203B41FA5}">
                      <a16:colId xmlns:a16="http://schemas.microsoft.com/office/drawing/2014/main" val="20002"/>
                    </a:ext>
                  </a:extLst>
                </a:gridCol>
              </a:tblGrid>
              <a:tr h="401450">
                <a:tc>
                  <a:txBody>
                    <a:bodyPr/>
                    <a:lstStyle/>
                    <a:p>
                      <a:pPr marL="0" marR="0" lvl="0" indent="0" algn="ctr" rtl="0">
                        <a:lnSpc>
                          <a:spcPct val="117000"/>
                        </a:lnSpc>
                        <a:spcBef>
                          <a:spcPts val="0"/>
                        </a:spcBef>
                        <a:spcAft>
                          <a:spcPts val="0"/>
                        </a:spcAft>
                        <a:buNone/>
                      </a:pPr>
                      <a:r>
                        <a:rPr lang="en-US" sz="1100" b="1">
                          <a:solidFill>
                            <a:srgbClr val="FFFFFF"/>
                          </a:solidFill>
                          <a:latin typeface="Arial"/>
                          <a:ea typeface="Arial"/>
                          <a:cs typeface="Arial"/>
                          <a:sym typeface="Arial"/>
                        </a:rPr>
                        <a:t>S/N</a:t>
                      </a:r>
                      <a:endParaRPr sz="11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100" b="1">
                          <a:solidFill>
                            <a:srgbClr val="FFFFFF"/>
                          </a:solidFill>
                          <a:latin typeface="Arial"/>
                          <a:ea typeface="Arial"/>
                          <a:cs typeface="Arial"/>
                          <a:sym typeface="Arial"/>
                        </a:rPr>
                        <a:t>Name</a:t>
                      </a:r>
                      <a:endParaRPr sz="11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100">
                          <a:latin typeface="Arial"/>
                          <a:ea typeface="Arial"/>
                          <a:cs typeface="Arial"/>
                          <a:sym typeface="Arial"/>
                        </a:rPr>
                        <a:t>Area of Support/Initiative</a:t>
                      </a:r>
                      <a:endParaRPr/>
                    </a:p>
                  </a:txBody>
                  <a:tcPr marL="91450" marR="91450" marT="91450" marB="91450" anchor="ctr">
                    <a:solidFill>
                      <a:srgbClr val="008751"/>
                    </a:solidFill>
                  </a:tcPr>
                </a:tc>
                <a:extLst>
                  <a:ext uri="{0D108BD9-81ED-4DB2-BD59-A6C34878D82A}">
                    <a16:rowId xmlns:a16="http://schemas.microsoft.com/office/drawing/2014/main" val="10000"/>
                  </a:ext>
                </a:extLst>
              </a:tr>
              <a:tr h="473475">
                <a:tc gridSpan="3">
                  <a:txBody>
                    <a:bodyPr/>
                    <a:lstStyle/>
                    <a:p>
                      <a:pPr marL="0" marR="0" lvl="0" indent="0" algn="l" rtl="0">
                        <a:spcBef>
                          <a:spcPts val="0"/>
                        </a:spcBef>
                        <a:spcAft>
                          <a:spcPts val="0"/>
                        </a:spcAft>
                        <a:buNone/>
                      </a:pPr>
                      <a:r>
                        <a:rPr lang="en-US" sz="1100" i="1" dirty="0">
                          <a:latin typeface="Arial"/>
                          <a:ea typeface="Arial"/>
                          <a:cs typeface="Arial"/>
                          <a:sym typeface="Arial"/>
                        </a:rPr>
                        <a:t>Most of the organizations also confirmed their readiness to continue to support Nigeria’s COVID-19 response post PTF</a:t>
                      </a:r>
                      <a:endParaRPr dirty="0"/>
                    </a:p>
                  </a:txBody>
                  <a:tcPr marL="91450" marR="91450" marT="45725" marB="45725" anchor="ct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696125">
                <a:tc>
                  <a:txBody>
                    <a:bodyPr/>
                    <a:lstStyle/>
                    <a:p>
                      <a:pPr marL="0" marR="0" lvl="0" indent="0" algn="ctr" rtl="0">
                        <a:spcBef>
                          <a:spcPts val="0"/>
                        </a:spcBef>
                        <a:spcAft>
                          <a:spcPts val="0"/>
                        </a:spcAft>
                        <a:buNone/>
                      </a:pPr>
                      <a:r>
                        <a:rPr lang="en-US" sz="1100">
                          <a:latin typeface="Arial"/>
                          <a:ea typeface="Arial"/>
                          <a:cs typeface="Arial"/>
                          <a:sym typeface="Arial"/>
                        </a:rPr>
                        <a:t>1</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100">
                          <a:latin typeface="Arial"/>
                          <a:ea typeface="Arial"/>
                          <a:cs typeface="Arial"/>
                          <a:sym typeface="Arial"/>
                        </a:rPr>
                        <a:t>Bill and Melinda Gates Foundation</a:t>
                      </a:r>
                      <a:endParaRPr/>
                    </a:p>
                  </a:txBody>
                  <a:tcPr marL="91450" marR="91450" marT="45725" marB="45725" anchor="ctr">
                    <a:solidFill>
                      <a:srgbClr val="FFB086"/>
                    </a:solidFill>
                  </a:tcPr>
                </a:tc>
                <a:tc>
                  <a:txBody>
                    <a:bodyPr/>
                    <a:lstStyle/>
                    <a:p>
                      <a:pPr marL="171450" marR="0" lvl="0" indent="-171450" algn="l" rtl="0">
                        <a:spcBef>
                          <a:spcPts val="0"/>
                        </a:spcBef>
                        <a:spcAft>
                          <a:spcPts val="0"/>
                        </a:spcAft>
                        <a:buClr>
                          <a:schemeClr val="dk1"/>
                        </a:buClr>
                        <a:buSzPts val="1100"/>
                        <a:buFont typeface="Arial"/>
                        <a:buChar char="•"/>
                      </a:pPr>
                      <a:r>
                        <a:rPr lang="en-US" sz="1100">
                          <a:latin typeface="Arial"/>
                          <a:ea typeface="Arial"/>
                          <a:cs typeface="Arial"/>
                          <a:sym typeface="Arial"/>
                        </a:rPr>
                        <a:t>Provide technical support </a:t>
                      </a:r>
                      <a:endParaRPr/>
                    </a:p>
                  </a:txBody>
                  <a:tcPr marL="91450" marR="91450" marT="45725" marB="45725" anchor="ctr">
                    <a:solidFill>
                      <a:srgbClr val="FFB086"/>
                    </a:solidFill>
                  </a:tcPr>
                </a:tc>
                <a:extLst>
                  <a:ext uri="{0D108BD9-81ED-4DB2-BD59-A6C34878D82A}">
                    <a16:rowId xmlns:a16="http://schemas.microsoft.com/office/drawing/2014/main" val="10002"/>
                  </a:ext>
                </a:extLst>
              </a:tr>
              <a:tr h="473475">
                <a:tc>
                  <a:txBody>
                    <a:bodyPr/>
                    <a:lstStyle/>
                    <a:p>
                      <a:pPr marL="0" marR="0" lvl="0" indent="0" algn="ctr" rtl="0">
                        <a:spcBef>
                          <a:spcPts val="0"/>
                        </a:spcBef>
                        <a:spcAft>
                          <a:spcPts val="0"/>
                        </a:spcAft>
                        <a:buNone/>
                      </a:pPr>
                      <a:r>
                        <a:rPr lang="en-US" sz="1100">
                          <a:latin typeface="Arial"/>
                          <a:ea typeface="Arial"/>
                          <a:cs typeface="Arial"/>
                          <a:sym typeface="Arial"/>
                        </a:rPr>
                        <a:t>2</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100">
                          <a:latin typeface="Arial"/>
                          <a:ea typeface="Arial"/>
                          <a:cs typeface="Arial"/>
                          <a:sym typeface="Arial"/>
                        </a:rPr>
                        <a:t>Clinton Health Access Initiative </a:t>
                      </a:r>
                      <a:endParaRPr/>
                    </a:p>
                  </a:txBody>
                  <a:tcPr marL="91450" marR="91450" marT="45725" marB="45725" anchor="ctr">
                    <a:solidFill>
                      <a:srgbClr val="FFB086"/>
                    </a:solidFill>
                  </a:tcPr>
                </a:tc>
                <a:tc>
                  <a:txBody>
                    <a:bodyPr/>
                    <a:lstStyle/>
                    <a:p>
                      <a:pPr marL="171450" marR="0" lvl="0" indent="-171450" algn="l" rtl="0">
                        <a:spcBef>
                          <a:spcPts val="0"/>
                        </a:spcBef>
                        <a:spcAft>
                          <a:spcPts val="0"/>
                        </a:spcAft>
                        <a:buClr>
                          <a:schemeClr val="dk1"/>
                        </a:buClr>
                        <a:buSzPts val="1100"/>
                        <a:buFont typeface="Arial"/>
                        <a:buChar char="•"/>
                      </a:pPr>
                      <a:r>
                        <a:rPr lang="en-US" sz="1100">
                          <a:latin typeface="Arial"/>
                          <a:ea typeface="Arial"/>
                          <a:cs typeface="Arial"/>
                          <a:sym typeface="Arial"/>
                        </a:rPr>
                        <a:t>Extend support to MDAs to ensure smooth transition</a:t>
                      </a:r>
                      <a:endParaRPr/>
                    </a:p>
                  </a:txBody>
                  <a:tcPr marL="91450" marR="91450" marT="45725" marB="45725" anchor="ctr">
                    <a:solidFill>
                      <a:srgbClr val="FFB086"/>
                    </a:solidFill>
                  </a:tcPr>
                </a:tc>
                <a:extLst>
                  <a:ext uri="{0D108BD9-81ED-4DB2-BD59-A6C34878D82A}">
                    <a16:rowId xmlns:a16="http://schemas.microsoft.com/office/drawing/2014/main" val="10003"/>
                  </a:ext>
                </a:extLst>
              </a:tr>
              <a:tr h="287450">
                <a:tc>
                  <a:txBody>
                    <a:bodyPr/>
                    <a:lstStyle/>
                    <a:p>
                      <a:pPr marL="0" marR="0" lvl="0" indent="0" algn="ctr" rtl="0">
                        <a:spcBef>
                          <a:spcPts val="0"/>
                        </a:spcBef>
                        <a:spcAft>
                          <a:spcPts val="0"/>
                        </a:spcAft>
                        <a:buNone/>
                      </a:pPr>
                      <a:r>
                        <a:rPr lang="en-US" sz="1100">
                          <a:latin typeface="Arial"/>
                          <a:ea typeface="Arial"/>
                          <a:cs typeface="Arial"/>
                          <a:sym typeface="Arial"/>
                        </a:rPr>
                        <a:t>3</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100">
                          <a:latin typeface="Arial"/>
                          <a:ea typeface="Arial"/>
                          <a:cs typeface="Arial"/>
                          <a:sym typeface="Arial"/>
                        </a:rPr>
                        <a:t>EU</a:t>
                      </a:r>
                      <a:endParaRPr/>
                    </a:p>
                  </a:txBody>
                  <a:tcPr marL="91450" marR="91450" marT="45725" marB="45725" anchor="ctr">
                    <a:solidFill>
                      <a:srgbClr val="FFB086"/>
                    </a:solidFill>
                  </a:tcPr>
                </a:tc>
                <a:tc>
                  <a:txBody>
                    <a:bodyPr/>
                    <a:lstStyle/>
                    <a:p>
                      <a:pPr marL="171450" marR="0" lvl="0" indent="-171450" algn="l" rtl="0">
                        <a:lnSpc>
                          <a:spcPct val="100000"/>
                        </a:lnSpc>
                        <a:spcBef>
                          <a:spcPts val="0"/>
                        </a:spcBef>
                        <a:spcAft>
                          <a:spcPts val="0"/>
                        </a:spcAft>
                        <a:buClr>
                          <a:schemeClr val="dk1"/>
                        </a:buClr>
                        <a:buSzPts val="1100"/>
                        <a:buFont typeface="Arial"/>
                        <a:buChar char="•"/>
                      </a:pPr>
                      <a:r>
                        <a:rPr lang="en-US" sz="1100">
                          <a:latin typeface="Arial"/>
                          <a:ea typeface="Arial"/>
                          <a:cs typeface="Arial"/>
                          <a:sym typeface="Arial"/>
                        </a:rPr>
                        <a:t>Develop innovative programmes from 2021 – 2027</a:t>
                      </a:r>
                      <a:endParaRPr/>
                    </a:p>
                  </a:txBody>
                  <a:tcPr marL="91450" marR="91450" marT="45725" marB="45725" anchor="ctr">
                    <a:solidFill>
                      <a:srgbClr val="FFB086"/>
                    </a:solidFill>
                  </a:tcPr>
                </a:tc>
                <a:extLst>
                  <a:ext uri="{0D108BD9-81ED-4DB2-BD59-A6C34878D82A}">
                    <a16:rowId xmlns:a16="http://schemas.microsoft.com/office/drawing/2014/main" val="10004"/>
                  </a:ext>
                </a:extLst>
              </a:tr>
              <a:tr h="287450">
                <a:tc>
                  <a:txBody>
                    <a:bodyPr/>
                    <a:lstStyle/>
                    <a:p>
                      <a:pPr marL="0" marR="0" lvl="0" indent="0" algn="ctr" rtl="0">
                        <a:spcBef>
                          <a:spcPts val="0"/>
                        </a:spcBef>
                        <a:spcAft>
                          <a:spcPts val="0"/>
                        </a:spcAft>
                        <a:buNone/>
                      </a:pPr>
                      <a:r>
                        <a:rPr lang="en-US" sz="1100">
                          <a:latin typeface="Arial"/>
                          <a:ea typeface="Arial"/>
                          <a:cs typeface="Arial"/>
                          <a:sym typeface="Arial"/>
                        </a:rPr>
                        <a:t>4</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100">
                          <a:latin typeface="Arial"/>
                          <a:ea typeface="Arial"/>
                          <a:cs typeface="Arial"/>
                          <a:sym typeface="Arial"/>
                        </a:rPr>
                        <a:t>FCDO</a:t>
                      </a:r>
                      <a:endParaRPr/>
                    </a:p>
                  </a:txBody>
                  <a:tcPr marL="91450" marR="91450" marT="45725" marB="45725" anchor="ctr">
                    <a:solidFill>
                      <a:srgbClr val="FFB086"/>
                    </a:solidFill>
                  </a:tcPr>
                </a:tc>
                <a:tc>
                  <a:txBody>
                    <a:bodyPr/>
                    <a:lstStyle/>
                    <a:p>
                      <a:pPr marL="171450" marR="0" lvl="0" indent="-171450" algn="l" rtl="0">
                        <a:lnSpc>
                          <a:spcPct val="100000"/>
                        </a:lnSpc>
                        <a:spcBef>
                          <a:spcPts val="0"/>
                        </a:spcBef>
                        <a:spcAft>
                          <a:spcPts val="0"/>
                        </a:spcAft>
                        <a:buClr>
                          <a:schemeClr val="dk1"/>
                        </a:buClr>
                        <a:buSzPts val="1100"/>
                        <a:buFont typeface="Arial"/>
                        <a:buChar char="•"/>
                      </a:pPr>
                      <a:r>
                        <a:rPr lang="en-US" sz="1100">
                          <a:latin typeface="Arial"/>
                          <a:ea typeface="Arial"/>
                          <a:cs typeface="Arial"/>
                          <a:sym typeface="Arial"/>
                        </a:rPr>
                        <a:t>Provide technical support </a:t>
                      </a:r>
                      <a:endParaRPr/>
                    </a:p>
                  </a:txBody>
                  <a:tcPr marL="91450" marR="91450" marT="45725" marB="45725" anchor="ctr">
                    <a:solidFill>
                      <a:srgbClr val="FFB086"/>
                    </a:solidFill>
                  </a:tcPr>
                </a:tc>
                <a:extLst>
                  <a:ext uri="{0D108BD9-81ED-4DB2-BD59-A6C34878D82A}">
                    <a16:rowId xmlns:a16="http://schemas.microsoft.com/office/drawing/2014/main" val="10005"/>
                  </a:ext>
                </a:extLst>
              </a:tr>
              <a:tr h="287450">
                <a:tc>
                  <a:txBody>
                    <a:bodyPr/>
                    <a:lstStyle/>
                    <a:p>
                      <a:pPr marL="0" marR="0" lvl="0" indent="0" algn="ctr" rtl="0">
                        <a:spcBef>
                          <a:spcPts val="0"/>
                        </a:spcBef>
                        <a:spcAft>
                          <a:spcPts val="0"/>
                        </a:spcAft>
                        <a:buNone/>
                      </a:pPr>
                      <a:r>
                        <a:rPr lang="en-US" sz="1100">
                          <a:latin typeface="Arial"/>
                          <a:ea typeface="Arial"/>
                          <a:cs typeface="Arial"/>
                          <a:sym typeface="Arial"/>
                        </a:rPr>
                        <a:t>5</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100">
                          <a:latin typeface="Arial"/>
                          <a:ea typeface="Arial"/>
                          <a:cs typeface="Arial"/>
                          <a:sym typeface="Arial"/>
                        </a:rPr>
                        <a:t>Global Fund</a:t>
                      </a:r>
                      <a:endParaRPr/>
                    </a:p>
                  </a:txBody>
                  <a:tcPr marL="91450" marR="91450" marT="45725" marB="45725" anchor="ctr">
                    <a:solidFill>
                      <a:srgbClr val="FFB086"/>
                    </a:solidFill>
                  </a:tcPr>
                </a:tc>
                <a:tc>
                  <a:txBody>
                    <a:bodyPr/>
                    <a:lstStyle/>
                    <a:p>
                      <a:pPr marL="171450" marR="0" lvl="0" indent="-171450" algn="l" rtl="0">
                        <a:lnSpc>
                          <a:spcPct val="100000"/>
                        </a:lnSpc>
                        <a:spcBef>
                          <a:spcPts val="0"/>
                        </a:spcBef>
                        <a:spcAft>
                          <a:spcPts val="0"/>
                        </a:spcAft>
                        <a:buClr>
                          <a:schemeClr val="dk1"/>
                        </a:buClr>
                        <a:buSzPts val="1100"/>
                        <a:buFont typeface="Arial"/>
                        <a:buChar char="•"/>
                      </a:pPr>
                      <a:r>
                        <a:rPr lang="en-US" sz="1100">
                          <a:latin typeface="Arial"/>
                          <a:ea typeface="Arial"/>
                          <a:cs typeface="Arial"/>
                          <a:sym typeface="Arial"/>
                        </a:rPr>
                        <a:t>Make funds available for national priorities across pillar </a:t>
                      </a:r>
                      <a:endParaRPr/>
                    </a:p>
                  </a:txBody>
                  <a:tcPr marL="91450" marR="91450" marT="45725" marB="45725" anchor="ctr">
                    <a:solidFill>
                      <a:srgbClr val="FFB086"/>
                    </a:solidFill>
                  </a:tcPr>
                </a:tc>
                <a:extLst>
                  <a:ext uri="{0D108BD9-81ED-4DB2-BD59-A6C34878D82A}">
                    <a16:rowId xmlns:a16="http://schemas.microsoft.com/office/drawing/2014/main" val="10006"/>
                  </a:ext>
                </a:extLst>
              </a:tr>
              <a:tr h="287450">
                <a:tc>
                  <a:txBody>
                    <a:bodyPr/>
                    <a:lstStyle/>
                    <a:p>
                      <a:pPr marL="0" marR="0" lvl="0" indent="0" algn="ctr" rtl="0">
                        <a:spcBef>
                          <a:spcPts val="0"/>
                        </a:spcBef>
                        <a:spcAft>
                          <a:spcPts val="0"/>
                        </a:spcAft>
                        <a:buNone/>
                      </a:pPr>
                      <a:r>
                        <a:rPr lang="en-US" sz="1100">
                          <a:latin typeface="Arial"/>
                          <a:ea typeface="Arial"/>
                          <a:cs typeface="Arial"/>
                          <a:sym typeface="Arial"/>
                        </a:rPr>
                        <a:t>6</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100">
                          <a:latin typeface="Arial"/>
                          <a:ea typeface="Arial"/>
                          <a:cs typeface="Arial"/>
                          <a:sym typeface="Arial"/>
                        </a:rPr>
                        <a:t>IOM</a:t>
                      </a:r>
                      <a:endParaRPr/>
                    </a:p>
                  </a:txBody>
                  <a:tcPr marL="91450" marR="91450" marT="45725" marB="45725" anchor="ctr">
                    <a:solidFill>
                      <a:srgbClr val="FFB086"/>
                    </a:solidFill>
                  </a:tcPr>
                </a:tc>
                <a:tc>
                  <a:txBody>
                    <a:bodyPr/>
                    <a:lstStyle/>
                    <a:p>
                      <a:pPr marL="171450" marR="0" lvl="0" indent="-171450" algn="l" rtl="0">
                        <a:lnSpc>
                          <a:spcPct val="100000"/>
                        </a:lnSpc>
                        <a:spcBef>
                          <a:spcPts val="0"/>
                        </a:spcBef>
                        <a:spcAft>
                          <a:spcPts val="0"/>
                        </a:spcAft>
                        <a:buClr>
                          <a:schemeClr val="dk1"/>
                        </a:buClr>
                        <a:buSzPts val="1100"/>
                        <a:buFont typeface="Arial"/>
                        <a:buChar char="•"/>
                      </a:pPr>
                      <a:r>
                        <a:rPr lang="en-US" sz="1100">
                          <a:latin typeface="Arial"/>
                          <a:ea typeface="Arial"/>
                          <a:cs typeface="Arial"/>
                          <a:sym typeface="Arial"/>
                        </a:rPr>
                        <a:t>Provide technical support </a:t>
                      </a:r>
                      <a:endParaRPr/>
                    </a:p>
                  </a:txBody>
                  <a:tcPr marL="91450" marR="91450" marT="45725" marB="45725" anchor="ctr">
                    <a:solidFill>
                      <a:srgbClr val="FFB086"/>
                    </a:solidFill>
                  </a:tcPr>
                </a:tc>
                <a:extLst>
                  <a:ext uri="{0D108BD9-81ED-4DB2-BD59-A6C34878D82A}">
                    <a16:rowId xmlns:a16="http://schemas.microsoft.com/office/drawing/2014/main" val="10007"/>
                  </a:ext>
                </a:extLst>
              </a:tr>
              <a:tr h="391575">
                <a:tc>
                  <a:txBody>
                    <a:bodyPr/>
                    <a:lstStyle/>
                    <a:p>
                      <a:pPr marL="0" marR="0" lvl="0" indent="0" algn="ctr" rtl="0">
                        <a:spcBef>
                          <a:spcPts val="0"/>
                        </a:spcBef>
                        <a:spcAft>
                          <a:spcPts val="0"/>
                        </a:spcAft>
                        <a:buNone/>
                      </a:pPr>
                      <a:r>
                        <a:rPr lang="en-US" sz="1100">
                          <a:latin typeface="Arial"/>
                          <a:ea typeface="Arial"/>
                          <a:cs typeface="Arial"/>
                          <a:sym typeface="Arial"/>
                        </a:rPr>
                        <a:t>7</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100">
                          <a:latin typeface="Arial"/>
                          <a:ea typeface="Arial"/>
                          <a:cs typeface="Arial"/>
                          <a:sym typeface="Arial"/>
                        </a:rPr>
                        <a:t>OAU</a:t>
                      </a:r>
                      <a:endParaRPr/>
                    </a:p>
                  </a:txBody>
                  <a:tcPr marL="91450" marR="91450" marT="45725" marB="45725" anchor="ctr">
                    <a:solidFill>
                      <a:srgbClr val="FFB086"/>
                    </a:solidFill>
                  </a:tcPr>
                </a:tc>
                <a:tc>
                  <a:txBody>
                    <a:bodyPr/>
                    <a:lstStyle/>
                    <a:p>
                      <a:pPr marL="171450" marR="0" lvl="0" indent="-171450" algn="l" rtl="0">
                        <a:lnSpc>
                          <a:spcPct val="100000"/>
                        </a:lnSpc>
                        <a:spcBef>
                          <a:spcPts val="0"/>
                        </a:spcBef>
                        <a:spcAft>
                          <a:spcPts val="0"/>
                        </a:spcAft>
                        <a:buClr>
                          <a:schemeClr val="dk1"/>
                        </a:buClr>
                        <a:buSzPts val="1100"/>
                        <a:buFont typeface="Arial"/>
                        <a:buChar char="•"/>
                      </a:pPr>
                      <a:r>
                        <a:rPr lang="en-US" sz="1100">
                          <a:latin typeface="Arial"/>
                          <a:ea typeface="Arial"/>
                          <a:cs typeface="Arial"/>
                          <a:sym typeface="Arial"/>
                        </a:rPr>
                        <a:t>Implement community led monitoring </a:t>
                      </a:r>
                      <a:endParaRPr/>
                    </a:p>
                  </a:txBody>
                  <a:tcPr marL="91450" marR="91450" marT="45725" marB="45725" anchor="ctr">
                    <a:solidFill>
                      <a:srgbClr val="FFB086"/>
                    </a:solidFill>
                  </a:tcPr>
                </a:tc>
                <a:extLst>
                  <a:ext uri="{0D108BD9-81ED-4DB2-BD59-A6C34878D82A}">
                    <a16:rowId xmlns:a16="http://schemas.microsoft.com/office/drawing/2014/main" val="10008"/>
                  </a:ext>
                </a:extLst>
              </a:tr>
              <a:tr h="696125">
                <a:tc>
                  <a:txBody>
                    <a:bodyPr/>
                    <a:lstStyle/>
                    <a:p>
                      <a:pPr marL="0" marR="0" lvl="0" indent="0" algn="ctr" rtl="0">
                        <a:spcBef>
                          <a:spcPts val="0"/>
                        </a:spcBef>
                        <a:spcAft>
                          <a:spcPts val="0"/>
                        </a:spcAft>
                        <a:buNone/>
                      </a:pPr>
                      <a:r>
                        <a:rPr lang="en-US" sz="1100">
                          <a:latin typeface="Arial"/>
                          <a:ea typeface="Arial"/>
                          <a:cs typeface="Arial"/>
                          <a:sym typeface="Arial"/>
                        </a:rPr>
                        <a:t>11</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100">
                          <a:latin typeface="Arial"/>
                          <a:ea typeface="Arial"/>
                          <a:cs typeface="Arial"/>
                          <a:sym typeface="Arial"/>
                        </a:rPr>
                        <a:t>USAID</a:t>
                      </a:r>
                      <a:endParaRPr/>
                    </a:p>
                  </a:txBody>
                  <a:tcPr marL="91450" marR="91450" marT="45725" marB="45725" anchor="ctr">
                    <a:solidFill>
                      <a:srgbClr val="FFB086"/>
                    </a:solidFill>
                  </a:tcPr>
                </a:tc>
                <a:tc>
                  <a:txBody>
                    <a:bodyPr/>
                    <a:lstStyle/>
                    <a:p>
                      <a:pPr marL="171450" marR="0" lvl="0" indent="-171450" algn="l" rtl="0">
                        <a:lnSpc>
                          <a:spcPct val="100000"/>
                        </a:lnSpc>
                        <a:spcBef>
                          <a:spcPts val="0"/>
                        </a:spcBef>
                        <a:spcAft>
                          <a:spcPts val="0"/>
                        </a:spcAft>
                        <a:buClr>
                          <a:schemeClr val="dk1"/>
                        </a:buClr>
                        <a:buSzPts val="1100"/>
                        <a:buFont typeface="Arial"/>
                        <a:buChar char="•"/>
                      </a:pPr>
                      <a:r>
                        <a:rPr lang="en-US" sz="1100" dirty="0">
                          <a:latin typeface="Arial"/>
                          <a:ea typeface="Arial"/>
                          <a:cs typeface="Arial"/>
                          <a:sym typeface="Arial"/>
                        </a:rPr>
                        <a:t>Provide additional resources to facilitate ongoing logistics and risk communication </a:t>
                      </a:r>
                      <a:endParaRPr dirty="0"/>
                    </a:p>
                  </a:txBody>
                  <a:tcPr marL="91450" marR="91450" marT="45725" marB="45725" anchor="ctr">
                    <a:solidFill>
                      <a:srgbClr val="FFB086"/>
                    </a:solidFill>
                  </a:tcPr>
                </a:tc>
                <a:extLst>
                  <a:ext uri="{0D108BD9-81ED-4DB2-BD59-A6C34878D82A}">
                    <a16:rowId xmlns:a16="http://schemas.microsoft.com/office/drawing/2014/main" val="10009"/>
                  </a:ext>
                </a:extLst>
              </a:tr>
              <a:tr h="1403475">
                <a:tc>
                  <a:txBody>
                    <a:bodyPr/>
                    <a:lstStyle/>
                    <a:p>
                      <a:pPr marL="0" marR="0" lvl="0" indent="0" algn="ctr" rtl="0">
                        <a:spcBef>
                          <a:spcPts val="0"/>
                        </a:spcBef>
                        <a:spcAft>
                          <a:spcPts val="0"/>
                        </a:spcAft>
                        <a:buNone/>
                      </a:pPr>
                      <a:r>
                        <a:rPr lang="en-US" sz="1100">
                          <a:latin typeface="Arial"/>
                          <a:ea typeface="Arial"/>
                          <a:cs typeface="Arial"/>
                          <a:sym typeface="Arial"/>
                        </a:rPr>
                        <a:t>12</a:t>
                      </a:r>
                      <a:endParaRPr/>
                    </a:p>
                  </a:txBody>
                  <a:tcPr marL="91450" marR="91450" marT="45725" marB="45725" anchor="ctr">
                    <a:solidFill>
                      <a:srgbClr val="FFB086"/>
                    </a:solidFill>
                  </a:tcPr>
                </a:tc>
                <a:tc>
                  <a:txBody>
                    <a:bodyPr/>
                    <a:lstStyle/>
                    <a:p>
                      <a:pPr marL="0" marR="0" lvl="0" indent="0" algn="l" rtl="0">
                        <a:spcBef>
                          <a:spcPts val="0"/>
                        </a:spcBef>
                        <a:spcAft>
                          <a:spcPts val="0"/>
                        </a:spcAft>
                        <a:buNone/>
                      </a:pPr>
                      <a:r>
                        <a:rPr lang="en-US" sz="1100" dirty="0">
                          <a:latin typeface="Arial"/>
                          <a:ea typeface="Arial"/>
                          <a:cs typeface="Arial"/>
                          <a:sym typeface="Arial"/>
                        </a:rPr>
                        <a:t>USG</a:t>
                      </a:r>
                      <a:endParaRPr dirty="0"/>
                    </a:p>
                  </a:txBody>
                  <a:tcPr marL="91450" marR="91450" marT="45725" marB="45725" anchor="ctr">
                    <a:solidFill>
                      <a:srgbClr val="FFB086"/>
                    </a:solidFill>
                  </a:tcPr>
                </a:tc>
                <a:tc>
                  <a:txBody>
                    <a:bodyPr/>
                    <a:lstStyle/>
                    <a:p>
                      <a:pPr marL="171450" marR="0" lvl="0" indent="-171450" algn="l" rtl="0">
                        <a:spcBef>
                          <a:spcPts val="0"/>
                        </a:spcBef>
                        <a:spcAft>
                          <a:spcPts val="0"/>
                        </a:spcAft>
                        <a:buClr>
                          <a:schemeClr val="dk1"/>
                        </a:buClr>
                        <a:buSzPts val="1100"/>
                        <a:buFont typeface="Arial"/>
                        <a:buChar char="•"/>
                      </a:pPr>
                      <a:r>
                        <a:rPr lang="en-US" sz="1100" dirty="0">
                          <a:solidFill>
                            <a:schemeClr val="dk1"/>
                          </a:solidFill>
                          <a:latin typeface="Arial"/>
                          <a:ea typeface="Arial"/>
                          <a:cs typeface="Arial"/>
                          <a:sym typeface="Arial"/>
                        </a:rPr>
                        <a:t>Provide technical assistance and expertise directly to lead MDAs across all pillars of the response</a:t>
                      </a:r>
                      <a:endParaRPr dirty="0"/>
                    </a:p>
                    <a:p>
                      <a:pPr marL="171450" marR="0" lvl="0" indent="-171450" algn="l" rtl="0">
                        <a:spcBef>
                          <a:spcPts val="0"/>
                        </a:spcBef>
                        <a:spcAft>
                          <a:spcPts val="0"/>
                        </a:spcAft>
                        <a:buClr>
                          <a:schemeClr val="dk1"/>
                        </a:buClr>
                        <a:buSzPts val="1100"/>
                        <a:buFont typeface="Arial"/>
                        <a:buChar char="•"/>
                      </a:pPr>
                      <a:r>
                        <a:rPr lang="en-US" sz="1100" dirty="0">
                          <a:solidFill>
                            <a:schemeClr val="dk1"/>
                          </a:solidFill>
                          <a:latin typeface="Arial"/>
                          <a:ea typeface="Arial"/>
                          <a:cs typeface="Arial"/>
                          <a:sym typeface="Arial"/>
                        </a:rPr>
                        <a:t>Mobilize resources and fund implementing partners to support specific gaps or emerging priorities with the response at national and subnational levels</a:t>
                      </a:r>
                      <a:endParaRPr dirty="0"/>
                    </a:p>
                    <a:p>
                      <a:pPr marL="171450" marR="0" lvl="0" indent="-171450" algn="l" rtl="0">
                        <a:spcBef>
                          <a:spcPts val="0"/>
                        </a:spcBef>
                        <a:spcAft>
                          <a:spcPts val="0"/>
                        </a:spcAft>
                        <a:buClr>
                          <a:schemeClr val="dk1"/>
                        </a:buClr>
                        <a:buSzPts val="1100"/>
                        <a:buFont typeface="Arial"/>
                        <a:buChar char="•"/>
                      </a:pPr>
                      <a:r>
                        <a:rPr lang="en-US" sz="1100" dirty="0">
                          <a:solidFill>
                            <a:schemeClr val="dk1"/>
                          </a:solidFill>
                          <a:latin typeface="Arial"/>
                          <a:ea typeface="Arial"/>
                          <a:cs typeface="Arial"/>
                          <a:sym typeface="Arial"/>
                        </a:rPr>
                        <a:t>Provide technical assistance to the different pillars for implementation at the national and sub-national levels</a:t>
                      </a:r>
                      <a:endParaRPr dirty="0"/>
                    </a:p>
                  </a:txBody>
                  <a:tcPr marL="91450" marR="91450" marT="45725" marB="45725" anchor="ctr">
                    <a:solidFill>
                      <a:srgbClr val="FFB086"/>
                    </a:solidFill>
                  </a:tcPr>
                </a:tc>
                <a:extLst>
                  <a:ext uri="{0D108BD9-81ED-4DB2-BD59-A6C34878D82A}">
                    <a16:rowId xmlns:a16="http://schemas.microsoft.com/office/drawing/2014/main" val="10010"/>
                  </a:ext>
                </a:extLst>
              </a:tr>
            </a:tbl>
          </a:graphicData>
        </a:graphic>
      </p:graphicFrame>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394"/>
        <p:cNvGrpSpPr/>
        <p:nvPr/>
      </p:nvGrpSpPr>
      <p:grpSpPr>
        <a:xfrm>
          <a:off x="0" y="0"/>
          <a:ext cx="0" cy="0"/>
          <a:chOff x="0" y="0"/>
          <a:chExt cx="0" cy="0"/>
        </a:xfrm>
      </p:grpSpPr>
      <p:pic>
        <p:nvPicPr>
          <p:cNvPr id="395" name="Google Shape;395;p6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96" name="Google Shape;396;p6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lnSpc>
                <a:spcPct val="100000"/>
              </a:lnSpc>
              <a:spcBef>
                <a:spcPts val="0"/>
              </a:spcBef>
              <a:spcAft>
                <a:spcPts val="0"/>
              </a:spcAft>
              <a:buSzPts val="500"/>
              <a:buNone/>
            </a:pPr>
            <a:fld id="{00000000-1234-1234-1234-123412341234}" type="slidenum">
              <a:rPr lang="en-US" sz="500">
                <a:solidFill>
                  <a:srgbClr val="161616"/>
                </a:solidFill>
              </a:rPr>
              <a:t>68</a:t>
            </a:fld>
            <a:endParaRPr sz="500">
              <a:solidFill>
                <a:srgbClr val="161616"/>
              </a:solidFill>
            </a:endParaRPr>
          </a:p>
        </p:txBody>
      </p:sp>
      <p:sp>
        <p:nvSpPr>
          <p:cNvPr id="397" name="Google Shape;397;p6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lnSpc>
                <a:spcPct val="100000"/>
              </a:lnSpc>
              <a:spcBef>
                <a:spcPts val="0"/>
              </a:spcBef>
              <a:spcAft>
                <a:spcPts val="0"/>
              </a:spcAft>
              <a:buSzPts val="1400"/>
              <a:buNone/>
            </a:pPr>
            <a:r>
              <a:rPr lang="en-US" sz="500">
                <a:solidFill>
                  <a:srgbClr val="161616"/>
                </a:solidFill>
              </a:rPr>
              <a:t>December 2020</a:t>
            </a:r>
            <a:endParaRPr/>
          </a:p>
        </p:txBody>
      </p:sp>
      <p:sp>
        <p:nvSpPr>
          <p:cNvPr id="398" name="Google Shape;398;p6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chemeClr val="lt1"/>
              </a:solidFill>
              <a:latin typeface="Arial"/>
              <a:ea typeface="Arial"/>
              <a:cs typeface="Arial"/>
              <a:sym typeface="Arial"/>
            </a:endParaRPr>
          </a:p>
        </p:txBody>
      </p:sp>
      <p:sp>
        <p:nvSpPr>
          <p:cNvPr id="399" name="Google Shape;399;p6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800"/>
              <a:buFont typeface="Arial"/>
              <a:buNone/>
            </a:pPr>
            <a:r>
              <a:rPr lang="en-US" sz="1800" b="1" i="0" u="none" strike="noStrike" cap="none">
                <a:solidFill>
                  <a:schemeClr val="lt1"/>
                </a:solidFill>
                <a:latin typeface="Arial"/>
                <a:ea typeface="Arial"/>
                <a:cs typeface="Arial"/>
                <a:sym typeface="Arial"/>
              </a:rPr>
              <a:t>STAKEHOLDER ENGAGEMENT</a:t>
            </a:r>
            <a:endParaRPr sz="1800" b="1" i="0" u="none" strike="noStrike" cap="none">
              <a:solidFill>
                <a:schemeClr val="lt1"/>
              </a:solidFill>
              <a:latin typeface="Arial"/>
              <a:ea typeface="Arial"/>
              <a:cs typeface="Arial"/>
              <a:sym typeface="Arial"/>
            </a:endParaRPr>
          </a:p>
        </p:txBody>
      </p:sp>
      <p:cxnSp>
        <p:nvCxnSpPr>
          <p:cNvPr id="400" name="Google Shape;400;p6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01" name="Google Shape;401;p66"/>
          <p:cNvGrpSpPr/>
          <p:nvPr/>
        </p:nvGrpSpPr>
        <p:grpSpPr>
          <a:xfrm>
            <a:off x="1269075" y="3380795"/>
            <a:ext cx="0" cy="0"/>
            <a:chOff x="1269075" y="3380795"/>
            <a:chExt cx="0" cy="0"/>
          </a:xfrm>
        </p:grpSpPr>
        <p:cxnSp>
          <p:nvCxnSpPr>
            <p:cNvPr id="402" name="Google Shape;402;p66"/>
            <p:cNvCxnSpPr/>
            <p:nvPr/>
          </p:nvCxnSpPr>
          <p:spPr>
            <a:xfrm>
              <a:off x="1269075" y="3380795"/>
              <a:ext cx="0" cy="0"/>
            </a:xfrm>
            <a:prstGeom prst="straightConnector1">
              <a:avLst/>
            </a:prstGeom>
            <a:noFill/>
            <a:ln>
              <a:noFill/>
            </a:ln>
          </p:spPr>
        </p:cxnSp>
        <p:cxnSp>
          <p:nvCxnSpPr>
            <p:cNvPr id="403" name="Google Shape;403;p66"/>
            <p:cNvCxnSpPr/>
            <p:nvPr/>
          </p:nvCxnSpPr>
          <p:spPr>
            <a:xfrm>
              <a:off x="1269075" y="3380795"/>
              <a:ext cx="0" cy="0"/>
            </a:xfrm>
            <a:prstGeom prst="straightConnector1">
              <a:avLst/>
            </a:prstGeom>
            <a:noFill/>
            <a:ln>
              <a:noFill/>
            </a:ln>
          </p:spPr>
        </p:cxnSp>
      </p:grpSp>
      <p:sp>
        <p:nvSpPr>
          <p:cNvPr id="404" name="Google Shape;404;p6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SzPts val="1400"/>
              <a:buNone/>
            </a:pPr>
            <a:r>
              <a:rPr lang="en-US" sz="500"/>
              <a:t>Presidential Task Force on COVID-19 </a:t>
            </a:r>
            <a:endParaRPr sz="500"/>
          </a:p>
        </p:txBody>
      </p:sp>
      <p:sp>
        <p:nvSpPr>
          <p:cNvPr id="405" name="Google Shape;405;p66"/>
          <p:cNvSpPr txBox="1"/>
          <p:nvPr/>
        </p:nvSpPr>
        <p:spPr>
          <a:xfrm>
            <a:off x="454886" y="1830189"/>
            <a:ext cx="6859228" cy="2044342"/>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Clr>
                <a:srgbClr val="000000"/>
              </a:buClr>
              <a:buSzPts val="1000"/>
              <a:buFont typeface="Arial"/>
              <a:buNone/>
            </a:pPr>
            <a:r>
              <a:rPr lang="en-US" sz="1000" b="0" i="0" u="none" strike="noStrike" cap="none">
                <a:solidFill>
                  <a:schemeClr val="dk1"/>
                </a:solidFill>
                <a:latin typeface="Arial"/>
                <a:ea typeface="Arial"/>
                <a:cs typeface="Arial"/>
                <a:sym typeface="Arial"/>
              </a:rPr>
              <a:t>24 rounds of nationwide and state specific surveys were conducted for a duration of 24 weeks by NOI Polls from May to November 2020. State quotas were assigned to ensure that every state was proportionately represented in the nationwide surveys. The surveys were conducted to assess the success, performance and achievements of the PTF and the impact of COVID-19 from the citizens perspective as well as their behaviours and concerns. Overall, more than 36,000 Nigerians were surveyed over this period.  </a:t>
            </a:r>
            <a:endParaRPr sz="1000" b="0" i="0" u="none" strike="noStrike" cap="none">
              <a:solidFill>
                <a:schemeClr val="dk1"/>
              </a:solidFill>
              <a:latin typeface="Arial"/>
              <a:ea typeface="Arial"/>
              <a:cs typeface="Arial"/>
              <a:sym typeface="Arial"/>
            </a:endParaRPr>
          </a:p>
          <a:p>
            <a:pPr marL="0" marR="0" lvl="0" indent="0" algn="l" rtl="0">
              <a:lnSpc>
                <a:spcPct val="117000"/>
              </a:lnSpc>
              <a:spcBef>
                <a:spcPts val="0"/>
              </a:spcBef>
              <a:spcAft>
                <a:spcPts val="0"/>
              </a:spcAft>
              <a:buClr>
                <a:srgbClr val="000000"/>
              </a:buClr>
              <a:buSzPts val="1000"/>
              <a:buFont typeface="Arial"/>
              <a:buNone/>
            </a:pPr>
            <a:r>
              <a:rPr lang="en-US" sz="1000" b="0" i="0" u="none" strike="noStrike" cap="none">
                <a:solidFill>
                  <a:schemeClr val="dk1"/>
                </a:solidFill>
                <a:latin typeface="Arial"/>
                <a:ea typeface="Arial"/>
                <a:cs typeface="Arial"/>
                <a:sym typeface="Arial"/>
              </a:rPr>
              <a:t>The surveys focused on assessing citizens perception in 5 key areas: </a:t>
            </a:r>
            <a:endParaRPr sz="1000" b="0" i="0" u="none" strike="noStrike" cap="none">
              <a:solidFill>
                <a:schemeClr val="dk1"/>
              </a:solidFill>
              <a:latin typeface="Arial"/>
              <a:ea typeface="Arial"/>
              <a:cs typeface="Arial"/>
              <a:sym typeface="Arial"/>
            </a:endParaRPr>
          </a:p>
          <a:p>
            <a:pPr marL="342900" marR="0" lvl="0" indent="-169862" algn="l" rtl="0">
              <a:lnSpc>
                <a:spcPct val="117000"/>
              </a:lnSpc>
              <a:spcBef>
                <a:spcPts val="0"/>
              </a:spcBef>
              <a:spcAft>
                <a:spcPts val="0"/>
              </a:spcAft>
              <a:buClr>
                <a:schemeClr val="dk1"/>
              </a:buClr>
              <a:buSzPts val="900"/>
              <a:buFont typeface="Noto Sans Symbols"/>
              <a:buChar char="∙"/>
            </a:pPr>
            <a:r>
              <a:rPr lang="en-US" sz="900" b="0" i="0" u="none" strike="noStrike" cap="none">
                <a:solidFill>
                  <a:schemeClr val="dk1"/>
                </a:solidFill>
                <a:latin typeface="Arial"/>
                <a:ea typeface="Arial"/>
                <a:cs typeface="Arial"/>
                <a:sym typeface="Arial"/>
              </a:rPr>
              <a:t>Trust and Concern </a:t>
            </a:r>
            <a:endParaRPr sz="900" b="0" i="0" u="none" strike="noStrike" cap="none">
              <a:solidFill>
                <a:schemeClr val="dk1"/>
              </a:solidFill>
              <a:latin typeface="Arial"/>
              <a:ea typeface="Arial"/>
              <a:cs typeface="Arial"/>
              <a:sym typeface="Arial"/>
            </a:endParaRPr>
          </a:p>
          <a:p>
            <a:pPr marL="342900" marR="0" lvl="0" indent="-169862" algn="l" rtl="0">
              <a:lnSpc>
                <a:spcPct val="117000"/>
              </a:lnSpc>
              <a:spcBef>
                <a:spcPts val="0"/>
              </a:spcBef>
              <a:spcAft>
                <a:spcPts val="0"/>
              </a:spcAft>
              <a:buClr>
                <a:schemeClr val="dk1"/>
              </a:buClr>
              <a:buSzPts val="900"/>
              <a:buFont typeface="Noto Sans Symbols"/>
              <a:buChar char="∙"/>
            </a:pPr>
            <a:r>
              <a:rPr lang="en-US" sz="900" b="0" i="0" u="none" strike="noStrike" cap="none">
                <a:solidFill>
                  <a:schemeClr val="dk1"/>
                </a:solidFill>
                <a:latin typeface="Arial"/>
                <a:ea typeface="Arial"/>
                <a:cs typeface="Arial"/>
                <a:sym typeface="Arial"/>
              </a:rPr>
              <a:t>Communication Monitoring</a:t>
            </a:r>
            <a:endParaRPr sz="900" b="0" i="0" u="none" strike="noStrike" cap="none">
              <a:solidFill>
                <a:schemeClr val="dk1"/>
              </a:solidFill>
              <a:latin typeface="Arial"/>
              <a:ea typeface="Arial"/>
              <a:cs typeface="Arial"/>
              <a:sym typeface="Arial"/>
            </a:endParaRPr>
          </a:p>
          <a:p>
            <a:pPr marL="342900" marR="0" lvl="0" indent="-169862" algn="l" rtl="0">
              <a:lnSpc>
                <a:spcPct val="117000"/>
              </a:lnSpc>
              <a:spcBef>
                <a:spcPts val="0"/>
              </a:spcBef>
              <a:spcAft>
                <a:spcPts val="0"/>
              </a:spcAft>
              <a:buClr>
                <a:schemeClr val="dk1"/>
              </a:buClr>
              <a:buSzPts val="900"/>
              <a:buFont typeface="Noto Sans Symbols"/>
              <a:buChar char="∙"/>
            </a:pPr>
            <a:r>
              <a:rPr lang="en-US" sz="900" b="0" i="0" u="none" strike="noStrike" cap="none">
                <a:solidFill>
                  <a:schemeClr val="dk1"/>
                </a:solidFill>
                <a:latin typeface="Arial"/>
                <a:ea typeface="Arial"/>
                <a:cs typeface="Arial"/>
                <a:sym typeface="Arial"/>
              </a:rPr>
              <a:t>Preventive Measures </a:t>
            </a:r>
            <a:endParaRPr sz="900" b="0" i="0" u="none" strike="noStrike" cap="none">
              <a:solidFill>
                <a:schemeClr val="dk1"/>
              </a:solidFill>
              <a:latin typeface="Arial"/>
              <a:ea typeface="Arial"/>
              <a:cs typeface="Arial"/>
              <a:sym typeface="Arial"/>
            </a:endParaRPr>
          </a:p>
          <a:p>
            <a:pPr marL="342900" marR="0" lvl="0" indent="-169862" algn="l" rtl="0">
              <a:lnSpc>
                <a:spcPct val="117000"/>
              </a:lnSpc>
              <a:spcBef>
                <a:spcPts val="0"/>
              </a:spcBef>
              <a:spcAft>
                <a:spcPts val="0"/>
              </a:spcAft>
              <a:buClr>
                <a:schemeClr val="dk1"/>
              </a:buClr>
              <a:buSzPts val="900"/>
              <a:buFont typeface="Noto Sans Symbols"/>
              <a:buChar char="∙"/>
            </a:pPr>
            <a:r>
              <a:rPr lang="en-US" sz="900" b="0" i="0" u="none" strike="noStrike" cap="none">
                <a:solidFill>
                  <a:schemeClr val="dk1"/>
                </a:solidFill>
                <a:latin typeface="Arial"/>
                <a:ea typeface="Arial"/>
                <a:cs typeface="Arial"/>
                <a:sym typeface="Arial"/>
              </a:rPr>
              <a:t>Palliatives </a:t>
            </a:r>
            <a:endParaRPr sz="900" b="0" i="0" u="none" strike="noStrike" cap="none">
              <a:solidFill>
                <a:schemeClr val="dk1"/>
              </a:solidFill>
              <a:latin typeface="Arial"/>
              <a:ea typeface="Arial"/>
              <a:cs typeface="Arial"/>
              <a:sym typeface="Arial"/>
            </a:endParaRPr>
          </a:p>
          <a:p>
            <a:pPr marL="342900" marR="0" lvl="0" indent="-169862" algn="l" rtl="0">
              <a:lnSpc>
                <a:spcPct val="117000"/>
              </a:lnSpc>
              <a:spcBef>
                <a:spcPts val="0"/>
              </a:spcBef>
              <a:spcAft>
                <a:spcPts val="0"/>
              </a:spcAft>
              <a:buClr>
                <a:schemeClr val="dk1"/>
              </a:buClr>
              <a:buSzPts val="900"/>
              <a:buFont typeface="Noto Sans Symbols"/>
              <a:buChar char="∙"/>
            </a:pPr>
            <a:r>
              <a:rPr lang="en-US" sz="900" b="0" i="0" u="none" strike="noStrike" cap="none">
                <a:solidFill>
                  <a:schemeClr val="dk1"/>
                </a:solidFill>
                <a:latin typeface="Arial"/>
                <a:ea typeface="Arial"/>
                <a:cs typeface="Arial"/>
                <a:sym typeface="Arial"/>
              </a:rPr>
              <a:t>Misinformation and Testing</a:t>
            </a:r>
            <a:endParaRPr sz="900" b="0" i="0" u="none" strike="noStrike" cap="none">
              <a:solidFill>
                <a:schemeClr val="dk1"/>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chemeClr val="dk1"/>
                </a:solidFill>
                <a:latin typeface="Arial"/>
                <a:ea typeface="Arial"/>
                <a:cs typeface="Arial"/>
                <a:sym typeface="Arial"/>
              </a:rPr>
              <a:t> </a:t>
            </a:r>
            <a:endParaRPr sz="1000" b="0" i="0" u="none" strike="noStrike" cap="none">
              <a:solidFill>
                <a:schemeClr val="dk1"/>
              </a:solidFill>
              <a:latin typeface="Arial"/>
              <a:ea typeface="Arial"/>
              <a:cs typeface="Arial"/>
              <a:sym typeface="Arial"/>
            </a:endParaRPr>
          </a:p>
        </p:txBody>
      </p:sp>
      <p:sp>
        <p:nvSpPr>
          <p:cNvPr id="406" name="Google Shape;406;p66"/>
          <p:cNvSpPr/>
          <p:nvPr/>
        </p:nvSpPr>
        <p:spPr>
          <a:xfrm>
            <a:off x="462909" y="3952767"/>
            <a:ext cx="6672043" cy="6028339"/>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chemeClr val="lt1"/>
              </a:solidFill>
              <a:latin typeface="Arial"/>
              <a:ea typeface="Arial"/>
              <a:cs typeface="Arial"/>
              <a:sym typeface="Arial"/>
            </a:endParaRPr>
          </a:p>
        </p:txBody>
      </p:sp>
      <p:grpSp>
        <p:nvGrpSpPr>
          <p:cNvPr id="407" name="Google Shape;407;p66"/>
          <p:cNvGrpSpPr/>
          <p:nvPr/>
        </p:nvGrpSpPr>
        <p:grpSpPr>
          <a:xfrm>
            <a:off x="637466" y="3767021"/>
            <a:ext cx="6331585" cy="5975470"/>
            <a:chOff x="629127" y="1616551"/>
            <a:chExt cx="6331585" cy="7289139"/>
          </a:xfrm>
        </p:grpSpPr>
        <p:sp>
          <p:nvSpPr>
            <p:cNvPr id="408" name="Google Shape;408;p66"/>
            <p:cNvSpPr/>
            <p:nvPr/>
          </p:nvSpPr>
          <p:spPr>
            <a:xfrm>
              <a:off x="818780" y="2232186"/>
              <a:ext cx="5985359" cy="6673504"/>
            </a:xfrm>
            <a:prstGeom prst="triangle">
              <a:avLst>
                <a:gd name="adj" fmla="val 50000"/>
              </a:avLst>
            </a:prstGeom>
            <a:solidFill>
              <a:srgbClr val="F2F2F2"/>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409" name="Google Shape;409;p66"/>
            <p:cNvSpPr/>
            <p:nvPr/>
          </p:nvSpPr>
          <p:spPr>
            <a:xfrm>
              <a:off x="629127" y="1827383"/>
              <a:ext cx="6311707" cy="1290947"/>
            </a:xfrm>
            <a:prstGeom prst="rect">
              <a:avLst/>
            </a:prstGeom>
            <a:solidFill>
              <a:srgbClr val="F2F2F2"/>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410" name="Google Shape;410;p66"/>
            <p:cNvSpPr/>
            <p:nvPr/>
          </p:nvSpPr>
          <p:spPr>
            <a:xfrm>
              <a:off x="649005" y="1790423"/>
              <a:ext cx="6311707" cy="1300828"/>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grpSp>
          <p:nvGrpSpPr>
            <p:cNvPr id="411" name="Google Shape;411;p66"/>
            <p:cNvGrpSpPr/>
            <p:nvPr/>
          </p:nvGrpSpPr>
          <p:grpSpPr>
            <a:xfrm>
              <a:off x="907897" y="1820215"/>
              <a:ext cx="2875484" cy="1110005"/>
              <a:chOff x="227271" y="192476"/>
              <a:chExt cx="2344420" cy="1224017"/>
            </a:xfrm>
          </p:grpSpPr>
          <p:sp>
            <p:nvSpPr>
              <p:cNvPr id="412" name="Google Shape;412;p66"/>
              <p:cNvSpPr/>
              <p:nvPr/>
            </p:nvSpPr>
            <p:spPr>
              <a:xfrm>
                <a:off x="227271" y="1048193"/>
                <a:ext cx="2344420" cy="368300"/>
              </a:xfrm>
              <a:prstGeom prst="rect">
                <a:avLst/>
              </a:prstGeom>
              <a:noFill/>
              <a:ln w="12700"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15000"/>
                  </a:lnSpc>
                  <a:spcBef>
                    <a:spcPts val="0"/>
                  </a:spcBef>
                  <a:spcAft>
                    <a:spcPts val="0"/>
                  </a:spcAft>
                  <a:buClr>
                    <a:srgbClr val="000000"/>
                  </a:buClr>
                  <a:buSzPts val="1000"/>
                  <a:buFont typeface="Arial"/>
                  <a:buNone/>
                </a:pPr>
                <a:r>
                  <a:rPr lang="en-US" sz="1000" b="1" i="1" u="none" strike="noStrike" cap="none">
                    <a:solidFill>
                      <a:srgbClr val="008751"/>
                    </a:solidFill>
                    <a:latin typeface="Arial"/>
                    <a:ea typeface="Arial"/>
                    <a:cs typeface="Arial"/>
                    <a:sym typeface="Arial"/>
                  </a:rPr>
                  <a:t>Total Sample over 24 weeks</a:t>
                </a:r>
                <a:endParaRPr sz="850" b="0" i="0" u="none" strike="noStrike" cap="none">
                  <a:solidFill>
                    <a:schemeClr val="dk1"/>
                  </a:solidFill>
                  <a:latin typeface="Arial"/>
                  <a:ea typeface="Arial"/>
                  <a:cs typeface="Arial"/>
                  <a:sym typeface="Arial"/>
                </a:endParaRPr>
              </a:p>
            </p:txBody>
          </p:sp>
          <p:grpSp>
            <p:nvGrpSpPr>
              <p:cNvPr id="413" name="Google Shape;413;p66"/>
              <p:cNvGrpSpPr/>
              <p:nvPr/>
            </p:nvGrpSpPr>
            <p:grpSpPr>
              <a:xfrm>
                <a:off x="901725" y="192476"/>
                <a:ext cx="989789" cy="842907"/>
                <a:chOff x="607085" y="-123523"/>
                <a:chExt cx="3058763" cy="3058432"/>
              </a:xfrm>
            </p:grpSpPr>
            <p:grpSp>
              <p:nvGrpSpPr>
                <p:cNvPr id="414" name="Google Shape;414;p66"/>
                <p:cNvGrpSpPr/>
                <p:nvPr/>
              </p:nvGrpSpPr>
              <p:grpSpPr>
                <a:xfrm rot="8610070">
                  <a:off x="1042679" y="312699"/>
                  <a:ext cx="2187575" cy="2185988"/>
                  <a:chOff x="1042679" y="312699"/>
                  <a:chExt cx="2187575" cy="2185988"/>
                </a:xfrm>
              </p:grpSpPr>
              <p:sp>
                <p:nvSpPr>
                  <p:cNvPr id="415" name="Google Shape;415;p66"/>
                  <p:cNvSpPr/>
                  <p:nvPr/>
                </p:nvSpPr>
                <p:spPr>
                  <a:xfrm>
                    <a:off x="2136466" y="312699"/>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416" name="Google Shape;416;p66"/>
                  <p:cNvSpPr/>
                  <p:nvPr/>
                </p:nvSpPr>
                <p:spPr>
                  <a:xfrm>
                    <a:off x="1042679" y="312699"/>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grpSp>
            <p:grpSp>
              <p:nvGrpSpPr>
                <p:cNvPr id="417" name="Google Shape;417;p66"/>
                <p:cNvGrpSpPr/>
                <p:nvPr/>
              </p:nvGrpSpPr>
              <p:grpSpPr>
                <a:xfrm>
                  <a:off x="1253003" y="531282"/>
                  <a:ext cx="1766928" cy="2248200"/>
                  <a:chOff x="1253003" y="531282"/>
                  <a:chExt cx="1766928" cy="2248200"/>
                </a:xfrm>
              </p:grpSpPr>
              <p:sp>
                <p:nvSpPr>
                  <p:cNvPr id="418" name="Google Shape;418;p66"/>
                  <p:cNvSpPr/>
                  <p:nvPr/>
                </p:nvSpPr>
                <p:spPr>
                  <a:xfrm rot="10800000">
                    <a:off x="1956447" y="2347482"/>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419" name="Google Shape;419;p66"/>
                  <p:cNvSpPr/>
                  <p:nvPr/>
                </p:nvSpPr>
                <p:spPr>
                  <a:xfrm>
                    <a:off x="1253003" y="531282"/>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420" name="Google Shape;420;p66"/>
                  <p:cNvSpPr/>
                  <p:nvPr/>
                </p:nvSpPr>
                <p:spPr>
                  <a:xfrm>
                    <a:off x="1368522" y="1098319"/>
                    <a:ext cx="1528670" cy="99304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0000"/>
                      </a:buClr>
                      <a:buSzPts val="1000"/>
                      <a:buFont typeface="Arial"/>
                      <a:buNone/>
                    </a:pPr>
                    <a:r>
                      <a:rPr lang="en-US" sz="1000" b="1" i="1" u="none" strike="noStrike" cap="none">
                        <a:solidFill>
                          <a:srgbClr val="008751"/>
                        </a:solidFill>
                        <a:latin typeface="Arial"/>
                        <a:ea typeface="Arial"/>
                        <a:cs typeface="Arial"/>
                        <a:sym typeface="Arial"/>
                      </a:rPr>
                      <a:t>36,000</a:t>
                    </a:r>
                    <a:endParaRPr sz="850" b="0" i="0" u="none" strike="noStrike" cap="none">
                      <a:solidFill>
                        <a:schemeClr val="dk1"/>
                      </a:solidFill>
                      <a:latin typeface="Arial"/>
                      <a:ea typeface="Arial"/>
                      <a:cs typeface="Arial"/>
                      <a:sym typeface="Arial"/>
                    </a:endParaRPr>
                  </a:p>
                </p:txBody>
              </p:sp>
            </p:grpSp>
          </p:grpSp>
        </p:grpSp>
        <p:grpSp>
          <p:nvGrpSpPr>
            <p:cNvPr id="421" name="Google Shape;421;p66"/>
            <p:cNvGrpSpPr/>
            <p:nvPr/>
          </p:nvGrpSpPr>
          <p:grpSpPr>
            <a:xfrm>
              <a:off x="4450013" y="1820215"/>
              <a:ext cx="2229823" cy="1110005"/>
              <a:chOff x="3115032" y="192476"/>
              <a:chExt cx="1818005" cy="1224017"/>
            </a:xfrm>
          </p:grpSpPr>
          <p:sp>
            <p:nvSpPr>
              <p:cNvPr id="422" name="Google Shape;422;p66"/>
              <p:cNvSpPr/>
              <p:nvPr/>
            </p:nvSpPr>
            <p:spPr>
              <a:xfrm>
                <a:off x="3115032" y="1048193"/>
                <a:ext cx="1818005" cy="368300"/>
              </a:xfrm>
              <a:prstGeom prst="rect">
                <a:avLst/>
              </a:prstGeom>
              <a:noFill/>
              <a:ln w="12700"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15000"/>
                  </a:lnSpc>
                  <a:spcBef>
                    <a:spcPts val="0"/>
                  </a:spcBef>
                  <a:spcAft>
                    <a:spcPts val="0"/>
                  </a:spcAft>
                  <a:buClr>
                    <a:srgbClr val="000000"/>
                  </a:buClr>
                  <a:buSzPts val="1000"/>
                  <a:buFont typeface="Arial"/>
                  <a:buNone/>
                </a:pPr>
                <a:r>
                  <a:rPr lang="en-US" sz="1000" b="1" i="1" u="none" strike="noStrike" cap="none">
                    <a:solidFill>
                      <a:srgbClr val="008751"/>
                    </a:solidFill>
                    <a:latin typeface="Arial"/>
                    <a:ea typeface="Arial"/>
                    <a:cs typeface="Arial"/>
                    <a:sym typeface="Arial"/>
                  </a:rPr>
                  <a:t>Weekly sample size</a:t>
                </a:r>
                <a:endParaRPr sz="850" b="0" i="0" u="none" strike="noStrike" cap="none">
                  <a:solidFill>
                    <a:schemeClr val="dk1"/>
                  </a:solidFill>
                  <a:latin typeface="Arial"/>
                  <a:ea typeface="Arial"/>
                  <a:cs typeface="Arial"/>
                  <a:sym typeface="Arial"/>
                </a:endParaRPr>
              </a:p>
            </p:txBody>
          </p:sp>
          <p:grpSp>
            <p:nvGrpSpPr>
              <p:cNvPr id="423" name="Google Shape;423;p66"/>
              <p:cNvGrpSpPr/>
              <p:nvPr/>
            </p:nvGrpSpPr>
            <p:grpSpPr>
              <a:xfrm>
                <a:off x="3529435" y="192476"/>
                <a:ext cx="989789" cy="842907"/>
                <a:chOff x="3234795" y="-123523"/>
                <a:chExt cx="3058763" cy="3058432"/>
              </a:xfrm>
            </p:grpSpPr>
            <p:grpSp>
              <p:nvGrpSpPr>
                <p:cNvPr id="424" name="Google Shape;424;p66"/>
                <p:cNvGrpSpPr/>
                <p:nvPr/>
              </p:nvGrpSpPr>
              <p:grpSpPr>
                <a:xfrm rot="8610070">
                  <a:off x="3670389" y="312699"/>
                  <a:ext cx="2187575" cy="2185988"/>
                  <a:chOff x="3670389" y="312699"/>
                  <a:chExt cx="2187575" cy="2185988"/>
                </a:xfrm>
              </p:grpSpPr>
              <p:sp>
                <p:nvSpPr>
                  <p:cNvPr id="425" name="Google Shape;425;p66"/>
                  <p:cNvSpPr/>
                  <p:nvPr/>
                </p:nvSpPr>
                <p:spPr>
                  <a:xfrm>
                    <a:off x="4764176" y="312699"/>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426" name="Google Shape;426;p66"/>
                  <p:cNvSpPr/>
                  <p:nvPr/>
                </p:nvSpPr>
                <p:spPr>
                  <a:xfrm>
                    <a:off x="3670389" y="312699"/>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grpSp>
            <p:grpSp>
              <p:nvGrpSpPr>
                <p:cNvPr id="427" name="Google Shape;427;p66"/>
                <p:cNvGrpSpPr/>
                <p:nvPr/>
              </p:nvGrpSpPr>
              <p:grpSpPr>
                <a:xfrm>
                  <a:off x="3880713" y="531282"/>
                  <a:ext cx="1766928" cy="2248200"/>
                  <a:chOff x="3880713" y="531282"/>
                  <a:chExt cx="1766928" cy="2248200"/>
                </a:xfrm>
              </p:grpSpPr>
              <p:sp>
                <p:nvSpPr>
                  <p:cNvPr id="428" name="Google Shape;428;p66"/>
                  <p:cNvSpPr/>
                  <p:nvPr/>
                </p:nvSpPr>
                <p:spPr>
                  <a:xfrm rot="10800000">
                    <a:off x="4584157" y="2347482"/>
                    <a:ext cx="360040" cy="432000"/>
                  </a:xfrm>
                  <a:prstGeom prst="triangle">
                    <a:avLst>
                      <a:gd name="adj" fmla="val 50000"/>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429" name="Google Shape;429;p66"/>
                  <p:cNvSpPr/>
                  <p:nvPr/>
                </p:nvSpPr>
                <p:spPr>
                  <a:xfrm>
                    <a:off x="3880713" y="531282"/>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430" name="Google Shape;430;p66"/>
                  <p:cNvSpPr/>
                  <p:nvPr/>
                </p:nvSpPr>
                <p:spPr>
                  <a:xfrm>
                    <a:off x="3995744" y="1098319"/>
                    <a:ext cx="1528670" cy="993045"/>
                  </a:xfrm>
                  <a:prstGeom prst="rect">
                    <a:avLst/>
                  </a:prstGeom>
                  <a:noFill/>
                  <a:ln>
                    <a:noFill/>
                  </a:ln>
                </p:spPr>
                <p:txBody>
                  <a:bodyPr spcFirstLastPara="1" wrap="square" lIns="0" tIns="0" rIns="0" bIns="0" anchor="t" anchorCtr="0">
                    <a:noAutofit/>
                  </a:bodyPr>
                  <a:lstStyle/>
                  <a:p>
                    <a:pPr marL="0" marR="0" lvl="0" indent="0" algn="ctr" rtl="0">
                      <a:lnSpc>
                        <a:spcPct val="115000"/>
                      </a:lnSpc>
                      <a:spcBef>
                        <a:spcPts val="0"/>
                      </a:spcBef>
                      <a:spcAft>
                        <a:spcPts val="0"/>
                      </a:spcAft>
                      <a:buClr>
                        <a:srgbClr val="000000"/>
                      </a:buClr>
                      <a:buSzPts val="1000"/>
                      <a:buFont typeface="Arial"/>
                      <a:buNone/>
                    </a:pPr>
                    <a:r>
                      <a:rPr lang="en-US" sz="1000" b="1" i="1" u="none" strike="noStrike" cap="none">
                        <a:solidFill>
                          <a:srgbClr val="008751"/>
                        </a:solidFill>
                        <a:latin typeface="Arial"/>
                        <a:ea typeface="Arial"/>
                        <a:cs typeface="Arial"/>
                        <a:sym typeface="Arial"/>
                      </a:rPr>
                      <a:t>1,500</a:t>
                    </a:r>
                    <a:endParaRPr sz="850" b="0" i="0" u="none" strike="noStrike" cap="none">
                      <a:solidFill>
                        <a:schemeClr val="dk1"/>
                      </a:solidFill>
                      <a:latin typeface="Arial"/>
                      <a:ea typeface="Arial"/>
                      <a:cs typeface="Arial"/>
                      <a:sym typeface="Arial"/>
                    </a:endParaRPr>
                  </a:p>
                </p:txBody>
              </p:sp>
            </p:grpSp>
          </p:grpSp>
        </p:grpSp>
        <p:sp>
          <p:nvSpPr>
            <p:cNvPr id="431" name="Google Shape;431;p66"/>
            <p:cNvSpPr txBox="1"/>
            <p:nvPr/>
          </p:nvSpPr>
          <p:spPr>
            <a:xfrm>
              <a:off x="670408" y="1616551"/>
              <a:ext cx="4486398" cy="201564"/>
            </a:xfrm>
            <a:prstGeom prst="rect">
              <a:avLst/>
            </a:prstGeom>
            <a:noFill/>
            <a:ln>
              <a:noFill/>
            </a:ln>
          </p:spPr>
          <p:txBody>
            <a:bodyPr spcFirstLastPara="1" wrap="square" lIns="0" tIns="0" rIns="0" bIns="0" anchor="t" anchorCtr="0">
              <a:noAutofit/>
            </a:bodyPr>
            <a:lstStyle/>
            <a:p>
              <a:pPr marL="0" marR="0" lvl="0" indent="0" algn="just" rtl="0">
                <a:lnSpc>
                  <a:spcPct val="115000"/>
                </a:lnSpc>
                <a:spcBef>
                  <a:spcPts val="0"/>
                </a:spcBef>
                <a:spcAft>
                  <a:spcPts val="0"/>
                </a:spcAft>
                <a:buClr>
                  <a:srgbClr val="000000"/>
                </a:buClr>
                <a:buSzPts val="1000"/>
                <a:buFont typeface="Arial"/>
                <a:buNone/>
              </a:pPr>
              <a:r>
                <a:rPr lang="en-US" sz="1000" b="0" i="1" u="none" strike="noStrike" cap="none">
                  <a:solidFill>
                    <a:srgbClr val="008751"/>
                  </a:solidFill>
                  <a:latin typeface="Arial"/>
                  <a:ea typeface="Arial"/>
                  <a:cs typeface="Arial"/>
                  <a:sym typeface="Arial"/>
                </a:rPr>
                <a:t>Survey Respondent Demography:</a:t>
              </a:r>
              <a:endParaRPr sz="850" b="0" i="0" u="none" strike="noStrike" cap="none">
                <a:solidFill>
                  <a:schemeClr val="dk1"/>
                </a:solidFill>
                <a:latin typeface="Arial"/>
                <a:ea typeface="Arial"/>
                <a:cs typeface="Arial"/>
                <a:sym typeface="Arial"/>
              </a:endParaRPr>
            </a:p>
            <a:p>
              <a:pPr marL="0" marR="0" lvl="0" indent="0" algn="l" rtl="0">
                <a:lnSpc>
                  <a:spcPct val="115000"/>
                </a:lnSpc>
                <a:spcBef>
                  <a:spcPts val="60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 </a:t>
              </a:r>
              <a:endParaRPr sz="850" b="0" i="0" u="none" strike="noStrike" cap="none">
                <a:solidFill>
                  <a:schemeClr val="dk1"/>
                </a:solidFill>
                <a:latin typeface="Arial"/>
                <a:ea typeface="Arial"/>
                <a:cs typeface="Arial"/>
                <a:sym typeface="Arial"/>
              </a:endParaRPr>
            </a:p>
          </p:txBody>
        </p:sp>
        <p:grpSp>
          <p:nvGrpSpPr>
            <p:cNvPr id="432" name="Google Shape;432;p66"/>
            <p:cNvGrpSpPr/>
            <p:nvPr/>
          </p:nvGrpSpPr>
          <p:grpSpPr>
            <a:xfrm>
              <a:off x="790700" y="3194320"/>
              <a:ext cx="5985359" cy="894176"/>
              <a:chOff x="131725" y="1577821"/>
              <a:chExt cx="4705656" cy="894206"/>
            </a:xfrm>
          </p:grpSpPr>
          <p:sp>
            <p:nvSpPr>
              <p:cNvPr id="433" name="Google Shape;433;p66"/>
              <p:cNvSpPr/>
              <p:nvPr/>
            </p:nvSpPr>
            <p:spPr>
              <a:xfrm>
                <a:off x="131725" y="1577821"/>
                <a:ext cx="4705656" cy="888149"/>
              </a:xfrm>
              <a:prstGeom prst="rect">
                <a:avLst/>
              </a:prstGeom>
              <a:noFill/>
              <a:ln w="12700"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grpSp>
            <p:nvGrpSpPr>
              <p:cNvPr id="434" name="Google Shape;434;p66"/>
              <p:cNvGrpSpPr/>
              <p:nvPr/>
            </p:nvGrpSpPr>
            <p:grpSpPr>
              <a:xfrm>
                <a:off x="226467" y="1722486"/>
                <a:ext cx="2162093" cy="666572"/>
                <a:chOff x="226467" y="1722486"/>
                <a:chExt cx="2162093" cy="666572"/>
              </a:xfrm>
            </p:grpSpPr>
            <p:sp>
              <p:nvSpPr>
                <p:cNvPr id="435" name="Google Shape;435;p66"/>
                <p:cNvSpPr/>
                <p:nvPr/>
              </p:nvSpPr>
              <p:spPr>
                <a:xfrm>
                  <a:off x="226467" y="1722486"/>
                  <a:ext cx="2162086" cy="235773"/>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0000"/>
                    </a:buClr>
                    <a:buSzPts val="1000"/>
                    <a:buFont typeface="Arial"/>
                    <a:buNone/>
                  </a:pPr>
                  <a:r>
                    <a:rPr lang="en-US" sz="1000" b="1" i="1" u="none" strike="noStrike" cap="none">
                      <a:solidFill>
                        <a:srgbClr val="FFFFFF"/>
                      </a:solidFill>
                      <a:latin typeface="Arial"/>
                      <a:ea typeface="Arial"/>
                      <a:cs typeface="Arial"/>
                      <a:sym typeface="Arial"/>
                    </a:rPr>
                    <a:t>Mode of Interview</a:t>
                  </a:r>
                  <a:endParaRPr sz="850" b="0" i="0" u="none" strike="noStrike" cap="none">
                    <a:solidFill>
                      <a:schemeClr val="lt1"/>
                    </a:solidFill>
                    <a:latin typeface="Arial"/>
                    <a:ea typeface="Arial"/>
                    <a:cs typeface="Arial"/>
                    <a:sym typeface="Arial"/>
                  </a:endParaRPr>
                </a:p>
              </p:txBody>
            </p:sp>
            <p:grpSp>
              <p:nvGrpSpPr>
                <p:cNvPr id="436" name="Google Shape;436;p66"/>
                <p:cNvGrpSpPr/>
                <p:nvPr/>
              </p:nvGrpSpPr>
              <p:grpSpPr>
                <a:xfrm>
                  <a:off x="226474" y="1807535"/>
                  <a:ext cx="2162086" cy="581523"/>
                  <a:chOff x="226474" y="1807535"/>
                  <a:chExt cx="2162086" cy="581523"/>
                </a:xfrm>
              </p:grpSpPr>
              <p:cxnSp>
                <p:nvCxnSpPr>
                  <p:cNvPr id="437" name="Google Shape;437;p66"/>
                  <p:cNvCxnSpPr/>
                  <p:nvPr/>
                </p:nvCxnSpPr>
                <p:spPr>
                  <a:xfrm>
                    <a:off x="226474" y="1807535"/>
                    <a:ext cx="0" cy="581523"/>
                  </a:xfrm>
                  <a:prstGeom prst="straightConnector1">
                    <a:avLst/>
                  </a:prstGeom>
                  <a:noFill/>
                  <a:ln w="12700" cap="sq" cmpd="sng">
                    <a:solidFill>
                      <a:srgbClr val="008751"/>
                    </a:solidFill>
                    <a:prstDash val="solid"/>
                    <a:round/>
                    <a:headEnd type="none" w="sm" len="sm"/>
                    <a:tailEnd type="none" w="sm" len="sm"/>
                  </a:ln>
                </p:spPr>
              </p:cxnSp>
              <p:cxnSp>
                <p:nvCxnSpPr>
                  <p:cNvPr id="438" name="Google Shape;438;p66"/>
                  <p:cNvCxnSpPr/>
                  <p:nvPr/>
                </p:nvCxnSpPr>
                <p:spPr>
                  <a:xfrm>
                    <a:off x="2388560" y="1807535"/>
                    <a:ext cx="0" cy="572977"/>
                  </a:xfrm>
                  <a:prstGeom prst="straightConnector1">
                    <a:avLst/>
                  </a:prstGeom>
                  <a:noFill/>
                  <a:ln w="12700" cap="sq" cmpd="sng">
                    <a:solidFill>
                      <a:srgbClr val="008751"/>
                    </a:solidFill>
                    <a:prstDash val="solid"/>
                    <a:round/>
                    <a:headEnd type="none" w="sm" len="sm"/>
                    <a:tailEnd type="none" w="sm" len="sm"/>
                  </a:ln>
                </p:spPr>
              </p:cxnSp>
              <p:cxnSp>
                <p:nvCxnSpPr>
                  <p:cNvPr id="439" name="Google Shape;439;p66"/>
                  <p:cNvCxnSpPr/>
                  <p:nvPr/>
                </p:nvCxnSpPr>
                <p:spPr>
                  <a:xfrm>
                    <a:off x="226474" y="2389058"/>
                    <a:ext cx="2162086" cy="0"/>
                  </a:xfrm>
                  <a:prstGeom prst="straightConnector1">
                    <a:avLst/>
                  </a:prstGeom>
                  <a:noFill/>
                  <a:ln w="12700" cap="sq" cmpd="sng">
                    <a:solidFill>
                      <a:srgbClr val="008751"/>
                    </a:solidFill>
                    <a:prstDash val="solid"/>
                    <a:round/>
                    <a:headEnd type="none" w="sm" len="sm"/>
                    <a:tailEnd type="none" w="sm" len="sm"/>
                  </a:ln>
                </p:spPr>
              </p:cxnSp>
            </p:grpSp>
          </p:grpSp>
          <p:grpSp>
            <p:nvGrpSpPr>
              <p:cNvPr id="440" name="Google Shape;440;p66"/>
              <p:cNvGrpSpPr/>
              <p:nvPr/>
            </p:nvGrpSpPr>
            <p:grpSpPr>
              <a:xfrm>
                <a:off x="2598959" y="1722486"/>
                <a:ext cx="2162169" cy="666572"/>
                <a:chOff x="2598959" y="1722486"/>
                <a:chExt cx="2162169" cy="666572"/>
              </a:xfrm>
            </p:grpSpPr>
            <p:sp>
              <p:nvSpPr>
                <p:cNvPr id="441" name="Google Shape;441;p66"/>
                <p:cNvSpPr/>
                <p:nvPr/>
              </p:nvSpPr>
              <p:spPr>
                <a:xfrm>
                  <a:off x="2598959" y="1722486"/>
                  <a:ext cx="2162086" cy="227147"/>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000000"/>
                    </a:buClr>
                    <a:buSzPts val="1000"/>
                    <a:buFont typeface="Arial"/>
                    <a:buNone/>
                  </a:pPr>
                  <a:r>
                    <a:rPr lang="en-US" sz="1000" b="1" i="1" u="none" strike="noStrike" cap="none">
                      <a:solidFill>
                        <a:srgbClr val="FFFFFF"/>
                      </a:solidFill>
                      <a:latin typeface="Arial"/>
                      <a:ea typeface="Arial"/>
                      <a:cs typeface="Arial"/>
                      <a:sym typeface="Arial"/>
                    </a:rPr>
                    <a:t>Language of Interview</a:t>
                  </a:r>
                  <a:endParaRPr sz="850" b="0" i="0" u="none" strike="noStrike" cap="none">
                    <a:solidFill>
                      <a:schemeClr val="lt1"/>
                    </a:solidFill>
                    <a:latin typeface="Arial"/>
                    <a:ea typeface="Arial"/>
                    <a:cs typeface="Arial"/>
                    <a:sym typeface="Arial"/>
                  </a:endParaRPr>
                </a:p>
              </p:txBody>
            </p:sp>
            <p:grpSp>
              <p:nvGrpSpPr>
                <p:cNvPr id="442" name="Google Shape;442;p66"/>
                <p:cNvGrpSpPr/>
                <p:nvPr/>
              </p:nvGrpSpPr>
              <p:grpSpPr>
                <a:xfrm>
                  <a:off x="2599042" y="1807535"/>
                  <a:ext cx="2162086" cy="581523"/>
                  <a:chOff x="2599042" y="1807535"/>
                  <a:chExt cx="2162086" cy="581523"/>
                </a:xfrm>
              </p:grpSpPr>
              <p:cxnSp>
                <p:nvCxnSpPr>
                  <p:cNvPr id="443" name="Google Shape;443;p66"/>
                  <p:cNvCxnSpPr/>
                  <p:nvPr/>
                </p:nvCxnSpPr>
                <p:spPr>
                  <a:xfrm>
                    <a:off x="2599042" y="1807535"/>
                    <a:ext cx="0" cy="581523"/>
                  </a:xfrm>
                  <a:prstGeom prst="straightConnector1">
                    <a:avLst/>
                  </a:prstGeom>
                  <a:noFill/>
                  <a:ln w="12700" cap="sq" cmpd="sng">
                    <a:solidFill>
                      <a:srgbClr val="008751"/>
                    </a:solidFill>
                    <a:prstDash val="solid"/>
                    <a:round/>
                    <a:headEnd type="none" w="sm" len="sm"/>
                    <a:tailEnd type="none" w="sm" len="sm"/>
                  </a:ln>
                </p:spPr>
              </p:cxnSp>
              <p:cxnSp>
                <p:nvCxnSpPr>
                  <p:cNvPr id="444" name="Google Shape;444;p66"/>
                  <p:cNvCxnSpPr/>
                  <p:nvPr/>
                </p:nvCxnSpPr>
                <p:spPr>
                  <a:xfrm>
                    <a:off x="4761128" y="1807535"/>
                    <a:ext cx="0" cy="572977"/>
                  </a:xfrm>
                  <a:prstGeom prst="straightConnector1">
                    <a:avLst/>
                  </a:prstGeom>
                  <a:noFill/>
                  <a:ln w="12700" cap="sq" cmpd="sng">
                    <a:solidFill>
                      <a:srgbClr val="008751"/>
                    </a:solidFill>
                    <a:prstDash val="solid"/>
                    <a:round/>
                    <a:headEnd type="none" w="sm" len="sm"/>
                    <a:tailEnd type="none" w="sm" len="sm"/>
                  </a:ln>
                </p:spPr>
              </p:cxnSp>
              <p:cxnSp>
                <p:nvCxnSpPr>
                  <p:cNvPr id="445" name="Google Shape;445;p66"/>
                  <p:cNvCxnSpPr/>
                  <p:nvPr/>
                </p:nvCxnSpPr>
                <p:spPr>
                  <a:xfrm>
                    <a:off x="2599042" y="2389058"/>
                    <a:ext cx="2162086" cy="0"/>
                  </a:xfrm>
                  <a:prstGeom prst="straightConnector1">
                    <a:avLst/>
                  </a:prstGeom>
                  <a:noFill/>
                  <a:ln w="12700" cap="sq" cmpd="sng">
                    <a:solidFill>
                      <a:srgbClr val="008751"/>
                    </a:solidFill>
                    <a:prstDash val="solid"/>
                    <a:round/>
                    <a:headEnd type="none" w="sm" len="sm"/>
                    <a:tailEnd type="none" w="sm" len="sm"/>
                  </a:ln>
                </p:spPr>
              </p:cxnSp>
            </p:grpSp>
          </p:grpSp>
          <p:grpSp>
            <p:nvGrpSpPr>
              <p:cNvPr id="446" name="Google Shape;446;p66"/>
              <p:cNvGrpSpPr/>
              <p:nvPr/>
            </p:nvGrpSpPr>
            <p:grpSpPr>
              <a:xfrm>
                <a:off x="284571" y="2030832"/>
                <a:ext cx="276959" cy="276960"/>
                <a:chOff x="284571" y="2030815"/>
                <a:chExt cx="122238" cy="123825"/>
              </a:xfrm>
            </p:grpSpPr>
            <p:sp>
              <p:nvSpPr>
                <p:cNvPr id="447" name="Google Shape;447;p66"/>
                <p:cNvSpPr/>
                <p:nvPr/>
              </p:nvSpPr>
              <p:spPr>
                <a:xfrm>
                  <a:off x="317908" y="2087965"/>
                  <a:ext cx="55563" cy="55563"/>
                </a:xfrm>
                <a:custGeom>
                  <a:avLst/>
                  <a:gdLst/>
                  <a:ahLst/>
                  <a:cxnLst/>
                  <a:rect l="l" t="t" r="r" b="b"/>
                  <a:pathLst>
                    <a:path w="262" h="262" extrusionOk="0">
                      <a:moveTo>
                        <a:pt x="131" y="262"/>
                      </a:moveTo>
                      <a:cubicBezTo>
                        <a:pt x="203" y="262"/>
                        <a:pt x="262" y="203"/>
                        <a:pt x="262" y="131"/>
                      </a:cubicBezTo>
                      <a:cubicBezTo>
                        <a:pt x="262" y="58"/>
                        <a:pt x="203" y="0"/>
                        <a:pt x="131" y="0"/>
                      </a:cubicBezTo>
                      <a:cubicBezTo>
                        <a:pt x="59" y="0"/>
                        <a:pt x="0" y="58"/>
                        <a:pt x="0" y="131"/>
                      </a:cubicBezTo>
                      <a:cubicBezTo>
                        <a:pt x="0" y="203"/>
                        <a:pt x="59" y="262"/>
                        <a:pt x="131" y="262"/>
                      </a:cubicBezTo>
                      <a:close/>
                      <a:moveTo>
                        <a:pt x="131" y="24"/>
                      </a:moveTo>
                      <a:cubicBezTo>
                        <a:pt x="190" y="24"/>
                        <a:pt x="238" y="72"/>
                        <a:pt x="238" y="131"/>
                      </a:cubicBezTo>
                      <a:cubicBezTo>
                        <a:pt x="238" y="189"/>
                        <a:pt x="190" y="237"/>
                        <a:pt x="131" y="237"/>
                      </a:cubicBezTo>
                      <a:cubicBezTo>
                        <a:pt x="72" y="237"/>
                        <a:pt x="25" y="189"/>
                        <a:pt x="25" y="131"/>
                      </a:cubicBezTo>
                      <a:cubicBezTo>
                        <a:pt x="25" y="72"/>
                        <a:pt x="72" y="24"/>
                        <a:pt x="131" y="24"/>
                      </a:cubicBez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448" name="Google Shape;448;p66"/>
                <p:cNvSpPr/>
                <p:nvPr/>
              </p:nvSpPr>
              <p:spPr>
                <a:xfrm>
                  <a:off x="284571" y="2065740"/>
                  <a:ext cx="122238" cy="88900"/>
                </a:xfrm>
                <a:custGeom>
                  <a:avLst/>
                  <a:gdLst/>
                  <a:ahLst/>
                  <a:cxnLst/>
                  <a:rect l="l" t="t" r="r" b="b"/>
                  <a:pathLst>
                    <a:path w="576" h="413" extrusionOk="0">
                      <a:moveTo>
                        <a:pt x="576" y="413"/>
                      </a:moveTo>
                      <a:cubicBezTo>
                        <a:pt x="575" y="172"/>
                        <a:pt x="575" y="172"/>
                        <a:pt x="575" y="172"/>
                      </a:cubicBezTo>
                      <a:cubicBezTo>
                        <a:pt x="404" y="69"/>
                        <a:pt x="404" y="69"/>
                        <a:pt x="404" y="69"/>
                      </a:cubicBezTo>
                      <a:cubicBezTo>
                        <a:pt x="389" y="0"/>
                        <a:pt x="389" y="0"/>
                        <a:pt x="389" y="0"/>
                      </a:cubicBezTo>
                      <a:cubicBezTo>
                        <a:pt x="186" y="0"/>
                        <a:pt x="186" y="0"/>
                        <a:pt x="186" y="0"/>
                      </a:cubicBezTo>
                      <a:cubicBezTo>
                        <a:pt x="171" y="69"/>
                        <a:pt x="171" y="69"/>
                        <a:pt x="171" y="69"/>
                      </a:cubicBezTo>
                      <a:cubicBezTo>
                        <a:pt x="0" y="174"/>
                        <a:pt x="0" y="174"/>
                        <a:pt x="0" y="174"/>
                      </a:cubicBezTo>
                      <a:cubicBezTo>
                        <a:pt x="0" y="413"/>
                        <a:pt x="0" y="413"/>
                        <a:pt x="0" y="413"/>
                      </a:cubicBezTo>
                      <a:lnTo>
                        <a:pt x="576" y="413"/>
                      </a:lnTo>
                      <a:close/>
                      <a:moveTo>
                        <a:pt x="192" y="84"/>
                      </a:moveTo>
                      <a:cubicBezTo>
                        <a:pt x="206" y="25"/>
                        <a:pt x="206" y="25"/>
                        <a:pt x="206" y="25"/>
                      </a:cubicBezTo>
                      <a:cubicBezTo>
                        <a:pt x="369" y="25"/>
                        <a:pt x="369" y="25"/>
                        <a:pt x="369" y="25"/>
                      </a:cubicBezTo>
                      <a:cubicBezTo>
                        <a:pt x="383" y="85"/>
                        <a:pt x="383" y="85"/>
                        <a:pt x="383" y="85"/>
                      </a:cubicBezTo>
                      <a:cubicBezTo>
                        <a:pt x="551" y="186"/>
                        <a:pt x="551" y="186"/>
                        <a:pt x="551" y="186"/>
                      </a:cubicBezTo>
                      <a:cubicBezTo>
                        <a:pt x="551" y="388"/>
                        <a:pt x="551" y="388"/>
                        <a:pt x="551" y="388"/>
                      </a:cubicBezTo>
                      <a:cubicBezTo>
                        <a:pt x="24" y="388"/>
                        <a:pt x="24" y="388"/>
                        <a:pt x="24" y="388"/>
                      </a:cubicBezTo>
                      <a:cubicBezTo>
                        <a:pt x="24" y="348"/>
                        <a:pt x="24" y="219"/>
                        <a:pt x="24" y="188"/>
                      </a:cubicBezTo>
                      <a:lnTo>
                        <a:pt x="192" y="84"/>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449" name="Google Shape;449;p66"/>
                <p:cNvSpPr/>
                <p:nvPr/>
              </p:nvSpPr>
              <p:spPr>
                <a:xfrm>
                  <a:off x="284571" y="2030815"/>
                  <a:ext cx="122238" cy="50800"/>
                </a:xfrm>
                <a:custGeom>
                  <a:avLst/>
                  <a:gdLst/>
                  <a:ahLst/>
                  <a:cxnLst/>
                  <a:rect l="l" t="t" r="r" b="b"/>
                  <a:pathLst>
                    <a:path w="575" h="236" extrusionOk="0">
                      <a:moveTo>
                        <a:pt x="8" y="232"/>
                      </a:moveTo>
                      <a:cubicBezTo>
                        <a:pt x="11" y="235"/>
                        <a:pt x="15" y="236"/>
                        <a:pt x="19" y="236"/>
                      </a:cubicBezTo>
                      <a:cubicBezTo>
                        <a:pt x="21" y="236"/>
                        <a:pt x="23" y="235"/>
                        <a:pt x="26" y="235"/>
                      </a:cubicBezTo>
                      <a:cubicBezTo>
                        <a:pt x="142" y="205"/>
                        <a:pt x="142" y="205"/>
                        <a:pt x="142" y="205"/>
                      </a:cubicBezTo>
                      <a:cubicBezTo>
                        <a:pt x="143" y="204"/>
                        <a:pt x="143" y="204"/>
                        <a:pt x="143" y="204"/>
                      </a:cubicBezTo>
                      <a:cubicBezTo>
                        <a:pt x="154" y="201"/>
                        <a:pt x="162" y="190"/>
                        <a:pt x="162" y="178"/>
                      </a:cubicBezTo>
                      <a:cubicBezTo>
                        <a:pt x="162" y="135"/>
                        <a:pt x="162" y="135"/>
                        <a:pt x="162" y="135"/>
                      </a:cubicBezTo>
                      <a:cubicBezTo>
                        <a:pt x="162" y="132"/>
                        <a:pt x="164" y="127"/>
                        <a:pt x="166" y="125"/>
                      </a:cubicBezTo>
                      <a:cubicBezTo>
                        <a:pt x="166" y="125"/>
                        <a:pt x="193" y="100"/>
                        <a:pt x="287" y="100"/>
                      </a:cubicBezTo>
                      <a:cubicBezTo>
                        <a:pt x="382" y="100"/>
                        <a:pt x="409" y="125"/>
                        <a:pt x="409" y="125"/>
                      </a:cubicBezTo>
                      <a:cubicBezTo>
                        <a:pt x="411" y="127"/>
                        <a:pt x="413" y="132"/>
                        <a:pt x="413" y="135"/>
                      </a:cubicBezTo>
                      <a:cubicBezTo>
                        <a:pt x="413" y="172"/>
                        <a:pt x="413" y="172"/>
                        <a:pt x="413" y="172"/>
                      </a:cubicBezTo>
                      <a:cubicBezTo>
                        <a:pt x="413" y="183"/>
                        <a:pt x="421" y="194"/>
                        <a:pt x="432" y="198"/>
                      </a:cubicBezTo>
                      <a:cubicBezTo>
                        <a:pt x="549" y="234"/>
                        <a:pt x="549" y="234"/>
                        <a:pt x="549" y="234"/>
                      </a:cubicBezTo>
                      <a:cubicBezTo>
                        <a:pt x="555" y="236"/>
                        <a:pt x="562" y="236"/>
                        <a:pt x="567" y="232"/>
                      </a:cubicBezTo>
                      <a:cubicBezTo>
                        <a:pt x="572" y="228"/>
                        <a:pt x="575" y="222"/>
                        <a:pt x="575" y="215"/>
                      </a:cubicBezTo>
                      <a:cubicBezTo>
                        <a:pt x="575" y="115"/>
                        <a:pt x="575" y="115"/>
                        <a:pt x="575" y="115"/>
                      </a:cubicBezTo>
                      <a:cubicBezTo>
                        <a:pt x="575" y="106"/>
                        <a:pt x="572" y="95"/>
                        <a:pt x="566" y="88"/>
                      </a:cubicBezTo>
                      <a:cubicBezTo>
                        <a:pt x="564" y="84"/>
                        <a:pt x="497" y="0"/>
                        <a:pt x="287" y="0"/>
                      </a:cubicBezTo>
                      <a:cubicBezTo>
                        <a:pt x="78" y="0"/>
                        <a:pt x="11" y="84"/>
                        <a:pt x="9" y="88"/>
                      </a:cubicBezTo>
                      <a:cubicBezTo>
                        <a:pt x="3" y="95"/>
                        <a:pt x="0" y="106"/>
                        <a:pt x="0" y="115"/>
                      </a:cubicBezTo>
                      <a:cubicBezTo>
                        <a:pt x="0" y="215"/>
                        <a:pt x="0" y="215"/>
                        <a:pt x="0" y="215"/>
                      </a:cubicBezTo>
                      <a:cubicBezTo>
                        <a:pt x="0" y="222"/>
                        <a:pt x="2" y="228"/>
                        <a:pt x="8" y="232"/>
                      </a:cubicBezTo>
                      <a:close/>
                      <a:moveTo>
                        <a:pt x="24" y="115"/>
                      </a:moveTo>
                      <a:cubicBezTo>
                        <a:pt x="24" y="112"/>
                        <a:pt x="26" y="105"/>
                        <a:pt x="28" y="103"/>
                      </a:cubicBezTo>
                      <a:cubicBezTo>
                        <a:pt x="29" y="102"/>
                        <a:pt x="90" y="24"/>
                        <a:pt x="287" y="24"/>
                      </a:cubicBezTo>
                      <a:cubicBezTo>
                        <a:pt x="483" y="24"/>
                        <a:pt x="546" y="102"/>
                        <a:pt x="547" y="103"/>
                      </a:cubicBezTo>
                      <a:cubicBezTo>
                        <a:pt x="549" y="105"/>
                        <a:pt x="551" y="112"/>
                        <a:pt x="551" y="115"/>
                      </a:cubicBezTo>
                      <a:cubicBezTo>
                        <a:pt x="551" y="209"/>
                        <a:pt x="551" y="209"/>
                        <a:pt x="551" y="209"/>
                      </a:cubicBezTo>
                      <a:cubicBezTo>
                        <a:pt x="440" y="175"/>
                        <a:pt x="440" y="175"/>
                        <a:pt x="440" y="175"/>
                      </a:cubicBezTo>
                      <a:cubicBezTo>
                        <a:pt x="439" y="175"/>
                        <a:pt x="438" y="173"/>
                        <a:pt x="438" y="172"/>
                      </a:cubicBezTo>
                      <a:cubicBezTo>
                        <a:pt x="438" y="135"/>
                        <a:pt x="438" y="135"/>
                        <a:pt x="438" y="135"/>
                      </a:cubicBezTo>
                      <a:cubicBezTo>
                        <a:pt x="438" y="126"/>
                        <a:pt x="433" y="114"/>
                        <a:pt x="427" y="108"/>
                      </a:cubicBezTo>
                      <a:cubicBezTo>
                        <a:pt x="423" y="104"/>
                        <a:pt x="392" y="76"/>
                        <a:pt x="287" y="76"/>
                      </a:cubicBezTo>
                      <a:cubicBezTo>
                        <a:pt x="183" y="76"/>
                        <a:pt x="152" y="104"/>
                        <a:pt x="149" y="108"/>
                      </a:cubicBezTo>
                      <a:cubicBezTo>
                        <a:pt x="142" y="114"/>
                        <a:pt x="137" y="126"/>
                        <a:pt x="137" y="135"/>
                      </a:cubicBezTo>
                      <a:cubicBezTo>
                        <a:pt x="137" y="178"/>
                        <a:pt x="137" y="178"/>
                        <a:pt x="137" y="178"/>
                      </a:cubicBezTo>
                      <a:cubicBezTo>
                        <a:pt x="137" y="179"/>
                        <a:pt x="136" y="181"/>
                        <a:pt x="135" y="181"/>
                      </a:cubicBezTo>
                      <a:cubicBezTo>
                        <a:pt x="24" y="210"/>
                        <a:pt x="24" y="210"/>
                        <a:pt x="24" y="210"/>
                      </a:cubicBezTo>
                      <a:lnTo>
                        <a:pt x="24" y="115"/>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grpSp>
          <p:grpSp>
            <p:nvGrpSpPr>
              <p:cNvPr id="450" name="Google Shape;450;p66"/>
              <p:cNvGrpSpPr/>
              <p:nvPr/>
            </p:nvGrpSpPr>
            <p:grpSpPr>
              <a:xfrm>
                <a:off x="2644090" y="2021029"/>
                <a:ext cx="290007" cy="290007"/>
                <a:chOff x="2644090" y="2021029"/>
                <a:chExt cx="938213" cy="939800"/>
              </a:xfrm>
            </p:grpSpPr>
            <p:sp>
              <p:nvSpPr>
                <p:cNvPr id="451" name="Google Shape;451;p66"/>
                <p:cNvSpPr/>
                <p:nvPr/>
              </p:nvSpPr>
              <p:spPr>
                <a:xfrm>
                  <a:off x="2644090" y="2021029"/>
                  <a:ext cx="938213" cy="939800"/>
                </a:xfrm>
                <a:custGeom>
                  <a:avLst/>
                  <a:gdLst/>
                  <a:ahLst/>
                  <a:cxnLst/>
                  <a:rect l="l" t="t" r="r" b="b"/>
                  <a:pathLst>
                    <a:path w="576" h="576" extrusionOk="0">
                      <a:moveTo>
                        <a:pt x="0" y="0"/>
                      </a:moveTo>
                      <a:cubicBezTo>
                        <a:pt x="0" y="576"/>
                        <a:pt x="0" y="576"/>
                        <a:pt x="0" y="576"/>
                      </a:cubicBezTo>
                      <a:cubicBezTo>
                        <a:pt x="576" y="576"/>
                        <a:pt x="576" y="576"/>
                        <a:pt x="576" y="576"/>
                      </a:cubicBezTo>
                      <a:cubicBezTo>
                        <a:pt x="576" y="0"/>
                        <a:pt x="576" y="0"/>
                        <a:pt x="576" y="0"/>
                      </a:cubicBezTo>
                      <a:lnTo>
                        <a:pt x="0" y="0"/>
                      </a:lnTo>
                      <a:close/>
                      <a:moveTo>
                        <a:pt x="551" y="25"/>
                      </a:moveTo>
                      <a:cubicBezTo>
                        <a:pt x="551" y="406"/>
                        <a:pt x="551" y="406"/>
                        <a:pt x="551" y="406"/>
                      </a:cubicBezTo>
                      <a:cubicBezTo>
                        <a:pt x="548" y="404"/>
                        <a:pt x="544" y="402"/>
                        <a:pt x="540" y="401"/>
                      </a:cubicBezTo>
                      <a:cubicBezTo>
                        <a:pt x="531" y="397"/>
                        <a:pt x="519" y="393"/>
                        <a:pt x="504" y="388"/>
                      </a:cubicBezTo>
                      <a:cubicBezTo>
                        <a:pt x="503" y="388"/>
                        <a:pt x="503" y="388"/>
                        <a:pt x="503" y="388"/>
                      </a:cubicBezTo>
                      <a:cubicBezTo>
                        <a:pt x="489" y="383"/>
                        <a:pt x="481" y="390"/>
                        <a:pt x="477" y="396"/>
                      </a:cubicBezTo>
                      <a:cubicBezTo>
                        <a:pt x="476" y="397"/>
                        <a:pt x="475" y="398"/>
                        <a:pt x="472" y="398"/>
                      </a:cubicBezTo>
                      <a:cubicBezTo>
                        <a:pt x="469" y="398"/>
                        <a:pt x="468" y="397"/>
                        <a:pt x="467" y="396"/>
                      </a:cubicBezTo>
                      <a:cubicBezTo>
                        <a:pt x="463" y="390"/>
                        <a:pt x="455" y="383"/>
                        <a:pt x="440" y="388"/>
                      </a:cubicBezTo>
                      <a:cubicBezTo>
                        <a:pt x="439" y="388"/>
                        <a:pt x="439" y="388"/>
                        <a:pt x="439" y="388"/>
                      </a:cubicBezTo>
                      <a:cubicBezTo>
                        <a:pt x="425" y="393"/>
                        <a:pt x="413" y="397"/>
                        <a:pt x="404" y="401"/>
                      </a:cubicBezTo>
                      <a:cubicBezTo>
                        <a:pt x="394" y="404"/>
                        <a:pt x="386" y="410"/>
                        <a:pt x="380" y="418"/>
                      </a:cubicBezTo>
                      <a:cubicBezTo>
                        <a:pt x="374" y="410"/>
                        <a:pt x="366" y="404"/>
                        <a:pt x="356" y="401"/>
                      </a:cubicBezTo>
                      <a:cubicBezTo>
                        <a:pt x="347" y="397"/>
                        <a:pt x="335" y="393"/>
                        <a:pt x="320" y="388"/>
                      </a:cubicBezTo>
                      <a:cubicBezTo>
                        <a:pt x="319" y="388"/>
                        <a:pt x="319" y="388"/>
                        <a:pt x="319" y="388"/>
                      </a:cubicBezTo>
                      <a:cubicBezTo>
                        <a:pt x="305" y="383"/>
                        <a:pt x="297" y="390"/>
                        <a:pt x="293" y="396"/>
                      </a:cubicBezTo>
                      <a:cubicBezTo>
                        <a:pt x="292" y="397"/>
                        <a:pt x="291" y="398"/>
                        <a:pt x="288" y="398"/>
                      </a:cubicBezTo>
                      <a:cubicBezTo>
                        <a:pt x="285" y="398"/>
                        <a:pt x="284" y="397"/>
                        <a:pt x="283" y="396"/>
                      </a:cubicBezTo>
                      <a:cubicBezTo>
                        <a:pt x="279" y="390"/>
                        <a:pt x="271" y="383"/>
                        <a:pt x="257" y="388"/>
                      </a:cubicBezTo>
                      <a:cubicBezTo>
                        <a:pt x="256" y="388"/>
                        <a:pt x="256" y="388"/>
                        <a:pt x="256" y="388"/>
                      </a:cubicBezTo>
                      <a:cubicBezTo>
                        <a:pt x="241" y="393"/>
                        <a:pt x="229" y="397"/>
                        <a:pt x="220" y="401"/>
                      </a:cubicBezTo>
                      <a:cubicBezTo>
                        <a:pt x="210" y="404"/>
                        <a:pt x="202" y="410"/>
                        <a:pt x="196" y="418"/>
                      </a:cubicBezTo>
                      <a:cubicBezTo>
                        <a:pt x="190" y="410"/>
                        <a:pt x="182" y="404"/>
                        <a:pt x="172" y="401"/>
                      </a:cubicBezTo>
                      <a:cubicBezTo>
                        <a:pt x="163" y="397"/>
                        <a:pt x="151" y="393"/>
                        <a:pt x="136" y="388"/>
                      </a:cubicBezTo>
                      <a:cubicBezTo>
                        <a:pt x="136" y="388"/>
                        <a:pt x="136" y="388"/>
                        <a:pt x="136" y="388"/>
                      </a:cubicBezTo>
                      <a:cubicBezTo>
                        <a:pt x="121" y="383"/>
                        <a:pt x="113" y="390"/>
                        <a:pt x="109" y="396"/>
                      </a:cubicBezTo>
                      <a:cubicBezTo>
                        <a:pt x="108" y="397"/>
                        <a:pt x="107" y="398"/>
                        <a:pt x="104" y="398"/>
                      </a:cubicBezTo>
                      <a:cubicBezTo>
                        <a:pt x="101" y="398"/>
                        <a:pt x="100" y="397"/>
                        <a:pt x="100" y="396"/>
                      </a:cubicBezTo>
                      <a:cubicBezTo>
                        <a:pt x="95" y="390"/>
                        <a:pt x="87" y="383"/>
                        <a:pt x="73" y="388"/>
                      </a:cubicBezTo>
                      <a:cubicBezTo>
                        <a:pt x="72" y="388"/>
                        <a:pt x="72" y="388"/>
                        <a:pt x="72" y="388"/>
                      </a:cubicBezTo>
                      <a:cubicBezTo>
                        <a:pt x="58" y="393"/>
                        <a:pt x="45" y="397"/>
                        <a:pt x="36" y="401"/>
                      </a:cubicBezTo>
                      <a:cubicBezTo>
                        <a:pt x="32" y="402"/>
                        <a:pt x="28" y="404"/>
                        <a:pt x="25" y="406"/>
                      </a:cubicBezTo>
                      <a:cubicBezTo>
                        <a:pt x="25" y="25"/>
                        <a:pt x="25" y="25"/>
                        <a:pt x="25" y="25"/>
                      </a:cubicBezTo>
                      <a:lnTo>
                        <a:pt x="551" y="25"/>
                      </a:lnTo>
                      <a:close/>
                      <a:moveTo>
                        <a:pt x="208" y="471"/>
                      </a:moveTo>
                      <a:cubicBezTo>
                        <a:pt x="209" y="467"/>
                        <a:pt x="211" y="450"/>
                        <a:pt x="213" y="440"/>
                      </a:cubicBezTo>
                      <a:cubicBezTo>
                        <a:pt x="213" y="435"/>
                        <a:pt x="218" y="428"/>
                        <a:pt x="228" y="424"/>
                      </a:cubicBezTo>
                      <a:cubicBezTo>
                        <a:pt x="237" y="421"/>
                        <a:pt x="249" y="417"/>
                        <a:pt x="264" y="412"/>
                      </a:cubicBezTo>
                      <a:cubicBezTo>
                        <a:pt x="264" y="411"/>
                        <a:pt x="264" y="411"/>
                        <a:pt x="264" y="411"/>
                      </a:cubicBezTo>
                      <a:cubicBezTo>
                        <a:pt x="270" y="419"/>
                        <a:pt x="278" y="422"/>
                        <a:pt x="288" y="422"/>
                      </a:cubicBezTo>
                      <a:cubicBezTo>
                        <a:pt x="298" y="422"/>
                        <a:pt x="306" y="419"/>
                        <a:pt x="312" y="411"/>
                      </a:cubicBezTo>
                      <a:cubicBezTo>
                        <a:pt x="313" y="412"/>
                        <a:pt x="313" y="412"/>
                        <a:pt x="313" y="412"/>
                      </a:cubicBezTo>
                      <a:cubicBezTo>
                        <a:pt x="327" y="417"/>
                        <a:pt x="339" y="421"/>
                        <a:pt x="348" y="424"/>
                      </a:cubicBezTo>
                      <a:cubicBezTo>
                        <a:pt x="358" y="428"/>
                        <a:pt x="363" y="435"/>
                        <a:pt x="364" y="440"/>
                      </a:cubicBezTo>
                      <a:cubicBezTo>
                        <a:pt x="365" y="450"/>
                        <a:pt x="367" y="467"/>
                        <a:pt x="368" y="471"/>
                      </a:cubicBezTo>
                      <a:cubicBezTo>
                        <a:pt x="368" y="552"/>
                        <a:pt x="368" y="552"/>
                        <a:pt x="368" y="552"/>
                      </a:cubicBezTo>
                      <a:cubicBezTo>
                        <a:pt x="208" y="552"/>
                        <a:pt x="208" y="552"/>
                        <a:pt x="208" y="552"/>
                      </a:cubicBezTo>
                      <a:lnTo>
                        <a:pt x="208" y="471"/>
                      </a:lnTo>
                      <a:close/>
                      <a:moveTo>
                        <a:pt x="25" y="471"/>
                      </a:moveTo>
                      <a:cubicBezTo>
                        <a:pt x="25" y="467"/>
                        <a:pt x="28" y="450"/>
                        <a:pt x="29" y="440"/>
                      </a:cubicBezTo>
                      <a:cubicBezTo>
                        <a:pt x="29" y="435"/>
                        <a:pt x="34" y="428"/>
                        <a:pt x="44" y="424"/>
                      </a:cubicBezTo>
                      <a:cubicBezTo>
                        <a:pt x="51" y="422"/>
                        <a:pt x="62" y="418"/>
                        <a:pt x="80" y="412"/>
                      </a:cubicBezTo>
                      <a:cubicBezTo>
                        <a:pt x="80" y="411"/>
                        <a:pt x="80" y="411"/>
                        <a:pt x="80" y="411"/>
                      </a:cubicBezTo>
                      <a:cubicBezTo>
                        <a:pt x="86" y="419"/>
                        <a:pt x="94" y="422"/>
                        <a:pt x="104" y="422"/>
                      </a:cubicBezTo>
                      <a:cubicBezTo>
                        <a:pt x="114" y="422"/>
                        <a:pt x="122" y="419"/>
                        <a:pt x="128" y="411"/>
                      </a:cubicBezTo>
                      <a:cubicBezTo>
                        <a:pt x="129" y="412"/>
                        <a:pt x="129" y="412"/>
                        <a:pt x="129" y="412"/>
                      </a:cubicBezTo>
                      <a:cubicBezTo>
                        <a:pt x="143" y="417"/>
                        <a:pt x="155" y="421"/>
                        <a:pt x="164" y="424"/>
                      </a:cubicBezTo>
                      <a:cubicBezTo>
                        <a:pt x="175" y="428"/>
                        <a:pt x="179" y="435"/>
                        <a:pt x="180" y="440"/>
                      </a:cubicBezTo>
                      <a:cubicBezTo>
                        <a:pt x="181" y="450"/>
                        <a:pt x="183" y="467"/>
                        <a:pt x="184" y="471"/>
                      </a:cubicBezTo>
                      <a:cubicBezTo>
                        <a:pt x="184" y="552"/>
                        <a:pt x="184" y="552"/>
                        <a:pt x="184" y="552"/>
                      </a:cubicBezTo>
                      <a:cubicBezTo>
                        <a:pt x="25" y="552"/>
                        <a:pt x="25" y="552"/>
                        <a:pt x="25" y="552"/>
                      </a:cubicBezTo>
                      <a:lnTo>
                        <a:pt x="25" y="471"/>
                      </a:lnTo>
                      <a:close/>
                      <a:moveTo>
                        <a:pt x="392" y="552"/>
                      </a:moveTo>
                      <a:cubicBezTo>
                        <a:pt x="392" y="471"/>
                        <a:pt x="392" y="471"/>
                        <a:pt x="392" y="471"/>
                      </a:cubicBezTo>
                      <a:cubicBezTo>
                        <a:pt x="393" y="467"/>
                        <a:pt x="395" y="450"/>
                        <a:pt x="396" y="440"/>
                      </a:cubicBezTo>
                      <a:cubicBezTo>
                        <a:pt x="397" y="435"/>
                        <a:pt x="401" y="428"/>
                        <a:pt x="412" y="424"/>
                      </a:cubicBezTo>
                      <a:cubicBezTo>
                        <a:pt x="421" y="421"/>
                        <a:pt x="433" y="417"/>
                        <a:pt x="447" y="412"/>
                      </a:cubicBezTo>
                      <a:cubicBezTo>
                        <a:pt x="448" y="411"/>
                        <a:pt x="448" y="411"/>
                        <a:pt x="448" y="411"/>
                      </a:cubicBezTo>
                      <a:cubicBezTo>
                        <a:pt x="454" y="419"/>
                        <a:pt x="462" y="422"/>
                        <a:pt x="472" y="422"/>
                      </a:cubicBezTo>
                      <a:cubicBezTo>
                        <a:pt x="482" y="422"/>
                        <a:pt x="490" y="419"/>
                        <a:pt x="496" y="411"/>
                      </a:cubicBezTo>
                      <a:cubicBezTo>
                        <a:pt x="496" y="412"/>
                        <a:pt x="496" y="412"/>
                        <a:pt x="496" y="412"/>
                      </a:cubicBezTo>
                      <a:cubicBezTo>
                        <a:pt x="511" y="417"/>
                        <a:pt x="523" y="421"/>
                        <a:pt x="532" y="424"/>
                      </a:cubicBezTo>
                      <a:cubicBezTo>
                        <a:pt x="542" y="428"/>
                        <a:pt x="547" y="435"/>
                        <a:pt x="547" y="440"/>
                      </a:cubicBezTo>
                      <a:cubicBezTo>
                        <a:pt x="548" y="450"/>
                        <a:pt x="551" y="467"/>
                        <a:pt x="551" y="471"/>
                      </a:cubicBezTo>
                      <a:cubicBezTo>
                        <a:pt x="551" y="552"/>
                        <a:pt x="551" y="552"/>
                        <a:pt x="551" y="552"/>
                      </a:cubicBezTo>
                      <a:lnTo>
                        <a:pt x="392" y="552"/>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452" name="Google Shape;452;p66"/>
                <p:cNvSpPr/>
                <p:nvPr/>
              </p:nvSpPr>
              <p:spPr>
                <a:xfrm>
                  <a:off x="2744103" y="2338529"/>
                  <a:ext cx="739775" cy="314325"/>
                </a:xfrm>
                <a:custGeom>
                  <a:avLst/>
                  <a:gdLst/>
                  <a:ahLst/>
                  <a:cxnLst/>
                  <a:rect l="l" t="t" r="r" b="b"/>
                  <a:pathLst>
                    <a:path w="455" h="192" extrusionOk="0">
                      <a:moveTo>
                        <a:pt x="43" y="192"/>
                      </a:moveTo>
                      <a:cubicBezTo>
                        <a:pt x="44" y="192"/>
                        <a:pt x="44" y="192"/>
                        <a:pt x="44" y="192"/>
                      </a:cubicBezTo>
                      <a:cubicBezTo>
                        <a:pt x="62" y="192"/>
                        <a:pt x="83" y="174"/>
                        <a:pt x="86" y="133"/>
                      </a:cubicBezTo>
                      <a:cubicBezTo>
                        <a:pt x="87" y="114"/>
                        <a:pt x="80" y="102"/>
                        <a:pt x="74" y="95"/>
                      </a:cubicBezTo>
                      <a:cubicBezTo>
                        <a:pt x="68" y="89"/>
                        <a:pt x="62" y="86"/>
                        <a:pt x="56" y="84"/>
                      </a:cubicBezTo>
                      <a:cubicBezTo>
                        <a:pt x="57" y="77"/>
                        <a:pt x="59" y="65"/>
                        <a:pt x="60" y="57"/>
                      </a:cubicBezTo>
                      <a:cubicBezTo>
                        <a:pt x="60" y="52"/>
                        <a:pt x="65" y="44"/>
                        <a:pt x="75" y="40"/>
                      </a:cubicBezTo>
                      <a:cubicBezTo>
                        <a:pt x="87" y="36"/>
                        <a:pt x="103" y="31"/>
                        <a:pt x="111" y="28"/>
                      </a:cubicBezTo>
                      <a:cubicBezTo>
                        <a:pt x="111" y="28"/>
                        <a:pt x="111" y="28"/>
                        <a:pt x="111" y="28"/>
                      </a:cubicBezTo>
                      <a:cubicBezTo>
                        <a:pt x="117" y="35"/>
                        <a:pt x="125" y="39"/>
                        <a:pt x="135" y="39"/>
                      </a:cubicBezTo>
                      <a:cubicBezTo>
                        <a:pt x="145" y="39"/>
                        <a:pt x="153" y="35"/>
                        <a:pt x="159" y="28"/>
                      </a:cubicBezTo>
                      <a:cubicBezTo>
                        <a:pt x="160" y="28"/>
                        <a:pt x="160" y="28"/>
                        <a:pt x="160" y="28"/>
                      </a:cubicBezTo>
                      <a:cubicBezTo>
                        <a:pt x="167" y="31"/>
                        <a:pt x="183" y="36"/>
                        <a:pt x="195" y="40"/>
                      </a:cubicBezTo>
                      <a:cubicBezTo>
                        <a:pt x="206" y="44"/>
                        <a:pt x="210" y="52"/>
                        <a:pt x="211" y="57"/>
                      </a:cubicBezTo>
                      <a:cubicBezTo>
                        <a:pt x="211" y="65"/>
                        <a:pt x="213" y="77"/>
                        <a:pt x="214" y="84"/>
                      </a:cubicBezTo>
                      <a:cubicBezTo>
                        <a:pt x="208" y="86"/>
                        <a:pt x="202" y="90"/>
                        <a:pt x="197" y="95"/>
                      </a:cubicBezTo>
                      <a:cubicBezTo>
                        <a:pt x="191" y="102"/>
                        <a:pt x="184" y="114"/>
                        <a:pt x="185" y="133"/>
                      </a:cubicBezTo>
                      <a:cubicBezTo>
                        <a:pt x="188" y="174"/>
                        <a:pt x="208" y="192"/>
                        <a:pt x="227" y="192"/>
                      </a:cubicBezTo>
                      <a:cubicBezTo>
                        <a:pt x="227" y="192"/>
                        <a:pt x="227" y="192"/>
                        <a:pt x="227" y="192"/>
                      </a:cubicBezTo>
                      <a:cubicBezTo>
                        <a:pt x="246" y="192"/>
                        <a:pt x="266" y="174"/>
                        <a:pt x="269" y="133"/>
                      </a:cubicBezTo>
                      <a:cubicBezTo>
                        <a:pt x="271" y="114"/>
                        <a:pt x="264" y="102"/>
                        <a:pt x="257" y="95"/>
                      </a:cubicBezTo>
                      <a:cubicBezTo>
                        <a:pt x="252" y="89"/>
                        <a:pt x="246" y="86"/>
                        <a:pt x="240" y="84"/>
                      </a:cubicBezTo>
                      <a:cubicBezTo>
                        <a:pt x="241" y="77"/>
                        <a:pt x="243" y="65"/>
                        <a:pt x="243" y="57"/>
                      </a:cubicBezTo>
                      <a:cubicBezTo>
                        <a:pt x="244" y="52"/>
                        <a:pt x="248" y="44"/>
                        <a:pt x="259" y="40"/>
                      </a:cubicBezTo>
                      <a:cubicBezTo>
                        <a:pt x="271" y="36"/>
                        <a:pt x="287" y="31"/>
                        <a:pt x="295" y="28"/>
                      </a:cubicBezTo>
                      <a:cubicBezTo>
                        <a:pt x="295" y="28"/>
                        <a:pt x="295" y="28"/>
                        <a:pt x="295" y="28"/>
                      </a:cubicBezTo>
                      <a:cubicBezTo>
                        <a:pt x="301" y="35"/>
                        <a:pt x="309" y="39"/>
                        <a:pt x="319" y="39"/>
                      </a:cubicBezTo>
                      <a:cubicBezTo>
                        <a:pt x="329" y="39"/>
                        <a:pt x="337" y="35"/>
                        <a:pt x="343" y="28"/>
                      </a:cubicBezTo>
                      <a:cubicBezTo>
                        <a:pt x="343" y="28"/>
                        <a:pt x="343" y="28"/>
                        <a:pt x="343" y="28"/>
                      </a:cubicBezTo>
                      <a:cubicBezTo>
                        <a:pt x="351" y="31"/>
                        <a:pt x="367" y="36"/>
                        <a:pt x="379" y="40"/>
                      </a:cubicBezTo>
                      <a:cubicBezTo>
                        <a:pt x="389" y="44"/>
                        <a:pt x="394" y="52"/>
                        <a:pt x="394" y="57"/>
                      </a:cubicBezTo>
                      <a:cubicBezTo>
                        <a:pt x="395" y="65"/>
                        <a:pt x="397" y="77"/>
                        <a:pt x="398" y="84"/>
                      </a:cubicBezTo>
                      <a:cubicBezTo>
                        <a:pt x="392" y="86"/>
                        <a:pt x="386" y="90"/>
                        <a:pt x="381" y="95"/>
                      </a:cubicBezTo>
                      <a:cubicBezTo>
                        <a:pt x="375" y="102"/>
                        <a:pt x="367" y="114"/>
                        <a:pt x="369" y="133"/>
                      </a:cubicBezTo>
                      <a:cubicBezTo>
                        <a:pt x="372" y="174"/>
                        <a:pt x="392" y="192"/>
                        <a:pt x="411" y="192"/>
                      </a:cubicBezTo>
                      <a:cubicBezTo>
                        <a:pt x="411" y="192"/>
                        <a:pt x="411" y="192"/>
                        <a:pt x="411" y="192"/>
                      </a:cubicBezTo>
                      <a:cubicBezTo>
                        <a:pt x="430" y="192"/>
                        <a:pt x="450" y="174"/>
                        <a:pt x="453" y="133"/>
                      </a:cubicBezTo>
                      <a:cubicBezTo>
                        <a:pt x="455" y="114"/>
                        <a:pt x="448" y="102"/>
                        <a:pt x="441" y="95"/>
                      </a:cubicBezTo>
                      <a:cubicBezTo>
                        <a:pt x="436" y="89"/>
                        <a:pt x="429" y="85"/>
                        <a:pt x="423" y="83"/>
                      </a:cubicBezTo>
                      <a:cubicBezTo>
                        <a:pt x="422" y="79"/>
                        <a:pt x="420" y="63"/>
                        <a:pt x="419" y="54"/>
                      </a:cubicBezTo>
                      <a:cubicBezTo>
                        <a:pt x="417" y="38"/>
                        <a:pt x="405" y="24"/>
                        <a:pt x="387" y="17"/>
                      </a:cubicBezTo>
                      <a:cubicBezTo>
                        <a:pt x="375" y="13"/>
                        <a:pt x="359" y="8"/>
                        <a:pt x="351" y="5"/>
                      </a:cubicBezTo>
                      <a:cubicBezTo>
                        <a:pt x="350" y="5"/>
                        <a:pt x="350" y="5"/>
                        <a:pt x="350" y="5"/>
                      </a:cubicBezTo>
                      <a:cubicBezTo>
                        <a:pt x="336" y="0"/>
                        <a:pt x="328" y="6"/>
                        <a:pt x="324" y="12"/>
                      </a:cubicBezTo>
                      <a:cubicBezTo>
                        <a:pt x="323" y="14"/>
                        <a:pt x="322" y="14"/>
                        <a:pt x="319" y="14"/>
                      </a:cubicBezTo>
                      <a:cubicBezTo>
                        <a:pt x="316" y="14"/>
                        <a:pt x="315" y="14"/>
                        <a:pt x="314" y="12"/>
                      </a:cubicBezTo>
                      <a:cubicBezTo>
                        <a:pt x="310" y="6"/>
                        <a:pt x="302" y="0"/>
                        <a:pt x="287" y="5"/>
                      </a:cubicBezTo>
                      <a:cubicBezTo>
                        <a:pt x="287" y="5"/>
                        <a:pt x="287" y="5"/>
                        <a:pt x="287" y="5"/>
                      </a:cubicBezTo>
                      <a:cubicBezTo>
                        <a:pt x="279" y="8"/>
                        <a:pt x="263" y="13"/>
                        <a:pt x="251" y="17"/>
                      </a:cubicBezTo>
                      <a:cubicBezTo>
                        <a:pt x="241" y="21"/>
                        <a:pt x="233" y="27"/>
                        <a:pt x="227" y="34"/>
                      </a:cubicBezTo>
                      <a:cubicBezTo>
                        <a:pt x="221" y="27"/>
                        <a:pt x="213" y="21"/>
                        <a:pt x="203" y="17"/>
                      </a:cubicBezTo>
                      <a:cubicBezTo>
                        <a:pt x="191" y="13"/>
                        <a:pt x="175" y="8"/>
                        <a:pt x="167" y="5"/>
                      </a:cubicBezTo>
                      <a:cubicBezTo>
                        <a:pt x="167" y="5"/>
                        <a:pt x="167" y="5"/>
                        <a:pt x="167" y="5"/>
                      </a:cubicBezTo>
                      <a:cubicBezTo>
                        <a:pt x="152" y="0"/>
                        <a:pt x="144" y="6"/>
                        <a:pt x="140" y="12"/>
                      </a:cubicBezTo>
                      <a:cubicBezTo>
                        <a:pt x="139" y="14"/>
                        <a:pt x="138" y="14"/>
                        <a:pt x="135" y="14"/>
                      </a:cubicBezTo>
                      <a:cubicBezTo>
                        <a:pt x="132" y="14"/>
                        <a:pt x="131" y="14"/>
                        <a:pt x="130" y="12"/>
                      </a:cubicBezTo>
                      <a:cubicBezTo>
                        <a:pt x="126" y="6"/>
                        <a:pt x="118" y="0"/>
                        <a:pt x="104" y="5"/>
                      </a:cubicBezTo>
                      <a:cubicBezTo>
                        <a:pt x="103" y="5"/>
                        <a:pt x="103" y="5"/>
                        <a:pt x="103" y="5"/>
                      </a:cubicBezTo>
                      <a:cubicBezTo>
                        <a:pt x="95" y="8"/>
                        <a:pt x="79" y="13"/>
                        <a:pt x="67" y="17"/>
                      </a:cubicBezTo>
                      <a:cubicBezTo>
                        <a:pt x="49" y="24"/>
                        <a:pt x="37" y="38"/>
                        <a:pt x="35" y="54"/>
                      </a:cubicBezTo>
                      <a:cubicBezTo>
                        <a:pt x="34" y="63"/>
                        <a:pt x="32" y="79"/>
                        <a:pt x="31" y="83"/>
                      </a:cubicBezTo>
                      <a:cubicBezTo>
                        <a:pt x="25" y="86"/>
                        <a:pt x="19" y="89"/>
                        <a:pt x="13" y="95"/>
                      </a:cubicBezTo>
                      <a:cubicBezTo>
                        <a:pt x="7" y="102"/>
                        <a:pt x="0" y="114"/>
                        <a:pt x="1" y="133"/>
                      </a:cubicBezTo>
                      <a:cubicBezTo>
                        <a:pt x="4" y="174"/>
                        <a:pt x="24" y="192"/>
                        <a:pt x="43" y="192"/>
                      </a:cubicBezTo>
                      <a:close/>
                      <a:moveTo>
                        <a:pt x="429" y="131"/>
                      </a:moveTo>
                      <a:cubicBezTo>
                        <a:pt x="427" y="156"/>
                        <a:pt x="417" y="167"/>
                        <a:pt x="411" y="167"/>
                      </a:cubicBezTo>
                      <a:cubicBezTo>
                        <a:pt x="411" y="167"/>
                        <a:pt x="411" y="167"/>
                        <a:pt x="411" y="167"/>
                      </a:cubicBezTo>
                      <a:cubicBezTo>
                        <a:pt x="405" y="167"/>
                        <a:pt x="395" y="156"/>
                        <a:pt x="393" y="131"/>
                      </a:cubicBezTo>
                      <a:cubicBezTo>
                        <a:pt x="393" y="123"/>
                        <a:pt x="395" y="116"/>
                        <a:pt x="399" y="112"/>
                      </a:cubicBezTo>
                      <a:cubicBezTo>
                        <a:pt x="403" y="107"/>
                        <a:pt x="409" y="106"/>
                        <a:pt x="411" y="106"/>
                      </a:cubicBezTo>
                      <a:cubicBezTo>
                        <a:pt x="411" y="106"/>
                        <a:pt x="411" y="106"/>
                        <a:pt x="411" y="106"/>
                      </a:cubicBezTo>
                      <a:cubicBezTo>
                        <a:pt x="413" y="106"/>
                        <a:pt x="419" y="107"/>
                        <a:pt x="423" y="112"/>
                      </a:cubicBezTo>
                      <a:cubicBezTo>
                        <a:pt x="428" y="116"/>
                        <a:pt x="429" y="123"/>
                        <a:pt x="429" y="131"/>
                      </a:cubicBezTo>
                      <a:close/>
                      <a:moveTo>
                        <a:pt x="245" y="131"/>
                      </a:moveTo>
                      <a:cubicBezTo>
                        <a:pt x="243" y="156"/>
                        <a:pt x="234" y="167"/>
                        <a:pt x="227" y="167"/>
                      </a:cubicBezTo>
                      <a:cubicBezTo>
                        <a:pt x="227" y="167"/>
                        <a:pt x="227" y="167"/>
                        <a:pt x="227" y="167"/>
                      </a:cubicBezTo>
                      <a:cubicBezTo>
                        <a:pt x="221" y="167"/>
                        <a:pt x="211" y="156"/>
                        <a:pt x="210" y="131"/>
                      </a:cubicBezTo>
                      <a:cubicBezTo>
                        <a:pt x="209" y="123"/>
                        <a:pt x="211" y="116"/>
                        <a:pt x="215" y="112"/>
                      </a:cubicBezTo>
                      <a:cubicBezTo>
                        <a:pt x="219" y="107"/>
                        <a:pt x="225" y="106"/>
                        <a:pt x="227" y="106"/>
                      </a:cubicBezTo>
                      <a:cubicBezTo>
                        <a:pt x="227" y="106"/>
                        <a:pt x="227" y="106"/>
                        <a:pt x="227" y="106"/>
                      </a:cubicBezTo>
                      <a:cubicBezTo>
                        <a:pt x="229" y="106"/>
                        <a:pt x="235" y="107"/>
                        <a:pt x="239" y="112"/>
                      </a:cubicBezTo>
                      <a:cubicBezTo>
                        <a:pt x="244" y="116"/>
                        <a:pt x="245" y="123"/>
                        <a:pt x="245" y="131"/>
                      </a:cubicBezTo>
                      <a:close/>
                      <a:moveTo>
                        <a:pt x="31" y="112"/>
                      </a:moveTo>
                      <a:cubicBezTo>
                        <a:pt x="35" y="107"/>
                        <a:pt x="41" y="106"/>
                        <a:pt x="43" y="106"/>
                      </a:cubicBezTo>
                      <a:cubicBezTo>
                        <a:pt x="44" y="106"/>
                        <a:pt x="44" y="106"/>
                        <a:pt x="44" y="106"/>
                      </a:cubicBezTo>
                      <a:cubicBezTo>
                        <a:pt x="46" y="106"/>
                        <a:pt x="51" y="107"/>
                        <a:pt x="56" y="112"/>
                      </a:cubicBezTo>
                      <a:cubicBezTo>
                        <a:pt x="60" y="116"/>
                        <a:pt x="62" y="123"/>
                        <a:pt x="61" y="131"/>
                      </a:cubicBezTo>
                      <a:cubicBezTo>
                        <a:pt x="59" y="156"/>
                        <a:pt x="50" y="167"/>
                        <a:pt x="44" y="167"/>
                      </a:cubicBezTo>
                      <a:cubicBezTo>
                        <a:pt x="43" y="167"/>
                        <a:pt x="43" y="167"/>
                        <a:pt x="43" y="167"/>
                      </a:cubicBezTo>
                      <a:cubicBezTo>
                        <a:pt x="37" y="167"/>
                        <a:pt x="27" y="156"/>
                        <a:pt x="26" y="131"/>
                      </a:cubicBezTo>
                      <a:cubicBezTo>
                        <a:pt x="25" y="123"/>
                        <a:pt x="27" y="116"/>
                        <a:pt x="31" y="112"/>
                      </a:cubicBez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453" name="Google Shape;453;p66"/>
                <p:cNvSpPr/>
                <p:nvPr/>
              </p:nvSpPr>
              <p:spPr>
                <a:xfrm>
                  <a:off x="2893328" y="2165491"/>
                  <a:ext cx="141288" cy="179388"/>
                </a:xfrm>
                <a:custGeom>
                  <a:avLst/>
                  <a:gdLst/>
                  <a:ahLst/>
                  <a:cxnLst/>
                  <a:rect l="l" t="t" r="r" b="b"/>
                  <a:pathLst>
                    <a:path w="87" h="110" extrusionOk="0">
                      <a:moveTo>
                        <a:pt x="43" y="110"/>
                      </a:moveTo>
                      <a:cubicBezTo>
                        <a:pt x="44" y="110"/>
                        <a:pt x="44" y="110"/>
                        <a:pt x="44" y="110"/>
                      </a:cubicBezTo>
                      <a:cubicBezTo>
                        <a:pt x="62" y="110"/>
                        <a:pt x="83" y="92"/>
                        <a:pt x="85" y="52"/>
                      </a:cubicBezTo>
                      <a:cubicBezTo>
                        <a:pt x="87" y="32"/>
                        <a:pt x="80" y="20"/>
                        <a:pt x="74" y="14"/>
                      </a:cubicBezTo>
                      <a:cubicBezTo>
                        <a:pt x="64" y="3"/>
                        <a:pt x="51" y="0"/>
                        <a:pt x="44" y="0"/>
                      </a:cubicBezTo>
                      <a:cubicBezTo>
                        <a:pt x="43" y="0"/>
                        <a:pt x="43" y="0"/>
                        <a:pt x="43" y="0"/>
                      </a:cubicBezTo>
                      <a:cubicBezTo>
                        <a:pt x="35" y="0"/>
                        <a:pt x="23" y="3"/>
                        <a:pt x="13" y="14"/>
                      </a:cubicBezTo>
                      <a:cubicBezTo>
                        <a:pt x="7" y="20"/>
                        <a:pt x="0" y="32"/>
                        <a:pt x="1" y="52"/>
                      </a:cubicBezTo>
                      <a:cubicBezTo>
                        <a:pt x="4" y="92"/>
                        <a:pt x="24" y="110"/>
                        <a:pt x="43" y="110"/>
                      </a:cubicBezTo>
                      <a:close/>
                      <a:moveTo>
                        <a:pt x="31" y="30"/>
                      </a:moveTo>
                      <a:cubicBezTo>
                        <a:pt x="35" y="26"/>
                        <a:pt x="41" y="24"/>
                        <a:pt x="43" y="24"/>
                      </a:cubicBezTo>
                      <a:cubicBezTo>
                        <a:pt x="44" y="24"/>
                        <a:pt x="44" y="24"/>
                        <a:pt x="44" y="24"/>
                      </a:cubicBezTo>
                      <a:cubicBezTo>
                        <a:pt x="45" y="24"/>
                        <a:pt x="51" y="26"/>
                        <a:pt x="56" y="30"/>
                      </a:cubicBezTo>
                      <a:cubicBezTo>
                        <a:pt x="60" y="35"/>
                        <a:pt x="62" y="41"/>
                        <a:pt x="61" y="50"/>
                      </a:cubicBezTo>
                      <a:cubicBezTo>
                        <a:pt x="59" y="74"/>
                        <a:pt x="50" y="85"/>
                        <a:pt x="44" y="85"/>
                      </a:cubicBezTo>
                      <a:cubicBezTo>
                        <a:pt x="43" y="85"/>
                        <a:pt x="43" y="85"/>
                        <a:pt x="43" y="85"/>
                      </a:cubicBezTo>
                      <a:cubicBezTo>
                        <a:pt x="37" y="85"/>
                        <a:pt x="27" y="74"/>
                        <a:pt x="26" y="50"/>
                      </a:cubicBezTo>
                      <a:cubicBezTo>
                        <a:pt x="25" y="41"/>
                        <a:pt x="27" y="35"/>
                        <a:pt x="31" y="30"/>
                      </a:cubicBez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sp>
              <p:nvSpPr>
                <p:cNvPr id="454" name="Google Shape;454;p66"/>
                <p:cNvSpPr/>
                <p:nvPr/>
              </p:nvSpPr>
              <p:spPr>
                <a:xfrm>
                  <a:off x="3193365" y="2165491"/>
                  <a:ext cx="141288" cy="179388"/>
                </a:xfrm>
                <a:custGeom>
                  <a:avLst/>
                  <a:gdLst/>
                  <a:ahLst/>
                  <a:cxnLst/>
                  <a:rect l="l" t="t" r="r" b="b"/>
                  <a:pathLst>
                    <a:path w="87" h="110" extrusionOk="0">
                      <a:moveTo>
                        <a:pt x="43" y="110"/>
                      </a:moveTo>
                      <a:cubicBezTo>
                        <a:pt x="43" y="110"/>
                        <a:pt x="43" y="110"/>
                        <a:pt x="43" y="110"/>
                      </a:cubicBezTo>
                      <a:cubicBezTo>
                        <a:pt x="62" y="110"/>
                        <a:pt x="82" y="92"/>
                        <a:pt x="85" y="52"/>
                      </a:cubicBezTo>
                      <a:cubicBezTo>
                        <a:pt x="87" y="32"/>
                        <a:pt x="80" y="20"/>
                        <a:pt x="73" y="14"/>
                      </a:cubicBezTo>
                      <a:cubicBezTo>
                        <a:pt x="64" y="3"/>
                        <a:pt x="51" y="0"/>
                        <a:pt x="43" y="0"/>
                      </a:cubicBezTo>
                      <a:cubicBezTo>
                        <a:pt x="43" y="0"/>
                        <a:pt x="43" y="0"/>
                        <a:pt x="43" y="0"/>
                      </a:cubicBezTo>
                      <a:cubicBezTo>
                        <a:pt x="35" y="0"/>
                        <a:pt x="22" y="3"/>
                        <a:pt x="13" y="14"/>
                      </a:cubicBezTo>
                      <a:cubicBezTo>
                        <a:pt x="7" y="20"/>
                        <a:pt x="0" y="32"/>
                        <a:pt x="1" y="52"/>
                      </a:cubicBezTo>
                      <a:cubicBezTo>
                        <a:pt x="4" y="92"/>
                        <a:pt x="24" y="110"/>
                        <a:pt x="43" y="110"/>
                      </a:cubicBezTo>
                      <a:close/>
                      <a:moveTo>
                        <a:pt x="31" y="30"/>
                      </a:moveTo>
                      <a:cubicBezTo>
                        <a:pt x="35" y="26"/>
                        <a:pt x="41" y="24"/>
                        <a:pt x="43" y="24"/>
                      </a:cubicBezTo>
                      <a:cubicBezTo>
                        <a:pt x="43" y="24"/>
                        <a:pt x="43" y="24"/>
                        <a:pt x="43" y="24"/>
                      </a:cubicBezTo>
                      <a:cubicBezTo>
                        <a:pt x="45" y="24"/>
                        <a:pt x="51" y="26"/>
                        <a:pt x="55" y="30"/>
                      </a:cubicBezTo>
                      <a:cubicBezTo>
                        <a:pt x="60" y="35"/>
                        <a:pt x="61" y="41"/>
                        <a:pt x="61" y="50"/>
                      </a:cubicBezTo>
                      <a:cubicBezTo>
                        <a:pt x="59" y="74"/>
                        <a:pt x="50" y="85"/>
                        <a:pt x="43" y="85"/>
                      </a:cubicBezTo>
                      <a:cubicBezTo>
                        <a:pt x="43" y="85"/>
                        <a:pt x="43" y="85"/>
                        <a:pt x="43" y="85"/>
                      </a:cubicBezTo>
                      <a:cubicBezTo>
                        <a:pt x="37" y="85"/>
                        <a:pt x="27" y="74"/>
                        <a:pt x="25" y="50"/>
                      </a:cubicBezTo>
                      <a:cubicBezTo>
                        <a:pt x="25" y="41"/>
                        <a:pt x="27" y="35"/>
                        <a:pt x="31" y="30"/>
                      </a:cubicBezTo>
                      <a:close/>
                    </a:path>
                  </a:pathLst>
                </a:custGeom>
                <a:solidFill>
                  <a:srgbClr val="00875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Arial"/>
                    <a:ea typeface="Arial"/>
                    <a:cs typeface="Arial"/>
                    <a:sym typeface="Arial"/>
                  </a:endParaRPr>
                </a:p>
              </p:txBody>
            </p:sp>
          </p:grpSp>
          <p:sp>
            <p:nvSpPr>
              <p:cNvPr id="455" name="Google Shape;455;p66"/>
              <p:cNvSpPr txBox="1"/>
              <p:nvPr/>
            </p:nvSpPr>
            <p:spPr>
              <a:xfrm>
                <a:off x="629011" y="2046118"/>
                <a:ext cx="1691945" cy="338455"/>
              </a:xfrm>
              <a:prstGeom prst="rect">
                <a:avLst/>
              </a:prstGeom>
              <a:noFill/>
              <a:ln>
                <a:noFill/>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Clr>
                    <a:srgbClr val="000000"/>
                  </a:buClr>
                  <a:buSzPts val="1000"/>
                  <a:buFont typeface="Arial"/>
                  <a:buNone/>
                </a:pPr>
                <a:r>
                  <a:rPr lang="en-US" sz="1000" b="1" i="0" u="none" strike="noStrike" cap="none">
                    <a:solidFill>
                      <a:srgbClr val="008751"/>
                    </a:solidFill>
                    <a:latin typeface="Arial"/>
                    <a:ea typeface="Arial"/>
                    <a:cs typeface="Arial"/>
                    <a:sym typeface="Arial"/>
                  </a:rPr>
                  <a:t>Telephone Interviews</a:t>
                </a:r>
                <a:endParaRPr sz="850" b="0" i="0" u="none" strike="noStrike" cap="none">
                  <a:solidFill>
                    <a:schemeClr val="dk1"/>
                  </a:solidFill>
                  <a:latin typeface="Arial"/>
                  <a:ea typeface="Arial"/>
                  <a:cs typeface="Arial"/>
                  <a:sym typeface="Arial"/>
                </a:endParaRPr>
              </a:p>
            </p:txBody>
          </p:sp>
          <p:sp>
            <p:nvSpPr>
              <p:cNvPr id="456" name="Google Shape;456;p66"/>
              <p:cNvSpPr txBox="1"/>
              <p:nvPr/>
            </p:nvSpPr>
            <p:spPr>
              <a:xfrm>
                <a:off x="2916456" y="1941145"/>
                <a:ext cx="682167" cy="338455"/>
              </a:xfrm>
              <a:prstGeom prst="rect">
                <a:avLst/>
              </a:prstGeom>
              <a:noFill/>
              <a:ln>
                <a:noFill/>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Clr>
                    <a:srgbClr val="000000"/>
                  </a:buClr>
                  <a:buSzPts val="1000"/>
                  <a:buFont typeface="Arial"/>
                  <a:buNone/>
                </a:pPr>
                <a:r>
                  <a:rPr lang="en-US" sz="1000" b="1" i="0" u="none" strike="noStrike" cap="none">
                    <a:solidFill>
                      <a:srgbClr val="008751"/>
                    </a:solidFill>
                    <a:latin typeface="Arial"/>
                    <a:ea typeface="Arial"/>
                    <a:cs typeface="Arial"/>
                    <a:sym typeface="Arial"/>
                  </a:rPr>
                  <a:t>English</a:t>
                </a:r>
                <a:endParaRPr sz="850" b="0" i="0" u="none" strike="noStrike" cap="none">
                  <a:solidFill>
                    <a:schemeClr val="dk1"/>
                  </a:solidFill>
                  <a:latin typeface="Arial"/>
                  <a:ea typeface="Arial"/>
                  <a:cs typeface="Arial"/>
                  <a:sym typeface="Arial"/>
                </a:endParaRPr>
              </a:p>
            </p:txBody>
          </p:sp>
          <p:sp>
            <p:nvSpPr>
              <p:cNvPr id="457" name="Google Shape;457;p66"/>
              <p:cNvSpPr txBox="1"/>
              <p:nvPr/>
            </p:nvSpPr>
            <p:spPr>
              <a:xfrm>
                <a:off x="2839113" y="2133573"/>
                <a:ext cx="1239412" cy="338454"/>
              </a:xfrm>
              <a:prstGeom prst="rect">
                <a:avLst/>
              </a:prstGeom>
              <a:noFill/>
              <a:ln>
                <a:noFill/>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Clr>
                    <a:srgbClr val="000000"/>
                  </a:buClr>
                  <a:buSzPts val="1000"/>
                  <a:buFont typeface="Arial"/>
                  <a:buNone/>
                </a:pPr>
                <a:r>
                  <a:rPr lang="en-US" sz="1000" b="1" i="0" u="none" strike="noStrike" cap="none">
                    <a:solidFill>
                      <a:srgbClr val="008751"/>
                    </a:solidFill>
                    <a:latin typeface="Arial"/>
                    <a:ea typeface="Arial"/>
                    <a:cs typeface="Arial"/>
                    <a:sym typeface="Arial"/>
                  </a:rPr>
                  <a:t>Pidgin English</a:t>
                </a:r>
                <a:endParaRPr sz="850" b="0" i="0" u="none" strike="noStrike" cap="none">
                  <a:solidFill>
                    <a:schemeClr val="dk1"/>
                  </a:solidFill>
                  <a:latin typeface="Arial"/>
                  <a:ea typeface="Arial"/>
                  <a:cs typeface="Arial"/>
                  <a:sym typeface="Arial"/>
                </a:endParaRPr>
              </a:p>
            </p:txBody>
          </p:sp>
          <p:sp>
            <p:nvSpPr>
              <p:cNvPr id="458" name="Google Shape;458;p66"/>
              <p:cNvSpPr txBox="1"/>
              <p:nvPr/>
            </p:nvSpPr>
            <p:spPr>
              <a:xfrm>
                <a:off x="4095249" y="1932499"/>
                <a:ext cx="682167" cy="338455"/>
              </a:xfrm>
              <a:prstGeom prst="rect">
                <a:avLst/>
              </a:prstGeom>
              <a:noFill/>
              <a:ln>
                <a:noFill/>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Clr>
                    <a:srgbClr val="000000"/>
                  </a:buClr>
                  <a:buSzPts val="1000"/>
                  <a:buFont typeface="Arial"/>
                  <a:buNone/>
                </a:pPr>
                <a:r>
                  <a:rPr lang="en-US" sz="1000" b="1" i="0" u="none" strike="noStrike" cap="none">
                    <a:solidFill>
                      <a:srgbClr val="008751"/>
                    </a:solidFill>
                    <a:latin typeface="Arial"/>
                    <a:ea typeface="Arial"/>
                    <a:cs typeface="Arial"/>
                    <a:sym typeface="Arial"/>
                  </a:rPr>
                  <a:t>Yoruba</a:t>
                </a:r>
                <a:endParaRPr sz="850" b="0" i="0" u="none" strike="noStrike" cap="none">
                  <a:solidFill>
                    <a:schemeClr val="dk1"/>
                  </a:solidFill>
                  <a:latin typeface="Arial"/>
                  <a:ea typeface="Arial"/>
                  <a:cs typeface="Arial"/>
                  <a:sym typeface="Arial"/>
                </a:endParaRPr>
              </a:p>
            </p:txBody>
          </p:sp>
          <p:sp>
            <p:nvSpPr>
              <p:cNvPr id="459" name="Google Shape;459;p66"/>
              <p:cNvSpPr txBox="1"/>
              <p:nvPr/>
            </p:nvSpPr>
            <p:spPr>
              <a:xfrm>
                <a:off x="3505852" y="1923852"/>
                <a:ext cx="682779" cy="338455"/>
              </a:xfrm>
              <a:prstGeom prst="rect">
                <a:avLst/>
              </a:prstGeom>
              <a:noFill/>
              <a:ln>
                <a:noFill/>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Clr>
                    <a:srgbClr val="000000"/>
                  </a:buClr>
                  <a:buSzPts val="1000"/>
                  <a:buFont typeface="Arial"/>
                  <a:buNone/>
                </a:pPr>
                <a:r>
                  <a:rPr lang="en-US" sz="1000" b="1" i="0" u="none" strike="noStrike" cap="none">
                    <a:solidFill>
                      <a:srgbClr val="008751"/>
                    </a:solidFill>
                    <a:latin typeface="Arial"/>
                    <a:ea typeface="Arial"/>
                    <a:cs typeface="Arial"/>
                    <a:sym typeface="Arial"/>
                  </a:rPr>
                  <a:t>Hausa</a:t>
                </a:r>
                <a:endParaRPr sz="850" b="0" i="0" u="none" strike="noStrike" cap="none">
                  <a:solidFill>
                    <a:schemeClr val="dk1"/>
                  </a:solidFill>
                  <a:latin typeface="Arial"/>
                  <a:ea typeface="Arial"/>
                  <a:cs typeface="Arial"/>
                  <a:sym typeface="Arial"/>
                </a:endParaRPr>
              </a:p>
            </p:txBody>
          </p:sp>
          <p:sp>
            <p:nvSpPr>
              <p:cNvPr id="460" name="Google Shape;460;p66"/>
              <p:cNvSpPr txBox="1"/>
              <p:nvPr/>
            </p:nvSpPr>
            <p:spPr>
              <a:xfrm>
                <a:off x="3801614" y="2107535"/>
                <a:ext cx="682167" cy="338454"/>
              </a:xfrm>
              <a:prstGeom prst="rect">
                <a:avLst/>
              </a:prstGeom>
              <a:noFill/>
              <a:ln>
                <a:noFill/>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Clr>
                    <a:srgbClr val="000000"/>
                  </a:buClr>
                  <a:buSzPts val="1000"/>
                  <a:buFont typeface="Arial"/>
                  <a:buNone/>
                </a:pPr>
                <a:r>
                  <a:rPr lang="en-US" sz="1000" b="1" i="0" u="none" strike="noStrike" cap="none">
                    <a:solidFill>
                      <a:srgbClr val="008751"/>
                    </a:solidFill>
                    <a:latin typeface="Arial"/>
                    <a:ea typeface="Arial"/>
                    <a:cs typeface="Arial"/>
                    <a:sym typeface="Arial"/>
                  </a:rPr>
                  <a:t>Igbo</a:t>
                </a:r>
                <a:endParaRPr sz="850" b="0" i="0" u="none" strike="noStrike" cap="none">
                  <a:solidFill>
                    <a:schemeClr val="dk1"/>
                  </a:solidFill>
                  <a:latin typeface="Arial"/>
                  <a:ea typeface="Arial"/>
                  <a:cs typeface="Arial"/>
                  <a:sym typeface="Arial"/>
                </a:endParaRPr>
              </a:p>
            </p:txBody>
          </p:sp>
          <p:cxnSp>
            <p:nvCxnSpPr>
              <p:cNvPr id="461" name="Google Shape;461;p66"/>
              <p:cNvCxnSpPr/>
              <p:nvPr/>
            </p:nvCxnSpPr>
            <p:spPr>
              <a:xfrm>
                <a:off x="3566558" y="1997896"/>
                <a:ext cx="0" cy="179462"/>
              </a:xfrm>
              <a:prstGeom prst="straightConnector1">
                <a:avLst/>
              </a:prstGeom>
              <a:noFill/>
              <a:ln w="28575" cap="flat" cmpd="sng">
                <a:solidFill>
                  <a:srgbClr val="008751"/>
                </a:solidFill>
                <a:prstDash val="solid"/>
                <a:round/>
                <a:headEnd type="none" w="sm" len="sm"/>
                <a:tailEnd type="none" w="sm" len="sm"/>
              </a:ln>
            </p:spPr>
          </p:cxnSp>
          <p:cxnSp>
            <p:nvCxnSpPr>
              <p:cNvPr id="462" name="Google Shape;462;p66"/>
              <p:cNvCxnSpPr/>
              <p:nvPr/>
            </p:nvCxnSpPr>
            <p:spPr>
              <a:xfrm>
                <a:off x="4126243" y="1997896"/>
                <a:ext cx="0" cy="179462"/>
              </a:xfrm>
              <a:prstGeom prst="straightConnector1">
                <a:avLst/>
              </a:prstGeom>
              <a:noFill/>
              <a:ln w="28575" cap="flat" cmpd="sng">
                <a:solidFill>
                  <a:srgbClr val="008751"/>
                </a:solidFill>
                <a:prstDash val="solid"/>
                <a:round/>
                <a:headEnd type="none" w="sm" len="sm"/>
                <a:tailEnd type="none" w="sm" len="sm"/>
              </a:ln>
            </p:spPr>
          </p:cxnSp>
          <p:cxnSp>
            <p:nvCxnSpPr>
              <p:cNvPr id="463" name="Google Shape;463;p66"/>
              <p:cNvCxnSpPr/>
              <p:nvPr/>
            </p:nvCxnSpPr>
            <p:spPr>
              <a:xfrm>
                <a:off x="3970996" y="2167388"/>
                <a:ext cx="0" cy="179462"/>
              </a:xfrm>
              <a:prstGeom prst="straightConnector1">
                <a:avLst/>
              </a:prstGeom>
              <a:noFill/>
              <a:ln w="28575" cap="flat" cmpd="sng">
                <a:solidFill>
                  <a:srgbClr val="008751"/>
                </a:solidFill>
                <a:prstDash val="solid"/>
                <a:round/>
                <a:headEnd type="none" w="sm" len="sm"/>
                <a:tailEnd type="none" w="sm" len="sm"/>
              </a:ln>
            </p:spPr>
          </p:cxnSp>
        </p:grpSp>
        <p:graphicFrame>
          <p:nvGraphicFramePr>
            <p:cNvPr id="464" name="Google Shape;464;p66"/>
            <p:cNvGraphicFramePr/>
            <p:nvPr/>
          </p:nvGraphicFramePr>
          <p:xfrm>
            <a:off x="790700" y="4150598"/>
            <a:ext cx="2870581" cy="210424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65" name="Google Shape;465;p66"/>
            <p:cNvGraphicFramePr/>
            <p:nvPr/>
          </p:nvGraphicFramePr>
          <p:xfrm>
            <a:off x="3929004" y="4150598"/>
            <a:ext cx="2847055" cy="210424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66" name="Google Shape;466;p66"/>
            <p:cNvGraphicFramePr/>
            <p:nvPr/>
          </p:nvGraphicFramePr>
          <p:xfrm>
            <a:off x="790699" y="6332867"/>
            <a:ext cx="5985359" cy="2572823"/>
          </p:xfrm>
          <a:graphic>
            <a:graphicData uri="http://schemas.openxmlformats.org/drawingml/2006/chart">
              <c:chart xmlns:c="http://schemas.openxmlformats.org/drawingml/2006/chart" xmlns:r="http://schemas.openxmlformats.org/officeDocument/2006/relationships" r:id="rId6"/>
            </a:graphicData>
          </a:graphic>
        </p:graphicFrame>
      </p:grpSp>
      <p:grpSp>
        <p:nvGrpSpPr>
          <p:cNvPr id="467" name="Google Shape;467;p66"/>
          <p:cNvGrpSpPr/>
          <p:nvPr/>
        </p:nvGrpSpPr>
        <p:grpSpPr>
          <a:xfrm>
            <a:off x="445032" y="1536591"/>
            <a:ext cx="6869082" cy="206375"/>
            <a:chOff x="445032" y="7503920"/>
            <a:chExt cx="6869082" cy="206375"/>
          </a:xfrm>
        </p:grpSpPr>
        <p:sp>
          <p:nvSpPr>
            <p:cNvPr id="468" name="Google Shape;468;p66"/>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000"/>
                <a:buFont typeface="Arial"/>
                <a:buNone/>
              </a:pPr>
              <a:r>
                <a:rPr lang="en-US" sz="1000" b="1" i="0" u="none" strike="noStrike" cap="none">
                  <a:solidFill>
                    <a:srgbClr val="175C2C"/>
                  </a:solidFill>
                  <a:latin typeface="Arial"/>
                  <a:ea typeface="Arial"/>
                  <a:cs typeface="Arial"/>
                  <a:sym typeface="Arial"/>
                </a:rPr>
                <a:t>Citizens Feedback</a:t>
              </a:r>
              <a:endParaRPr sz="1000" b="1" i="0" u="none" strike="noStrike" cap="none">
                <a:solidFill>
                  <a:srgbClr val="175C2C"/>
                </a:solidFill>
                <a:latin typeface="Arial"/>
                <a:ea typeface="Arial"/>
                <a:cs typeface="Arial"/>
                <a:sym typeface="Arial"/>
              </a:endParaRPr>
            </a:p>
          </p:txBody>
        </p:sp>
        <p:cxnSp>
          <p:nvCxnSpPr>
            <p:cNvPr id="469" name="Google Shape;469;p66"/>
            <p:cNvCxnSpPr/>
            <p:nvPr/>
          </p:nvCxnSpPr>
          <p:spPr>
            <a:xfrm>
              <a:off x="445032" y="7665352"/>
              <a:ext cx="6869082"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3436"/>
        <p:cNvGrpSpPr/>
        <p:nvPr/>
      </p:nvGrpSpPr>
      <p:grpSpPr>
        <a:xfrm>
          <a:off x="0" y="0"/>
          <a:ext cx="0" cy="0"/>
          <a:chOff x="0" y="0"/>
          <a:chExt cx="0" cy="0"/>
        </a:xfrm>
      </p:grpSpPr>
      <p:pic>
        <p:nvPicPr>
          <p:cNvPr id="3437" name="Google Shape;3437;p6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438" name="Google Shape;3438;p6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69</a:t>
            </a:fld>
            <a:endParaRPr sz="500">
              <a:solidFill>
                <a:srgbClr val="161616"/>
              </a:solidFill>
            </a:endParaRPr>
          </a:p>
        </p:txBody>
      </p:sp>
      <p:sp>
        <p:nvSpPr>
          <p:cNvPr id="3439" name="Google Shape;3439;p6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3440" name="Google Shape;3440;p6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441" name="Google Shape;3441;p6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STAKEHOLDER ENGAGEMENT</a:t>
            </a:r>
            <a:endParaRPr sz="1800" b="1">
              <a:solidFill>
                <a:schemeClr val="lt1"/>
              </a:solidFill>
              <a:latin typeface="Arial"/>
              <a:ea typeface="Arial"/>
              <a:cs typeface="Arial"/>
              <a:sym typeface="Arial"/>
            </a:endParaRPr>
          </a:p>
        </p:txBody>
      </p:sp>
      <p:cxnSp>
        <p:nvCxnSpPr>
          <p:cNvPr id="3442" name="Google Shape;3442;p6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443" name="Google Shape;3443;p67"/>
          <p:cNvGrpSpPr/>
          <p:nvPr/>
        </p:nvGrpSpPr>
        <p:grpSpPr>
          <a:xfrm>
            <a:off x="1269075" y="3380795"/>
            <a:ext cx="0" cy="0"/>
            <a:chOff x="1269075" y="3380795"/>
            <a:chExt cx="0" cy="0"/>
          </a:xfrm>
        </p:grpSpPr>
        <p:cxnSp>
          <p:nvCxnSpPr>
            <p:cNvPr id="3444" name="Google Shape;3444;p67"/>
            <p:cNvCxnSpPr/>
            <p:nvPr/>
          </p:nvCxnSpPr>
          <p:spPr>
            <a:xfrm>
              <a:off x="1269075" y="3380795"/>
              <a:ext cx="0" cy="0"/>
            </a:xfrm>
            <a:prstGeom prst="straightConnector1">
              <a:avLst/>
            </a:prstGeom>
            <a:noFill/>
            <a:ln>
              <a:noFill/>
            </a:ln>
          </p:spPr>
        </p:cxnSp>
        <p:cxnSp>
          <p:nvCxnSpPr>
            <p:cNvPr id="3445" name="Google Shape;3445;p67"/>
            <p:cNvCxnSpPr/>
            <p:nvPr/>
          </p:nvCxnSpPr>
          <p:spPr>
            <a:xfrm>
              <a:off x="1269075" y="3380795"/>
              <a:ext cx="0" cy="0"/>
            </a:xfrm>
            <a:prstGeom prst="straightConnector1">
              <a:avLst/>
            </a:prstGeom>
            <a:noFill/>
            <a:ln>
              <a:noFill/>
            </a:ln>
          </p:spPr>
        </p:cxnSp>
      </p:grpSp>
      <p:sp>
        <p:nvSpPr>
          <p:cNvPr id="3446" name="Google Shape;3446;p6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3447" name="Google Shape;3447;p67"/>
          <p:cNvSpPr txBox="1"/>
          <p:nvPr/>
        </p:nvSpPr>
        <p:spPr>
          <a:xfrm>
            <a:off x="454886" y="1954402"/>
            <a:ext cx="6760106" cy="15388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a:solidFill>
                  <a:schemeClr val="dk1"/>
                </a:solidFill>
                <a:latin typeface="Arial"/>
                <a:ea typeface="Arial"/>
                <a:cs typeface="Arial"/>
                <a:sym typeface="Arial"/>
              </a:rPr>
              <a:t>Trust and Concern</a:t>
            </a:r>
            <a:endParaRPr sz="1000">
              <a:solidFill>
                <a:schemeClr val="dk1"/>
              </a:solidFill>
              <a:latin typeface="Arial"/>
              <a:ea typeface="Arial"/>
              <a:cs typeface="Arial"/>
              <a:sym typeface="Arial"/>
            </a:endParaRPr>
          </a:p>
        </p:txBody>
      </p:sp>
      <p:sp>
        <p:nvSpPr>
          <p:cNvPr id="3448" name="Google Shape;3448;p67"/>
          <p:cNvSpPr txBox="1"/>
          <p:nvPr/>
        </p:nvSpPr>
        <p:spPr>
          <a:xfrm>
            <a:off x="454886" y="2120054"/>
            <a:ext cx="6760106" cy="615553"/>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The Federal and State Governments put in place several measures, guidelines and resources to fight against the virus, particularly, to curb further spread of the virus. The survey sought to obtain feedback from the citizens on the effectiveness of these measures, guidelines and activities as well as to measure the citizens’ confidence in the Government’s effort to tackle a pandemic. </a:t>
            </a:r>
            <a:endParaRPr sz="1000">
              <a:solidFill>
                <a:schemeClr val="dk1"/>
              </a:solidFill>
              <a:latin typeface="Arial"/>
              <a:ea typeface="Arial"/>
              <a:cs typeface="Arial"/>
              <a:sym typeface="Arial"/>
            </a:endParaRPr>
          </a:p>
        </p:txBody>
      </p:sp>
      <p:grpSp>
        <p:nvGrpSpPr>
          <p:cNvPr id="3449" name="Google Shape;3449;p67"/>
          <p:cNvGrpSpPr/>
          <p:nvPr/>
        </p:nvGrpSpPr>
        <p:grpSpPr>
          <a:xfrm>
            <a:off x="610711" y="2762111"/>
            <a:ext cx="6368415" cy="7273290"/>
            <a:chOff x="0" y="0"/>
            <a:chExt cx="6368415" cy="7273806"/>
          </a:xfrm>
        </p:grpSpPr>
        <p:sp>
          <p:nvSpPr>
            <p:cNvPr id="3450" name="Google Shape;3450;p67"/>
            <p:cNvSpPr/>
            <p:nvPr/>
          </p:nvSpPr>
          <p:spPr>
            <a:xfrm>
              <a:off x="0" y="0"/>
              <a:ext cx="6368415" cy="7273806"/>
            </a:xfrm>
            <a:prstGeom prst="rect">
              <a:avLst/>
            </a:prstGeom>
            <a:noFill/>
            <a:ln w="9525" cap="flat" cmpd="sng">
              <a:solidFill>
                <a:srgbClr val="008751"/>
              </a:solidFill>
              <a:prstDash val="dashDot"/>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451" name="Google Shape;3451;p67"/>
            <p:cNvSpPr txBox="1"/>
            <p:nvPr/>
          </p:nvSpPr>
          <p:spPr>
            <a:xfrm>
              <a:off x="62144" y="85416"/>
              <a:ext cx="6247130" cy="261620"/>
            </a:xfrm>
            <a:prstGeom prst="rect">
              <a:avLst/>
            </a:prstGeom>
            <a:solidFill>
              <a:srgbClr val="008751"/>
            </a:solidFill>
            <a:ln>
              <a:noFill/>
            </a:ln>
          </p:spPr>
          <p:txBody>
            <a:bodyPr spcFirstLastPara="1" wrap="square" lIns="91425" tIns="45700" rIns="91425" bIns="45700" anchor="t" anchorCtr="0">
              <a:spAutoFit/>
            </a:bodyPr>
            <a:lstStyle/>
            <a:p>
              <a:pPr marL="457200" marR="0" lvl="0" indent="-457200" algn="l" rtl="0">
                <a:lnSpc>
                  <a:spcPct val="116000"/>
                </a:lnSpc>
                <a:spcBef>
                  <a:spcPts val="0"/>
                </a:spcBef>
                <a:spcAft>
                  <a:spcPts val="0"/>
                </a:spcAft>
                <a:buNone/>
              </a:pPr>
              <a:r>
                <a:rPr lang="en-US" sz="1000" b="1">
                  <a:solidFill>
                    <a:srgbClr val="FFFFFF"/>
                  </a:solidFill>
                  <a:latin typeface="Arial"/>
                  <a:ea typeface="Arial"/>
                  <a:cs typeface="Arial"/>
                  <a:sym typeface="Arial"/>
                </a:rPr>
                <a:t>Rating of Federal Government’s efforts in fighting the virus </a:t>
              </a:r>
              <a:endParaRPr sz="850">
                <a:solidFill>
                  <a:schemeClr val="dk1"/>
                </a:solidFill>
                <a:latin typeface="Arial"/>
                <a:ea typeface="Arial"/>
                <a:cs typeface="Arial"/>
                <a:sym typeface="Arial"/>
              </a:endParaRPr>
            </a:p>
          </p:txBody>
        </p:sp>
        <p:sp>
          <p:nvSpPr>
            <p:cNvPr id="3452" name="Google Shape;3452;p67"/>
            <p:cNvSpPr txBox="1"/>
            <p:nvPr/>
          </p:nvSpPr>
          <p:spPr>
            <a:xfrm>
              <a:off x="62144" y="1748974"/>
              <a:ext cx="6247130" cy="261620"/>
            </a:xfrm>
            <a:prstGeom prst="rect">
              <a:avLst/>
            </a:prstGeom>
            <a:solidFill>
              <a:srgbClr val="008751"/>
            </a:solidFill>
            <a:ln>
              <a:noFill/>
            </a:ln>
          </p:spPr>
          <p:txBody>
            <a:bodyPr spcFirstLastPara="1" wrap="square" lIns="91425" tIns="45700" rIns="91425" bIns="45700" anchor="t" anchorCtr="0">
              <a:spAutoFit/>
            </a:bodyPr>
            <a:lstStyle/>
            <a:p>
              <a:pPr marL="457200" marR="0" lvl="0" indent="-457200" algn="l" rtl="0">
                <a:lnSpc>
                  <a:spcPct val="116000"/>
                </a:lnSpc>
                <a:spcBef>
                  <a:spcPts val="0"/>
                </a:spcBef>
                <a:spcAft>
                  <a:spcPts val="0"/>
                </a:spcAft>
                <a:buNone/>
              </a:pPr>
              <a:r>
                <a:rPr lang="en-US" sz="1000" b="1">
                  <a:solidFill>
                    <a:srgbClr val="FFFFFF"/>
                  </a:solidFill>
                  <a:latin typeface="Arial"/>
                  <a:ea typeface="Arial"/>
                  <a:cs typeface="Arial"/>
                  <a:sym typeface="Arial"/>
                </a:rPr>
                <a:t>% of citizens that are confident the Federal Government can cope with COVID-19</a:t>
              </a:r>
              <a:endParaRPr sz="850">
                <a:solidFill>
                  <a:schemeClr val="dk1"/>
                </a:solidFill>
                <a:latin typeface="Arial"/>
                <a:ea typeface="Arial"/>
                <a:cs typeface="Arial"/>
                <a:sym typeface="Arial"/>
              </a:endParaRPr>
            </a:p>
          </p:txBody>
        </p:sp>
        <p:sp>
          <p:nvSpPr>
            <p:cNvPr id="3453" name="Google Shape;3453;p67"/>
            <p:cNvSpPr txBox="1"/>
            <p:nvPr/>
          </p:nvSpPr>
          <p:spPr>
            <a:xfrm>
              <a:off x="62144" y="3422056"/>
              <a:ext cx="6247130" cy="261620"/>
            </a:xfrm>
            <a:prstGeom prst="rect">
              <a:avLst/>
            </a:prstGeom>
            <a:solidFill>
              <a:srgbClr val="008751"/>
            </a:solidFill>
            <a:ln>
              <a:noFill/>
            </a:ln>
          </p:spPr>
          <p:txBody>
            <a:bodyPr spcFirstLastPara="1" wrap="square" lIns="91425" tIns="45700" rIns="91425" bIns="45700" anchor="t" anchorCtr="0">
              <a:spAutoFit/>
            </a:bodyPr>
            <a:lstStyle/>
            <a:p>
              <a:pPr marL="0" marR="0" lvl="0" indent="0" algn="l" rtl="0">
                <a:lnSpc>
                  <a:spcPct val="116000"/>
                </a:lnSpc>
                <a:spcBef>
                  <a:spcPts val="0"/>
                </a:spcBef>
                <a:spcAft>
                  <a:spcPts val="0"/>
                </a:spcAft>
                <a:buNone/>
              </a:pPr>
              <a:r>
                <a:rPr lang="en-US" sz="1000" b="1">
                  <a:solidFill>
                    <a:srgbClr val="FFFFFF"/>
                  </a:solidFill>
                  <a:latin typeface="Arial"/>
                  <a:ea typeface="Arial"/>
                  <a:cs typeface="Arial"/>
                  <a:sym typeface="Arial"/>
                </a:rPr>
                <a:t>% of citizens that are worried about the spread of the virus</a:t>
              </a:r>
              <a:endParaRPr sz="850">
                <a:solidFill>
                  <a:schemeClr val="dk1"/>
                </a:solidFill>
                <a:latin typeface="Arial"/>
                <a:ea typeface="Arial"/>
                <a:cs typeface="Arial"/>
                <a:sym typeface="Arial"/>
              </a:endParaRPr>
            </a:p>
          </p:txBody>
        </p:sp>
        <p:sp>
          <p:nvSpPr>
            <p:cNvPr id="3454" name="Google Shape;3454;p67"/>
            <p:cNvSpPr/>
            <p:nvPr/>
          </p:nvSpPr>
          <p:spPr>
            <a:xfrm>
              <a:off x="220876" y="5287200"/>
              <a:ext cx="5926666" cy="1887142"/>
            </a:xfrm>
            <a:prstGeom prst="rect">
              <a:avLst/>
            </a:prstGeom>
            <a:noFill/>
            <a:ln w="12700" cap="sq" cmpd="sng">
              <a:solidFill>
                <a:srgbClr val="008751"/>
              </a:solidFill>
              <a:prstDash val="dashDot"/>
              <a:round/>
              <a:headEnd type="none" w="sm" len="sm"/>
              <a:tailEnd type="none" w="sm" len="sm"/>
            </a:ln>
          </p:spPr>
          <p:txBody>
            <a:bodyPr spcFirstLastPara="1" wrap="square" lIns="91425" tIns="45700" rIns="91425" bIns="45700" anchor="ctr" anchorCtr="0">
              <a:noAutofit/>
            </a:bodyPr>
            <a:lstStyle/>
            <a:p>
              <a:pPr marL="457200" marR="0" lvl="0" indent="-228600" algn="l" rtl="0">
                <a:lnSpc>
                  <a:spcPct val="117000"/>
                </a:lnSpc>
                <a:spcBef>
                  <a:spcPts val="0"/>
                </a:spcBef>
                <a:spcAft>
                  <a:spcPts val="0"/>
                </a:spcAft>
                <a:buNone/>
              </a:pPr>
              <a:r>
                <a:rPr lang="en-US" sz="850">
                  <a:solidFill>
                    <a:schemeClr val="lt1"/>
                  </a:solidFill>
                  <a:latin typeface="Arial"/>
                  <a:ea typeface="Arial"/>
                  <a:cs typeface="Arial"/>
                  <a:sym typeface="Arial"/>
                </a:rPr>
                <a:t> </a:t>
              </a:r>
              <a:endParaRPr sz="850">
                <a:solidFill>
                  <a:schemeClr val="lt1"/>
                </a:solidFill>
                <a:latin typeface="Arial"/>
                <a:ea typeface="Arial"/>
                <a:cs typeface="Arial"/>
                <a:sym typeface="Arial"/>
              </a:endParaRPr>
            </a:p>
            <a:p>
              <a:pPr marL="171450" marR="0" lvl="0" indent="-114300" algn="l" rtl="0">
                <a:lnSpc>
                  <a:spcPct val="117000"/>
                </a:lnSpc>
                <a:spcBef>
                  <a:spcPts val="0"/>
                </a:spcBef>
                <a:spcAft>
                  <a:spcPts val="0"/>
                </a:spcAft>
                <a:buNone/>
              </a:pPr>
              <a:endParaRPr sz="1000">
                <a:solidFill>
                  <a:srgbClr val="000000"/>
                </a:solidFill>
                <a:latin typeface="Arial"/>
                <a:ea typeface="Arial"/>
                <a:cs typeface="Arial"/>
                <a:sym typeface="Arial"/>
              </a:endParaRPr>
            </a:p>
            <a:p>
              <a:pPr marL="119063" marR="0" lvl="0" indent="-119063" algn="l" rtl="0">
                <a:lnSpc>
                  <a:spcPct val="117000"/>
                </a:lnSpc>
                <a:spcBef>
                  <a:spcPts val="0"/>
                </a:spcBef>
                <a:spcAft>
                  <a:spcPts val="0"/>
                </a:spcAft>
                <a:buClr>
                  <a:schemeClr val="dk1"/>
                </a:buClr>
                <a:buSzPts val="1000"/>
                <a:buFont typeface="Noto Sans Symbols"/>
                <a:buChar char="∙"/>
              </a:pPr>
              <a:r>
                <a:rPr lang="en-US" sz="1000">
                  <a:solidFill>
                    <a:schemeClr val="dk1"/>
                  </a:solidFill>
                  <a:latin typeface="Arial"/>
                  <a:ea typeface="Arial"/>
                  <a:cs typeface="Arial"/>
                  <a:sym typeface="Arial"/>
                </a:rPr>
                <a:t>The average rating for the efforts of the Federal Government in its fight against the virus across the nation was 49%. This revealed that a reasonable proportion of the citizens believed that the FG’s efforts largely influenced the behaviour of citizens in reacting to the virus as well as adhering to preventive measures and guidelines </a:t>
              </a:r>
              <a:endParaRPr sz="100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chemeClr val="dk1"/>
                </a:buClr>
                <a:buSzPts val="1000"/>
                <a:buFont typeface="Noto Sans Symbols"/>
                <a:buChar char="∙"/>
              </a:pPr>
              <a:r>
                <a:rPr lang="en-US" sz="1000">
                  <a:solidFill>
                    <a:schemeClr val="dk1"/>
                  </a:solidFill>
                  <a:latin typeface="Arial"/>
                  <a:ea typeface="Arial"/>
                  <a:cs typeface="Arial"/>
                  <a:sym typeface="Arial"/>
                </a:rPr>
                <a:t>Interactions with citizens revealed that 61% are confident that the Federal Government can cope with Covid-19 or any other pandemic </a:t>
              </a:r>
              <a:endParaRPr sz="100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chemeClr val="dk1"/>
                </a:buClr>
                <a:buSzPts val="1000"/>
                <a:buFont typeface="Noto Sans Symbols"/>
                <a:buChar char="∙"/>
              </a:pPr>
              <a:r>
                <a:rPr lang="en-US" sz="1000">
                  <a:solidFill>
                    <a:schemeClr val="dk1"/>
                  </a:solidFill>
                  <a:latin typeface="Arial"/>
                  <a:ea typeface="Arial"/>
                  <a:cs typeface="Arial"/>
                  <a:sym typeface="Arial"/>
                </a:rPr>
                <a:t>The survey also revealed that only 67% of citizens are worried about the spread of the virus. Further interactions with citizens revealed that the top reason among those who are not worried about the spread of the virus is because ‘the spread has always been insignificant”</a:t>
              </a:r>
              <a:endParaRPr sz="1000">
                <a:solidFill>
                  <a:schemeClr val="dk1"/>
                </a:solidFill>
                <a:latin typeface="Arial"/>
                <a:ea typeface="Arial"/>
                <a:cs typeface="Arial"/>
                <a:sym typeface="Arial"/>
              </a:endParaRPr>
            </a:p>
          </p:txBody>
        </p:sp>
        <p:sp>
          <p:nvSpPr>
            <p:cNvPr id="3455" name="Google Shape;3455;p67"/>
            <p:cNvSpPr/>
            <p:nvPr/>
          </p:nvSpPr>
          <p:spPr>
            <a:xfrm>
              <a:off x="220876" y="5337312"/>
              <a:ext cx="1066800" cy="219090"/>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Key Findings</a:t>
              </a:r>
              <a:endParaRPr sz="850">
                <a:solidFill>
                  <a:schemeClr val="lt1"/>
                </a:solidFill>
                <a:latin typeface="Arial"/>
                <a:ea typeface="Arial"/>
                <a:cs typeface="Arial"/>
                <a:sym typeface="Arial"/>
              </a:endParaRPr>
            </a:p>
          </p:txBody>
        </p:sp>
        <p:grpSp>
          <p:nvGrpSpPr>
            <p:cNvPr id="3456" name="Google Shape;3456;p67"/>
            <p:cNvGrpSpPr/>
            <p:nvPr/>
          </p:nvGrpSpPr>
          <p:grpSpPr>
            <a:xfrm>
              <a:off x="1502437" y="360938"/>
              <a:ext cx="3363595" cy="1477959"/>
              <a:chOff x="1502437" y="360938"/>
              <a:chExt cx="3363595" cy="1477959"/>
            </a:xfrm>
          </p:grpSpPr>
          <p:sp>
            <p:nvSpPr>
              <p:cNvPr id="3457" name="Google Shape;3457;p67"/>
              <p:cNvSpPr/>
              <p:nvPr/>
            </p:nvSpPr>
            <p:spPr>
              <a:xfrm>
                <a:off x="3144608" y="639661"/>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458" name="Google Shape;3458;p67"/>
              <p:cNvSpPr txBox="1"/>
              <p:nvPr/>
            </p:nvSpPr>
            <p:spPr>
              <a:xfrm>
                <a:off x="1502437" y="360938"/>
                <a:ext cx="3363595" cy="248661"/>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900" b="1">
                    <a:solidFill>
                      <a:srgbClr val="008751"/>
                    </a:solidFill>
                    <a:latin typeface="Arial"/>
                    <a:ea typeface="Arial"/>
                    <a:cs typeface="Arial"/>
                    <a:sym typeface="Arial"/>
                  </a:rPr>
                  <a:t>Average rating across the country  </a:t>
                </a:r>
                <a:endParaRPr sz="850">
                  <a:solidFill>
                    <a:schemeClr val="dk1"/>
                  </a:solidFill>
                  <a:latin typeface="Arial"/>
                  <a:ea typeface="Arial"/>
                  <a:cs typeface="Arial"/>
                  <a:sym typeface="Arial"/>
                </a:endParaRPr>
              </a:p>
            </p:txBody>
          </p:sp>
          <p:grpSp>
            <p:nvGrpSpPr>
              <p:cNvPr id="3459" name="Google Shape;3459;p67"/>
              <p:cNvGrpSpPr/>
              <p:nvPr/>
            </p:nvGrpSpPr>
            <p:grpSpPr>
              <a:xfrm>
                <a:off x="2550721" y="697744"/>
                <a:ext cx="1357979" cy="1141152"/>
                <a:chOff x="2308515" y="424284"/>
                <a:chExt cx="3058763" cy="3058432"/>
              </a:xfrm>
            </p:grpSpPr>
            <p:grpSp>
              <p:nvGrpSpPr>
                <p:cNvPr id="3460" name="Google Shape;3460;p67"/>
                <p:cNvGrpSpPr/>
                <p:nvPr/>
              </p:nvGrpSpPr>
              <p:grpSpPr>
                <a:xfrm rot="8610070">
                  <a:off x="2744109" y="860506"/>
                  <a:ext cx="2187575" cy="2185988"/>
                  <a:chOff x="2744109" y="860506"/>
                  <a:chExt cx="2187575" cy="2185988"/>
                </a:xfrm>
              </p:grpSpPr>
              <p:sp>
                <p:nvSpPr>
                  <p:cNvPr id="3461" name="Google Shape;3461;p67"/>
                  <p:cNvSpPr/>
                  <p:nvPr/>
                </p:nvSpPr>
                <p:spPr>
                  <a:xfrm>
                    <a:off x="3837896" y="860506"/>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462" name="Google Shape;3462;p67"/>
                  <p:cNvSpPr/>
                  <p:nvPr/>
                </p:nvSpPr>
                <p:spPr>
                  <a:xfrm>
                    <a:off x="2744109" y="860506"/>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3463" name="Google Shape;3463;p67"/>
                <p:cNvGrpSpPr/>
                <p:nvPr/>
              </p:nvGrpSpPr>
              <p:grpSpPr>
                <a:xfrm>
                  <a:off x="2954433" y="1079089"/>
                  <a:ext cx="1766928" cy="1766928"/>
                  <a:chOff x="2954433" y="1079089"/>
                  <a:chExt cx="1766928" cy="1766928"/>
                </a:xfrm>
              </p:grpSpPr>
              <p:sp>
                <p:nvSpPr>
                  <p:cNvPr id="3464" name="Google Shape;3464;p67"/>
                  <p:cNvSpPr/>
                  <p:nvPr/>
                </p:nvSpPr>
                <p:spPr>
                  <a:xfrm>
                    <a:off x="2954433" y="1079089"/>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465" name="Google Shape;3465;p67"/>
                  <p:cNvSpPr/>
                  <p:nvPr/>
                </p:nvSpPr>
                <p:spPr>
                  <a:xfrm>
                    <a:off x="3069021" y="1726283"/>
                    <a:ext cx="1530417" cy="43395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49%</a:t>
                    </a:r>
                    <a:endParaRPr sz="850">
                      <a:solidFill>
                        <a:schemeClr val="dk1"/>
                      </a:solidFill>
                      <a:latin typeface="Arial"/>
                      <a:ea typeface="Arial"/>
                      <a:cs typeface="Arial"/>
                      <a:sym typeface="Arial"/>
                    </a:endParaRPr>
                  </a:p>
                </p:txBody>
              </p:sp>
            </p:grpSp>
          </p:grpSp>
        </p:grpSp>
        <p:grpSp>
          <p:nvGrpSpPr>
            <p:cNvPr id="3466" name="Google Shape;3466;p67"/>
            <p:cNvGrpSpPr/>
            <p:nvPr/>
          </p:nvGrpSpPr>
          <p:grpSpPr>
            <a:xfrm>
              <a:off x="1039239" y="2034266"/>
              <a:ext cx="4377055" cy="1478167"/>
              <a:chOff x="1039239" y="2034266"/>
              <a:chExt cx="4377055" cy="1478167"/>
            </a:xfrm>
          </p:grpSpPr>
          <p:sp>
            <p:nvSpPr>
              <p:cNvPr id="3467" name="Google Shape;3467;p67"/>
              <p:cNvSpPr/>
              <p:nvPr/>
            </p:nvSpPr>
            <p:spPr>
              <a:xfrm>
                <a:off x="3144608" y="2313197"/>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468" name="Google Shape;3468;p67"/>
              <p:cNvSpPr txBox="1"/>
              <p:nvPr/>
            </p:nvSpPr>
            <p:spPr>
              <a:xfrm>
                <a:off x="1039239" y="2034266"/>
                <a:ext cx="4377055" cy="223160"/>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900" b="1">
                    <a:solidFill>
                      <a:srgbClr val="008751"/>
                    </a:solidFill>
                    <a:latin typeface="Arial"/>
                    <a:ea typeface="Arial"/>
                    <a:cs typeface="Arial"/>
                    <a:sym typeface="Arial"/>
                  </a:rPr>
                  <a:t>Average % of respondents that are confident in the FG across the country  </a:t>
                </a:r>
                <a:endParaRPr sz="850">
                  <a:solidFill>
                    <a:schemeClr val="dk1"/>
                  </a:solidFill>
                  <a:latin typeface="Arial"/>
                  <a:ea typeface="Arial"/>
                  <a:cs typeface="Arial"/>
                  <a:sym typeface="Arial"/>
                </a:endParaRPr>
              </a:p>
            </p:txBody>
          </p:sp>
          <p:grpSp>
            <p:nvGrpSpPr>
              <p:cNvPr id="3469" name="Google Shape;3469;p67"/>
              <p:cNvGrpSpPr/>
              <p:nvPr/>
            </p:nvGrpSpPr>
            <p:grpSpPr>
              <a:xfrm>
                <a:off x="2550721" y="2371280"/>
                <a:ext cx="1357979" cy="1141152"/>
                <a:chOff x="2308515" y="2097820"/>
                <a:chExt cx="3058763" cy="3058432"/>
              </a:xfrm>
            </p:grpSpPr>
            <p:grpSp>
              <p:nvGrpSpPr>
                <p:cNvPr id="3470" name="Google Shape;3470;p67"/>
                <p:cNvGrpSpPr/>
                <p:nvPr/>
              </p:nvGrpSpPr>
              <p:grpSpPr>
                <a:xfrm rot="8610070">
                  <a:off x="2744109" y="2534042"/>
                  <a:ext cx="2187575" cy="2185988"/>
                  <a:chOff x="2744109" y="2534042"/>
                  <a:chExt cx="2187575" cy="2185988"/>
                </a:xfrm>
              </p:grpSpPr>
              <p:sp>
                <p:nvSpPr>
                  <p:cNvPr id="3471" name="Google Shape;3471;p67"/>
                  <p:cNvSpPr/>
                  <p:nvPr/>
                </p:nvSpPr>
                <p:spPr>
                  <a:xfrm>
                    <a:off x="3837896" y="2534042"/>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472" name="Google Shape;3472;p67"/>
                  <p:cNvSpPr/>
                  <p:nvPr/>
                </p:nvSpPr>
                <p:spPr>
                  <a:xfrm>
                    <a:off x="2744109" y="2534042"/>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3473" name="Google Shape;3473;p67"/>
                <p:cNvGrpSpPr/>
                <p:nvPr/>
              </p:nvGrpSpPr>
              <p:grpSpPr>
                <a:xfrm>
                  <a:off x="2954433" y="2752625"/>
                  <a:ext cx="1766928" cy="1766928"/>
                  <a:chOff x="2954433" y="2752625"/>
                  <a:chExt cx="1766928" cy="1766928"/>
                </a:xfrm>
              </p:grpSpPr>
              <p:sp>
                <p:nvSpPr>
                  <p:cNvPr id="3474" name="Google Shape;3474;p67"/>
                  <p:cNvSpPr/>
                  <p:nvPr/>
                </p:nvSpPr>
                <p:spPr>
                  <a:xfrm>
                    <a:off x="2954433" y="2752625"/>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475" name="Google Shape;3475;p67"/>
                  <p:cNvSpPr/>
                  <p:nvPr/>
                </p:nvSpPr>
                <p:spPr>
                  <a:xfrm>
                    <a:off x="3069021" y="3450233"/>
                    <a:ext cx="1530417" cy="43395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61%</a:t>
                    </a:r>
                    <a:endParaRPr sz="850">
                      <a:solidFill>
                        <a:schemeClr val="dk1"/>
                      </a:solidFill>
                      <a:latin typeface="Arial"/>
                      <a:ea typeface="Arial"/>
                      <a:cs typeface="Arial"/>
                      <a:sym typeface="Arial"/>
                    </a:endParaRPr>
                  </a:p>
                </p:txBody>
              </p:sp>
            </p:grpSp>
          </p:grpSp>
        </p:grpSp>
        <p:grpSp>
          <p:nvGrpSpPr>
            <p:cNvPr id="3476" name="Google Shape;3476;p67"/>
            <p:cNvGrpSpPr/>
            <p:nvPr/>
          </p:nvGrpSpPr>
          <p:grpSpPr>
            <a:xfrm>
              <a:off x="386776" y="3723440"/>
              <a:ext cx="5682615" cy="1488449"/>
              <a:chOff x="386776" y="3723440"/>
              <a:chExt cx="5682615" cy="1488449"/>
            </a:xfrm>
          </p:grpSpPr>
          <p:sp>
            <p:nvSpPr>
              <p:cNvPr id="3477" name="Google Shape;3477;p67"/>
              <p:cNvSpPr/>
              <p:nvPr/>
            </p:nvSpPr>
            <p:spPr>
              <a:xfrm>
                <a:off x="3144608" y="4012116"/>
                <a:ext cx="166609" cy="166609"/>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478" name="Google Shape;3478;p67"/>
              <p:cNvSpPr txBox="1"/>
              <p:nvPr/>
            </p:nvSpPr>
            <p:spPr>
              <a:xfrm>
                <a:off x="386776" y="3723440"/>
                <a:ext cx="5682615" cy="229436"/>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t" anchorCtr="0">
                <a:noAutofit/>
              </a:bodyPr>
              <a:lstStyle/>
              <a:p>
                <a:pPr marL="0" marR="0" lvl="0" indent="0" algn="ctr" rtl="0">
                  <a:lnSpc>
                    <a:spcPct val="117000"/>
                  </a:lnSpc>
                  <a:spcBef>
                    <a:spcPts val="0"/>
                  </a:spcBef>
                  <a:spcAft>
                    <a:spcPts val="0"/>
                  </a:spcAft>
                  <a:buNone/>
                </a:pPr>
                <a:r>
                  <a:rPr lang="en-US" sz="900" b="1">
                    <a:solidFill>
                      <a:srgbClr val="008751"/>
                    </a:solidFill>
                    <a:latin typeface="Arial"/>
                    <a:ea typeface="Arial"/>
                    <a:cs typeface="Arial"/>
                    <a:sym typeface="Arial"/>
                  </a:rPr>
                  <a:t>Average % of respondents that are worried about the spread of the virus across the country  </a:t>
                </a:r>
                <a:endParaRPr sz="850">
                  <a:solidFill>
                    <a:schemeClr val="dk1"/>
                  </a:solidFill>
                  <a:latin typeface="Arial"/>
                  <a:ea typeface="Arial"/>
                  <a:cs typeface="Arial"/>
                  <a:sym typeface="Arial"/>
                </a:endParaRPr>
              </a:p>
            </p:txBody>
          </p:sp>
          <p:grpSp>
            <p:nvGrpSpPr>
              <p:cNvPr id="3479" name="Google Shape;3479;p67"/>
              <p:cNvGrpSpPr/>
              <p:nvPr/>
            </p:nvGrpSpPr>
            <p:grpSpPr>
              <a:xfrm>
                <a:off x="2549856" y="4070736"/>
                <a:ext cx="1357980" cy="1141153"/>
                <a:chOff x="2306565" y="3798180"/>
                <a:chExt cx="3058766" cy="3058435"/>
              </a:xfrm>
            </p:grpSpPr>
            <p:grpSp>
              <p:nvGrpSpPr>
                <p:cNvPr id="3480" name="Google Shape;3480;p67"/>
                <p:cNvGrpSpPr/>
                <p:nvPr/>
              </p:nvGrpSpPr>
              <p:grpSpPr>
                <a:xfrm rot="8610070">
                  <a:off x="2742160" y="4234401"/>
                  <a:ext cx="2187575" cy="2185992"/>
                  <a:chOff x="2746533" y="4232961"/>
                  <a:chExt cx="2187575" cy="2185992"/>
                </a:xfrm>
              </p:grpSpPr>
              <p:sp>
                <p:nvSpPr>
                  <p:cNvPr id="3481" name="Google Shape;3481;p67"/>
                  <p:cNvSpPr/>
                  <p:nvPr/>
                </p:nvSpPr>
                <p:spPr>
                  <a:xfrm>
                    <a:off x="3837896" y="4232961"/>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482" name="Google Shape;3482;p67"/>
                  <p:cNvSpPr/>
                  <p:nvPr/>
                </p:nvSpPr>
                <p:spPr>
                  <a:xfrm>
                    <a:off x="2746533" y="4232965"/>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3483" name="Google Shape;3483;p67"/>
                <p:cNvGrpSpPr/>
                <p:nvPr/>
              </p:nvGrpSpPr>
              <p:grpSpPr>
                <a:xfrm>
                  <a:off x="2954433" y="4451544"/>
                  <a:ext cx="1766928" cy="1766928"/>
                  <a:chOff x="2954433" y="4451544"/>
                  <a:chExt cx="1766928" cy="1766928"/>
                </a:xfrm>
              </p:grpSpPr>
              <p:sp>
                <p:nvSpPr>
                  <p:cNvPr id="3484" name="Google Shape;3484;p67"/>
                  <p:cNvSpPr/>
                  <p:nvPr/>
                </p:nvSpPr>
                <p:spPr>
                  <a:xfrm>
                    <a:off x="2954433" y="4451544"/>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485" name="Google Shape;3485;p67"/>
                  <p:cNvSpPr/>
                  <p:nvPr/>
                </p:nvSpPr>
                <p:spPr>
                  <a:xfrm>
                    <a:off x="3069021" y="5148502"/>
                    <a:ext cx="1530417" cy="433954"/>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67%</a:t>
                    </a:r>
                    <a:endParaRPr sz="850">
                      <a:solidFill>
                        <a:schemeClr val="dk1"/>
                      </a:solidFill>
                      <a:latin typeface="Arial"/>
                      <a:ea typeface="Arial"/>
                      <a:cs typeface="Arial"/>
                      <a:sym typeface="Arial"/>
                    </a:endParaRPr>
                  </a:p>
                </p:txBody>
              </p:sp>
            </p:grpSp>
          </p:grpSp>
        </p:grpSp>
      </p:grpSp>
      <p:grpSp>
        <p:nvGrpSpPr>
          <p:cNvPr id="3486" name="Google Shape;3486;p67"/>
          <p:cNvGrpSpPr/>
          <p:nvPr/>
        </p:nvGrpSpPr>
        <p:grpSpPr>
          <a:xfrm>
            <a:off x="454886" y="1751273"/>
            <a:ext cx="6869082" cy="206375"/>
            <a:chOff x="445032" y="7503920"/>
            <a:chExt cx="6869082" cy="206375"/>
          </a:xfrm>
        </p:grpSpPr>
        <p:sp>
          <p:nvSpPr>
            <p:cNvPr id="3487" name="Google Shape;3487;p67"/>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Analysis of Survey Response </a:t>
              </a:r>
              <a:endParaRPr sz="1000" b="1">
                <a:solidFill>
                  <a:srgbClr val="175C2C"/>
                </a:solidFill>
                <a:latin typeface="Arial"/>
                <a:ea typeface="Arial"/>
                <a:cs typeface="Arial"/>
                <a:sym typeface="Arial"/>
              </a:endParaRPr>
            </a:p>
          </p:txBody>
        </p:sp>
        <p:cxnSp>
          <p:nvCxnSpPr>
            <p:cNvPr id="3488" name="Google Shape;3488;p67"/>
            <p:cNvCxnSpPr/>
            <p:nvPr/>
          </p:nvCxnSpPr>
          <p:spPr>
            <a:xfrm>
              <a:off x="445032" y="7665352"/>
              <a:ext cx="6869082" cy="0"/>
            </a:xfrm>
            <a:prstGeom prst="straightConnector1">
              <a:avLst/>
            </a:prstGeom>
            <a:noFill/>
            <a:ln w="12700" cap="sq" cmpd="sng">
              <a:solidFill>
                <a:srgbClr val="008751"/>
              </a:solidFill>
              <a:prstDash val="dot"/>
              <a:round/>
              <a:headEnd type="none" w="sm" len="sm"/>
              <a:tailEnd type="none" w="sm" len="sm"/>
            </a:ln>
          </p:spPr>
        </p:cxnSp>
      </p:gr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3493"/>
        <p:cNvGrpSpPr/>
        <p:nvPr/>
      </p:nvGrpSpPr>
      <p:grpSpPr>
        <a:xfrm>
          <a:off x="0" y="0"/>
          <a:ext cx="0" cy="0"/>
          <a:chOff x="0" y="0"/>
          <a:chExt cx="0" cy="0"/>
        </a:xfrm>
      </p:grpSpPr>
      <p:pic>
        <p:nvPicPr>
          <p:cNvPr id="3494" name="Google Shape;3494;p6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495" name="Google Shape;3495;p6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70</a:t>
            </a:fld>
            <a:endParaRPr sz="500">
              <a:solidFill>
                <a:srgbClr val="161616"/>
              </a:solidFill>
            </a:endParaRPr>
          </a:p>
        </p:txBody>
      </p:sp>
      <p:sp>
        <p:nvSpPr>
          <p:cNvPr id="3496" name="Google Shape;3496;p6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3497" name="Google Shape;3497;p6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498" name="Google Shape;3498;p6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STAKEHOLDER ENGAGEMENT</a:t>
            </a:r>
            <a:endParaRPr sz="1800" b="1">
              <a:solidFill>
                <a:schemeClr val="lt1"/>
              </a:solidFill>
              <a:latin typeface="Arial"/>
              <a:ea typeface="Arial"/>
              <a:cs typeface="Arial"/>
              <a:sym typeface="Arial"/>
            </a:endParaRPr>
          </a:p>
        </p:txBody>
      </p:sp>
      <p:cxnSp>
        <p:nvCxnSpPr>
          <p:cNvPr id="3499" name="Google Shape;3499;p6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500" name="Google Shape;3500;p68"/>
          <p:cNvGrpSpPr/>
          <p:nvPr/>
        </p:nvGrpSpPr>
        <p:grpSpPr>
          <a:xfrm>
            <a:off x="1269075" y="3380795"/>
            <a:ext cx="0" cy="0"/>
            <a:chOff x="1269075" y="3380795"/>
            <a:chExt cx="0" cy="0"/>
          </a:xfrm>
        </p:grpSpPr>
        <p:cxnSp>
          <p:nvCxnSpPr>
            <p:cNvPr id="3501" name="Google Shape;3501;p68"/>
            <p:cNvCxnSpPr/>
            <p:nvPr/>
          </p:nvCxnSpPr>
          <p:spPr>
            <a:xfrm>
              <a:off x="1269075" y="3380795"/>
              <a:ext cx="0" cy="0"/>
            </a:xfrm>
            <a:prstGeom prst="straightConnector1">
              <a:avLst/>
            </a:prstGeom>
            <a:noFill/>
            <a:ln>
              <a:noFill/>
            </a:ln>
          </p:spPr>
        </p:cxnSp>
        <p:cxnSp>
          <p:nvCxnSpPr>
            <p:cNvPr id="3502" name="Google Shape;3502;p68"/>
            <p:cNvCxnSpPr/>
            <p:nvPr/>
          </p:nvCxnSpPr>
          <p:spPr>
            <a:xfrm>
              <a:off x="1269075" y="3380795"/>
              <a:ext cx="0" cy="0"/>
            </a:xfrm>
            <a:prstGeom prst="straightConnector1">
              <a:avLst/>
            </a:prstGeom>
            <a:noFill/>
            <a:ln>
              <a:noFill/>
            </a:ln>
          </p:spPr>
        </p:cxnSp>
      </p:grpSp>
      <p:sp>
        <p:nvSpPr>
          <p:cNvPr id="3503" name="Google Shape;3503;p6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3504" name="Google Shape;3504;p68"/>
          <p:cNvSpPr txBox="1"/>
          <p:nvPr/>
        </p:nvSpPr>
        <p:spPr>
          <a:xfrm>
            <a:off x="454886" y="1961030"/>
            <a:ext cx="6760106" cy="615553"/>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Since the onset of the pandemic, there were good efforts in communicating with citizens on the existence of the virus, preventive measures, daily updates about testing, active cases and recovered cases etc. The survey sought to obtain feedback from citizens on the effectiveness of these messages and how the information shared by the Federal Government and the PTF helped to influence </a:t>
            </a:r>
            <a:r>
              <a:rPr lang="en-US" sz="1000" dirty="0" err="1">
                <a:solidFill>
                  <a:schemeClr val="dk1"/>
                </a:solidFill>
                <a:latin typeface="Arial"/>
                <a:ea typeface="Arial"/>
                <a:cs typeface="Arial"/>
                <a:sym typeface="Arial"/>
              </a:rPr>
              <a:t>behaviours</a:t>
            </a:r>
            <a:r>
              <a:rPr lang="en-US" sz="1000" dirty="0">
                <a:solidFill>
                  <a:schemeClr val="dk1"/>
                </a:solidFill>
                <a:latin typeface="Arial"/>
                <a:ea typeface="Arial"/>
                <a:cs typeface="Arial"/>
                <a:sym typeface="Arial"/>
              </a:rPr>
              <a:t> of citizens. </a:t>
            </a:r>
            <a:endParaRPr sz="1000" dirty="0">
              <a:solidFill>
                <a:schemeClr val="dk1"/>
              </a:solidFill>
              <a:latin typeface="Arial"/>
              <a:ea typeface="Arial"/>
              <a:cs typeface="Arial"/>
              <a:sym typeface="Arial"/>
            </a:endParaRPr>
          </a:p>
        </p:txBody>
      </p:sp>
      <p:grpSp>
        <p:nvGrpSpPr>
          <p:cNvPr id="3505" name="Google Shape;3505;p68"/>
          <p:cNvGrpSpPr/>
          <p:nvPr/>
        </p:nvGrpSpPr>
        <p:grpSpPr>
          <a:xfrm>
            <a:off x="627890" y="2641355"/>
            <a:ext cx="6323330" cy="7304184"/>
            <a:chOff x="627890" y="2747371"/>
            <a:chExt cx="6323330" cy="7304184"/>
          </a:xfrm>
        </p:grpSpPr>
        <p:sp>
          <p:nvSpPr>
            <p:cNvPr id="3506" name="Google Shape;3506;p68"/>
            <p:cNvSpPr/>
            <p:nvPr/>
          </p:nvSpPr>
          <p:spPr>
            <a:xfrm>
              <a:off x="627890" y="2747371"/>
              <a:ext cx="6323330" cy="7304184"/>
            </a:xfrm>
            <a:prstGeom prst="rect">
              <a:avLst/>
            </a:prstGeom>
            <a:noFill/>
            <a:ln w="9525" cap="flat" cmpd="sng">
              <a:solidFill>
                <a:srgbClr val="008751"/>
              </a:solidFill>
              <a:prstDash val="dashDot"/>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507" name="Google Shape;3507;p68"/>
            <p:cNvSpPr txBox="1"/>
            <p:nvPr/>
          </p:nvSpPr>
          <p:spPr>
            <a:xfrm>
              <a:off x="689594" y="2825044"/>
              <a:ext cx="6202904" cy="328971"/>
            </a:xfrm>
            <a:prstGeom prst="rect">
              <a:avLst/>
            </a:prstGeom>
            <a:solidFill>
              <a:srgbClr val="008751"/>
            </a:solidFill>
            <a:ln>
              <a:noFill/>
            </a:ln>
          </p:spPr>
          <p:txBody>
            <a:bodyPr spcFirstLastPara="1" wrap="square" lIns="91425" tIns="45700" rIns="91425" bIns="45700" anchor="ctr" anchorCtr="0">
              <a:noAutofit/>
            </a:bodyPr>
            <a:lstStyle/>
            <a:p>
              <a:pPr marL="457200" marR="0" lvl="0" indent="-457200" algn="l" rtl="0">
                <a:lnSpc>
                  <a:spcPct val="116000"/>
                </a:lnSpc>
                <a:spcBef>
                  <a:spcPts val="0"/>
                </a:spcBef>
                <a:spcAft>
                  <a:spcPts val="0"/>
                </a:spcAft>
                <a:buNone/>
              </a:pPr>
              <a:r>
                <a:rPr lang="en-US" sz="1000" b="1">
                  <a:solidFill>
                    <a:srgbClr val="FFFFFF"/>
                  </a:solidFill>
                  <a:latin typeface="Arial"/>
                  <a:ea typeface="Arial"/>
                  <a:cs typeface="Arial"/>
                  <a:sym typeface="Arial"/>
                </a:rPr>
                <a:t>% of citizens that saw advertising, publicity or other information about COVID-19 from FG or NCDC</a:t>
              </a:r>
              <a:endParaRPr sz="850">
                <a:solidFill>
                  <a:schemeClr val="dk1"/>
                </a:solidFill>
                <a:latin typeface="Arial"/>
                <a:ea typeface="Arial"/>
                <a:cs typeface="Arial"/>
                <a:sym typeface="Arial"/>
              </a:endParaRPr>
            </a:p>
          </p:txBody>
        </p:sp>
        <p:grpSp>
          <p:nvGrpSpPr>
            <p:cNvPr id="3508" name="Google Shape;3508;p68"/>
            <p:cNvGrpSpPr/>
            <p:nvPr/>
          </p:nvGrpSpPr>
          <p:grpSpPr>
            <a:xfrm>
              <a:off x="847201" y="4678613"/>
              <a:ext cx="5884707" cy="1051975"/>
              <a:chOff x="220875" y="1898430"/>
              <a:chExt cx="5926666" cy="929294"/>
            </a:xfrm>
          </p:grpSpPr>
          <p:sp>
            <p:nvSpPr>
              <p:cNvPr id="3509" name="Google Shape;3509;p68"/>
              <p:cNvSpPr/>
              <p:nvPr/>
            </p:nvSpPr>
            <p:spPr>
              <a:xfrm>
                <a:off x="220875" y="1898430"/>
                <a:ext cx="5926666" cy="929294"/>
              </a:xfrm>
              <a:prstGeom prst="rect">
                <a:avLst/>
              </a:prstGeom>
              <a:noFill/>
              <a:ln w="12700" cap="sq" cmpd="sng">
                <a:solidFill>
                  <a:srgbClr val="008751"/>
                </a:solidFill>
                <a:prstDash val="dashDot"/>
                <a:round/>
                <a:headEnd type="none" w="sm" len="sm"/>
                <a:tailEnd type="none" w="sm" len="sm"/>
              </a:ln>
            </p:spPr>
            <p:txBody>
              <a:bodyPr spcFirstLastPara="1" wrap="square" lIns="91425" tIns="45700" rIns="91425" bIns="45700" anchor="ctr" anchorCtr="0">
                <a:noAutofit/>
              </a:bodyPr>
              <a:lstStyle/>
              <a:p>
                <a:pPr marL="0" marR="0" lvl="0" indent="0" algn="just" rtl="0">
                  <a:lnSpc>
                    <a:spcPct val="117000"/>
                  </a:lnSpc>
                  <a:spcBef>
                    <a:spcPts val="0"/>
                  </a:spcBef>
                  <a:spcAft>
                    <a:spcPts val="0"/>
                  </a:spcAft>
                  <a:buNone/>
                </a:pPr>
                <a:r>
                  <a:rPr lang="en-US" sz="1000">
                    <a:solidFill>
                      <a:srgbClr val="000000"/>
                    </a:solidFill>
                    <a:latin typeface="Arial"/>
                    <a:ea typeface="Arial"/>
                    <a:cs typeface="Arial"/>
                    <a:sym typeface="Arial"/>
                  </a:rPr>
                  <a:t> </a:t>
                </a:r>
                <a:endParaRPr sz="850">
                  <a:solidFill>
                    <a:schemeClr val="lt1"/>
                  </a:solidFill>
                  <a:latin typeface="Arial"/>
                  <a:ea typeface="Arial"/>
                  <a:cs typeface="Arial"/>
                  <a:sym typeface="Arial"/>
                </a:endParaRPr>
              </a:p>
              <a:p>
                <a:pPr marL="119063" marR="0" lvl="0" indent="-119063" algn="l" rtl="0">
                  <a:lnSpc>
                    <a:spcPct val="117000"/>
                  </a:lnSpc>
                  <a:spcBef>
                    <a:spcPts val="0"/>
                  </a:spcBef>
                  <a:spcAft>
                    <a:spcPts val="0"/>
                  </a:spcAft>
                  <a:buClr>
                    <a:schemeClr val="dk1"/>
                  </a:buClr>
                  <a:buSzPts val="1000"/>
                  <a:buFont typeface="Noto Sans Symbols"/>
                  <a:buChar char="∙"/>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chemeClr val="dk1"/>
                  </a:buClr>
                  <a:buSzPts val="1000"/>
                  <a:buFont typeface="Noto Sans Symbols"/>
                  <a:buChar char="∙"/>
                </a:pPr>
                <a:r>
                  <a:rPr lang="en-US" sz="1000">
                    <a:solidFill>
                      <a:schemeClr val="dk1"/>
                    </a:solidFill>
                    <a:latin typeface="Arial"/>
                    <a:ea typeface="Arial"/>
                    <a:cs typeface="Arial"/>
                    <a:sym typeface="Arial"/>
                  </a:rPr>
                  <a:t>Further analysis revealed that common sources of information were </a:t>
                </a:r>
                <a:endParaRPr sz="1000">
                  <a:solidFill>
                    <a:schemeClr val="dk1"/>
                  </a:solidFill>
                  <a:latin typeface="Arial"/>
                  <a:ea typeface="Arial"/>
                  <a:cs typeface="Arial"/>
                  <a:sym typeface="Arial"/>
                </a:endParaRPr>
              </a:p>
              <a:p>
                <a:pPr marL="292100" marR="0" lvl="0" indent="-119062" algn="l" rtl="0">
                  <a:lnSpc>
                    <a:spcPct val="117000"/>
                  </a:lnSpc>
                  <a:spcBef>
                    <a:spcPts val="0"/>
                  </a:spcBef>
                  <a:spcAft>
                    <a:spcPts val="0"/>
                  </a:spcAft>
                  <a:buClr>
                    <a:schemeClr val="dk1"/>
                  </a:buClr>
                  <a:buSzPts val="1000"/>
                  <a:buFont typeface="Noto Sans Symbols"/>
                  <a:buChar char="∙"/>
                </a:pPr>
                <a:r>
                  <a:rPr lang="en-US" sz="1000">
                    <a:solidFill>
                      <a:schemeClr val="dk1"/>
                    </a:solidFill>
                    <a:latin typeface="Arial"/>
                    <a:ea typeface="Arial"/>
                    <a:cs typeface="Arial"/>
                    <a:sym typeface="Arial"/>
                  </a:rPr>
                  <a:t>TV – 52%</a:t>
                </a:r>
                <a:endParaRPr sz="1000">
                  <a:solidFill>
                    <a:schemeClr val="dk1"/>
                  </a:solidFill>
                  <a:latin typeface="Arial"/>
                  <a:ea typeface="Arial"/>
                  <a:cs typeface="Arial"/>
                  <a:sym typeface="Arial"/>
                </a:endParaRPr>
              </a:p>
              <a:p>
                <a:pPr marL="292100" marR="0" lvl="0" indent="-119062" algn="l" rtl="0">
                  <a:lnSpc>
                    <a:spcPct val="117000"/>
                  </a:lnSpc>
                  <a:spcBef>
                    <a:spcPts val="0"/>
                  </a:spcBef>
                  <a:spcAft>
                    <a:spcPts val="0"/>
                  </a:spcAft>
                  <a:buClr>
                    <a:schemeClr val="dk1"/>
                  </a:buClr>
                  <a:buSzPts val="1000"/>
                  <a:buFont typeface="Noto Sans Symbols"/>
                  <a:buChar char="∙"/>
                </a:pPr>
                <a:r>
                  <a:rPr lang="en-US" sz="1000">
                    <a:solidFill>
                      <a:schemeClr val="dk1"/>
                    </a:solidFill>
                    <a:latin typeface="Arial"/>
                    <a:ea typeface="Arial"/>
                    <a:cs typeface="Arial"/>
                    <a:sym typeface="Arial"/>
                  </a:rPr>
                  <a:t>Radio – 43%</a:t>
                </a:r>
                <a:endParaRPr sz="1000">
                  <a:solidFill>
                    <a:schemeClr val="dk1"/>
                  </a:solidFill>
                  <a:latin typeface="Arial"/>
                  <a:ea typeface="Arial"/>
                  <a:cs typeface="Arial"/>
                  <a:sym typeface="Arial"/>
                </a:endParaRPr>
              </a:p>
              <a:p>
                <a:pPr marL="292100" marR="0" lvl="0" indent="-119062" algn="l" rtl="0">
                  <a:lnSpc>
                    <a:spcPct val="117000"/>
                  </a:lnSpc>
                  <a:spcBef>
                    <a:spcPts val="0"/>
                  </a:spcBef>
                  <a:spcAft>
                    <a:spcPts val="0"/>
                  </a:spcAft>
                  <a:buClr>
                    <a:schemeClr val="dk1"/>
                  </a:buClr>
                  <a:buSzPts val="1000"/>
                  <a:buFont typeface="Noto Sans Symbols"/>
                  <a:buChar char="∙"/>
                </a:pPr>
                <a:r>
                  <a:rPr lang="en-US" sz="1000">
                    <a:solidFill>
                      <a:schemeClr val="dk1"/>
                    </a:solidFill>
                    <a:latin typeface="Arial"/>
                    <a:ea typeface="Arial"/>
                    <a:cs typeface="Arial"/>
                    <a:sym typeface="Arial"/>
                  </a:rPr>
                  <a:t>NCDC Text Messages – 17% </a:t>
                </a:r>
                <a:endParaRPr sz="1000">
                  <a:solidFill>
                    <a:schemeClr val="dk1"/>
                  </a:solidFill>
                  <a:latin typeface="Arial"/>
                  <a:ea typeface="Arial"/>
                  <a:cs typeface="Arial"/>
                  <a:sym typeface="Arial"/>
                </a:endParaRPr>
              </a:p>
            </p:txBody>
          </p:sp>
          <p:sp>
            <p:nvSpPr>
              <p:cNvPr id="3510" name="Google Shape;3510;p68"/>
              <p:cNvSpPr/>
              <p:nvPr/>
            </p:nvSpPr>
            <p:spPr>
              <a:xfrm>
                <a:off x="244681" y="1948939"/>
                <a:ext cx="1066800" cy="247133"/>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Key Findings</a:t>
                </a:r>
                <a:endParaRPr sz="850">
                  <a:solidFill>
                    <a:schemeClr val="lt1"/>
                  </a:solidFill>
                  <a:latin typeface="Arial"/>
                  <a:ea typeface="Arial"/>
                  <a:cs typeface="Arial"/>
                  <a:sym typeface="Arial"/>
                </a:endParaRPr>
              </a:p>
            </p:txBody>
          </p:sp>
        </p:grpSp>
        <p:sp>
          <p:nvSpPr>
            <p:cNvPr id="3511" name="Google Shape;3511;p68"/>
            <p:cNvSpPr txBox="1"/>
            <p:nvPr/>
          </p:nvSpPr>
          <p:spPr>
            <a:xfrm>
              <a:off x="689594" y="5797010"/>
              <a:ext cx="6202904" cy="296158"/>
            </a:xfrm>
            <a:prstGeom prst="rect">
              <a:avLst/>
            </a:prstGeom>
            <a:solidFill>
              <a:srgbClr val="008751"/>
            </a:solidFill>
            <a:ln>
              <a:noFill/>
            </a:ln>
          </p:spPr>
          <p:txBody>
            <a:bodyPr spcFirstLastPara="1" wrap="square" lIns="91425" tIns="45700" rIns="91425" bIns="45700" anchor="ctr" anchorCtr="0">
              <a:noAutofit/>
            </a:bodyPr>
            <a:lstStyle/>
            <a:p>
              <a:pPr marL="457200" marR="0" lvl="0" indent="-457200" algn="l" rtl="0">
                <a:lnSpc>
                  <a:spcPct val="116000"/>
                </a:lnSpc>
                <a:spcBef>
                  <a:spcPts val="0"/>
                </a:spcBef>
                <a:spcAft>
                  <a:spcPts val="0"/>
                </a:spcAft>
                <a:buNone/>
              </a:pPr>
              <a:r>
                <a:rPr lang="en-US" sz="1000" b="1">
                  <a:solidFill>
                    <a:srgbClr val="FFFFFF"/>
                  </a:solidFill>
                  <a:latin typeface="Arial"/>
                  <a:ea typeface="Arial"/>
                  <a:cs typeface="Arial"/>
                  <a:sym typeface="Arial"/>
                </a:rPr>
                <a:t>In your opinion, do you think Corona virus is real in Nigeria? </a:t>
              </a:r>
              <a:endParaRPr sz="850">
                <a:solidFill>
                  <a:schemeClr val="dk1"/>
                </a:solidFill>
                <a:latin typeface="Arial"/>
                <a:ea typeface="Arial"/>
                <a:cs typeface="Arial"/>
                <a:sym typeface="Arial"/>
              </a:endParaRPr>
            </a:p>
          </p:txBody>
        </p:sp>
        <p:graphicFrame>
          <p:nvGraphicFramePr>
            <p:cNvPr id="3512" name="Google Shape;3512;p68"/>
            <p:cNvGraphicFramePr/>
            <p:nvPr/>
          </p:nvGraphicFramePr>
          <p:xfrm>
            <a:off x="847202" y="6157464"/>
            <a:ext cx="5884707" cy="1352965"/>
          </p:xfrm>
          <a:graphic>
            <a:graphicData uri="http://schemas.openxmlformats.org/drawingml/2006/chart">
              <c:chart xmlns:c="http://schemas.openxmlformats.org/drawingml/2006/chart" xmlns:r="http://schemas.openxmlformats.org/officeDocument/2006/relationships" r:id="rId4"/>
            </a:graphicData>
          </a:graphic>
        </p:graphicFrame>
        <p:grpSp>
          <p:nvGrpSpPr>
            <p:cNvPr id="3513" name="Google Shape;3513;p68"/>
            <p:cNvGrpSpPr/>
            <p:nvPr/>
          </p:nvGrpSpPr>
          <p:grpSpPr>
            <a:xfrm>
              <a:off x="847202" y="7658545"/>
              <a:ext cx="5884708" cy="2313901"/>
              <a:chOff x="220876" y="4817184"/>
              <a:chExt cx="5926666" cy="1778278"/>
            </a:xfrm>
          </p:grpSpPr>
          <p:sp>
            <p:nvSpPr>
              <p:cNvPr id="3514" name="Google Shape;3514;p68"/>
              <p:cNvSpPr/>
              <p:nvPr/>
            </p:nvSpPr>
            <p:spPr>
              <a:xfrm>
                <a:off x="220876" y="4817184"/>
                <a:ext cx="5926666" cy="1778278"/>
              </a:xfrm>
              <a:prstGeom prst="rect">
                <a:avLst/>
              </a:prstGeom>
              <a:noFill/>
              <a:ln w="12700" cap="sq" cmpd="sng">
                <a:solidFill>
                  <a:srgbClr val="008751"/>
                </a:solidFill>
                <a:prstDash val="dashDot"/>
                <a:round/>
                <a:headEnd type="none" w="sm" len="sm"/>
                <a:tailEnd type="none" w="sm" len="sm"/>
              </a:ln>
            </p:spPr>
            <p:txBody>
              <a:bodyPr spcFirstLastPara="1" wrap="square" lIns="91425" tIns="45700" rIns="91425" bIns="45700" anchor="ctr" anchorCtr="0">
                <a:noAutofit/>
              </a:bodyPr>
              <a:lstStyle/>
              <a:p>
                <a:pPr marL="171450" marR="0" lvl="0" indent="-114300" algn="just" rtl="0">
                  <a:lnSpc>
                    <a:spcPct val="117000"/>
                  </a:lnSpc>
                  <a:spcBef>
                    <a:spcPts val="0"/>
                  </a:spcBef>
                  <a:spcAft>
                    <a:spcPts val="0"/>
                  </a:spcAft>
                  <a:buNone/>
                </a:pPr>
                <a:r>
                  <a:rPr lang="en-US" sz="1000" dirty="0">
                    <a:solidFill>
                      <a:schemeClr val="lt1"/>
                    </a:solidFill>
                    <a:latin typeface="Arial"/>
                    <a:ea typeface="Arial"/>
                    <a:cs typeface="Arial"/>
                    <a:sym typeface="Arial"/>
                  </a:rPr>
                  <a:t> </a:t>
                </a:r>
                <a:endParaRPr sz="1000" dirty="0">
                  <a:solidFill>
                    <a:schemeClr val="lt1"/>
                  </a:solidFill>
                  <a:latin typeface="Arial"/>
                  <a:ea typeface="Arial"/>
                  <a:cs typeface="Arial"/>
                  <a:sym typeface="Arial"/>
                </a:endParaRPr>
              </a:p>
              <a:p>
                <a:pPr marL="171450" marR="0" lvl="0" indent="-114300" algn="just" rtl="0">
                  <a:lnSpc>
                    <a:spcPct val="117000"/>
                  </a:lnSpc>
                  <a:spcBef>
                    <a:spcPts val="0"/>
                  </a:spcBef>
                  <a:spcAft>
                    <a:spcPts val="0"/>
                  </a:spcAft>
                  <a:buNone/>
                </a:pPr>
                <a:r>
                  <a:rPr lang="en-US" sz="1000" dirty="0">
                    <a:solidFill>
                      <a:srgbClr val="000000"/>
                    </a:solidFill>
                    <a:latin typeface="Arial"/>
                    <a:ea typeface="Arial"/>
                    <a:cs typeface="Arial"/>
                    <a:sym typeface="Arial"/>
                  </a:rPr>
                  <a:t> </a:t>
                </a:r>
                <a:endParaRPr sz="1000" dirty="0">
                  <a:solidFill>
                    <a:schemeClr val="lt1"/>
                  </a:solidFill>
                  <a:latin typeface="Arial"/>
                  <a:ea typeface="Arial"/>
                  <a:cs typeface="Arial"/>
                  <a:sym typeface="Arial"/>
                </a:endParaRPr>
              </a:p>
              <a:p>
                <a:pPr marL="119063" marR="0" lvl="0" indent="-119063"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An average of 67% of Nigerian citizens surveyed believe that the virus is real in Nigeria</a:t>
                </a:r>
                <a:endParaRPr sz="1000" dirty="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Further analysis revealed that the response to whether the virus is real varied with age as follows: </a:t>
                </a:r>
                <a:endParaRPr sz="1000" dirty="0">
                  <a:solidFill>
                    <a:schemeClr val="dk1"/>
                  </a:solidFill>
                  <a:latin typeface="Arial"/>
                  <a:ea typeface="Arial"/>
                  <a:cs typeface="Arial"/>
                  <a:sym typeface="Arial"/>
                </a:endParaRPr>
              </a:p>
              <a:p>
                <a:pPr marL="292100" marR="0" lvl="0" indent="-119062"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20% of citizens in the age range of 18- 35 years do not believe it is real </a:t>
                </a:r>
                <a:endParaRPr sz="1000" dirty="0">
                  <a:solidFill>
                    <a:schemeClr val="dk1"/>
                  </a:solidFill>
                  <a:latin typeface="Arial"/>
                  <a:ea typeface="Arial"/>
                  <a:cs typeface="Arial"/>
                  <a:sym typeface="Arial"/>
                </a:endParaRPr>
              </a:p>
              <a:p>
                <a:pPr marL="292100" marR="0" lvl="0" indent="-119062"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10% of citizens in the age range of 36 – 60 years do not believe the virus is real </a:t>
                </a:r>
                <a:endParaRPr sz="1000" dirty="0">
                  <a:solidFill>
                    <a:schemeClr val="dk1"/>
                  </a:solidFill>
                  <a:latin typeface="Arial"/>
                  <a:ea typeface="Arial"/>
                  <a:cs typeface="Arial"/>
                  <a:sym typeface="Arial"/>
                </a:endParaRPr>
              </a:p>
              <a:p>
                <a:pPr marL="292100" marR="0" lvl="0" indent="-119062"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Citizens above 60 years do not think the outbreak is real at all</a:t>
                </a:r>
                <a:endParaRPr sz="1000" dirty="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Citizens gave their reasons for this belief as follows: </a:t>
                </a:r>
                <a:endParaRPr sz="1000" dirty="0">
                  <a:solidFill>
                    <a:schemeClr val="dk1"/>
                  </a:solidFill>
                  <a:latin typeface="Arial"/>
                  <a:ea typeface="Arial"/>
                  <a:cs typeface="Arial"/>
                  <a:sym typeface="Arial"/>
                </a:endParaRPr>
              </a:p>
              <a:p>
                <a:pPr marL="292100" marR="0" lvl="0" indent="-119062"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21% say it is because Government lies and 12% say it is because it is a scam</a:t>
                </a:r>
                <a:endParaRPr sz="1000" dirty="0">
                  <a:solidFill>
                    <a:schemeClr val="dk1"/>
                  </a:solidFill>
                  <a:latin typeface="Arial"/>
                  <a:ea typeface="Arial"/>
                  <a:cs typeface="Arial"/>
                  <a:sym typeface="Arial"/>
                </a:endParaRPr>
              </a:p>
              <a:p>
                <a:pPr marL="292100" marR="0" lvl="0" indent="-119062"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27% of those who do not think the virus is a risk to their health and potentially fatal do so because they think the virus is curable </a:t>
                </a:r>
              </a:p>
            </p:txBody>
          </p:sp>
          <p:sp>
            <p:nvSpPr>
              <p:cNvPr id="3515" name="Google Shape;3515;p68"/>
              <p:cNvSpPr/>
              <p:nvPr/>
            </p:nvSpPr>
            <p:spPr>
              <a:xfrm>
                <a:off x="244705" y="4859792"/>
                <a:ext cx="1066800" cy="23676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Key Findings</a:t>
                </a:r>
                <a:endParaRPr sz="850">
                  <a:solidFill>
                    <a:schemeClr val="lt1"/>
                  </a:solidFill>
                  <a:latin typeface="Arial"/>
                  <a:ea typeface="Arial"/>
                  <a:cs typeface="Arial"/>
                  <a:sym typeface="Arial"/>
                </a:endParaRPr>
              </a:p>
            </p:txBody>
          </p:sp>
        </p:grpSp>
        <p:sp>
          <p:nvSpPr>
            <p:cNvPr id="3516" name="Google Shape;3516;p68"/>
            <p:cNvSpPr/>
            <p:nvPr/>
          </p:nvSpPr>
          <p:spPr>
            <a:xfrm>
              <a:off x="3637501" y="3527603"/>
              <a:ext cx="166354" cy="166367"/>
            </a:xfrm>
            <a:prstGeom prst="ellipse">
              <a:avLst/>
            </a:prstGeom>
            <a:solidFill>
              <a:srgbClr val="FFFFFF"/>
            </a:solidFill>
            <a:ln w="28575" cap="sq" cmpd="sng">
              <a:solidFill>
                <a:srgbClr val="7D7D7D"/>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517" name="Google Shape;3517;p68"/>
            <p:cNvSpPr txBox="1"/>
            <p:nvPr/>
          </p:nvSpPr>
          <p:spPr>
            <a:xfrm>
              <a:off x="932660" y="3213283"/>
              <a:ext cx="5799247" cy="274086"/>
            </a:xfrm>
            <a:prstGeom prst="rect">
              <a:avLst/>
            </a:prstGeom>
            <a:noFill/>
            <a:ln w="9525" cap="flat" cmpd="sng">
              <a:solidFill>
                <a:srgbClr val="00875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None/>
              </a:pPr>
              <a:r>
                <a:rPr lang="en-US" sz="1000" b="1">
                  <a:solidFill>
                    <a:srgbClr val="008751"/>
                  </a:solidFill>
                  <a:latin typeface="Arial"/>
                  <a:ea typeface="Arial"/>
                  <a:cs typeface="Arial"/>
                  <a:sym typeface="Arial"/>
                </a:rPr>
                <a:t>Average % of citizens that saw advertising, publicity or other information about COVID-19</a:t>
              </a:r>
              <a:endParaRPr sz="850">
                <a:solidFill>
                  <a:schemeClr val="dk1"/>
                </a:solidFill>
                <a:latin typeface="Arial"/>
                <a:ea typeface="Arial"/>
                <a:cs typeface="Arial"/>
                <a:sym typeface="Arial"/>
              </a:endParaRPr>
            </a:p>
          </p:txBody>
        </p:sp>
        <p:grpSp>
          <p:nvGrpSpPr>
            <p:cNvPr id="3518" name="Google Shape;3518;p68"/>
            <p:cNvGrpSpPr/>
            <p:nvPr/>
          </p:nvGrpSpPr>
          <p:grpSpPr>
            <a:xfrm>
              <a:off x="3044178" y="3612548"/>
              <a:ext cx="1357447" cy="1140731"/>
              <a:chOff x="1866403" y="19049"/>
              <a:chExt cx="3058763" cy="3058432"/>
            </a:xfrm>
          </p:grpSpPr>
          <p:grpSp>
            <p:nvGrpSpPr>
              <p:cNvPr id="3519" name="Google Shape;3519;p68"/>
              <p:cNvGrpSpPr/>
              <p:nvPr/>
            </p:nvGrpSpPr>
            <p:grpSpPr>
              <a:xfrm rot="8610070">
                <a:off x="2301997" y="455271"/>
                <a:ext cx="2187575" cy="2185988"/>
                <a:chOff x="2301997" y="455271"/>
                <a:chExt cx="2187575" cy="2185988"/>
              </a:xfrm>
            </p:grpSpPr>
            <p:sp>
              <p:nvSpPr>
                <p:cNvPr id="3520" name="Google Shape;3520;p68"/>
                <p:cNvSpPr/>
                <p:nvPr/>
              </p:nvSpPr>
              <p:spPr>
                <a:xfrm>
                  <a:off x="3395784" y="455271"/>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521" name="Google Shape;3521;p68"/>
                <p:cNvSpPr/>
                <p:nvPr/>
              </p:nvSpPr>
              <p:spPr>
                <a:xfrm>
                  <a:off x="2301997" y="455271"/>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grpSp>
          <p:grpSp>
            <p:nvGrpSpPr>
              <p:cNvPr id="3522" name="Google Shape;3522;p68"/>
              <p:cNvGrpSpPr/>
              <p:nvPr/>
            </p:nvGrpSpPr>
            <p:grpSpPr>
              <a:xfrm>
                <a:off x="2512321" y="673854"/>
                <a:ext cx="1766928" cy="1766928"/>
                <a:chOff x="2512321" y="673854"/>
                <a:chExt cx="1766928" cy="1766928"/>
              </a:xfrm>
            </p:grpSpPr>
            <p:sp>
              <p:nvSpPr>
                <p:cNvPr id="3523" name="Google Shape;3523;p68"/>
                <p:cNvSpPr/>
                <p:nvPr/>
              </p:nvSpPr>
              <p:spPr>
                <a:xfrm>
                  <a:off x="2512321" y="673854"/>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524" name="Google Shape;3524;p68"/>
                <p:cNvSpPr/>
                <p:nvPr/>
              </p:nvSpPr>
              <p:spPr>
                <a:xfrm>
                  <a:off x="2626909" y="1320195"/>
                  <a:ext cx="1528987" cy="679047"/>
                </a:xfrm>
                <a:prstGeom prst="rect">
                  <a:avLst/>
                </a:prstGeom>
                <a:noFill/>
                <a:ln>
                  <a:noFill/>
                </a:ln>
              </p:spPr>
              <p:txBody>
                <a:bodyPr spcFirstLastPara="1" wrap="square" lIns="0" tIns="0" rIns="0" bIns="0" anchor="t" anchorCtr="0">
                  <a:spAutoFit/>
                </a:bodyPr>
                <a:lstStyle/>
                <a:p>
                  <a:pPr marL="0" marR="0" lvl="0" indent="0" algn="ctr" rtl="0">
                    <a:lnSpc>
                      <a:spcPct val="115000"/>
                    </a:lnSpc>
                    <a:spcBef>
                      <a:spcPts val="0"/>
                    </a:spcBef>
                    <a:spcAft>
                      <a:spcPts val="0"/>
                    </a:spcAft>
                    <a:buNone/>
                  </a:pPr>
                  <a:r>
                    <a:rPr lang="en-US" sz="1000" b="1" i="1">
                      <a:solidFill>
                        <a:srgbClr val="008751"/>
                      </a:solidFill>
                      <a:latin typeface="Arial"/>
                      <a:ea typeface="Arial"/>
                      <a:cs typeface="Arial"/>
                      <a:sym typeface="Arial"/>
                    </a:rPr>
                    <a:t>55%</a:t>
                  </a:r>
                  <a:endParaRPr sz="850">
                    <a:solidFill>
                      <a:schemeClr val="dk1"/>
                    </a:solidFill>
                    <a:latin typeface="Arial"/>
                    <a:ea typeface="Arial"/>
                    <a:cs typeface="Arial"/>
                    <a:sym typeface="Arial"/>
                  </a:endParaRPr>
                </a:p>
              </p:txBody>
            </p:sp>
          </p:grpSp>
        </p:grpSp>
      </p:grpSp>
      <p:sp>
        <p:nvSpPr>
          <p:cNvPr id="3525" name="Google Shape;3525;p68"/>
          <p:cNvSpPr txBox="1"/>
          <p:nvPr/>
        </p:nvSpPr>
        <p:spPr>
          <a:xfrm>
            <a:off x="454886" y="1751273"/>
            <a:ext cx="6760106" cy="15388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a:solidFill>
                  <a:schemeClr val="dk1"/>
                </a:solidFill>
                <a:latin typeface="Arial"/>
                <a:ea typeface="Arial"/>
                <a:cs typeface="Arial"/>
                <a:sym typeface="Arial"/>
              </a:rPr>
              <a:t>Communication Monitoring</a:t>
            </a:r>
            <a:endParaRPr sz="1000">
              <a:solidFill>
                <a:schemeClr val="dk1"/>
              </a:solidFill>
              <a:latin typeface="Arial"/>
              <a:ea typeface="Arial"/>
              <a:cs typeface="Arial"/>
              <a:sym typeface="Arial"/>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3530"/>
        <p:cNvGrpSpPr/>
        <p:nvPr/>
      </p:nvGrpSpPr>
      <p:grpSpPr>
        <a:xfrm>
          <a:off x="0" y="0"/>
          <a:ext cx="0" cy="0"/>
          <a:chOff x="0" y="0"/>
          <a:chExt cx="0" cy="0"/>
        </a:xfrm>
      </p:grpSpPr>
      <p:pic>
        <p:nvPicPr>
          <p:cNvPr id="3531" name="Google Shape;3531;p6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532" name="Google Shape;3532;p6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71</a:t>
            </a:fld>
            <a:endParaRPr sz="500">
              <a:solidFill>
                <a:srgbClr val="161616"/>
              </a:solidFill>
            </a:endParaRPr>
          </a:p>
        </p:txBody>
      </p:sp>
      <p:sp>
        <p:nvSpPr>
          <p:cNvPr id="3533" name="Google Shape;3533;p6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3534" name="Google Shape;3534;p6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535" name="Google Shape;3535;p6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STAKEHOLDER ENGAGEMENT</a:t>
            </a:r>
            <a:endParaRPr sz="1800" b="1">
              <a:solidFill>
                <a:schemeClr val="lt1"/>
              </a:solidFill>
              <a:latin typeface="Arial"/>
              <a:ea typeface="Arial"/>
              <a:cs typeface="Arial"/>
              <a:sym typeface="Arial"/>
            </a:endParaRPr>
          </a:p>
        </p:txBody>
      </p:sp>
      <p:cxnSp>
        <p:nvCxnSpPr>
          <p:cNvPr id="3536" name="Google Shape;3536;p6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537" name="Google Shape;3537;p69"/>
          <p:cNvGrpSpPr/>
          <p:nvPr/>
        </p:nvGrpSpPr>
        <p:grpSpPr>
          <a:xfrm>
            <a:off x="1269075" y="3380795"/>
            <a:ext cx="0" cy="0"/>
            <a:chOff x="1269075" y="3380795"/>
            <a:chExt cx="0" cy="0"/>
          </a:xfrm>
        </p:grpSpPr>
        <p:cxnSp>
          <p:nvCxnSpPr>
            <p:cNvPr id="3538" name="Google Shape;3538;p69"/>
            <p:cNvCxnSpPr/>
            <p:nvPr/>
          </p:nvCxnSpPr>
          <p:spPr>
            <a:xfrm>
              <a:off x="1269075" y="3380795"/>
              <a:ext cx="0" cy="0"/>
            </a:xfrm>
            <a:prstGeom prst="straightConnector1">
              <a:avLst/>
            </a:prstGeom>
            <a:noFill/>
            <a:ln>
              <a:noFill/>
            </a:ln>
          </p:spPr>
        </p:cxnSp>
        <p:cxnSp>
          <p:nvCxnSpPr>
            <p:cNvPr id="3539" name="Google Shape;3539;p69"/>
            <p:cNvCxnSpPr/>
            <p:nvPr/>
          </p:nvCxnSpPr>
          <p:spPr>
            <a:xfrm>
              <a:off x="1269075" y="3380795"/>
              <a:ext cx="0" cy="0"/>
            </a:xfrm>
            <a:prstGeom prst="straightConnector1">
              <a:avLst/>
            </a:prstGeom>
            <a:noFill/>
            <a:ln>
              <a:noFill/>
            </a:ln>
          </p:spPr>
        </p:cxnSp>
      </p:grpSp>
      <p:sp>
        <p:nvSpPr>
          <p:cNvPr id="3540" name="Google Shape;3540;p6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3541" name="Google Shape;3541;p69"/>
          <p:cNvSpPr txBox="1"/>
          <p:nvPr/>
        </p:nvSpPr>
        <p:spPr>
          <a:xfrm>
            <a:off x="454886" y="1961030"/>
            <a:ext cx="6760106" cy="704360"/>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None/>
            </a:pPr>
            <a:r>
              <a:rPr lang="en-US" sz="1000">
                <a:solidFill>
                  <a:schemeClr val="dk1"/>
                </a:solidFill>
                <a:latin typeface="Arial"/>
                <a:ea typeface="Arial"/>
                <a:cs typeface="Arial"/>
                <a:sym typeface="Arial"/>
              </a:rPr>
              <a:t>In order to ease the burden of the lockdown (temporary closure of business, borders etc.) on the vulnerable population, the Federal Government made provisions for the distribution of palliatives to the citizens. The survey sought to obtain feedback from the citizens to know if they received any of the palliatives distributed as well as ease of accessibility to the palliatives.</a:t>
            </a:r>
            <a:endParaRPr sz="850">
              <a:solidFill>
                <a:schemeClr val="dk1"/>
              </a:solidFill>
              <a:latin typeface="Arial"/>
              <a:ea typeface="Arial"/>
              <a:cs typeface="Arial"/>
              <a:sym typeface="Arial"/>
            </a:endParaRPr>
          </a:p>
        </p:txBody>
      </p:sp>
      <p:sp>
        <p:nvSpPr>
          <p:cNvPr id="3542" name="Google Shape;3542;p69"/>
          <p:cNvSpPr txBox="1"/>
          <p:nvPr/>
        </p:nvSpPr>
        <p:spPr>
          <a:xfrm>
            <a:off x="454886" y="1751273"/>
            <a:ext cx="6760106" cy="15388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a:solidFill>
                  <a:schemeClr val="dk1"/>
                </a:solidFill>
                <a:latin typeface="Arial"/>
                <a:ea typeface="Arial"/>
                <a:cs typeface="Arial"/>
                <a:sym typeface="Arial"/>
              </a:rPr>
              <a:t>Palliatives Distribution </a:t>
            </a:r>
            <a:endParaRPr sz="1000">
              <a:solidFill>
                <a:schemeClr val="dk1"/>
              </a:solidFill>
              <a:latin typeface="Arial"/>
              <a:ea typeface="Arial"/>
              <a:cs typeface="Arial"/>
              <a:sym typeface="Arial"/>
            </a:endParaRPr>
          </a:p>
        </p:txBody>
      </p:sp>
      <p:grpSp>
        <p:nvGrpSpPr>
          <p:cNvPr id="3543" name="Google Shape;3543;p69"/>
          <p:cNvGrpSpPr/>
          <p:nvPr/>
        </p:nvGrpSpPr>
        <p:grpSpPr>
          <a:xfrm>
            <a:off x="633254" y="2642565"/>
            <a:ext cx="6323330" cy="7427673"/>
            <a:chOff x="633254" y="2642565"/>
            <a:chExt cx="6323330" cy="7427673"/>
          </a:xfrm>
        </p:grpSpPr>
        <p:sp>
          <p:nvSpPr>
            <p:cNvPr id="3544" name="Google Shape;3544;p69"/>
            <p:cNvSpPr/>
            <p:nvPr/>
          </p:nvSpPr>
          <p:spPr>
            <a:xfrm>
              <a:off x="633254" y="2642565"/>
              <a:ext cx="6323330" cy="7427673"/>
            </a:xfrm>
            <a:prstGeom prst="rect">
              <a:avLst/>
            </a:prstGeom>
            <a:noFill/>
            <a:ln w="9525" cap="flat" cmpd="sng">
              <a:solidFill>
                <a:srgbClr val="008751"/>
              </a:solidFill>
              <a:prstDash val="dashDot"/>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545" name="Google Shape;3545;p69"/>
            <p:cNvSpPr txBox="1"/>
            <p:nvPr/>
          </p:nvSpPr>
          <p:spPr>
            <a:xfrm>
              <a:off x="694958" y="2716954"/>
              <a:ext cx="6202904" cy="261601"/>
            </a:xfrm>
            <a:prstGeom prst="rect">
              <a:avLst/>
            </a:prstGeom>
            <a:solidFill>
              <a:srgbClr val="008751"/>
            </a:solidFill>
            <a:ln>
              <a:noFill/>
            </a:ln>
          </p:spPr>
          <p:txBody>
            <a:bodyPr spcFirstLastPara="1" wrap="square" lIns="91425" tIns="45700" rIns="91425" bIns="45700" anchor="t" anchorCtr="0">
              <a:noAutofit/>
            </a:bodyPr>
            <a:lstStyle/>
            <a:p>
              <a:pPr marL="457200" marR="0" lvl="0" indent="-457200" algn="l" rtl="0">
                <a:lnSpc>
                  <a:spcPct val="116000"/>
                </a:lnSpc>
                <a:spcBef>
                  <a:spcPts val="0"/>
                </a:spcBef>
                <a:spcAft>
                  <a:spcPts val="0"/>
                </a:spcAft>
                <a:buNone/>
              </a:pPr>
              <a:r>
                <a:rPr lang="en-US" sz="1000" b="1">
                  <a:solidFill>
                    <a:srgbClr val="FFFFFF"/>
                  </a:solidFill>
                  <a:latin typeface="Arial"/>
                  <a:ea typeface="Arial"/>
                  <a:cs typeface="Arial"/>
                  <a:sym typeface="Arial"/>
                </a:rPr>
                <a:t>Have you received any messages on how to access palliatives from any of the bodies listed? </a:t>
              </a:r>
              <a:endParaRPr sz="850">
                <a:solidFill>
                  <a:schemeClr val="dk1"/>
                </a:solidFill>
                <a:latin typeface="Arial"/>
                <a:ea typeface="Arial"/>
                <a:cs typeface="Arial"/>
                <a:sym typeface="Arial"/>
              </a:endParaRPr>
            </a:p>
          </p:txBody>
        </p:sp>
        <p:grpSp>
          <p:nvGrpSpPr>
            <p:cNvPr id="3546" name="Google Shape;3546;p69"/>
            <p:cNvGrpSpPr/>
            <p:nvPr/>
          </p:nvGrpSpPr>
          <p:grpSpPr>
            <a:xfrm>
              <a:off x="852565" y="4134463"/>
              <a:ext cx="5884708" cy="2248452"/>
              <a:chOff x="220875" y="2086168"/>
              <a:chExt cx="5926666" cy="2248616"/>
            </a:xfrm>
          </p:grpSpPr>
          <p:sp>
            <p:nvSpPr>
              <p:cNvPr id="3547" name="Google Shape;3547;p69"/>
              <p:cNvSpPr/>
              <p:nvPr/>
            </p:nvSpPr>
            <p:spPr>
              <a:xfrm>
                <a:off x="220875" y="2086168"/>
                <a:ext cx="5926666" cy="2248616"/>
              </a:xfrm>
              <a:prstGeom prst="rect">
                <a:avLst/>
              </a:prstGeom>
              <a:noFill/>
              <a:ln w="12700" cap="sq" cmpd="sng">
                <a:solidFill>
                  <a:srgbClr val="008751"/>
                </a:solidFill>
                <a:prstDash val="dashDot"/>
                <a:round/>
                <a:headEnd type="none" w="sm" len="sm"/>
                <a:tailEnd type="none" w="sm" len="sm"/>
              </a:ln>
            </p:spPr>
            <p:txBody>
              <a:bodyPr spcFirstLastPara="1" wrap="square" lIns="91425" tIns="45700" rIns="91425" bIns="45700" anchor="ctr" anchorCtr="0">
                <a:noAutofit/>
              </a:bodyPr>
              <a:lstStyle/>
              <a:p>
                <a:pPr marL="171450" marR="0" lvl="0" indent="-114300" algn="just" rtl="0">
                  <a:lnSpc>
                    <a:spcPct val="117000"/>
                  </a:lnSpc>
                  <a:spcBef>
                    <a:spcPts val="0"/>
                  </a:spcBef>
                  <a:spcAft>
                    <a:spcPts val="0"/>
                  </a:spcAft>
                  <a:buNone/>
                </a:pPr>
                <a:r>
                  <a:rPr lang="en-US" sz="850" dirty="0">
                    <a:solidFill>
                      <a:schemeClr val="lt1"/>
                    </a:solidFill>
                    <a:latin typeface="Arial"/>
                    <a:ea typeface="Arial"/>
                    <a:cs typeface="Arial"/>
                    <a:sym typeface="Arial"/>
                  </a:rPr>
                  <a:t> </a:t>
                </a:r>
                <a:endParaRPr dirty="0"/>
              </a:p>
              <a:p>
                <a:pPr marL="171450" marR="0" lvl="0" indent="-114300" algn="just" rtl="0">
                  <a:lnSpc>
                    <a:spcPct val="117000"/>
                  </a:lnSpc>
                  <a:spcBef>
                    <a:spcPts val="0"/>
                  </a:spcBef>
                  <a:spcAft>
                    <a:spcPts val="0"/>
                  </a:spcAft>
                  <a:buNone/>
                </a:pPr>
                <a:endParaRPr sz="850" dirty="0">
                  <a:solidFill>
                    <a:schemeClr val="lt1"/>
                  </a:solidFill>
                  <a:latin typeface="Arial"/>
                  <a:ea typeface="Arial"/>
                  <a:cs typeface="Arial"/>
                  <a:sym typeface="Arial"/>
                </a:endParaRPr>
              </a:p>
              <a:p>
                <a:pPr marL="119063" marR="0" lvl="0" indent="-119063"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 The survey revealed that there was no adequate communication regarding how to access palliatives with 96% of respondents confirming that they did not receive message/information from any of the bodies.  </a:t>
                </a:r>
                <a:endParaRPr sz="1000" dirty="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Further analysis revealed the following: </a:t>
                </a:r>
                <a:endParaRPr sz="1000" dirty="0">
                  <a:solidFill>
                    <a:schemeClr val="dk1"/>
                  </a:solidFill>
                  <a:latin typeface="Arial"/>
                  <a:ea typeface="Arial"/>
                  <a:cs typeface="Arial"/>
                  <a:sym typeface="Arial"/>
                </a:endParaRPr>
              </a:p>
              <a:p>
                <a:pPr marL="292100" marR="0" lvl="0" indent="-119062"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71% of respondents define palliatives as foodstuffs</a:t>
                </a:r>
                <a:endParaRPr sz="1000" dirty="0">
                  <a:solidFill>
                    <a:schemeClr val="dk1"/>
                  </a:solidFill>
                  <a:latin typeface="Arial"/>
                  <a:ea typeface="Arial"/>
                  <a:cs typeface="Arial"/>
                  <a:sym typeface="Arial"/>
                </a:endParaRPr>
              </a:p>
              <a:p>
                <a:pPr marL="292100" marR="0" lvl="0" indent="-119062"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Only 53% of respondents were aware of Federal Government’s socio-economic interventions. Of the 53%: </a:t>
                </a:r>
                <a:endParaRPr sz="1000" dirty="0">
                  <a:solidFill>
                    <a:schemeClr val="dk1"/>
                  </a:solidFill>
                  <a:latin typeface="Arial"/>
                  <a:ea typeface="Arial"/>
                  <a:cs typeface="Arial"/>
                  <a:sym typeface="Arial"/>
                </a:endParaRPr>
              </a:p>
              <a:p>
                <a:pPr marL="292100" marR="0" lvl="0" indent="-119062"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46% were aware of the distribution of Grains</a:t>
                </a:r>
              </a:p>
              <a:p>
                <a:pPr marL="292100" marR="0" lvl="0" indent="-119062"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50% were aware of the National Home Group School Feeding program</a:t>
                </a:r>
                <a:endParaRPr sz="1000" dirty="0">
                  <a:solidFill>
                    <a:schemeClr val="dk1"/>
                  </a:solidFill>
                  <a:latin typeface="Arial"/>
                  <a:ea typeface="Arial"/>
                  <a:cs typeface="Arial"/>
                  <a:sym typeface="Arial"/>
                </a:endParaRPr>
              </a:p>
              <a:p>
                <a:pPr marL="292100" marR="0" lvl="0" indent="-119062"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57% were aware of Trader/Farmer </a:t>
                </a:r>
                <a:r>
                  <a:rPr lang="en-US" sz="1000" dirty="0" err="1">
                    <a:solidFill>
                      <a:schemeClr val="dk1"/>
                    </a:solidFill>
                    <a:latin typeface="Arial"/>
                    <a:ea typeface="Arial"/>
                    <a:cs typeface="Arial"/>
                    <a:sym typeface="Arial"/>
                  </a:rPr>
                  <a:t>moni</a:t>
                </a:r>
                <a:r>
                  <a:rPr lang="en-US" sz="1000" dirty="0">
                    <a:solidFill>
                      <a:schemeClr val="dk1"/>
                    </a:solidFill>
                    <a:latin typeface="Arial"/>
                    <a:ea typeface="Arial"/>
                    <a:cs typeface="Arial"/>
                    <a:sym typeface="Arial"/>
                  </a:rPr>
                  <a:t> and </a:t>
                </a:r>
                <a:endParaRPr sz="1000" dirty="0">
                  <a:solidFill>
                    <a:schemeClr val="dk1"/>
                  </a:solidFill>
                  <a:latin typeface="Arial"/>
                  <a:ea typeface="Arial"/>
                  <a:cs typeface="Arial"/>
                  <a:sym typeface="Arial"/>
                </a:endParaRPr>
              </a:p>
              <a:p>
                <a:pPr marL="292100" marR="0" lvl="0" indent="-119062"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56% were aware of GEEP</a:t>
                </a:r>
                <a:endParaRPr sz="1000" dirty="0">
                  <a:solidFill>
                    <a:schemeClr val="dk1"/>
                  </a:solidFill>
                  <a:latin typeface="Arial"/>
                  <a:ea typeface="Arial"/>
                  <a:cs typeface="Arial"/>
                  <a:sym typeface="Arial"/>
                </a:endParaRPr>
              </a:p>
            </p:txBody>
          </p:sp>
          <p:sp>
            <p:nvSpPr>
              <p:cNvPr id="3548" name="Google Shape;3548;p69"/>
              <p:cNvSpPr/>
              <p:nvPr/>
            </p:nvSpPr>
            <p:spPr>
              <a:xfrm>
                <a:off x="244875" y="2107311"/>
                <a:ext cx="1066800" cy="259530"/>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Key Findings</a:t>
                </a:r>
                <a:endParaRPr sz="850">
                  <a:solidFill>
                    <a:schemeClr val="lt1"/>
                  </a:solidFill>
                  <a:latin typeface="Arial"/>
                  <a:ea typeface="Arial"/>
                  <a:cs typeface="Arial"/>
                  <a:sym typeface="Arial"/>
                </a:endParaRPr>
              </a:p>
            </p:txBody>
          </p:sp>
        </p:grpSp>
        <p:graphicFrame>
          <p:nvGraphicFramePr>
            <p:cNvPr id="3549" name="Google Shape;3549;p69"/>
            <p:cNvGraphicFramePr/>
            <p:nvPr/>
          </p:nvGraphicFramePr>
          <p:xfrm>
            <a:off x="852566" y="3021496"/>
            <a:ext cx="5884708" cy="106017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550" name="Google Shape;3550;p69"/>
            <p:cNvGraphicFramePr/>
            <p:nvPr/>
          </p:nvGraphicFramePr>
          <p:xfrm>
            <a:off x="852566" y="6930887"/>
            <a:ext cx="5884708" cy="951902"/>
          </p:xfrm>
          <a:graphic>
            <a:graphicData uri="http://schemas.openxmlformats.org/drawingml/2006/chart">
              <c:chart xmlns:c="http://schemas.openxmlformats.org/drawingml/2006/chart" xmlns:r="http://schemas.openxmlformats.org/officeDocument/2006/relationships" r:id="rId5"/>
            </a:graphicData>
          </a:graphic>
        </p:graphicFrame>
        <p:grpSp>
          <p:nvGrpSpPr>
            <p:cNvPr id="3551" name="Google Shape;3551;p69"/>
            <p:cNvGrpSpPr/>
            <p:nvPr/>
          </p:nvGrpSpPr>
          <p:grpSpPr>
            <a:xfrm>
              <a:off x="852566" y="8055598"/>
              <a:ext cx="5884708" cy="1948088"/>
              <a:chOff x="220876" y="6060606"/>
              <a:chExt cx="5926666" cy="1948231"/>
            </a:xfrm>
          </p:grpSpPr>
          <p:sp>
            <p:nvSpPr>
              <p:cNvPr id="3552" name="Google Shape;3552;p69"/>
              <p:cNvSpPr/>
              <p:nvPr/>
            </p:nvSpPr>
            <p:spPr>
              <a:xfrm>
                <a:off x="220876" y="6060606"/>
                <a:ext cx="5926666" cy="1948231"/>
              </a:xfrm>
              <a:prstGeom prst="rect">
                <a:avLst/>
              </a:prstGeom>
              <a:noFill/>
              <a:ln w="12700" cap="sq" cmpd="sng">
                <a:solidFill>
                  <a:srgbClr val="008751"/>
                </a:solidFill>
                <a:prstDash val="dashDot"/>
                <a:round/>
                <a:headEnd type="none" w="sm" len="sm"/>
                <a:tailEnd type="none" w="sm" len="sm"/>
              </a:ln>
            </p:spPr>
            <p:txBody>
              <a:bodyPr spcFirstLastPara="1" wrap="square" lIns="91425" tIns="45700" rIns="91425" bIns="45700" anchor="ctr" anchorCtr="0">
                <a:noAutofit/>
              </a:bodyPr>
              <a:lstStyle/>
              <a:p>
                <a:pPr marL="119063" marR="0" lvl="0" indent="-55562" algn="l" rtl="0">
                  <a:lnSpc>
                    <a:spcPct val="117000"/>
                  </a:lnSpc>
                  <a:spcBef>
                    <a:spcPts val="0"/>
                  </a:spcBef>
                  <a:spcAft>
                    <a:spcPts val="0"/>
                  </a:spcAft>
                  <a:buClr>
                    <a:schemeClr val="dk1"/>
                  </a:buClr>
                  <a:buSzPts val="1000"/>
                  <a:buFont typeface="Noto Sans Symbols"/>
                  <a:buNone/>
                </a:pPr>
                <a:endParaRPr sz="100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chemeClr val="dk1"/>
                  </a:buClr>
                  <a:buSzPts val="1000"/>
                  <a:buFont typeface="Noto Sans Symbols"/>
                  <a:buChar char="∙"/>
                </a:pPr>
                <a:r>
                  <a:rPr lang="en-US" sz="1000">
                    <a:solidFill>
                      <a:schemeClr val="dk1"/>
                    </a:solidFill>
                    <a:latin typeface="Arial"/>
                    <a:ea typeface="Arial"/>
                    <a:cs typeface="Arial"/>
                    <a:sym typeface="Arial"/>
                  </a:rPr>
                  <a:t>Response to having received palliatives by citizens was low. Only 2% of the respondents confirmed that they had received any form of palliatives</a:t>
                </a:r>
                <a:endParaRPr sz="100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chemeClr val="dk1"/>
                  </a:buClr>
                  <a:buSzPts val="1000"/>
                  <a:buFont typeface="Noto Sans Symbols"/>
                  <a:buChar char="∙"/>
                </a:pPr>
                <a:r>
                  <a:rPr lang="en-US" sz="1000">
                    <a:solidFill>
                      <a:schemeClr val="dk1"/>
                    </a:solidFill>
                    <a:latin typeface="Arial"/>
                    <a:ea typeface="Arial"/>
                    <a:cs typeface="Arial"/>
                    <a:sym typeface="Arial"/>
                  </a:rPr>
                  <a:t>Further analysis revealed the following: </a:t>
                </a:r>
                <a:endParaRPr sz="1000">
                  <a:solidFill>
                    <a:schemeClr val="dk1"/>
                  </a:solidFill>
                  <a:latin typeface="Arial"/>
                  <a:ea typeface="Arial"/>
                  <a:cs typeface="Arial"/>
                  <a:sym typeface="Arial"/>
                </a:endParaRPr>
              </a:p>
              <a:p>
                <a:pPr marL="576263" marR="0" lvl="1" indent="-119062" algn="l" rtl="0">
                  <a:lnSpc>
                    <a:spcPct val="117000"/>
                  </a:lnSpc>
                  <a:spcBef>
                    <a:spcPts val="0"/>
                  </a:spcBef>
                  <a:spcAft>
                    <a:spcPts val="0"/>
                  </a:spcAft>
                  <a:buClr>
                    <a:schemeClr val="dk1"/>
                  </a:buClr>
                  <a:buSzPts val="1000"/>
                  <a:buFont typeface="Noto Sans Symbols"/>
                  <a:buChar char="∙"/>
                </a:pPr>
                <a:r>
                  <a:rPr lang="en-US" sz="1000" b="0" i="0" u="none" strike="noStrike" cap="none">
                    <a:solidFill>
                      <a:schemeClr val="dk1"/>
                    </a:solidFill>
                    <a:latin typeface="Arial"/>
                    <a:ea typeface="Arial"/>
                    <a:cs typeface="Arial"/>
                    <a:sym typeface="Arial"/>
                  </a:rPr>
                  <a:t>Most of the respondents confirmed that they did not know who to trust to distribute palliatives. 16% mentioned religious leaders as their preferred option</a:t>
                </a:r>
                <a:endParaRPr sz="1000" b="0" i="0" u="none" strike="noStrike" cap="none">
                  <a:solidFill>
                    <a:schemeClr val="dk1"/>
                  </a:solidFill>
                  <a:latin typeface="Arial"/>
                  <a:ea typeface="Arial"/>
                  <a:cs typeface="Arial"/>
                  <a:sym typeface="Arial"/>
                </a:endParaRPr>
              </a:p>
              <a:p>
                <a:pPr marL="576263" marR="0" lvl="1" indent="-119062" algn="l" rtl="0">
                  <a:lnSpc>
                    <a:spcPct val="117000"/>
                  </a:lnSpc>
                  <a:spcBef>
                    <a:spcPts val="0"/>
                  </a:spcBef>
                  <a:spcAft>
                    <a:spcPts val="0"/>
                  </a:spcAft>
                  <a:buClr>
                    <a:schemeClr val="dk1"/>
                  </a:buClr>
                  <a:buSzPts val="1000"/>
                  <a:buFont typeface="Noto Sans Symbols"/>
                  <a:buChar char="∙"/>
                </a:pPr>
                <a:r>
                  <a:rPr lang="en-US" sz="1000" b="0" i="0" u="none" strike="noStrike" cap="none">
                    <a:solidFill>
                      <a:schemeClr val="dk1"/>
                    </a:solidFill>
                    <a:latin typeface="Arial"/>
                    <a:ea typeface="Arial"/>
                    <a:cs typeface="Arial"/>
                    <a:sym typeface="Arial"/>
                  </a:rPr>
                  <a:t>93% of business owners or self-employed citizens were concerned about the negative impact of Covid-19 outbreak on their businesses </a:t>
                </a:r>
                <a:endParaRPr sz="1000" b="0" i="0" u="none" strike="noStrike" cap="none">
                  <a:solidFill>
                    <a:schemeClr val="dk1"/>
                  </a:solidFill>
                  <a:latin typeface="Arial"/>
                  <a:ea typeface="Arial"/>
                  <a:cs typeface="Arial"/>
                  <a:sym typeface="Arial"/>
                </a:endParaRPr>
              </a:p>
              <a:p>
                <a:pPr marL="576263" marR="0" lvl="1" indent="-119062" algn="l" rtl="0">
                  <a:lnSpc>
                    <a:spcPct val="117000"/>
                  </a:lnSpc>
                  <a:spcBef>
                    <a:spcPts val="0"/>
                  </a:spcBef>
                  <a:spcAft>
                    <a:spcPts val="0"/>
                  </a:spcAft>
                  <a:buClr>
                    <a:schemeClr val="dk1"/>
                  </a:buClr>
                  <a:buSzPts val="1000"/>
                  <a:buFont typeface="Noto Sans Symbols"/>
                  <a:buChar char="∙"/>
                </a:pPr>
                <a:r>
                  <a:rPr lang="en-US" sz="1000" b="0" i="0" u="none" strike="noStrike" cap="none">
                    <a:solidFill>
                      <a:schemeClr val="dk1"/>
                    </a:solidFill>
                    <a:latin typeface="Arial"/>
                    <a:ea typeface="Arial"/>
                    <a:cs typeface="Arial"/>
                    <a:sym typeface="Arial"/>
                  </a:rPr>
                  <a:t>35% of the citizens that responded preferred that the Government provided food items as palliatives while 20% preferred cash related assistance </a:t>
                </a:r>
                <a:endParaRPr sz="1000" b="0" i="0" u="none" strike="noStrike" cap="none">
                  <a:solidFill>
                    <a:schemeClr val="dk1"/>
                  </a:solidFill>
                  <a:latin typeface="Arial"/>
                  <a:ea typeface="Arial"/>
                  <a:cs typeface="Arial"/>
                  <a:sym typeface="Arial"/>
                </a:endParaRPr>
              </a:p>
            </p:txBody>
          </p:sp>
          <p:sp>
            <p:nvSpPr>
              <p:cNvPr id="3553" name="Google Shape;3553;p69"/>
              <p:cNvSpPr/>
              <p:nvPr/>
            </p:nvSpPr>
            <p:spPr>
              <a:xfrm>
                <a:off x="220876" y="6111646"/>
                <a:ext cx="1066800" cy="213805"/>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Key Findings</a:t>
                </a:r>
                <a:endParaRPr sz="850">
                  <a:solidFill>
                    <a:schemeClr val="lt1"/>
                  </a:solidFill>
                  <a:latin typeface="Arial"/>
                  <a:ea typeface="Arial"/>
                  <a:cs typeface="Arial"/>
                  <a:sym typeface="Arial"/>
                </a:endParaRPr>
              </a:p>
            </p:txBody>
          </p:sp>
        </p:grpSp>
        <p:sp>
          <p:nvSpPr>
            <p:cNvPr id="3554" name="Google Shape;3554;p69"/>
            <p:cNvSpPr txBox="1"/>
            <p:nvPr/>
          </p:nvSpPr>
          <p:spPr>
            <a:xfrm>
              <a:off x="694958" y="6446228"/>
              <a:ext cx="6202904" cy="422277"/>
            </a:xfrm>
            <a:prstGeom prst="rect">
              <a:avLst/>
            </a:prstGeom>
            <a:solidFill>
              <a:srgbClr val="008751"/>
            </a:solidFill>
            <a:ln>
              <a:noFill/>
            </a:ln>
          </p:spPr>
          <p:txBody>
            <a:bodyPr spcFirstLastPara="1" wrap="square" lIns="91425" tIns="45700" rIns="91425" bIns="45700" anchor="t" anchorCtr="0">
              <a:noAutofit/>
            </a:bodyPr>
            <a:lstStyle/>
            <a:p>
              <a:pPr marL="0" marR="0" lvl="0" indent="0" algn="l" rtl="0">
                <a:lnSpc>
                  <a:spcPct val="116000"/>
                </a:lnSpc>
                <a:spcBef>
                  <a:spcPts val="0"/>
                </a:spcBef>
                <a:spcAft>
                  <a:spcPts val="0"/>
                </a:spcAft>
                <a:buNone/>
              </a:pPr>
              <a:r>
                <a:rPr lang="en-US" sz="1000" b="1" dirty="0">
                  <a:solidFill>
                    <a:srgbClr val="FFFFFF"/>
                  </a:solidFill>
                  <a:latin typeface="Arial"/>
                  <a:ea typeface="Arial"/>
                  <a:cs typeface="Arial"/>
                  <a:sym typeface="Arial"/>
                </a:rPr>
                <a:t>Have you received any palliatives from the listed bodies since the outbreak of Corona virus in Nigeria? </a:t>
              </a:r>
              <a:endParaRPr sz="850" dirty="0">
                <a:solidFill>
                  <a:schemeClr val="dk1"/>
                </a:solidFill>
                <a:latin typeface="Arial"/>
                <a:ea typeface="Arial"/>
                <a:cs typeface="Arial"/>
                <a:sym typeface="Arial"/>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3559"/>
        <p:cNvGrpSpPr/>
        <p:nvPr/>
      </p:nvGrpSpPr>
      <p:grpSpPr>
        <a:xfrm>
          <a:off x="0" y="0"/>
          <a:ext cx="0" cy="0"/>
          <a:chOff x="0" y="0"/>
          <a:chExt cx="0" cy="0"/>
        </a:xfrm>
      </p:grpSpPr>
      <p:pic>
        <p:nvPicPr>
          <p:cNvPr id="3560" name="Google Shape;3560;p7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561" name="Google Shape;3561;p7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72</a:t>
            </a:fld>
            <a:endParaRPr sz="500">
              <a:solidFill>
                <a:srgbClr val="161616"/>
              </a:solidFill>
            </a:endParaRPr>
          </a:p>
        </p:txBody>
      </p:sp>
      <p:sp>
        <p:nvSpPr>
          <p:cNvPr id="3562" name="Google Shape;3562;p7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3563" name="Google Shape;3563;p7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564" name="Google Shape;3564;p7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STAKEHOLDER ENGAGEMENT</a:t>
            </a:r>
            <a:endParaRPr sz="1800" b="1">
              <a:solidFill>
                <a:schemeClr val="lt1"/>
              </a:solidFill>
              <a:latin typeface="Arial"/>
              <a:ea typeface="Arial"/>
              <a:cs typeface="Arial"/>
              <a:sym typeface="Arial"/>
            </a:endParaRPr>
          </a:p>
        </p:txBody>
      </p:sp>
      <p:cxnSp>
        <p:nvCxnSpPr>
          <p:cNvPr id="3565" name="Google Shape;3565;p7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566" name="Google Shape;3566;p70"/>
          <p:cNvGrpSpPr/>
          <p:nvPr/>
        </p:nvGrpSpPr>
        <p:grpSpPr>
          <a:xfrm>
            <a:off x="1269075" y="3380795"/>
            <a:ext cx="0" cy="0"/>
            <a:chOff x="1269075" y="3380795"/>
            <a:chExt cx="0" cy="0"/>
          </a:xfrm>
        </p:grpSpPr>
        <p:cxnSp>
          <p:nvCxnSpPr>
            <p:cNvPr id="3567" name="Google Shape;3567;p70"/>
            <p:cNvCxnSpPr/>
            <p:nvPr/>
          </p:nvCxnSpPr>
          <p:spPr>
            <a:xfrm>
              <a:off x="1269075" y="3380795"/>
              <a:ext cx="0" cy="0"/>
            </a:xfrm>
            <a:prstGeom prst="straightConnector1">
              <a:avLst/>
            </a:prstGeom>
            <a:noFill/>
            <a:ln>
              <a:noFill/>
            </a:ln>
          </p:spPr>
        </p:cxnSp>
        <p:cxnSp>
          <p:nvCxnSpPr>
            <p:cNvPr id="3568" name="Google Shape;3568;p70"/>
            <p:cNvCxnSpPr/>
            <p:nvPr/>
          </p:nvCxnSpPr>
          <p:spPr>
            <a:xfrm>
              <a:off x="1269075" y="3380795"/>
              <a:ext cx="0" cy="0"/>
            </a:xfrm>
            <a:prstGeom prst="straightConnector1">
              <a:avLst/>
            </a:prstGeom>
            <a:noFill/>
            <a:ln>
              <a:noFill/>
            </a:ln>
          </p:spPr>
        </p:cxnSp>
      </p:grpSp>
      <p:sp>
        <p:nvSpPr>
          <p:cNvPr id="3569" name="Google Shape;3569;p7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sp>
        <p:nvSpPr>
          <p:cNvPr id="3570" name="Google Shape;3570;p70"/>
          <p:cNvSpPr txBox="1"/>
          <p:nvPr/>
        </p:nvSpPr>
        <p:spPr>
          <a:xfrm>
            <a:off x="454886" y="1961030"/>
            <a:ext cx="6760106" cy="704360"/>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None/>
            </a:pPr>
            <a:r>
              <a:rPr lang="en-US" sz="1000" dirty="0">
                <a:solidFill>
                  <a:schemeClr val="dk1"/>
                </a:solidFill>
                <a:latin typeface="Arial"/>
                <a:ea typeface="Arial"/>
                <a:cs typeface="Arial"/>
                <a:sym typeface="Arial"/>
              </a:rPr>
              <a:t>Following gradual ease of the lockdown, the Federal Government communicated directives on preventive measures including but not limited to physical distancing, use of face masks, hand washing, use hand sanitizers etc. The survey sought to obtain feedback from the citizens on the effectiveness of theses directives and how the citizens adjusted to the “new normal”. </a:t>
            </a:r>
            <a:endParaRPr sz="850" dirty="0">
              <a:solidFill>
                <a:schemeClr val="dk1"/>
              </a:solidFill>
              <a:latin typeface="Arial"/>
              <a:ea typeface="Arial"/>
              <a:cs typeface="Arial"/>
              <a:sym typeface="Arial"/>
            </a:endParaRPr>
          </a:p>
        </p:txBody>
      </p:sp>
      <p:sp>
        <p:nvSpPr>
          <p:cNvPr id="3571" name="Google Shape;3571;p70"/>
          <p:cNvSpPr txBox="1"/>
          <p:nvPr/>
        </p:nvSpPr>
        <p:spPr>
          <a:xfrm>
            <a:off x="454886" y="1751273"/>
            <a:ext cx="6760106" cy="15388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a:solidFill>
                  <a:schemeClr val="dk1"/>
                </a:solidFill>
                <a:latin typeface="Arial"/>
                <a:ea typeface="Arial"/>
                <a:cs typeface="Arial"/>
                <a:sym typeface="Arial"/>
              </a:rPr>
              <a:t>Preventive Measures</a:t>
            </a:r>
            <a:endParaRPr sz="1000">
              <a:solidFill>
                <a:schemeClr val="dk1"/>
              </a:solidFill>
              <a:latin typeface="Arial"/>
              <a:ea typeface="Arial"/>
              <a:cs typeface="Arial"/>
              <a:sym typeface="Arial"/>
            </a:endParaRPr>
          </a:p>
        </p:txBody>
      </p:sp>
      <p:grpSp>
        <p:nvGrpSpPr>
          <p:cNvPr id="3572" name="Google Shape;3572;p70"/>
          <p:cNvGrpSpPr/>
          <p:nvPr/>
        </p:nvGrpSpPr>
        <p:grpSpPr>
          <a:xfrm>
            <a:off x="633254" y="2721259"/>
            <a:ext cx="6323330" cy="3865071"/>
            <a:chOff x="0" y="0"/>
            <a:chExt cx="6368415" cy="3570668"/>
          </a:xfrm>
        </p:grpSpPr>
        <p:sp>
          <p:nvSpPr>
            <p:cNvPr id="3573" name="Google Shape;3573;p70"/>
            <p:cNvSpPr/>
            <p:nvPr/>
          </p:nvSpPr>
          <p:spPr>
            <a:xfrm>
              <a:off x="0" y="0"/>
              <a:ext cx="6368415" cy="3570668"/>
            </a:xfrm>
            <a:prstGeom prst="rect">
              <a:avLst/>
            </a:prstGeom>
            <a:noFill/>
            <a:ln w="9525" cap="flat" cmpd="sng">
              <a:solidFill>
                <a:srgbClr val="008751"/>
              </a:solidFill>
              <a:prstDash val="dashDot"/>
              <a:round/>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3574" name="Google Shape;3574;p70"/>
            <p:cNvSpPr txBox="1"/>
            <p:nvPr/>
          </p:nvSpPr>
          <p:spPr>
            <a:xfrm>
              <a:off x="62144" y="85408"/>
              <a:ext cx="6247130" cy="261620"/>
            </a:xfrm>
            <a:prstGeom prst="rect">
              <a:avLst/>
            </a:prstGeom>
            <a:solidFill>
              <a:srgbClr val="008751"/>
            </a:solidFill>
            <a:ln>
              <a:noFill/>
            </a:ln>
          </p:spPr>
          <p:txBody>
            <a:bodyPr spcFirstLastPara="1" wrap="square" lIns="91425" tIns="45700" rIns="91425" bIns="45700" anchor="t" anchorCtr="0">
              <a:noAutofit/>
            </a:bodyPr>
            <a:lstStyle/>
            <a:p>
              <a:pPr marL="457200" marR="0" lvl="0" indent="-228600" algn="l" rtl="0">
                <a:lnSpc>
                  <a:spcPct val="116000"/>
                </a:lnSpc>
                <a:spcBef>
                  <a:spcPts val="0"/>
                </a:spcBef>
                <a:spcAft>
                  <a:spcPts val="0"/>
                </a:spcAft>
                <a:buNone/>
              </a:pPr>
              <a:r>
                <a:rPr lang="en-US" sz="1000" b="1">
                  <a:solidFill>
                    <a:srgbClr val="FFFFFF"/>
                  </a:solidFill>
                  <a:latin typeface="Arial"/>
                  <a:ea typeface="Arial"/>
                  <a:cs typeface="Arial"/>
                  <a:sym typeface="Arial"/>
                </a:rPr>
                <a:t>Rating Federal Governments efforts in fighting the virus </a:t>
              </a:r>
              <a:endParaRPr sz="850">
                <a:solidFill>
                  <a:schemeClr val="dk1"/>
                </a:solidFill>
                <a:latin typeface="Arial"/>
                <a:ea typeface="Arial"/>
                <a:cs typeface="Arial"/>
                <a:sym typeface="Arial"/>
              </a:endParaRPr>
            </a:p>
          </p:txBody>
        </p:sp>
        <p:grpSp>
          <p:nvGrpSpPr>
            <p:cNvPr id="3575" name="Google Shape;3575;p70"/>
            <p:cNvGrpSpPr/>
            <p:nvPr/>
          </p:nvGrpSpPr>
          <p:grpSpPr>
            <a:xfrm>
              <a:off x="220834" y="2150031"/>
              <a:ext cx="5926666" cy="1420637"/>
              <a:chOff x="220834" y="2150031"/>
              <a:chExt cx="5926666" cy="1420637"/>
            </a:xfrm>
          </p:grpSpPr>
          <p:sp>
            <p:nvSpPr>
              <p:cNvPr id="3576" name="Google Shape;3576;p70"/>
              <p:cNvSpPr/>
              <p:nvPr/>
            </p:nvSpPr>
            <p:spPr>
              <a:xfrm>
                <a:off x="220834" y="2150031"/>
                <a:ext cx="5926666" cy="1420637"/>
              </a:xfrm>
              <a:prstGeom prst="rect">
                <a:avLst/>
              </a:prstGeom>
              <a:noFill/>
              <a:ln w="12700" cap="sq" cmpd="sng">
                <a:solidFill>
                  <a:srgbClr val="008751"/>
                </a:solidFill>
                <a:prstDash val="dashDot"/>
                <a:round/>
                <a:headEnd type="none" w="sm" len="sm"/>
                <a:tailEnd type="none" w="sm" len="sm"/>
              </a:ln>
            </p:spPr>
            <p:txBody>
              <a:bodyPr spcFirstLastPara="1" wrap="square" lIns="91425" tIns="45700" rIns="91425" bIns="45700" anchor="ctr" anchorCtr="0">
                <a:noAutofit/>
              </a:bodyPr>
              <a:lstStyle/>
              <a:p>
                <a:pPr marL="164465" marR="0" lvl="0" indent="0" algn="l" rtl="0">
                  <a:lnSpc>
                    <a:spcPct val="117000"/>
                  </a:lnSpc>
                  <a:spcBef>
                    <a:spcPts val="0"/>
                  </a:spcBef>
                  <a:spcAft>
                    <a:spcPts val="0"/>
                  </a:spcAft>
                  <a:buNone/>
                </a:pPr>
                <a:r>
                  <a:rPr lang="en-US" sz="1000" dirty="0">
                    <a:solidFill>
                      <a:srgbClr val="000000"/>
                    </a:solidFill>
                    <a:latin typeface="Arial"/>
                    <a:ea typeface="Arial"/>
                    <a:cs typeface="Arial"/>
                    <a:sym typeface="Arial"/>
                  </a:rPr>
                  <a:t> </a:t>
                </a:r>
                <a:endParaRPr sz="850" dirty="0">
                  <a:solidFill>
                    <a:schemeClr val="lt1"/>
                  </a:solidFill>
                  <a:latin typeface="Arial"/>
                  <a:ea typeface="Arial"/>
                  <a:cs typeface="Arial"/>
                  <a:sym typeface="Arial"/>
                </a:endParaRPr>
              </a:p>
              <a:p>
                <a:pPr marL="119063" marR="0" lvl="0" indent="-119063" algn="l" rtl="0">
                  <a:lnSpc>
                    <a:spcPct val="117000"/>
                  </a:lnSpc>
                  <a:spcBef>
                    <a:spcPts val="600"/>
                  </a:spcBef>
                  <a:spcAft>
                    <a:spcPts val="0"/>
                  </a:spcAft>
                  <a:buClr>
                    <a:schemeClr val="dk1"/>
                  </a:buClr>
                  <a:buSzPts val="1000"/>
                  <a:buFont typeface="Noto Sans Symbols"/>
                  <a:buChar char="∙"/>
                </a:pPr>
                <a:endParaRPr lang="en-US" sz="1000" dirty="0">
                  <a:solidFill>
                    <a:schemeClr val="dk1"/>
                  </a:solidFill>
                  <a:latin typeface="Arial"/>
                  <a:ea typeface="Arial"/>
                  <a:cs typeface="Arial"/>
                  <a:sym typeface="Arial"/>
                </a:endParaRPr>
              </a:p>
              <a:p>
                <a:pPr marL="119063" marR="0" lvl="0" indent="-119063" algn="l" rtl="0">
                  <a:lnSpc>
                    <a:spcPct val="117000"/>
                  </a:lnSpc>
                  <a:spcBef>
                    <a:spcPts val="60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The survey revealed that physical distancing is the most challenging preventive measure. With 17% of citizens confirming that they rarely or never practice it. </a:t>
                </a:r>
                <a:endParaRPr dirty="0"/>
              </a:p>
              <a:p>
                <a:pPr marL="119063" marR="0" lvl="0" indent="-119063"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32% of the respondents confirmed that it is difficult to practice when compared to handwashing and wearing facemasks</a:t>
                </a:r>
                <a:endParaRPr sz="1000" dirty="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59% of the respondents also confirmed that the market is the most difficult place to practice physical distancing</a:t>
                </a:r>
                <a:endParaRPr sz="1000" dirty="0">
                  <a:solidFill>
                    <a:schemeClr val="dk1"/>
                  </a:solidFill>
                  <a:latin typeface="Arial"/>
                  <a:ea typeface="Arial"/>
                  <a:cs typeface="Arial"/>
                  <a:sym typeface="Arial"/>
                </a:endParaRPr>
              </a:p>
            </p:txBody>
          </p:sp>
          <p:sp>
            <p:nvSpPr>
              <p:cNvPr id="3577" name="Google Shape;3577;p70"/>
              <p:cNvSpPr/>
              <p:nvPr/>
            </p:nvSpPr>
            <p:spPr>
              <a:xfrm>
                <a:off x="244874" y="2200680"/>
                <a:ext cx="1066800" cy="248688"/>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Key Findings</a:t>
                </a:r>
                <a:endParaRPr sz="850">
                  <a:solidFill>
                    <a:schemeClr val="lt1"/>
                  </a:solidFill>
                  <a:latin typeface="Arial"/>
                  <a:ea typeface="Arial"/>
                  <a:cs typeface="Arial"/>
                  <a:sym typeface="Arial"/>
                </a:endParaRPr>
              </a:p>
            </p:txBody>
          </p:sp>
        </p:grpSp>
        <p:graphicFrame>
          <p:nvGraphicFramePr>
            <p:cNvPr id="3578" name="Google Shape;3578;p70"/>
            <p:cNvGraphicFramePr/>
            <p:nvPr/>
          </p:nvGraphicFramePr>
          <p:xfrm>
            <a:off x="220875" y="377778"/>
            <a:ext cx="5926666" cy="1698153"/>
          </p:xfrm>
          <a:graphic>
            <a:graphicData uri="http://schemas.openxmlformats.org/drawingml/2006/chart">
              <c:chart xmlns:c="http://schemas.openxmlformats.org/drawingml/2006/chart" xmlns:r="http://schemas.openxmlformats.org/officeDocument/2006/relationships" r:id="rId4"/>
            </a:graphicData>
          </a:graphic>
        </p:graphicFrame>
      </p:grpSp>
      <p:grpSp>
        <p:nvGrpSpPr>
          <p:cNvPr id="3579" name="Google Shape;3579;p70"/>
          <p:cNvGrpSpPr/>
          <p:nvPr/>
        </p:nvGrpSpPr>
        <p:grpSpPr>
          <a:xfrm>
            <a:off x="454886" y="6878760"/>
            <a:ext cx="6760106" cy="1470102"/>
            <a:chOff x="607286" y="1903673"/>
            <a:chExt cx="6760106" cy="1470102"/>
          </a:xfrm>
        </p:grpSpPr>
        <p:sp>
          <p:nvSpPr>
            <p:cNvPr id="3580" name="Google Shape;3580;p70"/>
            <p:cNvSpPr txBox="1"/>
            <p:nvPr/>
          </p:nvSpPr>
          <p:spPr>
            <a:xfrm>
              <a:off x="607286" y="2113430"/>
              <a:ext cx="6760106" cy="1260345"/>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None/>
              </a:pPr>
              <a:r>
                <a:rPr lang="en-US" sz="1000" dirty="0">
                  <a:solidFill>
                    <a:schemeClr val="dk1"/>
                  </a:solidFill>
                  <a:latin typeface="Arial"/>
                  <a:ea typeface="Arial"/>
                  <a:cs typeface="Arial"/>
                  <a:sym typeface="Arial"/>
                </a:rPr>
                <a:t>The survey sought to obtain feedback from citizens regarding accuracy of information they received about the virus as well as their perception on the FG’s efforts regarding testing. </a:t>
              </a:r>
              <a:endParaRPr sz="850" dirty="0">
                <a:solidFill>
                  <a:schemeClr val="dk1"/>
                </a:solidFill>
                <a:latin typeface="Arial"/>
                <a:ea typeface="Arial"/>
                <a:cs typeface="Arial"/>
                <a:sym typeface="Arial"/>
              </a:endParaRPr>
            </a:p>
            <a:p>
              <a:pPr marL="0" marR="0" lvl="0" indent="0" algn="l" rtl="0">
                <a:lnSpc>
                  <a:spcPct val="117000"/>
                </a:lnSpc>
                <a:spcBef>
                  <a:spcPts val="0"/>
                </a:spcBef>
                <a:spcAft>
                  <a:spcPts val="0"/>
                </a:spcAft>
                <a:buNone/>
              </a:pPr>
              <a:r>
                <a:rPr lang="en-US" sz="1000" dirty="0">
                  <a:solidFill>
                    <a:schemeClr val="dk1"/>
                  </a:solidFill>
                  <a:latin typeface="Arial"/>
                  <a:ea typeface="Arial"/>
                  <a:cs typeface="Arial"/>
                  <a:sym typeface="Arial"/>
                </a:rPr>
                <a:t> </a:t>
              </a:r>
              <a:endParaRPr sz="850" dirty="0">
                <a:solidFill>
                  <a:schemeClr val="dk1"/>
                </a:solidFill>
                <a:latin typeface="Arial"/>
                <a:ea typeface="Arial"/>
                <a:cs typeface="Arial"/>
                <a:sym typeface="Arial"/>
              </a:endParaRPr>
            </a:p>
            <a:p>
              <a:pPr marL="0" marR="0" lvl="0" indent="0" algn="l" rtl="0">
                <a:lnSpc>
                  <a:spcPct val="117000"/>
                </a:lnSpc>
                <a:spcBef>
                  <a:spcPts val="0"/>
                </a:spcBef>
                <a:spcAft>
                  <a:spcPts val="0"/>
                </a:spcAft>
                <a:buNone/>
              </a:pPr>
              <a:r>
                <a:rPr lang="en-US" sz="1000" dirty="0">
                  <a:solidFill>
                    <a:schemeClr val="dk1"/>
                  </a:solidFill>
                  <a:latin typeface="Arial"/>
                  <a:ea typeface="Arial"/>
                  <a:cs typeface="Arial"/>
                  <a:sym typeface="Arial"/>
                </a:rPr>
                <a:t>They survey revealed the following: </a:t>
              </a:r>
              <a:endParaRPr sz="850" dirty="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rgbClr val="000000"/>
                </a:buClr>
                <a:buSzPts val="1000"/>
                <a:buFont typeface="Noto Sans Symbols"/>
                <a:buChar char="∙"/>
              </a:pPr>
              <a:r>
                <a:rPr lang="en-US" sz="1000" dirty="0">
                  <a:solidFill>
                    <a:schemeClr val="dk1"/>
                  </a:solidFill>
                  <a:latin typeface="Arial"/>
                  <a:ea typeface="Arial"/>
                  <a:cs typeface="Arial"/>
                  <a:sym typeface="Arial"/>
                </a:rPr>
                <a:t>The level of misinformation among citizens has reduced. Only 10% reported having heard or seen that facemasks are not safe for children within the past 7 days</a:t>
              </a:r>
            </a:p>
            <a:p>
              <a:pPr marL="119063" marR="0" lvl="0" indent="-119063" algn="l" rtl="0">
                <a:lnSpc>
                  <a:spcPct val="117000"/>
                </a:lnSpc>
                <a:spcBef>
                  <a:spcPts val="0"/>
                </a:spcBef>
                <a:spcAft>
                  <a:spcPts val="0"/>
                </a:spcAft>
                <a:buClr>
                  <a:srgbClr val="000000"/>
                </a:buClr>
                <a:buSzPts val="1000"/>
                <a:buFont typeface="Noto Sans Symbols"/>
                <a:buChar char="∙"/>
              </a:pPr>
              <a:r>
                <a:rPr lang="en-US" sz="1000" dirty="0">
                  <a:solidFill>
                    <a:schemeClr val="dk1"/>
                  </a:solidFill>
                  <a:latin typeface="Arial"/>
                  <a:ea typeface="Arial"/>
                  <a:cs typeface="Arial"/>
                  <a:sym typeface="Arial"/>
                </a:rPr>
                <a:t>6% reported to have taken or tried to take a test for Coronavirus and their experience was at least satisfactory (85%) </a:t>
              </a:r>
            </a:p>
          </p:txBody>
        </p:sp>
        <p:sp>
          <p:nvSpPr>
            <p:cNvPr id="3581" name="Google Shape;3581;p70"/>
            <p:cNvSpPr txBox="1"/>
            <p:nvPr/>
          </p:nvSpPr>
          <p:spPr>
            <a:xfrm>
              <a:off x="607286" y="1903673"/>
              <a:ext cx="6760106" cy="15388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1">
                  <a:solidFill>
                    <a:schemeClr val="dk1"/>
                  </a:solidFill>
                  <a:latin typeface="Arial"/>
                  <a:ea typeface="Arial"/>
                  <a:cs typeface="Arial"/>
                  <a:sym typeface="Arial"/>
                </a:rPr>
                <a:t>Misinformation and Testing</a:t>
              </a:r>
              <a:endParaRPr sz="1000">
                <a:solidFill>
                  <a:schemeClr val="dk1"/>
                </a:solidFill>
                <a:latin typeface="Arial"/>
                <a:ea typeface="Arial"/>
                <a:cs typeface="Arial"/>
                <a:sym typeface="Arial"/>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3586"/>
        <p:cNvGrpSpPr/>
        <p:nvPr/>
      </p:nvGrpSpPr>
      <p:grpSpPr>
        <a:xfrm>
          <a:off x="0" y="0"/>
          <a:ext cx="0" cy="0"/>
          <a:chOff x="0" y="0"/>
          <a:chExt cx="0" cy="0"/>
        </a:xfrm>
      </p:grpSpPr>
      <p:sp>
        <p:nvSpPr>
          <p:cNvPr id="3587" name="Google Shape;3587;p71"/>
          <p:cNvSpPr/>
          <p:nvPr/>
        </p:nvSpPr>
        <p:spPr>
          <a:xfrm>
            <a:off x="0" y="4169044"/>
            <a:ext cx="7589838" cy="6529118"/>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pic>
        <p:nvPicPr>
          <p:cNvPr id="3588" name="Google Shape;3588;p71"/>
          <p:cNvPicPr preferRelativeResize="0"/>
          <p:nvPr/>
        </p:nvPicPr>
        <p:blipFill rotWithShape="1">
          <a:blip r:embed="rId3">
            <a:alphaModFix amt="5000"/>
          </a:blip>
          <a:srcRect r="38492"/>
          <a:stretch/>
        </p:blipFill>
        <p:spPr>
          <a:xfrm>
            <a:off x="4180095" y="5528216"/>
            <a:ext cx="3409744" cy="4698186"/>
          </a:xfrm>
          <a:prstGeom prst="rect">
            <a:avLst/>
          </a:prstGeom>
          <a:noFill/>
          <a:ln>
            <a:noFill/>
          </a:ln>
        </p:spPr>
      </p:pic>
      <p:sp>
        <p:nvSpPr>
          <p:cNvPr id="3589" name="Google Shape;3589;p71"/>
          <p:cNvSpPr/>
          <p:nvPr/>
        </p:nvSpPr>
        <p:spPr>
          <a:xfrm>
            <a:off x="4312406" y="1"/>
            <a:ext cx="3284009" cy="6832265"/>
          </a:xfrm>
          <a:prstGeom prst="rect">
            <a:avLst/>
          </a:prstGeom>
          <a:solidFill>
            <a:srgbClr val="86DB4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590" name="Google Shape;3590;p71"/>
          <p:cNvSpPr/>
          <p:nvPr/>
        </p:nvSpPr>
        <p:spPr>
          <a:xfrm flipH="1">
            <a:off x="-3" y="1"/>
            <a:ext cx="4328461" cy="6832265"/>
          </a:xfrm>
          <a:prstGeom prst="rect">
            <a:avLst/>
          </a:prstGeom>
          <a:solidFill>
            <a:srgbClr val="175C2C"/>
          </a:solidFill>
          <a:ln w="9525"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591" name="Google Shape;3591;p71"/>
          <p:cNvSpPr/>
          <p:nvPr/>
        </p:nvSpPr>
        <p:spPr>
          <a:xfrm>
            <a:off x="683330" y="8451443"/>
            <a:ext cx="1340882" cy="1349828"/>
          </a:xfrm>
          <a:prstGeom prst="rect">
            <a:avLst/>
          </a:prstGeom>
          <a:no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3592" name="Google Shape;3592;p71"/>
          <p:cNvSpPr txBox="1"/>
          <p:nvPr/>
        </p:nvSpPr>
        <p:spPr>
          <a:xfrm>
            <a:off x="944586" y="8510804"/>
            <a:ext cx="818369" cy="1231106"/>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000000"/>
              </a:buClr>
              <a:buSzPts val="8000"/>
              <a:buFont typeface="Arial"/>
              <a:buNone/>
            </a:pPr>
            <a:r>
              <a:rPr lang="en-US" sz="8000" b="1" i="0" u="none" strike="noStrike" cap="none">
                <a:solidFill>
                  <a:srgbClr val="175C2C"/>
                </a:solidFill>
                <a:latin typeface="Arial"/>
                <a:ea typeface="Arial"/>
                <a:cs typeface="Arial"/>
                <a:sym typeface="Arial"/>
              </a:rPr>
              <a:t>6</a:t>
            </a:r>
            <a:endParaRPr sz="1400" b="0" i="0" u="none" strike="noStrike" cap="none">
              <a:solidFill>
                <a:srgbClr val="175C2C"/>
              </a:solidFill>
              <a:latin typeface="Arial"/>
              <a:ea typeface="Arial"/>
              <a:cs typeface="Arial"/>
              <a:sym typeface="Arial"/>
            </a:endParaRPr>
          </a:p>
        </p:txBody>
      </p:sp>
      <p:cxnSp>
        <p:nvCxnSpPr>
          <p:cNvPr id="3593" name="Google Shape;3593;p71"/>
          <p:cNvCxnSpPr/>
          <p:nvPr/>
        </p:nvCxnSpPr>
        <p:spPr>
          <a:xfrm rot="10800000">
            <a:off x="4323649" y="1"/>
            <a:ext cx="4809" cy="6958738"/>
          </a:xfrm>
          <a:prstGeom prst="straightConnector1">
            <a:avLst/>
          </a:prstGeom>
          <a:noFill/>
          <a:ln w="57150" cap="sq" cmpd="sng">
            <a:solidFill>
              <a:schemeClr val="lt1"/>
            </a:solidFill>
            <a:prstDash val="solid"/>
            <a:round/>
            <a:headEnd type="none" w="sm" len="sm"/>
            <a:tailEnd type="none" w="sm" len="sm"/>
          </a:ln>
        </p:spPr>
      </p:cxnSp>
      <p:grpSp>
        <p:nvGrpSpPr>
          <p:cNvPr id="3594" name="Google Shape;3594;p71"/>
          <p:cNvGrpSpPr/>
          <p:nvPr/>
        </p:nvGrpSpPr>
        <p:grpSpPr>
          <a:xfrm>
            <a:off x="495950" y="535974"/>
            <a:ext cx="6086814" cy="5419895"/>
            <a:chOff x="-538219" y="535974"/>
            <a:chExt cx="9842269" cy="5419895"/>
          </a:xfrm>
        </p:grpSpPr>
        <p:sp>
          <p:nvSpPr>
            <p:cNvPr id="3595" name="Google Shape;3595;p71"/>
            <p:cNvSpPr/>
            <p:nvPr/>
          </p:nvSpPr>
          <p:spPr>
            <a:xfrm>
              <a:off x="-538219" y="535974"/>
              <a:ext cx="9260378" cy="3992091"/>
            </a:xfrm>
            <a:prstGeom prst="rect">
              <a:avLst/>
            </a:prstGeom>
            <a:noFill/>
            <a:ln w="76200"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596" name="Google Shape;3596;p71"/>
            <p:cNvSpPr/>
            <p:nvPr/>
          </p:nvSpPr>
          <p:spPr>
            <a:xfrm>
              <a:off x="3370252" y="1151114"/>
              <a:ext cx="5933798" cy="4804755"/>
            </a:xfrm>
            <a:prstGeom prst="rect">
              <a:avLst/>
            </a:prstGeom>
            <a:noFill/>
            <a:ln w="9525"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3597" name="Google Shape;3597;p71"/>
          <p:cNvSpPr txBox="1"/>
          <p:nvPr/>
        </p:nvSpPr>
        <p:spPr>
          <a:xfrm>
            <a:off x="780020" y="2980765"/>
            <a:ext cx="3014899" cy="86177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2800"/>
              <a:buFont typeface="Arial"/>
              <a:buNone/>
            </a:pPr>
            <a:r>
              <a:rPr lang="en-US" sz="2800" b="0" i="0" u="none" strike="noStrike" cap="none">
                <a:solidFill>
                  <a:srgbClr val="FFFFFF"/>
                </a:solidFill>
                <a:latin typeface="Arial"/>
                <a:ea typeface="Arial"/>
                <a:cs typeface="Arial"/>
                <a:sym typeface="Arial"/>
              </a:rPr>
              <a:t>RESOURCE MANAGEMENT</a:t>
            </a:r>
            <a:endParaRPr sz="2800" b="0" i="0" u="none" strike="noStrike" cap="none">
              <a:solidFill>
                <a:srgbClr val="FFFFFF"/>
              </a:solidFill>
              <a:latin typeface="Arial"/>
              <a:ea typeface="Arial"/>
              <a:cs typeface="Arial"/>
              <a:sym typeface="Arial"/>
            </a:endParaRPr>
          </a:p>
        </p:txBody>
      </p:sp>
      <p:grpSp>
        <p:nvGrpSpPr>
          <p:cNvPr id="3598" name="Google Shape;3598;p71"/>
          <p:cNvGrpSpPr/>
          <p:nvPr/>
        </p:nvGrpSpPr>
        <p:grpSpPr>
          <a:xfrm>
            <a:off x="4348550" y="4528066"/>
            <a:ext cx="3247863" cy="3885821"/>
            <a:chOff x="4242782" y="4401522"/>
            <a:chExt cx="3353632" cy="4012365"/>
          </a:xfrm>
        </p:grpSpPr>
        <p:sp>
          <p:nvSpPr>
            <p:cNvPr id="3599" name="Google Shape;3599;p71"/>
            <p:cNvSpPr/>
            <p:nvPr/>
          </p:nvSpPr>
          <p:spPr>
            <a:xfrm rot="-5400000">
              <a:off x="3913416" y="4730888"/>
              <a:ext cx="4012365" cy="3353632"/>
            </a:xfrm>
            <a:prstGeom prst="triangle">
              <a:avLst>
                <a:gd name="adj" fmla="val 41014"/>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600" name="Google Shape;3600;p71"/>
            <p:cNvSpPr/>
            <p:nvPr/>
          </p:nvSpPr>
          <p:spPr>
            <a:xfrm rot="-5400000">
              <a:off x="6849414" y="4828278"/>
              <a:ext cx="810310" cy="683686"/>
            </a:xfrm>
            <a:custGeom>
              <a:avLst/>
              <a:gdLst/>
              <a:ahLst/>
              <a:cxnLst/>
              <a:rect l="l" t="t" r="r" b="b"/>
              <a:pathLst>
                <a:path w="1568298" h="1323228" extrusionOk="0">
                  <a:moveTo>
                    <a:pt x="1568298" y="1323228"/>
                  </a:moveTo>
                  <a:lnTo>
                    <a:pt x="0" y="1323228"/>
                  </a:lnTo>
                  <a:lnTo>
                    <a:pt x="593428" y="0"/>
                  </a:lnTo>
                  <a:lnTo>
                    <a:pt x="1568298" y="1323228"/>
                  </a:lnTo>
                  <a:close/>
                </a:path>
              </a:pathLst>
            </a:cu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601" name="Google Shape;3601;p71"/>
            <p:cNvSpPr/>
            <p:nvPr/>
          </p:nvSpPr>
          <p:spPr>
            <a:xfrm rot="-5400000">
              <a:off x="4778078" y="6322810"/>
              <a:ext cx="809077" cy="682647"/>
            </a:xfrm>
            <a:custGeom>
              <a:avLst/>
              <a:gdLst/>
              <a:ahLst/>
              <a:cxnLst/>
              <a:rect l="l" t="t" r="r" b="b"/>
              <a:pathLst>
                <a:path w="1565455" h="1320830" extrusionOk="0">
                  <a:moveTo>
                    <a:pt x="1565455" y="1320830"/>
                  </a:moveTo>
                  <a:lnTo>
                    <a:pt x="0" y="1320830"/>
                  </a:lnTo>
                  <a:lnTo>
                    <a:pt x="592353" y="0"/>
                  </a:lnTo>
                  <a:lnTo>
                    <a:pt x="1565455" y="1320830"/>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602" name="Google Shape;3602;p71"/>
            <p:cNvSpPr/>
            <p:nvPr/>
          </p:nvSpPr>
          <p:spPr>
            <a:xfrm rot="-5400000">
              <a:off x="6849508" y="7253379"/>
              <a:ext cx="809107" cy="682672"/>
            </a:xfrm>
            <a:custGeom>
              <a:avLst/>
              <a:gdLst/>
              <a:ahLst/>
              <a:cxnLst/>
              <a:rect l="l" t="t" r="r" b="b"/>
              <a:pathLst>
                <a:path w="1570916" h="1325438" extrusionOk="0">
                  <a:moveTo>
                    <a:pt x="1570916" y="1325438"/>
                  </a:moveTo>
                  <a:lnTo>
                    <a:pt x="0" y="1325438"/>
                  </a:lnTo>
                  <a:lnTo>
                    <a:pt x="594419" y="0"/>
                  </a:lnTo>
                  <a:lnTo>
                    <a:pt x="1570916" y="1325438"/>
                  </a:lnTo>
                  <a:close/>
                </a:path>
              </a:pathLst>
            </a:custGeom>
            <a:solidFill>
              <a:srgbClr val="C4FC9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603" name="Google Shape;3603;p71"/>
            <p:cNvSpPr/>
            <p:nvPr/>
          </p:nvSpPr>
          <p:spPr>
            <a:xfrm rot="-5400000">
              <a:off x="5112280" y="5115160"/>
              <a:ext cx="2238805" cy="2727431"/>
            </a:xfrm>
            <a:custGeom>
              <a:avLst/>
              <a:gdLst/>
              <a:ahLst/>
              <a:cxnLst/>
              <a:rect l="l" t="t" r="r" b="b"/>
              <a:pathLst>
                <a:path w="3535383" h="4306992" extrusionOk="0">
                  <a:moveTo>
                    <a:pt x="3535383" y="2983764"/>
                  </a:moveTo>
                  <a:lnTo>
                    <a:pt x="2941955" y="4306992"/>
                  </a:lnTo>
                  <a:lnTo>
                    <a:pt x="976497" y="4306992"/>
                  </a:lnTo>
                  <a:lnTo>
                    <a:pt x="0" y="2981554"/>
                  </a:lnTo>
                  <a:lnTo>
                    <a:pt x="742717" y="1325441"/>
                  </a:lnTo>
                  <a:lnTo>
                    <a:pt x="2308172" y="1325441"/>
                  </a:lnTo>
                  <a:lnTo>
                    <a:pt x="1335070" y="4611"/>
                  </a:lnTo>
                  <a:lnTo>
                    <a:pt x="1337138" y="0"/>
                  </a:lnTo>
                  <a:lnTo>
                    <a:pt x="3535383" y="2983764"/>
                  </a:lnTo>
                  <a:close/>
                </a:path>
              </a:pathLst>
            </a:custGeom>
            <a:blipFill rotWithShape="1">
              <a:blip r:embed="rId4">
                <a:alphaModFix/>
              </a:blip>
              <a:stretch>
                <a:fillRect t="26276" r="355"/>
              </a:stretch>
            </a:blip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604" name="Google Shape;3604;p71"/>
            <p:cNvSpPr/>
            <p:nvPr/>
          </p:nvSpPr>
          <p:spPr>
            <a:xfrm rot="-5400000">
              <a:off x="6679344" y="6897643"/>
              <a:ext cx="994795" cy="839343"/>
            </a:xfrm>
            <a:custGeom>
              <a:avLst/>
              <a:gdLst/>
              <a:ahLst/>
              <a:cxnLst/>
              <a:rect l="l" t="t" r="r" b="b"/>
              <a:pathLst>
                <a:path w="1570919" h="1325439" extrusionOk="0">
                  <a:moveTo>
                    <a:pt x="1570919" y="1325439"/>
                  </a:moveTo>
                  <a:lnTo>
                    <a:pt x="0" y="1325439"/>
                  </a:lnTo>
                  <a:lnTo>
                    <a:pt x="594421" y="0"/>
                  </a:lnTo>
                  <a:lnTo>
                    <a:pt x="594421" y="0"/>
                  </a:lnTo>
                  <a:lnTo>
                    <a:pt x="2" y="1325438"/>
                  </a:lnTo>
                  <a:lnTo>
                    <a:pt x="1570918" y="1325438"/>
                  </a:lnTo>
                  <a:lnTo>
                    <a:pt x="1570919" y="1325439"/>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3609"/>
        <p:cNvGrpSpPr/>
        <p:nvPr/>
      </p:nvGrpSpPr>
      <p:grpSpPr>
        <a:xfrm>
          <a:off x="0" y="0"/>
          <a:ext cx="0" cy="0"/>
          <a:chOff x="0" y="0"/>
          <a:chExt cx="0" cy="0"/>
        </a:xfrm>
      </p:grpSpPr>
      <p:grpSp>
        <p:nvGrpSpPr>
          <p:cNvPr id="3610" name="Google Shape;3610;p72"/>
          <p:cNvGrpSpPr/>
          <p:nvPr/>
        </p:nvGrpSpPr>
        <p:grpSpPr>
          <a:xfrm>
            <a:off x="764745" y="5676331"/>
            <a:ext cx="6239511" cy="3949314"/>
            <a:chOff x="764745" y="5364419"/>
            <a:chExt cx="6239511" cy="2633125"/>
          </a:xfrm>
        </p:grpSpPr>
        <p:graphicFrame>
          <p:nvGraphicFramePr>
            <p:cNvPr id="3611" name="Google Shape;3611;p72"/>
            <p:cNvGraphicFramePr/>
            <p:nvPr/>
          </p:nvGraphicFramePr>
          <p:xfrm>
            <a:off x="764745" y="5364419"/>
            <a:ext cx="6239509" cy="2633124"/>
          </p:xfrm>
          <a:graphic>
            <a:graphicData uri="http://schemas.openxmlformats.org/drawingml/2006/chart">
              <c:chart xmlns:c="http://schemas.openxmlformats.org/drawingml/2006/chart" xmlns:r="http://schemas.openxmlformats.org/officeDocument/2006/relationships" r:id="rId3"/>
            </a:graphicData>
          </a:graphic>
        </p:graphicFrame>
        <p:sp>
          <p:nvSpPr>
            <p:cNvPr id="3612" name="Google Shape;3612;p72"/>
            <p:cNvSpPr/>
            <p:nvPr/>
          </p:nvSpPr>
          <p:spPr>
            <a:xfrm>
              <a:off x="764746" y="5364420"/>
              <a:ext cx="6239510" cy="2633124"/>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613" name="Google Shape;3613;p72"/>
            <p:cNvSpPr/>
            <p:nvPr/>
          </p:nvSpPr>
          <p:spPr>
            <a:xfrm>
              <a:off x="6133670" y="5746474"/>
              <a:ext cx="870584" cy="463378"/>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pic>
        <p:nvPicPr>
          <p:cNvPr id="3614" name="Google Shape;3614;p72"/>
          <p:cNvPicPr preferRelativeResize="0"/>
          <p:nvPr/>
        </p:nvPicPr>
        <p:blipFill rotWithShape="1">
          <a:blip r:embed="rId4">
            <a:alphaModFix/>
          </a:blip>
          <a:srcRect t="41625" b="34771"/>
          <a:stretch/>
        </p:blipFill>
        <p:spPr>
          <a:xfrm>
            <a:off x="0" y="0"/>
            <a:ext cx="7589838" cy="1343607"/>
          </a:xfrm>
          <a:prstGeom prst="rect">
            <a:avLst/>
          </a:prstGeom>
          <a:noFill/>
          <a:ln>
            <a:noFill/>
          </a:ln>
        </p:spPr>
      </p:pic>
      <p:sp>
        <p:nvSpPr>
          <p:cNvPr id="3615" name="Google Shape;3615;p7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74</a:t>
            </a:fld>
            <a:endParaRPr sz="500" b="0" i="0" u="none" strike="noStrike" cap="none">
              <a:solidFill>
                <a:srgbClr val="161616"/>
              </a:solidFill>
              <a:latin typeface="Arial"/>
              <a:ea typeface="Arial"/>
              <a:cs typeface="Arial"/>
              <a:sym typeface="Arial"/>
            </a:endParaRPr>
          </a:p>
        </p:txBody>
      </p:sp>
      <p:sp>
        <p:nvSpPr>
          <p:cNvPr id="3616" name="Google Shape;3616;p7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3617" name="Google Shape;3617;p7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618" name="Google Shape;3618;p7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RESOURCE MANAGEMENT </a:t>
            </a:r>
            <a:endParaRPr sz="1800" b="1" i="0" u="none" strike="noStrike" cap="none">
              <a:solidFill>
                <a:srgbClr val="FFFFFF"/>
              </a:solidFill>
              <a:latin typeface="Arial"/>
              <a:ea typeface="Arial"/>
              <a:cs typeface="Arial"/>
              <a:sym typeface="Arial"/>
            </a:endParaRPr>
          </a:p>
        </p:txBody>
      </p:sp>
      <p:cxnSp>
        <p:nvCxnSpPr>
          <p:cNvPr id="3619" name="Google Shape;3619;p7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620" name="Google Shape;3620;p72"/>
          <p:cNvGrpSpPr/>
          <p:nvPr/>
        </p:nvGrpSpPr>
        <p:grpSpPr>
          <a:xfrm>
            <a:off x="1269075" y="3380795"/>
            <a:ext cx="0" cy="0"/>
            <a:chOff x="1269075" y="3380795"/>
            <a:chExt cx="0" cy="0"/>
          </a:xfrm>
        </p:grpSpPr>
        <p:cxnSp>
          <p:nvCxnSpPr>
            <p:cNvPr id="3621" name="Google Shape;3621;p72"/>
            <p:cNvCxnSpPr/>
            <p:nvPr/>
          </p:nvCxnSpPr>
          <p:spPr>
            <a:xfrm>
              <a:off x="1269075" y="3380795"/>
              <a:ext cx="0" cy="0"/>
            </a:xfrm>
            <a:prstGeom prst="straightConnector1">
              <a:avLst/>
            </a:prstGeom>
            <a:noFill/>
            <a:ln>
              <a:noFill/>
            </a:ln>
          </p:spPr>
        </p:cxnSp>
        <p:cxnSp>
          <p:nvCxnSpPr>
            <p:cNvPr id="3622" name="Google Shape;3622;p72"/>
            <p:cNvCxnSpPr/>
            <p:nvPr/>
          </p:nvCxnSpPr>
          <p:spPr>
            <a:xfrm>
              <a:off x="1269075" y="3380795"/>
              <a:ext cx="0" cy="0"/>
            </a:xfrm>
            <a:prstGeom prst="straightConnector1">
              <a:avLst/>
            </a:prstGeom>
            <a:noFill/>
            <a:ln>
              <a:noFill/>
            </a:ln>
          </p:spPr>
        </p:cxnSp>
      </p:grpSp>
      <p:sp>
        <p:nvSpPr>
          <p:cNvPr id="3623" name="Google Shape;3623;p7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
        <p:nvSpPr>
          <p:cNvPr id="3624" name="Google Shape;3624;p72"/>
          <p:cNvSpPr txBox="1"/>
          <p:nvPr/>
        </p:nvSpPr>
        <p:spPr>
          <a:xfrm>
            <a:off x="454886" y="1647493"/>
            <a:ext cx="6859228" cy="107721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To achieve its mandate, the PTF collaborated with MDAs, Development </a:t>
            </a:r>
            <a:r>
              <a:rPr lang="en-US" sz="1000" dirty="0">
                <a:solidFill>
                  <a:srgbClr val="000000"/>
                </a:solidFill>
                <a:latin typeface="Arial"/>
                <a:ea typeface="Arial"/>
                <a:cs typeface="Arial"/>
                <a:sym typeface="Arial"/>
              </a:rPr>
              <a:t>P</a:t>
            </a:r>
            <a:r>
              <a:rPr lang="en-US" sz="1000" b="0" i="0" u="none" strike="noStrike" cap="none" dirty="0">
                <a:solidFill>
                  <a:srgbClr val="000000"/>
                </a:solidFill>
                <a:latin typeface="Arial"/>
                <a:ea typeface="Arial"/>
                <a:cs typeface="Arial"/>
                <a:sym typeface="Arial"/>
              </a:rPr>
              <a:t>artners, private sector and other key stakeholders to ensure the availability of adequate funding and resources for the effective implementation of the COVID-19 Pandemic response. Donations were received from public and private sector organizations including; the Coalition Against COVID-19 (CACOVID), the World Health Organization, UNICEF, the United States Government (CDC, USAID, WRAIR), the UK Department for International Development, the Government of Japan  and several other donors/ partners. </a:t>
            </a:r>
            <a:endParaRPr dirty="0"/>
          </a:p>
          <a:p>
            <a:pPr marL="0" marR="0" lvl="0" indent="0" algn="l" rtl="0">
              <a:lnSpc>
                <a:spcPct val="100000"/>
              </a:lnSpc>
              <a:spcBef>
                <a:spcPts val="0"/>
              </a:spcBef>
              <a:spcAft>
                <a:spcPts val="0"/>
              </a:spcAft>
              <a:buClr>
                <a:schemeClr val="dk1"/>
              </a:buClr>
              <a:buSzPts val="1000"/>
              <a:buFont typeface="Arial"/>
              <a:buNone/>
            </a:pPr>
            <a:endParaRPr sz="10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Donations received have been categorized as shown below:</a:t>
            </a:r>
            <a:endParaRPr dirty="0"/>
          </a:p>
        </p:txBody>
      </p:sp>
      <p:grpSp>
        <p:nvGrpSpPr>
          <p:cNvPr id="3625" name="Google Shape;3625;p72"/>
          <p:cNvGrpSpPr/>
          <p:nvPr/>
        </p:nvGrpSpPr>
        <p:grpSpPr>
          <a:xfrm>
            <a:off x="478988" y="2920961"/>
            <a:ext cx="6359803" cy="767115"/>
            <a:chOff x="478988" y="3919181"/>
            <a:chExt cx="6359803" cy="767115"/>
          </a:xfrm>
        </p:grpSpPr>
        <p:sp>
          <p:nvSpPr>
            <p:cNvPr id="3626" name="Google Shape;3626;p72"/>
            <p:cNvSpPr/>
            <p:nvPr/>
          </p:nvSpPr>
          <p:spPr>
            <a:xfrm>
              <a:off x="478988" y="3919181"/>
              <a:ext cx="6359803" cy="767115"/>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nvGrpSpPr>
            <p:cNvPr id="3627" name="Google Shape;3627;p72"/>
            <p:cNvGrpSpPr/>
            <p:nvPr/>
          </p:nvGrpSpPr>
          <p:grpSpPr>
            <a:xfrm>
              <a:off x="650827" y="4063392"/>
              <a:ext cx="6014350" cy="478693"/>
              <a:chOff x="650827" y="4039937"/>
              <a:chExt cx="6014350" cy="478693"/>
            </a:xfrm>
          </p:grpSpPr>
          <p:grpSp>
            <p:nvGrpSpPr>
              <p:cNvPr id="3628" name="Google Shape;3628;p72"/>
              <p:cNvGrpSpPr/>
              <p:nvPr/>
            </p:nvGrpSpPr>
            <p:grpSpPr>
              <a:xfrm>
                <a:off x="650827" y="4039937"/>
                <a:ext cx="1890224" cy="478693"/>
                <a:chOff x="650827" y="2487439"/>
                <a:chExt cx="1890224" cy="478693"/>
              </a:xfrm>
            </p:grpSpPr>
            <p:sp>
              <p:nvSpPr>
                <p:cNvPr id="3629" name="Google Shape;3629;p72"/>
                <p:cNvSpPr/>
                <p:nvPr/>
              </p:nvSpPr>
              <p:spPr>
                <a:xfrm>
                  <a:off x="650827" y="2487439"/>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Monetary Resources</a:t>
                  </a:r>
                  <a:endParaRPr sz="850" b="1" i="0" u="none" strike="noStrike" cap="none">
                    <a:solidFill>
                      <a:srgbClr val="175C2C"/>
                    </a:solidFill>
                    <a:latin typeface="Arial"/>
                    <a:ea typeface="Arial"/>
                    <a:cs typeface="Arial"/>
                    <a:sym typeface="Arial"/>
                  </a:endParaRPr>
                </a:p>
              </p:txBody>
            </p:sp>
            <p:sp>
              <p:nvSpPr>
                <p:cNvPr id="3630" name="Google Shape;3630;p72"/>
                <p:cNvSpPr/>
                <p:nvPr/>
              </p:nvSpPr>
              <p:spPr>
                <a:xfrm>
                  <a:off x="2073337" y="2597066"/>
                  <a:ext cx="419914" cy="259439"/>
                </a:xfrm>
                <a:custGeom>
                  <a:avLst/>
                  <a:gdLst/>
                  <a:ahLst/>
                  <a:cxnLst/>
                  <a:rect l="l" t="t" r="r" b="b"/>
                  <a:pathLst>
                    <a:path w="376" h="274" extrusionOk="0">
                      <a:moveTo>
                        <a:pt x="376" y="126"/>
                      </a:moveTo>
                      <a:lnTo>
                        <a:pt x="376" y="126"/>
                      </a:lnTo>
                      <a:lnTo>
                        <a:pt x="374" y="122"/>
                      </a:lnTo>
                      <a:lnTo>
                        <a:pt x="370" y="120"/>
                      </a:lnTo>
                      <a:lnTo>
                        <a:pt x="346" y="110"/>
                      </a:lnTo>
                      <a:lnTo>
                        <a:pt x="372" y="98"/>
                      </a:lnTo>
                      <a:lnTo>
                        <a:pt x="372" y="98"/>
                      </a:lnTo>
                      <a:lnTo>
                        <a:pt x="376" y="96"/>
                      </a:lnTo>
                      <a:lnTo>
                        <a:pt x="376" y="92"/>
                      </a:lnTo>
                      <a:lnTo>
                        <a:pt x="376" y="92"/>
                      </a:lnTo>
                      <a:lnTo>
                        <a:pt x="376" y="86"/>
                      </a:lnTo>
                      <a:lnTo>
                        <a:pt x="372" y="84"/>
                      </a:lnTo>
                      <a:lnTo>
                        <a:pt x="344" y="74"/>
                      </a:lnTo>
                      <a:lnTo>
                        <a:pt x="344" y="74"/>
                      </a:lnTo>
                      <a:lnTo>
                        <a:pt x="346" y="70"/>
                      </a:lnTo>
                      <a:lnTo>
                        <a:pt x="346" y="66"/>
                      </a:lnTo>
                      <a:lnTo>
                        <a:pt x="346" y="52"/>
                      </a:lnTo>
                      <a:lnTo>
                        <a:pt x="346" y="52"/>
                      </a:lnTo>
                      <a:lnTo>
                        <a:pt x="346" y="56"/>
                      </a:lnTo>
                      <a:lnTo>
                        <a:pt x="344" y="60"/>
                      </a:lnTo>
                      <a:lnTo>
                        <a:pt x="334" y="68"/>
                      </a:lnTo>
                      <a:lnTo>
                        <a:pt x="334" y="68"/>
                      </a:lnTo>
                      <a:lnTo>
                        <a:pt x="322" y="72"/>
                      </a:lnTo>
                      <a:lnTo>
                        <a:pt x="308" y="76"/>
                      </a:lnTo>
                      <a:lnTo>
                        <a:pt x="290" y="80"/>
                      </a:lnTo>
                      <a:lnTo>
                        <a:pt x="272" y="80"/>
                      </a:lnTo>
                      <a:lnTo>
                        <a:pt x="272" y="80"/>
                      </a:lnTo>
                      <a:lnTo>
                        <a:pt x="254" y="80"/>
                      </a:lnTo>
                      <a:lnTo>
                        <a:pt x="238" y="78"/>
                      </a:lnTo>
                      <a:lnTo>
                        <a:pt x="226" y="74"/>
                      </a:lnTo>
                      <a:lnTo>
                        <a:pt x="214" y="70"/>
                      </a:lnTo>
                      <a:lnTo>
                        <a:pt x="214" y="70"/>
                      </a:lnTo>
                      <a:lnTo>
                        <a:pt x="214" y="70"/>
                      </a:lnTo>
                      <a:lnTo>
                        <a:pt x="210" y="68"/>
                      </a:lnTo>
                      <a:lnTo>
                        <a:pt x="210" y="68"/>
                      </a:lnTo>
                      <a:lnTo>
                        <a:pt x="200" y="60"/>
                      </a:lnTo>
                      <a:lnTo>
                        <a:pt x="198" y="56"/>
                      </a:lnTo>
                      <a:lnTo>
                        <a:pt x="196" y="52"/>
                      </a:lnTo>
                      <a:lnTo>
                        <a:pt x="196" y="52"/>
                      </a:lnTo>
                      <a:lnTo>
                        <a:pt x="198" y="46"/>
                      </a:lnTo>
                      <a:lnTo>
                        <a:pt x="6" y="136"/>
                      </a:lnTo>
                      <a:lnTo>
                        <a:pt x="6" y="136"/>
                      </a:lnTo>
                      <a:lnTo>
                        <a:pt x="2" y="138"/>
                      </a:lnTo>
                      <a:lnTo>
                        <a:pt x="2" y="142"/>
                      </a:lnTo>
                      <a:lnTo>
                        <a:pt x="2" y="142"/>
                      </a:lnTo>
                      <a:lnTo>
                        <a:pt x="2" y="148"/>
                      </a:lnTo>
                      <a:lnTo>
                        <a:pt x="6" y="150"/>
                      </a:lnTo>
                      <a:lnTo>
                        <a:pt x="30" y="158"/>
                      </a:lnTo>
                      <a:lnTo>
                        <a:pt x="4" y="170"/>
                      </a:lnTo>
                      <a:lnTo>
                        <a:pt x="4" y="170"/>
                      </a:lnTo>
                      <a:lnTo>
                        <a:pt x="2" y="174"/>
                      </a:lnTo>
                      <a:lnTo>
                        <a:pt x="0" y="178"/>
                      </a:lnTo>
                      <a:lnTo>
                        <a:pt x="0" y="178"/>
                      </a:lnTo>
                      <a:lnTo>
                        <a:pt x="2" y="182"/>
                      </a:lnTo>
                      <a:lnTo>
                        <a:pt x="6" y="184"/>
                      </a:lnTo>
                      <a:lnTo>
                        <a:pt x="30" y="194"/>
                      </a:lnTo>
                      <a:lnTo>
                        <a:pt x="4" y="206"/>
                      </a:lnTo>
                      <a:lnTo>
                        <a:pt x="4" y="206"/>
                      </a:lnTo>
                      <a:lnTo>
                        <a:pt x="0" y="208"/>
                      </a:lnTo>
                      <a:lnTo>
                        <a:pt x="0" y="212"/>
                      </a:lnTo>
                      <a:lnTo>
                        <a:pt x="0" y="212"/>
                      </a:lnTo>
                      <a:lnTo>
                        <a:pt x="0" y="218"/>
                      </a:lnTo>
                      <a:lnTo>
                        <a:pt x="4" y="220"/>
                      </a:lnTo>
                      <a:lnTo>
                        <a:pt x="148" y="270"/>
                      </a:lnTo>
                      <a:lnTo>
                        <a:pt x="148" y="270"/>
                      </a:lnTo>
                      <a:lnTo>
                        <a:pt x="150" y="270"/>
                      </a:lnTo>
                      <a:lnTo>
                        <a:pt x="150" y="270"/>
                      </a:lnTo>
                      <a:lnTo>
                        <a:pt x="154" y="270"/>
                      </a:lnTo>
                      <a:lnTo>
                        <a:pt x="198" y="250"/>
                      </a:lnTo>
                      <a:lnTo>
                        <a:pt x="198" y="250"/>
                      </a:lnTo>
                      <a:lnTo>
                        <a:pt x="200" y="254"/>
                      </a:lnTo>
                      <a:lnTo>
                        <a:pt x="206" y="258"/>
                      </a:lnTo>
                      <a:lnTo>
                        <a:pt x="212" y="264"/>
                      </a:lnTo>
                      <a:lnTo>
                        <a:pt x="222" y="266"/>
                      </a:lnTo>
                      <a:lnTo>
                        <a:pt x="244" y="272"/>
                      </a:lnTo>
                      <a:lnTo>
                        <a:pt x="272" y="274"/>
                      </a:lnTo>
                      <a:lnTo>
                        <a:pt x="272" y="274"/>
                      </a:lnTo>
                      <a:lnTo>
                        <a:pt x="300" y="272"/>
                      </a:lnTo>
                      <a:lnTo>
                        <a:pt x="314" y="270"/>
                      </a:lnTo>
                      <a:lnTo>
                        <a:pt x="324" y="266"/>
                      </a:lnTo>
                      <a:lnTo>
                        <a:pt x="334" y="262"/>
                      </a:lnTo>
                      <a:lnTo>
                        <a:pt x="340" y="256"/>
                      </a:lnTo>
                      <a:lnTo>
                        <a:pt x="344" y="252"/>
                      </a:lnTo>
                      <a:lnTo>
                        <a:pt x="346" y="246"/>
                      </a:lnTo>
                      <a:lnTo>
                        <a:pt x="346" y="230"/>
                      </a:lnTo>
                      <a:lnTo>
                        <a:pt x="346" y="230"/>
                      </a:lnTo>
                      <a:lnTo>
                        <a:pt x="346" y="236"/>
                      </a:lnTo>
                      <a:lnTo>
                        <a:pt x="344" y="240"/>
                      </a:lnTo>
                      <a:lnTo>
                        <a:pt x="334" y="246"/>
                      </a:lnTo>
                      <a:lnTo>
                        <a:pt x="334" y="246"/>
                      </a:lnTo>
                      <a:lnTo>
                        <a:pt x="322" y="252"/>
                      </a:lnTo>
                      <a:lnTo>
                        <a:pt x="308" y="256"/>
                      </a:lnTo>
                      <a:lnTo>
                        <a:pt x="290" y="258"/>
                      </a:lnTo>
                      <a:lnTo>
                        <a:pt x="272" y="260"/>
                      </a:lnTo>
                      <a:lnTo>
                        <a:pt x="272" y="260"/>
                      </a:lnTo>
                      <a:lnTo>
                        <a:pt x="252" y="258"/>
                      </a:lnTo>
                      <a:lnTo>
                        <a:pt x="236" y="256"/>
                      </a:lnTo>
                      <a:lnTo>
                        <a:pt x="220" y="252"/>
                      </a:lnTo>
                      <a:lnTo>
                        <a:pt x="210" y="246"/>
                      </a:lnTo>
                      <a:lnTo>
                        <a:pt x="210" y="246"/>
                      </a:lnTo>
                      <a:lnTo>
                        <a:pt x="206" y="244"/>
                      </a:lnTo>
                      <a:lnTo>
                        <a:pt x="206" y="244"/>
                      </a:lnTo>
                      <a:lnTo>
                        <a:pt x="206" y="244"/>
                      </a:lnTo>
                      <a:lnTo>
                        <a:pt x="200" y="238"/>
                      </a:lnTo>
                      <a:lnTo>
                        <a:pt x="196" y="232"/>
                      </a:lnTo>
                      <a:lnTo>
                        <a:pt x="196" y="232"/>
                      </a:lnTo>
                      <a:lnTo>
                        <a:pt x="196" y="230"/>
                      </a:lnTo>
                      <a:lnTo>
                        <a:pt x="196" y="232"/>
                      </a:lnTo>
                      <a:lnTo>
                        <a:pt x="150" y="254"/>
                      </a:lnTo>
                      <a:lnTo>
                        <a:pt x="28" y="212"/>
                      </a:lnTo>
                      <a:lnTo>
                        <a:pt x="52" y="200"/>
                      </a:lnTo>
                      <a:lnTo>
                        <a:pt x="148" y="234"/>
                      </a:lnTo>
                      <a:lnTo>
                        <a:pt x="148" y="234"/>
                      </a:lnTo>
                      <a:lnTo>
                        <a:pt x="152" y="234"/>
                      </a:lnTo>
                      <a:lnTo>
                        <a:pt x="152" y="234"/>
                      </a:lnTo>
                      <a:lnTo>
                        <a:pt x="154" y="234"/>
                      </a:lnTo>
                      <a:lnTo>
                        <a:pt x="198" y="214"/>
                      </a:lnTo>
                      <a:lnTo>
                        <a:pt x="198" y="214"/>
                      </a:lnTo>
                      <a:lnTo>
                        <a:pt x="200" y="220"/>
                      </a:lnTo>
                      <a:lnTo>
                        <a:pt x="206" y="224"/>
                      </a:lnTo>
                      <a:lnTo>
                        <a:pt x="214" y="228"/>
                      </a:lnTo>
                      <a:lnTo>
                        <a:pt x="222" y="232"/>
                      </a:lnTo>
                      <a:lnTo>
                        <a:pt x="246" y="236"/>
                      </a:lnTo>
                      <a:lnTo>
                        <a:pt x="272" y="238"/>
                      </a:lnTo>
                      <a:lnTo>
                        <a:pt x="272" y="238"/>
                      </a:lnTo>
                      <a:lnTo>
                        <a:pt x="300" y="236"/>
                      </a:lnTo>
                      <a:lnTo>
                        <a:pt x="314" y="234"/>
                      </a:lnTo>
                      <a:lnTo>
                        <a:pt x="324" y="230"/>
                      </a:lnTo>
                      <a:lnTo>
                        <a:pt x="334" y="226"/>
                      </a:lnTo>
                      <a:lnTo>
                        <a:pt x="340" y="220"/>
                      </a:lnTo>
                      <a:lnTo>
                        <a:pt x="344" y="216"/>
                      </a:lnTo>
                      <a:lnTo>
                        <a:pt x="346" y="210"/>
                      </a:lnTo>
                      <a:lnTo>
                        <a:pt x="346" y="196"/>
                      </a:lnTo>
                      <a:lnTo>
                        <a:pt x="346" y="196"/>
                      </a:lnTo>
                      <a:lnTo>
                        <a:pt x="346" y="200"/>
                      </a:lnTo>
                      <a:lnTo>
                        <a:pt x="344" y="204"/>
                      </a:lnTo>
                      <a:lnTo>
                        <a:pt x="334" y="210"/>
                      </a:lnTo>
                      <a:lnTo>
                        <a:pt x="334" y="210"/>
                      </a:lnTo>
                      <a:lnTo>
                        <a:pt x="322" y="216"/>
                      </a:lnTo>
                      <a:lnTo>
                        <a:pt x="308" y="220"/>
                      </a:lnTo>
                      <a:lnTo>
                        <a:pt x="290" y="222"/>
                      </a:lnTo>
                      <a:lnTo>
                        <a:pt x="272" y="224"/>
                      </a:lnTo>
                      <a:lnTo>
                        <a:pt x="272" y="224"/>
                      </a:lnTo>
                      <a:lnTo>
                        <a:pt x="252" y="222"/>
                      </a:lnTo>
                      <a:lnTo>
                        <a:pt x="236" y="220"/>
                      </a:lnTo>
                      <a:lnTo>
                        <a:pt x="220" y="216"/>
                      </a:lnTo>
                      <a:lnTo>
                        <a:pt x="210" y="210"/>
                      </a:lnTo>
                      <a:lnTo>
                        <a:pt x="210" y="210"/>
                      </a:lnTo>
                      <a:lnTo>
                        <a:pt x="208" y="210"/>
                      </a:lnTo>
                      <a:lnTo>
                        <a:pt x="208" y="210"/>
                      </a:lnTo>
                      <a:lnTo>
                        <a:pt x="200" y="204"/>
                      </a:lnTo>
                      <a:lnTo>
                        <a:pt x="198" y="198"/>
                      </a:lnTo>
                      <a:lnTo>
                        <a:pt x="198" y="198"/>
                      </a:lnTo>
                      <a:lnTo>
                        <a:pt x="196" y="196"/>
                      </a:lnTo>
                      <a:lnTo>
                        <a:pt x="196" y="198"/>
                      </a:lnTo>
                      <a:lnTo>
                        <a:pt x="152" y="218"/>
                      </a:lnTo>
                      <a:lnTo>
                        <a:pt x="72" y="192"/>
                      </a:lnTo>
                      <a:lnTo>
                        <a:pt x="50" y="184"/>
                      </a:lnTo>
                      <a:lnTo>
                        <a:pt x="28" y="176"/>
                      </a:lnTo>
                      <a:lnTo>
                        <a:pt x="52" y="166"/>
                      </a:lnTo>
                      <a:lnTo>
                        <a:pt x="150" y="200"/>
                      </a:lnTo>
                      <a:lnTo>
                        <a:pt x="150" y="200"/>
                      </a:lnTo>
                      <a:lnTo>
                        <a:pt x="152" y="200"/>
                      </a:lnTo>
                      <a:lnTo>
                        <a:pt x="152" y="200"/>
                      </a:lnTo>
                      <a:lnTo>
                        <a:pt x="156" y="200"/>
                      </a:lnTo>
                      <a:lnTo>
                        <a:pt x="198" y="180"/>
                      </a:lnTo>
                      <a:lnTo>
                        <a:pt x="198" y="180"/>
                      </a:lnTo>
                      <a:lnTo>
                        <a:pt x="202" y="184"/>
                      </a:lnTo>
                      <a:lnTo>
                        <a:pt x="208" y="188"/>
                      </a:lnTo>
                      <a:lnTo>
                        <a:pt x="224" y="196"/>
                      </a:lnTo>
                      <a:lnTo>
                        <a:pt x="246" y="200"/>
                      </a:lnTo>
                      <a:lnTo>
                        <a:pt x="272" y="202"/>
                      </a:lnTo>
                      <a:lnTo>
                        <a:pt x="272" y="202"/>
                      </a:lnTo>
                      <a:lnTo>
                        <a:pt x="296" y="200"/>
                      </a:lnTo>
                      <a:lnTo>
                        <a:pt x="318" y="196"/>
                      </a:lnTo>
                      <a:lnTo>
                        <a:pt x="334" y="190"/>
                      </a:lnTo>
                      <a:lnTo>
                        <a:pt x="340" y="186"/>
                      </a:lnTo>
                      <a:lnTo>
                        <a:pt x="344" y="180"/>
                      </a:lnTo>
                      <a:lnTo>
                        <a:pt x="370" y="168"/>
                      </a:lnTo>
                      <a:lnTo>
                        <a:pt x="370" y="168"/>
                      </a:lnTo>
                      <a:lnTo>
                        <a:pt x="374" y="166"/>
                      </a:lnTo>
                      <a:lnTo>
                        <a:pt x="374" y="162"/>
                      </a:lnTo>
                      <a:lnTo>
                        <a:pt x="374" y="162"/>
                      </a:lnTo>
                      <a:lnTo>
                        <a:pt x="374" y="156"/>
                      </a:lnTo>
                      <a:lnTo>
                        <a:pt x="370" y="154"/>
                      </a:lnTo>
                      <a:lnTo>
                        <a:pt x="346" y="146"/>
                      </a:lnTo>
                      <a:lnTo>
                        <a:pt x="372" y="134"/>
                      </a:lnTo>
                      <a:lnTo>
                        <a:pt x="372" y="134"/>
                      </a:lnTo>
                      <a:lnTo>
                        <a:pt x="374" y="130"/>
                      </a:lnTo>
                      <a:lnTo>
                        <a:pt x="376" y="126"/>
                      </a:lnTo>
                      <a:lnTo>
                        <a:pt x="376" y="126"/>
                      </a:lnTo>
                      <a:close/>
                      <a:moveTo>
                        <a:pt x="202" y="78"/>
                      </a:moveTo>
                      <a:lnTo>
                        <a:pt x="202" y="78"/>
                      </a:lnTo>
                      <a:lnTo>
                        <a:pt x="214" y="84"/>
                      </a:lnTo>
                      <a:lnTo>
                        <a:pt x="230" y="90"/>
                      </a:lnTo>
                      <a:lnTo>
                        <a:pt x="248" y="94"/>
                      </a:lnTo>
                      <a:lnTo>
                        <a:pt x="272" y="96"/>
                      </a:lnTo>
                      <a:lnTo>
                        <a:pt x="272" y="96"/>
                      </a:lnTo>
                      <a:lnTo>
                        <a:pt x="294" y="94"/>
                      </a:lnTo>
                      <a:lnTo>
                        <a:pt x="314" y="90"/>
                      </a:lnTo>
                      <a:lnTo>
                        <a:pt x="330" y="84"/>
                      </a:lnTo>
                      <a:lnTo>
                        <a:pt x="342" y="78"/>
                      </a:lnTo>
                      <a:lnTo>
                        <a:pt x="342" y="78"/>
                      </a:lnTo>
                      <a:lnTo>
                        <a:pt x="346" y="82"/>
                      </a:lnTo>
                      <a:lnTo>
                        <a:pt x="346" y="88"/>
                      </a:lnTo>
                      <a:lnTo>
                        <a:pt x="346" y="88"/>
                      </a:lnTo>
                      <a:lnTo>
                        <a:pt x="346" y="92"/>
                      </a:lnTo>
                      <a:lnTo>
                        <a:pt x="344" y="96"/>
                      </a:lnTo>
                      <a:lnTo>
                        <a:pt x="334" y="104"/>
                      </a:lnTo>
                      <a:lnTo>
                        <a:pt x="334" y="104"/>
                      </a:lnTo>
                      <a:lnTo>
                        <a:pt x="322" y="108"/>
                      </a:lnTo>
                      <a:lnTo>
                        <a:pt x="308" y="112"/>
                      </a:lnTo>
                      <a:lnTo>
                        <a:pt x="290" y="116"/>
                      </a:lnTo>
                      <a:lnTo>
                        <a:pt x="272" y="116"/>
                      </a:lnTo>
                      <a:lnTo>
                        <a:pt x="272" y="116"/>
                      </a:lnTo>
                      <a:lnTo>
                        <a:pt x="254" y="116"/>
                      </a:lnTo>
                      <a:lnTo>
                        <a:pt x="238" y="114"/>
                      </a:lnTo>
                      <a:lnTo>
                        <a:pt x="226" y="110"/>
                      </a:lnTo>
                      <a:lnTo>
                        <a:pt x="214" y="106"/>
                      </a:lnTo>
                      <a:lnTo>
                        <a:pt x="214" y="106"/>
                      </a:lnTo>
                      <a:lnTo>
                        <a:pt x="214" y="106"/>
                      </a:lnTo>
                      <a:lnTo>
                        <a:pt x="210" y="104"/>
                      </a:lnTo>
                      <a:lnTo>
                        <a:pt x="210" y="104"/>
                      </a:lnTo>
                      <a:lnTo>
                        <a:pt x="200" y="96"/>
                      </a:lnTo>
                      <a:lnTo>
                        <a:pt x="198" y="92"/>
                      </a:lnTo>
                      <a:lnTo>
                        <a:pt x="196" y="88"/>
                      </a:lnTo>
                      <a:lnTo>
                        <a:pt x="196" y="88"/>
                      </a:lnTo>
                      <a:lnTo>
                        <a:pt x="198" y="82"/>
                      </a:lnTo>
                      <a:lnTo>
                        <a:pt x="202" y="78"/>
                      </a:lnTo>
                      <a:lnTo>
                        <a:pt x="202" y="78"/>
                      </a:lnTo>
                      <a:close/>
                      <a:moveTo>
                        <a:pt x="202" y="114"/>
                      </a:moveTo>
                      <a:lnTo>
                        <a:pt x="202" y="114"/>
                      </a:lnTo>
                      <a:lnTo>
                        <a:pt x="214" y="120"/>
                      </a:lnTo>
                      <a:lnTo>
                        <a:pt x="230" y="126"/>
                      </a:lnTo>
                      <a:lnTo>
                        <a:pt x="248" y="130"/>
                      </a:lnTo>
                      <a:lnTo>
                        <a:pt x="272" y="130"/>
                      </a:lnTo>
                      <a:lnTo>
                        <a:pt x="272" y="130"/>
                      </a:lnTo>
                      <a:lnTo>
                        <a:pt x="294" y="130"/>
                      </a:lnTo>
                      <a:lnTo>
                        <a:pt x="314" y="126"/>
                      </a:lnTo>
                      <a:lnTo>
                        <a:pt x="330" y="120"/>
                      </a:lnTo>
                      <a:lnTo>
                        <a:pt x="342" y="114"/>
                      </a:lnTo>
                      <a:lnTo>
                        <a:pt x="342" y="114"/>
                      </a:lnTo>
                      <a:lnTo>
                        <a:pt x="346" y="118"/>
                      </a:lnTo>
                      <a:lnTo>
                        <a:pt x="346" y="124"/>
                      </a:lnTo>
                      <a:lnTo>
                        <a:pt x="346" y="124"/>
                      </a:lnTo>
                      <a:lnTo>
                        <a:pt x="346" y="128"/>
                      </a:lnTo>
                      <a:lnTo>
                        <a:pt x="346" y="128"/>
                      </a:lnTo>
                      <a:lnTo>
                        <a:pt x="342" y="132"/>
                      </a:lnTo>
                      <a:lnTo>
                        <a:pt x="342" y="132"/>
                      </a:lnTo>
                      <a:lnTo>
                        <a:pt x="340" y="134"/>
                      </a:lnTo>
                      <a:lnTo>
                        <a:pt x="340" y="134"/>
                      </a:lnTo>
                      <a:lnTo>
                        <a:pt x="338" y="136"/>
                      </a:lnTo>
                      <a:lnTo>
                        <a:pt x="338" y="136"/>
                      </a:lnTo>
                      <a:lnTo>
                        <a:pt x="334" y="140"/>
                      </a:lnTo>
                      <a:lnTo>
                        <a:pt x="334" y="140"/>
                      </a:lnTo>
                      <a:lnTo>
                        <a:pt x="322" y="144"/>
                      </a:lnTo>
                      <a:lnTo>
                        <a:pt x="308" y="148"/>
                      </a:lnTo>
                      <a:lnTo>
                        <a:pt x="290" y="150"/>
                      </a:lnTo>
                      <a:lnTo>
                        <a:pt x="272" y="152"/>
                      </a:lnTo>
                      <a:lnTo>
                        <a:pt x="272" y="152"/>
                      </a:lnTo>
                      <a:lnTo>
                        <a:pt x="254" y="152"/>
                      </a:lnTo>
                      <a:lnTo>
                        <a:pt x="238" y="148"/>
                      </a:lnTo>
                      <a:lnTo>
                        <a:pt x="226" y="146"/>
                      </a:lnTo>
                      <a:lnTo>
                        <a:pt x="214" y="142"/>
                      </a:lnTo>
                      <a:lnTo>
                        <a:pt x="214" y="142"/>
                      </a:lnTo>
                      <a:lnTo>
                        <a:pt x="214" y="142"/>
                      </a:lnTo>
                      <a:lnTo>
                        <a:pt x="210" y="140"/>
                      </a:lnTo>
                      <a:lnTo>
                        <a:pt x="210" y="140"/>
                      </a:lnTo>
                      <a:lnTo>
                        <a:pt x="200" y="132"/>
                      </a:lnTo>
                      <a:lnTo>
                        <a:pt x="198" y="128"/>
                      </a:lnTo>
                      <a:lnTo>
                        <a:pt x="196" y="124"/>
                      </a:lnTo>
                      <a:lnTo>
                        <a:pt x="196" y="124"/>
                      </a:lnTo>
                      <a:lnTo>
                        <a:pt x="198" y="118"/>
                      </a:lnTo>
                      <a:lnTo>
                        <a:pt x="202" y="114"/>
                      </a:lnTo>
                      <a:lnTo>
                        <a:pt x="202" y="114"/>
                      </a:lnTo>
                      <a:close/>
                      <a:moveTo>
                        <a:pt x="162" y="144"/>
                      </a:moveTo>
                      <a:lnTo>
                        <a:pt x="162" y="144"/>
                      </a:lnTo>
                      <a:lnTo>
                        <a:pt x="150" y="150"/>
                      </a:lnTo>
                      <a:lnTo>
                        <a:pt x="134" y="150"/>
                      </a:lnTo>
                      <a:lnTo>
                        <a:pt x="134" y="150"/>
                      </a:lnTo>
                      <a:lnTo>
                        <a:pt x="116" y="150"/>
                      </a:lnTo>
                      <a:lnTo>
                        <a:pt x="104" y="144"/>
                      </a:lnTo>
                      <a:lnTo>
                        <a:pt x="104" y="144"/>
                      </a:lnTo>
                      <a:lnTo>
                        <a:pt x="100" y="142"/>
                      </a:lnTo>
                      <a:lnTo>
                        <a:pt x="98" y="138"/>
                      </a:lnTo>
                      <a:lnTo>
                        <a:pt x="98" y="138"/>
                      </a:lnTo>
                      <a:lnTo>
                        <a:pt x="100" y="136"/>
                      </a:lnTo>
                      <a:lnTo>
                        <a:pt x="102" y="132"/>
                      </a:lnTo>
                      <a:lnTo>
                        <a:pt x="110" y="128"/>
                      </a:lnTo>
                      <a:lnTo>
                        <a:pt x="120" y="126"/>
                      </a:lnTo>
                      <a:lnTo>
                        <a:pt x="134" y="124"/>
                      </a:lnTo>
                      <a:lnTo>
                        <a:pt x="134" y="124"/>
                      </a:lnTo>
                      <a:lnTo>
                        <a:pt x="148" y="126"/>
                      </a:lnTo>
                      <a:lnTo>
                        <a:pt x="158" y="128"/>
                      </a:lnTo>
                      <a:lnTo>
                        <a:pt x="166" y="132"/>
                      </a:lnTo>
                      <a:lnTo>
                        <a:pt x="168" y="136"/>
                      </a:lnTo>
                      <a:lnTo>
                        <a:pt x="168" y="138"/>
                      </a:lnTo>
                      <a:lnTo>
                        <a:pt x="168" y="138"/>
                      </a:lnTo>
                      <a:lnTo>
                        <a:pt x="166" y="142"/>
                      </a:lnTo>
                      <a:lnTo>
                        <a:pt x="162" y="144"/>
                      </a:lnTo>
                      <a:lnTo>
                        <a:pt x="162" y="144"/>
                      </a:lnTo>
                      <a:close/>
                      <a:moveTo>
                        <a:pt x="346" y="160"/>
                      </a:moveTo>
                      <a:lnTo>
                        <a:pt x="346" y="160"/>
                      </a:lnTo>
                      <a:lnTo>
                        <a:pt x="346" y="162"/>
                      </a:lnTo>
                      <a:lnTo>
                        <a:pt x="346" y="162"/>
                      </a:lnTo>
                      <a:lnTo>
                        <a:pt x="346" y="162"/>
                      </a:lnTo>
                      <a:lnTo>
                        <a:pt x="346" y="162"/>
                      </a:lnTo>
                      <a:lnTo>
                        <a:pt x="346" y="162"/>
                      </a:lnTo>
                      <a:lnTo>
                        <a:pt x="346" y="162"/>
                      </a:lnTo>
                      <a:lnTo>
                        <a:pt x="344" y="166"/>
                      </a:lnTo>
                      <a:lnTo>
                        <a:pt x="344" y="166"/>
                      </a:lnTo>
                      <a:lnTo>
                        <a:pt x="344" y="166"/>
                      </a:lnTo>
                      <a:lnTo>
                        <a:pt x="344" y="166"/>
                      </a:lnTo>
                      <a:lnTo>
                        <a:pt x="342" y="168"/>
                      </a:lnTo>
                      <a:lnTo>
                        <a:pt x="342" y="168"/>
                      </a:lnTo>
                      <a:lnTo>
                        <a:pt x="340" y="170"/>
                      </a:lnTo>
                      <a:lnTo>
                        <a:pt x="340" y="170"/>
                      </a:lnTo>
                      <a:lnTo>
                        <a:pt x="338" y="172"/>
                      </a:lnTo>
                      <a:lnTo>
                        <a:pt x="338" y="172"/>
                      </a:lnTo>
                      <a:lnTo>
                        <a:pt x="334" y="174"/>
                      </a:lnTo>
                      <a:lnTo>
                        <a:pt x="334" y="174"/>
                      </a:lnTo>
                      <a:lnTo>
                        <a:pt x="322" y="180"/>
                      </a:lnTo>
                      <a:lnTo>
                        <a:pt x="308" y="184"/>
                      </a:lnTo>
                      <a:lnTo>
                        <a:pt x="290" y="186"/>
                      </a:lnTo>
                      <a:lnTo>
                        <a:pt x="272" y="188"/>
                      </a:lnTo>
                      <a:lnTo>
                        <a:pt x="272" y="188"/>
                      </a:lnTo>
                      <a:lnTo>
                        <a:pt x="252" y="186"/>
                      </a:lnTo>
                      <a:lnTo>
                        <a:pt x="236" y="184"/>
                      </a:lnTo>
                      <a:lnTo>
                        <a:pt x="220" y="180"/>
                      </a:lnTo>
                      <a:lnTo>
                        <a:pt x="210" y="174"/>
                      </a:lnTo>
                      <a:lnTo>
                        <a:pt x="210" y="174"/>
                      </a:lnTo>
                      <a:lnTo>
                        <a:pt x="208" y="174"/>
                      </a:lnTo>
                      <a:lnTo>
                        <a:pt x="208" y="174"/>
                      </a:lnTo>
                      <a:lnTo>
                        <a:pt x="208" y="174"/>
                      </a:lnTo>
                      <a:lnTo>
                        <a:pt x="200" y="168"/>
                      </a:lnTo>
                      <a:lnTo>
                        <a:pt x="200" y="168"/>
                      </a:lnTo>
                      <a:lnTo>
                        <a:pt x="200" y="166"/>
                      </a:lnTo>
                      <a:lnTo>
                        <a:pt x="200" y="166"/>
                      </a:lnTo>
                      <a:lnTo>
                        <a:pt x="198" y="164"/>
                      </a:lnTo>
                      <a:lnTo>
                        <a:pt x="198" y="164"/>
                      </a:lnTo>
                      <a:lnTo>
                        <a:pt x="196" y="160"/>
                      </a:lnTo>
                      <a:lnTo>
                        <a:pt x="196" y="160"/>
                      </a:lnTo>
                      <a:lnTo>
                        <a:pt x="198" y="154"/>
                      </a:lnTo>
                      <a:lnTo>
                        <a:pt x="202" y="148"/>
                      </a:lnTo>
                      <a:lnTo>
                        <a:pt x="202" y="148"/>
                      </a:lnTo>
                      <a:lnTo>
                        <a:pt x="214" y="156"/>
                      </a:lnTo>
                      <a:lnTo>
                        <a:pt x="230" y="162"/>
                      </a:lnTo>
                      <a:lnTo>
                        <a:pt x="248" y="166"/>
                      </a:lnTo>
                      <a:lnTo>
                        <a:pt x="272" y="166"/>
                      </a:lnTo>
                      <a:lnTo>
                        <a:pt x="272" y="166"/>
                      </a:lnTo>
                      <a:lnTo>
                        <a:pt x="294" y="166"/>
                      </a:lnTo>
                      <a:lnTo>
                        <a:pt x="314" y="162"/>
                      </a:lnTo>
                      <a:lnTo>
                        <a:pt x="330" y="156"/>
                      </a:lnTo>
                      <a:lnTo>
                        <a:pt x="342" y="148"/>
                      </a:lnTo>
                      <a:lnTo>
                        <a:pt x="342" y="148"/>
                      </a:lnTo>
                      <a:lnTo>
                        <a:pt x="346" y="154"/>
                      </a:lnTo>
                      <a:lnTo>
                        <a:pt x="346" y="160"/>
                      </a:lnTo>
                      <a:lnTo>
                        <a:pt x="346" y="160"/>
                      </a:lnTo>
                      <a:close/>
                      <a:moveTo>
                        <a:pt x="346" y="128"/>
                      </a:moveTo>
                      <a:lnTo>
                        <a:pt x="346" y="128"/>
                      </a:lnTo>
                      <a:lnTo>
                        <a:pt x="348" y="128"/>
                      </a:lnTo>
                      <a:lnTo>
                        <a:pt x="346" y="128"/>
                      </a:lnTo>
                      <a:close/>
                      <a:moveTo>
                        <a:pt x="196" y="28"/>
                      </a:moveTo>
                      <a:lnTo>
                        <a:pt x="196" y="28"/>
                      </a:lnTo>
                      <a:lnTo>
                        <a:pt x="198" y="24"/>
                      </a:lnTo>
                      <a:lnTo>
                        <a:pt x="202" y="18"/>
                      </a:lnTo>
                      <a:lnTo>
                        <a:pt x="210" y="14"/>
                      </a:lnTo>
                      <a:lnTo>
                        <a:pt x="218" y="8"/>
                      </a:lnTo>
                      <a:lnTo>
                        <a:pt x="230" y="6"/>
                      </a:lnTo>
                      <a:lnTo>
                        <a:pt x="242" y="2"/>
                      </a:lnTo>
                      <a:lnTo>
                        <a:pt x="272" y="0"/>
                      </a:lnTo>
                      <a:lnTo>
                        <a:pt x="272" y="0"/>
                      </a:lnTo>
                      <a:lnTo>
                        <a:pt x="300" y="2"/>
                      </a:lnTo>
                      <a:lnTo>
                        <a:pt x="314" y="6"/>
                      </a:lnTo>
                      <a:lnTo>
                        <a:pt x="324" y="8"/>
                      </a:lnTo>
                      <a:lnTo>
                        <a:pt x="334" y="14"/>
                      </a:lnTo>
                      <a:lnTo>
                        <a:pt x="340" y="18"/>
                      </a:lnTo>
                      <a:lnTo>
                        <a:pt x="344" y="24"/>
                      </a:lnTo>
                      <a:lnTo>
                        <a:pt x="346" y="28"/>
                      </a:lnTo>
                      <a:lnTo>
                        <a:pt x="346" y="28"/>
                      </a:lnTo>
                      <a:lnTo>
                        <a:pt x="346" y="34"/>
                      </a:lnTo>
                      <a:lnTo>
                        <a:pt x="344" y="38"/>
                      </a:lnTo>
                      <a:lnTo>
                        <a:pt x="334" y="44"/>
                      </a:lnTo>
                      <a:lnTo>
                        <a:pt x="334" y="44"/>
                      </a:lnTo>
                      <a:lnTo>
                        <a:pt x="322" y="50"/>
                      </a:lnTo>
                      <a:lnTo>
                        <a:pt x="308" y="54"/>
                      </a:lnTo>
                      <a:lnTo>
                        <a:pt x="290" y="56"/>
                      </a:lnTo>
                      <a:lnTo>
                        <a:pt x="272" y="58"/>
                      </a:lnTo>
                      <a:lnTo>
                        <a:pt x="272" y="58"/>
                      </a:lnTo>
                      <a:lnTo>
                        <a:pt x="252" y="56"/>
                      </a:lnTo>
                      <a:lnTo>
                        <a:pt x="236" y="54"/>
                      </a:lnTo>
                      <a:lnTo>
                        <a:pt x="220" y="50"/>
                      </a:lnTo>
                      <a:lnTo>
                        <a:pt x="210" y="44"/>
                      </a:lnTo>
                      <a:lnTo>
                        <a:pt x="210" y="44"/>
                      </a:lnTo>
                      <a:lnTo>
                        <a:pt x="200" y="38"/>
                      </a:lnTo>
                      <a:lnTo>
                        <a:pt x="198" y="34"/>
                      </a:lnTo>
                      <a:lnTo>
                        <a:pt x="196" y="28"/>
                      </a:lnTo>
                      <a:lnTo>
                        <a:pt x="196" y="28"/>
                      </a:lnTo>
                      <a:close/>
                    </a:path>
                  </a:pathLst>
                </a:custGeom>
                <a:solidFill>
                  <a:srgbClr val="175C2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3631" name="Google Shape;3631;p72"/>
              <p:cNvGrpSpPr/>
              <p:nvPr/>
            </p:nvGrpSpPr>
            <p:grpSpPr>
              <a:xfrm>
                <a:off x="4774953" y="4039937"/>
                <a:ext cx="1890224" cy="478693"/>
                <a:chOff x="2712890" y="2487439"/>
                <a:chExt cx="1890224" cy="478693"/>
              </a:xfrm>
            </p:grpSpPr>
            <p:sp>
              <p:nvSpPr>
                <p:cNvPr id="3632" name="Google Shape;3632;p72"/>
                <p:cNvSpPr/>
                <p:nvPr/>
              </p:nvSpPr>
              <p:spPr>
                <a:xfrm>
                  <a:off x="2712890" y="2487439"/>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Medical Donations &amp; Supplies </a:t>
                  </a:r>
                  <a:endParaRPr sz="850" b="1" i="0" u="none" strike="noStrike" cap="none">
                    <a:solidFill>
                      <a:srgbClr val="175C2C"/>
                    </a:solidFill>
                    <a:latin typeface="Arial"/>
                    <a:ea typeface="Arial"/>
                    <a:cs typeface="Arial"/>
                    <a:sym typeface="Arial"/>
                  </a:endParaRPr>
                </a:p>
              </p:txBody>
            </p:sp>
            <p:sp>
              <p:nvSpPr>
                <p:cNvPr id="3633" name="Google Shape;3633;p72"/>
                <p:cNvSpPr/>
                <p:nvPr/>
              </p:nvSpPr>
              <p:spPr>
                <a:xfrm>
                  <a:off x="4259437" y="2597647"/>
                  <a:ext cx="278145" cy="258278"/>
                </a:xfrm>
                <a:custGeom>
                  <a:avLst/>
                  <a:gdLst/>
                  <a:ahLst/>
                  <a:cxnLst/>
                  <a:rect l="l" t="t" r="r" b="b"/>
                  <a:pathLst>
                    <a:path w="200" h="200" extrusionOk="0">
                      <a:moveTo>
                        <a:pt x="63" y="175"/>
                      </a:moveTo>
                      <a:cubicBezTo>
                        <a:pt x="75" y="123"/>
                        <a:pt x="75" y="123"/>
                        <a:pt x="75" y="123"/>
                      </a:cubicBezTo>
                      <a:cubicBezTo>
                        <a:pt x="125" y="123"/>
                        <a:pt x="125" y="123"/>
                        <a:pt x="125" y="123"/>
                      </a:cubicBezTo>
                      <a:cubicBezTo>
                        <a:pt x="138" y="175"/>
                        <a:pt x="138" y="175"/>
                        <a:pt x="138" y="175"/>
                      </a:cubicBezTo>
                      <a:lnTo>
                        <a:pt x="63" y="175"/>
                      </a:lnTo>
                      <a:close/>
                      <a:moveTo>
                        <a:pt x="69" y="49"/>
                      </a:moveTo>
                      <a:cubicBezTo>
                        <a:pt x="88" y="49"/>
                        <a:pt x="88" y="49"/>
                        <a:pt x="88" y="49"/>
                      </a:cubicBezTo>
                      <a:cubicBezTo>
                        <a:pt x="88" y="30"/>
                        <a:pt x="88" y="30"/>
                        <a:pt x="88" y="30"/>
                      </a:cubicBezTo>
                      <a:cubicBezTo>
                        <a:pt x="113" y="30"/>
                        <a:pt x="113" y="30"/>
                        <a:pt x="113" y="30"/>
                      </a:cubicBezTo>
                      <a:cubicBezTo>
                        <a:pt x="113" y="49"/>
                        <a:pt x="113" y="49"/>
                        <a:pt x="113" y="49"/>
                      </a:cubicBezTo>
                      <a:cubicBezTo>
                        <a:pt x="131" y="49"/>
                        <a:pt x="131" y="49"/>
                        <a:pt x="131" y="49"/>
                      </a:cubicBezTo>
                      <a:cubicBezTo>
                        <a:pt x="131" y="74"/>
                        <a:pt x="131" y="74"/>
                        <a:pt x="131" y="74"/>
                      </a:cubicBezTo>
                      <a:cubicBezTo>
                        <a:pt x="113" y="74"/>
                        <a:pt x="113" y="74"/>
                        <a:pt x="113" y="74"/>
                      </a:cubicBezTo>
                      <a:cubicBezTo>
                        <a:pt x="113" y="93"/>
                        <a:pt x="113" y="93"/>
                        <a:pt x="113" y="93"/>
                      </a:cubicBezTo>
                      <a:cubicBezTo>
                        <a:pt x="88" y="93"/>
                        <a:pt x="88" y="93"/>
                        <a:pt x="88" y="93"/>
                      </a:cubicBezTo>
                      <a:cubicBezTo>
                        <a:pt x="88" y="74"/>
                        <a:pt x="88" y="74"/>
                        <a:pt x="88" y="74"/>
                      </a:cubicBezTo>
                      <a:cubicBezTo>
                        <a:pt x="69" y="74"/>
                        <a:pt x="69" y="74"/>
                        <a:pt x="69" y="74"/>
                      </a:cubicBezTo>
                      <a:lnTo>
                        <a:pt x="69" y="49"/>
                      </a:lnTo>
                      <a:close/>
                      <a:moveTo>
                        <a:pt x="188" y="138"/>
                      </a:moveTo>
                      <a:cubicBezTo>
                        <a:pt x="188" y="38"/>
                        <a:pt x="188" y="38"/>
                        <a:pt x="188" y="38"/>
                      </a:cubicBezTo>
                      <a:cubicBezTo>
                        <a:pt x="188" y="31"/>
                        <a:pt x="182" y="25"/>
                        <a:pt x="175" y="25"/>
                      </a:cubicBezTo>
                      <a:cubicBezTo>
                        <a:pt x="167" y="25"/>
                        <a:pt x="167" y="25"/>
                        <a:pt x="167" y="25"/>
                      </a:cubicBezTo>
                      <a:cubicBezTo>
                        <a:pt x="167" y="13"/>
                        <a:pt x="167" y="13"/>
                        <a:pt x="167" y="13"/>
                      </a:cubicBezTo>
                      <a:cubicBezTo>
                        <a:pt x="167" y="6"/>
                        <a:pt x="162" y="0"/>
                        <a:pt x="155" y="0"/>
                      </a:cubicBezTo>
                      <a:cubicBezTo>
                        <a:pt x="46" y="0"/>
                        <a:pt x="46" y="0"/>
                        <a:pt x="46" y="0"/>
                      </a:cubicBezTo>
                      <a:cubicBezTo>
                        <a:pt x="39" y="0"/>
                        <a:pt x="33" y="6"/>
                        <a:pt x="33" y="13"/>
                      </a:cubicBezTo>
                      <a:cubicBezTo>
                        <a:pt x="33" y="25"/>
                        <a:pt x="33" y="25"/>
                        <a:pt x="33" y="25"/>
                      </a:cubicBezTo>
                      <a:cubicBezTo>
                        <a:pt x="25" y="25"/>
                        <a:pt x="25" y="25"/>
                        <a:pt x="25" y="25"/>
                      </a:cubicBezTo>
                      <a:cubicBezTo>
                        <a:pt x="18" y="25"/>
                        <a:pt x="13" y="31"/>
                        <a:pt x="13" y="38"/>
                      </a:cubicBezTo>
                      <a:cubicBezTo>
                        <a:pt x="13" y="138"/>
                        <a:pt x="13" y="138"/>
                        <a:pt x="13" y="138"/>
                      </a:cubicBezTo>
                      <a:cubicBezTo>
                        <a:pt x="0" y="150"/>
                        <a:pt x="0" y="150"/>
                        <a:pt x="0" y="150"/>
                      </a:cubicBezTo>
                      <a:cubicBezTo>
                        <a:pt x="0" y="200"/>
                        <a:pt x="0" y="200"/>
                        <a:pt x="0" y="200"/>
                      </a:cubicBezTo>
                      <a:cubicBezTo>
                        <a:pt x="13" y="200"/>
                        <a:pt x="13" y="200"/>
                        <a:pt x="13" y="200"/>
                      </a:cubicBezTo>
                      <a:cubicBezTo>
                        <a:pt x="13" y="200"/>
                        <a:pt x="13" y="200"/>
                        <a:pt x="13" y="200"/>
                      </a:cubicBezTo>
                      <a:cubicBezTo>
                        <a:pt x="46" y="200"/>
                        <a:pt x="46" y="200"/>
                        <a:pt x="46" y="200"/>
                      </a:cubicBezTo>
                      <a:cubicBezTo>
                        <a:pt x="155" y="200"/>
                        <a:pt x="155" y="200"/>
                        <a:pt x="155" y="200"/>
                      </a:cubicBezTo>
                      <a:cubicBezTo>
                        <a:pt x="188" y="200"/>
                        <a:pt x="188" y="200"/>
                        <a:pt x="188" y="200"/>
                      </a:cubicBezTo>
                      <a:cubicBezTo>
                        <a:pt x="188" y="200"/>
                        <a:pt x="188" y="200"/>
                        <a:pt x="188" y="200"/>
                      </a:cubicBezTo>
                      <a:cubicBezTo>
                        <a:pt x="200" y="200"/>
                        <a:pt x="200" y="200"/>
                        <a:pt x="200" y="200"/>
                      </a:cubicBezTo>
                      <a:cubicBezTo>
                        <a:pt x="200" y="150"/>
                        <a:pt x="200" y="150"/>
                        <a:pt x="200" y="150"/>
                      </a:cubicBezTo>
                      <a:lnTo>
                        <a:pt x="188" y="138"/>
                      </a:ln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3634" name="Google Shape;3634;p72"/>
              <p:cNvGrpSpPr/>
              <p:nvPr/>
            </p:nvGrpSpPr>
            <p:grpSpPr>
              <a:xfrm>
                <a:off x="2712890" y="4039937"/>
                <a:ext cx="1890224" cy="478693"/>
                <a:chOff x="650827" y="3125697"/>
                <a:chExt cx="1890224" cy="478693"/>
              </a:xfrm>
            </p:grpSpPr>
            <p:sp>
              <p:nvSpPr>
                <p:cNvPr id="3635" name="Google Shape;3635;p72"/>
                <p:cNvSpPr/>
                <p:nvPr/>
              </p:nvSpPr>
              <p:spPr>
                <a:xfrm>
                  <a:off x="650827" y="312569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Technical Support</a:t>
                  </a:r>
                  <a:endParaRPr sz="850" b="1" i="0" u="none" strike="noStrike" cap="none">
                    <a:solidFill>
                      <a:srgbClr val="175C2C"/>
                    </a:solidFill>
                    <a:latin typeface="Arial"/>
                    <a:ea typeface="Arial"/>
                    <a:cs typeface="Arial"/>
                    <a:sym typeface="Arial"/>
                  </a:endParaRPr>
                </a:p>
              </p:txBody>
            </p:sp>
            <p:sp>
              <p:nvSpPr>
                <p:cNvPr id="3636" name="Google Shape;3636;p72"/>
                <p:cNvSpPr/>
                <p:nvPr/>
              </p:nvSpPr>
              <p:spPr>
                <a:xfrm>
                  <a:off x="2170403" y="3248886"/>
                  <a:ext cx="322848" cy="232316"/>
                </a:xfrm>
                <a:custGeom>
                  <a:avLst/>
                  <a:gdLst/>
                  <a:ahLst/>
                  <a:cxnLst/>
                  <a:rect l="l" t="t" r="r" b="b"/>
                  <a:pathLst>
                    <a:path w="258" h="200" extrusionOk="0">
                      <a:moveTo>
                        <a:pt x="28" y="46"/>
                      </a:moveTo>
                      <a:cubicBezTo>
                        <a:pt x="28" y="21"/>
                        <a:pt x="49" y="0"/>
                        <a:pt x="74" y="0"/>
                      </a:cubicBezTo>
                      <a:cubicBezTo>
                        <a:pt x="99" y="0"/>
                        <a:pt x="119" y="21"/>
                        <a:pt x="119" y="46"/>
                      </a:cubicBezTo>
                      <a:cubicBezTo>
                        <a:pt x="119" y="71"/>
                        <a:pt x="99" y="91"/>
                        <a:pt x="74" y="91"/>
                      </a:cubicBezTo>
                      <a:cubicBezTo>
                        <a:pt x="49" y="91"/>
                        <a:pt x="28" y="71"/>
                        <a:pt x="28" y="46"/>
                      </a:cubicBezTo>
                      <a:close/>
                      <a:moveTo>
                        <a:pt x="203" y="119"/>
                      </a:moveTo>
                      <a:cubicBezTo>
                        <a:pt x="222" y="119"/>
                        <a:pt x="237" y="103"/>
                        <a:pt x="237" y="84"/>
                      </a:cubicBezTo>
                      <a:cubicBezTo>
                        <a:pt x="237" y="66"/>
                        <a:pt x="222" y="50"/>
                        <a:pt x="203" y="50"/>
                      </a:cubicBezTo>
                      <a:cubicBezTo>
                        <a:pt x="184" y="50"/>
                        <a:pt x="169" y="66"/>
                        <a:pt x="169" y="84"/>
                      </a:cubicBezTo>
                      <a:cubicBezTo>
                        <a:pt x="169" y="103"/>
                        <a:pt x="184" y="119"/>
                        <a:pt x="203" y="119"/>
                      </a:cubicBezTo>
                      <a:close/>
                      <a:moveTo>
                        <a:pt x="203" y="145"/>
                      </a:moveTo>
                      <a:cubicBezTo>
                        <a:pt x="182" y="145"/>
                        <a:pt x="163" y="149"/>
                        <a:pt x="148" y="157"/>
                      </a:cubicBezTo>
                      <a:cubicBezTo>
                        <a:pt x="148" y="142"/>
                        <a:pt x="148" y="142"/>
                        <a:pt x="148" y="142"/>
                      </a:cubicBezTo>
                      <a:cubicBezTo>
                        <a:pt x="127" y="132"/>
                        <a:pt x="102" y="126"/>
                        <a:pt x="74" y="126"/>
                      </a:cubicBezTo>
                      <a:cubicBezTo>
                        <a:pt x="46" y="126"/>
                        <a:pt x="20" y="132"/>
                        <a:pt x="0" y="142"/>
                      </a:cubicBezTo>
                      <a:cubicBezTo>
                        <a:pt x="0" y="200"/>
                        <a:pt x="0" y="200"/>
                        <a:pt x="0" y="200"/>
                      </a:cubicBezTo>
                      <a:cubicBezTo>
                        <a:pt x="148" y="200"/>
                        <a:pt x="148" y="200"/>
                        <a:pt x="148" y="200"/>
                      </a:cubicBezTo>
                      <a:cubicBezTo>
                        <a:pt x="148" y="200"/>
                        <a:pt x="148" y="200"/>
                        <a:pt x="148" y="200"/>
                      </a:cubicBezTo>
                      <a:cubicBezTo>
                        <a:pt x="258" y="200"/>
                        <a:pt x="258" y="200"/>
                        <a:pt x="258" y="200"/>
                      </a:cubicBezTo>
                      <a:cubicBezTo>
                        <a:pt x="258" y="157"/>
                        <a:pt x="258" y="157"/>
                        <a:pt x="258" y="157"/>
                      </a:cubicBezTo>
                      <a:cubicBezTo>
                        <a:pt x="243" y="149"/>
                        <a:pt x="224" y="145"/>
                        <a:pt x="203" y="145"/>
                      </a:cubicBez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grpSp>
        <p:nvGrpSpPr>
          <p:cNvPr id="3637" name="Google Shape;3637;p72"/>
          <p:cNvGrpSpPr/>
          <p:nvPr/>
        </p:nvGrpSpPr>
        <p:grpSpPr>
          <a:xfrm>
            <a:off x="312508" y="3844777"/>
            <a:ext cx="6859228" cy="319421"/>
            <a:chOff x="312508" y="4545817"/>
            <a:chExt cx="7001606" cy="319421"/>
          </a:xfrm>
        </p:grpSpPr>
        <p:sp>
          <p:nvSpPr>
            <p:cNvPr id="3638" name="Google Shape;3638;p72"/>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639" name="Google Shape;3639;p72"/>
            <p:cNvSpPr txBox="1"/>
            <p:nvPr/>
          </p:nvSpPr>
          <p:spPr>
            <a:xfrm>
              <a:off x="466031" y="4615381"/>
              <a:ext cx="6409377" cy="15388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chemeClr val="dk1"/>
                </a:buClr>
                <a:buSzPts val="1000"/>
                <a:buFont typeface="Arial"/>
                <a:buNone/>
              </a:pPr>
              <a:endParaRPr sz="1000" b="1" i="0" u="none" strike="noStrike" cap="none">
                <a:solidFill>
                  <a:srgbClr val="000000"/>
                </a:solidFill>
                <a:latin typeface="Arial"/>
                <a:ea typeface="Arial"/>
                <a:cs typeface="Arial"/>
                <a:sym typeface="Arial"/>
              </a:endParaRPr>
            </a:p>
          </p:txBody>
        </p:sp>
        <p:cxnSp>
          <p:nvCxnSpPr>
            <p:cNvPr id="3640" name="Google Shape;3640;p72"/>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nvGrpSpPr>
          <p:cNvPr id="3641" name="Google Shape;3641;p72"/>
          <p:cNvGrpSpPr/>
          <p:nvPr/>
        </p:nvGrpSpPr>
        <p:grpSpPr>
          <a:xfrm>
            <a:off x="312508" y="3844777"/>
            <a:ext cx="7001606" cy="1600904"/>
            <a:chOff x="312508" y="5258714"/>
            <a:chExt cx="7001606" cy="1600904"/>
          </a:xfrm>
        </p:grpSpPr>
        <p:sp>
          <p:nvSpPr>
            <p:cNvPr id="3642" name="Google Shape;3642;p72"/>
            <p:cNvSpPr txBox="1"/>
            <p:nvPr/>
          </p:nvSpPr>
          <p:spPr>
            <a:xfrm>
              <a:off x="454886" y="5628512"/>
              <a:ext cx="6859228" cy="123110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Monetary resources were donated to ensure the effective implementation of the COVID-19 pandemic response. These resources were made available from two (2) key sources: </a:t>
              </a:r>
              <a:endParaRPr dirty="0"/>
            </a:p>
            <a:p>
              <a:pPr marL="171450" marR="0" lvl="0" indent="-171450" algn="l" rtl="0">
                <a:lnSpc>
                  <a:spcPct val="100000"/>
                </a:lnSpc>
                <a:spcBef>
                  <a:spcPts val="0"/>
                </a:spcBef>
                <a:spcAft>
                  <a:spcPts val="0"/>
                </a:spcAft>
                <a:buClr>
                  <a:srgbClr val="000000"/>
                </a:buClr>
                <a:buSzPts val="1000"/>
                <a:buFont typeface="Arial"/>
                <a:buChar char="•"/>
              </a:pPr>
              <a:r>
                <a:rPr lang="en-US" sz="1000" b="0" i="0" u="none" strike="noStrike" cap="none" dirty="0">
                  <a:solidFill>
                    <a:srgbClr val="000000"/>
                  </a:solidFill>
                  <a:latin typeface="Arial"/>
                  <a:ea typeface="Arial"/>
                  <a:cs typeface="Arial"/>
                  <a:sym typeface="Arial"/>
                </a:rPr>
                <a:t>The Federal Government of Nigeria (FGN)</a:t>
              </a:r>
              <a:endParaRPr dirty="0"/>
            </a:p>
            <a:p>
              <a:pPr marL="171450" marR="0" lvl="0" indent="-171450" algn="l" rtl="0">
                <a:lnSpc>
                  <a:spcPct val="100000"/>
                </a:lnSpc>
                <a:spcBef>
                  <a:spcPts val="0"/>
                </a:spcBef>
                <a:spcAft>
                  <a:spcPts val="0"/>
                </a:spcAft>
                <a:buClr>
                  <a:srgbClr val="000000"/>
                </a:buClr>
                <a:buSzPts val="1000"/>
                <a:buFont typeface="Arial"/>
                <a:buChar char="•"/>
              </a:pPr>
              <a:r>
                <a:rPr lang="en-US" sz="1000" b="0" i="0" u="none" strike="noStrike" cap="none" dirty="0">
                  <a:solidFill>
                    <a:srgbClr val="000000"/>
                  </a:solidFill>
                  <a:latin typeface="Arial"/>
                  <a:ea typeface="Arial"/>
                  <a:cs typeface="Arial"/>
                  <a:sym typeface="Arial"/>
                </a:rPr>
                <a:t>Partners and Donors </a:t>
              </a:r>
              <a:endParaRPr dirty="0"/>
            </a:p>
            <a:p>
              <a:pPr marL="171450" marR="0" lvl="0" indent="-107950" algn="l" rtl="0">
                <a:lnSpc>
                  <a:spcPct val="100000"/>
                </a:lnSpc>
                <a:spcBef>
                  <a:spcPts val="0"/>
                </a:spcBef>
                <a:spcAft>
                  <a:spcPts val="0"/>
                </a:spcAft>
                <a:buClr>
                  <a:schemeClr val="dk1"/>
                </a:buClr>
                <a:buSzPts val="1000"/>
                <a:buFont typeface="Arial"/>
                <a:buNone/>
              </a:pPr>
              <a:endParaRPr sz="1000" b="0" i="0" u="none" strike="noStrike" cap="none" dirty="0">
                <a:solidFill>
                  <a:srgbClr val="000000"/>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A total of ₦178,800,260,723 in monetary resources was available for the COVID-19 response as shown below. Seventy nine percent (79%) %) of funds came from donors and partners and were used directly to support activities without passing through the PTF or government account. </a:t>
              </a:r>
              <a:r>
                <a:rPr lang="en-US" sz="1000" b="0" i="0" u="none" strike="noStrike" cap="none" dirty="0">
                  <a:solidFill>
                    <a:srgbClr val="000000"/>
                  </a:solidFill>
                  <a:latin typeface="Arial"/>
                  <a:ea typeface="Arial"/>
                  <a:cs typeface="Arial"/>
                  <a:sym typeface="Arial"/>
                </a:rPr>
                <a:t> </a:t>
              </a:r>
              <a:endParaRPr sz="1000" b="1" i="0" u="none" strike="noStrike" cap="none" dirty="0">
                <a:solidFill>
                  <a:srgbClr val="000000"/>
                </a:solidFill>
                <a:latin typeface="Arial"/>
                <a:ea typeface="Arial"/>
                <a:cs typeface="Arial"/>
                <a:sym typeface="Arial"/>
              </a:endParaRPr>
            </a:p>
          </p:txBody>
        </p:sp>
        <p:grpSp>
          <p:nvGrpSpPr>
            <p:cNvPr id="3643" name="Google Shape;3643;p72"/>
            <p:cNvGrpSpPr/>
            <p:nvPr/>
          </p:nvGrpSpPr>
          <p:grpSpPr>
            <a:xfrm>
              <a:off x="312508" y="5258714"/>
              <a:ext cx="6859228" cy="319421"/>
              <a:chOff x="464908" y="5258714"/>
              <a:chExt cx="6859228" cy="319421"/>
            </a:xfrm>
          </p:grpSpPr>
          <p:sp>
            <p:nvSpPr>
              <p:cNvPr id="3644" name="Google Shape;3644;p72"/>
              <p:cNvSpPr/>
              <p:nvPr/>
            </p:nvSpPr>
            <p:spPr>
              <a:xfrm>
                <a:off x="464908" y="5258714"/>
                <a:ext cx="6859228"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645" name="Google Shape;3645;p72"/>
              <p:cNvSpPr txBox="1"/>
              <p:nvPr/>
            </p:nvSpPr>
            <p:spPr>
              <a:xfrm>
                <a:off x="615309" y="5328278"/>
                <a:ext cx="6279042"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Monetary Resources</a:t>
                </a:r>
                <a:endParaRPr sz="1000" b="1" i="0" u="none" strike="noStrike" cap="none">
                  <a:solidFill>
                    <a:srgbClr val="000000"/>
                  </a:solidFill>
                  <a:latin typeface="Arial"/>
                  <a:ea typeface="Arial"/>
                  <a:cs typeface="Arial"/>
                  <a:sym typeface="Arial"/>
                </a:endParaRPr>
              </a:p>
            </p:txBody>
          </p:sp>
          <p:cxnSp>
            <p:nvCxnSpPr>
              <p:cNvPr id="3646" name="Google Shape;3646;p72"/>
              <p:cNvCxnSpPr/>
              <p:nvPr/>
            </p:nvCxnSpPr>
            <p:spPr>
              <a:xfrm>
                <a:off x="464908" y="5578135"/>
                <a:ext cx="6859228" cy="0"/>
              </a:xfrm>
              <a:prstGeom prst="straightConnector1">
                <a:avLst/>
              </a:prstGeom>
              <a:noFill/>
              <a:ln w="12700" cap="sq" cmpd="sng">
                <a:solidFill>
                  <a:srgbClr val="175C2C"/>
                </a:solidFill>
                <a:prstDash val="solid"/>
                <a:round/>
                <a:headEnd type="none" w="sm" len="sm"/>
                <a:tailEnd type="none" w="sm" len="sm"/>
              </a:ln>
            </p:spPr>
          </p:cxnSp>
        </p:grpSp>
      </p:grpSp>
      <p:graphicFrame>
        <p:nvGraphicFramePr>
          <p:cNvPr id="3647" name="Google Shape;3647;p72"/>
          <p:cNvGraphicFramePr/>
          <p:nvPr/>
        </p:nvGraphicFramePr>
        <p:xfrm>
          <a:off x="6115050" y="6206180"/>
          <a:ext cx="870575" cy="729645"/>
        </p:xfrm>
        <a:graphic>
          <a:graphicData uri="http://schemas.openxmlformats.org/drawingml/2006/table">
            <a:tbl>
              <a:tblPr firstRow="1" bandRow="1">
                <a:noFill/>
                <a:tableStyleId>{FF75322B-DABF-467D-BC40-7EAB2D41CF18}</a:tableStyleId>
              </a:tblPr>
              <a:tblGrid>
                <a:gridCol w="870575">
                  <a:extLst>
                    <a:ext uri="{9D8B030D-6E8A-4147-A177-3AD203B41FA5}">
                      <a16:colId xmlns:a16="http://schemas.microsoft.com/office/drawing/2014/main" val="20000"/>
                    </a:ext>
                  </a:extLst>
                </a:gridCol>
              </a:tblGrid>
              <a:tr h="229050">
                <a:tc>
                  <a:txBody>
                    <a:bodyPr/>
                    <a:lstStyle/>
                    <a:p>
                      <a:pPr marL="0" marR="0" lvl="0" indent="0" algn="r" rtl="0">
                        <a:spcBef>
                          <a:spcPts val="0"/>
                        </a:spcBef>
                        <a:spcAft>
                          <a:spcPts val="0"/>
                        </a:spcAft>
                        <a:buNone/>
                      </a:pPr>
                      <a:r>
                        <a:rPr lang="en-US" sz="996" b="0" i="0" u="none" strike="noStrike">
                          <a:solidFill>
                            <a:schemeClr val="lt1"/>
                          </a:solidFill>
                          <a:latin typeface="Arial"/>
                          <a:ea typeface="Arial"/>
                          <a:cs typeface="Arial"/>
                          <a:sym typeface="Arial"/>
                        </a:rPr>
                        <a:t> ₦ 141.1b </a:t>
                      </a:r>
                      <a:endParaRPr/>
                    </a:p>
                  </a:txBody>
                  <a:tcPr marL="91450" marR="91450" marT="45725" marB="45725" anchor="ctr">
                    <a:solidFill>
                      <a:srgbClr val="008751"/>
                    </a:solidFill>
                  </a:tcPr>
                </a:tc>
                <a:extLst>
                  <a:ext uri="{0D108BD9-81ED-4DB2-BD59-A6C34878D82A}">
                    <a16:rowId xmlns:a16="http://schemas.microsoft.com/office/drawing/2014/main" val="10000"/>
                  </a:ext>
                </a:extLst>
              </a:tr>
              <a:tr h="229050">
                <a:tc>
                  <a:txBody>
                    <a:bodyPr/>
                    <a:lstStyle/>
                    <a:p>
                      <a:pPr marL="0" marR="0" lvl="0" indent="0" algn="r" rtl="0">
                        <a:spcBef>
                          <a:spcPts val="0"/>
                        </a:spcBef>
                        <a:spcAft>
                          <a:spcPts val="0"/>
                        </a:spcAft>
                        <a:buNone/>
                      </a:pPr>
                      <a:r>
                        <a:rPr lang="en-US" sz="996" b="0" i="0" u="none" strike="noStrike">
                          <a:solidFill>
                            <a:schemeClr val="lt1"/>
                          </a:solidFill>
                          <a:latin typeface="Arial"/>
                          <a:ea typeface="Arial"/>
                          <a:cs typeface="Arial"/>
                          <a:sym typeface="Arial"/>
                        </a:rPr>
                        <a:t> ₦ 15.6b</a:t>
                      </a:r>
                      <a:endParaRPr sz="996"/>
                    </a:p>
                  </a:txBody>
                  <a:tcPr marL="91450" marR="91450" marT="45725" marB="45725" anchor="ctr">
                    <a:solidFill>
                      <a:srgbClr val="595959"/>
                    </a:solidFill>
                  </a:tcPr>
                </a:tc>
                <a:extLst>
                  <a:ext uri="{0D108BD9-81ED-4DB2-BD59-A6C34878D82A}">
                    <a16:rowId xmlns:a16="http://schemas.microsoft.com/office/drawing/2014/main" val="10001"/>
                  </a:ext>
                </a:extLst>
              </a:tr>
              <a:tr h="229050">
                <a:tc>
                  <a:txBody>
                    <a:bodyPr/>
                    <a:lstStyle/>
                    <a:p>
                      <a:pPr marL="0" marR="0" lvl="0" indent="0" algn="r" rtl="0">
                        <a:spcBef>
                          <a:spcPts val="0"/>
                        </a:spcBef>
                        <a:spcAft>
                          <a:spcPts val="0"/>
                        </a:spcAft>
                        <a:buNone/>
                      </a:pPr>
                      <a:r>
                        <a:rPr lang="en-US" sz="996" b="0" i="0" u="none" strike="noStrike">
                          <a:solidFill>
                            <a:schemeClr val="lt1"/>
                          </a:solidFill>
                          <a:latin typeface="Arial"/>
                          <a:ea typeface="Arial"/>
                          <a:cs typeface="Arial"/>
                          <a:sym typeface="Arial"/>
                        </a:rPr>
                        <a:t> ₦ 22.2b</a:t>
                      </a:r>
                      <a:endParaRPr sz="996"/>
                    </a:p>
                  </a:txBody>
                  <a:tcPr marL="91450" marR="91450" marT="45725" marB="45725" anchor="ctr">
                    <a:solidFill>
                      <a:srgbClr val="FEB188"/>
                    </a:solidFill>
                  </a:tcPr>
                </a:tc>
                <a:extLst>
                  <a:ext uri="{0D108BD9-81ED-4DB2-BD59-A6C34878D82A}">
                    <a16:rowId xmlns:a16="http://schemas.microsoft.com/office/drawing/2014/main" val="10002"/>
                  </a:ext>
                </a:extLst>
              </a:tr>
            </a:tbl>
          </a:graphicData>
        </a:graphic>
      </p:graphicFrame>
      <p:sp>
        <p:nvSpPr>
          <p:cNvPr id="3648" name="Google Shape;3648;p72"/>
          <p:cNvSpPr txBox="1"/>
          <p:nvPr/>
        </p:nvSpPr>
        <p:spPr>
          <a:xfrm>
            <a:off x="764745" y="9655958"/>
            <a:ext cx="6859228"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900"/>
              <a:buFont typeface="Arial"/>
              <a:buNone/>
            </a:pPr>
            <a:r>
              <a:rPr lang="en-US" sz="900" b="1" i="1" u="none" strike="noStrike" cap="none" dirty="0">
                <a:solidFill>
                  <a:srgbClr val="000000"/>
                </a:solidFill>
                <a:latin typeface="Arial"/>
                <a:ea typeface="Arial"/>
                <a:cs typeface="Arial"/>
                <a:sym typeface="Arial"/>
              </a:rPr>
              <a:t>* Source UNDP dashboard, OSGF, Resource </a:t>
            </a:r>
            <a:r>
              <a:rPr lang="en-US" sz="900" b="1" i="1" u="none" strike="noStrike" cap="none" dirty="0" err="1">
                <a:solidFill>
                  <a:srgbClr val="000000"/>
                </a:solidFill>
                <a:latin typeface="Arial"/>
                <a:ea typeface="Arial"/>
                <a:cs typeface="Arial"/>
                <a:sym typeface="Arial"/>
              </a:rPr>
              <a:t>Mobilisation</a:t>
            </a:r>
            <a:r>
              <a:rPr lang="en-US" sz="900" b="1" i="1" u="none" strike="noStrike" cap="none" dirty="0">
                <a:solidFill>
                  <a:srgbClr val="000000"/>
                </a:solidFill>
                <a:latin typeface="Arial"/>
                <a:ea typeface="Arial"/>
                <a:cs typeface="Arial"/>
                <a:sym typeface="Arial"/>
              </a:rPr>
              <a:t> Pillar</a:t>
            </a:r>
            <a:endParaRPr dirty="0"/>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3653"/>
        <p:cNvGrpSpPr/>
        <p:nvPr/>
      </p:nvGrpSpPr>
      <p:grpSpPr>
        <a:xfrm>
          <a:off x="0" y="0"/>
          <a:ext cx="0" cy="0"/>
          <a:chOff x="0" y="0"/>
          <a:chExt cx="0" cy="0"/>
        </a:xfrm>
      </p:grpSpPr>
      <p:pic>
        <p:nvPicPr>
          <p:cNvPr id="3654" name="Google Shape;3654;p7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655" name="Google Shape;3655;p7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75</a:t>
            </a:fld>
            <a:endParaRPr sz="500" b="0" i="0" u="none" strike="noStrike" cap="none">
              <a:solidFill>
                <a:srgbClr val="161616"/>
              </a:solidFill>
              <a:latin typeface="Arial"/>
              <a:ea typeface="Arial"/>
              <a:cs typeface="Arial"/>
              <a:sym typeface="Arial"/>
            </a:endParaRPr>
          </a:p>
        </p:txBody>
      </p:sp>
      <p:sp>
        <p:nvSpPr>
          <p:cNvPr id="3656" name="Google Shape;3656;p7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3657" name="Google Shape;3657;p7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658" name="Google Shape;3658;p7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RESOURCE UTILISATION</a:t>
            </a:r>
            <a:endParaRPr sz="1800" b="1" i="0" u="none" strike="noStrike" cap="none">
              <a:solidFill>
                <a:srgbClr val="FFFFFF"/>
              </a:solidFill>
              <a:latin typeface="Arial"/>
              <a:ea typeface="Arial"/>
              <a:cs typeface="Arial"/>
              <a:sym typeface="Arial"/>
            </a:endParaRPr>
          </a:p>
        </p:txBody>
      </p:sp>
      <p:cxnSp>
        <p:nvCxnSpPr>
          <p:cNvPr id="3659" name="Google Shape;3659;p7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660" name="Google Shape;3660;p73"/>
          <p:cNvGrpSpPr/>
          <p:nvPr/>
        </p:nvGrpSpPr>
        <p:grpSpPr>
          <a:xfrm>
            <a:off x="1269075" y="3380795"/>
            <a:ext cx="0" cy="0"/>
            <a:chOff x="1269075" y="3380795"/>
            <a:chExt cx="0" cy="0"/>
          </a:xfrm>
        </p:grpSpPr>
        <p:cxnSp>
          <p:nvCxnSpPr>
            <p:cNvPr id="3661" name="Google Shape;3661;p73"/>
            <p:cNvCxnSpPr/>
            <p:nvPr/>
          </p:nvCxnSpPr>
          <p:spPr>
            <a:xfrm>
              <a:off x="1269075" y="3380795"/>
              <a:ext cx="0" cy="0"/>
            </a:xfrm>
            <a:prstGeom prst="straightConnector1">
              <a:avLst/>
            </a:prstGeom>
            <a:noFill/>
            <a:ln>
              <a:noFill/>
            </a:ln>
          </p:spPr>
        </p:cxnSp>
        <p:cxnSp>
          <p:nvCxnSpPr>
            <p:cNvPr id="3662" name="Google Shape;3662;p73"/>
            <p:cNvCxnSpPr/>
            <p:nvPr/>
          </p:nvCxnSpPr>
          <p:spPr>
            <a:xfrm>
              <a:off x="1269075" y="3380795"/>
              <a:ext cx="0" cy="0"/>
            </a:xfrm>
            <a:prstGeom prst="straightConnector1">
              <a:avLst/>
            </a:prstGeom>
            <a:noFill/>
            <a:ln>
              <a:noFill/>
            </a:ln>
          </p:spPr>
        </p:cxnSp>
      </p:grpSp>
      <p:sp>
        <p:nvSpPr>
          <p:cNvPr id="3663" name="Google Shape;3663;p7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3664" name="Google Shape;3664;p73"/>
          <p:cNvGrpSpPr/>
          <p:nvPr/>
        </p:nvGrpSpPr>
        <p:grpSpPr>
          <a:xfrm>
            <a:off x="445032" y="1647493"/>
            <a:ext cx="6869082" cy="349400"/>
            <a:chOff x="445032" y="4026256"/>
            <a:chExt cx="6869082" cy="349400"/>
          </a:xfrm>
        </p:grpSpPr>
        <p:sp>
          <p:nvSpPr>
            <p:cNvPr id="3665" name="Google Shape;3665;p73"/>
            <p:cNvSpPr txBox="1"/>
            <p:nvPr/>
          </p:nvSpPr>
          <p:spPr>
            <a:xfrm>
              <a:off x="454886" y="4221768"/>
              <a:ext cx="6859228" cy="15388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Detailed below are the monetary contributions of the FGN to the COVID-19 pandemic response: </a:t>
              </a:r>
              <a:endParaRPr sz="1000" b="0" i="0" u="none" strike="noStrike" cap="none">
                <a:solidFill>
                  <a:srgbClr val="000000"/>
                </a:solidFill>
                <a:latin typeface="Arial"/>
                <a:ea typeface="Arial"/>
                <a:cs typeface="Arial"/>
                <a:sym typeface="Arial"/>
              </a:endParaRPr>
            </a:p>
          </p:txBody>
        </p:sp>
        <p:grpSp>
          <p:nvGrpSpPr>
            <p:cNvPr id="3666" name="Google Shape;3666;p73"/>
            <p:cNvGrpSpPr/>
            <p:nvPr/>
          </p:nvGrpSpPr>
          <p:grpSpPr>
            <a:xfrm>
              <a:off x="445032" y="4026256"/>
              <a:ext cx="6869082" cy="206375"/>
              <a:chOff x="445032" y="7503920"/>
              <a:chExt cx="6869082" cy="206375"/>
            </a:xfrm>
          </p:grpSpPr>
          <p:sp>
            <p:nvSpPr>
              <p:cNvPr id="3667" name="Google Shape;3667;p73"/>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Federal Government of Nigeria (FGN)</a:t>
                </a:r>
                <a:endParaRPr sz="1000" b="1" i="0" u="none" strike="noStrike" cap="none">
                  <a:solidFill>
                    <a:srgbClr val="175C2C"/>
                  </a:solidFill>
                  <a:latin typeface="Arial"/>
                  <a:ea typeface="Arial"/>
                  <a:cs typeface="Arial"/>
                  <a:sym typeface="Arial"/>
                </a:endParaRPr>
              </a:p>
            </p:txBody>
          </p:sp>
          <p:cxnSp>
            <p:nvCxnSpPr>
              <p:cNvPr id="3668" name="Google Shape;3668;p73"/>
              <p:cNvCxnSpPr/>
              <p:nvPr/>
            </p:nvCxnSpPr>
            <p:spPr>
              <a:xfrm>
                <a:off x="445032" y="7665352"/>
                <a:ext cx="6869082" cy="0"/>
              </a:xfrm>
              <a:prstGeom prst="straightConnector1">
                <a:avLst/>
              </a:prstGeom>
              <a:noFill/>
              <a:ln w="12700" cap="sq" cmpd="sng">
                <a:solidFill>
                  <a:srgbClr val="175C2C"/>
                </a:solidFill>
                <a:prstDash val="solid"/>
                <a:round/>
                <a:headEnd type="none" w="sm" len="sm"/>
                <a:tailEnd type="none" w="sm" len="sm"/>
              </a:ln>
            </p:spPr>
          </p:cxnSp>
        </p:grpSp>
      </p:grpSp>
      <p:grpSp>
        <p:nvGrpSpPr>
          <p:cNvPr id="3669" name="Google Shape;3669;p73"/>
          <p:cNvGrpSpPr/>
          <p:nvPr/>
        </p:nvGrpSpPr>
        <p:grpSpPr>
          <a:xfrm>
            <a:off x="445032" y="2053750"/>
            <a:ext cx="6869082" cy="516132"/>
            <a:chOff x="445032" y="2053750"/>
            <a:chExt cx="6869082" cy="516132"/>
          </a:xfrm>
        </p:grpSpPr>
        <p:grpSp>
          <p:nvGrpSpPr>
            <p:cNvPr id="3670" name="Google Shape;3670;p73"/>
            <p:cNvGrpSpPr/>
            <p:nvPr/>
          </p:nvGrpSpPr>
          <p:grpSpPr>
            <a:xfrm>
              <a:off x="445032" y="2053750"/>
              <a:ext cx="6869082" cy="232678"/>
              <a:chOff x="445032" y="7490870"/>
              <a:chExt cx="6869082" cy="232678"/>
            </a:xfrm>
          </p:grpSpPr>
          <p:sp>
            <p:nvSpPr>
              <p:cNvPr id="3671" name="Google Shape;3671;p73"/>
              <p:cNvSpPr txBox="1"/>
              <p:nvPr/>
            </p:nvSpPr>
            <p:spPr>
              <a:xfrm>
                <a:off x="454886" y="7490870"/>
                <a:ext cx="6277218" cy="232678"/>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dirty="0">
                    <a:solidFill>
                      <a:srgbClr val="175C2C"/>
                    </a:solidFill>
                    <a:latin typeface="Arial"/>
                    <a:ea typeface="Arial"/>
                    <a:cs typeface="Arial"/>
                    <a:sym typeface="Arial"/>
                  </a:rPr>
                  <a:t>Federal Government Monetary Resources Received by the PTF</a:t>
                </a:r>
                <a:endParaRPr sz="1000" b="1" i="0" u="none" strike="noStrike" cap="none" dirty="0">
                  <a:solidFill>
                    <a:srgbClr val="175C2C"/>
                  </a:solidFill>
                  <a:latin typeface="Arial"/>
                  <a:ea typeface="Arial"/>
                  <a:cs typeface="Arial"/>
                  <a:sym typeface="Arial"/>
                </a:endParaRPr>
              </a:p>
            </p:txBody>
          </p:sp>
          <p:cxnSp>
            <p:nvCxnSpPr>
              <p:cNvPr id="3672" name="Google Shape;3672;p73"/>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sp>
          <p:nvSpPr>
            <p:cNvPr id="3673" name="Google Shape;3673;p73"/>
            <p:cNvSpPr txBox="1"/>
            <p:nvPr/>
          </p:nvSpPr>
          <p:spPr>
            <a:xfrm>
              <a:off x="454886" y="2262105"/>
              <a:ext cx="6859228" cy="307777"/>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Detailed below are the cash disbursed into the PTF special account and directly to MDAs as of 6th December 2020 and the breakdown of expenses incurred by the PTF as at 6 December 2020.</a:t>
              </a:r>
              <a:endParaRPr dirty="0"/>
            </a:p>
          </p:txBody>
        </p:sp>
      </p:grpSp>
      <p:grpSp>
        <p:nvGrpSpPr>
          <p:cNvPr id="3674" name="Google Shape;3674;p73"/>
          <p:cNvGrpSpPr/>
          <p:nvPr/>
        </p:nvGrpSpPr>
        <p:grpSpPr>
          <a:xfrm>
            <a:off x="1187688" y="2655229"/>
            <a:ext cx="5148667" cy="2144098"/>
            <a:chOff x="1187688" y="2622008"/>
            <a:chExt cx="5148667" cy="2577966"/>
          </a:xfrm>
        </p:grpSpPr>
        <p:grpSp>
          <p:nvGrpSpPr>
            <p:cNvPr id="3675" name="Google Shape;3675;p73"/>
            <p:cNvGrpSpPr/>
            <p:nvPr/>
          </p:nvGrpSpPr>
          <p:grpSpPr>
            <a:xfrm>
              <a:off x="1187688" y="2622008"/>
              <a:ext cx="5052617" cy="2456441"/>
              <a:chOff x="1187688" y="2606065"/>
              <a:chExt cx="5052617" cy="2456441"/>
            </a:xfrm>
          </p:grpSpPr>
          <p:grpSp>
            <p:nvGrpSpPr>
              <p:cNvPr id="3676" name="Google Shape;3676;p73"/>
              <p:cNvGrpSpPr/>
              <p:nvPr/>
            </p:nvGrpSpPr>
            <p:grpSpPr>
              <a:xfrm>
                <a:off x="1187688" y="2671908"/>
                <a:ext cx="2084103" cy="2390598"/>
                <a:chOff x="1790298" y="2927011"/>
                <a:chExt cx="2084103" cy="2390598"/>
              </a:xfrm>
            </p:grpSpPr>
            <p:grpSp>
              <p:nvGrpSpPr>
                <p:cNvPr id="3677" name="Google Shape;3677;p73"/>
                <p:cNvGrpSpPr/>
                <p:nvPr/>
              </p:nvGrpSpPr>
              <p:grpSpPr>
                <a:xfrm>
                  <a:off x="1790298" y="2927011"/>
                  <a:ext cx="2084103" cy="1774349"/>
                  <a:chOff x="-113260" y="-436222"/>
                  <a:chExt cx="3058763" cy="3058432"/>
                </a:xfrm>
              </p:grpSpPr>
              <p:grpSp>
                <p:nvGrpSpPr>
                  <p:cNvPr id="3678" name="Google Shape;3678;p73"/>
                  <p:cNvGrpSpPr/>
                  <p:nvPr/>
                </p:nvGrpSpPr>
                <p:grpSpPr>
                  <a:xfrm rot="8610070">
                    <a:off x="322334" y="0"/>
                    <a:ext cx="2187575" cy="2185988"/>
                    <a:chOff x="322334" y="0"/>
                    <a:chExt cx="2187575" cy="2185988"/>
                  </a:xfrm>
                </p:grpSpPr>
                <p:sp>
                  <p:nvSpPr>
                    <p:cNvPr id="3679" name="Google Shape;3679;p73"/>
                    <p:cNvSpPr/>
                    <p:nvPr/>
                  </p:nvSpPr>
                  <p:spPr>
                    <a:xfrm>
                      <a:off x="1416121" y="0"/>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680" name="Google Shape;3680;p73"/>
                    <p:cNvSpPr/>
                    <p:nvPr/>
                  </p:nvSpPr>
                  <p:spPr>
                    <a:xfrm>
                      <a:off x="322334" y="0"/>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3681" name="Google Shape;3681;p73"/>
                  <p:cNvGrpSpPr/>
                  <p:nvPr/>
                </p:nvGrpSpPr>
                <p:grpSpPr>
                  <a:xfrm>
                    <a:off x="532658" y="218583"/>
                    <a:ext cx="1766928" cy="1766928"/>
                    <a:chOff x="532658" y="218583"/>
                    <a:chExt cx="1766928" cy="1766928"/>
                  </a:xfrm>
                </p:grpSpPr>
                <p:sp>
                  <p:nvSpPr>
                    <p:cNvPr id="3682" name="Google Shape;3682;p73"/>
                    <p:cNvSpPr/>
                    <p:nvPr/>
                  </p:nvSpPr>
                  <p:spPr>
                    <a:xfrm>
                      <a:off x="532658" y="218583"/>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683" name="Google Shape;3683;p73"/>
                    <p:cNvSpPr/>
                    <p:nvPr/>
                  </p:nvSpPr>
                  <p:spPr>
                    <a:xfrm>
                      <a:off x="647246" y="913681"/>
                      <a:ext cx="1529657" cy="337936"/>
                    </a:xfrm>
                    <a:prstGeom prst="rect">
                      <a:avLst/>
                    </a:prstGeom>
                    <a:noFill/>
                    <a:ln>
                      <a:noFill/>
                    </a:ln>
                  </p:spPr>
                  <p:txBody>
                    <a:bodyPr spcFirstLastPara="1" wrap="square" lIns="0" tIns="0" rIns="0" bIns="0" anchor="ctr" anchorCtr="0">
                      <a:spAutoFit/>
                    </a:bodyPr>
                    <a:lstStyle/>
                    <a:p>
                      <a:pPr marL="0" marR="0" lvl="0" indent="0" algn="r" rtl="0">
                        <a:lnSpc>
                          <a:spcPct val="116000"/>
                        </a:lnSpc>
                        <a:spcBef>
                          <a:spcPts val="0"/>
                        </a:spcBef>
                        <a:spcAft>
                          <a:spcPts val="0"/>
                        </a:spcAft>
                        <a:buClr>
                          <a:srgbClr val="008751"/>
                        </a:buClr>
                        <a:buSzPts val="1000"/>
                        <a:buFont typeface="Arial"/>
                        <a:buNone/>
                      </a:pPr>
                      <a:r>
                        <a:rPr lang="en-US" sz="1000" b="1" i="1" u="none" strike="noStrike" cap="none">
                          <a:solidFill>
                            <a:srgbClr val="008751"/>
                          </a:solidFill>
                          <a:latin typeface="Arial"/>
                          <a:ea typeface="Arial"/>
                          <a:cs typeface="Arial"/>
                          <a:sym typeface="Arial"/>
                        </a:rPr>
                        <a:t>₦15,637,130,312</a:t>
                      </a:r>
                      <a:endParaRPr/>
                    </a:p>
                  </p:txBody>
                </p:sp>
              </p:grpSp>
            </p:grpSp>
            <p:grpSp>
              <p:nvGrpSpPr>
                <p:cNvPr id="3684" name="Google Shape;3684;p73"/>
                <p:cNvGrpSpPr/>
                <p:nvPr/>
              </p:nvGrpSpPr>
              <p:grpSpPr>
                <a:xfrm>
                  <a:off x="2008300" y="4573732"/>
                  <a:ext cx="1610230" cy="743877"/>
                  <a:chOff x="2008300" y="4573732"/>
                  <a:chExt cx="1610230" cy="743877"/>
                </a:xfrm>
              </p:grpSpPr>
              <p:sp>
                <p:nvSpPr>
                  <p:cNvPr id="3685" name="Google Shape;3685;p73"/>
                  <p:cNvSpPr txBox="1"/>
                  <p:nvPr/>
                </p:nvSpPr>
                <p:spPr>
                  <a:xfrm>
                    <a:off x="2008300" y="4573732"/>
                    <a:ext cx="1610230" cy="279122"/>
                  </a:xfrm>
                  <a:prstGeom prst="rect">
                    <a:avLst/>
                  </a:prstGeom>
                  <a:noFill/>
                  <a:ln>
                    <a:noFill/>
                  </a:ln>
                </p:spPr>
                <p:txBody>
                  <a:bodyPr spcFirstLastPara="1" wrap="square" lIns="91425" tIns="45700" rIns="91425" bIns="45700" anchor="t" anchorCtr="0">
                    <a:noAutofit/>
                  </a:bodyPr>
                  <a:lstStyle/>
                  <a:p>
                    <a:pPr marL="0" marR="0" lvl="0" indent="0" algn="ctr" rtl="0">
                      <a:lnSpc>
                        <a:spcPct val="115000"/>
                      </a:lnSpc>
                      <a:spcBef>
                        <a:spcPts val="0"/>
                      </a:spcBef>
                      <a:spcAft>
                        <a:spcPts val="0"/>
                      </a:spcAft>
                      <a:buClr>
                        <a:srgbClr val="085931"/>
                      </a:buClr>
                      <a:buSzPts val="1000"/>
                      <a:buFont typeface="Arial"/>
                      <a:buNone/>
                    </a:pPr>
                    <a:r>
                      <a:rPr lang="en-US" sz="1000" b="1" i="0" u="none" strike="noStrike" cap="none">
                        <a:solidFill>
                          <a:srgbClr val="085931"/>
                        </a:solidFill>
                        <a:latin typeface="Arial"/>
                        <a:ea typeface="Arial"/>
                        <a:cs typeface="Arial"/>
                        <a:sym typeface="Arial"/>
                      </a:rPr>
                      <a:t>AMOUNT RELEASED DIRECTLY TO MDAs</a:t>
                    </a:r>
                    <a:endParaRPr sz="850" b="0" i="0" u="none" strike="noStrike" cap="none">
                      <a:solidFill>
                        <a:srgbClr val="000000"/>
                      </a:solidFill>
                      <a:latin typeface="Arial"/>
                      <a:ea typeface="Arial"/>
                      <a:cs typeface="Arial"/>
                      <a:sym typeface="Arial"/>
                    </a:endParaRPr>
                  </a:p>
                </p:txBody>
              </p:sp>
              <p:sp>
                <p:nvSpPr>
                  <p:cNvPr id="3686" name="Google Shape;3686;p73"/>
                  <p:cNvSpPr/>
                  <p:nvPr/>
                </p:nvSpPr>
                <p:spPr>
                  <a:xfrm>
                    <a:off x="2638675" y="5038487"/>
                    <a:ext cx="387350" cy="279122"/>
                  </a:xfrm>
                  <a:custGeom>
                    <a:avLst/>
                    <a:gdLst/>
                    <a:ahLst/>
                    <a:cxnLst/>
                    <a:rect l="l" t="t" r="r" b="b"/>
                    <a:pathLst>
                      <a:path w="364" h="320" extrusionOk="0">
                        <a:moveTo>
                          <a:pt x="304" y="100"/>
                        </a:moveTo>
                        <a:lnTo>
                          <a:pt x="304" y="100"/>
                        </a:lnTo>
                        <a:lnTo>
                          <a:pt x="308" y="102"/>
                        </a:lnTo>
                        <a:lnTo>
                          <a:pt x="310" y="104"/>
                        </a:lnTo>
                        <a:lnTo>
                          <a:pt x="312" y="106"/>
                        </a:lnTo>
                        <a:lnTo>
                          <a:pt x="314" y="110"/>
                        </a:lnTo>
                        <a:lnTo>
                          <a:pt x="314" y="242"/>
                        </a:lnTo>
                        <a:lnTo>
                          <a:pt x="314" y="242"/>
                        </a:lnTo>
                        <a:lnTo>
                          <a:pt x="312" y="246"/>
                        </a:lnTo>
                        <a:lnTo>
                          <a:pt x="310" y="248"/>
                        </a:lnTo>
                        <a:lnTo>
                          <a:pt x="308" y="250"/>
                        </a:lnTo>
                        <a:lnTo>
                          <a:pt x="304" y="252"/>
                        </a:lnTo>
                        <a:lnTo>
                          <a:pt x="284" y="252"/>
                        </a:lnTo>
                        <a:lnTo>
                          <a:pt x="284" y="252"/>
                        </a:lnTo>
                        <a:lnTo>
                          <a:pt x="280" y="250"/>
                        </a:lnTo>
                        <a:lnTo>
                          <a:pt x="276" y="248"/>
                        </a:lnTo>
                        <a:lnTo>
                          <a:pt x="274" y="246"/>
                        </a:lnTo>
                        <a:lnTo>
                          <a:pt x="274" y="242"/>
                        </a:lnTo>
                        <a:lnTo>
                          <a:pt x="274" y="110"/>
                        </a:lnTo>
                        <a:lnTo>
                          <a:pt x="274" y="110"/>
                        </a:lnTo>
                        <a:lnTo>
                          <a:pt x="274" y="106"/>
                        </a:lnTo>
                        <a:lnTo>
                          <a:pt x="276" y="104"/>
                        </a:lnTo>
                        <a:lnTo>
                          <a:pt x="280" y="102"/>
                        </a:lnTo>
                        <a:lnTo>
                          <a:pt x="284" y="100"/>
                        </a:lnTo>
                        <a:lnTo>
                          <a:pt x="304" y="100"/>
                        </a:lnTo>
                        <a:close/>
                        <a:moveTo>
                          <a:pt x="26" y="72"/>
                        </a:moveTo>
                        <a:lnTo>
                          <a:pt x="26" y="72"/>
                        </a:lnTo>
                        <a:lnTo>
                          <a:pt x="26" y="66"/>
                        </a:lnTo>
                        <a:lnTo>
                          <a:pt x="32" y="62"/>
                        </a:lnTo>
                        <a:lnTo>
                          <a:pt x="178" y="0"/>
                        </a:lnTo>
                        <a:lnTo>
                          <a:pt x="178" y="0"/>
                        </a:lnTo>
                        <a:lnTo>
                          <a:pt x="178" y="0"/>
                        </a:lnTo>
                        <a:lnTo>
                          <a:pt x="178" y="0"/>
                        </a:lnTo>
                        <a:lnTo>
                          <a:pt x="180" y="0"/>
                        </a:lnTo>
                        <a:lnTo>
                          <a:pt x="180" y="0"/>
                        </a:lnTo>
                        <a:lnTo>
                          <a:pt x="180" y="0"/>
                        </a:lnTo>
                        <a:lnTo>
                          <a:pt x="180" y="0"/>
                        </a:lnTo>
                        <a:lnTo>
                          <a:pt x="182" y="0"/>
                        </a:lnTo>
                        <a:lnTo>
                          <a:pt x="182" y="0"/>
                        </a:lnTo>
                        <a:lnTo>
                          <a:pt x="184" y="0"/>
                        </a:lnTo>
                        <a:lnTo>
                          <a:pt x="184" y="0"/>
                        </a:lnTo>
                        <a:lnTo>
                          <a:pt x="184" y="0"/>
                        </a:lnTo>
                        <a:lnTo>
                          <a:pt x="184" y="0"/>
                        </a:lnTo>
                        <a:lnTo>
                          <a:pt x="186" y="0"/>
                        </a:lnTo>
                        <a:lnTo>
                          <a:pt x="186" y="0"/>
                        </a:lnTo>
                        <a:lnTo>
                          <a:pt x="186" y="0"/>
                        </a:lnTo>
                        <a:lnTo>
                          <a:pt x="332" y="62"/>
                        </a:lnTo>
                        <a:lnTo>
                          <a:pt x="332" y="62"/>
                        </a:lnTo>
                        <a:lnTo>
                          <a:pt x="336" y="64"/>
                        </a:lnTo>
                        <a:lnTo>
                          <a:pt x="338" y="72"/>
                        </a:lnTo>
                        <a:lnTo>
                          <a:pt x="338" y="72"/>
                        </a:lnTo>
                        <a:lnTo>
                          <a:pt x="338" y="74"/>
                        </a:lnTo>
                        <a:lnTo>
                          <a:pt x="336" y="78"/>
                        </a:lnTo>
                        <a:lnTo>
                          <a:pt x="332" y="80"/>
                        </a:lnTo>
                        <a:lnTo>
                          <a:pt x="328" y="82"/>
                        </a:lnTo>
                        <a:lnTo>
                          <a:pt x="328" y="82"/>
                        </a:lnTo>
                        <a:lnTo>
                          <a:pt x="328" y="82"/>
                        </a:lnTo>
                        <a:lnTo>
                          <a:pt x="182" y="82"/>
                        </a:lnTo>
                        <a:lnTo>
                          <a:pt x="182" y="82"/>
                        </a:lnTo>
                        <a:lnTo>
                          <a:pt x="36" y="82"/>
                        </a:lnTo>
                        <a:lnTo>
                          <a:pt x="36" y="82"/>
                        </a:lnTo>
                        <a:lnTo>
                          <a:pt x="30" y="78"/>
                        </a:lnTo>
                        <a:lnTo>
                          <a:pt x="26" y="72"/>
                        </a:lnTo>
                        <a:lnTo>
                          <a:pt x="26" y="72"/>
                        </a:lnTo>
                        <a:close/>
                        <a:moveTo>
                          <a:pt x="164" y="42"/>
                        </a:moveTo>
                        <a:lnTo>
                          <a:pt x="164" y="42"/>
                        </a:lnTo>
                        <a:lnTo>
                          <a:pt x="164" y="50"/>
                        </a:lnTo>
                        <a:lnTo>
                          <a:pt x="168" y="56"/>
                        </a:lnTo>
                        <a:lnTo>
                          <a:pt x="174" y="60"/>
                        </a:lnTo>
                        <a:lnTo>
                          <a:pt x="182" y="62"/>
                        </a:lnTo>
                        <a:lnTo>
                          <a:pt x="182" y="62"/>
                        </a:lnTo>
                        <a:lnTo>
                          <a:pt x="190" y="60"/>
                        </a:lnTo>
                        <a:lnTo>
                          <a:pt x="196" y="56"/>
                        </a:lnTo>
                        <a:lnTo>
                          <a:pt x="200" y="50"/>
                        </a:lnTo>
                        <a:lnTo>
                          <a:pt x="200" y="42"/>
                        </a:lnTo>
                        <a:lnTo>
                          <a:pt x="200" y="42"/>
                        </a:lnTo>
                        <a:lnTo>
                          <a:pt x="200" y="36"/>
                        </a:lnTo>
                        <a:lnTo>
                          <a:pt x="196" y="30"/>
                        </a:lnTo>
                        <a:lnTo>
                          <a:pt x="190" y="26"/>
                        </a:lnTo>
                        <a:lnTo>
                          <a:pt x="182" y="24"/>
                        </a:lnTo>
                        <a:lnTo>
                          <a:pt x="182" y="24"/>
                        </a:lnTo>
                        <a:lnTo>
                          <a:pt x="174" y="26"/>
                        </a:lnTo>
                        <a:lnTo>
                          <a:pt x="168" y="30"/>
                        </a:lnTo>
                        <a:lnTo>
                          <a:pt x="164" y="36"/>
                        </a:lnTo>
                        <a:lnTo>
                          <a:pt x="164" y="42"/>
                        </a:lnTo>
                        <a:lnTo>
                          <a:pt x="164" y="42"/>
                        </a:lnTo>
                        <a:close/>
                        <a:moveTo>
                          <a:pt x="230" y="252"/>
                        </a:moveTo>
                        <a:lnTo>
                          <a:pt x="230" y="252"/>
                        </a:lnTo>
                        <a:lnTo>
                          <a:pt x="234" y="250"/>
                        </a:lnTo>
                        <a:lnTo>
                          <a:pt x="236" y="248"/>
                        </a:lnTo>
                        <a:lnTo>
                          <a:pt x="238" y="246"/>
                        </a:lnTo>
                        <a:lnTo>
                          <a:pt x="240" y="242"/>
                        </a:lnTo>
                        <a:lnTo>
                          <a:pt x="240" y="110"/>
                        </a:lnTo>
                        <a:lnTo>
                          <a:pt x="240" y="110"/>
                        </a:lnTo>
                        <a:lnTo>
                          <a:pt x="238" y="106"/>
                        </a:lnTo>
                        <a:lnTo>
                          <a:pt x="236" y="104"/>
                        </a:lnTo>
                        <a:lnTo>
                          <a:pt x="234" y="102"/>
                        </a:lnTo>
                        <a:lnTo>
                          <a:pt x="230" y="100"/>
                        </a:lnTo>
                        <a:lnTo>
                          <a:pt x="134" y="100"/>
                        </a:lnTo>
                        <a:lnTo>
                          <a:pt x="134" y="100"/>
                        </a:lnTo>
                        <a:lnTo>
                          <a:pt x="130" y="102"/>
                        </a:lnTo>
                        <a:lnTo>
                          <a:pt x="128" y="104"/>
                        </a:lnTo>
                        <a:lnTo>
                          <a:pt x="126" y="106"/>
                        </a:lnTo>
                        <a:lnTo>
                          <a:pt x="124" y="110"/>
                        </a:lnTo>
                        <a:lnTo>
                          <a:pt x="124" y="242"/>
                        </a:lnTo>
                        <a:lnTo>
                          <a:pt x="124" y="242"/>
                        </a:lnTo>
                        <a:lnTo>
                          <a:pt x="126" y="246"/>
                        </a:lnTo>
                        <a:lnTo>
                          <a:pt x="128" y="248"/>
                        </a:lnTo>
                        <a:lnTo>
                          <a:pt x="130" y="250"/>
                        </a:lnTo>
                        <a:lnTo>
                          <a:pt x="134" y="252"/>
                        </a:lnTo>
                        <a:lnTo>
                          <a:pt x="162" y="252"/>
                        </a:lnTo>
                        <a:lnTo>
                          <a:pt x="162" y="170"/>
                        </a:lnTo>
                        <a:lnTo>
                          <a:pt x="162" y="170"/>
                        </a:lnTo>
                        <a:lnTo>
                          <a:pt x="164" y="162"/>
                        </a:lnTo>
                        <a:lnTo>
                          <a:pt x="168" y="156"/>
                        </a:lnTo>
                        <a:lnTo>
                          <a:pt x="174" y="152"/>
                        </a:lnTo>
                        <a:lnTo>
                          <a:pt x="182" y="150"/>
                        </a:lnTo>
                        <a:lnTo>
                          <a:pt x="182" y="150"/>
                        </a:lnTo>
                        <a:lnTo>
                          <a:pt x="190" y="152"/>
                        </a:lnTo>
                        <a:lnTo>
                          <a:pt x="196" y="156"/>
                        </a:lnTo>
                        <a:lnTo>
                          <a:pt x="200" y="162"/>
                        </a:lnTo>
                        <a:lnTo>
                          <a:pt x="202" y="170"/>
                        </a:lnTo>
                        <a:lnTo>
                          <a:pt x="202" y="252"/>
                        </a:lnTo>
                        <a:lnTo>
                          <a:pt x="230" y="252"/>
                        </a:lnTo>
                        <a:close/>
                        <a:moveTo>
                          <a:pt x="36" y="288"/>
                        </a:moveTo>
                        <a:lnTo>
                          <a:pt x="328" y="288"/>
                        </a:lnTo>
                        <a:lnTo>
                          <a:pt x="328" y="288"/>
                        </a:lnTo>
                        <a:lnTo>
                          <a:pt x="332" y="286"/>
                        </a:lnTo>
                        <a:lnTo>
                          <a:pt x="336" y="284"/>
                        </a:lnTo>
                        <a:lnTo>
                          <a:pt x="338" y="282"/>
                        </a:lnTo>
                        <a:lnTo>
                          <a:pt x="338" y="278"/>
                        </a:lnTo>
                        <a:lnTo>
                          <a:pt x="338" y="278"/>
                        </a:lnTo>
                        <a:lnTo>
                          <a:pt x="338" y="274"/>
                        </a:lnTo>
                        <a:lnTo>
                          <a:pt x="336" y="270"/>
                        </a:lnTo>
                        <a:lnTo>
                          <a:pt x="332" y="268"/>
                        </a:lnTo>
                        <a:lnTo>
                          <a:pt x="328" y="268"/>
                        </a:lnTo>
                        <a:lnTo>
                          <a:pt x="36" y="268"/>
                        </a:lnTo>
                        <a:lnTo>
                          <a:pt x="36" y="268"/>
                        </a:lnTo>
                        <a:lnTo>
                          <a:pt x="32" y="268"/>
                        </a:lnTo>
                        <a:lnTo>
                          <a:pt x="28" y="270"/>
                        </a:lnTo>
                        <a:lnTo>
                          <a:pt x="26" y="274"/>
                        </a:lnTo>
                        <a:lnTo>
                          <a:pt x="26" y="278"/>
                        </a:lnTo>
                        <a:lnTo>
                          <a:pt x="26" y="278"/>
                        </a:lnTo>
                        <a:lnTo>
                          <a:pt x="26" y="282"/>
                        </a:lnTo>
                        <a:lnTo>
                          <a:pt x="28" y="284"/>
                        </a:lnTo>
                        <a:lnTo>
                          <a:pt x="32" y="286"/>
                        </a:lnTo>
                        <a:lnTo>
                          <a:pt x="36" y="288"/>
                        </a:lnTo>
                        <a:lnTo>
                          <a:pt x="36" y="288"/>
                        </a:lnTo>
                        <a:close/>
                        <a:moveTo>
                          <a:pt x="354" y="300"/>
                        </a:moveTo>
                        <a:lnTo>
                          <a:pt x="10" y="300"/>
                        </a:lnTo>
                        <a:lnTo>
                          <a:pt x="10" y="300"/>
                        </a:lnTo>
                        <a:lnTo>
                          <a:pt x="6" y="302"/>
                        </a:lnTo>
                        <a:lnTo>
                          <a:pt x="2" y="304"/>
                        </a:lnTo>
                        <a:lnTo>
                          <a:pt x="0" y="306"/>
                        </a:lnTo>
                        <a:lnTo>
                          <a:pt x="0" y="310"/>
                        </a:lnTo>
                        <a:lnTo>
                          <a:pt x="0" y="310"/>
                        </a:lnTo>
                        <a:lnTo>
                          <a:pt x="0" y="314"/>
                        </a:lnTo>
                        <a:lnTo>
                          <a:pt x="2" y="318"/>
                        </a:lnTo>
                        <a:lnTo>
                          <a:pt x="6" y="320"/>
                        </a:lnTo>
                        <a:lnTo>
                          <a:pt x="10" y="320"/>
                        </a:lnTo>
                        <a:lnTo>
                          <a:pt x="354" y="320"/>
                        </a:lnTo>
                        <a:lnTo>
                          <a:pt x="354" y="320"/>
                        </a:lnTo>
                        <a:lnTo>
                          <a:pt x="358" y="320"/>
                        </a:lnTo>
                        <a:lnTo>
                          <a:pt x="362" y="318"/>
                        </a:lnTo>
                        <a:lnTo>
                          <a:pt x="364" y="314"/>
                        </a:lnTo>
                        <a:lnTo>
                          <a:pt x="364" y="310"/>
                        </a:lnTo>
                        <a:lnTo>
                          <a:pt x="364" y="310"/>
                        </a:lnTo>
                        <a:lnTo>
                          <a:pt x="364" y="306"/>
                        </a:lnTo>
                        <a:lnTo>
                          <a:pt x="362" y="304"/>
                        </a:lnTo>
                        <a:lnTo>
                          <a:pt x="358" y="302"/>
                        </a:lnTo>
                        <a:lnTo>
                          <a:pt x="354" y="300"/>
                        </a:lnTo>
                        <a:lnTo>
                          <a:pt x="354" y="300"/>
                        </a:lnTo>
                        <a:close/>
                        <a:moveTo>
                          <a:pt x="60" y="100"/>
                        </a:moveTo>
                        <a:lnTo>
                          <a:pt x="60" y="100"/>
                        </a:lnTo>
                        <a:lnTo>
                          <a:pt x="56" y="102"/>
                        </a:lnTo>
                        <a:lnTo>
                          <a:pt x="54" y="104"/>
                        </a:lnTo>
                        <a:lnTo>
                          <a:pt x="52" y="106"/>
                        </a:lnTo>
                        <a:lnTo>
                          <a:pt x="50" y="110"/>
                        </a:lnTo>
                        <a:lnTo>
                          <a:pt x="50" y="242"/>
                        </a:lnTo>
                        <a:lnTo>
                          <a:pt x="50" y="242"/>
                        </a:lnTo>
                        <a:lnTo>
                          <a:pt x="52" y="246"/>
                        </a:lnTo>
                        <a:lnTo>
                          <a:pt x="54" y="248"/>
                        </a:lnTo>
                        <a:lnTo>
                          <a:pt x="56" y="250"/>
                        </a:lnTo>
                        <a:lnTo>
                          <a:pt x="60" y="252"/>
                        </a:lnTo>
                        <a:lnTo>
                          <a:pt x="80" y="252"/>
                        </a:lnTo>
                        <a:lnTo>
                          <a:pt x="80" y="252"/>
                        </a:lnTo>
                        <a:lnTo>
                          <a:pt x="84" y="250"/>
                        </a:lnTo>
                        <a:lnTo>
                          <a:pt x="88" y="248"/>
                        </a:lnTo>
                        <a:lnTo>
                          <a:pt x="90" y="246"/>
                        </a:lnTo>
                        <a:lnTo>
                          <a:pt x="90" y="242"/>
                        </a:lnTo>
                        <a:lnTo>
                          <a:pt x="90" y="110"/>
                        </a:lnTo>
                        <a:lnTo>
                          <a:pt x="90" y="110"/>
                        </a:lnTo>
                        <a:lnTo>
                          <a:pt x="90" y="106"/>
                        </a:lnTo>
                        <a:lnTo>
                          <a:pt x="88" y="104"/>
                        </a:lnTo>
                        <a:lnTo>
                          <a:pt x="84" y="102"/>
                        </a:lnTo>
                        <a:lnTo>
                          <a:pt x="80" y="100"/>
                        </a:lnTo>
                        <a:lnTo>
                          <a:pt x="60" y="100"/>
                        </a:lnTo>
                        <a:close/>
                      </a:path>
                    </a:pathLst>
                  </a:custGeom>
                  <a:solidFill>
                    <a:srgbClr val="0B764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nvGrpSpPr>
              <p:cNvPr id="3687" name="Google Shape;3687;p73"/>
              <p:cNvGrpSpPr/>
              <p:nvPr/>
            </p:nvGrpSpPr>
            <p:grpSpPr>
              <a:xfrm>
                <a:off x="4169961" y="2606065"/>
                <a:ext cx="2070344" cy="2456441"/>
                <a:chOff x="4990511" y="2846472"/>
                <a:chExt cx="2070344" cy="2456441"/>
              </a:xfrm>
            </p:grpSpPr>
            <p:grpSp>
              <p:nvGrpSpPr>
                <p:cNvPr id="3688" name="Google Shape;3688;p73"/>
                <p:cNvGrpSpPr/>
                <p:nvPr/>
              </p:nvGrpSpPr>
              <p:grpSpPr>
                <a:xfrm rot="8610070">
                  <a:off x="5283184" y="3165389"/>
                  <a:ext cx="1490515" cy="1268201"/>
                  <a:chOff x="322334" y="0"/>
                  <a:chExt cx="2187575" cy="2185988"/>
                </a:xfrm>
              </p:grpSpPr>
              <p:sp>
                <p:nvSpPr>
                  <p:cNvPr id="3689" name="Google Shape;3689;p73"/>
                  <p:cNvSpPr/>
                  <p:nvPr/>
                </p:nvSpPr>
                <p:spPr>
                  <a:xfrm>
                    <a:off x="1416121" y="0"/>
                    <a:ext cx="1039812" cy="923925"/>
                  </a:xfrm>
                  <a:custGeom>
                    <a:avLst/>
                    <a:gdLst/>
                    <a:ahLst/>
                    <a:cxnLst/>
                    <a:rect l="l" t="t" r="r" b="b"/>
                    <a:pathLst>
                      <a:path w="10919" h="9707" extrusionOk="0">
                        <a:moveTo>
                          <a:pt x="10919" y="7933"/>
                        </a:moveTo>
                        <a:cubicBezTo>
                          <a:pt x="9382" y="3203"/>
                          <a:pt x="4974" y="0"/>
                          <a:pt x="0" y="0"/>
                        </a:cubicBezTo>
                        <a:lnTo>
                          <a:pt x="0" y="5740"/>
                        </a:lnTo>
                        <a:cubicBezTo>
                          <a:pt x="2487" y="5740"/>
                          <a:pt x="4691" y="7341"/>
                          <a:pt x="5460" y="9707"/>
                        </a:cubicBezTo>
                        <a:lnTo>
                          <a:pt x="10919" y="7933"/>
                        </a:lnTo>
                        <a:close/>
                      </a:path>
                    </a:pathLst>
                  </a:cu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690" name="Google Shape;3690;p73"/>
                  <p:cNvSpPr/>
                  <p:nvPr/>
                </p:nvSpPr>
                <p:spPr>
                  <a:xfrm>
                    <a:off x="322334" y="0"/>
                    <a:ext cx="2187575" cy="2185988"/>
                  </a:xfrm>
                  <a:custGeom>
                    <a:avLst/>
                    <a:gdLst/>
                    <a:ahLst/>
                    <a:cxnLst/>
                    <a:rect l="l" t="t" r="r" b="b"/>
                    <a:pathLst>
                      <a:path w="22961" h="22961" extrusionOk="0">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666666"/>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nvGrpSpPr>
                <p:cNvPr id="3691" name="Google Shape;3691;p73"/>
                <p:cNvGrpSpPr/>
                <p:nvPr/>
              </p:nvGrpSpPr>
              <p:grpSpPr>
                <a:xfrm>
                  <a:off x="4990511" y="3292200"/>
                  <a:ext cx="2070344" cy="2010713"/>
                  <a:chOff x="4990511" y="3292200"/>
                  <a:chExt cx="2070344" cy="2010713"/>
                </a:xfrm>
              </p:grpSpPr>
              <p:grpSp>
                <p:nvGrpSpPr>
                  <p:cNvPr id="3692" name="Google Shape;3692;p73"/>
                  <p:cNvGrpSpPr/>
                  <p:nvPr/>
                </p:nvGrpSpPr>
                <p:grpSpPr>
                  <a:xfrm>
                    <a:off x="5426489" y="3292200"/>
                    <a:ext cx="1203905" cy="1025083"/>
                    <a:chOff x="532658" y="218583"/>
                    <a:chExt cx="1766928" cy="1766928"/>
                  </a:xfrm>
                </p:grpSpPr>
                <p:sp>
                  <p:nvSpPr>
                    <p:cNvPr id="3693" name="Google Shape;3693;p73"/>
                    <p:cNvSpPr/>
                    <p:nvPr/>
                  </p:nvSpPr>
                  <p:spPr>
                    <a:xfrm>
                      <a:off x="532658" y="218583"/>
                      <a:ext cx="1766928" cy="176692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694" name="Google Shape;3694;p73"/>
                    <p:cNvSpPr/>
                    <p:nvPr/>
                  </p:nvSpPr>
                  <p:spPr>
                    <a:xfrm>
                      <a:off x="647246" y="942117"/>
                      <a:ext cx="1529657" cy="281062"/>
                    </a:xfrm>
                    <a:prstGeom prst="rect">
                      <a:avLst/>
                    </a:prstGeom>
                    <a:noFill/>
                    <a:ln>
                      <a:noFill/>
                    </a:ln>
                  </p:spPr>
                  <p:txBody>
                    <a:bodyPr spcFirstLastPara="1" wrap="square" lIns="0" tIns="0" rIns="0" bIns="0" anchor="ctr" anchorCtr="0">
                      <a:spAutoFit/>
                    </a:bodyPr>
                    <a:lstStyle/>
                    <a:p>
                      <a:pPr marL="0" marR="0" lvl="0" indent="0" algn="r" rtl="0">
                        <a:lnSpc>
                          <a:spcPct val="116000"/>
                        </a:lnSpc>
                        <a:spcBef>
                          <a:spcPts val="0"/>
                        </a:spcBef>
                        <a:spcAft>
                          <a:spcPts val="0"/>
                        </a:spcAft>
                        <a:buClr>
                          <a:srgbClr val="008751"/>
                        </a:buClr>
                        <a:buSzPts val="1000"/>
                        <a:buFont typeface="Arial"/>
                        <a:buNone/>
                      </a:pPr>
                      <a:r>
                        <a:rPr lang="en-US" sz="1000" b="1" i="1" u="none" strike="noStrike" cap="none">
                          <a:solidFill>
                            <a:srgbClr val="008751"/>
                          </a:solidFill>
                          <a:latin typeface="Arial"/>
                          <a:ea typeface="Arial"/>
                          <a:cs typeface="Arial"/>
                          <a:sym typeface="Arial"/>
                        </a:rPr>
                        <a:t>₦22,163,130,411</a:t>
                      </a:r>
                      <a:endParaRPr/>
                    </a:p>
                  </p:txBody>
                </p:sp>
              </p:grpSp>
              <p:sp>
                <p:nvSpPr>
                  <p:cNvPr id="3695" name="Google Shape;3695;p73"/>
                  <p:cNvSpPr txBox="1"/>
                  <p:nvPr/>
                </p:nvSpPr>
                <p:spPr>
                  <a:xfrm>
                    <a:off x="4990511" y="4526129"/>
                    <a:ext cx="2070344" cy="344935"/>
                  </a:xfrm>
                  <a:prstGeom prst="rect">
                    <a:avLst/>
                  </a:prstGeom>
                  <a:noFill/>
                  <a:ln>
                    <a:noFill/>
                  </a:ln>
                </p:spPr>
                <p:txBody>
                  <a:bodyPr spcFirstLastPara="1" wrap="square" lIns="91425" tIns="45700" rIns="91425" bIns="45700" anchor="t" anchorCtr="0">
                    <a:noAutofit/>
                  </a:bodyPr>
                  <a:lstStyle/>
                  <a:p>
                    <a:pPr marL="0" marR="0" lvl="0" indent="0" algn="ctr" rtl="0">
                      <a:lnSpc>
                        <a:spcPct val="115000"/>
                      </a:lnSpc>
                      <a:spcBef>
                        <a:spcPts val="0"/>
                      </a:spcBef>
                      <a:spcAft>
                        <a:spcPts val="0"/>
                      </a:spcAft>
                      <a:buClr>
                        <a:srgbClr val="085931"/>
                      </a:buClr>
                      <a:buSzPts val="1000"/>
                      <a:buFont typeface="Arial"/>
                      <a:buNone/>
                    </a:pPr>
                    <a:r>
                      <a:rPr lang="en-US" sz="1000" b="1" i="0" u="none" strike="noStrike" cap="none" dirty="0">
                        <a:solidFill>
                          <a:srgbClr val="085931"/>
                        </a:solidFill>
                        <a:latin typeface="Arial"/>
                        <a:ea typeface="Arial"/>
                        <a:cs typeface="Arial"/>
                        <a:sym typeface="Arial"/>
                      </a:rPr>
                      <a:t>AMOIUNT RELEASED INTO THE PTF SPECIAL ACCOUNT</a:t>
                    </a:r>
                    <a:endParaRPr sz="850" b="0" i="0" u="none" strike="noStrike" cap="none" dirty="0">
                      <a:solidFill>
                        <a:srgbClr val="000000"/>
                      </a:solidFill>
                      <a:latin typeface="Arial"/>
                      <a:ea typeface="Arial"/>
                      <a:cs typeface="Arial"/>
                      <a:sym typeface="Arial"/>
                    </a:endParaRPr>
                  </a:p>
                </p:txBody>
              </p:sp>
              <p:sp>
                <p:nvSpPr>
                  <p:cNvPr id="3696" name="Google Shape;3696;p73"/>
                  <p:cNvSpPr/>
                  <p:nvPr/>
                </p:nvSpPr>
                <p:spPr>
                  <a:xfrm>
                    <a:off x="5845651" y="5023791"/>
                    <a:ext cx="274956" cy="279122"/>
                  </a:xfrm>
                  <a:custGeom>
                    <a:avLst/>
                    <a:gdLst/>
                    <a:ahLst/>
                    <a:cxnLst/>
                    <a:rect l="l" t="t" r="r" b="b"/>
                    <a:pathLst>
                      <a:path w="314" h="402" extrusionOk="0">
                        <a:moveTo>
                          <a:pt x="116" y="262"/>
                        </a:moveTo>
                        <a:lnTo>
                          <a:pt x="116" y="262"/>
                        </a:lnTo>
                        <a:lnTo>
                          <a:pt x="108" y="262"/>
                        </a:lnTo>
                        <a:lnTo>
                          <a:pt x="102" y="256"/>
                        </a:lnTo>
                        <a:lnTo>
                          <a:pt x="98" y="250"/>
                        </a:lnTo>
                        <a:lnTo>
                          <a:pt x="96" y="242"/>
                        </a:lnTo>
                        <a:lnTo>
                          <a:pt x="96" y="242"/>
                        </a:lnTo>
                        <a:lnTo>
                          <a:pt x="98" y="234"/>
                        </a:lnTo>
                        <a:lnTo>
                          <a:pt x="102" y="228"/>
                        </a:lnTo>
                        <a:lnTo>
                          <a:pt x="108" y="222"/>
                        </a:lnTo>
                        <a:lnTo>
                          <a:pt x="116" y="222"/>
                        </a:lnTo>
                        <a:lnTo>
                          <a:pt x="160" y="222"/>
                        </a:lnTo>
                        <a:lnTo>
                          <a:pt x="160" y="262"/>
                        </a:lnTo>
                        <a:lnTo>
                          <a:pt x="116" y="262"/>
                        </a:lnTo>
                        <a:close/>
                        <a:moveTo>
                          <a:pt x="130" y="276"/>
                        </a:moveTo>
                        <a:lnTo>
                          <a:pt x="130" y="276"/>
                        </a:lnTo>
                        <a:lnTo>
                          <a:pt x="122" y="278"/>
                        </a:lnTo>
                        <a:lnTo>
                          <a:pt x="116" y="282"/>
                        </a:lnTo>
                        <a:lnTo>
                          <a:pt x="112" y="290"/>
                        </a:lnTo>
                        <a:lnTo>
                          <a:pt x="110" y="298"/>
                        </a:lnTo>
                        <a:lnTo>
                          <a:pt x="110" y="298"/>
                        </a:lnTo>
                        <a:lnTo>
                          <a:pt x="112" y="306"/>
                        </a:lnTo>
                        <a:lnTo>
                          <a:pt x="116" y="312"/>
                        </a:lnTo>
                        <a:lnTo>
                          <a:pt x="122" y="316"/>
                        </a:lnTo>
                        <a:lnTo>
                          <a:pt x="130" y="318"/>
                        </a:lnTo>
                        <a:lnTo>
                          <a:pt x="146" y="318"/>
                        </a:lnTo>
                        <a:lnTo>
                          <a:pt x="146" y="318"/>
                        </a:lnTo>
                        <a:lnTo>
                          <a:pt x="150" y="308"/>
                        </a:lnTo>
                        <a:lnTo>
                          <a:pt x="154" y="296"/>
                        </a:lnTo>
                        <a:lnTo>
                          <a:pt x="160" y="286"/>
                        </a:lnTo>
                        <a:lnTo>
                          <a:pt x="166" y="276"/>
                        </a:lnTo>
                        <a:lnTo>
                          <a:pt x="130" y="276"/>
                        </a:lnTo>
                        <a:close/>
                        <a:moveTo>
                          <a:pt x="300" y="134"/>
                        </a:moveTo>
                        <a:lnTo>
                          <a:pt x="292" y="158"/>
                        </a:lnTo>
                        <a:lnTo>
                          <a:pt x="292" y="158"/>
                        </a:lnTo>
                        <a:lnTo>
                          <a:pt x="296" y="162"/>
                        </a:lnTo>
                        <a:lnTo>
                          <a:pt x="300" y="168"/>
                        </a:lnTo>
                        <a:lnTo>
                          <a:pt x="302" y="174"/>
                        </a:lnTo>
                        <a:lnTo>
                          <a:pt x="302" y="180"/>
                        </a:lnTo>
                        <a:lnTo>
                          <a:pt x="302" y="382"/>
                        </a:lnTo>
                        <a:lnTo>
                          <a:pt x="302" y="402"/>
                        </a:lnTo>
                        <a:lnTo>
                          <a:pt x="246" y="402"/>
                        </a:lnTo>
                        <a:lnTo>
                          <a:pt x="232" y="402"/>
                        </a:lnTo>
                        <a:lnTo>
                          <a:pt x="232" y="402"/>
                        </a:lnTo>
                        <a:lnTo>
                          <a:pt x="218" y="400"/>
                        </a:lnTo>
                        <a:lnTo>
                          <a:pt x="206" y="396"/>
                        </a:lnTo>
                        <a:lnTo>
                          <a:pt x="194" y="390"/>
                        </a:lnTo>
                        <a:lnTo>
                          <a:pt x="184" y="382"/>
                        </a:lnTo>
                        <a:lnTo>
                          <a:pt x="174" y="372"/>
                        </a:lnTo>
                        <a:lnTo>
                          <a:pt x="168" y="360"/>
                        </a:lnTo>
                        <a:lnTo>
                          <a:pt x="164" y="346"/>
                        </a:lnTo>
                        <a:lnTo>
                          <a:pt x="164" y="332"/>
                        </a:lnTo>
                        <a:lnTo>
                          <a:pt x="164" y="332"/>
                        </a:lnTo>
                        <a:lnTo>
                          <a:pt x="164" y="320"/>
                        </a:lnTo>
                        <a:lnTo>
                          <a:pt x="166" y="310"/>
                        </a:lnTo>
                        <a:lnTo>
                          <a:pt x="172" y="300"/>
                        </a:lnTo>
                        <a:lnTo>
                          <a:pt x="178" y="290"/>
                        </a:lnTo>
                        <a:lnTo>
                          <a:pt x="176" y="290"/>
                        </a:lnTo>
                        <a:lnTo>
                          <a:pt x="176" y="216"/>
                        </a:lnTo>
                        <a:lnTo>
                          <a:pt x="6" y="154"/>
                        </a:lnTo>
                        <a:lnTo>
                          <a:pt x="6" y="154"/>
                        </a:lnTo>
                        <a:lnTo>
                          <a:pt x="4" y="152"/>
                        </a:lnTo>
                        <a:lnTo>
                          <a:pt x="2" y="150"/>
                        </a:lnTo>
                        <a:lnTo>
                          <a:pt x="2" y="150"/>
                        </a:lnTo>
                        <a:lnTo>
                          <a:pt x="0" y="146"/>
                        </a:lnTo>
                        <a:lnTo>
                          <a:pt x="0" y="142"/>
                        </a:lnTo>
                        <a:lnTo>
                          <a:pt x="38" y="38"/>
                        </a:lnTo>
                        <a:lnTo>
                          <a:pt x="38" y="38"/>
                        </a:lnTo>
                        <a:lnTo>
                          <a:pt x="38" y="38"/>
                        </a:lnTo>
                        <a:lnTo>
                          <a:pt x="38" y="38"/>
                        </a:lnTo>
                        <a:lnTo>
                          <a:pt x="38" y="38"/>
                        </a:lnTo>
                        <a:lnTo>
                          <a:pt x="50" y="6"/>
                        </a:lnTo>
                        <a:lnTo>
                          <a:pt x="50" y="6"/>
                        </a:lnTo>
                        <a:lnTo>
                          <a:pt x="52" y="2"/>
                        </a:lnTo>
                        <a:lnTo>
                          <a:pt x="56" y="0"/>
                        </a:lnTo>
                        <a:lnTo>
                          <a:pt x="58" y="0"/>
                        </a:lnTo>
                        <a:lnTo>
                          <a:pt x="62" y="0"/>
                        </a:lnTo>
                        <a:lnTo>
                          <a:pt x="306" y="88"/>
                        </a:lnTo>
                        <a:lnTo>
                          <a:pt x="306" y="88"/>
                        </a:lnTo>
                        <a:lnTo>
                          <a:pt x="310" y="90"/>
                        </a:lnTo>
                        <a:lnTo>
                          <a:pt x="312" y="94"/>
                        </a:lnTo>
                        <a:lnTo>
                          <a:pt x="312" y="94"/>
                        </a:lnTo>
                        <a:lnTo>
                          <a:pt x="314" y="98"/>
                        </a:lnTo>
                        <a:lnTo>
                          <a:pt x="312" y="102"/>
                        </a:lnTo>
                        <a:lnTo>
                          <a:pt x="300" y="134"/>
                        </a:lnTo>
                        <a:lnTo>
                          <a:pt x="300" y="134"/>
                        </a:lnTo>
                        <a:lnTo>
                          <a:pt x="300" y="134"/>
                        </a:lnTo>
                        <a:lnTo>
                          <a:pt x="300" y="134"/>
                        </a:lnTo>
                        <a:lnTo>
                          <a:pt x="300" y="134"/>
                        </a:lnTo>
                        <a:lnTo>
                          <a:pt x="300" y="134"/>
                        </a:lnTo>
                        <a:close/>
                        <a:moveTo>
                          <a:pt x="60" y="36"/>
                        </a:moveTo>
                        <a:lnTo>
                          <a:pt x="286" y="118"/>
                        </a:lnTo>
                        <a:lnTo>
                          <a:pt x="290" y="104"/>
                        </a:lnTo>
                        <a:lnTo>
                          <a:pt x="66" y="22"/>
                        </a:lnTo>
                        <a:lnTo>
                          <a:pt x="60" y="36"/>
                        </a:lnTo>
                        <a:close/>
                        <a:moveTo>
                          <a:pt x="232" y="208"/>
                        </a:moveTo>
                        <a:lnTo>
                          <a:pt x="232" y="216"/>
                        </a:lnTo>
                        <a:lnTo>
                          <a:pt x="246" y="220"/>
                        </a:lnTo>
                        <a:lnTo>
                          <a:pt x="246" y="220"/>
                        </a:lnTo>
                        <a:lnTo>
                          <a:pt x="248" y="220"/>
                        </a:lnTo>
                        <a:lnTo>
                          <a:pt x="278" y="136"/>
                        </a:lnTo>
                        <a:lnTo>
                          <a:pt x="54" y="54"/>
                        </a:lnTo>
                        <a:lnTo>
                          <a:pt x="24" y="138"/>
                        </a:lnTo>
                        <a:lnTo>
                          <a:pt x="180" y="196"/>
                        </a:lnTo>
                        <a:lnTo>
                          <a:pt x="180" y="196"/>
                        </a:lnTo>
                        <a:lnTo>
                          <a:pt x="184" y="190"/>
                        </a:lnTo>
                        <a:lnTo>
                          <a:pt x="190" y="184"/>
                        </a:lnTo>
                        <a:lnTo>
                          <a:pt x="196" y="180"/>
                        </a:lnTo>
                        <a:lnTo>
                          <a:pt x="204" y="180"/>
                        </a:lnTo>
                        <a:lnTo>
                          <a:pt x="204" y="180"/>
                        </a:lnTo>
                        <a:lnTo>
                          <a:pt x="216" y="182"/>
                        </a:lnTo>
                        <a:lnTo>
                          <a:pt x="224" y="188"/>
                        </a:lnTo>
                        <a:lnTo>
                          <a:pt x="230" y="196"/>
                        </a:lnTo>
                        <a:lnTo>
                          <a:pt x="232" y="208"/>
                        </a:lnTo>
                        <a:lnTo>
                          <a:pt x="232" y="208"/>
                        </a:lnTo>
                        <a:close/>
                        <a:moveTo>
                          <a:pt x="246" y="264"/>
                        </a:moveTo>
                        <a:lnTo>
                          <a:pt x="246" y="242"/>
                        </a:lnTo>
                        <a:lnTo>
                          <a:pt x="232" y="236"/>
                        </a:lnTo>
                        <a:lnTo>
                          <a:pt x="232" y="262"/>
                        </a:lnTo>
                        <a:lnTo>
                          <a:pt x="232" y="262"/>
                        </a:lnTo>
                        <a:lnTo>
                          <a:pt x="246" y="264"/>
                        </a:lnTo>
                        <a:lnTo>
                          <a:pt x="246" y="264"/>
                        </a:lnTo>
                        <a:close/>
                        <a:moveTo>
                          <a:pt x="254" y="164"/>
                        </a:moveTo>
                        <a:lnTo>
                          <a:pt x="254" y="164"/>
                        </a:lnTo>
                        <a:lnTo>
                          <a:pt x="258" y="158"/>
                        </a:lnTo>
                        <a:lnTo>
                          <a:pt x="260" y="152"/>
                        </a:lnTo>
                        <a:lnTo>
                          <a:pt x="260" y="152"/>
                        </a:lnTo>
                        <a:lnTo>
                          <a:pt x="258" y="146"/>
                        </a:lnTo>
                        <a:lnTo>
                          <a:pt x="254" y="140"/>
                        </a:lnTo>
                        <a:lnTo>
                          <a:pt x="254" y="140"/>
                        </a:lnTo>
                        <a:lnTo>
                          <a:pt x="250" y="138"/>
                        </a:lnTo>
                        <a:lnTo>
                          <a:pt x="244" y="136"/>
                        </a:lnTo>
                        <a:lnTo>
                          <a:pt x="238" y="138"/>
                        </a:lnTo>
                        <a:lnTo>
                          <a:pt x="232" y="140"/>
                        </a:lnTo>
                        <a:lnTo>
                          <a:pt x="232" y="140"/>
                        </a:lnTo>
                        <a:lnTo>
                          <a:pt x="228" y="146"/>
                        </a:lnTo>
                        <a:lnTo>
                          <a:pt x="228" y="152"/>
                        </a:lnTo>
                        <a:lnTo>
                          <a:pt x="228" y="152"/>
                        </a:lnTo>
                        <a:lnTo>
                          <a:pt x="228" y="158"/>
                        </a:lnTo>
                        <a:lnTo>
                          <a:pt x="232" y="164"/>
                        </a:lnTo>
                        <a:lnTo>
                          <a:pt x="232" y="164"/>
                        </a:lnTo>
                        <a:lnTo>
                          <a:pt x="238" y="166"/>
                        </a:lnTo>
                        <a:lnTo>
                          <a:pt x="244" y="168"/>
                        </a:lnTo>
                        <a:lnTo>
                          <a:pt x="244" y="168"/>
                        </a:lnTo>
                        <a:lnTo>
                          <a:pt x="250" y="166"/>
                        </a:lnTo>
                        <a:lnTo>
                          <a:pt x="254" y="164"/>
                        </a:lnTo>
                        <a:lnTo>
                          <a:pt x="254" y="164"/>
                        </a:lnTo>
                        <a:close/>
                        <a:moveTo>
                          <a:pt x="58" y="84"/>
                        </a:moveTo>
                        <a:lnTo>
                          <a:pt x="94" y="98"/>
                        </a:lnTo>
                        <a:lnTo>
                          <a:pt x="98" y="84"/>
                        </a:lnTo>
                        <a:lnTo>
                          <a:pt x="62" y="72"/>
                        </a:lnTo>
                        <a:lnTo>
                          <a:pt x="58" y="84"/>
                        </a:lnTo>
                        <a:close/>
                        <a:moveTo>
                          <a:pt x="108" y="102"/>
                        </a:moveTo>
                        <a:lnTo>
                          <a:pt x="158" y="120"/>
                        </a:lnTo>
                        <a:lnTo>
                          <a:pt x="162" y="108"/>
                        </a:lnTo>
                        <a:lnTo>
                          <a:pt x="112" y="90"/>
                        </a:lnTo>
                        <a:lnTo>
                          <a:pt x="108" y="102"/>
                        </a:lnTo>
                        <a:close/>
                      </a:path>
                    </a:pathLst>
                  </a:custGeom>
                  <a:solidFill>
                    <a:srgbClr val="0B764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grpSp>
          </p:grpSp>
        </p:grpSp>
        <p:sp>
          <p:nvSpPr>
            <p:cNvPr id="3697" name="Google Shape;3697;p73"/>
            <p:cNvSpPr/>
            <p:nvPr/>
          </p:nvSpPr>
          <p:spPr>
            <a:xfrm>
              <a:off x="1269075" y="2819400"/>
              <a:ext cx="5067280" cy="2380574"/>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3698" name="Google Shape;3698;p73"/>
          <p:cNvSpPr txBox="1"/>
          <p:nvPr/>
        </p:nvSpPr>
        <p:spPr>
          <a:xfrm>
            <a:off x="454886" y="4868710"/>
            <a:ext cx="6859228" cy="46166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b="0" i="0" u="none" strike="noStrike" cap="none" dirty="0">
                <a:solidFill>
                  <a:srgbClr val="000000"/>
                </a:solidFill>
                <a:latin typeface="Arial"/>
                <a:ea typeface="Arial"/>
                <a:cs typeface="Arial"/>
                <a:sym typeface="Arial"/>
              </a:rPr>
              <a:t>The Presidential Task Force on COVID-19 estimated the sum of </a:t>
            </a:r>
            <a:r>
              <a:rPr lang="en-US" sz="1000" b="1" i="0" u="none" strike="noStrike" cap="none" dirty="0">
                <a:solidFill>
                  <a:srgbClr val="000000"/>
                </a:solidFill>
                <a:latin typeface="Arial"/>
                <a:ea typeface="Arial"/>
                <a:cs typeface="Arial"/>
                <a:sym typeface="Arial"/>
              </a:rPr>
              <a:t>NGN 83.9 billion</a:t>
            </a:r>
            <a:r>
              <a:rPr lang="en-US" sz="1000" b="0" i="0" u="none" strike="noStrike" cap="none" dirty="0">
                <a:solidFill>
                  <a:srgbClr val="000000"/>
                </a:solidFill>
                <a:latin typeface="Arial"/>
                <a:ea typeface="Arial"/>
                <a:cs typeface="Arial"/>
                <a:sym typeface="Arial"/>
              </a:rPr>
              <a:t> for the COVID-19 response in Nigeria, however, the sum of </a:t>
            </a:r>
            <a:r>
              <a:rPr lang="en-US" sz="1000" b="1" i="0" u="none" strike="noStrike" cap="none" dirty="0">
                <a:solidFill>
                  <a:srgbClr val="000000"/>
                </a:solidFill>
                <a:latin typeface="Arial"/>
                <a:ea typeface="Arial"/>
                <a:cs typeface="Arial"/>
                <a:sym typeface="Arial"/>
              </a:rPr>
              <a:t>NGN 22.16 billion</a:t>
            </a:r>
            <a:r>
              <a:rPr lang="en-US" sz="1000" b="0" i="0" u="none" strike="noStrike" cap="none" dirty="0">
                <a:solidFill>
                  <a:srgbClr val="000000"/>
                </a:solidFill>
                <a:latin typeface="Arial"/>
                <a:ea typeface="Arial"/>
                <a:cs typeface="Arial"/>
                <a:sym typeface="Arial"/>
              </a:rPr>
              <a:t> and </a:t>
            </a:r>
            <a:r>
              <a:rPr lang="en-US" sz="1000" b="1" dirty="0">
                <a:solidFill>
                  <a:srgbClr val="000000"/>
                </a:solidFill>
                <a:latin typeface="Arial"/>
                <a:ea typeface="Arial"/>
                <a:cs typeface="Arial"/>
                <a:sym typeface="Arial"/>
              </a:rPr>
              <a:t>NGN 15.63 billion </a:t>
            </a:r>
            <a:r>
              <a:rPr lang="en-US" sz="1000" b="0" i="0" u="none" strike="noStrike" cap="none" dirty="0">
                <a:solidFill>
                  <a:srgbClr val="000000"/>
                </a:solidFill>
                <a:latin typeface="Arial"/>
                <a:ea typeface="Arial"/>
                <a:cs typeface="Arial"/>
                <a:sym typeface="Arial"/>
              </a:rPr>
              <a:t>was disbursed from the CBN account in to the PTF Special account and directly to the various MDAs accounts respectively</a:t>
            </a:r>
            <a:r>
              <a:rPr lang="en-US" sz="1000" dirty="0">
                <a:solidFill>
                  <a:srgbClr val="000000"/>
                </a:solidFill>
                <a:latin typeface="Arial"/>
                <a:ea typeface="Arial"/>
                <a:cs typeface="Arial"/>
                <a:sym typeface="Arial"/>
              </a:rPr>
              <a:t> </a:t>
            </a:r>
            <a:r>
              <a:rPr lang="en-US" sz="1000" b="0" i="0" u="none" strike="noStrike" cap="none" dirty="0">
                <a:solidFill>
                  <a:srgbClr val="000000"/>
                </a:solidFill>
                <a:latin typeface="Arial"/>
                <a:ea typeface="Arial"/>
                <a:cs typeface="Arial"/>
                <a:sym typeface="Arial"/>
              </a:rPr>
              <a:t>for the management of the pandemic. </a:t>
            </a:r>
            <a:endParaRPr dirty="0"/>
          </a:p>
        </p:txBody>
      </p:sp>
      <p:graphicFrame>
        <p:nvGraphicFramePr>
          <p:cNvPr id="3699" name="Google Shape;3699;p73"/>
          <p:cNvGraphicFramePr/>
          <p:nvPr>
            <p:extLst>
              <p:ext uri="{D42A27DB-BD31-4B8C-83A1-F6EECF244321}">
                <p14:modId xmlns:p14="http://schemas.microsoft.com/office/powerpoint/2010/main" val="1443541866"/>
              </p:ext>
            </p:extLst>
          </p:nvPr>
        </p:nvGraphicFramePr>
        <p:xfrm>
          <a:off x="320895" y="5399759"/>
          <a:ext cx="7382231" cy="4643814"/>
        </p:xfrm>
        <a:graphic>
          <a:graphicData uri="http://schemas.openxmlformats.org/drawingml/2006/chart">
            <c:chart xmlns:c="http://schemas.openxmlformats.org/drawingml/2006/chart" xmlns:r="http://schemas.openxmlformats.org/officeDocument/2006/relationships" r:id="rId4"/>
          </a:graphicData>
        </a:graphic>
      </p:graphicFrame>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3704"/>
        <p:cNvGrpSpPr/>
        <p:nvPr/>
      </p:nvGrpSpPr>
      <p:grpSpPr>
        <a:xfrm>
          <a:off x="0" y="0"/>
          <a:ext cx="0" cy="0"/>
          <a:chOff x="0" y="0"/>
          <a:chExt cx="0" cy="0"/>
        </a:xfrm>
      </p:grpSpPr>
      <p:pic>
        <p:nvPicPr>
          <p:cNvPr id="3705" name="Google Shape;3705;p7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706" name="Google Shape;3706;p7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76</a:t>
            </a:fld>
            <a:endParaRPr sz="500" b="0" i="0" u="none" strike="noStrike" cap="none">
              <a:solidFill>
                <a:srgbClr val="161616"/>
              </a:solidFill>
              <a:latin typeface="Arial"/>
              <a:ea typeface="Arial"/>
              <a:cs typeface="Arial"/>
              <a:sym typeface="Arial"/>
            </a:endParaRPr>
          </a:p>
        </p:txBody>
      </p:sp>
      <p:sp>
        <p:nvSpPr>
          <p:cNvPr id="3707" name="Google Shape;3707;p7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3708" name="Google Shape;3708;p7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709" name="Google Shape;3709;p7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RESOURCE UTILISATION </a:t>
            </a:r>
            <a:endParaRPr sz="1800" b="1" i="0" u="none" strike="noStrike" cap="none">
              <a:solidFill>
                <a:srgbClr val="FFFFFF"/>
              </a:solidFill>
              <a:latin typeface="Arial"/>
              <a:ea typeface="Arial"/>
              <a:cs typeface="Arial"/>
              <a:sym typeface="Arial"/>
            </a:endParaRPr>
          </a:p>
        </p:txBody>
      </p:sp>
      <p:cxnSp>
        <p:nvCxnSpPr>
          <p:cNvPr id="3710" name="Google Shape;3710;p7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711" name="Google Shape;3711;p74"/>
          <p:cNvGrpSpPr/>
          <p:nvPr/>
        </p:nvGrpSpPr>
        <p:grpSpPr>
          <a:xfrm>
            <a:off x="1269075" y="3380795"/>
            <a:ext cx="0" cy="0"/>
            <a:chOff x="1269075" y="3380795"/>
            <a:chExt cx="0" cy="0"/>
          </a:xfrm>
        </p:grpSpPr>
        <p:cxnSp>
          <p:nvCxnSpPr>
            <p:cNvPr id="3712" name="Google Shape;3712;p74"/>
            <p:cNvCxnSpPr/>
            <p:nvPr/>
          </p:nvCxnSpPr>
          <p:spPr>
            <a:xfrm>
              <a:off x="1269075" y="3380795"/>
              <a:ext cx="0" cy="0"/>
            </a:xfrm>
            <a:prstGeom prst="straightConnector1">
              <a:avLst/>
            </a:prstGeom>
            <a:noFill/>
            <a:ln>
              <a:noFill/>
            </a:ln>
          </p:spPr>
        </p:cxnSp>
        <p:cxnSp>
          <p:nvCxnSpPr>
            <p:cNvPr id="3713" name="Google Shape;3713;p74"/>
            <p:cNvCxnSpPr/>
            <p:nvPr/>
          </p:nvCxnSpPr>
          <p:spPr>
            <a:xfrm>
              <a:off x="1269075" y="3380795"/>
              <a:ext cx="0" cy="0"/>
            </a:xfrm>
            <a:prstGeom prst="straightConnector1">
              <a:avLst/>
            </a:prstGeom>
            <a:noFill/>
            <a:ln>
              <a:noFill/>
            </a:ln>
          </p:spPr>
        </p:cxnSp>
      </p:grpSp>
      <p:sp>
        <p:nvSpPr>
          <p:cNvPr id="3714" name="Google Shape;3714;p7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3715" name="Google Shape;3715;p74"/>
          <p:cNvGraphicFramePr/>
          <p:nvPr>
            <p:extLst>
              <p:ext uri="{D42A27DB-BD31-4B8C-83A1-F6EECF244321}">
                <p14:modId xmlns:p14="http://schemas.microsoft.com/office/powerpoint/2010/main" val="35112260"/>
              </p:ext>
            </p:extLst>
          </p:nvPr>
        </p:nvGraphicFramePr>
        <p:xfrm>
          <a:off x="445032" y="1647493"/>
          <a:ext cx="6705075" cy="8143478"/>
        </p:xfrm>
        <a:graphic>
          <a:graphicData uri="http://schemas.openxmlformats.org/drawingml/2006/table">
            <a:tbl>
              <a:tblPr firstRow="1" bandRow="1">
                <a:noFill/>
                <a:tableStyleId>{FF75322B-DABF-467D-BC40-7EAB2D41CF18}</a:tableStyleId>
              </a:tblPr>
              <a:tblGrid>
                <a:gridCol w="2623925">
                  <a:extLst>
                    <a:ext uri="{9D8B030D-6E8A-4147-A177-3AD203B41FA5}">
                      <a16:colId xmlns:a16="http://schemas.microsoft.com/office/drawing/2014/main" val="20000"/>
                    </a:ext>
                  </a:extLst>
                </a:gridCol>
                <a:gridCol w="2034925">
                  <a:extLst>
                    <a:ext uri="{9D8B030D-6E8A-4147-A177-3AD203B41FA5}">
                      <a16:colId xmlns:a16="http://schemas.microsoft.com/office/drawing/2014/main" val="20001"/>
                    </a:ext>
                  </a:extLst>
                </a:gridCol>
                <a:gridCol w="2046225">
                  <a:extLst>
                    <a:ext uri="{9D8B030D-6E8A-4147-A177-3AD203B41FA5}">
                      <a16:colId xmlns:a16="http://schemas.microsoft.com/office/drawing/2014/main" val="20002"/>
                    </a:ext>
                  </a:extLst>
                </a:gridCol>
              </a:tblGrid>
              <a:tr h="396125">
                <a:tc>
                  <a:txBody>
                    <a:bodyPr/>
                    <a:lstStyle/>
                    <a:p>
                      <a:pPr marL="0" marR="0" lvl="0" indent="0" algn="l" rtl="0">
                        <a:spcBef>
                          <a:spcPts val="0"/>
                        </a:spcBef>
                        <a:spcAft>
                          <a:spcPts val="0"/>
                        </a:spcAft>
                        <a:buNone/>
                      </a:pPr>
                      <a:r>
                        <a:rPr lang="en-US" sz="900">
                          <a:latin typeface="Arial"/>
                          <a:ea typeface="Arial"/>
                          <a:cs typeface="Arial"/>
                          <a:sym typeface="Arial"/>
                        </a:rPr>
                        <a:t>Agency</a:t>
                      </a:r>
                      <a:endParaRPr/>
                    </a:p>
                  </a:txBody>
                  <a:tcPr marL="91450" marR="91450" marT="45725" marB="45725" anchor="ctr">
                    <a:solidFill>
                      <a:srgbClr val="0B7642"/>
                    </a:solidFill>
                  </a:tcPr>
                </a:tc>
                <a:tc>
                  <a:txBody>
                    <a:bodyPr/>
                    <a:lstStyle/>
                    <a:p>
                      <a:pPr marL="0" marR="0" lvl="0" indent="0" algn="just" rtl="0">
                        <a:lnSpc>
                          <a:spcPct val="107000"/>
                        </a:lnSpc>
                        <a:spcBef>
                          <a:spcPts val="0"/>
                        </a:spcBef>
                        <a:spcAft>
                          <a:spcPts val="0"/>
                        </a:spcAft>
                        <a:buNone/>
                      </a:pPr>
                      <a:r>
                        <a:rPr lang="en-US" sz="900" b="1">
                          <a:solidFill>
                            <a:srgbClr val="FFFFFF"/>
                          </a:solidFill>
                          <a:latin typeface="Arial"/>
                          <a:ea typeface="Arial"/>
                          <a:cs typeface="Arial"/>
                          <a:sym typeface="Arial"/>
                        </a:rPr>
                        <a:t>Approved Budget (</a:t>
                      </a:r>
                      <a:r>
                        <a:rPr lang="en-US" sz="900">
                          <a:solidFill>
                            <a:srgbClr val="FFFFFF"/>
                          </a:solidFill>
                          <a:latin typeface="Arial"/>
                          <a:ea typeface="Arial"/>
                          <a:cs typeface="Arial"/>
                          <a:sym typeface="Arial"/>
                        </a:rPr>
                        <a:t>₦</a:t>
                      </a:r>
                      <a:r>
                        <a:rPr lang="en-US" sz="900" b="1">
                          <a:solidFill>
                            <a:srgbClr val="FFFFFF"/>
                          </a:solidFill>
                          <a:latin typeface="Arial"/>
                          <a:ea typeface="Arial"/>
                          <a:cs typeface="Arial"/>
                          <a:sym typeface="Arial"/>
                        </a:rPr>
                        <a:t>)</a:t>
                      </a:r>
                      <a:endParaRPr sz="900">
                        <a:latin typeface="Arial"/>
                        <a:ea typeface="Arial"/>
                        <a:cs typeface="Arial"/>
                        <a:sym typeface="Arial"/>
                      </a:endParaRPr>
                    </a:p>
                  </a:txBody>
                  <a:tcPr marL="68575" marR="68575" marT="0" marB="0" anchor="ctr">
                    <a:solidFill>
                      <a:srgbClr val="0B7642"/>
                    </a:solidFill>
                  </a:tcPr>
                </a:tc>
                <a:tc>
                  <a:txBody>
                    <a:bodyPr/>
                    <a:lstStyle/>
                    <a:p>
                      <a:pPr marL="0" marR="0" lvl="0" indent="0" algn="just" rtl="0">
                        <a:lnSpc>
                          <a:spcPct val="107000"/>
                        </a:lnSpc>
                        <a:spcBef>
                          <a:spcPts val="0"/>
                        </a:spcBef>
                        <a:spcAft>
                          <a:spcPts val="0"/>
                        </a:spcAft>
                        <a:buNone/>
                      </a:pPr>
                      <a:r>
                        <a:rPr lang="en-US" sz="900" b="1" dirty="0">
                          <a:solidFill>
                            <a:srgbClr val="FFFFFF"/>
                          </a:solidFill>
                          <a:latin typeface="Arial"/>
                          <a:ea typeface="Arial"/>
                          <a:cs typeface="Arial"/>
                          <a:sym typeface="Arial"/>
                        </a:rPr>
                        <a:t>Amount Released by FGN to the PTF and MDAs (</a:t>
                      </a:r>
                      <a:r>
                        <a:rPr lang="en-US" sz="900" dirty="0">
                          <a:solidFill>
                            <a:srgbClr val="FFFFFF"/>
                          </a:solidFill>
                          <a:latin typeface="Arial"/>
                          <a:ea typeface="Arial"/>
                          <a:cs typeface="Arial"/>
                          <a:sym typeface="Arial"/>
                        </a:rPr>
                        <a:t>₦</a:t>
                      </a:r>
                      <a:r>
                        <a:rPr lang="en-US" sz="900" b="1" dirty="0">
                          <a:solidFill>
                            <a:srgbClr val="FFFFFF"/>
                          </a:solidFill>
                          <a:latin typeface="Arial"/>
                          <a:ea typeface="Arial"/>
                          <a:cs typeface="Arial"/>
                          <a:sym typeface="Arial"/>
                        </a:rPr>
                        <a:t>)</a:t>
                      </a:r>
                      <a:r>
                        <a:rPr lang="en-US" sz="900" b="1" baseline="30000" dirty="0">
                          <a:solidFill>
                            <a:srgbClr val="FFFFFF"/>
                          </a:solidFill>
                          <a:latin typeface="Arial"/>
                          <a:ea typeface="Arial"/>
                          <a:cs typeface="Arial"/>
                          <a:sym typeface="Arial"/>
                        </a:rPr>
                        <a:t>1</a:t>
                      </a:r>
                      <a:endParaRPr sz="900" baseline="30000" dirty="0">
                        <a:latin typeface="Arial"/>
                        <a:ea typeface="Arial"/>
                        <a:cs typeface="Arial"/>
                        <a:sym typeface="Arial"/>
                      </a:endParaRPr>
                    </a:p>
                  </a:txBody>
                  <a:tcPr marL="68575" marR="68575" marT="0" marB="0" anchor="ctr">
                    <a:solidFill>
                      <a:srgbClr val="0B7642"/>
                    </a:solidFill>
                  </a:tcPr>
                </a:tc>
                <a:extLst>
                  <a:ext uri="{0D108BD9-81ED-4DB2-BD59-A6C34878D82A}">
                    <a16:rowId xmlns:a16="http://schemas.microsoft.com/office/drawing/2014/main" val="10000"/>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Health Infrastructure</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48,926,123,085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Federal Medical Center (FMC) Keffi</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60,000,000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222325">
                <a:tc>
                  <a:txBody>
                    <a:bodyPr/>
                    <a:lstStyle/>
                    <a:p>
                      <a:pPr marL="0" marR="0" lvl="0" indent="0" algn="l" rtl="0">
                        <a:lnSpc>
                          <a:spcPct val="107000"/>
                        </a:lnSpc>
                        <a:spcBef>
                          <a:spcPts val="0"/>
                        </a:spcBef>
                        <a:spcAft>
                          <a:spcPts val="0"/>
                        </a:spcAft>
                        <a:buNone/>
                      </a:pPr>
                      <a:r>
                        <a:rPr lang="en-US" sz="900" dirty="0">
                          <a:solidFill>
                            <a:srgbClr val="000000"/>
                          </a:solidFill>
                          <a:latin typeface="Arial"/>
                          <a:ea typeface="Arial"/>
                          <a:cs typeface="Arial"/>
                          <a:sym typeface="Arial"/>
                        </a:rPr>
                        <a:t>Federal Medical Center (FMC) Bayelsa</a:t>
                      </a:r>
                      <a:endParaRPr sz="900" dirty="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34,000,000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Nigeria Centre for Disease Control (NCDC)</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583,400,000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222325">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Federal Medical Center (FMC) Ebutte Metta</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400,000,000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Federal Medical Center (FMC) Makurdi</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43,000,000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222325">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Federal Ministry of Health (FMoH) Headquarters</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2,722,086,329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266625">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National Primary Health Care Development Agency (NPHCDA)</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10,590,006,183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222325">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Health Operations</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21,639,869,976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15,147,908,983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222325">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Immigration Service</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225,000,000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135,000,000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r h="266625">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National Emergency Management Agency (NEMA)</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4,458,566,666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983,547,074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1"/>
                  </a:ext>
                </a:extLst>
              </a:tr>
              <a:tr h="266625">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The Office of the National Security Advisor (ONSA)</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12,500,000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2"/>
                  </a:ext>
                </a:extLst>
              </a:tr>
              <a:tr h="222325">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Defense Headquarters</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393,271,009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3"/>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Nigeria Police Force</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114,650,000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4"/>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Department of State Security (DSS)</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282,006,500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5"/>
                  </a:ext>
                </a:extLst>
              </a:tr>
              <a:tr h="266625">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Nigeria Security and Civil Defense Corps (NSCDC)</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98,437,500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6"/>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Min Agric &amp; Rural Development</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160,000,000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7"/>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Federal Road Safety Corps (FRSC)</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98,583,750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8"/>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Federal Fire Services</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86,287,500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9"/>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Ministry of Aviation</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652,000,000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326,000,000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0"/>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Ministry of Information</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1,427,612,700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1,213,470,795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1"/>
                  </a:ext>
                </a:extLst>
              </a:tr>
              <a:tr h="266625">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Federal Ministry of Humanitarian affairs, Disaster Management (FMHDS)</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551,416,000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165,424,800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2"/>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Foreign Affairs</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500,000,000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250,000,000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3"/>
                  </a:ext>
                </a:extLst>
              </a:tr>
              <a:tr h="266625">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Nigerian Maritime Administration and Safety Agency (NIMASA)</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6,890,000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2,067,000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4"/>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Ministry of Environment</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493,000,000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147,900,000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5"/>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Nigerian Ports Authority (NPA)</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22,111,000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6,633,300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6"/>
                  </a:ext>
                </a:extLst>
              </a:tr>
              <a:tr h="266625">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Federal Ministry of Industry Trade and Investment (FMITI)</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430,000,000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129,000,000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7"/>
                  </a:ext>
                </a:extLst>
              </a:tr>
              <a:tr h="260800">
                <a:tc>
                  <a:txBody>
                    <a:bodyPr/>
                    <a:lstStyle/>
                    <a:p>
                      <a:pPr marL="0" marR="0" lvl="0" indent="0" algn="l" rtl="0">
                        <a:lnSpc>
                          <a:spcPct val="107000"/>
                        </a:lnSpc>
                        <a:spcBef>
                          <a:spcPts val="0"/>
                        </a:spcBef>
                        <a:spcAft>
                          <a:spcPts val="0"/>
                        </a:spcAft>
                        <a:buNone/>
                      </a:pPr>
                      <a:r>
                        <a:rPr lang="en-US" sz="900">
                          <a:solidFill>
                            <a:srgbClr val="000000"/>
                          </a:solidFill>
                          <a:latin typeface="Arial"/>
                          <a:ea typeface="Arial"/>
                          <a:cs typeface="Arial"/>
                          <a:sym typeface="Arial"/>
                        </a:rPr>
                        <a:t>Ministry of Defense (MOD)</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43,700,000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43,700,000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8"/>
                  </a:ext>
                </a:extLst>
              </a:tr>
              <a:tr h="260800">
                <a:tc>
                  <a:txBody>
                    <a:bodyPr/>
                    <a:lstStyle/>
                    <a:p>
                      <a:pPr marL="0" marR="0" lvl="0" indent="0" algn="l" rtl="0">
                        <a:lnSpc>
                          <a:spcPct val="107000"/>
                        </a:lnSpc>
                        <a:spcBef>
                          <a:spcPts val="0"/>
                        </a:spcBef>
                        <a:spcAft>
                          <a:spcPts val="0"/>
                        </a:spcAft>
                        <a:buNone/>
                      </a:pPr>
                      <a:r>
                        <a:rPr lang="en-US" sz="900" dirty="0">
                          <a:solidFill>
                            <a:srgbClr val="000000"/>
                          </a:solidFill>
                          <a:latin typeface="Arial"/>
                          <a:ea typeface="Arial"/>
                          <a:cs typeface="Arial"/>
                          <a:sym typeface="Arial"/>
                        </a:rPr>
                        <a:t>Presidential Task Force (PTF)</a:t>
                      </a:r>
                      <a:endParaRPr sz="900" dirty="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4,518,850,000 </a:t>
                      </a:r>
                      <a:endParaRPr sz="900">
                        <a:latin typeface="Arial"/>
                        <a:ea typeface="Arial"/>
                        <a:cs typeface="Arial"/>
                        <a:sym typeface="Arial"/>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a:solidFill>
                            <a:srgbClr val="000000"/>
                          </a:solidFill>
                          <a:latin typeface="Arial"/>
                          <a:ea typeface="Arial"/>
                          <a:cs typeface="Arial"/>
                          <a:sym typeface="Arial"/>
                        </a:rPr>
                        <a:t>            3,571,380,000 </a:t>
                      </a:r>
                      <a:endParaRPr sz="9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9"/>
                  </a:ext>
                </a:extLst>
              </a:tr>
              <a:tr h="260800">
                <a:tc>
                  <a:txBody>
                    <a:bodyPr/>
                    <a:lstStyle/>
                    <a:p>
                      <a:pPr marL="0" marR="0" lvl="0" indent="0" algn="l" rtl="0">
                        <a:lnSpc>
                          <a:spcPct val="107000"/>
                        </a:lnSpc>
                        <a:spcBef>
                          <a:spcPts val="0"/>
                        </a:spcBef>
                        <a:spcAft>
                          <a:spcPts val="0"/>
                        </a:spcAft>
                        <a:buNone/>
                      </a:pPr>
                      <a:r>
                        <a:rPr lang="en-US" sz="900" b="1">
                          <a:latin typeface="Arial"/>
                          <a:ea typeface="Arial"/>
                          <a:cs typeface="Arial"/>
                          <a:sym typeface="Arial"/>
                        </a:rPr>
                        <a:t>Grand Totals </a:t>
                      </a:r>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b="1">
                          <a:latin typeface="Arial"/>
                          <a:ea typeface="Arial"/>
                          <a:cs typeface="Arial"/>
                          <a:sym typeface="Arial"/>
                        </a:rPr>
                        <a:t>83,895.139427</a:t>
                      </a:r>
                      <a:endParaRPr/>
                    </a:p>
                  </a:txBody>
                  <a:tcPr marL="68575" marR="68575" marT="0" marB="0" anchor="ctr">
                    <a:solidFill>
                      <a:srgbClr val="FFB086"/>
                    </a:solidFill>
                  </a:tcPr>
                </a:tc>
                <a:tc>
                  <a:txBody>
                    <a:bodyPr/>
                    <a:lstStyle/>
                    <a:p>
                      <a:pPr marL="0" marR="0" lvl="0" indent="0" algn="r" rtl="0">
                        <a:lnSpc>
                          <a:spcPct val="107000"/>
                        </a:lnSpc>
                        <a:spcBef>
                          <a:spcPts val="0"/>
                        </a:spcBef>
                        <a:spcAft>
                          <a:spcPts val="0"/>
                        </a:spcAft>
                        <a:buNone/>
                      </a:pPr>
                      <a:r>
                        <a:rPr lang="en-US" sz="900" b="1" dirty="0">
                          <a:latin typeface="Arial"/>
                          <a:ea typeface="Arial"/>
                          <a:cs typeface="Arial"/>
                          <a:sym typeface="Arial"/>
                        </a:rPr>
                        <a:t>37,800,260,723</a:t>
                      </a:r>
                      <a:endParaRPr dirty="0"/>
                    </a:p>
                  </a:txBody>
                  <a:tcPr marL="68575" marR="68575" marT="0" marB="0" anchor="ctr">
                    <a:solidFill>
                      <a:srgbClr val="FFB086"/>
                    </a:solidFill>
                  </a:tcPr>
                </a:tc>
                <a:extLst>
                  <a:ext uri="{0D108BD9-81ED-4DB2-BD59-A6C34878D82A}">
                    <a16:rowId xmlns:a16="http://schemas.microsoft.com/office/drawing/2014/main" val="10030"/>
                  </a:ext>
                </a:extLst>
              </a:tr>
            </a:tbl>
          </a:graphicData>
        </a:graphic>
      </p:graphicFrame>
      <p:sp>
        <p:nvSpPr>
          <p:cNvPr id="3716" name="Google Shape;3716;p74"/>
          <p:cNvSpPr txBox="1"/>
          <p:nvPr/>
        </p:nvSpPr>
        <p:spPr>
          <a:xfrm>
            <a:off x="-10527" y="9759796"/>
            <a:ext cx="7656945" cy="292388"/>
          </a:xfrm>
          <a:prstGeom prst="rect">
            <a:avLst/>
          </a:prstGeom>
          <a:noFill/>
          <a:ln>
            <a:noFill/>
          </a:ln>
        </p:spPr>
        <p:txBody>
          <a:bodyPr spcFirstLastPara="1" wrap="square" lIns="0" tIns="0" rIns="0" bIns="0" anchor="t" anchorCtr="0">
            <a:spAutoFit/>
          </a:bodyPr>
          <a:lstStyle/>
          <a:p>
            <a:pPr marL="171450" marR="0" lvl="0" indent="-171450" algn="l" rtl="0">
              <a:spcBef>
                <a:spcPts val="0"/>
              </a:spcBef>
              <a:spcAft>
                <a:spcPts val="0"/>
              </a:spcAft>
              <a:buClr>
                <a:schemeClr val="dk1"/>
              </a:buClr>
              <a:buSzPts val="1000"/>
              <a:buFont typeface="Arial"/>
              <a:buChar char="•"/>
            </a:pPr>
            <a:r>
              <a:rPr lang="en-US" sz="1000" i="1" dirty="0">
                <a:solidFill>
                  <a:schemeClr val="dk1"/>
                </a:solidFill>
                <a:latin typeface="Arial"/>
                <a:ea typeface="Arial"/>
                <a:cs typeface="Arial"/>
                <a:sym typeface="Arial"/>
              </a:rPr>
              <a:t>Note that all figures indicated above are based on information from the OSGF’s office</a:t>
            </a:r>
            <a:endParaRPr dirty="0"/>
          </a:p>
          <a:p>
            <a:pPr marL="171450" marR="0" lvl="0" indent="-171450" algn="l" rtl="0">
              <a:spcBef>
                <a:spcPts val="0"/>
              </a:spcBef>
              <a:spcAft>
                <a:spcPts val="0"/>
              </a:spcAft>
              <a:buClr>
                <a:schemeClr val="dk1"/>
              </a:buClr>
              <a:buSzPts val="1000"/>
              <a:buFont typeface="Arial"/>
              <a:buChar char="•"/>
            </a:pPr>
            <a:r>
              <a:rPr lang="en-US" sz="900" b="1" baseline="30000" dirty="0">
                <a:solidFill>
                  <a:schemeClr val="dk1"/>
                </a:solidFill>
                <a:latin typeface="Arial"/>
                <a:ea typeface="Arial"/>
                <a:cs typeface="Arial"/>
                <a:sym typeface="Arial"/>
              </a:rPr>
              <a:t>1 </a:t>
            </a:r>
            <a:r>
              <a:rPr lang="en-US" sz="900" b="1" dirty="0">
                <a:solidFill>
                  <a:schemeClr val="dk1"/>
                </a:solidFill>
                <a:latin typeface="Arial"/>
                <a:ea typeface="Arial"/>
                <a:cs typeface="Arial"/>
                <a:sym typeface="Arial"/>
              </a:rPr>
              <a:t>% of the funds went either directly to the MDA, the PTF, or was from the MDA’s 2020 budget to support COVID-19 response </a:t>
            </a:r>
            <a:endParaRPr sz="900" dirty="0">
              <a:solidFill>
                <a:schemeClr val="dk1"/>
              </a:solidFill>
              <a:latin typeface="Arial"/>
              <a:ea typeface="Arial"/>
              <a:cs typeface="Arial"/>
              <a:sym typeface="Arial"/>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3721"/>
        <p:cNvGrpSpPr/>
        <p:nvPr/>
      </p:nvGrpSpPr>
      <p:grpSpPr>
        <a:xfrm>
          <a:off x="0" y="0"/>
          <a:ext cx="0" cy="0"/>
          <a:chOff x="0" y="0"/>
          <a:chExt cx="0" cy="0"/>
        </a:xfrm>
      </p:grpSpPr>
      <p:pic>
        <p:nvPicPr>
          <p:cNvPr id="3722" name="Google Shape;3722;p7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723" name="Google Shape;3723;p7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fld id="{00000000-1234-1234-1234-123412341234}" type="slidenum">
              <a:rPr kumimoji="0" lang="en-US" sz="500" b="0" i="0" u="none" strike="noStrike" kern="0" cap="none" spc="0" normalizeH="0" baseline="0" noProof="0">
                <a:ln>
                  <a:noFill/>
                </a:ln>
                <a:solidFill>
                  <a:srgbClr val="161616"/>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t>77</a:t>
            </a:fld>
            <a:endParaRPr kumimoji="0" sz="500" b="0" i="0" u="none" strike="noStrike" kern="0" cap="none" spc="0" normalizeH="0" baseline="0" noProof="0">
              <a:ln>
                <a:noFill/>
              </a:ln>
              <a:solidFill>
                <a:srgbClr val="161616"/>
              </a:solidFill>
              <a:effectLst/>
              <a:uLnTx/>
              <a:uFillTx/>
              <a:latin typeface="Arial"/>
              <a:ea typeface="Arial"/>
              <a:cs typeface="Arial"/>
              <a:sym typeface="Arial"/>
            </a:endParaRPr>
          </a:p>
        </p:txBody>
      </p:sp>
      <p:sp>
        <p:nvSpPr>
          <p:cNvPr id="3724" name="Google Shape;3724;p7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r>
              <a:rPr kumimoji="0" lang="en-US" sz="500" b="0" i="0" u="none" strike="noStrike" kern="0" cap="none" spc="0" normalizeH="0" baseline="0" noProof="0">
                <a:ln>
                  <a:noFill/>
                </a:ln>
                <a:solidFill>
                  <a:srgbClr val="161616"/>
                </a:solidFill>
                <a:effectLst/>
                <a:uLnTx/>
                <a:uFillTx/>
                <a:latin typeface="Arial"/>
                <a:ea typeface="Arial"/>
                <a:cs typeface="Arial"/>
                <a:sym typeface="Arial"/>
              </a:rPr>
              <a:t>December 2020</a:t>
            </a:r>
            <a:endParaRPr kumimoji="0" sz="467" b="0" i="0" u="none" strike="noStrike" kern="0" cap="none" spc="0" normalizeH="0" baseline="0" noProof="0">
              <a:ln>
                <a:noFill/>
              </a:ln>
              <a:solidFill>
                <a:srgbClr val="000000"/>
              </a:solidFill>
              <a:effectLst/>
              <a:uLnTx/>
              <a:uFillTx/>
              <a:latin typeface="Arial"/>
              <a:cs typeface="Arial"/>
              <a:sym typeface="Arial"/>
            </a:endParaRPr>
          </a:p>
        </p:txBody>
      </p:sp>
      <p:sp>
        <p:nvSpPr>
          <p:cNvPr id="3725" name="Google Shape;3725;p7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600"/>
              <a:buFont typeface="Arial"/>
              <a:buNone/>
              <a:tabLst/>
              <a:defRPr/>
            </a:pPr>
            <a:endParaRPr kumimoji="0" sz="1600" b="0" i="0" u="none" strike="noStrike" kern="0" cap="none" spc="0" normalizeH="0" baseline="0" noProof="0">
              <a:ln>
                <a:noFill/>
              </a:ln>
              <a:solidFill>
                <a:srgbClr val="FFFFFF"/>
              </a:solidFill>
              <a:effectLst/>
              <a:uLnTx/>
              <a:uFillTx/>
              <a:latin typeface="Arial"/>
              <a:ea typeface="Arial"/>
              <a:cs typeface="Arial"/>
              <a:sym typeface="Arial"/>
            </a:endParaRPr>
          </a:p>
        </p:txBody>
      </p:sp>
      <p:sp>
        <p:nvSpPr>
          <p:cNvPr id="3726" name="Google Shape;3726;p7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FFFFFF"/>
              </a:buClr>
              <a:buSzPts val="1800"/>
              <a:buFont typeface="Arial"/>
              <a:buNone/>
              <a:tabLst/>
              <a:defRPr/>
            </a:pPr>
            <a:r>
              <a:rPr kumimoji="0" lang="en-US" sz="1800" b="1" i="0" u="none" strike="noStrike" kern="0" cap="none" spc="0" normalizeH="0" baseline="0" noProof="0">
                <a:ln>
                  <a:noFill/>
                </a:ln>
                <a:solidFill>
                  <a:srgbClr val="FFFFFF"/>
                </a:solidFill>
                <a:effectLst/>
                <a:uLnTx/>
                <a:uFillTx/>
                <a:latin typeface="Arial"/>
                <a:ea typeface="Arial"/>
                <a:cs typeface="Arial"/>
                <a:sym typeface="Arial"/>
              </a:rPr>
              <a:t>RESOURCE UTILISATION </a:t>
            </a:r>
            <a:endParaRPr kumimoji="0" sz="1800" b="1" i="0" u="none" strike="noStrike" kern="0" cap="none" spc="0" normalizeH="0" baseline="0" noProof="0">
              <a:ln>
                <a:noFill/>
              </a:ln>
              <a:solidFill>
                <a:srgbClr val="FFFFFF"/>
              </a:solidFill>
              <a:effectLst/>
              <a:uLnTx/>
              <a:uFillTx/>
              <a:latin typeface="Arial"/>
              <a:ea typeface="Arial"/>
              <a:cs typeface="Arial"/>
              <a:sym typeface="Arial"/>
            </a:endParaRPr>
          </a:p>
        </p:txBody>
      </p:sp>
      <p:cxnSp>
        <p:nvCxnSpPr>
          <p:cNvPr id="3727" name="Google Shape;3727;p7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728" name="Google Shape;3728;p75"/>
          <p:cNvGrpSpPr/>
          <p:nvPr/>
        </p:nvGrpSpPr>
        <p:grpSpPr>
          <a:xfrm>
            <a:off x="1269075" y="3380795"/>
            <a:ext cx="0" cy="0"/>
            <a:chOff x="1269075" y="3380795"/>
            <a:chExt cx="0" cy="0"/>
          </a:xfrm>
        </p:grpSpPr>
        <p:cxnSp>
          <p:nvCxnSpPr>
            <p:cNvPr id="3729" name="Google Shape;3729;p75"/>
            <p:cNvCxnSpPr/>
            <p:nvPr/>
          </p:nvCxnSpPr>
          <p:spPr>
            <a:xfrm>
              <a:off x="1269075" y="3380795"/>
              <a:ext cx="0" cy="0"/>
            </a:xfrm>
            <a:prstGeom prst="straightConnector1">
              <a:avLst/>
            </a:prstGeom>
            <a:noFill/>
            <a:ln>
              <a:noFill/>
            </a:ln>
          </p:spPr>
        </p:cxnSp>
        <p:cxnSp>
          <p:nvCxnSpPr>
            <p:cNvPr id="3730" name="Google Shape;3730;p75"/>
            <p:cNvCxnSpPr/>
            <p:nvPr/>
          </p:nvCxnSpPr>
          <p:spPr>
            <a:xfrm>
              <a:off x="1269075" y="3380795"/>
              <a:ext cx="0" cy="0"/>
            </a:xfrm>
            <a:prstGeom prst="straightConnector1">
              <a:avLst/>
            </a:prstGeom>
            <a:noFill/>
            <a:ln>
              <a:noFill/>
            </a:ln>
          </p:spPr>
        </p:cxnSp>
      </p:grpSp>
      <p:sp>
        <p:nvSpPr>
          <p:cNvPr id="3731" name="Google Shape;3731;p7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500"/>
              <a:buFont typeface="Arial"/>
              <a:buNone/>
              <a:tabLst/>
              <a:defRPr/>
            </a:pPr>
            <a:r>
              <a:rPr kumimoji="0" lang="en-US" sz="500" b="0" i="0" u="none" strike="noStrike" kern="0" cap="none" spc="0" normalizeH="0" baseline="0" noProof="0">
                <a:ln>
                  <a:noFill/>
                </a:ln>
                <a:solidFill>
                  <a:srgbClr val="000000"/>
                </a:solidFill>
                <a:effectLst/>
                <a:uLnTx/>
                <a:uFillTx/>
                <a:latin typeface="Arial"/>
                <a:ea typeface="Arial"/>
                <a:cs typeface="Arial"/>
                <a:sym typeface="Arial"/>
              </a:rPr>
              <a:t>Presidential Task Force on COVID-19 </a:t>
            </a:r>
            <a:endParaRPr kumimoji="0" sz="5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3732" name="Google Shape;3732;p75"/>
          <p:cNvSpPr txBox="1"/>
          <p:nvPr/>
        </p:nvSpPr>
        <p:spPr>
          <a:xfrm>
            <a:off x="445032" y="1533905"/>
            <a:ext cx="6859228" cy="769441"/>
          </a:xfrm>
          <a:prstGeom prst="rect">
            <a:avLst/>
          </a:prstGeom>
          <a:noFill/>
          <a:ln>
            <a:noFill/>
          </a:ln>
        </p:spPr>
        <p:txBody>
          <a:bodyPr spcFirstLastPara="1" wrap="square" lIns="0" tIns="0" rIns="0" bIns="0" anchor="t" anchorCtr="0">
            <a:spAutoFit/>
          </a:bodyPr>
          <a:lstStyle/>
          <a:p>
            <a:pPr marL="0" marR="0" lvl="0" indent="0" algn="just"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0" cap="none" spc="0" normalizeH="0" baseline="0" noProof="0" dirty="0">
                <a:ln>
                  <a:noFill/>
                </a:ln>
                <a:solidFill>
                  <a:srgbClr val="000000"/>
                </a:solidFill>
                <a:effectLst/>
                <a:uLnTx/>
                <a:uFillTx/>
                <a:latin typeface="Arial"/>
                <a:ea typeface="Arial"/>
                <a:cs typeface="Arial"/>
                <a:sym typeface="Arial"/>
              </a:rPr>
              <a:t>As at the 31</a:t>
            </a:r>
            <a:r>
              <a:rPr kumimoji="0" lang="en-US" sz="1000" b="0" i="0" u="none" strike="noStrike" kern="0" cap="none" spc="0" normalizeH="0" baseline="30000" noProof="0" dirty="0">
                <a:ln>
                  <a:noFill/>
                </a:ln>
                <a:solidFill>
                  <a:srgbClr val="000000"/>
                </a:solidFill>
                <a:effectLst/>
                <a:uLnTx/>
                <a:uFillTx/>
                <a:latin typeface="Arial"/>
                <a:ea typeface="Arial"/>
                <a:cs typeface="Arial"/>
                <a:sym typeface="Arial"/>
              </a:rPr>
              <a:t>st</a:t>
            </a:r>
            <a:r>
              <a:rPr kumimoji="0" lang="en-US" sz="1000" b="0" i="0" u="none" strike="noStrike" kern="0" cap="none" spc="0" normalizeH="0" baseline="0" noProof="0" dirty="0">
                <a:ln>
                  <a:noFill/>
                </a:ln>
                <a:solidFill>
                  <a:srgbClr val="000000"/>
                </a:solidFill>
                <a:effectLst/>
                <a:uLnTx/>
                <a:uFillTx/>
                <a:latin typeface="Arial"/>
                <a:ea typeface="Arial"/>
                <a:cs typeface="Arial"/>
                <a:sym typeface="Arial"/>
              </a:rPr>
              <a:t> December 2020, the PTF had expended the sum of </a:t>
            </a:r>
            <a:r>
              <a:rPr kumimoji="0" lang="en-US" sz="1000" b="0" i="0" u="none" strike="dblStrike" kern="0" cap="none" spc="0" normalizeH="0" baseline="0" noProof="0" dirty="0">
                <a:ln>
                  <a:noFill/>
                </a:ln>
                <a:solidFill>
                  <a:srgbClr val="000000"/>
                </a:solidFill>
                <a:effectLst/>
                <a:uLnTx/>
                <a:uFillTx/>
                <a:latin typeface="Arial"/>
                <a:ea typeface="Arial"/>
                <a:cs typeface="Arial"/>
                <a:sym typeface="Arial"/>
              </a:rPr>
              <a:t>N</a:t>
            </a:r>
            <a:r>
              <a:rPr kumimoji="0" lang="en-US" sz="1000" b="0" i="0" u="none" strike="noStrike" kern="0" cap="none" spc="0" normalizeH="0" baseline="0" noProof="0" dirty="0">
                <a:ln>
                  <a:noFill/>
                </a:ln>
                <a:solidFill>
                  <a:srgbClr val="000000"/>
                </a:solidFill>
                <a:effectLst/>
                <a:uLnTx/>
                <a:uFillTx/>
                <a:latin typeface="Arial"/>
                <a:ea typeface="Arial"/>
                <a:cs typeface="Arial"/>
                <a:sym typeface="Arial"/>
              </a:rPr>
              <a:t>8,734,654,038 from the </a:t>
            </a:r>
            <a:r>
              <a:rPr kumimoji="0" lang="en-US" sz="1000" b="0" i="0" u="none" strike="dblStrike" kern="0" cap="none" spc="0" normalizeH="0" baseline="0" noProof="0" dirty="0">
                <a:ln>
                  <a:noFill/>
                </a:ln>
                <a:solidFill>
                  <a:srgbClr val="000000"/>
                </a:solidFill>
                <a:effectLst/>
                <a:uLnTx/>
                <a:uFillTx/>
                <a:latin typeface="Arial"/>
                <a:ea typeface="Arial"/>
                <a:cs typeface="Arial"/>
                <a:sym typeface="Arial"/>
              </a:rPr>
              <a:t>N</a:t>
            </a:r>
            <a:r>
              <a:rPr kumimoji="0" lang="en-US" sz="1000" b="0" i="0" u="none" strike="noStrike" kern="0" cap="none" spc="0" normalizeH="0" baseline="0" noProof="0" dirty="0">
                <a:ln>
                  <a:noFill/>
                </a:ln>
                <a:solidFill>
                  <a:srgbClr val="000000"/>
                </a:solidFill>
                <a:effectLst/>
                <a:uLnTx/>
                <a:uFillTx/>
                <a:latin typeface="Arial"/>
                <a:ea typeface="Arial"/>
                <a:cs typeface="Arial"/>
                <a:sym typeface="Arial"/>
              </a:rPr>
              <a:t>22,163,130,411 released to it through the PTF Special Account maintained at the Central Bank of Nigeria (CBN) and managed by the Office of the Secretary to the Government of the Federation (OSGF). An additional sum of </a:t>
            </a:r>
            <a:r>
              <a:rPr kumimoji="0" lang="en-US" sz="1000" b="0" i="0" u="none" strike="dblStrike" kern="0" cap="none" spc="0" normalizeH="0" baseline="0" noProof="0" dirty="0">
                <a:ln>
                  <a:noFill/>
                </a:ln>
                <a:solidFill>
                  <a:srgbClr val="000000"/>
                </a:solidFill>
                <a:effectLst/>
                <a:uLnTx/>
                <a:uFillTx/>
                <a:latin typeface="Arial"/>
                <a:ea typeface="Arial"/>
                <a:cs typeface="Arial"/>
                <a:sym typeface="Arial"/>
              </a:rPr>
              <a:t>N</a:t>
            </a:r>
            <a:r>
              <a:rPr kumimoji="0" lang="en-US" sz="1000" b="0" i="0" u="none" strike="noStrike" kern="0" cap="none" spc="0" normalizeH="0" baseline="0" noProof="0" dirty="0">
                <a:ln>
                  <a:noFill/>
                </a:ln>
                <a:solidFill>
                  <a:srgbClr val="000000"/>
                </a:solidFill>
                <a:effectLst/>
                <a:uLnTx/>
                <a:uFillTx/>
                <a:latin typeface="Arial"/>
                <a:ea typeface="Arial"/>
                <a:cs typeface="Arial"/>
                <a:sym typeface="Arial"/>
              </a:rPr>
              <a:t>4,523,396,187 has also been committed for the NCDC Emergency Procurement of Laboratory Equipment and Consumables as approved by the Federal Executive Council bringing total amount expended/committed to the sum of </a:t>
            </a:r>
            <a:r>
              <a:rPr kumimoji="0" lang="en-US" sz="1000" b="0" i="0" u="none" strike="dblStrike" kern="0" cap="none" spc="0" normalizeH="0" baseline="0" noProof="0" dirty="0">
                <a:ln>
                  <a:noFill/>
                </a:ln>
                <a:solidFill>
                  <a:srgbClr val="000000"/>
                </a:solidFill>
                <a:effectLst/>
                <a:uLnTx/>
                <a:uFillTx/>
                <a:latin typeface="Arial"/>
                <a:ea typeface="Arial"/>
                <a:cs typeface="Arial"/>
                <a:sym typeface="Arial"/>
              </a:rPr>
              <a:t>N</a:t>
            </a:r>
            <a:r>
              <a:rPr kumimoji="0" lang="en-US" sz="1000" b="0" i="0" u="none" strike="noStrike" kern="0" cap="none" spc="0" normalizeH="0" baseline="0" noProof="0" dirty="0">
                <a:ln>
                  <a:noFill/>
                </a:ln>
                <a:solidFill>
                  <a:srgbClr val="000000"/>
                </a:solidFill>
                <a:effectLst/>
                <a:uLnTx/>
                <a:uFillTx/>
                <a:latin typeface="Arial"/>
                <a:ea typeface="Arial"/>
                <a:cs typeface="Arial"/>
                <a:sym typeface="Arial"/>
              </a:rPr>
              <a:t>13,258,050,224 as at that date. </a:t>
            </a:r>
          </a:p>
        </p:txBody>
      </p:sp>
      <p:sp>
        <p:nvSpPr>
          <p:cNvPr id="3734" name="Google Shape;3734;p75"/>
          <p:cNvSpPr txBox="1"/>
          <p:nvPr/>
        </p:nvSpPr>
        <p:spPr>
          <a:xfrm>
            <a:off x="454886" y="3890438"/>
            <a:ext cx="6859228" cy="92333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endParaRPr kumimoji="0" sz="1000" b="0" i="0" u="none" strike="noStrike" kern="0" cap="none" spc="0" normalizeH="0" baseline="0" noProof="0" dirty="0">
              <a:ln>
                <a:noFill/>
              </a:ln>
              <a:solidFill>
                <a:srgbClr val="000000"/>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000" b="0" i="0" u="none" strike="noStrike" kern="0" cap="none" spc="0" normalizeH="0" baseline="0" noProof="0" dirty="0">
              <a:ln>
                <a:noFill/>
              </a:ln>
              <a:solidFill>
                <a:srgbClr val="000000"/>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0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000" b="0" i="0" u="none" strike="noStrike" kern="0" cap="none" spc="0" normalizeH="0" baseline="0" noProof="0" dirty="0">
              <a:ln>
                <a:noFill/>
              </a:ln>
              <a:solidFill>
                <a:srgbClr val="000000"/>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0" u="none" strike="noStrike" kern="0" cap="none" spc="0" normalizeH="0" baseline="0" noProof="0" dirty="0">
                <a:ln>
                  <a:noFill/>
                </a:ln>
                <a:solidFill>
                  <a:srgbClr val="000000"/>
                </a:solidFill>
                <a:effectLst/>
                <a:uLnTx/>
                <a:uFillTx/>
                <a:latin typeface="Arial"/>
                <a:ea typeface="Arial"/>
                <a:cs typeface="Arial"/>
                <a:sym typeface="Arial"/>
              </a:rPr>
              <a:t>*</a:t>
            </a:r>
            <a:r>
              <a:rPr kumimoji="0" lang="en-US" sz="1000" b="0" i="1" u="none" strike="noStrike" kern="0" cap="none" spc="0" normalizeH="0" baseline="0" noProof="0" dirty="0">
                <a:ln>
                  <a:noFill/>
                </a:ln>
                <a:solidFill>
                  <a:srgbClr val="000000"/>
                </a:solidFill>
                <a:effectLst/>
                <a:uLnTx/>
                <a:uFillTx/>
                <a:latin typeface="Arial"/>
                <a:ea typeface="Arial"/>
                <a:cs typeface="Arial"/>
                <a:sym typeface="Arial"/>
              </a:rPr>
              <a:t>Note that all figures indicated above are based on schedules received from the Office of the Secretary to the Government of the Federation (OSGF)</a:t>
            </a:r>
            <a:endParaRPr kumimoji="0" sz="1000"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3735" name="Google Shape;3735;p75"/>
          <p:cNvGrpSpPr/>
          <p:nvPr/>
        </p:nvGrpSpPr>
        <p:grpSpPr>
          <a:xfrm>
            <a:off x="445032" y="4888298"/>
            <a:ext cx="6869082" cy="232678"/>
            <a:chOff x="445032" y="4784393"/>
            <a:chExt cx="6869082" cy="232678"/>
          </a:xfrm>
        </p:grpSpPr>
        <p:sp>
          <p:nvSpPr>
            <p:cNvPr id="3736" name="Google Shape;3736;p75"/>
            <p:cNvSpPr txBox="1"/>
            <p:nvPr/>
          </p:nvSpPr>
          <p:spPr>
            <a:xfrm>
              <a:off x="445032" y="4784393"/>
              <a:ext cx="6277218" cy="232678"/>
            </a:xfrm>
            <a:prstGeom prst="rect">
              <a:avLst/>
            </a:prstGeom>
            <a:no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175C2C"/>
                </a:buClr>
                <a:buSzPts val="1000"/>
                <a:buFont typeface="Arial"/>
                <a:buNone/>
                <a:tabLst/>
                <a:defRPr/>
              </a:pPr>
              <a:r>
                <a:rPr kumimoji="0" lang="en-US" sz="1000" b="1" i="0" u="none" strike="noStrike" kern="0" cap="none" spc="0" normalizeH="0" baseline="0" noProof="0">
                  <a:ln>
                    <a:noFill/>
                  </a:ln>
                  <a:solidFill>
                    <a:srgbClr val="175C2C"/>
                  </a:solidFill>
                  <a:effectLst/>
                  <a:uLnTx/>
                  <a:uFillTx/>
                  <a:latin typeface="Arial"/>
                  <a:ea typeface="Arial"/>
                  <a:cs typeface="Arial"/>
                  <a:sym typeface="Arial"/>
                </a:rPr>
                <a:t>Monetary Resources Directly Contributed by Partners and Donors towards Activities </a:t>
              </a:r>
              <a:endParaRPr kumimoji="0" sz="1000" b="1" i="0" u="none" strike="noStrike" kern="0" cap="none" spc="0" normalizeH="0" baseline="0" noProof="0">
                <a:ln>
                  <a:noFill/>
                </a:ln>
                <a:solidFill>
                  <a:srgbClr val="175C2C"/>
                </a:solidFill>
                <a:effectLst/>
                <a:uLnTx/>
                <a:uFillTx/>
                <a:latin typeface="Arial"/>
                <a:ea typeface="Arial"/>
                <a:cs typeface="Arial"/>
                <a:sym typeface="Arial"/>
              </a:endParaRPr>
            </a:p>
          </p:txBody>
        </p:sp>
        <p:cxnSp>
          <p:nvCxnSpPr>
            <p:cNvPr id="3737" name="Google Shape;3737;p75"/>
            <p:cNvCxnSpPr/>
            <p:nvPr/>
          </p:nvCxnSpPr>
          <p:spPr>
            <a:xfrm>
              <a:off x="445032" y="4958875"/>
              <a:ext cx="6869082" cy="0"/>
            </a:xfrm>
            <a:prstGeom prst="straightConnector1">
              <a:avLst/>
            </a:prstGeom>
            <a:noFill/>
            <a:ln w="12700" cap="sq" cmpd="sng">
              <a:solidFill>
                <a:srgbClr val="008751"/>
              </a:solidFill>
              <a:prstDash val="dashDot"/>
              <a:round/>
              <a:headEnd type="none" w="sm" len="sm"/>
              <a:tailEnd type="none" w="sm" len="sm"/>
            </a:ln>
          </p:spPr>
        </p:cxnSp>
      </p:grpSp>
      <p:sp>
        <p:nvSpPr>
          <p:cNvPr id="3738" name="Google Shape;3738;p75"/>
          <p:cNvSpPr txBox="1"/>
          <p:nvPr/>
        </p:nvSpPr>
        <p:spPr>
          <a:xfrm>
            <a:off x="454886" y="5096653"/>
            <a:ext cx="6859228" cy="307777"/>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1000"/>
              <a:buFont typeface="Arial"/>
              <a:buNone/>
              <a:tabLst/>
              <a:defRPr/>
            </a:pPr>
            <a:r>
              <a:rPr kumimoji="0" lang="en-US" sz="1000" b="0" i="0" u="none" strike="noStrike" kern="0" cap="none" spc="0" normalizeH="0" baseline="0" noProof="0" dirty="0">
                <a:ln>
                  <a:noFill/>
                </a:ln>
                <a:solidFill>
                  <a:srgbClr val="000000"/>
                </a:solidFill>
                <a:effectLst/>
                <a:uLnTx/>
                <a:uFillTx/>
                <a:latin typeface="Arial"/>
                <a:ea typeface="Arial"/>
                <a:cs typeface="Arial"/>
                <a:sym typeface="Arial"/>
              </a:rPr>
              <a:t>The table below details the list of all  donations and contributions from the government and other donor agencies in relation to the COVID-19 response in Nigeria.</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aphicFrame>
        <p:nvGraphicFramePr>
          <p:cNvPr id="3739" name="Google Shape;3739;p75"/>
          <p:cNvGraphicFramePr/>
          <p:nvPr/>
        </p:nvGraphicFramePr>
        <p:xfrm>
          <a:off x="815102" y="5438365"/>
          <a:ext cx="6138775" cy="1801662"/>
        </p:xfrm>
        <a:graphic>
          <a:graphicData uri="http://schemas.openxmlformats.org/drawingml/2006/table">
            <a:tbl>
              <a:tblPr firstRow="1" firstCol="1" bandRow="1">
                <a:noFill/>
                <a:tableStyleId>{FF75322B-DABF-467D-BC40-7EAB2D41CF18}</a:tableStyleId>
              </a:tblPr>
              <a:tblGrid>
                <a:gridCol w="560600">
                  <a:extLst>
                    <a:ext uri="{9D8B030D-6E8A-4147-A177-3AD203B41FA5}">
                      <a16:colId xmlns:a16="http://schemas.microsoft.com/office/drawing/2014/main" val="20000"/>
                    </a:ext>
                  </a:extLst>
                </a:gridCol>
                <a:gridCol w="3008450">
                  <a:extLst>
                    <a:ext uri="{9D8B030D-6E8A-4147-A177-3AD203B41FA5}">
                      <a16:colId xmlns:a16="http://schemas.microsoft.com/office/drawing/2014/main" val="20001"/>
                    </a:ext>
                  </a:extLst>
                </a:gridCol>
                <a:gridCol w="2569725">
                  <a:extLst>
                    <a:ext uri="{9D8B030D-6E8A-4147-A177-3AD203B41FA5}">
                      <a16:colId xmlns:a16="http://schemas.microsoft.com/office/drawing/2014/main" val="20002"/>
                    </a:ext>
                  </a:extLst>
                </a:gridCol>
              </a:tblGrid>
              <a:tr h="185925">
                <a:tc gridSpan="3">
                  <a:txBody>
                    <a:bodyPr/>
                    <a:lstStyle/>
                    <a:p>
                      <a:pPr marL="0" marR="0" lvl="0" indent="0" algn="ctr" rtl="0">
                        <a:lnSpc>
                          <a:spcPct val="107000"/>
                        </a:lnSpc>
                        <a:spcBef>
                          <a:spcPts val="0"/>
                        </a:spcBef>
                        <a:spcAft>
                          <a:spcPts val="0"/>
                        </a:spcAft>
                        <a:buNone/>
                      </a:pPr>
                      <a:r>
                        <a:rPr lang="en-US" sz="1000">
                          <a:solidFill>
                            <a:schemeClr val="lt1"/>
                          </a:solidFill>
                          <a:latin typeface="Arial"/>
                          <a:ea typeface="Arial"/>
                          <a:cs typeface="Arial"/>
                          <a:sym typeface="Arial"/>
                        </a:rPr>
                        <a:t>Contributions Received from Partners and Donors as at 6 December, 2020</a:t>
                      </a:r>
                      <a:endParaRPr/>
                    </a:p>
                  </a:txBody>
                  <a:tcPr marL="68575" marR="68575" marT="0" marB="0" anchor="ctr">
                    <a:solidFill>
                      <a:srgbClr val="0B7642"/>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85925">
                <a:tc>
                  <a:txBody>
                    <a:bodyPr/>
                    <a:lstStyle/>
                    <a:p>
                      <a:pPr marL="0" marR="0" lvl="0" indent="0" algn="just" rtl="0">
                        <a:lnSpc>
                          <a:spcPct val="107000"/>
                        </a:lnSpc>
                        <a:spcBef>
                          <a:spcPts val="0"/>
                        </a:spcBef>
                        <a:spcAft>
                          <a:spcPts val="0"/>
                        </a:spcAft>
                        <a:buNone/>
                      </a:pPr>
                      <a:r>
                        <a:rPr lang="en-US" sz="1000" b="1">
                          <a:solidFill>
                            <a:schemeClr val="lt1"/>
                          </a:solidFill>
                          <a:latin typeface="Arial"/>
                          <a:ea typeface="Arial"/>
                          <a:cs typeface="Arial"/>
                          <a:sym typeface="Arial"/>
                        </a:rPr>
                        <a:t>S/N</a:t>
                      </a:r>
                      <a:endParaRPr sz="1000" b="1">
                        <a:solidFill>
                          <a:schemeClr val="lt1"/>
                        </a:solidFill>
                        <a:latin typeface="Arial"/>
                        <a:ea typeface="Arial"/>
                        <a:cs typeface="Arial"/>
                        <a:sym typeface="Arial"/>
                      </a:endParaRPr>
                    </a:p>
                  </a:txBody>
                  <a:tcPr marL="68575" marR="68575" marT="0" marB="0" anchor="ctr">
                    <a:solidFill>
                      <a:srgbClr val="595959"/>
                    </a:solidFill>
                  </a:tcPr>
                </a:tc>
                <a:tc>
                  <a:txBody>
                    <a:bodyPr/>
                    <a:lstStyle/>
                    <a:p>
                      <a:pPr marL="0" marR="0" lvl="0" indent="0" algn="ctr" rtl="0">
                        <a:lnSpc>
                          <a:spcPct val="107000"/>
                        </a:lnSpc>
                        <a:spcBef>
                          <a:spcPts val="0"/>
                        </a:spcBef>
                        <a:spcAft>
                          <a:spcPts val="0"/>
                        </a:spcAft>
                        <a:buNone/>
                      </a:pPr>
                      <a:r>
                        <a:rPr lang="en-US" sz="1000" b="1">
                          <a:solidFill>
                            <a:schemeClr val="lt1"/>
                          </a:solidFill>
                          <a:latin typeface="Arial"/>
                          <a:ea typeface="Arial"/>
                          <a:cs typeface="Arial"/>
                          <a:sym typeface="Arial"/>
                        </a:rPr>
                        <a:t>States/MDAs</a:t>
                      </a:r>
                      <a:endParaRPr sz="1000" b="1">
                        <a:solidFill>
                          <a:schemeClr val="lt1"/>
                        </a:solidFill>
                        <a:latin typeface="Arial"/>
                        <a:ea typeface="Arial"/>
                        <a:cs typeface="Arial"/>
                        <a:sym typeface="Arial"/>
                      </a:endParaRPr>
                    </a:p>
                  </a:txBody>
                  <a:tcPr marL="68575" marR="68575" marT="0" marB="0" anchor="ctr">
                    <a:solidFill>
                      <a:srgbClr val="595959"/>
                    </a:solidFill>
                  </a:tcPr>
                </a:tc>
                <a:tc>
                  <a:txBody>
                    <a:bodyPr/>
                    <a:lstStyle/>
                    <a:p>
                      <a:pPr marL="0" marR="0" lvl="0" indent="0" algn="ctr" rtl="0">
                        <a:lnSpc>
                          <a:spcPct val="107000"/>
                        </a:lnSpc>
                        <a:spcBef>
                          <a:spcPts val="0"/>
                        </a:spcBef>
                        <a:spcAft>
                          <a:spcPts val="0"/>
                        </a:spcAft>
                        <a:buNone/>
                      </a:pPr>
                      <a:r>
                        <a:rPr lang="en-US" sz="1000" b="1">
                          <a:solidFill>
                            <a:schemeClr val="lt1"/>
                          </a:solidFill>
                          <a:latin typeface="Arial"/>
                          <a:ea typeface="Arial"/>
                          <a:cs typeface="Arial"/>
                          <a:sym typeface="Arial"/>
                        </a:rPr>
                        <a:t>Amount Donated (</a:t>
                      </a:r>
                      <a:r>
                        <a:rPr lang="en-US" sz="1000" b="1" strike="sngStrike">
                          <a:solidFill>
                            <a:schemeClr val="lt1"/>
                          </a:solidFill>
                          <a:latin typeface="Arial"/>
                          <a:ea typeface="Arial"/>
                          <a:cs typeface="Arial"/>
                          <a:sym typeface="Arial"/>
                        </a:rPr>
                        <a:t>N</a:t>
                      </a:r>
                      <a:r>
                        <a:rPr lang="en-US" sz="1000" b="1">
                          <a:solidFill>
                            <a:schemeClr val="lt1"/>
                          </a:solidFill>
                          <a:latin typeface="Arial"/>
                          <a:ea typeface="Arial"/>
                          <a:cs typeface="Arial"/>
                          <a:sym typeface="Arial"/>
                        </a:rPr>
                        <a:t>)</a:t>
                      </a:r>
                      <a:endParaRPr sz="1000" b="1">
                        <a:solidFill>
                          <a:schemeClr val="lt1"/>
                        </a:solidFill>
                        <a:latin typeface="Arial"/>
                        <a:ea typeface="Arial"/>
                        <a:cs typeface="Arial"/>
                        <a:sym typeface="Arial"/>
                      </a:endParaRPr>
                    </a:p>
                  </a:txBody>
                  <a:tcPr marL="68575" marR="68575" marT="0" marB="0" anchor="ctr">
                    <a:solidFill>
                      <a:srgbClr val="595959"/>
                    </a:solidFill>
                  </a:tcPr>
                </a:tc>
                <a:extLst>
                  <a:ext uri="{0D108BD9-81ED-4DB2-BD59-A6C34878D82A}">
                    <a16:rowId xmlns:a16="http://schemas.microsoft.com/office/drawing/2014/main" val="10001"/>
                  </a:ext>
                </a:extLst>
              </a:tr>
              <a:tr h="1859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*UN Basket Fund</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22.6 b</a:t>
                      </a:r>
                      <a:endParaRPr sz="120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1859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**CACOVID</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43.2 b</a:t>
                      </a:r>
                      <a:endParaRPr sz="120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1859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Oil and Gas Industry</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21.4 b</a:t>
                      </a:r>
                      <a:endParaRPr sz="120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1859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4</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DPG-H</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42.9 b</a:t>
                      </a:r>
                      <a:endParaRPr sz="120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1859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5</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Private Donations to FG COVID-19 Account</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2.0 b</a:t>
                      </a:r>
                      <a:endParaRPr sz="120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1859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6</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Other Donations</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9.0 b</a:t>
                      </a:r>
                      <a:endParaRPr sz="120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185925">
                <a:tc gridSpan="2">
                  <a:txBody>
                    <a:bodyPr/>
                    <a:lstStyle/>
                    <a:p>
                      <a:pPr marL="0" marR="0" lvl="0" indent="0" algn="r" rtl="0">
                        <a:lnSpc>
                          <a:spcPct val="107000"/>
                        </a:lnSpc>
                        <a:spcBef>
                          <a:spcPts val="0"/>
                        </a:spcBef>
                        <a:spcAft>
                          <a:spcPts val="0"/>
                        </a:spcAft>
                        <a:buNone/>
                      </a:pPr>
                      <a:r>
                        <a:rPr lang="en-US" sz="1000" b="1" dirty="0">
                          <a:solidFill>
                            <a:schemeClr val="dk1"/>
                          </a:solidFill>
                          <a:latin typeface="Arial"/>
                          <a:ea typeface="Arial"/>
                          <a:cs typeface="Arial"/>
                          <a:sym typeface="Arial"/>
                        </a:rPr>
                        <a:t>Total amount Received from Partners and Donors as of 6 December 2020</a:t>
                      </a:r>
                      <a:endParaRPr sz="1000" b="1" dirty="0">
                        <a:solidFill>
                          <a:schemeClr val="dk1"/>
                        </a:solidFill>
                        <a:latin typeface="Arial"/>
                        <a:ea typeface="Arial"/>
                        <a:cs typeface="Arial"/>
                        <a:sym typeface="Arial"/>
                      </a:endParaRPr>
                    </a:p>
                  </a:txBody>
                  <a:tcPr marL="68575" marR="68575" marT="0" marB="0" anchor="ctr">
                    <a:solidFill>
                      <a:srgbClr val="FFB086"/>
                    </a:solidFill>
                  </a:tcPr>
                </a:tc>
                <a:tc hMerge="1">
                  <a:txBody>
                    <a:bodyPr/>
                    <a:lstStyle/>
                    <a:p>
                      <a:endParaRPr lang="en-US"/>
                    </a:p>
                  </a:txBody>
                  <a:tcPr/>
                </a:tc>
                <a:tc>
                  <a:txBody>
                    <a:bodyPr/>
                    <a:lstStyle/>
                    <a:p>
                      <a:pPr marL="0" marR="0" lvl="0" indent="0" algn="ctr" rtl="0">
                        <a:lnSpc>
                          <a:spcPct val="107000"/>
                        </a:lnSpc>
                        <a:spcBef>
                          <a:spcPts val="0"/>
                        </a:spcBef>
                        <a:spcAft>
                          <a:spcPts val="0"/>
                        </a:spcAft>
                        <a:buNone/>
                      </a:pPr>
                      <a:r>
                        <a:rPr lang="en-US" sz="996" b="1" dirty="0">
                          <a:solidFill>
                            <a:schemeClr val="dk1"/>
                          </a:solidFill>
                          <a:latin typeface="Arial"/>
                          <a:ea typeface="Arial"/>
                          <a:cs typeface="Arial"/>
                          <a:sym typeface="Arial"/>
                        </a:rPr>
                        <a:t>141.1 b</a:t>
                      </a:r>
                      <a:endParaRPr sz="1000"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bl>
          </a:graphicData>
        </a:graphic>
      </p:graphicFrame>
      <p:sp>
        <p:nvSpPr>
          <p:cNvPr id="3740" name="Google Shape;3740;p75"/>
          <p:cNvSpPr txBox="1"/>
          <p:nvPr/>
        </p:nvSpPr>
        <p:spPr>
          <a:xfrm>
            <a:off x="839578" y="7283573"/>
            <a:ext cx="6114320" cy="923330"/>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1" u="none" strike="noStrike" kern="0" cap="none" spc="0" normalizeH="0" baseline="0" noProof="0" dirty="0">
                <a:ln>
                  <a:noFill/>
                </a:ln>
                <a:solidFill>
                  <a:srgbClr val="000000"/>
                </a:solidFill>
                <a:effectLst/>
                <a:uLnTx/>
                <a:uFillTx/>
                <a:latin typeface="Arial"/>
                <a:ea typeface="Arial"/>
                <a:cs typeface="Arial"/>
                <a:sym typeface="Arial"/>
              </a:rPr>
              <a:t>*Note that all figures indicated above are based on schedules received from the Office of the Secretary to the Government of the Federation (OSGF).  The donations are spent directly by the donors and not sent to the PTF except for the private donations above.</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000" b="0" i="0" u="none" strike="noStrike" kern="0" cap="none" spc="0" normalizeH="0" baseline="0" noProof="0" dirty="0">
              <a:ln>
                <a:noFill/>
              </a:ln>
              <a:solidFill>
                <a:srgbClr val="000000"/>
              </a:solidFill>
              <a:effectLst/>
              <a:uLnTx/>
              <a:uFillTx/>
              <a:latin typeface="Arial"/>
              <a:ea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00" b="0" i="1" u="none" strike="noStrike" kern="0" cap="none" spc="0" normalizeH="0" baseline="0" noProof="0" dirty="0">
                <a:ln>
                  <a:noFill/>
                </a:ln>
                <a:solidFill>
                  <a:srgbClr val="000000"/>
                </a:solidFill>
                <a:effectLst/>
                <a:uLnTx/>
                <a:uFillTx/>
                <a:latin typeface="Arial"/>
                <a:ea typeface="Arial"/>
                <a:cs typeface="Arial"/>
                <a:sym typeface="Arial"/>
              </a:rPr>
              <a:t>** The information relating to CACOVID represents actual contribution received from CACOVID in funds, material and food palliatives as indicated by the CBN press release.</a:t>
            </a:r>
            <a:endParaRPr kumimoji="0" sz="1000" b="0" i="0" u="none" strike="noStrike" kern="0" cap="none" spc="0" normalizeH="0" baseline="0" noProof="0" dirty="0">
              <a:ln>
                <a:noFill/>
              </a:ln>
              <a:solidFill>
                <a:srgbClr val="000000"/>
              </a:solidFill>
              <a:effectLst/>
              <a:uLnTx/>
              <a:uFillTx/>
              <a:latin typeface="Arial"/>
              <a:ea typeface="Arial"/>
              <a:cs typeface="Arial"/>
              <a:sym typeface="Arial"/>
            </a:endParaRPr>
          </a:p>
        </p:txBody>
      </p:sp>
      <p:graphicFrame>
        <p:nvGraphicFramePr>
          <p:cNvPr id="6" name="Table 5">
            <a:extLst>
              <a:ext uri="{FF2B5EF4-FFF2-40B4-BE49-F238E27FC236}">
                <a16:creationId xmlns:a16="http://schemas.microsoft.com/office/drawing/2014/main" id="{BB148FCA-0555-495C-BEA9-BDAE1740A46B}"/>
              </a:ext>
            </a:extLst>
          </p:cNvPr>
          <p:cNvGraphicFramePr>
            <a:graphicFrameLocks noGrp="1"/>
          </p:cNvGraphicFramePr>
          <p:nvPr/>
        </p:nvGraphicFramePr>
        <p:xfrm>
          <a:off x="727869" y="2437142"/>
          <a:ext cx="6134100" cy="2005965"/>
        </p:xfrm>
        <a:graphic>
          <a:graphicData uri="http://schemas.openxmlformats.org/drawingml/2006/table">
            <a:tbl>
              <a:tblPr firstRow="1" firstCol="1" bandRow="1"/>
              <a:tblGrid>
                <a:gridCol w="558800">
                  <a:extLst>
                    <a:ext uri="{9D8B030D-6E8A-4147-A177-3AD203B41FA5}">
                      <a16:colId xmlns:a16="http://schemas.microsoft.com/office/drawing/2014/main" val="2390970530"/>
                    </a:ext>
                  </a:extLst>
                </a:gridCol>
                <a:gridCol w="3009900">
                  <a:extLst>
                    <a:ext uri="{9D8B030D-6E8A-4147-A177-3AD203B41FA5}">
                      <a16:colId xmlns:a16="http://schemas.microsoft.com/office/drawing/2014/main" val="1230201544"/>
                    </a:ext>
                  </a:extLst>
                </a:gridCol>
                <a:gridCol w="2565400">
                  <a:extLst>
                    <a:ext uri="{9D8B030D-6E8A-4147-A177-3AD203B41FA5}">
                      <a16:colId xmlns:a16="http://schemas.microsoft.com/office/drawing/2014/main" val="1868075143"/>
                    </a:ext>
                  </a:extLst>
                </a:gridCol>
              </a:tblGrid>
              <a:tr h="207010">
                <a:tc gridSpan="3">
                  <a:txBody>
                    <a:bodyPr/>
                    <a:lstStyle/>
                    <a:p>
                      <a:pPr marL="0" marR="0" algn="ctr">
                        <a:lnSpc>
                          <a:spcPct val="106000"/>
                        </a:lnSpc>
                        <a:spcBef>
                          <a:spcPts val="0"/>
                        </a:spcBef>
                        <a:spcAft>
                          <a:spcPts val="0"/>
                        </a:spcAft>
                      </a:pPr>
                      <a:r>
                        <a:rPr lang="en-US" sz="1000" b="1">
                          <a:solidFill>
                            <a:srgbClr val="FFFFFF"/>
                          </a:solidFill>
                          <a:effectLst/>
                          <a:latin typeface="Arial" panose="020B0604020202020204" pitchFamily="34" charset="0"/>
                          <a:ea typeface="Arial" panose="020B0604020202020204" pitchFamily="34" charset="0"/>
                          <a:cs typeface="Times New Roman" panose="02020603050405020304" pitchFamily="18" charset="0"/>
                        </a:rPr>
                        <a:t>Schedule of Expenditure as at 31</a:t>
                      </a:r>
                      <a:r>
                        <a:rPr lang="en-US" sz="1000" b="1" baseline="30000">
                          <a:solidFill>
                            <a:srgbClr val="FFFFFF"/>
                          </a:solidFill>
                          <a:effectLst/>
                          <a:latin typeface="Arial" panose="020B0604020202020204" pitchFamily="34" charset="0"/>
                          <a:ea typeface="Arial" panose="020B0604020202020204" pitchFamily="34" charset="0"/>
                          <a:cs typeface="Times New Roman" panose="02020603050405020304" pitchFamily="18" charset="0"/>
                        </a:rPr>
                        <a:t>st</a:t>
                      </a:r>
                      <a:r>
                        <a:rPr lang="en-US" sz="1000" b="1">
                          <a:solidFill>
                            <a:srgbClr val="FFFFFF"/>
                          </a:solidFill>
                          <a:effectLst/>
                          <a:latin typeface="Arial" panose="020B0604020202020204" pitchFamily="34" charset="0"/>
                          <a:ea typeface="Arial" panose="020B0604020202020204" pitchFamily="34" charset="0"/>
                          <a:cs typeface="Times New Roman" panose="02020603050405020304" pitchFamily="18" charset="0"/>
                        </a:rPr>
                        <a:t> December 2020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solidFill>
                      <a:srgbClr val="0B7642"/>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819409218"/>
                  </a:ext>
                </a:extLst>
              </a:tr>
              <a:tr h="207010">
                <a:tc>
                  <a:txBody>
                    <a:bodyPr/>
                    <a:lstStyle/>
                    <a:p>
                      <a:pPr marL="0" marR="0" algn="just">
                        <a:lnSpc>
                          <a:spcPct val="106000"/>
                        </a:lnSpc>
                        <a:spcBef>
                          <a:spcPts val="0"/>
                        </a:spcBef>
                        <a:spcAft>
                          <a:spcPts val="0"/>
                        </a:spcAft>
                      </a:pPr>
                      <a:r>
                        <a:rPr lang="en-US" sz="1000" b="1">
                          <a:solidFill>
                            <a:srgbClr val="FFFFFF"/>
                          </a:solidFill>
                          <a:effectLst/>
                          <a:latin typeface="Arial" panose="020B0604020202020204" pitchFamily="34" charset="0"/>
                          <a:ea typeface="Arial" panose="020B0604020202020204" pitchFamily="34" charset="0"/>
                          <a:cs typeface="Times New Roman" panose="02020603050405020304" pitchFamily="18" charset="0"/>
                        </a:rPr>
                        <a:t>S/N</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595959"/>
                    </a:solidFill>
                  </a:tcPr>
                </a:tc>
                <a:tc>
                  <a:txBody>
                    <a:bodyPr/>
                    <a:lstStyle/>
                    <a:p>
                      <a:pPr marL="0" marR="0" algn="ctr">
                        <a:lnSpc>
                          <a:spcPct val="106000"/>
                        </a:lnSpc>
                        <a:spcBef>
                          <a:spcPts val="0"/>
                        </a:spcBef>
                        <a:spcAft>
                          <a:spcPts val="0"/>
                        </a:spcAft>
                      </a:pPr>
                      <a:r>
                        <a:rPr lang="en-US" sz="1000" b="1">
                          <a:solidFill>
                            <a:srgbClr val="FFFFFF"/>
                          </a:solidFill>
                          <a:effectLst/>
                          <a:latin typeface="Arial" panose="020B0604020202020204" pitchFamily="34" charset="0"/>
                          <a:ea typeface="Arial" panose="020B0604020202020204" pitchFamily="34" charset="0"/>
                          <a:cs typeface="Times New Roman" panose="02020603050405020304" pitchFamily="18" charset="0"/>
                        </a:rPr>
                        <a:t>Description</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595959"/>
                    </a:solidFill>
                  </a:tcPr>
                </a:tc>
                <a:tc>
                  <a:txBody>
                    <a:bodyPr/>
                    <a:lstStyle/>
                    <a:p>
                      <a:pPr marL="0" marR="0" algn="ctr">
                        <a:lnSpc>
                          <a:spcPct val="106000"/>
                        </a:lnSpc>
                        <a:spcBef>
                          <a:spcPts val="0"/>
                        </a:spcBef>
                        <a:spcAft>
                          <a:spcPts val="0"/>
                        </a:spcAft>
                      </a:pPr>
                      <a:r>
                        <a:rPr lang="en-US" sz="1000" b="1">
                          <a:solidFill>
                            <a:srgbClr val="FFFFFF"/>
                          </a:solidFill>
                          <a:effectLst/>
                          <a:latin typeface="Arial" panose="020B0604020202020204" pitchFamily="34" charset="0"/>
                          <a:ea typeface="Arial" panose="020B0604020202020204" pitchFamily="34" charset="0"/>
                          <a:cs typeface="Times New Roman" panose="02020603050405020304" pitchFamily="18" charset="0"/>
                        </a:rPr>
                        <a:t>Amount Expended (</a:t>
                      </a:r>
                      <a:r>
                        <a:rPr lang="en-US" sz="1000" b="1" strike="sngStrike">
                          <a:solidFill>
                            <a:srgbClr val="FFFFFF"/>
                          </a:solidFill>
                          <a:effectLst/>
                          <a:latin typeface="Arial" panose="020B0604020202020204" pitchFamily="34" charset="0"/>
                          <a:ea typeface="Arial" panose="020B0604020202020204" pitchFamily="34" charset="0"/>
                          <a:cs typeface="Times New Roman" panose="02020603050405020304" pitchFamily="18" charset="0"/>
                        </a:rPr>
                        <a:t>N</a:t>
                      </a:r>
                      <a:r>
                        <a:rPr lang="en-US" sz="1000" b="1">
                          <a:solidFill>
                            <a:srgbClr val="FFFFFF"/>
                          </a:solidFill>
                          <a:effectLst/>
                          <a:latin typeface="Arial" panose="020B0604020202020204" pitchFamily="34" charset="0"/>
                          <a:ea typeface="Arial" panose="020B0604020202020204" pitchFamily="34" charset="0"/>
                          <a:cs typeface="Times New Roman" panose="02020603050405020304" pitchFamily="18" charset="0"/>
                        </a:rPr>
                        <a:t>)</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595959"/>
                    </a:solidFill>
                  </a:tcPr>
                </a:tc>
                <a:extLst>
                  <a:ext uri="{0D108BD9-81ED-4DB2-BD59-A6C34878D82A}">
                    <a16:rowId xmlns:a16="http://schemas.microsoft.com/office/drawing/2014/main" val="3348759678"/>
                  </a:ext>
                </a:extLst>
              </a:tr>
              <a:tr h="207010">
                <a:tc>
                  <a:txBody>
                    <a:bodyPr/>
                    <a:lstStyle/>
                    <a:p>
                      <a:pPr marL="0" marR="0" algn="ctr">
                        <a:lnSpc>
                          <a:spcPct val="106000"/>
                        </a:lnSpc>
                        <a:spcBef>
                          <a:spcPts val="0"/>
                        </a:spcBef>
                        <a:spcAft>
                          <a:spcPts val="0"/>
                        </a:spcAft>
                      </a:pPr>
                      <a:r>
                        <a:rPr lang="en-US" sz="1000" b="1">
                          <a:solidFill>
                            <a:srgbClr val="000000"/>
                          </a:solidFill>
                          <a:effectLst/>
                          <a:latin typeface="Arial" panose="020B0604020202020204" pitchFamily="34" charset="0"/>
                          <a:ea typeface="Arial" panose="020B0604020202020204" pitchFamily="34" charset="0"/>
                          <a:cs typeface="Times New Roman" panose="02020603050405020304" pitchFamily="18" charset="0"/>
                        </a:rPr>
                        <a:t>1</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just">
                        <a:lnSpc>
                          <a:spcPct val="106000"/>
                        </a:lnSpc>
                        <a:spcBef>
                          <a:spcPts val="0"/>
                        </a:spcBef>
                        <a:spcAft>
                          <a:spcPts val="0"/>
                        </a:spcAft>
                      </a:pPr>
                      <a:r>
                        <a:rPr lang="en-US" sz="1000">
                          <a:solidFill>
                            <a:srgbClr val="000000"/>
                          </a:solidFill>
                          <a:effectLst/>
                          <a:latin typeface="Arial" panose="020B0604020202020204" pitchFamily="34" charset="0"/>
                          <a:ea typeface="Arial" panose="020B0604020202020204" pitchFamily="34" charset="0"/>
                          <a:cs typeface="Times New Roman" panose="02020603050405020304" pitchFamily="18" charset="0"/>
                        </a:rPr>
                        <a:t>Security Agencies</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r">
                        <a:lnSpc>
                          <a:spcPct val="106000"/>
                        </a:lnSpc>
                        <a:spcBef>
                          <a:spcPts val="0"/>
                        </a:spcBef>
                        <a:spcAft>
                          <a:spcPts val="0"/>
                        </a:spcAft>
                      </a:pPr>
                      <a:r>
                        <a:rPr lang="en-US" sz="1000">
                          <a:solidFill>
                            <a:srgbClr val="000000"/>
                          </a:solidFill>
                          <a:effectLst/>
                          <a:latin typeface="Arial" panose="020B0604020202020204" pitchFamily="34" charset="0"/>
                          <a:ea typeface="Arial" panose="020B0604020202020204" pitchFamily="34" charset="0"/>
                          <a:cs typeface="Times New Roman" panose="02020603050405020304" pitchFamily="18" charset="0"/>
                        </a:rPr>
                        <a:t>1,220,736,259</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extLst>
                  <a:ext uri="{0D108BD9-81ED-4DB2-BD59-A6C34878D82A}">
                    <a16:rowId xmlns:a16="http://schemas.microsoft.com/office/drawing/2014/main" val="2390932269"/>
                  </a:ext>
                </a:extLst>
              </a:tr>
              <a:tr h="207010">
                <a:tc>
                  <a:txBody>
                    <a:bodyPr/>
                    <a:lstStyle/>
                    <a:p>
                      <a:pPr marL="0" marR="0" algn="ctr">
                        <a:lnSpc>
                          <a:spcPct val="106000"/>
                        </a:lnSpc>
                        <a:spcBef>
                          <a:spcPts val="0"/>
                        </a:spcBef>
                        <a:spcAft>
                          <a:spcPts val="0"/>
                        </a:spcAft>
                      </a:pPr>
                      <a:r>
                        <a:rPr lang="en-US" sz="1000" b="1">
                          <a:solidFill>
                            <a:srgbClr val="000000"/>
                          </a:solidFill>
                          <a:effectLst/>
                          <a:latin typeface="Arial" panose="020B0604020202020204" pitchFamily="34" charset="0"/>
                          <a:ea typeface="Arial" panose="020B0604020202020204" pitchFamily="34" charset="0"/>
                          <a:cs typeface="Times New Roman" panose="02020603050405020304" pitchFamily="18" charset="0"/>
                        </a:rPr>
                        <a:t>2</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just">
                        <a:lnSpc>
                          <a:spcPct val="106000"/>
                        </a:lnSpc>
                        <a:spcBef>
                          <a:spcPts val="0"/>
                        </a:spcBef>
                        <a:spcAft>
                          <a:spcPts val="0"/>
                        </a:spcAft>
                      </a:pPr>
                      <a:r>
                        <a:rPr lang="en-US" sz="1000">
                          <a:solidFill>
                            <a:srgbClr val="000000"/>
                          </a:solidFill>
                          <a:effectLst/>
                          <a:latin typeface="Arial" panose="020B0604020202020204" pitchFamily="34" charset="0"/>
                          <a:ea typeface="Arial" panose="020B0604020202020204" pitchFamily="34" charset="0"/>
                          <a:cs typeface="Times New Roman" panose="02020603050405020304" pitchFamily="18" charset="0"/>
                        </a:rPr>
                        <a:t>Ministry of Foreign Affairs</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r">
                        <a:lnSpc>
                          <a:spcPct val="106000"/>
                        </a:lnSpc>
                        <a:spcBef>
                          <a:spcPts val="0"/>
                        </a:spcBef>
                        <a:spcAft>
                          <a:spcPts val="0"/>
                        </a:spcAft>
                      </a:pPr>
                      <a:r>
                        <a:rPr lang="en-US" sz="1000">
                          <a:solidFill>
                            <a:srgbClr val="000000"/>
                          </a:solidFill>
                          <a:effectLst/>
                          <a:latin typeface="Arial" panose="020B0604020202020204" pitchFamily="34" charset="0"/>
                          <a:ea typeface="Arial" panose="020B0604020202020204" pitchFamily="34" charset="0"/>
                          <a:cs typeface="Times New Roman" panose="02020603050405020304" pitchFamily="18" charset="0"/>
                        </a:rPr>
                        <a:t>213,147,162</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extLst>
                  <a:ext uri="{0D108BD9-81ED-4DB2-BD59-A6C34878D82A}">
                    <a16:rowId xmlns:a16="http://schemas.microsoft.com/office/drawing/2014/main" val="1835429319"/>
                  </a:ext>
                </a:extLst>
              </a:tr>
              <a:tr h="207010">
                <a:tc>
                  <a:txBody>
                    <a:bodyPr/>
                    <a:lstStyle/>
                    <a:p>
                      <a:pPr marL="0" marR="0" algn="ctr">
                        <a:lnSpc>
                          <a:spcPct val="106000"/>
                        </a:lnSpc>
                        <a:spcBef>
                          <a:spcPts val="0"/>
                        </a:spcBef>
                        <a:spcAft>
                          <a:spcPts val="0"/>
                        </a:spcAft>
                      </a:pPr>
                      <a:r>
                        <a:rPr lang="en-US" sz="1000" b="1">
                          <a:solidFill>
                            <a:srgbClr val="000000"/>
                          </a:solidFill>
                          <a:effectLst/>
                          <a:latin typeface="Arial" panose="020B0604020202020204" pitchFamily="34" charset="0"/>
                          <a:ea typeface="Arial" panose="020B0604020202020204" pitchFamily="34" charset="0"/>
                          <a:cs typeface="Times New Roman" panose="02020603050405020304" pitchFamily="18" charset="0"/>
                        </a:rPr>
                        <a:t>3</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just">
                        <a:lnSpc>
                          <a:spcPct val="106000"/>
                        </a:lnSpc>
                        <a:spcBef>
                          <a:spcPts val="0"/>
                        </a:spcBef>
                        <a:spcAft>
                          <a:spcPts val="0"/>
                        </a:spcAft>
                      </a:pPr>
                      <a:r>
                        <a:rPr lang="en-US" sz="1000">
                          <a:solidFill>
                            <a:srgbClr val="000000"/>
                          </a:solidFill>
                          <a:effectLst/>
                          <a:latin typeface="Arial" panose="020B0604020202020204" pitchFamily="34" charset="0"/>
                          <a:ea typeface="Arial" panose="020B0604020202020204" pitchFamily="34" charset="0"/>
                          <a:cs typeface="Times New Roman" panose="02020603050405020304" pitchFamily="18" charset="0"/>
                        </a:rPr>
                        <a:t>Ministry of Information and Culture</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r">
                        <a:lnSpc>
                          <a:spcPct val="106000"/>
                        </a:lnSpc>
                        <a:spcBef>
                          <a:spcPts val="0"/>
                        </a:spcBef>
                        <a:spcAft>
                          <a:spcPts val="0"/>
                        </a:spcAft>
                      </a:pPr>
                      <a:r>
                        <a:rPr lang="en-US" sz="1000">
                          <a:solidFill>
                            <a:srgbClr val="000000"/>
                          </a:solidFill>
                          <a:effectLst/>
                          <a:latin typeface="Arial" panose="020B0604020202020204" pitchFamily="34" charset="0"/>
                          <a:ea typeface="Arial" panose="020B0604020202020204" pitchFamily="34" charset="0"/>
                          <a:cs typeface="Times New Roman" panose="02020603050405020304" pitchFamily="18" charset="0"/>
                        </a:rPr>
                        <a:t>621,286,235</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extLst>
                  <a:ext uri="{0D108BD9-81ED-4DB2-BD59-A6C34878D82A}">
                    <a16:rowId xmlns:a16="http://schemas.microsoft.com/office/drawing/2014/main" val="1012565238"/>
                  </a:ext>
                </a:extLst>
              </a:tr>
              <a:tr h="207010">
                <a:tc>
                  <a:txBody>
                    <a:bodyPr/>
                    <a:lstStyle/>
                    <a:p>
                      <a:pPr marL="0" marR="0" algn="ctr">
                        <a:lnSpc>
                          <a:spcPct val="106000"/>
                        </a:lnSpc>
                        <a:spcBef>
                          <a:spcPts val="0"/>
                        </a:spcBef>
                        <a:spcAft>
                          <a:spcPts val="0"/>
                        </a:spcAft>
                      </a:pPr>
                      <a:r>
                        <a:rPr lang="en-US" sz="1000" b="1">
                          <a:solidFill>
                            <a:srgbClr val="000000"/>
                          </a:solidFill>
                          <a:effectLst/>
                          <a:latin typeface="Arial" panose="020B0604020202020204" pitchFamily="34" charset="0"/>
                          <a:ea typeface="Arial" panose="020B0604020202020204" pitchFamily="34" charset="0"/>
                          <a:cs typeface="Times New Roman" panose="02020603050405020304" pitchFamily="18" charset="0"/>
                        </a:rPr>
                        <a:t>4</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just">
                        <a:lnSpc>
                          <a:spcPct val="106000"/>
                        </a:lnSpc>
                        <a:spcBef>
                          <a:spcPts val="0"/>
                        </a:spcBef>
                        <a:spcAft>
                          <a:spcPts val="0"/>
                        </a:spcAft>
                      </a:pPr>
                      <a:r>
                        <a:rPr lang="en-US" sz="1000">
                          <a:solidFill>
                            <a:srgbClr val="000000"/>
                          </a:solidFill>
                          <a:effectLst/>
                          <a:latin typeface="Arial" panose="020B0604020202020204" pitchFamily="34" charset="0"/>
                          <a:ea typeface="Arial" panose="020B0604020202020204" pitchFamily="34" charset="0"/>
                          <a:cs typeface="Times New Roman" panose="02020603050405020304" pitchFamily="18" charset="0"/>
                        </a:rPr>
                        <a:t>Ministry of Defence</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r">
                        <a:lnSpc>
                          <a:spcPct val="106000"/>
                        </a:lnSpc>
                        <a:spcBef>
                          <a:spcPts val="0"/>
                        </a:spcBef>
                        <a:spcAft>
                          <a:spcPts val="0"/>
                        </a:spcAft>
                      </a:pPr>
                      <a:r>
                        <a:rPr lang="en-US" sz="1000" dirty="0">
                          <a:solidFill>
                            <a:srgbClr val="000000"/>
                          </a:solidFill>
                          <a:effectLst/>
                          <a:latin typeface="Arial" panose="020B0604020202020204" pitchFamily="34" charset="0"/>
                          <a:ea typeface="Arial" panose="020B0604020202020204" pitchFamily="34" charset="0"/>
                          <a:cs typeface="Times New Roman" panose="02020603050405020304" pitchFamily="18" charset="0"/>
                        </a:rPr>
                        <a:t>43,553,400</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extLst>
                  <a:ext uri="{0D108BD9-81ED-4DB2-BD59-A6C34878D82A}">
                    <a16:rowId xmlns:a16="http://schemas.microsoft.com/office/drawing/2014/main" val="2202672129"/>
                  </a:ext>
                </a:extLst>
              </a:tr>
              <a:tr h="207010">
                <a:tc>
                  <a:txBody>
                    <a:bodyPr/>
                    <a:lstStyle/>
                    <a:p>
                      <a:pPr marL="0" marR="0" algn="ctr">
                        <a:lnSpc>
                          <a:spcPct val="106000"/>
                        </a:lnSpc>
                        <a:spcBef>
                          <a:spcPts val="0"/>
                        </a:spcBef>
                        <a:spcAft>
                          <a:spcPts val="0"/>
                        </a:spcAft>
                      </a:pPr>
                      <a:r>
                        <a:rPr lang="en-US" sz="1000" b="1">
                          <a:solidFill>
                            <a:srgbClr val="000000"/>
                          </a:solidFill>
                          <a:effectLst/>
                          <a:latin typeface="Arial" panose="020B0604020202020204" pitchFamily="34" charset="0"/>
                          <a:ea typeface="Arial" panose="020B0604020202020204" pitchFamily="34" charset="0"/>
                          <a:cs typeface="Times New Roman" panose="02020603050405020304" pitchFamily="18" charset="0"/>
                        </a:rPr>
                        <a:t>5</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just">
                        <a:lnSpc>
                          <a:spcPct val="106000"/>
                        </a:lnSpc>
                        <a:spcBef>
                          <a:spcPts val="0"/>
                        </a:spcBef>
                        <a:spcAft>
                          <a:spcPts val="0"/>
                        </a:spcAft>
                      </a:pPr>
                      <a:r>
                        <a:rPr lang="en-US" sz="1000">
                          <a:solidFill>
                            <a:srgbClr val="000000"/>
                          </a:solidFill>
                          <a:effectLst/>
                          <a:latin typeface="Arial" panose="020B0604020202020204" pitchFamily="34" charset="0"/>
                          <a:ea typeface="Arial" panose="020B0604020202020204" pitchFamily="34" charset="0"/>
                          <a:cs typeface="Times New Roman" panose="02020603050405020304" pitchFamily="18" charset="0"/>
                        </a:rPr>
                        <a:t>PTF Secretariat Expenses</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r">
                        <a:lnSpc>
                          <a:spcPct val="106000"/>
                        </a:lnSpc>
                        <a:spcBef>
                          <a:spcPts val="0"/>
                        </a:spcBef>
                        <a:spcAft>
                          <a:spcPts val="0"/>
                        </a:spcAft>
                      </a:pPr>
                      <a:r>
                        <a:rPr lang="en-US" sz="1000" dirty="0">
                          <a:solidFill>
                            <a:srgbClr val="000000"/>
                          </a:solidFill>
                          <a:effectLst/>
                          <a:latin typeface="Arial" panose="020B0604020202020204" pitchFamily="34" charset="0"/>
                          <a:ea typeface="Arial" panose="020B0604020202020204" pitchFamily="34" charset="0"/>
                          <a:cs typeface="Times New Roman" panose="02020603050405020304" pitchFamily="18" charset="0"/>
                        </a:rPr>
                        <a:t>1,005,651,678</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extLst>
                  <a:ext uri="{0D108BD9-81ED-4DB2-BD59-A6C34878D82A}">
                    <a16:rowId xmlns:a16="http://schemas.microsoft.com/office/drawing/2014/main" val="1654590683"/>
                  </a:ext>
                </a:extLst>
              </a:tr>
              <a:tr h="207010">
                <a:tc>
                  <a:txBody>
                    <a:bodyPr/>
                    <a:lstStyle/>
                    <a:p>
                      <a:pPr marL="0" marR="0" algn="ctr">
                        <a:lnSpc>
                          <a:spcPct val="106000"/>
                        </a:lnSpc>
                        <a:spcBef>
                          <a:spcPts val="0"/>
                        </a:spcBef>
                        <a:spcAft>
                          <a:spcPts val="0"/>
                        </a:spcAft>
                      </a:pPr>
                      <a:r>
                        <a:rPr lang="en-US" sz="1000" b="1">
                          <a:solidFill>
                            <a:srgbClr val="000000"/>
                          </a:solidFill>
                          <a:effectLst/>
                          <a:latin typeface="Arial" panose="020B0604020202020204" pitchFamily="34" charset="0"/>
                          <a:ea typeface="Times New Roman" panose="02020603050405020304" pitchFamily="18" charset="0"/>
                          <a:cs typeface="Times New Roman" panose="02020603050405020304" pitchFamily="18" charset="0"/>
                        </a:rPr>
                        <a:t>6</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just">
                        <a:lnSpc>
                          <a:spcPct val="106000"/>
                        </a:lnSpc>
                        <a:spcBef>
                          <a:spcPts val="0"/>
                        </a:spcBef>
                        <a:spcAft>
                          <a:spcPts val="0"/>
                        </a:spcAft>
                      </a:pPr>
                      <a:r>
                        <a:rPr lang="en-US" sz="1000">
                          <a:solidFill>
                            <a:srgbClr val="000000"/>
                          </a:solidFill>
                          <a:effectLst/>
                          <a:latin typeface="Arial" panose="020B0604020202020204" pitchFamily="34" charset="0"/>
                          <a:ea typeface="Arial" panose="020B0604020202020204" pitchFamily="34" charset="0"/>
                          <a:cs typeface="Times New Roman" panose="02020603050405020304" pitchFamily="18" charset="0"/>
                        </a:rPr>
                        <a:t>Health Operations</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r">
                        <a:lnSpc>
                          <a:spcPct val="106000"/>
                        </a:lnSpc>
                        <a:spcBef>
                          <a:spcPts val="0"/>
                        </a:spcBef>
                        <a:spcAft>
                          <a:spcPts val="0"/>
                        </a:spcAft>
                      </a:pPr>
                      <a:r>
                        <a:rPr lang="en-US" sz="1000" dirty="0">
                          <a:solidFill>
                            <a:srgbClr val="000000"/>
                          </a:solidFill>
                          <a:effectLst/>
                          <a:latin typeface="Arial" panose="020B0604020202020204" pitchFamily="34" charset="0"/>
                          <a:ea typeface="Arial" panose="020B0604020202020204" pitchFamily="34" charset="0"/>
                          <a:cs typeface="Times New Roman" panose="02020603050405020304" pitchFamily="18" charset="0"/>
                        </a:rPr>
                        <a:t>5,630,279,304</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extLst>
                  <a:ext uri="{0D108BD9-81ED-4DB2-BD59-A6C34878D82A}">
                    <a16:rowId xmlns:a16="http://schemas.microsoft.com/office/drawing/2014/main" val="2926462870"/>
                  </a:ext>
                </a:extLst>
              </a:tr>
              <a:tr h="349885">
                <a:tc>
                  <a:txBody>
                    <a:bodyPr/>
                    <a:lstStyle/>
                    <a:p>
                      <a:pPr>
                        <a:lnSpc>
                          <a:spcPct val="107000"/>
                        </a:lnSpc>
                      </a:pPr>
                      <a:endParaRPr lang="en-US" sz="1100">
                        <a:effectLst/>
                        <a:latin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ctr">
                        <a:lnSpc>
                          <a:spcPct val="106000"/>
                        </a:lnSpc>
                        <a:spcBef>
                          <a:spcPts val="0"/>
                        </a:spcBef>
                        <a:spcAft>
                          <a:spcPts val="0"/>
                        </a:spcAft>
                      </a:pPr>
                      <a:r>
                        <a:rPr lang="en-US" sz="1000" b="1">
                          <a:solidFill>
                            <a:srgbClr val="000000"/>
                          </a:solidFill>
                          <a:effectLst/>
                          <a:latin typeface="Arial" panose="020B0604020202020204" pitchFamily="34" charset="0"/>
                          <a:ea typeface="Arial" panose="020B0604020202020204" pitchFamily="34" charset="0"/>
                          <a:cs typeface="Times New Roman" panose="02020603050405020304" pitchFamily="18" charset="0"/>
                        </a:rPr>
                        <a:t>Total Expenditure from the PTF Special Account as of 31</a:t>
                      </a:r>
                      <a:r>
                        <a:rPr lang="en-US" sz="1000" b="1" baseline="30000">
                          <a:solidFill>
                            <a:srgbClr val="000000"/>
                          </a:solidFill>
                          <a:effectLst/>
                          <a:latin typeface="Arial" panose="020B0604020202020204" pitchFamily="34" charset="0"/>
                          <a:ea typeface="Arial" panose="020B0604020202020204" pitchFamily="34" charset="0"/>
                          <a:cs typeface="Times New Roman" panose="02020603050405020304" pitchFamily="18" charset="0"/>
                        </a:rPr>
                        <a:t>st</a:t>
                      </a:r>
                      <a:r>
                        <a:rPr lang="en-US" sz="1000" b="1">
                          <a:solidFill>
                            <a:srgbClr val="000000"/>
                          </a:solidFill>
                          <a:effectLst/>
                          <a:latin typeface="Arial" panose="020B0604020202020204" pitchFamily="34" charset="0"/>
                          <a:ea typeface="Arial" panose="020B0604020202020204" pitchFamily="34" charset="0"/>
                          <a:cs typeface="Times New Roman" panose="02020603050405020304" pitchFamily="18" charset="0"/>
                        </a:rPr>
                        <a:t> December 2020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tc>
                  <a:txBody>
                    <a:bodyPr/>
                    <a:lstStyle/>
                    <a:p>
                      <a:pPr marL="0" marR="0" algn="r">
                        <a:lnSpc>
                          <a:spcPct val="106000"/>
                        </a:lnSpc>
                        <a:spcBef>
                          <a:spcPts val="0"/>
                        </a:spcBef>
                        <a:spcAft>
                          <a:spcPts val="0"/>
                        </a:spcAft>
                      </a:pPr>
                      <a:r>
                        <a:rPr lang="en-US" sz="1000" b="1" dirty="0">
                          <a:solidFill>
                            <a:srgbClr val="000000"/>
                          </a:solidFill>
                          <a:effectLst/>
                          <a:latin typeface="Arial" panose="020B0604020202020204" pitchFamily="34" charset="0"/>
                          <a:ea typeface="Arial" panose="020B0604020202020204" pitchFamily="34" charset="0"/>
                          <a:cs typeface="Times New Roman" panose="02020603050405020304" pitchFamily="18" charset="0"/>
                        </a:rPr>
                        <a:t>8,734,654,038</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B086"/>
                    </a:solidFill>
                  </a:tcPr>
                </a:tc>
                <a:extLst>
                  <a:ext uri="{0D108BD9-81ED-4DB2-BD59-A6C34878D82A}">
                    <a16:rowId xmlns:a16="http://schemas.microsoft.com/office/drawing/2014/main" val="3189232049"/>
                  </a:ext>
                </a:extLst>
              </a:tr>
            </a:tbl>
          </a:graphicData>
        </a:graphic>
      </p:graphicFrame>
      <p:sp>
        <p:nvSpPr>
          <p:cNvPr id="7" name="Rectangle 3">
            <a:extLst>
              <a:ext uri="{FF2B5EF4-FFF2-40B4-BE49-F238E27FC236}">
                <a16:creationId xmlns:a16="http://schemas.microsoft.com/office/drawing/2014/main" id="{95B43F26-9C6C-4323-BC41-11D15920AFD6}"/>
              </a:ext>
            </a:extLst>
          </p:cNvPr>
          <p:cNvSpPr>
            <a:spLocks noChangeArrowheads="1"/>
          </p:cNvSpPr>
          <p:nvPr/>
        </p:nvSpPr>
        <p:spPr bwMode="auto">
          <a:xfrm>
            <a:off x="728663" y="2027227"/>
            <a:ext cx="75898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3745"/>
        <p:cNvGrpSpPr/>
        <p:nvPr/>
      </p:nvGrpSpPr>
      <p:grpSpPr>
        <a:xfrm>
          <a:off x="0" y="0"/>
          <a:ext cx="0" cy="0"/>
          <a:chOff x="0" y="0"/>
          <a:chExt cx="0" cy="0"/>
        </a:xfrm>
      </p:grpSpPr>
      <p:pic>
        <p:nvPicPr>
          <p:cNvPr id="3746" name="Google Shape;3746;p7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747" name="Google Shape;3747;p7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78</a:t>
            </a:fld>
            <a:endParaRPr sz="500" b="0" i="0" u="none" strike="noStrike" cap="none">
              <a:solidFill>
                <a:srgbClr val="161616"/>
              </a:solidFill>
              <a:latin typeface="Arial"/>
              <a:ea typeface="Arial"/>
              <a:cs typeface="Arial"/>
              <a:sym typeface="Arial"/>
            </a:endParaRPr>
          </a:p>
        </p:txBody>
      </p:sp>
      <p:sp>
        <p:nvSpPr>
          <p:cNvPr id="3748" name="Google Shape;3748;p7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3749" name="Google Shape;3749;p7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750" name="Google Shape;3750;p7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RESOURCE UTILISATION </a:t>
            </a:r>
            <a:endParaRPr sz="1800" b="1" i="0" u="none" strike="noStrike" cap="none">
              <a:solidFill>
                <a:srgbClr val="FFFFFF"/>
              </a:solidFill>
              <a:latin typeface="Arial"/>
              <a:ea typeface="Arial"/>
              <a:cs typeface="Arial"/>
              <a:sym typeface="Arial"/>
            </a:endParaRPr>
          </a:p>
        </p:txBody>
      </p:sp>
      <p:cxnSp>
        <p:nvCxnSpPr>
          <p:cNvPr id="3751" name="Google Shape;3751;p7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752" name="Google Shape;3752;p76"/>
          <p:cNvGrpSpPr/>
          <p:nvPr/>
        </p:nvGrpSpPr>
        <p:grpSpPr>
          <a:xfrm>
            <a:off x="1269075" y="3380795"/>
            <a:ext cx="0" cy="0"/>
            <a:chOff x="1269075" y="3380795"/>
            <a:chExt cx="0" cy="0"/>
          </a:xfrm>
        </p:grpSpPr>
        <p:cxnSp>
          <p:nvCxnSpPr>
            <p:cNvPr id="3753" name="Google Shape;3753;p76"/>
            <p:cNvCxnSpPr/>
            <p:nvPr/>
          </p:nvCxnSpPr>
          <p:spPr>
            <a:xfrm>
              <a:off x="1269075" y="3380795"/>
              <a:ext cx="0" cy="0"/>
            </a:xfrm>
            <a:prstGeom prst="straightConnector1">
              <a:avLst/>
            </a:prstGeom>
            <a:noFill/>
            <a:ln>
              <a:noFill/>
            </a:ln>
          </p:spPr>
        </p:cxnSp>
        <p:cxnSp>
          <p:nvCxnSpPr>
            <p:cNvPr id="3754" name="Google Shape;3754;p76"/>
            <p:cNvCxnSpPr/>
            <p:nvPr/>
          </p:nvCxnSpPr>
          <p:spPr>
            <a:xfrm>
              <a:off x="1269075" y="3380795"/>
              <a:ext cx="0" cy="0"/>
            </a:xfrm>
            <a:prstGeom prst="straightConnector1">
              <a:avLst/>
            </a:prstGeom>
            <a:noFill/>
            <a:ln>
              <a:noFill/>
            </a:ln>
          </p:spPr>
        </p:cxnSp>
      </p:grpSp>
      <p:sp>
        <p:nvSpPr>
          <p:cNvPr id="3755" name="Google Shape;3755;p7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
        <p:nvSpPr>
          <p:cNvPr id="3756" name="Google Shape;3756;p76"/>
          <p:cNvSpPr txBox="1"/>
          <p:nvPr/>
        </p:nvSpPr>
        <p:spPr>
          <a:xfrm>
            <a:off x="454886" y="1766948"/>
            <a:ext cx="6859228" cy="307777"/>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The donations received from the UN basket funds have been further broken-down into the respective sub-donor organisations that make up the UN basket funds.</a:t>
            </a:r>
            <a:endParaRPr/>
          </a:p>
        </p:txBody>
      </p:sp>
      <p:graphicFrame>
        <p:nvGraphicFramePr>
          <p:cNvPr id="3757" name="Google Shape;3757;p76"/>
          <p:cNvGraphicFramePr/>
          <p:nvPr/>
        </p:nvGraphicFramePr>
        <p:xfrm>
          <a:off x="815102" y="2100548"/>
          <a:ext cx="6138775" cy="3923150"/>
        </p:xfrm>
        <a:graphic>
          <a:graphicData uri="http://schemas.openxmlformats.org/drawingml/2006/table">
            <a:tbl>
              <a:tblPr firstRow="1" firstCol="1" bandRow="1">
                <a:noFill/>
                <a:tableStyleId>{FF75322B-DABF-467D-BC40-7EAB2D41CF18}</a:tableStyleId>
              </a:tblPr>
              <a:tblGrid>
                <a:gridCol w="560600">
                  <a:extLst>
                    <a:ext uri="{9D8B030D-6E8A-4147-A177-3AD203B41FA5}">
                      <a16:colId xmlns:a16="http://schemas.microsoft.com/office/drawing/2014/main" val="20000"/>
                    </a:ext>
                  </a:extLst>
                </a:gridCol>
                <a:gridCol w="3008450">
                  <a:extLst>
                    <a:ext uri="{9D8B030D-6E8A-4147-A177-3AD203B41FA5}">
                      <a16:colId xmlns:a16="http://schemas.microsoft.com/office/drawing/2014/main" val="20001"/>
                    </a:ext>
                  </a:extLst>
                </a:gridCol>
                <a:gridCol w="2569725">
                  <a:extLst>
                    <a:ext uri="{9D8B030D-6E8A-4147-A177-3AD203B41FA5}">
                      <a16:colId xmlns:a16="http://schemas.microsoft.com/office/drawing/2014/main" val="20002"/>
                    </a:ext>
                  </a:extLst>
                </a:gridCol>
              </a:tblGrid>
              <a:tr h="178325">
                <a:tc>
                  <a:txBody>
                    <a:bodyPr/>
                    <a:lstStyle/>
                    <a:p>
                      <a:pPr marL="0" marR="0" lvl="0" indent="0" algn="just" rtl="0">
                        <a:lnSpc>
                          <a:spcPct val="107000"/>
                        </a:lnSpc>
                        <a:spcBef>
                          <a:spcPts val="0"/>
                        </a:spcBef>
                        <a:spcAft>
                          <a:spcPts val="0"/>
                        </a:spcAft>
                        <a:buNone/>
                      </a:pPr>
                      <a:r>
                        <a:rPr lang="en-US" sz="1000" b="1">
                          <a:solidFill>
                            <a:schemeClr val="lt1"/>
                          </a:solidFill>
                          <a:latin typeface="Arial"/>
                          <a:ea typeface="Arial"/>
                          <a:cs typeface="Arial"/>
                          <a:sym typeface="Arial"/>
                        </a:rPr>
                        <a:t>S/N</a:t>
                      </a:r>
                      <a:endParaRPr sz="1000" b="1">
                        <a:solidFill>
                          <a:schemeClr val="lt1"/>
                        </a:solidFill>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chemeClr val="lt1"/>
                          </a:solidFill>
                          <a:latin typeface="Arial"/>
                          <a:ea typeface="Arial"/>
                          <a:cs typeface="Arial"/>
                          <a:sym typeface="Arial"/>
                        </a:rPr>
                        <a:t>*UN Basket Donor Partner</a:t>
                      </a:r>
                      <a:endParaRPr sz="1000" b="1">
                        <a:solidFill>
                          <a:schemeClr val="lt1"/>
                        </a:solidFill>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chemeClr val="lt1"/>
                          </a:solidFill>
                          <a:latin typeface="Arial"/>
                          <a:ea typeface="Arial"/>
                          <a:cs typeface="Arial"/>
                          <a:sym typeface="Arial"/>
                        </a:rPr>
                        <a:t>Amount Donated (</a:t>
                      </a:r>
                      <a:r>
                        <a:rPr lang="en-US" sz="1000" b="1" strike="sngStrike">
                          <a:solidFill>
                            <a:schemeClr val="lt1"/>
                          </a:solidFill>
                          <a:latin typeface="Arial"/>
                          <a:ea typeface="Arial"/>
                          <a:cs typeface="Arial"/>
                          <a:sym typeface="Arial"/>
                        </a:rPr>
                        <a:t>N</a:t>
                      </a:r>
                      <a:r>
                        <a:rPr lang="en-US" sz="1000" b="1">
                          <a:solidFill>
                            <a:schemeClr val="lt1"/>
                          </a:solidFill>
                          <a:latin typeface="Arial"/>
                          <a:ea typeface="Arial"/>
                          <a:cs typeface="Arial"/>
                          <a:sym typeface="Arial"/>
                        </a:rPr>
                        <a:t>)</a:t>
                      </a:r>
                      <a:endParaRPr sz="1000" b="1">
                        <a:solidFill>
                          <a:schemeClr val="lt1"/>
                        </a:solidFill>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UN country Team</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01"/>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AP Maersk</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72,000,000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02"/>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Aliko Dangote Foundation</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1,368,000,000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03"/>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4</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European Union</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19,550,000,000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04"/>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5</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Government of Switzerland</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144,000,000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05"/>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6</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Bill and Melinda Gates Foundation</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360,000,000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06"/>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7</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Macarthur Foundation</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144,000,000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07"/>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8</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Government of Norway</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36,000,000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08"/>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9</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Government of Canada</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09"/>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10</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World food Programme</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45,000,000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10"/>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11</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UNFPA</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103,500,000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11"/>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12</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UNAIDS</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19,800,000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12"/>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13</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UNHCR</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22,500,000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13"/>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14</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UN Women</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20,250,000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14"/>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15</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UNICEF</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67,500,000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15"/>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16</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UNESCO</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13,500,000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16"/>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17</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dirty="0">
                          <a:solidFill>
                            <a:schemeClr val="dk1"/>
                          </a:solidFill>
                          <a:latin typeface="Arial"/>
                          <a:ea typeface="Arial"/>
                          <a:cs typeface="Arial"/>
                          <a:sym typeface="Arial"/>
                        </a:rPr>
                        <a:t>UNDP</a:t>
                      </a:r>
                      <a:endParaRPr sz="1200" dirty="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630,000,000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17"/>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18</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IOM</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45,000,000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18"/>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19</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ILO</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11,250,000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19"/>
                  </a:ext>
                </a:extLst>
              </a:tr>
              <a:tr h="1783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20</a:t>
                      </a:r>
                      <a:endParaRPr sz="1200">
                        <a:solidFill>
                          <a:schemeClr val="dk1"/>
                        </a:solidFill>
                        <a:latin typeface="Arial"/>
                        <a:ea typeface="Arial"/>
                        <a:cs typeface="Arial"/>
                        <a:sym typeface="Arial"/>
                      </a:endParaRPr>
                    </a:p>
                  </a:txBody>
                  <a:tcPr marL="68575" marR="68575" marT="0" marB="0">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latin typeface="Arial"/>
                          <a:ea typeface="Arial"/>
                          <a:cs typeface="Arial"/>
                          <a:sym typeface="Arial"/>
                        </a:rPr>
                        <a:t>FAO</a:t>
                      </a:r>
                      <a:endParaRPr sz="1200">
                        <a:solidFill>
                          <a:schemeClr val="dk1"/>
                        </a:solidFill>
                        <a:latin typeface="Arial"/>
                        <a:ea typeface="Arial"/>
                        <a:cs typeface="Arial"/>
                        <a:sym typeface="Arial"/>
                      </a:endParaRPr>
                    </a:p>
                  </a:txBody>
                  <a:tcPr marL="68575" marR="68575" marT="0" marB="0" anchor="b">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19,800,000</a:t>
                      </a:r>
                      <a:endParaRPr sz="1200">
                        <a:solidFill>
                          <a:schemeClr val="dk1"/>
                        </a:solidFill>
                        <a:latin typeface="Arial"/>
                        <a:ea typeface="Arial"/>
                        <a:cs typeface="Arial"/>
                        <a:sym typeface="Arial"/>
                      </a:endParaRPr>
                    </a:p>
                  </a:txBody>
                  <a:tcPr marL="68575" marR="68575" marT="0" marB="0" anchor="b">
                    <a:solidFill>
                      <a:srgbClr val="FFB086"/>
                    </a:solidFill>
                  </a:tcPr>
                </a:tc>
                <a:extLst>
                  <a:ext uri="{0D108BD9-81ED-4DB2-BD59-A6C34878D82A}">
                    <a16:rowId xmlns:a16="http://schemas.microsoft.com/office/drawing/2014/main" val="10020"/>
                  </a:ext>
                </a:extLst>
              </a:tr>
              <a:tr h="178325">
                <a:tc gridSpan="2">
                  <a:txBody>
                    <a:bodyPr/>
                    <a:lstStyle/>
                    <a:p>
                      <a:pPr marL="0" marR="0" lvl="0" indent="0" algn="r" rtl="0">
                        <a:lnSpc>
                          <a:spcPct val="107000"/>
                        </a:lnSpc>
                        <a:spcBef>
                          <a:spcPts val="0"/>
                        </a:spcBef>
                        <a:spcAft>
                          <a:spcPts val="0"/>
                        </a:spcAft>
                        <a:buNone/>
                      </a:pPr>
                      <a:r>
                        <a:rPr lang="en-US" sz="1000" b="1">
                          <a:solidFill>
                            <a:schemeClr val="dk1"/>
                          </a:solidFill>
                          <a:latin typeface="Arial"/>
                          <a:ea typeface="Arial"/>
                          <a:cs typeface="Arial"/>
                          <a:sym typeface="Arial"/>
                        </a:rPr>
                        <a:t>Total</a:t>
                      </a:r>
                      <a:endParaRPr sz="1000" b="1">
                        <a:solidFill>
                          <a:schemeClr val="dk1"/>
                        </a:solidFill>
                        <a:latin typeface="Arial"/>
                        <a:ea typeface="Arial"/>
                        <a:cs typeface="Arial"/>
                        <a:sym typeface="Arial"/>
                      </a:endParaRPr>
                    </a:p>
                  </a:txBody>
                  <a:tcPr marL="68575" marR="68575" marT="0" marB="0" anchor="ctr">
                    <a:solidFill>
                      <a:srgbClr val="FFB086"/>
                    </a:solidFill>
                  </a:tcPr>
                </a:tc>
                <a:tc hMerge="1">
                  <a:txBody>
                    <a:bodyPr/>
                    <a:lstStyle/>
                    <a:p>
                      <a:endParaRPr lang="en-US"/>
                    </a:p>
                  </a:txBody>
                  <a:tcPr/>
                </a:tc>
                <a:tc>
                  <a:txBody>
                    <a:bodyPr/>
                    <a:lstStyle/>
                    <a:p>
                      <a:pPr marL="0" marR="0" lvl="0" indent="0" algn="ctr" rtl="0">
                        <a:lnSpc>
                          <a:spcPct val="107000"/>
                        </a:lnSpc>
                        <a:spcBef>
                          <a:spcPts val="0"/>
                        </a:spcBef>
                        <a:spcAft>
                          <a:spcPts val="0"/>
                        </a:spcAft>
                        <a:buNone/>
                      </a:pPr>
                      <a:r>
                        <a:rPr lang="en-US" sz="996" b="1" dirty="0">
                          <a:solidFill>
                            <a:schemeClr val="dk1"/>
                          </a:solidFill>
                          <a:latin typeface="Arial"/>
                          <a:ea typeface="Arial"/>
                          <a:cs typeface="Arial"/>
                          <a:sym typeface="Arial"/>
                        </a:rPr>
                        <a:t>22,672,100,000</a:t>
                      </a:r>
                      <a:endParaRPr sz="1000"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1"/>
                  </a:ext>
                </a:extLst>
              </a:tr>
            </a:tbl>
          </a:graphicData>
        </a:graphic>
      </p:graphicFrame>
      <p:sp>
        <p:nvSpPr>
          <p:cNvPr id="3758" name="Google Shape;3758;p76"/>
          <p:cNvSpPr txBox="1"/>
          <p:nvPr/>
        </p:nvSpPr>
        <p:spPr>
          <a:xfrm>
            <a:off x="815102" y="6023601"/>
            <a:ext cx="6859228" cy="307777"/>
          </a:xfrm>
          <a:prstGeom prst="rect">
            <a:avLst/>
          </a:prstGeom>
          <a:noFill/>
          <a:ln>
            <a:noFill/>
          </a:ln>
        </p:spPr>
        <p:txBody>
          <a:bodyPr spcFirstLastPara="1" wrap="square" lIns="0" tIns="0" rIns="0" bIns="0" anchor="t" anchorCtr="0">
            <a:spAutoFit/>
          </a:bodyPr>
          <a:lstStyle/>
          <a:p>
            <a:pPr marL="171450" marR="0" lvl="0" indent="-171450" algn="l" rtl="0">
              <a:spcBef>
                <a:spcPts val="0"/>
              </a:spcBef>
              <a:spcAft>
                <a:spcPts val="0"/>
              </a:spcAft>
              <a:buFont typeface="Arial" panose="020B0604020202020204" pitchFamily="34" charset="0"/>
              <a:buChar char="•"/>
            </a:pPr>
            <a:r>
              <a:rPr lang="en-US" sz="1000" i="1" dirty="0">
                <a:solidFill>
                  <a:schemeClr val="dk1"/>
                </a:solidFill>
                <a:latin typeface="Arial"/>
                <a:ea typeface="Arial"/>
                <a:cs typeface="Arial"/>
                <a:sym typeface="Arial"/>
              </a:rPr>
              <a:t>Note that all figures indicated above are based on information from the UNDP dashboard</a:t>
            </a:r>
          </a:p>
          <a:p>
            <a:pPr marL="171450" marR="0" lvl="0" indent="-171450" algn="l" rtl="0">
              <a:spcBef>
                <a:spcPts val="0"/>
              </a:spcBef>
              <a:spcAft>
                <a:spcPts val="0"/>
              </a:spcAft>
              <a:buFont typeface="Arial" panose="020B0604020202020204" pitchFamily="34" charset="0"/>
              <a:buChar char="•"/>
            </a:pPr>
            <a:r>
              <a:rPr lang="en-US" sz="1000" i="1" dirty="0">
                <a:solidFill>
                  <a:schemeClr val="dk1"/>
                </a:solidFill>
              </a:rPr>
              <a:t>Funds are used directly by the donors and not deposited to the PTF</a:t>
            </a:r>
            <a:endParaRPr sz="1000" dirty="0">
              <a:solidFill>
                <a:schemeClr val="dk1"/>
              </a:solidFill>
              <a:latin typeface="Arial"/>
              <a:ea typeface="Arial"/>
              <a:cs typeface="Arial"/>
              <a:sym typeface="Arial"/>
            </a:endParaRPr>
          </a:p>
        </p:txBody>
      </p:sp>
      <p:sp>
        <p:nvSpPr>
          <p:cNvPr id="3765" name="Google Shape;3765;p76"/>
          <p:cNvSpPr txBox="1"/>
          <p:nvPr/>
        </p:nvSpPr>
        <p:spPr>
          <a:xfrm>
            <a:off x="839578" y="12103878"/>
            <a:ext cx="6114320"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900"/>
              <a:buFont typeface="Arial"/>
              <a:buNone/>
            </a:pPr>
            <a:r>
              <a:rPr lang="en-US" sz="900" b="1" i="1" u="none" strike="noStrike" cap="none" dirty="0">
                <a:solidFill>
                  <a:srgbClr val="000000"/>
                </a:solidFill>
                <a:latin typeface="Arial"/>
                <a:ea typeface="Arial"/>
                <a:cs typeface="Arial"/>
                <a:sym typeface="Arial"/>
              </a:rPr>
              <a:t>* Source: UNDP dashboard</a:t>
            </a:r>
            <a:endParaRPr dirty="0"/>
          </a:p>
        </p:txBody>
      </p:sp>
      <p:sp>
        <p:nvSpPr>
          <p:cNvPr id="3" name="TextBox 2">
            <a:extLst>
              <a:ext uri="{FF2B5EF4-FFF2-40B4-BE49-F238E27FC236}">
                <a16:creationId xmlns:a16="http://schemas.microsoft.com/office/drawing/2014/main" id="{8F3432E9-48E1-4750-B017-4D85A12CE80D}"/>
              </a:ext>
            </a:extLst>
          </p:cNvPr>
          <p:cNvSpPr txBox="1"/>
          <p:nvPr/>
        </p:nvSpPr>
        <p:spPr>
          <a:xfrm flipH="1">
            <a:off x="865331" y="6331378"/>
            <a:ext cx="6448783" cy="307777"/>
          </a:xfrm>
          <a:prstGeom prst="rect">
            <a:avLst/>
          </a:prstGeom>
          <a:noFill/>
        </p:spPr>
        <p:txBody>
          <a:bodyPr wrap="square" rtlCol="0">
            <a:spAutoFit/>
          </a:bodyPr>
          <a:lstStyle/>
          <a:p>
            <a:r>
              <a:rPr lang="en-US" b="1" dirty="0"/>
              <a:t>Budget  Breakdown for PTF Special Account</a:t>
            </a:r>
          </a:p>
        </p:txBody>
      </p:sp>
      <p:sp>
        <p:nvSpPr>
          <p:cNvPr id="4" name="TextBox 3">
            <a:extLst>
              <a:ext uri="{FF2B5EF4-FFF2-40B4-BE49-F238E27FC236}">
                <a16:creationId xmlns:a16="http://schemas.microsoft.com/office/drawing/2014/main" id="{EB4B19DC-8807-4EEF-BE14-7A056ABEB4FA}"/>
              </a:ext>
            </a:extLst>
          </p:cNvPr>
          <p:cNvSpPr txBox="1"/>
          <p:nvPr/>
        </p:nvSpPr>
        <p:spPr>
          <a:xfrm>
            <a:off x="0" y="9705886"/>
            <a:ext cx="7666181" cy="430887"/>
          </a:xfrm>
          <a:prstGeom prst="rect">
            <a:avLst/>
          </a:prstGeom>
          <a:noFill/>
        </p:spPr>
        <p:txBody>
          <a:bodyPr wrap="square" rtlCol="0">
            <a:spAutoFit/>
          </a:bodyPr>
          <a:lstStyle/>
          <a:p>
            <a:r>
              <a:rPr lang="en-US" sz="1100" dirty="0"/>
              <a:t>The 2020 budget represents the amount FGN released to MDAs as part of their annual budget  to support the response.</a:t>
            </a:r>
          </a:p>
          <a:p>
            <a:r>
              <a:rPr lang="en-US" sz="1100" dirty="0"/>
              <a:t> Of the N32billion budgeted for MDAs under the PTF Special Account/Levy, N22billion representing 68% was released.</a:t>
            </a:r>
          </a:p>
        </p:txBody>
      </p:sp>
      <p:graphicFrame>
        <p:nvGraphicFramePr>
          <p:cNvPr id="19" name="Table 18">
            <a:extLst>
              <a:ext uri="{FF2B5EF4-FFF2-40B4-BE49-F238E27FC236}">
                <a16:creationId xmlns:a16="http://schemas.microsoft.com/office/drawing/2014/main" id="{EE7078EB-0096-46D0-97CF-CE70230C70C7}"/>
              </a:ext>
            </a:extLst>
          </p:cNvPr>
          <p:cNvGraphicFramePr>
            <a:graphicFrameLocks noGrp="1"/>
          </p:cNvGraphicFramePr>
          <p:nvPr>
            <p:extLst>
              <p:ext uri="{D42A27DB-BD31-4B8C-83A1-F6EECF244321}">
                <p14:modId xmlns:p14="http://schemas.microsoft.com/office/powerpoint/2010/main" val="3299564600"/>
              </p:ext>
            </p:extLst>
          </p:nvPr>
        </p:nvGraphicFramePr>
        <p:xfrm>
          <a:off x="873447" y="6577053"/>
          <a:ext cx="6080430" cy="3166872"/>
        </p:xfrm>
        <a:graphic>
          <a:graphicData uri="http://schemas.openxmlformats.org/drawingml/2006/table">
            <a:tbl>
              <a:tblPr/>
              <a:tblGrid>
                <a:gridCol w="1571930">
                  <a:extLst>
                    <a:ext uri="{9D8B030D-6E8A-4147-A177-3AD203B41FA5}">
                      <a16:colId xmlns:a16="http://schemas.microsoft.com/office/drawing/2014/main" val="122838157"/>
                    </a:ext>
                  </a:extLst>
                </a:gridCol>
                <a:gridCol w="1245235">
                  <a:extLst>
                    <a:ext uri="{9D8B030D-6E8A-4147-A177-3AD203B41FA5}">
                      <a16:colId xmlns:a16="http://schemas.microsoft.com/office/drawing/2014/main" val="968608765"/>
                    </a:ext>
                  </a:extLst>
                </a:gridCol>
                <a:gridCol w="1326515">
                  <a:extLst>
                    <a:ext uri="{9D8B030D-6E8A-4147-A177-3AD203B41FA5}">
                      <a16:colId xmlns:a16="http://schemas.microsoft.com/office/drawing/2014/main" val="3837544441"/>
                    </a:ext>
                  </a:extLst>
                </a:gridCol>
                <a:gridCol w="1314450">
                  <a:extLst>
                    <a:ext uri="{9D8B030D-6E8A-4147-A177-3AD203B41FA5}">
                      <a16:colId xmlns:a16="http://schemas.microsoft.com/office/drawing/2014/main" val="229848264"/>
                    </a:ext>
                  </a:extLst>
                </a:gridCol>
                <a:gridCol w="622300">
                  <a:extLst>
                    <a:ext uri="{9D8B030D-6E8A-4147-A177-3AD203B41FA5}">
                      <a16:colId xmlns:a16="http://schemas.microsoft.com/office/drawing/2014/main" val="1801726132"/>
                    </a:ext>
                  </a:extLst>
                </a:gridCol>
              </a:tblGrid>
              <a:tr h="183515">
                <a:tc>
                  <a:txBody>
                    <a:bodyPr/>
                    <a:lstStyle/>
                    <a:p>
                      <a:pPr marL="0" marR="0" algn="ctr" fontAlgn="b">
                        <a:lnSpc>
                          <a:spcPct val="107000"/>
                        </a:lnSpc>
                        <a:spcBef>
                          <a:spcPts val="0"/>
                        </a:spcBef>
                        <a:spcAft>
                          <a:spcPts val="0"/>
                        </a:spcAft>
                      </a:pPr>
                      <a:r>
                        <a:rPr lang="en-US" sz="1100">
                          <a:solidFill>
                            <a:srgbClr val="FFFFFF"/>
                          </a:solidFill>
                          <a:effectLst/>
                          <a:latin typeface="Arial" panose="020B0604020202020204" pitchFamily="34" charset="0"/>
                          <a:ea typeface="Arial" panose="020B0604020202020204" pitchFamily="34" charset="0"/>
                          <a:cs typeface="Times New Roman" panose="02020603050405020304" pitchFamily="18" charset="0"/>
                        </a:rPr>
                        <a:t>Agency</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6600"/>
                    </a:solidFill>
                  </a:tcPr>
                </a:tc>
                <a:tc>
                  <a:txBody>
                    <a:bodyPr/>
                    <a:lstStyle/>
                    <a:p>
                      <a:pPr marL="0" marR="0" algn="ctr" fontAlgn="b">
                        <a:lnSpc>
                          <a:spcPct val="107000"/>
                        </a:lnSpc>
                        <a:spcBef>
                          <a:spcPts val="0"/>
                        </a:spcBef>
                        <a:spcAft>
                          <a:spcPts val="0"/>
                        </a:spcAft>
                      </a:pPr>
                      <a:r>
                        <a:rPr lang="en-US" sz="1100">
                          <a:solidFill>
                            <a:srgbClr val="FFFFFF"/>
                          </a:solidFill>
                          <a:effectLst/>
                          <a:latin typeface="Arial" panose="020B0604020202020204" pitchFamily="34" charset="0"/>
                          <a:ea typeface="Arial" panose="020B0604020202020204" pitchFamily="34" charset="0"/>
                          <a:cs typeface="Times New Roman" panose="02020603050405020304" pitchFamily="18" charset="0"/>
                        </a:rPr>
                        <a:t>Budget</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6600"/>
                    </a:solidFill>
                  </a:tcPr>
                </a:tc>
                <a:tc>
                  <a:txBody>
                    <a:bodyPr/>
                    <a:lstStyle/>
                    <a:p>
                      <a:pPr marL="0" marR="0" algn="ctr" fontAlgn="b">
                        <a:lnSpc>
                          <a:spcPct val="107000"/>
                        </a:lnSpc>
                        <a:spcBef>
                          <a:spcPts val="0"/>
                        </a:spcBef>
                        <a:spcAft>
                          <a:spcPts val="0"/>
                        </a:spcAft>
                      </a:pPr>
                      <a:r>
                        <a:rPr lang="en-US" sz="1100">
                          <a:solidFill>
                            <a:srgbClr val="FFFFFF"/>
                          </a:solidFill>
                          <a:effectLst/>
                          <a:latin typeface="Arial" panose="020B0604020202020204" pitchFamily="34" charset="0"/>
                          <a:ea typeface="Arial" panose="020B0604020202020204" pitchFamily="34" charset="0"/>
                          <a:cs typeface="Times New Roman" panose="02020603050405020304" pitchFamily="18" charset="0"/>
                        </a:rPr>
                        <a:t>2020 Budget Release</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6600"/>
                    </a:solidFill>
                  </a:tcPr>
                </a:tc>
                <a:tc>
                  <a:txBody>
                    <a:bodyPr/>
                    <a:lstStyle/>
                    <a:p>
                      <a:pPr marL="0" marR="0" algn="ctr" fontAlgn="b">
                        <a:lnSpc>
                          <a:spcPct val="107000"/>
                        </a:lnSpc>
                        <a:spcBef>
                          <a:spcPts val="0"/>
                        </a:spcBef>
                        <a:spcAft>
                          <a:spcPts val="0"/>
                        </a:spcAft>
                      </a:pPr>
                      <a:r>
                        <a:rPr lang="en-US" sz="1100">
                          <a:solidFill>
                            <a:srgbClr val="FFFFFF"/>
                          </a:solidFill>
                          <a:effectLst/>
                          <a:latin typeface="Arial" panose="020B0604020202020204" pitchFamily="34" charset="0"/>
                          <a:ea typeface="Arial" panose="020B0604020202020204" pitchFamily="34" charset="0"/>
                          <a:cs typeface="Times New Roman" panose="02020603050405020304" pitchFamily="18" charset="0"/>
                        </a:rPr>
                        <a:t>PTF Special Account/Levy</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6600"/>
                    </a:solidFill>
                  </a:tcPr>
                </a:tc>
                <a:tc>
                  <a:txBody>
                    <a:bodyPr/>
                    <a:lstStyle/>
                    <a:p>
                      <a:pPr marL="0" marR="0" algn="ctr" fontAlgn="b">
                        <a:lnSpc>
                          <a:spcPct val="107000"/>
                        </a:lnSpc>
                        <a:spcBef>
                          <a:spcPts val="0"/>
                        </a:spcBef>
                        <a:spcAft>
                          <a:spcPts val="0"/>
                        </a:spcAft>
                      </a:pPr>
                      <a:r>
                        <a:rPr lang="en-US" sz="1100">
                          <a:solidFill>
                            <a:srgbClr val="FFFFFF"/>
                          </a:solidFill>
                          <a:effectLst/>
                          <a:latin typeface="Arial" panose="020B0604020202020204" pitchFamily="34" charset="0"/>
                          <a:ea typeface="Arial" panose="020B0604020202020204" pitchFamily="34" charset="0"/>
                          <a:cs typeface="Times New Roman" panose="02020603050405020304" pitchFamily="18" charset="0"/>
                        </a:rPr>
                        <a:t>%</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6600"/>
                    </a:solidFill>
                  </a:tcPr>
                </a:tc>
                <a:extLst>
                  <a:ext uri="{0D108BD9-81ED-4DB2-BD59-A6C34878D82A}">
                    <a16:rowId xmlns:a16="http://schemas.microsoft.com/office/drawing/2014/main" val="2707012323"/>
                  </a:ext>
                </a:extLst>
              </a:tr>
              <a:tr h="34099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Health Infrastructure</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48,926,123,085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14,432,492,512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58.32%</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3720937478"/>
                  </a:ext>
                </a:extLst>
              </a:tr>
              <a:tr h="17716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Health Operations</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21,639,869,976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15,147,908,983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25.79%</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3635069167"/>
                  </a:ext>
                </a:extLst>
              </a:tr>
              <a:tr h="17716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Immigration Service</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225,000,000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135,000,000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0.27%</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4120183608"/>
                  </a:ext>
                </a:extLst>
              </a:tr>
              <a:tr h="17716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NEMA</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4,458,566,666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2,229,283,333</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5.31%</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3488288792"/>
                  </a:ext>
                </a:extLst>
              </a:tr>
              <a:tr h="17716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Aviation</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652,000,000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326,000,000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a:lnSpc>
                          <a:spcPct val="107000"/>
                        </a:lnSpc>
                      </a:pPr>
                      <a:endParaRPr lang="en-US" sz="1100">
                        <a:effectLst/>
                        <a:latin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Times New Roman" panose="02020603050405020304" pitchFamily="18" charset="0"/>
                          <a:cs typeface="Times New Roman" panose="02020603050405020304" pitchFamily="18" charset="0"/>
                        </a:rPr>
                        <a:t>0.78%</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593545940"/>
                  </a:ext>
                </a:extLst>
              </a:tr>
              <a:tr h="17716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Information</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1,427,612,700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427,612,700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785,858,095</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1.70%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3850875108"/>
                  </a:ext>
                </a:extLst>
              </a:tr>
              <a:tr h="17716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FMHDS</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551,416,000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165,424,800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effectLst/>
                          <a:latin typeface="Arial" panose="020B0604020202020204" pitchFamily="34" charset="0"/>
                          <a:ea typeface="Times New Roman" panose="02020603050405020304" pitchFamily="18" charset="0"/>
                          <a:cs typeface="Times New Roman" panose="02020603050405020304" pitchFamily="18" charset="0"/>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Times New Roman" panose="02020603050405020304" pitchFamily="18" charset="0"/>
                          <a:cs typeface="Times New Roman" panose="02020603050405020304" pitchFamily="18" charset="0"/>
                        </a:rPr>
                        <a:t>0.66%</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121008819"/>
                  </a:ext>
                </a:extLst>
              </a:tr>
              <a:tr h="17716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Foreign Affairs</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500,000,000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250,000,000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0.60%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2061488455"/>
                  </a:ext>
                </a:extLst>
              </a:tr>
              <a:tr h="17716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NIMASA</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6,890,000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2,067,000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effectLst/>
                          <a:latin typeface="Arial" panose="020B0604020202020204" pitchFamily="34" charset="0"/>
                          <a:ea typeface="Times New Roman" panose="02020603050405020304" pitchFamily="18" charset="0"/>
                          <a:cs typeface="Times New Roman" panose="02020603050405020304" pitchFamily="18" charset="0"/>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Times New Roman" panose="02020603050405020304" pitchFamily="18" charset="0"/>
                          <a:cs typeface="Times New Roman" panose="02020603050405020304" pitchFamily="18" charset="0"/>
                        </a:rPr>
                        <a:t>0.01%</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1303080097"/>
                  </a:ext>
                </a:extLst>
              </a:tr>
              <a:tr h="17716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Environment</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493,000,000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147,900,000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effectLst/>
                          <a:latin typeface="Arial" panose="020B0604020202020204" pitchFamily="34" charset="0"/>
                          <a:ea typeface="Times New Roman" panose="02020603050405020304" pitchFamily="18" charset="0"/>
                          <a:cs typeface="Times New Roman" panose="02020603050405020304" pitchFamily="18" charset="0"/>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Times New Roman" panose="02020603050405020304" pitchFamily="18" charset="0"/>
                          <a:cs typeface="Times New Roman" panose="02020603050405020304" pitchFamily="18" charset="0"/>
                        </a:rPr>
                        <a:t>0.59%</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3594103419"/>
                  </a:ext>
                </a:extLst>
              </a:tr>
              <a:tr h="17716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NPA</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22,111,000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6,633,300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effectLst/>
                          <a:latin typeface="Arial" panose="020B0604020202020204" pitchFamily="34" charset="0"/>
                          <a:ea typeface="Times New Roman" panose="02020603050405020304" pitchFamily="18" charset="0"/>
                          <a:cs typeface="Times New Roman" panose="02020603050405020304" pitchFamily="18" charset="0"/>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Times New Roman" panose="02020603050405020304" pitchFamily="18" charset="0"/>
                          <a:cs typeface="Times New Roman" panose="02020603050405020304" pitchFamily="18" charset="0"/>
                        </a:rPr>
                        <a:t>0.03%</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4270216483"/>
                  </a:ext>
                </a:extLst>
              </a:tr>
              <a:tr h="17716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FMITI</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430,000,000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129,000,000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effectLst/>
                          <a:latin typeface="Arial" panose="020B0604020202020204" pitchFamily="34" charset="0"/>
                          <a:ea typeface="Times New Roman" panose="02020603050405020304" pitchFamily="18" charset="0"/>
                          <a:cs typeface="Times New Roman" panose="02020603050405020304" pitchFamily="18" charset="0"/>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Times New Roman" panose="02020603050405020304" pitchFamily="18" charset="0"/>
                          <a:cs typeface="Times New Roman" panose="02020603050405020304" pitchFamily="18" charset="0"/>
                        </a:rPr>
                        <a:t>0.51%</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1738284902"/>
                  </a:ext>
                </a:extLst>
              </a:tr>
              <a:tr h="17716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MOD (Omitted)</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43,700,000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43,700,000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0.05%</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3650842362"/>
                  </a:ext>
                </a:extLst>
              </a:tr>
              <a:tr h="177165">
                <a:tc>
                  <a:txBody>
                    <a:bodyPr/>
                    <a:lstStyle/>
                    <a:p>
                      <a:pPr marL="0" marR="0"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Task Force</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   4,518,850,000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     3,571,380,000</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a:solidFill>
                            <a:srgbClr val="000000"/>
                          </a:solidFill>
                          <a:effectLst/>
                          <a:latin typeface="Arial" panose="020B0604020202020204" pitchFamily="34" charset="0"/>
                          <a:ea typeface="Arial" panose="020B0604020202020204" pitchFamily="34" charset="0"/>
                          <a:cs typeface="Times New Roman" panose="02020603050405020304" pitchFamily="18" charset="0"/>
                        </a:rPr>
                        <a:t>5.39%</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2363359966"/>
                  </a:ext>
                </a:extLst>
              </a:tr>
              <a:tr h="183515">
                <a:tc>
                  <a:txBody>
                    <a:bodyPr/>
                    <a:lstStyle/>
                    <a:p>
                      <a:pPr marL="0" marR="0" fontAlgn="b">
                        <a:lnSpc>
                          <a:spcPct val="107000"/>
                        </a:lnSpc>
                        <a:spcBef>
                          <a:spcPts val="0"/>
                        </a:spcBef>
                        <a:spcAft>
                          <a:spcPts val="0"/>
                        </a:spcAft>
                      </a:pPr>
                      <a:r>
                        <a:rPr lang="en-US" sz="1100" b="1">
                          <a:solidFill>
                            <a:srgbClr val="000000"/>
                          </a:solidFill>
                          <a:effectLst/>
                          <a:latin typeface="Arial" panose="020B0604020202020204" pitchFamily="34" charset="0"/>
                          <a:ea typeface="Arial" panose="020B0604020202020204" pitchFamily="34" charset="0"/>
                          <a:cs typeface="Times New Roman" panose="02020603050405020304" pitchFamily="18" charset="0"/>
                        </a:rPr>
                        <a:t>Grand Total</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b="1">
                          <a:solidFill>
                            <a:srgbClr val="000000"/>
                          </a:solidFill>
                          <a:effectLst/>
                          <a:latin typeface="Arial" panose="020B0604020202020204" pitchFamily="34" charset="0"/>
                          <a:ea typeface="Arial" panose="020B0604020202020204" pitchFamily="34" charset="0"/>
                          <a:cs typeface="Times New Roman" panose="02020603050405020304" pitchFamily="18" charset="0"/>
                        </a:rPr>
                        <a:t> ₦ 83,895,139,427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b="1">
                          <a:solidFill>
                            <a:srgbClr val="000000"/>
                          </a:solidFill>
                          <a:effectLst/>
                          <a:latin typeface="Arial" panose="020B0604020202020204" pitchFamily="34" charset="0"/>
                          <a:ea typeface="Arial" panose="020B0604020202020204" pitchFamily="34" charset="0"/>
                          <a:cs typeface="Times New Roman" panose="02020603050405020304" pitchFamily="18" charset="0"/>
                        </a:rPr>
                        <a:t>₦ 15,637,130,312</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r" fontAlgn="b">
                        <a:lnSpc>
                          <a:spcPct val="107000"/>
                        </a:lnSpc>
                        <a:spcBef>
                          <a:spcPts val="0"/>
                        </a:spcBef>
                        <a:spcAft>
                          <a:spcPts val="0"/>
                        </a:spcAft>
                      </a:pPr>
                      <a:r>
                        <a:rPr lang="en-US" sz="1100" b="1">
                          <a:solidFill>
                            <a:srgbClr val="000000"/>
                          </a:solidFill>
                          <a:effectLst/>
                          <a:latin typeface="Arial" panose="020B0604020202020204" pitchFamily="34" charset="0"/>
                          <a:ea typeface="Arial" panose="020B0604020202020204" pitchFamily="34" charset="0"/>
                          <a:cs typeface="Times New Roman" panose="02020603050405020304" pitchFamily="18" charset="0"/>
                        </a:rPr>
                        <a:t>₦ 22,163,130,411</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350" marR="6350" marT="6350"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tc>
                  <a:txBody>
                    <a:bodyPr/>
                    <a:lstStyle/>
                    <a:p>
                      <a:pPr marL="0" marR="0" algn="ctr" fontAlgn="b">
                        <a:lnSpc>
                          <a:spcPct val="107000"/>
                        </a:lnSpc>
                        <a:spcBef>
                          <a:spcPts val="0"/>
                        </a:spcBef>
                        <a:spcAft>
                          <a:spcPts val="0"/>
                        </a:spcAft>
                      </a:pPr>
                      <a:r>
                        <a:rPr lang="en-US" sz="1100" dirty="0">
                          <a:solidFill>
                            <a:srgbClr val="000000"/>
                          </a:solidFill>
                          <a:effectLst/>
                          <a:latin typeface="Arial" panose="020B0604020202020204" pitchFamily="34" charset="0"/>
                          <a:ea typeface="Arial" panose="020B0604020202020204" pitchFamily="34" charset="0"/>
                          <a:cs typeface="Times New Roman" panose="02020603050405020304" pitchFamily="18" charset="0"/>
                        </a:rPr>
                        <a:t>100.00%</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EB188"/>
                    </a:solidFill>
                  </a:tcPr>
                </a:tc>
                <a:extLst>
                  <a:ext uri="{0D108BD9-81ED-4DB2-BD59-A6C34878D82A}">
                    <a16:rowId xmlns:a16="http://schemas.microsoft.com/office/drawing/2014/main" val="944999293"/>
                  </a:ext>
                </a:extLst>
              </a:tr>
            </a:tbl>
          </a:graphicData>
        </a:graphic>
      </p:graphicFrame>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3770"/>
        <p:cNvGrpSpPr/>
        <p:nvPr/>
      </p:nvGrpSpPr>
      <p:grpSpPr>
        <a:xfrm>
          <a:off x="0" y="0"/>
          <a:ext cx="0" cy="0"/>
          <a:chOff x="0" y="0"/>
          <a:chExt cx="0" cy="0"/>
        </a:xfrm>
      </p:grpSpPr>
      <p:pic>
        <p:nvPicPr>
          <p:cNvPr id="3771" name="Google Shape;3771;p7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772" name="Google Shape;3772;p7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79</a:t>
            </a:fld>
            <a:endParaRPr sz="500" b="0" i="0" u="none" strike="noStrike" cap="none">
              <a:solidFill>
                <a:srgbClr val="161616"/>
              </a:solidFill>
              <a:latin typeface="Arial"/>
              <a:ea typeface="Arial"/>
              <a:cs typeface="Arial"/>
              <a:sym typeface="Arial"/>
            </a:endParaRPr>
          </a:p>
        </p:txBody>
      </p:sp>
      <p:sp>
        <p:nvSpPr>
          <p:cNvPr id="3773" name="Google Shape;3773;p7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3774" name="Google Shape;3774;p7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775" name="Google Shape;3775;p7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RESOURCE UTILISATION </a:t>
            </a:r>
            <a:endParaRPr sz="1800" b="1" i="0" u="none" strike="noStrike" cap="none">
              <a:solidFill>
                <a:srgbClr val="FFFFFF"/>
              </a:solidFill>
              <a:latin typeface="Arial"/>
              <a:ea typeface="Arial"/>
              <a:cs typeface="Arial"/>
              <a:sym typeface="Arial"/>
            </a:endParaRPr>
          </a:p>
        </p:txBody>
      </p:sp>
      <p:cxnSp>
        <p:nvCxnSpPr>
          <p:cNvPr id="3776" name="Google Shape;3776;p7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777" name="Google Shape;3777;p77"/>
          <p:cNvGrpSpPr/>
          <p:nvPr/>
        </p:nvGrpSpPr>
        <p:grpSpPr>
          <a:xfrm>
            <a:off x="1269075" y="3380795"/>
            <a:ext cx="0" cy="0"/>
            <a:chOff x="1269075" y="3380795"/>
            <a:chExt cx="0" cy="0"/>
          </a:xfrm>
        </p:grpSpPr>
        <p:cxnSp>
          <p:nvCxnSpPr>
            <p:cNvPr id="3778" name="Google Shape;3778;p77"/>
            <p:cNvCxnSpPr/>
            <p:nvPr/>
          </p:nvCxnSpPr>
          <p:spPr>
            <a:xfrm>
              <a:off x="1269075" y="3380795"/>
              <a:ext cx="0" cy="0"/>
            </a:xfrm>
            <a:prstGeom prst="straightConnector1">
              <a:avLst/>
            </a:prstGeom>
            <a:noFill/>
            <a:ln>
              <a:noFill/>
            </a:ln>
          </p:spPr>
        </p:cxnSp>
        <p:cxnSp>
          <p:nvCxnSpPr>
            <p:cNvPr id="3779" name="Google Shape;3779;p77"/>
            <p:cNvCxnSpPr/>
            <p:nvPr/>
          </p:nvCxnSpPr>
          <p:spPr>
            <a:xfrm>
              <a:off x="1269075" y="3380795"/>
              <a:ext cx="0" cy="0"/>
            </a:xfrm>
            <a:prstGeom prst="straightConnector1">
              <a:avLst/>
            </a:prstGeom>
            <a:noFill/>
            <a:ln>
              <a:noFill/>
            </a:ln>
          </p:spPr>
        </p:cxnSp>
      </p:grpSp>
      <p:sp>
        <p:nvSpPr>
          <p:cNvPr id="3780" name="Google Shape;3780;p7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3781" name="Google Shape;3781;p77"/>
          <p:cNvGraphicFramePr/>
          <p:nvPr>
            <p:extLst>
              <p:ext uri="{D42A27DB-BD31-4B8C-83A1-F6EECF244321}">
                <p14:modId xmlns:p14="http://schemas.microsoft.com/office/powerpoint/2010/main" val="2547771115"/>
              </p:ext>
            </p:extLst>
          </p:nvPr>
        </p:nvGraphicFramePr>
        <p:xfrm>
          <a:off x="659419" y="4759104"/>
          <a:ext cx="6271000" cy="3286239"/>
        </p:xfrm>
        <a:graphic>
          <a:graphicData uri="http://schemas.openxmlformats.org/drawingml/2006/table">
            <a:tbl>
              <a:tblPr firstRow="1" firstCol="1" bandRow="1">
                <a:noFill/>
                <a:tableStyleId>{FF75322B-DABF-467D-BC40-7EAB2D41CF18}</a:tableStyleId>
              </a:tblPr>
              <a:tblGrid>
                <a:gridCol w="503700">
                  <a:extLst>
                    <a:ext uri="{9D8B030D-6E8A-4147-A177-3AD203B41FA5}">
                      <a16:colId xmlns:a16="http://schemas.microsoft.com/office/drawing/2014/main" val="20000"/>
                    </a:ext>
                  </a:extLst>
                </a:gridCol>
                <a:gridCol w="1955075">
                  <a:extLst>
                    <a:ext uri="{9D8B030D-6E8A-4147-A177-3AD203B41FA5}">
                      <a16:colId xmlns:a16="http://schemas.microsoft.com/office/drawing/2014/main" val="20001"/>
                    </a:ext>
                  </a:extLst>
                </a:gridCol>
                <a:gridCol w="1730400">
                  <a:extLst>
                    <a:ext uri="{9D8B030D-6E8A-4147-A177-3AD203B41FA5}">
                      <a16:colId xmlns:a16="http://schemas.microsoft.com/office/drawing/2014/main" val="20002"/>
                    </a:ext>
                  </a:extLst>
                </a:gridCol>
                <a:gridCol w="1128100">
                  <a:extLst>
                    <a:ext uri="{9D8B030D-6E8A-4147-A177-3AD203B41FA5}">
                      <a16:colId xmlns:a16="http://schemas.microsoft.com/office/drawing/2014/main" val="20003"/>
                    </a:ext>
                  </a:extLst>
                </a:gridCol>
                <a:gridCol w="953725">
                  <a:extLst>
                    <a:ext uri="{9D8B030D-6E8A-4147-A177-3AD203B41FA5}">
                      <a16:colId xmlns:a16="http://schemas.microsoft.com/office/drawing/2014/main" val="20004"/>
                    </a:ext>
                  </a:extLst>
                </a:gridCol>
              </a:tblGrid>
              <a:tr h="177275">
                <a:tc>
                  <a:txBody>
                    <a:bodyPr/>
                    <a:lstStyle/>
                    <a:p>
                      <a:pPr marL="0" marR="0" lvl="0" indent="0" algn="ctr" rtl="0">
                        <a:lnSpc>
                          <a:spcPct val="107000"/>
                        </a:lnSpc>
                        <a:spcBef>
                          <a:spcPts val="0"/>
                        </a:spcBef>
                        <a:spcAft>
                          <a:spcPts val="0"/>
                        </a:spcAft>
                        <a:buNone/>
                      </a:pPr>
                      <a:r>
                        <a:rPr lang="en-US" sz="1000"/>
                        <a:t>S/N</a:t>
                      </a:r>
                      <a:endParaRPr sz="12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a:t>Area of Intervention </a:t>
                      </a:r>
                      <a:endParaRPr sz="12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a:t>Participating Agencies </a:t>
                      </a:r>
                      <a:endParaRPr sz="12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a:t>Amount (</a:t>
                      </a:r>
                      <a:r>
                        <a:rPr lang="en-US" sz="1000" strike="sngStrike"/>
                        <a:t>N</a:t>
                      </a:r>
                      <a:r>
                        <a:rPr lang="en-US" sz="1000"/>
                        <a:t>)</a:t>
                      </a:r>
                      <a:endParaRPr sz="12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a:t>Amount ($)</a:t>
                      </a:r>
                      <a:endParaRPr sz="12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591089">
                <a:tc>
                  <a:txBody>
                    <a:bodyPr/>
                    <a:lstStyle/>
                    <a:p>
                      <a:pPr marL="0" marR="0" lvl="0" indent="0" algn="ctr" rtl="0">
                        <a:lnSpc>
                          <a:spcPct val="107000"/>
                        </a:lnSpc>
                        <a:spcBef>
                          <a:spcPts val="0"/>
                        </a:spcBef>
                        <a:spcAft>
                          <a:spcPts val="0"/>
                        </a:spcAft>
                        <a:buNone/>
                      </a:pPr>
                      <a:r>
                        <a:rPr lang="en-US" sz="1000">
                          <a:solidFill>
                            <a:schemeClr val="dk1"/>
                          </a:solidFill>
                        </a:rPr>
                        <a:t>1</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rPr>
                        <a:t>Clinical case planning, case management, modelling and deployment of diagnostic tools, support for the PTF Secretariat</a:t>
                      </a:r>
                      <a:endParaRPr sz="1200"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rPr>
                        <a:t>Bill and Melinda gates foundations (BMGF)</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rPr>
                        <a:t>3,300,000,000</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rPr>
                        <a:t>9,200,000</a:t>
                      </a:r>
                      <a:endParaRPr sz="120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559675">
                <a:tc>
                  <a:txBody>
                    <a:bodyPr/>
                    <a:lstStyle/>
                    <a:p>
                      <a:pPr marL="0" marR="0" lvl="0" indent="0" algn="ctr" rtl="0">
                        <a:lnSpc>
                          <a:spcPct val="107000"/>
                        </a:lnSpc>
                        <a:spcBef>
                          <a:spcPts val="0"/>
                        </a:spcBef>
                        <a:spcAft>
                          <a:spcPts val="0"/>
                        </a:spcAft>
                        <a:buNone/>
                      </a:pPr>
                      <a:r>
                        <a:rPr lang="en-US" sz="1000">
                          <a:solidFill>
                            <a:schemeClr val="dk1"/>
                          </a:solidFill>
                        </a:rPr>
                        <a:t>2</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rPr>
                        <a:t>Surveillance and POE screening</a:t>
                      </a:r>
                      <a:endParaRPr sz="1200"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rPr>
                        <a:t>Department for International development (DFID)</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rPr>
                        <a:t>737,300,000</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rPr>
                        <a:t>2,000,000</a:t>
                      </a:r>
                      <a:endParaRPr sz="120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368475">
                <a:tc>
                  <a:txBody>
                    <a:bodyPr/>
                    <a:lstStyle/>
                    <a:p>
                      <a:pPr marL="0" marR="0" lvl="0" indent="0" algn="ctr" rtl="0">
                        <a:lnSpc>
                          <a:spcPct val="107000"/>
                        </a:lnSpc>
                        <a:spcBef>
                          <a:spcPts val="0"/>
                        </a:spcBef>
                        <a:spcAft>
                          <a:spcPts val="0"/>
                        </a:spcAft>
                        <a:buNone/>
                      </a:pPr>
                      <a:r>
                        <a:rPr lang="en-US" sz="1000">
                          <a:solidFill>
                            <a:schemeClr val="dk1"/>
                          </a:solidFill>
                        </a:rPr>
                        <a:t>3</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rPr>
                        <a:t>Laboratories, infection prevention and control.</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rPr>
                        <a:t>GF</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rPr>
                        <a:t>1,800,000,000</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rPr>
                        <a:t>5,000,000</a:t>
                      </a:r>
                      <a:endParaRPr sz="120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559675">
                <a:tc>
                  <a:txBody>
                    <a:bodyPr/>
                    <a:lstStyle/>
                    <a:p>
                      <a:pPr marL="0" marR="0" lvl="0" indent="0" algn="ctr" rtl="0">
                        <a:lnSpc>
                          <a:spcPct val="107000"/>
                        </a:lnSpc>
                        <a:spcBef>
                          <a:spcPts val="0"/>
                        </a:spcBef>
                        <a:spcAft>
                          <a:spcPts val="0"/>
                        </a:spcAft>
                        <a:buNone/>
                      </a:pPr>
                      <a:r>
                        <a:rPr lang="en-US" sz="1000">
                          <a:solidFill>
                            <a:schemeClr val="dk1"/>
                          </a:solidFill>
                        </a:rPr>
                        <a:t>4</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solidFill>
                            <a:schemeClr val="dk1"/>
                          </a:solidFill>
                        </a:rPr>
                        <a:t>EPI Surveillance, Laboratory, provision of training to NCDC staff</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rPr>
                        <a:t>US Center for Decease Control (USCDC)</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rPr>
                        <a:t>2,700,000,000</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rPr>
                        <a:t>7,400,000</a:t>
                      </a:r>
                      <a:endParaRPr sz="120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559675">
                <a:tc>
                  <a:txBody>
                    <a:bodyPr/>
                    <a:lstStyle/>
                    <a:p>
                      <a:pPr marL="0" marR="0" lvl="0" indent="0" algn="ctr" rtl="0">
                        <a:lnSpc>
                          <a:spcPct val="107000"/>
                        </a:lnSpc>
                        <a:spcBef>
                          <a:spcPts val="0"/>
                        </a:spcBef>
                        <a:spcAft>
                          <a:spcPts val="0"/>
                        </a:spcAft>
                        <a:buNone/>
                      </a:pPr>
                      <a:r>
                        <a:rPr lang="en-US" sz="1000">
                          <a:solidFill>
                            <a:schemeClr val="dk1"/>
                          </a:solidFill>
                        </a:rPr>
                        <a:t>5</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rPr>
                        <a:t>Coordination of infection prevention and control, Case Management support, Logistic/ supply chain supports,  Epidemiology and Surveillance</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rPr>
                        <a:t>United States Agency for International development (USAID)</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rPr>
                        <a:t>10,900,000,000</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solidFill>
                            <a:schemeClr val="dk1"/>
                          </a:solidFill>
                        </a:rPr>
                        <a:t>30,300,000</a:t>
                      </a:r>
                      <a:endParaRPr sz="120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177275">
                <a:tc gridSpan="3">
                  <a:txBody>
                    <a:bodyPr/>
                    <a:lstStyle/>
                    <a:p>
                      <a:pPr marL="0" marR="0" lvl="0" indent="0" algn="r" rtl="0">
                        <a:lnSpc>
                          <a:spcPct val="107000"/>
                        </a:lnSpc>
                        <a:spcBef>
                          <a:spcPts val="0"/>
                        </a:spcBef>
                        <a:spcAft>
                          <a:spcPts val="0"/>
                        </a:spcAft>
                        <a:buNone/>
                      </a:pPr>
                      <a:r>
                        <a:rPr lang="en-US" sz="1000" b="1">
                          <a:solidFill>
                            <a:schemeClr val="dk1"/>
                          </a:solidFill>
                        </a:rPr>
                        <a:t> Total </a:t>
                      </a:r>
                      <a:endParaRPr sz="1200" b="1">
                        <a:solidFill>
                          <a:schemeClr val="dk1"/>
                        </a:solidFill>
                        <a:latin typeface="Arial"/>
                        <a:ea typeface="Arial"/>
                        <a:cs typeface="Arial"/>
                        <a:sym typeface="Arial"/>
                      </a:endParaRPr>
                    </a:p>
                  </a:txBody>
                  <a:tcPr marL="68575" marR="68575" marT="0" marB="0" anchor="ctr">
                    <a:solidFill>
                      <a:srgbClr val="FFB086"/>
                    </a:solidFill>
                  </a:tcPr>
                </a:tc>
                <a:tc hMerge="1">
                  <a:txBody>
                    <a:bodyPr/>
                    <a:lstStyle/>
                    <a:p>
                      <a:endParaRPr lang="en-US"/>
                    </a:p>
                  </a:txBody>
                  <a:tcPr/>
                </a:tc>
                <a:tc hMerge="1">
                  <a:txBody>
                    <a:bodyPr/>
                    <a:lstStyle/>
                    <a:p>
                      <a:endParaRPr lang="en-US"/>
                    </a:p>
                  </a:txBody>
                  <a:tcPr/>
                </a:tc>
                <a:tc>
                  <a:txBody>
                    <a:bodyPr/>
                    <a:lstStyle/>
                    <a:p>
                      <a:pPr marL="0" marR="0" lvl="0" indent="0" algn="ctr" rtl="0">
                        <a:lnSpc>
                          <a:spcPct val="107000"/>
                        </a:lnSpc>
                        <a:spcBef>
                          <a:spcPts val="0"/>
                        </a:spcBef>
                        <a:spcAft>
                          <a:spcPts val="0"/>
                        </a:spcAft>
                        <a:buNone/>
                      </a:pPr>
                      <a:r>
                        <a:rPr lang="en-US" sz="1000" b="1">
                          <a:solidFill>
                            <a:schemeClr val="dk1"/>
                          </a:solidFill>
                        </a:rPr>
                        <a:t>19,437,300,000</a:t>
                      </a:r>
                      <a:endParaRPr sz="1200" b="1">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b="1" dirty="0">
                          <a:solidFill>
                            <a:schemeClr val="dk1"/>
                          </a:solidFill>
                        </a:rPr>
                        <a:t>53,900,000</a:t>
                      </a:r>
                      <a:endParaRPr sz="1200" b="1"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bl>
          </a:graphicData>
        </a:graphic>
      </p:graphicFrame>
      <p:sp>
        <p:nvSpPr>
          <p:cNvPr id="3782" name="Google Shape;3782;p77"/>
          <p:cNvSpPr txBox="1"/>
          <p:nvPr/>
        </p:nvSpPr>
        <p:spPr>
          <a:xfrm>
            <a:off x="816099" y="8114907"/>
            <a:ext cx="6114320"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900"/>
              <a:buFont typeface="Arial"/>
              <a:buNone/>
            </a:pPr>
            <a:r>
              <a:rPr lang="en-US" sz="900" b="1" i="1" u="none" strike="noStrike" cap="none" dirty="0">
                <a:solidFill>
                  <a:srgbClr val="000000"/>
                </a:solidFill>
                <a:latin typeface="Arial"/>
                <a:ea typeface="Arial"/>
                <a:cs typeface="Arial"/>
                <a:sym typeface="Arial"/>
              </a:rPr>
              <a:t>* Source: UNDP dashboard</a:t>
            </a:r>
            <a:endParaRPr dirty="0"/>
          </a:p>
        </p:txBody>
      </p:sp>
      <p:grpSp>
        <p:nvGrpSpPr>
          <p:cNvPr id="14" name="Google Shape;3759;p76">
            <a:extLst>
              <a:ext uri="{FF2B5EF4-FFF2-40B4-BE49-F238E27FC236}">
                <a16:creationId xmlns:a16="http://schemas.microsoft.com/office/drawing/2014/main" id="{EFD888C7-9A3F-4BF6-A7C5-98A9DF00BB8B}"/>
              </a:ext>
            </a:extLst>
          </p:cNvPr>
          <p:cNvGrpSpPr/>
          <p:nvPr/>
        </p:nvGrpSpPr>
        <p:grpSpPr>
          <a:xfrm>
            <a:off x="439508" y="1617817"/>
            <a:ext cx="7001606" cy="2678122"/>
            <a:chOff x="312508" y="5258714"/>
            <a:chExt cx="7001606" cy="2678122"/>
          </a:xfrm>
        </p:grpSpPr>
        <p:sp>
          <p:nvSpPr>
            <p:cNvPr id="15" name="Google Shape;3760;p76">
              <a:extLst>
                <a:ext uri="{FF2B5EF4-FFF2-40B4-BE49-F238E27FC236}">
                  <a16:creationId xmlns:a16="http://schemas.microsoft.com/office/drawing/2014/main" id="{06B85BE6-9E2D-4E54-A526-A3EAFA8D15F2}"/>
                </a:ext>
              </a:extLst>
            </p:cNvPr>
            <p:cNvSpPr txBox="1"/>
            <p:nvPr/>
          </p:nvSpPr>
          <p:spPr>
            <a:xfrm>
              <a:off x="454886" y="5628512"/>
              <a:ext cx="6859228" cy="230832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Partners also contributed to the availability of resources for Nigeria's COVID-19 response by providing adequate technical support and expertise is various areas. These areas include; technical guidance on infection prevention control measures, communication around mitigating the spread of the disease, data analysis and logistic distribution, monetary donations to fund the technical expertise etc. </a:t>
              </a:r>
              <a:endParaRPr dirty="0"/>
            </a:p>
            <a:p>
              <a:pPr marL="0" marR="0" lvl="0" indent="0" algn="l" rtl="0">
                <a:lnSpc>
                  <a:spcPct val="100000"/>
                </a:lnSpc>
                <a:spcBef>
                  <a:spcPts val="0"/>
                </a:spcBef>
                <a:spcAft>
                  <a:spcPts val="0"/>
                </a:spcAft>
                <a:buClr>
                  <a:schemeClr val="dk1"/>
                </a:buClr>
                <a:buSzPts val="1000"/>
                <a:buFont typeface="Arial"/>
                <a:buNone/>
              </a:pPr>
              <a:endParaRPr sz="10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As of December 6, 2020,  the partner agencies had allocated </a:t>
              </a:r>
              <a:r>
                <a:rPr lang="en-US" sz="1000" b="1" i="0" u="none" strike="noStrike" cap="none" dirty="0">
                  <a:solidFill>
                    <a:srgbClr val="000000"/>
                  </a:solidFill>
                  <a:latin typeface="Arial"/>
                  <a:ea typeface="Arial"/>
                  <a:cs typeface="Arial"/>
                  <a:sym typeface="Arial"/>
                </a:rPr>
                <a:t>NGN19.5 billion </a:t>
              </a:r>
              <a:r>
                <a:rPr lang="en-US" sz="1000" b="0" i="0" u="none" strike="noStrike" cap="none" dirty="0">
                  <a:solidFill>
                    <a:srgbClr val="000000"/>
                  </a:solidFill>
                  <a:latin typeface="Arial"/>
                  <a:ea typeface="Arial"/>
                  <a:cs typeface="Arial"/>
                  <a:sym typeface="Arial"/>
                </a:rPr>
                <a:t>for technical support in the following areas:</a:t>
              </a:r>
              <a:endParaRPr dirty="0"/>
            </a:p>
            <a:p>
              <a:pPr marL="171450" marR="0" lvl="0" indent="-171450" algn="l" rtl="0">
                <a:lnSpc>
                  <a:spcPct val="100000"/>
                </a:lnSpc>
                <a:spcBef>
                  <a:spcPts val="0"/>
                </a:spcBef>
                <a:spcAft>
                  <a:spcPts val="0"/>
                </a:spcAft>
                <a:buClr>
                  <a:srgbClr val="000000"/>
                </a:buClr>
                <a:buSzPts val="1000"/>
                <a:buFont typeface="Arial"/>
                <a:buChar char="•"/>
              </a:pPr>
              <a:r>
                <a:rPr lang="en-US" sz="1000" b="0" i="0" u="none" strike="noStrike" cap="none" dirty="0">
                  <a:solidFill>
                    <a:srgbClr val="000000"/>
                  </a:solidFill>
                  <a:latin typeface="Arial"/>
                  <a:ea typeface="Arial"/>
                  <a:cs typeface="Arial"/>
                  <a:sym typeface="Arial"/>
                </a:rPr>
                <a:t>Capacity building of healthcare workers in case management and outbreak response</a:t>
              </a:r>
              <a:endParaRPr dirty="0"/>
            </a:p>
            <a:p>
              <a:pPr marL="171450" marR="0" lvl="0" indent="-171450" algn="l" rtl="0">
                <a:lnSpc>
                  <a:spcPct val="100000"/>
                </a:lnSpc>
                <a:spcBef>
                  <a:spcPts val="0"/>
                </a:spcBef>
                <a:spcAft>
                  <a:spcPts val="0"/>
                </a:spcAft>
                <a:buClr>
                  <a:srgbClr val="000000"/>
                </a:buClr>
                <a:buSzPts val="1000"/>
                <a:buFont typeface="Arial"/>
                <a:buChar char="•"/>
              </a:pPr>
              <a:r>
                <a:rPr lang="en-US" sz="1000" b="0" i="0" u="none" strike="noStrike" cap="none" dirty="0">
                  <a:solidFill>
                    <a:srgbClr val="000000"/>
                  </a:solidFill>
                  <a:latin typeface="Arial"/>
                  <a:ea typeface="Arial"/>
                  <a:cs typeface="Arial"/>
                  <a:sym typeface="Arial"/>
                </a:rPr>
                <a:t>Infection prevention and control</a:t>
              </a:r>
              <a:endParaRPr dirty="0"/>
            </a:p>
            <a:p>
              <a:pPr marL="171450" marR="0" lvl="0" indent="-171450" algn="l" rtl="0">
                <a:lnSpc>
                  <a:spcPct val="100000"/>
                </a:lnSpc>
                <a:spcBef>
                  <a:spcPts val="0"/>
                </a:spcBef>
                <a:spcAft>
                  <a:spcPts val="0"/>
                </a:spcAft>
                <a:buClr>
                  <a:srgbClr val="000000"/>
                </a:buClr>
                <a:buSzPts val="1000"/>
                <a:buFont typeface="Arial"/>
                <a:buChar char="•"/>
              </a:pPr>
              <a:r>
                <a:rPr lang="en-US" sz="1000" b="0" i="0" u="none" strike="noStrike" cap="none" dirty="0">
                  <a:solidFill>
                    <a:srgbClr val="000000"/>
                  </a:solidFill>
                  <a:latin typeface="Arial"/>
                  <a:ea typeface="Arial"/>
                  <a:cs typeface="Arial"/>
                  <a:sym typeface="Arial"/>
                </a:rPr>
                <a:t>Risk communication and community engagement</a:t>
              </a:r>
              <a:endParaRPr dirty="0"/>
            </a:p>
            <a:p>
              <a:pPr marL="171450" marR="0" lvl="0" indent="-171450" algn="l" rtl="0">
                <a:lnSpc>
                  <a:spcPct val="100000"/>
                </a:lnSpc>
                <a:spcBef>
                  <a:spcPts val="0"/>
                </a:spcBef>
                <a:spcAft>
                  <a:spcPts val="0"/>
                </a:spcAft>
                <a:buClr>
                  <a:srgbClr val="000000"/>
                </a:buClr>
                <a:buSzPts val="1000"/>
                <a:buFont typeface="Arial"/>
                <a:buChar char="•"/>
              </a:pPr>
              <a:r>
                <a:rPr lang="en-US" sz="1000" b="0" i="0" u="none" strike="noStrike" cap="none" dirty="0">
                  <a:solidFill>
                    <a:srgbClr val="000000"/>
                  </a:solidFill>
                  <a:latin typeface="Arial"/>
                  <a:ea typeface="Arial"/>
                  <a:cs typeface="Arial"/>
                  <a:sym typeface="Arial"/>
                </a:rPr>
                <a:t>Strengthening state level operational capacity in surveillance</a:t>
              </a:r>
              <a:endParaRPr dirty="0"/>
            </a:p>
            <a:p>
              <a:pPr marL="171450" marR="0" lvl="0" indent="-171450" algn="l" rtl="0">
                <a:lnSpc>
                  <a:spcPct val="100000"/>
                </a:lnSpc>
                <a:spcBef>
                  <a:spcPts val="0"/>
                </a:spcBef>
                <a:spcAft>
                  <a:spcPts val="0"/>
                </a:spcAft>
                <a:buClr>
                  <a:srgbClr val="000000"/>
                </a:buClr>
                <a:buSzPts val="1000"/>
                <a:buFont typeface="Arial"/>
                <a:buChar char="•"/>
              </a:pPr>
              <a:r>
                <a:rPr lang="en-US" sz="1000" b="0" i="0" u="none" strike="noStrike" cap="none" dirty="0">
                  <a:solidFill>
                    <a:srgbClr val="000000"/>
                  </a:solidFill>
                  <a:latin typeface="Arial"/>
                  <a:ea typeface="Arial"/>
                  <a:cs typeface="Arial"/>
                  <a:sym typeface="Arial"/>
                </a:rPr>
                <a:t>Engagement with Civil Society Organizations to reverse the negative impact of COVID-19 on sustaining access to essential health services. </a:t>
              </a:r>
              <a:endParaRPr dirty="0"/>
            </a:p>
            <a:p>
              <a:pPr marL="0" marR="0" lvl="0" indent="0" algn="l" rtl="0">
                <a:lnSpc>
                  <a:spcPct val="100000"/>
                </a:lnSpc>
                <a:spcBef>
                  <a:spcPts val="0"/>
                </a:spcBef>
                <a:spcAft>
                  <a:spcPts val="0"/>
                </a:spcAft>
                <a:buClr>
                  <a:schemeClr val="dk1"/>
                </a:buClr>
                <a:buSzPts val="1000"/>
                <a:buFont typeface="Arial"/>
                <a:buNone/>
              </a:pPr>
              <a:endParaRPr sz="10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table below shows a list of all the technical assistance received from the respective participating agencies quantified in financial terms.</a:t>
              </a:r>
              <a:endParaRPr dirty="0"/>
            </a:p>
          </p:txBody>
        </p:sp>
        <p:grpSp>
          <p:nvGrpSpPr>
            <p:cNvPr id="16" name="Google Shape;3761;p76">
              <a:extLst>
                <a:ext uri="{FF2B5EF4-FFF2-40B4-BE49-F238E27FC236}">
                  <a16:creationId xmlns:a16="http://schemas.microsoft.com/office/drawing/2014/main" id="{FCCDE9DD-6C6E-4EAE-9047-6B01943548CB}"/>
                </a:ext>
              </a:extLst>
            </p:cNvPr>
            <p:cNvGrpSpPr/>
            <p:nvPr/>
          </p:nvGrpSpPr>
          <p:grpSpPr>
            <a:xfrm>
              <a:off x="312508" y="5258714"/>
              <a:ext cx="6859228" cy="319421"/>
              <a:chOff x="464908" y="5258714"/>
              <a:chExt cx="6859228" cy="319421"/>
            </a:xfrm>
          </p:grpSpPr>
          <p:sp>
            <p:nvSpPr>
              <p:cNvPr id="17" name="Google Shape;3762;p76">
                <a:extLst>
                  <a:ext uri="{FF2B5EF4-FFF2-40B4-BE49-F238E27FC236}">
                    <a16:creationId xmlns:a16="http://schemas.microsoft.com/office/drawing/2014/main" id="{784DC742-FD65-4A79-804D-AAC37969B643}"/>
                  </a:ext>
                </a:extLst>
              </p:cNvPr>
              <p:cNvSpPr/>
              <p:nvPr/>
            </p:nvSpPr>
            <p:spPr>
              <a:xfrm>
                <a:off x="464908" y="5258714"/>
                <a:ext cx="6859228"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18" name="Google Shape;3763;p76">
                <a:extLst>
                  <a:ext uri="{FF2B5EF4-FFF2-40B4-BE49-F238E27FC236}">
                    <a16:creationId xmlns:a16="http://schemas.microsoft.com/office/drawing/2014/main" id="{9773B377-718D-43F6-B04D-7B0586C941F2}"/>
                  </a:ext>
                </a:extLst>
              </p:cNvPr>
              <p:cNvSpPr txBox="1"/>
              <p:nvPr/>
            </p:nvSpPr>
            <p:spPr>
              <a:xfrm>
                <a:off x="615309" y="5328278"/>
                <a:ext cx="6279042"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Technical Support</a:t>
                </a:r>
                <a:endParaRPr sz="1000" b="1" i="0" u="none" strike="noStrike" cap="none" dirty="0">
                  <a:solidFill>
                    <a:srgbClr val="000000"/>
                  </a:solidFill>
                  <a:latin typeface="Arial"/>
                  <a:ea typeface="Arial"/>
                  <a:cs typeface="Arial"/>
                  <a:sym typeface="Arial"/>
                </a:endParaRPr>
              </a:p>
            </p:txBody>
          </p:sp>
          <p:cxnSp>
            <p:nvCxnSpPr>
              <p:cNvPr id="19" name="Google Shape;3764;p76">
                <a:extLst>
                  <a:ext uri="{FF2B5EF4-FFF2-40B4-BE49-F238E27FC236}">
                    <a16:creationId xmlns:a16="http://schemas.microsoft.com/office/drawing/2014/main" id="{8F8FB98C-E431-4355-90DC-17CEE60B5CEC}"/>
                  </a:ext>
                </a:extLst>
              </p:cNvPr>
              <p:cNvCxnSpPr/>
              <p:nvPr/>
            </p:nvCxnSpPr>
            <p:spPr>
              <a:xfrm>
                <a:off x="464908" y="5578135"/>
                <a:ext cx="6859228" cy="0"/>
              </a:xfrm>
              <a:prstGeom prst="straightConnector1">
                <a:avLst/>
              </a:prstGeom>
              <a:noFill/>
              <a:ln w="12700" cap="sq" cmpd="sng">
                <a:solidFill>
                  <a:srgbClr val="175C2C"/>
                </a:solidFill>
                <a:prstDash val="solid"/>
                <a:round/>
                <a:headEnd type="none" w="sm" len="sm"/>
                <a:tailEnd type="none" w="sm" len="sm"/>
              </a:ln>
            </p:spPr>
          </p:cxnSp>
        </p:grpSp>
      </p:gr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3787"/>
        <p:cNvGrpSpPr/>
        <p:nvPr/>
      </p:nvGrpSpPr>
      <p:grpSpPr>
        <a:xfrm>
          <a:off x="0" y="0"/>
          <a:ext cx="0" cy="0"/>
          <a:chOff x="0" y="0"/>
          <a:chExt cx="0" cy="0"/>
        </a:xfrm>
      </p:grpSpPr>
      <p:pic>
        <p:nvPicPr>
          <p:cNvPr id="3788" name="Google Shape;3788;p7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789" name="Google Shape;3789;p7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80</a:t>
            </a:fld>
            <a:endParaRPr sz="500" b="0" i="0" u="none" strike="noStrike" cap="none">
              <a:solidFill>
                <a:srgbClr val="161616"/>
              </a:solidFill>
              <a:latin typeface="Arial"/>
              <a:ea typeface="Arial"/>
              <a:cs typeface="Arial"/>
              <a:sym typeface="Arial"/>
            </a:endParaRPr>
          </a:p>
        </p:txBody>
      </p:sp>
      <p:sp>
        <p:nvSpPr>
          <p:cNvPr id="3790" name="Google Shape;3790;p7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3791" name="Google Shape;3791;p7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792" name="Google Shape;3792;p7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RESOURCE UTILISATION </a:t>
            </a:r>
            <a:endParaRPr sz="1800" b="1" i="0" u="none" strike="noStrike" cap="none">
              <a:solidFill>
                <a:srgbClr val="FFFFFF"/>
              </a:solidFill>
              <a:latin typeface="Arial"/>
              <a:ea typeface="Arial"/>
              <a:cs typeface="Arial"/>
              <a:sym typeface="Arial"/>
            </a:endParaRPr>
          </a:p>
        </p:txBody>
      </p:sp>
      <p:cxnSp>
        <p:nvCxnSpPr>
          <p:cNvPr id="3793" name="Google Shape;3793;p7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794" name="Google Shape;3794;p78"/>
          <p:cNvGrpSpPr/>
          <p:nvPr/>
        </p:nvGrpSpPr>
        <p:grpSpPr>
          <a:xfrm>
            <a:off x="1269075" y="3380795"/>
            <a:ext cx="0" cy="0"/>
            <a:chOff x="1269075" y="3380795"/>
            <a:chExt cx="0" cy="0"/>
          </a:xfrm>
        </p:grpSpPr>
        <p:cxnSp>
          <p:nvCxnSpPr>
            <p:cNvPr id="3795" name="Google Shape;3795;p78"/>
            <p:cNvCxnSpPr/>
            <p:nvPr/>
          </p:nvCxnSpPr>
          <p:spPr>
            <a:xfrm>
              <a:off x="1269075" y="3380795"/>
              <a:ext cx="0" cy="0"/>
            </a:xfrm>
            <a:prstGeom prst="straightConnector1">
              <a:avLst/>
            </a:prstGeom>
            <a:noFill/>
            <a:ln>
              <a:noFill/>
            </a:ln>
          </p:spPr>
        </p:cxnSp>
        <p:cxnSp>
          <p:nvCxnSpPr>
            <p:cNvPr id="3796" name="Google Shape;3796;p78"/>
            <p:cNvCxnSpPr/>
            <p:nvPr/>
          </p:nvCxnSpPr>
          <p:spPr>
            <a:xfrm>
              <a:off x="1269075" y="3380795"/>
              <a:ext cx="0" cy="0"/>
            </a:xfrm>
            <a:prstGeom prst="straightConnector1">
              <a:avLst/>
            </a:prstGeom>
            <a:noFill/>
            <a:ln>
              <a:noFill/>
            </a:ln>
          </p:spPr>
        </p:cxnSp>
      </p:grpSp>
      <p:sp>
        <p:nvSpPr>
          <p:cNvPr id="3797" name="Google Shape;3797;p7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3798" name="Google Shape;3798;p78"/>
          <p:cNvGrpSpPr/>
          <p:nvPr/>
        </p:nvGrpSpPr>
        <p:grpSpPr>
          <a:xfrm>
            <a:off x="312508" y="1647493"/>
            <a:ext cx="7001606" cy="1447016"/>
            <a:chOff x="312508" y="5258714"/>
            <a:chExt cx="7001606" cy="1447016"/>
          </a:xfrm>
        </p:grpSpPr>
        <p:sp>
          <p:nvSpPr>
            <p:cNvPr id="3799" name="Google Shape;3799;p78"/>
            <p:cNvSpPr txBox="1"/>
            <p:nvPr/>
          </p:nvSpPr>
          <p:spPr>
            <a:xfrm>
              <a:off x="454886" y="5628512"/>
              <a:ext cx="6859228" cy="107721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Medical donations and supplies relate to medical equipment, consumables, building and infrastructure items donated by donor partners to the PTF. </a:t>
              </a:r>
              <a:endParaRPr dirty="0"/>
            </a:p>
            <a:p>
              <a:pPr marL="0" marR="0" lvl="0" indent="0" algn="l" rtl="0">
                <a:lnSpc>
                  <a:spcPct val="100000"/>
                </a:lnSpc>
                <a:spcBef>
                  <a:spcPts val="0"/>
                </a:spcBef>
                <a:spcAft>
                  <a:spcPts val="0"/>
                </a:spcAft>
                <a:buClr>
                  <a:schemeClr val="dk1"/>
                </a:buClr>
                <a:buSzPts val="1000"/>
                <a:buFont typeface="Arial"/>
                <a:buNone/>
              </a:pPr>
              <a:endParaRPr sz="10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data below shows the donor, items donated and the respective Ministries Department Agencies (MDA’s) and the state governments to which the donated items were allocated as of the 6</a:t>
              </a:r>
              <a:r>
                <a:rPr lang="en-US" sz="1000" b="0" i="0" u="none" strike="noStrike" cap="none" baseline="30000" dirty="0">
                  <a:solidFill>
                    <a:srgbClr val="000000"/>
                  </a:solidFill>
                  <a:latin typeface="Arial"/>
                  <a:ea typeface="Arial"/>
                  <a:cs typeface="Arial"/>
                  <a:sym typeface="Arial"/>
                </a:rPr>
                <a:t>th</a:t>
              </a:r>
              <a:r>
                <a:rPr lang="en-US" sz="1000" b="0" i="0" u="none" strike="noStrike" cap="none" dirty="0">
                  <a:solidFill>
                    <a:srgbClr val="000000"/>
                  </a:solidFill>
                  <a:latin typeface="Arial"/>
                  <a:ea typeface="Arial"/>
                  <a:cs typeface="Arial"/>
                  <a:sym typeface="Arial"/>
                </a:rPr>
                <a:t> of December 2020.</a:t>
              </a:r>
              <a:endParaRPr dirty="0"/>
            </a:p>
            <a:p>
              <a:pPr marL="0" marR="0" lvl="0" indent="0" algn="l" rtl="0">
                <a:lnSpc>
                  <a:spcPct val="100000"/>
                </a:lnSpc>
                <a:spcBef>
                  <a:spcPts val="0"/>
                </a:spcBef>
                <a:spcAft>
                  <a:spcPts val="0"/>
                </a:spcAft>
                <a:buClr>
                  <a:schemeClr val="dk1"/>
                </a:buClr>
                <a:buSzPts val="1000"/>
                <a:buFont typeface="Arial"/>
                <a:buNone/>
              </a:pPr>
              <a:endParaRPr sz="10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Medical donations and supplies have been </a:t>
              </a:r>
              <a:r>
                <a:rPr lang="en-US" sz="1000" dirty="0">
                  <a:solidFill>
                    <a:srgbClr val="000000"/>
                  </a:solidFill>
                  <a:latin typeface="Arial"/>
                  <a:ea typeface="Arial"/>
                  <a:cs typeface="Arial"/>
                  <a:sym typeface="Arial"/>
                </a:rPr>
                <a:t>grouped</a:t>
              </a:r>
              <a:r>
                <a:rPr lang="en-US" sz="1000" b="0" i="0" u="none" strike="noStrike" cap="none" dirty="0">
                  <a:solidFill>
                    <a:srgbClr val="000000"/>
                  </a:solidFill>
                  <a:latin typeface="Arial"/>
                  <a:ea typeface="Arial"/>
                  <a:cs typeface="Arial"/>
                  <a:sym typeface="Arial"/>
                </a:rPr>
                <a:t> into three (3) key categories: </a:t>
              </a:r>
              <a:endParaRPr dirty="0"/>
            </a:p>
          </p:txBody>
        </p:sp>
        <p:grpSp>
          <p:nvGrpSpPr>
            <p:cNvPr id="3800" name="Google Shape;3800;p78"/>
            <p:cNvGrpSpPr/>
            <p:nvPr/>
          </p:nvGrpSpPr>
          <p:grpSpPr>
            <a:xfrm>
              <a:off x="312508" y="5258714"/>
              <a:ext cx="6859228" cy="319421"/>
              <a:chOff x="464908" y="5258714"/>
              <a:chExt cx="6859228" cy="319421"/>
            </a:xfrm>
          </p:grpSpPr>
          <p:sp>
            <p:nvSpPr>
              <p:cNvPr id="3801" name="Google Shape;3801;p78"/>
              <p:cNvSpPr/>
              <p:nvPr/>
            </p:nvSpPr>
            <p:spPr>
              <a:xfrm>
                <a:off x="464908" y="5258714"/>
                <a:ext cx="6859228"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802" name="Google Shape;3802;p78"/>
              <p:cNvSpPr txBox="1"/>
              <p:nvPr/>
            </p:nvSpPr>
            <p:spPr>
              <a:xfrm>
                <a:off x="615309" y="5328278"/>
                <a:ext cx="6279042"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Medical Donations and Supplies</a:t>
                </a:r>
                <a:endParaRPr sz="1000" b="1" i="0" u="none" strike="noStrike" cap="none">
                  <a:solidFill>
                    <a:srgbClr val="000000"/>
                  </a:solidFill>
                  <a:latin typeface="Arial"/>
                  <a:ea typeface="Arial"/>
                  <a:cs typeface="Arial"/>
                  <a:sym typeface="Arial"/>
                </a:endParaRPr>
              </a:p>
            </p:txBody>
          </p:sp>
          <p:cxnSp>
            <p:nvCxnSpPr>
              <p:cNvPr id="3803" name="Google Shape;3803;p78"/>
              <p:cNvCxnSpPr/>
              <p:nvPr/>
            </p:nvCxnSpPr>
            <p:spPr>
              <a:xfrm>
                <a:off x="464908" y="5578135"/>
                <a:ext cx="6859228" cy="0"/>
              </a:xfrm>
              <a:prstGeom prst="straightConnector1">
                <a:avLst/>
              </a:prstGeom>
              <a:noFill/>
              <a:ln w="12700" cap="sq" cmpd="sng">
                <a:solidFill>
                  <a:srgbClr val="175C2C"/>
                </a:solidFill>
                <a:prstDash val="solid"/>
                <a:round/>
                <a:headEnd type="none" w="sm" len="sm"/>
                <a:tailEnd type="none" w="sm" len="sm"/>
              </a:ln>
            </p:spPr>
          </p:cxnSp>
        </p:grpSp>
      </p:grpSp>
      <p:grpSp>
        <p:nvGrpSpPr>
          <p:cNvPr id="3804" name="Google Shape;3804;p78"/>
          <p:cNvGrpSpPr/>
          <p:nvPr/>
        </p:nvGrpSpPr>
        <p:grpSpPr>
          <a:xfrm>
            <a:off x="478988" y="3225759"/>
            <a:ext cx="6359803" cy="767115"/>
            <a:chOff x="478988" y="3225759"/>
            <a:chExt cx="6359803" cy="767115"/>
          </a:xfrm>
        </p:grpSpPr>
        <p:sp>
          <p:nvSpPr>
            <p:cNvPr id="3805" name="Google Shape;3805;p78"/>
            <p:cNvSpPr/>
            <p:nvPr/>
          </p:nvSpPr>
          <p:spPr>
            <a:xfrm>
              <a:off x="478988" y="3225759"/>
              <a:ext cx="6359803" cy="767115"/>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806" name="Google Shape;3806;p78"/>
            <p:cNvSpPr/>
            <p:nvPr/>
          </p:nvSpPr>
          <p:spPr>
            <a:xfrm>
              <a:off x="650827" y="3369970"/>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Medical Equipment</a:t>
              </a:r>
              <a:endParaRPr sz="850" b="1" i="0" u="none" strike="noStrike" cap="none">
                <a:solidFill>
                  <a:srgbClr val="175C2C"/>
                </a:solidFill>
                <a:latin typeface="Arial"/>
                <a:ea typeface="Arial"/>
                <a:cs typeface="Arial"/>
                <a:sym typeface="Arial"/>
              </a:endParaRPr>
            </a:p>
          </p:txBody>
        </p:sp>
        <p:sp>
          <p:nvSpPr>
            <p:cNvPr id="3807" name="Google Shape;3807;p78"/>
            <p:cNvSpPr/>
            <p:nvPr/>
          </p:nvSpPr>
          <p:spPr>
            <a:xfrm>
              <a:off x="4774953" y="3369970"/>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Medical Building and Infrastructure</a:t>
              </a:r>
              <a:endParaRPr sz="850" b="1" i="0" u="none" strike="noStrike" cap="none">
                <a:solidFill>
                  <a:srgbClr val="175C2C"/>
                </a:solidFill>
                <a:latin typeface="Arial"/>
                <a:ea typeface="Arial"/>
                <a:cs typeface="Arial"/>
                <a:sym typeface="Arial"/>
              </a:endParaRPr>
            </a:p>
          </p:txBody>
        </p:sp>
        <p:sp>
          <p:nvSpPr>
            <p:cNvPr id="3808" name="Google Shape;3808;p78"/>
            <p:cNvSpPr/>
            <p:nvPr/>
          </p:nvSpPr>
          <p:spPr>
            <a:xfrm>
              <a:off x="6321500" y="3480178"/>
              <a:ext cx="278145" cy="258278"/>
            </a:xfrm>
            <a:custGeom>
              <a:avLst/>
              <a:gdLst/>
              <a:ahLst/>
              <a:cxnLst/>
              <a:rect l="l" t="t" r="r" b="b"/>
              <a:pathLst>
                <a:path w="200" h="200" extrusionOk="0">
                  <a:moveTo>
                    <a:pt x="63" y="175"/>
                  </a:moveTo>
                  <a:cubicBezTo>
                    <a:pt x="75" y="123"/>
                    <a:pt x="75" y="123"/>
                    <a:pt x="75" y="123"/>
                  </a:cubicBezTo>
                  <a:cubicBezTo>
                    <a:pt x="125" y="123"/>
                    <a:pt x="125" y="123"/>
                    <a:pt x="125" y="123"/>
                  </a:cubicBezTo>
                  <a:cubicBezTo>
                    <a:pt x="138" y="175"/>
                    <a:pt x="138" y="175"/>
                    <a:pt x="138" y="175"/>
                  </a:cubicBezTo>
                  <a:lnTo>
                    <a:pt x="63" y="175"/>
                  </a:lnTo>
                  <a:close/>
                  <a:moveTo>
                    <a:pt x="69" y="49"/>
                  </a:moveTo>
                  <a:cubicBezTo>
                    <a:pt x="88" y="49"/>
                    <a:pt x="88" y="49"/>
                    <a:pt x="88" y="49"/>
                  </a:cubicBezTo>
                  <a:cubicBezTo>
                    <a:pt x="88" y="30"/>
                    <a:pt x="88" y="30"/>
                    <a:pt x="88" y="30"/>
                  </a:cubicBezTo>
                  <a:cubicBezTo>
                    <a:pt x="113" y="30"/>
                    <a:pt x="113" y="30"/>
                    <a:pt x="113" y="30"/>
                  </a:cubicBezTo>
                  <a:cubicBezTo>
                    <a:pt x="113" y="49"/>
                    <a:pt x="113" y="49"/>
                    <a:pt x="113" y="49"/>
                  </a:cubicBezTo>
                  <a:cubicBezTo>
                    <a:pt x="131" y="49"/>
                    <a:pt x="131" y="49"/>
                    <a:pt x="131" y="49"/>
                  </a:cubicBezTo>
                  <a:cubicBezTo>
                    <a:pt x="131" y="74"/>
                    <a:pt x="131" y="74"/>
                    <a:pt x="131" y="74"/>
                  </a:cubicBezTo>
                  <a:cubicBezTo>
                    <a:pt x="113" y="74"/>
                    <a:pt x="113" y="74"/>
                    <a:pt x="113" y="74"/>
                  </a:cubicBezTo>
                  <a:cubicBezTo>
                    <a:pt x="113" y="93"/>
                    <a:pt x="113" y="93"/>
                    <a:pt x="113" y="93"/>
                  </a:cubicBezTo>
                  <a:cubicBezTo>
                    <a:pt x="88" y="93"/>
                    <a:pt x="88" y="93"/>
                    <a:pt x="88" y="93"/>
                  </a:cubicBezTo>
                  <a:cubicBezTo>
                    <a:pt x="88" y="74"/>
                    <a:pt x="88" y="74"/>
                    <a:pt x="88" y="74"/>
                  </a:cubicBezTo>
                  <a:cubicBezTo>
                    <a:pt x="69" y="74"/>
                    <a:pt x="69" y="74"/>
                    <a:pt x="69" y="74"/>
                  </a:cubicBezTo>
                  <a:lnTo>
                    <a:pt x="69" y="49"/>
                  </a:lnTo>
                  <a:close/>
                  <a:moveTo>
                    <a:pt x="188" y="138"/>
                  </a:moveTo>
                  <a:cubicBezTo>
                    <a:pt x="188" y="38"/>
                    <a:pt x="188" y="38"/>
                    <a:pt x="188" y="38"/>
                  </a:cubicBezTo>
                  <a:cubicBezTo>
                    <a:pt x="188" y="31"/>
                    <a:pt x="182" y="25"/>
                    <a:pt x="175" y="25"/>
                  </a:cubicBezTo>
                  <a:cubicBezTo>
                    <a:pt x="167" y="25"/>
                    <a:pt x="167" y="25"/>
                    <a:pt x="167" y="25"/>
                  </a:cubicBezTo>
                  <a:cubicBezTo>
                    <a:pt x="167" y="13"/>
                    <a:pt x="167" y="13"/>
                    <a:pt x="167" y="13"/>
                  </a:cubicBezTo>
                  <a:cubicBezTo>
                    <a:pt x="167" y="6"/>
                    <a:pt x="162" y="0"/>
                    <a:pt x="155" y="0"/>
                  </a:cubicBezTo>
                  <a:cubicBezTo>
                    <a:pt x="46" y="0"/>
                    <a:pt x="46" y="0"/>
                    <a:pt x="46" y="0"/>
                  </a:cubicBezTo>
                  <a:cubicBezTo>
                    <a:pt x="39" y="0"/>
                    <a:pt x="33" y="6"/>
                    <a:pt x="33" y="13"/>
                  </a:cubicBezTo>
                  <a:cubicBezTo>
                    <a:pt x="33" y="25"/>
                    <a:pt x="33" y="25"/>
                    <a:pt x="33" y="25"/>
                  </a:cubicBezTo>
                  <a:cubicBezTo>
                    <a:pt x="25" y="25"/>
                    <a:pt x="25" y="25"/>
                    <a:pt x="25" y="25"/>
                  </a:cubicBezTo>
                  <a:cubicBezTo>
                    <a:pt x="18" y="25"/>
                    <a:pt x="13" y="31"/>
                    <a:pt x="13" y="38"/>
                  </a:cubicBezTo>
                  <a:cubicBezTo>
                    <a:pt x="13" y="138"/>
                    <a:pt x="13" y="138"/>
                    <a:pt x="13" y="138"/>
                  </a:cubicBezTo>
                  <a:cubicBezTo>
                    <a:pt x="0" y="150"/>
                    <a:pt x="0" y="150"/>
                    <a:pt x="0" y="150"/>
                  </a:cubicBezTo>
                  <a:cubicBezTo>
                    <a:pt x="0" y="200"/>
                    <a:pt x="0" y="200"/>
                    <a:pt x="0" y="200"/>
                  </a:cubicBezTo>
                  <a:cubicBezTo>
                    <a:pt x="13" y="200"/>
                    <a:pt x="13" y="200"/>
                    <a:pt x="13" y="200"/>
                  </a:cubicBezTo>
                  <a:cubicBezTo>
                    <a:pt x="13" y="200"/>
                    <a:pt x="13" y="200"/>
                    <a:pt x="13" y="200"/>
                  </a:cubicBezTo>
                  <a:cubicBezTo>
                    <a:pt x="46" y="200"/>
                    <a:pt x="46" y="200"/>
                    <a:pt x="46" y="200"/>
                  </a:cubicBezTo>
                  <a:cubicBezTo>
                    <a:pt x="155" y="200"/>
                    <a:pt x="155" y="200"/>
                    <a:pt x="155" y="200"/>
                  </a:cubicBezTo>
                  <a:cubicBezTo>
                    <a:pt x="188" y="200"/>
                    <a:pt x="188" y="200"/>
                    <a:pt x="188" y="200"/>
                  </a:cubicBezTo>
                  <a:cubicBezTo>
                    <a:pt x="188" y="200"/>
                    <a:pt x="188" y="200"/>
                    <a:pt x="188" y="200"/>
                  </a:cubicBezTo>
                  <a:cubicBezTo>
                    <a:pt x="200" y="200"/>
                    <a:pt x="200" y="200"/>
                    <a:pt x="200" y="200"/>
                  </a:cubicBezTo>
                  <a:cubicBezTo>
                    <a:pt x="200" y="150"/>
                    <a:pt x="200" y="150"/>
                    <a:pt x="200" y="150"/>
                  </a:cubicBezTo>
                  <a:lnTo>
                    <a:pt x="188" y="138"/>
                  </a:lnTo>
                  <a:close/>
                </a:path>
              </a:pathLst>
            </a:custGeom>
            <a:solidFill>
              <a:srgbClr val="175C2C"/>
            </a:solidFill>
            <a:ln>
              <a:noFill/>
            </a:ln>
          </p:spPr>
          <p:txBody>
            <a:bodyPr spcFirstLastPara="1" wrap="square" lIns="78175" tIns="39075" rIns="78175" bIns="39075" anchor="t" anchorCtr="0">
              <a:noAutofit/>
            </a:bodyPr>
            <a:lstStyle/>
            <a:p>
              <a:pPr marL="0" marR="0" lvl="0" indent="0" algn="l" rtl="0">
                <a:lnSpc>
                  <a:spcPct val="100000"/>
                </a:lnSpc>
                <a:spcBef>
                  <a:spcPts val="0"/>
                </a:spcBef>
                <a:spcAft>
                  <a:spcPts val="0"/>
                </a:spcAft>
                <a:buClr>
                  <a:schemeClr val="dk1"/>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809" name="Google Shape;3809;p78"/>
            <p:cNvSpPr/>
            <p:nvPr/>
          </p:nvSpPr>
          <p:spPr>
            <a:xfrm>
              <a:off x="2712890" y="3369970"/>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Consumables</a:t>
              </a:r>
              <a:endParaRPr sz="850" b="1" i="0" u="none" strike="noStrike" cap="none">
                <a:solidFill>
                  <a:srgbClr val="175C2C"/>
                </a:solidFill>
                <a:latin typeface="Arial"/>
                <a:ea typeface="Arial"/>
                <a:cs typeface="Arial"/>
                <a:sym typeface="Arial"/>
              </a:endParaRPr>
            </a:p>
          </p:txBody>
        </p:sp>
        <p:sp>
          <p:nvSpPr>
            <p:cNvPr id="3810" name="Google Shape;3810;p78"/>
            <p:cNvSpPr/>
            <p:nvPr/>
          </p:nvSpPr>
          <p:spPr>
            <a:xfrm>
              <a:off x="2145907" y="3479597"/>
              <a:ext cx="303395" cy="259913"/>
            </a:xfrm>
            <a:custGeom>
              <a:avLst/>
              <a:gdLst/>
              <a:ahLst/>
              <a:cxnLst/>
              <a:rect l="l" t="t" r="r" b="b"/>
              <a:pathLst>
                <a:path w="203" h="174" extrusionOk="0">
                  <a:moveTo>
                    <a:pt x="173" y="11"/>
                  </a:moveTo>
                  <a:cubicBezTo>
                    <a:pt x="171" y="4"/>
                    <a:pt x="164" y="0"/>
                    <a:pt x="157" y="0"/>
                  </a:cubicBezTo>
                  <a:cubicBezTo>
                    <a:pt x="150" y="1"/>
                    <a:pt x="144" y="6"/>
                    <a:pt x="143" y="14"/>
                  </a:cubicBezTo>
                  <a:cubicBezTo>
                    <a:pt x="127" y="116"/>
                    <a:pt x="127" y="116"/>
                    <a:pt x="127" y="116"/>
                  </a:cubicBezTo>
                  <a:cubicBezTo>
                    <a:pt x="108" y="55"/>
                    <a:pt x="108" y="55"/>
                    <a:pt x="108" y="55"/>
                  </a:cubicBezTo>
                  <a:cubicBezTo>
                    <a:pt x="106" y="49"/>
                    <a:pt x="100" y="44"/>
                    <a:pt x="93" y="44"/>
                  </a:cubicBezTo>
                  <a:cubicBezTo>
                    <a:pt x="93" y="44"/>
                    <a:pt x="93" y="44"/>
                    <a:pt x="93" y="44"/>
                  </a:cubicBezTo>
                  <a:cubicBezTo>
                    <a:pt x="86" y="44"/>
                    <a:pt x="80" y="49"/>
                    <a:pt x="78" y="55"/>
                  </a:cubicBezTo>
                  <a:cubicBezTo>
                    <a:pt x="62" y="109"/>
                    <a:pt x="62" y="109"/>
                    <a:pt x="62" y="109"/>
                  </a:cubicBezTo>
                  <a:cubicBezTo>
                    <a:pt x="47" y="82"/>
                    <a:pt x="47" y="82"/>
                    <a:pt x="47" y="82"/>
                  </a:cubicBezTo>
                  <a:cubicBezTo>
                    <a:pt x="44" y="77"/>
                    <a:pt x="39" y="74"/>
                    <a:pt x="33" y="74"/>
                  </a:cubicBezTo>
                  <a:cubicBezTo>
                    <a:pt x="27" y="74"/>
                    <a:pt x="22" y="77"/>
                    <a:pt x="19" y="82"/>
                  </a:cubicBezTo>
                  <a:cubicBezTo>
                    <a:pt x="3" y="115"/>
                    <a:pt x="3" y="115"/>
                    <a:pt x="3" y="115"/>
                  </a:cubicBezTo>
                  <a:cubicBezTo>
                    <a:pt x="0" y="121"/>
                    <a:pt x="2" y="128"/>
                    <a:pt x="8" y="132"/>
                  </a:cubicBezTo>
                  <a:cubicBezTo>
                    <a:pt x="14" y="135"/>
                    <a:pt x="22" y="132"/>
                    <a:pt x="25" y="126"/>
                  </a:cubicBezTo>
                  <a:cubicBezTo>
                    <a:pt x="34" y="109"/>
                    <a:pt x="34" y="109"/>
                    <a:pt x="34" y="109"/>
                  </a:cubicBezTo>
                  <a:cubicBezTo>
                    <a:pt x="51" y="140"/>
                    <a:pt x="51" y="140"/>
                    <a:pt x="51" y="140"/>
                  </a:cubicBezTo>
                  <a:cubicBezTo>
                    <a:pt x="54" y="145"/>
                    <a:pt x="60" y="149"/>
                    <a:pt x="66" y="148"/>
                  </a:cubicBezTo>
                  <a:cubicBezTo>
                    <a:pt x="73" y="147"/>
                    <a:pt x="78" y="143"/>
                    <a:pt x="80" y="137"/>
                  </a:cubicBezTo>
                  <a:cubicBezTo>
                    <a:pt x="93" y="92"/>
                    <a:pt x="93" y="92"/>
                    <a:pt x="93" y="92"/>
                  </a:cubicBezTo>
                  <a:cubicBezTo>
                    <a:pt x="115" y="163"/>
                    <a:pt x="115" y="163"/>
                    <a:pt x="115" y="163"/>
                  </a:cubicBezTo>
                  <a:cubicBezTo>
                    <a:pt x="117" y="169"/>
                    <a:pt x="123" y="174"/>
                    <a:pt x="130" y="174"/>
                  </a:cubicBezTo>
                  <a:cubicBezTo>
                    <a:pt x="130" y="174"/>
                    <a:pt x="130" y="174"/>
                    <a:pt x="131" y="174"/>
                  </a:cubicBezTo>
                  <a:cubicBezTo>
                    <a:pt x="138" y="173"/>
                    <a:pt x="144" y="168"/>
                    <a:pt x="145" y="160"/>
                  </a:cubicBezTo>
                  <a:cubicBezTo>
                    <a:pt x="161" y="55"/>
                    <a:pt x="161" y="55"/>
                    <a:pt x="161" y="55"/>
                  </a:cubicBezTo>
                  <a:cubicBezTo>
                    <a:pt x="177" y="102"/>
                    <a:pt x="177" y="102"/>
                    <a:pt x="177" y="102"/>
                  </a:cubicBezTo>
                  <a:cubicBezTo>
                    <a:pt x="179" y="109"/>
                    <a:pt x="186" y="112"/>
                    <a:pt x="193" y="110"/>
                  </a:cubicBezTo>
                  <a:cubicBezTo>
                    <a:pt x="199" y="108"/>
                    <a:pt x="203" y="101"/>
                    <a:pt x="201" y="94"/>
                  </a:cubicBezTo>
                  <a:lnTo>
                    <a:pt x="173" y="11"/>
                  </a:lnTo>
                  <a:close/>
                </a:path>
              </a:pathLst>
            </a:custGeom>
            <a:solidFill>
              <a:srgbClr val="175C2C"/>
            </a:solidFill>
            <a:ln>
              <a:noFill/>
            </a:ln>
          </p:spPr>
          <p:txBody>
            <a:bodyPr spcFirstLastPara="1" wrap="square" lIns="48675" tIns="24325" rIns="48675" bIns="24325" anchor="t" anchorCtr="0">
              <a:noAutofit/>
            </a:bodyPr>
            <a:lstStyle/>
            <a:p>
              <a:pPr marL="0" marR="0" lvl="0" indent="0" algn="l" rtl="0">
                <a:lnSpc>
                  <a:spcPct val="100000"/>
                </a:lnSpc>
                <a:spcBef>
                  <a:spcPts val="0"/>
                </a:spcBef>
                <a:spcAft>
                  <a:spcPts val="0"/>
                </a:spcAft>
                <a:buClr>
                  <a:schemeClr val="dk1"/>
                </a:buClr>
                <a:buSzPts val="498"/>
                <a:buFont typeface="Arial"/>
                <a:buNone/>
              </a:pPr>
              <a:endParaRPr sz="498" b="0" i="0" u="none" strike="noStrike" cap="none">
                <a:solidFill>
                  <a:srgbClr val="000000"/>
                </a:solidFill>
                <a:latin typeface="Arial"/>
                <a:ea typeface="Arial"/>
                <a:cs typeface="Arial"/>
                <a:sym typeface="Arial"/>
              </a:endParaRPr>
            </a:p>
          </p:txBody>
        </p:sp>
        <p:sp>
          <p:nvSpPr>
            <p:cNvPr id="3811" name="Google Shape;3811;p78"/>
            <p:cNvSpPr/>
            <p:nvPr/>
          </p:nvSpPr>
          <p:spPr>
            <a:xfrm>
              <a:off x="4255871" y="3493159"/>
              <a:ext cx="299443" cy="284619"/>
            </a:xfrm>
            <a:custGeom>
              <a:avLst/>
              <a:gdLst/>
              <a:ahLst/>
              <a:cxnLst/>
              <a:rect l="l" t="t" r="r" b="b"/>
              <a:pathLst>
                <a:path w="200" h="190" extrusionOk="0">
                  <a:moveTo>
                    <a:pt x="0" y="116"/>
                  </a:moveTo>
                  <a:cubicBezTo>
                    <a:pt x="88" y="116"/>
                    <a:pt x="88" y="116"/>
                    <a:pt x="88" y="116"/>
                  </a:cubicBezTo>
                  <a:cubicBezTo>
                    <a:pt x="88" y="75"/>
                    <a:pt x="88" y="75"/>
                    <a:pt x="88" y="75"/>
                  </a:cubicBezTo>
                  <a:cubicBezTo>
                    <a:pt x="0" y="75"/>
                    <a:pt x="0" y="75"/>
                    <a:pt x="0" y="75"/>
                  </a:cubicBezTo>
                  <a:lnTo>
                    <a:pt x="0" y="116"/>
                  </a:lnTo>
                  <a:close/>
                  <a:moveTo>
                    <a:pt x="0" y="25"/>
                  </a:moveTo>
                  <a:cubicBezTo>
                    <a:pt x="0" y="50"/>
                    <a:pt x="0" y="50"/>
                    <a:pt x="0" y="50"/>
                  </a:cubicBezTo>
                  <a:cubicBezTo>
                    <a:pt x="88" y="50"/>
                    <a:pt x="88" y="50"/>
                    <a:pt x="88" y="50"/>
                  </a:cubicBezTo>
                  <a:cubicBezTo>
                    <a:pt x="88" y="0"/>
                    <a:pt x="88" y="0"/>
                    <a:pt x="88" y="0"/>
                  </a:cubicBezTo>
                  <a:cubicBezTo>
                    <a:pt x="25" y="0"/>
                    <a:pt x="25" y="0"/>
                    <a:pt x="25" y="0"/>
                  </a:cubicBezTo>
                  <a:cubicBezTo>
                    <a:pt x="12" y="0"/>
                    <a:pt x="0" y="11"/>
                    <a:pt x="0" y="25"/>
                  </a:cubicBezTo>
                  <a:close/>
                  <a:moveTo>
                    <a:pt x="175" y="0"/>
                  </a:moveTo>
                  <a:cubicBezTo>
                    <a:pt x="113" y="0"/>
                    <a:pt x="113" y="0"/>
                    <a:pt x="113" y="0"/>
                  </a:cubicBezTo>
                  <a:cubicBezTo>
                    <a:pt x="113" y="50"/>
                    <a:pt x="113" y="50"/>
                    <a:pt x="113" y="50"/>
                  </a:cubicBezTo>
                  <a:cubicBezTo>
                    <a:pt x="200" y="50"/>
                    <a:pt x="200" y="50"/>
                    <a:pt x="200" y="50"/>
                  </a:cubicBezTo>
                  <a:cubicBezTo>
                    <a:pt x="200" y="25"/>
                    <a:pt x="200" y="25"/>
                    <a:pt x="200" y="25"/>
                  </a:cubicBezTo>
                  <a:cubicBezTo>
                    <a:pt x="200" y="11"/>
                    <a:pt x="189" y="0"/>
                    <a:pt x="175" y="0"/>
                  </a:cubicBezTo>
                  <a:close/>
                  <a:moveTo>
                    <a:pt x="0" y="165"/>
                  </a:moveTo>
                  <a:cubicBezTo>
                    <a:pt x="0" y="179"/>
                    <a:pt x="12" y="190"/>
                    <a:pt x="25" y="190"/>
                  </a:cubicBezTo>
                  <a:cubicBezTo>
                    <a:pt x="88" y="190"/>
                    <a:pt x="88" y="190"/>
                    <a:pt x="88" y="190"/>
                  </a:cubicBezTo>
                  <a:cubicBezTo>
                    <a:pt x="88" y="141"/>
                    <a:pt x="88" y="141"/>
                    <a:pt x="88" y="141"/>
                  </a:cubicBezTo>
                  <a:cubicBezTo>
                    <a:pt x="0" y="141"/>
                    <a:pt x="0" y="141"/>
                    <a:pt x="0" y="141"/>
                  </a:cubicBezTo>
                  <a:lnTo>
                    <a:pt x="0" y="165"/>
                  </a:lnTo>
                  <a:close/>
                  <a:moveTo>
                    <a:pt x="113" y="190"/>
                  </a:moveTo>
                  <a:cubicBezTo>
                    <a:pt x="175" y="190"/>
                    <a:pt x="175" y="190"/>
                    <a:pt x="175" y="190"/>
                  </a:cubicBezTo>
                  <a:cubicBezTo>
                    <a:pt x="189" y="190"/>
                    <a:pt x="200" y="179"/>
                    <a:pt x="200" y="165"/>
                  </a:cubicBezTo>
                  <a:cubicBezTo>
                    <a:pt x="200" y="141"/>
                    <a:pt x="200" y="141"/>
                    <a:pt x="200" y="141"/>
                  </a:cubicBezTo>
                  <a:cubicBezTo>
                    <a:pt x="113" y="141"/>
                    <a:pt x="113" y="141"/>
                    <a:pt x="113" y="141"/>
                  </a:cubicBezTo>
                  <a:lnTo>
                    <a:pt x="113" y="190"/>
                  </a:lnTo>
                  <a:close/>
                  <a:moveTo>
                    <a:pt x="113" y="116"/>
                  </a:moveTo>
                  <a:cubicBezTo>
                    <a:pt x="200" y="116"/>
                    <a:pt x="200" y="116"/>
                    <a:pt x="200" y="116"/>
                  </a:cubicBezTo>
                  <a:cubicBezTo>
                    <a:pt x="200" y="75"/>
                    <a:pt x="200" y="75"/>
                    <a:pt x="200" y="75"/>
                  </a:cubicBezTo>
                  <a:cubicBezTo>
                    <a:pt x="113" y="75"/>
                    <a:pt x="113" y="75"/>
                    <a:pt x="113" y="75"/>
                  </a:cubicBezTo>
                  <a:lnTo>
                    <a:pt x="113" y="116"/>
                  </a:lnTo>
                  <a:close/>
                </a:path>
              </a:pathLst>
            </a:custGeom>
            <a:solidFill>
              <a:srgbClr val="175C2C"/>
            </a:solidFill>
            <a:ln>
              <a:noFill/>
            </a:ln>
          </p:spPr>
          <p:txBody>
            <a:bodyPr spcFirstLastPara="1" wrap="square" lIns="48675" tIns="24325" rIns="48675" bIns="24325" anchor="t" anchorCtr="0">
              <a:noAutofit/>
            </a:bodyPr>
            <a:lstStyle/>
            <a:p>
              <a:pPr marL="0" marR="0" lvl="0" indent="0" algn="l" rtl="0">
                <a:lnSpc>
                  <a:spcPct val="100000"/>
                </a:lnSpc>
                <a:spcBef>
                  <a:spcPts val="0"/>
                </a:spcBef>
                <a:spcAft>
                  <a:spcPts val="0"/>
                </a:spcAft>
                <a:buClr>
                  <a:schemeClr val="dk1"/>
                </a:buClr>
                <a:buSzPts val="498"/>
                <a:buFont typeface="Arial"/>
                <a:buNone/>
              </a:pPr>
              <a:endParaRPr sz="498" b="0" i="0" u="none" strike="noStrike" cap="none">
                <a:solidFill>
                  <a:srgbClr val="000000"/>
                </a:solidFill>
                <a:latin typeface="Arial"/>
                <a:ea typeface="Arial"/>
                <a:cs typeface="Arial"/>
                <a:sym typeface="Arial"/>
              </a:endParaRPr>
            </a:p>
          </p:txBody>
        </p:sp>
      </p:grpSp>
      <p:sp>
        <p:nvSpPr>
          <p:cNvPr id="3812" name="Google Shape;3812;p78"/>
          <p:cNvSpPr txBox="1"/>
          <p:nvPr/>
        </p:nvSpPr>
        <p:spPr>
          <a:xfrm>
            <a:off x="312507" y="4114607"/>
            <a:ext cx="7132001" cy="329321"/>
          </a:xfrm>
          <a:prstGeom prst="rect">
            <a:avLst/>
          </a:prstGeom>
          <a:noFill/>
          <a:ln>
            <a:noFill/>
          </a:ln>
        </p:spPr>
        <p:txBody>
          <a:bodyPr spcFirstLastPara="1" wrap="square" lIns="0" tIns="0" rIns="0" bIns="0" anchor="t" anchorCtr="0">
            <a:spAutoFit/>
          </a:bodyPr>
          <a:lstStyle/>
          <a:p>
            <a:pPr lvl="0">
              <a:lnSpc>
                <a:spcPct val="107000"/>
              </a:lnSpc>
              <a:buSzPts val="1000"/>
            </a:pPr>
            <a:r>
              <a:rPr lang="en-US" sz="1000" b="0" i="0" u="none" strike="noStrike" cap="none" dirty="0">
                <a:solidFill>
                  <a:srgbClr val="000000"/>
                </a:solidFill>
                <a:latin typeface="Arial"/>
                <a:ea typeface="Arial"/>
                <a:cs typeface="Arial"/>
                <a:sym typeface="Arial"/>
              </a:rPr>
              <a:t>The tables below is an extract of some of the key medical equipment, consumables and buildings donated during the period under review.  Full details of contributions are available on the PTF dashboards: </a:t>
            </a:r>
            <a:r>
              <a:rPr lang="en-US" sz="1000" u="sng" dirty="0">
                <a:solidFill>
                  <a:srgbClr val="FF0000"/>
                </a:solidFill>
              </a:rPr>
              <a:t>https://ngcovid19resourcetracker.info/</a:t>
            </a:r>
            <a:endParaRPr sz="1200" b="0" i="0" u="sng" strike="noStrike" cap="none" dirty="0">
              <a:solidFill>
                <a:srgbClr val="FF0000"/>
              </a:solidFill>
              <a:sym typeface="Arial"/>
            </a:endParaRPr>
          </a:p>
        </p:txBody>
      </p:sp>
      <p:graphicFrame>
        <p:nvGraphicFramePr>
          <p:cNvPr id="3813" name="Google Shape;3813;p78"/>
          <p:cNvGraphicFramePr/>
          <p:nvPr>
            <p:extLst>
              <p:ext uri="{D42A27DB-BD31-4B8C-83A1-F6EECF244321}">
                <p14:modId xmlns:p14="http://schemas.microsoft.com/office/powerpoint/2010/main" val="1869736206"/>
              </p:ext>
            </p:extLst>
          </p:nvPr>
        </p:nvGraphicFramePr>
        <p:xfrm>
          <a:off x="826293" y="4884388"/>
          <a:ext cx="6127625" cy="3524475"/>
        </p:xfrm>
        <a:graphic>
          <a:graphicData uri="http://schemas.openxmlformats.org/drawingml/2006/table">
            <a:tbl>
              <a:tblPr firstRow="1" firstCol="1" bandRow="1">
                <a:noFill/>
                <a:tableStyleId>{FF75322B-DABF-467D-BC40-7EAB2D41CF18}</a:tableStyleId>
              </a:tblPr>
              <a:tblGrid>
                <a:gridCol w="492175">
                  <a:extLst>
                    <a:ext uri="{9D8B030D-6E8A-4147-A177-3AD203B41FA5}">
                      <a16:colId xmlns:a16="http://schemas.microsoft.com/office/drawing/2014/main" val="20000"/>
                    </a:ext>
                  </a:extLst>
                </a:gridCol>
                <a:gridCol w="1910375">
                  <a:extLst>
                    <a:ext uri="{9D8B030D-6E8A-4147-A177-3AD203B41FA5}">
                      <a16:colId xmlns:a16="http://schemas.microsoft.com/office/drawing/2014/main" val="20001"/>
                    </a:ext>
                  </a:extLst>
                </a:gridCol>
                <a:gridCol w="1690825">
                  <a:extLst>
                    <a:ext uri="{9D8B030D-6E8A-4147-A177-3AD203B41FA5}">
                      <a16:colId xmlns:a16="http://schemas.microsoft.com/office/drawing/2014/main" val="20002"/>
                    </a:ext>
                  </a:extLst>
                </a:gridCol>
                <a:gridCol w="1102325">
                  <a:extLst>
                    <a:ext uri="{9D8B030D-6E8A-4147-A177-3AD203B41FA5}">
                      <a16:colId xmlns:a16="http://schemas.microsoft.com/office/drawing/2014/main" val="20003"/>
                    </a:ext>
                  </a:extLst>
                </a:gridCol>
                <a:gridCol w="931925">
                  <a:extLst>
                    <a:ext uri="{9D8B030D-6E8A-4147-A177-3AD203B41FA5}">
                      <a16:colId xmlns:a16="http://schemas.microsoft.com/office/drawing/2014/main" val="20004"/>
                    </a:ext>
                  </a:extLst>
                </a:gridCol>
              </a:tblGrid>
              <a:tr h="239150">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335575">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1</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11 ICU Beds fitted with Ventilators</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RCCG Christian Social Responsibility</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11</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ICU beds with ventilators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2</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Airway </a:t>
                      </a:r>
                      <a:r>
                        <a:rPr lang="en-US" sz="1000" u="none" strike="noStrike" cap="none" dirty="0" err="1">
                          <a:solidFill>
                            <a:schemeClr val="dk1"/>
                          </a:solidFill>
                          <a:latin typeface="Arial"/>
                          <a:ea typeface="Arial"/>
                          <a:cs typeface="Arial"/>
                          <a:sym typeface="Arial"/>
                        </a:rPr>
                        <a:t>Guedel</a:t>
                      </a:r>
                      <a:r>
                        <a:rPr lang="en-US" sz="1000" u="none" strike="noStrike" cap="none" dirty="0">
                          <a:solidFill>
                            <a:schemeClr val="dk1"/>
                          </a:solidFill>
                          <a:latin typeface="Arial"/>
                          <a:ea typeface="Arial"/>
                          <a:cs typeface="Arial"/>
                          <a:sym typeface="Arial"/>
                        </a:rPr>
                        <a:t>(Sterile Single Use (Range Size)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UNDP</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300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3</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Airway </a:t>
                      </a:r>
                      <a:r>
                        <a:rPr lang="en-US" sz="1000" u="none" strike="noStrike" cap="none" dirty="0" err="1">
                          <a:solidFill>
                            <a:schemeClr val="dk1"/>
                          </a:solidFill>
                          <a:latin typeface="Arial"/>
                          <a:ea typeface="Arial"/>
                          <a:cs typeface="Arial"/>
                          <a:sym typeface="Arial"/>
                        </a:rPr>
                        <a:t>Guedel</a:t>
                      </a:r>
                      <a:r>
                        <a:rPr lang="en-US" sz="1000" u="none" strike="noStrike" cap="none" dirty="0">
                          <a:solidFill>
                            <a:schemeClr val="dk1"/>
                          </a:solidFill>
                          <a:latin typeface="Arial"/>
                          <a:ea typeface="Arial"/>
                          <a:cs typeface="Arial"/>
                          <a:sym typeface="Arial"/>
                        </a:rPr>
                        <a:t>(Sterile Single Use (Range Size)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UNDP</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100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50972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Ambulance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Nigerian Oil and Gas Industry</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spcBef>
                          <a:spcPts val="0"/>
                        </a:spcBef>
                        <a:spcAft>
                          <a:spcPts val="0"/>
                        </a:spcAft>
                        <a:buNone/>
                      </a:pPr>
                      <a:r>
                        <a:rPr lang="en-US" sz="1000" u="none" strike="noStrike" cap="none" dirty="0">
                          <a:solidFill>
                            <a:schemeClr val="dk1"/>
                          </a:solidFill>
                          <a:latin typeface="Arial"/>
                          <a:ea typeface="Arial"/>
                          <a:cs typeface="Arial"/>
                          <a:sym typeface="Arial"/>
                        </a:rPr>
                        <a:t>26</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Vehicle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1960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5</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Ambulance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NNPC/</a:t>
                      </a:r>
                      <a:r>
                        <a:rPr lang="en-US" sz="1000" u="none" strike="noStrike" cap="none" dirty="0" err="1">
                          <a:solidFill>
                            <a:schemeClr val="dk1"/>
                          </a:solidFill>
                          <a:latin typeface="Arial"/>
                          <a:ea typeface="Arial"/>
                          <a:cs typeface="Arial"/>
                          <a:sym typeface="Arial"/>
                        </a:rPr>
                        <a:t>Aieto</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5</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tx1"/>
                          </a:solidFill>
                          <a:latin typeface="Arial"/>
                          <a:ea typeface="Arial"/>
                          <a:cs typeface="Arial"/>
                          <a:sym typeface="Arial"/>
                        </a:rPr>
                        <a:t>Vehicle</a:t>
                      </a:r>
                      <a:endParaRPr sz="1000" u="none" strike="noStrike" cap="none" dirty="0">
                        <a:solidFill>
                          <a:schemeClr val="tx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1960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6</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Ambulance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United Nations </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5</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Vehicle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50972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7</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Ambulance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Nigerian Maritime Administration and Safety Agency</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1</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Vehicle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1960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8</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Ambulance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IHS Towers</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Vehicle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9</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Ambulance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Government of Japan</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3</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Vehicle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Ambulance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The Securities and Exchange Commission </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1</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Vehicle</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bl>
          </a:graphicData>
        </a:graphic>
      </p:graphicFrame>
      <p:grpSp>
        <p:nvGrpSpPr>
          <p:cNvPr id="3814" name="Google Shape;3814;p78"/>
          <p:cNvGrpSpPr/>
          <p:nvPr/>
        </p:nvGrpSpPr>
        <p:grpSpPr>
          <a:xfrm>
            <a:off x="445032" y="4579380"/>
            <a:ext cx="6869082" cy="232678"/>
            <a:chOff x="445032" y="7490870"/>
            <a:chExt cx="6869082" cy="232678"/>
          </a:xfrm>
        </p:grpSpPr>
        <p:sp>
          <p:nvSpPr>
            <p:cNvPr id="3815" name="Google Shape;3815;p78"/>
            <p:cNvSpPr txBox="1"/>
            <p:nvPr/>
          </p:nvSpPr>
          <p:spPr>
            <a:xfrm>
              <a:off x="454886" y="7490870"/>
              <a:ext cx="6277218" cy="232678"/>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Medical Equipment</a:t>
              </a:r>
              <a:endParaRPr sz="1000" b="1" i="0" u="none" strike="noStrike" cap="none">
                <a:solidFill>
                  <a:srgbClr val="175C2C"/>
                </a:solidFill>
                <a:latin typeface="Arial"/>
                <a:ea typeface="Arial"/>
                <a:cs typeface="Arial"/>
                <a:sym typeface="Arial"/>
              </a:endParaRPr>
            </a:p>
          </p:txBody>
        </p:sp>
        <p:cxnSp>
          <p:nvCxnSpPr>
            <p:cNvPr id="3816" name="Google Shape;3816;p78"/>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sp>
        <p:nvSpPr>
          <p:cNvPr id="3817" name="Google Shape;3817;p78"/>
          <p:cNvSpPr txBox="1"/>
          <p:nvPr/>
        </p:nvSpPr>
        <p:spPr>
          <a:xfrm>
            <a:off x="839578" y="8480512"/>
            <a:ext cx="6114320"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900"/>
              <a:buFont typeface="Arial"/>
              <a:buNone/>
            </a:pPr>
            <a:r>
              <a:rPr lang="en-US" sz="900" b="1" i="1" u="none" strike="noStrike" cap="none" dirty="0">
                <a:solidFill>
                  <a:srgbClr val="000000"/>
                </a:solidFill>
                <a:latin typeface="Arial"/>
                <a:ea typeface="Arial"/>
                <a:cs typeface="Arial"/>
                <a:sym typeface="Arial"/>
              </a:rPr>
              <a:t>* Source: UNDP dashboard</a:t>
            </a:r>
            <a:endParaRPr dirty="0"/>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3822"/>
        <p:cNvGrpSpPr/>
        <p:nvPr/>
      </p:nvGrpSpPr>
      <p:grpSpPr>
        <a:xfrm>
          <a:off x="0" y="0"/>
          <a:ext cx="0" cy="0"/>
          <a:chOff x="0" y="0"/>
          <a:chExt cx="0" cy="0"/>
        </a:xfrm>
      </p:grpSpPr>
      <p:pic>
        <p:nvPicPr>
          <p:cNvPr id="3823" name="Google Shape;3823;p7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824" name="Google Shape;3824;p7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81</a:t>
            </a:fld>
            <a:endParaRPr sz="500" b="0" i="0" u="none" strike="noStrike" cap="none">
              <a:solidFill>
                <a:srgbClr val="161616"/>
              </a:solidFill>
              <a:latin typeface="Arial"/>
              <a:ea typeface="Arial"/>
              <a:cs typeface="Arial"/>
              <a:sym typeface="Arial"/>
            </a:endParaRPr>
          </a:p>
        </p:txBody>
      </p:sp>
      <p:sp>
        <p:nvSpPr>
          <p:cNvPr id="3825" name="Google Shape;3825;p7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3826" name="Google Shape;3826;p7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3827" name="Google Shape;3827;p7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RESOURCE UTILISATION </a:t>
            </a:r>
            <a:endParaRPr sz="1800" b="1" i="0" u="none" strike="noStrike" cap="none">
              <a:solidFill>
                <a:srgbClr val="FFFFFF"/>
              </a:solidFill>
              <a:latin typeface="Arial"/>
              <a:ea typeface="Arial"/>
              <a:cs typeface="Arial"/>
              <a:sym typeface="Arial"/>
            </a:endParaRPr>
          </a:p>
        </p:txBody>
      </p:sp>
      <p:cxnSp>
        <p:nvCxnSpPr>
          <p:cNvPr id="3828" name="Google Shape;3828;p7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829" name="Google Shape;3829;p79"/>
          <p:cNvGrpSpPr/>
          <p:nvPr/>
        </p:nvGrpSpPr>
        <p:grpSpPr>
          <a:xfrm>
            <a:off x="1269075" y="3380795"/>
            <a:ext cx="0" cy="0"/>
            <a:chOff x="1269075" y="3380795"/>
            <a:chExt cx="0" cy="0"/>
          </a:xfrm>
        </p:grpSpPr>
        <p:cxnSp>
          <p:nvCxnSpPr>
            <p:cNvPr id="3830" name="Google Shape;3830;p79"/>
            <p:cNvCxnSpPr/>
            <p:nvPr/>
          </p:nvCxnSpPr>
          <p:spPr>
            <a:xfrm>
              <a:off x="1269075" y="3380795"/>
              <a:ext cx="0" cy="0"/>
            </a:xfrm>
            <a:prstGeom prst="straightConnector1">
              <a:avLst/>
            </a:prstGeom>
            <a:noFill/>
            <a:ln>
              <a:noFill/>
            </a:ln>
          </p:spPr>
        </p:cxnSp>
        <p:cxnSp>
          <p:nvCxnSpPr>
            <p:cNvPr id="3831" name="Google Shape;3831;p79"/>
            <p:cNvCxnSpPr/>
            <p:nvPr/>
          </p:nvCxnSpPr>
          <p:spPr>
            <a:xfrm>
              <a:off x="1269075" y="3380795"/>
              <a:ext cx="0" cy="0"/>
            </a:xfrm>
            <a:prstGeom prst="straightConnector1">
              <a:avLst/>
            </a:prstGeom>
            <a:noFill/>
            <a:ln>
              <a:noFill/>
            </a:ln>
          </p:spPr>
        </p:cxnSp>
      </p:grpSp>
      <p:sp>
        <p:nvSpPr>
          <p:cNvPr id="3832" name="Google Shape;3832;p7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3833" name="Google Shape;3833;p79"/>
          <p:cNvGraphicFramePr/>
          <p:nvPr>
            <p:extLst>
              <p:ext uri="{D42A27DB-BD31-4B8C-83A1-F6EECF244321}">
                <p14:modId xmlns:p14="http://schemas.microsoft.com/office/powerpoint/2010/main" val="3015962304"/>
              </p:ext>
            </p:extLst>
          </p:nvPr>
        </p:nvGraphicFramePr>
        <p:xfrm>
          <a:off x="494414" y="1783614"/>
          <a:ext cx="6459500" cy="3044150"/>
        </p:xfrm>
        <a:graphic>
          <a:graphicData uri="http://schemas.openxmlformats.org/drawingml/2006/table">
            <a:tbl>
              <a:tblPr firstRow="1" firstCol="1" bandRow="1">
                <a:noFill/>
                <a:tableStyleId>{FF75322B-DABF-467D-BC40-7EAB2D41CF18}</a:tableStyleId>
              </a:tblPr>
              <a:tblGrid>
                <a:gridCol w="518825">
                  <a:extLst>
                    <a:ext uri="{9D8B030D-6E8A-4147-A177-3AD203B41FA5}">
                      <a16:colId xmlns:a16="http://schemas.microsoft.com/office/drawing/2014/main" val="20000"/>
                    </a:ext>
                  </a:extLst>
                </a:gridCol>
                <a:gridCol w="2013850">
                  <a:extLst>
                    <a:ext uri="{9D8B030D-6E8A-4147-A177-3AD203B41FA5}">
                      <a16:colId xmlns:a16="http://schemas.microsoft.com/office/drawing/2014/main" val="20001"/>
                    </a:ext>
                  </a:extLst>
                </a:gridCol>
                <a:gridCol w="1782400">
                  <a:extLst>
                    <a:ext uri="{9D8B030D-6E8A-4147-A177-3AD203B41FA5}">
                      <a16:colId xmlns:a16="http://schemas.microsoft.com/office/drawing/2014/main" val="20002"/>
                    </a:ext>
                  </a:extLst>
                </a:gridCol>
                <a:gridCol w="1162025">
                  <a:extLst>
                    <a:ext uri="{9D8B030D-6E8A-4147-A177-3AD203B41FA5}">
                      <a16:colId xmlns:a16="http://schemas.microsoft.com/office/drawing/2014/main" val="20003"/>
                    </a:ext>
                  </a:extLst>
                </a:gridCol>
                <a:gridCol w="982400">
                  <a:extLst>
                    <a:ext uri="{9D8B030D-6E8A-4147-A177-3AD203B41FA5}">
                      <a16:colId xmlns:a16="http://schemas.microsoft.com/office/drawing/2014/main" val="20004"/>
                    </a:ext>
                  </a:extLst>
                </a:gridCol>
              </a:tblGrid>
              <a:tr h="239150">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335575">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1</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Mattress &amp; Pillows to the Isolation centers</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err="1">
                          <a:solidFill>
                            <a:schemeClr val="dk1"/>
                          </a:solidFill>
                          <a:latin typeface="Arial"/>
                          <a:ea typeface="Arial"/>
                          <a:cs typeface="Arial"/>
                          <a:sym typeface="Arial"/>
                        </a:rPr>
                        <a:t>Vitafoam</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spcBef>
                          <a:spcPts val="0"/>
                        </a:spcBef>
                        <a:spcAft>
                          <a:spcPts val="0"/>
                        </a:spcAft>
                        <a:buNone/>
                      </a:pPr>
                      <a:r>
                        <a:rPr lang="en-US" sz="1000" u="none" strike="noStrike" cap="none" dirty="0">
                          <a:solidFill>
                            <a:schemeClr val="dk1"/>
                          </a:solidFill>
                          <a:latin typeface="Arial"/>
                          <a:ea typeface="Arial"/>
                          <a:cs typeface="Arial"/>
                          <a:sym typeface="Arial"/>
                        </a:rPr>
                        <a:t>100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Mattresses with pillows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2413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2</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Disposable medical masks </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CCECC</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spcBef>
                          <a:spcPts val="0"/>
                        </a:spcBef>
                        <a:spcAft>
                          <a:spcPts val="0"/>
                        </a:spcAft>
                        <a:buNone/>
                      </a:pPr>
                      <a:r>
                        <a:rPr lang="en-US" sz="1000" u="none" strike="noStrike" cap="none" dirty="0">
                          <a:solidFill>
                            <a:schemeClr val="dk1"/>
                          </a:solidFill>
                          <a:latin typeface="Arial"/>
                          <a:ea typeface="Arial"/>
                          <a:cs typeface="Arial"/>
                          <a:sym typeface="Arial"/>
                        </a:rPr>
                        <a:t>250,000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3</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Disposable Gloves Non-Powder </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INTERNATIONAL ATOMIC ENERGY AGENCY</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spcBef>
                          <a:spcPts val="0"/>
                        </a:spcBef>
                        <a:spcAft>
                          <a:spcPts val="0"/>
                        </a:spcAft>
                        <a:buNone/>
                      </a:pPr>
                      <a:r>
                        <a:rPr lang="en-US" sz="1000" u="none" strike="noStrike" cap="none" dirty="0">
                          <a:solidFill>
                            <a:schemeClr val="dk1"/>
                          </a:solidFill>
                          <a:latin typeface="Arial"/>
                          <a:ea typeface="Arial"/>
                          <a:cs typeface="Arial"/>
                          <a:sym typeface="Arial"/>
                        </a:rPr>
                        <a:t>25</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Cartons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42075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Knapsack Sprayers for </a:t>
                      </a:r>
                      <a:r>
                        <a:rPr lang="en-US" sz="1000" u="none" strike="noStrike" cap="none" dirty="0" err="1">
                          <a:solidFill>
                            <a:schemeClr val="dk1"/>
                          </a:solidFill>
                          <a:latin typeface="Arial"/>
                          <a:ea typeface="Arial"/>
                          <a:cs typeface="Arial"/>
                          <a:sym typeface="Arial"/>
                        </a:rPr>
                        <a:t>Disnfection</a:t>
                      </a:r>
                      <a:r>
                        <a:rPr lang="en-US" sz="1000" u="none" strike="noStrike" cap="none" dirty="0">
                          <a:solidFill>
                            <a:schemeClr val="dk1"/>
                          </a:solidFill>
                          <a:latin typeface="Arial"/>
                          <a:ea typeface="Arial"/>
                          <a:cs typeface="Arial"/>
                          <a:sym typeface="Arial"/>
                        </a:rPr>
                        <a:t> (pcs)</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JUBAILI AGROTEC</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spcBef>
                          <a:spcPts val="0"/>
                        </a:spcBef>
                        <a:spcAft>
                          <a:spcPts val="0"/>
                        </a:spcAft>
                        <a:buNone/>
                      </a:pPr>
                      <a:r>
                        <a:rPr lang="en-US" sz="1000" u="none" strike="noStrike" cap="none" dirty="0">
                          <a:solidFill>
                            <a:schemeClr val="dk1"/>
                          </a:solidFill>
                          <a:latin typeface="Arial"/>
                          <a:ea typeface="Arial"/>
                          <a:cs typeface="Arial"/>
                          <a:sym typeface="Arial"/>
                        </a:rPr>
                        <a:t>50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1960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5</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Face Shield</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UNDP</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10000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1960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6</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Gloves(Examination)</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UNDP</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415000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21265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7</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Goggles (Protective)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UNDP</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240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19600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8</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Surgical Mask</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UNDP</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20000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9</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Gown (Single use Fluid Resistant Disposable)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UNDP</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8000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335575">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Alcohol -Base Hand rub (Bottle 100ml &amp; 500ml)</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UNDP</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960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Pieces</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bl>
          </a:graphicData>
        </a:graphic>
      </p:graphicFrame>
      <p:grpSp>
        <p:nvGrpSpPr>
          <p:cNvPr id="3834" name="Google Shape;3834;p79"/>
          <p:cNvGrpSpPr/>
          <p:nvPr/>
        </p:nvGrpSpPr>
        <p:grpSpPr>
          <a:xfrm>
            <a:off x="445032" y="1536661"/>
            <a:ext cx="6869082" cy="232678"/>
            <a:chOff x="445032" y="7490870"/>
            <a:chExt cx="6869082" cy="232678"/>
          </a:xfrm>
        </p:grpSpPr>
        <p:sp>
          <p:nvSpPr>
            <p:cNvPr id="3835" name="Google Shape;3835;p79"/>
            <p:cNvSpPr txBox="1"/>
            <p:nvPr/>
          </p:nvSpPr>
          <p:spPr>
            <a:xfrm>
              <a:off x="454886" y="7490870"/>
              <a:ext cx="6277218" cy="232678"/>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Consumables</a:t>
              </a:r>
              <a:endParaRPr sz="1000" b="1" i="0" u="none" strike="noStrike" cap="none">
                <a:solidFill>
                  <a:srgbClr val="175C2C"/>
                </a:solidFill>
                <a:latin typeface="Arial"/>
                <a:ea typeface="Arial"/>
                <a:cs typeface="Arial"/>
                <a:sym typeface="Arial"/>
              </a:endParaRPr>
            </a:p>
          </p:txBody>
        </p:sp>
        <p:cxnSp>
          <p:nvCxnSpPr>
            <p:cNvPr id="3836" name="Google Shape;3836;p79"/>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sp>
        <p:nvSpPr>
          <p:cNvPr id="3837" name="Google Shape;3837;p79"/>
          <p:cNvSpPr txBox="1"/>
          <p:nvPr/>
        </p:nvSpPr>
        <p:spPr>
          <a:xfrm>
            <a:off x="822413" y="4900234"/>
            <a:ext cx="6114320"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900"/>
              <a:buFont typeface="Arial"/>
              <a:buNone/>
            </a:pPr>
            <a:r>
              <a:rPr lang="en-US" sz="900" b="1" i="1" u="none" strike="noStrike" cap="none" dirty="0">
                <a:solidFill>
                  <a:srgbClr val="000000"/>
                </a:solidFill>
                <a:latin typeface="Arial"/>
                <a:ea typeface="Arial"/>
                <a:cs typeface="Arial"/>
                <a:sym typeface="Arial"/>
              </a:rPr>
              <a:t>* Source: UNDP dashboard</a:t>
            </a:r>
            <a:endParaRPr dirty="0"/>
          </a:p>
        </p:txBody>
      </p:sp>
      <p:graphicFrame>
        <p:nvGraphicFramePr>
          <p:cNvPr id="3838" name="Google Shape;3838;p79"/>
          <p:cNvGraphicFramePr/>
          <p:nvPr/>
        </p:nvGraphicFramePr>
        <p:xfrm>
          <a:off x="494414" y="5673778"/>
          <a:ext cx="6472775" cy="3666726"/>
        </p:xfrm>
        <a:graphic>
          <a:graphicData uri="http://schemas.openxmlformats.org/drawingml/2006/table">
            <a:tbl>
              <a:tblPr firstRow="1" firstCol="1" bandRow="1">
                <a:noFill/>
                <a:tableStyleId>{FF75322B-DABF-467D-BC40-7EAB2D41CF18}</a:tableStyleId>
              </a:tblPr>
              <a:tblGrid>
                <a:gridCol w="399125">
                  <a:extLst>
                    <a:ext uri="{9D8B030D-6E8A-4147-A177-3AD203B41FA5}">
                      <a16:colId xmlns:a16="http://schemas.microsoft.com/office/drawing/2014/main" val="20000"/>
                    </a:ext>
                  </a:extLst>
                </a:gridCol>
                <a:gridCol w="2138750">
                  <a:extLst>
                    <a:ext uri="{9D8B030D-6E8A-4147-A177-3AD203B41FA5}">
                      <a16:colId xmlns:a16="http://schemas.microsoft.com/office/drawing/2014/main" val="20001"/>
                    </a:ext>
                  </a:extLst>
                </a:gridCol>
                <a:gridCol w="1786075">
                  <a:extLst>
                    <a:ext uri="{9D8B030D-6E8A-4147-A177-3AD203B41FA5}">
                      <a16:colId xmlns:a16="http://schemas.microsoft.com/office/drawing/2014/main" val="20002"/>
                    </a:ext>
                  </a:extLst>
                </a:gridCol>
                <a:gridCol w="1164400">
                  <a:extLst>
                    <a:ext uri="{9D8B030D-6E8A-4147-A177-3AD203B41FA5}">
                      <a16:colId xmlns:a16="http://schemas.microsoft.com/office/drawing/2014/main" val="20003"/>
                    </a:ext>
                  </a:extLst>
                </a:gridCol>
                <a:gridCol w="984425">
                  <a:extLst>
                    <a:ext uri="{9D8B030D-6E8A-4147-A177-3AD203B41FA5}">
                      <a16:colId xmlns:a16="http://schemas.microsoft.com/office/drawing/2014/main" val="20004"/>
                    </a:ext>
                  </a:extLst>
                </a:gridCol>
              </a:tblGrid>
              <a:tr h="275450">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b="1">
                          <a:solidFill>
                            <a:srgbClr val="FFFFFF"/>
                          </a:solidFill>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992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Laboratory construction</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GAC</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1</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Buildings</a:t>
                      </a:r>
                      <a:endParaRPr sz="12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6252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Refurbishment, upgrading, equipment supply, modernization and management of six pilot teaching hospitals, one per geopolitical </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CPL Medical Group Ltd</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6</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Buildings</a:t>
                      </a:r>
                      <a:endParaRPr sz="12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20330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Donation of facilities at Onne Seaport </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Intels</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2</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Buildings</a:t>
                      </a:r>
                      <a:endParaRPr sz="12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20330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4</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ICU Facilities</a:t>
                      </a:r>
                      <a:endParaRPr sz="1200">
                        <a:latin typeface="Arial"/>
                        <a:ea typeface="Arial"/>
                        <a:cs typeface="Arial"/>
                        <a:sym typeface="Arial"/>
                      </a:endParaRPr>
                    </a:p>
                  </a:txBody>
                  <a:tcPr marL="68575" marR="68575" marT="0" marB="0" anchor="ctr">
                    <a:solidFill>
                      <a:srgbClr val="FFB086"/>
                    </a:solidFill>
                  </a:tcPr>
                </a:tc>
                <a:tc gridSpan="2">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UBA Heirs Holdings Healthcare Subsidiary Avon Medical Hospital</a:t>
                      </a:r>
                      <a:endParaRPr sz="1200">
                        <a:latin typeface="Arial"/>
                        <a:ea typeface="Arial"/>
                        <a:cs typeface="Arial"/>
                        <a:sym typeface="Arial"/>
                      </a:endParaRPr>
                    </a:p>
                  </a:txBody>
                  <a:tcPr marL="68575" marR="68575" marT="0" marB="0" anchor="ctr">
                    <a:solidFill>
                      <a:srgbClr val="FFB086"/>
                    </a:solidFill>
                  </a:tcPr>
                </a:tc>
                <a:tc hMerge="1">
                  <a:txBody>
                    <a:bodyPr/>
                    <a:lstStyle/>
                    <a:p>
                      <a:endParaRPr lang="en-US"/>
                    </a:p>
                  </a:txBody>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Buildings</a:t>
                      </a:r>
                      <a:endParaRPr sz="12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30880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5</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Facilities Across 57 Dioceses</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CATHOLIC BISHOPS CONFERENCE OF NIGERIA</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453</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Buildings</a:t>
                      </a:r>
                      <a:endParaRPr sz="12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20330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6</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 Bed Medical Facilities</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Dangote </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1</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Buildings</a:t>
                      </a:r>
                      <a:endParaRPr sz="12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20330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7</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 Bed Medical Facilities</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Dangote </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1</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Buildings</a:t>
                      </a:r>
                      <a:endParaRPr sz="12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20330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8</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210 Bed Medical Facilities</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Dangote </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1</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Buildings</a:t>
                      </a:r>
                      <a:endParaRPr sz="12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20330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9</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 Bed Medical Facilities</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Dangote </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1</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Buildings</a:t>
                      </a:r>
                      <a:endParaRPr sz="12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20330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10</a:t>
                      </a:r>
                      <a:endParaRPr sz="12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 Bed Medical Facilities</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Dangote </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1</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Buildings</a:t>
                      </a:r>
                      <a:endParaRPr sz="12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r h="203300">
                <a:tc>
                  <a:txBody>
                    <a:bodyPr/>
                    <a:lstStyle/>
                    <a:p>
                      <a:pPr marL="0" marR="0" lvl="0" indent="0" algn="ctr" rtl="0">
                        <a:lnSpc>
                          <a:spcPct val="107000"/>
                        </a:lnSpc>
                        <a:spcBef>
                          <a:spcPts val="0"/>
                        </a:spcBef>
                        <a:spcAft>
                          <a:spcPts val="0"/>
                        </a:spcAft>
                        <a:buNone/>
                      </a:pPr>
                      <a:r>
                        <a:rPr lang="en-US" sz="1200">
                          <a:solidFill>
                            <a:schemeClr val="dk1"/>
                          </a:solidFill>
                          <a:latin typeface="Arial"/>
                          <a:ea typeface="Arial"/>
                          <a:cs typeface="Arial"/>
                          <a:sym typeface="Arial"/>
                        </a:rPr>
                        <a:t>11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Ventilators distributed to 88 Health facilities across 36+1 states</a:t>
                      </a:r>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USAID</a:t>
                      </a:r>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200</a:t>
                      </a:r>
                      <a:endParaRPr/>
                    </a:p>
                  </a:txBody>
                  <a:tcPr marL="68575" marR="68575" marT="0" marB="0" anchor="ctr">
                    <a:solidFill>
                      <a:srgbClr val="FFB086"/>
                    </a:solidFill>
                  </a:tcPr>
                </a:tc>
                <a:tc>
                  <a:txBody>
                    <a:bodyPr/>
                    <a:lstStyle/>
                    <a:p>
                      <a:pPr marL="0" marR="0" lvl="0" indent="0" algn="just" rtl="0">
                        <a:lnSpc>
                          <a:spcPct val="107000"/>
                        </a:lnSpc>
                        <a:spcBef>
                          <a:spcPts val="0"/>
                        </a:spcBef>
                        <a:spcAft>
                          <a:spcPts val="0"/>
                        </a:spcAft>
                        <a:buNone/>
                      </a:pPr>
                      <a:r>
                        <a:rPr lang="en-US" sz="1000">
                          <a:latin typeface="Arial"/>
                          <a:ea typeface="Arial"/>
                          <a:cs typeface="Arial"/>
                          <a:sym typeface="Arial"/>
                        </a:rPr>
                        <a:t>Equipment</a:t>
                      </a:r>
                      <a:endParaRPr/>
                    </a:p>
                  </a:txBody>
                  <a:tcPr marL="68575" marR="68575" marT="0" marB="0" anchor="ctr">
                    <a:solidFill>
                      <a:srgbClr val="FFB086"/>
                    </a:solidFill>
                  </a:tcPr>
                </a:tc>
                <a:extLst>
                  <a:ext uri="{0D108BD9-81ED-4DB2-BD59-A6C34878D82A}">
                    <a16:rowId xmlns:a16="http://schemas.microsoft.com/office/drawing/2014/main" val="10011"/>
                  </a:ext>
                </a:extLst>
              </a:tr>
            </a:tbl>
          </a:graphicData>
        </a:graphic>
      </p:graphicFrame>
      <p:grpSp>
        <p:nvGrpSpPr>
          <p:cNvPr id="3839" name="Google Shape;3839;p79"/>
          <p:cNvGrpSpPr/>
          <p:nvPr/>
        </p:nvGrpSpPr>
        <p:grpSpPr>
          <a:xfrm>
            <a:off x="360378" y="5306241"/>
            <a:ext cx="6869082" cy="232678"/>
            <a:chOff x="445032" y="7490870"/>
            <a:chExt cx="6869082" cy="232678"/>
          </a:xfrm>
        </p:grpSpPr>
        <p:sp>
          <p:nvSpPr>
            <p:cNvPr id="3840" name="Google Shape;3840;p79"/>
            <p:cNvSpPr txBox="1"/>
            <p:nvPr/>
          </p:nvSpPr>
          <p:spPr>
            <a:xfrm>
              <a:off x="454886" y="7490870"/>
              <a:ext cx="6277218" cy="232678"/>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Medical Infrastructure and Equipment</a:t>
              </a:r>
              <a:endParaRPr sz="1000" b="1" i="0" u="none" strike="noStrike" cap="none">
                <a:solidFill>
                  <a:srgbClr val="175C2C"/>
                </a:solidFill>
                <a:latin typeface="Arial"/>
                <a:ea typeface="Arial"/>
                <a:cs typeface="Arial"/>
                <a:sym typeface="Arial"/>
              </a:endParaRPr>
            </a:p>
          </p:txBody>
        </p:sp>
        <p:cxnSp>
          <p:nvCxnSpPr>
            <p:cNvPr id="3841" name="Google Shape;3841;p79"/>
            <p:cNvCxnSpPr/>
            <p:nvPr/>
          </p:nvCxnSpPr>
          <p:spPr>
            <a:xfrm>
              <a:off x="445032" y="7665352"/>
              <a:ext cx="6869082" cy="0"/>
            </a:xfrm>
            <a:prstGeom prst="straightConnector1">
              <a:avLst/>
            </a:prstGeom>
            <a:noFill/>
            <a:ln w="12700" cap="sq" cmpd="sng">
              <a:solidFill>
                <a:srgbClr val="008751"/>
              </a:solidFill>
              <a:prstDash val="dashDot"/>
              <a:round/>
              <a:headEnd type="none" w="sm" len="sm"/>
              <a:tailEnd type="none" w="sm" len="sm"/>
            </a:ln>
          </p:spPr>
        </p:cxnSp>
      </p:grpSp>
      <p:sp>
        <p:nvSpPr>
          <p:cNvPr id="3842" name="Google Shape;3842;p79"/>
          <p:cNvSpPr txBox="1"/>
          <p:nvPr/>
        </p:nvSpPr>
        <p:spPr>
          <a:xfrm>
            <a:off x="839578" y="9953714"/>
            <a:ext cx="6114320" cy="1384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900"/>
              <a:buFont typeface="Arial"/>
              <a:buNone/>
            </a:pPr>
            <a:r>
              <a:rPr lang="en-US" sz="900" b="1" i="1" u="none" strike="noStrike" cap="none">
                <a:solidFill>
                  <a:srgbClr val="000000"/>
                </a:solidFill>
                <a:latin typeface="Arial"/>
                <a:ea typeface="Arial"/>
                <a:cs typeface="Arial"/>
                <a:sym typeface="Arial"/>
              </a:rPr>
              <a:t>* Source: UNDP dashboard</a:t>
            </a:r>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3847"/>
        <p:cNvGrpSpPr/>
        <p:nvPr/>
      </p:nvGrpSpPr>
      <p:grpSpPr>
        <a:xfrm>
          <a:off x="0" y="0"/>
          <a:ext cx="0" cy="0"/>
          <a:chOff x="0" y="0"/>
          <a:chExt cx="0" cy="0"/>
        </a:xfrm>
      </p:grpSpPr>
      <p:sp>
        <p:nvSpPr>
          <p:cNvPr id="3848" name="Google Shape;3848;p80"/>
          <p:cNvSpPr/>
          <p:nvPr/>
        </p:nvSpPr>
        <p:spPr>
          <a:xfrm>
            <a:off x="0" y="4169044"/>
            <a:ext cx="7589838" cy="6529118"/>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pic>
        <p:nvPicPr>
          <p:cNvPr id="3849" name="Google Shape;3849;p80"/>
          <p:cNvPicPr preferRelativeResize="0"/>
          <p:nvPr/>
        </p:nvPicPr>
        <p:blipFill rotWithShape="1">
          <a:blip r:embed="rId3">
            <a:alphaModFix amt="5000"/>
          </a:blip>
          <a:srcRect r="38492"/>
          <a:stretch/>
        </p:blipFill>
        <p:spPr>
          <a:xfrm>
            <a:off x="4180095" y="5528216"/>
            <a:ext cx="3409744" cy="4698186"/>
          </a:xfrm>
          <a:prstGeom prst="rect">
            <a:avLst/>
          </a:prstGeom>
          <a:noFill/>
          <a:ln>
            <a:noFill/>
          </a:ln>
        </p:spPr>
      </p:pic>
      <p:sp>
        <p:nvSpPr>
          <p:cNvPr id="3850" name="Google Shape;3850;p80"/>
          <p:cNvSpPr/>
          <p:nvPr/>
        </p:nvSpPr>
        <p:spPr>
          <a:xfrm>
            <a:off x="4312406" y="1"/>
            <a:ext cx="3284009" cy="6832265"/>
          </a:xfrm>
          <a:prstGeom prst="rect">
            <a:avLst/>
          </a:prstGeom>
          <a:solidFill>
            <a:srgbClr val="86DB4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851" name="Google Shape;3851;p80"/>
          <p:cNvSpPr/>
          <p:nvPr/>
        </p:nvSpPr>
        <p:spPr>
          <a:xfrm flipH="1">
            <a:off x="-3" y="1"/>
            <a:ext cx="4328461" cy="6832265"/>
          </a:xfrm>
          <a:prstGeom prst="rect">
            <a:avLst/>
          </a:prstGeom>
          <a:solidFill>
            <a:srgbClr val="175C2C"/>
          </a:solidFill>
          <a:ln w="9525"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852" name="Google Shape;3852;p80"/>
          <p:cNvSpPr/>
          <p:nvPr/>
        </p:nvSpPr>
        <p:spPr>
          <a:xfrm>
            <a:off x="683330" y="8451443"/>
            <a:ext cx="1340882" cy="1349828"/>
          </a:xfrm>
          <a:prstGeom prst="rect">
            <a:avLst/>
          </a:prstGeom>
          <a:no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3853" name="Google Shape;3853;p80"/>
          <p:cNvSpPr txBox="1"/>
          <p:nvPr/>
        </p:nvSpPr>
        <p:spPr>
          <a:xfrm>
            <a:off x="944586" y="8510804"/>
            <a:ext cx="818369" cy="1231106"/>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Clr>
                <a:srgbClr val="000000"/>
              </a:buClr>
              <a:buSzPts val="8000"/>
              <a:buFont typeface="Arial"/>
              <a:buNone/>
            </a:pPr>
            <a:r>
              <a:rPr lang="en-US" sz="8000" b="1">
                <a:solidFill>
                  <a:srgbClr val="175C2C"/>
                </a:solidFill>
                <a:latin typeface="Arial"/>
                <a:ea typeface="Arial"/>
                <a:cs typeface="Arial"/>
                <a:sym typeface="Arial"/>
              </a:rPr>
              <a:t>7</a:t>
            </a:r>
            <a:endParaRPr sz="1400">
              <a:solidFill>
                <a:srgbClr val="175C2C"/>
              </a:solidFill>
              <a:latin typeface="Arial"/>
              <a:ea typeface="Arial"/>
              <a:cs typeface="Arial"/>
              <a:sym typeface="Arial"/>
            </a:endParaRPr>
          </a:p>
        </p:txBody>
      </p:sp>
      <p:cxnSp>
        <p:nvCxnSpPr>
          <p:cNvPr id="3854" name="Google Shape;3854;p80"/>
          <p:cNvCxnSpPr/>
          <p:nvPr/>
        </p:nvCxnSpPr>
        <p:spPr>
          <a:xfrm rot="10800000">
            <a:off x="4323649" y="1"/>
            <a:ext cx="4809" cy="6958738"/>
          </a:xfrm>
          <a:prstGeom prst="straightConnector1">
            <a:avLst/>
          </a:prstGeom>
          <a:noFill/>
          <a:ln w="57150" cap="sq" cmpd="sng">
            <a:solidFill>
              <a:schemeClr val="lt1"/>
            </a:solidFill>
            <a:prstDash val="solid"/>
            <a:round/>
            <a:headEnd type="none" w="sm" len="sm"/>
            <a:tailEnd type="none" w="sm" len="sm"/>
          </a:ln>
        </p:spPr>
      </p:cxnSp>
      <p:grpSp>
        <p:nvGrpSpPr>
          <p:cNvPr id="3855" name="Google Shape;3855;p80"/>
          <p:cNvGrpSpPr/>
          <p:nvPr/>
        </p:nvGrpSpPr>
        <p:grpSpPr>
          <a:xfrm>
            <a:off x="495950" y="535974"/>
            <a:ext cx="6086814" cy="5419895"/>
            <a:chOff x="-538219" y="535974"/>
            <a:chExt cx="9842269" cy="5419895"/>
          </a:xfrm>
        </p:grpSpPr>
        <p:sp>
          <p:nvSpPr>
            <p:cNvPr id="3856" name="Google Shape;3856;p80"/>
            <p:cNvSpPr/>
            <p:nvPr/>
          </p:nvSpPr>
          <p:spPr>
            <a:xfrm>
              <a:off x="-538219" y="535974"/>
              <a:ext cx="9260378" cy="3992091"/>
            </a:xfrm>
            <a:prstGeom prst="rect">
              <a:avLst/>
            </a:prstGeom>
            <a:noFill/>
            <a:ln w="76200"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sp>
          <p:nvSpPr>
            <p:cNvPr id="3857" name="Google Shape;3857;p80"/>
            <p:cNvSpPr/>
            <p:nvPr/>
          </p:nvSpPr>
          <p:spPr>
            <a:xfrm>
              <a:off x="3370252" y="1151114"/>
              <a:ext cx="5933798" cy="4804755"/>
            </a:xfrm>
            <a:prstGeom prst="rect">
              <a:avLst/>
            </a:prstGeom>
            <a:noFill/>
            <a:ln w="9525"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grpSp>
      <p:sp>
        <p:nvSpPr>
          <p:cNvPr id="3858" name="Google Shape;3858;p80"/>
          <p:cNvSpPr txBox="1"/>
          <p:nvPr/>
        </p:nvSpPr>
        <p:spPr>
          <a:xfrm>
            <a:off x="780020" y="2980765"/>
            <a:ext cx="3014899" cy="1292662"/>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2800">
                <a:solidFill>
                  <a:schemeClr val="lt1"/>
                </a:solidFill>
                <a:latin typeface="Arial"/>
                <a:ea typeface="Arial"/>
                <a:cs typeface="Arial"/>
                <a:sym typeface="Arial"/>
              </a:rPr>
              <a:t>CHALLENGES AND LESSONS LEARNT</a:t>
            </a:r>
            <a:endParaRPr sz="2800">
              <a:solidFill>
                <a:schemeClr val="lt1"/>
              </a:solidFill>
              <a:latin typeface="Arial"/>
              <a:ea typeface="Arial"/>
              <a:cs typeface="Arial"/>
              <a:sym typeface="Arial"/>
            </a:endParaRPr>
          </a:p>
        </p:txBody>
      </p:sp>
      <p:grpSp>
        <p:nvGrpSpPr>
          <p:cNvPr id="3859" name="Google Shape;3859;p80"/>
          <p:cNvGrpSpPr/>
          <p:nvPr/>
        </p:nvGrpSpPr>
        <p:grpSpPr>
          <a:xfrm>
            <a:off x="4348550" y="4528066"/>
            <a:ext cx="3247863" cy="3885821"/>
            <a:chOff x="4242782" y="4401522"/>
            <a:chExt cx="3353632" cy="4012365"/>
          </a:xfrm>
        </p:grpSpPr>
        <p:sp>
          <p:nvSpPr>
            <p:cNvPr id="3860" name="Google Shape;3860;p80"/>
            <p:cNvSpPr/>
            <p:nvPr/>
          </p:nvSpPr>
          <p:spPr>
            <a:xfrm rot="-5400000">
              <a:off x="3913416" y="4730888"/>
              <a:ext cx="4012365" cy="3353632"/>
            </a:xfrm>
            <a:prstGeom prst="triangle">
              <a:avLst>
                <a:gd name="adj" fmla="val 41014"/>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861" name="Google Shape;3861;p80"/>
            <p:cNvSpPr/>
            <p:nvPr/>
          </p:nvSpPr>
          <p:spPr>
            <a:xfrm rot="-5400000">
              <a:off x="6849414" y="4828278"/>
              <a:ext cx="810310" cy="683686"/>
            </a:xfrm>
            <a:custGeom>
              <a:avLst/>
              <a:gdLst/>
              <a:ahLst/>
              <a:cxnLst/>
              <a:rect l="l" t="t" r="r" b="b"/>
              <a:pathLst>
                <a:path w="1568298" h="1323228" extrusionOk="0">
                  <a:moveTo>
                    <a:pt x="1568298" y="1323228"/>
                  </a:moveTo>
                  <a:lnTo>
                    <a:pt x="0" y="1323228"/>
                  </a:lnTo>
                  <a:lnTo>
                    <a:pt x="593428" y="0"/>
                  </a:lnTo>
                  <a:lnTo>
                    <a:pt x="1568298" y="1323228"/>
                  </a:lnTo>
                  <a:close/>
                </a:path>
              </a:pathLst>
            </a:cu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862" name="Google Shape;3862;p80"/>
            <p:cNvSpPr/>
            <p:nvPr/>
          </p:nvSpPr>
          <p:spPr>
            <a:xfrm rot="-5400000">
              <a:off x="4778078" y="6322810"/>
              <a:ext cx="809077" cy="682647"/>
            </a:xfrm>
            <a:custGeom>
              <a:avLst/>
              <a:gdLst/>
              <a:ahLst/>
              <a:cxnLst/>
              <a:rect l="l" t="t" r="r" b="b"/>
              <a:pathLst>
                <a:path w="1565455" h="1320830" extrusionOk="0">
                  <a:moveTo>
                    <a:pt x="1565455" y="1320830"/>
                  </a:moveTo>
                  <a:lnTo>
                    <a:pt x="0" y="1320830"/>
                  </a:lnTo>
                  <a:lnTo>
                    <a:pt x="592353" y="0"/>
                  </a:lnTo>
                  <a:lnTo>
                    <a:pt x="1565455" y="1320830"/>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863" name="Google Shape;3863;p80"/>
            <p:cNvSpPr/>
            <p:nvPr/>
          </p:nvSpPr>
          <p:spPr>
            <a:xfrm rot="-5400000">
              <a:off x="6849508" y="7253379"/>
              <a:ext cx="809107" cy="682672"/>
            </a:xfrm>
            <a:custGeom>
              <a:avLst/>
              <a:gdLst/>
              <a:ahLst/>
              <a:cxnLst/>
              <a:rect l="l" t="t" r="r" b="b"/>
              <a:pathLst>
                <a:path w="1570916" h="1325438" extrusionOk="0">
                  <a:moveTo>
                    <a:pt x="1570916" y="1325438"/>
                  </a:moveTo>
                  <a:lnTo>
                    <a:pt x="0" y="1325438"/>
                  </a:lnTo>
                  <a:lnTo>
                    <a:pt x="594419" y="0"/>
                  </a:lnTo>
                  <a:lnTo>
                    <a:pt x="1570916" y="1325438"/>
                  </a:lnTo>
                  <a:close/>
                </a:path>
              </a:pathLst>
            </a:custGeom>
            <a:solidFill>
              <a:srgbClr val="C4FC9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864" name="Google Shape;3864;p80"/>
            <p:cNvSpPr/>
            <p:nvPr/>
          </p:nvSpPr>
          <p:spPr>
            <a:xfrm rot="-5400000">
              <a:off x="5112280" y="5115160"/>
              <a:ext cx="2238805" cy="2727431"/>
            </a:xfrm>
            <a:custGeom>
              <a:avLst/>
              <a:gdLst/>
              <a:ahLst/>
              <a:cxnLst/>
              <a:rect l="l" t="t" r="r" b="b"/>
              <a:pathLst>
                <a:path w="3535383" h="4306992" extrusionOk="0">
                  <a:moveTo>
                    <a:pt x="3535383" y="2983764"/>
                  </a:moveTo>
                  <a:lnTo>
                    <a:pt x="2941955" y="4306992"/>
                  </a:lnTo>
                  <a:lnTo>
                    <a:pt x="976497" y="4306992"/>
                  </a:lnTo>
                  <a:lnTo>
                    <a:pt x="0" y="2981554"/>
                  </a:lnTo>
                  <a:lnTo>
                    <a:pt x="742717" y="1325441"/>
                  </a:lnTo>
                  <a:lnTo>
                    <a:pt x="2308172" y="1325441"/>
                  </a:lnTo>
                  <a:lnTo>
                    <a:pt x="1335070" y="4611"/>
                  </a:lnTo>
                  <a:lnTo>
                    <a:pt x="1337138" y="0"/>
                  </a:lnTo>
                  <a:lnTo>
                    <a:pt x="3535383" y="2983764"/>
                  </a:lnTo>
                  <a:close/>
                </a:path>
              </a:pathLst>
            </a:custGeom>
            <a:blipFill rotWithShape="1">
              <a:blip r:embed="rId4">
                <a:alphaModFix/>
              </a:blip>
              <a:stretch>
                <a:fillRect t="26276" r="355"/>
              </a:stretch>
            </a:blip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865" name="Google Shape;3865;p80"/>
            <p:cNvSpPr/>
            <p:nvPr/>
          </p:nvSpPr>
          <p:spPr>
            <a:xfrm rot="-5400000">
              <a:off x="6679344" y="6897643"/>
              <a:ext cx="994795" cy="839343"/>
            </a:xfrm>
            <a:custGeom>
              <a:avLst/>
              <a:gdLst/>
              <a:ahLst/>
              <a:cxnLst/>
              <a:rect l="l" t="t" r="r" b="b"/>
              <a:pathLst>
                <a:path w="1570919" h="1325439" extrusionOk="0">
                  <a:moveTo>
                    <a:pt x="1570919" y="1325439"/>
                  </a:moveTo>
                  <a:lnTo>
                    <a:pt x="0" y="1325439"/>
                  </a:lnTo>
                  <a:lnTo>
                    <a:pt x="594421" y="0"/>
                  </a:lnTo>
                  <a:lnTo>
                    <a:pt x="594421" y="0"/>
                  </a:lnTo>
                  <a:lnTo>
                    <a:pt x="2" y="1325438"/>
                  </a:lnTo>
                  <a:lnTo>
                    <a:pt x="1570918" y="1325438"/>
                  </a:lnTo>
                  <a:lnTo>
                    <a:pt x="1570919" y="1325439"/>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3870"/>
        <p:cNvGrpSpPr/>
        <p:nvPr/>
      </p:nvGrpSpPr>
      <p:grpSpPr>
        <a:xfrm>
          <a:off x="0" y="0"/>
          <a:ext cx="0" cy="0"/>
          <a:chOff x="0" y="0"/>
          <a:chExt cx="0" cy="0"/>
        </a:xfrm>
      </p:grpSpPr>
      <p:pic>
        <p:nvPicPr>
          <p:cNvPr id="3871" name="Google Shape;3871;p8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872" name="Google Shape;3872;p8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83</a:t>
            </a:fld>
            <a:endParaRPr sz="500">
              <a:solidFill>
                <a:srgbClr val="161616"/>
              </a:solidFill>
            </a:endParaRPr>
          </a:p>
        </p:txBody>
      </p:sp>
      <p:sp>
        <p:nvSpPr>
          <p:cNvPr id="3873" name="Google Shape;3873;p8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3874" name="Google Shape;3874;p8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875" name="Google Shape;3875;p8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CHALLENGES AND LESSONS LEARNT</a:t>
            </a:r>
            <a:endParaRPr sz="1800" b="1">
              <a:solidFill>
                <a:schemeClr val="lt1"/>
              </a:solidFill>
              <a:latin typeface="Arial"/>
              <a:ea typeface="Arial"/>
              <a:cs typeface="Arial"/>
              <a:sym typeface="Arial"/>
            </a:endParaRPr>
          </a:p>
        </p:txBody>
      </p:sp>
      <p:cxnSp>
        <p:nvCxnSpPr>
          <p:cNvPr id="3876" name="Google Shape;3876;p8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877" name="Google Shape;3877;p81"/>
          <p:cNvGrpSpPr/>
          <p:nvPr/>
        </p:nvGrpSpPr>
        <p:grpSpPr>
          <a:xfrm>
            <a:off x="1269075" y="3380795"/>
            <a:ext cx="0" cy="0"/>
            <a:chOff x="1269075" y="3380795"/>
            <a:chExt cx="0" cy="0"/>
          </a:xfrm>
        </p:grpSpPr>
        <p:cxnSp>
          <p:nvCxnSpPr>
            <p:cNvPr id="3878" name="Google Shape;3878;p81"/>
            <p:cNvCxnSpPr/>
            <p:nvPr/>
          </p:nvCxnSpPr>
          <p:spPr>
            <a:xfrm>
              <a:off x="1269075" y="3380795"/>
              <a:ext cx="0" cy="0"/>
            </a:xfrm>
            <a:prstGeom prst="straightConnector1">
              <a:avLst/>
            </a:prstGeom>
            <a:noFill/>
            <a:ln>
              <a:noFill/>
            </a:ln>
          </p:spPr>
        </p:cxnSp>
        <p:cxnSp>
          <p:nvCxnSpPr>
            <p:cNvPr id="3879" name="Google Shape;3879;p81"/>
            <p:cNvCxnSpPr/>
            <p:nvPr/>
          </p:nvCxnSpPr>
          <p:spPr>
            <a:xfrm>
              <a:off x="1269075" y="3380795"/>
              <a:ext cx="0" cy="0"/>
            </a:xfrm>
            <a:prstGeom prst="straightConnector1">
              <a:avLst/>
            </a:prstGeom>
            <a:noFill/>
            <a:ln>
              <a:noFill/>
            </a:ln>
          </p:spPr>
        </p:cxnSp>
      </p:grpSp>
      <p:sp>
        <p:nvSpPr>
          <p:cNvPr id="3880" name="Google Shape;3880;p8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grpSp>
        <p:nvGrpSpPr>
          <p:cNvPr id="3881" name="Google Shape;3881;p81"/>
          <p:cNvGrpSpPr/>
          <p:nvPr/>
        </p:nvGrpSpPr>
        <p:grpSpPr>
          <a:xfrm>
            <a:off x="312508" y="1751273"/>
            <a:ext cx="7001606" cy="1139239"/>
            <a:chOff x="312508" y="1647493"/>
            <a:chExt cx="7001606" cy="1139239"/>
          </a:xfrm>
        </p:grpSpPr>
        <p:sp>
          <p:nvSpPr>
            <p:cNvPr id="3882" name="Google Shape;3882;p81"/>
            <p:cNvSpPr txBox="1"/>
            <p:nvPr/>
          </p:nvSpPr>
          <p:spPr>
            <a:xfrm>
              <a:off x="454886" y="2017291"/>
              <a:ext cx="6859228" cy="76944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Despite the remarkable success recorded over the period, the PTF had to deal with some challenges including; logistics bottlenecks, shortages of Personal Protective Equipment (PPE), high cost involved in procurement, lack of testing capacity, difficulty testing suspected individuals and traced contacts among others.</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 challenges faced by the PTF can be categorized across these areas: </a:t>
              </a:r>
              <a:endParaRPr sz="1000" dirty="0">
                <a:solidFill>
                  <a:schemeClr val="dk1"/>
                </a:solidFill>
                <a:latin typeface="Arial"/>
                <a:ea typeface="Arial"/>
                <a:cs typeface="Arial"/>
                <a:sym typeface="Arial"/>
              </a:endParaRPr>
            </a:p>
          </p:txBody>
        </p:sp>
        <p:grpSp>
          <p:nvGrpSpPr>
            <p:cNvPr id="3883" name="Google Shape;3883;p81"/>
            <p:cNvGrpSpPr/>
            <p:nvPr/>
          </p:nvGrpSpPr>
          <p:grpSpPr>
            <a:xfrm>
              <a:off x="312508" y="1647493"/>
              <a:ext cx="6859228" cy="319421"/>
              <a:chOff x="312508" y="4545817"/>
              <a:chExt cx="7001606" cy="319421"/>
            </a:xfrm>
          </p:grpSpPr>
          <p:sp>
            <p:nvSpPr>
              <p:cNvPr id="3884" name="Google Shape;3884;p81"/>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885" name="Google Shape;3885;p81"/>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Key Challenges</a:t>
                </a:r>
                <a:endParaRPr sz="1000" b="1">
                  <a:solidFill>
                    <a:schemeClr val="dk1"/>
                  </a:solidFill>
                  <a:latin typeface="Arial"/>
                  <a:ea typeface="Arial"/>
                  <a:cs typeface="Arial"/>
                  <a:sym typeface="Arial"/>
                </a:endParaRPr>
              </a:p>
            </p:txBody>
          </p:sp>
          <p:cxnSp>
            <p:nvCxnSpPr>
              <p:cNvPr id="3886" name="Google Shape;3886;p81"/>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grpSp>
        <p:nvGrpSpPr>
          <p:cNvPr id="3887" name="Google Shape;3887;p81"/>
          <p:cNvGrpSpPr/>
          <p:nvPr/>
        </p:nvGrpSpPr>
        <p:grpSpPr>
          <a:xfrm>
            <a:off x="466031" y="2907490"/>
            <a:ext cx="6848083" cy="3131507"/>
            <a:chOff x="466031" y="2880986"/>
            <a:chExt cx="6848083" cy="3131507"/>
          </a:xfrm>
        </p:grpSpPr>
        <p:grpSp>
          <p:nvGrpSpPr>
            <p:cNvPr id="3888" name="Google Shape;3888;p81"/>
            <p:cNvGrpSpPr/>
            <p:nvPr/>
          </p:nvGrpSpPr>
          <p:grpSpPr>
            <a:xfrm>
              <a:off x="734800" y="3063299"/>
              <a:ext cx="6269353" cy="1766568"/>
              <a:chOff x="0" y="0"/>
              <a:chExt cx="7449128" cy="1480688"/>
            </a:xfrm>
          </p:grpSpPr>
          <p:sp>
            <p:nvSpPr>
              <p:cNvPr id="3889" name="Google Shape;3889;p81"/>
              <p:cNvSpPr/>
              <p:nvPr/>
            </p:nvSpPr>
            <p:spPr>
              <a:xfrm>
                <a:off x="0" y="3"/>
                <a:ext cx="1699490" cy="692727"/>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Delay in the supply of PPE</a:t>
                </a:r>
                <a:endParaRPr sz="850" b="0" i="0" u="none" strike="noStrike" cap="none">
                  <a:solidFill>
                    <a:srgbClr val="FFFFFF"/>
                  </a:solidFill>
                  <a:latin typeface="Arial"/>
                  <a:ea typeface="Arial"/>
                  <a:cs typeface="Arial"/>
                  <a:sym typeface="Arial"/>
                </a:endParaRPr>
              </a:p>
            </p:txBody>
          </p:sp>
          <p:sp>
            <p:nvSpPr>
              <p:cNvPr id="3890" name="Google Shape;3890;p81"/>
              <p:cNvSpPr/>
              <p:nvPr/>
            </p:nvSpPr>
            <p:spPr>
              <a:xfrm>
                <a:off x="1916546" y="2"/>
                <a:ext cx="1699490" cy="692727"/>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Inadequate healthcare infrastructure</a:t>
                </a:r>
                <a:endParaRPr sz="850" b="0" i="0" u="none" strike="noStrike" cap="none">
                  <a:solidFill>
                    <a:srgbClr val="FFFFFF"/>
                  </a:solidFill>
                  <a:latin typeface="Arial"/>
                  <a:ea typeface="Arial"/>
                  <a:cs typeface="Arial"/>
                  <a:sym typeface="Arial"/>
                </a:endParaRPr>
              </a:p>
            </p:txBody>
          </p:sp>
          <p:sp>
            <p:nvSpPr>
              <p:cNvPr id="3891" name="Google Shape;3891;p81"/>
              <p:cNvSpPr/>
              <p:nvPr/>
            </p:nvSpPr>
            <p:spPr>
              <a:xfrm>
                <a:off x="3833092" y="1"/>
                <a:ext cx="1699490" cy="692727"/>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Lack of structured data</a:t>
                </a:r>
                <a:endParaRPr sz="850" b="0" i="0" u="none" strike="noStrike" cap="none">
                  <a:solidFill>
                    <a:srgbClr val="FFFFFF"/>
                  </a:solidFill>
                  <a:latin typeface="Arial"/>
                  <a:ea typeface="Arial"/>
                  <a:cs typeface="Arial"/>
                  <a:sym typeface="Arial"/>
                </a:endParaRPr>
              </a:p>
            </p:txBody>
          </p:sp>
          <p:sp>
            <p:nvSpPr>
              <p:cNvPr id="3892" name="Google Shape;3892;p81"/>
              <p:cNvSpPr/>
              <p:nvPr/>
            </p:nvSpPr>
            <p:spPr>
              <a:xfrm>
                <a:off x="5749638" y="0"/>
                <a:ext cx="1699490" cy="692727"/>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Disrupted supply chain</a:t>
                </a:r>
                <a:endParaRPr sz="850" b="0" i="0" u="none" strike="noStrike" cap="none">
                  <a:solidFill>
                    <a:srgbClr val="FFFFFF"/>
                  </a:solidFill>
                  <a:latin typeface="Arial"/>
                  <a:ea typeface="Arial"/>
                  <a:cs typeface="Arial"/>
                  <a:sym typeface="Arial"/>
                </a:endParaRPr>
              </a:p>
            </p:txBody>
          </p:sp>
          <p:sp>
            <p:nvSpPr>
              <p:cNvPr id="3893" name="Google Shape;3893;p81"/>
              <p:cNvSpPr/>
              <p:nvPr/>
            </p:nvSpPr>
            <p:spPr>
              <a:xfrm>
                <a:off x="6607" y="765009"/>
                <a:ext cx="1699490" cy="715679"/>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Pandemic fatigue</a:t>
                </a:r>
                <a:endParaRPr sz="850" b="0" i="0" u="none" strike="noStrike" cap="none">
                  <a:solidFill>
                    <a:srgbClr val="FFFFFF"/>
                  </a:solidFill>
                  <a:latin typeface="Arial"/>
                  <a:ea typeface="Arial"/>
                  <a:cs typeface="Arial"/>
                  <a:sym typeface="Arial"/>
                </a:endParaRPr>
              </a:p>
            </p:txBody>
          </p:sp>
          <p:sp>
            <p:nvSpPr>
              <p:cNvPr id="3894" name="Google Shape;3894;p81"/>
              <p:cNvSpPr/>
              <p:nvPr/>
            </p:nvSpPr>
            <p:spPr>
              <a:xfrm>
                <a:off x="1923108" y="765009"/>
                <a:ext cx="1699490" cy="715679"/>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Difficulty sourcing specialised medical equipment and supplies</a:t>
                </a:r>
                <a:endParaRPr sz="850" b="0" i="0" u="none" strike="noStrike" cap="none">
                  <a:solidFill>
                    <a:srgbClr val="FFFFFF"/>
                  </a:solidFill>
                  <a:latin typeface="Arial"/>
                  <a:ea typeface="Arial"/>
                  <a:cs typeface="Arial"/>
                  <a:sym typeface="Arial"/>
                </a:endParaRPr>
              </a:p>
            </p:txBody>
          </p:sp>
          <p:sp>
            <p:nvSpPr>
              <p:cNvPr id="3895" name="Google Shape;3895;p81"/>
              <p:cNvSpPr/>
              <p:nvPr/>
            </p:nvSpPr>
            <p:spPr>
              <a:xfrm>
                <a:off x="3839606" y="765009"/>
                <a:ext cx="1699490" cy="715679"/>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Increased cost of procurement</a:t>
                </a:r>
                <a:endParaRPr sz="850" b="0" i="0" u="none" strike="noStrike" cap="none">
                  <a:solidFill>
                    <a:srgbClr val="FFFFFF"/>
                  </a:solidFill>
                  <a:latin typeface="Arial"/>
                  <a:ea typeface="Arial"/>
                  <a:cs typeface="Arial"/>
                  <a:sym typeface="Arial"/>
                </a:endParaRPr>
              </a:p>
            </p:txBody>
          </p:sp>
        </p:grpSp>
        <p:sp>
          <p:nvSpPr>
            <p:cNvPr id="3896" name="Google Shape;3896;p81"/>
            <p:cNvSpPr/>
            <p:nvPr/>
          </p:nvSpPr>
          <p:spPr>
            <a:xfrm>
              <a:off x="5572865" y="3990398"/>
              <a:ext cx="1430020" cy="826135"/>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Shortage of technical </a:t>
              </a:r>
              <a:r>
                <a:rPr lang="en-US" sz="1000">
                  <a:solidFill>
                    <a:srgbClr val="170E00"/>
                  </a:solidFill>
                  <a:latin typeface="Arial"/>
                  <a:ea typeface="Arial"/>
                  <a:cs typeface="Arial"/>
                  <a:sym typeface="Arial"/>
                </a:rPr>
                <a:t>s</a:t>
              </a:r>
              <a:r>
                <a:rPr lang="en-US" sz="1000" b="0" i="0" u="none" strike="noStrike" cap="none">
                  <a:solidFill>
                    <a:srgbClr val="170E00"/>
                  </a:solidFill>
                  <a:latin typeface="Arial"/>
                  <a:ea typeface="Arial"/>
                  <a:cs typeface="Arial"/>
                  <a:sym typeface="Arial"/>
                </a:rPr>
                <a:t>taff </a:t>
              </a:r>
              <a:endParaRPr sz="850" b="0" i="0" u="none" strike="noStrike" cap="none">
                <a:solidFill>
                  <a:srgbClr val="FFFFFF"/>
                </a:solidFill>
                <a:latin typeface="Arial"/>
                <a:ea typeface="Arial"/>
                <a:cs typeface="Arial"/>
                <a:sym typeface="Arial"/>
              </a:endParaRPr>
            </a:p>
          </p:txBody>
        </p:sp>
        <p:sp>
          <p:nvSpPr>
            <p:cNvPr id="3897" name="Google Shape;3897;p81"/>
            <p:cNvSpPr/>
            <p:nvPr/>
          </p:nvSpPr>
          <p:spPr>
            <a:xfrm>
              <a:off x="1559665" y="4911148"/>
              <a:ext cx="1430020" cy="853440"/>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Inadequate cooperation from some States</a:t>
              </a:r>
              <a:endParaRPr sz="850" b="0" i="0" u="none" strike="noStrike" cap="none">
                <a:solidFill>
                  <a:srgbClr val="FFFFFF"/>
                </a:solidFill>
                <a:latin typeface="Arial"/>
                <a:ea typeface="Arial"/>
                <a:cs typeface="Arial"/>
                <a:sym typeface="Arial"/>
              </a:endParaRPr>
            </a:p>
          </p:txBody>
        </p:sp>
        <p:sp>
          <p:nvSpPr>
            <p:cNvPr id="3898" name="Google Shape;3898;p81"/>
            <p:cNvSpPr/>
            <p:nvPr/>
          </p:nvSpPr>
          <p:spPr>
            <a:xfrm>
              <a:off x="3172565" y="4911148"/>
              <a:ext cx="1430020" cy="853440"/>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dirty="0">
                  <a:solidFill>
                    <a:srgbClr val="170E00"/>
                  </a:solidFill>
                  <a:latin typeface="Arial"/>
                  <a:ea typeface="Arial"/>
                  <a:cs typeface="Arial"/>
                  <a:sym typeface="Arial"/>
                </a:rPr>
                <a:t>Delayed release of funds</a:t>
              </a:r>
              <a:endParaRPr sz="850" b="0" i="0" u="none" strike="noStrike" cap="none" dirty="0">
                <a:solidFill>
                  <a:srgbClr val="FFFFFF"/>
                </a:solidFill>
                <a:latin typeface="Arial"/>
                <a:ea typeface="Arial"/>
                <a:cs typeface="Arial"/>
                <a:sym typeface="Arial"/>
              </a:endParaRPr>
            </a:p>
          </p:txBody>
        </p:sp>
        <p:sp>
          <p:nvSpPr>
            <p:cNvPr id="3899" name="Google Shape;3899;p81"/>
            <p:cNvSpPr/>
            <p:nvPr/>
          </p:nvSpPr>
          <p:spPr>
            <a:xfrm>
              <a:off x="4785465" y="4911148"/>
              <a:ext cx="1430020" cy="853440"/>
            </a:xfrm>
            <a:prstGeom prst="roundRect">
              <a:avLst>
                <a:gd name="adj" fmla="val 16667"/>
              </a:avLst>
            </a:prstGeom>
            <a:noFill/>
            <a:ln w="12700" cap="flat" cmpd="sng">
              <a:solidFill>
                <a:srgbClr val="008751"/>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Clr>
                  <a:srgbClr val="170E00"/>
                </a:buClr>
                <a:buSzPts val="1000"/>
                <a:buFont typeface="Arial"/>
                <a:buNone/>
              </a:pPr>
              <a:r>
                <a:rPr lang="en-US" sz="1000" b="0" i="0" u="none" strike="noStrike" cap="none">
                  <a:solidFill>
                    <a:srgbClr val="170E00"/>
                  </a:solidFill>
                  <a:latin typeface="Arial"/>
                  <a:ea typeface="Arial"/>
                  <a:cs typeface="Arial"/>
                  <a:sym typeface="Arial"/>
                </a:rPr>
                <a:t>Logistics challenges</a:t>
              </a:r>
              <a:endParaRPr sz="850" b="0" i="0" u="none" strike="noStrike" cap="none">
                <a:solidFill>
                  <a:srgbClr val="FFFFFF"/>
                </a:solidFill>
                <a:latin typeface="Arial"/>
                <a:ea typeface="Arial"/>
                <a:cs typeface="Arial"/>
                <a:sym typeface="Arial"/>
              </a:endParaRPr>
            </a:p>
          </p:txBody>
        </p:sp>
        <p:sp>
          <p:nvSpPr>
            <p:cNvPr id="3900" name="Google Shape;3900;p81"/>
            <p:cNvSpPr/>
            <p:nvPr/>
          </p:nvSpPr>
          <p:spPr>
            <a:xfrm>
              <a:off x="466031" y="2880986"/>
              <a:ext cx="6848083" cy="3131507"/>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grpSp>
        <p:nvGrpSpPr>
          <p:cNvPr id="3901" name="Google Shape;3901;p81"/>
          <p:cNvGrpSpPr/>
          <p:nvPr/>
        </p:nvGrpSpPr>
        <p:grpSpPr>
          <a:xfrm>
            <a:off x="445032" y="6153236"/>
            <a:ext cx="6869082" cy="3123807"/>
            <a:chOff x="445032" y="6153236"/>
            <a:chExt cx="6869082" cy="3123807"/>
          </a:xfrm>
        </p:grpSpPr>
        <p:grpSp>
          <p:nvGrpSpPr>
            <p:cNvPr id="3902" name="Google Shape;3902;p81"/>
            <p:cNvGrpSpPr/>
            <p:nvPr/>
          </p:nvGrpSpPr>
          <p:grpSpPr>
            <a:xfrm>
              <a:off x="445032" y="6153236"/>
              <a:ext cx="6869082" cy="994619"/>
              <a:chOff x="445032" y="1647493"/>
              <a:chExt cx="6869082" cy="994619"/>
            </a:xfrm>
          </p:grpSpPr>
          <p:sp>
            <p:nvSpPr>
              <p:cNvPr id="3903" name="Google Shape;3903;p81"/>
              <p:cNvSpPr txBox="1"/>
              <p:nvPr/>
            </p:nvSpPr>
            <p:spPr>
              <a:xfrm>
                <a:off x="454886" y="1872671"/>
                <a:ext cx="6859228" cy="76944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Healthcare workers rely on personal protective equipment to protect themselves and their patients from being infected and infecting others. The limited access to supplies such as gloves, medical masks, respirators, goggles, face shields, gowns, and aprons left doctors, nurses and other frontline workers ill-equipped to care for COVID-19 patients. The shortages resulted from various factors such as long importation lead time, interstate travel restrictions, interception by border authorities and low PPE inventory levels </a:t>
                </a:r>
                <a:endParaRPr sz="1000">
                  <a:solidFill>
                    <a:schemeClr val="dk1"/>
                  </a:solidFill>
                  <a:latin typeface="Arial"/>
                  <a:ea typeface="Arial"/>
                  <a:cs typeface="Arial"/>
                  <a:sym typeface="Arial"/>
                </a:endParaRPr>
              </a:p>
            </p:txBody>
          </p:sp>
          <p:sp>
            <p:nvSpPr>
              <p:cNvPr id="3904" name="Google Shape;3904;p81"/>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Delay in the Supply of Personal Protective Equipment</a:t>
                </a:r>
                <a:endParaRPr sz="1000" b="1">
                  <a:solidFill>
                    <a:srgbClr val="175C2C"/>
                  </a:solidFill>
                  <a:latin typeface="Arial"/>
                  <a:ea typeface="Arial"/>
                  <a:cs typeface="Arial"/>
                  <a:sym typeface="Arial"/>
                </a:endParaRPr>
              </a:p>
            </p:txBody>
          </p:sp>
          <p:cxnSp>
            <p:nvCxnSpPr>
              <p:cNvPr id="3905" name="Google Shape;3905;p81"/>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3906" name="Google Shape;3906;p81"/>
            <p:cNvGrpSpPr/>
            <p:nvPr/>
          </p:nvGrpSpPr>
          <p:grpSpPr>
            <a:xfrm>
              <a:off x="445032" y="7217829"/>
              <a:ext cx="6869082" cy="1302396"/>
              <a:chOff x="445032" y="1647493"/>
              <a:chExt cx="6869082" cy="1302396"/>
            </a:xfrm>
          </p:grpSpPr>
          <p:sp>
            <p:nvSpPr>
              <p:cNvPr id="3907" name="Google Shape;3907;p81"/>
              <p:cNvSpPr txBox="1"/>
              <p:nvPr/>
            </p:nvSpPr>
            <p:spPr>
              <a:xfrm>
                <a:off x="454886" y="1872671"/>
                <a:ext cx="6859228" cy="1077218"/>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A rapid needs assessment was conducted by the Department of Hospital Services, Federal Ministry of Health at the beginning of the COVID-19 pandemic. The results showed that Nigeria had low supplies of ventilators (less than 1000) and other critical supplies such as Isolation/Treatment centers, testing facilities, ambulances, dialyzers, ICU beds and body bags to safely dispose corpses.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The country also experienced slow testing rate as a result of limited number of test kits, trained staff and delayed shipment of equipment to conduct molecular testing. As at the 22</a:t>
                </a:r>
                <a:r>
                  <a:rPr lang="en-US" sz="1000" baseline="30000" dirty="0">
                    <a:solidFill>
                      <a:schemeClr val="dk1"/>
                    </a:solidFill>
                    <a:latin typeface="Arial"/>
                    <a:ea typeface="Arial"/>
                    <a:cs typeface="Arial"/>
                    <a:sym typeface="Arial"/>
                  </a:rPr>
                  <a:t>nd</a:t>
                </a:r>
                <a:r>
                  <a:rPr lang="en-US" sz="1000" dirty="0">
                    <a:solidFill>
                      <a:schemeClr val="dk1"/>
                    </a:solidFill>
                    <a:latin typeface="Arial"/>
                    <a:ea typeface="Arial"/>
                    <a:cs typeface="Arial"/>
                    <a:sym typeface="Arial"/>
                  </a:rPr>
                  <a:t> of July 2020 only about 218,000 test had been conducted in a population of more than 200 million. </a:t>
                </a:r>
                <a:endParaRPr sz="1000" dirty="0">
                  <a:solidFill>
                    <a:schemeClr val="dk1"/>
                  </a:solidFill>
                  <a:latin typeface="Arial"/>
                  <a:ea typeface="Arial"/>
                  <a:cs typeface="Arial"/>
                  <a:sym typeface="Arial"/>
                </a:endParaRPr>
              </a:p>
            </p:txBody>
          </p:sp>
          <p:sp>
            <p:nvSpPr>
              <p:cNvPr id="3908" name="Google Shape;3908;p81"/>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Inadequate Healthcare Infrastructure</a:t>
                </a:r>
                <a:endParaRPr sz="1000" b="1">
                  <a:solidFill>
                    <a:srgbClr val="175C2C"/>
                  </a:solidFill>
                  <a:latin typeface="Arial"/>
                  <a:ea typeface="Arial"/>
                  <a:cs typeface="Arial"/>
                  <a:sym typeface="Arial"/>
                </a:endParaRPr>
              </a:p>
            </p:txBody>
          </p:sp>
          <p:cxnSp>
            <p:nvCxnSpPr>
              <p:cNvPr id="3909" name="Google Shape;3909;p81"/>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3910" name="Google Shape;3910;p81"/>
            <p:cNvGrpSpPr/>
            <p:nvPr/>
          </p:nvGrpSpPr>
          <p:grpSpPr>
            <a:xfrm>
              <a:off x="445032" y="8590200"/>
              <a:ext cx="6869082" cy="686843"/>
              <a:chOff x="445032" y="1647493"/>
              <a:chExt cx="6869082" cy="686843"/>
            </a:xfrm>
          </p:grpSpPr>
          <p:sp>
            <p:nvSpPr>
              <p:cNvPr id="3911" name="Google Shape;3911;p81"/>
              <p:cNvSpPr txBox="1"/>
              <p:nvPr/>
            </p:nvSpPr>
            <p:spPr>
              <a:xfrm>
                <a:off x="454886" y="1872671"/>
                <a:ext cx="6859228" cy="46166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Reports on the patient levels and the pandemic situation to assist in making daily recommendations to the relevant stakeholders were not readily available and accessible. This was largely due to lack of Laboratory Information Management System (LIMS) within testing laboratories and limited technical skills required for data management.</a:t>
                </a:r>
                <a:endParaRPr sz="1000">
                  <a:solidFill>
                    <a:schemeClr val="dk1"/>
                  </a:solidFill>
                  <a:latin typeface="Arial"/>
                  <a:ea typeface="Arial"/>
                  <a:cs typeface="Arial"/>
                  <a:sym typeface="Arial"/>
                </a:endParaRPr>
              </a:p>
            </p:txBody>
          </p:sp>
          <p:sp>
            <p:nvSpPr>
              <p:cNvPr id="3912" name="Google Shape;3912;p81"/>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Lack of structured data</a:t>
                </a:r>
                <a:endParaRPr sz="1000" b="1">
                  <a:solidFill>
                    <a:srgbClr val="175C2C"/>
                  </a:solidFill>
                  <a:latin typeface="Arial"/>
                  <a:ea typeface="Arial"/>
                  <a:cs typeface="Arial"/>
                  <a:sym typeface="Arial"/>
                </a:endParaRPr>
              </a:p>
            </p:txBody>
          </p:sp>
          <p:cxnSp>
            <p:nvCxnSpPr>
              <p:cNvPr id="3913" name="Google Shape;3913;p81"/>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3918"/>
        <p:cNvGrpSpPr/>
        <p:nvPr/>
      </p:nvGrpSpPr>
      <p:grpSpPr>
        <a:xfrm>
          <a:off x="0" y="0"/>
          <a:ext cx="0" cy="0"/>
          <a:chOff x="0" y="0"/>
          <a:chExt cx="0" cy="0"/>
        </a:xfrm>
      </p:grpSpPr>
      <p:pic>
        <p:nvPicPr>
          <p:cNvPr id="3919" name="Google Shape;3919;p8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920" name="Google Shape;3920;p8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84</a:t>
            </a:fld>
            <a:endParaRPr sz="500">
              <a:solidFill>
                <a:srgbClr val="161616"/>
              </a:solidFill>
            </a:endParaRPr>
          </a:p>
        </p:txBody>
      </p:sp>
      <p:sp>
        <p:nvSpPr>
          <p:cNvPr id="3921" name="Google Shape;3921;p8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3922" name="Google Shape;3922;p8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923" name="Google Shape;3923;p8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CHALLENGES AND LESSONS LEARNED</a:t>
            </a:r>
            <a:endParaRPr sz="1800" b="1">
              <a:solidFill>
                <a:schemeClr val="lt1"/>
              </a:solidFill>
              <a:latin typeface="Arial"/>
              <a:ea typeface="Arial"/>
              <a:cs typeface="Arial"/>
              <a:sym typeface="Arial"/>
            </a:endParaRPr>
          </a:p>
        </p:txBody>
      </p:sp>
      <p:cxnSp>
        <p:nvCxnSpPr>
          <p:cNvPr id="3924" name="Google Shape;3924;p8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925" name="Google Shape;3925;p82"/>
          <p:cNvGrpSpPr/>
          <p:nvPr/>
        </p:nvGrpSpPr>
        <p:grpSpPr>
          <a:xfrm>
            <a:off x="1269075" y="3380795"/>
            <a:ext cx="0" cy="0"/>
            <a:chOff x="1269075" y="3380795"/>
            <a:chExt cx="0" cy="0"/>
          </a:xfrm>
        </p:grpSpPr>
        <p:cxnSp>
          <p:nvCxnSpPr>
            <p:cNvPr id="3926" name="Google Shape;3926;p82"/>
            <p:cNvCxnSpPr/>
            <p:nvPr/>
          </p:nvCxnSpPr>
          <p:spPr>
            <a:xfrm>
              <a:off x="1269075" y="3380795"/>
              <a:ext cx="0" cy="0"/>
            </a:xfrm>
            <a:prstGeom prst="straightConnector1">
              <a:avLst/>
            </a:prstGeom>
            <a:noFill/>
            <a:ln>
              <a:noFill/>
            </a:ln>
          </p:spPr>
        </p:cxnSp>
        <p:cxnSp>
          <p:nvCxnSpPr>
            <p:cNvPr id="3927" name="Google Shape;3927;p82"/>
            <p:cNvCxnSpPr/>
            <p:nvPr/>
          </p:nvCxnSpPr>
          <p:spPr>
            <a:xfrm>
              <a:off x="1269075" y="3380795"/>
              <a:ext cx="0" cy="0"/>
            </a:xfrm>
            <a:prstGeom prst="straightConnector1">
              <a:avLst/>
            </a:prstGeom>
            <a:noFill/>
            <a:ln>
              <a:noFill/>
            </a:ln>
          </p:spPr>
        </p:cxnSp>
      </p:grpSp>
      <p:sp>
        <p:nvSpPr>
          <p:cNvPr id="3928" name="Google Shape;3928;p8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grpSp>
        <p:nvGrpSpPr>
          <p:cNvPr id="3929" name="Google Shape;3929;p82"/>
          <p:cNvGrpSpPr/>
          <p:nvPr/>
        </p:nvGrpSpPr>
        <p:grpSpPr>
          <a:xfrm>
            <a:off x="445032" y="1751273"/>
            <a:ext cx="6869082" cy="1109587"/>
            <a:chOff x="445032" y="1647493"/>
            <a:chExt cx="6869082" cy="1109587"/>
          </a:xfrm>
        </p:grpSpPr>
        <p:sp>
          <p:nvSpPr>
            <p:cNvPr id="3930" name="Google Shape;3930;p82"/>
            <p:cNvSpPr txBox="1"/>
            <p:nvPr/>
          </p:nvSpPr>
          <p:spPr>
            <a:xfrm>
              <a:off x="454886" y="1872671"/>
              <a:ext cx="6859228" cy="884409"/>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None/>
              </a:pPr>
              <a:r>
                <a:rPr lang="en-US" sz="1000">
                  <a:solidFill>
                    <a:schemeClr val="dk1"/>
                  </a:solidFill>
                  <a:latin typeface="Arial"/>
                  <a:ea typeface="Arial"/>
                  <a:cs typeface="Arial"/>
                  <a:sym typeface="Arial"/>
                </a:rPr>
                <a:t>As a result of the COVID-19 pandemic, procurement and delivery of essential items were impacted. Nigeria is highly import dependent and purchases raw materials/products from leading export countries like China, Germany, etc. Due to the pandemic, countries were forced to close their borders and shut down production which affected importation activities in Nigeria. This eventually led to reduced inventory levels of essential medical and non-medical supplies. This also led to an increase in the cost of essential goods and services required to cushion the effect of the COVID-19 pandemic. </a:t>
              </a:r>
              <a:endParaRPr sz="850">
                <a:solidFill>
                  <a:schemeClr val="dk1"/>
                </a:solidFill>
                <a:latin typeface="Arial"/>
                <a:ea typeface="Arial"/>
                <a:cs typeface="Arial"/>
                <a:sym typeface="Arial"/>
              </a:endParaRPr>
            </a:p>
          </p:txBody>
        </p:sp>
        <p:sp>
          <p:nvSpPr>
            <p:cNvPr id="3931" name="Google Shape;3931;p82"/>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Disrupted Supply Chain</a:t>
              </a:r>
              <a:endParaRPr sz="1000" b="1">
                <a:solidFill>
                  <a:srgbClr val="175C2C"/>
                </a:solidFill>
                <a:latin typeface="Arial"/>
                <a:ea typeface="Arial"/>
                <a:cs typeface="Arial"/>
                <a:sym typeface="Arial"/>
              </a:endParaRPr>
            </a:p>
          </p:txBody>
        </p:sp>
        <p:cxnSp>
          <p:nvCxnSpPr>
            <p:cNvPr id="3932" name="Google Shape;3932;p82"/>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3933" name="Google Shape;3933;p82"/>
          <p:cNvGrpSpPr/>
          <p:nvPr/>
        </p:nvGrpSpPr>
        <p:grpSpPr>
          <a:xfrm>
            <a:off x="445032" y="3059252"/>
            <a:ext cx="6869082" cy="1546630"/>
            <a:chOff x="445032" y="1647493"/>
            <a:chExt cx="6869082" cy="1546630"/>
          </a:xfrm>
        </p:grpSpPr>
        <p:sp>
          <p:nvSpPr>
            <p:cNvPr id="3934" name="Google Shape;3934;p82"/>
            <p:cNvSpPr txBox="1"/>
            <p:nvPr/>
          </p:nvSpPr>
          <p:spPr>
            <a:xfrm>
              <a:off x="454886" y="1872671"/>
              <a:ext cx="6859228" cy="1321452"/>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None/>
              </a:pPr>
              <a:r>
                <a:rPr lang="en-US" sz="1000">
                  <a:solidFill>
                    <a:schemeClr val="dk1"/>
                  </a:solidFill>
                  <a:latin typeface="Arial"/>
                  <a:ea typeface="Arial"/>
                  <a:cs typeface="Arial"/>
                  <a:sym typeface="Arial"/>
                </a:rPr>
                <a:t>Sensitisation programmes were organised to engage the community and create awareness on the COVID-19 pandemic. Despite this effort, there was still a lack of compliance to safety protocols such as getting tested if ill, social distancing, quarantine and wearing of face masks among the citizens. It was observed that the citizens were resistant to sampling and testing, some confirmed cases refused to be evacuated to the designated treatment centres, and most returnees who were expected to get tested and self-isolate for a period failed to comply.</a:t>
              </a:r>
              <a:endParaRPr sz="850">
                <a:solidFill>
                  <a:schemeClr val="dk1"/>
                </a:solidFill>
                <a:latin typeface="Arial"/>
                <a:ea typeface="Arial"/>
                <a:cs typeface="Arial"/>
                <a:sym typeface="Arial"/>
              </a:endParaRPr>
            </a:p>
            <a:p>
              <a:pPr marL="0" marR="0" lvl="0" indent="0" algn="l" rtl="0">
                <a:lnSpc>
                  <a:spcPct val="117000"/>
                </a:lnSpc>
                <a:spcBef>
                  <a:spcPts val="600"/>
                </a:spcBef>
                <a:spcAft>
                  <a:spcPts val="0"/>
                </a:spcAft>
                <a:buNone/>
              </a:pPr>
              <a:r>
                <a:rPr lang="en-US" sz="1000">
                  <a:solidFill>
                    <a:schemeClr val="dk1"/>
                  </a:solidFill>
                  <a:latin typeface="Arial"/>
                  <a:ea typeface="Arial"/>
                  <a:cs typeface="Arial"/>
                  <a:sym typeface="Arial"/>
                </a:rPr>
                <a:t>This was caused by a general lack of trust in the government and misinformation among groups regarding the COVID-19 pandemic.</a:t>
              </a:r>
              <a:endParaRPr sz="850">
                <a:solidFill>
                  <a:schemeClr val="dk1"/>
                </a:solidFill>
                <a:latin typeface="Arial"/>
                <a:ea typeface="Arial"/>
                <a:cs typeface="Arial"/>
                <a:sym typeface="Arial"/>
              </a:endParaRPr>
            </a:p>
          </p:txBody>
        </p:sp>
        <p:sp>
          <p:nvSpPr>
            <p:cNvPr id="3935" name="Google Shape;3935;p82"/>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Pandemic Fatigue</a:t>
              </a:r>
              <a:endParaRPr sz="1000" b="1">
                <a:solidFill>
                  <a:srgbClr val="175C2C"/>
                </a:solidFill>
                <a:latin typeface="Arial"/>
                <a:ea typeface="Arial"/>
                <a:cs typeface="Arial"/>
                <a:sym typeface="Arial"/>
              </a:endParaRPr>
            </a:p>
          </p:txBody>
        </p:sp>
        <p:cxnSp>
          <p:nvCxnSpPr>
            <p:cNvPr id="3936" name="Google Shape;3936;p82"/>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3937" name="Google Shape;3937;p82"/>
          <p:cNvGrpSpPr/>
          <p:nvPr/>
        </p:nvGrpSpPr>
        <p:grpSpPr>
          <a:xfrm>
            <a:off x="445032" y="4867774"/>
            <a:ext cx="6869082" cy="840731"/>
            <a:chOff x="445032" y="1647493"/>
            <a:chExt cx="6869082" cy="840731"/>
          </a:xfrm>
        </p:grpSpPr>
        <p:sp>
          <p:nvSpPr>
            <p:cNvPr id="3938" name="Google Shape;3938;p82"/>
            <p:cNvSpPr txBox="1"/>
            <p:nvPr/>
          </p:nvSpPr>
          <p:spPr>
            <a:xfrm>
              <a:off x="454886" y="1872671"/>
              <a:ext cx="6859228" cy="615553"/>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The COVID-19 pandemic has disrupted international trade as global and domestic supply chains struggle with reduced trade volumes and inadequate supplies of medical goods, including Personal Protective Equipment, medical equipment and pharmaceuticals. Demand for medical equipment has increased around the globe and obtaining COVID-19 related medical equipment is difficult during this period of the pandemic.</a:t>
              </a:r>
              <a:endParaRPr/>
            </a:p>
          </p:txBody>
        </p:sp>
        <p:sp>
          <p:nvSpPr>
            <p:cNvPr id="3939" name="Google Shape;3939;p82"/>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Difficulty Sourcing Specialised Medical Equipment and Supplies</a:t>
              </a:r>
              <a:endParaRPr sz="1000" b="1">
                <a:solidFill>
                  <a:srgbClr val="175C2C"/>
                </a:solidFill>
                <a:latin typeface="Arial"/>
                <a:ea typeface="Arial"/>
                <a:cs typeface="Arial"/>
                <a:sym typeface="Arial"/>
              </a:endParaRPr>
            </a:p>
          </p:txBody>
        </p:sp>
        <p:cxnSp>
          <p:nvCxnSpPr>
            <p:cNvPr id="3940" name="Google Shape;3940;p82"/>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3941" name="Google Shape;3941;p82"/>
          <p:cNvGrpSpPr/>
          <p:nvPr/>
        </p:nvGrpSpPr>
        <p:grpSpPr>
          <a:xfrm>
            <a:off x="445032" y="5919597"/>
            <a:ext cx="6869082" cy="1610173"/>
            <a:chOff x="445032" y="1647493"/>
            <a:chExt cx="6869082" cy="1610173"/>
          </a:xfrm>
        </p:grpSpPr>
        <p:sp>
          <p:nvSpPr>
            <p:cNvPr id="3942" name="Google Shape;3942;p82"/>
            <p:cNvSpPr txBox="1"/>
            <p:nvPr/>
          </p:nvSpPr>
          <p:spPr>
            <a:xfrm>
              <a:off x="454886" y="1872671"/>
              <a:ext cx="6859228" cy="138499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The COVID-19 pandemic has had an adverse impact on the country’s exchange rate resulting in a forced devaluation of the currency against the dollar. The impact of COVID-19 resulted in declined oil prices and supply in the global markets. Nigeria mainly depends on revenues from oil to fund the external reserves, finance government spending and supply forex for the imports of goods and services.</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The devaluation has caused the price of imported items such as essential medical supplies and equipment to increase.</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Unarguably, oil price affects FX reserves since it is used to build the reserves with dollar proceeds from crude oil. Therefore, a rise in oil price appreciates the Naira while a fall results in depreciation. This susceptibility to oil means that the country typically may not have enough US dollar reserves to protect the currency when global oil prices are low, due to lower crude oil proceeds.</a:t>
              </a:r>
              <a:endParaRPr/>
            </a:p>
          </p:txBody>
        </p:sp>
        <p:sp>
          <p:nvSpPr>
            <p:cNvPr id="3943" name="Google Shape;3943;p82"/>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Increased</a:t>
              </a:r>
              <a:r>
                <a:rPr lang="en-US" sz="1000" b="1" i="1">
                  <a:solidFill>
                    <a:srgbClr val="175C2C"/>
                  </a:solidFill>
                  <a:latin typeface="Arial"/>
                  <a:ea typeface="Arial"/>
                  <a:cs typeface="Arial"/>
                  <a:sym typeface="Arial"/>
                </a:rPr>
                <a:t> C</a:t>
              </a:r>
              <a:r>
                <a:rPr lang="en-US" sz="1000" b="1">
                  <a:solidFill>
                    <a:srgbClr val="175C2C"/>
                  </a:solidFill>
                  <a:latin typeface="Arial"/>
                  <a:ea typeface="Arial"/>
                  <a:cs typeface="Arial"/>
                  <a:sym typeface="Arial"/>
                </a:rPr>
                <a:t>ost of Procurement due to Naira Devaluation</a:t>
              </a:r>
              <a:endParaRPr sz="1000" b="1">
                <a:solidFill>
                  <a:srgbClr val="175C2C"/>
                </a:solidFill>
                <a:latin typeface="Arial"/>
                <a:ea typeface="Arial"/>
                <a:cs typeface="Arial"/>
                <a:sym typeface="Arial"/>
              </a:endParaRPr>
            </a:p>
          </p:txBody>
        </p:sp>
        <p:cxnSp>
          <p:nvCxnSpPr>
            <p:cNvPr id="3944" name="Google Shape;3944;p82"/>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3945" name="Google Shape;3945;p82"/>
          <p:cNvGrpSpPr/>
          <p:nvPr/>
        </p:nvGrpSpPr>
        <p:grpSpPr>
          <a:xfrm>
            <a:off x="445032" y="7715462"/>
            <a:ext cx="6869082" cy="1148508"/>
            <a:chOff x="445032" y="1647493"/>
            <a:chExt cx="6869082" cy="1148508"/>
          </a:xfrm>
        </p:grpSpPr>
        <p:sp>
          <p:nvSpPr>
            <p:cNvPr id="3946" name="Google Shape;3946;p82"/>
            <p:cNvSpPr txBox="1"/>
            <p:nvPr/>
          </p:nvSpPr>
          <p:spPr>
            <a:xfrm>
              <a:off x="454886" y="1872671"/>
              <a:ext cx="6859228" cy="923330"/>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An effective response to the COVD-19 pandemic requires an adequate supply of technical staff for case management, contact tracing and testing. There was a lack of technical staff to support contact tracing and active case findings at community level in some States. </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The technical capacity of the IPC focal persons across the country varied greatly, affecting the ability to develop quality Incident Action Plans with respect to the COVID-19 pandemic. This led to a delayed response in the impacted States as well as some of the key outcomes of the State programs.  </a:t>
              </a:r>
              <a:endParaRPr/>
            </a:p>
          </p:txBody>
        </p:sp>
        <p:sp>
          <p:nvSpPr>
            <p:cNvPr id="3947" name="Google Shape;3947;p82"/>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Shortage of Technical Staff</a:t>
              </a:r>
              <a:endParaRPr sz="1000" b="1">
                <a:solidFill>
                  <a:srgbClr val="175C2C"/>
                </a:solidFill>
                <a:latin typeface="Arial"/>
                <a:ea typeface="Arial"/>
                <a:cs typeface="Arial"/>
                <a:sym typeface="Arial"/>
              </a:endParaRPr>
            </a:p>
          </p:txBody>
        </p:sp>
        <p:cxnSp>
          <p:nvCxnSpPr>
            <p:cNvPr id="3948" name="Google Shape;3948;p82"/>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3949" name="Google Shape;3949;p82"/>
          <p:cNvGrpSpPr/>
          <p:nvPr/>
        </p:nvGrpSpPr>
        <p:grpSpPr>
          <a:xfrm>
            <a:off x="445032" y="9049663"/>
            <a:ext cx="6869082" cy="840731"/>
            <a:chOff x="445032" y="1647493"/>
            <a:chExt cx="6869082" cy="840731"/>
          </a:xfrm>
        </p:grpSpPr>
        <p:sp>
          <p:nvSpPr>
            <p:cNvPr id="3950" name="Google Shape;3950;p82"/>
            <p:cNvSpPr txBox="1"/>
            <p:nvPr/>
          </p:nvSpPr>
          <p:spPr>
            <a:xfrm>
              <a:off x="454886" y="1872671"/>
              <a:ext cx="6859228" cy="615553"/>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The buy-in to the National COVID-19 pandemic response plan was insufficient in some States. The poor cooperation by some State governments was shown by implementation difficulties faced by IPC focal persons, lack of  feedback on the implementation of the hotspot strategy, absence IPC focal persons in several health facilities and non-compliance with the provisions of MOU signed with private labs hindering the COVID-19 response. </a:t>
              </a:r>
              <a:endParaRPr sz="1000">
                <a:solidFill>
                  <a:schemeClr val="dk1"/>
                </a:solidFill>
                <a:latin typeface="Arial"/>
                <a:ea typeface="Arial"/>
                <a:cs typeface="Arial"/>
                <a:sym typeface="Arial"/>
              </a:endParaRPr>
            </a:p>
          </p:txBody>
        </p:sp>
        <p:sp>
          <p:nvSpPr>
            <p:cNvPr id="3951" name="Google Shape;3951;p82"/>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Inadequate Cooperation from some States </a:t>
              </a:r>
              <a:endParaRPr sz="1000" b="1">
                <a:solidFill>
                  <a:srgbClr val="175C2C"/>
                </a:solidFill>
                <a:latin typeface="Arial"/>
                <a:ea typeface="Arial"/>
                <a:cs typeface="Arial"/>
                <a:sym typeface="Arial"/>
              </a:endParaRPr>
            </a:p>
          </p:txBody>
        </p:sp>
        <p:cxnSp>
          <p:nvCxnSpPr>
            <p:cNvPr id="3952" name="Google Shape;3952;p82"/>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3957"/>
        <p:cNvGrpSpPr/>
        <p:nvPr/>
      </p:nvGrpSpPr>
      <p:grpSpPr>
        <a:xfrm>
          <a:off x="0" y="0"/>
          <a:ext cx="0" cy="0"/>
          <a:chOff x="0" y="0"/>
          <a:chExt cx="0" cy="0"/>
        </a:xfrm>
      </p:grpSpPr>
      <p:pic>
        <p:nvPicPr>
          <p:cNvPr id="3958" name="Google Shape;3958;p8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3959" name="Google Shape;3959;p8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85</a:t>
            </a:fld>
            <a:endParaRPr sz="500">
              <a:solidFill>
                <a:srgbClr val="161616"/>
              </a:solidFill>
            </a:endParaRPr>
          </a:p>
        </p:txBody>
      </p:sp>
      <p:sp>
        <p:nvSpPr>
          <p:cNvPr id="3960" name="Google Shape;3960;p8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3961" name="Google Shape;3961;p8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962" name="Google Shape;3962;p8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CHALLENGES AND LESSONS LEARNED</a:t>
            </a:r>
            <a:endParaRPr sz="1800" b="1">
              <a:solidFill>
                <a:schemeClr val="lt1"/>
              </a:solidFill>
              <a:latin typeface="Arial"/>
              <a:ea typeface="Arial"/>
              <a:cs typeface="Arial"/>
              <a:sym typeface="Arial"/>
            </a:endParaRPr>
          </a:p>
        </p:txBody>
      </p:sp>
      <p:cxnSp>
        <p:nvCxnSpPr>
          <p:cNvPr id="3963" name="Google Shape;3963;p8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3964" name="Google Shape;3964;p83"/>
          <p:cNvGrpSpPr/>
          <p:nvPr/>
        </p:nvGrpSpPr>
        <p:grpSpPr>
          <a:xfrm>
            <a:off x="1269075" y="3380795"/>
            <a:ext cx="0" cy="0"/>
            <a:chOff x="1269075" y="3380795"/>
            <a:chExt cx="0" cy="0"/>
          </a:xfrm>
        </p:grpSpPr>
        <p:cxnSp>
          <p:nvCxnSpPr>
            <p:cNvPr id="3965" name="Google Shape;3965;p83"/>
            <p:cNvCxnSpPr/>
            <p:nvPr/>
          </p:nvCxnSpPr>
          <p:spPr>
            <a:xfrm>
              <a:off x="1269075" y="3380795"/>
              <a:ext cx="0" cy="0"/>
            </a:xfrm>
            <a:prstGeom prst="straightConnector1">
              <a:avLst/>
            </a:prstGeom>
            <a:noFill/>
            <a:ln>
              <a:noFill/>
            </a:ln>
          </p:spPr>
        </p:cxnSp>
        <p:cxnSp>
          <p:nvCxnSpPr>
            <p:cNvPr id="3966" name="Google Shape;3966;p83"/>
            <p:cNvCxnSpPr/>
            <p:nvPr/>
          </p:nvCxnSpPr>
          <p:spPr>
            <a:xfrm>
              <a:off x="1269075" y="3380795"/>
              <a:ext cx="0" cy="0"/>
            </a:xfrm>
            <a:prstGeom prst="straightConnector1">
              <a:avLst/>
            </a:prstGeom>
            <a:noFill/>
            <a:ln>
              <a:noFill/>
            </a:ln>
          </p:spPr>
        </p:cxnSp>
      </p:grpSp>
      <p:sp>
        <p:nvSpPr>
          <p:cNvPr id="3967" name="Google Shape;3967;p8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grpSp>
        <p:nvGrpSpPr>
          <p:cNvPr id="3968" name="Google Shape;3968;p83"/>
          <p:cNvGrpSpPr/>
          <p:nvPr/>
        </p:nvGrpSpPr>
        <p:grpSpPr>
          <a:xfrm>
            <a:off x="302654" y="1580668"/>
            <a:ext cx="6869082" cy="994619"/>
            <a:chOff x="445032" y="1647493"/>
            <a:chExt cx="6869082" cy="994619"/>
          </a:xfrm>
        </p:grpSpPr>
        <p:sp>
          <p:nvSpPr>
            <p:cNvPr id="3969" name="Google Shape;3969;p83"/>
            <p:cNvSpPr txBox="1"/>
            <p:nvPr/>
          </p:nvSpPr>
          <p:spPr>
            <a:xfrm>
              <a:off x="454886" y="1872671"/>
              <a:ext cx="6859228" cy="76944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Several pillars experienced difficulties implementing initiatives due to funding challenges. There were delays in the release of funds as well as an actual lack of funds for certain activities such as Federal Government-owned media </a:t>
              </a:r>
              <a:r>
                <a:rPr lang="en-US" sz="1000" dirty="0" err="1">
                  <a:solidFill>
                    <a:schemeClr val="dk1"/>
                  </a:solidFill>
                  <a:latin typeface="Arial"/>
                  <a:ea typeface="Arial"/>
                  <a:cs typeface="Arial"/>
                  <a:sym typeface="Arial"/>
                </a:rPr>
                <a:t>organisations</a:t>
              </a:r>
              <a:r>
                <a:rPr lang="en-US" sz="1000" dirty="0">
                  <a:solidFill>
                    <a:schemeClr val="dk1"/>
                  </a:solidFill>
                  <a:latin typeface="Arial"/>
                  <a:ea typeface="Arial"/>
                  <a:cs typeface="Arial"/>
                  <a:sym typeface="Arial"/>
                </a:rPr>
                <a:t> and the National Orientation Agency. </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This resulted in strains to the budget of the Federal Government media </a:t>
              </a:r>
              <a:r>
                <a:rPr lang="en-US" sz="1000" dirty="0" err="1">
                  <a:solidFill>
                    <a:schemeClr val="dk1"/>
                  </a:solidFill>
                  <a:latin typeface="Arial"/>
                  <a:ea typeface="Arial"/>
                  <a:cs typeface="Arial"/>
                  <a:sym typeface="Arial"/>
                </a:rPr>
                <a:t>organisations</a:t>
              </a:r>
              <a:r>
                <a:rPr lang="en-US" sz="1000" dirty="0">
                  <a:solidFill>
                    <a:schemeClr val="dk1"/>
                  </a:solidFill>
                  <a:latin typeface="Arial"/>
                  <a:ea typeface="Arial"/>
                  <a:cs typeface="Arial"/>
                  <a:sym typeface="Arial"/>
                </a:rPr>
                <a:t>, delays in payment of special hazard and inducement allowance to frontline health workers in some states and limited execution of several activities. </a:t>
              </a:r>
              <a:endParaRPr sz="1000" dirty="0">
                <a:solidFill>
                  <a:schemeClr val="dk1"/>
                </a:solidFill>
                <a:latin typeface="Arial"/>
                <a:ea typeface="Arial"/>
                <a:cs typeface="Arial"/>
                <a:sym typeface="Arial"/>
              </a:endParaRPr>
            </a:p>
          </p:txBody>
        </p:sp>
        <p:sp>
          <p:nvSpPr>
            <p:cNvPr id="3970" name="Google Shape;3970;p83"/>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Delayed Release of Funds</a:t>
              </a:r>
              <a:endParaRPr sz="1000" b="1">
                <a:solidFill>
                  <a:srgbClr val="175C2C"/>
                </a:solidFill>
                <a:latin typeface="Arial"/>
                <a:ea typeface="Arial"/>
                <a:cs typeface="Arial"/>
                <a:sym typeface="Arial"/>
              </a:endParaRPr>
            </a:p>
          </p:txBody>
        </p:sp>
        <p:cxnSp>
          <p:nvCxnSpPr>
            <p:cNvPr id="3971" name="Google Shape;3971;p83"/>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3972" name="Google Shape;3972;p83"/>
          <p:cNvGrpSpPr/>
          <p:nvPr/>
        </p:nvGrpSpPr>
        <p:grpSpPr>
          <a:xfrm>
            <a:off x="302654" y="2773824"/>
            <a:ext cx="6869082" cy="994619"/>
            <a:chOff x="445032" y="1647493"/>
            <a:chExt cx="6869082" cy="994619"/>
          </a:xfrm>
        </p:grpSpPr>
        <p:sp>
          <p:nvSpPr>
            <p:cNvPr id="3973" name="Google Shape;3973;p83"/>
            <p:cNvSpPr txBox="1"/>
            <p:nvPr/>
          </p:nvSpPr>
          <p:spPr>
            <a:xfrm>
              <a:off x="454886" y="1872671"/>
              <a:ext cx="6859228" cy="76944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The PTF operations were affected by several logistics challenges resulting in lags in the execution of several activities. There were delays in shipment of samples from collection point to laboratories and in distribution of Medical and Non-Medical items. This was as a result of lack of dedicated vehicles for the states’ epidemiology team, and initial lack of “PASS” for TRANEX (logistics company handling transportation of COVID-19 test samples) which limited delivery of COVID-19 samples due to the movement restrictions imposed across States. </a:t>
              </a:r>
              <a:endParaRPr dirty="0"/>
            </a:p>
          </p:txBody>
        </p:sp>
        <p:sp>
          <p:nvSpPr>
            <p:cNvPr id="3974" name="Google Shape;3974;p83"/>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Logistics Challenges </a:t>
              </a:r>
              <a:endParaRPr sz="1000" b="1">
                <a:solidFill>
                  <a:srgbClr val="175C2C"/>
                </a:solidFill>
                <a:latin typeface="Arial"/>
                <a:ea typeface="Arial"/>
                <a:cs typeface="Arial"/>
                <a:sym typeface="Arial"/>
              </a:endParaRPr>
            </a:p>
          </p:txBody>
        </p:sp>
        <p:cxnSp>
          <p:nvCxnSpPr>
            <p:cNvPr id="3975" name="Google Shape;3975;p83"/>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3976" name="Google Shape;3976;p83"/>
          <p:cNvGrpSpPr/>
          <p:nvPr/>
        </p:nvGrpSpPr>
        <p:grpSpPr>
          <a:xfrm>
            <a:off x="312508" y="3852938"/>
            <a:ext cx="6869082" cy="2385769"/>
            <a:chOff x="445032" y="1647493"/>
            <a:chExt cx="6869082" cy="2385769"/>
          </a:xfrm>
        </p:grpSpPr>
        <p:sp>
          <p:nvSpPr>
            <p:cNvPr id="3977" name="Google Shape;3977;p83"/>
            <p:cNvSpPr txBox="1"/>
            <p:nvPr/>
          </p:nvSpPr>
          <p:spPr>
            <a:xfrm>
              <a:off x="454886" y="1872671"/>
              <a:ext cx="6859228" cy="2160591"/>
            </a:xfrm>
            <a:prstGeom prst="rect">
              <a:avLst/>
            </a:prstGeom>
            <a:noFill/>
            <a:ln>
              <a:noFill/>
            </a:ln>
          </p:spPr>
          <p:txBody>
            <a:bodyPr spcFirstLastPara="1" wrap="square" lIns="0" tIns="0" rIns="0" bIns="0" anchor="t" anchorCtr="0">
              <a:spAutoFit/>
            </a:bodyPr>
            <a:lstStyle/>
            <a:p>
              <a:pPr marL="119063" marR="0" lvl="0" indent="-119063" algn="l" rtl="0">
                <a:lnSpc>
                  <a:spcPct val="117000"/>
                </a:lnSpc>
                <a:spcBef>
                  <a:spcPts val="0"/>
                </a:spcBef>
                <a:spcAft>
                  <a:spcPts val="0"/>
                </a:spcAft>
                <a:buClr>
                  <a:srgbClr val="000000"/>
                </a:buClr>
                <a:buSzPts val="900"/>
                <a:buFont typeface="Noto Sans Symbols"/>
                <a:buChar char="∙"/>
              </a:pPr>
              <a:r>
                <a:rPr lang="en-US" sz="1000" dirty="0">
                  <a:solidFill>
                    <a:schemeClr val="dk1"/>
                  </a:solidFill>
                  <a:latin typeface="Arial"/>
                  <a:ea typeface="Arial"/>
                  <a:cs typeface="Arial"/>
                  <a:sym typeface="Arial"/>
                </a:rPr>
                <a:t>Lack of visibility on medical and non-medical items supplied to States because the items were taken directly to Federal Medical </a:t>
              </a:r>
              <a:r>
                <a:rPr lang="en-US" sz="1000" dirty="0">
                  <a:solidFill>
                    <a:schemeClr val="dk1"/>
                  </a:solidFill>
                </a:rPr>
                <a:t>C</a:t>
              </a:r>
              <a:r>
                <a:rPr lang="en-US" sz="1000" dirty="0">
                  <a:solidFill>
                    <a:schemeClr val="dk1"/>
                  </a:solidFill>
                  <a:latin typeface="Arial"/>
                  <a:ea typeface="Arial"/>
                  <a:cs typeface="Arial"/>
                  <a:sym typeface="Arial"/>
                </a:rPr>
                <a:t>enters. This was resolved with the establishment of a centralized information center on COVID-19 supplies in the office of the State Director of Pharmaceutical Services </a:t>
              </a:r>
              <a:endParaRPr sz="1000" dirty="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rgbClr val="000000"/>
                </a:buClr>
                <a:buSzPts val="900"/>
                <a:buFont typeface="Noto Sans Symbols"/>
                <a:buChar char="∙"/>
              </a:pPr>
              <a:r>
                <a:rPr lang="en-US" sz="1000" dirty="0">
                  <a:solidFill>
                    <a:schemeClr val="dk1"/>
                  </a:solidFill>
                  <a:latin typeface="Arial"/>
                  <a:ea typeface="Arial"/>
                  <a:cs typeface="Arial"/>
                  <a:sym typeface="Arial"/>
                </a:rPr>
                <a:t>Occupational exposure of security agents and other stakeholders to COVID-19 due to inadequate training on basics of infectious diseases prevention and control. This was resolved by conducting IPC training for security and other non-medical stakeholders</a:t>
              </a:r>
              <a:endParaRPr sz="1000" dirty="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rgbClr val="000000"/>
                </a:buClr>
                <a:buSzPts val="900"/>
                <a:buFont typeface="Noto Sans Symbols"/>
                <a:buChar char="∙"/>
              </a:pPr>
              <a:r>
                <a:rPr lang="en-US" sz="1000" dirty="0">
                  <a:solidFill>
                    <a:schemeClr val="dk1"/>
                  </a:solidFill>
                  <a:latin typeface="Arial"/>
                  <a:ea typeface="Arial"/>
                  <a:cs typeface="Arial"/>
                  <a:sym typeface="Arial"/>
                </a:rPr>
                <a:t>Communication gaps between the response committees of the Federal and State Governments</a:t>
              </a:r>
              <a:endParaRPr sz="1000" dirty="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rgbClr val="000000"/>
                </a:buClr>
                <a:buSzPts val="900"/>
                <a:buFont typeface="Noto Sans Symbols"/>
                <a:buChar char="∙"/>
              </a:pPr>
              <a:r>
                <a:rPr lang="en-US" sz="1000" dirty="0">
                  <a:solidFill>
                    <a:schemeClr val="dk1"/>
                  </a:solidFill>
                  <a:latin typeface="Arial"/>
                  <a:ea typeface="Arial"/>
                  <a:cs typeface="Arial"/>
                  <a:sym typeface="Arial"/>
                </a:rPr>
                <a:t>Insufficient focus on the economic impact of the pandemic on businesses </a:t>
              </a:r>
              <a:endParaRPr sz="1000" dirty="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rgbClr val="000000"/>
                </a:buClr>
                <a:buSzPts val="900"/>
                <a:buFont typeface="Noto Sans Symbols"/>
                <a:buChar char="∙"/>
              </a:pPr>
              <a:r>
                <a:rPr lang="en-US" sz="1000" dirty="0">
                  <a:solidFill>
                    <a:schemeClr val="dk1"/>
                  </a:solidFill>
                  <a:latin typeface="Arial"/>
                  <a:ea typeface="Arial"/>
                  <a:cs typeface="Arial"/>
                  <a:sym typeface="Arial"/>
                </a:rPr>
                <a:t>Inability to monitor compliance with self-isolation protocols </a:t>
              </a:r>
              <a:endParaRPr sz="1000" dirty="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rgbClr val="000000"/>
                </a:buClr>
                <a:buSzPts val="900"/>
                <a:buFont typeface="Noto Sans Symbols"/>
                <a:buChar char="∙"/>
              </a:pPr>
              <a:r>
                <a:rPr lang="en-US" sz="1000" dirty="0">
                  <a:solidFill>
                    <a:schemeClr val="dk1"/>
                  </a:solidFill>
                  <a:latin typeface="Arial"/>
                  <a:ea typeface="Arial"/>
                  <a:cs typeface="Arial"/>
                  <a:sym typeface="Arial"/>
                </a:rPr>
                <a:t>Non-compliance with 7-day testing guideline by some returnees </a:t>
              </a:r>
              <a:endParaRPr sz="1000" dirty="0">
                <a:solidFill>
                  <a:schemeClr val="dk1"/>
                </a:solidFill>
                <a:latin typeface="Arial"/>
                <a:ea typeface="Arial"/>
                <a:cs typeface="Arial"/>
                <a:sym typeface="Arial"/>
              </a:endParaRPr>
            </a:p>
            <a:p>
              <a:pPr marL="119063" marR="0" lvl="0" indent="-119063" algn="l" rtl="0">
                <a:lnSpc>
                  <a:spcPct val="117000"/>
                </a:lnSpc>
                <a:spcBef>
                  <a:spcPts val="0"/>
                </a:spcBef>
                <a:spcAft>
                  <a:spcPts val="0"/>
                </a:spcAft>
                <a:buClr>
                  <a:srgbClr val="000000"/>
                </a:buClr>
                <a:buSzPts val="900"/>
                <a:buFont typeface="Noto Sans Symbols"/>
                <a:buChar char="∙"/>
              </a:pPr>
              <a:r>
                <a:rPr lang="en-US" sz="1000" dirty="0">
                  <a:solidFill>
                    <a:schemeClr val="dk1"/>
                  </a:solidFill>
                  <a:latin typeface="Arial"/>
                  <a:ea typeface="Arial"/>
                  <a:cs typeface="Arial"/>
                  <a:sym typeface="Arial"/>
                </a:rPr>
                <a:t>Low compliance with daily reporting guidelines by case managers due to low level of state-wide acceptance of the dedicated online platform </a:t>
              </a:r>
              <a:endParaRPr sz="1000" dirty="0">
                <a:solidFill>
                  <a:schemeClr val="dk1"/>
                </a:solidFill>
                <a:latin typeface="Arial"/>
                <a:ea typeface="Arial"/>
                <a:cs typeface="Arial"/>
                <a:sym typeface="Arial"/>
              </a:endParaRPr>
            </a:p>
          </p:txBody>
        </p:sp>
        <p:sp>
          <p:nvSpPr>
            <p:cNvPr id="3978" name="Google Shape;3978;p83"/>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Other challenges include: </a:t>
              </a:r>
              <a:endParaRPr/>
            </a:p>
          </p:txBody>
        </p:sp>
        <p:cxnSp>
          <p:nvCxnSpPr>
            <p:cNvPr id="3979" name="Google Shape;3979;p83"/>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3980" name="Google Shape;3980;p83"/>
          <p:cNvGrpSpPr/>
          <p:nvPr/>
        </p:nvGrpSpPr>
        <p:grpSpPr>
          <a:xfrm>
            <a:off x="312508" y="6058235"/>
            <a:ext cx="7001606" cy="1354683"/>
            <a:chOff x="312508" y="1647493"/>
            <a:chExt cx="7001606" cy="1354683"/>
          </a:xfrm>
        </p:grpSpPr>
        <p:sp>
          <p:nvSpPr>
            <p:cNvPr id="3981" name="Google Shape;3981;p83"/>
            <p:cNvSpPr txBox="1"/>
            <p:nvPr/>
          </p:nvSpPr>
          <p:spPr>
            <a:xfrm>
              <a:off x="454886" y="2017291"/>
              <a:ext cx="6859228" cy="984885"/>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In fighting against the novel COVID-19 pandemic, several initiatives/decisions if implemented early enough, may have led to a reduction in the number of imported cases from returnees and possibly the overall number of cases.</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Several lessons were learned, and these lessons will result in the efficient management of future outbreaks/ pandemics such as COVID-19.</a:t>
              </a:r>
            </a:p>
            <a:p>
              <a:pPr marL="0" marR="0" lvl="0" indent="0" algn="l" rtl="0">
                <a:spcBef>
                  <a:spcPts val="0"/>
                </a:spcBef>
                <a:spcAft>
                  <a:spcPts val="0"/>
                </a:spcAft>
                <a:buNone/>
              </a:pP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The following interventions  should have been implemented early:</a:t>
              </a:r>
            </a:p>
          </p:txBody>
        </p:sp>
        <p:grpSp>
          <p:nvGrpSpPr>
            <p:cNvPr id="3982" name="Google Shape;3982;p83"/>
            <p:cNvGrpSpPr/>
            <p:nvPr/>
          </p:nvGrpSpPr>
          <p:grpSpPr>
            <a:xfrm>
              <a:off x="312508" y="1647493"/>
              <a:ext cx="6859228" cy="319421"/>
              <a:chOff x="312508" y="4545817"/>
              <a:chExt cx="7001606" cy="319421"/>
            </a:xfrm>
          </p:grpSpPr>
          <p:sp>
            <p:nvSpPr>
              <p:cNvPr id="3983" name="Google Shape;3983;p83"/>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984" name="Google Shape;3984;p83"/>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1">
                    <a:solidFill>
                      <a:srgbClr val="175C2C"/>
                    </a:solidFill>
                    <a:latin typeface="Arial"/>
                    <a:ea typeface="Arial"/>
                    <a:cs typeface="Arial"/>
                    <a:sym typeface="Arial"/>
                  </a:rPr>
                  <a:t>Lessons Learned </a:t>
                </a:r>
                <a:endParaRPr sz="1000" b="1">
                  <a:solidFill>
                    <a:schemeClr val="dk1"/>
                  </a:solidFill>
                  <a:latin typeface="Arial"/>
                  <a:ea typeface="Arial"/>
                  <a:cs typeface="Arial"/>
                  <a:sym typeface="Arial"/>
                </a:endParaRPr>
              </a:p>
            </p:txBody>
          </p:sp>
          <p:cxnSp>
            <p:nvCxnSpPr>
              <p:cNvPr id="3985" name="Google Shape;3985;p83"/>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grpSp>
        <p:nvGrpSpPr>
          <p:cNvPr id="3986" name="Google Shape;3986;p83"/>
          <p:cNvGrpSpPr/>
          <p:nvPr/>
        </p:nvGrpSpPr>
        <p:grpSpPr>
          <a:xfrm>
            <a:off x="466031" y="7288243"/>
            <a:ext cx="6848083" cy="2567384"/>
            <a:chOff x="466031" y="7288243"/>
            <a:chExt cx="6848083" cy="2567384"/>
          </a:xfrm>
        </p:grpSpPr>
        <p:sp>
          <p:nvSpPr>
            <p:cNvPr id="3987" name="Google Shape;3987;p83"/>
            <p:cNvSpPr/>
            <p:nvPr/>
          </p:nvSpPr>
          <p:spPr>
            <a:xfrm>
              <a:off x="466031" y="7288243"/>
              <a:ext cx="6848083" cy="2567384"/>
            </a:xfrm>
            <a:prstGeom prst="rect">
              <a:avLst/>
            </a:prstGeom>
            <a:noFill/>
            <a:ln w="9525" cap="flat" cmpd="sng">
              <a:solidFill>
                <a:srgbClr val="E5E5E5"/>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3988" name="Google Shape;3988;p83"/>
            <p:cNvSpPr/>
            <p:nvPr/>
          </p:nvSpPr>
          <p:spPr>
            <a:xfrm>
              <a:off x="1052037" y="7555952"/>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Early involvement of Ministry of Education </a:t>
              </a:r>
              <a:endParaRPr sz="850">
                <a:solidFill>
                  <a:schemeClr val="lt1"/>
                </a:solidFill>
                <a:latin typeface="Arial"/>
                <a:ea typeface="Arial"/>
                <a:cs typeface="Arial"/>
                <a:sym typeface="Arial"/>
              </a:endParaRPr>
            </a:p>
          </p:txBody>
        </p:sp>
        <p:sp>
          <p:nvSpPr>
            <p:cNvPr id="3989" name="Google Shape;3989;p83"/>
            <p:cNvSpPr/>
            <p:nvPr/>
          </p:nvSpPr>
          <p:spPr>
            <a:xfrm>
              <a:off x="1052037" y="8138597"/>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Early closure of borders (international/local) </a:t>
              </a:r>
              <a:endParaRPr sz="850">
                <a:solidFill>
                  <a:schemeClr val="lt1"/>
                </a:solidFill>
                <a:latin typeface="Arial"/>
                <a:ea typeface="Arial"/>
                <a:cs typeface="Arial"/>
                <a:sym typeface="Arial"/>
              </a:endParaRPr>
            </a:p>
          </p:txBody>
        </p:sp>
        <p:sp>
          <p:nvSpPr>
            <p:cNvPr id="3990" name="Google Shape;3990;p83"/>
            <p:cNvSpPr/>
            <p:nvPr/>
          </p:nvSpPr>
          <p:spPr>
            <a:xfrm>
              <a:off x="4016852" y="7555952"/>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Increased focus on economic recovery </a:t>
              </a:r>
              <a:endParaRPr sz="850">
                <a:solidFill>
                  <a:schemeClr val="lt1"/>
                </a:solidFill>
                <a:latin typeface="Arial"/>
                <a:ea typeface="Arial"/>
                <a:cs typeface="Arial"/>
                <a:sym typeface="Arial"/>
              </a:endParaRPr>
            </a:p>
          </p:txBody>
        </p:sp>
        <p:sp>
          <p:nvSpPr>
            <p:cNvPr id="3991" name="Google Shape;3991;p83"/>
            <p:cNvSpPr/>
            <p:nvPr/>
          </p:nvSpPr>
          <p:spPr>
            <a:xfrm>
              <a:off x="4016852" y="8152895"/>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Tracking and monitoring of returnees </a:t>
              </a:r>
              <a:endParaRPr sz="850">
                <a:solidFill>
                  <a:schemeClr val="lt1"/>
                </a:solidFill>
                <a:latin typeface="Arial"/>
                <a:ea typeface="Arial"/>
                <a:cs typeface="Arial"/>
                <a:sym typeface="Arial"/>
              </a:endParaRPr>
            </a:p>
          </p:txBody>
        </p:sp>
        <p:sp>
          <p:nvSpPr>
            <p:cNvPr id="3992" name="Google Shape;3992;p83"/>
            <p:cNvSpPr/>
            <p:nvPr/>
          </p:nvSpPr>
          <p:spPr>
            <a:xfrm>
              <a:off x="1052037" y="8721242"/>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Early distribution of medical equipment</a:t>
              </a:r>
              <a:endParaRPr sz="850">
                <a:solidFill>
                  <a:schemeClr val="lt1"/>
                </a:solidFill>
                <a:latin typeface="Arial"/>
                <a:ea typeface="Arial"/>
                <a:cs typeface="Arial"/>
                <a:sym typeface="Arial"/>
              </a:endParaRPr>
            </a:p>
          </p:txBody>
        </p:sp>
        <p:sp>
          <p:nvSpPr>
            <p:cNvPr id="3993" name="Google Shape;3993;p83"/>
            <p:cNvSpPr/>
            <p:nvPr/>
          </p:nvSpPr>
          <p:spPr>
            <a:xfrm>
              <a:off x="4016852" y="8749838"/>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a:solidFill>
                    <a:srgbClr val="FFFFFF"/>
                  </a:solidFill>
                  <a:latin typeface="Arial"/>
                  <a:ea typeface="Arial"/>
                  <a:cs typeface="Arial"/>
                  <a:sym typeface="Arial"/>
                </a:rPr>
                <a:t>Increased testing capacity</a:t>
              </a:r>
              <a:endParaRPr sz="850">
                <a:solidFill>
                  <a:schemeClr val="lt1"/>
                </a:solidFill>
                <a:latin typeface="Arial"/>
                <a:ea typeface="Arial"/>
                <a:cs typeface="Arial"/>
                <a:sym typeface="Arial"/>
              </a:endParaRPr>
            </a:p>
          </p:txBody>
        </p:sp>
        <p:sp>
          <p:nvSpPr>
            <p:cNvPr id="3994" name="Google Shape;3994;p83"/>
            <p:cNvSpPr/>
            <p:nvPr/>
          </p:nvSpPr>
          <p:spPr>
            <a:xfrm>
              <a:off x="1052037" y="9346781"/>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dirty="0">
                  <a:solidFill>
                    <a:srgbClr val="FFFFFF"/>
                  </a:solidFill>
                </a:rPr>
                <a:t>Proactive</a:t>
              </a:r>
              <a:r>
                <a:rPr lang="en-US" sz="1000" b="1" i="1" dirty="0">
                  <a:solidFill>
                    <a:srgbClr val="FFFFFF"/>
                  </a:solidFill>
                  <a:latin typeface="Arial"/>
                  <a:ea typeface="Arial"/>
                  <a:cs typeface="Arial"/>
                  <a:sym typeface="Arial"/>
                </a:rPr>
                <a:t> health response approach</a:t>
              </a:r>
              <a:endParaRPr sz="850" dirty="0">
                <a:solidFill>
                  <a:schemeClr val="lt1"/>
                </a:solidFill>
                <a:latin typeface="Arial"/>
                <a:ea typeface="Arial"/>
                <a:cs typeface="Arial"/>
                <a:sym typeface="Arial"/>
              </a:endParaRPr>
            </a:p>
          </p:txBody>
        </p:sp>
        <p:sp>
          <p:nvSpPr>
            <p:cNvPr id="3995" name="Google Shape;3995;p83"/>
            <p:cNvSpPr/>
            <p:nvPr/>
          </p:nvSpPr>
          <p:spPr>
            <a:xfrm>
              <a:off x="4016852" y="9346781"/>
              <a:ext cx="2520950" cy="478756"/>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16000"/>
                </a:lnSpc>
                <a:spcBef>
                  <a:spcPts val="0"/>
                </a:spcBef>
                <a:spcAft>
                  <a:spcPts val="0"/>
                </a:spcAft>
                <a:buNone/>
              </a:pPr>
              <a:r>
                <a:rPr lang="en-US" sz="1000" b="1" i="1" dirty="0">
                  <a:solidFill>
                    <a:srgbClr val="FFFFFF"/>
                  </a:solidFill>
                </a:rPr>
                <a:t>E</a:t>
              </a:r>
              <a:r>
                <a:rPr lang="en-US" sz="1000" b="1" i="1" dirty="0">
                  <a:solidFill>
                    <a:srgbClr val="FFFFFF"/>
                  </a:solidFill>
                  <a:latin typeface="Arial"/>
                  <a:ea typeface="Arial"/>
                  <a:cs typeface="Arial"/>
                  <a:sym typeface="Arial"/>
                </a:rPr>
                <a:t>nforcement of NPIs</a:t>
              </a:r>
              <a:endParaRPr sz="850" dirty="0">
                <a:solidFill>
                  <a:schemeClr val="lt1"/>
                </a:solidFill>
                <a:latin typeface="Arial"/>
                <a:ea typeface="Arial"/>
                <a:cs typeface="Arial"/>
                <a:sym typeface="Arial"/>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4000"/>
        <p:cNvGrpSpPr/>
        <p:nvPr/>
      </p:nvGrpSpPr>
      <p:grpSpPr>
        <a:xfrm>
          <a:off x="0" y="0"/>
          <a:ext cx="0" cy="0"/>
          <a:chOff x="0" y="0"/>
          <a:chExt cx="0" cy="0"/>
        </a:xfrm>
      </p:grpSpPr>
      <p:pic>
        <p:nvPicPr>
          <p:cNvPr id="4001" name="Google Shape;4001;p8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002" name="Google Shape;4002;p8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86</a:t>
            </a:fld>
            <a:endParaRPr sz="500">
              <a:solidFill>
                <a:srgbClr val="161616"/>
              </a:solidFill>
            </a:endParaRPr>
          </a:p>
        </p:txBody>
      </p:sp>
      <p:sp>
        <p:nvSpPr>
          <p:cNvPr id="4003" name="Google Shape;4003;p8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4004" name="Google Shape;4004;p8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4005" name="Google Shape;4005;p8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CHALLENGES AND LESSONS LEARNT</a:t>
            </a:r>
            <a:endParaRPr sz="1800" b="1">
              <a:solidFill>
                <a:schemeClr val="lt1"/>
              </a:solidFill>
              <a:latin typeface="Arial"/>
              <a:ea typeface="Arial"/>
              <a:cs typeface="Arial"/>
              <a:sym typeface="Arial"/>
            </a:endParaRPr>
          </a:p>
        </p:txBody>
      </p:sp>
      <p:cxnSp>
        <p:nvCxnSpPr>
          <p:cNvPr id="4006" name="Google Shape;4006;p8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007" name="Google Shape;4007;p84"/>
          <p:cNvGrpSpPr/>
          <p:nvPr/>
        </p:nvGrpSpPr>
        <p:grpSpPr>
          <a:xfrm>
            <a:off x="1269075" y="3380795"/>
            <a:ext cx="0" cy="0"/>
            <a:chOff x="1269075" y="3380795"/>
            <a:chExt cx="0" cy="0"/>
          </a:xfrm>
        </p:grpSpPr>
        <p:cxnSp>
          <p:nvCxnSpPr>
            <p:cNvPr id="4008" name="Google Shape;4008;p84"/>
            <p:cNvCxnSpPr/>
            <p:nvPr/>
          </p:nvCxnSpPr>
          <p:spPr>
            <a:xfrm>
              <a:off x="1269075" y="3380795"/>
              <a:ext cx="0" cy="0"/>
            </a:xfrm>
            <a:prstGeom prst="straightConnector1">
              <a:avLst/>
            </a:prstGeom>
            <a:noFill/>
            <a:ln>
              <a:noFill/>
            </a:ln>
          </p:spPr>
        </p:cxnSp>
        <p:cxnSp>
          <p:nvCxnSpPr>
            <p:cNvPr id="4009" name="Google Shape;4009;p84"/>
            <p:cNvCxnSpPr/>
            <p:nvPr/>
          </p:nvCxnSpPr>
          <p:spPr>
            <a:xfrm>
              <a:off x="1269075" y="3380795"/>
              <a:ext cx="0" cy="0"/>
            </a:xfrm>
            <a:prstGeom prst="straightConnector1">
              <a:avLst/>
            </a:prstGeom>
            <a:noFill/>
            <a:ln>
              <a:noFill/>
            </a:ln>
          </p:spPr>
        </p:cxnSp>
      </p:grpSp>
      <p:sp>
        <p:nvSpPr>
          <p:cNvPr id="4010" name="Google Shape;4010;p8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grpSp>
        <p:nvGrpSpPr>
          <p:cNvPr id="4011" name="Google Shape;4011;p84"/>
          <p:cNvGrpSpPr/>
          <p:nvPr/>
        </p:nvGrpSpPr>
        <p:grpSpPr>
          <a:xfrm>
            <a:off x="445032" y="1751273"/>
            <a:ext cx="6869082" cy="1906729"/>
            <a:chOff x="445032" y="1647493"/>
            <a:chExt cx="6869082" cy="1906729"/>
          </a:xfrm>
        </p:grpSpPr>
        <p:sp>
          <p:nvSpPr>
            <p:cNvPr id="4012" name="Google Shape;4012;p84"/>
            <p:cNvSpPr txBox="1"/>
            <p:nvPr/>
          </p:nvSpPr>
          <p:spPr>
            <a:xfrm>
              <a:off x="454886" y="1872671"/>
              <a:ext cx="6859228" cy="1681551"/>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None/>
              </a:pPr>
              <a:r>
                <a:rPr lang="en-US" sz="1000">
                  <a:solidFill>
                    <a:schemeClr val="dk1"/>
                  </a:solidFill>
                  <a:latin typeface="Arial"/>
                  <a:ea typeface="Arial"/>
                  <a:cs typeface="Arial"/>
                  <a:sym typeface="Arial"/>
                </a:rPr>
                <a:t>The educational sector was greatly impacted by the COVID-19 pandemic in the country. In planning for the COVID-19 pandemic response, early involvement of the Federal Ministry of Education would have mitigated the impact of the pandemic on the educational sector. Prior to the pandemic, the country struggled to ensure young children (majorly in the rural areas) stayed in school and had access to proper education. As a result of the pandemic, children in these communities were left behind as the schools, students and teachers are not equipped to transition to new methods of learning.</a:t>
              </a:r>
              <a:endParaRPr sz="1000">
                <a:solidFill>
                  <a:schemeClr val="dk1"/>
                </a:solidFill>
                <a:latin typeface="Arial"/>
                <a:ea typeface="Arial"/>
                <a:cs typeface="Arial"/>
                <a:sym typeface="Arial"/>
              </a:endParaRPr>
            </a:p>
            <a:p>
              <a:pPr marL="0" marR="0" lvl="0" indent="0" algn="l" rtl="0">
                <a:lnSpc>
                  <a:spcPct val="117000"/>
                </a:lnSpc>
                <a:spcBef>
                  <a:spcPts val="600"/>
                </a:spcBef>
                <a:spcAft>
                  <a:spcPts val="0"/>
                </a:spcAft>
                <a:buNone/>
              </a:pPr>
              <a:r>
                <a:rPr lang="en-US" sz="1000">
                  <a:solidFill>
                    <a:schemeClr val="dk1"/>
                  </a:solidFill>
                  <a:latin typeface="Arial"/>
                  <a:ea typeface="Arial"/>
                  <a:cs typeface="Arial"/>
                  <a:sym typeface="Arial"/>
                </a:rPr>
                <a:t>Involving the Federal Ministry of Education early would have led to the development of an online curriculum for students of all classes, training and equipping of teachers on adapting digital tools and better preparation in responding to the pandemic.</a:t>
              </a:r>
              <a:endParaRPr sz="1000">
                <a:solidFill>
                  <a:schemeClr val="dk1"/>
                </a:solidFill>
                <a:latin typeface="Arial"/>
                <a:ea typeface="Arial"/>
                <a:cs typeface="Arial"/>
                <a:sym typeface="Arial"/>
              </a:endParaRPr>
            </a:p>
          </p:txBody>
        </p:sp>
        <p:sp>
          <p:nvSpPr>
            <p:cNvPr id="4013" name="Google Shape;4013;p84"/>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Early Involvement of the Federal Ministry of Education (FMoE):</a:t>
              </a:r>
              <a:endParaRPr sz="1000" b="1">
                <a:solidFill>
                  <a:srgbClr val="175C2C"/>
                </a:solidFill>
                <a:latin typeface="Arial"/>
                <a:ea typeface="Arial"/>
                <a:cs typeface="Arial"/>
                <a:sym typeface="Arial"/>
              </a:endParaRPr>
            </a:p>
          </p:txBody>
        </p:sp>
        <p:cxnSp>
          <p:nvCxnSpPr>
            <p:cNvPr id="4014" name="Google Shape;4014;p84"/>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4015" name="Google Shape;4015;p84"/>
          <p:cNvGrpSpPr/>
          <p:nvPr/>
        </p:nvGrpSpPr>
        <p:grpSpPr>
          <a:xfrm>
            <a:off x="445032" y="3878089"/>
            <a:ext cx="6869082" cy="1546630"/>
            <a:chOff x="445032" y="1647493"/>
            <a:chExt cx="6869082" cy="1546630"/>
          </a:xfrm>
        </p:grpSpPr>
        <p:sp>
          <p:nvSpPr>
            <p:cNvPr id="4016" name="Google Shape;4016;p84"/>
            <p:cNvSpPr txBox="1"/>
            <p:nvPr/>
          </p:nvSpPr>
          <p:spPr>
            <a:xfrm>
              <a:off x="454886" y="1872671"/>
              <a:ext cx="6859228" cy="1321452"/>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None/>
              </a:pPr>
              <a:r>
                <a:rPr lang="en-US" sz="1000">
                  <a:solidFill>
                    <a:schemeClr val="dk1"/>
                  </a:solidFill>
                  <a:latin typeface="Arial"/>
                  <a:ea typeface="Arial"/>
                  <a:cs typeface="Arial"/>
                  <a:sym typeface="Arial"/>
                </a:rPr>
                <a:t>While a total lock down in the country was a good response to curb the spread of the COVID-19 pandemic, it had several economic consequences. Economic activities were frozen, resulting in job losses and supply chain disruptions. More importantly, the country’s reliance on oil as a major source of revenue and foreign exchange was a great risk to the economy in the face of dwindling global oil demand and price. </a:t>
              </a:r>
              <a:endParaRPr/>
            </a:p>
            <a:p>
              <a:pPr marL="0" marR="0" lvl="0" indent="0" algn="l" rtl="0">
                <a:lnSpc>
                  <a:spcPct val="117000"/>
                </a:lnSpc>
                <a:spcBef>
                  <a:spcPts val="600"/>
                </a:spcBef>
                <a:spcAft>
                  <a:spcPts val="0"/>
                </a:spcAft>
                <a:buNone/>
              </a:pPr>
              <a:r>
                <a:rPr lang="en-US" sz="1000">
                  <a:solidFill>
                    <a:schemeClr val="dk1"/>
                  </a:solidFill>
                  <a:latin typeface="Arial"/>
                  <a:ea typeface="Arial"/>
                  <a:cs typeface="Arial"/>
                  <a:sym typeface="Arial"/>
                </a:rPr>
                <a:t>The post-pandemic economic recovery plan such as policies for business recovery strategies, enhancement of export activities, creation of jobs in key areas like agriculture, promotion of manufacturing and local production etc.; were not clearly defined in the National Pandemic Response Plan </a:t>
              </a:r>
              <a:r>
                <a:rPr lang="en-US" sz="1000">
                  <a:solidFill>
                    <a:srgbClr val="000000"/>
                  </a:solidFill>
                  <a:latin typeface="Arial"/>
                  <a:ea typeface="Arial"/>
                  <a:cs typeface="Arial"/>
                  <a:sym typeface="Arial"/>
                </a:rPr>
                <a:t>to mitigate social and economic disruptions.</a:t>
              </a:r>
              <a:endParaRPr sz="850">
                <a:solidFill>
                  <a:schemeClr val="dk1"/>
                </a:solidFill>
                <a:latin typeface="Arial"/>
                <a:ea typeface="Arial"/>
                <a:cs typeface="Arial"/>
                <a:sym typeface="Arial"/>
              </a:endParaRPr>
            </a:p>
          </p:txBody>
        </p:sp>
        <p:sp>
          <p:nvSpPr>
            <p:cNvPr id="4017" name="Google Shape;4017;p84"/>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Increased Focus on Economic Recovery:</a:t>
              </a:r>
              <a:endParaRPr sz="1000" b="1">
                <a:solidFill>
                  <a:srgbClr val="175C2C"/>
                </a:solidFill>
                <a:latin typeface="Arial"/>
                <a:ea typeface="Arial"/>
                <a:cs typeface="Arial"/>
                <a:sym typeface="Arial"/>
              </a:endParaRPr>
            </a:p>
          </p:txBody>
        </p:sp>
        <p:cxnSp>
          <p:nvCxnSpPr>
            <p:cNvPr id="4018" name="Google Shape;4018;p84"/>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4019" name="Google Shape;4019;p84"/>
          <p:cNvGrpSpPr/>
          <p:nvPr/>
        </p:nvGrpSpPr>
        <p:grpSpPr>
          <a:xfrm>
            <a:off x="445032" y="5644806"/>
            <a:ext cx="6869082" cy="1665572"/>
            <a:chOff x="445032" y="1647493"/>
            <a:chExt cx="6869082" cy="1665572"/>
          </a:xfrm>
        </p:grpSpPr>
        <p:sp>
          <p:nvSpPr>
            <p:cNvPr id="4020" name="Google Shape;4020;p84"/>
            <p:cNvSpPr txBox="1"/>
            <p:nvPr/>
          </p:nvSpPr>
          <p:spPr>
            <a:xfrm>
              <a:off x="454886" y="1872671"/>
              <a:ext cx="6859228" cy="1440394"/>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None/>
              </a:pPr>
              <a:r>
                <a:rPr lang="en-US" sz="1000" dirty="0">
                  <a:solidFill>
                    <a:schemeClr val="dk1"/>
                  </a:solidFill>
                  <a:latin typeface="Arial"/>
                  <a:ea typeface="Arial"/>
                  <a:cs typeface="Arial"/>
                  <a:sym typeface="Arial"/>
                </a:rPr>
                <a:t>While the government’s response in declaring a total lockdown in high-risk states in the country was good, a quicker reaction would have been the early closure of the country’s borders to human traffic as soon as the index case was confirmed. It took the government three weeks after the first confirmed case to restrict air travel within and outside the country. This resulted in the influx of individuals arriving from countries with high rate of COVID-19 infection into the country.</a:t>
              </a:r>
              <a:endParaRPr dirty="0"/>
            </a:p>
            <a:p>
              <a:pPr marL="0" marR="0" lvl="0" indent="0" algn="l" rtl="0">
                <a:lnSpc>
                  <a:spcPct val="117000"/>
                </a:lnSpc>
                <a:spcBef>
                  <a:spcPts val="0"/>
                </a:spcBef>
                <a:spcAft>
                  <a:spcPts val="0"/>
                </a:spcAft>
                <a:buNone/>
              </a:pPr>
              <a:endParaRPr sz="1000" dirty="0">
                <a:solidFill>
                  <a:schemeClr val="dk1"/>
                </a:solidFill>
                <a:latin typeface="Arial"/>
                <a:ea typeface="Arial"/>
                <a:cs typeface="Arial"/>
                <a:sym typeface="Arial"/>
              </a:endParaRPr>
            </a:p>
            <a:p>
              <a:pPr marL="0" marR="0" lvl="0" indent="0" algn="l" rtl="0">
                <a:lnSpc>
                  <a:spcPct val="117000"/>
                </a:lnSpc>
                <a:spcBef>
                  <a:spcPts val="0"/>
                </a:spcBef>
                <a:spcAft>
                  <a:spcPts val="0"/>
                </a:spcAft>
                <a:buNone/>
              </a:pPr>
              <a:r>
                <a:rPr lang="en-US" sz="1000" dirty="0">
                  <a:solidFill>
                    <a:schemeClr val="dk1"/>
                  </a:solidFill>
                  <a:latin typeface="Arial"/>
                  <a:ea typeface="Arial"/>
                  <a:cs typeface="Arial"/>
                  <a:sym typeface="Arial"/>
                </a:rPr>
                <a:t>Locally, an early enforcement of a nation-wide lockdown and inter-state travel restriction not only across high-risk areas (such as Abuja, Lagos and Ogun) would have prevented or reduced the spread of the virus across states.</a:t>
              </a:r>
              <a:endParaRPr sz="850" dirty="0">
                <a:solidFill>
                  <a:schemeClr val="dk1"/>
                </a:solidFill>
                <a:latin typeface="Arial"/>
                <a:ea typeface="Arial"/>
                <a:cs typeface="Arial"/>
                <a:sym typeface="Arial"/>
              </a:endParaRPr>
            </a:p>
          </p:txBody>
        </p:sp>
        <p:sp>
          <p:nvSpPr>
            <p:cNvPr id="4021" name="Google Shape;4021;p84"/>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Early Closure of Local and International Borders</a:t>
              </a:r>
              <a:endParaRPr sz="1000" b="1">
                <a:solidFill>
                  <a:srgbClr val="175C2C"/>
                </a:solidFill>
                <a:latin typeface="Arial"/>
                <a:ea typeface="Arial"/>
                <a:cs typeface="Arial"/>
                <a:sym typeface="Arial"/>
              </a:endParaRPr>
            </a:p>
          </p:txBody>
        </p:sp>
        <p:cxnSp>
          <p:nvCxnSpPr>
            <p:cNvPr id="4022" name="Google Shape;4022;p84"/>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4023" name="Google Shape;4023;p84"/>
          <p:cNvGrpSpPr/>
          <p:nvPr/>
        </p:nvGrpSpPr>
        <p:grpSpPr>
          <a:xfrm>
            <a:off x="445032" y="7514629"/>
            <a:ext cx="6869082" cy="1829784"/>
            <a:chOff x="445032" y="1647493"/>
            <a:chExt cx="6869082" cy="1829784"/>
          </a:xfrm>
        </p:grpSpPr>
        <p:sp>
          <p:nvSpPr>
            <p:cNvPr id="4024" name="Google Shape;4024;p84"/>
            <p:cNvSpPr txBox="1"/>
            <p:nvPr/>
          </p:nvSpPr>
          <p:spPr>
            <a:xfrm>
              <a:off x="454886" y="1872671"/>
              <a:ext cx="6859228" cy="1604606"/>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None/>
              </a:pPr>
              <a:r>
                <a:rPr lang="en-US" sz="1000">
                  <a:solidFill>
                    <a:schemeClr val="dk1"/>
                  </a:solidFill>
                  <a:latin typeface="Arial"/>
                  <a:ea typeface="Arial"/>
                  <a:cs typeface="Arial"/>
                  <a:sym typeface="Arial"/>
                </a:rPr>
                <a:t>An initial response to the COVID-19 pandemic by the government was the implementation of a sample testing and compulsory 14-day quarantine for all returnees in the country. Due to the high cost involved, returnees could go home and self-isolate. However, it was discovered that returnees did not comply with these instructions. This resulted from the lack of effective measures for monitoring returnee movement and activities and the lack of enforcement on the mandatory quarantine and testing procedures.</a:t>
              </a:r>
              <a:endParaRPr sz="850">
                <a:solidFill>
                  <a:schemeClr val="dk1"/>
                </a:solidFill>
                <a:latin typeface="Arial"/>
                <a:ea typeface="Arial"/>
                <a:cs typeface="Arial"/>
                <a:sym typeface="Arial"/>
              </a:endParaRPr>
            </a:p>
            <a:p>
              <a:pPr marL="0" marR="0" lvl="0" indent="0" algn="l" rtl="0">
                <a:lnSpc>
                  <a:spcPct val="117000"/>
                </a:lnSpc>
                <a:spcBef>
                  <a:spcPts val="0"/>
                </a:spcBef>
                <a:spcAft>
                  <a:spcPts val="0"/>
                </a:spcAft>
                <a:buNone/>
              </a:pPr>
              <a:r>
                <a:rPr lang="en-US" sz="1000">
                  <a:solidFill>
                    <a:schemeClr val="dk1"/>
                  </a:solidFill>
                  <a:latin typeface="Arial"/>
                  <a:ea typeface="Arial"/>
                  <a:cs typeface="Arial"/>
                  <a:sym typeface="Arial"/>
                </a:rPr>
                <a:t> </a:t>
              </a:r>
              <a:endParaRPr sz="850">
                <a:solidFill>
                  <a:schemeClr val="dk1"/>
                </a:solidFill>
                <a:latin typeface="Arial"/>
                <a:ea typeface="Arial"/>
                <a:cs typeface="Arial"/>
                <a:sym typeface="Arial"/>
              </a:endParaRPr>
            </a:p>
            <a:p>
              <a:pPr marL="0" marR="0" lvl="0" indent="0" algn="l" rtl="0">
                <a:lnSpc>
                  <a:spcPct val="117000"/>
                </a:lnSpc>
                <a:spcBef>
                  <a:spcPts val="0"/>
                </a:spcBef>
                <a:spcAft>
                  <a:spcPts val="0"/>
                </a:spcAft>
                <a:buNone/>
              </a:pPr>
              <a:r>
                <a:rPr lang="en-US" sz="1000">
                  <a:solidFill>
                    <a:schemeClr val="dk1"/>
                  </a:solidFill>
                  <a:latin typeface="Arial"/>
                  <a:ea typeface="Arial"/>
                  <a:cs typeface="Arial"/>
                  <a:sym typeface="Arial"/>
                </a:rPr>
                <a:t>Government could have considered using public properties such as government training institutes with boarding facilities and government institutions such as university hostels to quarantine the returnees rather than renting hotels. This would have created the opportunity to renovate and upgrade the selected public infrastructures to serve as isolation centres.</a:t>
              </a:r>
              <a:endParaRPr sz="850">
                <a:solidFill>
                  <a:schemeClr val="dk1"/>
                </a:solidFill>
                <a:latin typeface="Arial"/>
                <a:ea typeface="Arial"/>
                <a:cs typeface="Arial"/>
                <a:sym typeface="Arial"/>
              </a:endParaRPr>
            </a:p>
          </p:txBody>
        </p:sp>
        <p:sp>
          <p:nvSpPr>
            <p:cNvPr id="4025" name="Google Shape;4025;p84"/>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Tracking and Monitoring of Returnees</a:t>
              </a:r>
              <a:endParaRPr sz="1000" b="1">
                <a:solidFill>
                  <a:srgbClr val="175C2C"/>
                </a:solidFill>
                <a:latin typeface="Arial"/>
                <a:ea typeface="Arial"/>
                <a:cs typeface="Arial"/>
                <a:sym typeface="Arial"/>
              </a:endParaRPr>
            </a:p>
          </p:txBody>
        </p:sp>
        <p:cxnSp>
          <p:nvCxnSpPr>
            <p:cNvPr id="4026" name="Google Shape;4026;p84"/>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4031"/>
        <p:cNvGrpSpPr/>
        <p:nvPr/>
      </p:nvGrpSpPr>
      <p:grpSpPr>
        <a:xfrm>
          <a:off x="0" y="0"/>
          <a:ext cx="0" cy="0"/>
          <a:chOff x="0" y="0"/>
          <a:chExt cx="0" cy="0"/>
        </a:xfrm>
      </p:grpSpPr>
      <p:pic>
        <p:nvPicPr>
          <p:cNvPr id="4032" name="Google Shape;4032;p8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033" name="Google Shape;4033;p8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fld id="{00000000-1234-1234-1234-123412341234}" type="slidenum">
              <a:rPr lang="en-US" sz="500">
                <a:solidFill>
                  <a:srgbClr val="161616"/>
                </a:solidFill>
              </a:rPr>
              <a:t>87</a:t>
            </a:fld>
            <a:endParaRPr sz="500">
              <a:solidFill>
                <a:srgbClr val="161616"/>
              </a:solidFill>
            </a:endParaRPr>
          </a:p>
        </p:txBody>
      </p:sp>
      <p:sp>
        <p:nvSpPr>
          <p:cNvPr id="4034" name="Google Shape;4034;p8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lvl="0" indent="0" algn="r" rtl="0">
              <a:spcBef>
                <a:spcPts val="0"/>
              </a:spcBef>
              <a:spcAft>
                <a:spcPts val="0"/>
              </a:spcAft>
              <a:buNone/>
            </a:pPr>
            <a:r>
              <a:rPr lang="en-US" sz="500">
                <a:solidFill>
                  <a:srgbClr val="161616"/>
                </a:solidFill>
              </a:rPr>
              <a:t>December 2020</a:t>
            </a:r>
            <a:endParaRPr/>
          </a:p>
        </p:txBody>
      </p:sp>
      <p:sp>
        <p:nvSpPr>
          <p:cNvPr id="4035" name="Google Shape;4035;p8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4036" name="Google Shape;4036;p8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0" b="1">
                <a:solidFill>
                  <a:schemeClr val="lt1"/>
                </a:solidFill>
                <a:latin typeface="Arial"/>
                <a:ea typeface="Arial"/>
                <a:cs typeface="Arial"/>
                <a:sym typeface="Arial"/>
              </a:rPr>
              <a:t>CHALLENGES AND LESSONS LEARNT</a:t>
            </a:r>
            <a:endParaRPr sz="1800" b="1">
              <a:solidFill>
                <a:schemeClr val="lt1"/>
              </a:solidFill>
              <a:latin typeface="Arial"/>
              <a:ea typeface="Arial"/>
              <a:cs typeface="Arial"/>
              <a:sym typeface="Arial"/>
            </a:endParaRPr>
          </a:p>
        </p:txBody>
      </p:sp>
      <p:cxnSp>
        <p:nvCxnSpPr>
          <p:cNvPr id="4037" name="Google Shape;4037;p8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038" name="Google Shape;4038;p85"/>
          <p:cNvGrpSpPr/>
          <p:nvPr/>
        </p:nvGrpSpPr>
        <p:grpSpPr>
          <a:xfrm>
            <a:off x="1269075" y="3380795"/>
            <a:ext cx="0" cy="0"/>
            <a:chOff x="1269075" y="3380795"/>
            <a:chExt cx="0" cy="0"/>
          </a:xfrm>
        </p:grpSpPr>
        <p:cxnSp>
          <p:nvCxnSpPr>
            <p:cNvPr id="4039" name="Google Shape;4039;p85"/>
            <p:cNvCxnSpPr/>
            <p:nvPr/>
          </p:nvCxnSpPr>
          <p:spPr>
            <a:xfrm>
              <a:off x="1269075" y="3380795"/>
              <a:ext cx="0" cy="0"/>
            </a:xfrm>
            <a:prstGeom prst="straightConnector1">
              <a:avLst/>
            </a:prstGeom>
            <a:noFill/>
            <a:ln>
              <a:noFill/>
            </a:ln>
          </p:spPr>
        </p:cxnSp>
        <p:cxnSp>
          <p:nvCxnSpPr>
            <p:cNvPr id="4040" name="Google Shape;4040;p85"/>
            <p:cNvCxnSpPr/>
            <p:nvPr/>
          </p:nvCxnSpPr>
          <p:spPr>
            <a:xfrm>
              <a:off x="1269075" y="3380795"/>
              <a:ext cx="0" cy="0"/>
            </a:xfrm>
            <a:prstGeom prst="straightConnector1">
              <a:avLst/>
            </a:prstGeom>
            <a:noFill/>
            <a:ln>
              <a:noFill/>
            </a:ln>
          </p:spPr>
        </p:cxnSp>
      </p:grpSp>
      <p:sp>
        <p:nvSpPr>
          <p:cNvPr id="4041" name="Google Shape;4041;p8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lvl="0" indent="0" algn="l" rtl="0">
              <a:lnSpc>
                <a:spcPct val="100000"/>
              </a:lnSpc>
              <a:spcBef>
                <a:spcPts val="0"/>
              </a:spcBef>
              <a:spcAft>
                <a:spcPts val="0"/>
              </a:spcAft>
              <a:buNone/>
            </a:pPr>
            <a:r>
              <a:rPr lang="en-US" sz="500"/>
              <a:t>Presidential Task Force on COVID-19 </a:t>
            </a:r>
            <a:endParaRPr sz="500"/>
          </a:p>
        </p:txBody>
      </p:sp>
      <p:grpSp>
        <p:nvGrpSpPr>
          <p:cNvPr id="4042" name="Google Shape;4042;p85"/>
          <p:cNvGrpSpPr/>
          <p:nvPr/>
        </p:nvGrpSpPr>
        <p:grpSpPr>
          <a:xfrm>
            <a:off x="445032" y="1751273"/>
            <a:ext cx="6869082" cy="917996"/>
            <a:chOff x="445032" y="1647493"/>
            <a:chExt cx="6869082" cy="917996"/>
          </a:xfrm>
        </p:grpSpPr>
        <p:sp>
          <p:nvSpPr>
            <p:cNvPr id="4043" name="Google Shape;4043;p85"/>
            <p:cNvSpPr txBox="1"/>
            <p:nvPr/>
          </p:nvSpPr>
          <p:spPr>
            <a:xfrm>
              <a:off x="454886" y="1872671"/>
              <a:ext cx="6859228" cy="692818"/>
            </a:xfrm>
            <a:prstGeom prst="rect">
              <a:avLst/>
            </a:prstGeom>
            <a:noFill/>
            <a:ln>
              <a:noFill/>
            </a:ln>
          </p:spPr>
          <p:txBody>
            <a:bodyPr spcFirstLastPara="1" wrap="square" lIns="0" tIns="0" rIns="0" bIns="0" anchor="t" anchorCtr="0">
              <a:spAutoFit/>
            </a:bodyPr>
            <a:lstStyle/>
            <a:p>
              <a:pPr marL="0" marR="0" lvl="0" indent="0" algn="l" rtl="0">
                <a:lnSpc>
                  <a:spcPct val="115000"/>
                </a:lnSpc>
                <a:spcBef>
                  <a:spcPts val="0"/>
                </a:spcBef>
                <a:spcAft>
                  <a:spcPts val="0"/>
                </a:spcAft>
                <a:buNone/>
              </a:pPr>
              <a:r>
                <a:rPr lang="en-US" sz="1000">
                  <a:solidFill>
                    <a:srgbClr val="000000"/>
                  </a:solidFill>
                  <a:latin typeface="Arial"/>
                  <a:ea typeface="Arial"/>
                  <a:cs typeface="Arial"/>
                  <a:sym typeface="Arial"/>
                </a:rPr>
                <a:t>The distribution of medical items to some facilities were delayed. In addition, the installation of medical items like ventilators and other medical equipment were delayed in some locations. This resulted in some facilities being ill-equipped to handle some cases of the COVID-19 pandemic in the early stages of the pandemic. Early distribution of medical supplies could have mitigated against fatalities. </a:t>
              </a:r>
              <a:endParaRPr sz="850">
                <a:solidFill>
                  <a:schemeClr val="dk1"/>
                </a:solidFill>
                <a:latin typeface="Arial"/>
                <a:ea typeface="Arial"/>
                <a:cs typeface="Arial"/>
                <a:sym typeface="Arial"/>
              </a:endParaRPr>
            </a:p>
          </p:txBody>
        </p:sp>
        <p:sp>
          <p:nvSpPr>
            <p:cNvPr id="4044" name="Google Shape;4044;p85"/>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Early Distribution of Medical Equipment</a:t>
              </a:r>
              <a:endParaRPr sz="1000" b="1">
                <a:solidFill>
                  <a:srgbClr val="175C2C"/>
                </a:solidFill>
                <a:latin typeface="Arial"/>
                <a:ea typeface="Arial"/>
                <a:cs typeface="Arial"/>
                <a:sym typeface="Arial"/>
              </a:endParaRPr>
            </a:p>
          </p:txBody>
        </p:sp>
        <p:cxnSp>
          <p:nvCxnSpPr>
            <p:cNvPr id="4045" name="Google Shape;4045;p85"/>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4046" name="Google Shape;4046;p85"/>
          <p:cNvGrpSpPr/>
          <p:nvPr/>
        </p:nvGrpSpPr>
        <p:grpSpPr>
          <a:xfrm>
            <a:off x="445032" y="4062649"/>
            <a:ext cx="6869082" cy="741025"/>
            <a:chOff x="445032" y="1647493"/>
            <a:chExt cx="6869082" cy="741025"/>
          </a:xfrm>
        </p:grpSpPr>
        <p:sp>
          <p:nvSpPr>
            <p:cNvPr id="4047" name="Google Shape;4047;p85"/>
            <p:cNvSpPr txBox="1"/>
            <p:nvPr/>
          </p:nvSpPr>
          <p:spPr>
            <a:xfrm>
              <a:off x="454886" y="1872671"/>
              <a:ext cx="6859228" cy="515847"/>
            </a:xfrm>
            <a:prstGeom prst="rect">
              <a:avLst/>
            </a:prstGeom>
            <a:noFill/>
            <a:ln>
              <a:noFill/>
            </a:ln>
          </p:spPr>
          <p:txBody>
            <a:bodyPr spcFirstLastPara="1" wrap="square" lIns="0" tIns="0" rIns="0" bIns="0" anchor="t" anchorCtr="0">
              <a:spAutoFit/>
            </a:bodyPr>
            <a:lstStyle/>
            <a:p>
              <a:pPr marL="0" marR="0" lvl="0" indent="0" algn="l" rtl="0">
                <a:lnSpc>
                  <a:spcPct val="115000"/>
                </a:lnSpc>
                <a:spcBef>
                  <a:spcPts val="0"/>
                </a:spcBef>
                <a:spcAft>
                  <a:spcPts val="0"/>
                </a:spcAft>
                <a:buNone/>
              </a:pPr>
              <a:r>
                <a:rPr lang="en-US" sz="1000">
                  <a:solidFill>
                    <a:srgbClr val="000000"/>
                  </a:solidFill>
                  <a:latin typeface="Arial"/>
                  <a:ea typeface="Arial"/>
                  <a:cs typeface="Arial"/>
                  <a:sym typeface="Arial"/>
                </a:rPr>
                <a:t>The Health Sector Response Plan was reactive rather than proactive. The plan was prepared after the pandemic had spread in the country. States Governments and Healthcare Facilities would have been more adequately prepared for the pandemic if the Response Plan was prepared before COVID-19 pandemic spread to Nigeria. </a:t>
              </a:r>
              <a:endParaRPr sz="850">
                <a:solidFill>
                  <a:schemeClr val="dk1"/>
                </a:solidFill>
                <a:latin typeface="Arial"/>
                <a:ea typeface="Arial"/>
                <a:cs typeface="Arial"/>
                <a:sym typeface="Arial"/>
              </a:endParaRPr>
            </a:p>
          </p:txBody>
        </p:sp>
        <p:sp>
          <p:nvSpPr>
            <p:cNvPr id="4048" name="Google Shape;4048;p85"/>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Reactionary Health Response Approach </a:t>
              </a:r>
              <a:endParaRPr sz="1000" b="1">
                <a:solidFill>
                  <a:srgbClr val="175C2C"/>
                </a:solidFill>
                <a:latin typeface="Arial"/>
                <a:ea typeface="Arial"/>
                <a:cs typeface="Arial"/>
                <a:sym typeface="Arial"/>
              </a:endParaRPr>
            </a:p>
          </p:txBody>
        </p:sp>
        <p:cxnSp>
          <p:nvCxnSpPr>
            <p:cNvPr id="4049" name="Google Shape;4049;p85"/>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4050" name="Google Shape;4050;p85"/>
          <p:cNvGrpSpPr/>
          <p:nvPr/>
        </p:nvGrpSpPr>
        <p:grpSpPr>
          <a:xfrm>
            <a:off x="445032" y="2901190"/>
            <a:ext cx="6869082" cy="929538"/>
            <a:chOff x="445032" y="1647493"/>
            <a:chExt cx="6869082" cy="929538"/>
          </a:xfrm>
        </p:grpSpPr>
        <p:sp>
          <p:nvSpPr>
            <p:cNvPr id="4051" name="Google Shape;4051;p85"/>
            <p:cNvSpPr txBox="1"/>
            <p:nvPr/>
          </p:nvSpPr>
          <p:spPr>
            <a:xfrm>
              <a:off x="454886" y="1872671"/>
              <a:ext cx="6859228" cy="704360"/>
            </a:xfrm>
            <a:prstGeom prst="rect">
              <a:avLst/>
            </a:prstGeom>
            <a:noFill/>
            <a:ln>
              <a:noFill/>
            </a:ln>
          </p:spPr>
          <p:txBody>
            <a:bodyPr spcFirstLastPara="1" wrap="square" lIns="0" tIns="0" rIns="0" bIns="0" anchor="t" anchorCtr="0">
              <a:spAutoFit/>
            </a:bodyPr>
            <a:lstStyle/>
            <a:p>
              <a:pPr marL="0" marR="0" lvl="0" indent="0" algn="l" rtl="0">
                <a:lnSpc>
                  <a:spcPct val="117000"/>
                </a:lnSpc>
                <a:spcBef>
                  <a:spcPts val="0"/>
                </a:spcBef>
                <a:spcAft>
                  <a:spcPts val="0"/>
                </a:spcAft>
                <a:buNone/>
              </a:pPr>
              <a:r>
                <a:rPr lang="en-US" sz="1000">
                  <a:solidFill>
                    <a:srgbClr val="000000"/>
                  </a:solidFill>
                  <a:latin typeface="Arial"/>
                  <a:ea typeface="Arial"/>
                  <a:cs typeface="Arial"/>
                  <a:sym typeface="Arial"/>
                </a:rPr>
                <a:t>The number of people tested relative to the population showed a lag in testing capacity across States. Although testing capacity has now increased, Nigeria is still lagging behind compared to other African countries such as Egypt, Ghana and South Africa. Increasing the testing capacity across states would have helped give a true picture of the impact of the pandemic in the country</a:t>
              </a:r>
              <a:endParaRPr sz="850">
                <a:solidFill>
                  <a:schemeClr val="dk1"/>
                </a:solidFill>
                <a:latin typeface="Arial"/>
                <a:ea typeface="Arial"/>
                <a:cs typeface="Arial"/>
                <a:sym typeface="Arial"/>
              </a:endParaRPr>
            </a:p>
          </p:txBody>
        </p:sp>
        <p:sp>
          <p:nvSpPr>
            <p:cNvPr id="4052" name="Google Shape;4052;p85"/>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Increased Testing Capacity across States</a:t>
              </a:r>
              <a:endParaRPr sz="1000" b="1">
                <a:solidFill>
                  <a:srgbClr val="175C2C"/>
                </a:solidFill>
                <a:latin typeface="Arial"/>
                <a:ea typeface="Arial"/>
                <a:cs typeface="Arial"/>
                <a:sym typeface="Arial"/>
              </a:endParaRPr>
            </a:p>
          </p:txBody>
        </p:sp>
        <p:cxnSp>
          <p:nvCxnSpPr>
            <p:cNvPr id="4053" name="Google Shape;4053;p85"/>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4054" name="Google Shape;4054;p85"/>
          <p:cNvGrpSpPr/>
          <p:nvPr/>
        </p:nvGrpSpPr>
        <p:grpSpPr>
          <a:xfrm>
            <a:off x="445032" y="5035595"/>
            <a:ext cx="6869082" cy="741025"/>
            <a:chOff x="445032" y="1647493"/>
            <a:chExt cx="6869082" cy="741025"/>
          </a:xfrm>
        </p:grpSpPr>
        <p:sp>
          <p:nvSpPr>
            <p:cNvPr id="4055" name="Google Shape;4055;p85"/>
            <p:cNvSpPr txBox="1"/>
            <p:nvPr/>
          </p:nvSpPr>
          <p:spPr>
            <a:xfrm>
              <a:off x="454886" y="1872671"/>
              <a:ext cx="6859228" cy="515847"/>
            </a:xfrm>
            <a:prstGeom prst="rect">
              <a:avLst/>
            </a:prstGeom>
            <a:noFill/>
            <a:ln>
              <a:noFill/>
            </a:ln>
          </p:spPr>
          <p:txBody>
            <a:bodyPr spcFirstLastPara="1" wrap="square" lIns="0" tIns="0" rIns="0" bIns="0" anchor="t" anchorCtr="0">
              <a:spAutoFit/>
            </a:bodyPr>
            <a:lstStyle/>
            <a:p>
              <a:pPr marL="0" marR="0" lvl="0" indent="0" algn="l" rtl="0">
                <a:lnSpc>
                  <a:spcPct val="115000"/>
                </a:lnSpc>
                <a:spcBef>
                  <a:spcPts val="0"/>
                </a:spcBef>
                <a:spcAft>
                  <a:spcPts val="0"/>
                </a:spcAft>
                <a:buNone/>
              </a:pPr>
              <a:r>
                <a:rPr lang="en-US" sz="1000">
                  <a:solidFill>
                    <a:schemeClr val="dk1"/>
                  </a:solidFill>
                  <a:latin typeface="Arial"/>
                  <a:ea typeface="Arial"/>
                  <a:cs typeface="Arial"/>
                  <a:sym typeface="Arial"/>
                </a:rPr>
                <a:t>Although the FG communicated non-pharmaceutical interventions to the general public which included regular hand washing,  hand sanitizing, social distancing, wearing of face masks etc.; these were not enforced with sanctions, penalties for non-compliance etc. Enforcement of these would have mitigated the spread of the COVID-19 virus across the country. </a:t>
              </a:r>
              <a:endParaRPr/>
            </a:p>
          </p:txBody>
        </p:sp>
        <p:sp>
          <p:nvSpPr>
            <p:cNvPr id="4056" name="Google Shape;4056;p85"/>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Non-enforcement of NPIs</a:t>
              </a:r>
              <a:endParaRPr sz="1000" b="1">
                <a:solidFill>
                  <a:srgbClr val="175C2C"/>
                </a:solidFill>
                <a:latin typeface="Arial"/>
                <a:ea typeface="Arial"/>
                <a:cs typeface="Arial"/>
                <a:sym typeface="Arial"/>
              </a:endParaRPr>
            </a:p>
          </p:txBody>
        </p:sp>
        <p:cxnSp>
          <p:nvCxnSpPr>
            <p:cNvPr id="4057" name="Google Shape;4057;p85"/>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4062"/>
        <p:cNvGrpSpPr/>
        <p:nvPr/>
      </p:nvGrpSpPr>
      <p:grpSpPr>
        <a:xfrm>
          <a:off x="0" y="0"/>
          <a:ext cx="0" cy="0"/>
          <a:chOff x="0" y="0"/>
          <a:chExt cx="0" cy="0"/>
        </a:xfrm>
      </p:grpSpPr>
      <p:sp>
        <p:nvSpPr>
          <p:cNvPr id="4063" name="Google Shape;4063;p86"/>
          <p:cNvSpPr/>
          <p:nvPr/>
        </p:nvSpPr>
        <p:spPr>
          <a:xfrm>
            <a:off x="0" y="4169044"/>
            <a:ext cx="7589838" cy="6529118"/>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pic>
        <p:nvPicPr>
          <p:cNvPr id="4064" name="Google Shape;4064;p86"/>
          <p:cNvPicPr preferRelativeResize="0"/>
          <p:nvPr/>
        </p:nvPicPr>
        <p:blipFill rotWithShape="1">
          <a:blip r:embed="rId3">
            <a:alphaModFix amt="5000"/>
          </a:blip>
          <a:srcRect r="38492"/>
          <a:stretch/>
        </p:blipFill>
        <p:spPr>
          <a:xfrm>
            <a:off x="4180095" y="5528216"/>
            <a:ext cx="3409744" cy="4698186"/>
          </a:xfrm>
          <a:prstGeom prst="rect">
            <a:avLst/>
          </a:prstGeom>
          <a:noFill/>
          <a:ln>
            <a:noFill/>
          </a:ln>
        </p:spPr>
      </p:pic>
      <p:sp>
        <p:nvSpPr>
          <p:cNvPr id="4065" name="Google Shape;4065;p86"/>
          <p:cNvSpPr/>
          <p:nvPr/>
        </p:nvSpPr>
        <p:spPr>
          <a:xfrm>
            <a:off x="4312406" y="1"/>
            <a:ext cx="3284009" cy="6832265"/>
          </a:xfrm>
          <a:prstGeom prst="rect">
            <a:avLst/>
          </a:prstGeom>
          <a:solidFill>
            <a:srgbClr val="86DB4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066" name="Google Shape;4066;p86"/>
          <p:cNvSpPr/>
          <p:nvPr/>
        </p:nvSpPr>
        <p:spPr>
          <a:xfrm flipH="1">
            <a:off x="-3" y="1"/>
            <a:ext cx="4328461" cy="6832265"/>
          </a:xfrm>
          <a:prstGeom prst="rect">
            <a:avLst/>
          </a:prstGeom>
          <a:solidFill>
            <a:srgbClr val="175C2C"/>
          </a:solidFill>
          <a:ln w="9525"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067" name="Google Shape;4067;p86"/>
          <p:cNvSpPr/>
          <p:nvPr/>
        </p:nvSpPr>
        <p:spPr>
          <a:xfrm>
            <a:off x="683330" y="8451443"/>
            <a:ext cx="1340882" cy="1349828"/>
          </a:xfrm>
          <a:prstGeom prst="rect">
            <a:avLst/>
          </a:prstGeom>
          <a:no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4068" name="Google Shape;4068;p86"/>
          <p:cNvSpPr txBox="1"/>
          <p:nvPr/>
        </p:nvSpPr>
        <p:spPr>
          <a:xfrm>
            <a:off x="944586" y="8510804"/>
            <a:ext cx="818369" cy="1231106"/>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000000"/>
              </a:buClr>
              <a:buSzPts val="8000"/>
              <a:buFont typeface="Arial"/>
              <a:buNone/>
            </a:pPr>
            <a:r>
              <a:rPr lang="en-US" sz="8000" b="1" i="0" u="none" strike="noStrike" cap="none">
                <a:solidFill>
                  <a:srgbClr val="175C2C"/>
                </a:solidFill>
                <a:latin typeface="Arial"/>
                <a:ea typeface="Arial"/>
                <a:cs typeface="Arial"/>
                <a:sym typeface="Arial"/>
              </a:rPr>
              <a:t>8</a:t>
            </a:r>
            <a:endParaRPr sz="1400" b="0" i="0" u="none" strike="noStrike" cap="none">
              <a:solidFill>
                <a:srgbClr val="175C2C"/>
              </a:solidFill>
              <a:latin typeface="Arial"/>
              <a:ea typeface="Arial"/>
              <a:cs typeface="Arial"/>
              <a:sym typeface="Arial"/>
            </a:endParaRPr>
          </a:p>
        </p:txBody>
      </p:sp>
      <p:cxnSp>
        <p:nvCxnSpPr>
          <p:cNvPr id="4069" name="Google Shape;4069;p86"/>
          <p:cNvCxnSpPr/>
          <p:nvPr/>
        </p:nvCxnSpPr>
        <p:spPr>
          <a:xfrm rot="10800000">
            <a:off x="4323649" y="1"/>
            <a:ext cx="4809" cy="6958738"/>
          </a:xfrm>
          <a:prstGeom prst="straightConnector1">
            <a:avLst/>
          </a:prstGeom>
          <a:noFill/>
          <a:ln w="57150" cap="sq" cmpd="sng">
            <a:solidFill>
              <a:schemeClr val="lt1"/>
            </a:solidFill>
            <a:prstDash val="solid"/>
            <a:round/>
            <a:headEnd type="none" w="sm" len="sm"/>
            <a:tailEnd type="none" w="sm" len="sm"/>
          </a:ln>
        </p:spPr>
      </p:cxnSp>
      <p:grpSp>
        <p:nvGrpSpPr>
          <p:cNvPr id="4070" name="Google Shape;4070;p86"/>
          <p:cNvGrpSpPr/>
          <p:nvPr/>
        </p:nvGrpSpPr>
        <p:grpSpPr>
          <a:xfrm>
            <a:off x="495950" y="535974"/>
            <a:ext cx="6086814" cy="5419895"/>
            <a:chOff x="-538219" y="535974"/>
            <a:chExt cx="9842269" cy="5419895"/>
          </a:xfrm>
        </p:grpSpPr>
        <p:sp>
          <p:nvSpPr>
            <p:cNvPr id="4071" name="Google Shape;4071;p86"/>
            <p:cNvSpPr/>
            <p:nvPr/>
          </p:nvSpPr>
          <p:spPr>
            <a:xfrm>
              <a:off x="-538219" y="535974"/>
              <a:ext cx="9260378" cy="3992091"/>
            </a:xfrm>
            <a:prstGeom prst="rect">
              <a:avLst/>
            </a:prstGeom>
            <a:noFill/>
            <a:ln w="76200"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072" name="Google Shape;4072;p86"/>
            <p:cNvSpPr/>
            <p:nvPr/>
          </p:nvSpPr>
          <p:spPr>
            <a:xfrm>
              <a:off x="3370252" y="1151114"/>
              <a:ext cx="5933798" cy="4804755"/>
            </a:xfrm>
            <a:prstGeom prst="rect">
              <a:avLst/>
            </a:prstGeom>
            <a:noFill/>
            <a:ln w="9525"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073" name="Google Shape;4073;p86"/>
          <p:cNvSpPr txBox="1"/>
          <p:nvPr/>
        </p:nvSpPr>
        <p:spPr>
          <a:xfrm>
            <a:off x="780020" y="2980765"/>
            <a:ext cx="3014899" cy="86177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2800"/>
              <a:buFont typeface="Arial"/>
              <a:buNone/>
            </a:pPr>
            <a:r>
              <a:rPr lang="en-US" sz="2800" b="0" i="0" u="none" strike="noStrike" cap="none">
                <a:solidFill>
                  <a:srgbClr val="FFFFFF"/>
                </a:solidFill>
                <a:latin typeface="Arial"/>
                <a:ea typeface="Arial"/>
                <a:cs typeface="Arial"/>
                <a:sym typeface="Arial"/>
              </a:rPr>
              <a:t>TRANSITION PLAN</a:t>
            </a:r>
            <a:endParaRPr sz="2800" b="0" i="0" u="none" strike="noStrike" cap="none">
              <a:solidFill>
                <a:srgbClr val="FFFFFF"/>
              </a:solidFill>
              <a:latin typeface="Arial"/>
              <a:ea typeface="Arial"/>
              <a:cs typeface="Arial"/>
              <a:sym typeface="Arial"/>
            </a:endParaRPr>
          </a:p>
        </p:txBody>
      </p:sp>
      <p:grpSp>
        <p:nvGrpSpPr>
          <p:cNvPr id="4074" name="Google Shape;4074;p86"/>
          <p:cNvGrpSpPr/>
          <p:nvPr/>
        </p:nvGrpSpPr>
        <p:grpSpPr>
          <a:xfrm>
            <a:off x="4348550" y="4528066"/>
            <a:ext cx="3247863" cy="3885821"/>
            <a:chOff x="4242782" y="4401522"/>
            <a:chExt cx="3353632" cy="4012365"/>
          </a:xfrm>
        </p:grpSpPr>
        <p:sp>
          <p:nvSpPr>
            <p:cNvPr id="4075" name="Google Shape;4075;p86"/>
            <p:cNvSpPr/>
            <p:nvPr/>
          </p:nvSpPr>
          <p:spPr>
            <a:xfrm rot="-5400000">
              <a:off x="3913416" y="4730888"/>
              <a:ext cx="4012365" cy="3353632"/>
            </a:xfrm>
            <a:prstGeom prst="triangle">
              <a:avLst>
                <a:gd name="adj" fmla="val 41014"/>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076" name="Google Shape;4076;p86"/>
            <p:cNvSpPr/>
            <p:nvPr/>
          </p:nvSpPr>
          <p:spPr>
            <a:xfrm rot="-5400000">
              <a:off x="6849414" y="4828278"/>
              <a:ext cx="810310" cy="683686"/>
            </a:xfrm>
            <a:custGeom>
              <a:avLst/>
              <a:gdLst/>
              <a:ahLst/>
              <a:cxnLst/>
              <a:rect l="l" t="t" r="r" b="b"/>
              <a:pathLst>
                <a:path w="1568298" h="1323228" extrusionOk="0">
                  <a:moveTo>
                    <a:pt x="1568298" y="1323228"/>
                  </a:moveTo>
                  <a:lnTo>
                    <a:pt x="0" y="1323228"/>
                  </a:lnTo>
                  <a:lnTo>
                    <a:pt x="593428" y="0"/>
                  </a:lnTo>
                  <a:lnTo>
                    <a:pt x="1568298" y="1323228"/>
                  </a:lnTo>
                  <a:close/>
                </a:path>
              </a:pathLst>
            </a:cu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077" name="Google Shape;4077;p86"/>
            <p:cNvSpPr/>
            <p:nvPr/>
          </p:nvSpPr>
          <p:spPr>
            <a:xfrm rot="-5400000">
              <a:off x="4778078" y="6322810"/>
              <a:ext cx="809077" cy="682647"/>
            </a:xfrm>
            <a:custGeom>
              <a:avLst/>
              <a:gdLst/>
              <a:ahLst/>
              <a:cxnLst/>
              <a:rect l="l" t="t" r="r" b="b"/>
              <a:pathLst>
                <a:path w="1565455" h="1320830" extrusionOk="0">
                  <a:moveTo>
                    <a:pt x="1565455" y="1320830"/>
                  </a:moveTo>
                  <a:lnTo>
                    <a:pt x="0" y="1320830"/>
                  </a:lnTo>
                  <a:lnTo>
                    <a:pt x="592353" y="0"/>
                  </a:lnTo>
                  <a:lnTo>
                    <a:pt x="1565455" y="1320830"/>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078" name="Google Shape;4078;p86"/>
            <p:cNvSpPr/>
            <p:nvPr/>
          </p:nvSpPr>
          <p:spPr>
            <a:xfrm rot="-5400000">
              <a:off x="6849508" y="7253379"/>
              <a:ext cx="809107" cy="682672"/>
            </a:xfrm>
            <a:custGeom>
              <a:avLst/>
              <a:gdLst/>
              <a:ahLst/>
              <a:cxnLst/>
              <a:rect l="l" t="t" r="r" b="b"/>
              <a:pathLst>
                <a:path w="1570916" h="1325438" extrusionOk="0">
                  <a:moveTo>
                    <a:pt x="1570916" y="1325438"/>
                  </a:moveTo>
                  <a:lnTo>
                    <a:pt x="0" y="1325438"/>
                  </a:lnTo>
                  <a:lnTo>
                    <a:pt x="594419" y="0"/>
                  </a:lnTo>
                  <a:lnTo>
                    <a:pt x="1570916" y="1325438"/>
                  </a:lnTo>
                  <a:close/>
                </a:path>
              </a:pathLst>
            </a:custGeom>
            <a:solidFill>
              <a:srgbClr val="C4FC9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079" name="Google Shape;4079;p86"/>
            <p:cNvSpPr/>
            <p:nvPr/>
          </p:nvSpPr>
          <p:spPr>
            <a:xfrm rot="-5400000">
              <a:off x="5112280" y="5115160"/>
              <a:ext cx="2238805" cy="2727431"/>
            </a:xfrm>
            <a:custGeom>
              <a:avLst/>
              <a:gdLst/>
              <a:ahLst/>
              <a:cxnLst/>
              <a:rect l="l" t="t" r="r" b="b"/>
              <a:pathLst>
                <a:path w="3535383" h="4306992" extrusionOk="0">
                  <a:moveTo>
                    <a:pt x="3535383" y="2983764"/>
                  </a:moveTo>
                  <a:lnTo>
                    <a:pt x="2941955" y="4306992"/>
                  </a:lnTo>
                  <a:lnTo>
                    <a:pt x="976497" y="4306992"/>
                  </a:lnTo>
                  <a:lnTo>
                    <a:pt x="0" y="2981554"/>
                  </a:lnTo>
                  <a:lnTo>
                    <a:pt x="742717" y="1325441"/>
                  </a:lnTo>
                  <a:lnTo>
                    <a:pt x="2308172" y="1325441"/>
                  </a:lnTo>
                  <a:lnTo>
                    <a:pt x="1335070" y="4611"/>
                  </a:lnTo>
                  <a:lnTo>
                    <a:pt x="1337138" y="0"/>
                  </a:lnTo>
                  <a:lnTo>
                    <a:pt x="3535383" y="2983764"/>
                  </a:lnTo>
                  <a:close/>
                </a:path>
              </a:pathLst>
            </a:custGeom>
            <a:blipFill rotWithShape="1">
              <a:blip r:embed="rId4">
                <a:alphaModFix/>
              </a:blip>
              <a:stretch>
                <a:fillRect t="26276" r="355"/>
              </a:stretch>
            </a:blip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080" name="Google Shape;4080;p86"/>
            <p:cNvSpPr/>
            <p:nvPr/>
          </p:nvSpPr>
          <p:spPr>
            <a:xfrm rot="-5400000">
              <a:off x="6679344" y="6897643"/>
              <a:ext cx="994795" cy="839343"/>
            </a:xfrm>
            <a:custGeom>
              <a:avLst/>
              <a:gdLst/>
              <a:ahLst/>
              <a:cxnLst/>
              <a:rect l="l" t="t" r="r" b="b"/>
              <a:pathLst>
                <a:path w="1570919" h="1325439" extrusionOk="0">
                  <a:moveTo>
                    <a:pt x="1570919" y="1325439"/>
                  </a:moveTo>
                  <a:lnTo>
                    <a:pt x="0" y="1325439"/>
                  </a:lnTo>
                  <a:lnTo>
                    <a:pt x="594421" y="0"/>
                  </a:lnTo>
                  <a:lnTo>
                    <a:pt x="594421" y="0"/>
                  </a:lnTo>
                  <a:lnTo>
                    <a:pt x="2" y="1325438"/>
                  </a:lnTo>
                  <a:lnTo>
                    <a:pt x="1570918" y="1325438"/>
                  </a:lnTo>
                  <a:lnTo>
                    <a:pt x="1570919" y="1325439"/>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4085"/>
        <p:cNvGrpSpPr/>
        <p:nvPr/>
      </p:nvGrpSpPr>
      <p:grpSpPr>
        <a:xfrm>
          <a:off x="0" y="0"/>
          <a:ext cx="0" cy="0"/>
          <a:chOff x="0" y="0"/>
          <a:chExt cx="0" cy="0"/>
        </a:xfrm>
      </p:grpSpPr>
      <p:pic>
        <p:nvPicPr>
          <p:cNvPr id="4086" name="Google Shape;4086;p8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087" name="Google Shape;4087;p8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89</a:t>
            </a:fld>
            <a:endParaRPr sz="500" b="0" i="0" u="none" strike="noStrike" cap="none">
              <a:solidFill>
                <a:srgbClr val="161616"/>
              </a:solidFill>
              <a:latin typeface="Arial"/>
              <a:ea typeface="Arial"/>
              <a:cs typeface="Arial"/>
              <a:sym typeface="Arial"/>
            </a:endParaRPr>
          </a:p>
        </p:txBody>
      </p:sp>
      <p:sp>
        <p:nvSpPr>
          <p:cNvPr id="4088" name="Google Shape;4088;p8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089" name="Google Shape;4089;p8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090" name="Google Shape;4090;p8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TRANSITION PLAN</a:t>
            </a:r>
            <a:endParaRPr sz="1800" b="1" i="0" u="none" strike="noStrike" cap="none">
              <a:solidFill>
                <a:srgbClr val="FFFFFF"/>
              </a:solidFill>
              <a:latin typeface="Arial"/>
              <a:ea typeface="Arial"/>
              <a:cs typeface="Arial"/>
              <a:sym typeface="Arial"/>
            </a:endParaRPr>
          </a:p>
        </p:txBody>
      </p:sp>
      <p:cxnSp>
        <p:nvCxnSpPr>
          <p:cNvPr id="4091" name="Google Shape;4091;p8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092" name="Google Shape;4092;p87"/>
          <p:cNvGrpSpPr/>
          <p:nvPr/>
        </p:nvGrpSpPr>
        <p:grpSpPr>
          <a:xfrm>
            <a:off x="1269075" y="3380795"/>
            <a:ext cx="0" cy="0"/>
            <a:chOff x="1269075" y="3380795"/>
            <a:chExt cx="0" cy="0"/>
          </a:xfrm>
        </p:grpSpPr>
        <p:cxnSp>
          <p:nvCxnSpPr>
            <p:cNvPr id="4093" name="Google Shape;4093;p87"/>
            <p:cNvCxnSpPr/>
            <p:nvPr/>
          </p:nvCxnSpPr>
          <p:spPr>
            <a:xfrm>
              <a:off x="1269075" y="3380795"/>
              <a:ext cx="0" cy="0"/>
            </a:xfrm>
            <a:prstGeom prst="straightConnector1">
              <a:avLst/>
            </a:prstGeom>
            <a:noFill/>
            <a:ln>
              <a:noFill/>
            </a:ln>
          </p:spPr>
        </p:cxnSp>
        <p:cxnSp>
          <p:nvCxnSpPr>
            <p:cNvPr id="4094" name="Google Shape;4094;p87"/>
            <p:cNvCxnSpPr/>
            <p:nvPr/>
          </p:nvCxnSpPr>
          <p:spPr>
            <a:xfrm>
              <a:off x="1269075" y="3380795"/>
              <a:ext cx="0" cy="0"/>
            </a:xfrm>
            <a:prstGeom prst="straightConnector1">
              <a:avLst/>
            </a:prstGeom>
            <a:noFill/>
            <a:ln>
              <a:noFill/>
            </a:ln>
          </p:spPr>
        </p:cxnSp>
      </p:grpSp>
      <p:sp>
        <p:nvSpPr>
          <p:cNvPr id="4095" name="Google Shape;4095;p8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
        <p:nvSpPr>
          <p:cNvPr id="4096" name="Google Shape;4096;p87"/>
          <p:cNvSpPr txBox="1"/>
          <p:nvPr/>
        </p:nvSpPr>
        <p:spPr>
          <a:xfrm>
            <a:off x="454886" y="1647493"/>
            <a:ext cx="6859228" cy="615553"/>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To </a:t>
            </a:r>
            <a:r>
              <a:rPr lang="en-US" sz="1000" b="0" i="0" u="none" strike="noStrike" cap="none" dirty="0">
                <a:solidFill>
                  <a:schemeClr val="tx1"/>
                </a:solidFill>
                <a:latin typeface="Arial"/>
                <a:ea typeface="Arial"/>
                <a:cs typeface="Arial"/>
                <a:sym typeface="Arial"/>
              </a:rPr>
              <a:t>sustain the gains made in the COVID-19 control and prevention response and to maintain a reasonable level of response in a second wave of the pandemic and beyond, there is need to ensure the transition of key PTF roles and functions to relevant Government institutions and structures. In view of this, relevant Ministries, Departments and Agencies (MDAs) have been identified for this transition.</a:t>
            </a:r>
            <a:endParaRPr dirty="0"/>
          </a:p>
        </p:txBody>
      </p:sp>
      <p:grpSp>
        <p:nvGrpSpPr>
          <p:cNvPr id="4097" name="Google Shape;4097;p87"/>
          <p:cNvGrpSpPr/>
          <p:nvPr/>
        </p:nvGrpSpPr>
        <p:grpSpPr>
          <a:xfrm>
            <a:off x="454886" y="2336605"/>
            <a:ext cx="6859228" cy="877340"/>
            <a:chOff x="454886" y="2336605"/>
            <a:chExt cx="6859228" cy="877340"/>
          </a:xfrm>
        </p:grpSpPr>
        <p:sp>
          <p:nvSpPr>
            <p:cNvPr id="4098" name="Google Shape;4098;p87"/>
            <p:cNvSpPr txBox="1"/>
            <p:nvPr/>
          </p:nvSpPr>
          <p:spPr>
            <a:xfrm>
              <a:off x="454886" y="2336605"/>
              <a:ext cx="4094480"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The COVID-19 Steering Committee</a:t>
              </a:r>
              <a:endParaRPr sz="1200" b="1" i="1" u="none" strike="noStrike" cap="none">
                <a:solidFill>
                  <a:srgbClr val="175C2C"/>
                </a:solidFill>
                <a:latin typeface="Arial"/>
                <a:ea typeface="Arial"/>
                <a:cs typeface="Arial"/>
                <a:sym typeface="Arial"/>
              </a:endParaRPr>
            </a:p>
          </p:txBody>
        </p:sp>
        <p:sp>
          <p:nvSpPr>
            <p:cNvPr id="4099" name="Google Shape;4099;p87"/>
            <p:cNvSpPr txBox="1"/>
            <p:nvPr/>
          </p:nvSpPr>
          <p:spPr>
            <a:xfrm>
              <a:off x="454886" y="2598392"/>
              <a:ext cx="6859228" cy="615553"/>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current PTF </a:t>
              </a:r>
              <a:r>
                <a:rPr lang="en-US" sz="1000" b="0" i="0" u="none" strike="noStrike" cap="none" dirty="0">
                  <a:solidFill>
                    <a:schemeClr val="tx1"/>
                  </a:solidFill>
                  <a:latin typeface="Arial"/>
                  <a:ea typeface="Arial"/>
                  <a:cs typeface="Arial"/>
                  <a:sym typeface="Arial"/>
                </a:rPr>
                <a:t>roles and responsibilities will be transitioned in the immediate future to the COVID-19 Steering Committee” (CSC), a Committee “that will continue to coordinate the multisectoral national response through 2021. The CSC will be chaired by the Secretary to the Government of Federation (SGF) and the members will be drawn from key Ministries, Departments and Agencies (MDAs) that are critical to the ongoing response, namely:</a:t>
              </a:r>
              <a:endParaRPr dirty="0">
                <a:solidFill>
                  <a:schemeClr val="tx1"/>
                </a:solidFill>
              </a:endParaRPr>
            </a:p>
          </p:txBody>
        </p:sp>
        <p:cxnSp>
          <p:nvCxnSpPr>
            <p:cNvPr id="4100" name="Google Shape;4100;p87"/>
            <p:cNvCxnSpPr/>
            <p:nvPr/>
          </p:nvCxnSpPr>
          <p:spPr>
            <a:xfrm>
              <a:off x="468394" y="2542980"/>
              <a:ext cx="6689833" cy="0"/>
            </a:xfrm>
            <a:prstGeom prst="straightConnector1">
              <a:avLst/>
            </a:prstGeom>
            <a:noFill/>
            <a:ln w="12700" cap="sq" cmpd="sng">
              <a:solidFill>
                <a:srgbClr val="175C2C"/>
              </a:solidFill>
              <a:prstDash val="solid"/>
              <a:round/>
              <a:headEnd type="none" w="sm" len="sm"/>
              <a:tailEnd type="none" w="sm" len="sm"/>
            </a:ln>
          </p:spPr>
        </p:cxnSp>
      </p:grpSp>
      <p:grpSp>
        <p:nvGrpSpPr>
          <p:cNvPr id="4101" name="Google Shape;4101;p87"/>
          <p:cNvGrpSpPr/>
          <p:nvPr/>
        </p:nvGrpSpPr>
        <p:grpSpPr>
          <a:xfrm>
            <a:off x="615017" y="3384789"/>
            <a:ext cx="6359803" cy="1770303"/>
            <a:chOff x="615017" y="3384789"/>
            <a:chExt cx="6359803" cy="1770303"/>
          </a:xfrm>
        </p:grpSpPr>
        <p:sp>
          <p:nvSpPr>
            <p:cNvPr id="4102" name="Google Shape;4102;p87"/>
            <p:cNvSpPr/>
            <p:nvPr/>
          </p:nvSpPr>
          <p:spPr>
            <a:xfrm>
              <a:off x="615017" y="3384789"/>
              <a:ext cx="6359803" cy="1770303"/>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nvGrpSpPr>
            <p:cNvPr id="4103" name="Google Shape;4103;p87"/>
            <p:cNvGrpSpPr/>
            <p:nvPr/>
          </p:nvGrpSpPr>
          <p:grpSpPr>
            <a:xfrm>
              <a:off x="786856" y="3543031"/>
              <a:ext cx="6014350" cy="1453818"/>
              <a:chOff x="786856" y="3529000"/>
              <a:chExt cx="6014350" cy="1453818"/>
            </a:xfrm>
          </p:grpSpPr>
          <p:grpSp>
            <p:nvGrpSpPr>
              <p:cNvPr id="4104" name="Google Shape;4104;p87"/>
              <p:cNvGrpSpPr/>
              <p:nvPr/>
            </p:nvGrpSpPr>
            <p:grpSpPr>
              <a:xfrm>
                <a:off x="786856" y="3529000"/>
                <a:ext cx="6014350" cy="691750"/>
                <a:chOff x="650827" y="4039937"/>
                <a:chExt cx="6014350" cy="478693"/>
              </a:xfrm>
            </p:grpSpPr>
            <p:sp>
              <p:nvSpPr>
                <p:cNvPr id="4105" name="Google Shape;4105;p87"/>
                <p:cNvSpPr/>
                <p:nvPr/>
              </p:nvSpPr>
              <p:spPr>
                <a:xfrm>
                  <a:off x="650827" y="403993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Federal Ministry of Health (Minister)</a:t>
                  </a:r>
                  <a:endParaRPr sz="850" b="1" i="0" u="none" strike="noStrike" cap="none">
                    <a:solidFill>
                      <a:srgbClr val="175C2C"/>
                    </a:solidFill>
                    <a:latin typeface="Arial"/>
                    <a:ea typeface="Arial"/>
                    <a:cs typeface="Arial"/>
                    <a:sym typeface="Arial"/>
                  </a:endParaRPr>
                </a:p>
              </p:txBody>
            </p:sp>
            <p:sp>
              <p:nvSpPr>
                <p:cNvPr id="4106" name="Google Shape;4106;p87"/>
                <p:cNvSpPr/>
                <p:nvPr/>
              </p:nvSpPr>
              <p:spPr>
                <a:xfrm>
                  <a:off x="4774953" y="403993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Federal Ministry of Foreign Affairs                    (Minister)</a:t>
                  </a:r>
                  <a:endParaRPr sz="850" b="1" i="0" u="none" strike="noStrike" cap="none">
                    <a:solidFill>
                      <a:srgbClr val="175C2C"/>
                    </a:solidFill>
                    <a:latin typeface="Arial"/>
                    <a:ea typeface="Arial"/>
                    <a:cs typeface="Arial"/>
                    <a:sym typeface="Arial"/>
                  </a:endParaRPr>
                </a:p>
              </p:txBody>
            </p:sp>
            <p:sp>
              <p:nvSpPr>
                <p:cNvPr id="4107" name="Google Shape;4107;p87"/>
                <p:cNvSpPr/>
                <p:nvPr/>
              </p:nvSpPr>
              <p:spPr>
                <a:xfrm>
                  <a:off x="2712890" y="403993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Federal Ministry of Aviation (Minister)</a:t>
                  </a:r>
                  <a:endParaRPr sz="850" b="1" i="0" u="none" strike="noStrike" cap="none">
                    <a:solidFill>
                      <a:srgbClr val="175C2C"/>
                    </a:solidFill>
                    <a:latin typeface="Arial"/>
                    <a:ea typeface="Arial"/>
                    <a:cs typeface="Arial"/>
                    <a:sym typeface="Arial"/>
                  </a:endParaRPr>
                </a:p>
              </p:txBody>
            </p:sp>
          </p:grpSp>
          <p:grpSp>
            <p:nvGrpSpPr>
              <p:cNvPr id="4108" name="Google Shape;4108;p87"/>
              <p:cNvGrpSpPr/>
              <p:nvPr/>
            </p:nvGrpSpPr>
            <p:grpSpPr>
              <a:xfrm>
                <a:off x="786856" y="4291068"/>
                <a:ext cx="6014350" cy="691750"/>
                <a:chOff x="650827" y="4039937"/>
                <a:chExt cx="6014350" cy="478693"/>
              </a:xfrm>
            </p:grpSpPr>
            <p:sp>
              <p:nvSpPr>
                <p:cNvPr id="4109" name="Google Shape;4109;p87"/>
                <p:cNvSpPr/>
                <p:nvPr/>
              </p:nvSpPr>
              <p:spPr>
                <a:xfrm>
                  <a:off x="650827" y="403993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175C2C"/>
                    </a:buClr>
                    <a:buSzPts val="1000"/>
                    <a:buFont typeface="Arial"/>
                    <a:buNone/>
                  </a:pPr>
                  <a:r>
                    <a:rPr lang="en-US" sz="1000" b="1" i="0" u="none" strike="noStrike" cap="none" dirty="0">
                      <a:solidFill>
                        <a:srgbClr val="175C2C"/>
                      </a:solidFill>
                      <a:latin typeface="Arial"/>
                      <a:ea typeface="Arial"/>
                      <a:cs typeface="Arial"/>
                      <a:sym typeface="Arial"/>
                    </a:rPr>
                    <a:t>Federal Ministry of Information and Culture (Minister)</a:t>
                  </a:r>
                  <a:endParaRPr sz="850" b="1" i="0" u="none" strike="noStrike" cap="none" dirty="0">
                    <a:solidFill>
                      <a:srgbClr val="175C2C"/>
                    </a:solidFill>
                    <a:latin typeface="Arial"/>
                    <a:ea typeface="Arial"/>
                    <a:cs typeface="Arial"/>
                    <a:sym typeface="Arial"/>
                  </a:endParaRPr>
                </a:p>
              </p:txBody>
            </p:sp>
            <p:sp>
              <p:nvSpPr>
                <p:cNvPr id="4110" name="Google Shape;4110;p87"/>
                <p:cNvSpPr/>
                <p:nvPr/>
              </p:nvSpPr>
              <p:spPr>
                <a:xfrm>
                  <a:off x="4774953" y="403993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National Primary Health Care Development Agency (Executive Director)</a:t>
                  </a:r>
                  <a:endParaRPr sz="850" b="1" i="0" u="none" strike="noStrike" cap="none">
                    <a:solidFill>
                      <a:srgbClr val="175C2C"/>
                    </a:solidFill>
                    <a:latin typeface="Arial"/>
                    <a:ea typeface="Arial"/>
                    <a:cs typeface="Arial"/>
                    <a:sym typeface="Arial"/>
                  </a:endParaRPr>
                </a:p>
              </p:txBody>
            </p:sp>
            <p:sp>
              <p:nvSpPr>
                <p:cNvPr id="4111" name="Google Shape;4111;p87"/>
                <p:cNvSpPr/>
                <p:nvPr/>
              </p:nvSpPr>
              <p:spPr>
                <a:xfrm>
                  <a:off x="2712890" y="4039937"/>
                  <a:ext cx="1890224" cy="478693"/>
                </a:xfrm>
                <a:prstGeom prst="roundRect">
                  <a:avLst>
                    <a:gd name="adj" fmla="val 16667"/>
                  </a:avLst>
                </a:prstGeom>
                <a:noFill/>
                <a:ln w="12700" cap="flat" cmpd="sng">
                  <a:solidFill>
                    <a:srgbClr val="175C2C"/>
                  </a:solidFill>
                  <a:prstDash val="dot"/>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Nigeria Center for Disease Control and Prevention (Director General)</a:t>
                  </a:r>
                  <a:endParaRPr sz="850" b="1" i="0" u="none" strike="noStrike" cap="none">
                    <a:solidFill>
                      <a:srgbClr val="175C2C"/>
                    </a:solidFill>
                    <a:latin typeface="Arial"/>
                    <a:ea typeface="Arial"/>
                    <a:cs typeface="Arial"/>
                    <a:sym typeface="Arial"/>
                  </a:endParaRPr>
                </a:p>
              </p:txBody>
            </p:sp>
          </p:grpSp>
        </p:grpSp>
      </p:grpSp>
      <p:sp>
        <p:nvSpPr>
          <p:cNvPr id="4112" name="Google Shape;4112;p87"/>
          <p:cNvSpPr txBox="1"/>
          <p:nvPr/>
        </p:nvSpPr>
        <p:spPr>
          <a:xfrm>
            <a:off x="454886" y="5313334"/>
            <a:ext cx="6859228" cy="107721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Ministries and Agencies will be expected to co-opt additional agencies under them that are needed to implement actions. For example, the Ministry of Information and Culture will be expected to co-opt the National Orientation Agency. Other agencies/ MDAS will </a:t>
            </a:r>
            <a:r>
              <a:rPr lang="en-US" sz="1000" dirty="0">
                <a:solidFill>
                  <a:srgbClr val="000000"/>
                </a:solidFill>
                <a:latin typeface="Arial"/>
                <a:ea typeface="Arial"/>
                <a:cs typeface="Arial"/>
                <a:sym typeface="Arial"/>
              </a:rPr>
              <a:t>advice</a:t>
            </a:r>
            <a:r>
              <a:rPr lang="en-US" sz="1000" b="0" i="0" u="none" strike="noStrike" cap="none" dirty="0">
                <a:solidFill>
                  <a:srgbClr val="000000"/>
                </a:solidFill>
                <a:latin typeface="Arial"/>
                <a:ea typeface="Arial"/>
                <a:cs typeface="Arial"/>
                <a:sym typeface="Arial"/>
              </a:rPr>
              <a:t> the CSC accordingly on other Federal Government bodies that need to be included.</a:t>
            </a:r>
            <a:endParaRPr dirty="0"/>
          </a:p>
          <a:p>
            <a:pPr marL="0" marR="0" lvl="0" indent="0" algn="l" rtl="0">
              <a:lnSpc>
                <a:spcPct val="100000"/>
              </a:lnSpc>
              <a:spcBef>
                <a:spcPts val="0"/>
              </a:spcBef>
              <a:spcAft>
                <a:spcPts val="0"/>
              </a:spcAft>
              <a:buClr>
                <a:schemeClr val="dk1"/>
              </a:buClr>
              <a:buSzPts val="1000"/>
              <a:buFont typeface="Arial"/>
              <a:buNone/>
            </a:pPr>
            <a:endParaRPr sz="10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CSC will meet regularly but at the minimum once a month, to review ongoing/emerging issues and make decisions that will ensure sustained robust response to the pandemic. The CSC will ensure smooth multisectoral coordination of all activities within the responsible MDAs. </a:t>
            </a:r>
            <a:endParaRPr dirty="0"/>
          </a:p>
        </p:txBody>
      </p:sp>
      <p:grpSp>
        <p:nvGrpSpPr>
          <p:cNvPr id="4113" name="Google Shape;4113;p87"/>
          <p:cNvGrpSpPr/>
          <p:nvPr/>
        </p:nvGrpSpPr>
        <p:grpSpPr>
          <a:xfrm>
            <a:off x="445032" y="6453189"/>
            <a:ext cx="6869082" cy="686843"/>
            <a:chOff x="445032" y="1647493"/>
            <a:chExt cx="6869082" cy="686843"/>
          </a:xfrm>
        </p:grpSpPr>
        <p:sp>
          <p:nvSpPr>
            <p:cNvPr id="4114" name="Google Shape;4114;p87"/>
            <p:cNvSpPr txBox="1"/>
            <p:nvPr/>
          </p:nvSpPr>
          <p:spPr>
            <a:xfrm>
              <a:off x="454886" y="1872671"/>
              <a:ext cx="6859228" cy="461665"/>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All activities or tasks will remain within the responsible MDAs. Coordination within the MDAs especially for the Point of Entry (POE) that has 5 MDAS and Resource mobilization (2 MDAs) must be ensured.  The summarized activities of the MDAs are outlined in the </a:t>
              </a:r>
              <a:r>
                <a:rPr lang="en-US" sz="1000" b="0" i="0" u="none" strike="noStrike" cap="none" dirty="0">
                  <a:solidFill>
                    <a:schemeClr val="tx1"/>
                  </a:solidFill>
                  <a:latin typeface="Arial"/>
                  <a:ea typeface="Arial"/>
                  <a:cs typeface="Arial"/>
                  <a:sym typeface="Arial"/>
                </a:rPr>
                <a:t>Tr</a:t>
              </a:r>
              <a:r>
                <a:rPr lang="en-US" sz="1000" b="0" i="0" u="none" strike="noStrike" cap="none" dirty="0">
                  <a:solidFill>
                    <a:srgbClr val="000000"/>
                  </a:solidFill>
                  <a:latin typeface="Arial"/>
                  <a:ea typeface="Arial"/>
                  <a:cs typeface="Arial"/>
                  <a:sym typeface="Arial"/>
                </a:rPr>
                <a:t>ansition Matrix and the CSC secretariat activities/ organogram, which are listed below.</a:t>
              </a:r>
              <a:endParaRPr dirty="0"/>
            </a:p>
          </p:txBody>
        </p:sp>
        <p:sp>
          <p:nvSpPr>
            <p:cNvPr id="4115" name="Google Shape;4115;p87"/>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Activities/Tasks</a:t>
              </a:r>
              <a:endParaRPr sz="1000" b="1" i="0" u="none" strike="noStrike" cap="none">
                <a:solidFill>
                  <a:srgbClr val="175C2C"/>
                </a:solidFill>
                <a:latin typeface="Arial"/>
                <a:ea typeface="Arial"/>
                <a:cs typeface="Arial"/>
                <a:sym typeface="Arial"/>
              </a:endParaRPr>
            </a:p>
          </p:txBody>
        </p:sp>
        <p:cxnSp>
          <p:nvCxnSpPr>
            <p:cNvPr id="4116" name="Google Shape;4116;p87"/>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4117" name="Google Shape;4117;p87"/>
          <p:cNvGrpSpPr/>
          <p:nvPr/>
        </p:nvGrpSpPr>
        <p:grpSpPr>
          <a:xfrm>
            <a:off x="454886" y="7294238"/>
            <a:ext cx="6859228" cy="741404"/>
            <a:chOff x="454886" y="2318653"/>
            <a:chExt cx="6859228" cy="741404"/>
          </a:xfrm>
        </p:grpSpPr>
        <p:sp>
          <p:nvSpPr>
            <p:cNvPr id="4118" name="Google Shape;4118;p87"/>
            <p:cNvSpPr txBox="1"/>
            <p:nvPr/>
          </p:nvSpPr>
          <p:spPr>
            <a:xfrm>
              <a:off x="454886" y="2318653"/>
              <a:ext cx="4456096" cy="224328"/>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The Coordinating Steering Committee Secretariat (CSCS)</a:t>
              </a:r>
              <a:endParaRPr sz="1200" b="1" i="1" u="none" strike="noStrike" cap="none">
                <a:solidFill>
                  <a:srgbClr val="175C2C"/>
                </a:solidFill>
                <a:latin typeface="Arial"/>
                <a:ea typeface="Arial"/>
                <a:cs typeface="Arial"/>
                <a:sym typeface="Arial"/>
              </a:endParaRPr>
            </a:p>
          </p:txBody>
        </p:sp>
        <p:sp>
          <p:nvSpPr>
            <p:cNvPr id="4119" name="Google Shape;4119;p87"/>
            <p:cNvSpPr txBox="1"/>
            <p:nvPr/>
          </p:nvSpPr>
          <p:spPr>
            <a:xfrm>
              <a:off x="454886" y="2598392"/>
              <a:ext cx="6859228" cy="461665"/>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proposed new structure of the PTF will be serviced by a Secretariat Team made up of a fusion of the teams from PTF Political and Policy Leadership and the NCRC, in a constricted format. The team will include an administrative arm and a technical arm and will include the following personnel:</a:t>
              </a:r>
              <a:endParaRPr dirty="0"/>
            </a:p>
          </p:txBody>
        </p:sp>
        <p:cxnSp>
          <p:nvCxnSpPr>
            <p:cNvPr id="4120" name="Google Shape;4120;p87"/>
            <p:cNvCxnSpPr/>
            <p:nvPr/>
          </p:nvCxnSpPr>
          <p:spPr>
            <a:xfrm>
              <a:off x="468394" y="2542980"/>
              <a:ext cx="6689833" cy="0"/>
            </a:xfrm>
            <a:prstGeom prst="straightConnector1">
              <a:avLst/>
            </a:prstGeom>
            <a:noFill/>
            <a:ln w="12700" cap="sq" cmpd="sng">
              <a:solidFill>
                <a:srgbClr val="175C2C"/>
              </a:solidFill>
              <a:prstDash val="solid"/>
              <a:round/>
              <a:headEnd type="none" w="sm" len="sm"/>
              <a:tailEnd type="none" w="sm" len="sm"/>
            </a:ln>
          </p:spPr>
        </p:cxnSp>
      </p:grpSp>
      <p:grpSp>
        <p:nvGrpSpPr>
          <p:cNvPr id="4121" name="Google Shape;4121;p87"/>
          <p:cNvGrpSpPr/>
          <p:nvPr/>
        </p:nvGrpSpPr>
        <p:grpSpPr>
          <a:xfrm>
            <a:off x="614129" y="8118681"/>
            <a:ext cx="6359803" cy="1770303"/>
            <a:chOff x="614129" y="8118681"/>
            <a:chExt cx="6359803" cy="1770303"/>
          </a:xfrm>
        </p:grpSpPr>
        <p:sp>
          <p:nvSpPr>
            <p:cNvPr id="4122" name="Google Shape;4122;p87"/>
            <p:cNvSpPr/>
            <p:nvPr/>
          </p:nvSpPr>
          <p:spPr>
            <a:xfrm>
              <a:off x="614129" y="8118681"/>
              <a:ext cx="6359803" cy="1770303"/>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nvGrpSpPr>
            <p:cNvPr id="4123" name="Google Shape;4123;p87"/>
            <p:cNvGrpSpPr/>
            <p:nvPr/>
          </p:nvGrpSpPr>
          <p:grpSpPr>
            <a:xfrm>
              <a:off x="785968" y="8276923"/>
              <a:ext cx="6014350" cy="1445718"/>
              <a:chOff x="785968" y="8276923"/>
              <a:chExt cx="6014350" cy="1445718"/>
            </a:xfrm>
          </p:grpSpPr>
          <p:grpSp>
            <p:nvGrpSpPr>
              <p:cNvPr id="4124" name="Google Shape;4124;p87"/>
              <p:cNvGrpSpPr/>
              <p:nvPr/>
            </p:nvGrpSpPr>
            <p:grpSpPr>
              <a:xfrm>
                <a:off x="785968" y="8276923"/>
                <a:ext cx="6014350" cy="691750"/>
                <a:chOff x="650827" y="4039937"/>
                <a:chExt cx="6014350" cy="478693"/>
              </a:xfrm>
            </p:grpSpPr>
            <p:sp>
              <p:nvSpPr>
                <p:cNvPr id="4125" name="Google Shape;4125;p87"/>
                <p:cNvSpPr/>
                <p:nvPr/>
              </p:nvSpPr>
              <p:spPr>
                <a:xfrm>
                  <a:off x="650827" y="4039937"/>
                  <a:ext cx="1890224" cy="478693"/>
                </a:xfrm>
                <a:prstGeom prst="roundRect">
                  <a:avLst>
                    <a:gd name="adj" fmla="val 0"/>
                  </a:avLst>
                </a:prstGeom>
                <a:solidFill>
                  <a:srgbClr val="008751"/>
                </a:solid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Presidential Task Force Consultant (PTC)</a:t>
                  </a:r>
                  <a:endParaRPr sz="850" b="1" i="0" u="none" strike="noStrike" cap="none">
                    <a:solidFill>
                      <a:srgbClr val="FFFFFF"/>
                    </a:solidFill>
                    <a:latin typeface="Arial"/>
                    <a:ea typeface="Arial"/>
                    <a:cs typeface="Arial"/>
                    <a:sym typeface="Arial"/>
                  </a:endParaRPr>
                </a:p>
              </p:txBody>
            </p:sp>
            <p:sp>
              <p:nvSpPr>
                <p:cNvPr id="4126" name="Google Shape;4126;p87"/>
                <p:cNvSpPr/>
                <p:nvPr/>
              </p:nvSpPr>
              <p:spPr>
                <a:xfrm>
                  <a:off x="4774953" y="4039937"/>
                  <a:ext cx="1890224" cy="478693"/>
                </a:xfrm>
                <a:prstGeom prst="roundRect">
                  <a:avLst>
                    <a:gd name="adj" fmla="val 0"/>
                  </a:avLst>
                </a:prstGeom>
                <a:solidFill>
                  <a:srgbClr val="008751"/>
                </a:solid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Deputy National Incident Manager (DNIM)</a:t>
                  </a:r>
                  <a:endParaRPr sz="850" b="1" i="0" u="none" strike="noStrike" cap="none">
                    <a:solidFill>
                      <a:srgbClr val="FFFFFF"/>
                    </a:solidFill>
                    <a:latin typeface="Arial"/>
                    <a:ea typeface="Arial"/>
                    <a:cs typeface="Arial"/>
                    <a:sym typeface="Arial"/>
                  </a:endParaRPr>
                </a:p>
              </p:txBody>
            </p:sp>
            <p:sp>
              <p:nvSpPr>
                <p:cNvPr id="4127" name="Google Shape;4127;p87"/>
                <p:cNvSpPr/>
                <p:nvPr/>
              </p:nvSpPr>
              <p:spPr>
                <a:xfrm>
                  <a:off x="2712890" y="4039937"/>
                  <a:ext cx="1890224" cy="478693"/>
                </a:xfrm>
                <a:prstGeom prst="roundRect">
                  <a:avLst>
                    <a:gd name="adj" fmla="val 0"/>
                  </a:avLst>
                </a:prstGeom>
                <a:solidFill>
                  <a:srgbClr val="008751"/>
                </a:solid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National Incident Manager (NIM)</a:t>
                  </a:r>
                  <a:endParaRPr sz="850" b="1" i="0" u="none" strike="noStrike" cap="none">
                    <a:solidFill>
                      <a:srgbClr val="FFFFFF"/>
                    </a:solidFill>
                    <a:latin typeface="Arial"/>
                    <a:ea typeface="Arial"/>
                    <a:cs typeface="Arial"/>
                    <a:sym typeface="Arial"/>
                  </a:endParaRPr>
                </a:p>
              </p:txBody>
            </p:sp>
          </p:grpSp>
          <p:grpSp>
            <p:nvGrpSpPr>
              <p:cNvPr id="4128" name="Google Shape;4128;p87"/>
              <p:cNvGrpSpPr/>
              <p:nvPr/>
            </p:nvGrpSpPr>
            <p:grpSpPr>
              <a:xfrm>
                <a:off x="1816999" y="9030891"/>
                <a:ext cx="3952287" cy="691750"/>
                <a:chOff x="650827" y="4039937"/>
                <a:chExt cx="3952287" cy="478693"/>
              </a:xfrm>
            </p:grpSpPr>
            <p:sp>
              <p:nvSpPr>
                <p:cNvPr id="4129" name="Google Shape;4129;p87"/>
                <p:cNvSpPr/>
                <p:nvPr/>
              </p:nvSpPr>
              <p:spPr>
                <a:xfrm>
                  <a:off x="650827" y="4039937"/>
                  <a:ext cx="1890224" cy="478693"/>
                </a:xfrm>
                <a:prstGeom prst="roundRect">
                  <a:avLst>
                    <a:gd name="adj" fmla="val 0"/>
                  </a:avLst>
                </a:prstGeom>
                <a:solidFill>
                  <a:srgbClr val="008751"/>
                </a:solid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Finance Lead</a:t>
                  </a:r>
                  <a:endParaRPr sz="850" b="1" i="0" u="none" strike="noStrike" cap="none">
                    <a:solidFill>
                      <a:srgbClr val="FFFFFF"/>
                    </a:solidFill>
                    <a:latin typeface="Arial"/>
                    <a:ea typeface="Arial"/>
                    <a:cs typeface="Arial"/>
                    <a:sym typeface="Arial"/>
                  </a:endParaRPr>
                </a:p>
              </p:txBody>
            </p:sp>
            <p:sp>
              <p:nvSpPr>
                <p:cNvPr id="4130" name="Google Shape;4130;p87"/>
                <p:cNvSpPr/>
                <p:nvPr/>
              </p:nvSpPr>
              <p:spPr>
                <a:xfrm>
                  <a:off x="2712890" y="4039937"/>
                  <a:ext cx="1890224" cy="478693"/>
                </a:xfrm>
                <a:prstGeom prst="roundRect">
                  <a:avLst>
                    <a:gd name="adj" fmla="val 0"/>
                  </a:avLst>
                </a:prstGeom>
                <a:solidFill>
                  <a:srgbClr val="008751"/>
                </a:solid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Nigerian Governor’s Forum Liaison Lead</a:t>
                  </a:r>
                  <a:endParaRPr sz="850" b="1" i="0" u="none" strike="noStrike" cap="none">
                    <a:solidFill>
                      <a:srgbClr val="FFFFFF"/>
                    </a:solidFill>
                    <a:latin typeface="Arial"/>
                    <a:ea typeface="Arial"/>
                    <a:cs typeface="Arial"/>
                    <a:sym typeface="Arial"/>
                  </a:endParaRPr>
                </a:p>
              </p:txBody>
            </p:sp>
          </p:grpSp>
        </p:grpSp>
      </p:gr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4135"/>
        <p:cNvGrpSpPr/>
        <p:nvPr/>
      </p:nvGrpSpPr>
      <p:grpSpPr>
        <a:xfrm>
          <a:off x="0" y="0"/>
          <a:ext cx="0" cy="0"/>
          <a:chOff x="0" y="0"/>
          <a:chExt cx="0" cy="0"/>
        </a:xfrm>
      </p:grpSpPr>
      <p:pic>
        <p:nvPicPr>
          <p:cNvPr id="4136" name="Google Shape;4136;p8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137" name="Google Shape;4137;p8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90</a:t>
            </a:fld>
            <a:endParaRPr sz="500" b="0" i="0" u="none" strike="noStrike" cap="none">
              <a:solidFill>
                <a:srgbClr val="161616"/>
              </a:solidFill>
              <a:latin typeface="Arial"/>
              <a:ea typeface="Arial"/>
              <a:cs typeface="Arial"/>
              <a:sym typeface="Arial"/>
            </a:endParaRPr>
          </a:p>
        </p:txBody>
      </p:sp>
      <p:sp>
        <p:nvSpPr>
          <p:cNvPr id="4138" name="Google Shape;4138;p8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139" name="Google Shape;4139;p8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140" name="Google Shape;4140;p8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TRANSITION PLAN</a:t>
            </a:r>
            <a:endParaRPr sz="1800" b="1" i="0" u="none" strike="noStrike" cap="none">
              <a:solidFill>
                <a:srgbClr val="FFFFFF"/>
              </a:solidFill>
              <a:latin typeface="Arial"/>
              <a:ea typeface="Arial"/>
              <a:cs typeface="Arial"/>
              <a:sym typeface="Arial"/>
            </a:endParaRPr>
          </a:p>
        </p:txBody>
      </p:sp>
      <p:cxnSp>
        <p:nvCxnSpPr>
          <p:cNvPr id="4141" name="Google Shape;4141;p8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142" name="Google Shape;4142;p88"/>
          <p:cNvGrpSpPr/>
          <p:nvPr/>
        </p:nvGrpSpPr>
        <p:grpSpPr>
          <a:xfrm>
            <a:off x="1269075" y="3380795"/>
            <a:ext cx="0" cy="0"/>
            <a:chOff x="1269075" y="3380795"/>
            <a:chExt cx="0" cy="0"/>
          </a:xfrm>
        </p:grpSpPr>
        <p:cxnSp>
          <p:nvCxnSpPr>
            <p:cNvPr id="4143" name="Google Shape;4143;p88"/>
            <p:cNvCxnSpPr/>
            <p:nvPr/>
          </p:nvCxnSpPr>
          <p:spPr>
            <a:xfrm>
              <a:off x="1269075" y="3380795"/>
              <a:ext cx="0" cy="0"/>
            </a:xfrm>
            <a:prstGeom prst="straightConnector1">
              <a:avLst/>
            </a:prstGeom>
            <a:noFill/>
            <a:ln>
              <a:noFill/>
            </a:ln>
          </p:spPr>
        </p:cxnSp>
        <p:cxnSp>
          <p:nvCxnSpPr>
            <p:cNvPr id="4144" name="Google Shape;4144;p88"/>
            <p:cNvCxnSpPr/>
            <p:nvPr/>
          </p:nvCxnSpPr>
          <p:spPr>
            <a:xfrm>
              <a:off x="1269075" y="3380795"/>
              <a:ext cx="0" cy="0"/>
            </a:xfrm>
            <a:prstGeom prst="straightConnector1">
              <a:avLst/>
            </a:prstGeom>
            <a:noFill/>
            <a:ln>
              <a:noFill/>
            </a:ln>
          </p:spPr>
        </p:cxnSp>
      </p:grpSp>
      <p:sp>
        <p:nvSpPr>
          <p:cNvPr id="4145" name="Google Shape;4145;p8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4146" name="Google Shape;4146;p88"/>
          <p:cNvGrpSpPr/>
          <p:nvPr/>
        </p:nvGrpSpPr>
        <p:grpSpPr>
          <a:xfrm>
            <a:off x="445032" y="3074989"/>
            <a:ext cx="6869082" cy="206375"/>
            <a:chOff x="445032" y="1647493"/>
            <a:chExt cx="6869082" cy="206375"/>
          </a:xfrm>
        </p:grpSpPr>
        <p:sp>
          <p:nvSpPr>
            <p:cNvPr id="4147" name="Google Shape;4147;p88"/>
            <p:cNvSpPr txBox="1"/>
            <p:nvPr/>
          </p:nvSpPr>
          <p:spPr>
            <a:xfrm>
              <a:off x="454886" y="1647493"/>
              <a:ext cx="4094480"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000"/>
                <a:buFont typeface="Arial"/>
                <a:buNone/>
              </a:pPr>
              <a:r>
                <a:rPr lang="en-US" sz="1000" b="1" i="0" u="none" strike="noStrike" cap="none">
                  <a:solidFill>
                    <a:srgbClr val="175C2C"/>
                  </a:solidFill>
                  <a:latin typeface="Arial"/>
                  <a:ea typeface="Arial"/>
                  <a:cs typeface="Arial"/>
                  <a:sym typeface="Arial"/>
                </a:rPr>
                <a:t>CSC Secretariat Organogram</a:t>
              </a:r>
              <a:endParaRPr sz="1000" b="1" i="0" u="none" strike="noStrike" cap="none">
                <a:solidFill>
                  <a:srgbClr val="175C2C"/>
                </a:solidFill>
                <a:latin typeface="Arial"/>
                <a:ea typeface="Arial"/>
                <a:cs typeface="Arial"/>
                <a:sym typeface="Arial"/>
              </a:endParaRPr>
            </a:p>
          </p:txBody>
        </p:sp>
        <p:cxnSp>
          <p:nvCxnSpPr>
            <p:cNvPr id="4148" name="Google Shape;4148;p88"/>
            <p:cNvCxnSpPr/>
            <p:nvPr/>
          </p:nvCxnSpPr>
          <p:spPr>
            <a:xfrm>
              <a:off x="445032" y="1808925"/>
              <a:ext cx="6869082" cy="0"/>
            </a:xfrm>
            <a:prstGeom prst="straightConnector1">
              <a:avLst/>
            </a:prstGeom>
            <a:noFill/>
            <a:ln w="12700" cap="sq" cmpd="sng">
              <a:solidFill>
                <a:srgbClr val="008751"/>
              </a:solidFill>
              <a:prstDash val="dashDot"/>
              <a:round/>
              <a:headEnd type="none" w="sm" len="sm"/>
              <a:tailEnd type="none" w="sm" len="sm"/>
            </a:ln>
          </p:spPr>
        </p:cxnSp>
      </p:grpSp>
      <p:grpSp>
        <p:nvGrpSpPr>
          <p:cNvPr id="4149" name="Google Shape;4149;p88"/>
          <p:cNvGrpSpPr/>
          <p:nvPr/>
        </p:nvGrpSpPr>
        <p:grpSpPr>
          <a:xfrm>
            <a:off x="454885" y="1458490"/>
            <a:ext cx="6703342" cy="235505"/>
            <a:chOff x="454885" y="2336605"/>
            <a:chExt cx="6703342" cy="206375"/>
          </a:xfrm>
        </p:grpSpPr>
        <p:sp>
          <p:nvSpPr>
            <p:cNvPr id="4150" name="Google Shape;4150;p88"/>
            <p:cNvSpPr txBox="1"/>
            <p:nvPr/>
          </p:nvSpPr>
          <p:spPr>
            <a:xfrm>
              <a:off x="454885" y="2336605"/>
              <a:ext cx="5574853"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The CSC Secretariat will report to the SGF and below is the organogram</a:t>
              </a:r>
              <a:endParaRPr sz="1200" b="1" i="1" u="none" strike="noStrike" cap="none" dirty="0">
                <a:solidFill>
                  <a:srgbClr val="175C2C"/>
                </a:solidFill>
                <a:latin typeface="Arial"/>
                <a:ea typeface="Arial"/>
                <a:cs typeface="Arial"/>
                <a:sym typeface="Arial"/>
              </a:endParaRPr>
            </a:p>
          </p:txBody>
        </p:sp>
        <p:cxnSp>
          <p:nvCxnSpPr>
            <p:cNvPr id="4152" name="Google Shape;4152;p88"/>
            <p:cNvCxnSpPr/>
            <p:nvPr/>
          </p:nvCxnSpPr>
          <p:spPr>
            <a:xfrm>
              <a:off x="468394" y="2542980"/>
              <a:ext cx="6689833" cy="0"/>
            </a:xfrm>
            <a:prstGeom prst="straightConnector1">
              <a:avLst/>
            </a:prstGeom>
            <a:noFill/>
            <a:ln w="12700" cap="sq" cmpd="sng">
              <a:solidFill>
                <a:srgbClr val="175C2C"/>
              </a:solidFill>
              <a:prstDash val="solid"/>
              <a:round/>
              <a:headEnd type="none" w="sm" len="sm"/>
              <a:tailEnd type="none" w="sm" len="sm"/>
            </a:ln>
          </p:spPr>
        </p:cxnSp>
      </p:grpSp>
      <p:grpSp>
        <p:nvGrpSpPr>
          <p:cNvPr id="4153" name="Google Shape;4153;p88"/>
          <p:cNvGrpSpPr/>
          <p:nvPr/>
        </p:nvGrpSpPr>
        <p:grpSpPr>
          <a:xfrm>
            <a:off x="614223" y="3252904"/>
            <a:ext cx="6359803" cy="3752664"/>
            <a:chOff x="615017" y="3384789"/>
            <a:chExt cx="6359803" cy="4076950"/>
          </a:xfrm>
        </p:grpSpPr>
        <p:grpSp>
          <p:nvGrpSpPr>
            <p:cNvPr id="4154" name="Google Shape;4154;p88"/>
            <p:cNvGrpSpPr/>
            <p:nvPr/>
          </p:nvGrpSpPr>
          <p:grpSpPr>
            <a:xfrm>
              <a:off x="1184782" y="3490341"/>
              <a:ext cx="5362220" cy="3865847"/>
              <a:chOff x="1184782" y="3442796"/>
              <a:chExt cx="5362220" cy="3865847"/>
            </a:xfrm>
          </p:grpSpPr>
          <p:sp>
            <p:nvSpPr>
              <p:cNvPr id="4155" name="Google Shape;4155;p88"/>
              <p:cNvSpPr/>
              <p:nvPr/>
            </p:nvSpPr>
            <p:spPr>
              <a:xfrm>
                <a:off x="3165982" y="3442796"/>
                <a:ext cx="1034528" cy="437460"/>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SGF</a:t>
                </a:r>
                <a:endParaRPr/>
              </a:p>
            </p:txBody>
          </p:sp>
          <p:cxnSp>
            <p:nvCxnSpPr>
              <p:cNvPr id="4156" name="Google Shape;4156;p88"/>
              <p:cNvCxnSpPr>
                <a:stCxn id="4155" idx="2"/>
              </p:cNvCxnSpPr>
              <p:nvPr/>
            </p:nvCxnSpPr>
            <p:spPr>
              <a:xfrm>
                <a:off x="3683246" y="3880256"/>
                <a:ext cx="0" cy="625500"/>
              </a:xfrm>
              <a:prstGeom prst="straightConnector1">
                <a:avLst/>
              </a:prstGeom>
              <a:noFill/>
              <a:ln w="19050" cap="sq" cmpd="sng">
                <a:solidFill>
                  <a:srgbClr val="008751"/>
                </a:solidFill>
                <a:prstDash val="solid"/>
                <a:round/>
                <a:headEnd type="none" w="sm" len="sm"/>
                <a:tailEnd type="none" w="sm" len="sm"/>
              </a:ln>
            </p:spPr>
          </p:cxnSp>
          <p:sp>
            <p:nvSpPr>
              <p:cNvPr id="4157" name="Google Shape;4157;p88"/>
              <p:cNvSpPr/>
              <p:nvPr/>
            </p:nvSpPr>
            <p:spPr>
              <a:xfrm>
                <a:off x="1184782" y="4982015"/>
                <a:ext cx="1034528" cy="437460"/>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Admin Lead: PTC</a:t>
                </a:r>
                <a:endParaRPr/>
              </a:p>
            </p:txBody>
          </p:sp>
          <p:cxnSp>
            <p:nvCxnSpPr>
              <p:cNvPr id="4158" name="Google Shape;4158;p88"/>
              <p:cNvCxnSpPr/>
              <p:nvPr/>
            </p:nvCxnSpPr>
            <p:spPr>
              <a:xfrm>
                <a:off x="1696278" y="4518139"/>
                <a:ext cx="4187687" cy="0"/>
              </a:xfrm>
              <a:prstGeom prst="straightConnector1">
                <a:avLst/>
              </a:prstGeom>
              <a:noFill/>
              <a:ln w="19050" cap="sq" cmpd="sng">
                <a:solidFill>
                  <a:srgbClr val="008751"/>
                </a:solidFill>
                <a:prstDash val="solid"/>
                <a:round/>
                <a:headEnd type="none" w="sm" len="sm"/>
                <a:tailEnd type="none" w="sm" len="sm"/>
              </a:ln>
            </p:spPr>
          </p:cxnSp>
          <p:cxnSp>
            <p:nvCxnSpPr>
              <p:cNvPr id="4159" name="Google Shape;4159;p88"/>
              <p:cNvCxnSpPr/>
              <p:nvPr/>
            </p:nvCxnSpPr>
            <p:spPr>
              <a:xfrm>
                <a:off x="1696278" y="4518991"/>
                <a:ext cx="0" cy="450574"/>
              </a:xfrm>
              <a:prstGeom prst="straightConnector1">
                <a:avLst/>
              </a:prstGeom>
              <a:noFill/>
              <a:ln w="19050" cap="sq" cmpd="sng">
                <a:solidFill>
                  <a:srgbClr val="008751"/>
                </a:solidFill>
                <a:prstDash val="solid"/>
                <a:round/>
                <a:headEnd type="none" w="sm" len="sm"/>
                <a:tailEnd type="none" w="sm" len="sm"/>
              </a:ln>
            </p:spPr>
          </p:cxnSp>
          <p:cxnSp>
            <p:nvCxnSpPr>
              <p:cNvPr id="4160" name="Google Shape;4160;p88"/>
              <p:cNvCxnSpPr/>
              <p:nvPr/>
            </p:nvCxnSpPr>
            <p:spPr>
              <a:xfrm>
                <a:off x="3683246" y="4473197"/>
                <a:ext cx="0" cy="522070"/>
              </a:xfrm>
              <a:prstGeom prst="straightConnector1">
                <a:avLst/>
              </a:prstGeom>
              <a:noFill/>
              <a:ln w="19050" cap="sq" cmpd="sng">
                <a:solidFill>
                  <a:srgbClr val="008751"/>
                </a:solidFill>
                <a:prstDash val="solid"/>
                <a:round/>
                <a:headEnd type="none" w="sm" len="sm"/>
                <a:tailEnd type="none" w="sm" len="sm"/>
              </a:ln>
            </p:spPr>
          </p:cxnSp>
          <p:sp>
            <p:nvSpPr>
              <p:cNvPr id="4161" name="Google Shape;4161;p88"/>
              <p:cNvSpPr/>
              <p:nvPr/>
            </p:nvSpPr>
            <p:spPr>
              <a:xfrm>
                <a:off x="3172180" y="4982015"/>
                <a:ext cx="1034528" cy="437460"/>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PSGSO</a:t>
                </a:r>
                <a:endParaRPr/>
              </a:p>
            </p:txBody>
          </p:sp>
          <p:cxnSp>
            <p:nvCxnSpPr>
              <p:cNvPr id="4162" name="Google Shape;4162;p88"/>
              <p:cNvCxnSpPr/>
              <p:nvPr/>
            </p:nvCxnSpPr>
            <p:spPr>
              <a:xfrm>
                <a:off x="5883965" y="4512953"/>
                <a:ext cx="0" cy="727548"/>
              </a:xfrm>
              <a:prstGeom prst="straightConnector1">
                <a:avLst/>
              </a:prstGeom>
              <a:noFill/>
              <a:ln w="19050" cap="sq" cmpd="sng">
                <a:solidFill>
                  <a:srgbClr val="008751"/>
                </a:solidFill>
                <a:prstDash val="solid"/>
                <a:round/>
                <a:headEnd type="none" w="sm" len="sm"/>
                <a:tailEnd type="none" w="sm" len="sm"/>
              </a:ln>
            </p:spPr>
          </p:cxnSp>
          <p:cxnSp>
            <p:nvCxnSpPr>
              <p:cNvPr id="4163" name="Google Shape;4163;p88"/>
              <p:cNvCxnSpPr>
                <a:stCxn id="4164" idx="1"/>
              </p:cNvCxnSpPr>
              <p:nvPr/>
            </p:nvCxnSpPr>
            <p:spPr>
              <a:xfrm>
                <a:off x="5292098" y="5200745"/>
                <a:ext cx="0" cy="1889100"/>
              </a:xfrm>
              <a:prstGeom prst="straightConnector1">
                <a:avLst/>
              </a:prstGeom>
              <a:noFill/>
              <a:ln w="19050" cap="sq" cmpd="sng">
                <a:solidFill>
                  <a:srgbClr val="008751"/>
                </a:solidFill>
                <a:prstDash val="solid"/>
                <a:round/>
                <a:headEnd type="none" w="sm" len="sm"/>
                <a:tailEnd type="none" w="sm" len="sm"/>
              </a:ln>
            </p:spPr>
          </p:cxnSp>
          <p:cxnSp>
            <p:nvCxnSpPr>
              <p:cNvPr id="4165" name="Google Shape;4165;p88"/>
              <p:cNvCxnSpPr/>
              <p:nvPr/>
            </p:nvCxnSpPr>
            <p:spPr>
              <a:xfrm>
                <a:off x="5292098" y="7089913"/>
                <a:ext cx="923387" cy="0"/>
              </a:xfrm>
              <a:prstGeom prst="straightConnector1">
                <a:avLst/>
              </a:prstGeom>
              <a:noFill/>
              <a:ln w="19050" cap="sq" cmpd="sng">
                <a:solidFill>
                  <a:srgbClr val="008751"/>
                </a:solidFill>
                <a:prstDash val="solid"/>
                <a:round/>
                <a:headEnd type="none" w="sm" len="sm"/>
                <a:tailEnd type="none" w="sm" len="sm"/>
              </a:ln>
            </p:spPr>
          </p:cxnSp>
          <p:cxnSp>
            <p:nvCxnSpPr>
              <p:cNvPr id="4166" name="Google Shape;4166;p88"/>
              <p:cNvCxnSpPr/>
              <p:nvPr/>
            </p:nvCxnSpPr>
            <p:spPr>
              <a:xfrm>
                <a:off x="5292098" y="5809507"/>
                <a:ext cx="923387" cy="0"/>
              </a:xfrm>
              <a:prstGeom prst="straightConnector1">
                <a:avLst/>
              </a:prstGeom>
              <a:noFill/>
              <a:ln w="19050" cap="sq" cmpd="sng">
                <a:solidFill>
                  <a:srgbClr val="008751"/>
                </a:solidFill>
                <a:prstDash val="solid"/>
                <a:round/>
                <a:headEnd type="none" w="sm" len="sm"/>
                <a:tailEnd type="none" w="sm" len="sm"/>
              </a:ln>
            </p:spPr>
          </p:cxnSp>
          <p:cxnSp>
            <p:nvCxnSpPr>
              <p:cNvPr id="4167" name="Google Shape;4167;p88"/>
              <p:cNvCxnSpPr/>
              <p:nvPr/>
            </p:nvCxnSpPr>
            <p:spPr>
              <a:xfrm>
                <a:off x="5292098" y="6449710"/>
                <a:ext cx="923387" cy="0"/>
              </a:xfrm>
              <a:prstGeom prst="straightConnector1">
                <a:avLst/>
              </a:prstGeom>
              <a:noFill/>
              <a:ln w="19050" cap="sq" cmpd="sng">
                <a:solidFill>
                  <a:srgbClr val="008751"/>
                </a:solidFill>
                <a:prstDash val="solid"/>
                <a:round/>
                <a:headEnd type="none" w="sm" len="sm"/>
                <a:tailEnd type="none" w="sm" len="sm"/>
              </a:ln>
            </p:spPr>
          </p:cxnSp>
          <p:sp>
            <p:nvSpPr>
              <p:cNvPr id="4164" name="Google Shape;4164;p88"/>
              <p:cNvSpPr/>
              <p:nvPr/>
            </p:nvSpPr>
            <p:spPr>
              <a:xfrm>
                <a:off x="5292098" y="4982015"/>
                <a:ext cx="1034528" cy="437460"/>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Technical Lead: NIM</a:t>
                </a:r>
                <a:endParaRPr/>
              </a:p>
            </p:txBody>
          </p:sp>
          <p:sp>
            <p:nvSpPr>
              <p:cNvPr id="4168" name="Google Shape;4168;p88"/>
              <p:cNvSpPr/>
              <p:nvPr/>
            </p:nvSpPr>
            <p:spPr>
              <a:xfrm>
                <a:off x="5512474" y="6871183"/>
                <a:ext cx="1034528" cy="437460"/>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Finance</a:t>
                </a:r>
                <a:endParaRPr/>
              </a:p>
            </p:txBody>
          </p:sp>
          <p:sp>
            <p:nvSpPr>
              <p:cNvPr id="4169" name="Google Shape;4169;p88"/>
              <p:cNvSpPr/>
              <p:nvPr/>
            </p:nvSpPr>
            <p:spPr>
              <a:xfrm>
                <a:off x="5512474" y="5590777"/>
                <a:ext cx="1034528" cy="437460"/>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DIM</a:t>
                </a:r>
                <a:endParaRPr/>
              </a:p>
            </p:txBody>
          </p:sp>
          <p:sp>
            <p:nvSpPr>
              <p:cNvPr id="4170" name="Google Shape;4170;p88"/>
              <p:cNvSpPr/>
              <p:nvPr/>
            </p:nvSpPr>
            <p:spPr>
              <a:xfrm>
                <a:off x="5512474" y="6230980"/>
                <a:ext cx="1034528" cy="437460"/>
              </a:xfrm>
              <a:prstGeom prst="rect">
                <a:avLst/>
              </a:prstGeom>
              <a:solidFill>
                <a:srgbClr val="00875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NGF</a:t>
                </a:r>
                <a:endParaRPr/>
              </a:p>
            </p:txBody>
          </p:sp>
        </p:grpSp>
        <p:sp>
          <p:nvSpPr>
            <p:cNvPr id="4171" name="Google Shape;4171;p88"/>
            <p:cNvSpPr/>
            <p:nvPr/>
          </p:nvSpPr>
          <p:spPr>
            <a:xfrm>
              <a:off x="615017" y="3384789"/>
              <a:ext cx="6359803" cy="4076950"/>
            </a:xfrm>
            <a:prstGeom prst="rect">
              <a:avLst/>
            </a:prstGeom>
            <a:noFill/>
            <a:ln w="9525" cap="flat" cmpd="sng">
              <a:solidFill>
                <a:srgbClr val="CBCBCB"/>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1" i="0" u="none" strike="noStrike" cap="none">
                <a:solidFill>
                  <a:srgbClr val="FFFFFF"/>
                </a:solidFill>
                <a:latin typeface="Arial"/>
                <a:ea typeface="Arial"/>
                <a:cs typeface="Arial"/>
                <a:sym typeface="Arial"/>
              </a:endParaRPr>
            </a:p>
          </p:txBody>
        </p:sp>
      </p:grpSp>
      <p:grpSp>
        <p:nvGrpSpPr>
          <p:cNvPr id="4172" name="Google Shape;4172;p88"/>
          <p:cNvGrpSpPr/>
          <p:nvPr/>
        </p:nvGrpSpPr>
        <p:grpSpPr>
          <a:xfrm>
            <a:off x="454885" y="7288906"/>
            <a:ext cx="6859229" cy="2724000"/>
            <a:chOff x="454885" y="2336605"/>
            <a:chExt cx="6859229" cy="2724000"/>
          </a:xfrm>
        </p:grpSpPr>
        <p:sp>
          <p:nvSpPr>
            <p:cNvPr id="4173" name="Google Shape;4173;p88"/>
            <p:cNvSpPr txBox="1"/>
            <p:nvPr/>
          </p:nvSpPr>
          <p:spPr>
            <a:xfrm>
              <a:off x="454885" y="2336605"/>
              <a:ext cx="5574853"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CSC Working Groups</a:t>
              </a:r>
              <a:endParaRPr sz="1200" b="1" i="1" u="none" strike="noStrike" cap="none">
                <a:solidFill>
                  <a:srgbClr val="175C2C"/>
                </a:solidFill>
                <a:latin typeface="Arial"/>
                <a:ea typeface="Arial"/>
                <a:cs typeface="Arial"/>
                <a:sym typeface="Arial"/>
              </a:endParaRPr>
            </a:p>
          </p:txBody>
        </p:sp>
        <p:sp>
          <p:nvSpPr>
            <p:cNvPr id="4174" name="Google Shape;4174;p88"/>
            <p:cNvSpPr txBox="1"/>
            <p:nvPr/>
          </p:nvSpPr>
          <p:spPr>
            <a:xfrm>
              <a:off x="454886" y="2598392"/>
              <a:ext cx="6859228" cy="2462213"/>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PTF was structured into Functional Working Groups referred to as “Pillars”. This structure facilitates effective coordination with the respective Government MDAs. The pillars were made up of and led by staff of the MDAs, who are currently involved in the implementation of their respective sector response plans. </a:t>
              </a:r>
              <a:endParaRPr dirty="0"/>
            </a:p>
            <a:p>
              <a:pPr marL="0" marR="0" lvl="0" indent="0" algn="l" rtl="0">
                <a:lnSpc>
                  <a:spcPct val="100000"/>
                </a:lnSpc>
                <a:spcBef>
                  <a:spcPts val="0"/>
                </a:spcBef>
                <a:spcAft>
                  <a:spcPts val="0"/>
                </a:spcAft>
                <a:buClr>
                  <a:schemeClr val="dk1"/>
                </a:buClr>
                <a:buSzPts val="1000"/>
                <a:buFont typeface="Arial"/>
                <a:buNone/>
              </a:pPr>
              <a:endParaRPr sz="10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For the Transition period, a logical transition of the pillar roles and functions to the relevant MDAs will facilitate continuity and sustainability of resources and functionalities. The implementing bodies will be called working groups within the MDAS.</a:t>
              </a:r>
              <a:endParaRPr dirty="0"/>
            </a:p>
            <a:p>
              <a:pPr marL="0" marR="0" lvl="0" indent="0" algn="l" rtl="0">
                <a:lnSpc>
                  <a:spcPct val="100000"/>
                </a:lnSpc>
                <a:spcBef>
                  <a:spcPts val="0"/>
                </a:spcBef>
                <a:spcAft>
                  <a:spcPts val="0"/>
                </a:spcAft>
                <a:buClr>
                  <a:schemeClr val="dk1"/>
                </a:buClr>
                <a:buSzPts val="1000"/>
                <a:buFont typeface="Arial"/>
                <a:buNone/>
              </a:pPr>
              <a:endParaRPr sz="10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MDAs will continue to ensure the implementation of COVID 19 prevention and control measures in the country under the new structure of the CSC. The transition of the Pillars functions and roles to MDAs are mapped out in the “Transition Matrix” below. (See enclosed).</a:t>
              </a:r>
              <a:endParaRPr dirty="0"/>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 </a:t>
              </a:r>
              <a:endParaRPr dirty="0"/>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technical team under the CSC, led by the NIM will work closely with the key representatives of the working groups of the different agencies.  There will be representatives selected from the 4 MDAs and 2 agencies that will work closely with the technical lead to ensure implementation of the activities of each agency. They will meet at least once a week to review various actions and will be free to coopt other agencies under their ministries as needed.</a:t>
              </a:r>
              <a:endParaRPr dirty="0"/>
            </a:p>
          </p:txBody>
        </p:sp>
        <p:cxnSp>
          <p:nvCxnSpPr>
            <p:cNvPr id="4175" name="Google Shape;4175;p88"/>
            <p:cNvCxnSpPr/>
            <p:nvPr/>
          </p:nvCxnSpPr>
          <p:spPr>
            <a:xfrm>
              <a:off x="468394" y="2542980"/>
              <a:ext cx="6689833" cy="0"/>
            </a:xfrm>
            <a:prstGeom prst="straightConnector1">
              <a:avLst/>
            </a:prstGeom>
            <a:noFill/>
            <a:ln w="12700" cap="sq" cmpd="sng">
              <a:solidFill>
                <a:srgbClr val="175C2C"/>
              </a:solidFill>
              <a:prstDash val="solid"/>
              <a:round/>
              <a:headEnd type="none" w="sm" len="sm"/>
              <a:tailEnd type="none" w="sm" len="sm"/>
            </a:ln>
          </p:spPr>
        </p:cxnSp>
      </p:grpSp>
      <p:sp>
        <p:nvSpPr>
          <p:cNvPr id="2" name="Rectangle 1">
            <a:extLst>
              <a:ext uri="{FF2B5EF4-FFF2-40B4-BE49-F238E27FC236}">
                <a16:creationId xmlns:a16="http://schemas.microsoft.com/office/drawing/2014/main" id="{1A2F878C-E947-47FB-86FD-D23D0917E356}"/>
              </a:ext>
            </a:extLst>
          </p:cNvPr>
          <p:cNvSpPr/>
          <p:nvPr/>
        </p:nvSpPr>
        <p:spPr>
          <a:xfrm>
            <a:off x="312508" y="1693994"/>
            <a:ext cx="7277328" cy="861774"/>
          </a:xfrm>
          <a:prstGeom prst="rect">
            <a:avLst/>
          </a:prstGeom>
        </p:spPr>
        <p:txBody>
          <a:bodyPr wrap="square">
            <a:spAutoFit/>
          </a:bodyPr>
          <a:lstStyle/>
          <a:p>
            <a:pPr lvl="0">
              <a:buSzPts val="1000"/>
            </a:pPr>
            <a:r>
              <a:rPr lang="en-US" sz="1000" dirty="0"/>
              <a:t>The  proposed admin lead (Presidential Task Force Transitional Consultant (PTC) and Technical lead (NIM) will work together and report to the SGF on a regular basis to review key technical issues and decisions needed to be done by the CSC.  </a:t>
            </a:r>
          </a:p>
          <a:p>
            <a:pPr lvl="0">
              <a:buSzPts val="1000"/>
            </a:pPr>
            <a:endParaRPr lang="en-US" sz="1000" dirty="0"/>
          </a:p>
          <a:p>
            <a:pPr lvl="0">
              <a:buSzPts val="1000"/>
            </a:pPr>
            <a:r>
              <a:rPr lang="en-US" sz="1000" dirty="0"/>
              <a:t> It is expected that the finance lead will review budgets and follow-on actions with NIM, DIM  and the Permanent Secretary General Services Office (PSGSO) who is the main and permanent lead with the SGF. Additional staff will support the PTF.</a:t>
            </a: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4180"/>
        <p:cNvGrpSpPr/>
        <p:nvPr/>
      </p:nvGrpSpPr>
      <p:grpSpPr>
        <a:xfrm>
          <a:off x="0" y="0"/>
          <a:ext cx="0" cy="0"/>
          <a:chOff x="0" y="0"/>
          <a:chExt cx="0" cy="0"/>
        </a:xfrm>
      </p:grpSpPr>
      <p:pic>
        <p:nvPicPr>
          <p:cNvPr id="4181" name="Google Shape;4181;p8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182" name="Google Shape;4182;p8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91</a:t>
            </a:fld>
            <a:endParaRPr sz="500" b="0" i="0" u="none" strike="noStrike" cap="none">
              <a:solidFill>
                <a:srgbClr val="161616"/>
              </a:solidFill>
              <a:latin typeface="Arial"/>
              <a:ea typeface="Arial"/>
              <a:cs typeface="Arial"/>
              <a:sym typeface="Arial"/>
            </a:endParaRPr>
          </a:p>
        </p:txBody>
      </p:sp>
      <p:sp>
        <p:nvSpPr>
          <p:cNvPr id="4183" name="Google Shape;4183;p8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184" name="Google Shape;4184;p8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185" name="Google Shape;4185;p8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TRANSITION PLAN</a:t>
            </a:r>
            <a:endParaRPr sz="1800" b="1" i="0" u="none" strike="noStrike" cap="none">
              <a:solidFill>
                <a:srgbClr val="FFFFFF"/>
              </a:solidFill>
              <a:latin typeface="Arial"/>
              <a:ea typeface="Arial"/>
              <a:cs typeface="Arial"/>
              <a:sym typeface="Arial"/>
            </a:endParaRPr>
          </a:p>
        </p:txBody>
      </p:sp>
      <p:cxnSp>
        <p:nvCxnSpPr>
          <p:cNvPr id="4186" name="Google Shape;4186;p8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187" name="Google Shape;4187;p89"/>
          <p:cNvGrpSpPr/>
          <p:nvPr/>
        </p:nvGrpSpPr>
        <p:grpSpPr>
          <a:xfrm>
            <a:off x="1269075" y="3380795"/>
            <a:ext cx="0" cy="0"/>
            <a:chOff x="1269075" y="3380795"/>
            <a:chExt cx="0" cy="0"/>
          </a:xfrm>
        </p:grpSpPr>
        <p:cxnSp>
          <p:nvCxnSpPr>
            <p:cNvPr id="4188" name="Google Shape;4188;p89"/>
            <p:cNvCxnSpPr/>
            <p:nvPr/>
          </p:nvCxnSpPr>
          <p:spPr>
            <a:xfrm>
              <a:off x="1269075" y="3380795"/>
              <a:ext cx="0" cy="0"/>
            </a:xfrm>
            <a:prstGeom prst="straightConnector1">
              <a:avLst/>
            </a:prstGeom>
            <a:noFill/>
            <a:ln>
              <a:noFill/>
            </a:ln>
          </p:spPr>
        </p:cxnSp>
        <p:cxnSp>
          <p:nvCxnSpPr>
            <p:cNvPr id="4189" name="Google Shape;4189;p89"/>
            <p:cNvCxnSpPr/>
            <p:nvPr/>
          </p:nvCxnSpPr>
          <p:spPr>
            <a:xfrm>
              <a:off x="1269075" y="3380795"/>
              <a:ext cx="0" cy="0"/>
            </a:xfrm>
            <a:prstGeom prst="straightConnector1">
              <a:avLst/>
            </a:prstGeom>
            <a:noFill/>
            <a:ln>
              <a:noFill/>
            </a:ln>
          </p:spPr>
        </p:cxnSp>
      </p:grpSp>
      <p:sp>
        <p:nvSpPr>
          <p:cNvPr id="4190" name="Google Shape;4190;p8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4191" name="Google Shape;4191;p89"/>
          <p:cNvGrpSpPr/>
          <p:nvPr/>
        </p:nvGrpSpPr>
        <p:grpSpPr>
          <a:xfrm>
            <a:off x="454885" y="1647493"/>
            <a:ext cx="6859229" cy="3801217"/>
            <a:chOff x="454885" y="2336605"/>
            <a:chExt cx="6859229" cy="3801217"/>
          </a:xfrm>
        </p:grpSpPr>
        <p:sp>
          <p:nvSpPr>
            <p:cNvPr id="4192" name="Google Shape;4192;p89"/>
            <p:cNvSpPr txBox="1"/>
            <p:nvPr/>
          </p:nvSpPr>
          <p:spPr>
            <a:xfrm>
              <a:off x="454885" y="2336605"/>
              <a:ext cx="5574853"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The CSC Secretariat will be expected to do the following:</a:t>
              </a:r>
              <a:endParaRPr sz="1200" b="1" i="1" u="none" strike="noStrike" cap="none">
                <a:solidFill>
                  <a:srgbClr val="175C2C"/>
                </a:solidFill>
                <a:latin typeface="Arial"/>
                <a:ea typeface="Arial"/>
                <a:cs typeface="Arial"/>
                <a:sym typeface="Arial"/>
              </a:endParaRPr>
            </a:p>
          </p:txBody>
        </p:sp>
        <p:sp>
          <p:nvSpPr>
            <p:cNvPr id="4193" name="Google Shape;4193;p89"/>
            <p:cNvSpPr txBox="1"/>
            <p:nvPr/>
          </p:nvSpPr>
          <p:spPr>
            <a:xfrm>
              <a:off x="454886" y="2598392"/>
              <a:ext cx="6859228" cy="3539430"/>
            </a:xfrm>
            <a:prstGeom prst="rect">
              <a:avLst/>
            </a:prstGeom>
            <a:noFill/>
            <a:ln>
              <a:noFill/>
            </a:ln>
          </p:spPr>
          <p:txBody>
            <a:bodyPr spcFirstLastPara="1" wrap="square" lIns="0" tIns="0" rIns="0" bIns="0" anchor="t" anchorCtr="0">
              <a:spAutoFit/>
            </a:bodyPr>
            <a:lstStyle/>
            <a:p>
              <a:pPr marL="225425" marR="0" lvl="0" indent="-225425" algn="l" rtl="0">
                <a:lnSpc>
                  <a:spcPct val="100000"/>
                </a:lnSpc>
                <a:spcBef>
                  <a:spcPts val="0"/>
                </a:spcBef>
                <a:spcAft>
                  <a:spcPts val="0"/>
                </a:spcAft>
                <a:buClr>
                  <a:srgbClr val="000000"/>
                </a:buClr>
                <a:buSzPts val="1000"/>
                <a:buFont typeface="Georgia"/>
                <a:buAutoNum type="arabicPeriod"/>
              </a:pPr>
              <a:r>
                <a:rPr lang="en-US" sz="1000" b="0" i="0" u="none" strike="noStrike" cap="none" dirty="0">
                  <a:solidFill>
                    <a:srgbClr val="000000"/>
                  </a:solidFill>
                  <a:latin typeface="Arial"/>
                  <a:ea typeface="Arial"/>
                  <a:cs typeface="Arial"/>
                  <a:sym typeface="Arial"/>
                </a:rPr>
                <a:t>Assist the SGF/Chairman in coordinating the activities of the CSC.</a:t>
              </a:r>
              <a:endParaRPr sz="1000" b="0" i="0" u="none" strike="noStrike" cap="none" dirty="0">
                <a:solidFill>
                  <a:srgbClr val="000000"/>
                </a:solidFill>
                <a:latin typeface="Arial"/>
                <a:ea typeface="Arial"/>
                <a:cs typeface="Arial"/>
                <a:sym typeface="Arial"/>
              </a:endParaRPr>
            </a:p>
            <a:p>
              <a:pPr marL="225425" marR="0" lvl="0" indent="-225425" algn="l" rtl="0">
                <a:lnSpc>
                  <a:spcPct val="100000"/>
                </a:lnSpc>
                <a:spcBef>
                  <a:spcPts val="0"/>
                </a:spcBef>
                <a:spcAft>
                  <a:spcPts val="0"/>
                </a:spcAft>
                <a:buClr>
                  <a:srgbClr val="000000"/>
                </a:buClr>
                <a:buSzPts val="1000"/>
                <a:buFont typeface="Georgia"/>
                <a:buAutoNum type="arabicPeriod"/>
              </a:pPr>
              <a:r>
                <a:rPr lang="en-US" sz="1000" b="0" i="0" u="none" strike="noStrike" cap="none" dirty="0">
                  <a:solidFill>
                    <a:srgbClr val="000000"/>
                  </a:solidFill>
                  <a:latin typeface="Arial"/>
                  <a:ea typeface="Arial"/>
                  <a:cs typeface="Arial"/>
                  <a:sym typeface="Arial"/>
                </a:rPr>
                <a:t>Support the meeting(s) of the CSC.</a:t>
              </a:r>
              <a:endParaRPr dirty="0"/>
            </a:p>
            <a:p>
              <a:pPr marL="225425" marR="0" lvl="0" indent="-225425" algn="l" rtl="0">
                <a:lnSpc>
                  <a:spcPct val="100000"/>
                </a:lnSpc>
                <a:spcBef>
                  <a:spcPts val="0"/>
                </a:spcBef>
                <a:spcAft>
                  <a:spcPts val="0"/>
                </a:spcAft>
                <a:buClr>
                  <a:srgbClr val="000000"/>
                </a:buClr>
                <a:buSzPts val="1000"/>
                <a:buFont typeface="Georgia"/>
                <a:buAutoNum type="arabicPeriod"/>
              </a:pPr>
              <a:r>
                <a:rPr lang="en-US" sz="1000" b="0" i="0" u="none" strike="noStrike" cap="none" dirty="0">
                  <a:solidFill>
                    <a:srgbClr val="000000"/>
                  </a:solidFill>
                  <a:latin typeface="Arial"/>
                  <a:ea typeface="Arial"/>
                  <a:cs typeface="Arial"/>
                  <a:sym typeface="Arial"/>
                </a:rPr>
                <a:t>Interface with the Bureaucracy in the management of processes, administrative and financial matters as well as engagements with external entities.</a:t>
              </a:r>
              <a:endParaRPr sz="1000" b="0" i="0" u="none" strike="noStrike" cap="none" dirty="0">
                <a:solidFill>
                  <a:srgbClr val="000000"/>
                </a:solidFill>
                <a:latin typeface="Arial"/>
                <a:ea typeface="Arial"/>
                <a:cs typeface="Arial"/>
                <a:sym typeface="Arial"/>
              </a:endParaRPr>
            </a:p>
            <a:p>
              <a:pPr marL="225425" marR="0" lvl="0" indent="-225425" algn="l" rtl="0">
                <a:lnSpc>
                  <a:spcPct val="100000"/>
                </a:lnSpc>
                <a:spcBef>
                  <a:spcPts val="0"/>
                </a:spcBef>
                <a:spcAft>
                  <a:spcPts val="0"/>
                </a:spcAft>
                <a:buClr>
                  <a:srgbClr val="000000"/>
                </a:buClr>
                <a:buSzPts val="1000"/>
                <a:buFont typeface="Georgia"/>
                <a:buAutoNum type="arabicPeriod"/>
              </a:pPr>
              <a:r>
                <a:rPr lang="en-US" sz="1000" b="0" i="0" u="none" strike="noStrike" cap="none" dirty="0">
                  <a:solidFill>
                    <a:srgbClr val="000000"/>
                  </a:solidFill>
                  <a:latin typeface="Arial"/>
                  <a:ea typeface="Arial"/>
                  <a:cs typeface="Arial"/>
                  <a:sym typeface="Arial"/>
                </a:rPr>
                <a:t>Support and advice on current and historical financial transactions related to the PTF.</a:t>
              </a:r>
              <a:endParaRPr dirty="0"/>
            </a:p>
            <a:p>
              <a:pPr marL="225425" marR="0" lvl="0" indent="-225425" algn="l" rtl="0">
                <a:lnSpc>
                  <a:spcPct val="100000"/>
                </a:lnSpc>
                <a:spcBef>
                  <a:spcPts val="0"/>
                </a:spcBef>
                <a:spcAft>
                  <a:spcPts val="0"/>
                </a:spcAft>
                <a:buClr>
                  <a:srgbClr val="000000"/>
                </a:buClr>
                <a:buSzPts val="1000"/>
                <a:buFont typeface="Georgia"/>
                <a:buAutoNum type="arabicPeriod"/>
              </a:pPr>
              <a:r>
                <a:rPr lang="en-US" sz="1000" b="0" i="0" u="none" strike="noStrike" cap="none" dirty="0">
                  <a:solidFill>
                    <a:srgbClr val="000000"/>
                  </a:solidFill>
                  <a:latin typeface="Arial"/>
                  <a:ea typeface="Arial"/>
                  <a:cs typeface="Arial"/>
                  <a:sym typeface="Arial"/>
                </a:rPr>
                <a:t>Support and document engagements with oversight bodies such as National Assembly and the Office of the Auditor General of the Federation.</a:t>
              </a:r>
              <a:endParaRPr dirty="0"/>
            </a:p>
            <a:p>
              <a:pPr marL="225425" marR="0" lvl="0" indent="-225425" algn="l" rtl="0">
                <a:lnSpc>
                  <a:spcPct val="100000"/>
                </a:lnSpc>
                <a:spcBef>
                  <a:spcPts val="0"/>
                </a:spcBef>
                <a:spcAft>
                  <a:spcPts val="0"/>
                </a:spcAft>
                <a:buClr>
                  <a:srgbClr val="000000"/>
                </a:buClr>
                <a:buSzPts val="1000"/>
                <a:buFont typeface="Georgia"/>
                <a:buAutoNum type="arabicPeriod"/>
              </a:pPr>
              <a:r>
                <a:rPr lang="en-US" sz="1000" b="0" i="0" u="none" strike="noStrike" cap="none" dirty="0">
                  <a:solidFill>
                    <a:srgbClr val="000000"/>
                  </a:solidFill>
                  <a:latin typeface="Arial"/>
                  <a:ea typeface="Arial"/>
                  <a:cs typeface="Arial"/>
                  <a:sym typeface="Arial"/>
                </a:rPr>
                <a:t>Support the coordination and finalization of all pending assignments by the PTF within the transition period in a timely manner.</a:t>
              </a:r>
              <a:endParaRPr sz="1000" b="0" i="0" u="none" strike="noStrike" cap="none" dirty="0">
                <a:solidFill>
                  <a:srgbClr val="000000"/>
                </a:solidFill>
                <a:latin typeface="Arial"/>
                <a:ea typeface="Arial"/>
                <a:cs typeface="Arial"/>
                <a:sym typeface="Arial"/>
              </a:endParaRPr>
            </a:p>
            <a:p>
              <a:pPr marL="225425" marR="0" lvl="0" indent="-225425" algn="l" rtl="0">
                <a:lnSpc>
                  <a:spcPct val="100000"/>
                </a:lnSpc>
                <a:spcBef>
                  <a:spcPts val="0"/>
                </a:spcBef>
                <a:spcAft>
                  <a:spcPts val="0"/>
                </a:spcAft>
                <a:buClr>
                  <a:srgbClr val="000000"/>
                </a:buClr>
                <a:buSzPts val="1000"/>
                <a:buFont typeface="Georgia"/>
                <a:buAutoNum type="arabicPeriod"/>
              </a:pPr>
              <a:r>
                <a:rPr lang="en-US" sz="1000" b="0" i="0" u="none" strike="noStrike" cap="none" dirty="0">
                  <a:solidFill>
                    <a:schemeClr val="tx1"/>
                  </a:solidFill>
                  <a:latin typeface="Arial"/>
                  <a:ea typeface="Arial"/>
                  <a:cs typeface="Arial"/>
                  <a:sym typeface="Arial"/>
                </a:rPr>
                <a:t>Coordinate the activities of the MDAs to ensure implementation of activities at the highest quality level to avoid and address bottlenecks in carrying out their duties. This includes activities of the pillars especially point of entry, resource mobilization, financial oversight, case management etc.</a:t>
              </a:r>
              <a:endParaRPr sz="1000" b="0" i="0" u="none" strike="noStrike" cap="none" dirty="0">
                <a:solidFill>
                  <a:schemeClr val="tx1"/>
                </a:solidFill>
                <a:latin typeface="Arial"/>
                <a:ea typeface="Arial"/>
                <a:cs typeface="Arial"/>
                <a:sym typeface="Arial"/>
              </a:endParaRPr>
            </a:p>
            <a:p>
              <a:pPr marL="225425" marR="0" lvl="0" indent="-225425" algn="l" rtl="0">
                <a:lnSpc>
                  <a:spcPct val="100000"/>
                </a:lnSpc>
                <a:spcBef>
                  <a:spcPts val="0"/>
                </a:spcBef>
                <a:spcAft>
                  <a:spcPts val="0"/>
                </a:spcAft>
                <a:buClr>
                  <a:srgbClr val="000000"/>
                </a:buClr>
                <a:buSzPts val="1000"/>
                <a:buFont typeface="Georgia"/>
                <a:buAutoNum type="arabicPeriod"/>
              </a:pPr>
              <a:r>
                <a:rPr lang="en-US" sz="1000" b="0" i="0" u="none" strike="noStrike" cap="none" dirty="0">
                  <a:solidFill>
                    <a:schemeClr val="tx1"/>
                  </a:solidFill>
                  <a:latin typeface="Arial"/>
                  <a:ea typeface="Arial"/>
                  <a:cs typeface="Arial"/>
                  <a:sym typeface="Arial"/>
                </a:rPr>
                <a:t>Engage with all relevant MDAs and in particular with NPHCDA to ensure coordination of vaccine rollout </a:t>
              </a:r>
              <a:endParaRPr sz="1000" b="0" i="0" u="none" strike="noStrike" cap="none" dirty="0">
                <a:solidFill>
                  <a:schemeClr val="tx1"/>
                </a:solidFill>
                <a:latin typeface="Arial"/>
                <a:ea typeface="Arial"/>
                <a:cs typeface="Arial"/>
                <a:sym typeface="Arial"/>
              </a:endParaRPr>
            </a:p>
            <a:p>
              <a:pPr marL="225425" marR="0" lvl="0" indent="-225425" algn="l" rtl="0">
                <a:lnSpc>
                  <a:spcPct val="100000"/>
                </a:lnSpc>
                <a:spcBef>
                  <a:spcPts val="0"/>
                </a:spcBef>
                <a:spcAft>
                  <a:spcPts val="0"/>
                </a:spcAft>
                <a:buClr>
                  <a:srgbClr val="000000"/>
                </a:buClr>
                <a:buSzPts val="1000"/>
                <a:buFont typeface="Georgia"/>
                <a:buAutoNum type="arabicPeriod"/>
              </a:pPr>
              <a:r>
                <a:rPr lang="en-US" sz="1000" b="0" i="0" u="none" strike="noStrike" cap="none" dirty="0">
                  <a:solidFill>
                    <a:schemeClr val="tx1"/>
                  </a:solidFill>
                  <a:latin typeface="Arial"/>
                  <a:ea typeface="Arial"/>
                  <a:cs typeface="Arial"/>
                  <a:sym typeface="Arial"/>
                </a:rPr>
                <a:t>Carry out continuous holistic review of the pandemic response, identify potential issues, recognize gaps/areas of weakness, hold strategic planning sessions with relevant MDAs and redesign/develop new plans.  </a:t>
              </a:r>
              <a:endParaRPr dirty="0">
                <a:solidFill>
                  <a:schemeClr val="tx1"/>
                </a:solidFill>
              </a:endParaRPr>
            </a:p>
            <a:p>
              <a:pPr marL="225425" marR="0" lvl="0" indent="-225425" algn="l" rtl="0">
                <a:lnSpc>
                  <a:spcPct val="100000"/>
                </a:lnSpc>
                <a:spcBef>
                  <a:spcPts val="0"/>
                </a:spcBef>
                <a:spcAft>
                  <a:spcPts val="0"/>
                </a:spcAft>
                <a:buClr>
                  <a:srgbClr val="000000"/>
                </a:buClr>
                <a:buSzPts val="1000"/>
                <a:buFont typeface="Georgia"/>
                <a:buAutoNum type="arabicPeriod"/>
              </a:pPr>
              <a:r>
                <a:rPr lang="en-US" sz="1000" b="0" i="0" u="none" strike="noStrike" cap="none" dirty="0">
                  <a:solidFill>
                    <a:schemeClr val="tx1"/>
                  </a:solidFill>
                  <a:latin typeface="Arial"/>
                  <a:ea typeface="Arial"/>
                  <a:cs typeface="Arial"/>
                  <a:sym typeface="Arial"/>
                </a:rPr>
                <a:t>Supervise the transfer of responsibilities and resources where applicable back to MDAs as outlined in the transition matrix (attachment 1)</a:t>
              </a:r>
              <a:endParaRPr sz="1000" b="0" i="0" u="none" strike="noStrike" cap="none" dirty="0">
                <a:solidFill>
                  <a:schemeClr val="tx1"/>
                </a:solidFill>
                <a:latin typeface="Arial"/>
                <a:ea typeface="Arial"/>
                <a:cs typeface="Arial"/>
                <a:sym typeface="Arial"/>
              </a:endParaRPr>
            </a:p>
            <a:p>
              <a:pPr marL="225425" marR="0" lvl="0" indent="-225425" algn="l" rtl="0">
                <a:lnSpc>
                  <a:spcPct val="100000"/>
                </a:lnSpc>
                <a:spcBef>
                  <a:spcPts val="0"/>
                </a:spcBef>
                <a:spcAft>
                  <a:spcPts val="0"/>
                </a:spcAft>
                <a:buClr>
                  <a:srgbClr val="000000"/>
                </a:buClr>
                <a:buSzPts val="1000"/>
                <a:buFont typeface="Georgia"/>
                <a:buAutoNum type="arabicPeriod"/>
              </a:pPr>
              <a:r>
                <a:rPr lang="en-US" sz="1000" b="0" i="0" u="none" strike="noStrike" cap="none" dirty="0">
                  <a:solidFill>
                    <a:schemeClr val="tx1"/>
                  </a:solidFill>
                  <a:latin typeface="Arial"/>
                  <a:ea typeface="Arial"/>
                  <a:cs typeface="Arial"/>
                  <a:sym typeface="Arial"/>
                </a:rPr>
                <a:t>Provide continuous planning, implementation, monitoring and coordination support at institutional, administrative, financial, and technical levels to the CSC</a:t>
              </a:r>
              <a:endParaRPr dirty="0">
                <a:solidFill>
                  <a:schemeClr val="tx1"/>
                </a:solidFill>
              </a:endParaRPr>
            </a:p>
            <a:p>
              <a:pPr marL="225425" marR="0" lvl="0" indent="-225425" algn="l" rtl="0">
                <a:lnSpc>
                  <a:spcPct val="100000"/>
                </a:lnSpc>
                <a:spcBef>
                  <a:spcPts val="0"/>
                </a:spcBef>
                <a:spcAft>
                  <a:spcPts val="0"/>
                </a:spcAft>
                <a:buClr>
                  <a:srgbClr val="000000"/>
                </a:buClr>
                <a:buSzPts val="1000"/>
                <a:buFont typeface="Georgia"/>
                <a:buAutoNum type="arabicPeriod"/>
              </a:pPr>
              <a:r>
                <a:rPr lang="en-US" sz="1000" b="0" i="0" u="none" strike="noStrike" cap="none" dirty="0">
                  <a:solidFill>
                    <a:schemeClr val="tx1"/>
                  </a:solidFill>
                  <a:latin typeface="Arial"/>
                  <a:ea typeface="Arial"/>
                  <a:cs typeface="Arial"/>
                  <a:sym typeface="Arial"/>
                </a:rPr>
                <a:t>Serve as the operational arm of the CSC through the coordination and monitoring of activities carried out by MDAs and providing necessary linkages for the operations of the various health and non-health MDAs at the national level; </a:t>
              </a:r>
              <a:endParaRPr dirty="0">
                <a:solidFill>
                  <a:schemeClr val="tx1"/>
                </a:solidFill>
              </a:endParaRPr>
            </a:p>
            <a:p>
              <a:pPr marL="225425" marR="0" lvl="0" indent="-225425" algn="l" rtl="0">
                <a:lnSpc>
                  <a:spcPct val="100000"/>
                </a:lnSpc>
                <a:spcBef>
                  <a:spcPts val="0"/>
                </a:spcBef>
                <a:spcAft>
                  <a:spcPts val="0"/>
                </a:spcAft>
                <a:buClr>
                  <a:srgbClr val="000000"/>
                </a:buClr>
                <a:buSzPts val="1000"/>
                <a:buFont typeface="Georgia"/>
                <a:buAutoNum type="arabicPeriod"/>
              </a:pPr>
              <a:r>
                <a:rPr lang="en-US" sz="1000" dirty="0">
                  <a:solidFill>
                    <a:schemeClr val="tx1"/>
                  </a:solidFill>
                </a:rPr>
                <a:t>Keep</a:t>
              </a:r>
              <a:r>
                <a:rPr lang="en-US" sz="1000" b="0" i="0" u="none" strike="noStrike" cap="none" dirty="0">
                  <a:solidFill>
                    <a:schemeClr val="tx1"/>
                  </a:solidFill>
                  <a:latin typeface="Arial"/>
                  <a:ea typeface="Arial"/>
                  <a:cs typeface="Arial"/>
                  <a:sym typeface="Arial"/>
                </a:rPr>
                <a:t> the CSC updated on the implementation of key activities, </a:t>
              </a:r>
              <a:r>
                <a:rPr lang="en-US" sz="1000" b="0" i="0" u="none" strike="noStrike" cap="none" dirty="0">
                  <a:solidFill>
                    <a:srgbClr val="000000"/>
                  </a:solidFill>
                  <a:latin typeface="Arial"/>
                  <a:ea typeface="Arial"/>
                  <a:cs typeface="Arial"/>
                  <a:sym typeface="Arial"/>
                </a:rPr>
                <a:t>the pandemic situation and on any major challenges.</a:t>
              </a:r>
              <a:endParaRPr dirty="0"/>
            </a:p>
            <a:p>
              <a:pPr marL="225425" marR="0" lvl="0" indent="-225425" algn="l" rtl="0">
                <a:lnSpc>
                  <a:spcPct val="100000"/>
                </a:lnSpc>
                <a:spcBef>
                  <a:spcPts val="0"/>
                </a:spcBef>
                <a:spcAft>
                  <a:spcPts val="0"/>
                </a:spcAft>
                <a:buClr>
                  <a:schemeClr val="dk1"/>
                </a:buClr>
                <a:buSzPts val="1000"/>
                <a:buFont typeface="Arial"/>
                <a:buNone/>
              </a:pPr>
              <a:endParaRPr sz="1000" b="0" i="0" u="none" strike="noStrike" cap="none" dirty="0">
                <a:solidFill>
                  <a:srgbClr val="000000"/>
                </a:solidFill>
                <a:latin typeface="Arial"/>
                <a:ea typeface="Arial"/>
                <a:cs typeface="Arial"/>
                <a:sym typeface="Arial"/>
              </a:endParaRPr>
            </a:p>
          </p:txBody>
        </p:sp>
        <p:cxnSp>
          <p:nvCxnSpPr>
            <p:cNvPr id="4194" name="Google Shape;4194;p89"/>
            <p:cNvCxnSpPr/>
            <p:nvPr/>
          </p:nvCxnSpPr>
          <p:spPr>
            <a:xfrm>
              <a:off x="468394" y="2542980"/>
              <a:ext cx="6689833" cy="0"/>
            </a:xfrm>
            <a:prstGeom prst="straightConnector1">
              <a:avLst/>
            </a:prstGeom>
            <a:noFill/>
            <a:ln w="12700" cap="sq" cmpd="sng">
              <a:solidFill>
                <a:srgbClr val="175C2C"/>
              </a:solidFill>
              <a:prstDash val="solid"/>
              <a:round/>
              <a:headEnd type="none" w="sm" len="sm"/>
              <a:tailEnd type="none" w="sm" len="sm"/>
            </a:ln>
          </p:spPr>
        </p:cxnSp>
      </p:grpSp>
      <p:pic>
        <p:nvPicPr>
          <p:cNvPr id="4195" name="Google Shape;4195;p89"/>
          <p:cNvPicPr preferRelativeResize="0"/>
          <p:nvPr/>
        </p:nvPicPr>
        <p:blipFill rotWithShape="1">
          <a:blip r:embed="rId4">
            <a:alphaModFix/>
          </a:blip>
          <a:srcRect/>
          <a:stretch/>
        </p:blipFill>
        <p:spPr>
          <a:xfrm>
            <a:off x="7027863" y="5780088"/>
            <a:ext cx="9525" cy="4762"/>
          </a:xfrm>
          <a:prstGeom prst="rect">
            <a:avLst/>
          </a:prstGeom>
          <a:noFill/>
          <a:ln>
            <a:noFill/>
          </a:ln>
        </p:spPr>
      </p:pic>
      <p:pic>
        <p:nvPicPr>
          <p:cNvPr id="4196" name="Google Shape;4196;p89"/>
          <p:cNvPicPr preferRelativeResize="0"/>
          <p:nvPr/>
        </p:nvPicPr>
        <p:blipFill rotWithShape="1">
          <a:blip r:embed="rId5">
            <a:alphaModFix/>
          </a:blip>
          <a:srcRect/>
          <a:stretch/>
        </p:blipFill>
        <p:spPr>
          <a:xfrm>
            <a:off x="7073900" y="7553325"/>
            <a:ext cx="4763" cy="4763"/>
          </a:xfrm>
          <a:prstGeom prst="rect">
            <a:avLst/>
          </a:prstGeom>
          <a:noFill/>
          <a:ln>
            <a:noFill/>
          </a:ln>
        </p:spPr>
      </p:pic>
      <p:grpSp>
        <p:nvGrpSpPr>
          <p:cNvPr id="4197" name="Google Shape;4197;p89"/>
          <p:cNvGrpSpPr/>
          <p:nvPr/>
        </p:nvGrpSpPr>
        <p:grpSpPr>
          <a:xfrm>
            <a:off x="454885" y="5349081"/>
            <a:ext cx="6859229" cy="2108446"/>
            <a:chOff x="454885" y="2336605"/>
            <a:chExt cx="6859229" cy="2108446"/>
          </a:xfrm>
        </p:grpSpPr>
        <p:sp>
          <p:nvSpPr>
            <p:cNvPr id="4198" name="Google Shape;4198;p89"/>
            <p:cNvSpPr txBox="1"/>
            <p:nvPr/>
          </p:nvSpPr>
          <p:spPr>
            <a:xfrm>
              <a:off x="454885" y="2336605"/>
              <a:ext cx="5574853"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State Level Transition</a:t>
              </a:r>
              <a:endParaRPr sz="1200" b="1" i="1" u="none" strike="noStrike" cap="none">
                <a:solidFill>
                  <a:srgbClr val="175C2C"/>
                </a:solidFill>
                <a:latin typeface="Arial"/>
                <a:ea typeface="Arial"/>
                <a:cs typeface="Arial"/>
                <a:sym typeface="Arial"/>
              </a:endParaRPr>
            </a:p>
          </p:txBody>
        </p:sp>
        <p:sp>
          <p:nvSpPr>
            <p:cNvPr id="4199" name="Google Shape;4199;p89"/>
            <p:cNvSpPr txBox="1"/>
            <p:nvPr/>
          </p:nvSpPr>
          <p:spPr>
            <a:xfrm>
              <a:off x="454886" y="2598392"/>
              <a:ext cx="6859228" cy="184665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Transition of assets and responsibilities from National to State and from temporary activities/ systems to permanents ones will be key to ensuring maintenance of </a:t>
              </a:r>
              <a:r>
                <a:rPr lang="en-US" sz="1000" b="0" i="0" u="none" strike="noStrike" cap="none" dirty="0">
                  <a:solidFill>
                    <a:schemeClr val="tx1"/>
                  </a:solidFill>
                  <a:latin typeface="Arial"/>
                  <a:ea typeface="Arial"/>
                  <a:cs typeface="Arial"/>
                  <a:sym typeface="Arial"/>
                </a:rPr>
                <a:t>more permanent structures that can respond to the ongoing COVID-19 pandemic and future epidemics/outbreaks. </a:t>
              </a:r>
              <a:endParaRPr dirty="0">
                <a:solidFill>
                  <a:schemeClr val="tx1"/>
                </a:solidFill>
              </a:endParaRPr>
            </a:p>
            <a:p>
              <a:pPr marL="0" marR="0" lvl="0" indent="0" algn="l" rtl="0">
                <a:lnSpc>
                  <a:spcPct val="100000"/>
                </a:lnSpc>
                <a:spcBef>
                  <a:spcPts val="0"/>
                </a:spcBef>
                <a:spcAft>
                  <a:spcPts val="0"/>
                </a:spcAft>
                <a:buClr>
                  <a:schemeClr val="dk1"/>
                </a:buClr>
                <a:buSzPts val="1000"/>
                <a:buFont typeface="Arial"/>
                <a:buNone/>
              </a:pPr>
              <a:endParaRPr sz="1000" b="0" i="0" u="none" strike="noStrike" cap="none" dirty="0">
                <a:solidFill>
                  <a:schemeClr val="tx1"/>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chemeClr val="tx1"/>
                  </a:solidFill>
                  <a:latin typeface="Arial"/>
                  <a:ea typeface="Arial"/>
                  <a:cs typeface="Arial"/>
                  <a:sym typeface="Arial"/>
                </a:rPr>
                <a:t>At the state level, the priority is to relocate the equipment and infrastructure in the various temporary isolation centers built either by the government or by the private sector into existing public health </a:t>
              </a:r>
              <a:r>
                <a:rPr lang="en-US" sz="1000" b="0" i="0" u="none" strike="noStrike" cap="none" dirty="0">
                  <a:solidFill>
                    <a:srgbClr val="000000"/>
                  </a:solidFill>
                  <a:latin typeface="Arial"/>
                  <a:ea typeface="Arial"/>
                  <a:cs typeface="Arial"/>
                  <a:sym typeface="Arial"/>
                </a:rPr>
                <a:t>facilities. Ultimately, it is envisaged that each of the states will have a well-equipped Isolation Centre and a publicly owned molecular laboratory, thus improving the readiness of each State to quickly respond to a potential second wave and future disease outbreaks.</a:t>
              </a:r>
              <a:endParaRPr dirty="0"/>
            </a:p>
            <a:p>
              <a:pPr marL="0" marR="0" lvl="0" indent="0" algn="l" rtl="0">
                <a:lnSpc>
                  <a:spcPct val="100000"/>
                </a:lnSpc>
                <a:spcBef>
                  <a:spcPts val="0"/>
                </a:spcBef>
                <a:spcAft>
                  <a:spcPts val="0"/>
                </a:spcAft>
                <a:buClr>
                  <a:schemeClr val="dk1"/>
                </a:buClr>
                <a:buSzPts val="1000"/>
                <a:buFont typeface="Arial"/>
                <a:buNone/>
              </a:pPr>
              <a:endParaRPr sz="10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CSC in collaboration with the Nigeria Governors Forum (NGF) will also firm up its ongoing activities to institute accountability mechanisms in each of the States for effective monitoring of all COVID-19 funds received by the State Governments.</a:t>
              </a:r>
              <a:endParaRPr dirty="0"/>
            </a:p>
          </p:txBody>
        </p:sp>
        <p:cxnSp>
          <p:nvCxnSpPr>
            <p:cNvPr id="4200" name="Google Shape;4200;p89"/>
            <p:cNvCxnSpPr/>
            <p:nvPr/>
          </p:nvCxnSpPr>
          <p:spPr>
            <a:xfrm>
              <a:off x="468394" y="2542980"/>
              <a:ext cx="6689833"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Shape 4205"/>
        <p:cNvGrpSpPr/>
        <p:nvPr/>
      </p:nvGrpSpPr>
      <p:grpSpPr>
        <a:xfrm>
          <a:off x="0" y="0"/>
          <a:ext cx="0" cy="0"/>
          <a:chOff x="0" y="0"/>
          <a:chExt cx="0" cy="0"/>
        </a:xfrm>
      </p:grpSpPr>
      <p:pic>
        <p:nvPicPr>
          <p:cNvPr id="4206" name="Google Shape;4206;p9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207" name="Google Shape;4207;p9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92</a:t>
            </a:fld>
            <a:endParaRPr sz="500" b="0" i="0" u="none" strike="noStrike" cap="none">
              <a:solidFill>
                <a:srgbClr val="161616"/>
              </a:solidFill>
              <a:latin typeface="Arial"/>
              <a:ea typeface="Arial"/>
              <a:cs typeface="Arial"/>
              <a:sym typeface="Arial"/>
            </a:endParaRPr>
          </a:p>
        </p:txBody>
      </p:sp>
      <p:sp>
        <p:nvSpPr>
          <p:cNvPr id="4208" name="Google Shape;4208;p9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209" name="Google Shape;4209;p9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210" name="Google Shape;4210;p9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dirty="0">
                <a:solidFill>
                  <a:srgbClr val="FFFFFF"/>
                </a:solidFill>
                <a:latin typeface="Arial"/>
                <a:ea typeface="Arial"/>
                <a:cs typeface="Arial"/>
                <a:sym typeface="Arial"/>
              </a:rPr>
              <a:t>TRANSITION PLAN</a:t>
            </a:r>
            <a:endParaRPr sz="1800" b="1" i="0" u="none" strike="noStrike" cap="none" dirty="0">
              <a:solidFill>
                <a:srgbClr val="FFFFFF"/>
              </a:solidFill>
              <a:latin typeface="Arial"/>
              <a:ea typeface="Arial"/>
              <a:cs typeface="Arial"/>
              <a:sym typeface="Arial"/>
            </a:endParaRPr>
          </a:p>
        </p:txBody>
      </p:sp>
      <p:cxnSp>
        <p:nvCxnSpPr>
          <p:cNvPr id="4211" name="Google Shape;4211;p9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212" name="Google Shape;4212;p90"/>
          <p:cNvGrpSpPr/>
          <p:nvPr/>
        </p:nvGrpSpPr>
        <p:grpSpPr>
          <a:xfrm>
            <a:off x="1269075" y="3380795"/>
            <a:ext cx="0" cy="0"/>
            <a:chOff x="1269075" y="3380795"/>
            <a:chExt cx="0" cy="0"/>
          </a:xfrm>
        </p:grpSpPr>
        <p:cxnSp>
          <p:nvCxnSpPr>
            <p:cNvPr id="4213" name="Google Shape;4213;p90"/>
            <p:cNvCxnSpPr/>
            <p:nvPr/>
          </p:nvCxnSpPr>
          <p:spPr>
            <a:xfrm>
              <a:off x="1269075" y="3380795"/>
              <a:ext cx="0" cy="0"/>
            </a:xfrm>
            <a:prstGeom prst="straightConnector1">
              <a:avLst/>
            </a:prstGeom>
            <a:noFill/>
            <a:ln>
              <a:noFill/>
            </a:ln>
          </p:spPr>
        </p:cxnSp>
        <p:cxnSp>
          <p:nvCxnSpPr>
            <p:cNvPr id="4214" name="Google Shape;4214;p90"/>
            <p:cNvCxnSpPr/>
            <p:nvPr/>
          </p:nvCxnSpPr>
          <p:spPr>
            <a:xfrm>
              <a:off x="1269075" y="3380795"/>
              <a:ext cx="0" cy="0"/>
            </a:xfrm>
            <a:prstGeom prst="straightConnector1">
              <a:avLst/>
            </a:prstGeom>
            <a:noFill/>
            <a:ln>
              <a:noFill/>
            </a:ln>
          </p:spPr>
        </p:cxnSp>
      </p:grpSp>
      <p:sp>
        <p:nvSpPr>
          <p:cNvPr id="4215" name="Google Shape;4215;p9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pic>
        <p:nvPicPr>
          <p:cNvPr id="4216" name="Google Shape;4216;p90"/>
          <p:cNvPicPr preferRelativeResize="0"/>
          <p:nvPr/>
        </p:nvPicPr>
        <p:blipFill rotWithShape="1">
          <a:blip r:embed="rId4">
            <a:alphaModFix/>
          </a:blip>
          <a:srcRect/>
          <a:stretch/>
        </p:blipFill>
        <p:spPr>
          <a:xfrm>
            <a:off x="7027863" y="5780088"/>
            <a:ext cx="9525" cy="4762"/>
          </a:xfrm>
          <a:prstGeom prst="rect">
            <a:avLst/>
          </a:prstGeom>
          <a:noFill/>
          <a:ln>
            <a:noFill/>
          </a:ln>
        </p:spPr>
      </p:pic>
      <p:pic>
        <p:nvPicPr>
          <p:cNvPr id="4217" name="Google Shape;4217;p90"/>
          <p:cNvPicPr preferRelativeResize="0"/>
          <p:nvPr/>
        </p:nvPicPr>
        <p:blipFill rotWithShape="1">
          <a:blip r:embed="rId5">
            <a:alphaModFix/>
          </a:blip>
          <a:srcRect/>
          <a:stretch/>
        </p:blipFill>
        <p:spPr>
          <a:xfrm>
            <a:off x="7073900" y="7553325"/>
            <a:ext cx="4763" cy="4763"/>
          </a:xfrm>
          <a:prstGeom prst="rect">
            <a:avLst/>
          </a:prstGeom>
          <a:noFill/>
          <a:ln>
            <a:noFill/>
          </a:ln>
        </p:spPr>
      </p:pic>
      <p:grpSp>
        <p:nvGrpSpPr>
          <p:cNvPr id="4218" name="Google Shape;4218;p90"/>
          <p:cNvGrpSpPr/>
          <p:nvPr/>
        </p:nvGrpSpPr>
        <p:grpSpPr>
          <a:xfrm>
            <a:off x="468394" y="1509267"/>
            <a:ext cx="6859229" cy="415675"/>
            <a:chOff x="454885" y="2336605"/>
            <a:chExt cx="6859229" cy="415675"/>
          </a:xfrm>
        </p:grpSpPr>
        <p:sp>
          <p:nvSpPr>
            <p:cNvPr id="4219" name="Google Shape;4219;p90"/>
            <p:cNvSpPr txBox="1"/>
            <p:nvPr/>
          </p:nvSpPr>
          <p:spPr>
            <a:xfrm>
              <a:off x="454885" y="2336605"/>
              <a:ext cx="5574853"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CSC Transition Matric Activities</a:t>
              </a:r>
              <a:endParaRPr sz="1200" b="1" i="1" u="none" strike="noStrike" cap="none">
                <a:solidFill>
                  <a:srgbClr val="175C2C"/>
                </a:solidFill>
                <a:latin typeface="Arial"/>
                <a:ea typeface="Arial"/>
                <a:cs typeface="Arial"/>
                <a:sym typeface="Arial"/>
              </a:endParaRPr>
            </a:p>
          </p:txBody>
        </p:sp>
        <p:sp>
          <p:nvSpPr>
            <p:cNvPr id="4220" name="Google Shape;4220;p90"/>
            <p:cNvSpPr txBox="1"/>
            <p:nvPr/>
          </p:nvSpPr>
          <p:spPr>
            <a:xfrm>
              <a:off x="454886" y="2598392"/>
              <a:ext cx="6859228" cy="15388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Details of activities and expectations of the MDAs are listed in the table below</a:t>
              </a:r>
              <a:endParaRPr dirty="0"/>
            </a:p>
          </p:txBody>
        </p:sp>
        <p:cxnSp>
          <p:nvCxnSpPr>
            <p:cNvPr id="4221" name="Google Shape;4221;p90"/>
            <p:cNvCxnSpPr/>
            <p:nvPr/>
          </p:nvCxnSpPr>
          <p:spPr>
            <a:xfrm>
              <a:off x="468394" y="2542980"/>
              <a:ext cx="6689833" cy="0"/>
            </a:xfrm>
            <a:prstGeom prst="straightConnector1">
              <a:avLst/>
            </a:prstGeom>
            <a:noFill/>
            <a:ln w="12700" cap="sq" cmpd="sng">
              <a:solidFill>
                <a:srgbClr val="175C2C"/>
              </a:solidFill>
              <a:prstDash val="solid"/>
              <a:round/>
              <a:headEnd type="none" w="sm" len="sm"/>
              <a:tailEnd type="none" w="sm" len="sm"/>
            </a:ln>
          </p:spPr>
        </p:cxnSp>
      </p:grpSp>
      <p:graphicFrame>
        <p:nvGraphicFramePr>
          <p:cNvPr id="20" name="Google Shape;4240;p91">
            <a:extLst>
              <a:ext uri="{FF2B5EF4-FFF2-40B4-BE49-F238E27FC236}">
                <a16:creationId xmlns:a16="http://schemas.microsoft.com/office/drawing/2014/main" id="{FBFC7339-7252-439E-BC86-AEEF04843B79}"/>
              </a:ext>
            </a:extLst>
          </p:cNvPr>
          <p:cNvGraphicFramePr/>
          <p:nvPr>
            <p:extLst>
              <p:ext uri="{D42A27DB-BD31-4B8C-83A1-F6EECF244321}">
                <p14:modId xmlns:p14="http://schemas.microsoft.com/office/powerpoint/2010/main" val="3761465951"/>
              </p:ext>
            </p:extLst>
          </p:nvPr>
        </p:nvGraphicFramePr>
        <p:xfrm>
          <a:off x="275724" y="2072797"/>
          <a:ext cx="7037400" cy="6798730"/>
        </p:xfrm>
        <a:graphic>
          <a:graphicData uri="http://schemas.openxmlformats.org/drawingml/2006/table">
            <a:tbl>
              <a:tblPr firstRow="1" firstCol="1" bandRow="1">
                <a:noFill/>
                <a:tableStyleId>{FF75322B-DABF-467D-BC40-7EAB2D41CF18}</a:tableStyleId>
              </a:tblPr>
              <a:tblGrid>
                <a:gridCol w="915123">
                  <a:extLst>
                    <a:ext uri="{9D8B030D-6E8A-4147-A177-3AD203B41FA5}">
                      <a16:colId xmlns:a16="http://schemas.microsoft.com/office/drawing/2014/main" val="20000"/>
                    </a:ext>
                  </a:extLst>
                </a:gridCol>
                <a:gridCol w="889744">
                  <a:extLst>
                    <a:ext uri="{9D8B030D-6E8A-4147-A177-3AD203B41FA5}">
                      <a16:colId xmlns:a16="http://schemas.microsoft.com/office/drawing/2014/main" val="20001"/>
                    </a:ext>
                  </a:extLst>
                </a:gridCol>
                <a:gridCol w="1007166">
                  <a:extLst>
                    <a:ext uri="{9D8B030D-6E8A-4147-A177-3AD203B41FA5}">
                      <a16:colId xmlns:a16="http://schemas.microsoft.com/office/drawing/2014/main" val="20002"/>
                    </a:ext>
                  </a:extLst>
                </a:gridCol>
                <a:gridCol w="1742660">
                  <a:extLst>
                    <a:ext uri="{9D8B030D-6E8A-4147-A177-3AD203B41FA5}">
                      <a16:colId xmlns:a16="http://schemas.microsoft.com/office/drawing/2014/main" val="20003"/>
                    </a:ext>
                  </a:extLst>
                </a:gridCol>
                <a:gridCol w="1391479">
                  <a:extLst>
                    <a:ext uri="{9D8B030D-6E8A-4147-A177-3AD203B41FA5}">
                      <a16:colId xmlns:a16="http://schemas.microsoft.com/office/drawing/2014/main" val="20004"/>
                    </a:ext>
                  </a:extLst>
                </a:gridCol>
                <a:gridCol w="1091228">
                  <a:extLst>
                    <a:ext uri="{9D8B030D-6E8A-4147-A177-3AD203B41FA5}">
                      <a16:colId xmlns:a16="http://schemas.microsoft.com/office/drawing/2014/main" val="20005"/>
                    </a:ext>
                  </a:extLst>
                </a:gridCol>
              </a:tblGrid>
              <a:tr h="406425">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Pillar / Working Group</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MDAs</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Goal</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Critical Assets/Structures for Transition</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Priority Actions to be Transitioned </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dirty="0">
                          <a:latin typeface="Arial"/>
                          <a:ea typeface="Arial"/>
                          <a:cs typeface="Arial"/>
                          <a:sym typeface="Arial"/>
                        </a:rPr>
                        <a:t>Responsible MDA Post PTF</a:t>
                      </a:r>
                      <a:endParaRPr sz="1000" dirty="0">
                        <a:latin typeface="Arial"/>
                        <a:ea typeface="Arial"/>
                        <a:cs typeface="Arial"/>
                        <a:sym typeface="Arial"/>
                      </a:endParaRPr>
                    </a:p>
                  </a:txBody>
                  <a:tcPr marL="66600" marR="66600" marT="0" marB="0" anchor="ctr">
                    <a:solidFill>
                      <a:srgbClr val="008751"/>
                    </a:solidFill>
                  </a:tcPr>
                </a:tc>
                <a:extLst>
                  <a:ext uri="{0D108BD9-81ED-4DB2-BD59-A6C34878D82A}">
                    <a16:rowId xmlns:a16="http://schemas.microsoft.com/office/drawing/2014/main" val="10000"/>
                  </a:ext>
                </a:extLst>
              </a:tr>
              <a:tr h="1030325">
                <a:tc rowSpan="5">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Case Management</a:t>
                      </a:r>
                      <a:endParaRPr sz="1000" dirty="0">
                        <a:latin typeface="Arial"/>
                        <a:ea typeface="Arial"/>
                        <a:cs typeface="Arial"/>
                        <a:sym typeface="Arial"/>
                      </a:endParaRPr>
                    </a:p>
                  </a:txBody>
                  <a:tcPr marL="66600" marR="66600" marT="0" marB="0" anchor="ctr">
                    <a:solidFill>
                      <a:srgbClr val="595959"/>
                    </a:solidFill>
                  </a:tcPr>
                </a:tc>
                <a:tc rowSpan="5">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Department of Hospital Services, Federal Ministry of Health (DHS- FMOH) </a:t>
                      </a:r>
                      <a:endParaRPr sz="1000" dirty="0">
                        <a:latin typeface="Arial"/>
                        <a:ea typeface="Arial"/>
                        <a:cs typeface="Arial"/>
                        <a:sym typeface="Arial"/>
                      </a:endParaRPr>
                    </a:p>
                  </a:txBody>
                  <a:tcPr marL="68575" marR="68575" marT="0" marB="0" anchor="ctr">
                    <a:solidFill>
                      <a:srgbClr val="FFB086"/>
                    </a:solidFill>
                  </a:tcPr>
                </a:tc>
                <a:tc rowSpan="5">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Mitigating the health impact of COVID-19 pandemic in Nigeria by reducing morbidity and mortality through early diagnosis, timely evacuation and treatment of confirmed cases in line with global best practices.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Standalone treatment &amp; Isolation centers with various equipment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Nationwide audit and transfer/handover of the standalone sites to state governments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State ministries of Health (SMOH) and Federal Ministries of Health</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116030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Critical supplies such as Personal Protective Equipment, Isolation/Treatment centers, Ambulances, dialyzers and ICU beds in the Federal Tertiary Health Institutions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Inventory database for critical health infrastructure available at the Federal Tertiary Health Institutions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Department of Hospital Services Federal Ministry of Health (DHS- FMOH) </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1290275">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Mobenzi platform approved by the Federal Ministry of Health as a tool for patient level data collection, collation, summarization, analysis and dissemination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Formal evaluation of Mobenzi EMR and institutionalization of suitable EMR for case management of highly infectious diseases</a:t>
                      </a:r>
                      <a:endParaRPr sz="1000">
                        <a:latin typeface="Arial"/>
                        <a:ea typeface="Arial"/>
                        <a:cs typeface="Arial"/>
                        <a:sym typeface="Arial"/>
                      </a:endParaRPr>
                    </a:p>
                  </a:txBody>
                  <a:tcPr marL="68575" marR="68575" marT="0" marB="0" anchor="ctr">
                    <a:solidFill>
                      <a:srgbClr val="FFB086"/>
                    </a:solidFill>
                  </a:tcPr>
                </a:tc>
                <a:tc rowSpan="3">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DHS-FMOH</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1290275">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Rapid Response Communication channel/Coordination Mechanism with the CMDs and MDs of all FTHIs for all Level III treatment facilities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Sustain </a:t>
                      </a:r>
                      <a:r>
                        <a:rPr lang="en-US" sz="1000" b="1">
                          <a:solidFill>
                            <a:srgbClr val="000000"/>
                          </a:solidFill>
                          <a:latin typeface="Arial"/>
                          <a:ea typeface="Arial"/>
                          <a:cs typeface="Arial"/>
                          <a:sym typeface="Arial"/>
                        </a:rPr>
                        <a:t>FTHI/Facility Level III Coordination Mechanism</a:t>
                      </a:r>
                      <a:r>
                        <a:rPr lang="en-US" sz="1000">
                          <a:solidFill>
                            <a:srgbClr val="000000"/>
                          </a:solidFill>
                          <a:latin typeface="Arial"/>
                          <a:ea typeface="Arial"/>
                          <a:cs typeface="Arial"/>
                          <a:sym typeface="Arial"/>
                        </a:rPr>
                        <a:t> to monitor COVID-19 case management at the level III facilities </a:t>
                      </a:r>
                      <a:endParaRPr sz="1000">
                        <a:latin typeface="Arial"/>
                        <a:ea typeface="Arial"/>
                        <a:cs typeface="Arial"/>
                        <a:sym typeface="Arial"/>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4"/>
                  </a:ext>
                </a:extLst>
              </a:tr>
              <a:tr h="1550225">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Establishment of the Community of Practice (COP) for COVID-19, as part of the functions of the Hospital Response Committee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Designation of desk officer to sustain the CoP for COVID-19 case management and provide secretariat function for the partners coordination mechanism</a:t>
                      </a:r>
                      <a:endParaRPr sz="1000" dirty="0">
                        <a:latin typeface="Arial"/>
                        <a:ea typeface="Arial"/>
                        <a:cs typeface="Arial"/>
                        <a:sym typeface="Arial"/>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5"/>
                  </a:ext>
                </a:extLst>
              </a:tr>
            </a:tbl>
          </a:graphicData>
        </a:graphic>
      </p:graphicFrame>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Shape 4205"/>
        <p:cNvGrpSpPr/>
        <p:nvPr/>
      </p:nvGrpSpPr>
      <p:grpSpPr>
        <a:xfrm>
          <a:off x="0" y="0"/>
          <a:ext cx="0" cy="0"/>
          <a:chOff x="0" y="0"/>
          <a:chExt cx="0" cy="0"/>
        </a:xfrm>
      </p:grpSpPr>
      <p:pic>
        <p:nvPicPr>
          <p:cNvPr id="4206" name="Google Shape;4206;p9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207" name="Google Shape;4207;p9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93</a:t>
            </a:fld>
            <a:endParaRPr sz="500" b="0" i="0" u="none" strike="noStrike" cap="none">
              <a:solidFill>
                <a:srgbClr val="161616"/>
              </a:solidFill>
              <a:latin typeface="Arial"/>
              <a:ea typeface="Arial"/>
              <a:cs typeface="Arial"/>
              <a:sym typeface="Arial"/>
            </a:endParaRPr>
          </a:p>
        </p:txBody>
      </p:sp>
      <p:sp>
        <p:nvSpPr>
          <p:cNvPr id="4208" name="Google Shape;4208;p9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209" name="Google Shape;4209;p9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210" name="Google Shape;4210;p9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dirty="0">
                <a:solidFill>
                  <a:srgbClr val="FFFFFF"/>
                </a:solidFill>
                <a:latin typeface="Arial"/>
                <a:ea typeface="Arial"/>
                <a:cs typeface="Arial"/>
                <a:sym typeface="Arial"/>
              </a:rPr>
              <a:t>TRANSITION PLAN</a:t>
            </a:r>
            <a:endParaRPr sz="1800" b="1" i="0" u="none" strike="noStrike" cap="none" dirty="0">
              <a:solidFill>
                <a:srgbClr val="FFFFFF"/>
              </a:solidFill>
              <a:latin typeface="Arial"/>
              <a:ea typeface="Arial"/>
              <a:cs typeface="Arial"/>
              <a:sym typeface="Arial"/>
            </a:endParaRPr>
          </a:p>
        </p:txBody>
      </p:sp>
      <p:cxnSp>
        <p:nvCxnSpPr>
          <p:cNvPr id="4211" name="Google Shape;4211;p9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212" name="Google Shape;4212;p90"/>
          <p:cNvGrpSpPr/>
          <p:nvPr/>
        </p:nvGrpSpPr>
        <p:grpSpPr>
          <a:xfrm>
            <a:off x="1269075" y="3380795"/>
            <a:ext cx="0" cy="0"/>
            <a:chOff x="1269075" y="3380795"/>
            <a:chExt cx="0" cy="0"/>
          </a:xfrm>
        </p:grpSpPr>
        <p:cxnSp>
          <p:nvCxnSpPr>
            <p:cNvPr id="4213" name="Google Shape;4213;p90"/>
            <p:cNvCxnSpPr/>
            <p:nvPr/>
          </p:nvCxnSpPr>
          <p:spPr>
            <a:xfrm>
              <a:off x="1269075" y="3380795"/>
              <a:ext cx="0" cy="0"/>
            </a:xfrm>
            <a:prstGeom prst="straightConnector1">
              <a:avLst/>
            </a:prstGeom>
            <a:noFill/>
            <a:ln>
              <a:noFill/>
            </a:ln>
          </p:spPr>
        </p:cxnSp>
        <p:cxnSp>
          <p:nvCxnSpPr>
            <p:cNvPr id="4214" name="Google Shape;4214;p90"/>
            <p:cNvCxnSpPr/>
            <p:nvPr/>
          </p:nvCxnSpPr>
          <p:spPr>
            <a:xfrm>
              <a:off x="1269075" y="3380795"/>
              <a:ext cx="0" cy="0"/>
            </a:xfrm>
            <a:prstGeom prst="straightConnector1">
              <a:avLst/>
            </a:prstGeom>
            <a:noFill/>
            <a:ln>
              <a:noFill/>
            </a:ln>
          </p:spPr>
        </p:cxnSp>
      </p:grpSp>
      <p:sp>
        <p:nvSpPr>
          <p:cNvPr id="4215" name="Google Shape;4215;p9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pic>
        <p:nvPicPr>
          <p:cNvPr id="4216" name="Google Shape;4216;p90"/>
          <p:cNvPicPr preferRelativeResize="0"/>
          <p:nvPr/>
        </p:nvPicPr>
        <p:blipFill rotWithShape="1">
          <a:blip r:embed="rId4">
            <a:alphaModFix/>
          </a:blip>
          <a:srcRect/>
          <a:stretch/>
        </p:blipFill>
        <p:spPr>
          <a:xfrm>
            <a:off x="7027863" y="5780088"/>
            <a:ext cx="9525" cy="4762"/>
          </a:xfrm>
          <a:prstGeom prst="rect">
            <a:avLst/>
          </a:prstGeom>
          <a:noFill/>
          <a:ln>
            <a:noFill/>
          </a:ln>
        </p:spPr>
      </p:pic>
      <p:pic>
        <p:nvPicPr>
          <p:cNvPr id="4217" name="Google Shape;4217;p90"/>
          <p:cNvPicPr preferRelativeResize="0"/>
          <p:nvPr/>
        </p:nvPicPr>
        <p:blipFill rotWithShape="1">
          <a:blip r:embed="rId5">
            <a:alphaModFix/>
          </a:blip>
          <a:srcRect/>
          <a:stretch/>
        </p:blipFill>
        <p:spPr>
          <a:xfrm>
            <a:off x="7073900" y="7553325"/>
            <a:ext cx="4763" cy="4763"/>
          </a:xfrm>
          <a:prstGeom prst="rect">
            <a:avLst/>
          </a:prstGeom>
          <a:noFill/>
          <a:ln>
            <a:noFill/>
          </a:ln>
        </p:spPr>
      </p:pic>
      <p:graphicFrame>
        <p:nvGraphicFramePr>
          <p:cNvPr id="19" name="Google Shape;4258;p92">
            <a:extLst>
              <a:ext uri="{FF2B5EF4-FFF2-40B4-BE49-F238E27FC236}">
                <a16:creationId xmlns:a16="http://schemas.microsoft.com/office/drawing/2014/main" id="{D0C67C51-9E2E-4DBF-9783-93682A0C46B8}"/>
              </a:ext>
            </a:extLst>
          </p:cNvPr>
          <p:cNvGraphicFramePr/>
          <p:nvPr>
            <p:extLst>
              <p:ext uri="{D42A27DB-BD31-4B8C-83A1-F6EECF244321}">
                <p14:modId xmlns:p14="http://schemas.microsoft.com/office/powerpoint/2010/main" val="835387603"/>
              </p:ext>
            </p:extLst>
          </p:nvPr>
        </p:nvGraphicFramePr>
        <p:xfrm>
          <a:off x="262215" y="1471089"/>
          <a:ext cx="7037400" cy="5199870"/>
        </p:xfrm>
        <a:graphic>
          <a:graphicData uri="http://schemas.openxmlformats.org/drawingml/2006/table">
            <a:tbl>
              <a:tblPr firstRow="1" firstCol="1" bandRow="1">
                <a:noFill/>
                <a:tableStyleId>{FF75322B-DABF-467D-BC40-7EAB2D41CF18}</a:tableStyleId>
              </a:tblPr>
              <a:tblGrid>
                <a:gridCol w="1009994">
                  <a:extLst>
                    <a:ext uri="{9D8B030D-6E8A-4147-A177-3AD203B41FA5}">
                      <a16:colId xmlns:a16="http://schemas.microsoft.com/office/drawing/2014/main" val="20000"/>
                    </a:ext>
                  </a:extLst>
                </a:gridCol>
                <a:gridCol w="682487">
                  <a:extLst>
                    <a:ext uri="{9D8B030D-6E8A-4147-A177-3AD203B41FA5}">
                      <a16:colId xmlns:a16="http://schemas.microsoft.com/office/drawing/2014/main" val="20001"/>
                    </a:ext>
                  </a:extLst>
                </a:gridCol>
                <a:gridCol w="1239078">
                  <a:extLst>
                    <a:ext uri="{9D8B030D-6E8A-4147-A177-3AD203B41FA5}">
                      <a16:colId xmlns:a16="http://schemas.microsoft.com/office/drawing/2014/main" val="20002"/>
                    </a:ext>
                  </a:extLst>
                </a:gridCol>
                <a:gridCol w="1736035">
                  <a:extLst>
                    <a:ext uri="{9D8B030D-6E8A-4147-A177-3AD203B41FA5}">
                      <a16:colId xmlns:a16="http://schemas.microsoft.com/office/drawing/2014/main" val="20003"/>
                    </a:ext>
                  </a:extLst>
                </a:gridCol>
                <a:gridCol w="1477617">
                  <a:extLst>
                    <a:ext uri="{9D8B030D-6E8A-4147-A177-3AD203B41FA5}">
                      <a16:colId xmlns:a16="http://schemas.microsoft.com/office/drawing/2014/main" val="20004"/>
                    </a:ext>
                  </a:extLst>
                </a:gridCol>
                <a:gridCol w="892189">
                  <a:extLst>
                    <a:ext uri="{9D8B030D-6E8A-4147-A177-3AD203B41FA5}">
                      <a16:colId xmlns:a16="http://schemas.microsoft.com/office/drawing/2014/main" val="20005"/>
                    </a:ext>
                  </a:extLst>
                </a:gridCol>
              </a:tblGrid>
              <a:tr h="598125">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Pillar / Working Group</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MDAs</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Goal</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Critical Assets/Structures for Transition</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Priority Actions to be Transitioned </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dirty="0">
                          <a:latin typeface="Arial"/>
                          <a:ea typeface="Arial"/>
                          <a:cs typeface="Arial"/>
                          <a:sym typeface="Arial"/>
                        </a:rPr>
                        <a:t>Responsible MDA Post PTF</a:t>
                      </a:r>
                      <a:endParaRPr sz="1000" dirty="0">
                        <a:latin typeface="Arial"/>
                        <a:ea typeface="Arial"/>
                        <a:cs typeface="Arial"/>
                        <a:sym typeface="Arial"/>
                      </a:endParaRPr>
                    </a:p>
                  </a:txBody>
                  <a:tcPr marL="66600" marR="66600" marT="0" marB="0" anchor="ctr">
                    <a:solidFill>
                      <a:srgbClr val="008751"/>
                    </a:solidFill>
                  </a:tcPr>
                </a:tc>
                <a:extLst>
                  <a:ext uri="{0D108BD9-81ED-4DB2-BD59-A6C34878D82A}">
                    <a16:rowId xmlns:a16="http://schemas.microsoft.com/office/drawing/2014/main" val="10000"/>
                  </a:ext>
                </a:extLst>
              </a:tr>
              <a:tr h="1237723">
                <a:tc rowSpan="2">
                  <a:txBody>
                    <a:bodyPr/>
                    <a:lstStyle/>
                    <a:p>
                      <a:pPr marL="0" marR="0" lvl="0" indent="0" algn="l" rtl="0">
                        <a:lnSpc>
                          <a:spcPct val="107000"/>
                        </a:lnSpc>
                        <a:spcBef>
                          <a:spcPts val="0"/>
                        </a:spcBef>
                        <a:spcAft>
                          <a:spcPts val="0"/>
                        </a:spcAft>
                        <a:buNone/>
                      </a:pPr>
                      <a:r>
                        <a:rPr lang="en-US" sz="1000" b="1" dirty="0">
                          <a:solidFill>
                            <a:schemeClr val="lt1"/>
                          </a:solidFill>
                          <a:latin typeface="Arial"/>
                          <a:ea typeface="Arial"/>
                          <a:cs typeface="Arial"/>
                          <a:sym typeface="Arial"/>
                        </a:rPr>
                        <a:t>Surveillance and Epidemiology </a:t>
                      </a:r>
                      <a:endParaRPr sz="1000" dirty="0">
                        <a:solidFill>
                          <a:schemeClr val="lt1"/>
                        </a:solidFill>
                        <a:latin typeface="Arial"/>
                        <a:ea typeface="Arial"/>
                        <a:cs typeface="Arial"/>
                        <a:sym typeface="Arial"/>
                      </a:endParaRPr>
                    </a:p>
                  </a:txBody>
                  <a:tcPr marL="68575" marR="68575" marT="0" marB="0" anchor="ctr">
                    <a:solidFill>
                      <a:srgbClr val="595959"/>
                    </a:solidFill>
                  </a:tcPr>
                </a:tc>
                <a:tc rowSpan="2">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Nigeria Centre for Disease Control (NCDC)</a:t>
                      </a:r>
                      <a:endParaRPr sz="1000" dirty="0">
                        <a:latin typeface="Arial"/>
                        <a:ea typeface="Arial"/>
                        <a:cs typeface="Arial"/>
                        <a:sym typeface="Arial"/>
                      </a:endParaRPr>
                    </a:p>
                  </a:txBody>
                  <a:tcPr marL="68575" marR="68575"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Intensify surveillance for early detection and timely reporting of community transmission of COVID-19 as well as develop and roll-out strategies for effective and efficient outbreak management</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Deployment of human resource to all states (Surveillance officers -SSOs) and Laboratories (data clerks) to support improved data management &amp; data quality</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Sustain deployed surveillance officers </a:t>
                      </a:r>
                      <a:endParaRPr sz="1000">
                        <a:latin typeface="Arial"/>
                        <a:ea typeface="Arial"/>
                        <a:cs typeface="Arial"/>
                        <a:sym typeface="Arial"/>
                      </a:endParaRPr>
                    </a:p>
                  </a:txBody>
                  <a:tcPr marL="68575" marR="68575"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NCDC</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2440068381"/>
                  </a:ext>
                </a:extLst>
              </a:tr>
              <a:tr h="941750">
                <a:tc vMerge="1">
                  <a:txBody>
                    <a:bodyPr/>
                    <a:lstStyle/>
                    <a:p>
                      <a:endParaRPr lang="en-US"/>
                    </a:p>
                  </a:txBody>
                  <a:tcPr>
                    <a:solidFill>
                      <a:srgbClr val="595959"/>
                    </a:solidFill>
                  </a:tcPr>
                </a:tc>
                <a:tc vMerge="1">
                  <a:txBody>
                    <a:bodyPr/>
                    <a:lstStyle/>
                    <a:p>
                      <a:endParaRPr lang="en-US"/>
                    </a:p>
                  </a:txBody>
                  <a:tcPr>
                    <a:solidFill>
                      <a:srgbClr val="FFB086"/>
                    </a:solidFill>
                  </a:tcPr>
                </a:tc>
                <a:tc vMerge="1">
                  <a:txBody>
                    <a:bodyPr/>
                    <a:lstStyle/>
                    <a:p>
                      <a:endParaRPr lang="en-US"/>
                    </a:p>
                  </a:txBody>
                  <a:tcPr>
                    <a:solidFill>
                      <a:srgbClr val="FFB086"/>
                    </a:solidFill>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e-Surveillance system (SORMAS) rolled out to all the states</a:t>
                      </a:r>
                      <a:endParaRPr sz="1000" dirty="0">
                        <a:latin typeface="Arial"/>
                        <a:ea typeface="Arial"/>
                        <a:cs typeface="Arial"/>
                        <a:sym typeface="Arial"/>
                      </a:endParaRPr>
                    </a:p>
                  </a:txBody>
                  <a:tcPr marL="68575" marR="68575" marT="0" marB="0" anchor="ctr">
                    <a:solidFill>
                      <a:srgbClr val="FFB086"/>
                    </a:solidFill>
                  </a:tcPr>
                </a:tc>
                <a:tc>
                  <a:txBody>
                    <a:bodyPr/>
                    <a:lstStyle/>
                    <a:p>
                      <a:pPr marL="119063" marR="0" lvl="0" indent="-119063" algn="l" rtl="0">
                        <a:lnSpc>
                          <a:spcPct val="107000"/>
                        </a:lnSpc>
                        <a:spcBef>
                          <a:spcPts val="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Maintain hardware and software at the state and LGA levels</a:t>
                      </a:r>
                      <a:endParaRPr sz="1000" dirty="0">
                        <a:solidFill>
                          <a:srgbClr val="000000"/>
                        </a:solidFill>
                        <a:latin typeface="Arial"/>
                        <a:ea typeface="Arial"/>
                        <a:cs typeface="Arial"/>
                        <a:sym typeface="Arial"/>
                      </a:endParaRPr>
                    </a:p>
                    <a:p>
                      <a:pPr marL="119063" marR="0" lvl="0" indent="-119063" algn="l" rtl="0">
                        <a:lnSpc>
                          <a:spcPct val="107000"/>
                        </a:lnSpc>
                        <a:spcBef>
                          <a:spcPts val="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Improve the quality of SORMAS data</a:t>
                      </a:r>
                      <a:endParaRPr sz="1000" dirty="0">
                        <a:solidFill>
                          <a:srgbClr val="000000"/>
                        </a:solidFill>
                        <a:latin typeface="Arial"/>
                        <a:ea typeface="Arial"/>
                        <a:cs typeface="Arial"/>
                        <a:sym typeface="Arial"/>
                      </a:endParaRPr>
                    </a:p>
                    <a:p>
                      <a:pPr marL="119063" marR="0" lvl="0" indent="-119063" algn="l" rtl="0">
                        <a:lnSpc>
                          <a:spcPct val="107000"/>
                        </a:lnSpc>
                        <a:spcBef>
                          <a:spcPts val="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Integrate SORMAs with other platforms such as LMIS</a:t>
                      </a:r>
                      <a:endParaRPr sz="1000" dirty="0">
                        <a:solidFill>
                          <a:srgbClr val="000000"/>
                        </a:solidFill>
                        <a:latin typeface="Arial"/>
                        <a:ea typeface="Arial"/>
                        <a:cs typeface="Arial"/>
                        <a:sym typeface="Arial"/>
                      </a:endParaRPr>
                    </a:p>
                  </a:txBody>
                  <a:tcPr marL="68575" marR="68575" marT="0" marB="0" anchor="ctr">
                    <a:solidFill>
                      <a:srgbClr val="FFB086"/>
                    </a:solidFill>
                  </a:tcPr>
                </a:tc>
                <a:tc vMerge="1">
                  <a:txBody>
                    <a:bodyPr/>
                    <a:lstStyle/>
                    <a:p>
                      <a:endParaRPr lang="en-US"/>
                    </a:p>
                  </a:txBody>
                  <a:tcPr>
                    <a:solidFill>
                      <a:srgbClr val="FFB086"/>
                    </a:solidFill>
                  </a:tcPr>
                </a:tc>
                <a:extLst>
                  <a:ext uri="{0D108BD9-81ED-4DB2-BD59-A6C34878D82A}">
                    <a16:rowId xmlns:a16="http://schemas.microsoft.com/office/drawing/2014/main" val="4186061518"/>
                  </a:ext>
                </a:extLst>
              </a:tr>
              <a:tr h="941750">
                <a:tc rowSpan="2">
                  <a:txBody>
                    <a:bodyPr/>
                    <a:lstStyle/>
                    <a:p>
                      <a:pPr marL="0" marR="0" lvl="0" indent="0" algn="l" rtl="0">
                        <a:lnSpc>
                          <a:spcPct val="107000"/>
                        </a:lnSpc>
                        <a:spcBef>
                          <a:spcPts val="0"/>
                        </a:spcBef>
                        <a:spcAft>
                          <a:spcPts val="0"/>
                        </a:spcAft>
                        <a:buNone/>
                      </a:pPr>
                      <a:r>
                        <a:rPr lang="en-US" sz="1000" b="1" dirty="0">
                          <a:solidFill>
                            <a:schemeClr val="lt1"/>
                          </a:solidFill>
                          <a:latin typeface="Arial"/>
                          <a:ea typeface="Arial"/>
                          <a:cs typeface="Arial"/>
                          <a:sym typeface="Arial"/>
                        </a:rPr>
                        <a:t>Infection Prevention and Control (IPC</a:t>
                      </a:r>
                      <a:endParaRPr sz="1000" dirty="0">
                        <a:latin typeface="Arial"/>
                        <a:ea typeface="Arial"/>
                        <a:cs typeface="Arial"/>
                        <a:sym typeface="Arial"/>
                      </a:endParaRPr>
                    </a:p>
                  </a:txBody>
                  <a:tcPr marL="66600" marR="66600" marT="0" marB="0" anchor="ctr">
                    <a:solidFill>
                      <a:srgbClr val="595959"/>
                    </a:solidFill>
                  </a:tcPr>
                </a:tc>
                <a:tc rowSpan="2">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Nigeria Centre for Disease Control (NCDC)</a:t>
                      </a:r>
                      <a:endParaRPr sz="1000" dirty="0">
                        <a:latin typeface="Arial"/>
                        <a:ea typeface="Arial"/>
                        <a:cs typeface="Arial"/>
                        <a:sym typeface="Arial"/>
                      </a:endParaRPr>
                    </a:p>
                  </a:txBody>
                  <a:tcPr marL="66600" marR="66600"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Implement the WHO core components of IPC to support and strengthen the Nigeria Health System during and post COVID-19 outbreak</a:t>
                      </a:r>
                      <a:endParaRPr sz="1000" dirty="0">
                        <a:latin typeface="Arial"/>
                        <a:ea typeface="Arial"/>
                        <a:cs typeface="Arial"/>
                        <a:sym typeface="Arial"/>
                      </a:endParaRPr>
                    </a:p>
                  </a:txBody>
                  <a:tcPr marL="66600" marR="66600"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Establishment of IPC Focal persons and committees at the state level and for uniformed services </a:t>
                      </a:r>
                      <a:endParaRPr sz="1000">
                        <a:latin typeface="Arial"/>
                        <a:ea typeface="Arial"/>
                        <a:cs typeface="Arial"/>
                        <a:sym typeface="Arial"/>
                      </a:endParaRPr>
                    </a:p>
                  </a:txBody>
                  <a:tcPr marL="66600" marR="66600"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Sustain coordination mechanism for state IPC leads/focal persons/committees</a:t>
                      </a:r>
                      <a:endParaRPr sz="1000" dirty="0">
                        <a:latin typeface="Arial"/>
                        <a:ea typeface="Arial"/>
                        <a:cs typeface="Arial"/>
                        <a:sym typeface="Arial"/>
                      </a:endParaRPr>
                    </a:p>
                  </a:txBody>
                  <a:tcPr marL="68575" marR="68575"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NCDC</a:t>
                      </a:r>
                      <a:endParaRPr sz="1000">
                        <a:latin typeface="Arial"/>
                        <a:ea typeface="Arial"/>
                        <a:cs typeface="Arial"/>
                        <a:sym typeface="Arial"/>
                      </a:endParaRPr>
                    </a:p>
                  </a:txBody>
                  <a:tcPr marL="66600" marR="66600" marT="0" marB="0" anchor="ctr">
                    <a:solidFill>
                      <a:srgbClr val="FFB086"/>
                    </a:solidFill>
                  </a:tcPr>
                </a:tc>
                <a:extLst>
                  <a:ext uri="{0D108BD9-81ED-4DB2-BD59-A6C34878D82A}">
                    <a16:rowId xmlns:a16="http://schemas.microsoft.com/office/drawing/2014/main" val="3804075163"/>
                  </a:ext>
                </a:extLst>
              </a:tr>
              <a:tr h="941750">
                <a:tc vMerge="1">
                  <a:txBody>
                    <a:bodyPr/>
                    <a:lstStyle/>
                    <a:p>
                      <a:endParaRPr lang="en-US"/>
                    </a:p>
                  </a:txBody>
                  <a:tcPr>
                    <a:solidFill>
                      <a:srgbClr val="595959"/>
                    </a:solidFill>
                  </a:tcPr>
                </a:tc>
                <a:tc vMerge="1">
                  <a:txBody>
                    <a:bodyPr/>
                    <a:lstStyle/>
                    <a:p>
                      <a:endParaRPr lang="en-US"/>
                    </a:p>
                  </a:txBody>
                  <a:tcPr>
                    <a:solidFill>
                      <a:srgbClr val="FFB086"/>
                    </a:solidFill>
                  </a:tcPr>
                </a:tc>
                <a:tc vMerge="1">
                  <a:txBody>
                    <a:bodyPr/>
                    <a:lstStyle/>
                    <a:p>
                      <a:endParaRPr lang="en-US"/>
                    </a:p>
                  </a:txBody>
                  <a:tcPr>
                    <a:solidFill>
                      <a:srgbClr val="FFB086"/>
                    </a:solidFill>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Development and deployment of IPC online training platform </a:t>
                      </a:r>
                      <a:endParaRPr sz="1000" dirty="0">
                        <a:latin typeface="Arial"/>
                        <a:ea typeface="Arial"/>
                        <a:cs typeface="Arial"/>
                        <a:sym typeface="Arial"/>
                      </a:endParaRPr>
                    </a:p>
                  </a:txBody>
                  <a:tcPr marL="68575" marR="68575" marT="0" marB="0" anchor="ctr">
                    <a:solidFill>
                      <a:srgbClr val="FFB086"/>
                    </a:solidFill>
                  </a:tcPr>
                </a:tc>
                <a:tc>
                  <a:txBody>
                    <a:bodyPr/>
                    <a:lstStyle/>
                    <a:p>
                      <a:pPr marL="173038" marR="0" lvl="0" indent="-173038" algn="l" rtl="0">
                        <a:lnSpc>
                          <a:spcPct val="107000"/>
                        </a:lnSpc>
                        <a:spcBef>
                          <a:spcPts val="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Maintain and update material on the Online learning platform</a:t>
                      </a:r>
                      <a:endParaRPr sz="1000" dirty="0">
                        <a:latin typeface="Arial"/>
                        <a:ea typeface="Arial"/>
                        <a:cs typeface="Arial"/>
                        <a:sym typeface="Arial"/>
                      </a:endParaRPr>
                    </a:p>
                    <a:p>
                      <a:pPr marL="173038" marR="0" lvl="0" indent="-173038" algn="l" rtl="0">
                        <a:lnSpc>
                          <a:spcPct val="107000"/>
                        </a:lnSpc>
                        <a:spcBef>
                          <a:spcPts val="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Scale up IPC trainings to Healthcare Workers</a:t>
                      </a:r>
                      <a:endParaRPr sz="1000" dirty="0">
                        <a:latin typeface="Arial"/>
                        <a:ea typeface="Arial"/>
                        <a:cs typeface="Arial"/>
                        <a:sym typeface="Arial"/>
                      </a:endParaRPr>
                    </a:p>
                  </a:txBody>
                  <a:tcPr marL="68575" marR="68575" marT="0" marB="0" anchor="ctr">
                    <a:solidFill>
                      <a:srgbClr val="FFB086"/>
                    </a:solidFill>
                  </a:tcPr>
                </a:tc>
                <a:tc vMerge="1">
                  <a:txBody>
                    <a:bodyPr/>
                    <a:lstStyle/>
                    <a:p>
                      <a:endParaRPr lang="en-US"/>
                    </a:p>
                  </a:txBody>
                  <a:tcPr>
                    <a:solidFill>
                      <a:srgbClr val="FFB086"/>
                    </a:solidFill>
                  </a:tcPr>
                </a:tc>
                <a:extLst>
                  <a:ext uri="{0D108BD9-81ED-4DB2-BD59-A6C34878D82A}">
                    <a16:rowId xmlns:a16="http://schemas.microsoft.com/office/drawing/2014/main" val="686583214"/>
                  </a:ext>
                </a:extLst>
              </a:tr>
            </a:tbl>
          </a:graphicData>
        </a:graphic>
      </p:graphicFrame>
    </p:spTree>
    <p:extLst>
      <p:ext uri="{BB962C8B-B14F-4D97-AF65-F5344CB8AC3E}">
        <p14:creationId xmlns:p14="http://schemas.microsoft.com/office/powerpoint/2010/main" val="14945821"/>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4263"/>
        <p:cNvGrpSpPr/>
        <p:nvPr/>
      </p:nvGrpSpPr>
      <p:grpSpPr>
        <a:xfrm>
          <a:off x="0" y="0"/>
          <a:ext cx="0" cy="0"/>
          <a:chOff x="0" y="0"/>
          <a:chExt cx="0" cy="0"/>
        </a:xfrm>
      </p:grpSpPr>
      <p:pic>
        <p:nvPicPr>
          <p:cNvPr id="4264" name="Google Shape;4264;p9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265" name="Google Shape;4265;p9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94</a:t>
            </a:fld>
            <a:endParaRPr sz="500" b="0" i="0" u="none" strike="noStrike" cap="none">
              <a:solidFill>
                <a:srgbClr val="161616"/>
              </a:solidFill>
              <a:latin typeface="Arial"/>
              <a:ea typeface="Arial"/>
              <a:cs typeface="Arial"/>
              <a:sym typeface="Arial"/>
            </a:endParaRPr>
          </a:p>
        </p:txBody>
      </p:sp>
      <p:sp>
        <p:nvSpPr>
          <p:cNvPr id="4266" name="Google Shape;4266;p9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267" name="Google Shape;4267;p9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268" name="Google Shape;4268;p9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TRANSITION PLAN</a:t>
            </a:r>
            <a:endParaRPr sz="1800" b="1" i="0" u="none" strike="noStrike" cap="none">
              <a:solidFill>
                <a:srgbClr val="FFFFFF"/>
              </a:solidFill>
              <a:latin typeface="Arial"/>
              <a:ea typeface="Arial"/>
              <a:cs typeface="Arial"/>
              <a:sym typeface="Arial"/>
            </a:endParaRPr>
          </a:p>
        </p:txBody>
      </p:sp>
      <p:cxnSp>
        <p:nvCxnSpPr>
          <p:cNvPr id="4269" name="Google Shape;4269;p9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270" name="Google Shape;4270;p93"/>
          <p:cNvGrpSpPr/>
          <p:nvPr/>
        </p:nvGrpSpPr>
        <p:grpSpPr>
          <a:xfrm>
            <a:off x="1269075" y="3380795"/>
            <a:ext cx="0" cy="0"/>
            <a:chOff x="1269075" y="3380795"/>
            <a:chExt cx="0" cy="0"/>
          </a:xfrm>
        </p:grpSpPr>
        <p:cxnSp>
          <p:nvCxnSpPr>
            <p:cNvPr id="4271" name="Google Shape;4271;p93"/>
            <p:cNvCxnSpPr/>
            <p:nvPr/>
          </p:nvCxnSpPr>
          <p:spPr>
            <a:xfrm>
              <a:off x="1269075" y="3380795"/>
              <a:ext cx="0" cy="0"/>
            </a:xfrm>
            <a:prstGeom prst="straightConnector1">
              <a:avLst/>
            </a:prstGeom>
            <a:noFill/>
            <a:ln>
              <a:noFill/>
            </a:ln>
          </p:spPr>
        </p:cxnSp>
        <p:cxnSp>
          <p:nvCxnSpPr>
            <p:cNvPr id="4272" name="Google Shape;4272;p93"/>
            <p:cNvCxnSpPr/>
            <p:nvPr/>
          </p:nvCxnSpPr>
          <p:spPr>
            <a:xfrm>
              <a:off x="1269075" y="3380795"/>
              <a:ext cx="0" cy="0"/>
            </a:xfrm>
            <a:prstGeom prst="straightConnector1">
              <a:avLst/>
            </a:prstGeom>
            <a:noFill/>
            <a:ln>
              <a:noFill/>
            </a:ln>
          </p:spPr>
        </p:cxnSp>
      </p:grpSp>
      <p:sp>
        <p:nvSpPr>
          <p:cNvPr id="4273" name="Google Shape;4273;p9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pic>
        <p:nvPicPr>
          <p:cNvPr id="4274" name="Google Shape;4274;p93"/>
          <p:cNvPicPr preferRelativeResize="0"/>
          <p:nvPr/>
        </p:nvPicPr>
        <p:blipFill rotWithShape="1">
          <a:blip r:embed="rId4">
            <a:alphaModFix/>
          </a:blip>
          <a:srcRect/>
          <a:stretch/>
        </p:blipFill>
        <p:spPr>
          <a:xfrm>
            <a:off x="7027863" y="5780088"/>
            <a:ext cx="9525" cy="4762"/>
          </a:xfrm>
          <a:prstGeom prst="rect">
            <a:avLst/>
          </a:prstGeom>
          <a:noFill/>
          <a:ln>
            <a:noFill/>
          </a:ln>
        </p:spPr>
      </p:pic>
      <p:pic>
        <p:nvPicPr>
          <p:cNvPr id="4275" name="Google Shape;4275;p93"/>
          <p:cNvPicPr preferRelativeResize="0"/>
          <p:nvPr/>
        </p:nvPicPr>
        <p:blipFill rotWithShape="1">
          <a:blip r:embed="rId5">
            <a:alphaModFix/>
          </a:blip>
          <a:srcRect/>
          <a:stretch/>
        </p:blipFill>
        <p:spPr>
          <a:xfrm>
            <a:off x="7073900" y="7553325"/>
            <a:ext cx="4763" cy="4763"/>
          </a:xfrm>
          <a:prstGeom prst="rect">
            <a:avLst/>
          </a:prstGeom>
          <a:noFill/>
          <a:ln>
            <a:noFill/>
          </a:ln>
        </p:spPr>
      </p:pic>
      <p:graphicFrame>
        <p:nvGraphicFramePr>
          <p:cNvPr id="4276" name="Google Shape;4276;p93"/>
          <p:cNvGraphicFramePr/>
          <p:nvPr>
            <p:extLst>
              <p:ext uri="{D42A27DB-BD31-4B8C-83A1-F6EECF244321}">
                <p14:modId xmlns:p14="http://schemas.microsoft.com/office/powerpoint/2010/main" val="884970963"/>
              </p:ext>
            </p:extLst>
          </p:nvPr>
        </p:nvGraphicFramePr>
        <p:xfrm>
          <a:off x="275724" y="1647493"/>
          <a:ext cx="7037400" cy="4903897"/>
        </p:xfrm>
        <a:graphic>
          <a:graphicData uri="http://schemas.openxmlformats.org/drawingml/2006/table">
            <a:tbl>
              <a:tblPr firstRow="1" firstCol="1" bandRow="1">
                <a:noFill/>
                <a:tableStyleId>{FF75322B-DABF-467D-BC40-7EAB2D41CF18}</a:tableStyleId>
              </a:tblPr>
              <a:tblGrid>
                <a:gridCol w="916972">
                  <a:extLst>
                    <a:ext uri="{9D8B030D-6E8A-4147-A177-3AD203B41FA5}">
                      <a16:colId xmlns:a16="http://schemas.microsoft.com/office/drawing/2014/main" val="20000"/>
                    </a:ext>
                  </a:extLst>
                </a:gridCol>
                <a:gridCol w="974034">
                  <a:extLst>
                    <a:ext uri="{9D8B030D-6E8A-4147-A177-3AD203B41FA5}">
                      <a16:colId xmlns:a16="http://schemas.microsoft.com/office/drawing/2014/main" val="20001"/>
                    </a:ext>
                  </a:extLst>
                </a:gridCol>
                <a:gridCol w="980661">
                  <a:extLst>
                    <a:ext uri="{9D8B030D-6E8A-4147-A177-3AD203B41FA5}">
                      <a16:colId xmlns:a16="http://schemas.microsoft.com/office/drawing/2014/main" val="20002"/>
                    </a:ext>
                  </a:extLst>
                </a:gridCol>
                <a:gridCol w="1736035">
                  <a:extLst>
                    <a:ext uri="{9D8B030D-6E8A-4147-A177-3AD203B41FA5}">
                      <a16:colId xmlns:a16="http://schemas.microsoft.com/office/drawing/2014/main" val="20003"/>
                    </a:ext>
                  </a:extLst>
                </a:gridCol>
                <a:gridCol w="1484244">
                  <a:extLst>
                    <a:ext uri="{9D8B030D-6E8A-4147-A177-3AD203B41FA5}">
                      <a16:colId xmlns:a16="http://schemas.microsoft.com/office/drawing/2014/main" val="20004"/>
                    </a:ext>
                  </a:extLst>
                </a:gridCol>
                <a:gridCol w="945454">
                  <a:extLst>
                    <a:ext uri="{9D8B030D-6E8A-4147-A177-3AD203B41FA5}">
                      <a16:colId xmlns:a16="http://schemas.microsoft.com/office/drawing/2014/main" val="20005"/>
                    </a:ext>
                  </a:extLst>
                </a:gridCol>
              </a:tblGrid>
              <a:tr h="598125">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Pillar / Working Group</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MDAs</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Goal</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Critical Assets/Structures for Transition</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Priority Actions to be Transitioned </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dirty="0">
                          <a:latin typeface="Arial"/>
                          <a:ea typeface="Arial"/>
                          <a:cs typeface="Arial"/>
                          <a:sym typeface="Arial"/>
                        </a:rPr>
                        <a:t>Responsible MDA Post PTF</a:t>
                      </a:r>
                      <a:endParaRPr sz="1000" dirty="0">
                        <a:latin typeface="Arial"/>
                        <a:ea typeface="Arial"/>
                        <a:cs typeface="Arial"/>
                        <a:sym typeface="Arial"/>
                      </a:endParaRPr>
                    </a:p>
                  </a:txBody>
                  <a:tcPr marL="66600" marR="66600" marT="0" marB="0" anchor="ctr">
                    <a:solidFill>
                      <a:srgbClr val="008751"/>
                    </a:solidFill>
                  </a:tcPr>
                </a:tc>
                <a:extLst>
                  <a:ext uri="{0D108BD9-81ED-4DB2-BD59-A6C34878D82A}">
                    <a16:rowId xmlns:a16="http://schemas.microsoft.com/office/drawing/2014/main" val="10000"/>
                  </a:ext>
                </a:extLst>
              </a:tr>
              <a:tr h="1100100">
                <a:tc rowSpan="4">
                  <a:txBody>
                    <a:bodyPr/>
                    <a:lstStyle/>
                    <a:p>
                      <a:pPr marL="0" marR="0" lvl="0" indent="0" algn="l" rtl="0">
                        <a:lnSpc>
                          <a:spcPct val="107000"/>
                        </a:lnSpc>
                        <a:spcBef>
                          <a:spcPts val="0"/>
                        </a:spcBef>
                        <a:spcAft>
                          <a:spcPts val="0"/>
                        </a:spcAft>
                        <a:buNone/>
                      </a:pPr>
                      <a:r>
                        <a:rPr lang="en-US" sz="1000" b="1">
                          <a:solidFill>
                            <a:schemeClr val="lt1"/>
                          </a:solidFill>
                          <a:latin typeface="Arial"/>
                          <a:ea typeface="Arial"/>
                          <a:cs typeface="Arial"/>
                          <a:sym typeface="Arial"/>
                        </a:rPr>
                        <a:t>Laboratory</a:t>
                      </a:r>
                      <a:r>
                        <a:rPr lang="en-US" sz="1000" b="1">
                          <a:solidFill>
                            <a:srgbClr val="000000"/>
                          </a:solidFill>
                          <a:latin typeface="Arial"/>
                          <a:ea typeface="Arial"/>
                          <a:cs typeface="Arial"/>
                          <a:sym typeface="Arial"/>
                        </a:rPr>
                        <a:t> </a:t>
                      </a:r>
                      <a:endParaRPr sz="1000">
                        <a:latin typeface="Arial"/>
                        <a:ea typeface="Arial"/>
                        <a:cs typeface="Arial"/>
                        <a:sym typeface="Arial"/>
                      </a:endParaRPr>
                    </a:p>
                  </a:txBody>
                  <a:tcPr marL="68575" marR="68575" marT="0" marB="0" anchor="ctr">
                    <a:solidFill>
                      <a:srgbClr val="595959"/>
                    </a:solidFill>
                  </a:tcPr>
                </a:tc>
                <a:tc rowSpan="4">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Laboratory Services Department,</a:t>
                      </a:r>
                      <a:br>
                        <a:rPr lang="en-US" sz="1000">
                          <a:solidFill>
                            <a:srgbClr val="000000"/>
                          </a:solidFill>
                          <a:latin typeface="Arial"/>
                          <a:ea typeface="Arial"/>
                          <a:cs typeface="Arial"/>
                          <a:sym typeface="Arial"/>
                        </a:rPr>
                      </a:br>
                      <a:r>
                        <a:rPr lang="en-US" sz="1000">
                          <a:solidFill>
                            <a:srgbClr val="000000"/>
                          </a:solidFill>
                          <a:latin typeface="Arial"/>
                          <a:ea typeface="Arial"/>
                          <a:cs typeface="Arial"/>
                          <a:sym typeface="Arial"/>
                        </a:rPr>
                        <a:t>Nigeria Centre for Disease Control (NCDC)</a:t>
                      </a:r>
                      <a:endParaRPr sz="1000">
                        <a:latin typeface="Arial"/>
                        <a:ea typeface="Arial"/>
                        <a:cs typeface="Arial"/>
                        <a:sym typeface="Arial"/>
                      </a:endParaRPr>
                    </a:p>
                  </a:txBody>
                  <a:tcPr marL="68575" marR="68575" marT="0" marB="0" anchor="ctr">
                    <a:solidFill>
                      <a:srgbClr val="FFB086"/>
                    </a:solidFill>
                  </a:tcPr>
                </a:tc>
                <a:tc rowSpan="4">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Increase capacity for sample collection, diagnostic testing, data and information management and quality diagnostic testing</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Establishment of a network of 98 (public and private) laboratories in 36 States and FCT with 1084 trained personnel trained in molecular diagnostics for COVID-19</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Clr>
                          <a:srgbClr val="000000"/>
                        </a:buClr>
                        <a:buSzPts val="1000"/>
                        <a:buFont typeface="Noto Sans Symbols"/>
                        <a:buNone/>
                      </a:pPr>
                      <a:r>
                        <a:rPr lang="en-US" sz="1000" dirty="0">
                          <a:solidFill>
                            <a:srgbClr val="000000"/>
                          </a:solidFill>
                          <a:latin typeface="Arial"/>
                          <a:ea typeface="Arial"/>
                          <a:cs typeface="Arial"/>
                          <a:sym typeface="Arial"/>
                        </a:rPr>
                        <a:t>- Support and maintain the COVID-19 molecular laboratory network and leverage for other diseases.</a:t>
                      </a:r>
                      <a:endParaRPr sz="1000" dirty="0">
                        <a:latin typeface="Arial"/>
                        <a:ea typeface="Arial"/>
                        <a:cs typeface="Arial"/>
                        <a:sym typeface="Arial"/>
                      </a:endParaRPr>
                    </a:p>
                    <a:p>
                      <a:pPr marL="0" marR="0" lvl="0" indent="0" algn="l" rtl="0">
                        <a:lnSpc>
                          <a:spcPct val="107000"/>
                        </a:lnSpc>
                        <a:spcBef>
                          <a:spcPts val="0"/>
                        </a:spcBef>
                        <a:spcAft>
                          <a:spcPts val="0"/>
                        </a:spcAft>
                        <a:buClr>
                          <a:srgbClr val="000000"/>
                        </a:buClr>
                        <a:buSzPts val="1000"/>
                        <a:buFont typeface="Noto Sans Symbols"/>
                        <a:buNone/>
                      </a:pPr>
                      <a:r>
                        <a:rPr lang="en-US" sz="1000" dirty="0">
                          <a:solidFill>
                            <a:srgbClr val="000000"/>
                          </a:solidFill>
                          <a:latin typeface="Arial"/>
                          <a:ea typeface="Arial"/>
                          <a:cs typeface="Arial"/>
                          <a:sym typeface="Arial"/>
                        </a:rPr>
                        <a:t>- Sustain the quality of Lab test at both public and private labs</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NCDC</a:t>
                      </a:r>
                      <a:br>
                        <a:rPr lang="en-US" sz="1000">
                          <a:solidFill>
                            <a:srgbClr val="000000"/>
                          </a:solidFill>
                          <a:latin typeface="Arial"/>
                          <a:ea typeface="Arial"/>
                          <a:cs typeface="Arial"/>
                          <a:sym typeface="Arial"/>
                        </a:rPr>
                      </a:br>
                      <a:r>
                        <a:rPr lang="en-US" sz="1000">
                          <a:solidFill>
                            <a:srgbClr val="000000"/>
                          </a:solidFill>
                          <a:latin typeface="Arial"/>
                          <a:ea typeface="Arial"/>
                          <a:cs typeface="Arial"/>
                          <a:sym typeface="Arial"/>
                        </a:rPr>
                        <a:t>FMOH</a:t>
                      </a:r>
                      <a:br>
                        <a:rPr lang="en-US" sz="1000">
                          <a:solidFill>
                            <a:srgbClr val="000000"/>
                          </a:solidFill>
                          <a:latin typeface="Arial"/>
                          <a:ea typeface="Arial"/>
                          <a:cs typeface="Arial"/>
                          <a:sym typeface="Arial"/>
                        </a:rPr>
                      </a:br>
                      <a:r>
                        <a:rPr lang="en-US" sz="1000">
                          <a:solidFill>
                            <a:srgbClr val="000000"/>
                          </a:solidFill>
                          <a:latin typeface="Arial"/>
                          <a:ea typeface="Arial"/>
                          <a:cs typeface="Arial"/>
                          <a:sym typeface="Arial"/>
                        </a:rPr>
                        <a:t>Private sector</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94175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Development and deployment of online training modules for COVID-19 testing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Maintain and update material on the Online learning platform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NCDC</a:t>
                      </a:r>
                      <a:br>
                        <a:rPr lang="en-US" sz="1000">
                          <a:solidFill>
                            <a:srgbClr val="000000"/>
                          </a:solidFill>
                          <a:latin typeface="Arial"/>
                          <a:ea typeface="Arial"/>
                          <a:cs typeface="Arial"/>
                          <a:sym typeface="Arial"/>
                        </a:rPr>
                      </a:br>
                      <a:r>
                        <a:rPr lang="en-US" sz="1000">
                          <a:solidFill>
                            <a:srgbClr val="000000"/>
                          </a:solidFill>
                          <a:latin typeface="Arial"/>
                          <a:ea typeface="Arial"/>
                          <a:cs typeface="Arial"/>
                          <a:sym typeface="Arial"/>
                        </a:rPr>
                        <a:t>MLSCN</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94175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Specimen transport system developed with a network of over 1600 trained personnel across the 36 states and FCT</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Support and maintain the Nigerian Integrated Specimen Referral network and leverage for other diseases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NCDC</a:t>
                      </a:r>
                      <a:br>
                        <a:rPr lang="en-US" sz="1000">
                          <a:solidFill>
                            <a:srgbClr val="000000"/>
                          </a:solidFill>
                          <a:latin typeface="Arial"/>
                          <a:ea typeface="Arial"/>
                          <a:cs typeface="Arial"/>
                          <a:sym typeface="Arial"/>
                        </a:rPr>
                      </a:br>
                      <a:r>
                        <a:rPr lang="en-US" sz="1000">
                          <a:solidFill>
                            <a:srgbClr val="000000"/>
                          </a:solidFill>
                          <a:latin typeface="Arial"/>
                          <a:ea typeface="Arial"/>
                          <a:cs typeface="Arial"/>
                          <a:sym typeface="Arial"/>
                        </a:rPr>
                        <a:t>DHS-FMOH</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94175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Procurement of laboratory supplies for sample collection, diagnostic test kits and PPEs with real-time quantification, forecasting and supply chain system in place.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Sustain system for quantification, forecasting, procurement of laboratory supplies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NCDC</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bl>
          </a:graphicData>
        </a:graphic>
      </p:graphicFrame>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4205"/>
        <p:cNvGrpSpPr/>
        <p:nvPr/>
      </p:nvGrpSpPr>
      <p:grpSpPr>
        <a:xfrm>
          <a:off x="0" y="0"/>
          <a:ext cx="0" cy="0"/>
          <a:chOff x="0" y="0"/>
          <a:chExt cx="0" cy="0"/>
        </a:xfrm>
      </p:grpSpPr>
      <p:pic>
        <p:nvPicPr>
          <p:cNvPr id="4206" name="Google Shape;4206;p9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207" name="Google Shape;4207;p9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95</a:t>
            </a:fld>
            <a:endParaRPr sz="500" b="0" i="0" u="none" strike="noStrike" cap="none">
              <a:solidFill>
                <a:srgbClr val="161616"/>
              </a:solidFill>
              <a:latin typeface="Arial"/>
              <a:ea typeface="Arial"/>
              <a:cs typeface="Arial"/>
              <a:sym typeface="Arial"/>
            </a:endParaRPr>
          </a:p>
        </p:txBody>
      </p:sp>
      <p:sp>
        <p:nvSpPr>
          <p:cNvPr id="4208" name="Google Shape;4208;p9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209" name="Google Shape;4209;p9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210" name="Google Shape;4210;p9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dirty="0">
                <a:solidFill>
                  <a:srgbClr val="FFFFFF"/>
                </a:solidFill>
                <a:latin typeface="Arial"/>
                <a:ea typeface="Arial"/>
                <a:cs typeface="Arial"/>
                <a:sym typeface="Arial"/>
              </a:rPr>
              <a:t>TRANSITION PLAN</a:t>
            </a:r>
            <a:endParaRPr sz="1800" b="1" i="0" u="none" strike="noStrike" cap="none" dirty="0">
              <a:solidFill>
                <a:srgbClr val="FFFFFF"/>
              </a:solidFill>
              <a:latin typeface="Arial"/>
              <a:ea typeface="Arial"/>
              <a:cs typeface="Arial"/>
              <a:sym typeface="Arial"/>
            </a:endParaRPr>
          </a:p>
        </p:txBody>
      </p:sp>
      <p:cxnSp>
        <p:nvCxnSpPr>
          <p:cNvPr id="4211" name="Google Shape;4211;p9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212" name="Google Shape;4212;p90"/>
          <p:cNvGrpSpPr/>
          <p:nvPr/>
        </p:nvGrpSpPr>
        <p:grpSpPr>
          <a:xfrm>
            <a:off x="1269075" y="3380795"/>
            <a:ext cx="0" cy="0"/>
            <a:chOff x="1269075" y="3380795"/>
            <a:chExt cx="0" cy="0"/>
          </a:xfrm>
        </p:grpSpPr>
        <p:cxnSp>
          <p:nvCxnSpPr>
            <p:cNvPr id="4213" name="Google Shape;4213;p90"/>
            <p:cNvCxnSpPr/>
            <p:nvPr/>
          </p:nvCxnSpPr>
          <p:spPr>
            <a:xfrm>
              <a:off x="1269075" y="3380795"/>
              <a:ext cx="0" cy="0"/>
            </a:xfrm>
            <a:prstGeom prst="straightConnector1">
              <a:avLst/>
            </a:prstGeom>
            <a:noFill/>
            <a:ln>
              <a:noFill/>
            </a:ln>
          </p:spPr>
        </p:cxnSp>
        <p:cxnSp>
          <p:nvCxnSpPr>
            <p:cNvPr id="4214" name="Google Shape;4214;p90"/>
            <p:cNvCxnSpPr/>
            <p:nvPr/>
          </p:nvCxnSpPr>
          <p:spPr>
            <a:xfrm>
              <a:off x="1269075" y="3380795"/>
              <a:ext cx="0" cy="0"/>
            </a:xfrm>
            <a:prstGeom prst="straightConnector1">
              <a:avLst/>
            </a:prstGeom>
            <a:noFill/>
            <a:ln>
              <a:noFill/>
            </a:ln>
          </p:spPr>
        </p:cxnSp>
      </p:grpSp>
      <p:sp>
        <p:nvSpPr>
          <p:cNvPr id="4215" name="Google Shape;4215;p9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pic>
        <p:nvPicPr>
          <p:cNvPr id="4216" name="Google Shape;4216;p90"/>
          <p:cNvPicPr preferRelativeResize="0"/>
          <p:nvPr/>
        </p:nvPicPr>
        <p:blipFill rotWithShape="1">
          <a:blip r:embed="rId4">
            <a:alphaModFix/>
          </a:blip>
          <a:srcRect/>
          <a:stretch/>
        </p:blipFill>
        <p:spPr>
          <a:xfrm>
            <a:off x="7027863" y="5780088"/>
            <a:ext cx="9525" cy="4762"/>
          </a:xfrm>
          <a:prstGeom prst="rect">
            <a:avLst/>
          </a:prstGeom>
          <a:noFill/>
          <a:ln>
            <a:noFill/>
          </a:ln>
        </p:spPr>
      </p:pic>
      <p:pic>
        <p:nvPicPr>
          <p:cNvPr id="4217" name="Google Shape;4217;p90"/>
          <p:cNvPicPr preferRelativeResize="0"/>
          <p:nvPr/>
        </p:nvPicPr>
        <p:blipFill rotWithShape="1">
          <a:blip r:embed="rId5">
            <a:alphaModFix/>
          </a:blip>
          <a:srcRect/>
          <a:stretch/>
        </p:blipFill>
        <p:spPr>
          <a:xfrm>
            <a:off x="7073900" y="7553325"/>
            <a:ext cx="4763" cy="4763"/>
          </a:xfrm>
          <a:prstGeom prst="rect">
            <a:avLst/>
          </a:prstGeom>
          <a:noFill/>
          <a:ln>
            <a:noFill/>
          </a:ln>
        </p:spPr>
      </p:pic>
      <p:graphicFrame>
        <p:nvGraphicFramePr>
          <p:cNvPr id="19" name="Google Shape;4258;p92">
            <a:extLst>
              <a:ext uri="{FF2B5EF4-FFF2-40B4-BE49-F238E27FC236}">
                <a16:creationId xmlns:a16="http://schemas.microsoft.com/office/drawing/2014/main" id="{D0C67C51-9E2E-4DBF-9783-93682A0C46B8}"/>
              </a:ext>
            </a:extLst>
          </p:cNvPr>
          <p:cNvGraphicFramePr/>
          <p:nvPr>
            <p:extLst>
              <p:ext uri="{D42A27DB-BD31-4B8C-83A1-F6EECF244321}">
                <p14:modId xmlns:p14="http://schemas.microsoft.com/office/powerpoint/2010/main" val="2835256479"/>
              </p:ext>
            </p:extLst>
          </p:nvPr>
        </p:nvGraphicFramePr>
        <p:xfrm>
          <a:off x="262215" y="1471089"/>
          <a:ext cx="7037400" cy="5490009"/>
        </p:xfrm>
        <a:graphic>
          <a:graphicData uri="http://schemas.openxmlformats.org/drawingml/2006/table">
            <a:tbl>
              <a:tblPr firstRow="1" firstCol="1" bandRow="1">
                <a:noFill/>
                <a:tableStyleId>{FF75322B-DABF-467D-BC40-7EAB2D41CF18}</a:tableStyleId>
              </a:tblPr>
              <a:tblGrid>
                <a:gridCol w="970237">
                  <a:extLst>
                    <a:ext uri="{9D8B030D-6E8A-4147-A177-3AD203B41FA5}">
                      <a16:colId xmlns:a16="http://schemas.microsoft.com/office/drawing/2014/main" val="20000"/>
                    </a:ext>
                  </a:extLst>
                </a:gridCol>
                <a:gridCol w="980661">
                  <a:extLst>
                    <a:ext uri="{9D8B030D-6E8A-4147-A177-3AD203B41FA5}">
                      <a16:colId xmlns:a16="http://schemas.microsoft.com/office/drawing/2014/main" val="20001"/>
                    </a:ext>
                  </a:extLst>
                </a:gridCol>
                <a:gridCol w="1053548">
                  <a:extLst>
                    <a:ext uri="{9D8B030D-6E8A-4147-A177-3AD203B41FA5}">
                      <a16:colId xmlns:a16="http://schemas.microsoft.com/office/drawing/2014/main" val="20002"/>
                    </a:ext>
                  </a:extLst>
                </a:gridCol>
                <a:gridCol w="1603513">
                  <a:extLst>
                    <a:ext uri="{9D8B030D-6E8A-4147-A177-3AD203B41FA5}">
                      <a16:colId xmlns:a16="http://schemas.microsoft.com/office/drawing/2014/main" val="20003"/>
                    </a:ext>
                  </a:extLst>
                </a:gridCol>
                <a:gridCol w="1457739">
                  <a:extLst>
                    <a:ext uri="{9D8B030D-6E8A-4147-A177-3AD203B41FA5}">
                      <a16:colId xmlns:a16="http://schemas.microsoft.com/office/drawing/2014/main" val="20004"/>
                    </a:ext>
                  </a:extLst>
                </a:gridCol>
                <a:gridCol w="971702">
                  <a:extLst>
                    <a:ext uri="{9D8B030D-6E8A-4147-A177-3AD203B41FA5}">
                      <a16:colId xmlns:a16="http://schemas.microsoft.com/office/drawing/2014/main" val="20005"/>
                    </a:ext>
                  </a:extLst>
                </a:gridCol>
              </a:tblGrid>
              <a:tr h="598125">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Pillar / Working Group</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MDAs</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Goal</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Critical Assets/Structures for Transition</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Priority Actions to be Transitioned </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dirty="0">
                          <a:latin typeface="Arial"/>
                          <a:ea typeface="Arial"/>
                          <a:cs typeface="Arial"/>
                          <a:sym typeface="Arial"/>
                        </a:rPr>
                        <a:t>Responsible MDA Post PTF</a:t>
                      </a:r>
                      <a:endParaRPr sz="1000" dirty="0">
                        <a:latin typeface="Arial"/>
                        <a:ea typeface="Arial"/>
                        <a:cs typeface="Arial"/>
                        <a:sym typeface="Arial"/>
                      </a:endParaRPr>
                    </a:p>
                  </a:txBody>
                  <a:tcPr marL="66600" marR="66600" marT="0" marB="0" anchor="ctr">
                    <a:solidFill>
                      <a:srgbClr val="008751"/>
                    </a:solidFill>
                  </a:tcPr>
                </a:tc>
                <a:extLst>
                  <a:ext uri="{0D108BD9-81ED-4DB2-BD59-A6C34878D82A}">
                    <a16:rowId xmlns:a16="http://schemas.microsoft.com/office/drawing/2014/main" val="10000"/>
                  </a:ext>
                </a:extLst>
              </a:tr>
              <a:tr h="1100100">
                <a:tc rowSpan="5">
                  <a:txBody>
                    <a:bodyPr/>
                    <a:lstStyle/>
                    <a:p>
                      <a:pPr marL="0" marR="0" lvl="0" indent="0" algn="l" rtl="0">
                        <a:lnSpc>
                          <a:spcPct val="107000"/>
                        </a:lnSpc>
                        <a:spcBef>
                          <a:spcPts val="0"/>
                        </a:spcBef>
                        <a:spcAft>
                          <a:spcPts val="0"/>
                        </a:spcAft>
                        <a:buNone/>
                      </a:pPr>
                      <a:r>
                        <a:rPr lang="en-US" sz="1000" b="1" dirty="0">
                          <a:solidFill>
                            <a:schemeClr val="lt1"/>
                          </a:solidFill>
                          <a:latin typeface="Arial"/>
                          <a:ea typeface="Arial"/>
                          <a:cs typeface="Arial"/>
                          <a:sym typeface="Arial"/>
                        </a:rPr>
                        <a:t>Point of Entry (POE) </a:t>
                      </a:r>
                      <a:endParaRPr sz="1200" dirty="0">
                        <a:solidFill>
                          <a:schemeClr val="lt1"/>
                        </a:solidFill>
                        <a:latin typeface="Arial"/>
                        <a:ea typeface="Arial"/>
                        <a:cs typeface="Arial"/>
                        <a:sym typeface="Arial"/>
                      </a:endParaRPr>
                    </a:p>
                  </a:txBody>
                  <a:tcPr marL="68575" marR="68575" marT="0" marB="0" anchor="ctr">
                    <a:solidFill>
                      <a:srgbClr val="595959"/>
                    </a:solidFill>
                  </a:tcPr>
                </a:tc>
                <a:tc rowSpan="5">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Port Health Services, FMoH, NCDC &amp; Ministry of Aviation, NCAA, FAAN, NIS</a:t>
                      </a:r>
                      <a:endParaRPr sz="1200">
                        <a:latin typeface="Arial"/>
                        <a:ea typeface="Arial"/>
                        <a:cs typeface="Arial"/>
                        <a:sym typeface="Arial"/>
                      </a:endParaRPr>
                    </a:p>
                  </a:txBody>
                  <a:tcPr marL="68575" marR="68575" marT="0" marB="0" anchor="ctr">
                    <a:solidFill>
                      <a:srgbClr val="FFB086"/>
                    </a:solidFill>
                  </a:tcPr>
                </a:tc>
                <a:tc rowSpan="5">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Prevention of importation / cross-border transmission of COVID-19 through the prevention, detection, assessment and response to health events at Points of Entry (POE) </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Procurement of stockpiles of PPE and IPC materials for POEs with real-time quantification, forecasting and supply chain system in place. </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Sustain the procurement and supply chain systems for PPEs and IPC materials at the POEs</a:t>
                      </a:r>
                      <a:endParaRPr sz="1200">
                        <a:latin typeface="Arial"/>
                        <a:ea typeface="Arial"/>
                        <a:cs typeface="Arial"/>
                        <a:sym typeface="Arial"/>
                      </a:endParaRPr>
                    </a:p>
                  </a:txBody>
                  <a:tcPr marL="68575" marR="68575" marT="0" marB="0" anchor="ctr">
                    <a:solidFill>
                      <a:srgbClr val="FFB086"/>
                    </a:solidFill>
                  </a:tcPr>
                </a:tc>
                <a:tc rowSpan="3">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PHS-FMOH</a:t>
                      </a:r>
                      <a:endParaRPr sz="12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94175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Electronic Data system for POE-specific data management developed-SaferPorts</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Institutionalization and use of the safe ports software and maintenance of hardware at the POEs</a:t>
                      </a:r>
                      <a:endParaRPr sz="1200">
                        <a:latin typeface="Arial"/>
                        <a:ea typeface="Arial"/>
                        <a:cs typeface="Arial"/>
                        <a:sym typeface="Arial"/>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2"/>
                  </a:ext>
                </a:extLst>
              </a:tr>
              <a:tr h="94175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Online Learning Management System for Port Health Services (PHS) staff</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Maintain and update material on the Online learning platform </a:t>
                      </a:r>
                      <a:endParaRPr sz="1200">
                        <a:latin typeface="Arial"/>
                        <a:ea typeface="Arial"/>
                        <a:cs typeface="Arial"/>
                        <a:sym typeface="Arial"/>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3"/>
                  </a:ext>
                </a:extLst>
              </a:tr>
              <a:tr h="94175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Functional International Travel Portal https://nitp.ncdc.gov.ng/onboarding/homepage   </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Maintain and update the travel portal</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NCDC</a:t>
                      </a:r>
                      <a:endParaRPr sz="12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94175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Establishment of the National Public Health Emergency Response Committee for POE</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Support the activities of the NPHERC-POE to support COVID-19 and other epidemic prone disease surveillance at POEs</a:t>
                      </a:r>
                      <a:endParaRPr sz="12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PHS-FMOH</a:t>
                      </a:r>
                      <a:endParaRPr sz="12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1680682137"/>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Shape 4281"/>
        <p:cNvGrpSpPr/>
        <p:nvPr/>
      </p:nvGrpSpPr>
      <p:grpSpPr>
        <a:xfrm>
          <a:off x="0" y="0"/>
          <a:ext cx="0" cy="0"/>
          <a:chOff x="0" y="0"/>
          <a:chExt cx="0" cy="0"/>
        </a:xfrm>
      </p:grpSpPr>
      <p:pic>
        <p:nvPicPr>
          <p:cNvPr id="4282" name="Google Shape;4282;p9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283" name="Google Shape;4283;p9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96</a:t>
            </a:fld>
            <a:endParaRPr sz="500" b="0" i="0" u="none" strike="noStrike" cap="none">
              <a:solidFill>
                <a:srgbClr val="161616"/>
              </a:solidFill>
              <a:latin typeface="Arial"/>
              <a:ea typeface="Arial"/>
              <a:cs typeface="Arial"/>
              <a:sym typeface="Arial"/>
            </a:endParaRPr>
          </a:p>
        </p:txBody>
      </p:sp>
      <p:sp>
        <p:nvSpPr>
          <p:cNvPr id="4284" name="Google Shape;4284;p9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285" name="Google Shape;4285;p9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286" name="Google Shape;4286;p9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TRANSITION PLAN</a:t>
            </a:r>
            <a:endParaRPr sz="1800" b="1" i="0" u="none" strike="noStrike" cap="none">
              <a:solidFill>
                <a:srgbClr val="FFFFFF"/>
              </a:solidFill>
              <a:latin typeface="Arial"/>
              <a:ea typeface="Arial"/>
              <a:cs typeface="Arial"/>
              <a:sym typeface="Arial"/>
            </a:endParaRPr>
          </a:p>
        </p:txBody>
      </p:sp>
      <p:cxnSp>
        <p:nvCxnSpPr>
          <p:cNvPr id="4287" name="Google Shape;4287;p9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288" name="Google Shape;4288;p94"/>
          <p:cNvGrpSpPr/>
          <p:nvPr/>
        </p:nvGrpSpPr>
        <p:grpSpPr>
          <a:xfrm>
            <a:off x="1269075" y="3380795"/>
            <a:ext cx="0" cy="0"/>
            <a:chOff x="1269075" y="3380795"/>
            <a:chExt cx="0" cy="0"/>
          </a:xfrm>
        </p:grpSpPr>
        <p:cxnSp>
          <p:nvCxnSpPr>
            <p:cNvPr id="4289" name="Google Shape;4289;p94"/>
            <p:cNvCxnSpPr/>
            <p:nvPr/>
          </p:nvCxnSpPr>
          <p:spPr>
            <a:xfrm>
              <a:off x="1269075" y="3380795"/>
              <a:ext cx="0" cy="0"/>
            </a:xfrm>
            <a:prstGeom prst="straightConnector1">
              <a:avLst/>
            </a:prstGeom>
            <a:noFill/>
            <a:ln>
              <a:noFill/>
            </a:ln>
          </p:spPr>
        </p:cxnSp>
        <p:cxnSp>
          <p:nvCxnSpPr>
            <p:cNvPr id="4290" name="Google Shape;4290;p94"/>
            <p:cNvCxnSpPr/>
            <p:nvPr/>
          </p:nvCxnSpPr>
          <p:spPr>
            <a:xfrm>
              <a:off x="1269075" y="3380795"/>
              <a:ext cx="0" cy="0"/>
            </a:xfrm>
            <a:prstGeom prst="straightConnector1">
              <a:avLst/>
            </a:prstGeom>
            <a:noFill/>
            <a:ln>
              <a:noFill/>
            </a:ln>
          </p:spPr>
        </p:cxnSp>
      </p:grpSp>
      <p:sp>
        <p:nvSpPr>
          <p:cNvPr id="4291" name="Google Shape;4291;p9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pic>
        <p:nvPicPr>
          <p:cNvPr id="4292" name="Google Shape;4292;p94"/>
          <p:cNvPicPr preferRelativeResize="0"/>
          <p:nvPr/>
        </p:nvPicPr>
        <p:blipFill rotWithShape="1">
          <a:blip r:embed="rId4">
            <a:alphaModFix/>
          </a:blip>
          <a:srcRect/>
          <a:stretch/>
        </p:blipFill>
        <p:spPr>
          <a:xfrm>
            <a:off x="7027863" y="5780088"/>
            <a:ext cx="9525" cy="4762"/>
          </a:xfrm>
          <a:prstGeom prst="rect">
            <a:avLst/>
          </a:prstGeom>
          <a:noFill/>
          <a:ln>
            <a:noFill/>
          </a:ln>
        </p:spPr>
      </p:pic>
      <p:pic>
        <p:nvPicPr>
          <p:cNvPr id="4293" name="Google Shape;4293;p94"/>
          <p:cNvPicPr preferRelativeResize="0"/>
          <p:nvPr/>
        </p:nvPicPr>
        <p:blipFill rotWithShape="1">
          <a:blip r:embed="rId5">
            <a:alphaModFix/>
          </a:blip>
          <a:srcRect/>
          <a:stretch/>
        </p:blipFill>
        <p:spPr>
          <a:xfrm>
            <a:off x="7073900" y="7553325"/>
            <a:ext cx="4763" cy="4763"/>
          </a:xfrm>
          <a:prstGeom prst="rect">
            <a:avLst/>
          </a:prstGeom>
          <a:noFill/>
          <a:ln>
            <a:noFill/>
          </a:ln>
        </p:spPr>
      </p:pic>
      <p:graphicFrame>
        <p:nvGraphicFramePr>
          <p:cNvPr id="4294" name="Google Shape;4294;p94"/>
          <p:cNvGraphicFramePr/>
          <p:nvPr>
            <p:extLst>
              <p:ext uri="{D42A27DB-BD31-4B8C-83A1-F6EECF244321}">
                <p14:modId xmlns:p14="http://schemas.microsoft.com/office/powerpoint/2010/main" val="1753503903"/>
              </p:ext>
            </p:extLst>
          </p:nvPr>
        </p:nvGraphicFramePr>
        <p:xfrm>
          <a:off x="275724" y="1530530"/>
          <a:ext cx="7037400" cy="7773572"/>
        </p:xfrm>
        <a:graphic>
          <a:graphicData uri="http://schemas.openxmlformats.org/drawingml/2006/table">
            <a:tbl>
              <a:tblPr firstRow="1" firstCol="1" bandRow="1">
                <a:noFill/>
                <a:tableStyleId>{FF75322B-DABF-467D-BC40-7EAB2D41CF18}</a:tableStyleId>
              </a:tblPr>
              <a:tblGrid>
                <a:gridCol w="983233">
                  <a:extLst>
                    <a:ext uri="{9D8B030D-6E8A-4147-A177-3AD203B41FA5}">
                      <a16:colId xmlns:a16="http://schemas.microsoft.com/office/drawing/2014/main" val="20000"/>
                    </a:ext>
                  </a:extLst>
                </a:gridCol>
                <a:gridCol w="815008">
                  <a:extLst>
                    <a:ext uri="{9D8B030D-6E8A-4147-A177-3AD203B41FA5}">
                      <a16:colId xmlns:a16="http://schemas.microsoft.com/office/drawing/2014/main" val="20001"/>
                    </a:ext>
                  </a:extLst>
                </a:gridCol>
                <a:gridCol w="1080052">
                  <a:extLst>
                    <a:ext uri="{9D8B030D-6E8A-4147-A177-3AD203B41FA5}">
                      <a16:colId xmlns:a16="http://schemas.microsoft.com/office/drawing/2014/main" val="20002"/>
                    </a:ext>
                  </a:extLst>
                </a:gridCol>
                <a:gridCol w="1749287">
                  <a:extLst>
                    <a:ext uri="{9D8B030D-6E8A-4147-A177-3AD203B41FA5}">
                      <a16:colId xmlns:a16="http://schemas.microsoft.com/office/drawing/2014/main" val="20003"/>
                    </a:ext>
                  </a:extLst>
                </a:gridCol>
                <a:gridCol w="1490870">
                  <a:extLst>
                    <a:ext uri="{9D8B030D-6E8A-4147-A177-3AD203B41FA5}">
                      <a16:colId xmlns:a16="http://schemas.microsoft.com/office/drawing/2014/main" val="20004"/>
                    </a:ext>
                  </a:extLst>
                </a:gridCol>
                <a:gridCol w="918950">
                  <a:extLst>
                    <a:ext uri="{9D8B030D-6E8A-4147-A177-3AD203B41FA5}">
                      <a16:colId xmlns:a16="http://schemas.microsoft.com/office/drawing/2014/main" val="20005"/>
                    </a:ext>
                  </a:extLst>
                </a:gridCol>
              </a:tblGrid>
              <a:tr h="598125">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Pillar / Working Group</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MDAs</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Goal</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Critical Assets/Structures for Transition</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Priority Actions to be Transitioned </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dirty="0">
                          <a:latin typeface="Arial"/>
                          <a:ea typeface="Arial"/>
                          <a:cs typeface="Arial"/>
                          <a:sym typeface="Arial"/>
                        </a:rPr>
                        <a:t>Responsible MDA Post PTF</a:t>
                      </a:r>
                      <a:endParaRPr sz="1000" dirty="0">
                        <a:latin typeface="Arial"/>
                        <a:ea typeface="Arial"/>
                        <a:cs typeface="Arial"/>
                        <a:sym typeface="Arial"/>
                      </a:endParaRPr>
                    </a:p>
                  </a:txBody>
                  <a:tcPr marL="66600" marR="66600" marT="0" marB="0" anchor="ctr">
                    <a:solidFill>
                      <a:srgbClr val="008751"/>
                    </a:solidFill>
                  </a:tcPr>
                </a:tc>
                <a:extLst>
                  <a:ext uri="{0D108BD9-81ED-4DB2-BD59-A6C34878D82A}">
                    <a16:rowId xmlns:a16="http://schemas.microsoft.com/office/drawing/2014/main" val="10000"/>
                  </a:ext>
                </a:extLst>
              </a:tr>
              <a:tr h="901624">
                <a:tc rowSpan="6">
                  <a:txBody>
                    <a:bodyPr/>
                    <a:lstStyle/>
                    <a:p>
                      <a:pPr marL="0" marR="0" lvl="0" indent="0" algn="l" rtl="0">
                        <a:lnSpc>
                          <a:spcPct val="107000"/>
                        </a:lnSpc>
                        <a:spcBef>
                          <a:spcPts val="0"/>
                        </a:spcBef>
                        <a:spcAft>
                          <a:spcPts val="0"/>
                        </a:spcAft>
                        <a:buNone/>
                      </a:pPr>
                      <a:r>
                        <a:rPr lang="en-US" sz="1000" b="1" dirty="0">
                          <a:solidFill>
                            <a:schemeClr val="lt1"/>
                          </a:solidFill>
                          <a:latin typeface="Arial"/>
                          <a:ea typeface="Arial"/>
                          <a:cs typeface="Arial"/>
                          <a:sym typeface="Arial"/>
                        </a:rPr>
                        <a:t>Risk Communication and Community Engagement </a:t>
                      </a:r>
                      <a:endParaRPr sz="1000" dirty="0">
                        <a:solidFill>
                          <a:schemeClr val="lt1"/>
                        </a:solidFill>
                        <a:latin typeface="Arial"/>
                        <a:ea typeface="Arial"/>
                        <a:cs typeface="Arial"/>
                        <a:sym typeface="Arial"/>
                      </a:endParaRPr>
                    </a:p>
                  </a:txBody>
                  <a:tcPr marL="68575" marR="68575" marT="0" marB="0" anchor="ctr">
                    <a:solidFill>
                      <a:srgbClr val="595959"/>
                    </a:solidFill>
                  </a:tcPr>
                </a:tc>
                <a:tc rowSpan="6">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NOA; Federal Ministry of Information and Culture. </a:t>
                      </a:r>
                      <a:endParaRPr sz="1000" dirty="0">
                        <a:latin typeface="Arial"/>
                        <a:ea typeface="Arial"/>
                        <a:cs typeface="Arial"/>
                        <a:sym typeface="Arial"/>
                      </a:endParaRPr>
                    </a:p>
                  </a:txBody>
                  <a:tcPr marL="68575" marR="68575" marT="0" marB="0" anchor="ctr">
                    <a:solidFill>
                      <a:srgbClr val="FFB086"/>
                    </a:solidFill>
                  </a:tcPr>
                </a:tc>
                <a:tc rowSpan="6">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Real time sharing of information, exchange of opinions and advice between experts, frontline health providers, community outreach workers and the community members facing the threat of Covid-19</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National database of COVID-19 survivors and registration of national association of COVID-19 survivors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Finalize establishment of COVID-19 survivors association</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NOA</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669851">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Database of 19,000 volunteer community mobilizers (VCMs) in 17 States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Maintain database of volunteers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NOA</a:t>
                      </a:r>
                      <a:br>
                        <a:rPr lang="en-US" sz="1000">
                          <a:solidFill>
                            <a:srgbClr val="000000"/>
                          </a:solidFill>
                          <a:latin typeface="Arial"/>
                          <a:ea typeface="Arial"/>
                          <a:cs typeface="Arial"/>
                          <a:sym typeface="Arial"/>
                        </a:rPr>
                      </a:br>
                      <a:r>
                        <a:rPr lang="en-US" sz="1000">
                          <a:solidFill>
                            <a:srgbClr val="000000"/>
                          </a:solidFill>
                          <a:latin typeface="Arial"/>
                          <a:ea typeface="Arial"/>
                          <a:cs typeface="Arial"/>
                          <a:sym typeface="Arial"/>
                        </a:rPr>
                        <a:t>NPHCDA</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94175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Advocacy committee of Northern Traditional leaders Council set up</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Support ongoing engagement with community and traditional leaders</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NOA</a:t>
                      </a:r>
                      <a:endParaRPr sz="1000" dirty="0">
                        <a:latin typeface="Arial"/>
                        <a:ea typeface="Arial"/>
                        <a:cs typeface="Arial"/>
                        <a:sym typeface="Arial"/>
                      </a:endParaRPr>
                    </a:p>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NPHCDA</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94175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Database of risk communication materials, IEC materials, job aids and workplace reminders and community mobilization messages for COVID-19</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Maintain and update community messaging based on emerging evidence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NCDC</a:t>
                      </a:r>
                      <a:br>
                        <a:rPr lang="en-US" sz="1000">
                          <a:solidFill>
                            <a:srgbClr val="000000"/>
                          </a:solidFill>
                          <a:latin typeface="Arial"/>
                          <a:ea typeface="Arial"/>
                          <a:cs typeface="Arial"/>
                          <a:sym typeface="Arial"/>
                        </a:rPr>
                      </a:br>
                      <a:r>
                        <a:rPr lang="en-US" sz="1000">
                          <a:solidFill>
                            <a:srgbClr val="000000"/>
                          </a:solidFill>
                          <a:latin typeface="Arial"/>
                          <a:ea typeface="Arial"/>
                          <a:cs typeface="Arial"/>
                          <a:sym typeface="Arial"/>
                        </a:rPr>
                        <a:t>NOA</a:t>
                      </a:r>
                      <a:br>
                        <a:rPr lang="en-US" sz="1000">
                          <a:solidFill>
                            <a:srgbClr val="000000"/>
                          </a:solidFill>
                          <a:latin typeface="Arial"/>
                          <a:ea typeface="Arial"/>
                          <a:cs typeface="Arial"/>
                          <a:sym typeface="Arial"/>
                        </a:rPr>
                      </a:br>
                      <a:r>
                        <a:rPr lang="en-US" sz="1000">
                          <a:solidFill>
                            <a:srgbClr val="000000"/>
                          </a:solidFill>
                          <a:latin typeface="Arial"/>
                          <a:ea typeface="Arial"/>
                          <a:cs typeface="Arial"/>
                          <a:sym typeface="Arial"/>
                        </a:rPr>
                        <a:t>NPHCDA</a:t>
                      </a:r>
                      <a:br>
                        <a:rPr lang="en-US" sz="1000">
                          <a:solidFill>
                            <a:srgbClr val="000000"/>
                          </a:solidFill>
                          <a:latin typeface="Arial"/>
                          <a:ea typeface="Arial"/>
                          <a:cs typeface="Arial"/>
                          <a:sym typeface="Arial"/>
                        </a:rPr>
                      </a:br>
                      <a:r>
                        <a:rPr lang="en-US" sz="1000">
                          <a:solidFill>
                            <a:srgbClr val="000000"/>
                          </a:solidFill>
                          <a:latin typeface="Arial"/>
                          <a:ea typeface="Arial"/>
                          <a:cs typeface="Arial"/>
                          <a:sym typeface="Arial"/>
                        </a:rPr>
                        <a:t>FMOH</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71895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Continuous Citizens engagement through polls</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Continue to support the polls</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NOA</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742318">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Call centers established at the national level and states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Support software and HR at the call centers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NCDC</a:t>
                      </a:r>
                      <a:br>
                        <a:rPr lang="en-US" sz="1000" dirty="0">
                          <a:solidFill>
                            <a:srgbClr val="000000"/>
                          </a:solidFill>
                          <a:latin typeface="Arial"/>
                          <a:ea typeface="Arial"/>
                          <a:cs typeface="Arial"/>
                          <a:sym typeface="Arial"/>
                        </a:rPr>
                      </a:br>
                      <a:r>
                        <a:rPr lang="en-US" sz="1000" dirty="0">
                          <a:solidFill>
                            <a:srgbClr val="000000"/>
                          </a:solidFill>
                          <a:latin typeface="Arial"/>
                          <a:ea typeface="Arial"/>
                          <a:cs typeface="Arial"/>
                          <a:sym typeface="Arial"/>
                        </a:rPr>
                        <a:t>FMOI</a:t>
                      </a:r>
                      <a:br>
                        <a:rPr lang="en-US" sz="1000" dirty="0">
                          <a:solidFill>
                            <a:srgbClr val="000000"/>
                          </a:solidFill>
                          <a:latin typeface="Arial"/>
                          <a:ea typeface="Arial"/>
                          <a:cs typeface="Arial"/>
                          <a:sym typeface="Arial"/>
                        </a:rPr>
                      </a:br>
                      <a:r>
                        <a:rPr lang="en-US" sz="1000" dirty="0">
                          <a:solidFill>
                            <a:srgbClr val="000000"/>
                          </a:solidFill>
                          <a:latin typeface="Arial"/>
                          <a:ea typeface="Arial"/>
                          <a:cs typeface="Arial"/>
                          <a:sym typeface="Arial"/>
                        </a:rPr>
                        <a:t>SMOI</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941750">
                <a:tc rowSpan="2">
                  <a:txBody>
                    <a:bodyPr/>
                    <a:lstStyle/>
                    <a:p>
                      <a:pPr marL="0" marR="0" lvl="0" indent="0" algn="l" rtl="0">
                        <a:lnSpc>
                          <a:spcPct val="107000"/>
                        </a:lnSpc>
                        <a:spcBef>
                          <a:spcPts val="0"/>
                        </a:spcBef>
                        <a:spcAft>
                          <a:spcPts val="0"/>
                        </a:spcAft>
                        <a:buNone/>
                      </a:pPr>
                      <a:r>
                        <a:rPr lang="en-US" sz="1000" b="1" dirty="0">
                          <a:solidFill>
                            <a:schemeClr val="lt1"/>
                          </a:solidFill>
                          <a:latin typeface="Arial"/>
                          <a:ea typeface="Arial"/>
                          <a:cs typeface="Arial"/>
                          <a:sym typeface="Arial"/>
                        </a:rPr>
                        <a:t>Security Logistics and Mass Care</a:t>
                      </a:r>
                      <a:endParaRPr sz="1000" dirty="0">
                        <a:solidFill>
                          <a:schemeClr val="lt1"/>
                        </a:solidFill>
                        <a:latin typeface="Arial"/>
                        <a:ea typeface="Arial"/>
                        <a:cs typeface="Arial"/>
                        <a:sym typeface="Arial"/>
                      </a:endParaRPr>
                    </a:p>
                  </a:txBody>
                  <a:tcPr marL="68575" marR="68575" marT="0" marB="0" anchor="ctr">
                    <a:solidFill>
                      <a:srgbClr val="595959"/>
                    </a:solidFill>
                  </a:tcPr>
                </a:tc>
                <a:tc rowSpan="2">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National Emergency Management Authority (NEMA)</a:t>
                      </a:r>
                      <a:endParaRPr sz="1000" dirty="0">
                        <a:latin typeface="Arial"/>
                        <a:ea typeface="Arial"/>
                        <a:cs typeface="Arial"/>
                        <a:sym typeface="Arial"/>
                      </a:endParaRPr>
                    </a:p>
                  </a:txBody>
                  <a:tcPr marL="68575" marR="68575"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facilitate the delivery of Federal Government ‘s humanitarian assistance to vulnerable population </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System for Procurement, Warehousing, Enumeration and Distribution of Presidential Palliatives </a:t>
                      </a:r>
                      <a:endParaRPr sz="1000" dirty="0">
                        <a:latin typeface="Arial"/>
                        <a:ea typeface="Arial"/>
                        <a:cs typeface="Arial"/>
                        <a:sym typeface="Arial"/>
                      </a:endParaRPr>
                    </a:p>
                  </a:txBody>
                  <a:tcPr marL="68575" marR="68575" marT="0" marB="0" anchor="ctr">
                    <a:solidFill>
                      <a:srgbClr val="FFB086"/>
                    </a:solidFill>
                  </a:tcPr>
                </a:tc>
                <a:tc>
                  <a:txBody>
                    <a:bodyPr/>
                    <a:lstStyle/>
                    <a:p>
                      <a:pPr marL="119063" marR="0" lvl="0" indent="-119063" algn="l" rtl="0">
                        <a:lnSpc>
                          <a:spcPct val="107000"/>
                        </a:lnSpc>
                        <a:spcBef>
                          <a:spcPts val="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Maintain accountable system for distribution of relief materials in emergencies </a:t>
                      </a:r>
                      <a:endParaRPr sz="1000">
                        <a:latin typeface="Arial"/>
                        <a:ea typeface="Arial"/>
                        <a:cs typeface="Arial"/>
                        <a:sym typeface="Arial"/>
                      </a:endParaRPr>
                    </a:p>
                    <a:p>
                      <a:pPr marL="119063" marR="0" lvl="0" indent="-119063" algn="l" rtl="0">
                        <a:lnSpc>
                          <a:spcPct val="107000"/>
                        </a:lnSpc>
                        <a:spcBef>
                          <a:spcPts val="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Engage the CSOs and other community structures in palliative distribution</a:t>
                      </a:r>
                      <a:endParaRPr sz="1000">
                        <a:solidFill>
                          <a:srgbClr val="000000"/>
                        </a:solidFill>
                        <a:latin typeface="Arial"/>
                        <a:ea typeface="Arial"/>
                        <a:cs typeface="Arial"/>
                        <a:sym typeface="Arial"/>
                      </a:endParaRPr>
                    </a:p>
                  </a:txBody>
                  <a:tcPr marL="68575" marR="68575"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NEMA</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705552168"/>
                  </a:ext>
                </a:extLst>
              </a:tr>
              <a:tr h="941750">
                <a:tc vMerge="1">
                  <a:txBody>
                    <a:bodyPr/>
                    <a:lstStyle/>
                    <a:p>
                      <a:endParaRPr lang="en-US"/>
                    </a:p>
                  </a:txBody>
                  <a:tcPr>
                    <a:solidFill>
                      <a:srgbClr val="595959"/>
                    </a:solidFill>
                  </a:tcPr>
                </a:tc>
                <a:tc vMerge="1">
                  <a:txBody>
                    <a:bodyPr/>
                    <a:lstStyle/>
                    <a:p>
                      <a:endParaRPr lang="en-US"/>
                    </a:p>
                  </a:txBody>
                  <a:tcPr>
                    <a:solidFill>
                      <a:srgbClr val="FFB086"/>
                    </a:solidFill>
                  </a:tcPr>
                </a:tc>
                <a:tc vMerge="1">
                  <a:txBody>
                    <a:bodyPr/>
                    <a:lstStyle/>
                    <a:p>
                      <a:endParaRPr lang="en-US"/>
                    </a:p>
                  </a:txBody>
                  <a:tcPr>
                    <a:solidFill>
                      <a:srgbClr val="FFB086"/>
                    </a:solidFill>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Database of Indigent and most vulnerable populations benefiting from Conditional cash transfers </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Expand database of indigent and vulnerable populations</a:t>
                      </a:r>
                      <a:endParaRPr sz="1000" dirty="0">
                        <a:latin typeface="Arial"/>
                        <a:ea typeface="Arial"/>
                        <a:cs typeface="Arial"/>
                        <a:sym typeface="Arial"/>
                      </a:endParaRPr>
                    </a:p>
                  </a:txBody>
                  <a:tcPr marL="68575" marR="68575" marT="0" marB="0" anchor="ctr">
                    <a:solidFill>
                      <a:srgbClr val="FFB086"/>
                    </a:solidFill>
                  </a:tcPr>
                </a:tc>
                <a:tc vMerge="1">
                  <a:txBody>
                    <a:bodyPr/>
                    <a:lstStyle/>
                    <a:p>
                      <a:endParaRPr lang="en-US"/>
                    </a:p>
                  </a:txBody>
                  <a:tcPr>
                    <a:solidFill>
                      <a:srgbClr val="FFB086"/>
                    </a:solidFill>
                  </a:tcPr>
                </a:tc>
                <a:extLst>
                  <a:ext uri="{0D108BD9-81ED-4DB2-BD59-A6C34878D82A}">
                    <a16:rowId xmlns:a16="http://schemas.microsoft.com/office/drawing/2014/main" val="3176149765"/>
                  </a:ext>
                </a:extLst>
              </a:tr>
            </a:tbl>
          </a:graphicData>
        </a:graphic>
      </p:graphicFrame>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Shape 4205"/>
        <p:cNvGrpSpPr/>
        <p:nvPr/>
      </p:nvGrpSpPr>
      <p:grpSpPr>
        <a:xfrm>
          <a:off x="0" y="0"/>
          <a:ext cx="0" cy="0"/>
          <a:chOff x="0" y="0"/>
          <a:chExt cx="0" cy="0"/>
        </a:xfrm>
      </p:grpSpPr>
      <p:pic>
        <p:nvPicPr>
          <p:cNvPr id="4206" name="Google Shape;4206;p9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207" name="Google Shape;4207;p9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97</a:t>
            </a:fld>
            <a:endParaRPr sz="500" b="0" i="0" u="none" strike="noStrike" cap="none">
              <a:solidFill>
                <a:srgbClr val="161616"/>
              </a:solidFill>
              <a:latin typeface="Arial"/>
              <a:ea typeface="Arial"/>
              <a:cs typeface="Arial"/>
              <a:sym typeface="Arial"/>
            </a:endParaRPr>
          </a:p>
        </p:txBody>
      </p:sp>
      <p:sp>
        <p:nvSpPr>
          <p:cNvPr id="4208" name="Google Shape;4208;p9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209" name="Google Shape;4209;p9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210" name="Google Shape;4210;p9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dirty="0">
                <a:solidFill>
                  <a:srgbClr val="FFFFFF"/>
                </a:solidFill>
                <a:latin typeface="Arial"/>
                <a:ea typeface="Arial"/>
                <a:cs typeface="Arial"/>
                <a:sym typeface="Arial"/>
              </a:rPr>
              <a:t>TRANSITION PLAN</a:t>
            </a:r>
            <a:endParaRPr sz="1800" b="1" i="0" u="none" strike="noStrike" cap="none" dirty="0">
              <a:solidFill>
                <a:srgbClr val="FFFFFF"/>
              </a:solidFill>
              <a:latin typeface="Arial"/>
              <a:ea typeface="Arial"/>
              <a:cs typeface="Arial"/>
              <a:sym typeface="Arial"/>
            </a:endParaRPr>
          </a:p>
        </p:txBody>
      </p:sp>
      <p:cxnSp>
        <p:nvCxnSpPr>
          <p:cNvPr id="4211" name="Google Shape;4211;p9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212" name="Google Shape;4212;p90"/>
          <p:cNvGrpSpPr/>
          <p:nvPr/>
        </p:nvGrpSpPr>
        <p:grpSpPr>
          <a:xfrm>
            <a:off x="1269075" y="3380795"/>
            <a:ext cx="0" cy="0"/>
            <a:chOff x="1269075" y="3380795"/>
            <a:chExt cx="0" cy="0"/>
          </a:xfrm>
        </p:grpSpPr>
        <p:cxnSp>
          <p:nvCxnSpPr>
            <p:cNvPr id="4213" name="Google Shape;4213;p90"/>
            <p:cNvCxnSpPr/>
            <p:nvPr/>
          </p:nvCxnSpPr>
          <p:spPr>
            <a:xfrm>
              <a:off x="1269075" y="3380795"/>
              <a:ext cx="0" cy="0"/>
            </a:xfrm>
            <a:prstGeom prst="straightConnector1">
              <a:avLst/>
            </a:prstGeom>
            <a:noFill/>
            <a:ln>
              <a:noFill/>
            </a:ln>
          </p:spPr>
        </p:cxnSp>
        <p:cxnSp>
          <p:nvCxnSpPr>
            <p:cNvPr id="4214" name="Google Shape;4214;p90"/>
            <p:cNvCxnSpPr/>
            <p:nvPr/>
          </p:nvCxnSpPr>
          <p:spPr>
            <a:xfrm>
              <a:off x="1269075" y="3380795"/>
              <a:ext cx="0" cy="0"/>
            </a:xfrm>
            <a:prstGeom prst="straightConnector1">
              <a:avLst/>
            </a:prstGeom>
            <a:noFill/>
            <a:ln>
              <a:noFill/>
            </a:ln>
          </p:spPr>
        </p:cxnSp>
      </p:grpSp>
      <p:sp>
        <p:nvSpPr>
          <p:cNvPr id="4215" name="Google Shape;4215;p9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pic>
        <p:nvPicPr>
          <p:cNvPr id="4216" name="Google Shape;4216;p90"/>
          <p:cNvPicPr preferRelativeResize="0"/>
          <p:nvPr/>
        </p:nvPicPr>
        <p:blipFill rotWithShape="1">
          <a:blip r:embed="rId4">
            <a:alphaModFix/>
          </a:blip>
          <a:srcRect/>
          <a:stretch/>
        </p:blipFill>
        <p:spPr>
          <a:xfrm>
            <a:off x="7027863" y="5780088"/>
            <a:ext cx="9525" cy="4762"/>
          </a:xfrm>
          <a:prstGeom prst="rect">
            <a:avLst/>
          </a:prstGeom>
          <a:noFill/>
          <a:ln>
            <a:noFill/>
          </a:ln>
        </p:spPr>
      </p:pic>
      <p:pic>
        <p:nvPicPr>
          <p:cNvPr id="4217" name="Google Shape;4217;p90"/>
          <p:cNvPicPr preferRelativeResize="0"/>
          <p:nvPr/>
        </p:nvPicPr>
        <p:blipFill rotWithShape="1">
          <a:blip r:embed="rId5">
            <a:alphaModFix/>
          </a:blip>
          <a:srcRect/>
          <a:stretch/>
        </p:blipFill>
        <p:spPr>
          <a:xfrm>
            <a:off x="7073900" y="7553325"/>
            <a:ext cx="4763" cy="4763"/>
          </a:xfrm>
          <a:prstGeom prst="rect">
            <a:avLst/>
          </a:prstGeom>
          <a:noFill/>
          <a:ln>
            <a:noFill/>
          </a:ln>
        </p:spPr>
      </p:pic>
      <p:graphicFrame>
        <p:nvGraphicFramePr>
          <p:cNvPr id="4222" name="Google Shape;4222;p90"/>
          <p:cNvGraphicFramePr/>
          <p:nvPr>
            <p:extLst>
              <p:ext uri="{D42A27DB-BD31-4B8C-83A1-F6EECF244321}">
                <p14:modId xmlns:p14="http://schemas.microsoft.com/office/powerpoint/2010/main" val="820480962"/>
              </p:ext>
            </p:extLst>
          </p:nvPr>
        </p:nvGraphicFramePr>
        <p:xfrm>
          <a:off x="275724" y="1540271"/>
          <a:ext cx="7037400" cy="8093281"/>
        </p:xfrm>
        <a:graphic>
          <a:graphicData uri="http://schemas.openxmlformats.org/drawingml/2006/table">
            <a:tbl>
              <a:tblPr firstRow="1" firstCol="1" bandRow="1">
                <a:noFill/>
                <a:tableStyleId>{FF75322B-DABF-467D-BC40-7EAB2D41CF18}</a:tableStyleId>
              </a:tblPr>
              <a:tblGrid>
                <a:gridCol w="950102">
                  <a:extLst>
                    <a:ext uri="{9D8B030D-6E8A-4147-A177-3AD203B41FA5}">
                      <a16:colId xmlns:a16="http://schemas.microsoft.com/office/drawing/2014/main" val="20000"/>
                    </a:ext>
                  </a:extLst>
                </a:gridCol>
                <a:gridCol w="894522">
                  <a:extLst>
                    <a:ext uri="{9D8B030D-6E8A-4147-A177-3AD203B41FA5}">
                      <a16:colId xmlns:a16="http://schemas.microsoft.com/office/drawing/2014/main" val="20001"/>
                    </a:ext>
                  </a:extLst>
                </a:gridCol>
                <a:gridCol w="1126435">
                  <a:extLst>
                    <a:ext uri="{9D8B030D-6E8A-4147-A177-3AD203B41FA5}">
                      <a16:colId xmlns:a16="http://schemas.microsoft.com/office/drawing/2014/main" val="20002"/>
                    </a:ext>
                  </a:extLst>
                </a:gridCol>
                <a:gridCol w="1802295">
                  <a:extLst>
                    <a:ext uri="{9D8B030D-6E8A-4147-A177-3AD203B41FA5}">
                      <a16:colId xmlns:a16="http://schemas.microsoft.com/office/drawing/2014/main" val="20003"/>
                    </a:ext>
                  </a:extLst>
                </a:gridCol>
                <a:gridCol w="1292087">
                  <a:extLst>
                    <a:ext uri="{9D8B030D-6E8A-4147-A177-3AD203B41FA5}">
                      <a16:colId xmlns:a16="http://schemas.microsoft.com/office/drawing/2014/main" val="20004"/>
                    </a:ext>
                  </a:extLst>
                </a:gridCol>
                <a:gridCol w="971959">
                  <a:extLst>
                    <a:ext uri="{9D8B030D-6E8A-4147-A177-3AD203B41FA5}">
                      <a16:colId xmlns:a16="http://schemas.microsoft.com/office/drawing/2014/main" val="20005"/>
                    </a:ext>
                  </a:extLst>
                </a:gridCol>
              </a:tblGrid>
              <a:tr h="590005">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Pillar / Working Group</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MDAs</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Goal</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Critical Assets/Structures for Transition</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Priority Actions to be Transitioned </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dirty="0">
                          <a:latin typeface="Arial"/>
                          <a:ea typeface="Arial"/>
                          <a:cs typeface="Arial"/>
                          <a:sym typeface="Arial"/>
                        </a:rPr>
                        <a:t>Responsible MDA Post PTF</a:t>
                      </a:r>
                      <a:endParaRPr sz="1000" dirty="0">
                        <a:latin typeface="Arial"/>
                        <a:ea typeface="Arial"/>
                        <a:cs typeface="Arial"/>
                        <a:sym typeface="Arial"/>
                      </a:endParaRPr>
                    </a:p>
                  </a:txBody>
                  <a:tcPr marL="66600" marR="66600" marT="0" marB="0" anchor="ctr">
                    <a:solidFill>
                      <a:srgbClr val="008751"/>
                    </a:solidFill>
                  </a:tcPr>
                </a:tc>
                <a:extLst>
                  <a:ext uri="{0D108BD9-81ED-4DB2-BD59-A6C34878D82A}">
                    <a16:rowId xmlns:a16="http://schemas.microsoft.com/office/drawing/2014/main" val="10000"/>
                  </a:ext>
                </a:extLst>
              </a:tr>
              <a:tr h="1679406">
                <a:tc rowSpan="2">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Resource Mobilization</a:t>
                      </a:r>
                      <a:endParaRPr sz="1000" dirty="0">
                        <a:latin typeface="Arial"/>
                        <a:ea typeface="Arial"/>
                        <a:cs typeface="Arial"/>
                        <a:sym typeface="Arial"/>
                      </a:endParaRPr>
                    </a:p>
                  </a:txBody>
                  <a:tcPr marL="66600" marR="66600" marT="0" marB="0" anchor="ctr">
                    <a:solidFill>
                      <a:srgbClr val="595959"/>
                    </a:solidFill>
                  </a:tcPr>
                </a:tc>
                <a:tc rowSpan="2">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Office of the Secretary General of the Federation (OSGF)</a:t>
                      </a:r>
                      <a:endParaRPr sz="1000" dirty="0">
                        <a:latin typeface="Arial"/>
                        <a:ea typeface="Arial"/>
                        <a:cs typeface="Arial"/>
                        <a:sym typeface="Arial"/>
                      </a:endParaRPr>
                    </a:p>
                  </a:txBody>
                  <a:tcPr marL="66600" marR="66600"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Coordinate all resources for the national response from various sources (Government, private, local &amp; International Donors/Partners)</a:t>
                      </a:r>
                      <a:endParaRPr sz="1000" dirty="0">
                        <a:latin typeface="Arial"/>
                        <a:ea typeface="Arial"/>
                        <a:cs typeface="Arial"/>
                        <a:sym typeface="Arial"/>
                      </a:endParaRPr>
                    </a:p>
                  </a:txBody>
                  <a:tcPr marL="66600" marR="66600"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Electronic Asset Database of goods and services received from all sources for the COVID-19 response -  The Donations Tracker</a:t>
                      </a:r>
                      <a:endParaRPr sz="1000" dirty="0">
                        <a:latin typeface="Arial"/>
                        <a:ea typeface="Arial"/>
                        <a:cs typeface="Arial"/>
                        <a:sym typeface="Arial"/>
                      </a:endParaRPr>
                    </a:p>
                  </a:txBody>
                  <a:tcPr marL="68575" marR="68575" marT="0" marB="0" anchor="ctr">
                    <a:solidFill>
                      <a:srgbClr val="FFB086"/>
                    </a:solidFill>
                  </a:tcPr>
                </a:tc>
                <a:tc>
                  <a:txBody>
                    <a:bodyPr/>
                    <a:lstStyle/>
                    <a:p>
                      <a:pPr marL="173038" marR="0" lvl="0" indent="-173038" algn="l" rtl="0">
                        <a:lnSpc>
                          <a:spcPct val="107000"/>
                        </a:lnSpc>
                        <a:spcBef>
                          <a:spcPts val="0"/>
                        </a:spcBef>
                        <a:spcAft>
                          <a:spcPts val="0"/>
                        </a:spcAft>
                        <a:buClr>
                          <a:srgbClr val="000000"/>
                        </a:buClr>
                        <a:buSzPts val="1000"/>
                        <a:buFont typeface="Noto Sans Symbols"/>
                        <a:buChar char="∙"/>
                      </a:pPr>
                      <a:r>
                        <a:rPr lang="en-US" sz="1000" dirty="0">
                          <a:latin typeface="Arial"/>
                          <a:ea typeface="Arial"/>
                          <a:cs typeface="Arial"/>
                          <a:sym typeface="Arial"/>
                        </a:rPr>
                        <a:t>Maintain the Donations Tracker</a:t>
                      </a: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OSGF</a:t>
                      </a:r>
                      <a:endParaRPr sz="1000" dirty="0">
                        <a:latin typeface="Arial"/>
                        <a:ea typeface="Arial"/>
                        <a:cs typeface="Arial"/>
                        <a:sym typeface="Arial"/>
                      </a:endParaRPr>
                    </a:p>
                  </a:txBody>
                  <a:tcPr marL="66600" marR="66600" marT="0" marB="0" anchor="ctr">
                    <a:solidFill>
                      <a:srgbClr val="FFB086"/>
                    </a:solidFill>
                  </a:tcPr>
                </a:tc>
                <a:extLst>
                  <a:ext uri="{0D108BD9-81ED-4DB2-BD59-A6C34878D82A}">
                    <a16:rowId xmlns:a16="http://schemas.microsoft.com/office/drawing/2014/main" val="10001"/>
                  </a:ext>
                </a:extLst>
              </a:tr>
              <a:tr h="1171889">
                <a:tc vMerge="1">
                  <a:txBody>
                    <a:bodyPr/>
                    <a:lstStyle/>
                    <a:p>
                      <a:endParaRPr lang="en-US"/>
                    </a:p>
                  </a:txBody>
                  <a:tcPr/>
                </a:tc>
                <a:tc vMerge="1">
                  <a:txBody>
                    <a:bodyPr/>
                    <a:lstStyle/>
                    <a:p>
                      <a:pPr marL="0" marR="0" lvl="0" indent="0" algn="l" rtl="0">
                        <a:lnSpc>
                          <a:spcPct val="107000"/>
                        </a:lnSpc>
                        <a:spcBef>
                          <a:spcPts val="0"/>
                        </a:spcBef>
                        <a:spcAft>
                          <a:spcPts val="0"/>
                        </a:spcAft>
                        <a:buNone/>
                      </a:pPr>
                      <a:endParaRPr sz="1000" dirty="0">
                        <a:latin typeface="Arial"/>
                        <a:ea typeface="Arial"/>
                        <a:cs typeface="Arial"/>
                        <a:sym typeface="Arial"/>
                      </a:endParaRPr>
                    </a:p>
                  </a:txBody>
                  <a:tcPr marL="66600" marR="66600" marT="0" marB="0" anchor="ctr"/>
                </a:tc>
                <a:tc vMerge="1">
                  <a:txBody>
                    <a:bodyPr/>
                    <a:lstStyle/>
                    <a:p>
                      <a:pPr marL="0" marR="0" lvl="0" indent="0" algn="l" rtl="0">
                        <a:lnSpc>
                          <a:spcPct val="107000"/>
                        </a:lnSpc>
                        <a:spcBef>
                          <a:spcPts val="0"/>
                        </a:spcBef>
                        <a:spcAft>
                          <a:spcPts val="0"/>
                        </a:spcAft>
                        <a:buNone/>
                      </a:pPr>
                      <a:endParaRPr sz="1000" dirty="0">
                        <a:latin typeface="Arial"/>
                        <a:ea typeface="Arial"/>
                        <a:cs typeface="Arial"/>
                        <a:sym typeface="Arial"/>
                      </a:endParaRPr>
                    </a:p>
                  </a:txBody>
                  <a:tcPr marL="66600" marR="66600" marT="0" marB="0" anchor="ct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Online transparency portals for financial and commodity distribution:</a:t>
                      </a:r>
                    </a:p>
                    <a:p>
                      <a:pPr marL="0" marR="0" lvl="0" indent="0" algn="l" rtl="0">
                        <a:lnSpc>
                          <a:spcPct val="107000"/>
                        </a:lnSpc>
                        <a:spcBef>
                          <a:spcPts val="0"/>
                        </a:spcBef>
                        <a:spcAft>
                          <a:spcPts val="0"/>
                        </a:spcAft>
                        <a:buNone/>
                      </a:pPr>
                      <a:r>
                        <a:rPr lang="en-US" sz="1000" dirty="0">
                          <a:latin typeface="Arial"/>
                          <a:ea typeface="Arial"/>
                          <a:cs typeface="Arial"/>
                          <a:sym typeface="Arial"/>
                        </a:rPr>
                        <a:t>- Incidence Tracker and Response Dashboard supported by NESG - https://covid-19response.ng/dashboard </a:t>
                      </a:r>
                    </a:p>
                    <a:p>
                      <a:pPr marL="0" marR="0" lvl="0" indent="0" algn="l" rtl="0">
                        <a:lnSpc>
                          <a:spcPct val="107000"/>
                        </a:lnSpc>
                        <a:spcBef>
                          <a:spcPts val="0"/>
                        </a:spcBef>
                        <a:spcAft>
                          <a:spcPts val="0"/>
                        </a:spcAft>
                        <a:buNone/>
                      </a:pPr>
                      <a:r>
                        <a:rPr lang="en-US" sz="1000" dirty="0">
                          <a:latin typeface="Arial"/>
                          <a:ea typeface="Arial"/>
                          <a:cs typeface="Arial"/>
                          <a:sym typeface="Arial"/>
                        </a:rPr>
                        <a:t>- Resource Mobilization Dashboard supported by UNDP - https://ngcovid19resourcetracker.info</a:t>
                      </a:r>
                      <a:endParaRPr sz="1000" dirty="0">
                        <a:latin typeface="Arial"/>
                        <a:ea typeface="Arial"/>
                        <a:cs typeface="Arial"/>
                        <a:sym typeface="Arial"/>
                      </a:endParaRPr>
                    </a:p>
                  </a:txBody>
                  <a:tcPr marL="68575" marR="68575" marT="0" marB="0" anchor="ctr">
                    <a:solidFill>
                      <a:srgbClr val="FFB086"/>
                    </a:solidFill>
                  </a:tcPr>
                </a:tc>
                <a:tc>
                  <a:txBody>
                    <a:bodyPr/>
                    <a:lstStyle/>
                    <a:p>
                      <a:pPr marL="173038" marR="0" lvl="0" indent="-173038" algn="l" rtl="0">
                        <a:lnSpc>
                          <a:spcPct val="107000"/>
                        </a:lnSpc>
                        <a:spcBef>
                          <a:spcPts val="0"/>
                        </a:spcBef>
                        <a:spcAft>
                          <a:spcPts val="0"/>
                        </a:spcAft>
                        <a:buClr>
                          <a:srgbClr val="000000"/>
                        </a:buClr>
                        <a:buSzPts val="1000"/>
                        <a:buFont typeface="Noto Sans Symbols"/>
                        <a:buChar char="∙"/>
                      </a:pPr>
                      <a:r>
                        <a:rPr lang="en-US" sz="1000" dirty="0">
                          <a:latin typeface="Arial"/>
                          <a:ea typeface="Arial"/>
                          <a:cs typeface="Arial"/>
                          <a:sym typeface="Arial"/>
                        </a:rPr>
                        <a:t>Maintain online transparency portals for financial and commodity distribution</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err="1">
                          <a:latin typeface="Arial"/>
                          <a:ea typeface="Arial"/>
                          <a:cs typeface="Arial"/>
                          <a:sym typeface="Arial"/>
                        </a:rPr>
                        <a:t>FMoH</a:t>
                      </a:r>
                      <a:r>
                        <a:rPr lang="en-US" sz="1000" dirty="0">
                          <a:latin typeface="Arial"/>
                          <a:ea typeface="Arial"/>
                          <a:cs typeface="Arial"/>
                          <a:sym typeface="Arial"/>
                        </a:rPr>
                        <a:t>/ NCDC/ State House- </a:t>
                      </a:r>
                      <a:endParaRPr sz="1000" dirty="0">
                        <a:latin typeface="Arial"/>
                        <a:ea typeface="Arial"/>
                        <a:cs typeface="Arial"/>
                        <a:sym typeface="Arial"/>
                      </a:endParaRPr>
                    </a:p>
                  </a:txBody>
                  <a:tcPr marL="66600" marR="66600" marT="0" marB="0" anchor="ctr">
                    <a:solidFill>
                      <a:srgbClr val="FFB086"/>
                    </a:solidFill>
                  </a:tcPr>
                </a:tc>
                <a:extLst>
                  <a:ext uri="{0D108BD9-81ED-4DB2-BD59-A6C34878D82A}">
                    <a16:rowId xmlns:a16="http://schemas.microsoft.com/office/drawing/2014/main" val="10002"/>
                  </a:ext>
                </a:extLst>
              </a:tr>
              <a:tr h="1857930">
                <a:tc rowSpan="2">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State Coordination and Government Relations </a:t>
                      </a:r>
                      <a:endParaRPr sz="1000" dirty="0">
                        <a:latin typeface="Arial"/>
                        <a:ea typeface="Arial"/>
                        <a:cs typeface="Arial"/>
                        <a:sym typeface="Arial"/>
                      </a:endParaRPr>
                    </a:p>
                  </a:txBody>
                  <a:tcPr marL="66600" marR="66600" marT="0" marB="0" anchor="ctr">
                    <a:solidFill>
                      <a:srgbClr val="595959"/>
                    </a:solidFill>
                  </a:tcPr>
                </a:tc>
                <a:tc rowSpan="2">
                  <a:txBody>
                    <a:bodyPr/>
                    <a:lstStyle/>
                    <a:p>
                      <a:pPr marL="0" marR="0" lvl="0" indent="0" algn="l" rtl="0">
                        <a:lnSpc>
                          <a:spcPct val="107000"/>
                        </a:lnSpc>
                        <a:spcBef>
                          <a:spcPts val="0"/>
                        </a:spcBef>
                        <a:spcAft>
                          <a:spcPts val="0"/>
                        </a:spcAft>
                        <a:buNone/>
                      </a:pPr>
                      <a:br>
                        <a:rPr lang="en-US" sz="1000" dirty="0">
                          <a:latin typeface="Arial"/>
                          <a:ea typeface="Arial"/>
                          <a:cs typeface="Arial"/>
                          <a:sym typeface="Arial"/>
                        </a:rPr>
                      </a:br>
                      <a:r>
                        <a:rPr lang="en-US" sz="1000" dirty="0">
                          <a:latin typeface="Arial"/>
                          <a:ea typeface="Arial"/>
                          <a:cs typeface="Arial"/>
                          <a:sym typeface="Arial"/>
                        </a:rPr>
                        <a:t>Office of The Secretary General of the Federation. Nigeria Governors’ Forum (NGF) Secretariat</a:t>
                      </a:r>
                      <a:endParaRPr sz="1000" dirty="0">
                        <a:latin typeface="Arial"/>
                        <a:ea typeface="Arial"/>
                        <a:cs typeface="Arial"/>
                        <a:sym typeface="Arial"/>
                      </a:endParaRPr>
                    </a:p>
                  </a:txBody>
                  <a:tcPr marL="66600" marR="66600"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Ensure alignment and synergy between the activities of the various State Task Forces and the national response.  </a:t>
                      </a:r>
                      <a:endParaRPr sz="1000" dirty="0">
                        <a:latin typeface="Arial"/>
                        <a:ea typeface="Arial"/>
                        <a:cs typeface="Arial"/>
                        <a:sym typeface="Arial"/>
                      </a:endParaRPr>
                    </a:p>
                  </a:txBody>
                  <a:tcPr marL="66600" marR="66600"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Coordination mechanisms for the sub-national response:</a:t>
                      </a:r>
                    </a:p>
                    <a:p>
                      <a:pPr marL="0" marR="0" lvl="0" indent="0" algn="l" rtl="0">
                        <a:lnSpc>
                          <a:spcPct val="107000"/>
                        </a:lnSpc>
                        <a:spcBef>
                          <a:spcPts val="0"/>
                        </a:spcBef>
                        <a:spcAft>
                          <a:spcPts val="0"/>
                        </a:spcAft>
                        <a:buNone/>
                      </a:pPr>
                      <a:endParaRPr lang="en-US" sz="1000" dirty="0">
                        <a:latin typeface="Arial"/>
                        <a:ea typeface="Arial"/>
                        <a:cs typeface="Arial"/>
                        <a:sym typeface="Arial"/>
                      </a:endParaRPr>
                    </a:p>
                    <a:p>
                      <a:pPr marL="171450" marR="0" lvl="0" indent="-171450" algn="l" rtl="0">
                        <a:lnSpc>
                          <a:spcPct val="107000"/>
                        </a:lnSpc>
                        <a:spcBef>
                          <a:spcPts val="0"/>
                        </a:spcBef>
                        <a:spcAft>
                          <a:spcPts val="0"/>
                        </a:spcAft>
                        <a:buFont typeface="Arial" panose="020B0604020202020204" pitchFamily="34" charset="0"/>
                        <a:buChar char="•"/>
                      </a:pPr>
                      <a:r>
                        <a:rPr lang="en-US" sz="1000" dirty="0">
                          <a:latin typeface="Arial"/>
                          <a:ea typeface="Arial"/>
                          <a:cs typeface="Arial"/>
                          <a:sym typeface="Arial"/>
                        </a:rPr>
                        <a:t>Nigeria Governors’ Forum (NGF)</a:t>
                      </a:r>
                    </a:p>
                    <a:p>
                      <a:pPr marL="171450" marR="0" lvl="0" indent="-171450" algn="l" rtl="0">
                        <a:lnSpc>
                          <a:spcPct val="107000"/>
                        </a:lnSpc>
                        <a:spcBef>
                          <a:spcPts val="0"/>
                        </a:spcBef>
                        <a:spcAft>
                          <a:spcPts val="0"/>
                        </a:spcAft>
                        <a:buFont typeface="Arial" panose="020B0604020202020204" pitchFamily="34" charset="0"/>
                        <a:buChar char="•"/>
                      </a:pPr>
                      <a:r>
                        <a:rPr lang="en-US" sz="1000" dirty="0">
                          <a:latin typeface="Arial"/>
                          <a:ea typeface="Arial"/>
                          <a:cs typeface="Arial"/>
                          <a:sym typeface="Arial"/>
                        </a:rPr>
                        <a:t>National Economic Council </a:t>
                      </a:r>
                    </a:p>
                    <a:p>
                      <a:pPr marL="171450" marR="0" lvl="0" indent="-171450" algn="l" rtl="0">
                        <a:lnSpc>
                          <a:spcPct val="107000"/>
                        </a:lnSpc>
                        <a:spcBef>
                          <a:spcPts val="0"/>
                        </a:spcBef>
                        <a:spcAft>
                          <a:spcPts val="0"/>
                        </a:spcAft>
                        <a:buFont typeface="Arial" panose="020B0604020202020204" pitchFamily="34" charset="0"/>
                        <a:buChar char="•"/>
                      </a:pPr>
                      <a:r>
                        <a:rPr lang="en-US" sz="1000" dirty="0">
                          <a:latin typeface="Arial"/>
                          <a:ea typeface="Arial"/>
                          <a:cs typeface="Arial"/>
                          <a:sym typeface="Arial"/>
                        </a:rPr>
                        <a:t>Forum of the Commissioners of Health</a:t>
                      </a:r>
                      <a:endParaRPr sz="1000" dirty="0">
                        <a:latin typeface="Arial"/>
                        <a:ea typeface="Arial"/>
                        <a:cs typeface="Arial"/>
                        <a:sym typeface="Arial"/>
                      </a:endParaRPr>
                    </a:p>
                  </a:txBody>
                  <a:tcPr marL="66600" marR="66600"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Maintain the subcommittees of the NGF and NEC as standing committees focused on response to disasters and public health events </a:t>
                      </a:r>
                      <a:endParaRPr sz="1000" dirty="0">
                        <a:latin typeface="Arial"/>
                        <a:ea typeface="Arial"/>
                        <a:cs typeface="Arial"/>
                        <a:sym typeface="Arial"/>
                      </a:endParaRPr>
                    </a:p>
                  </a:txBody>
                  <a:tcPr marL="66600" marR="66600"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Nigeria Governors’ Forum (NGF) Secretariat</a:t>
                      </a:r>
                      <a:endParaRPr sz="1000" dirty="0">
                        <a:latin typeface="Arial"/>
                        <a:ea typeface="Arial"/>
                        <a:cs typeface="Arial"/>
                        <a:sym typeface="Arial"/>
                      </a:endParaRPr>
                    </a:p>
                  </a:txBody>
                  <a:tcPr marL="66600" marR="66600" marT="0" marB="0" anchor="ctr">
                    <a:solidFill>
                      <a:srgbClr val="FFB086"/>
                    </a:solidFill>
                  </a:tcPr>
                </a:tc>
                <a:extLst>
                  <a:ext uri="{0D108BD9-81ED-4DB2-BD59-A6C34878D82A}">
                    <a16:rowId xmlns:a16="http://schemas.microsoft.com/office/drawing/2014/main" val="10003"/>
                  </a:ext>
                </a:extLst>
              </a:tr>
              <a:tr h="1857930">
                <a:tc vMerge="1">
                  <a:txBody>
                    <a:bodyPr/>
                    <a:lstStyle/>
                    <a:p>
                      <a:endParaRPr lang="en-US"/>
                    </a:p>
                  </a:txBody>
                  <a:tcPr>
                    <a:solidFill>
                      <a:srgbClr val="595959"/>
                    </a:solidFill>
                  </a:tcPr>
                </a:tc>
                <a:tc vMerge="1">
                  <a:txBody>
                    <a:bodyPr/>
                    <a:lstStyle/>
                    <a:p>
                      <a:endParaRPr lang="en-US"/>
                    </a:p>
                  </a:txBody>
                  <a:tcPr>
                    <a:solidFill>
                      <a:srgbClr val="FFB086"/>
                    </a:solidFill>
                  </a:tcPr>
                </a:tc>
                <a:tc vMerge="1">
                  <a:txBody>
                    <a:bodyPr/>
                    <a:lstStyle/>
                    <a:p>
                      <a:endParaRPr lang="en-US"/>
                    </a:p>
                  </a:txBody>
                  <a:tcP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Independent mechanism to track the utilization of the FGN COVID-19 fund to the States Governments</a:t>
                      </a:r>
                      <a:endParaRPr sz="1000" dirty="0">
                        <a:latin typeface="Arial"/>
                        <a:ea typeface="Arial"/>
                        <a:cs typeface="Arial"/>
                        <a:sym typeface="Arial"/>
                      </a:endParaRPr>
                    </a:p>
                  </a:txBody>
                  <a:tcPr marL="66600" marR="66600"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Institutionalize the oversight function of the NGF on the implementation of funds for COVID 19 activities to the states. </a:t>
                      </a:r>
                      <a:endParaRPr sz="1000" dirty="0">
                        <a:latin typeface="Arial"/>
                        <a:ea typeface="Arial"/>
                        <a:cs typeface="Arial"/>
                        <a:sym typeface="Arial"/>
                      </a:endParaRPr>
                    </a:p>
                  </a:txBody>
                  <a:tcPr marL="66600" marR="66600"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Nigeria Governors’ Forum (NGF) Secretariat</a:t>
                      </a:r>
                      <a:endParaRPr sz="1000" dirty="0">
                        <a:latin typeface="Arial"/>
                        <a:ea typeface="Arial"/>
                        <a:cs typeface="Arial"/>
                        <a:sym typeface="Arial"/>
                      </a:endParaRPr>
                    </a:p>
                  </a:txBody>
                  <a:tcPr marL="66600" marR="66600" marT="0" marB="0" anchor="ctr">
                    <a:solidFill>
                      <a:srgbClr val="FFB086"/>
                    </a:solidFill>
                  </a:tcPr>
                </a:tc>
                <a:extLst>
                  <a:ext uri="{0D108BD9-81ED-4DB2-BD59-A6C34878D82A}">
                    <a16:rowId xmlns:a16="http://schemas.microsoft.com/office/drawing/2014/main" val="209217010"/>
                  </a:ext>
                </a:extLst>
              </a:tr>
            </a:tbl>
          </a:graphicData>
        </a:graphic>
      </p:graphicFrame>
    </p:spTree>
    <p:extLst>
      <p:ext uri="{BB962C8B-B14F-4D97-AF65-F5344CB8AC3E}">
        <p14:creationId xmlns:p14="http://schemas.microsoft.com/office/powerpoint/2010/main" val="4176681959"/>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Shape 4299"/>
        <p:cNvGrpSpPr/>
        <p:nvPr/>
      </p:nvGrpSpPr>
      <p:grpSpPr>
        <a:xfrm>
          <a:off x="0" y="0"/>
          <a:ext cx="0" cy="0"/>
          <a:chOff x="0" y="0"/>
          <a:chExt cx="0" cy="0"/>
        </a:xfrm>
      </p:grpSpPr>
      <p:pic>
        <p:nvPicPr>
          <p:cNvPr id="4300" name="Google Shape;4300;p9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301" name="Google Shape;4301;p9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98</a:t>
            </a:fld>
            <a:endParaRPr sz="500" b="0" i="0" u="none" strike="noStrike" cap="none">
              <a:solidFill>
                <a:srgbClr val="161616"/>
              </a:solidFill>
              <a:latin typeface="Arial"/>
              <a:ea typeface="Arial"/>
              <a:cs typeface="Arial"/>
              <a:sym typeface="Arial"/>
            </a:endParaRPr>
          </a:p>
        </p:txBody>
      </p:sp>
      <p:sp>
        <p:nvSpPr>
          <p:cNvPr id="4302" name="Google Shape;4302;p9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303" name="Google Shape;4303;p9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304" name="Google Shape;4304;p9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TRANSITION PLAN</a:t>
            </a:r>
            <a:endParaRPr sz="1800" b="1" i="0" u="none" strike="noStrike" cap="none">
              <a:solidFill>
                <a:srgbClr val="FFFFFF"/>
              </a:solidFill>
              <a:latin typeface="Arial"/>
              <a:ea typeface="Arial"/>
              <a:cs typeface="Arial"/>
              <a:sym typeface="Arial"/>
            </a:endParaRPr>
          </a:p>
        </p:txBody>
      </p:sp>
      <p:cxnSp>
        <p:nvCxnSpPr>
          <p:cNvPr id="4305" name="Google Shape;4305;p9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306" name="Google Shape;4306;p95"/>
          <p:cNvGrpSpPr/>
          <p:nvPr/>
        </p:nvGrpSpPr>
        <p:grpSpPr>
          <a:xfrm>
            <a:off x="1269075" y="3380795"/>
            <a:ext cx="0" cy="0"/>
            <a:chOff x="1269075" y="3380795"/>
            <a:chExt cx="0" cy="0"/>
          </a:xfrm>
        </p:grpSpPr>
        <p:cxnSp>
          <p:nvCxnSpPr>
            <p:cNvPr id="4307" name="Google Shape;4307;p95"/>
            <p:cNvCxnSpPr/>
            <p:nvPr/>
          </p:nvCxnSpPr>
          <p:spPr>
            <a:xfrm>
              <a:off x="1269075" y="3380795"/>
              <a:ext cx="0" cy="0"/>
            </a:xfrm>
            <a:prstGeom prst="straightConnector1">
              <a:avLst/>
            </a:prstGeom>
            <a:noFill/>
            <a:ln>
              <a:noFill/>
            </a:ln>
          </p:spPr>
        </p:cxnSp>
        <p:cxnSp>
          <p:nvCxnSpPr>
            <p:cNvPr id="4308" name="Google Shape;4308;p95"/>
            <p:cNvCxnSpPr/>
            <p:nvPr/>
          </p:nvCxnSpPr>
          <p:spPr>
            <a:xfrm>
              <a:off x="1269075" y="3380795"/>
              <a:ext cx="0" cy="0"/>
            </a:xfrm>
            <a:prstGeom prst="straightConnector1">
              <a:avLst/>
            </a:prstGeom>
            <a:noFill/>
            <a:ln>
              <a:noFill/>
            </a:ln>
          </p:spPr>
        </p:cxnSp>
      </p:grpSp>
      <p:sp>
        <p:nvSpPr>
          <p:cNvPr id="4309" name="Google Shape;4309;p9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pic>
        <p:nvPicPr>
          <p:cNvPr id="4310" name="Google Shape;4310;p95"/>
          <p:cNvPicPr preferRelativeResize="0"/>
          <p:nvPr/>
        </p:nvPicPr>
        <p:blipFill rotWithShape="1">
          <a:blip r:embed="rId4">
            <a:alphaModFix/>
          </a:blip>
          <a:srcRect/>
          <a:stretch/>
        </p:blipFill>
        <p:spPr>
          <a:xfrm>
            <a:off x="7027863" y="5780088"/>
            <a:ext cx="9525" cy="4762"/>
          </a:xfrm>
          <a:prstGeom prst="rect">
            <a:avLst/>
          </a:prstGeom>
          <a:noFill/>
          <a:ln>
            <a:noFill/>
          </a:ln>
        </p:spPr>
      </p:pic>
      <p:pic>
        <p:nvPicPr>
          <p:cNvPr id="4311" name="Google Shape;4311;p95"/>
          <p:cNvPicPr preferRelativeResize="0"/>
          <p:nvPr/>
        </p:nvPicPr>
        <p:blipFill rotWithShape="1">
          <a:blip r:embed="rId5">
            <a:alphaModFix/>
          </a:blip>
          <a:srcRect/>
          <a:stretch/>
        </p:blipFill>
        <p:spPr>
          <a:xfrm>
            <a:off x="7073900" y="7553325"/>
            <a:ext cx="4763" cy="4763"/>
          </a:xfrm>
          <a:prstGeom prst="rect">
            <a:avLst/>
          </a:prstGeom>
          <a:noFill/>
          <a:ln>
            <a:noFill/>
          </a:ln>
        </p:spPr>
      </p:pic>
      <p:graphicFrame>
        <p:nvGraphicFramePr>
          <p:cNvPr id="4312" name="Google Shape;4312;p95"/>
          <p:cNvGraphicFramePr/>
          <p:nvPr>
            <p:extLst>
              <p:ext uri="{D42A27DB-BD31-4B8C-83A1-F6EECF244321}">
                <p14:modId xmlns:p14="http://schemas.microsoft.com/office/powerpoint/2010/main" val="2214937577"/>
              </p:ext>
            </p:extLst>
          </p:nvPr>
        </p:nvGraphicFramePr>
        <p:xfrm>
          <a:off x="275724" y="1647493"/>
          <a:ext cx="7037400" cy="5755895"/>
        </p:xfrm>
        <a:graphic>
          <a:graphicData uri="http://schemas.openxmlformats.org/drawingml/2006/table">
            <a:tbl>
              <a:tblPr firstRow="1" firstCol="1" bandRow="1">
                <a:noFill/>
                <a:tableStyleId>{FF75322B-DABF-467D-BC40-7EAB2D41CF18}</a:tableStyleId>
              </a:tblPr>
              <a:tblGrid>
                <a:gridCol w="877215">
                  <a:extLst>
                    <a:ext uri="{9D8B030D-6E8A-4147-A177-3AD203B41FA5}">
                      <a16:colId xmlns:a16="http://schemas.microsoft.com/office/drawing/2014/main" val="20000"/>
                    </a:ext>
                  </a:extLst>
                </a:gridCol>
                <a:gridCol w="1027044">
                  <a:extLst>
                    <a:ext uri="{9D8B030D-6E8A-4147-A177-3AD203B41FA5}">
                      <a16:colId xmlns:a16="http://schemas.microsoft.com/office/drawing/2014/main" val="20001"/>
                    </a:ext>
                  </a:extLst>
                </a:gridCol>
                <a:gridCol w="1126434">
                  <a:extLst>
                    <a:ext uri="{9D8B030D-6E8A-4147-A177-3AD203B41FA5}">
                      <a16:colId xmlns:a16="http://schemas.microsoft.com/office/drawing/2014/main" val="20002"/>
                    </a:ext>
                  </a:extLst>
                </a:gridCol>
                <a:gridCol w="1742661">
                  <a:extLst>
                    <a:ext uri="{9D8B030D-6E8A-4147-A177-3AD203B41FA5}">
                      <a16:colId xmlns:a16="http://schemas.microsoft.com/office/drawing/2014/main" val="20003"/>
                    </a:ext>
                  </a:extLst>
                </a:gridCol>
                <a:gridCol w="1364974">
                  <a:extLst>
                    <a:ext uri="{9D8B030D-6E8A-4147-A177-3AD203B41FA5}">
                      <a16:colId xmlns:a16="http://schemas.microsoft.com/office/drawing/2014/main" val="20004"/>
                    </a:ext>
                  </a:extLst>
                </a:gridCol>
                <a:gridCol w="899072">
                  <a:extLst>
                    <a:ext uri="{9D8B030D-6E8A-4147-A177-3AD203B41FA5}">
                      <a16:colId xmlns:a16="http://schemas.microsoft.com/office/drawing/2014/main" val="20005"/>
                    </a:ext>
                  </a:extLst>
                </a:gridCol>
              </a:tblGrid>
              <a:tr h="598125">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Pillar / Working Group</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MDAs</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Goal</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Critical Assets/Structures for Transition</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Priority Actions to be Transitioned </a:t>
                      </a:r>
                      <a:endParaRPr sz="1000">
                        <a:latin typeface="Arial"/>
                        <a:ea typeface="Arial"/>
                        <a:cs typeface="Arial"/>
                        <a:sym typeface="Arial"/>
                      </a:endParaRPr>
                    </a:p>
                  </a:txBody>
                  <a:tcPr marL="66600" marR="66600" marT="0" marB="0" anchor="ctr">
                    <a:solidFill>
                      <a:srgbClr val="008751"/>
                    </a:solidFill>
                  </a:tcPr>
                </a:tc>
                <a:tc>
                  <a:txBody>
                    <a:bodyPr/>
                    <a:lstStyle/>
                    <a:p>
                      <a:pPr marL="0" marR="0" lvl="0" indent="0" algn="ctr" rtl="0">
                        <a:lnSpc>
                          <a:spcPct val="107000"/>
                        </a:lnSpc>
                        <a:spcBef>
                          <a:spcPts val="0"/>
                        </a:spcBef>
                        <a:spcAft>
                          <a:spcPts val="0"/>
                        </a:spcAft>
                        <a:buNone/>
                      </a:pPr>
                      <a:r>
                        <a:rPr lang="en-US" sz="1000" dirty="0">
                          <a:latin typeface="Arial"/>
                          <a:ea typeface="Arial"/>
                          <a:cs typeface="Arial"/>
                          <a:sym typeface="Arial"/>
                        </a:rPr>
                        <a:t>Responsible MDA Post PTF</a:t>
                      </a:r>
                      <a:endParaRPr sz="1000" dirty="0">
                        <a:latin typeface="Arial"/>
                        <a:ea typeface="Arial"/>
                        <a:cs typeface="Arial"/>
                        <a:sym typeface="Arial"/>
                      </a:endParaRPr>
                    </a:p>
                  </a:txBody>
                  <a:tcPr marL="66600" marR="66600" marT="0" marB="0" anchor="ctr">
                    <a:solidFill>
                      <a:srgbClr val="008751"/>
                    </a:solidFill>
                  </a:tcPr>
                </a:tc>
                <a:extLst>
                  <a:ext uri="{0D108BD9-81ED-4DB2-BD59-A6C34878D82A}">
                    <a16:rowId xmlns:a16="http://schemas.microsoft.com/office/drawing/2014/main" val="10000"/>
                  </a:ext>
                </a:extLst>
              </a:tr>
              <a:tr h="1100100">
                <a:tc rowSpan="2">
                  <a:txBody>
                    <a:bodyPr/>
                    <a:lstStyle/>
                    <a:p>
                      <a:pPr marL="0" marR="0" lvl="0" indent="0" algn="l" rtl="0">
                        <a:lnSpc>
                          <a:spcPct val="107000"/>
                        </a:lnSpc>
                        <a:spcBef>
                          <a:spcPts val="0"/>
                        </a:spcBef>
                        <a:spcAft>
                          <a:spcPts val="0"/>
                        </a:spcAft>
                        <a:buNone/>
                      </a:pPr>
                      <a:r>
                        <a:rPr lang="en-US" sz="1000" b="1">
                          <a:solidFill>
                            <a:schemeClr val="lt1"/>
                          </a:solidFill>
                          <a:latin typeface="Arial"/>
                          <a:ea typeface="Arial"/>
                          <a:cs typeface="Arial"/>
                          <a:sym typeface="Arial"/>
                        </a:rPr>
                        <a:t>Research </a:t>
                      </a:r>
                      <a:endParaRPr sz="1000">
                        <a:solidFill>
                          <a:schemeClr val="lt1"/>
                        </a:solidFill>
                        <a:latin typeface="Arial"/>
                        <a:ea typeface="Arial"/>
                        <a:cs typeface="Arial"/>
                        <a:sym typeface="Arial"/>
                      </a:endParaRPr>
                    </a:p>
                  </a:txBody>
                  <a:tcPr marL="68575" marR="68575" marT="0" marB="0" anchor="ctr">
                    <a:solidFill>
                      <a:srgbClr val="595959"/>
                    </a:solidFill>
                  </a:tcPr>
                </a:tc>
                <a:tc rowSpan="2">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Research and Knowledge Management Division, Department of Health Planning Research and Statistics, Federal Ministry of Health</a:t>
                      </a:r>
                      <a:endParaRPr sz="1000">
                        <a:latin typeface="Arial"/>
                        <a:ea typeface="Arial"/>
                        <a:cs typeface="Arial"/>
                        <a:sym typeface="Arial"/>
                      </a:endParaRPr>
                    </a:p>
                  </a:txBody>
                  <a:tcPr marL="68575" marR="68575" marT="0" marB="0" anchor="ctr">
                    <a:solidFill>
                      <a:srgbClr val="FFB086"/>
                    </a:solidFill>
                  </a:tcPr>
                </a:tc>
                <a:tc rowSpan="2">
                  <a:txBody>
                    <a:bodyPr/>
                    <a:lstStyle/>
                    <a:p>
                      <a:pPr marL="0" marR="0" lvl="0" indent="0" algn="l" rtl="0">
                        <a:lnSpc>
                          <a:spcPct val="107000"/>
                        </a:lnSpc>
                        <a:spcBef>
                          <a:spcPts val="0"/>
                        </a:spcBef>
                        <a:spcAft>
                          <a:spcPts val="0"/>
                        </a:spcAft>
                        <a:buNone/>
                      </a:pPr>
                      <a:endParaRPr lang="en-US" sz="1000" dirty="0">
                        <a:solidFill>
                          <a:srgbClr val="000000"/>
                        </a:solidFill>
                        <a:latin typeface="Arial"/>
                        <a:ea typeface="Arial"/>
                        <a:cs typeface="Arial"/>
                        <a:sym typeface="Arial"/>
                      </a:endParaRPr>
                    </a:p>
                    <a:p>
                      <a:pPr marL="0" marR="0" lvl="0" indent="0" algn="l" rtl="0">
                        <a:lnSpc>
                          <a:spcPct val="107000"/>
                        </a:lnSpc>
                        <a:spcBef>
                          <a:spcPts val="0"/>
                        </a:spcBef>
                        <a:spcAft>
                          <a:spcPts val="0"/>
                        </a:spcAft>
                        <a:buNone/>
                      </a:pPr>
                      <a:r>
                        <a:rPr lang="en-US" sz="1000" dirty="0">
                          <a:solidFill>
                            <a:srgbClr val="000000"/>
                          </a:solidFill>
                          <a:latin typeface="Arial"/>
                          <a:ea typeface="Arial"/>
                          <a:cs typeface="Arial"/>
                          <a:sym typeface="Arial"/>
                        </a:rPr>
                        <a:t>Conduct scientific, clinical, anthropologic and socio-economic research to provide the evidence base for guiding decision making in COVID-19 planning and Response in Nigeria</a:t>
                      </a:r>
                    </a:p>
                    <a:p>
                      <a:pPr marL="0" marR="0" lvl="0" indent="0" algn="l" rtl="0">
                        <a:lnSpc>
                          <a:spcPct val="107000"/>
                        </a:lnSpc>
                        <a:spcBef>
                          <a:spcPts val="0"/>
                        </a:spcBef>
                        <a:spcAft>
                          <a:spcPts val="0"/>
                        </a:spcAft>
                        <a:buNone/>
                      </a:pP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Research registry for real-time updated and online inventory for  COVID-19 related research studies in Nigeria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Support the maintenance of the COVID-19 research inventory</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National COVID-19 Research Consortium</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94175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Commencement of the study on the 'Determination of the burden of COVID-19 based on nationwide community testing'</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Completion of the research study</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DHPRS-FMOH</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941750">
                <a:tc rowSpan="2">
                  <a:txBody>
                    <a:bodyPr/>
                    <a:lstStyle/>
                    <a:p>
                      <a:pPr marL="0" marR="0" lvl="0" indent="0" algn="l" rtl="0">
                        <a:lnSpc>
                          <a:spcPct val="107000"/>
                        </a:lnSpc>
                        <a:spcBef>
                          <a:spcPts val="0"/>
                        </a:spcBef>
                        <a:spcAft>
                          <a:spcPts val="0"/>
                        </a:spcAft>
                        <a:buNone/>
                      </a:pPr>
                      <a:r>
                        <a:rPr lang="en-US" sz="1000" b="1" dirty="0">
                          <a:solidFill>
                            <a:schemeClr val="lt1"/>
                          </a:solidFill>
                          <a:latin typeface="Arial"/>
                          <a:ea typeface="Arial"/>
                          <a:cs typeface="Arial"/>
                          <a:sym typeface="Arial"/>
                        </a:rPr>
                        <a:t>Sustainable Production Sub-Group</a:t>
                      </a:r>
                      <a:endParaRPr sz="1000" dirty="0">
                        <a:solidFill>
                          <a:schemeClr val="lt1"/>
                        </a:solidFill>
                        <a:latin typeface="Arial"/>
                        <a:ea typeface="Arial"/>
                        <a:cs typeface="Arial"/>
                        <a:sym typeface="Arial"/>
                      </a:endParaRPr>
                    </a:p>
                  </a:txBody>
                  <a:tcPr marL="68575" marR="68575" marT="0" marB="0" anchor="ctr">
                    <a:solidFill>
                      <a:srgbClr val="595959"/>
                    </a:solidFill>
                  </a:tcPr>
                </a:tc>
                <a:tc rowSpan="2">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Federal Ministry of Industry, Trade and Investment </a:t>
                      </a:r>
                      <a:endParaRPr sz="1000">
                        <a:latin typeface="Arial"/>
                        <a:ea typeface="Arial"/>
                        <a:cs typeface="Arial"/>
                        <a:sym typeface="Arial"/>
                      </a:endParaRPr>
                    </a:p>
                  </a:txBody>
                  <a:tcPr marL="68575" marR="68575"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Sustainability and free movement of essential commodities during the COVID-19 response</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Market intelligence system to improve production and delivery of essential commodities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Maintain market intelligence system for essential medical supplies and critical commodities</a:t>
                      </a:r>
                      <a:endParaRPr sz="1000">
                        <a:latin typeface="Arial"/>
                        <a:ea typeface="Arial"/>
                        <a:cs typeface="Arial"/>
                        <a:sym typeface="Arial"/>
                      </a:endParaRPr>
                    </a:p>
                  </a:txBody>
                  <a:tcPr marL="68575" marR="68575"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FMITI</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94175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rgbClr val="000000"/>
                          </a:solidFill>
                          <a:latin typeface="Arial"/>
                          <a:ea typeface="Arial"/>
                          <a:cs typeface="Arial"/>
                          <a:sym typeface="Arial"/>
                        </a:rPr>
                        <a:t>Database of local manufacturers of PPEs, ethanol, hand sanitizers and ventilators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Clr>
                          <a:srgbClr val="000000"/>
                        </a:buClr>
                        <a:buSzPts val="1000"/>
                        <a:buFont typeface="Noto Sans Symbols"/>
                        <a:buNone/>
                      </a:pPr>
                      <a:r>
                        <a:rPr lang="en-US" sz="1000" dirty="0">
                          <a:solidFill>
                            <a:srgbClr val="000000"/>
                          </a:solidFill>
                          <a:latin typeface="Arial"/>
                          <a:ea typeface="Arial"/>
                          <a:cs typeface="Arial"/>
                          <a:sym typeface="Arial"/>
                        </a:rPr>
                        <a:t>- Maintain and expand database of local manufacturers of medical supplies and equipment</a:t>
                      </a:r>
                      <a:endParaRPr sz="1000" dirty="0">
                        <a:latin typeface="Arial"/>
                        <a:ea typeface="Arial"/>
                        <a:cs typeface="Arial"/>
                        <a:sym typeface="Arial"/>
                      </a:endParaRPr>
                    </a:p>
                    <a:p>
                      <a:pPr marL="0" marR="0" lvl="0" indent="0" algn="l" rtl="0">
                        <a:lnSpc>
                          <a:spcPct val="107000"/>
                        </a:lnSpc>
                        <a:spcBef>
                          <a:spcPts val="0"/>
                        </a:spcBef>
                        <a:spcAft>
                          <a:spcPts val="0"/>
                        </a:spcAft>
                        <a:buClr>
                          <a:srgbClr val="000000"/>
                        </a:buClr>
                        <a:buSzPts val="1000"/>
                        <a:buFont typeface="Noto Sans Symbols"/>
                        <a:buNone/>
                      </a:pPr>
                      <a:r>
                        <a:rPr lang="en-US" sz="1000" dirty="0">
                          <a:solidFill>
                            <a:srgbClr val="000000"/>
                          </a:solidFill>
                          <a:latin typeface="Arial"/>
                          <a:ea typeface="Arial"/>
                          <a:cs typeface="Arial"/>
                          <a:sym typeface="Arial"/>
                        </a:rPr>
                        <a:t>- Promote Micro, Small &amp; Medium Enterprise (MSME) and local market for PPEs </a:t>
                      </a:r>
                      <a:endParaRPr sz="1000" dirty="0">
                        <a:latin typeface="Arial"/>
                        <a:ea typeface="Arial"/>
                        <a:cs typeface="Arial"/>
                        <a:sym typeface="Arial"/>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4"/>
                  </a:ext>
                </a:extLst>
              </a:tr>
            </a:tbl>
          </a:graphicData>
        </a:graphic>
      </p:graphicFrame>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Shape 4335"/>
        <p:cNvGrpSpPr/>
        <p:nvPr/>
      </p:nvGrpSpPr>
      <p:grpSpPr>
        <a:xfrm>
          <a:off x="0" y="0"/>
          <a:ext cx="0" cy="0"/>
          <a:chOff x="0" y="0"/>
          <a:chExt cx="0" cy="0"/>
        </a:xfrm>
      </p:grpSpPr>
      <p:pic>
        <p:nvPicPr>
          <p:cNvPr id="4336" name="Google Shape;4336;p9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337" name="Google Shape;4337;p9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99</a:t>
            </a:fld>
            <a:endParaRPr sz="500" b="0" i="0" u="none" strike="noStrike" cap="none">
              <a:solidFill>
                <a:srgbClr val="161616"/>
              </a:solidFill>
              <a:latin typeface="Arial"/>
              <a:ea typeface="Arial"/>
              <a:cs typeface="Arial"/>
              <a:sym typeface="Arial"/>
            </a:endParaRPr>
          </a:p>
        </p:txBody>
      </p:sp>
      <p:sp>
        <p:nvSpPr>
          <p:cNvPr id="4338" name="Google Shape;4338;p9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339" name="Google Shape;4339;p9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340" name="Google Shape;4340;p9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TRANSITION PLAN</a:t>
            </a:r>
            <a:endParaRPr sz="1800" b="1" i="0" u="none" strike="noStrike" cap="none">
              <a:solidFill>
                <a:srgbClr val="FFFFFF"/>
              </a:solidFill>
              <a:latin typeface="Arial"/>
              <a:ea typeface="Arial"/>
              <a:cs typeface="Arial"/>
              <a:sym typeface="Arial"/>
            </a:endParaRPr>
          </a:p>
        </p:txBody>
      </p:sp>
      <p:cxnSp>
        <p:nvCxnSpPr>
          <p:cNvPr id="4341" name="Google Shape;4341;p9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342" name="Google Shape;4342;p97"/>
          <p:cNvGrpSpPr/>
          <p:nvPr/>
        </p:nvGrpSpPr>
        <p:grpSpPr>
          <a:xfrm>
            <a:off x="1269075" y="3380795"/>
            <a:ext cx="0" cy="0"/>
            <a:chOff x="1269075" y="3380795"/>
            <a:chExt cx="0" cy="0"/>
          </a:xfrm>
        </p:grpSpPr>
        <p:cxnSp>
          <p:nvCxnSpPr>
            <p:cNvPr id="4343" name="Google Shape;4343;p97"/>
            <p:cNvCxnSpPr/>
            <p:nvPr/>
          </p:nvCxnSpPr>
          <p:spPr>
            <a:xfrm>
              <a:off x="1269075" y="3380795"/>
              <a:ext cx="0" cy="0"/>
            </a:xfrm>
            <a:prstGeom prst="straightConnector1">
              <a:avLst/>
            </a:prstGeom>
            <a:noFill/>
            <a:ln>
              <a:noFill/>
            </a:ln>
          </p:spPr>
        </p:cxnSp>
        <p:cxnSp>
          <p:nvCxnSpPr>
            <p:cNvPr id="4344" name="Google Shape;4344;p97"/>
            <p:cNvCxnSpPr/>
            <p:nvPr/>
          </p:nvCxnSpPr>
          <p:spPr>
            <a:xfrm>
              <a:off x="1269075" y="3380795"/>
              <a:ext cx="0" cy="0"/>
            </a:xfrm>
            <a:prstGeom prst="straightConnector1">
              <a:avLst/>
            </a:prstGeom>
            <a:noFill/>
            <a:ln>
              <a:noFill/>
            </a:ln>
          </p:spPr>
        </p:cxnSp>
      </p:grpSp>
      <p:sp>
        <p:nvSpPr>
          <p:cNvPr id="4345" name="Google Shape;4345;p9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4346" name="Google Shape;4346;p97"/>
          <p:cNvGrpSpPr/>
          <p:nvPr/>
        </p:nvGrpSpPr>
        <p:grpSpPr>
          <a:xfrm>
            <a:off x="454885" y="1573062"/>
            <a:ext cx="6859229" cy="723452"/>
            <a:chOff x="454885" y="2336605"/>
            <a:chExt cx="6859229" cy="723452"/>
          </a:xfrm>
        </p:grpSpPr>
        <p:sp>
          <p:nvSpPr>
            <p:cNvPr id="4347" name="Google Shape;4347;p97"/>
            <p:cNvSpPr txBox="1"/>
            <p:nvPr/>
          </p:nvSpPr>
          <p:spPr>
            <a:xfrm>
              <a:off x="454885" y="2336605"/>
              <a:ext cx="5574853" cy="206375"/>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Vaccine Working Group</a:t>
              </a:r>
              <a:endParaRPr sz="1200" b="1" i="1" u="none" strike="noStrike" cap="none">
                <a:solidFill>
                  <a:srgbClr val="175C2C"/>
                </a:solidFill>
                <a:latin typeface="Arial"/>
                <a:ea typeface="Arial"/>
                <a:cs typeface="Arial"/>
                <a:sym typeface="Arial"/>
              </a:endParaRPr>
            </a:p>
          </p:txBody>
        </p:sp>
        <p:sp>
          <p:nvSpPr>
            <p:cNvPr id="4348" name="Google Shape;4348;p97"/>
            <p:cNvSpPr txBox="1"/>
            <p:nvPr/>
          </p:nvSpPr>
          <p:spPr>
            <a:xfrm>
              <a:off x="454886" y="2598392"/>
              <a:ext cx="6859228" cy="461665"/>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In view of the anticipated shift to the next phase of the global efforts against COVID-19, the Vaccine Working Group led by National Primary Health Care Development Agency (NPHCDA) is being set up to lead the National Response on COVID-19 vaccine interventions. The table below summarizes the goal and task for the Vaccine Working Group. </a:t>
              </a:r>
              <a:endParaRPr dirty="0"/>
            </a:p>
          </p:txBody>
        </p:sp>
        <p:cxnSp>
          <p:nvCxnSpPr>
            <p:cNvPr id="4349" name="Google Shape;4349;p97"/>
            <p:cNvCxnSpPr/>
            <p:nvPr/>
          </p:nvCxnSpPr>
          <p:spPr>
            <a:xfrm>
              <a:off x="468394" y="2542980"/>
              <a:ext cx="6689833" cy="0"/>
            </a:xfrm>
            <a:prstGeom prst="straightConnector1">
              <a:avLst/>
            </a:prstGeom>
            <a:noFill/>
            <a:ln w="12700" cap="sq" cmpd="sng">
              <a:solidFill>
                <a:srgbClr val="175C2C"/>
              </a:solidFill>
              <a:prstDash val="solid"/>
              <a:round/>
              <a:headEnd type="none" w="sm" len="sm"/>
              <a:tailEnd type="none" w="sm" len="sm"/>
            </a:ln>
          </p:spPr>
        </p:cxnSp>
      </p:grpSp>
      <p:pic>
        <p:nvPicPr>
          <p:cNvPr id="4350" name="Google Shape;4350;p97"/>
          <p:cNvPicPr preferRelativeResize="0"/>
          <p:nvPr/>
        </p:nvPicPr>
        <p:blipFill rotWithShape="1">
          <a:blip r:embed="rId4">
            <a:alphaModFix/>
          </a:blip>
          <a:srcRect/>
          <a:stretch/>
        </p:blipFill>
        <p:spPr>
          <a:xfrm>
            <a:off x="7027863" y="5780088"/>
            <a:ext cx="9525" cy="4762"/>
          </a:xfrm>
          <a:prstGeom prst="rect">
            <a:avLst/>
          </a:prstGeom>
          <a:noFill/>
          <a:ln>
            <a:noFill/>
          </a:ln>
        </p:spPr>
      </p:pic>
      <p:pic>
        <p:nvPicPr>
          <p:cNvPr id="4351" name="Google Shape;4351;p97"/>
          <p:cNvPicPr preferRelativeResize="0"/>
          <p:nvPr/>
        </p:nvPicPr>
        <p:blipFill rotWithShape="1">
          <a:blip r:embed="rId5">
            <a:alphaModFix/>
          </a:blip>
          <a:srcRect/>
          <a:stretch/>
        </p:blipFill>
        <p:spPr>
          <a:xfrm>
            <a:off x="7073900" y="7553325"/>
            <a:ext cx="4763" cy="4763"/>
          </a:xfrm>
          <a:prstGeom prst="rect">
            <a:avLst/>
          </a:prstGeom>
          <a:noFill/>
          <a:ln>
            <a:noFill/>
          </a:ln>
        </p:spPr>
      </p:pic>
      <p:graphicFrame>
        <p:nvGraphicFramePr>
          <p:cNvPr id="4352" name="Google Shape;4352;p97"/>
          <p:cNvGraphicFramePr/>
          <p:nvPr>
            <p:extLst>
              <p:ext uri="{D42A27DB-BD31-4B8C-83A1-F6EECF244321}">
                <p14:modId xmlns:p14="http://schemas.microsoft.com/office/powerpoint/2010/main" val="363180209"/>
              </p:ext>
            </p:extLst>
          </p:nvPr>
        </p:nvGraphicFramePr>
        <p:xfrm>
          <a:off x="454885" y="2537864"/>
          <a:ext cx="6703342" cy="2856865"/>
        </p:xfrm>
        <a:graphic>
          <a:graphicData uri="http://schemas.openxmlformats.org/drawingml/2006/table">
            <a:tbl>
              <a:tblPr firstRow="1" firstCol="1" bandRow="1">
                <a:noFill/>
                <a:tableStyleId>{FF75322B-DABF-467D-BC40-7EAB2D41CF18}</a:tableStyleId>
              </a:tblPr>
              <a:tblGrid>
                <a:gridCol w="810698">
                  <a:extLst>
                    <a:ext uri="{9D8B030D-6E8A-4147-A177-3AD203B41FA5}">
                      <a16:colId xmlns:a16="http://schemas.microsoft.com/office/drawing/2014/main" val="20000"/>
                    </a:ext>
                  </a:extLst>
                </a:gridCol>
                <a:gridCol w="901147">
                  <a:extLst>
                    <a:ext uri="{9D8B030D-6E8A-4147-A177-3AD203B41FA5}">
                      <a16:colId xmlns:a16="http://schemas.microsoft.com/office/drawing/2014/main" val="20001"/>
                    </a:ext>
                  </a:extLst>
                </a:gridCol>
                <a:gridCol w="1073427">
                  <a:extLst>
                    <a:ext uri="{9D8B030D-6E8A-4147-A177-3AD203B41FA5}">
                      <a16:colId xmlns:a16="http://schemas.microsoft.com/office/drawing/2014/main" val="20002"/>
                    </a:ext>
                  </a:extLst>
                </a:gridCol>
                <a:gridCol w="2737688">
                  <a:extLst>
                    <a:ext uri="{9D8B030D-6E8A-4147-A177-3AD203B41FA5}">
                      <a16:colId xmlns:a16="http://schemas.microsoft.com/office/drawing/2014/main" val="20003"/>
                    </a:ext>
                  </a:extLst>
                </a:gridCol>
                <a:gridCol w="1180382">
                  <a:extLst>
                    <a:ext uri="{9D8B030D-6E8A-4147-A177-3AD203B41FA5}">
                      <a16:colId xmlns:a16="http://schemas.microsoft.com/office/drawing/2014/main" val="20004"/>
                    </a:ext>
                  </a:extLst>
                </a:gridCol>
              </a:tblGrid>
              <a:tr h="419100">
                <a:tc>
                  <a:txBody>
                    <a:bodyPr/>
                    <a:lstStyle/>
                    <a:p>
                      <a:pPr marL="0" marR="0" lvl="0" indent="0" algn="ctr" rtl="0">
                        <a:lnSpc>
                          <a:spcPct val="107000"/>
                        </a:lnSpc>
                        <a:spcBef>
                          <a:spcPts val="0"/>
                        </a:spcBef>
                        <a:spcAft>
                          <a:spcPts val="0"/>
                        </a:spcAft>
                        <a:buNone/>
                      </a:pPr>
                      <a:r>
                        <a:rPr lang="en-US" sz="1000"/>
                        <a:t>Working Group</a:t>
                      </a:r>
                      <a:endParaRPr sz="1000">
                        <a:latin typeface="Calibri"/>
                        <a:ea typeface="Calibri"/>
                        <a:cs typeface="Calibri"/>
                        <a:sym typeface="Calibri"/>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a:t>MDAs</a:t>
                      </a:r>
                      <a:endParaRPr sz="1000">
                        <a:latin typeface="Calibri"/>
                        <a:ea typeface="Calibri"/>
                        <a:cs typeface="Calibri"/>
                        <a:sym typeface="Calibri"/>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a:t>Goal</a:t>
                      </a:r>
                      <a:endParaRPr sz="1000">
                        <a:latin typeface="Calibri"/>
                        <a:ea typeface="Calibri"/>
                        <a:cs typeface="Calibri"/>
                        <a:sym typeface="Calibri"/>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a:t>Key Tasks</a:t>
                      </a:r>
                      <a:endParaRPr sz="1000">
                        <a:latin typeface="Calibri"/>
                        <a:ea typeface="Calibri"/>
                        <a:cs typeface="Calibri"/>
                        <a:sym typeface="Calibri"/>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a:t>Responsible MDAs</a:t>
                      </a:r>
                      <a:endParaRPr sz="1000">
                        <a:latin typeface="Calibri"/>
                        <a:ea typeface="Calibri"/>
                        <a:cs typeface="Calibri"/>
                        <a:sym typeface="Calibri"/>
                      </a:endParaRPr>
                    </a:p>
                  </a:txBody>
                  <a:tcPr marL="68575" marR="68575" marT="0" marB="0" anchor="ctr">
                    <a:solidFill>
                      <a:srgbClr val="008751"/>
                    </a:solidFill>
                  </a:tcPr>
                </a:tc>
                <a:extLst>
                  <a:ext uri="{0D108BD9-81ED-4DB2-BD59-A6C34878D82A}">
                    <a16:rowId xmlns:a16="http://schemas.microsoft.com/office/drawing/2014/main" val="10000"/>
                  </a:ext>
                </a:extLst>
              </a:tr>
              <a:tr h="825500">
                <a:tc>
                  <a:txBody>
                    <a:bodyPr/>
                    <a:lstStyle/>
                    <a:p>
                      <a:pPr marL="0" marR="0" lvl="0" indent="0" algn="l" rtl="0">
                        <a:lnSpc>
                          <a:spcPct val="107000"/>
                        </a:lnSpc>
                        <a:spcBef>
                          <a:spcPts val="0"/>
                        </a:spcBef>
                        <a:spcAft>
                          <a:spcPts val="0"/>
                        </a:spcAft>
                        <a:buNone/>
                      </a:pPr>
                      <a:r>
                        <a:rPr lang="en-US" sz="1000" dirty="0">
                          <a:solidFill>
                            <a:schemeClr val="bg1"/>
                          </a:solidFill>
                        </a:rPr>
                        <a:t>Vaccine Working Group </a:t>
                      </a:r>
                      <a:endParaRPr sz="1000" dirty="0">
                        <a:solidFill>
                          <a:schemeClr val="bg1"/>
                        </a:solidFill>
                        <a:latin typeface="Calibri"/>
                        <a:ea typeface="Calibri"/>
                        <a:cs typeface="Calibri"/>
                        <a:sym typeface="Calibri"/>
                      </a:endParaRPr>
                    </a:p>
                  </a:txBody>
                  <a:tcPr marL="68575" marR="68575" marT="0" marB="0" anchor="ctr">
                    <a:solidFill>
                      <a:schemeClr val="tx1">
                        <a:lumMod val="65000"/>
                        <a:lumOff val="35000"/>
                      </a:schemeClr>
                    </a:solidFill>
                  </a:tcPr>
                </a:tc>
                <a:tc>
                  <a:txBody>
                    <a:bodyPr/>
                    <a:lstStyle/>
                    <a:p>
                      <a:pPr marL="0" marR="0" lvl="0" indent="0" algn="l" rtl="0">
                        <a:lnSpc>
                          <a:spcPct val="107000"/>
                        </a:lnSpc>
                        <a:spcBef>
                          <a:spcPts val="0"/>
                        </a:spcBef>
                        <a:spcAft>
                          <a:spcPts val="0"/>
                        </a:spcAft>
                        <a:buNone/>
                      </a:pPr>
                      <a:r>
                        <a:rPr lang="en-US" sz="1000" dirty="0"/>
                        <a:t>NPHCDA, FMOH and MDAs,</a:t>
                      </a:r>
                      <a:endParaRPr dirty="0"/>
                    </a:p>
                    <a:p>
                      <a:pPr marL="0" marR="0" lvl="0" indent="0" algn="l" rtl="0">
                        <a:lnSpc>
                          <a:spcPct val="107000"/>
                        </a:lnSpc>
                        <a:spcBef>
                          <a:spcPts val="0"/>
                        </a:spcBef>
                        <a:spcAft>
                          <a:spcPts val="0"/>
                        </a:spcAft>
                        <a:buNone/>
                      </a:pPr>
                      <a:r>
                        <a:rPr lang="en-US" sz="1000" dirty="0"/>
                        <a:t>NOA; Federal Ministry of Information and Culture.</a:t>
                      </a:r>
                    </a:p>
                    <a:p>
                      <a:pPr marL="0" marR="0" lvl="0" indent="0" algn="l" rtl="0">
                        <a:lnSpc>
                          <a:spcPct val="107000"/>
                        </a:lnSpc>
                        <a:spcBef>
                          <a:spcPts val="0"/>
                        </a:spcBef>
                        <a:spcAft>
                          <a:spcPts val="0"/>
                        </a:spcAft>
                        <a:buNone/>
                      </a:pPr>
                      <a:r>
                        <a:rPr lang="en-US" sz="1000" dirty="0">
                          <a:latin typeface="Calibri"/>
                          <a:ea typeface="Calibri"/>
                          <a:cs typeface="Calibri"/>
                          <a:sym typeface="Calibri"/>
                        </a:rPr>
                        <a:t>And all other appropriate MDAs</a:t>
                      </a: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t>Ensure access and uptake of COVID-19 vaccines, prioritizing the most at risk population (i.e., healthcare workers, persons aged &gt;60 years, and persons with co-morbidity)</a:t>
                      </a:r>
                      <a:endParaRPr sz="1000">
                        <a:latin typeface="Calibri"/>
                        <a:ea typeface="Calibri"/>
                        <a:cs typeface="Calibri"/>
                        <a:sym typeface="Calibri"/>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t>Work in collaboration with key stakeholders to </a:t>
                      </a:r>
                      <a:endParaRPr/>
                    </a:p>
                    <a:p>
                      <a:pPr marL="342900" marR="0" lvl="0" indent="-342900" algn="l" rtl="0">
                        <a:lnSpc>
                          <a:spcPct val="107000"/>
                        </a:lnSpc>
                        <a:spcBef>
                          <a:spcPts val="0"/>
                        </a:spcBef>
                        <a:spcAft>
                          <a:spcPts val="0"/>
                        </a:spcAft>
                        <a:buClr>
                          <a:schemeClr val="dk1"/>
                        </a:buClr>
                        <a:buSzPts val="1000"/>
                        <a:buFont typeface="Noto Sans Symbols"/>
                        <a:buChar char="∙"/>
                      </a:pPr>
                      <a:r>
                        <a:rPr lang="en-US" sz="1000"/>
                        <a:t>adequately plan for, budget &amp; fund COVID-19 vaccine and vaccine support </a:t>
                      </a:r>
                      <a:endParaRPr/>
                    </a:p>
                    <a:p>
                      <a:pPr marL="342900" marR="0" lvl="0" indent="-342900" algn="l" rtl="0">
                        <a:lnSpc>
                          <a:spcPct val="107000"/>
                        </a:lnSpc>
                        <a:spcBef>
                          <a:spcPts val="0"/>
                        </a:spcBef>
                        <a:spcAft>
                          <a:spcPts val="0"/>
                        </a:spcAft>
                        <a:buClr>
                          <a:schemeClr val="dk1"/>
                        </a:buClr>
                        <a:buSzPts val="1000"/>
                        <a:buFont typeface="Noto Sans Symbols"/>
                        <a:buChar char="∙"/>
                      </a:pPr>
                      <a:r>
                        <a:rPr lang="en-US" sz="1000"/>
                        <a:t>conduct Behavioral Change Communication interventions to improve vaccine uptake</a:t>
                      </a:r>
                      <a:endParaRPr/>
                    </a:p>
                    <a:p>
                      <a:pPr marL="342900" marR="0" lvl="0" indent="-342900" algn="l" rtl="0">
                        <a:lnSpc>
                          <a:spcPct val="107000"/>
                        </a:lnSpc>
                        <a:spcBef>
                          <a:spcPts val="0"/>
                        </a:spcBef>
                        <a:spcAft>
                          <a:spcPts val="0"/>
                        </a:spcAft>
                        <a:buClr>
                          <a:schemeClr val="dk1"/>
                        </a:buClr>
                        <a:buSzPts val="1000"/>
                        <a:buFont typeface="Noto Sans Symbols"/>
                        <a:buChar char="∙"/>
                      </a:pPr>
                      <a:r>
                        <a:rPr lang="en-US" sz="1000"/>
                        <a:t>ensure appropriate logistics/supply chain support including cold chain facilities</a:t>
                      </a:r>
                      <a:endParaRPr/>
                    </a:p>
                    <a:p>
                      <a:pPr marL="342900" marR="0" lvl="0" indent="-342900" algn="l" rtl="0">
                        <a:lnSpc>
                          <a:spcPct val="107000"/>
                        </a:lnSpc>
                        <a:spcBef>
                          <a:spcPts val="0"/>
                        </a:spcBef>
                        <a:spcAft>
                          <a:spcPts val="0"/>
                        </a:spcAft>
                        <a:buClr>
                          <a:schemeClr val="dk1"/>
                        </a:buClr>
                        <a:buSzPts val="1000"/>
                        <a:buFont typeface="Noto Sans Symbols"/>
                        <a:buChar char="∙"/>
                      </a:pPr>
                      <a:r>
                        <a:rPr lang="en-US" sz="1000"/>
                        <a:t>ensure appropriate documentation and data management related to vaccine intervention</a:t>
                      </a:r>
                      <a:endParaRPr/>
                    </a:p>
                    <a:p>
                      <a:pPr marL="342900" marR="0" lvl="0" indent="-342900" algn="l" rtl="0">
                        <a:lnSpc>
                          <a:spcPct val="107000"/>
                        </a:lnSpc>
                        <a:spcBef>
                          <a:spcPts val="0"/>
                        </a:spcBef>
                        <a:spcAft>
                          <a:spcPts val="0"/>
                        </a:spcAft>
                        <a:buClr>
                          <a:schemeClr val="dk1"/>
                        </a:buClr>
                        <a:buSzPts val="1000"/>
                        <a:buFont typeface="Noto Sans Symbols"/>
                        <a:buChar char="∙"/>
                      </a:pPr>
                      <a:r>
                        <a:rPr lang="en-US" sz="1000"/>
                        <a:t>expand the AEFI committee to include surveillance on adverse event following COVID-19 vaccination </a:t>
                      </a:r>
                      <a:endParaRPr sz="1000">
                        <a:latin typeface="Calibri"/>
                        <a:ea typeface="Calibri"/>
                        <a:cs typeface="Calibri"/>
                        <a:sym typeface="Calibri"/>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NPHCDA</a:t>
                      </a:r>
                      <a:endParaRPr sz="1000" dirty="0">
                        <a:latin typeface="Calibri"/>
                        <a:ea typeface="Calibri"/>
                        <a:cs typeface="Calibri"/>
                        <a:sym typeface="Calibri"/>
                      </a:endParaRPr>
                    </a:p>
                  </a:txBody>
                  <a:tcPr marL="68575" marR="68575" marT="0" marB="0" anchor="ctr">
                    <a:solidFill>
                      <a:srgbClr val="FFB086"/>
                    </a:solidFill>
                  </a:tcPr>
                </a:tc>
                <a:extLst>
                  <a:ext uri="{0D108BD9-81ED-4DB2-BD59-A6C34878D82A}">
                    <a16:rowId xmlns:a16="http://schemas.microsoft.com/office/drawing/2014/main" val="10001"/>
                  </a:ext>
                </a:extLst>
              </a:tr>
            </a:tbl>
          </a:graphicData>
        </a:graphic>
      </p:graphicFrame>
      <p:grpSp>
        <p:nvGrpSpPr>
          <p:cNvPr id="4353" name="Google Shape;4353;p97"/>
          <p:cNvGrpSpPr/>
          <p:nvPr/>
        </p:nvGrpSpPr>
        <p:grpSpPr>
          <a:xfrm>
            <a:off x="312508" y="9648374"/>
            <a:ext cx="7001606" cy="206375"/>
            <a:chOff x="445032" y="7503920"/>
            <a:chExt cx="6869082" cy="206375"/>
          </a:xfrm>
        </p:grpSpPr>
        <p:sp>
          <p:nvSpPr>
            <p:cNvPr id="4354" name="Google Shape;4354;p97"/>
            <p:cNvSpPr txBox="1"/>
            <p:nvPr/>
          </p:nvSpPr>
          <p:spPr>
            <a:xfrm>
              <a:off x="454886" y="7503920"/>
              <a:ext cx="4094480" cy="206375"/>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US" sz="1000" b="1">
                  <a:solidFill>
                    <a:srgbClr val="175C2C"/>
                  </a:solidFill>
                  <a:latin typeface="Arial"/>
                  <a:ea typeface="Arial"/>
                  <a:cs typeface="Arial"/>
                  <a:sym typeface="Arial"/>
                </a:rPr>
                <a:t>Transition Roadmap and Workplan </a:t>
              </a:r>
              <a:endParaRPr sz="1000" b="1" i="1">
                <a:solidFill>
                  <a:srgbClr val="175C2C"/>
                </a:solidFill>
                <a:latin typeface="Arial"/>
                <a:ea typeface="Arial"/>
                <a:cs typeface="Arial"/>
                <a:sym typeface="Arial"/>
              </a:endParaRPr>
            </a:p>
          </p:txBody>
        </p:sp>
        <p:cxnSp>
          <p:nvCxnSpPr>
            <p:cNvPr id="4355" name="Google Shape;4355;p97"/>
            <p:cNvCxnSpPr/>
            <p:nvPr/>
          </p:nvCxnSpPr>
          <p:spPr>
            <a:xfrm>
              <a:off x="445032" y="7665352"/>
              <a:ext cx="6869082"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Shape 4360"/>
        <p:cNvGrpSpPr/>
        <p:nvPr/>
      </p:nvGrpSpPr>
      <p:grpSpPr>
        <a:xfrm>
          <a:off x="0" y="0"/>
          <a:ext cx="0" cy="0"/>
          <a:chOff x="0" y="0"/>
          <a:chExt cx="0" cy="0"/>
        </a:xfrm>
      </p:grpSpPr>
      <p:sp>
        <p:nvSpPr>
          <p:cNvPr id="4361" name="Google Shape;4361;p98"/>
          <p:cNvSpPr/>
          <p:nvPr/>
        </p:nvSpPr>
        <p:spPr>
          <a:xfrm>
            <a:off x="0" y="4169044"/>
            <a:ext cx="7589838" cy="6529118"/>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pic>
        <p:nvPicPr>
          <p:cNvPr id="4362" name="Google Shape;4362;p98"/>
          <p:cNvPicPr preferRelativeResize="0"/>
          <p:nvPr/>
        </p:nvPicPr>
        <p:blipFill rotWithShape="1">
          <a:blip r:embed="rId3">
            <a:alphaModFix amt="5000"/>
          </a:blip>
          <a:srcRect r="38492"/>
          <a:stretch/>
        </p:blipFill>
        <p:spPr>
          <a:xfrm>
            <a:off x="4180095" y="5528216"/>
            <a:ext cx="3409744" cy="4698186"/>
          </a:xfrm>
          <a:prstGeom prst="rect">
            <a:avLst/>
          </a:prstGeom>
          <a:noFill/>
          <a:ln>
            <a:noFill/>
          </a:ln>
        </p:spPr>
      </p:pic>
      <p:sp>
        <p:nvSpPr>
          <p:cNvPr id="4363" name="Google Shape;4363;p98"/>
          <p:cNvSpPr/>
          <p:nvPr/>
        </p:nvSpPr>
        <p:spPr>
          <a:xfrm>
            <a:off x="4312406" y="1"/>
            <a:ext cx="3284009" cy="6832265"/>
          </a:xfrm>
          <a:prstGeom prst="rect">
            <a:avLst/>
          </a:prstGeom>
          <a:solidFill>
            <a:srgbClr val="86DB4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364" name="Google Shape;4364;p98"/>
          <p:cNvSpPr/>
          <p:nvPr/>
        </p:nvSpPr>
        <p:spPr>
          <a:xfrm flipH="1">
            <a:off x="-3" y="1"/>
            <a:ext cx="4328461" cy="6832265"/>
          </a:xfrm>
          <a:prstGeom prst="rect">
            <a:avLst/>
          </a:prstGeom>
          <a:solidFill>
            <a:srgbClr val="175C2C"/>
          </a:solidFill>
          <a:ln w="9525"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365" name="Google Shape;4365;p98"/>
          <p:cNvSpPr/>
          <p:nvPr/>
        </p:nvSpPr>
        <p:spPr>
          <a:xfrm>
            <a:off x="683330" y="8451443"/>
            <a:ext cx="1340882" cy="1349828"/>
          </a:xfrm>
          <a:prstGeom prst="rect">
            <a:avLst/>
          </a:prstGeom>
          <a:noFill/>
          <a:ln w="12700"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4366" name="Google Shape;4366;p98"/>
          <p:cNvSpPr txBox="1"/>
          <p:nvPr/>
        </p:nvSpPr>
        <p:spPr>
          <a:xfrm>
            <a:off x="666290" y="8510804"/>
            <a:ext cx="1340882" cy="1231106"/>
          </a:xfrm>
          <a:prstGeom prst="rect">
            <a:avLst/>
          </a:prstGeom>
          <a:noFill/>
          <a:ln>
            <a:noFill/>
          </a:ln>
        </p:spPr>
        <p:txBody>
          <a:bodyPr spcFirstLastPara="1" wrap="square" lIns="0" tIns="0" rIns="0" bIns="0" anchor="t" anchorCtr="0">
            <a:spAutoFit/>
          </a:bodyPr>
          <a:lstStyle/>
          <a:p>
            <a:pPr marL="0" marR="0" lvl="0" indent="0" algn="ctr" rtl="0">
              <a:lnSpc>
                <a:spcPct val="100000"/>
              </a:lnSpc>
              <a:spcBef>
                <a:spcPts val="0"/>
              </a:spcBef>
              <a:spcAft>
                <a:spcPts val="0"/>
              </a:spcAft>
              <a:buClr>
                <a:srgbClr val="000000"/>
              </a:buClr>
              <a:buSzPts val="8000"/>
              <a:buFont typeface="Arial"/>
              <a:buNone/>
            </a:pPr>
            <a:r>
              <a:rPr lang="en-US" sz="8000" b="1" i="0" u="none" strike="noStrike" cap="none">
                <a:solidFill>
                  <a:srgbClr val="175C2C"/>
                </a:solidFill>
                <a:latin typeface="Arial"/>
                <a:ea typeface="Arial"/>
                <a:cs typeface="Arial"/>
                <a:sym typeface="Arial"/>
              </a:rPr>
              <a:t>9</a:t>
            </a:r>
            <a:endParaRPr sz="1400" b="0" i="0" u="none" strike="noStrike" cap="none">
              <a:solidFill>
                <a:srgbClr val="175C2C"/>
              </a:solidFill>
              <a:latin typeface="Arial"/>
              <a:ea typeface="Arial"/>
              <a:cs typeface="Arial"/>
              <a:sym typeface="Arial"/>
            </a:endParaRPr>
          </a:p>
        </p:txBody>
      </p:sp>
      <p:cxnSp>
        <p:nvCxnSpPr>
          <p:cNvPr id="4367" name="Google Shape;4367;p98"/>
          <p:cNvCxnSpPr/>
          <p:nvPr/>
        </p:nvCxnSpPr>
        <p:spPr>
          <a:xfrm rot="10800000">
            <a:off x="4323649" y="1"/>
            <a:ext cx="4809" cy="6958738"/>
          </a:xfrm>
          <a:prstGeom prst="straightConnector1">
            <a:avLst/>
          </a:prstGeom>
          <a:noFill/>
          <a:ln w="57150" cap="sq" cmpd="sng">
            <a:solidFill>
              <a:schemeClr val="lt1"/>
            </a:solidFill>
            <a:prstDash val="solid"/>
            <a:round/>
            <a:headEnd type="none" w="sm" len="sm"/>
            <a:tailEnd type="none" w="sm" len="sm"/>
          </a:ln>
        </p:spPr>
      </p:cxnSp>
      <p:grpSp>
        <p:nvGrpSpPr>
          <p:cNvPr id="4368" name="Google Shape;4368;p98"/>
          <p:cNvGrpSpPr/>
          <p:nvPr/>
        </p:nvGrpSpPr>
        <p:grpSpPr>
          <a:xfrm>
            <a:off x="495950" y="535974"/>
            <a:ext cx="6086814" cy="5419895"/>
            <a:chOff x="-538219" y="535974"/>
            <a:chExt cx="9842269" cy="5419895"/>
          </a:xfrm>
        </p:grpSpPr>
        <p:sp>
          <p:nvSpPr>
            <p:cNvPr id="4369" name="Google Shape;4369;p98"/>
            <p:cNvSpPr/>
            <p:nvPr/>
          </p:nvSpPr>
          <p:spPr>
            <a:xfrm>
              <a:off x="-538219" y="535974"/>
              <a:ext cx="9260378" cy="3992091"/>
            </a:xfrm>
            <a:prstGeom prst="rect">
              <a:avLst/>
            </a:prstGeom>
            <a:noFill/>
            <a:ln w="76200"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370" name="Google Shape;4370;p98"/>
            <p:cNvSpPr/>
            <p:nvPr/>
          </p:nvSpPr>
          <p:spPr>
            <a:xfrm>
              <a:off x="3370252" y="1151114"/>
              <a:ext cx="5933798" cy="4804755"/>
            </a:xfrm>
            <a:prstGeom prst="rect">
              <a:avLst/>
            </a:prstGeom>
            <a:noFill/>
            <a:ln w="9525"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371" name="Google Shape;4371;p98"/>
          <p:cNvSpPr txBox="1"/>
          <p:nvPr/>
        </p:nvSpPr>
        <p:spPr>
          <a:xfrm>
            <a:off x="780020" y="2980765"/>
            <a:ext cx="3192106" cy="430887"/>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2800"/>
              <a:buFont typeface="Arial"/>
              <a:buNone/>
            </a:pPr>
            <a:r>
              <a:rPr lang="en-US" sz="2800" b="0" i="0" u="none" strike="noStrike" cap="none">
                <a:solidFill>
                  <a:srgbClr val="FFFFFF"/>
                </a:solidFill>
                <a:latin typeface="Arial"/>
                <a:ea typeface="Arial"/>
                <a:cs typeface="Arial"/>
                <a:sym typeface="Arial"/>
              </a:rPr>
              <a:t>APPENDIX</a:t>
            </a:r>
            <a:endParaRPr sz="2800" b="0" i="0" u="none" strike="noStrike" cap="none">
              <a:solidFill>
                <a:srgbClr val="FFFFFF"/>
              </a:solidFill>
              <a:latin typeface="Arial"/>
              <a:ea typeface="Arial"/>
              <a:cs typeface="Arial"/>
              <a:sym typeface="Arial"/>
            </a:endParaRPr>
          </a:p>
        </p:txBody>
      </p:sp>
      <p:grpSp>
        <p:nvGrpSpPr>
          <p:cNvPr id="4372" name="Google Shape;4372;p98"/>
          <p:cNvGrpSpPr/>
          <p:nvPr/>
        </p:nvGrpSpPr>
        <p:grpSpPr>
          <a:xfrm>
            <a:off x="4348550" y="4528066"/>
            <a:ext cx="3247863" cy="3885821"/>
            <a:chOff x="4242782" y="4401522"/>
            <a:chExt cx="3353632" cy="4012365"/>
          </a:xfrm>
        </p:grpSpPr>
        <p:sp>
          <p:nvSpPr>
            <p:cNvPr id="4373" name="Google Shape;4373;p98"/>
            <p:cNvSpPr/>
            <p:nvPr/>
          </p:nvSpPr>
          <p:spPr>
            <a:xfrm rot="-5400000">
              <a:off x="3913416" y="4730888"/>
              <a:ext cx="4012365" cy="3353632"/>
            </a:xfrm>
            <a:prstGeom prst="triangle">
              <a:avLst>
                <a:gd name="adj" fmla="val 41014"/>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374" name="Google Shape;4374;p98"/>
            <p:cNvSpPr/>
            <p:nvPr/>
          </p:nvSpPr>
          <p:spPr>
            <a:xfrm rot="-5400000">
              <a:off x="6849414" y="4828278"/>
              <a:ext cx="810310" cy="683686"/>
            </a:xfrm>
            <a:custGeom>
              <a:avLst/>
              <a:gdLst/>
              <a:ahLst/>
              <a:cxnLst/>
              <a:rect l="l" t="t" r="r" b="b"/>
              <a:pathLst>
                <a:path w="1568298" h="1323228" extrusionOk="0">
                  <a:moveTo>
                    <a:pt x="1568298" y="1323228"/>
                  </a:moveTo>
                  <a:lnTo>
                    <a:pt x="0" y="1323228"/>
                  </a:lnTo>
                  <a:lnTo>
                    <a:pt x="593428" y="0"/>
                  </a:lnTo>
                  <a:lnTo>
                    <a:pt x="1568298" y="1323228"/>
                  </a:lnTo>
                  <a:close/>
                </a:path>
              </a:pathLst>
            </a:cu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375" name="Google Shape;4375;p98"/>
            <p:cNvSpPr/>
            <p:nvPr/>
          </p:nvSpPr>
          <p:spPr>
            <a:xfrm rot="-5400000">
              <a:off x="4778078" y="6322810"/>
              <a:ext cx="809077" cy="682647"/>
            </a:xfrm>
            <a:custGeom>
              <a:avLst/>
              <a:gdLst/>
              <a:ahLst/>
              <a:cxnLst/>
              <a:rect l="l" t="t" r="r" b="b"/>
              <a:pathLst>
                <a:path w="1565455" h="1320830" extrusionOk="0">
                  <a:moveTo>
                    <a:pt x="1565455" y="1320830"/>
                  </a:moveTo>
                  <a:lnTo>
                    <a:pt x="0" y="1320830"/>
                  </a:lnTo>
                  <a:lnTo>
                    <a:pt x="592353" y="0"/>
                  </a:lnTo>
                  <a:lnTo>
                    <a:pt x="1565455" y="1320830"/>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376" name="Google Shape;4376;p98"/>
            <p:cNvSpPr/>
            <p:nvPr/>
          </p:nvSpPr>
          <p:spPr>
            <a:xfrm rot="-5400000">
              <a:off x="6849508" y="7253379"/>
              <a:ext cx="809107" cy="682672"/>
            </a:xfrm>
            <a:custGeom>
              <a:avLst/>
              <a:gdLst/>
              <a:ahLst/>
              <a:cxnLst/>
              <a:rect l="l" t="t" r="r" b="b"/>
              <a:pathLst>
                <a:path w="1570916" h="1325438" extrusionOk="0">
                  <a:moveTo>
                    <a:pt x="1570916" y="1325438"/>
                  </a:moveTo>
                  <a:lnTo>
                    <a:pt x="0" y="1325438"/>
                  </a:lnTo>
                  <a:lnTo>
                    <a:pt x="594419" y="0"/>
                  </a:lnTo>
                  <a:lnTo>
                    <a:pt x="1570916" y="1325438"/>
                  </a:lnTo>
                  <a:close/>
                </a:path>
              </a:pathLst>
            </a:custGeom>
            <a:solidFill>
              <a:srgbClr val="C4FC9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377" name="Google Shape;4377;p98"/>
            <p:cNvSpPr/>
            <p:nvPr/>
          </p:nvSpPr>
          <p:spPr>
            <a:xfrm rot="-5400000">
              <a:off x="5112280" y="5115160"/>
              <a:ext cx="2238805" cy="2727431"/>
            </a:xfrm>
            <a:custGeom>
              <a:avLst/>
              <a:gdLst/>
              <a:ahLst/>
              <a:cxnLst/>
              <a:rect l="l" t="t" r="r" b="b"/>
              <a:pathLst>
                <a:path w="3535383" h="4306992" extrusionOk="0">
                  <a:moveTo>
                    <a:pt x="3535383" y="2983764"/>
                  </a:moveTo>
                  <a:lnTo>
                    <a:pt x="2941955" y="4306992"/>
                  </a:lnTo>
                  <a:lnTo>
                    <a:pt x="976497" y="4306992"/>
                  </a:lnTo>
                  <a:lnTo>
                    <a:pt x="0" y="2981554"/>
                  </a:lnTo>
                  <a:lnTo>
                    <a:pt x="742717" y="1325441"/>
                  </a:lnTo>
                  <a:lnTo>
                    <a:pt x="2308172" y="1325441"/>
                  </a:lnTo>
                  <a:lnTo>
                    <a:pt x="1335070" y="4611"/>
                  </a:lnTo>
                  <a:lnTo>
                    <a:pt x="1337138" y="0"/>
                  </a:lnTo>
                  <a:lnTo>
                    <a:pt x="3535383" y="2983764"/>
                  </a:lnTo>
                  <a:close/>
                </a:path>
              </a:pathLst>
            </a:custGeom>
            <a:blipFill rotWithShape="1">
              <a:blip r:embed="rId4">
                <a:alphaModFix/>
              </a:blip>
              <a:stretch>
                <a:fillRect t="26276" r="355"/>
              </a:stretch>
            </a:blip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378" name="Google Shape;4378;p98"/>
            <p:cNvSpPr/>
            <p:nvPr/>
          </p:nvSpPr>
          <p:spPr>
            <a:xfrm rot="-5400000">
              <a:off x="6679344" y="6897643"/>
              <a:ext cx="994795" cy="839343"/>
            </a:xfrm>
            <a:custGeom>
              <a:avLst/>
              <a:gdLst/>
              <a:ahLst/>
              <a:cxnLst/>
              <a:rect l="l" t="t" r="r" b="b"/>
              <a:pathLst>
                <a:path w="1570919" h="1325439" extrusionOk="0">
                  <a:moveTo>
                    <a:pt x="1570919" y="1325439"/>
                  </a:moveTo>
                  <a:lnTo>
                    <a:pt x="0" y="1325439"/>
                  </a:lnTo>
                  <a:lnTo>
                    <a:pt x="594421" y="0"/>
                  </a:lnTo>
                  <a:lnTo>
                    <a:pt x="594421" y="0"/>
                  </a:lnTo>
                  <a:lnTo>
                    <a:pt x="2" y="1325438"/>
                  </a:lnTo>
                  <a:lnTo>
                    <a:pt x="1570918" y="1325438"/>
                  </a:lnTo>
                  <a:lnTo>
                    <a:pt x="1570919" y="1325439"/>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Shape 4383"/>
        <p:cNvGrpSpPr/>
        <p:nvPr/>
      </p:nvGrpSpPr>
      <p:grpSpPr>
        <a:xfrm>
          <a:off x="0" y="0"/>
          <a:ext cx="0" cy="0"/>
          <a:chOff x="0" y="0"/>
          <a:chExt cx="0" cy="0"/>
        </a:xfrm>
      </p:grpSpPr>
      <p:sp>
        <p:nvSpPr>
          <p:cNvPr id="4384" name="Google Shape;4384;p9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101</a:t>
            </a:fld>
            <a:endParaRPr sz="500" b="0" i="0" u="none" strike="noStrike" cap="none">
              <a:solidFill>
                <a:srgbClr val="161616"/>
              </a:solidFill>
              <a:latin typeface="Arial"/>
              <a:ea typeface="Arial"/>
              <a:cs typeface="Arial"/>
              <a:sym typeface="Arial"/>
            </a:endParaRPr>
          </a:p>
        </p:txBody>
      </p:sp>
      <p:sp>
        <p:nvSpPr>
          <p:cNvPr id="4385" name="Google Shape;4385;p9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4386" name="Google Shape;4386;p99"/>
          <p:cNvGrpSpPr/>
          <p:nvPr/>
        </p:nvGrpSpPr>
        <p:grpSpPr>
          <a:xfrm>
            <a:off x="0" y="0"/>
            <a:ext cx="7589838" cy="1343607"/>
            <a:chOff x="0" y="0"/>
            <a:chExt cx="7589838" cy="1343607"/>
          </a:xfrm>
        </p:grpSpPr>
        <p:pic>
          <p:nvPicPr>
            <p:cNvPr id="4387" name="Google Shape;4387;p9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388" name="Google Shape;4388;p9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389" name="Google Shape;4389;p9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390" name="Google Shape;4390;p9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391" name="Google Shape;4391;p99"/>
          <p:cNvGrpSpPr/>
          <p:nvPr/>
        </p:nvGrpSpPr>
        <p:grpSpPr>
          <a:xfrm>
            <a:off x="1269075" y="3380795"/>
            <a:ext cx="0" cy="0"/>
            <a:chOff x="1269075" y="3380795"/>
            <a:chExt cx="0" cy="0"/>
          </a:xfrm>
        </p:grpSpPr>
        <p:cxnSp>
          <p:nvCxnSpPr>
            <p:cNvPr id="4392" name="Google Shape;4392;p99"/>
            <p:cNvCxnSpPr/>
            <p:nvPr/>
          </p:nvCxnSpPr>
          <p:spPr>
            <a:xfrm>
              <a:off x="1269075" y="3380795"/>
              <a:ext cx="0" cy="0"/>
            </a:xfrm>
            <a:prstGeom prst="straightConnector1">
              <a:avLst/>
            </a:prstGeom>
            <a:noFill/>
            <a:ln>
              <a:noFill/>
            </a:ln>
          </p:spPr>
        </p:cxnSp>
        <p:cxnSp>
          <p:nvCxnSpPr>
            <p:cNvPr id="4393" name="Google Shape;4393;p99"/>
            <p:cNvCxnSpPr/>
            <p:nvPr/>
          </p:nvCxnSpPr>
          <p:spPr>
            <a:xfrm>
              <a:off x="1269075" y="3380795"/>
              <a:ext cx="0" cy="0"/>
            </a:xfrm>
            <a:prstGeom prst="straightConnector1">
              <a:avLst/>
            </a:prstGeom>
            <a:noFill/>
            <a:ln>
              <a:noFill/>
            </a:ln>
          </p:spPr>
        </p:cxnSp>
      </p:grpSp>
      <p:sp>
        <p:nvSpPr>
          <p:cNvPr id="4394" name="Google Shape;4394;p9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4395" name="Google Shape;4395;p99"/>
          <p:cNvGrpSpPr/>
          <p:nvPr/>
        </p:nvGrpSpPr>
        <p:grpSpPr>
          <a:xfrm>
            <a:off x="312508" y="1751273"/>
            <a:ext cx="7001606" cy="985351"/>
            <a:chOff x="312508" y="1647493"/>
            <a:chExt cx="7001606" cy="985351"/>
          </a:xfrm>
        </p:grpSpPr>
        <p:sp>
          <p:nvSpPr>
            <p:cNvPr id="4396" name="Google Shape;4396;p99"/>
            <p:cNvSpPr txBox="1"/>
            <p:nvPr/>
          </p:nvSpPr>
          <p:spPr>
            <a:xfrm>
              <a:off x="454886" y="2017291"/>
              <a:ext cx="6859228" cy="615553"/>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ten (10) Functional </a:t>
              </a:r>
              <a:r>
                <a:rPr lang="en-US" sz="1000" dirty="0"/>
                <a:t>P</a:t>
              </a:r>
              <a:r>
                <a:rPr lang="en-US" sz="1000" b="0" i="0" u="none" strike="noStrike" cap="none" dirty="0">
                  <a:solidFill>
                    <a:srgbClr val="000000"/>
                  </a:solidFill>
                  <a:latin typeface="Arial"/>
                  <a:ea typeface="Arial"/>
                  <a:cs typeface="Arial"/>
                  <a:sym typeface="Arial"/>
                </a:rPr>
                <a:t>illars and Subgroup attained several accomplishments including an increased testing capacity of 98 laboratories across the country, optimized event-based surveillance,  effective bi-directional communication between the States and the PTF, provision and distribution of palliatives to vulnerable persons and established infection prevention and control programs and focal persons in all States. </a:t>
              </a:r>
              <a:endParaRPr sz="1000" b="0" i="0" u="none" strike="noStrike" cap="none" dirty="0">
                <a:solidFill>
                  <a:srgbClr val="000000"/>
                </a:solidFill>
                <a:latin typeface="Arial"/>
                <a:ea typeface="Arial"/>
                <a:cs typeface="Arial"/>
                <a:sym typeface="Arial"/>
              </a:endParaRPr>
            </a:p>
          </p:txBody>
        </p:sp>
        <p:grpSp>
          <p:nvGrpSpPr>
            <p:cNvPr id="4397" name="Google Shape;4397;p99"/>
            <p:cNvGrpSpPr/>
            <p:nvPr/>
          </p:nvGrpSpPr>
          <p:grpSpPr>
            <a:xfrm>
              <a:off x="312508" y="1647493"/>
              <a:ext cx="6859228" cy="319421"/>
              <a:chOff x="312508" y="4545817"/>
              <a:chExt cx="7001606" cy="319421"/>
            </a:xfrm>
          </p:grpSpPr>
          <p:sp>
            <p:nvSpPr>
              <p:cNvPr id="4398" name="Google Shape;4398;p99"/>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399" name="Google Shape;4399;p99"/>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Summary of Pillar Achievements</a:t>
                </a:r>
                <a:endParaRPr sz="1000" b="1" i="0" u="none" strike="noStrike" cap="none" dirty="0">
                  <a:solidFill>
                    <a:srgbClr val="000000"/>
                  </a:solidFill>
                  <a:latin typeface="Arial"/>
                  <a:ea typeface="Arial"/>
                  <a:cs typeface="Arial"/>
                  <a:sym typeface="Arial"/>
                </a:endParaRPr>
              </a:p>
            </p:txBody>
          </p:sp>
          <p:cxnSp>
            <p:nvCxnSpPr>
              <p:cNvPr id="4400" name="Google Shape;4400;p99"/>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graphicFrame>
        <p:nvGraphicFramePr>
          <p:cNvPr id="20" name="Google Shape;4401;p99">
            <a:extLst>
              <a:ext uri="{FF2B5EF4-FFF2-40B4-BE49-F238E27FC236}">
                <a16:creationId xmlns:a16="http://schemas.microsoft.com/office/drawing/2014/main" id="{0BC970FF-3450-4CA7-99C6-D3E754AC79D3}"/>
              </a:ext>
            </a:extLst>
          </p:cNvPr>
          <p:cNvGraphicFramePr/>
          <p:nvPr>
            <p:extLst>
              <p:ext uri="{D42A27DB-BD31-4B8C-83A1-F6EECF244321}">
                <p14:modId xmlns:p14="http://schemas.microsoft.com/office/powerpoint/2010/main" val="2556989056"/>
              </p:ext>
            </p:extLst>
          </p:nvPr>
        </p:nvGraphicFramePr>
        <p:xfrm>
          <a:off x="454886" y="2835751"/>
          <a:ext cx="6631725" cy="5861980"/>
        </p:xfrm>
        <a:graphic>
          <a:graphicData uri="http://schemas.openxmlformats.org/drawingml/2006/table">
            <a:tbl>
              <a:tblPr firstRow="1" bandRow="1">
                <a:noFill/>
                <a:tableStyleId>{9261D401-2407-43E7-95D7-EB668B357F09}</a:tableStyleId>
              </a:tblPr>
              <a:tblGrid>
                <a:gridCol w="1261271">
                  <a:extLst>
                    <a:ext uri="{9D8B030D-6E8A-4147-A177-3AD203B41FA5}">
                      <a16:colId xmlns:a16="http://schemas.microsoft.com/office/drawing/2014/main" val="20000"/>
                    </a:ext>
                  </a:extLst>
                </a:gridCol>
                <a:gridCol w="5370454">
                  <a:extLst>
                    <a:ext uri="{9D8B030D-6E8A-4147-A177-3AD203B41FA5}">
                      <a16:colId xmlns:a16="http://schemas.microsoft.com/office/drawing/2014/main" val="20001"/>
                    </a:ext>
                  </a:extLst>
                </a:gridCol>
              </a:tblGrid>
              <a:tr h="345326">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Pillar </a:t>
                      </a:r>
                      <a:endParaRPr sz="10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000" b="1" dirty="0">
                          <a:solidFill>
                            <a:srgbClr val="FFFFFF"/>
                          </a:solidFill>
                          <a:latin typeface="Arial"/>
                          <a:ea typeface="Arial"/>
                          <a:cs typeface="Arial"/>
                          <a:sym typeface="Arial"/>
                        </a:rPr>
                        <a:t>Achievements </a:t>
                      </a:r>
                      <a:endParaRPr sz="1000" dirty="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4809566">
                <a:tc>
                  <a:txBody>
                    <a:bodyPr/>
                    <a:lstStyle/>
                    <a:p>
                      <a:pPr marL="0" marR="0" lvl="0" indent="0" algn="l" rtl="0">
                        <a:lnSpc>
                          <a:spcPct val="117000"/>
                        </a:lnSpc>
                        <a:spcBef>
                          <a:spcPts val="0"/>
                        </a:spcBef>
                        <a:spcAft>
                          <a:spcPts val="0"/>
                        </a:spcAft>
                        <a:buNone/>
                      </a:pPr>
                      <a:r>
                        <a:rPr lang="en-US" sz="1000" b="1" dirty="0">
                          <a:latin typeface="Arial"/>
                          <a:ea typeface="Arial"/>
                          <a:cs typeface="Arial"/>
                          <a:sym typeface="Arial"/>
                        </a:rPr>
                        <a:t>Case Management </a:t>
                      </a:r>
                      <a:endParaRPr sz="1000" b="1" dirty="0">
                        <a:latin typeface="Arial"/>
                        <a:ea typeface="Arial"/>
                        <a:cs typeface="Arial"/>
                        <a:sym typeface="Arial"/>
                      </a:endParaRPr>
                    </a:p>
                  </a:txBody>
                  <a:tcPr marL="91450" marR="91450" marT="91450" marB="91450" anchor="ctr">
                    <a:solidFill>
                      <a:srgbClr val="FFB086"/>
                    </a:solidFill>
                  </a:tcPr>
                </a:tc>
                <a:tc>
                  <a:txBody>
                    <a:bodyPr/>
                    <a:lstStyle/>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home-based care guidelines for the management of asymptomatic to moderately symptomatic COVID-19 patients</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Continuously reviewed and updated treatment guidelines. The guidelines were updated to reflect the psychosocial aspect of the disease and it was domesticated across the states</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Established channels for better communication and programmatic reviews between the pillar and the Federal Ministry of Health</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Introduced Community of Practice (COP), a multidisciplinary approach using the ECHO platform. This was integrated into the Hospital Response Committee and attracted participation of all Case Managers and Health Care Workers.</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 Collected patient level data backlog across states through the support of Partners for easy tracking of managed cases.</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 Case Management training database which captured information regarding participants and trainings conducted to ensure adequate trainings were provided and to avoid repeating the same training for previous attendees</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Conducted supervision visits across the 36 states including the FCT for baseline assessment of the pillar structure and to monitor implementation of the pillar’s roadmap. This was sponsored by partners (CHAI, WHO, UNICEF, USG)</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 directory of all IM and CMP leads to enhance coordination, avoid bureaucratic issues and promote emergency response </a:t>
                      </a:r>
                      <a:endParaRPr lang="en-US"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Inaugurated the Partners Coordination Forum comprising of CHAI, WHO, USAID, UNICEF, US CDC and UMB. The team collaborated with the Department of Hospital Services of the Federal Ministry of Health to provide technical support to the pillar</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partner and resource mapping to create visibility of areas where resources were required to support the pillar</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Harnessed resources from some agencies to develop an evacuation plan of the COVID-19 response through Ambulance</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an online platform for data management in collaboration with donor/partners for all isolation/treatment centers through </a:t>
                      </a:r>
                      <a:r>
                        <a:rPr lang="en-US" sz="1000" dirty="0" err="1">
                          <a:solidFill>
                            <a:schemeClr val="dk1"/>
                          </a:solidFill>
                          <a:latin typeface="Arial"/>
                          <a:ea typeface="Arial"/>
                          <a:cs typeface="Arial"/>
                          <a:sym typeface="Arial"/>
                        </a:rPr>
                        <a:t>Mobenzi</a:t>
                      </a:r>
                      <a:r>
                        <a:rPr lang="en-US" sz="1000" dirty="0">
                          <a:solidFill>
                            <a:schemeClr val="dk1"/>
                          </a:solidFill>
                          <a:latin typeface="Arial"/>
                          <a:ea typeface="Arial"/>
                          <a:cs typeface="Arial"/>
                          <a:sym typeface="Arial"/>
                        </a:rPr>
                        <a:t> real time and web-based platform</a:t>
                      </a:r>
                    </a:p>
                  </a:txBody>
                  <a:tcPr marL="91450" marR="91450" marT="91450" marB="91450" anchor="ctr">
                    <a:solidFill>
                      <a:srgbClr val="FFB086"/>
                    </a:solid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Shape 4383"/>
        <p:cNvGrpSpPr/>
        <p:nvPr/>
      </p:nvGrpSpPr>
      <p:grpSpPr>
        <a:xfrm>
          <a:off x="0" y="0"/>
          <a:ext cx="0" cy="0"/>
          <a:chOff x="0" y="0"/>
          <a:chExt cx="0" cy="0"/>
        </a:xfrm>
      </p:grpSpPr>
      <p:sp>
        <p:nvSpPr>
          <p:cNvPr id="4384" name="Google Shape;4384;p9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102</a:t>
            </a:fld>
            <a:endParaRPr sz="500" b="0" i="0" u="none" strike="noStrike" cap="none">
              <a:solidFill>
                <a:srgbClr val="161616"/>
              </a:solidFill>
              <a:latin typeface="Arial"/>
              <a:ea typeface="Arial"/>
              <a:cs typeface="Arial"/>
              <a:sym typeface="Arial"/>
            </a:endParaRPr>
          </a:p>
        </p:txBody>
      </p:sp>
      <p:sp>
        <p:nvSpPr>
          <p:cNvPr id="4385" name="Google Shape;4385;p9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4386" name="Google Shape;4386;p99"/>
          <p:cNvGrpSpPr/>
          <p:nvPr/>
        </p:nvGrpSpPr>
        <p:grpSpPr>
          <a:xfrm>
            <a:off x="0" y="0"/>
            <a:ext cx="7589838" cy="1343607"/>
            <a:chOff x="0" y="0"/>
            <a:chExt cx="7589838" cy="1343607"/>
          </a:xfrm>
        </p:grpSpPr>
        <p:pic>
          <p:nvPicPr>
            <p:cNvPr id="4387" name="Google Shape;4387;p9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388" name="Google Shape;4388;p9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389" name="Google Shape;4389;p9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390" name="Google Shape;4390;p9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391" name="Google Shape;4391;p99"/>
          <p:cNvGrpSpPr/>
          <p:nvPr/>
        </p:nvGrpSpPr>
        <p:grpSpPr>
          <a:xfrm>
            <a:off x="1269075" y="3380795"/>
            <a:ext cx="0" cy="0"/>
            <a:chOff x="1269075" y="3380795"/>
            <a:chExt cx="0" cy="0"/>
          </a:xfrm>
        </p:grpSpPr>
        <p:cxnSp>
          <p:nvCxnSpPr>
            <p:cNvPr id="4392" name="Google Shape;4392;p99"/>
            <p:cNvCxnSpPr/>
            <p:nvPr/>
          </p:nvCxnSpPr>
          <p:spPr>
            <a:xfrm>
              <a:off x="1269075" y="3380795"/>
              <a:ext cx="0" cy="0"/>
            </a:xfrm>
            <a:prstGeom prst="straightConnector1">
              <a:avLst/>
            </a:prstGeom>
            <a:noFill/>
            <a:ln>
              <a:noFill/>
            </a:ln>
          </p:spPr>
        </p:cxnSp>
        <p:cxnSp>
          <p:nvCxnSpPr>
            <p:cNvPr id="4393" name="Google Shape;4393;p99"/>
            <p:cNvCxnSpPr/>
            <p:nvPr/>
          </p:nvCxnSpPr>
          <p:spPr>
            <a:xfrm>
              <a:off x="1269075" y="3380795"/>
              <a:ext cx="0" cy="0"/>
            </a:xfrm>
            <a:prstGeom prst="straightConnector1">
              <a:avLst/>
            </a:prstGeom>
            <a:noFill/>
            <a:ln>
              <a:noFill/>
            </a:ln>
          </p:spPr>
        </p:cxnSp>
      </p:grpSp>
      <p:sp>
        <p:nvSpPr>
          <p:cNvPr id="4394" name="Google Shape;4394;p9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401" name="Google Shape;4401;p99"/>
          <p:cNvGraphicFramePr/>
          <p:nvPr>
            <p:extLst>
              <p:ext uri="{D42A27DB-BD31-4B8C-83A1-F6EECF244321}">
                <p14:modId xmlns:p14="http://schemas.microsoft.com/office/powerpoint/2010/main" val="2053185342"/>
              </p:ext>
            </p:extLst>
          </p:nvPr>
        </p:nvGraphicFramePr>
        <p:xfrm>
          <a:off x="454886" y="1596781"/>
          <a:ext cx="6631725" cy="8190043"/>
        </p:xfrm>
        <a:graphic>
          <a:graphicData uri="http://schemas.openxmlformats.org/drawingml/2006/table">
            <a:tbl>
              <a:tblPr firstRow="1" bandRow="1">
                <a:noFill/>
                <a:tableStyleId>{9261D401-2407-43E7-95D7-EB668B357F09}</a:tableStyleId>
              </a:tblPr>
              <a:tblGrid>
                <a:gridCol w="1168505">
                  <a:extLst>
                    <a:ext uri="{9D8B030D-6E8A-4147-A177-3AD203B41FA5}">
                      <a16:colId xmlns:a16="http://schemas.microsoft.com/office/drawing/2014/main" val="20000"/>
                    </a:ext>
                  </a:extLst>
                </a:gridCol>
                <a:gridCol w="5463220">
                  <a:extLst>
                    <a:ext uri="{9D8B030D-6E8A-4147-A177-3AD203B41FA5}">
                      <a16:colId xmlns:a16="http://schemas.microsoft.com/office/drawing/2014/main" val="20001"/>
                    </a:ext>
                  </a:extLst>
                </a:gridCol>
              </a:tblGrid>
              <a:tr h="414575">
                <a:tc>
                  <a:txBody>
                    <a:bodyPr/>
                    <a:lstStyle/>
                    <a:p>
                      <a:pPr marL="0" marR="0" lvl="0" indent="0" algn="ctr" rtl="0">
                        <a:lnSpc>
                          <a:spcPct val="117000"/>
                        </a:lnSpc>
                        <a:spcBef>
                          <a:spcPts val="0"/>
                        </a:spcBef>
                        <a:spcAft>
                          <a:spcPts val="0"/>
                        </a:spcAft>
                        <a:buNone/>
                      </a:pPr>
                      <a:r>
                        <a:rPr lang="en-US" sz="1000" b="1" dirty="0">
                          <a:solidFill>
                            <a:srgbClr val="FFFFFF"/>
                          </a:solidFill>
                          <a:latin typeface="Arial"/>
                          <a:ea typeface="Arial"/>
                          <a:cs typeface="Arial"/>
                          <a:sym typeface="Arial"/>
                        </a:rPr>
                        <a:t>Pillar </a:t>
                      </a:r>
                      <a:endParaRPr sz="1000" dirty="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Achievements </a:t>
                      </a:r>
                      <a:endParaRPr sz="10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5774025">
                <a:tc>
                  <a:txBody>
                    <a:bodyPr/>
                    <a:lstStyle/>
                    <a:p>
                      <a:pPr marL="0" marR="0" lvl="0" indent="0" algn="l" rtl="0">
                        <a:lnSpc>
                          <a:spcPct val="117000"/>
                        </a:lnSpc>
                        <a:spcBef>
                          <a:spcPts val="0"/>
                        </a:spcBef>
                        <a:spcAft>
                          <a:spcPts val="0"/>
                        </a:spcAft>
                        <a:buNone/>
                      </a:pPr>
                      <a:r>
                        <a:rPr lang="en-US" sz="1000" b="1" dirty="0">
                          <a:latin typeface="Arial"/>
                          <a:ea typeface="Arial"/>
                          <a:cs typeface="Arial"/>
                          <a:sym typeface="Arial"/>
                        </a:rPr>
                        <a:t>Surveillance and Epidemiology</a:t>
                      </a:r>
                      <a:endParaRPr sz="1000" b="1" dirty="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1000" b="1" dirty="0">
                          <a:solidFill>
                            <a:schemeClr val="dk1"/>
                          </a:solidFill>
                          <a:latin typeface="Arial"/>
                          <a:ea typeface="Arial"/>
                          <a:cs typeface="Arial"/>
                          <a:sym typeface="Arial"/>
                        </a:rPr>
                        <a:t>Prompt detection and reporting of suspected COVID-19 cases</a:t>
                      </a:r>
                      <a:endParaRPr sz="1000" dirty="0"/>
                    </a:p>
                    <a:p>
                      <a:pPr marL="342900" marR="0" lvl="0" indent="-342900" algn="l" rtl="0">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Deployed trained Rapid Response Team to all states to facilitate case detection and contact tracing  </a:t>
                      </a:r>
                      <a:endParaRPr sz="1000" dirty="0"/>
                    </a:p>
                    <a:p>
                      <a:pPr marL="342900" marR="0" lvl="0" indent="-342900" algn="l" rtl="0">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Achieved over 90% follow-up for Persons of Interest (POI) by optimizing contact tracing activities</a:t>
                      </a:r>
                      <a:endParaRPr sz="1000" dirty="0"/>
                    </a:p>
                    <a:p>
                      <a:pPr marL="342900" marR="0" lvl="0" indent="-342900" algn="l" rtl="0">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Increased reporting and COVID-19 testing by 50% in most states </a:t>
                      </a:r>
                      <a:endParaRPr sz="1000" dirty="0"/>
                    </a:p>
                    <a:p>
                      <a:pPr marL="342900" marR="0" lvl="0" indent="-342900" algn="l" rtl="0">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and disseminated cases definition (s) for surveillance at health facilities and POEs. </a:t>
                      </a:r>
                      <a:endParaRPr sz="1000" dirty="0"/>
                    </a:p>
                    <a:p>
                      <a:pPr marL="0" marR="0" lvl="0" indent="0" algn="l" rtl="0">
                        <a:lnSpc>
                          <a:spcPct val="117000"/>
                        </a:lnSpc>
                        <a:spcBef>
                          <a:spcPts val="600"/>
                        </a:spcBef>
                        <a:spcAft>
                          <a:spcPts val="0"/>
                        </a:spcAft>
                        <a:buNone/>
                      </a:pPr>
                      <a:r>
                        <a:rPr lang="en-US" sz="1000" b="1" dirty="0">
                          <a:latin typeface="Arial"/>
                          <a:ea typeface="Arial"/>
                          <a:cs typeface="Arial"/>
                          <a:sym typeface="Arial"/>
                        </a:rPr>
                        <a:t>Optimized Event Based Surveillance and call center operations</a:t>
                      </a:r>
                      <a:endParaRPr sz="1000" dirty="0">
                        <a:latin typeface="Arial"/>
                        <a:ea typeface="Arial"/>
                        <a:cs typeface="Arial"/>
                        <a:sym typeface="Arial"/>
                      </a:endParaRPr>
                    </a:p>
                    <a:p>
                      <a:pPr marL="342900" marR="0" lvl="0" indent="-342900" algn="l" rtl="0">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Enhanced signal monitoring and maintained adequate signal logs through the management of 24-hour hotline </a:t>
                      </a:r>
                      <a:endParaRPr sz="1000" dirty="0"/>
                    </a:p>
                    <a:p>
                      <a:pPr marL="342900" marR="0" lvl="0" indent="-342900" algn="l" rtl="0">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Escalated 6,817 COVID-19 alerts from 294,097 successful calls nationwide and followed up with states for feedback.</a:t>
                      </a:r>
                      <a:endParaRPr sz="1000" dirty="0"/>
                    </a:p>
                    <a:p>
                      <a:pPr marL="0" marR="0" lvl="0" indent="0" algn="l" rtl="0">
                        <a:lnSpc>
                          <a:spcPct val="117000"/>
                        </a:lnSpc>
                        <a:spcBef>
                          <a:spcPts val="600"/>
                        </a:spcBef>
                        <a:spcAft>
                          <a:spcPts val="0"/>
                        </a:spcAft>
                        <a:buNone/>
                      </a:pPr>
                      <a:r>
                        <a:rPr lang="en-US" sz="1000" b="1" dirty="0">
                          <a:latin typeface="Arial"/>
                          <a:ea typeface="Arial"/>
                          <a:cs typeface="Arial"/>
                          <a:sym typeface="Arial"/>
                        </a:rPr>
                        <a:t>Developed and printed various surveillance data</a:t>
                      </a:r>
                      <a:endParaRPr sz="1000" dirty="0">
                        <a:latin typeface="Arial"/>
                        <a:ea typeface="Arial"/>
                        <a:cs typeface="Arial"/>
                        <a:sym typeface="Arial"/>
                      </a:endParaRPr>
                    </a:p>
                    <a:p>
                      <a:pPr marL="342900" marR="0" lvl="0" indent="-342900" algn="l" rtl="0">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and disseminated COVID-19 investigation forms and contact tracing guidelines and provided tablets for case investigation and contact tracing to states</a:t>
                      </a:r>
                      <a:endParaRPr sz="1000" dirty="0"/>
                    </a:p>
                    <a:p>
                      <a:pPr marL="342900" marR="0" lvl="0" indent="-342900" algn="l" rtl="0">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Provided more than 6000 traveler’s kits to Persons of Interest returning to Nigeria</a:t>
                      </a:r>
                      <a:endParaRPr sz="1000" dirty="0"/>
                    </a:p>
                    <a:p>
                      <a:pPr marL="0" marR="0" lvl="0" indent="0" algn="l" rtl="0">
                        <a:lnSpc>
                          <a:spcPct val="117000"/>
                        </a:lnSpc>
                        <a:spcBef>
                          <a:spcPts val="600"/>
                        </a:spcBef>
                        <a:spcAft>
                          <a:spcPts val="0"/>
                        </a:spcAft>
                        <a:buNone/>
                      </a:pPr>
                      <a:r>
                        <a:rPr lang="en-US" sz="1000" b="1" dirty="0">
                          <a:latin typeface="Arial"/>
                          <a:ea typeface="Arial"/>
                          <a:cs typeface="Arial"/>
                          <a:sym typeface="Arial"/>
                        </a:rPr>
                        <a:t>Strengthened data reporting, management, and quality improvement</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Deployed Surveillance Outbreak Response Management and Analysis System (SORMAS) data clerks to all states to enhance data entry and quality improvement</a:t>
                      </a:r>
                      <a:endParaRPr sz="1000" dirty="0"/>
                    </a:p>
                    <a:p>
                      <a:pPr marL="342900" marR="0" lvl="0" indent="-342900" algn="l" rtl="0">
                        <a:lnSpc>
                          <a:spcPct val="117000"/>
                        </a:lnSpc>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Rolled-out SORMAS in </a:t>
                      </a:r>
                      <a:r>
                        <a:rPr lang="en-US" sz="1000" dirty="0" err="1">
                          <a:solidFill>
                            <a:schemeClr val="dk1"/>
                          </a:solidFill>
                          <a:latin typeface="Arial"/>
                          <a:ea typeface="Arial"/>
                          <a:cs typeface="Arial"/>
                          <a:sym typeface="Arial"/>
                        </a:rPr>
                        <a:t>Akwa</a:t>
                      </a:r>
                      <a:r>
                        <a:rPr lang="en-US" sz="1000" dirty="0">
                          <a:solidFill>
                            <a:schemeClr val="dk1"/>
                          </a:solidFill>
                          <a:latin typeface="Arial"/>
                          <a:ea typeface="Arial"/>
                          <a:cs typeface="Arial"/>
                          <a:sym typeface="Arial"/>
                        </a:rPr>
                        <a:t> Ibom, Imo and Niger states and built capacities</a:t>
                      </a:r>
                      <a:endParaRPr sz="1000" dirty="0"/>
                    </a:p>
                    <a:p>
                      <a:pPr marL="342900" marR="0" lvl="0" indent="-342900" algn="l" rtl="0">
                        <a:lnSpc>
                          <a:spcPct val="117000"/>
                        </a:lnSpc>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Completed the deployment of SORMAS in all states plus the FCT and built capacities</a:t>
                      </a:r>
                      <a:endParaRPr sz="1000" dirty="0"/>
                    </a:p>
                    <a:p>
                      <a:pPr marL="342900" marR="0" lvl="0" indent="-342900" algn="l" rtl="0">
                        <a:lnSpc>
                          <a:spcPct val="117000"/>
                        </a:lnSpc>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Conducted weekly data quality monitoring and engagement with state team</a:t>
                      </a:r>
                      <a:endParaRPr sz="1000" dirty="0"/>
                    </a:p>
                    <a:p>
                      <a:pPr marL="0" marR="0" lvl="0" indent="0" algn="l" rtl="0">
                        <a:lnSpc>
                          <a:spcPct val="117000"/>
                        </a:lnSpc>
                        <a:spcBef>
                          <a:spcPts val="600"/>
                        </a:spcBef>
                        <a:spcAft>
                          <a:spcPts val="0"/>
                        </a:spcAft>
                        <a:buClr>
                          <a:schemeClr val="dk1"/>
                        </a:buClr>
                        <a:buSzPts val="996"/>
                        <a:buFont typeface="Arial"/>
                        <a:buNone/>
                      </a:pPr>
                      <a:r>
                        <a:rPr lang="en-US" sz="1000" b="1" dirty="0">
                          <a:solidFill>
                            <a:schemeClr val="dk1"/>
                          </a:solidFill>
                          <a:latin typeface="Arial"/>
                          <a:ea typeface="Arial"/>
                          <a:cs typeface="Arial"/>
                          <a:sym typeface="Arial"/>
                        </a:rPr>
                        <a:t>Improved surveillance response strategies through effective M&amp;E</a:t>
                      </a:r>
                      <a:endParaRPr sz="1000"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Monitored outbreak trend through review of daily sitreps from states and follow-up calls to the states where necessary for additional data collection</a:t>
                      </a:r>
                      <a:endParaRPr sz="1000" dirty="0"/>
                    </a:p>
                    <a:p>
                      <a:pPr marL="342900" marR="0" lvl="0" indent="-342900" algn="l" rtl="0">
                        <a:lnSpc>
                          <a:spcPct val="117000"/>
                        </a:lnSpc>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Conducted and reported daily summary of cases and detailed weekly descriptive analysis providing information for action</a:t>
                      </a:r>
                      <a:endParaRPr sz="1000" dirty="0"/>
                    </a:p>
                    <a:p>
                      <a:pPr marL="342900" marR="0" lvl="0" indent="-342900" algn="l" rtl="0">
                        <a:lnSpc>
                          <a:spcPct val="117000"/>
                        </a:lnSpc>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Reviewed surveillance case definition and contact tracing and management protocols to enhance case finding and testing based on M&amp;E analysis</a:t>
                      </a:r>
                    </a:p>
                    <a:p>
                      <a:pPr marL="0" marR="0" lvl="0" indent="0" algn="l" rtl="0">
                        <a:spcBef>
                          <a:spcPts val="0"/>
                        </a:spcBef>
                        <a:spcAft>
                          <a:spcPts val="0"/>
                        </a:spcAft>
                        <a:buNone/>
                      </a:pPr>
                      <a:endParaRPr lang="en-US" sz="600" b="1" dirty="0">
                        <a:solidFill>
                          <a:schemeClr val="dk1"/>
                        </a:solidFill>
                        <a:latin typeface="Arial"/>
                        <a:ea typeface="Arial"/>
                        <a:cs typeface="Arial"/>
                        <a:sym typeface="Arial"/>
                      </a:endParaRPr>
                    </a:p>
                    <a:p>
                      <a:pPr marL="0" marR="0" lvl="0" indent="0" algn="l" rtl="0">
                        <a:spcBef>
                          <a:spcPts val="0"/>
                        </a:spcBef>
                        <a:spcAft>
                          <a:spcPts val="0"/>
                        </a:spcAft>
                        <a:buNone/>
                      </a:pPr>
                      <a:r>
                        <a:rPr lang="en-US" sz="1000" b="1" dirty="0">
                          <a:solidFill>
                            <a:schemeClr val="dk1"/>
                          </a:solidFill>
                          <a:latin typeface="Arial"/>
                          <a:ea typeface="Arial"/>
                          <a:cs typeface="Arial"/>
                          <a:sym typeface="Arial"/>
                        </a:rPr>
                        <a:t>Supported other pillars with relevant briefs and data (Laboratory and Risk Communication) </a:t>
                      </a:r>
                      <a:endParaRPr lang="en-US" sz="1000" dirty="0">
                        <a:solidFill>
                          <a:schemeClr val="dk1"/>
                        </a:solidFill>
                        <a:latin typeface="Arial"/>
                        <a:ea typeface="Arial"/>
                        <a:cs typeface="Arial"/>
                        <a:sym typeface="Arial"/>
                      </a:endParaRPr>
                    </a:p>
                    <a:p>
                      <a:pPr marL="342900" marR="0" lvl="0" indent="-342900" algn="l" rtl="0">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Provided technical briefs to Risk communications pillar to develop press releases and public health advisories</a:t>
                      </a:r>
                      <a:endParaRPr lang="en-US" sz="1000" dirty="0"/>
                    </a:p>
                    <a:p>
                      <a:pPr marL="342900" marR="0" lvl="0" indent="-342900" algn="l" rtl="0">
                        <a:spcBef>
                          <a:spcPts val="60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Participated in risk communication meetings with states and provided data-driven insights</a:t>
                      </a:r>
                      <a:endParaRPr sz="1000" dirty="0"/>
                    </a:p>
                  </a:txBody>
                  <a:tcPr marL="91450" marR="91450" marT="91450" marB="91450" anchor="ctr">
                    <a:solidFill>
                      <a:srgbClr val="FFB086"/>
                    </a:solid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942314606"/>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Shape 4470"/>
        <p:cNvGrpSpPr/>
        <p:nvPr/>
      </p:nvGrpSpPr>
      <p:grpSpPr>
        <a:xfrm>
          <a:off x="0" y="0"/>
          <a:ext cx="0" cy="0"/>
          <a:chOff x="0" y="0"/>
          <a:chExt cx="0" cy="0"/>
        </a:xfrm>
      </p:grpSpPr>
      <p:pic>
        <p:nvPicPr>
          <p:cNvPr id="4471" name="Google Shape;4471;p10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472" name="Google Shape;4472;p10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103</a:t>
            </a:fld>
            <a:endParaRPr sz="500" b="0" i="0" u="none" strike="noStrike" cap="none">
              <a:solidFill>
                <a:srgbClr val="161616"/>
              </a:solidFill>
              <a:latin typeface="Arial"/>
              <a:ea typeface="Arial"/>
              <a:cs typeface="Arial"/>
              <a:sym typeface="Arial"/>
            </a:endParaRPr>
          </a:p>
        </p:txBody>
      </p:sp>
      <p:sp>
        <p:nvSpPr>
          <p:cNvPr id="4473" name="Google Shape;4473;p10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474" name="Google Shape;4474;p10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475" name="Google Shape;4475;p10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476" name="Google Shape;4476;p10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477" name="Google Shape;4477;p104"/>
          <p:cNvGrpSpPr/>
          <p:nvPr/>
        </p:nvGrpSpPr>
        <p:grpSpPr>
          <a:xfrm>
            <a:off x="1269075" y="3380795"/>
            <a:ext cx="0" cy="0"/>
            <a:chOff x="1269075" y="3380795"/>
            <a:chExt cx="0" cy="0"/>
          </a:xfrm>
        </p:grpSpPr>
        <p:cxnSp>
          <p:nvCxnSpPr>
            <p:cNvPr id="4478" name="Google Shape;4478;p104"/>
            <p:cNvCxnSpPr/>
            <p:nvPr/>
          </p:nvCxnSpPr>
          <p:spPr>
            <a:xfrm>
              <a:off x="1269075" y="3380795"/>
              <a:ext cx="0" cy="0"/>
            </a:xfrm>
            <a:prstGeom prst="straightConnector1">
              <a:avLst/>
            </a:prstGeom>
            <a:noFill/>
            <a:ln>
              <a:noFill/>
            </a:ln>
          </p:spPr>
        </p:cxnSp>
        <p:cxnSp>
          <p:nvCxnSpPr>
            <p:cNvPr id="4479" name="Google Shape;4479;p104"/>
            <p:cNvCxnSpPr/>
            <p:nvPr/>
          </p:nvCxnSpPr>
          <p:spPr>
            <a:xfrm>
              <a:off x="1269075" y="3380795"/>
              <a:ext cx="0" cy="0"/>
            </a:xfrm>
            <a:prstGeom prst="straightConnector1">
              <a:avLst/>
            </a:prstGeom>
            <a:noFill/>
            <a:ln>
              <a:noFill/>
            </a:ln>
          </p:spPr>
        </p:cxnSp>
      </p:grpSp>
      <p:graphicFrame>
        <p:nvGraphicFramePr>
          <p:cNvPr id="4480" name="Google Shape;4480;p104"/>
          <p:cNvGraphicFramePr/>
          <p:nvPr>
            <p:extLst>
              <p:ext uri="{D42A27DB-BD31-4B8C-83A1-F6EECF244321}">
                <p14:modId xmlns:p14="http://schemas.microsoft.com/office/powerpoint/2010/main" val="765663088"/>
              </p:ext>
            </p:extLst>
          </p:nvPr>
        </p:nvGraphicFramePr>
        <p:xfrm>
          <a:off x="454886" y="1520052"/>
          <a:ext cx="6631725" cy="8703816"/>
        </p:xfrm>
        <a:graphic>
          <a:graphicData uri="http://schemas.openxmlformats.org/drawingml/2006/table">
            <a:tbl>
              <a:tblPr firstRow="1" bandRow="1">
                <a:noFill/>
                <a:tableStyleId>{9261D401-2407-43E7-95D7-EB668B357F09}</a:tableStyleId>
              </a:tblPr>
              <a:tblGrid>
                <a:gridCol w="1128749">
                  <a:extLst>
                    <a:ext uri="{9D8B030D-6E8A-4147-A177-3AD203B41FA5}">
                      <a16:colId xmlns:a16="http://schemas.microsoft.com/office/drawing/2014/main" val="20000"/>
                    </a:ext>
                  </a:extLst>
                </a:gridCol>
                <a:gridCol w="5502976">
                  <a:extLst>
                    <a:ext uri="{9D8B030D-6E8A-4147-A177-3AD203B41FA5}">
                      <a16:colId xmlns:a16="http://schemas.microsoft.com/office/drawing/2014/main" val="20001"/>
                    </a:ext>
                  </a:extLst>
                </a:gridCol>
              </a:tblGrid>
              <a:tr h="320675">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Pillar </a:t>
                      </a:r>
                      <a:endParaRPr sz="10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Achievements </a:t>
                      </a:r>
                      <a:endParaRPr sz="10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1012500">
                <a:tc>
                  <a:txBody>
                    <a:bodyPr/>
                    <a:lstStyle/>
                    <a:p>
                      <a:pPr marL="0" marR="0" lvl="0" indent="0" algn="l" rtl="0">
                        <a:lnSpc>
                          <a:spcPct val="117000"/>
                        </a:lnSpc>
                        <a:spcBef>
                          <a:spcPts val="0"/>
                        </a:spcBef>
                        <a:spcAft>
                          <a:spcPts val="0"/>
                        </a:spcAft>
                        <a:buNone/>
                      </a:pPr>
                      <a:r>
                        <a:rPr lang="en-US" sz="1000" b="1" dirty="0">
                          <a:latin typeface="Arial"/>
                          <a:ea typeface="Arial"/>
                          <a:cs typeface="Arial"/>
                          <a:sym typeface="Arial"/>
                        </a:rPr>
                        <a:t>Infection Prevention and Control</a:t>
                      </a:r>
                      <a:endParaRPr sz="1000" b="1" dirty="0">
                        <a:latin typeface="Arial"/>
                        <a:ea typeface="Arial"/>
                        <a:cs typeface="Arial"/>
                        <a:sym typeface="Arial"/>
                      </a:endParaRPr>
                    </a:p>
                  </a:txBody>
                  <a:tcPr marL="91450" marR="91450" marT="91450" marB="91450" anchor="ctr">
                    <a:solidFill>
                      <a:srgbClr val="FFB086"/>
                    </a:solidFill>
                  </a:tcPr>
                </a:tc>
                <a:tc>
                  <a:txBody>
                    <a:bodyPr/>
                    <a:lstStyle/>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Designed a strategy for enhancing healthcare worker safety across the country</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Selected 36 IPC Focal persons and committees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Established IPC programs across uniformed services Health facilities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Established programs across the Faith-based and Uniformed health services hospitals </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and deployed IPC online training platform with 6000+ participants </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Trained 35000+ participants across the country</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Built a Database of Trainers across all States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Investigated over 500 cases of healthcare worker infection</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and disseminated COVID-19 HAI surveillance tool</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 Monitored HAI through SORMAS weekly to enable initiation of investigation. </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and deployed an IPC scorecard to monitor IPC in treatment centers </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assessment tools- Health facility preparedness assessment, treatment center/facility assessments, IPC Assessment Framework (IPCAF) for Orange Network facilities, Hand hygiene baseline assessment, waste management capacities. </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Assessed Health facilities, treatment centers and other relevant settings (Schools, NYSC camps etc.)</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15+ IPC guidelines to improve public knowledge, assist Health workers and inform public measures on COVID-19</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Disseminated IPC guidelines across all levels of healthcare</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Collaborated with relevant stakeholders and partners in developing guidelines to aid reopening of public and private institutions across the country</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and disseminated IEC materials across various health facility levels in the country</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Utilized a multi-pronged approach to help improve practice for all IPC interventions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Engaged IPC consultants at the onset of the outbreak to support the compliance with IPC protocols at the IDH </a:t>
                      </a:r>
                      <a:r>
                        <a:rPr lang="en-US" sz="1000" dirty="0" err="1">
                          <a:solidFill>
                            <a:schemeClr val="dk1"/>
                          </a:solidFill>
                          <a:latin typeface="Arial"/>
                          <a:ea typeface="Arial"/>
                          <a:cs typeface="Arial"/>
                          <a:sym typeface="Arial"/>
                        </a:rPr>
                        <a:t>Yaba</a:t>
                      </a:r>
                      <a:r>
                        <a:rPr lang="en-US" sz="1000" dirty="0">
                          <a:solidFill>
                            <a:schemeClr val="dk1"/>
                          </a:solidFill>
                          <a:latin typeface="Arial"/>
                          <a:ea typeface="Arial"/>
                          <a:cs typeface="Arial"/>
                          <a:sym typeface="Arial"/>
                        </a:rPr>
                        <a:t> Lagos and UATH Abuja treatment centers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Quantified and procured IPC materials that were distributed across facilities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Received support from development partners and MDAs including the WHO, UNICEF, USAID, CHAI, RKI, Africa CDC, NACA, NPHCDA and the Ministry of Environment </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Collaborated with CHAI to develop a partner map to keep track of the specifics of partner support and improve efficiencies.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Established linkages with the Nigeria Military Health systems, Public and Private health systems.</a:t>
                      </a:r>
                      <a:endParaRPr sz="1000" dirty="0"/>
                    </a:p>
                  </a:txBody>
                  <a:tcPr marL="91450" marR="91450" marT="91450" marB="91450">
                    <a:solidFill>
                      <a:srgbClr val="FFB086"/>
                    </a:solidFill>
                  </a:tcPr>
                </a:tc>
                <a:extLst>
                  <a:ext uri="{0D108BD9-81ED-4DB2-BD59-A6C34878D82A}">
                    <a16:rowId xmlns:a16="http://schemas.microsoft.com/office/drawing/2014/main" val="10001"/>
                  </a:ext>
                </a:extLst>
              </a:tr>
              <a:tr h="1012500">
                <a:tc>
                  <a:txBody>
                    <a:bodyPr/>
                    <a:lstStyle/>
                    <a:p>
                      <a:pPr marL="0" marR="0" lvl="0" indent="0" algn="l" rtl="0">
                        <a:lnSpc>
                          <a:spcPct val="117000"/>
                        </a:lnSpc>
                        <a:spcBef>
                          <a:spcPts val="0"/>
                        </a:spcBef>
                        <a:spcAft>
                          <a:spcPts val="0"/>
                        </a:spcAft>
                        <a:buNone/>
                      </a:pPr>
                      <a:r>
                        <a:rPr lang="en-US" sz="900" b="1" dirty="0">
                          <a:latin typeface="Arial"/>
                          <a:ea typeface="Arial"/>
                          <a:cs typeface="Arial"/>
                          <a:sym typeface="Arial"/>
                        </a:rPr>
                        <a:t>Laboratory</a:t>
                      </a:r>
                      <a:endParaRPr dirty="0"/>
                    </a:p>
                  </a:txBody>
                  <a:tcPr marL="91450" marR="91450" marT="91450" marB="91450" anchor="ctr">
                    <a:solidFill>
                      <a:srgbClr val="FFB086"/>
                    </a:solidFill>
                  </a:tcPr>
                </a:tc>
                <a:tc>
                  <a:txBody>
                    <a:bodyPr/>
                    <a:lstStyle/>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Expanded the laboratory network to a total of 98 laboratories across the country</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Activated 18 GeneXpert laboratories across 14 states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Activated high throughput laboratories (3 </a:t>
                      </a:r>
                      <a:r>
                        <a:rPr lang="en-US" sz="1000" dirty="0" err="1">
                          <a:solidFill>
                            <a:schemeClr val="dk1"/>
                          </a:solidFill>
                          <a:latin typeface="Arial"/>
                          <a:ea typeface="Arial"/>
                          <a:cs typeface="Arial"/>
                          <a:sym typeface="Arial"/>
                        </a:rPr>
                        <a:t>Corbus</a:t>
                      </a:r>
                      <a:r>
                        <a:rPr lang="en-US" sz="1000" dirty="0">
                          <a:solidFill>
                            <a:schemeClr val="dk1"/>
                          </a:solidFill>
                          <a:latin typeface="Arial"/>
                          <a:ea typeface="Arial"/>
                          <a:cs typeface="Arial"/>
                          <a:sym typeface="Arial"/>
                        </a:rPr>
                        <a:t> and 3 Abbott) across 5 states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Performed validations for 15 test kits, 13 extraction kits and 3 isothermal Point of Care Equipment</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Expanded testing capacity to an average daily rate of 2,000-3,000 samples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Trained 1,600 staff on sample collection across the country</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Distributed an average of 40,000 extraction kits and 40,000 test kits to states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Ensured that over 70% of laboratories maintained 48hr TAT</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Procured critical supplies using Global funds and Gavi funding via UNICEF</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Ensured that lab reagents and supplies were always in stock following the release of FGN funds</a:t>
                      </a:r>
                      <a:endParaRPr sz="1000" dirty="0">
                        <a:solidFill>
                          <a:schemeClr val="dk1"/>
                        </a:solidFill>
                        <a:latin typeface="Arial"/>
                        <a:ea typeface="Arial"/>
                        <a:cs typeface="Arial"/>
                        <a:sym typeface="Arial"/>
                      </a:endParaRPr>
                    </a:p>
                  </a:txBody>
                  <a:tcPr marL="91450" marR="91450" marT="91450" marB="91450">
                    <a:solidFill>
                      <a:srgbClr val="FFB086"/>
                    </a:solidFill>
                  </a:tcPr>
                </a:tc>
                <a:extLst>
                  <a:ext uri="{0D108BD9-81ED-4DB2-BD59-A6C34878D82A}">
                    <a16:rowId xmlns:a16="http://schemas.microsoft.com/office/drawing/2014/main" val="10002"/>
                  </a:ext>
                </a:extLst>
              </a:tr>
            </a:tbl>
          </a:graphicData>
        </a:graphic>
      </p:graphicFrame>
      <p:sp>
        <p:nvSpPr>
          <p:cNvPr id="4481" name="Google Shape;4481;p10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Shape 4454"/>
        <p:cNvGrpSpPr/>
        <p:nvPr/>
      </p:nvGrpSpPr>
      <p:grpSpPr>
        <a:xfrm>
          <a:off x="0" y="0"/>
          <a:ext cx="0" cy="0"/>
          <a:chOff x="0" y="0"/>
          <a:chExt cx="0" cy="0"/>
        </a:xfrm>
      </p:grpSpPr>
      <p:pic>
        <p:nvPicPr>
          <p:cNvPr id="4455" name="Google Shape;4455;p10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456" name="Google Shape;4456;p10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104</a:t>
            </a:fld>
            <a:endParaRPr sz="500" b="0" i="0" u="none" strike="noStrike" cap="none">
              <a:solidFill>
                <a:srgbClr val="161616"/>
              </a:solidFill>
              <a:latin typeface="Arial"/>
              <a:ea typeface="Arial"/>
              <a:cs typeface="Arial"/>
              <a:sym typeface="Arial"/>
            </a:endParaRPr>
          </a:p>
        </p:txBody>
      </p:sp>
      <p:sp>
        <p:nvSpPr>
          <p:cNvPr id="4457" name="Google Shape;4457;p10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458" name="Google Shape;4458;p10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459" name="Google Shape;4459;p10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460" name="Google Shape;4460;p10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461" name="Google Shape;4461;p103"/>
          <p:cNvGrpSpPr/>
          <p:nvPr/>
        </p:nvGrpSpPr>
        <p:grpSpPr>
          <a:xfrm>
            <a:off x="1269075" y="3380795"/>
            <a:ext cx="0" cy="0"/>
            <a:chOff x="1269075" y="3380795"/>
            <a:chExt cx="0" cy="0"/>
          </a:xfrm>
        </p:grpSpPr>
        <p:cxnSp>
          <p:nvCxnSpPr>
            <p:cNvPr id="4462" name="Google Shape;4462;p103"/>
            <p:cNvCxnSpPr/>
            <p:nvPr/>
          </p:nvCxnSpPr>
          <p:spPr>
            <a:xfrm>
              <a:off x="1269075" y="3380795"/>
              <a:ext cx="0" cy="0"/>
            </a:xfrm>
            <a:prstGeom prst="straightConnector1">
              <a:avLst/>
            </a:prstGeom>
            <a:noFill/>
            <a:ln>
              <a:noFill/>
            </a:ln>
          </p:spPr>
        </p:cxnSp>
        <p:cxnSp>
          <p:nvCxnSpPr>
            <p:cNvPr id="4463" name="Google Shape;4463;p103"/>
            <p:cNvCxnSpPr/>
            <p:nvPr/>
          </p:nvCxnSpPr>
          <p:spPr>
            <a:xfrm>
              <a:off x="1269075" y="3380795"/>
              <a:ext cx="0" cy="0"/>
            </a:xfrm>
            <a:prstGeom prst="straightConnector1">
              <a:avLst/>
            </a:prstGeom>
            <a:noFill/>
            <a:ln>
              <a:noFill/>
            </a:ln>
          </p:spPr>
        </p:cxnSp>
      </p:grpSp>
      <p:graphicFrame>
        <p:nvGraphicFramePr>
          <p:cNvPr id="4464" name="Google Shape;4464;p103"/>
          <p:cNvGraphicFramePr/>
          <p:nvPr>
            <p:extLst>
              <p:ext uri="{D42A27DB-BD31-4B8C-83A1-F6EECF244321}">
                <p14:modId xmlns:p14="http://schemas.microsoft.com/office/powerpoint/2010/main" val="3938513525"/>
              </p:ext>
            </p:extLst>
          </p:nvPr>
        </p:nvGraphicFramePr>
        <p:xfrm>
          <a:off x="454886" y="1520052"/>
          <a:ext cx="6631725" cy="8461124"/>
        </p:xfrm>
        <a:graphic>
          <a:graphicData uri="http://schemas.openxmlformats.org/drawingml/2006/table">
            <a:tbl>
              <a:tblPr firstRow="1" bandRow="1">
                <a:noFill/>
                <a:tableStyleId>{9261D401-2407-43E7-95D7-EB668B357F09}</a:tableStyleId>
              </a:tblPr>
              <a:tblGrid>
                <a:gridCol w="1029357">
                  <a:extLst>
                    <a:ext uri="{9D8B030D-6E8A-4147-A177-3AD203B41FA5}">
                      <a16:colId xmlns:a16="http://schemas.microsoft.com/office/drawing/2014/main" val="20000"/>
                    </a:ext>
                  </a:extLst>
                </a:gridCol>
                <a:gridCol w="5602368">
                  <a:extLst>
                    <a:ext uri="{9D8B030D-6E8A-4147-A177-3AD203B41FA5}">
                      <a16:colId xmlns:a16="http://schemas.microsoft.com/office/drawing/2014/main" val="20001"/>
                    </a:ext>
                  </a:extLst>
                </a:gridCol>
              </a:tblGrid>
              <a:tr h="319275">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Pillar </a:t>
                      </a:r>
                      <a:endParaRPr sz="10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Achievements </a:t>
                      </a:r>
                      <a:endParaRPr sz="10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8115600">
                <a:tc>
                  <a:txBody>
                    <a:bodyPr/>
                    <a:lstStyle/>
                    <a:p>
                      <a:pPr marL="0" marR="0" lvl="0" indent="0" algn="l" rtl="0">
                        <a:lnSpc>
                          <a:spcPct val="117000"/>
                        </a:lnSpc>
                        <a:spcBef>
                          <a:spcPts val="0"/>
                        </a:spcBef>
                        <a:spcAft>
                          <a:spcPts val="0"/>
                        </a:spcAft>
                        <a:buNone/>
                      </a:pPr>
                      <a:r>
                        <a:rPr lang="en-US" sz="1000" b="1" dirty="0">
                          <a:latin typeface="Arial"/>
                          <a:ea typeface="Arial"/>
                          <a:cs typeface="Arial"/>
                          <a:sym typeface="Arial"/>
                        </a:rPr>
                        <a:t>Point of Entry</a:t>
                      </a:r>
                      <a:endParaRPr sz="1000" b="1" dirty="0">
                        <a:latin typeface="Arial"/>
                        <a:ea typeface="Arial"/>
                        <a:cs typeface="Arial"/>
                        <a:sym typeface="Arial"/>
                      </a:endParaRPr>
                    </a:p>
                  </a:txBody>
                  <a:tcPr marL="91450" marR="91450" marT="91450" marB="91450" anchor="ctr">
                    <a:solidFill>
                      <a:srgbClr val="FFB086"/>
                    </a:solidFill>
                  </a:tcPr>
                </a:tc>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Implemented entry screening protocols at POE. Key activities included:</a:t>
                      </a:r>
                      <a:endParaRPr sz="1000" dirty="0">
                        <a:solidFill>
                          <a:schemeClr val="dk1"/>
                        </a:solidFill>
                        <a:latin typeface="Arial"/>
                        <a:ea typeface="Arial"/>
                        <a:cs typeface="Arial"/>
                        <a:sym typeface="Arial"/>
                      </a:endParaRPr>
                    </a:p>
                    <a:p>
                      <a:pPr marL="517525" marR="0" lvl="0" indent="-173037" algn="l" rtl="0">
                        <a:lnSpc>
                          <a:spcPct val="117000"/>
                        </a:lnSpc>
                        <a:spcBef>
                          <a:spcPts val="0"/>
                        </a:spcBef>
                        <a:spcAft>
                          <a:spcPts val="0"/>
                        </a:spcAft>
                        <a:buClr>
                          <a:schemeClr val="dk1"/>
                        </a:buClr>
                        <a:buSzPts val="1000"/>
                        <a:buFont typeface="Courier New"/>
                        <a:buChar char="o"/>
                      </a:pPr>
                      <a:r>
                        <a:rPr lang="en-US" sz="1000" dirty="0">
                          <a:solidFill>
                            <a:schemeClr val="dk1"/>
                          </a:solidFill>
                          <a:latin typeface="Arial"/>
                          <a:ea typeface="Arial"/>
                          <a:cs typeface="Arial"/>
                          <a:sym typeface="Arial"/>
                        </a:rPr>
                        <a:t>Review of Passenger Self Reporting Forms (PSRF) to track exposure history or indicative symptoms, temperature screening and visual observation</a:t>
                      </a:r>
                      <a:endParaRPr sz="1000" dirty="0">
                        <a:solidFill>
                          <a:schemeClr val="dk1"/>
                        </a:solidFill>
                        <a:latin typeface="Arial"/>
                        <a:ea typeface="Arial"/>
                        <a:cs typeface="Arial"/>
                        <a:sym typeface="Arial"/>
                      </a:endParaRPr>
                    </a:p>
                    <a:p>
                      <a:pPr marL="517525" marR="0" lvl="0" indent="-173037" algn="l" rtl="0">
                        <a:lnSpc>
                          <a:spcPct val="117000"/>
                        </a:lnSpc>
                        <a:spcBef>
                          <a:spcPts val="0"/>
                        </a:spcBef>
                        <a:spcAft>
                          <a:spcPts val="0"/>
                        </a:spcAft>
                        <a:buClr>
                          <a:schemeClr val="dk1"/>
                        </a:buClr>
                        <a:buSzPts val="1000"/>
                        <a:buFont typeface="Courier New"/>
                        <a:buChar char="o"/>
                      </a:pPr>
                      <a:r>
                        <a:rPr lang="en-US" sz="1000" dirty="0">
                          <a:solidFill>
                            <a:schemeClr val="dk1"/>
                          </a:solidFill>
                          <a:latin typeface="Arial"/>
                          <a:ea typeface="Arial"/>
                          <a:cs typeface="Arial"/>
                          <a:sym typeface="Arial"/>
                        </a:rPr>
                        <a:t>Secondary screening (History taking and triage of suspects)</a:t>
                      </a:r>
                      <a:endParaRPr sz="1000" dirty="0">
                        <a:solidFill>
                          <a:schemeClr val="dk1"/>
                        </a:solidFill>
                        <a:latin typeface="Arial"/>
                        <a:ea typeface="Arial"/>
                        <a:cs typeface="Arial"/>
                        <a:sym typeface="Arial"/>
                      </a:endParaRPr>
                    </a:p>
                    <a:p>
                      <a:pPr marL="517525" marR="0" lvl="0" indent="-173037" algn="l" rtl="0">
                        <a:lnSpc>
                          <a:spcPct val="117000"/>
                        </a:lnSpc>
                        <a:spcBef>
                          <a:spcPts val="0"/>
                        </a:spcBef>
                        <a:spcAft>
                          <a:spcPts val="0"/>
                        </a:spcAft>
                        <a:buClr>
                          <a:schemeClr val="dk1"/>
                        </a:buClr>
                        <a:buSzPts val="1000"/>
                        <a:buFont typeface="Courier New"/>
                        <a:buChar char="o"/>
                      </a:pPr>
                      <a:r>
                        <a:rPr lang="en-US" sz="1000" dirty="0">
                          <a:solidFill>
                            <a:schemeClr val="dk1"/>
                          </a:solidFill>
                          <a:latin typeface="Arial"/>
                          <a:ea typeface="Arial"/>
                          <a:cs typeface="Arial"/>
                          <a:sym typeface="Arial"/>
                        </a:rPr>
                        <a:t>Transfer of suspected cases to testing, quarantine or treatment centers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Engaged in risk communication to travelers on self-isolation and self-reporting</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Developed and monitored implementation of entry screening guidelines at POEs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Supported the screening of arriving passengers at Nnamdi Azikiwe International Airport (NAIA) and MMIA as well as seaports and ground crossings, Testing results as at the time of this report</a:t>
                      </a:r>
                      <a:endParaRPr sz="1000" dirty="0">
                        <a:solidFill>
                          <a:schemeClr val="dk1"/>
                        </a:solidFill>
                        <a:latin typeface="Arial"/>
                        <a:ea typeface="Arial"/>
                        <a:cs typeface="Arial"/>
                        <a:sym typeface="Arial"/>
                      </a:endParaRPr>
                    </a:p>
                    <a:p>
                      <a:pPr marL="517525" marR="0" lvl="0" indent="-173037" algn="l" rtl="0">
                        <a:lnSpc>
                          <a:spcPct val="117000"/>
                        </a:lnSpc>
                        <a:spcBef>
                          <a:spcPts val="0"/>
                        </a:spcBef>
                        <a:spcAft>
                          <a:spcPts val="0"/>
                        </a:spcAft>
                        <a:buClr>
                          <a:schemeClr val="dk1"/>
                        </a:buClr>
                        <a:buSzPts val="1000"/>
                        <a:buFont typeface="Courier New"/>
                        <a:buChar char="o"/>
                      </a:pPr>
                      <a:r>
                        <a:rPr lang="en-US" sz="1000" dirty="0">
                          <a:solidFill>
                            <a:schemeClr val="dk1"/>
                          </a:solidFill>
                          <a:latin typeface="Arial"/>
                          <a:ea typeface="Arial"/>
                          <a:cs typeface="Arial"/>
                          <a:sym typeface="Arial"/>
                        </a:rPr>
                        <a:t>Airport: 341,939 screened, 2,390 suspected cases, 41 confirmed cases</a:t>
                      </a:r>
                      <a:endParaRPr sz="1000" dirty="0">
                        <a:solidFill>
                          <a:schemeClr val="dk1"/>
                        </a:solidFill>
                        <a:latin typeface="Arial"/>
                        <a:ea typeface="Arial"/>
                        <a:cs typeface="Arial"/>
                        <a:sym typeface="Arial"/>
                      </a:endParaRPr>
                    </a:p>
                    <a:p>
                      <a:pPr marL="517525" marR="0" lvl="0" indent="-173037" algn="l" rtl="0">
                        <a:lnSpc>
                          <a:spcPct val="117000"/>
                        </a:lnSpc>
                        <a:spcBef>
                          <a:spcPts val="0"/>
                        </a:spcBef>
                        <a:spcAft>
                          <a:spcPts val="0"/>
                        </a:spcAft>
                        <a:buClr>
                          <a:schemeClr val="dk1"/>
                        </a:buClr>
                        <a:buSzPts val="1000"/>
                        <a:buFont typeface="Courier New"/>
                        <a:buChar char="o"/>
                      </a:pPr>
                      <a:r>
                        <a:rPr lang="en-US" sz="1000" dirty="0">
                          <a:solidFill>
                            <a:schemeClr val="dk1"/>
                          </a:solidFill>
                          <a:latin typeface="Arial"/>
                          <a:ea typeface="Arial"/>
                          <a:cs typeface="Arial"/>
                          <a:sym typeface="Arial"/>
                        </a:rPr>
                        <a:t>Seaport: 30,966 screened, 64 suspected cases, 16 confirmed cases</a:t>
                      </a:r>
                      <a:endParaRPr sz="1000" dirty="0">
                        <a:solidFill>
                          <a:schemeClr val="dk1"/>
                        </a:solidFill>
                        <a:latin typeface="Arial"/>
                        <a:ea typeface="Arial"/>
                        <a:cs typeface="Arial"/>
                        <a:sym typeface="Arial"/>
                      </a:endParaRPr>
                    </a:p>
                    <a:p>
                      <a:pPr marL="517525" marR="0" lvl="0" indent="-173037" algn="l" rtl="0">
                        <a:lnSpc>
                          <a:spcPct val="117000"/>
                        </a:lnSpc>
                        <a:spcBef>
                          <a:spcPts val="0"/>
                        </a:spcBef>
                        <a:spcAft>
                          <a:spcPts val="0"/>
                        </a:spcAft>
                        <a:buClr>
                          <a:schemeClr val="dk1"/>
                        </a:buClr>
                        <a:buSzPts val="1000"/>
                        <a:buFont typeface="Courier New"/>
                        <a:buChar char="o"/>
                      </a:pPr>
                      <a:r>
                        <a:rPr lang="en-US" sz="1000" dirty="0">
                          <a:solidFill>
                            <a:schemeClr val="dk1"/>
                          </a:solidFill>
                          <a:latin typeface="Arial"/>
                          <a:ea typeface="Arial"/>
                          <a:cs typeface="Arial"/>
                          <a:sym typeface="Arial"/>
                        </a:rPr>
                        <a:t>Ground Crossing: 16,079 screened, 36 suspected cases and 19 confirmed cases</a:t>
                      </a:r>
                      <a:endParaRPr dirty="0"/>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Transferred all returnees to designated quarantine centers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Screened 1,238,205 travelers with 49 suspect cases identified at interstate borders between 15 April 2020 and 1 June 2020</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Developed and monitored the implementation of national guidelines for returning Nigerians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Provided quarantine facilities for returning Nigerians in collaboration with the Ministry of Foreign Affairs and NCDC.</a:t>
                      </a:r>
                      <a:endParaRPr sz="1000" dirty="0">
                        <a:solidFill>
                          <a:schemeClr val="dk1"/>
                        </a:solidFill>
                        <a:latin typeface="Arial"/>
                        <a:ea typeface="Arial"/>
                        <a:cs typeface="Arial"/>
                        <a:sym typeface="Arial"/>
                      </a:endParaRPr>
                    </a:p>
                    <a:p>
                      <a:pPr marL="517525" marR="0" lvl="0" indent="-173037" algn="l" rtl="0">
                        <a:lnSpc>
                          <a:spcPct val="117000"/>
                        </a:lnSpc>
                        <a:spcBef>
                          <a:spcPts val="0"/>
                        </a:spcBef>
                        <a:spcAft>
                          <a:spcPts val="0"/>
                        </a:spcAft>
                        <a:buClr>
                          <a:schemeClr val="dk1"/>
                        </a:buClr>
                        <a:buSzPts val="1000"/>
                        <a:buFont typeface="Courier New"/>
                        <a:buChar char="o"/>
                      </a:pPr>
                      <a:r>
                        <a:rPr lang="en-US" sz="1000" dirty="0">
                          <a:solidFill>
                            <a:schemeClr val="dk1"/>
                          </a:solidFill>
                          <a:latin typeface="Arial"/>
                          <a:ea typeface="Arial"/>
                          <a:cs typeface="Arial"/>
                          <a:sym typeface="Arial"/>
                        </a:rPr>
                        <a:t>2001 returnees were quarantined between 6 May 2020 and 12 June 2020</a:t>
                      </a:r>
                      <a:endParaRPr sz="1000" dirty="0">
                        <a:solidFill>
                          <a:schemeClr val="dk1"/>
                        </a:solidFill>
                        <a:latin typeface="Arial"/>
                        <a:ea typeface="Arial"/>
                        <a:cs typeface="Arial"/>
                        <a:sym typeface="Arial"/>
                      </a:endParaRPr>
                    </a:p>
                    <a:p>
                      <a:pPr marL="517525" marR="0" lvl="0" indent="-173037" algn="l" rtl="0">
                        <a:lnSpc>
                          <a:spcPct val="117000"/>
                        </a:lnSpc>
                        <a:spcBef>
                          <a:spcPts val="0"/>
                        </a:spcBef>
                        <a:spcAft>
                          <a:spcPts val="0"/>
                        </a:spcAft>
                        <a:buClr>
                          <a:schemeClr val="dk1"/>
                        </a:buClr>
                        <a:buSzPts val="1000"/>
                        <a:buFont typeface="Courier New"/>
                        <a:buChar char="o"/>
                      </a:pPr>
                      <a:r>
                        <a:rPr lang="en-US" sz="1000" dirty="0">
                          <a:solidFill>
                            <a:schemeClr val="dk1"/>
                          </a:solidFill>
                          <a:latin typeface="Arial"/>
                          <a:ea typeface="Arial"/>
                          <a:cs typeface="Arial"/>
                          <a:sym typeface="Arial"/>
                        </a:rPr>
                        <a:t>34 crew members were quarantined at Bonny and Warri Seaports between January 2020 and June 2020</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Facilitated capacity building and carried out oversight functions on POE frontline officers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Conducted site specific IPC trainings at MMIA and NAIA</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Deployed DIY online Learning Management Systems for Port Health Services staff</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Enhanced remote and in-person supervision at POEs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Collated contact information for contact tracing and surveillance</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Coordinated POE frontline agencies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Instituted Infection Prevention and Control (IPC) measures at POEs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Decontaminated conveyances and port premises at POEs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Ensured increase in the number of POEs with sample collection capacity </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Engaged surge capacity personnel to handle screening at POE</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Reviewed and updated quarantine protocols in line with prevailing circumstances</a:t>
                      </a:r>
                      <a:endParaRPr dirty="0"/>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Established Advanced Passenger Information systems (APIs)</a:t>
                      </a:r>
                      <a:endParaRPr sz="1000" dirty="0">
                        <a:solidFill>
                          <a:schemeClr val="dk1"/>
                        </a:solidFill>
                        <a:latin typeface="Arial"/>
                        <a:ea typeface="Arial"/>
                        <a:cs typeface="Arial"/>
                        <a:sym typeface="Arial"/>
                      </a:endParaRPr>
                    </a:p>
                    <a:p>
                      <a:pPr marL="517525" marR="0" lvl="0" indent="-173037" algn="l" rtl="0">
                        <a:lnSpc>
                          <a:spcPct val="117000"/>
                        </a:lnSpc>
                        <a:spcBef>
                          <a:spcPts val="0"/>
                        </a:spcBef>
                        <a:spcAft>
                          <a:spcPts val="0"/>
                        </a:spcAft>
                        <a:buClr>
                          <a:schemeClr val="dk1"/>
                        </a:buClr>
                        <a:buSzPts val="1000"/>
                        <a:buFont typeface="Courier New"/>
                        <a:buChar char="o"/>
                      </a:pPr>
                      <a:r>
                        <a:rPr lang="en-US" sz="1000" dirty="0">
                          <a:solidFill>
                            <a:schemeClr val="dk1"/>
                          </a:solidFill>
                          <a:latin typeface="Arial"/>
                          <a:ea typeface="Arial"/>
                          <a:cs typeface="Arial"/>
                          <a:sym typeface="Arial"/>
                        </a:rPr>
                        <a:t>Data systems for POE specific requirements were developed</a:t>
                      </a:r>
                      <a:endParaRPr sz="1000" dirty="0">
                        <a:solidFill>
                          <a:schemeClr val="dk1"/>
                        </a:solidFill>
                        <a:latin typeface="Arial"/>
                        <a:ea typeface="Arial"/>
                        <a:cs typeface="Arial"/>
                        <a:sym typeface="Arial"/>
                      </a:endParaRPr>
                    </a:p>
                    <a:p>
                      <a:pPr marL="517525" marR="0" lvl="0" indent="-173037" algn="l" rtl="0">
                        <a:lnSpc>
                          <a:spcPct val="117000"/>
                        </a:lnSpc>
                        <a:spcBef>
                          <a:spcPts val="0"/>
                        </a:spcBef>
                        <a:spcAft>
                          <a:spcPts val="0"/>
                        </a:spcAft>
                        <a:buClr>
                          <a:schemeClr val="dk1"/>
                        </a:buClr>
                        <a:buSzPts val="1000"/>
                        <a:buFont typeface="Courier New"/>
                        <a:buChar char="o"/>
                      </a:pPr>
                      <a:r>
                        <a:rPr lang="en-US" sz="1000" dirty="0">
                          <a:solidFill>
                            <a:schemeClr val="dk1"/>
                          </a:solidFill>
                          <a:latin typeface="Arial"/>
                          <a:ea typeface="Arial"/>
                          <a:cs typeface="Arial"/>
                          <a:sym typeface="Arial"/>
                        </a:rPr>
                        <a:t>Data management hardware and software were procured for NAIA and MMA to manage real time information</a:t>
                      </a:r>
                      <a:endParaRPr sz="1000" dirty="0">
                        <a:solidFill>
                          <a:schemeClr val="dk1"/>
                        </a:solidFill>
                        <a:latin typeface="Arial"/>
                        <a:ea typeface="Arial"/>
                        <a:cs typeface="Arial"/>
                        <a:sym typeface="Arial"/>
                      </a:endParaRPr>
                    </a:p>
                    <a:p>
                      <a:pPr marL="517525" marR="0" lvl="0" indent="-173037" algn="l" rtl="0">
                        <a:lnSpc>
                          <a:spcPct val="117000"/>
                        </a:lnSpc>
                        <a:spcBef>
                          <a:spcPts val="0"/>
                        </a:spcBef>
                        <a:spcAft>
                          <a:spcPts val="0"/>
                        </a:spcAft>
                        <a:buClr>
                          <a:schemeClr val="dk1"/>
                        </a:buClr>
                        <a:buSzPts val="1000"/>
                        <a:buFont typeface="Courier New"/>
                        <a:buChar char="o"/>
                      </a:pPr>
                      <a:r>
                        <a:rPr lang="en-US" sz="1000" dirty="0">
                          <a:solidFill>
                            <a:schemeClr val="dk1"/>
                          </a:solidFill>
                          <a:latin typeface="Arial"/>
                          <a:ea typeface="Arial"/>
                          <a:cs typeface="Arial"/>
                          <a:sym typeface="Arial"/>
                        </a:rPr>
                        <a:t>Passenger contact details were documented using Passenger Self Reporting Forms (PSRFs) for ease of contact tracing</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Increased visibility of health information on self-isolation to all arriving passengers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Ensured staff motivation and commitment by advocating for prompt payment of surge staff salaries and payment of hazard allowance to PHS staff at POE.</a:t>
                      </a:r>
                      <a:endParaRPr sz="1000" dirty="0">
                        <a:solidFill>
                          <a:schemeClr val="dk1"/>
                        </a:solidFill>
                        <a:latin typeface="Arial"/>
                        <a:ea typeface="Arial"/>
                        <a:cs typeface="Arial"/>
                        <a:sym typeface="Arial"/>
                      </a:endParaRPr>
                    </a:p>
                  </a:txBody>
                  <a:tcPr marL="91450" marR="91450" marT="91450" marB="91450">
                    <a:solidFill>
                      <a:srgbClr val="FFB086"/>
                    </a:solidFill>
                  </a:tcPr>
                </a:tc>
                <a:extLst>
                  <a:ext uri="{0D108BD9-81ED-4DB2-BD59-A6C34878D82A}">
                    <a16:rowId xmlns:a16="http://schemas.microsoft.com/office/drawing/2014/main" val="10001"/>
                  </a:ext>
                </a:extLst>
              </a:tr>
            </a:tbl>
          </a:graphicData>
        </a:graphic>
      </p:graphicFrame>
      <p:sp>
        <p:nvSpPr>
          <p:cNvPr id="4465" name="Google Shape;4465;p10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Shape 4406"/>
        <p:cNvGrpSpPr/>
        <p:nvPr/>
      </p:nvGrpSpPr>
      <p:grpSpPr>
        <a:xfrm>
          <a:off x="0" y="0"/>
          <a:ext cx="0" cy="0"/>
          <a:chOff x="0" y="0"/>
          <a:chExt cx="0" cy="0"/>
        </a:xfrm>
      </p:grpSpPr>
      <p:pic>
        <p:nvPicPr>
          <p:cNvPr id="4407" name="Google Shape;4407;p10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408" name="Google Shape;4408;p10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105</a:t>
            </a:fld>
            <a:endParaRPr sz="500" b="0" i="0" u="none" strike="noStrike" cap="none">
              <a:solidFill>
                <a:srgbClr val="161616"/>
              </a:solidFill>
              <a:latin typeface="Arial"/>
              <a:ea typeface="Arial"/>
              <a:cs typeface="Arial"/>
              <a:sym typeface="Arial"/>
            </a:endParaRPr>
          </a:p>
        </p:txBody>
      </p:sp>
      <p:sp>
        <p:nvSpPr>
          <p:cNvPr id="4409" name="Google Shape;4409;p10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410" name="Google Shape;4410;p10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411" name="Google Shape;4411;p10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412" name="Google Shape;4412;p10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413" name="Google Shape;4413;p100"/>
          <p:cNvGrpSpPr/>
          <p:nvPr/>
        </p:nvGrpSpPr>
        <p:grpSpPr>
          <a:xfrm>
            <a:off x="1269075" y="3380795"/>
            <a:ext cx="0" cy="0"/>
            <a:chOff x="1269075" y="3380795"/>
            <a:chExt cx="0" cy="0"/>
          </a:xfrm>
        </p:grpSpPr>
        <p:cxnSp>
          <p:nvCxnSpPr>
            <p:cNvPr id="4414" name="Google Shape;4414;p100"/>
            <p:cNvCxnSpPr/>
            <p:nvPr/>
          </p:nvCxnSpPr>
          <p:spPr>
            <a:xfrm>
              <a:off x="1269075" y="3380795"/>
              <a:ext cx="0" cy="0"/>
            </a:xfrm>
            <a:prstGeom prst="straightConnector1">
              <a:avLst/>
            </a:prstGeom>
            <a:noFill/>
            <a:ln>
              <a:noFill/>
            </a:ln>
          </p:spPr>
        </p:cxnSp>
        <p:cxnSp>
          <p:nvCxnSpPr>
            <p:cNvPr id="4415" name="Google Shape;4415;p100"/>
            <p:cNvCxnSpPr/>
            <p:nvPr/>
          </p:nvCxnSpPr>
          <p:spPr>
            <a:xfrm>
              <a:off x="1269075" y="3380795"/>
              <a:ext cx="0" cy="0"/>
            </a:xfrm>
            <a:prstGeom prst="straightConnector1">
              <a:avLst/>
            </a:prstGeom>
            <a:noFill/>
            <a:ln>
              <a:noFill/>
            </a:ln>
          </p:spPr>
        </p:cxnSp>
      </p:grpSp>
      <p:graphicFrame>
        <p:nvGraphicFramePr>
          <p:cNvPr id="4416" name="Google Shape;4416;p100"/>
          <p:cNvGraphicFramePr/>
          <p:nvPr>
            <p:extLst>
              <p:ext uri="{D42A27DB-BD31-4B8C-83A1-F6EECF244321}">
                <p14:modId xmlns:p14="http://schemas.microsoft.com/office/powerpoint/2010/main" val="1281566849"/>
              </p:ext>
            </p:extLst>
          </p:nvPr>
        </p:nvGraphicFramePr>
        <p:xfrm>
          <a:off x="393405" y="1498786"/>
          <a:ext cx="6920709" cy="8536600"/>
        </p:xfrm>
        <a:graphic>
          <a:graphicData uri="http://schemas.openxmlformats.org/drawingml/2006/table">
            <a:tbl>
              <a:tblPr firstRow="1" bandRow="1">
                <a:noFill/>
                <a:tableStyleId>{9261D401-2407-43E7-95D7-EB668B357F09}</a:tableStyleId>
              </a:tblPr>
              <a:tblGrid>
                <a:gridCol w="1196856">
                  <a:extLst>
                    <a:ext uri="{9D8B030D-6E8A-4147-A177-3AD203B41FA5}">
                      <a16:colId xmlns:a16="http://schemas.microsoft.com/office/drawing/2014/main" val="20000"/>
                    </a:ext>
                  </a:extLst>
                </a:gridCol>
                <a:gridCol w="5723853">
                  <a:extLst>
                    <a:ext uri="{9D8B030D-6E8A-4147-A177-3AD203B41FA5}">
                      <a16:colId xmlns:a16="http://schemas.microsoft.com/office/drawing/2014/main" val="20001"/>
                    </a:ext>
                  </a:extLst>
                </a:gridCol>
              </a:tblGrid>
              <a:tr h="320675">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Pillar </a:t>
                      </a:r>
                      <a:endParaRPr sz="10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Achievements </a:t>
                      </a:r>
                      <a:endParaRPr sz="10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2289150">
                <a:tc>
                  <a:txBody>
                    <a:bodyPr/>
                    <a:lstStyle/>
                    <a:p>
                      <a:pPr marL="0" marR="0" lvl="0" indent="0" algn="l" rtl="0">
                        <a:lnSpc>
                          <a:spcPct val="117000"/>
                        </a:lnSpc>
                        <a:spcBef>
                          <a:spcPts val="0"/>
                        </a:spcBef>
                        <a:spcAft>
                          <a:spcPts val="0"/>
                        </a:spcAft>
                        <a:buNone/>
                      </a:pPr>
                      <a:r>
                        <a:rPr lang="en-US" sz="1000" b="1" dirty="0">
                          <a:latin typeface="Arial"/>
                          <a:ea typeface="Arial"/>
                          <a:cs typeface="Arial"/>
                          <a:sym typeface="Arial"/>
                        </a:rPr>
                        <a:t>Risk Communication</a:t>
                      </a:r>
                      <a:endParaRPr sz="1000" b="1" dirty="0">
                        <a:latin typeface="Arial"/>
                        <a:ea typeface="Arial"/>
                        <a:cs typeface="Arial"/>
                        <a:sym typeface="Arial"/>
                      </a:endParaRPr>
                    </a:p>
                  </a:txBody>
                  <a:tcPr marL="91450" marR="91450" marT="91450" marB="91450" anchor="ctr">
                    <a:solidFill>
                      <a:srgbClr val="FFB086"/>
                    </a:solidFill>
                  </a:tcPr>
                </a:tc>
                <a:tc>
                  <a:txBody>
                    <a:bodyPr/>
                    <a:lstStyle/>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Production of over 60 television and radio jingles by the Federal Ministry of Information and Culture. </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Production of 30 television and radio jingles by the National Orientation Agency (NOA), which were translated into some of the major languages in the country. </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and distributed IPC IEC materials, job aids and workplace reminders for educating patients and sensitizing communities. </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The Risk Communication Pillar adopted the Communication Strategy developed by RCTWG made up of various MDAs, development partners and the private sector to drive the national media engagement and community mobilization on COVID 19.</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Weekly nationwide and state-specific polling and analysis</a:t>
                      </a:r>
                      <a:endParaRPr sz="1000" dirty="0">
                        <a:solidFill>
                          <a:schemeClr val="dk1"/>
                        </a:solidFill>
                        <a:latin typeface="Arial"/>
                        <a:ea typeface="Arial"/>
                        <a:cs typeface="Arial"/>
                        <a:sym typeface="Arial"/>
                      </a:endParaRP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With the support of the UK Cabinet Office, the Pillar conducts weekly public perception and opinion surveys on various emergency response initiatives and activities. Polling results and analysis have been instrumental in the shaping of PTF messaging and sensitization materials as well as public engagement.</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RCCE Partner Working Group</a:t>
                      </a:r>
                      <a:endParaRPr sz="1000" dirty="0">
                        <a:solidFill>
                          <a:schemeClr val="dk1"/>
                        </a:solidFill>
                        <a:latin typeface="Arial"/>
                        <a:ea typeface="Arial"/>
                        <a:cs typeface="Arial"/>
                        <a:sym typeface="Arial"/>
                      </a:endParaRP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The Pilar Established working group to implement the community engagement strategy comprising over 170 focal points with established community volunteer structures to drive PTF messaging down to the grassroots. The working group has over 800,000 community volunteers to conduct nationwide social mobilization on the COVID response. Partners include Red Cross, NOA, NACA, UNICEF, USAID, WHO, </a:t>
                      </a:r>
                      <a:r>
                        <a:rPr lang="en-US" sz="1000" dirty="0" err="1">
                          <a:solidFill>
                            <a:schemeClr val="dk1"/>
                          </a:solidFill>
                          <a:latin typeface="Arial"/>
                          <a:ea typeface="Arial"/>
                          <a:cs typeface="Arial"/>
                          <a:sym typeface="Arial"/>
                        </a:rPr>
                        <a:t>Yar’adua</a:t>
                      </a:r>
                      <a:r>
                        <a:rPr lang="en-US" sz="1000" dirty="0">
                          <a:solidFill>
                            <a:schemeClr val="dk1"/>
                          </a:solidFill>
                          <a:latin typeface="Arial"/>
                          <a:ea typeface="Arial"/>
                          <a:cs typeface="Arial"/>
                          <a:sym typeface="Arial"/>
                        </a:rPr>
                        <a:t> Foundation, Nigerian Interfaith Action Association. Between May 29 and 30th June, 4,574 community engagement activities were recorded across the country by the partners. </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Capacity Building for Media Professionals and other critical responders and community influencers </a:t>
                      </a: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The USAID, Breakthrough Action, NCDC and US CDC supported the virtual training for:</a:t>
                      </a: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173 media editors and reporters on COVID-19 reporting and fact checking across the country</a:t>
                      </a: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420 risk communication team members in 36 states and FCT</a:t>
                      </a: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120 security personnel across all security agencies at military and security compromised areas</a:t>
                      </a:r>
                      <a:endParaRPr lang="en-US" sz="1000" dirty="0"/>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65 religious leaders and traditional rulers across the North with the support of the Emir of Kano.  </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Media Stakeholder Engagements &amp; Partnerships</a:t>
                      </a: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Engagement of all the public information organs to support aggressive public sensitization on multi-media platforms and live coverage of PTF Briefings. Partnerships include BON, Newspapers Proprietors Association of Nigeria, Nigerian Guild of Editors, BBC Hausa, VOA etc. resulting in placements on radio, TV, print and social media. </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Production of Information, Enlightenment and Communication Materials </a:t>
                      </a: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Production of digital and print enlightenment materials (jingles, advertorials, posters, e-flyers, etc.) in different languages in various thematic For example, over 350 television and radio jingles were produced by FMIC, </a:t>
                      </a:r>
                      <a:r>
                        <a:rPr lang="en-US" sz="1000" dirty="0" err="1">
                          <a:solidFill>
                            <a:schemeClr val="dk1"/>
                          </a:solidFill>
                          <a:latin typeface="Arial"/>
                          <a:ea typeface="Arial"/>
                          <a:cs typeface="Arial"/>
                          <a:sym typeface="Arial"/>
                        </a:rPr>
                        <a:t>FMoH</a:t>
                      </a:r>
                      <a:r>
                        <a:rPr lang="en-US" sz="1000" dirty="0">
                          <a:solidFill>
                            <a:schemeClr val="dk1"/>
                          </a:solidFill>
                          <a:latin typeface="Arial"/>
                          <a:ea typeface="Arial"/>
                          <a:cs typeface="Arial"/>
                          <a:sym typeface="Arial"/>
                        </a:rPr>
                        <a:t>, NCDC and partners and aired on about 80 radio stations, 10 TV Channels. Also included creative influencers from Nollywood, </a:t>
                      </a:r>
                      <a:r>
                        <a:rPr lang="en-US" sz="1000" dirty="0" err="1">
                          <a:solidFill>
                            <a:schemeClr val="dk1"/>
                          </a:solidFill>
                          <a:latin typeface="Arial"/>
                          <a:ea typeface="Arial"/>
                          <a:cs typeface="Arial"/>
                          <a:sym typeface="Arial"/>
                        </a:rPr>
                        <a:t>Kannywood</a:t>
                      </a:r>
                      <a:r>
                        <a:rPr lang="en-US" sz="1000" dirty="0">
                          <a:solidFill>
                            <a:schemeClr val="dk1"/>
                          </a:solidFill>
                          <a:latin typeface="Arial"/>
                          <a:ea typeface="Arial"/>
                          <a:cs typeface="Arial"/>
                          <a:sym typeface="Arial"/>
                        </a:rPr>
                        <a:t>, Yoruba Film Actors were included in the production of the jingles. Over 17,000 media engagements were recorded from April to 30th June on both public and private media channels.</a:t>
                      </a:r>
                    </a:p>
                  </a:txBody>
                  <a:tcPr marL="91450" marR="91450" marT="91450" marB="91450">
                    <a:solidFill>
                      <a:srgbClr val="FFB086"/>
                    </a:solidFill>
                  </a:tcPr>
                </a:tc>
                <a:extLst>
                  <a:ext uri="{0D108BD9-81ED-4DB2-BD59-A6C34878D82A}">
                    <a16:rowId xmlns:a16="http://schemas.microsoft.com/office/drawing/2014/main" val="10003"/>
                  </a:ext>
                </a:extLst>
              </a:tr>
            </a:tbl>
          </a:graphicData>
        </a:graphic>
      </p:graphicFrame>
      <p:sp>
        <p:nvSpPr>
          <p:cNvPr id="4417" name="Google Shape;4417;p10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Shape 4422"/>
        <p:cNvGrpSpPr/>
        <p:nvPr/>
      </p:nvGrpSpPr>
      <p:grpSpPr>
        <a:xfrm>
          <a:off x="0" y="0"/>
          <a:ext cx="0" cy="0"/>
          <a:chOff x="0" y="0"/>
          <a:chExt cx="0" cy="0"/>
        </a:xfrm>
      </p:grpSpPr>
      <p:pic>
        <p:nvPicPr>
          <p:cNvPr id="4423" name="Google Shape;4423;p10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424" name="Google Shape;4424;p10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106</a:t>
            </a:fld>
            <a:endParaRPr sz="500" b="0" i="0" u="none" strike="noStrike" cap="none">
              <a:solidFill>
                <a:srgbClr val="161616"/>
              </a:solidFill>
              <a:latin typeface="Arial"/>
              <a:ea typeface="Arial"/>
              <a:cs typeface="Arial"/>
              <a:sym typeface="Arial"/>
            </a:endParaRPr>
          </a:p>
        </p:txBody>
      </p:sp>
      <p:sp>
        <p:nvSpPr>
          <p:cNvPr id="4425" name="Google Shape;4425;p10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426" name="Google Shape;4426;p10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427" name="Google Shape;4427;p10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428" name="Google Shape;4428;p10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429" name="Google Shape;4429;p101"/>
          <p:cNvGrpSpPr/>
          <p:nvPr/>
        </p:nvGrpSpPr>
        <p:grpSpPr>
          <a:xfrm>
            <a:off x="1269075" y="3380795"/>
            <a:ext cx="0" cy="0"/>
            <a:chOff x="1269075" y="3380795"/>
            <a:chExt cx="0" cy="0"/>
          </a:xfrm>
        </p:grpSpPr>
        <p:cxnSp>
          <p:nvCxnSpPr>
            <p:cNvPr id="4430" name="Google Shape;4430;p101"/>
            <p:cNvCxnSpPr/>
            <p:nvPr/>
          </p:nvCxnSpPr>
          <p:spPr>
            <a:xfrm>
              <a:off x="1269075" y="3380795"/>
              <a:ext cx="0" cy="0"/>
            </a:xfrm>
            <a:prstGeom prst="straightConnector1">
              <a:avLst/>
            </a:prstGeom>
            <a:noFill/>
            <a:ln>
              <a:noFill/>
            </a:ln>
          </p:spPr>
        </p:cxnSp>
        <p:cxnSp>
          <p:nvCxnSpPr>
            <p:cNvPr id="4431" name="Google Shape;4431;p101"/>
            <p:cNvCxnSpPr/>
            <p:nvPr/>
          </p:nvCxnSpPr>
          <p:spPr>
            <a:xfrm>
              <a:off x="1269075" y="3380795"/>
              <a:ext cx="0" cy="0"/>
            </a:xfrm>
            <a:prstGeom prst="straightConnector1">
              <a:avLst/>
            </a:prstGeom>
            <a:noFill/>
            <a:ln>
              <a:noFill/>
            </a:ln>
          </p:spPr>
        </p:cxnSp>
      </p:grpSp>
      <p:graphicFrame>
        <p:nvGraphicFramePr>
          <p:cNvPr id="4432" name="Google Shape;4432;p101"/>
          <p:cNvGraphicFramePr/>
          <p:nvPr>
            <p:extLst>
              <p:ext uri="{D42A27DB-BD31-4B8C-83A1-F6EECF244321}">
                <p14:modId xmlns:p14="http://schemas.microsoft.com/office/powerpoint/2010/main" val="3538161135"/>
              </p:ext>
            </p:extLst>
          </p:nvPr>
        </p:nvGraphicFramePr>
        <p:xfrm>
          <a:off x="435935" y="1488153"/>
          <a:ext cx="6751674" cy="8001676"/>
        </p:xfrm>
        <a:graphic>
          <a:graphicData uri="http://schemas.openxmlformats.org/drawingml/2006/table">
            <a:tbl>
              <a:tblPr firstRow="1" bandRow="1">
                <a:noFill/>
                <a:tableStyleId>{9261D401-2407-43E7-95D7-EB668B357F09}</a:tableStyleId>
              </a:tblPr>
              <a:tblGrid>
                <a:gridCol w="1147700">
                  <a:extLst>
                    <a:ext uri="{9D8B030D-6E8A-4147-A177-3AD203B41FA5}">
                      <a16:colId xmlns:a16="http://schemas.microsoft.com/office/drawing/2014/main" val="20000"/>
                    </a:ext>
                  </a:extLst>
                </a:gridCol>
                <a:gridCol w="5603974">
                  <a:extLst>
                    <a:ext uri="{9D8B030D-6E8A-4147-A177-3AD203B41FA5}">
                      <a16:colId xmlns:a16="http://schemas.microsoft.com/office/drawing/2014/main" val="20001"/>
                    </a:ext>
                  </a:extLst>
                </a:gridCol>
              </a:tblGrid>
              <a:tr h="320675">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Pillar </a:t>
                      </a:r>
                      <a:endParaRPr sz="10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Achievements </a:t>
                      </a:r>
                      <a:endParaRPr sz="10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2289150">
                <a:tc>
                  <a:txBody>
                    <a:bodyPr/>
                    <a:lstStyle/>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endParaRPr lang="en-US" sz="900" dirty="0">
                        <a:latin typeface="Arial"/>
                        <a:ea typeface="Arial"/>
                        <a:cs typeface="Arial"/>
                        <a:sym typeface="Arial"/>
                      </a:endParaRPr>
                    </a:p>
                    <a:p>
                      <a:pPr marL="0" marR="0" lvl="0" indent="0" algn="l" rtl="0">
                        <a:lnSpc>
                          <a:spcPct val="117000"/>
                        </a:lnSpc>
                        <a:spcBef>
                          <a:spcPts val="0"/>
                        </a:spcBef>
                        <a:spcAft>
                          <a:spcPts val="0"/>
                        </a:spcAft>
                        <a:buNone/>
                      </a:pPr>
                      <a:r>
                        <a:rPr lang="en-US" sz="1000" b="1" dirty="0">
                          <a:latin typeface="Arial"/>
                          <a:ea typeface="Arial"/>
                          <a:cs typeface="Arial"/>
                          <a:sym typeface="Arial"/>
                        </a:rPr>
                        <a:t>Risk Communication</a:t>
                      </a:r>
                      <a:endParaRPr sz="1000" b="1" dirty="0">
                        <a:latin typeface="Arial"/>
                        <a:ea typeface="Arial"/>
                        <a:cs typeface="Arial"/>
                        <a:sym typeface="Arial"/>
                      </a:endParaRPr>
                    </a:p>
                  </a:txBody>
                  <a:tcPr marL="91450" marR="91450" marT="91450" marB="91450">
                    <a:solidFill>
                      <a:srgbClr val="FFB086"/>
                    </a:solidFill>
                  </a:tcPr>
                </a:tc>
                <a:tc>
                  <a:txBody>
                    <a:bodyPr/>
                    <a:lstStyle/>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Strategic Risk Communications Support for States</a:t>
                      </a:r>
                      <a:endParaRPr sz="1000" dirty="0">
                        <a:solidFill>
                          <a:schemeClr val="dk1"/>
                        </a:solidFill>
                        <a:latin typeface="Arial"/>
                        <a:ea typeface="Arial"/>
                        <a:cs typeface="Arial"/>
                        <a:sym typeface="Arial"/>
                      </a:endParaRP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The Pillar provided specialized communications support to Kano, Katsina, Plateau and Enugu states with consultations, advisory and provision of radio jingles and other awareness content for state and local government level community sensitization and mobilization. Conducted major media activity in Kano to bring live footage of COVID 19 patients in Treatment Centers, interviewed COVID 19 survivors and frontline health workers to address the perception that COVID is fake. </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PTF Website &amp; Social Media platforms</a:t>
                      </a:r>
                      <a:endParaRPr sz="1000" dirty="0">
                        <a:solidFill>
                          <a:schemeClr val="dk1"/>
                        </a:solidFill>
                        <a:latin typeface="Arial"/>
                        <a:ea typeface="Arial"/>
                        <a:cs typeface="Arial"/>
                        <a:sym typeface="Arial"/>
                      </a:endParaRP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Launched interactive webpage on the State House website </a:t>
                      </a:r>
                      <a:r>
                        <a:rPr lang="en-US" sz="1000" u="sng" dirty="0">
                          <a:solidFill>
                            <a:schemeClr val="dk1"/>
                          </a:solidFill>
                          <a:latin typeface="Arial"/>
                          <a:ea typeface="Arial"/>
                          <a:cs typeface="Arial"/>
                          <a:sym typeface="Arial"/>
                          <a:hlinkClick r:id="rId4">
                            <a:extLst>
                              <a:ext uri="{A12FA001-AC4F-418D-AE19-62706E023703}">
                                <ahyp:hlinkClr xmlns:ahyp="http://schemas.microsoft.com/office/drawing/2018/hyperlinkcolor" val="tx"/>
                              </a:ext>
                            </a:extLst>
                          </a:hlinkClick>
                        </a:rPr>
                        <a:t>https://statehouse.gov.ng/covid19</a:t>
                      </a:r>
                      <a:endParaRPr sz="1000" dirty="0">
                        <a:solidFill>
                          <a:schemeClr val="dk1"/>
                        </a:solidFill>
                        <a:latin typeface="Arial"/>
                        <a:ea typeface="Arial"/>
                        <a:cs typeface="Arial"/>
                        <a:sym typeface="Arial"/>
                      </a:endParaRP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Launch a PTF Twitter handle as the official platform: </a:t>
                      </a:r>
                      <a:r>
                        <a:rPr lang="en-US" sz="1000" u="sng" dirty="0">
                          <a:solidFill>
                            <a:schemeClr val="dk1"/>
                          </a:solidFill>
                          <a:latin typeface="Arial"/>
                          <a:ea typeface="Arial"/>
                          <a:cs typeface="Arial"/>
                          <a:sym typeface="Arial"/>
                          <a:hlinkClick r:id="rId5">
                            <a:extLst>
                              <a:ext uri="{A12FA001-AC4F-418D-AE19-62706E023703}">
                                <ahyp:hlinkClr xmlns:ahyp="http://schemas.microsoft.com/office/drawing/2018/hyperlinkcolor" val="tx"/>
                              </a:ext>
                            </a:extLst>
                          </a:hlinkClick>
                        </a:rPr>
                        <a:t>https://twitter.com/DigiCommsNG</a:t>
                      </a:r>
                      <a:endParaRPr sz="1000" dirty="0">
                        <a:solidFill>
                          <a:schemeClr val="dk1"/>
                        </a:solidFill>
                        <a:latin typeface="Arial"/>
                        <a:ea typeface="Arial"/>
                        <a:cs typeface="Arial"/>
                        <a:sym typeface="Arial"/>
                      </a:endParaRP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Recorded 27,000 new followers on Twitter &amp; over 240,000 visits to the Twitter profile.</a:t>
                      </a:r>
                      <a:endParaRPr sz="1000" dirty="0">
                        <a:solidFill>
                          <a:schemeClr val="dk1"/>
                        </a:solidFill>
                        <a:latin typeface="Arial"/>
                        <a:ea typeface="Arial"/>
                        <a:cs typeface="Arial"/>
                        <a:sym typeface="Arial"/>
                      </a:endParaRP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State House, PTF and the Federal Ministry of Information Social Media platforms share updated information, advisories, guidelines &amp; creative materials with about 5.9 million impressions. </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Established a network of COVID-19 Survivors to drive the campaign to change the narrative around stigmatization</a:t>
                      </a:r>
                      <a:endParaRPr sz="1000" dirty="0">
                        <a:solidFill>
                          <a:schemeClr val="dk1"/>
                        </a:solidFill>
                        <a:latin typeface="Arial"/>
                        <a:ea typeface="Arial"/>
                        <a:cs typeface="Arial"/>
                        <a:sym typeface="Arial"/>
                      </a:endParaRP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Developed a National database of COVID-19 survivors which is frequently updated.</a:t>
                      </a:r>
                      <a:endParaRPr sz="1000" dirty="0">
                        <a:solidFill>
                          <a:schemeClr val="dk1"/>
                        </a:solidFill>
                        <a:latin typeface="Arial"/>
                        <a:ea typeface="Arial"/>
                        <a:cs typeface="Arial"/>
                        <a:sym typeface="Arial"/>
                      </a:endParaRP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Captured 133 survivors in the National database in collaboration with the WHO </a:t>
                      </a:r>
                      <a:endParaRPr sz="1000" dirty="0">
                        <a:solidFill>
                          <a:schemeClr val="dk1"/>
                        </a:solidFill>
                        <a:latin typeface="Arial"/>
                        <a:ea typeface="Arial"/>
                        <a:cs typeface="Arial"/>
                        <a:sym typeface="Arial"/>
                      </a:endParaRP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Conducted a technical dialogue with the COVID-19 survivors on the 1st of September 2020 to build their capacity on how they can use their stories to promote behavioral change. </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Commenced massive house-to-house campaigns on Immunization (EPI) structure to promote interpersonal communication between volunteers and households to engender behavioral change</a:t>
                      </a:r>
                    </a:p>
                    <a:p>
                      <a:pPr marL="517525" marR="0" lvl="0" indent="-173038" algn="l" rtl="0">
                        <a:lnSpc>
                          <a:spcPct val="117000"/>
                        </a:lnSpc>
                        <a:spcBef>
                          <a:spcPts val="0"/>
                        </a:spcBef>
                        <a:spcAft>
                          <a:spcPts val="0"/>
                        </a:spcAft>
                        <a:buClr>
                          <a:schemeClr val="dk1"/>
                        </a:buClr>
                        <a:buSzPts val="900"/>
                        <a:buFont typeface="Courier New"/>
                        <a:buChar char="o"/>
                      </a:pPr>
                      <a:r>
                        <a:rPr lang="en-US" sz="1000" dirty="0">
                          <a:solidFill>
                            <a:schemeClr val="dk1"/>
                          </a:solidFill>
                          <a:latin typeface="Arial"/>
                          <a:ea typeface="Arial"/>
                          <a:cs typeface="Arial"/>
                          <a:sym typeface="Arial"/>
                        </a:rPr>
                        <a:t>Mobilized over 19,000 volunteer community mobilizers (VCMs) for the campaign and designed and printed job aids (flipcharts) in collaboration with NPHCDA for this purpose.</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Launched Live Radio Interaction Programs on four major stations across geopolitical zones – FCT (Human Rights Radio 101.1); Kano (Radio Kano), Enugu (Correct FM) and Lagos (</a:t>
                      </a:r>
                      <a:r>
                        <a:rPr lang="en-US" sz="1000" dirty="0" err="1">
                          <a:solidFill>
                            <a:schemeClr val="dk1"/>
                          </a:solidFill>
                          <a:latin typeface="Arial"/>
                          <a:ea typeface="Arial"/>
                          <a:cs typeface="Arial"/>
                          <a:sym typeface="Arial"/>
                        </a:rPr>
                        <a:t>Wazobia</a:t>
                      </a:r>
                      <a:r>
                        <a:rPr lang="en-US" sz="1000" dirty="0">
                          <a:solidFill>
                            <a:schemeClr val="dk1"/>
                          </a:solidFill>
                          <a:latin typeface="Arial"/>
                          <a:ea typeface="Arial"/>
                          <a:cs typeface="Arial"/>
                          <a:sym typeface="Arial"/>
                        </a:rPr>
                        <a:t> Radio).</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Convened a technical dialogue with over 60 TV and Radio OAPs across the country on October 20</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Sustained the weekly NOI polls which collected data on message exposure and recall, knowledge, perceptions, and practice of key prevention behaviors. </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Completed a KAP survey through a research agency commissioned by UNICEF of 12 states across the country. </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and launched the #MaskOnNaija Campaign and the social media Wear A Mask challenge in collaboration with CACOVID to enjoin captains of industry and corporate Nigeria to drive citizen action</a:t>
                      </a: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Broadcasted COVID-19 preventive messages on 10 television stations and 50 radio stations across the country.</a:t>
                      </a:r>
                      <a:endParaRPr lang="en-US" sz="1000" dirty="0">
                        <a:solidFill>
                          <a:srgbClr val="FF0000"/>
                        </a:solidFill>
                        <a:latin typeface="Arial"/>
                        <a:ea typeface="Arial"/>
                        <a:cs typeface="Arial"/>
                        <a:sym typeface="Arial"/>
                      </a:endParaRPr>
                    </a:p>
                  </a:txBody>
                  <a:tcPr marL="91450" marR="91450" marT="91450" marB="91450">
                    <a:solidFill>
                      <a:srgbClr val="FFB086"/>
                    </a:solidFill>
                  </a:tcPr>
                </a:tc>
                <a:extLst>
                  <a:ext uri="{0D108BD9-81ED-4DB2-BD59-A6C34878D82A}">
                    <a16:rowId xmlns:a16="http://schemas.microsoft.com/office/drawing/2014/main" val="10001"/>
                  </a:ext>
                </a:extLst>
              </a:tr>
            </a:tbl>
          </a:graphicData>
        </a:graphic>
      </p:graphicFrame>
      <p:sp>
        <p:nvSpPr>
          <p:cNvPr id="4433" name="Google Shape;4433;p10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Shape 4406"/>
        <p:cNvGrpSpPr/>
        <p:nvPr/>
      </p:nvGrpSpPr>
      <p:grpSpPr>
        <a:xfrm>
          <a:off x="0" y="0"/>
          <a:ext cx="0" cy="0"/>
          <a:chOff x="0" y="0"/>
          <a:chExt cx="0" cy="0"/>
        </a:xfrm>
      </p:grpSpPr>
      <p:pic>
        <p:nvPicPr>
          <p:cNvPr id="4407" name="Google Shape;4407;p10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408" name="Google Shape;4408;p10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107</a:t>
            </a:fld>
            <a:endParaRPr sz="500" b="0" i="0" u="none" strike="noStrike" cap="none">
              <a:solidFill>
                <a:srgbClr val="161616"/>
              </a:solidFill>
              <a:latin typeface="Arial"/>
              <a:ea typeface="Arial"/>
              <a:cs typeface="Arial"/>
              <a:sym typeface="Arial"/>
            </a:endParaRPr>
          </a:p>
        </p:txBody>
      </p:sp>
      <p:sp>
        <p:nvSpPr>
          <p:cNvPr id="4409" name="Google Shape;4409;p10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410" name="Google Shape;4410;p10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411" name="Google Shape;4411;p10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412" name="Google Shape;4412;p10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413" name="Google Shape;4413;p100"/>
          <p:cNvGrpSpPr/>
          <p:nvPr/>
        </p:nvGrpSpPr>
        <p:grpSpPr>
          <a:xfrm>
            <a:off x="1269075" y="3380795"/>
            <a:ext cx="0" cy="0"/>
            <a:chOff x="1269075" y="3380795"/>
            <a:chExt cx="0" cy="0"/>
          </a:xfrm>
        </p:grpSpPr>
        <p:cxnSp>
          <p:nvCxnSpPr>
            <p:cNvPr id="4414" name="Google Shape;4414;p100"/>
            <p:cNvCxnSpPr/>
            <p:nvPr/>
          </p:nvCxnSpPr>
          <p:spPr>
            <a:xfrm>
              <a:off x="1269075" y="3380795"/>
              <a:ext cx="0" cy="0"/>
            </a:xfrm>
            <a:prstGeom prst="straightConnector1">
              <a:avLst/>
            </a:prstGeom>
            <a:noFill/>
            <a:ln>
              <a:noFill/>
            </a:ln>
          </p:spPr>
        </p:cxnSp>
        <p:cxnSp>
          <p:nvCxnSpPr>
            <p:cNvPr id="4415" name="Google Shape;4415;p100"/>
            <p:cNvCxnSpPr/>
            <p:nvPr/>
          </p:nvCxnSpPr>
          <p:spPr>
            <a:xfrm>
              <a:off x="1269075" y="3380795"/>
              <a:ext cx="0" cy="0"/>
            </a:xfrm>
            <a:prstGeom prst="straightConnector1">
              <a:avLst/>
            </a:prstGeom>
            <a:noFill/>
            <a:ln>
              <a:noFill/>
            </a:ln>
          </p:spPr>
        </p:cxnSp>
      </p:grpSp>
      <p:graphicFrame>
        <p:nvGraphicFramePr>
          <p:cNvPr id="4416" name="Google Shape;4416;p100"/>
          <p:cNvGraphicFramePr/>
          <p:nvPr>
            <p:extLst>
              <p:ext uri="{D42A27DB-BD31-4B8C-83A1-F6EECF244321}">
                <p14:modId xmlns:p14="http://schemas.microsoft.com/office/powerpoint/2010/main" val="593023439"/>
              </p:ext>
            </p:extLst>
          </p:nvPr>
        </p:nvGraphicFramePr>
        <p:xfrm>
          <a:off x="454886" y="1520052"/>
          <a:ext cx="6631725" cy="8347200"/>
        </p:xfrm>
        <a:graphic>
          <a:graphicData uri="http://schemas.openxmlformats.org/drawingml/2006/table">
            <a:tbl>
              <a:tblPr firstRow="1" bandRow="1">
                <a:noFill/>
                <a:tableStyleId>{9261D401-2407-43E7-95D7-EB668B357F09}</a:tableStyleId>
              </a:tblPr>
              <a:tblGrid>
                <a:gridCol w="929966">
                  <a:extLst>
                    <a:ext uri="{9D8B030D-6E8A-4147-A177-3AD203B41FA5}">
                      <a16:colId xmlns:a16="http://schemas.microsoft.com/office/drawing/2014/main" val="20000"/>
                    </a:ext>
                  </a:extLst>
                </a:gridCol>
                <a:gridCol w="5701759">
                  <a:extLst>
                    <a:ext uri="{9D8B030D-6E8A-4147-A177-3AD203B41FA5}">
                      <a16:colId xmlns:a16="http://schemas.microsoft.com/office/drawing/2014/main" val="20001"/>
                    </a:ext>
                  </a:extLst>
                </a:gridCol>
              </a:tblGrid>
              <a:tr h="320675">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Pillar </a:t>
                      </a:r>
                      <a:endParaRPr sz="10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Achievements </a:t>
                      </a:r>
                      <a:endParaRPr sz="10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960150">
                <a:tc>
                  <a:txBody>
                    <a:bodyPr/>
                    <a:lstStyle/>
                    <a:p>
                      <a:pPr marL="0" marR="0" lvl="0" indent="0" algn="l" rtl="0">
                        <a:lnSpc>
                          <a:spcPct val="117000"/>
                        </a:lnSpc>
                        <a:spcBef>
                          <a:spcPts val="0"/>
                        </a:spcBef>
                        <a:spcAft>
                          <a:spcPts val="0"/>
                        </a:spcAft>
                        <a:buNone/>
                      </a:pPr>
                      <a:r>
                        <a:rPr lang="en-US" sz="1000" b="1" dirty="0">
                          <a:latin typeface="Arial"/>
                          <a:ea typeface="Arial"/>
                          <a:cs typeface="Arial"/>
                          <a:sym typeface="Arial"/>
                        </a:rPr>
                        <a:t>Security, Logistics and Mass Care </a:t>
                      </a:r>
                      <a:endParaRPr sz="1000" b="1" dirty="0">
                        <a:latin typeface="Arial"/>
                        <a:ea typeface="Arial"/>
                        <a:cs typeface="Arial"/>
                        <a:sym typeface="Arial"/>
                      </a:endParaRPr>
                    </a:p>
                  </a:txBody>
                  <a:tcPr marL="91450" marR="91450" marT="91450" marB="91450" anchor="ctr">
                    <a:solidFill>
                      <a:srgbClr val="FFB086"/>
                    </a:solidFill>
                  </a:tcPr>
                </a:tc>
                <a:tc>
                  <a:txBody>
                    <a:bodyPr/>
                    <a:lstStyle/>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Mobilized over 50,000 security personnel from multiple security agencies including the Nigeria Police Force (NPF), Department of State Services (DSS), Office of the National Security Adviser (ONSA), Nigeria Immigration Service (NIS), Federal Road Safety Corps (FRSC), Nigeria Security and Civil </a:t>
                      </a:r>
                      <a:r>
                        <a:rPr lang="en-US" sz="1000" dirty="0" err="1">
                          <a:solidFill>
                            <a:schemeClr val="dk1"/>
                          </a:solidFill>
                          <a:latin typeface="Arial"/>
                          <a:ea typeface="Arial"/>
                          <a:cs typeface="Arial"/>
                          <a:sym typeface="Arial"/>
                        </a:rPr>
                        <a:t>Defence</a:t>
                      </a:r>
                      <a:r>
                        <a:rPr lang="en-US" sz="1000" dirty="0">
                          <a:solidFill>
                            <a:schemeClr val="dk1"/>
                          </a:solidFill>
                          <a:latin typeface="Arial"/>
                          <a:ea typeface="Arial"/>
                          <a:cs typeface="Arial"/>
                          <a:sym typeface="Arial"/>
                        </a:rPr>
                        <a:t> Corps (NSCDC) and a host of others to provide security. A total number of 176,000 security personnel were deployed.</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Established and coordinated the activities of a multi-agency Rapid Response Team (RRT)</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Enforced lockdown restrictions (inter/intra state) in high-burden states. These states include; FCT-Abuja, Lagos, Ogun, Kano etc.</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Facilitated the distribution of palliatives to vulnerable persons in the society such as the poor, Internally Displaced Persons (IDPs), Physically Challenged Persons (PCPs), children, elderly persons etc. This included the delivery and distribution of over 70,000MT of grains to vulnerable households across 24 states in the country</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Provided logistics support for response operations including the transportation and storage of medical /non-medical supplies, palliatives, etc. </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Provided emergency sheltering, feeding, reunification of families, distribution of emergency supplies and recovery information, before, during and after the COVID-19 pandemic movement restrictions</a:t>
                      </a:r>
                      <a:endParaRPr sz="1000" dirty="0"/>
                    </a:p>
                  </a:txBody>
                  <a:tcPr marL="91450" marR="91450" marT="91450" marB="91450">
                    <a:solidFill>
                      <a:srgbClr val="FFB086"/>
                    </a:solidFill>
                  </a:tcPr>
                </a:tc>
                <a:extLst>
                  <a:ext uri="{0D108BD9-81ED-4DB2-BD59-A6C34878D82A}">
                    <a16:rowId xmlns:a16="http://schemas.microsoft.com/office/drawing/2014/main" val="10001"/>
                  </a:ext>
                </a:extLst>
              </a:tr>
              <a:tr h="2289150">
                <a:tc>
                  <a:txBody>
                    <a:bodyPr/>
                    <a:lstStyle/>
                    <a:p>
                      <a:pPr marL="0" marR="0" lvl="0" indent="0" algn="l" rtl="0">
                        <a:lnSpc>
                          <a:spcPct val="117000"/>
                        </a:lnSpc>
                        <a:spcBef>
                          <a:spcPts val="0"/>
                        </a:spcBef>
                        <a:spcAft>
                          <a:spcPts val="0"/>
                        </a:spcAft>
                        <a:buClr>
                          <a:schemeClr val="dk1"/>
                        </a:buClr>
                        <a:buSzPts val="900"/>
                        <a:buFont typeface="Arial"/>
                        <a:buNone/>
                      </a:pPr>
                      <a:r>
                        <a:rPr lang="en-US" sz="1000" b="1" dirty="0">
                          <a:latin typeface="Arial"/>
                          <a:ea typeface="Arial"/>
                          <a:cs typeface="Arial"/>
                          <a:sym typeface="Arial"/>
                        </a:rPr>
                        <a:t>Resource Mobilization</a:t>
                      </a:r>
                      <a:endParaRPr sz="1000" b="1" dirty="0">
                        <a:latin typeface="Arial"/>
                        <a:ea typeface="Arial"/>
                        <a:cs typeface="Arial"/>
                        <a:sym typeface="Arial"/>
                      </a:endParaRPr>
                    </a:p>
                  </a:txBody>
                  <a:tcPr marL="91450" marR="91450" marT="91450" marB="91450" anchor="ctr">
                    <a:solidFill>
                      <a:srgbClr val="FFB086"/>
                    </a:solidFill>
                  </a:tcPr>
                </a:tc>
                <a:tc>
                  <a:txBody>
                    <a:bodyPr/>
                    <a:lstStyle/>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Conducted Needs Assessment in April to determine immediate (3 Months) and long term (6 Months) health resource needs nationwide. Conducted Gap Analysis to determine resource gaps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Established Joint Supply Chain and Distribution Team (JSCD) team to conduct nationwide needs assessment and periodically review resource gaps to support donor engagement </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and circulated donor and MDAs bi-weekly reporting template for reporting on donations and procurements to PTF</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and published donations guideline for in-kind and financial contributions to the COVID-19 response &amp; Developed and disseminated flow chart for donations to COVID-19 </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framework for speedy clearance of Covid19 medical supplies &amp; equipment at airports &amp; ports in collaboration with key stakeholders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Facilitated two Donor investment meetings with key funders and development partners to highlight resource requirements across the major Pillars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policy guidelines for the receipt and acceptance of donations </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Established a platform between local and international Donors, local partners and government that encouraged effective dialogue</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Identified private sector companies to support the distribution of essential supplies and commodities across the country. Engagement ongoing</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PTF COVID-19 Donations Database – Excel based tool (NOTE: All cash donations go through CACOVID/ CBN, UN BASKET FUNDS, NNPC OR FGN COVID support accounts)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COVID-19 Basket Fund through which the different stakeholders (including UN, other multilateral and bilateral donors, as well as private sector donors, foundations and philanthropists) can channel their financial contributions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Interactive tool for visualization of COVID-19 incidence and resource requirement focusing on 3 priority areas, Treatment, Isolation centers, test centers and contact tracing</a:t>
                      </a:r>
                      <a:endParaRPr sz="1000" dirty="0">
                        <a:solidFill>
                          <a:schemeClr val="dk1"/>
                        </a:solidFill>
                        <a:latin typeface="Arial"/>
                        <a:ea typeface="Arial"/>
                        <a:cs typeface="Arial"/>
                        <a:sym typeface="Arial"/>
                      </a:endParaRPr>
                    </a:p>
                  </a:txBody>
                  <a:tcPr marL="91450" marR="91450" marT="91450" marB="91450">
                    <a:solidFill>
                      <a:srgbClr val="FFB086"/>
                    </a:solidFill>
                  </a:tcPr>
                </a:tc>
                <a:extLst>
                  <a:ext uri="{0D108BD9-81ED-4DB2-BD59-A6C34878D82A}">
                    <a16:rowId xmlns:a16="http://schemas.microsoft.com/office/drawing/2014/main" val="10002"/>
                  </a:ext>
                </a:extLst>
              </a:tr>
            </a:tbl>
          </a:graphicData>
        </a:graphic>
      </p:graphicFrame>
      <p:sp>
        <p:nvSpPr>
          <p:cNvPr id="4417" name="Google Shape;4417;p10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1545068981"/>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Shape 4406"/>
        <p:cNvGrpSpPr/>
        <p:nvPr/>
      </p:nvGrpSpPr>
      <p:grpSpPr>
        <a:xfrm>
          <a:off x="0" y="0"/>
          <a:ext cx="0" cy="0"/>
          <a:chOff x="0" y="0"/>
          <a:chExt cx="0" cy="0"/>
        </a:xfrm>
      </p:grpSpPr>
      <p:pic>
        <p:nvPicPr>
          <p:cNvPr id="4407" name="Google Shape;4407;p10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408" name="Google Shape;4408;p10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108</a:t>
            </a:fld>
            <a:endParaRPr sz="500" b="0" i="0" u="none" strike="noStrike" cap="none">
              <a:solidFill>
                <a:srgbClr val="161616"/>
              </a:solidFill>
              <a:latin typeface="Arial"/>
              <a:ea typeface="Arial"/>
              <a:cs typeface="Arial"/>
              <a:sym typeface="Arial"/>
            </a:endParaRPr>
          </a:p>
        </p:txBody>
      </p:sp>
      <p:sp>
        <p:nvSpPr>
          <p:cNvPr id="4409" name="Google Shape;4409;p10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4410" name="Google Shape;4410;p10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4411" name="Google Shape;4411;p10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412" name="Google Shape;4412;p10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413" name="Google Shape;4413;p100"/>
          <p:cNvGrpSpPr/>
          <p:nvPr/>
        </p:nvGrpSpPr>
        <p:grpSpPr>
          <a:xfrm>
            <a:off x="1269075" y="3380795"/>
            <a:ext cx="0" cy="0"/>
            <a:chOff x="1269075" y="3380795"/>
            <a:chExt cx="0" cy="0"/>
          </a:xfrm>
        </p:grpSpPr>
        <p:cxnSp>
          <p:nvCxnSpPr>
            <p:cNvPr id="4414" name="Google Shape;4414;p100"/>
            <p:cNvCxnSpPr/>
            <p:nvPr/>
          </p:nvCxnSpPr>
          <p:spPr>
            <a:xfrm>
              <a:off x="1269075" y="3380795"/>
              <a:ext cx="0" cy="0"/>
            </a:xfrm>
            <a:prstGeom prst="straightConnector1">
              <a:avLst/>
            </a:prstGeom>
            <a:noFill/>
            <a:ln>
              <a:noFill/>
            </a:ln>
          </p:spPr>
        </p:cxnSp>
        <p:cxnSp>
          <p:nvCxnSpPr>
            <p:cNvPr id="4415" name="Google Shape;4415;p100"/>
            <p:cNvCxnSpPr/>
            <p:nvPr/>
          </p:nvCxnSpPr>
          <p:spPr>
            <a:xfrm>
              <a:off x="1269075" y="3380795"/>
              <a:ext cx="0" cy="0"/>
            </a:xfrm>
            <a:prstGeom prst="straightConnector1">
              <a:avLst/>
            </a:prstGeom>
            <a:noFill/>
            <a:ln>
              <a:noFill/>
            </a:ln>
          </p:spPr>
        </p:cxnSp>
      </p:grpSp>
      <p:graphicFrame>
        <p:nvGraphicFramePr>
          <p:cNvPr id="4416" name="Google Shape;4416;p100"/>
          <p:cNvGraphicFramePr/>
          <p:nvPr>
            <p:extLst>
              <p:ext uri="{D42A27DB-BD31-4B8C-83A1-F6EECF244321}">
                <p14:modId xmlns:p14="http://schemas.microsoft.com/office/powerpoint/2010/main" val="4026235052"/>
              </p:ext>
            </p:extLst>
          </p:nvPr>
        </p:nvGraphicFramePr>
        <p:xfrm>
          <a:off x="454886" y="1520056"/>
          <a:ext cx="6760923" cy="8336108"/>
        </p:xfrm>
        <a:graphic>
          <a:graphicData uri="http://schemas.openxmlformats.org/drawingml/2006/table">
            <a:tbl>
              <a:tblPr firstRow="1" bandRow="1">
                <a:noFill/>
                <a:tableStyleId>{9261D401-2407-43E7-95D7-EB668B357F09}</a:tableStyleId>
              </a:tblPr>
              <a:tblGrid>
                <a:gridCol w="1008880">
                  <a:extLst>
                    <a:ext uri="{9D8B030D-6E8A-4147-A177-3AD203B41FA5}">
                      <a16:colId xmlns:a16="http://schemas.microsoft.com/office/drawing/2014/main" val="20000"/>
                    </a:ext>
                  </a:extLst>
                </a:gridCol>
                <a:gridCol w="5752043">
                  <a:extLst>
                    <a:ext uri="{9D8B030D-6E8A-4147-A177-3AD203B41FA5}">
                      <a16:colId xmlns:a16="http://schemas.microsoft.com/office/drawing/2014/main" val="20001"/>
                    </a:ext>
                  </a:extLst>
                </a:gridCol>
              </a:tblGrid>
              <a:tr h="316638">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Pillar </a:t>
                      </a:r>
                      <a:endParaRPr sz="10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Achievements </a:t>
                      </a:r>
                      <a:endParaRPr sz="10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2066333">
                <a:tc>
                  <a:txBody>
                    <a:bodyPr/>
                    <a:lstStyle/>
                    <a:p>
                      <a:pPr marL="0" marR="0" lvl="0" indent="0" algn="l" rtl="0">
                        <a:lnSpc>
                          <a:spcPct val="117000"/>
                        </a:lnSpc>
                        <a:spcBef>
                          <a:spcPts val="0"/>
                        </a:spcBef>
                        <a:spcAft>
                          <a:spcPts val="0"/>
                        </a:spcAft>
                        <a:buNone/>
                      </a:pPr>
                      <a:r>
                        <a:rPr lang="en-US" sz="1000" b="1" dirty="0">
                          <a:latin typeface="Arial"/>
                          <a:ea typeface="Arial"/>
                          <a:cs typeface="Arial"/>
                          <a:sym typeface="Arial"/>
                        </a:rPr>
                        <a:t>Government Relations and State Coordination</a:t>
                      </a:r>
                      <a:endParaRPr sz="1000" b="1" dirty="0">
                        <a:latin typeface="Arial"/>
                        <a:ea typeface="Arial"/>
                        <a:cs typeface="Arial"/>
                        <a:sym typeface="Arial"/>
                      </a:endParaRPr>
                    </a:p>
                  </a:txBody>
                  <a:tcPr marL="91450" marR="91450" marT="91450" marB="91450" anchor="ctr">
                    <a:solidFill>
                      <a:srgbClr val="FFB086"/>
                    </a:solidFill>
                  </a:tcPr>
                </a:tc>
                <a:tc>
                  <a:txBody>
                    <a:bodyPr/>
                    <a:lstStyle/>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Established and maintained bidirectional communication between the Presidential Task Force and the State Governors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Accelerated the development and submission of Incident Action Plans (and other requirements) for the 36 States and FCT for World Bank funding. Thirty-five (35) States and FCT have accessed the funding (Kogi State is still pending)</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Raised the profile of the RCCE Pillar by securing a resolution of the NGF to designate Honorable Commissioners of Information as RCCE Pillar lead in each of the States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Improved coordination and communication between the NCRC and the State Commissioners of Information through the creation of a unified communication platform (e.g. WhatsApp) </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Instituted a mechanism for tracking funds released to States by engaging a Civil Society Organization, HERFON, to independently track the utilization of the FGN COVID-19 support to States </a:t>
                      </a:r>
                      <a:endParaRPr sz="1000" dirty="0">
                        <a:solidFill>
                          <a:schemeClr val="dk1"/>
                        </a:solidFill>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1"/>
                  </a:ext>
                </a:extLst>
              </a:tr>
              <a:tr h="1370724">
                <a:tc>
                  <a:txBody>
                    <a:bodyPr/>
                    <a:lstStyle/>
                    <a:p>
                      <a:pPr marL="0" marR="0" lvl="0" indent="0" algn="l" rtl="0">
                        <a:lnSpc>
                          <a:spcPct val="117000"/>
                        </a:lnSpc>
                        <a:spcBef>
                          <a:spcPts val="0"/>
                        </a:spcBef>
                        <a:spcAft>
                          <a:spcPts val="0"/>
                        </a:spcAft>
                        <a:buClr>
                          <a:schemeClr val="dk1"/>
                        </a:buClr>
                        <a:buSzPts val="900"/>
                        <a:buFont typeface="Arial"/>
                        <a:buNone/>
                      </a:pPr>
                      <a:r>
                        <a:rPr lang="en-US" sz="1000" b="1" dirty="0">
                          <a:latin typeface="Arial"/>
                          <a:ea typeface="Arial"/>
                          <a:cs typeface="Arial"/>
                          <a:sym typeface="Arial"/>
                        </a:rPr>
                        <a:t>Research</a:t>
                      </a:r>
                      <a:endParaRPr sz="1000" dirty="0"/>
                    </a:p>
                  </a:txBody>
                  <a:tcPr marL="91450" marR="91450" marT="91450" marB="91450" anchor="ctr">
                    <a:solidFill>
                      <a:srgbClr val="FFB086"/>
                    </a:solidFill>
                  </a:tcPr>
                </a:tc>
                <a:tc>
                  <a:txBody>
                    <a:bodyPr/>
                    <a:lstStyle/>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Collated and archived over 300 COVID-19 related research studies conducted in Nigeria</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Evaluated over 20 research proposals related to COVID-19 that required funding </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Commissioned a research registry in addition to an online inventory of various research reports for real time updates</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a score sheet for evaluation of research proposals and subsequent identification of priority proposals for funding and commissioning</a:t>
                      </a:r>
                      <a:endParaRPr sz="10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Developed protocols for the conduct of 3 research projects in the country</a:t>
                      </a:r>
                      <a:endParaRPr sz="1000" dirty="0">
                        <a:solidFill>
                          <a:schemeClr val="dk1"/>
                        </a:solidFill>
                        <a:latin typeface="Arial"/>
                        <a:ea typeface="Arial"/>
                        <a:cs typeface="Arial"/>
                        <a:sym typeface="Arial"/>
                      </a:endParaRPr>
                    </a:p>
                  </a:txBody>
                  <a:tcPr marL="91450" marR="91450" marT="91450" marB="91450">
                    <a:solidFill>
                      <a:srgbClr val="FFB086"/>
                    </a:solidFill>
                  </a:tcPr>
                </a:tc>
                <a:extLst>
                  <a:ext uri="{0D108BD9-81ED-4DB2-BD59-A6C34878D82A}">
                    <a16:rowId xmlns:a16="http://schemas.microsoft.com/office/drawing/2014/main" val="10003"/>
                  </a:ext>
                </a:extLst>
              </a:tr>
              <a:tr h="1370724">
                <a:tc>
                  <a:txBody>
                    <a:bodyPr/>
                    <a:lstStyle/>
                    <a:p>
                      <a:pPr marL="0" marR="0" lvl="0" indent="0" algn="l" rtl="0">
                        <a:lnSpc>
                          <a:spcPct val="117000"/>
                        </a:lnSpc>
                        <a:spcBef>
                          <a:spcPts val="0"/>
                        </a:spcBef>
                        <a:spcAft>
                          <a:spcPts val="0"/>
                        </a:spcAft>
                        <a:buClr>
                          <a:schemeClr val="dk1"/>
                        </a:buClr>
                        <a:buSzPts val="900"/>
                        <a:buFont typeface="Arial"/>
                        <a:buNone/>
                      </a:pPr>
                      <a:r>
                        <a:rPr lang="en-US" sz="1000" b="1" dirty="0">
                          <a:latin typeface="Arial"/>
                          <a:ea typeface="Arial"/>
                          <a:cs typeface="Arial"/>
                          <a:sym typeface="Arial"/>
                        </a:rPr>
                        <a:t>Sustainable Production Sub-Group</a:t>
                      </a:r>
                      <a:endParaRPr sz="1000" b="1" dirty="0">
                        <a:latin typeface="Arial"/>
                        <a:ea typeface="Arial"/>
                        <a:cs typeface="Arial"/>
                        <a:sym typeface="Arial"/>
                      </a:endParaRPr>
                    </a:p>
                  </a:txBody>
                  <a:tcPr marL="91450" marR="91450" marT="91450" marB="91450" anchor="ctr">
                    <a:solidFill>
                      <a:srgbClr val="FFB086"/>
                    </a:solidFill>
                  </a:tcPr>
                </a:tc>
                <a:tc>
                  <a:txBody>
                    <a:bodyPr/>
                    <a:lstStyle/>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Resolved over 121 cases of supply disruptions across country</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Facilitated the clearance of medical additives during the lockdown by collaborating with Federal Airports Authority (FAAN) and Nigeria Aviation Handling Company Limited (NAHCOL) </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Provided linkages between end users and distributors and manufacturers of essential items such as hand sanitizer, bottle and caps.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Secured waivers regarding payment of registration fees for manufacturers of PPEs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Ensured that warehouses could operate in order to replenish stock of local stores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Facilitated ‘Pass’ Issuance for the Manufactured Association of Nigeria (MAN), the Nigerian Association of Small and Medium Enterprises (NASME) supporting essential goods and services (Food, Drugs etc.)</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Registered over 200 SMES and Micro Enterprises that have capacity to produce essential COVID-19 PPEs and other items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Facilitated Standards Organization of Nigeria (SON) and Nation Agency for Food and Drug Administration and Control (NAFDAC) Certification for over 80 locally manufactured products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Made a case for local manufacturing of relief materials as part of the pandemic response.</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Engaged with Pharmaceutical Manufacturing Group of MAN to develop a roadmap to ensure pharmaceutical investments for locally produced active pharmaceutical ingredients (APIs) and drugs are bankable</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Partnered with the cotton textile and garments group, and the National Sugar Development Council for backward integration of PPE and Face Masks production including the production of ethanol as raw material for sanitizers</a:t>
                      </a:r>
                      <a:endParaRPr sz="1000" dirty="0"/>
                    </a:p>
                    <a:p>
                      <a:pPr marL="342900" marR="0" lvl="0" indent="-342900" algn="l" rtl="0">
                        <a:lnSpc>
                          <a:spcPct val="117000"/>
                        </a:lnSpc>
                        <a:spcBef>
                          <a:spcPts val="0"/>
                        </a:spcBef>
                        <a:spcAft>
                          <a:spcPts val="0"/>
                        </a:spcAft>
                        <a:buClr>
                          <a:schemeClr val="dk1"/>
                        </a:buClr>
                        <a:buSzPts val="900"/>
                        <a:buFont typeface="Noto Sans Symbols"/>
                        <a:buChar char="∙"/>
                      </a:pPr>
                      <a:r>
                        <a:rPr lang="en-US" sz="1000" dirty="0">
                          <a:solidFill>
                            <a:schemeClr val="dk1"/>
                          </a:solidFill>
                          <a:latin typeface="Arial"/>
                          <a:ea typeface="Arial"/>
                          <a:cs typeface="Arial"/>
                          <a:sym typeface="Arial"/>
                        </a:rPr>
                        <a:t>Carried out assessment of local capacity for ventilator production</a:t>
                      </a:r>
                      <a:endParaRPr sz="1000" dirty="0"/>
                    </a:p>
                  </a:txBody>
                  <a:tcPr marL="91450" marR="91450" marT="91450" marB="91450">
                    <a:solidFill>
                      <a:srgbClr val="FFB086"/>
                    </a:solidFill>
                  </a:tcPr>
                </a:tc>
                <a:extLst>
                  <a:ext uri="{0D108BD9-81ED-4DB2-BD59-A6C34878D82A}">
                    <a16:rowId xmlns:a16="http://schemas.microsoft.com/office/drawing/2014/main" val="659827716"/>
                  </a:ext>
                </a:extLst>
              </a:tr>
            </a:tbl>
          </a:graphicData>
        </a:graphic>
      </p:graphicFrame>
      <p:sp>
        <p:nvSpPr>
          <p:cNvPr id="4417" name="Google Shape;4417;p10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Tree>
    <p:extLst>
      <p:ext uri="{BB962C8B-B14F-4D97-AF65-F5344CB8AC3E}">
        <p14:creationId xmlns:p14="http://schemas.microsoft.com/office/powerpoint/2010/main" val="3470726665"/>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Shape 4813"/>
        <p:cNvGrpSpPr/>
        <p:nvPr/>
      </p:nvGrpSpPr>
      <p:grpSpPr>
        <a:xfrm>
          <a:off x="0" y="0"/>
          <a:ext cx="0" cy="0"/>
          <a:chOff x="0" y="0"/>
          <a:chExt cx="0" cy="0"/>
        </a:xfrm>
      </p:grpSpPr>
      <p:sp>
        <p:nvSpPr>
          <p:cNvPr id="4814" name="Google Shape;4814;p12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109</a:t>
            </a:fld>
            <a:endParaRPr sz="500" b="0" i="0" u="none" strike="noStrike" cap="none">
              <a:solidFill>
                <a:srgbClr val="161616"/>
              </a:solidFill>
              <a:latin typeface="Arial"/>
              <a:ea typeface="Arial"/>
              <a:cs typeface="Arial"/>
              <a:sym typeface="Arial"/>
            </a:endParaRPr>
          </a:p>
        </p:txBody>
      </p:sp>
      <p:grpSp>
        <p:nvGrpSpPr>
          <p:cNvPr id="4815" name="Google Shape;4815;p124"/>
          <p:cNvGrpSpPr/>
          <p:nvPr/>
        </p:nvGrpSpPr>
        <p:grpSpPr>
          <a:xfrm>
            <a:off x="0" y="0"/>
            <a:ext cx="7589838" cy="1343607"/>
            <a:chOff x="0" y="0"/>
            <a:chExt cx="7589838" cy="1343607"/>
          </a:xfrm>
        </p:grpSpPr>
        <p:pic>
          <p:nvPicPr>
            <p:cNvPr id="4816" name="Google Shape;4816;p12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817" name="Google Shape;4817;p12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818" name="Google Shape;4818;p12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dirty="0">
                <a:solidFill>
                  <a:srgbClr val="FFFFFF"/>
                </a:solidFill>
                <a:latin typeface="Arial"/>
                <a:ea typeface="Arial"/>
                <a:cs typeface="Arial"/>
                <a:sym typeface="Arial"/>
              </a:rPr>
              <a:t>APPENDIX</a:t>
            </a:r>
            <a:endParaRPr sz="1800" b="1" i="0" u="none" strike="noStrike" cap="none" dirty="0">
              <a:solidFill>
                <a:srgbClr val="FFFFFF"/>
              </a:solidFill>
              <a:latin typeface="Arial"/>
              <a:ea typeface="Arial"/>
              <a:cs typeface="Arial"/>
              <a:sym typeface="Arial"/>
            </a:endParaRPr>
          </a:p>
        </p:txBody>
      </p:sp>
      <p:cxnSp>
        <p:nvCxnSpPr>
          <p:cNvPr id="4819" name="Google Shape;4819;p12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820" name="Google Shape;4820;p124"/>
          <p:cNvGrpSpPr/>
          <p:nvPr/>
        </p:nvGrpSpPr>
        <p:grpSpPr>
          <a:xfrm>
            <a:off x="1269075" y="3380795"/>
            <a:ext cx="0" cy="0"/>
            <a:chOff x="1269075" y="3380795"/>
            <a:chExt cx="0" cy="0"/>
          </a:xfrm>
        </p:grpSpPr>
        <p:cxnSp>
          <p:nvCxnSpPr>
            <p:cNvPr id="4821" name="Google Shape;4821;p124"/>
            <p:cNvCxnSpPr/>
            <p:nvPr/>
          </p:nvCxnSpPr>
          <p:spPr>
            <a:xfrm>
              <a:off x="1269075" y="3380795"/>
              <a:ext cx="0" cy="0"/>
            </a:xfrm>
            <a:prstGeom prst="straightConnector1">
              <a:avLst/>
            </a:prstGeom>
            <a:noFill/>
            <a:ln>
              <a:noFill/>
            </a:ln>
          </p:spPr>
        </p:cxnSp>
        <p:cxnSp>
          <p:nvCxnSpPr>
            <p:cNvPr id="4822" name="Google Shape;4822;p124"/>
            <p:cNvCxnSpPr/>
            <p:nvPr/>
          </p:nvCxnSpPr>
          <p:spPr>
            <a:xfrm>
              <a:off x="1269075" y="3380795"/>
              <a:ext cx="0" cy="0"/>
            </a:xfrm>
            <a:prstGeom prst="straightConnector1">
              <a:avLst/>
            </a:prstGeom>
            <a:noFill/>
            <a:ln>
              <a:noFill/>
            </a:ln>
          </p:spPr>
        </p:cxnSp>
      </p:grpSp>
      <p:sp>
        <p:nvSpPr>
          <p:cNvPr id="4823" name="Google Shape;4823;p12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
        <p:nvSpPr>
          <p:cNvPr id="4825" name="Google Shape;4825;p12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grpSp>
        <p:nvGrpSpPr>
          <p:cNvPr id="14" name="Google Shape;4530;p107">
            <a:extLst>
              <a:ext uri="{FF2B5EF4-FFF2-40B4-BE49-F238E27FC236}">
                <a16:creationId xmlns:a16="http://schemas.microsoft.com/office/drawing/2014/main" id="{A6A11CC9-9D97-423F-B2B1-00775286CDAC}"/>
              </a:ext>
            </a:extLst>
          </p:cNvPr>
          <p:cNvGrpSpPr/>
          <p:nvPr/>
        </p:nvGrpSpPr>
        <p:grpSpPr>
          <a:xfrm>
            <a:off x="424078" y="1501642"/>
            <a:ext cx="7001606" cy="523686"/>
            <a:chOff x="312508" y="1647493"/>
            <a:chExt cx="7001606" cy="523686"/>
          </a:xfrm>
        </p:grpSpPr>
        <p:sp>
          <p:nvSpPr>
            <p:cNvPr id="15" name="Google Shape;4531;p107">
              <a:extLst>
                <a:ext uri="{FF2B5EF4-FFF2-40B4-BE49-F238E27FC236}">
                  <a16:creationId xmlns:a16="http://schemas.microsoft.com/office/drawing/2014/main" id="{2F25EAC7-DE9C-4BC1-BF73-E44987B635D2}"/>
                </a:ext>
              </a:extLst>
            </p:cNvPr>
            <p:cNvSpPr txBox="1"/>
            <p:nvPr/>
          </p:nvSpPr>
          <p:spPr>
            <a:xfrm>
              <a:off x="454886" y="2017291"/>
              <a:ext cx="6859228" cy="15388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Detailed information about the activities, achievements, challenges and score for pillars are captured in the tables below.</a:t>
              </a:r>
              <a:endParaRPr sz="1000" b="0" i="0" u="none" strike="noStrike" cap="none">
                <a:solidFill>
                  <a:srgbClr val="000000"/>
                </a:solidFill>
                <a:latin typeface="Arial"/>
                <a:ea typeface="Arial"/>
                <a:cs typeface="Arial"/>
                <a:sym typeface="Arial"/>
              </a:endParaRPr>
            </a:p>
          </p:txBody>
        </p:sp>
        <p:grpSp>
          <p:nvGrpSpPr>
            <p:cNvPr id="16" name="Google Shape;4532;p107">
              <a:extLst>
                <a:ext uri="{FF2B5EF4-FFF2-40B4-BE49-F238E27FC236}">
                  <a16:creationId xmlns:a16="http://schemas.microsoft.com/office/drawing/2014/main" id="{B19D7B4B-64E7-4136-86ED-AFD044937B6D}"/>
                </a:ext>
              </a:extLst>
            </p:cNvPr>
            <p:cNvGrpSpPr/>
            <p:nvPr/>
          </p:nvGrpSpPr>
          <p:grpSpPr>
            <a:xfrm>
              <a:off x="312508" y="1647493"/>
              <a:ext cx="6859228" cy="319421"/>
              <a:chOff x="312508" y="4545817"/>
              <a:chExt cx="7001606" cy="319421"/>
            </a:xfrm>
          </p:grpSpPr>
          <p:sp>
            <p:nvSpPr>
              <p:cNvPr id="17" name="Google Shape;4533;p107">
                <a:extLst>
                  <a:ext uri="{FF2B5EF4-FFF2-40B4-BE49-F238E27FC236}">
                    <a16:creationId xmlns:a16="http://schemas.microsoft.com/office/drawing/2014/main" id="{AE130124-942C-41CF-93E8-CE53C0D57A1C}"/>
                  </a:ext>
                </a:extLst>
              </p:cNvPr>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18" name="Google Shape;4534;p107">
                <a:extLst>
                  <a:ext uri="{FF2B5EF4-FFF2-40B4-BE49-F238E27FC236}">
                    <a16:creationId xmlns:a16="http://schemas.microsoft.com/office/drawing/2014/main" id="{06610683-6868-4250-8A9D-1CFEA53A6F44}"/>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Pillar Reports and Score Cards</a:t>
                </a:r>
                <a:endParaRPr sz="1000" b="1" i="0" u="none" strike="noStrike" cap="none" dirty="0">
                  <a:solidFill>
                    <a:srgbClr val="000000"/>
                  </a:solidFill>
                  <a:latin typeface="Arial"/>
                  <a:ea typeface="Arial"/>
                  <a:cs typeface="Arial"/>
                  <a:sym typeface="Arial"/>
                </a:endParaRPr>
              </a:p>
            </p:txBody>
          </p:sp>
          <p:cxnSp>
            <p:nvCxnSpPr>
              <p:cNvPr id="19" name="Google Shape;4535;p107">
                <a:extLst>
                  <a:ext uri="{FF2B5EF4-FFF2-40B4-BE49-F238E27FC236}">
                    <a16:creationId xmlns:a16="http://schemas.microsoft.com/office/drawing/2014/main" id="{58A41B06-F131-4C2B-9E3B-63E7E6F57356}"/>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grpSp>
        <p:nvGrpSpPr>
          <p:cNvPr id="3" name="Group 2">
            <a:extLst>
              <a:ext uri="{FF2B5EF4-FFF2-40B4-BE49-F238E27FC236}">
                <a16:creationId xmlns:a16="http://schemas.microsoft.com/office/drawing/2014/main" id="{1C2CDEFC-FA9A-444B-872A-4B04C1479902}"/>
              </a:ext>
            </a:extLst>
          </p:cNvPr>
          <p:cNvGrpSpPr/>
          <p:nvPr/>
        </p:nvGrpSpPr>
        <p:grpSpPr>
          <a:xfrm>
            <a:off x="424078" y="2248823"/>
            <a:ext cx="6864613" cy="7503128"/>
            <a:chOff x="424078" y="2248823"/>
            <a:chExt cx="6864610" cy="7503128"/>
          </a:xfrm>
        </p:grpSpPr>
        <p:graphicFrame>
          <p:nvGraphicFramePr>
            <p:cNvPr id="4824" name="Google Shape;4824;p124"/>
            <p:cNvGraphicFramePr/>
            <p:nvPr>
              <p:extLst>
                <p:ext uri="{D42A27DB-BD31-4B8C-83A1-F6EECF244321}">
                  <p14:modId xmlns:p14="http://schemas.microsoft.com/office/powerpoint/2010/main" val="788536694"/>
                </p:ext>
              </p:extLst>
            </p:nvPr>
          </p:nvGraphicFramePr>
          <p:xfrm>
            <a:off x="429466" y="2248823"/>
            <a:ext cx="6859222" cy="5590884"/>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03477">
                  <a:tc>
                    <a:txBody>
                      <a:bodyPr/>
                      <a:lstStyle/>
                      <a:p>
                        <a:pPr marL="0" marR="0" lvl="0" indent="0" algn="ctr" rtl="0">
                          <a:lnSpc>
                            <a:spcPct val="117000"/>
                          </a:lnSpc>
                          <a:spcBef>
                            <a:spcPts val="0"/>
                          </a:spcBef>
                          <a:spcAft>
                            <a:spcPts val="0"/>
                          </a:spcAft>
                          <a:buNone/>
                        </a:pPr>
                        <a:r>
                          <a:rPr lang="en-US" sz="996" b="1" i="0">
                            <a:solidFill>
                              <a:schemeClr val="lt1"/>
                            </a:solidFill>
                            <a:latin typeface="Arial"/>
                            <a:ea typeface="Arial"/>
                            <a:cs typeface="Arial"/>
                            <a:sym typeface="Arial"/>
                          </a:rPr>
                          <a:t>CASE MANAGEMENT</a:t>
                        </a:r>
                        <a:endParaRPr sz="1000" i="0">
                          <a:solidFill>
                            <a:schemeClr val="lt1"/>
                          </a:solidFill>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219068">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Lead: Dr. Bimpe Adebiyi</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56476">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Overview:</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1405839">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The Pillar was established in March 2020 with the aim of reducing the morbidity and mortality rates associated with COVID-19 through early diagnosis, timely evacuation and treatment of confirmed cases in line with leading practices globally.</a:t>
                        </a:r>
                        <a:endParaRPr sz="1000">
                          <a:latin typeface="Arial"/>
                          <a:ea typeface="Arial"/>
                          <a:cs typeface="Arial"/>
                          <a:sym typeface="Arial"/>
                        </a:endParaRPr>
                      </a:p>
                      <a:p>
                        <a:pPr marL="0" marR="0" lvl="0" indent="0" algn="l" rtl="0">
                          <a:lnSpc>
                            <a:spcPct val="117000"/>
                          </a:lnSpc>
                          <a:spcBef>
                            <a:spcPts val="600"/>
                          </a:spcBef>
                          <a:spcAft>
                            <a:spcPts val="0"/>
                          </a:spcAft>
                          <a:buNone/>
                        </a:pPr>
                        <a:r>
                          <a:rPr lang="en-US" sz="1000">
                            <a:latin typeface="Arial"/>
                            <a:ea typeface="Arial"/>
                            <a:cs typeface="Arial"/>
                            <a:sym typeface="Arial"/>
                          </a:rPr>
                          <a:t>In achieving its aim, the pillar </a:t>
                        </a:r>
                        <a:r>
                          <a:rPr lang="en-US" sz="1000">
                            <a:solidFill>
                              <a:srgbClr val="000000"/>
                            </a:solidFill>
                            <a:latin typeface="Arial"/>
                            <a:ea typeface="Arial"/>
                            <a:cs typeface="Arial"/>
                            <a:sym typeface="Arial"/>
                          </a:rPr>
                          <a:t>developed guidelines, standard operating procedures, and protocols for clinicians. It also ensured that confirmed cases were effectively managed through clinical support and the provision of advisory.</a:t>
                        </a:r>
                        <a:endParaRPr sz="1000">
                          <a:latin typeface="Arial"/>
                          <a:ea typeface="Arial"/>
                          <a:cs typeface="Arial"/>
                          <a:sym typeface="Arial"/>
                        </a:endParaRPr>
                      </a:p>
                      <a:p>
                        <a:pPr marL="0" marR="0" lvl="0" indent="0" algn="l" rtl="0">
                          <a:lnSpc>
                            <a:spcPct val="117000"/>
                          </a:lnSpc>
                          <a:spcBef>
                            <a:spcPts val="600"/>
                          </a:spcBef>
                          <a:spcAft>
                            <a:spcPts val="0"/>
                          </a:spcAft>
                          <a:buNone/>
                        </a:pPr>
                        <a:r>
                          <a:rPr lang="en-US" sz="1000">
                            <a:solidFill>
                              <a:srgbClr val="000000"/>
                            </a:solidFill>
                            <a:latin typeface="Arial"/>
                            <a:ea typeface="Arial"/>
                            <a:cs typeface="Arial"/>
                            <a:sym typeface="Arial"/>
                          </a:rPr>
                          <a:t>It also provided routine health services in addition to strengthening the referral system, data management reporting.</a:t>
                        </a:r>
                        <a:endParaRPr sz="1000">
                          <a:latin typeface="Arial"/>
                          <a:ea typeface="Arial"/>
                          <a:cs typeface="Arial"/>
                          <a:sym typeface="Arial"/>
                        </a:endParaRPr>
                      </a:p>
                      <a:p>
                        <a:pPr marL="0" marR="0" lvl="0" indent="0" algn="l" rtl="0">
                          <a:lnSpc>
                            <a:spcPct val="117000"/>
                          </a:lnSpc>
                          <a:spcBef>
                            <a:spcPts val="600"/>
                          </a:spcBef>
                          <a:spcAft>
                            <a:spcPts val="0"/>
                          </a:spcAft>
                          <a:buNone/>
                        </a:pPr>
                        <a:r>
                          <a:rPr lang="en-US" sz="1000">
                            <a:latin typeface="Arial"/>
                            <a:ea typeface="Arial"/>
                            <a:cs typeface="Arial"/>
                            <a:sym typeface="Arial"/>
                          </a:rPr>
                          <a:t>The pillar was coordinated by the Department of Hospital Services in the Federal Ministry of Health.</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65883">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Objectives:</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4"/>
                    </a:ext>
                  </a:extLst>
                </a:tr>
                <a:tr h="2998337">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To decrease the rate of community transmission through effective case management</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To build the capacity of frontline health workers in diagnosing and managing confirmed cases through trainings conducted in collaboration with partners (e.g. CHAI, UNICEF, WHO and CDC).</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To decrease morbidity and mortality rates through the introduction of psychosocial and palliative care models especially in level 3 Isolation/Treatment </a:t>
                        </a:r>
                        <a:r>
                          <a:rPr lang="en-US" sz="1000" dirty="0" err="1">
                            <a:latin typeface="Arial"/>
                            <a:ea typeface="Arial"/>
                            <a:cs typeface="Arial"/>
                            <a:sym typeface="Arial"/>
                          </a:rPr>
                          <a:t>centres</a:t>
                        </a:r>
                        <a:r>
                          <a:rPr lang="en-US" sz="1000" dirty="0">
                            <a:latin typeface="Arial"/>
                            <a:ea typeface="Arial"/>
                            <a:cs typeface="Arial"/>
                            <a:sym typeface="Arial"/>
                          </a:rPr>
                          <a:t> located in Federal Tertiary Health Institutions (FTHIs)   </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To curtail the spread of the pandemic by collaborating with the National Ambulance Transport System for COVID 19 response to promptly transfer confirmed cases to Isolation/Treatment </a:t>
                        </a:r>
                        <a:r>
                          <a:rPr lang="en-US" sz="1000" dirty="0" err="1">
                            <a:latin typeface="Arial"/>
                            <a:ea typeface="Arial"/>
                            <a:cs typeface="Arial"/>
                            <a:sym typeface="Arial"/>
                          </a:rPr>
                          <a:t>centres</a:t>
                        </a:r>
                        <a:r>
                          <a:rPr lang="en-US" sz="1000" dirty="0">
                            <a:latin typeface="Arial"/>
                            <a:ea typeface="Arial"/>
                            <a:cs typeface="Arial"/>
                            <a:sym typeface="Arial"/>
                          </a:rPr>
                          <a:t> through an efficient and effective evacuation plan or to ensure that patients who meet select criteria are placed under home based care treatment</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To optimize inter-level Isolation/treatment referral system through collaborative mechanisms involving movement from point of testing to COVID-19 Isolation/Treatment Centers</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To strengthen the capability of the Nigeria health system using the Federal Tertiary Health Institutions to adapt to the changing needs of the Nigerian population and preparing the FTHIs to build capacity and readiness in responding in the event of future outbreak</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To collaborate with the states to ensure sustainable repositioning of the health sector through infrastructure upgrade and human resource for health across the 36 States &amp; FCT</a:t>
                        </a:r>
                        <a:endParaRPr sz="100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56476">
                  <a:tc>
                    <a:txBody>
                      <a:bodyPr/>
                      <a:lstStyle/>
                      <a:p>
                        <a:pPr marL="0" marR="0" lvl="0" indent="0" algn="l" rtl="0">
                          <a:lnSpc>
                            <a:spcPct val="117000"/>
                          </a:lnSpc>
                          <a:spcBef>
                            <a:spcPts val="0"/>
                          </a:spcBef>
                          <a:spcAft>
                            <a:spcPts val="0"/>
                          </a:spcAft>
                          <a:buNone/>
                        </a:pPr>
                        <a:r>
                          <a:rPr lang="en-US" sz="1000" b="1" i="1" dirty="0">
                            <a:solidFill>
                              <a:srgbClr val="FFFFFF"/>
                            </a:solidFill>
                            <a:latin typeface="Arial"/>
                            <a:ea typeface="Arial"/>
                            <a:cs typeface="Arial"/>
                            <a:sym typeface="Arial"/>
                          </a:rPr>
                          <a:t>Pillar Approach to Response:</a:t>
                        </a:r>
                        <a:endParaRPr sz="850" i="1"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6"/>
                    </a:ext>
                  </a:extLst>
                </a:tr>
              </a:tbl>
            </a:graphicData>
          </a:graphic>
        </p:graphicFrame>
        <p:sp>
          <p:nvSpPr>
            <p:cNvPr id="2" name="TextBox 1">
              <a:extLst>
                <a:ext uri="{FF2B5EF4-FFF2-40B4-BE49-F238E27FC236}">
                  <a16:creationId xmlns:a16="http://schemas.microsoft.com/office/drawing/2014/main" id="{39504241-8E44-457F-9E51-6CED580F1498}"/>
                </a:ext>
              </a:extLst>
            </p:cNvPr>
            <p:cNvSpPr txBox="1"/>
            <p:nvPr/>
          </p:nvSpPr>
          <p:spPr>
            <a:xfrm>
              <a:off x="424078" y="7850340"/>
              <a:ext cx="6859225" cy="1901611"/>
            </a:xfrm>
            <a:prstGeom prst="rect">
              <a:avLst/>
            </a:prstGeom>
            <a:noFill/>
            <a:ln w="19050">
              <a:solidFill>
                <a:schemeClr val="tx1">
                  <a:lumMod val="95000"/>
                  <a:lumOff val="5000"/>
                </a:schemeClr>
              </a:solidFill>
            </a:ln>
          </p:spPr>
          <p:txBody>
            <a:bodyPr wrap="square" rtlCol="0">
              <a:spAutoFit/>
            </a:bodyPr>
            <a:lstStyle/>
            <a:p>
              <a:pPr marL="342900" lvl="0" indent="-342900">
                <a:lnSpc>
                  <a:spcPct val="117000"/>
                </a:lnSpc>
                <a:buClr>
                  <a:schemeClr val="dk1"/>
                </a:buClr>
                <a:buSzPts val="1000"/>
                <a:buFont typeface="Noto Sans Symbols"/>
                <a:buChar char="•"/>
              </a:pPr>
              <a:r>
                <a:rPr lang="en-US" sz="1000" dirty="0"/>
                <a:t>The pillar developed and published protocols which were constantly reviewed. The protocols covered the following areas:</a:t>
              </a:r>
            </a:p>
            <a:p>
              <a:pPr marL="627063" lvl="0" indent="-287338">
                <a:lnSpc>
                  <a:spcPct val="117000"/>
                </a:lnSpc>
                <a:spcBef>
                  <a:spcPts val="600"/>
                </a:spcBef>
                <a:buClr>
                  <a:schemeClr val="dk1"/>
                </a:buClr>
                <a:buSzPts val="1000"/>
                <a:buFont typeface="Courier New"/>
                <a:buChar char="o"/>
              </a:pPr>
              <a:r>
                <a:rPr lang="en-US" sz="1000" dirty="0"/>
                <a:t>Assessment and Accreditation</a:t>
              </a:r>
            </a:p>
            <a:p>
              <a:pPr marL="627063" lvl="0" indent="-287338">
                <a:lnSpc>
                  <a:spcPct val="117000"/>
                </a:lnSpc>
                <a:spcBef>
                  <a:spcPts val="600"/>
                </a:spcBef>
                <a:buClr>
                  <a:schemeClr val="dk1"/>
                </a:buClr>
                <a:buSzPts val="1000"/>
                <a:buFont typeface="Courier New"/>
                <a:buChar char="o"/>
              </a:pPr>
              <a:r>
                <a:rPr lang="en-US" sz="1000" dirty="0"/>
                <a:t>Training</a:t>
              </a:r>
            </a:p>
            <a:p>
              <a:pPr marL="627063" lvl="0" indent="-287338">
                <a:lnSpc>
                  <a:spcPct val="117000"/>
                </a:lnSpc>
                <a:spcBef>
                  <a:spcPts val="600"/>
                </a:spcBef>
                <a:buClr>
                  <a:schemeClr val="dk1"/>
                </a:buClr>
                <a:buSzPts val="1000"/>
                <a:buFont typeface="Courier New"/>
                <a:buChar char="o"/>
              </a:pPr>
              <a:r>
                <a:rPr lang="en-US" sz="1000" dirty="0"/>
                <a:t>Treatment guidelines</a:t>
              </a:r>
            </a:p>
            <a:p>
              <a:pPr marL="342900" lvl="0" indent="-342900">
                <a:lnSpc>
                  <a:spcPct val="117000"/>
                </a:lnSpc>
                <a:spcBef>
                  <a:spcPts val="600"/>
                </a:spcBef>
                <a:buClr>
                  <a:schemeClr val="dk1"/>
                </a:buClr>
                <a:buSzPts val="1000"/>
                <a:buFont typeface="Noto Sans Symbols"/>
                <a:buChar char="o"/>
              </a:pPr>
              <a:r>
                <a:rPr lang="en-US" sz="1000" dirty="0"/>
                <a:t>The response was also state led and each State Emergency Operations Centre had a Case Management Pillar</a:t>
              </a:r>
            </a:p>
            <a:p>
              <a:pPr marL="342900" lvl="0" indent="-342900">
                <a:lnSpc>
                  <a:spcPct val="117000"/>
                </a:lnSpc>
                <a:spcBef>
                  <a:spcPts val="600"/>
                </a:spcBef>
                <a:buClr>
                  <a:schemeClr val="dk1"/>
                </a:buClr>
                <a:buSzPts val="1000"/>
                <a:buFont typeface="Noto Sans Symbols"/>
                <a:buChar char="o"/>
              </a:pPr>
              <a:r>
                <a:rPr lang="en-US" sz="1000" dirty="0"/>
                <a:t>The pillar collaborated with the state Epidemiologist and the Ambulance team to ensure evacuation of confirmed cases to treatment </a:t>
              </a:r>
              <a:r>
                <a:rPr lang="en-US" sz="1000" dirty="0" err="1"/>
                <a:t>centres</a:t>
              </a:r>
              <a:r>
                <a:rPr lang="en-US" sz="1000" dirty="0"/>
                <a:t> </a:t>
              </a:r>
            </a:p>
          </p:txBody>
        </p:sp>
      </p:gr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Shape 4830"/>
        <p:cNvGrpSpPr/>
        <p:nvPr/>
      </p:nvGrpSpPr>
      <p:grpSpPr>
        <a:xfrm>
          <a:off x="0" y="0"/>
          <a:ext cx="0" cy="0"/>
          <a:chOff x="0" y="0"/>
          <a:chExt cx="0" cy="0"/>
        </a:xfrm>
      </p:grpSpPr>
      <p:sp>
        <p:nvSpPr>
          <p:cNvPr id="4831" name="Google Shape;4831;p12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110</a:t>
            </a:fld>
            <a:endParaRPr sz="500" b="0" i="0" u="none" strike="noStrike" cap="none">
              <a:solidFill>
                <a:srgbClr val="161616"/>
              </a:solidFill>
              <a:latin typeface="Arial"/>
              <a:ea typeface="Arial"/>
              <a:cs typeface="Arial"/>
              <a:sym typeface="Arial"/>
            </a:endParaRPr>
          </a:p>
        </p:txBody>
      </p:sp>
      <p:grpSp>
        <p:nvGrpSpPr>
          <p:cNvPr id="4832" name="Google Shape;4832;p125"/>
          <p:cNvGrpSpPr/>
          <p:nvPr/>
        </p:nvGrpSpPr>
        <p:grpSpPr>
          <a:xfrm>
            <a:off x="0" y="0"/>
            <a:ext cx="7589838" cy="1343607"/>
            <a:chOff x="0" y="0"/>
            <a:chExt cx="7589838" cy="1343607"/>
          </a:xfrm>
        </p:grpSpPr>
        <p:pic>
          <p:nvPicPr>
            <p:cNvPr id="4833" name="Google Shape;4833;p12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834" name="Google Shape;4834;p12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835" name="Google Shape;4835;p12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836" name="Google Shape;4836;p12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837" name="Google Shape;4837;p125"/>
          <p:cNvGrpSpPr/>
          <p:nvPr/>
        </p:nvGrpSpPr>
        <p:grpSpPr>
          <a:xfrm>
            <a:off x="1269075" y="3380795"/>
            <a:ext cx="0" cy="0"/>
            <a:chOff x="1269075" y="3380795"/>
            <a:chExt cx="0" cy="0"/>
          </a:xfrm>
        </p:grpSpPr>
        <p:cxnSp>
          <p:nvCxnSpPr>
            <p:cNvPr id="4838" name="Google Shape;4838;p125"/>
            <p:cNvCxnSpPr/>
            <p:nvPr/>
          </p:nvCxnSpPr>
          <p:spPr>
            <a:xfrm>
              <a:off x="1269075" y="3380795"/>
              <a:ext cx="0" cy="0"/>
            </a:xfrm>
            <a:prstGeom prst="straightConnector1">
              <a:avLst/>
            </a:prstGeom>
            <a:noFill/>
            <a:ln>
              <a:noFill/>
            </a:ln>
          </p:spPr>
        </p:cxnSp>
        <p:cxnSp>
          <p:nvCxnSpPr>
            <p:cNvPr id="4839" name="Google Shape;4839;p125"/>
            <p:cNvCxnSpPr/>
            <p:nvPr/>
          </p:nvCxnSpPr>
          <p:spPr>
            <a:xfrm>
              <a:off x="1269075" y="3380795"/>
              <a:ext cx="0" cy="0"/>
            </a:xfrm>
            <a:prstGeom prst="straightConnector1">
              <a:avLst/>
            </a:prstGeom>
            <a:noFill/>
            <a:ln>
              <a:noFill/>
            </a:ln>
          </p:spPr>
        </p:cxnSp>
      </p:grpSp>
      <p:sp>
        <p:nvSpPr>
          <p:cNvPr id="4840" name="Google Shape;4840;p12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841" name="Google Shape;4841;p125"/>
          <p:cNvGraphicFramePr/>
          <p:nvPr>
            <p:extLst>
              <p:ext uri="{D42A27DB-BD31-4B8C-83A1-F6EECF244321}">
                <p14:modId xmlns:p14="http://schemas.microsoft.com/office/powerpoint/2010/main" val="22581164"/>
              </p:ext>
            </p:extLst>
          </p:nvPr>
        </p:nvGraphicFramePr>
        <p:xfrm>
          <a:off x="312507" y="1463838"/>
          <a:ext cx="6859225" cy="8476552"/>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621636">
                <a:tc>
                  <a:txBody>
                    <a:bodyPr/>
                    <a:lstStyle/>
                    <a:p>
                      <a:pPr marL="342900" marR="0" lvl="0" indent="-342900" algn="l" rtl="0">
                        <a:lnSpc>
                          <a:spcPct val="117000"/>
                        </a:lnSpc>
                        <a:spcBef>
                          <a:spcPts val="0"/>
                        </a:spcBef>
                        <a:spcAft>
                          <a:spcPts val="0"/>
                        </a:spcAft>
                        <a:buClr>
                          <a:schemeClr val="dk1"/>
                        </a:buClr>
                        <a:buSzPts val="1000"/>
                        <a:buFont typeface="Noto Sans Symbols"/>
                        <a:buChar char="•"/>
                      </a:pPr>
                      <a:endParaRPr lang="en-US" sz="1000" dirty="0">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Department of Hospital Services, Federal Ministry of Health </a:t>
                      </a:r>
                      <a:endParaRPr lang="en-US" sz="850" dirty="0">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Nigeria Centre for Disease Control (NCDC)</a:t>
                      </a:r>
                    </a:p>
                    <a:p>
                      <a:pPr marL="342900" marR="0" lvl="0" indent="-342900" algn="l" rtl="0">
                        <a:lnSpc>
                          <a:spcPct val="100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National Primary Health Care Development Agency (NPHCDA)</a:t>
                      </a:r>
                      <a:endParaRPr lang="en-US" sz="1000" dirty="0"/>
                    </a:p>
                    <a:p>
                      <a:pPr marL="342900" marR="0" lvl="0" indent="-342900" algn="l" rtl="0">
                        <a:lnSpc>
                          <a:spcPct val="100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22 Federal Teaching Hospitals</a:t>
                      </a:r>
                    </a:p>
                    <a:p>
                      <a:pPr marL="342900" marR="0" lvl="0" indent="-342900" algn="l" rtl="0">
                        <a:lnSpc>
                          <a:spcPct val="100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20 Federal Medical </a:t>
                      </a:r>
                      <a:r>
                        <a:rPr lang="en-US" sz="1000" dirty="0" err="1">
                          <a:latin typeface="Arial"/>
                          <a:ea typeface="Arial"/>
                          <a:cs typeface="Arial"/>
                          <a:sym typeface="Arial"/>
                        </a:rPr>
                        <a:t>Centres</a:t>
                      </a:r>
                      <a:endParaRPr sz="850" dirty="0">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36 State Ministries of Health; Health &amp; Human Services Secretariat, FCTA</a:t>
                      </a:r>
                      <a:endParaRPr sz="850" dirty="0">
                        <a:latin typeface="Arial"/>
                        <a:ea typeface="Arial"/>
                        <a:cs typeface="Arial"/>
                        <a:sym typeface="Arial"/>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162898">
                <a:tc>
                  <a:txBody>
                    <a:bodyPr/>
                    <a:lstStyle/>
                    <a:p>
                      <a:pPr marL="0" marR="0" lvl="0" indent="0" algn="l" rtl="0">
                        <a:lnSpc>
                          <a:spcPct val="117000"/>
                        </a:lnSpc>
                        <a:spcBef>
                          <a:spcPts val="0"/>
                        </a:spcBef>
                        <a:spcAft>
                          <a:spcPts val="0"/>
                        </a:spcAft>
                        <a:buNone/>
                      </a:pPr>
                      <a:r>
                        <a:rPr lang="en-US" sz="1000" b="1" i="1" dirty="0">
                          <a:solidFill>
                            <a:srgbClr val="FFFFFF"/>
                          </a:solidFill>
                          <a:latin typeface="Arial"/>
                          <a:ea typeface="Arial"/>
                          <a:cs typeface="Arial"/>
                          <a:sym typeface="Arial"/>
                        </a:rPr>
                        <a:t>Pillar Achievements</a:t>
                      </a:r>
                      <a:endParaRPr sz="1000" dirty="0">
                        <a:latin typeface="Arial"/>
                        <a:ea typeface="Arial"/>
                        <a:cs typeface="Arial"/>
                        <a:sym typeface="Arial"/>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6692018">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Developed home-based care guidelines for the management of asymptomatic to moderately symptomatic COVID-19 patients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Continuously reviewed and updated treatment guidelines. The guidelines were updated to reflect the psychosocial aspect of the disease and it was domesticated across the states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Established channels for better communication and programmatic reviews between the pillar and the Federal Ministry of Health</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Introduced Community of Practice (COP), a multidisciplinary approach using the ECHO platform. This was integrated into the Hospital Response Committee and attracted participation of all Case Managers and Health Care Workers.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 Collected patient level data backlog across states through the support of Partners for easy tracking of managed cases.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Developed a Case Management training database which captured information regarding participants and trainings conducted to ensure adequate trainings were provided and to avoid repeating the same training for previous attendees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Conducted supervision visits across the 36 states including the FCT for baseline assessment of the pillar structure and to monitor implementation of the pillar’s roadmap. This was sponsored by partners (CHAI, WHO, UNICEF, USG)</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Developed a directory of all IM and CMP leads to enhance coordination, avoid bureaucratic issues and promote emergency response </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Inaugurated the Partners Coordination Forum comprising of CHAI, WHO, USAID, UNICEF, US CDC and UMB. The team collaborated with the Department of Hospital Services of the Federal Ministry of Health to provide technical support to the pillar</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Developed partner and resource mapping to create visibility of areas where resources were required to support the pillar</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Established a workshop for the strategic teams under Case Management to review the Terms of Reference with respect to the current dynamics in the COVID-19 response</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Established the Accreditation and Training Committee which was decentralized to operate in all 36 states of the federation and the FCT</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Harnessed resources from some agencies to develop an evacuation plan of the COVID-19 response through Ambulance</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Developed an online platform for data management in collaboration with donor/partners for all isolation/treatment centers through </a:t>
                      </a:r>
                      <a:r>
                        <a:rPr lang="en-US" sz="1000" dirty="0" err="1">
                          <a:latin typeface="Arial"/>
                          <a:ea typeface="Arial"/>
                          <a:cs typeface="Arial"/>
                          <a:sym typeface="Arial"/>
                        </a:rPr>
                        <a:t>Mobenzi</a:t>
                      </a:r>
                      <a:r>
                        <a:rPr lang="en-US" sz="1000" dirty="0">
                          <a:latin typeface="Arial"/>
                          <a:ea typeface="Arial"/>
                          <a:cs typeface="Arial"/>
                          <a:sym typeface="Arial"/>
                        </a:rPr>
                        <a:t> real time and web-based platform</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sp>
        <p:nvSpPr>
          <p:cNvPr id="4842" name="Google Shape;4842;p12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2" name="TextBox 1">
            <a:extLst>
              <a:ext uri="{FF2B5EF4-FFF2-40B4-BE49-F238E27FC236}">
                <a16:creationId xmlns:a16="http://schemas.microsoft.com/office/drawing/2014/main" id="{4CC0CC1D-5D6C-4E91-8709-F9EC8477D639}"/>
              </a:ext>
            </a:extLst>
          </p:cNvPr>
          <p:cNvSpPr txBox="1"/>
          <p:nvPr/>
        </p:nvSpPr>
        <p:spPr>
          <a:xfrm>
            <a:off x="312506" y="1463839"/>
            <a:ext cx="6859225" cy="246221"/>
          </a:xfrm>
          <a:prstGeom prst="rect">
            <a:avLst/>
          </a:prstGeom>
          <a:solidFill>
            <a:schemeClr val="bg1">
              <a:lumMod val="65000"/>
            </a:schemeClr>
          </a:solidFill>
          <a:ln w="12700">
            <a:solidFill>
              <a:schemeClr val="tx1">
                <a:lumMod val="95000"/>
                <a:lumOff val="5000"/>
              </a:schemeClr>
            </a:solidFill>
          </a:ln>
        </p:spPr>
        <p:txBody>
          <a:bodyPr wrap="square" rtlCol="0">
            <a:spAutoFit/>
          </a:bodyPr>
          <a:lstStyle/>
          <a:p>
            <a:r>
              <a:rPr lang="en-US" sz="1000" b="1" i="1" dirty="0">
                <a:solidFill>
                  <a:schemeClr val="bg1"/>
                </a:solidFill>
              </a:rPr>
              <a:t>Pillar Support Agencies </a:t>
            </a: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Shape 4847"/>
        <p:cNvGrpSpPr/>
        <p:nvPr/>
      </p:nvGrpSpPr>
      <p:grpSpPr>
        <a:xfrm>
          <a:off x="0" y="0"/>
          <a:ext cx="0" cy="0"/>
          <a:chOff x="0" y="0"/>
          <a:chExt cx="0" cy="0"/>
        </a:xfrm>
      </p:grpSpPr>
      <p:sp>
        <p:nvSpPr>
          <p:cNvPr id="4848" name="Google Shape;4848;p12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111</a:t>
            </a:fld>
            <a:endParaRPr sz="500" b="0" i="0" u="none" strike="noStrike" cap="none">
              <a:solidFill>
                <a:srgbClr val="161616"/>
              </a:solidFill>
              <a:latin typeface="Arial"/>
              <a:ea typeface="Arial"/>
              <a:cs typeface="Arial"/>
              <a:sym typeface="Arial"/>
            </a:endParaRPr>
          </a:p>
        </p:txBody>
      </p:sp>
      <p:grpSp>
        <p:nvGrpSpPr>
          <p:cNvPr id="4849" name="Google Shape;4849;p126"/>
          <p:cNvGrpSpPr/>
          <p:nvPr/>
        </p:nvGrpSpPr>
        <p:grpSpPr>
          <a:xfrm>
            <a:off x="0" y="0"/>
            <a:ext cx="7589838" cy="1343607"/>
            <a:chOff x="0" y="0"/>
            <a:chExt cx="7589838" cy="1343607"/>
          </a:xfrm>
        </p:grpSpPr>
        <p:pic>
          <p:nvPicPr>
            <p:cNvPr id="4850" name="Google Shape;4850;p12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851" name="Google Shape;4851;p12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852" name="Google Shape;4852;p12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853" name="Google Shape;4853;p12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854" name="Google Shape;4854;p126"/>
          <p:cNvGrpSpPr/>
          <p:nvPr/>
        </p:nvGrpSpPr>
        <p:grpSpPr>
          <a:xfrm>
            <a:off x="1269075" y="3380795"/>
            <a:ext cx="0" cy="0"/>
            <a:chOff x="1269075" y="3380795"/>
            <a:chExt cx="0" cy="0"/>
          </a:xfrm>
        </p:grpSpPr>
        <p:cxnSp>
          <p:nvCxnSpPr>
            <p:cNvPr id="4855" name="Google Shape;4855;p126"/>
            <p:cNvCxnSpPr/>
            <p:nvPr/>
          </p:nvCxnSpPr>
          <p:spPr>
            <a:xfrm>
              <a:off x="1269075" y="3380795"/>
              <a:ext cx="0" cy="0"/>
            </a:xfrm>
            <a:prstGeom prst="straightConnector1">
              <a:avLst/>
            </a:prstGeom>
            <a:noFill/>
            <a:ln>
              <a:noFill/>
            </a:ln>
          </p:spPr>
        </p:cxnSp>
        <p:cxnSp>
          <p:nvCxnSpPr>
            <p:cNvPr id="4856" name="Google Shape;4856;p126"/>
            <p:cNvCxnSpPr/>
            <p:nvPr/>
          </p:nvCxnSpPr>
          <p:spPr>
            <a:xfrm>
              <a:off x="1269075" y="3380795"/>
              <a:ext cx="0" cy="0"/>
            </a:xfrm>
            <a:prstGeom prst="straightConnector1">
              <a:avLst/>
            </a:prstGeom>
            <a:noFill/>
            <a:ln>
              <a:noFill/>
            </a:ln>
          </p:spPr>
        </p:cxnSp>
      </p:grpSp>
      <p:sp>
        <p:nvSpPr>
          <p:cNvPr id="4857" name="Google Shape;4857;p12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
        <p:nvSpPr>
          <p:cNvPr id="4859" name="Google Shape;4859;p12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grpSp>
        <p:nvGrpSpPr>
          <p:cNvPr id="3" name="Group 2">
            <a:extLst>
              <a:ext uri="{FF2B5EF4-FFF2-40B4-BE49-F238E27FC236}">
                <a16:creationId xmlns:a16="http://schemas.microsoft.com/office/drawing/2014/main" id="{B1062FEA-865D-41EE-BC52-12F972BBFBDE}"/>
              </a:ext>
            </a:extLst>
          </p:cNvPr>
          <p:cNvGrpSpPr/>
          <p:nvPr/>
        </p:nvGrpSpPr>
        <p:grpSpPr>
          <a:xfrm>
            <a:off x="393405" y="1352476"/>
            <a:ext cx="7196433" cy="8649474"/>
            <a:chOff x="365306" y="1139822"/>
            <a:chExt cx="6790400" cy="8649474"/>
          </a:xfrm>
        </p:grpSpPr>
        <p:graphicFrame>
          <p:nvGraphicFramePr>
            <p:cNvPr id="4858" name="Google Shape;4858;p126"/>
            <p:cNvGraphicFramePr/>
            <p:nvPr>
              <p:extLst>
                <p:ext uri="{D42A27DB-BD31-4B8C-83A1-F6EECF244321}">
                  <p14:modId xmlns:p14="http://schemas.microsoft.com/office/powerpoint/2010/main" val="770804"/>
                </p:ext>
              </p:extLst>
            </p:nvPr>
          </p:nvGraphicFramePr>
          <p:xfrm>
            <a:off x="365306" y="2450135"/>
            <a:ext cx="6407276" cy="7339161"/>
          </p:xfrm>
          <a:graphic>
            <a:graphicData uri="http://schemas.openxmlformats.org/drawingml/2006/table">
              <a:tbl>
                <a:tblPr>
                  <a:noFill/>
                  <a:tableStyleId>{B3EC8D35-0D6E-4B20-94FA-5F872F7BABA5}</a:tableStyleId>
                </a:tblPr>
                <a:tblGrid>
                  <a:gridCol w="6790400">
                    <a:extLst>
                      <a:ext uri="{9D8B030D-6E8A-4147-A177-3AD203B41FA5}">
                        <a16:colId xmlns:a16="http://schemas.microsoft.com/office/drawing/2014/main" val="20000"/>
                      </a:ext>
                    </a:extLst>
                  </a:gridCol>
                </a:tblGrid>
                <a:tr h="154800">
                  <a:tc>
                    <a:txBody>
                      <a:bodyPr/>
                      <a:lstStyle/>
                      <a:p>
                        <a:pPr marL="0" marR="0" lvl="0" indent="0" algn="l" rtl="0">
                          <a:lnSpc>
                            <a:spcPct val="117000"/>
                          </a:lnSpc>
                          <a:spcBef>
                            <a:spcPts val="0"/>
                          </a:spcBef>
                          <a:spcAft>
                            <a:spcPts val="0"/>
                          </a:spcAft>
                          <a:buNone/>
                        </a:pPr>
                        <a:r>
                          <a:rPr lang="en-US" sz="1000" b="1" i="1" dirty="0">
                            <a:solidFill>
                              <a:srgbClr val="FFFFFF"/>
                            </a:solidFill>
                            <a:latin typeface="Arial"/>
                            <a:ea typeface="Arial"/>
                            <a:cs typeface="Arial"/>
                            <a:sym typeface="Arial"/>
                          </a:rPr>
                          <a:t>Key Challenges Identified</a:t>
                        </a:r>
                        <a:endParaRPr sz="850" i="1"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0"/>
                    </a:ext>
                  </a:extLst>
                </a:tr>
                <a:tr h="4358575">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Inadequate infrastructure including critical equipment and consumables (e.g., Isolation/Treatment centers, ventilators, PPE, ambulances, dialyzers, ICU beds etc.) </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 Delays in distribution and installation of procured and donated equipment across the country</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Non-compliance with all provisions of the case management guidelines across states (e.g., use of chloroquine and azithromycin for treatment)</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Low level of preparedness to deal with eventualities which may arise due to second wave of the pandemic as a result of shut down of some treatment centers, complete ease of lockdown, resumption of international flights and resumption of schools across the country</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Difficulty in enforcing compliance with social distancing and other preventive measures such as hand hygiene and wearing of masks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Increase in social menaces such as teenage pregnancies, child marriages and domestic violence in states and local governments that lacked basic infrastructure for remote schooling due to prolonged lock down measures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Delays in payment of special hazard and inducement allowance to frontline health workers in some states leading to dampened morale</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Relatively low testing levels compared with increased testing capacity</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Low compliance with daily reporting guidelines by case managers due to low level of state-wide acceptance of the dedicated online platform (</a:t>
                        </a:r>
                        <a:r>
                          <a:rPr lang="en-US" sz="1000" dirty="0" err="1">
                            <a:latin typeface="Arial"/>
                            <a:ea typeface="Arial"/>
                            <a:cs typeface="Arial"/>
                            <a:sym typeface="Arial"/>
                          </a:rPr>
                          <a:t>Mobenzi</a:t>
                        </a:r>
                        <a:r>
                          <a:rPr lang="en-US" sz="1000" dirty="0">
                            <a:latin typeface="Arial"/>
                            <a:ea typeface="Arial"/>
                            <a:cs typeface="Arial"/>
                            <a:sym typeface="Arial"/>
                          </a:rPr>
                          <a:t>) </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Inadequate testing capacity, lack of ancillary testing facilities for handling hazardous samples, limited ICU facilities (e.g. ventilators, high flow nasal cannula, BiPAP systems etc.), inadequate supply of oxygen and lack of body bags for the safe disposal of corpses.</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160550">
                  <a:tc>
                    <a:txBody>
                      <a:bodyPr/>
                      <a:lstStyle/>
                      <a:p>
                        <a:pPr marL="0" marR="0" lvl="0" indent="0" algn="l" rtl="0">
                          <a:spcBef>
                            <a:spcPts val="0"/>
                          </a:spcBef>
                          <a:spcAft>
                            <a:spcPts val="0"/>
                          </a:spcAft>
                          <a:buNone/>
                        </a:pPr>
                        <a:r>
                          <a:rPr lang="en-US" sz="1000" b="1" i="1">
                            <a:solidFill>
                              <a:srgbClr val="FFFFFF"/>
                            </a:solidFill>
                            <a:latin typeface="Arial"/>
                            <a:ea typeface="Arial"/>
                            <a:cs typeface="Arial"/>
                            <a:sym typeface="Arial"/>
                          </a:rPr>
                          <a:t>Lessons Learned</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2529475">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The level of coordination available affected the success rate of response activities.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 A unified global strategy would have bolstered response to the pandemic.</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Public health education and advocacy influenced the effectiveness of risk communication</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International collaboration through donations and knowledge sharing increased Nigeria’s capacity to respond to the pandemic.</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Existing insurance systems and policies were inadequate for health workers and will require significant improvements.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Simulations and advance trainings may have increased the capacity of our health system in responding to the pandemic.</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The level of accountability of stakeholders in the health delivery system affected trust and inclusive decision making.</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The use of robots and artificial intelligence would have strengthened response to the pandemic.</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bl>
            </a:graphicData>
          </a:graphic>
        </p:graphicFrame>
        <p:sp>
          <p:nvSpPr>
            <p:cNvPr id="2" name="Rectangle 1">
              <a:extLst>
                <a:ext uri="{FF2B5EF4-FFF2-40B4-BE49-F238E27FC236}">
                  <a16:creationId xmlns:a16="http://schemas.microsoft.com/office/drawing/2014/main" id="{16825E02-9297-4067-B84C-0FB1B495310D}"/>
                </a:ext>
              </a:extLst>
            </p:cNvPr>
            <p:cNvSpPr/>
            <p:nvPr/>
          </p:nvSpPr>
          <p:spPr>
            <a:xfrm>
              <a:off x="365306" y="1139822"/>
              <a:ext cx="6790400" cy="1310680"/>
            </a:xfrm>
            <a:prstGeom prst="rect">
              <a:avLst/>
            </a:prstGeom>
          </p:spPr>
          <p:txBody>
            <a:bodyPr wrap="square">
              <a:spAutoFit/>
            </a:bodyPr>
            <a:lstStyle/>
            <a:p>
              <a:pPr marL="342900" lvl="0" indent="-342900">
                <a:lnSpc>
                  <a:spcPct val="117000"/>
                </a:lnSpc>
                <a:spcBef>
                  <a:spcPts val="600"/>
                </a:spcBef>
                <a:buClr>
                  <a:schemeClr val="dk1"/>
                </a:buClr>
                <a:buSzPts val="1000"/>
                <a:buFont typeface="Noto Sans Symbols"/>
                <a:buChar char="•"/>
              </a:pPr>
              <a:r>
                <a:rPr lang="en-US" sz="1000" dirty="0"/>
                <a:t>Conducted trainings in collaboration with NCDC for health workers working in the isolation/treatment </a:t>
              </a:r>
              <a:r>
                <a:rPr lang="en-US" sz="1000" dirty="0" err="1"/>
                <a:t>centres</a:t>
              </a:r>
              <a:r>
                <a:rPr lang="en-US" sz="1000" dirty="0"/>
                <a:t> on infection, prevention and control (IPC), ambulance and emergency operations as well as case management </a:t>
              </a:r>
            </a:p>
            <a:p>
              <a:pPr marL="342900" lvl="0" indent="-342900">
                <a:lnSpc>
                  <a:spcPct val="117000"/>
                </a:lnSpc>
                <a:spcBef>
                  <a:spcPts val="600"/>
                </a:spcBef>
                <a:buClr>
                  <a:schemeClr val="dk1"/>
                </a:buClr>
                <a:buSzPts val="1000"/>
                <a:buFont typeface="Noto Sans Symbols"/>
                <a:buChar char="•"/>
              </a:pPr>
              <a:r>
                <a:rPr lang="en-US" sz="1000" dirty="0"/>
                <a:t>Established a Rapid Response Communication Channel via WhatsApp for daily update from CMDs and MDs of all FTHIs responsible for level 3 Isolation/Treatment </a:t>
              </a:r>
              <a:r>
                <a:rPr lang="en-US" sz="1000" dirty="0" err="1"/>
                <a:t>Centres</a:t>
              </a:r>
              <a:endParaRPr lang="en-US" sz="1000" dirty="0"/>
            </a:p>
            <a:p>
              <a:pPr marL="342900" lvl="0" indent="-342900">
                <a:lnSpc>
                  <a:spcPct val="117000"/>
                </a:lnSpc>
                <a:spcBef>
                  <a:spcPts val="600"/>
                </a:spcBef>
                <a:buClr>
                  <a:schemeClr val="dk1"/>
                </a:buClr>
                <a:buSzPts val="1000"/>
                <a:buFont typeface="Noto Sans Symbols"/>
                <a:buChar char="•"/>
              </a:pPr>
              <a:r>
                <a:rPr lang="en-US" sz="1000" dirty="0"/>
                <a:t>Engaged the public on effective ways of preventing and controlling the pandemic through the media interviews on Nigerian Television Authority (NTA) and Radio Nigerian </a:t>
              </a:r>
              <a:r>
                <a:rPr lang="en-US" sz="1000" dirty="0" err="1"/>
                <a:t>programmes</a:t>
              </a:r>
              <a:endParaRPr lang="en-US" sz="1000" dirty="0"/>
            </a:p>
          </p:txBody>
        </p:sp>
      </p:grpSp>
      <p:sp>
        <p:nvSpPr>
          <p:cNvPr id="4" name="TextBox 3">
            <a:extLst>
              <a:ext uri="{FF2B5EF4-FFF2-40B4-BE49-F238E27FC236}">
                <a16:creationId xmlns:a16="http://schemas.microsoft.com/office/drawing/2014/main" id="{8CD4B4FF-7C19-4523-BAA4-B4347D7F4B16}"/>
              </a:ext>
            </a:extLst>
          </p:cNvPr>
          <p:cNvSpPr txBox="1"/>
          <p:nvPr/>
        </p:nvSpPr>
        <p:spPr>
          <a:xfrm>
            <a:off x="393405" y="1410132"/>
            <a:ext cx="6790400" cy="1252657"/>
          </a:xfrm>
          <a:prstGeom prst="rect">
            <a:avLst/>
          </a:prstGeom>
          <a:noFill/>
          <a:ln w="19050">
            <a:solidFill>
              <a:schemeClr val="tx1">
                <a:lumMod val="95000"/>
                <a:lumOff val="5000"/>
              </a:schemeClr>
            </a:solidFill>
          </a:ln>
        </p:spPr>
        <p:txBody>
          <a:bodyPr wrap="square" rtlCol="0">
            <a:spAutoFit/>
          </a:bodyPr>
          <a:lstStyle/>
          <a:p>
            <a:endParaRPr lang="en-US" dirty="0"/>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Shape 4864"/>
        <p:cNvGrpSpPr/>
        <p:nvPr/>
      </p:nvGrpSpPr>
      <p:grpSpPr>
        <a:xfrm>
          <a:off x="0" y="0"/>
          <a:ext cx="0" cy="0"/>
          <a:chOff x="0" y="0"/>
          <a:chExt cx="0" cy="0"/>
        </a:xfrm>
      </p:grpSpPr>
      <p:sp>
        <p:nvSpPr>
          <p:cNvPr id="4865" name="Google Shape;4865;p12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112</a:t>
            </a:fld>
            <a:endParaRPr sz="500" b="0" i="0" u="none" strike="noStrike" cap="none">
              <a:solidFill>
                <a:srgbClr val="161616"/>
              </a:solidFill>
              <a:latin typeface="Arial"/>
              <a:ea typeface="Arial"/>
              <a:cs typeface="Arial"/>
              <a:sym typeface="Arial"/>
            </a:endParaRPr>
          </a:p>
        </p:txBody>
      </p:sp>
      <p:grpSp>
        <p:nvGrpSpPr>
          <p:cNvPr id="4866" name="Google Shape;4866;p127"/>
          <p:cNvGrpSpPr/>
          <p:nvPr/>
        </p:nvGrpSpPr>
        <p:grpSpPr>
          <a:xfrm>
            <a:off x="0" y="0"/>
            <a:ext cx="7589838" cy="1343607"/>
            <a:chOff x="0" y="0"/>
            <a:chExt cx="7589838" cy="1343607"/>
          </a:xfrm>
        </p:grpSpPr>
        <p:pic>
          <p:nvPicPr>
            <p:cNvPr id="4867" name="Google Shape;4867;p12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868" name="Google Shape;4868;p12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869" name="Google Shape;4869;p12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870" name="Google Shape;4870;p12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871" name="Google Shape;4871;p127"/>
          <p:cNvGrpSpPr/>
          <p:nvPr/>
        </p:nvGrpSpPr>
        <p:grpSpPr>
          <a:xfrm>
            <a:off x="1269075" y="3380795"/>
            <a:ext cx="0" cy="0"/>
            <a:chOff x="1269075" y="3380795"/>
            <a:chExt cx="0" cy="0"/>
          </a:xfrm>
        </p:grpSpPr>
        <p:cxnSp>
          <p:nvCxnSpPr>
            <p:cNvPr id="4872" name="Google Shape;4872;p127"/>
            <p:cNvCxnSpPr/>
            <p:nvPr/>
          </p:nvCxnSpPr>
          <p:spPr>
            <a:xfrm>
              <a:off x="1269075" y="3380795"/>
              <a:ext cx="0" cy="0"/>
            </a:xfrm>
            <a:prstGeom prst="straightConnector1">
              <a:avLst/>
            </a:prstGeom>
            <a:noFill/>
            <a:ln>
              <a:noFill/>
            </a:ln>
          </p:spPr>
        </p:cxnSp>
        <p:cxnSp>
          <p:nvCxnSpPr>
            <p:cNvPr id="4873" name="Google Shape;4873;p127"/>
            <p:cNvCxnSpPr/>
            <p:nvPr/>
          </p:nvCxnSpPr>
          <p:spPr>
            <a:xfrm>
              <a:off x="1269075" y="3380795"/>
              <a:ext cx="0" cy="0"/>
            </a:xfrm>
            <a:prstGeom prst="straightConnector1">
              <a:avLst/>
            </a:prstGeom>
            <a:noFill/>
            <a:ln>
              <a:noFill/>
            </a:ln>
          </p:spPr>
        </p:cxnSp>
      </p:grpSp>
      <p:sp>
        <p:nvSpPr>
          <p:cNvPr id="4874" name="Google Shape;4874;p12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
        <p:nvSpPr>
          <p:cNvPr id="4876" name="Google Shape;4876;p12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graphicFrame>
        <p:nvGraphicFramePr>
          <p:cNvPr id="2" name="Table 1">
            <a:extLst>
              <a:ext uri="{FF2B5EF4-FFF2-40B4-BE49-F238E27FC236}">
                <a16:creationId xmlns:a16="http://schemas.microsoft.com/office/drawing/2014/main" id="{9CEE042E-7339-4AE7-A2A6-06FF5B06C895}"/>
              </a:ext>
            </a:extLst>
          </p:cNvPr>
          <p:cNvGraphicFramePr>
            <a:graphicFrameLocks noGrp="1"/>
          </p:cNvGraphicFramePr>
          <p:nvPr>
            <p:extLst>
              <p:ext uri="{D42A27DB-BD31-4B8C-83A1-F6EECF244321}">
                <p14:modId xmlns:p14="http://schemas.microsoft.com/office/powerpoint/2010/main" val="1546391312"/>
              </p:ext>
            </p:extLst>
          </p:nvPr>
        </p:nvGraphicFramePr>
        <p:xfrm>
          <a:off x="399719" y="1739639"/>
          <a:ext cx="6790400" cy="1553210"/>
        </p:xfrm>
        <a:graphic>
          <a:graphicData uri="http://schemas.openxmlformats.org/drawingml/2006/table">
            <a:tbl>
              <a:tblPr>
                <a:noFill/>
                <a:tableStyleId>{B3EC8D35-0D6E-4B20-94FA-5F872F7BABA5}</a:tableStyleId>
              </a:tblPr>
              <a:tblGrid>
                <a:gridCol w="6790400">
                  <a:extLst>
                    <a:ext uri="{9D8B030D-6E8A-4147-A177-3AD203B41FA5}">
                      <a16:colId xmlns:a16="http://schemas.microsoft.com/office/drawing/2014/main" val="1928498574"/>
                    </a:ext>
                  </a:extLst>
                </a:gridCol>
              </a:tblGrid>
              <a:tr h="154125">
                <a:tc>
                  <a:txBody>
                    <a:bodyPr/>
                    <a:lstStyle/>
                    <a:p>
                      <a:pPr marL="0" marR="0" lvl="0" indent="0" algn="l" rtl="0">
                        <a:lnSpc>
                          <a:spcPct val="117000"/>
                        </a:lnSpc>
                        <a:spcBef>
                          <a:spcPts val="0"/>
                        </a:spcBef>
                        <a:spcAft>
                          <a:spcPts val="0"/>
                        </a:spcAft>
                        <a:buClr>
                          <a:schemeClr val="lt1"/>
                        </a:buClr>
                        <a:buSzPts val="996"/>
                        <a:buFont typeface="Noto Sans Symbols"/>
                        <a:buNone/>
                      </a:pPr>
                      <a:r>
                        <a:rPr lang="en-US" sz="996" b="1" i="1" dirty="0">
                          <a:solidFill>
                            <a:schemeClr val="lt1"/>
                          </a:solidFill>
                          <a:latin typeface="Arial"/>
                          <a:ea typeface="Arial"/>
                          <a:cs typeface="Arial"/>
                          <a:sym typeface="Arial"/>
                        </a:rPr>
                        <a:t>Recommendations for improvement</a:t>
                      </a:r>
                      <a:endParaRPr sz="850" i="1" dirty="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3118756468"/>
                  </a:ext>
                </a:extLst>
              </a:tr>
              <a:tr h="917250">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Strengthen collaboration with pillars such as the Risk Communication and Community Engagement to enlighten the public on IPC, rational use of PPE and other non-pharmaceutical measures such as wearing of face mask and basic hand hygiene</a:t>
                      </a:r>
                    </a:p>
                    <a:p>
                      <a:pPr marL="342900" marR="0" lvl="0" indent="-342900" algn="l" rtl="0">
                        <a:lnSpc>
                          <a:spcPct val="117000"/>
                        </a:lnSpc>
                        <a:spcBef>
                          <a:spcPts val="0"/>
                        </a:spcBef>
                        <a:spcAft>
                          <a:spcPts val="0"/>
                        </a:spcAft>
                        <a:buClr>
                          <a:schemeClr val="dk1"/>
                        </a:buClr>
                        <a:buSzPts val="1000"/>
                        <a:buFont typeface="Noto Sans Symbols"/>
                        <a:buChar char="•"/>
                      </a:pPr>
                      <a:r>
                        <a:rPr lang="en-US" sz="900" dirty="0">
                          <a:latin typeface="Arial"/>
                          <a:ea typeface="Arial"/>
                          <a:cs typeface="Arial"/>
                          <a:sym typeface="Arial"/>
                        </a:rPr>
                        <a:t>Strengthen data management and reporting at national and sub national levels by integrating the SORMAS and MOBENZI platforms with the National Health Management Information System</a:t>
                      </a:r>
                      <a:endParaRPr lang="en-US" sz="8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900" dirty="0">
                          <a:latin typeface="Arial"/>
                          <a:ea typeface="Arial"/>
                          <a:cs typeface="Arial"/>
                          <a:sym typeface="Arial"/>
                        </a:rPr>
                        <a:t>Foster effective and efficient management of cases by providing clinical support and advisory services to treatment centers and clinicians.</a:t>
                      </a:r>
                      <a:endParaRPr lang="en-US" sz="80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extLst>
                  <a:ext uri="{0D108BD9-81ED-4DB2-BD59-A6C34878D82A}">
                    <a16:rowId xmlns:a16="http://schemas.microsoft.com/office/drawing/2014/main" val="1296134611"/>
                  </a:ext>
                </a:extLst>
              </a:tr>
            </a:tbl>
          </a:graphicData>
        </a:graphic>
      </p:graphicFrame>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Shape 4518"/>
        <p:cNvGrpSpPr/>
        <p:nvPr/>
      </p:nvGrpSpPr>
      <p:grpSpPr>
        <a:xfrm>
          <a:off x="0" y="0"/>
          <a:ext cx="0" cy="0"/>
          <a:chOff x="0" y="0"/>
          <a:chExt cx="0" cy="0"/>
        </a:xfrm>
      </p:grpSpPr>
      <p:sp>
        <p:nvSpPr>
          <p:cNvPr id="4519" name="Google Shape;4519;p10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113</a:t>
            </a:fld>
            <a:endParaRPr sz="500" b="0" i="0" u="none" strike="noStrike" cap="none">
              <a:solidFill>
                <a:srgbClr val="161616"/>
              </a:solidFill>
              <a:latin typeface="Arial"/>
              <a:ea typeface="Arial"/>
              <a:cs typeface="Arial"/>
              <a:sym typeface="Arial"/>
            </a:endParaRPr>
          </a:p>
        </p:txBody>
      </p:sp>
      <p:sp>
        <p:nvSpPr>
          <p:cNvPr id="4520" name="Google Shape;4520;p10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4521" name="Google Shape;4521;p107"/>
          <p:cNvGrpSpPr/>
          <p:nvPr/>
        </p:nvGrpSpPr>
        <p:grpSpPr>
          <a:xfrm>
            <a:off x="0" y="0"/>
            <a:ext cx="7589838" cy="1343607"/>
            <a:chOff x="0" y="0"/>
            <a:chExt cx="7589838" cy="1343607"/>
          </a:xfrm>
        </p:grpSpPr>
        <p:pic>
          <p:nvPicPr>
            <p:cNvPr id="4522" name="Google Shape;4522;p10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523" name="Google Shape;4523;p10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524" name="Google Shape;4524;p10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525" name="Google Shape;4525;p10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526" name="Google Shape;4526;p107"/>
          <p:cNvGrpSpPr/>
          <p:nvPr/>
        </p:nvGrpSpPr>
        <p:grpSpPr>
          <a:xfrm>
            <a:off x="1269075" y="3380795"/>
            <a:ext cx="0" cy="0"/>
            <a:chOff x="1269075" y="3380795"/>
            <a:chExt cx="0" cy="0"/>
          </a:xfrm>
        </p:grpSpPr>
        <p:cxnSp>
          <p:nvCxnSpPr>
            <p:cNvPr id="4527" name="Google Shape;4527;p107"/>
            <p:cNvCxnSpPr/>
            <p:nvPr/>
          </p:nvCxnSpPr>
          <p:spPr>
            <a:xfrm>
              <a:off x="1269075" y="3380795"/>
              <a:ext cx="0" cy="0"/>
            </a:xfrm>
            <a:prstGeom prst="straightConnector1">
              <a:avLst/>
            </a:prstGeom>
            <a:noFill/>
            <a:ln>
              <a:noFill/>
            </a:ln>
          </p:spPr>
        </p:cxnSp>
        <p:cxnSp>
          <p:nvCxnSpPr>
            <p:cNvPr id="4528" name="Google Shape;4528;p107"/>
            <p:cNvCxnSpPr/>
            <p:nvPr/>
          </p:nvCxnSpPr>
          <p:spPr>
            <a:xfrm>
              <a:off x="1269075" y="3380795"/>
              <a:ext cx="0" cy="0"/>
            </a:xfrm>
            <a:prstGeom prst="straightConnector1">
              <a:avLst/>
            </a:prstGeom>
            <a:noFill/>
            <a:ln>
              <a:noFill/>
            </a:ln>
          </p:spPr>
        </p:cxnSp>
      </p:grpSp>
      <p:sp>
        <p:nvSpPr>
          <p:cNvPr id="4529" name="Google Shape;4529;p10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536" name="Google Shape;4536;p107"/>
          <p:cNvGraphicFramePr/>
          <p:nvPr/>
        </p:nvGraphicFramePr>
        <p:xfrm>
          <a:off x="253633" y="1645940"/>
          <a:ext cx="6859225" cy="7663948"/>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SURVEILLANCE AND EPIDEMIOLOGY</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just" rtl="0">
                        <a:lnSpc>
                          <a:spcPct val="117000"/>
                        </a:lnSpc>
                        <a:spcBef>
                          <a:spcPts val="0"/>
                        </a:spcBef>
                        <a:spcAft>
                          <a:spcPts val="0"/>
                        </a:spcAft>
                        <a:buNone/>
                      </a:pPr>
                      <a:r>
                        <a:rPr lang="en-US" sz="1000" b="1" i="1">
                          <a:solidFill>
                            <a:srgbClr val="FFFFFF"/>
                          </a:solidFill>
                          <a:latin typeface="Arial"/>
                          <a:ea typeface="Arial"/>
                          <a:cs typeface="Arial"/>
                          <a:sym typeface="Arial"/>
                        </a:rPr>
                        <a:t>Pillar Lead: Ms. Elsie Ilori</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Overview:</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1253925">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The Surveillance and Epidemiology Pillar was established in March 2020. The objectives of the Pillar were: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To Intensify surveillance for early detection and timely reporting of cases including community transmission of COVID-19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To support coordination of the outbreak response and roll-out strategies for effective and efficient management of the outbreak</a:t>
                      </a:r>
                      <a:endParaRPr sz="1000">
                        <a:latin typeface="Arial"/>
                        <a:ea typeface="Arial"/>
                        <a:cs typeface="Arial"/>
                        <a:sym typeface="Arial"/>
                      </a:endParaRPr>
                    </a:p>
                    <a:p>
                      <a:pPr marL="0" marR="0" lvl="0" indent="0" algn="l" rtl="0">
                        <a:lnSpc>
                          <a:spcPct val="117000"/>
                        </a:lnSpc>
                        <a:spcBef>
                          <a:spcPts val="600"/>
                        </a:spcBef>
                        <a:spcAft>
                          <a:spcPts val="0"/>
                        </a:spcAft>
                        <a:buNone/>
                      </a:pPr>
                      <a:r>
                        <a:rPr lang="en-US" sz="1000">
                          <a:latin typeface="Arial"/>
                          <a:ea typeface="Arial"/>
                          <a:cs typeface="Arial"/>
                          <a:sym typeface="Arial"/>
                        </a:rPr>
                        <a:t>The pillar was coordinated by the Federal Ministry of Health through the Nigeria Centre for Disease Control (NCDC).</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Support Agencies: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4"/>
                  </a:ext>
                </a:extLst>
              </a:tr>
              <a:tr h="2149275">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Federal Ministry of Humanitarian Affairs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Disaster Management and Social Development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National Primary Health Care Development Agency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Federal Capital Territory Authority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UNICEF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World Health Organisation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AFENET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IHVN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US CDC</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Approach to Response:</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6"/>
                  </a:ext>
                </a:extLst>
              </a:tr>
              <a:tr h="3216600">
                <a:tc>
                  <a:txBody>
                    <a:bodyPr/>
                    <a:lstStyle/>
                    <a:p>
                      <a:pPr marL="0" marR="0" lvl="0" indent="0" algn="l" rtl="0">
                        <a:lnSpc>
                          <a:spcPct val="117000"/>
                        </a:lnSpc>
                        <a:spcBef>
                          <a:spcPts val="0"/>
                        </a:spcBef>
                        <a:spcAft>
                          <a:spcPts val="0"/>
                        </a:spcAft>
                        <a:buNone/>
                      </a:pPr>
                      <a:r>
                        <a:rPr lang="en-US" sz="1000" dirty="0">
                          <a:latin typeface="Arial"/>
                          <a:ea typeface="Arial"/>
                          <a:cs typeface="Arial"/>
                          <a:sym typeface="Arial"/>
                        </a:rPr>
                        <a:t>The Pillar adopted a three-phased approach to achieving its objective:</a:t>
                      </a:r>
                      <a:endParaRPr sz="1000" dirty="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b="1" dirty="0">
                          <a:latin typeface="Arial"/>
                          <a:ea typeface="Arial"/>
                          <a:cs typeface="Arial"/>
                          <a:sym typeface="Arial"/>
                        </a:rPr>
                        <a:t>Phase 1</a:t>
                      </a:r>
                      <a:r>
                        <a:rPr lang="en-US" sz="1000" dirty="0">
                          <a:latin typeface="Arial"/>
                          <a:ea typeface="Arial"/>
                          <a:cs typeface="Arial"/>
                          <a:sym typeface="Arial"/>
                        </a:rPr>
                        <a:t> – Prevention and Preparedness  </a:t>
                      </a:r>
                      <a:endParaRPr sz="1000" dirty="0">
                        <a:latin typeface="Arial"/>
                        <a:ea typeface="Arial"/>
                        <a:cs typeface="Arial"/>
                        <a:sym typeface="Arial"/>
                      </a:endParaRPr>
                    </a:p>
                    <a:p>
                      <a:pPr marL="742950" marR="0" lvl="1" indent="-285750" algn="l" rtl="0">
                        <a:lnSpc>
                          <a:spcPct val="117000"/>
                        </a:lnSpc>
                        <a:spcBef>
                          <a:spcPts val="600"/>
                        </a:spcBef>
                        <a:spcAft>
                          <a:spcPts val="0"/>
                        </a:spcAft>
                        <a:buClr>
                          <a:schemeClr val="dk1"/>
                        </a:buClr>
                        <a:buSzPts val="1000"/>
                        <a:buFont typeface="Courier New"/>
                        <a:buChar char="o"/>
                      </a:pPr>
                      <a:r>
                        <a:rPr lang="en-US" sz="1000" u="none" strike="noStrike" cap="none" dirty="0">
                          <a:latin typeface="Arial"/>
                          <a:ea typeface="Arial"/>
                          <a:cs typeface="Arial"/>
                          <a:sym typeface="Arial"/>
                        </a:rPr>
                        <a:t>Build staff capacity and deploy trained staff to support preparedness</a:t>
                      </a:r>
                      <a:endParaRPr sz="1000" u="none" strike="noStrike" cap="none" dirty="0">
                        <a:latin typeface="Arial"/>
                        <a:ea typeface="Arial"/>
                        <a:cs typeface="Arial"/>
                        <a:sym typeface="Arial"/>
                      </a:endParaRPr>
                    </a:p>
                    <a:p>
                      <a:pPr marL="742950" marR="0" lvl="1" indent="-285750" algn="l" rtl="0">
                        <a:lnSpc>
                          <a:spcPct val="117000"/>
                        </a:lnSpc>
                        <a:spcBef>
                          <a:spcPts val="1200"/>
                        </a:spcBef>
                        <a:spcAft>
                          <a:spcPts val="0"/>
                        </a:spcAft>
                        <a:buClr>
                          <a:schemeClr val="dk1"/>
                        </a:buClr>
                        <a:buSzPts val="1000"/>
                        <a:buFont typeface="Courier New"/>
                        <a:buChar char="o"/>
                      </a:pPr>
                      <a:r>
                        <a:rPr lang="en-US" sz="1000" u="none" strike="noStrike" cap="none" dirty="0">
                          <a:latin typeface="Arial"/>
                          <a:ea typeface="Arial"/>
                          <a:cs typeface="Arial"/>
                          <a:sym typeface="Arial"/>
                        </a:rPr>
                        <a:t>Designate treatment </a:t>
                      </a:r>
                      <a:r>
                        <a:rPr lang="en-US" sz="1000" u="none" strike="noStrike" cap="none" dirty="0" err="1">
                          <a:latin typeface="Arial"/>
                          <a:ea typeface="Arial"/>
                          <a:cs typeface="Arial"/>
                          <a:sym typeface="Arial"/>
                        </a:rPr>
                        <a:t>centres</a:t>
                      </a:r>
                      <a:endParaRPr sz="1000" u="none" strike="noStrike" cap="none" dirty="0">
                        <a:latin typeface="Arial"/>
                        <a:ea typeface="Arial"/>
                        <a:cs typeface="Arial"/>
                        <a:sym typeface="Arial"/>
                      </a:endParaRPr>
                    </a:p>
                    <a:p>
                      <a:pPr marL="742950" marR="0" lvl="1" indent="-285750" algn="l" rtl="0">
                        <a:lnSpc>
                          <a:spcPct val="117000"/>
                        </a:lnSpc>
                        <a:spcBef>
                          <a:spcPts val="1200"/>
                        </a:spcBef>
                        <a:spcAft>
                          <a:spcPts val="0"/>
                        </a:spcAft>
                        <a:buClr>
                          <a:schemeClr val="dk1"/>
                        </a:buClr>
                        <a:buSzPts val="1000"/>
                        <a:buFont typeface="Courier New"/>
                        <a:buChar char="o"/>
                      </a:pPr>
                      <a:r>
                        <a:rPr lang="en-US" sz="1000" u="none" strike="noStrike" cap="none" dirty="0">
                          <a:latin typeface="Arial"/>
                          <a:ea typeface="Arial"/>
                          <a:cs typeface="Arial"/>
                          <a:sym typeface="Arial"/>
                        </a:rPr>
                        <a:t>Establish Point of Entry (PoE) surveillance</a:t>
                      </a:r>
                      <a:endParaRPr sz="1000" u="none" strike="noStrike" cap="none" dirty="0">
                        <a:latin typeface="Arial"/>
                        <a:ea typeface="Arial"/>
                        <a:cs typeface="Arial"/>
                        <a:sym typeface="Arial"/>
                      </a:endParaRPr>
                    </a:p>
                    <a:p>
                      <a:pPr marL="742950" marR="0" lvl="1" indent="-285750" algn="l" rtl="0">
                        <a:lnSpc>
                          <a:spcPct val="117000"/>
                        </a:lnSpc>
                        <a:spcBef>
                          <a:spcPts val="1200"/>
                        </a:spcBef>
                        <a:spcAft>
                          <a:spcPts val="0"/>
                        </a:spcAft>
                        <a:buClr>
                          <a:schemeClr val="dk1"/>
                        </a:buClr>
                        <a:buSzPts val="1000"/>
                        <a:buFont typeface="Courier New"/>
                        <a:buChar char="o"/>
                      </a:pPr>
                      <a:r>
                        <a:rPr lang="en-US" sz="1000" u="none" strike="noStrike" cap="none" dirty="0">
                          <a:latin typeface="Arial"/>
                          <a:ea typeface="Arial"/>
                          <a:cs typeface="Arial"/>
                          <a:sym typeface="Arial"/>
                        </a:rPr>
                        <a:t>Facilitate multi-stakeholder simulation exercise</a:t>
                      </a:r>
                      <a:endParaRPr sz="1000" u="none" strike="noStrike" cap="none" dirty="0">
                        <a:latin typeface="Arial"/>
                        <a:ea typeface="Arial"/>
                        <a:cs typeface="Arial"/>
                        <a:sym typeface="Arial"/>
                      </a:endParaRPr>
                    </a:p>
                    <a:p>
                      <a:pPr marL="742950" marR="0" lvl="1" indent="-285750" algn="l" rtl="0">
                        <a:lnSpc>
                          <a:spcPct val="117000"/>
                        </a:lnSpc>
                        <a:spcBef>
                          <a:spcPts val="1200"/>
                        </a:spcBef>
                        <a:spcAft>
                          <a:spcPts val="0"/>
                        </a:spcAft>
                        <a:buClr>
                          <a:schemeClr val="dk1"/>
                        </a:buClr>
                        <a:buSzPts val="1000"/>
                        <a:buFont typeface="Courier New"/>
                        <a:buChar char="o"/>
                      </a:pPr>
                      <a:r>
                        <a:rPr lang="en-US" sz="1000" u="none" strike="noStrike" cap="none" dirty="0">
                          <a:latin typeface="Arial"/>
                          <a:ea typeface="Arial"/>
                          <a:cs typeface="Arial"/>
                          <a:sym typeface="Arial"/>
                        </a:rPr>
                        <a:t>Develop guidelines and data collection tools</a:t>
                      </a:r>
                      <a:endParaRPr sz="1000" u="none" strike="noStrike" cap="none" dirty="0">
                        <a:latin typeface="Arial"/>
                        <a:ea typeface="Arial"/>
                        <a:cs typeface="Arial"/>
                        <a:sym typeface="Arial"/>
                      </a:endParaRPr>
                    </a:p>
                    <a:p>
                      <a:pPr marL="342900" marR="0" lvl="0" indent="-342900" algn="l" rtl="0">
                        <a:spcBef>
                          <a:spcPts val="1200"/>
                        </a:spcBef>
                        <a:spcAft>
                          <a:spcPts val="0"/>
                        </a:spcAft>
                        <a:buClr>
                          <a:schemeClr val="dk1"/>
                        </a:buClr>
                        <a:buSzPts val="1000"/>
                        <a:buFont typeface="Noto Sans Symbols"/>
                        <a:buChar char="•"/>
                      </a:pPr>
                      <a:r>
                        <a:rPr lang="en-US" sz="1000" b="1" dirty="0">
                          <a:latin typeface="Arial"/>
                          <a:ea typeface="Arial"/>
                          <a:cs typeface="Arial"/>
                          <a:sym typeface="Arial"/>
                        </a:rPr>
                        <a:t>Phase 2</a:t>
                      </a:r>
                      <a:r>
                        <a:rPr lang="en-US" sz="1000" dirty="0">
                          <a:latin typeface="Arial"/>
                          <a:ea typeface="Arial"/>
                          <a:cs typeface="Arial"/>
                          <a:sym typeface="Arial"/>
                        </a:rPr>
                        <a:t> – Containment (Importation/sporadic cases) </a:t>
                      </a:r>
                      <a:endParaRPr sz="1000" dirty="0">
                        <a:latin typeface="Arial"/>
                        <a:ea typeface="Arial"/>
                        <a:cs typeface="Arial"/>
                        <a:sym typeface="Arial"/>
                      </a:endParaRPr>
                    </a:p>
                    <a:p>
                      <a:pPr marL="742950" marR="0" lvl="1" indent="-285750" algn="l" rtl="0">
                        <a:lnSpc>
                          <a:spcPct val="117000"/>
                        </a:lnSpc>
                        <a:spcBef>
                          <a:spcPts val="600"/>
                        </a:spcBef>
                        <a:spcAft>
                          <a:spcPts val="0"/>
                        </a:spcAft>
                        <a:buClr>
                          <a:schemeClr val="dk1"/>
                        </a:buClr>
                        <a:buSzPts val="1000"/>
                        <a:buFont typeface="Courier New"/>
                        <a:buChar char="o"/>
                      </a:pPr>
                      <a:r>
                        <a:rPr lang="en-US" sz="1000" u="none" strike="noStrike" cap="none" dirty="0">
                          <a:latin typeface="Arial"/>
                          <a:ea typeface="Arial"/>
                          <a:cs typeface="Arial"/>
                          <a:sym typeface="Arial"/>
                        </a:rPr>
                        <a:t>Conduct contact tracing</a:t>
                      </a:r>
                      <a:endParaRPr sz="1000" u="none" strike="noStrike" cap="none" dirty="0">
                        <a:latin typeface="Arial"/>
                        <a:ea typeface="Arial"/>
                        <a:cs typeface="Arial"/>
                        <a:sym typeface="Arial"/>
                      </a:endParaRPr>
                    </a:p>
                    <a:p>
                      <a:pPr marL="742950" marR="0" lvl="1" indent="-285750" algn="l" rtl="0">
                        <a:lnSpc>
                          <a:spcPct val="117000"/>
                        </a:lnSpc>
                        <a:spcBef>
                          <a:spcPts val="1200"/>
                        </a:spcBef>
                        <a:spcAft>
                          <a:spcPts val="0"/>
                        </a:spcAft>
                        <a:buClr>
                          <a:schemeClr val="dk1"/>
                        </a:buClr>
                        <a:buSzPts val="1000"/>
                        <a:buFont typeface="Courier New"/>
                        <a:buChar char="o"/>
                      </a:pPr>
                      <a:r>
                        <a:rPr lang="en-US" sz="1000" u="none" strike="noStrike" cap="none" dirty="0">
                          <a:latin typeface="Arial"/>
                          <a:ea typeface="Arial"/>
                          <a:cs typeface="Arial"/>
                          <a:sym typeface="Arial"/>
                        </a:rPr>
                        <a:t>Develop National and State Pre-Incident Action Plan</a:t>
                      </a:r>
                      <a:endParaRPr sz="1000" u="none" strike="noStrike" cap="none"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Shape 4541"/>
        <p:cNvGrpSpPr/>
        <p:nvPr/>
      </p:nvGrpSpPr>
      <p:grpSpPr>
        <a:xfrm>
          <a:off x="0" y="0"/>
          <a:ext cx="0" cy="0"/>
          <a:chOff x="0" y="0"/>
          <a:chExt cx="0" cy="0"/>
        </a:xfrm>
      </p:grpSpPr>
      <p:sp>
        <p:nvSpPr>
          <p:cNvPr id="4542" name="Google Shape;4542;p10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114</a:t>
            </a:fld>
            <a:endParaRPr sz="500" b="0" i="0" u="none" strike="noStrike" cap="none">
              <a:solidFill>
                <a:srgbClr val="161616"/>
              </a:solidFill>
              <a:latin typeface="Arial"/>
              <a:ea typeface="Arial"/>
              <a:cs typeface="Arial"/>
              <a:sym typeface="Arial"/>
            </a:endParaRPr>
          </a:p>
        </p:txBody>
      </p:sp>
      <p:sp>
        <p:nvSpPr>
          <p:cNvPr id="4543" name="Google Shape;4543;p10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4544" name="Google Shape;4544;p108"/>
          <p:cNvGrpSpPr/>
          <p:nvPr/>
        </p:nvGrpSpPr>
        <p:grpSpPr>
          <a:xfrm>
            <a:off x="0" y="0"/>
            <a:ext cx="7589838" cy="1343607"/>
            <a:chOff x="0" y="0"/>
            <a:chExt cx="7589838" cy="1343607"/>
          </a:xfrm>
        </p:grpSpPr>
        <p:pic>
          <p:nvPicPr>
            <p:cNvPr id="4545" name="Google Shape;4545;p10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546" name="Google Shape;4546;p10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547" name="Google Shape;4547;p10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548" name="Google Shape;4548;p10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549" name="Google Shape;4549;p108"/>
          <p:cNvGrpSpPr/>
          <p:nvPr/>
        </p:nvGrpSpPr>
        <p:grpSpPr>
          <a:xfrm>
            <a:off x="1269075" y="3380795"/>
            <a:ext cx="0" cy="0"/>
            <a:chOff x="1269075" y="3380795"/>
            <a:chExt cx="0" cy="0"/>
          </a:xfrm>
        </p:grpSpPr>
        <p:cxnSp>
          <p:nvCxnSpPr>
            <p:cNvPr id="4550" name="Google Shape;4550;p108"/>
            <p:cNvCxnSpPr/>
            <p:nvPr/>
          </p:nvCxnSpPr>
          <p:spPr>
            <a:xfrm>
              <a:off x="1269075" y="3380795"/>
              <a:ext cx="0" cy="0"/>
            </a:xfrm>
            <a:prstGeom prst="straightConnector1">
              <a:avLst/>
            </a:prstGeom>
            <a:noFill/>
            <a:ln>
              <a:noFill/>
            </a:ln>
          </p:spPr>
        </p:cxnSp>
        <p:cxnSp>
          <p:nvCxnSpPr>
            <p:cNvPr id="4551" name="Google Shape;4551;p108"/>
            <p:cNvCxnSpPr/>
            <p:nvPr/>
          </p:nvCxnSpPr>
          <p:spPr>
            <a:xfrm>
              <a:off x="1269075" y="3380795"/>
              <a:ext cx="0" cy="0"/>
            </a:xfrm>
            <a:prstGeom prst="straightConnector1">
              <a:avLst/>
            </a:prstGeom>
            <a:noFill/>
            <a:ln>
              <a:noFill/>
            </a:ln>
          </p:spPr>
        </p:cxnSp>
      </p:grpSp>
      <p:sp>
        <p:nvSpPr>
          <p:cNvPr id="4552" name="Google Shape;4552;p10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553" name="Google Shape;4553;p108"/>
          <p:cNvGraphicFramePr/>
          <p:nvPr/>
        </p:nvGraphicFramePr>
        <p:xfrm>
          <a:off x="312507" y="1462823"/>
          <a:ext cx="6859225" cy="8484195"/>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206725">
                <a:tc>
                  <a:txBody>
                    <a:bodyPr/>
                    <a:lstStyle/>
                    <a:p>
                      <a:pPr marL="742950" marR="0" lvl="1" indent="-285750" algn="l" rtl="0">
                        <a:lnSpc>
                          <a:spcPct val="117000"/>
                        </a:lnSpc>
                        <a:spcBef>
                          <a:spcPts val="0"/>
                        </a:spcBef>
                        <a:spcAft>
                          <a:spcPts val="0"/>
                        </a:spcAft>
                        <a:buClr>
                          <a:schemeClr val="dk1"/>
                        </a:buClr>
                        <a:buSzPts val="1000"/>
                        <a:buFont typeface="Courier New"/>
                        <a:buChar char="o"/>
                      </a:pPr>
                      <a:r>
                        <a:rPr lang="en-US" sz="1000" u="none" strike="noStrike" cap="none">
                          <a:latin typeface="Arial"/>
                          <a:ea typeface="Arial"/>
                          <a:cs typeface="Arial"/>
                          <a:sym typeface="Arial"/>
                        </a:rPr>
                        <a:t>Deploy Rapid Response Teams (RRTs) to support affected states</a:t>
                      </a:r>
                      <a:endParaRPr sz="1000" u="none" strike="noStrike" cap="none">
                        <a:latin typeface="Arial"/>
                        <a:ea typeface="Arial"/>
                        <a:cs typeface="Arial"/>
                        <a:sym typeface="Arial"/>
                      </a:endParaRPr>
                    </a:p>
                    <a:p>
                      <a:pPr marL="742950" marR="0" lvl="1" indent="-285750" algn="l" rtl="0">
                        <a:lnSpc>
                          <a:spcPct val="117000"/>
                        </a:lnSpc>
                        <a:spcBef>
                          <a:spcPts val="1200"/>
                        </a:spcBef>
                        <a:spcAft>
                          <a:spcPts val="0"/>
                        </a:spcAft>
                        <a:buClr>
                          <a:schemeClr val="dk1"/>
                        </a:buClr>
                        <a:buSzPts val="1000"/>
                        <a:buFont typeface="Courier New"/>
                        <a:buChar char="o"/>
                      </a:pPr>
                      <a:r>
                        <a:rPr lang="en-US" sz="1000" u="none" strike="noStrike" cap="none">
                          <a:latin typeface="Arial"/>
                          <a:ea typeface="Arial"/>
                          <a:cs typeface="Arial"/>
                          <a:sym typeface="Arial"/>
                        </a:rPr>
                        <a:t>Conduct screenings at various Points of Entries and contact tracing activities in high priority states </a:t>
                      </a:r>
                      <a:endParaRPr sz="1000" u="none" strike="noStrike" cap="none">
                        <a:latin typeface="Arial"/>
                        <a:ea typeface="Arial"/>
                        <a:cs typeface="Arial"/>
                        <a:sym typeface="Arial"/>
                      </a:endParaRPr>
                    </a:p>
                    <a:p>
                      <a:pPr marL="742950" marR="0" lvl="1" indent="-285750" algn="l" rtl="0">
                        <a:lnSpc>
                          <a:spcPct val="117000"/>
                        </a:lnSpc>
                        <a:spcBef>
                          <a:spcPts val="1200"/>
                        </a:spcBef>
                        <a:spcAft>
                          <a:spcPts val="0"/>
                        </a:spcAft>
                        <a:buClr>
                          <a:schemeClr val="dk1"/>
                        </a:buClr>
                        <a:buSzPts val="1000"/>
                        <a:buFont typeface="Courier New"/>
                        <a:buChar char="o"/>
                      </a:pPr>
                      <a:r>
                        <a:rPr lang="en-US" sz="1000" u="none" strike="noStrike" cap="none">
                          <a:latin typeface="Arial"/>
                          <a:ea typeface="Arial"/>
                          <a:cs typeface="Arial"/>
                          <a:sym typeface="Arial"/>
                        </a:rPr>
                        <a:t>Implement lockdown protocols for non-essential activities across states</a:t>
                      </a:r>
                      <a:endParaRPr sz="1000" u="none" strike="noStrike" cap="none">
                        <a:latin typeface="Arial"/>
                        <a:ea typeface="Arial"/>
                        <a:cs typeface="Arial"/>
                        <a:sym typeface="Arial"/>
                      </a:endParaRPr>
                    </a:p>
                    <a:p>
                      <a:pPr marL="742950" marR="0" lvl="1" indent="-285750" algn="l" rtl="0">
                        <a:lnSpc>
                          <a:spcPct val="117000"/>
                        </a:lnSpc>
                        <a:spcBef>
                          <a:spcPts val="1200"/>
                        </a:spcBef>
                        <a:spcAft>
                          <a:spcPts val="0"/>
                        </a:spcAft>
                        <a:buClr>
                          <a:schemeClr val="dk1"/>
                        </a:buClr>
                        <a:buSzPts val="1000"/>
                        <a:buFont typeface="Courier New"/>
                        <a:buChar char="o"/>
                      </a:pPr>
                      <a:r>
                        <a:rPr lang="en-US" sz="1000" u="none" strike="noStrike" cap="none">
                          <a:latin typeface="Arial"/>
                          <a:ea typeface="Arial"/>
                          <a:cs typeface="Arial"/>
                          <a:sym typeface="Arial"/>
                        </a:rPr>
                        <a:t>Implement internal and external travel restriction</a:t>
                      </a:r>
                      <a:endParaRPr sz="1000" u="none" strike="noStrike" cap="none">
                        <a:latin typeface="Arial"/>
                        <a:ea typeface="Arial"/>
                        <a:cs typeface="Arial"/>
                        <a:sym typeface="Arial"/>
                      </a:endParaRPr>
                    </a:p>
                    <a:p>
                      <a:pPr marL="342900" marR="0" lvl="0" indent="-342900" algn="l" rtl="0">
                        <a:spcBef>
                          <a:spcPts val="1200"/>
                        </a:spcBef>
                        <a:spcAft>
                          <a:spcPts val="0"/>
                        </a:spcAft>
                        <a:buClr>
                          <a:schemeClr val="dk1"/>
                        </a:buClr>
                        <a:buSzPts val="1000"/>
                        <a:buFont typeface="Noto Sans Symbols"/>
                        <a:buChar char="•"/>
                      </a:pPr>
                      <a:r>
                        <a:rPr lang="en-US" sz="1000" b="1">
                          <a:latin typeface="Arial"/>
                          <a:ea typeface="Arial"/>
                          <a:cs typeface="Arial"/>
                          <a:sym typeface="Arial"/>
                        </a:rPr>
                        <a:t>Phase 3</a:t>
                      </a:r>
                      <a:r>
                        <a:rPr lang="en-US" sz="1000">
                          <a:latin typeface="Arial"/>
                          <a:ea typeface="Arial"/>
                          <a:cs typeface="Arial"/>
                          <a:sym typeface="Arial"/>
                        </a:rPr>
                        <a:t> – Control and Mitigation (Cluster/community transmission) </a:t>
                      </a:r>
                      <a:endParaRPr sz="1000">
                        <a:latin typeface="Arial"/>
                        <a:ea typeface="Arial"/>
                        <a:cs typeface="Arial"/>
                        <a:sym typeface="Arial"/>
                      </a:endParaRPr>
                    </a:p>
                    <a:p>
                      <a:pPr marL="742950" marR="0" lvl="1" indent="-285750" algn="l" rtl="0">
                        <a:lnSpc>
                          <a:spcPct val="117000"/>
                        </a:lnSpc>
                        <a:spcBef>
                          <a:spcPts val="600"/>
                        </a:spcBef>
                        <a:spcAft>
                          <a:spcPts val="0"/>
                        </a:spcAft>
                        <a:buClr>
                          <a:schemeClr val="dk1"/>
                        </a:buClr>
                        <a:buSzPts val="1000"/>
                        <a:buFont typeface="Courier New"/>
                        <a:buChar char="o"/>
                      </a:pPr>
                      <a:r>
                        <a:rPr lang="en-US" sz="1000" u="none" strike="noStrike" cap="none">
                          <a:latin typeface="Arial"/>
                          <a:ea typeface="Arial"/>
                          <a:cs typeface="Arial"/>
                          <a:sym typeface="Arial"/>
                        </a:rPr>
                        <a:t>Revise the national case definition  </a:t>
                      </a:r>
                      <a:endParaRPr sz="1000" u="none" strike="noStrike" cap="none">
                        <a:latin typeface="Arial"/>
                        <a:ea typeface="Arial"/>
                        <a:cs typeface="Arial"/>
                        <a:sym typeface="Arial"/>
                      </a:endParaRPr>
                    </a:p>
                    <a:p>
                      <a:pPr marL="742950" marR="0" lvl="1" indent="-285750" algn="l" rtl="0">
                        <a:lnSpc>
                          <a:spcPct val="117000"/>
                        </a:lnSpc>
                        <a:spcBef>
                          <a:spcPts val="1200"/>
                        </a:spcBef>
                        <a:spcAft>
                          <a:spcPts val="0"/>
                        </a:spcAft>
                        <a:buClr>
                          <a:schemeClr val="dk1"/>
                        </a:buClr>
                        <a:buSzPts val="1000"/>
                        <a:buFont typeface="Courier New"/>
                        <a:buChar char="o"/>
                      </a:pPr>
                      <a:r>
                        <a:rPr lang="en-US" sz="1000" u="none" strike="noStrike" cap="none">
                          <a:latin typeface="Arial"/>
                          <a:ea typeface="Arial"/>
                          <a:cs typeface="Arial"/>
                          <a:sym typeface="Arial"/>
                        </a:rPr>
                        <a:t>Implement community active case search</a:t>
                      </a:r>
                      <a:endParaRPr sz="1000" u="none" strike="noStrike" cap="none">
                        <a:latin typeface="Arial"/>
                        <a:ea typeface="Arial"/>
                        <a:cs typeface="Arial"/>
                        <a:sym typeface="Arial"/>
                      </a:endParaRPr>
                    </a:p>
                    <a:p>
                      <a:pPr marL="742950" marR="0" lvl="1" indent="-285750" algn="l" rtl="0">
                        <a:lnSpc>
                          <a:spcPct val="117000"/>
                        </a:lnSpc>
                        <a:spcBef>
                          <a:spcPts val="1200"/>
                        </a:spcBef>
                        <a:spcAft>
                          <a:spcPts val="0"/>
                        </a:spcAft>
                        <a:buClr>
                          <a:schemeClr val="dk1"/>
                        </a:buClr>
                        <a:buSzPts val="1000"/>
                        <a:buFont typeface="Courier New"/>
                        <a:buChar char="o"/>
                      </a:pPr>
                      <a:r>
                        <a:rPr lang="en-US" sz="1000" u="none" strike="noStrike" cap="none">
                          <a:latin typeface="Arial"/>
                          <a:ea typeface="Arial"/>
                          <a:cs typeface="Arial"/>
                          <a:sym typeface="Arial"/>
                        </a:rPr>
                        <a:t>Strengthen and expand COVID-19 treatment centers</a:t>
                      </a:r>
                      <a:endParaRPr sz="1000" u="none" strike="noStrike" cap="none">
                        <a:latin typeface="Arial"/>
                        <a:ea typeface="Arial"/>
                        <a:cs typeface="Arial"/>
                        <a:sym typeface="Arial"/>
                      </a:endParaRPr>
                    </a:p>
                    <a:p>
                      <a:pPr marL="742950" marR="0" lvl="1" indent="-285750" algn="l" rtl="0">
                        <a:lnSpc>
                          <a:spcPct val="117000"/>
                        </a:lnSpc>
                        <a:spcBef>
                          <a:spcPts val="1200"/>
                        </a:spcBef>
                        <a:spcAft>
                          <a:spcPts val="0"/>
                        </a:spcAft>
                        <a:buClr>
                          <a:schemeClr val="dk1"/>
                        </a:buClr>
                        <a:buSzPts val="1000"/>
                        <a:buFont typeface="Courier New"/>
                        <a:buChar char="o"/>
                      </a:pPr>
                      <a:r>
                        <a:rPr lang="en-US" sz="1000" u="none" strike="noStrike" cap="none">
                          <a:latin typeface="Arial"/>
                          <a:ea typeface="Arial"/>
                          <a:cs typeface="Arial"/>
                          <a:sym typeface="Arial"/>
                        </a:rPr>
                        <a:t>Enforce mandatory institutional quarantine and testing for international Returnees and high- risk contacts</a:t>
                      </a:r>
                      <a:endParaRPr sz="1000" u="none" strike="noStrike" cap="none">
                        <a:latin typeface="Arial"/>
                        <a:ea typeface="Arial"/>
                        <a:cs typeface="Arial"/>
                        <a:sym typeface="Arial"/>
                      </a:endParaRPr>
                    </a:p>
                    <a:p>
                      <a:pPr marL="742950" marR="0" lvl="1" indent="-285750" algn="l" rtl="0">
                        <a:lnSpc>
                          <a:spcPct val="117000"/>
                        </a:lnSpc>
                        <a:spcBef>
                          <a:spcPts val="1200"/>
                        </a:spcBef>
                        <a:spcAft>
                          <a:spcPts val="0"/>
                        </a:spcAft>
                        <a:buClr>
                          <a:schemeClr val="dk1"/>
                        </a:buClr>
                        <a:buSzPts val="1000"/>
                        <a:buFont typeface="Courier New"/>
                        <a:buChar char="o"/>
                      </a:pPr>
                      <a:r>
                        <a:rPr lang="en-US" sz="1000" u="none" strike="noStrike" cap="none">
                          <a:latin typeface="Arial"/>
                          <a:ea typeface="Arial"/>
                          <a:cs typeface="Arial"/>
                          <a:sym typeface="Arial"/>
                        </a:rPr>
                        <a:t>Identify hotspots in various LGAs and intensify efforts to contain community transmission </a:t>
                      </a:r>
                      <a:endParaRPr sz="1000" u="none" strike="noStrike" cap="none">
                        <a:latin typeface="Arial"/>
                        <a:ea typeface="Arial"/>
                        <a:cs typeface="Arial"/>
                        <a:sym typeface="Arial"/>
                      </a:endParaRPr>
                    </a:p>
                    <a:p>
                      <a:pPr marL="742950" marR="0" lvl="1" indent="-285750" algn="l" rtl="0">
                        <a:lnSpc>
                          <a:spcPct val="117000"/>
                        </a:lnSpc>
                        <a:spcBef>
                          <a:spcPts val="1200"/>
                        </a:spcBef>
                        <a:spcAft>
                          <a:spcPts val="0"/>
                        </a:spcAft>
                        <a:buClr>
                          <a:schemeClr val="dk1"/>
                        </a:buClr>
                        <a:buSzPts val="1000"/>
                        <a:buFont typeface="Courier New"/>
                        <a:buChar char="o"/>
                      </a:pPr>
                      <a:r>
                        <a:rPr lang="en-US" sz="1000" u="none" strike="noStrike" cap="none">
                          <a:latin typeface="Arial"/>
                          <a:ea typeface="Arial"/>
                          <a:cs typeface="Arial"/>
                          <a:sym typeface="Arial"/>
                        </a:rPr>
                        <a:t>Digitise results gathered and harmonise data for quality improvement and data driven strategy reviews</a:t>
                      </a:r>
                      <a:endParaRPr sz="1000" u="none" strike="noStrike" cap="none">
                        <a:latin typeface="Arial"/>
                        <a:ea typeface="Arial"/>
                        <a:cs typeface="Arial"/>
                        <a:sym typeface="Arial"/>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154850">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Achievements</a:t>
                      </a:r>
                      <a:endParaRPr sz="1000">
                        <a:latin typeface="Arial"/>
                        <a:ea typeface="Arial"/>
                        <a:cs typeface="Arial"/>
                        <a:sym typeface="Arial"/>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4953975">
                <a:tc>
                  <a:txBody>
                    <a:bodyPr/>
                    <a:lstStyle/>
                    <a:p>
                      <a:pPr marL="0" marR="0" lvl="0" indent="0" algn="l" rtl="0">
                        <a:lnSpc>
                          <a:spcPct val="117000"/>
                        </a:lnSpc>
                        <a:spcBef>
                          <a:spcPts val="0"/>
                        </a:spcBef>
                        <a:spcAft>
                          <a:spcPts val="0"/>
                        </a:spcAft>
                        <a:buNone/>
                      </a:pPr>
                      <a:r>
                        <a:rPr lang="en-US" sz="1000" b="1" dirty="0">
                          <a:latin typeface="Arial"/>
                          <a:ea typeface="Arial"/>
                          <a:cs typeface="Arial"/>
                          <a:sym typeface="Arial"/>
                        </a:rPr>
                        <a:t>Prompt detection and reporting of suspected COVID-19 cases</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Deployed trained Rapid Response Team to all states to facilitate case detection and contact tracing  </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Achieved over 90% follow-up for Persons of Interest (POI) by </a:t>
                      </a:r>
                      <a:r>
                        <a:rPr lang="en-US" sz="1000" dirty="0" err="1">
                          <a:latin typeface="Arial"/>
                          <a:ea typeface="Arial"/>
                          <a:cs typeface="Arial"/>
                          <a:sym typeface="Arial"/>
                        </a:rPr>
                        <a:t>optimising</a:t>
                      </a:r>
                      <a:r>
                        <a:rPr lang="en-US" sz="1000" dirty="0">
                          <a:latin typeface="Arial"/>
                          <a:ea typeface="Arial"/>
                          <a:cs typeface="Arial"/>
                          <a:sym typeface="Arial"/>
                        </a:rPr>
                        <a:t> contact tracing activities</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Increased reporting and COVID-19 testing by 50% in most states </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Developed and disseminated cases definition (s) for surveillance at health facilities, POEs, communities etc. </a:t>
                      </a:r>
                      <a:endParaRPr sz="1000" dirty="0">
                        <a:latin typeface="Arial"/>
                        <a:ea typeface="Arial"/>
                        <a:cs typeface="Arial"/>
                        <a:sym typeface="Arial"/>
                      </a:endParaRPr>
                    </a:p>
                    <a:p>
                      <a:pPr marL="0" marR="0" lvl="0" indent="0" algn="l" rtl="0">
                        <a:lnSpc>
                          <a:spcPct val="117000"/>
                        </a:lnSpc>
                        <a:spcBef>
                          <a:spcPts val="600"/>
                        </a:spcBef>
                        <a:spcAft>
                          <a:spcPts val="0"/>
                        </a:spcAft>
                        <a:buNone/>
                      </a:pPr>
                      <a:r>
                        <a:rPr lang="en-US" sz="1000" b="1" dirty="0" err="1">
                          <a:latin typeface="Arial"/>
                          <a:ea typeface="Arial"/>
                          <a:cs typeface="Arial"/>
                          <a:sym typeface="Arial"/>
                        </a:rPr>
                        <a:t>Optimised</a:t>
                      </a:r>
                      <a:r>
                        <a:rPr lang="en-US" sz="1000" b="1" dirty="0">
                          <a:latin typeface="Arial"/>
                          <a:ea typeface="Arial"/>
                          <a:cs typeface="Arial"/>
                          <a:sym typeface="Arial"/>
                        </a:rPr>
                        <a:t> Event Based Surveillance and call center operations</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Enhanced signal monitoring and maintained adequate signal logs through the management of 24-hour hotline </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Escalated 6,817 COVID-19 alerts from 294,097 successful calls nationwide and followed up with states for feedback </a:t>
                      </a:r>
                      <a:endParaRPr sz="1000" dirty="0">
                        <a:latin typeface="Arial"/>
                        <a:ea typeface="Arial"/>
                        <a:cs typeface="Arial"/>
                        <a:sym typeface="Arial"/>
                      </a:endParaRPr>
                    </a:p>
                    <a:p>
                      <a:pPr marL="0" marR="0" lvl="0" indent="0" algn="l" rtl="0">
                        <a:lnSpc>
                          <a:spcPct val="117000"/>
                        </a:lnSpc>
                        <a:spcBef>
                          <a:spcPts val="600"/>
                        </a:spcBef>
                        <a:spcAft>
                          <a:spcPts val="0"/>
                        </a:spcAft>
                        <a:buNone/>
                      </a:pPr>
                      <a:r>
                        <a:rPr lang="en-US" sz="1000" b="1" dirty="0">
                          <a:latin typeface="Arial"/>
                          <a:ea typeface="Arial"/>
                          <a:cs typeface="Arial"/>
                          <a:sym typeface="Arial"/>
                        </a:rPr>
                        <a:t>Developed and printed various surveillance data</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Developed and disseminated COVID-19 investigation forms and contact tracing guidelines and provided tablets for case investigation and contact tracing to states</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Provided more than 6000 traveler’s kits to Persons of Interest returning to Nigeria</a:t>
                      </a:r>
                      <a:endParaRPr sz="1000" dirty="0">
                        <a:latin typeface="Arial"/>
                        <a:ea typeface="Arial"/>
                        <a:cs typeface="Arial"/>
                        <a:sym typeface="Arial"/>
                      </a:endParaRPr>
                    </a:p>
                    <a:p>
                      <a:pPr marL="0" marR="0" lvl="0" indent="0" algn="l" rtl="0">
                        <a:lnSpc>
                          <a:spcPct val="117000"/>
                        </a:lnSpc>
                        <a:spcBef>
                          <a:spcPts val="600"/>
                        </a:spcBef>
                        <a:spcAft>
                          <a:spcPts val="0"/>
                        </a:spcAft>
                        <a:buNone/>
                      </a:pPr>
                      <a:r>
                        <a:rPr lang="en-US" sz="1000" b="1" dirty="0">
                          <a:latin typeface="Arial"/>
                          <a:ea typeface="Arial"/>
                          <a:cs typeface="Arial"/>
                          <a:sym typeface="Arial"/>
                        </a:rPr>
                        <a:t>Strengthened data reporting, management, and quality improvement</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Deployed Surveillance Outbreak Response Management and Analysis System (SORMAS) data clerks to all states to enhance data entry and quality improvement</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Rolled-out SORMAS in </a:t>
                      </a:r>
                      <a:r>
                        <a:rPr lang="en-US" sz="1000" dirty="0" err="1">
                          <a:latin typeface="Arial"/>
                          <a:ea typeface="Arial"/>
                          <a:cs typeface="Arial"/>
                          <a:sym typeface="Arial"/>
                        </a:rPr>
                        <a:t>Akwa</a:t>
                      </a:r>
                      <a:r>
                        <a:rPr lang="en-US" sz="1000" dirty="0">
                          <a:latin typeface="Arial"/>
                          <a:ea typeface="Arial"/>
                          <a:cs typeface="Arial"/>
                          <a:sym typeface="Arial"/>
                        </a:rPr>
                        <a:t> Ibom, Imo and Niger states and built capacities</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Completed the deployment of SORMAS in all states plus the FCT and built capacities</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Conducted weekly data quality monitoring and engagement with state team</a:t>
                      </a:r>
                      <a:endParaRPr dirty="0"/>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Shape 4558"/>
        <p:cNvGrpSpPr/>
        <p:nvPr/>
      </p:nvGrpSpPr>
      <p:grpSpPr>
        <a:xfrm>
          <a:off x="0" y="0"/>
          <a:ext cx="0" cy="0"/>
          <a:chOff x="0" y="0"/>
          <a:chExt cx="0" cy="0"/>
        </a:xfrm>
      </p:grpSpPr>
      <p:sp>
        <p:nvSpPr>
          <p:cNvPr id="4559" name="Google Shape;4559;p10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115</a:t>
            </a:fld>
            <a:endParaRPr sz="500" b="0" i="0" u="none" strike="noStrike" cap="none">
              <a:solidFill>
                <a:srgbClr val="161616"/>
              </a:solidFill>
              <a:latin typeface="Arial"/>
              <a:ea typeface="Arial"/>
              <a:cs typeface="Arial"/>
              <a:sym typeface="Arial"/>
            </a:endParaRPr>
          </a:p>
        </p:txBody>
      </p:sp>
      <p:sp>
        <p:nvSpPr>
          <p:cNvPr id="4560" name="Google Shape;4560;p10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4561" name="Google Shape;4561;p109"/>
          <p:cNvGrpSpPr/>
          <p:nvPr/>
        </p:nvGrpSpPr>
        <p:grpSpPr>
          <a:xfrm>
            <a:off x="0" y="0"/>
            <a:ext cx="7589838" cy="1343607"/>
            <a:chOff x="0" y="0"/>
            <a:chExt cx="7589838" cy="1343607"/>
          </a:xfrm>
        </p:grpSpPr>
        <p:pic>
          <p:nvPicPr>
            <p:cNvPr id="4562" name="Google Shape;4562;p10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563" name="Google Shape;4563;p10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564" name="Google Shape;4564;p10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565" name="Google Shape;4565;p10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566" name="Google Shape;4566;p109"/>
          <p:cNvGrpSpPr/>
          <p:nvPr/>
        </p:nvGrpSpPr>
        <p:grpSpPr>
          <a:xfrm>
            <a:off x="1269075" y="3380795"/>
            <a:ext cx="0" cy="0"/>
            <a:chOff x="1269075" y="3380795"/>
            <a:chExt cx="0" cy="0"/>
          </a:xfrm>
        </p:grpSpPr>
        <p:cxnSp>
          <p:nvCxnSpPr>
            <p:cNvPr id="4567" name="Google Shape;4567;p109"/>
            <p:cNvCxnSpPr/>
            <p:nvPr/>
          </p:nvCxnSpPr>
          <p:spPr>
            <a:xfrm>
              <a:off x="1269075" y="3380795"/>
              <a:ext cx="0" cy="0"/>
            </a:xfrm>
            <a:prstGeom prst="straightConnector1">
              <a:avLst/>
            </a:prstGeom>
            <a:noFill/>
            <a:ln>
              <a:noFill/>
            </a:ln>
          </p:spPr>
        </p:cxnSp>
        <p:cxnSp>
          <p:nvCxnSpPr>
            <p:cNvPr id="4568" name="Google Shape;4568;p109"/>
            <p:cNvCxnSpPr/>
            <p:nvPr/>
          </p:nvCxnSpPr>
          <p:spPr>
            <a:xfrm>
              <a:off x="1269075" y="3380795"/>
              <a:ext cx="0" cy="0"/>
            </a:xfrm>
            <a:prstGeom prst="straightConnector1">
              <a:avLst/>
            </a:prstGeom>
            <a:noFill/>
            <a:ln>
              <a:noFill/>
            </a:ln>
          </p:spPr>
        </p:cxnSp>
      </p:grpSp>
      <p:sp>
        <p:nvSpPr>
          <p:cNvPr id="4569" name="Google Shape;4569;p10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570" name="Google Shape;4570;p109"/>
          <p:cNvGraphicFramePr/>
          <p:nvPr>
            <p:extLst>
              <p:ext uri="{D42A27DB-BD31-4B8C-83A1-F6EECF244321}">
                <p14:modId xmlns:p14="http://schemas.microsoft.com/office/powerpoint/2010/main" val="3235812053"/>
              </p:ext>
            </p:extLst>
          </p:nvPr>
        </p:nvGraphicFramePr>
        <p:xfrm>
          <a:off x="312508" y="1462824"/>
          <a:ext cx="6859225" cy="8475792"/>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728000">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Conducted and reported daily summary of cases and detailed weekly descriptive analysis providing information for action</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Reviewed surveillance case definition and contact tracing and management protocols to enhance case finding and testing based on M&amp;E analysis</a:t>
                      </a:r>
                      <a:endParaRPr sz="1000">
                        <a:latin typeface="Arial"/>
                        <a:ea typeface="Arial"/>
                        <a:cs typeface="Arial"/>
                        <a:sym typeface="Arial"/>
                      </a:endParaRPr>
                    </a:p>
                    <a:p>
                      <a:pPr marL="0" marR="0" lvl="0" indent="0" algn="l" rtl="0">
                        <a:lnSpc>
                          <a:spcPct val="117000"/>
                        </a:lnSpc>
                        <a:spcBef>
                          <a:spcPts val="600"/>
                        </a:spcBef>
                        <a:spcAft>
                          <a:spcPts val="0"/>
                        </a:spcAft>
                        <a:buNone/>
                      </a:pPr>
                      <a:r>
                        <a:rPr lang="en-US" sz="1000" b="1">
                          <a:latin typeface="Arial"/>
                          <a:ea typeface="Arial"/>
                          <a:cs typeface="Arial"/>
                          <a:sym typeface="Arial"/>
                        </a:rPr>
                        <a:t>Supported other pillars with relevant briefs and data (Laboratory and Risk Communication)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Provided technical briefs to Risk communications pillar to develop press releases and public health advisories</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Participated in risk communication meetings with states and provided data-driven insights</a:t>
                      </a:r>
                      <a:endParaRPr sz="1000">
                        <a:latin typeface="Arial"/>
                        <a:ea typeface="Arial"/>
                        <a:cs typeface="Arial"/>
                        <a:sym typeface="Arial"/>
                      </a:endParaRPr>
                    </a:p>
                  </a:txBody>
                  <a:tcPr marL="25550" marR="255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7042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Key Challenges </a:t>
                      </a:r>
                      <a:endParaRPr sz="1000">
                        <a:latin typeface="Arial"/>
                        <a:ea typeface="Arial"/>
                        <a:cs typeface="Arial"/>
                        <a:sym typeface="Arial"/>
                      </a:endParaRPr>
                    </a:p>
                  </a:txBody>
                  <a:tcPr marL="25550" marR="255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161900">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Citizen resistance to sample collection and evacuation – during the course of the year, there were reports of citizens suspected to be infected who refused to be tested and citizens confirmed to be infected who refused to be evacuated to designated treatment centres. There was also lack of cooperation from some states with some states giving directives to cease sample collection. E.g. Zamfara State</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Logistics challenges – there were delays in shipment of samples from collection point to laboratories due to the following: </a:t>
                      </a:r>
                      <a:endParaRPr sz="1000">
                        <a:latin typeface="Arial"/>
                        <a:ea typeface="Arial"/>
                        <a:cs typeface="Arial"/>
                        <a:sym typeface="Arial"/>
                      </a:endParaRPr>
                    </a:p>
                    <a:p>
                      <a:pPr marL="742950" marR="0" lvl="1" indent="-285750" algn="l" rtl="0">
                        <a:lnSpc>
                          <a:spcPct val="117000"/>
                        </a:lnSpc>
                        <a:spcBef>
                          <a:spcPts val="600"/>
                        </a:spcBef>
                        <a:spcAft>
                          <a:spcPts val="0"/>
                        </a:spcAft>
                        <a:buClr>
                          <a:schemeClr val="dk1"/>
                        </a:buClr>
                        <a:buSzPts val="1000"/>
                        <a:buFont typeface="Courier New"/>
                        <a:buChar char="o"/>
                      </a:pPr>
                      <a:r>
                        <a:rPr lang="en-US" sz="1000" u="none" strike="noStrike" cap="none">
                          <a:latin typeface="Arial"/>
                          <a:ea typeface="Arial"/>
                          <a:cs typeface="Arial"/>
                          <a:sym typeface="Arial"/>
                        </a:rPr>
                        <a:t>Lack of dedicated vehicles for the states’ epidemiology team, </a:t>
                      </a:r>
                      <a:endParaRPr sz="1000" u="none" strike="noStrike" cap="none">
                        <a:latin typeface="Arial"/>
                        <a:ea typeface="Arial"/>
                        <a:cs typeface="Arial"/>
                        <a:sym typeface="Arial"/>
                      </a:endParaRPr>
                    </a:p>
                    <a:p>
                      <a:pPr marL="742950" marR="0" lvl="1" indent="-285750" algn="l" rtl="0">
                        <a:lnSpc>
                          <a:spcPct val="117000"/>
                        </a:lnSpc>
                        <a:spcBef>
                          <a:spcPts val="600"/>
                        </a:spcBef>
                        <a:spcAft>
                          <a:spcPts val="0"/>
                        </a:spcAft>
                        <a:buClr>
                          <a:schemeClr val="dk1"/>
                        </a:buClr>
                        <a:buSzPts val="1000"/>
                        <a:buFont typeface="Courier New"/>
                        <a:buChar char="o"/>
                      </a:pPr>
                      <a:r>
                        <a:rPr lang="en-US" sz="1000" u="none" strike="noStrike" cap="none">
                          <a:latin typeface="Arial"/>
                          <a:ea typeface="Arial"/>
                          <a:cs typeface="Arial"/>
                          <a:sym typeface="Arial"/>
                        </a:rPr>
                        <a:t>Initial lack of “PASS” for TRANEX (logistics company handling transportation of COVID-19 test samples) which limited delivery of COVID-19 samples</a:t>
                      </a:r>
                      <a:endParaRPr sz="1000" u="none" strike="noStrike" cap="none">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Funding – initial difficulty in assessing funds despite World Bank grant to some states led to delay in implementation of proposed activities for Hotspot areas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Human Resources – unavailability of adequate manpower to support contact tracing and active case findings at the community levels</a:t>
                      </a:r>
                      <a:endParaRPr sz="1000">
                        <a:latin typeface="Arial"/>
                        <a:ea typeface="Arial"/>
                        <a:cs typeface="Arial"/>
                        <a:sym typeface="Arial"/>
                      </a:endParaRPr>
                    </a:p>
                  </a:txBody>
                  <a:tcPr marL="25550" marR="255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66000">
                <a:tc>
                  <a:txBody>
                    <a:bodyPr/>
                    <a:lstStyle/>
                    <a:p>
                      <a:pPr marL="0" marR="0" lvl="0" indent="0" algn="l" rtl="0">
                        <a:spcBef>
                          <a:spcPts val="0"/>
                        </a:spcBef>
                        <a:spcAft>
                          <a:spcPts val="0"/>
                        </a:spcAft>
                        <a:buNone/>
                      </a:pPr>
                      <a:r>
                        <a:rPr lang="en-US" sz="1000" b="1" i="1">
                          <a:solidFill>
                            <a:srgbClr val="FFFFFF"/>
                          </a:solidFill>
                          <a:latin typeface="Arial"/>
                          <a:ea typeface="Arial"/>
                          <a:cs typeface="Arial"/>
                          <a:sym typeface="Arial"/>
                        </a:rPr>
                        <a:t>Lessons Learned</a:t>
                      </a:r>
                      <a:endParaRPr sz="1000">
                        <a:latin typeface="Arial"/>
                        <a:ea typeface="Arial"/>
                        <a:cs typeface="Arial"/>
                        <a:sym typeface="Arial"/>
                      </a:endParaRPr>
                    </a:p>
                  </a:txBody>
                  <a:tcPr marL="25550" marR="255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338075">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Failure to test all persons of interest (POIs) that arrived Nigeria following the detection of the index case was a missed opportunity that would have mitigated the spread of the COVID-19 pandemic in the country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Inadequate enforcement of movement restrictions during lockdown at the early phase of the outbreak fueled interstate transmission</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Decentralisation of sample collection to LGA and targeted health facility levels led an increase in sample collection of over 25%</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Utilising the incident-command system which leveraged the existing emergency operation centres at national and subnational levels was a great opportunity for the outbreak response</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Availability of skilled personnel from the Nigeria Field Epidemiology and Laboratory Training Program for quick deployment as rapid response teams facilitated contact tracing across the country </a:t>
                      </a:r>
                      <a:endParaRPr sz="1000">
                        <a:latin typeface="Arial"/>
                        <a:ea typeface="Arial"/>
                        <a:cs typeface="Arial"/>
                        <a:sym typeface="Arial"/>
                      </a:endParaRPr>
                    </a:p>
                  </a:txBody>
                  <a:tcPr marL="25550" marR="255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66000">
                <a:tc>
                  <a:txBody>
                    <a:bodyPr/>
                    <a:lstStyle/>
                    <a:p>
                      <a:pPr marL="0" marR="0" lvl="0" indent="0" algn="l" rtl="0">
                        <a:spcBef>
                          <a:spcPts val="0"/>
                        </a:spcBef>
                        <a:spcAft>
                          <a:spcPts val="0"/>
                        </a:spcAft>
                        <a:buNone/>
                      </a:pPr>
                      <a:r>
                        <a:rPr lang="en-US" sz="1000" b="1" i="1">
                          <a:solidFill>
                            <a:srgbClr val="FFFFFF"/>
                          </a:solidFill>
                          <a:latin typeface="Arial"/>
                          <a:ea typeface="Arial"/>
                          <a:cs typeface="Arial"/>
                          <a:sym typeface="Arial"/>
                        </a:rPr>
                        <a:t>Recommendations for improvement</a:t>
                      </a:r>
                      <a:endParaRPr sz="1000">
                        <a:latin typeface="Arial"/>
                        <a:ea typeface="Arial"/>
                        <a:cs typeface="Arial"/>
                        <a:sym typeface="Arial"/>
                      </a:endParaRPr>
                    </a:p>
                  </a:txBody>
                  <a:tcPr marL="25550" marR="255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1260875">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Fully integrate and strengthen COVID-19 surveillance in the IDSR (Integrated Disease Surveillance and Response) system. This will lead to stronger surveillance system for other epidemic prone diseases </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Continue active case finding through house-to-house case search and engagement of HCWs in 20 Hotspot LGAs with periodic review of risk assessment to re-prioritize hotspots</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Continue implementation of the COVID-19 Data Quality Improvement Plan (DQIP) on SORMAS to ensure availability of optimal data for informed decision making</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Facilitate increased sample collection across the country to enhance testing and case detection</a:t>
                      </a:r>
                      <a:endParaRPr sz="100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Conduct surveillance cascade trainings for pending states </a:t>
                      </a:r>
                      <a:endParaRPr sz="1000" dirty="0">
                        <a:latin typeface="Arial"/>
                        <a:ea typeface="Arial"/>
                        <a:cs typeface="Arial"/>
                        <a:sym typeface="Arial"/>
                      </a:endParaRPr>
                    </a:p>
                  </a:txBody>
                  <a:tcPr marL="25550" marR="255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Shape 4575"/>
        <p:cNvGrpSpPr/>
        <p:nvPr/>
      </p:nvGrpSpPr>
      <p:grpSpPr>
        <a:xfrm>
          <a:off x="0" y="0"/>
          <a:ext cx="0" cy="0"/>
          <a:chOff x="0" y="0"/>
          <a:chExt cx="0" cy="0"/>
        </a:xfrm>
      </p:grpSpPr>
      <p:sp>
        <p:nvSpPr>
          <p:cNvPr id="4576" name="Google Shape;4576;p11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116</a:t>
            </a:fld>
            <a:endParaRPr sz="500" b="0" i="0" u="none" strike="noStrike" cap="none">
              <a:solidFill>
                <a:srgbClr val="161616"/>
              </a:solidFill>
              <a:latin typeface="Arial"/>
              <a:ea typeface="Arial"/>
              <a:cs typeface="Arial"/>
              <a:sym typeface="Arial"/>
            </a:endParaRPr>
          </a:p>
        </p:txBody>
      </p:sp>
      <p:sp>
        <p:nvSpPr>
          <p:cNvPr id="4577" name="Google Shape;4577;p11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4578" name="Google Shape;4578;p110"/>
          <p:cNvGrpSpPr/>
          <p:nvPr/>
        </p:nvGrpSpPr>
        <p:grpSpPr>
          <a:xfrm>
            <a:off x="0" y="0"/>
            <a:ext cx="7589838" cy="1343607"/>
            <a:chOff x="0" y="0"/>
            <a:chExt cx="7589838" cy="1343607"/>
          </a:xfrm>
        </p:grpSpPr>
        <p:pic>
          <p:nvPicPr>
            <p:cNvPr id="4579" name="Google Shape;4579;p11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580" name="Google Shape;4580;p11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581" name="Google Shape;4581;p11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582" name="Google Shape;4582;p11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583" name="Google Shape;4583;p110"/>
          <p:cNvGrpSpPr/>
          <p:nvPr/>
        </p:nvGrpSpPr>
        <p:grpSpPr>
          <a:xfrm>
            <a:off x="1269075" y="3380795"/>
            <a:ext cx="0" cy="0"/>
            <a:chOff x="1269075" y="3380795"/>
            <a:chExt cx="0" cy="0"/>
          </a:xfrm>
        </p:grpSpPr>
        <p:cxnSp>
          <p:nvCxnSpPr>
            <p:cNvPr id="4584" name="Google Shape;4584;p110"/>
            <p:cNvCxnSpPr/>
            <p:nvPr/>
          </p:nvCxnSpPr>
          <p:spPr>
            <a:xfrm>
              <a:off x="1269075" y="3380795"/>
              <a:ext cx="0" cy="0"/>
            </a:xfrm>
            <a:prstGeom prst="straightConnector1">
              <a:avLst/>
            </a:prstGeom>
            <a:noFill/>
            <a:ln>
              <a:noFill/>
            </a:ln>
          </p:spPr>
        </p:cxnSp>
        <p:cxnSp>
          <p:nvCxnSpPr>
            <p:cNvPr id="4585" name="Google Shape;4585;p110"/>
            <p:cNvCxnSpPr/>
            <p:nvPr/>
          </p:nvCxnSpPr>
          <p:spPr>
            <a:xfrm>
              <a:off x="1269075" y="3380795"/>
              <a:ext cx="0" cy="0"/>
            </a:xfrm>
            <a:prstGeom prst="straightConnector1">
              <a:avLst/>
            </a:prstGeom>
            <a:noFill/>
            <a:ln>
              <a:noFill/>
            </a:ln>
          </p:spPr>
        </p:cxnSp>
      </p:grpSp>
      <p:sp>
        <p:nvSpPr>
          <p:cNvPr id="4586" name="Google Shape;4586;p11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587" name="Google Shape;4587;p110"/>
          <p:cNvGraphicFramePr/>
          <p:nvPr>
            <p:extLst>
              <p:ext uri="{D42A27DB-BD31-4B8C-83A1-F6EECF244321}">
                <p14:modId xmlns:p14="http://schemas.microsoft.com/office/powerpoint/2010/main" val="1366944541"/>
              </p:ext>
            </p:extLst>
          </p:nvPr>
        </p:nvGraphicFramePr>
        <p:xfrm>
          <a:off x="312508" y="1462824"/>
          <a:ext cx="6859225" cy="8267320"/>
        </p:xfrm>
        <a:graphic>
          <a:graphicData uri="http://schemas.openxmlformats.org/drawingml/2006/table">
            <a:tbl>
              <a:tblPr>
                <a:noFill/>
                <a:tableStyleId>{B3EC8D35-0D6E-4B20-94FA-5F872F7BABA5}</a:tableStyleId>
              </a:tblPr>
              <a:tblGrid>
                <a:gridCol w="1387200">
                  <a:extLst>
                    <a:ext uri="{9D8B030D-6E8A-4147-A177-3AD203B41FA5}">
                      <a16:colId xmlns:a16="http://schemas.microsoft.com/office/drawing/2014/main" val="20000"/>
                    </a:ext>
                  </a:extLst>
                </a:gridCol>
                <a:gridCol w="2094475">
                  <a:extLst>
                    <a:ext uri="{9D8B030D-6E8A-4147-A177-3AD203B41FA5}">
                      <a16:colId xmlns:a16="http://schemas.microsoft.com/office/drawing/2014/main" val="20001"/>
                    </a:ext>
                  </a:extLst>
                </a:gridCol>
                <a:gridCol w="2094475">
                  <a:extLst>
                    <a:ext uri="{9D8B030D-6E8A-4147-A177-3AD203B41FA5}">
                      <a16:colId xmlns:a16="http://schemas.microsoft.com/office/drawing/2014/main" val="20002"/>
                    </a:ext>
                  </a:extLst>
                </a:gridCol>
                <a:gridCol w="1283075">
                  <a:extLst>
                    <a:ext uri="{9D8B030D-6E8A-4147-A177-3AD203B41FA5}">
                      <a16:colId xmlns:a16="http://schemas.microsoft.com/office/drawing/2014/main" val="20003"/>
                    </a:ext>
                  </a:extLst>
                </a:gridCol>
              </a:tblGrid>
              <a:tr h="1061325">
                <a:tc gridSpan="4">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Develop innovative processes to continually monitor persons of interest entering Nigeria</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Strengthen subnational capacity for continued response and vigilance</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Continue routine in-depth data analysis and interpretation to drive National EOC Response decisions</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Continue engagement with state response teams on intensifying active case search, increasing sample collection and testing </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59175">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Pillar Scorecard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7075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Ratings of Pillar Achievement in line with identified next steps during midterm review</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59175">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3000"/>
                        </a:spcBef>
                        <a:spcAft>
                          <a:spcPts val="0"/>
                        </a:spcAft>
                        <a:buNone/>
                      </a:pPr>
                      <a:r>
                        <a:rPr lang="en-US" sz="1000" b="1" i="1">
                          <a:solidFill>
                            <a:srgbClr val="FFFFFF"/>
                          </a:solidFill>
                          <a:latin typeface="Arial"/>
                          <a:ea typeface="Arial"/>
                          <a:cs typeface="Arial"/>
                          <a:sym typeface="Arial"/>
                        </a:rPr>
                        <a:t>Pillar/FWG Objectives - Identified Next Steps/Roadmap</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gridSpan="2">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Status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Score (1 = Below 2 = Partially below, 3 = Avg, 4 = Partially meets, 5 = Meets)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3"/>
                  </a:ext>
                </a:extLst>
              </a:tr>
              <a:tr h="325425">
                <a:tc vMerge="1">
                  <a:txBody>
                    <a:bodyPr/>
                    <a:lstStyle/>
                    <a:p>
                      <a:endParaRPr lang="en-US"/>
                    </a:p>
                  </a:txBody>
                  <a:tcPr/>
                </a:tc>
                <a:tc>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Achieved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i="1">
                          <a:solidFill>
                            <a:srgbClr val="FFFFFF"/>
                          </a:solidFill>
                          <a:latin typeface="Arial"/>
                          <a:ea typeface="Arial"/>
                          <a:cs typeface="Arial"/>
                          <a:sym typeface="Arial"/>
                        </a:rPr>
                        <a:t>Implemented Activities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vMerge="1">
                  <a:txBody>
                    <a:bodyPr/>
                    <a:lstStyle/>
                    <a:p>
                      <a:endParaRPr lang="en-US"/>
                    </a:p>
                  </a:txBody>
                  <a:tcPr/>
                </a:tc>
                <a:extLst>
                  <a:ext uri="{0D108BD9-81ED-4DB2-BD59-A6C34878D82A}">
                    <a16:rowId xmlns:a16="http://schemas.microsoft.com/office/drawing/2014/main" val="10004"/>
                  </a:ext>
                </a:extLst>
              </a:tr>
              <a:tr h="2297775">
                <a:tc>
                  <a:txBody>
                    <a:bodyPr/>
                    <a:lstStyle/>
                    <a:p>
                      <a:pPr marL="0" marR="0" lvl="0" indent="0" algn="l" rtl="0">
                        <a:spcBef>
                          <a:spcPts val="0"/>
                        </a:spcBef>
                        <a:spcAft>
                          <a:spcPts val="0"/>
                        </a:spcAft>
                        <a:buNone/>
                      </a:pPr>
                      <a:r>
                        <a:rPr lang="en-US" sz="1000">
                          <a:latin typeface="Arial"/>
                          <a:ea typeface="Arial"/>
                          <a:cs typeface="Arial"/>
                          <a:sym typeface="Arial"/>
                        </a:rPr>
                        <a:t>Enhance Community-based Surveillance for COVID-19 to improve active case handling and sample collection</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lnSpc>
                          <a:spcPct val="117000"/>
                        </a:lnSpc>
                        <a:spcBef>
                          <a:spcPts val="0"/>
                        </a:spcBef>
                        <a:spcAft>
                          <a:spcPts val="0"/>
                        </a:spcAft>
                        <a:buNone/>
                      </a:pPr>
                      <a:r>
                        <a:rPr lang="en-US" sz="1000" i="1">
                          <a:latin typeface="Arial"/>
                          <a:ea typeface="Arial"/>
                          <a:cs typeface="Arial"/>
                          <a:sym typeface="Arial"/>
                        </a:rPr>
                        <a:t> </a:t>
                      </a:r>
                      <a:endParaRPr sz="1000">
                        <a:latin typeface="Arial"/>
                        <a:ea typeface="Arial"/>
                        <a:cs typeface="Arial"/>
                        <a:sym typeface="Arial"/>
                      </a:endParaRPr>
                    </a:p>
                    <a:p>
                      <a:pPr marL="0" marR="0" lvl="0" indent="0" algn="ctr" rtl="0">
                        <a:spcBef>
                          <a:spcPts val="800"/>
                        </a:spcBef>
                        <a:spcAft>
                          <a:spcPts val="0"/>
                        </a:spcAft>
                        <a:buNone/>
                      </a:pPr>
                      <a:r>
                        <a:rPr lang="en-US" sz="1000" b="1">
                          <a:solidFill>
                            <a:srgbClr val="000000"/>
                          </a:solidFill>
                          <a:latin typeface="Arial"/>
                          <a:ea typeface="Arial"/>
                          <a:cs typeface="Arial"/>
                          <a:sym typeface="Arial"/>
                        </a:rPr>
                        <a:t>90%</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Carried out risk assessment in identified hotspot LGAs/wards and developed appropriate intervention strategies</a:t>
                      </a:r>
                      <a:endParaRPr sz="100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Implemented the strategies developed for “hotspot” LGAs and wards</a:t>
                      </a:r>
                      <a:endParaRPr sz="100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Carried out active case finding through house-to-house case search and engagement of HCWs in 20 Hotspot LGAs</a:t>
                      </a:r>
                      <a:endParaRPr sz="100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Developed guidelines and SOPs including COVID-19 surveillance guidelines, Case definitions (standard and community case definitions), strategy document to improve surveillance and case finding</a:t>
                      </a:r>
                      <a:endParaRPr sz="100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Decentralized sample collection</a:t>
                      </a:r>
                      <a:endParaRPr sz="100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Conducted COVID-19 surveillance training on case finding for HCWs and Community Volunteers</a:t>
                      </a:r>
                      <a:endParaRPr sz="100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Expanded event Based Surveillance and alert management at LGAs, Wards and Communities</a:t>
                      </a:r>
                      <a:endParaRPr sz="1000" dirty="0">
                        <a:latin typeface="Arial"/>
                        <a:ea typeface="Arial"/>
                        <a:cs typeface="Arial"/>
                        <a:sym typeface="Arial"/>
                      </a:endParaRPr>
                    </a:p>
                    <a:p>
                      <a:pPr marL="342900" marR="0" lvl="0" indent="-279400" algn="l" rtl="0">
                        <a:lnSpc>
                          <a:spcPct val="117000"/>
                        </a:lnSpc>
                        <a:spcBef>
                          <a:spcPts val="400"/>
                        </a:spcBef>
                        <a:spcAft>
                          <a:spcPts val="0"/>
                        </a:spcAft>
                        <a:buClr>
                          <a:schemeClr val="dk1"/>
                        </a:buClr>
                        <a:buSzPts val="1000"/>
                        <a:buFont typeface="Noto Sans Symbols"/>
                        <a:buNone/>
                      </a:pPr>
                      <a:endParaRPr sz="1000" dirty="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dirty="0">
                          <a:latin typeface="Arial"/>
                          <a:ea typeface="Arial"/>
                          <a:cs typeface="Arial"/>
                          <a:sym typeface="Arial"/>
                        </a:rPr>
                        <a:t> </a:t>
                      </a:r>
                      <a:endParaRPr sz="1000" dirty="0">
                        <a:latin typeface="Arial"/>
                        <a:ea typeface="Arial"/>
                        <a:cs typeface="Arial"/>
                        <a:sym typeface="Arial"/>
                      </a:endParaRPr>
                    </a:p>
                    <a:p>
                      <a:pPr marL="0" marR="0" lvl="0" indent="0" algn="ctr" rtl="0">
                        <a:spcBef>
                          <a:spcPts val="600"/>
                        </a:spcBef>
                        <a:spcAft>
                          <a:spcPts val="0"/>
                        </a:spcAft>
                        <a:buNone/>
                      </a:pPr>
                      <a:r>
                        <a:rPr lang="en-US" sz="1000" b="1" dirty="0">
                          <a:latin typeface="Arial"/>
                          <a:ea typeface="Arial"/>
                          <a:cs typeface="Arial"/>
                          <a:sym typeface="Arial"/>
                        </a:rPr>
                        <a:t>4</a:t>
                      </a:r>
                      <a:endParaRPr sz="1000" dirty="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Shape 4592"/>
        <p:cNvGrpSpPr/>
        <p:nvPr/>
      </p:nvGrpSpPr>
      <p:grpSpPr>
        <a:xfrm>
          <a:off x="0" y="0"/>
          <a:ext cx="0" cy="0"/>
          <a:chOff x="0" y="0"/>
          <a:chExt cx="0" cy="0"/>
        </a:xfrm>
      </p:grpSpPr>
      <p:sp>
        <p:nvSpPr>
          <p:cNvPr id="4593" name="Google Shape;4593;p11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117</a:t>
            </a:fld>
            <a:endParaRPr sz="500" b="0" i="0" u="none" strike="noStrike" cap="none">
              <a:solidFill>
                <a:srgbClr val="161616"/>
              </a:solidFill>
              <a:latin typeface="Arial"/>
              <a:ea typeface="Arial"/>
              <a:cs typeface="Arial"/>
              <a:sym typeface="Arial"/>
            </a:endParaRPr>
          </a:p>
        </p:txBody>
      </p:sp>
      <p:sp>
        <p:nvSpPr>
          <p:cNvPr id="4594" name="Google Shape;4594;p11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4595" name="Google Shape;4595;p111"/>
          <p:cNvGrpSpPr/>
          <p:nvPr/>
        </p:nvGrpSpPr>
        <p:grpSpPr>
          <a:xfrm>
            <a:off x="0" y="0"/>
            <a:ext cx="7589838" cy="1343607"/>
            <a:chOff x="0" y="0"/>
            <a:chExt cx="7589838" cy="1343607"/>
          </a:xfrm>
        </p:grpSpPr>
        <p:pic>
          <p:nvPicPr>
            <p:cNvPr id="4596" name="Google Shape;4596;p11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597" name="Google Shape;4597;p11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598" name="Google Shape;4598;p11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599" name="Google Shape;4599;p11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600" name="Google Shape;4600;p111"/>
          <p:cNvGrpSpPr/>
          <p:nvPr/>
        </p:nvGrpSpPr>
        <p:grpSpPr>
          <a:xfrm>
            <a:off x="1269075" y="3380795"/>
            <a:ext cx="0" cy="0"/>
            <a:chOff x="1269075" y="3380795"/>
            <a:chExt cx="0" cy="0"/>
          </a:xfrm>
        </p:grpSpPr>
        <p:cxnSp>
          <p:nvCxnSpPr>
            <p:cNvPr id="4601" name="Google Shape;4601;p111"/>
            <p:cNvCxnSpPr/>
            <p:nvPr/>
          </p:nvCxnSpPr>
          <p:spPr>
            <a:xfrm>
              <a:off x="1269075" y="3380795"/>
              <a:ext cx="0" cy="0"/>
            </a:xfrm>
            <a:prstGeom prst="straightConnector1">
              <a:avLst/>
            </a:prstGeom>
            <a:noFill/>
            <a:ln>
              <a:noFill/>
            </a:ln>
          </p:spPr>
        </p:cxnSp>
        <p:cxnSp>
          <p:nvCxnSpPr>
            <p:cNvPr id="4602" name="Google Shape;4602;p111"/>
            <p:cNvCxnSpPr/>
            <p:nvPr/>
          </p:nvCxnSpPr>
          <p:spPr>
            <a:xfrm>
              <a:off x="1269075" y="3380795"/>
              <a:ext cx="0" cy="0"/>
            </a:xfrm>
            <a:prstGeom prst="straightConnector1">
              <a:avLst/>
            </a:prstGeom>
            <a:noFill/>
            <a:ln>
              <a:noFill/>
            </a:ln>
          </p:spPr>
        </p:cxnSp>
      </p:grpSp>
      <p:sp>
        <p:nvSpPr>
          <p:cNvPr id="4603" name="Google Shape;4603;p11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604" name="Google Shape;4604;p111"/>
          <p:cNvGraphicFramePr/>
          <p:nvPr/>
        </p:nvGraphicFramePr>
        <p:xfrm>
          <a:off x="312508" y="1462824"/>
          <a:ext cx="6859225" cy="7782020"/>
        </p:xfrm>
        <a:graphic>
          <a:graphicData uri="http://schemas.openxmlformats.org/drawingml/2006/table">
            <a:tbl>
              <a:tblPr>
                <a:noFill/>
                <a:tableStyleId>{B3EC8D35-0D6E-4B20-94FA-5F872F7BABA5}</a:tableStyleId>
              </a:tblPr>
              <a:tblGrid>
                <a:gridCol w="998175">
                  <a:extLst>
                    <a:ext uri="{9D8B030D-6E8A-4147-A177-3AD203B41FA5}">
                      <a16:colId xmlns:a16="http://schemas.microsoft.com/office/drawing/2014/main" val="20000"/>
                    </a:ext>
                  </a:extLst>
                </a:gridCol>
                <a:gridCol w="861575">
                  <a:extLst>
                    <a:ext uri="{9D8B030D-6E8A-4147-A177-3AD203B41FA5}">
                      <a16:colId xmlns:a16="http://schemas.microsoft.com/office/drawing/2014/main" val="20001"/>
                    </a:ext>
                  </a:extLst>
                </a:gridCol>
                <a:gridCol w="2340300">
                  <a:extLst>
                    <a:ext uri="{9D8B030D-6E8A-4147-A177-3AD203B41FA5}">
                      <a16:colId xmlns:a16="http://schemas.microsoft.com/office/drawing/2014/main" val="20002"/>
                    </a:ext>
                  </a:extLst>
                </a:gridCol>
                <a:gridCol w="2659175">
                  <a:extLst>
                    <a:ext uri="{9D8B030D-6E8A-4147-A177-3AD203B41FA5}">
                      <a16:colId xmlns:a16="http://schemas.microsoft.com/office/drawing/2014/main" val="20003"/>
                    </a:ext>
                  </a:extLst>
                </a:gridCol>
              </a:tblGrid>
              <a:tr h="1207800">
                <a:tc>
                  <a:txBody>
                    <a:bodyPr/>
                    <a:lstStyle/>
                    <a:p>
                      <a:pPr marL="0" marR="0" lvl="0" indent="0" algn="l" rtl="0">
                        <a:spcBef>
                          <a:spcPts val="0"/>
                        </a:spcBef>
                        <a:spcAft>
                          <a:spcPts val="0"/>
                        </a:spcAft>
                        <a:buNone/>
                      </a:pPr>
                      <a:endParaRPr sz="1000">
                        <a:latin typeface="Arial"/>
                        <a:ea typeface="Arial"/>
                        <a:cs typeface="Arial"/>
                        <a:sym typeface="Arial"/>
                      </a:endParaRPr>
                    </a:p>
                  </a:txBody>
                  <a:tcPr marL="8850" marR="88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lnSpc>
                          <a:spcPct val="117000"/>
                        </a:lnSpc>
                        <a:spcBef>
                          <a:spcPts val="0"/>
                        </a:spcBef>
                        <a:spcAft>
                          <a:spcPts val="0"/>
                        </a:spcAft>
                        <a:buNone/>
                      </a:pPr>
                      <a:endParaRPr sz="1000">
                        <a:latin typeface="Arial"/>
                        <a:ea typeface="Arial"/>
                        <a:cs typeface="Arial"/>
                        <a:sym typeface="Arial"/>
                      </a:endParaRPr>
                    </a:p>
                  </a:txBody>
                  <a:tcPr marL="8850" marR="88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Reviewed current ILI data and syndromic surveillance situation reports for ILI/SARI from sentinel sites</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Intensified institutional surveillance e.g. schools, NYSC, prisons</a:t>
                      </a:r>
                      <a:endParaRPr sz="1000">
                        <a:latin typeface="Arial"/>
                        <a:ea typeface="Arial"/>
                        <a:cs typeface="Arial"/>
                        <a:sym typeface="Arial"/>
                      </a:endParaRPr>
                    </a:p>
                  </a:txBody>
                  <a:tcPr marL="8850" marR="88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txBody>
                  <a:tcPr marL="8850" marR="88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562650">
                <a:tc>
                  <a:txBody>
                    <a:bodyPr/>
                    <a:lstStyle/>
                    <a:p>
                      <a:pPr marL="0" marR="0" lvl="0" indent="0" algn="l" rtl="0">
                        <a:spcBef>
                          <a:spcPts val="0"/>
                        </a:spcBef>
                        <a:spcAft>
                          <a:spcPts val="0"/>
                        </a:spcAft>
                        <a:buNone/>
                      </a:pPr>
                      <a:r>
                        <a:rPr lang="en-US" sz="1000">
                          <a:latin typeface="Arial"/>
                          <a:ea typeface="Arial"/>
                          <a:cs typeface="Arial"/>
                          <a:sym typeface="Arial"/>
                        </a:rPr>
                        <a:t>Improve contact tracing after identification of a confirmed case</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90%</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Reviewed the SOP/guidelines for Contact tracing</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Provided logistics for contact tracing (people, equipment, PPEs, telephones)</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Worked with different partners to deploy additional human resource for contact tracing and active case finding including ACDC, ICRC and UNAIDs</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4</a:t>
                      </a:r>
                      <a:endParaRPr sz="1000">
                        <a:latin typeface="Arial"/>
                        <a:ea typeface="Arial"/>
                        <a:cs typeface="Arial"/>
                        <a:sym typeface="Arial"/>
                      </a:endParaRPr>
                    </a:p>
                  </a:txBody>
                  <a:tcPr marL="8850" marR="88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1186400">
                <a:tc>
                  <a:txBody>
                    <a:bodyPr/>
                    <a:lstStyle/>
                    <a:p>
                      <a:pPr marL="0" marR="0" lvl="0" indent="0" algn="l" rtl="0">
                        <a:spcBef>
                          <a:spcPts val="0"/>
                        </a:spcBef>
                        <a:spcAft>
                          <a:spcPts val="0"/>
                        </a:spcAft>
                        <a:buNone/>
                      </a:pPr>
                      <a:r>
                        <a:rPr lang="en-US" sz="1000">
                          <a:latin typeface="Arial"/>
                          <a:ea typeface="Arial"/>
                          <a:cs typeface="Arial"/>
                          <a:sym typeface="Arial"/>
                        </a:rPr>
                        <a:t>Data Management</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85%</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Deployed trained personnel to all states (Surveillance officers -SSOs) and Laboratories (data clerks) to support data management improving data quality</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Completed SORMAS roll out to all states </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Developed SORMAS wireframes and COVID-19 specific dashboard to improve data use for Response decisions </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Implemented data quality improvement plan across States starting with harmonisation of lab. data and digitisation of lab result</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Built capacity and facilitated adoption of SORMAS</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Institutionalized SORMAS data at sub-national level</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Conducted routine data validation at state and LGA levels</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4</a:t>
                      </a:r>
                      <a:endParaRPr sz="1000">
                        <a:latin typeface="Arial"/>
                        <a:ea typeface="Arial"/>
                        <a:cs typeface="Arial"/>
                        <a:sym typeface="Arial"/>
                      </a:endParaRPr>
                    </a:p>
                  </a:txBody>
                  <a:tcPr marL="8850" marR="88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27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Modified/Dropped Objectives</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66925">
                <a:tc gridSpan="4">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Conduct routine sample collection outreaches in communities, markets and other public locations - This activity was dropped</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bl>
          </a:graphicData>
        </a:graphic>
      </p:graphicFrame>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Shape 4609"/>
        <p:cNvGrpSpPr/>
        <p:nvPr/>
      </p:nvGrpSpPr>
      <p:grpSpPr>
        <a:xfrm>
          <a:off x="0" y="0"/>
          <a:ext cx="0" cy="0"/>
          <a:chOff x="0" y="0"/>
          <a:chExt cx="0" cy="0"/>
        </a:xfrm>
      </p:grpSpPr>
      <p:sp>
        <p:nvSpPr>
          <p:cNvPr id="4610" name="Google Shape;4610;p11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118</a:t>
            </a:fld>
            <a:endParaRPr sz="500" b="0" i="0" u="none" strike="noStrike" cap="none">
              <a:solidFill>
                <a:srgbClr val="161616"/>
              </a:solidFill>
              <a:latin typeface="Arial"/>
              <a:ea typeface="Arial"/>
              <a:cs typeface="Arial"/>
              <a:sym typeface="Arial"/>
            </a:endParaRPr>
          </a:p>
        </p:txBody>
      </p:sp>
      <p:sp>
        <p:nvSpPr>
          <p:cNvPr id="4611" name="Google Shape;4611;p11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4612" name="Google Shape;4612;p112"/>
          <p:cNvGrpSpPr/>
          <p:nvPr/>
        </p:nvGrpSpPr>
        <p:grpSpPr>
          <a:xfrm>
            <a:off x="0" y="0"/>
            <a:ext cx="7589838" cy="1343607"/>
            <a:chOff x="0" y="0"/>
            <a:chExt cx="7589838" cy="1343607"/>
          </a:xfrm>
        </p:grpSpPr>
        <p:pic>
          <p:nvPicPr>
            <p:cNvPr id="4613" name="Google Shape;4613;p11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614" name="Google Shape;4614;p11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615" name="Google Shape;4615;p11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616" name="Google Shape;4616;p11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617" name="Google Shape;4617;p112"/>
          <p:cNvGrpSpPr/>
          <p:nvPr/>
        </p:nvGrpSpPr>
        <p:grpSpPr>
          <a:xfrm>
            <a:off x="1269075" y="3380795"/>
            <a:ext cx="0" cy="0"/>
            <a:chOff x="1269075" y="3380795"/>
            <a:chExt cx="0" cy="0"/>
          </a:xfrm>
        </p:grpSpPr>
        <p:cxnSp>
          <p:nvCxnSpPr>
            <p:cNvPr id="4618" name="Google Shape;4618;p112"/>
            <p:cNvCxnSpPr/>
            <p:nvPr/>
          </p:nvCxnSpPr>
          <p:spPr>
            <a:xfrm>
              <a:off x="1269075" y="3380795"/>
              <a:ext cx="0" cy="0"/>
            </a:xfrm>
            <a:prstGeom prst="straightConnector1">
              <a:avLst/>
            </a:prstGeom>
            <a:noFill/>
            <a:ln>
              <a:noFill/>
            </a:ln>
          </p:spPr>
        </p:cxnSp>
        <p:cxnSp>
          <p:nvCxnSpPr>
            <p:cNvPr id="4619" name="Google Shape;4619;p112"/>
            <p:cNvCxnSpPr/>
            <p:nvPr/>
          </p:nvCxnSpPr>
          <p:spPr>
            <a:xfrm>
              <a:off x="1269075" y="3380795"/>
              <a:ext cx="0" cy="0"/>
            </a:xfrm>
            <a:prstGeom prst="straightConnector1">
              <a:avLst/>
            </a:prstGeom>
            <a:noFill/>
            <a:ln>
              <a:noFill/>
            </a:ln>
          </p:spPr>
        </p:cxnSp>
      </p:grpSp>
      <p:sp>
        <p:nvSpPr>
          <p:cNvPr id="4620" name="Google Shape;4620;p11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621" name="Google Shape;4621;p112"/>
          <p:cNvGraphicFramePr/>
          <p:nvPr/>
        </p:nvGraphicFramePr>
        <p:xfrm>
          <a:off x="312509" y="1462824"/>
          <a:ext cx="6859225" cy="4754250"/>
        </p:xfrm>
        <a:graphic>
          <a:graphicData uri="http://schemas.openxmlformats.org/drawingml/2006/table">
            <a:tbl>
              <a:tblPr>
                <a:noFill/>
                <a:tableStyleId>{B3EC8D35-0D6E-4B20-94FA-5F872F7BABA5}</a:tableStyleId>
              </a:tblPr>
              <a:tblGrid>
                <a:gridCol w="378500">
                  <a:extLst>
                    <a:ext uri="{9D8B030D-6E8A-4147-A177-3AD203B41FA5}">
                      <a16:colId xmlns:a16="http://schemas.microsoft.com/office/drawing/2014/main" val="20000"/>
                    </a:ext>
                  </a:extLst>
                </a:gridCol>
                <a:gridCol w="1777825">
                  <a:extLst>
                    <a:ext uri="{9D8B030D-6E8A-4147-A177-3AD203B41FA5}">
                      <a16:colId xmlns:a16="http://schemas.microsoft.com/office/drawing/2014/main" val="20001"/>
                    </a:ext>
                  </a:extLst>
                </a:gridCol>
                <a:gridCol w="1514725">
                  <a:extLst>
                    <a:ext uri="{9D8B030D-6E8A-4147-A177-3AD203B41FA5}">
                      <a16:colId xmlns:a16="http://schemas.microsoft.com/office/drawing/2014/main" val="20002"/>
                    </a:ext>
                  </a:extLst>
                </a:gridCol>
                <a:gridCol w="986475">
                  <a:extLst>
                    <a:ext uri="{9D8B030D-6E8A-4147-A177-3AD203B41FA5}">
                      <a16:colId xmlns:a16="http://schemas.microsoft.com/office/drawing/2014/main" val="20003"/>
                    </a:ext>
                  </a:extLst>
                </a:gridCol>
                <a:gridCol w="715125">
                  <a:extLst>
                    <a:ext uri="{9D8B030D-6E8A-4147-A177-3AD203B41FA5}">
                      <a16:colId xmlns:a16="http://schemas.microsoft.com/office/drawing/2014/main" val="20004"/>
                    </a:ext>
                  </a:extLst>
                </a:gridCol>
                <a:gridCol w="1486575">
                  <a:extLst>
                    <a:ext uri="{9D8B030D-6E8A-4147-A177-3AD203B41FA5}">
                      <a16:colId xmlns:a16="http://schemas.microsoft.com/office/drawing/2014/main" val="20005"/>
                    </a:ext>
                  </a:extLst>
                </a:gridCol>
              </a:tblGrid>
              <a:tr h="67950">
                <a:tc gridSpan="6">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Rating of Pillar Achievements in line with set targets</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59700">
                <a:tc>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a:solidFill>
                            <a:srgbClr val="FFFFFF"/>
                          </a:solidFill>
                          <a:latin typeface="Arial"/>
                          <a:ea typeface="Arial"/>
                          <a:cs typeface="Arial"/>
                          <a:sym typeface="Arial"/>
                        </a:rPr>
                        <a:t>S/N</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a:solidFill>
                            <a:srgbClr val="FFFFFF"/>
                          </a:solidFill>
                          <a:latin typeface="Arial"/>
                          <a:ea typeface="Arial"/>
                          <a:cs typeface="Arial"/>
                          <a:sym typeface="Arial"/>
                        </a:rPr>
                        <a:t>Indicators</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a:solidFill>
                            <a:srgbClr val="FFFFFF"/>
                          </a:solidFill>
                          <a:latin typeface="Arial"/>
                          <a:ea typeface="Arial"/>
                          <a:cs typeface="Arial"/>
                          <a:sym typeface="Arial"/>
                        </a:rPr>
                        <a:t>Description</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Set Target Value (over 10 months)</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a:solidFill>
                            <a:srgbClr val="FFFFFF"/>
                          </a:solidFill>
                          <a:latin typeface="Arial"/>
                          <a:ea typeface="Arial"/>
                          <a:cs typeface="Arial"/>
                          <a:sym typeface="Arial"/>
                        </a:rPr>
                        <a:t>Actual</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Score (1 = Below 2 = Partially below, 3 = Avg, 4 = Partially meets, 5 = Exceeds)</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1"/>
                  </a:ext>
                </a:extLst>
              </a:tr>
              <a:tr h="59700">
                <a:tc>
                  <a:txBody>
                    <a:bodyPr/>
                    <a:lstStyle/>
                    <a:p>
                      <a:pPr marL="0" marR="0" lvl="0" indent="0" algn="ctr" rtl="0">
                        <a:spcBef>
                          <a:spcPts val="0"/>
                        </a:spcBef>
                        <a:spcAft>
                          <a:spcPts val="0"/>
                        </a:spcAft>
                        <a:buNone/>
                      </a:pPr>
                      <a:r>
                        <a:rPr lang="en-US" sz="1000">
                          <a:latin typeface="Arial"/>
                          <a:ea typeface="Arial"/>
                          <a:cs typeface="Arial"/>
                          <a:sym typeface="Arial"/>
                        </a:rPr>
                        <a:t>1</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Proportion of contacts of POIs followed up for testing </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This measures the effectiveness of contact tracing</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90%</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93.7%</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5</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59700">
                <a:tc>
                  <a:txBody>
                    <a:bodyPr/>
                    <a:lstStyle/>
                    <a:p>
                      <a:pPr marL="0" marR="0" lvl="0" indent="0" algn="ctr" rtl="0">
                        <a:spcBef>
                          <a:spcPts val="0"/>
                        </a:spcBef>
                        <a:spcAft>
                          <a:spcPts val="0"/>
                        </a:spcAft>
                        <a:buNone/>
                      </a:pPr>
                      <a:r>
                        <a:rPr lang="en-US" sz="1000">
                          <a:latin typeface="Arial"/>
                          <a:ea typeface="Arial"/>
                          <a:cs typeface="Arial"/>
                          <a:sym typeface="Arial"/>
                        </a:rPr>
                        <a:t>2</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Testing rates per million </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This measures the number of people tested per million of the population </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10,000</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3,579.5 (35.8%)</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2</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59700">
                <a:tc>
                  <a:txBody>
                    <a:bodyPr/>
                    <a:lstStyle/>
                    <a:p>
                      <a:pPr marL="0" marR="0" lvl="0" indent="0" algn="ctr" rtl="0">
                        <a:spcBef>
                          <a:spcPts val="0"/>
                        </a:spcBef>
                        <a:spcAft>
                          <a:spcPts val="0"/>
                        </a:spcAft>
                        <a:buNone/>
                      </a:pPr>
                      <a:r>
                        <a:rPr lang="en-US" sz="1000">
                          <a:latin typeface="Arial"/>
                          <a:ea typeface="Arial"/>
                          <a:cs typeface="Arial"/>
                          <a:sym typeface="Arial"/>
                        </a:rPr>
                        <a:t>3</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Number of COVID-19 related calls received in the call centres and escalated to States for follow up</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This measures the effectiveness of triangulating calls from the public, disaggregating same by State, call status and report suspect case as to respective State team for follow up</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100%</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100%</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5</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59700">
                <a:tc>
                  <a:txBody>
                    <a:bodyPr/>
                    <a:lstStyle/>
                    <a:p>
                      <a:pPr marL="0" marR="0" lvl="0" indent="0" algn="ctr" rtl="0">
                        <a:spcBef>
                          <a:spcPts val="0"/>
                        </a:spcBef>
                        <a:spcAft>
                          <a:spcPts val="0"/>
                        </a:spcAft>
                        <a:buNone/>
                      </a:pPr>
                      <a:r>
                        <a:rPr lang="en-US" sz="1000">
                          <a:latin typeface="Arial"/>
                          <a:ea typeface="Arial"/>
                          <a:cs typeface="Arial"/>
                          <a:sym typeface="Arial"/>
                        </a:rPr>
                        <a:t>4</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Percentage completeness of data entered in SORMAS</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This measures the completeness of data reporting </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90%</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96%</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5</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096650">
                <a:tc>
                  <a:txBody>
                    <a:bodyPr/>
                    <a:lstStyle/>
                    <a:p>
                      <a:pPr marL="0" marR="0" lvl="0" indent="0" algn="ctr" rtl="0">
                        <a:spcBef>
                          <a:spcPts val="0"/>
                        </a:spcBef>
                        <a:spcAft>
                          <a:spcPts val="0"/>
                        </a:spcAft>
                        <a:buNone/>
                      </a:pPr>
                      <a:r>
                        <a:rPr lang="en-US" sz="1000">
                          <a:latin typeface="Arial"/>
                          <a:ea typeface="Arial"/>
                          <a:cs typeface="Arial"/>
                          <a:sym typeface="Arial"/>
                        </a:rPr>
                        <a:t>5</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Proportion of State with SORMAS rolled out</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This measures the geographical coverage of SORMAS as a holistic tool for outbreak response management</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100%</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100% </a:t>
                      </a:r>
                      <a:endParaRPr sz="100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(All 36 states and the FCT)</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5</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Shape 4694"/>
        <p:cNvGrpSpPr/>
        <p:nvPr/>
      </p:nvGrpSpPr>
      <p:grpSpPr>
        <a:xfrm>
          <a:off x="0" y="0"/>
          <a:ext cx="0" cy="0"/>
          <a:chOff x="0" y="0"/>
          <a:chExt cx="0" cy="0"/>
        </a:xfrm>
      </p:grpSpPr>
      <p:sp>
        <p:nvSpPr>
          <p:cNvPr id="4695" name="Google Shape;4695;p11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119</a:t>
            </a:fld>
            <a:endParaRPr sz="500" b="0" i="0" u="none" strike="noStrike" cap="none">
              <a:solidFill>
                <a:srgbClr val="161616"/>
              </a:solidFill>
              <a:latin typeface="Arial"/>
              <a:ea typeface="Arial"/>
              <a:cs typeface="Arial"/>
              <a:sym typeface="Arial"/>
            </a:endParaRPr>
          </a:p>
        </p:txBody>
      </p:sp>
      <p:grpSp>
        <p:nvGrpSpPr>
          <p:cNvPr id="4696" name="Google Shape;4696;p117"/>
          <p:cNvGrpSpPr/>
          <p:nvPr/>
        </p:nvGrpSpPr>
        <p:grpSpPr>
          <a:xfrm>
            <a:off x="0" y="0"/>
            <a:ext cx="7589838" cy="1343607"/>
            <a:chOff x="0" y="0"/>
            <a:chExt cx="7589838" cy="1343607"/>
          </a:xfrm>
        </p:grpSpPr>
        <p:pic>
          <p:nvPicPr>
            <p:cNvPr id="4697" name="Google Shape;4697;p11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698" name="Google Shape;4698;p11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699" name="Google Shape;4699;p11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700" name="Google Shape;4700;p11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701" name="Google Shape;4701;p117"/>
          <p:cNvGrpSpPr/>
          <p:nvPr/>
        </p:nvGrpSpPr>
        <p:grpSpPr>
          <a:xfrm>
            <a:off x="1269075" y="3380795"/>
            <a:ext cx="0" cy="0"/>
            <a:chOff x="1269075" y="3380795"/>
            <a:chExt cx="0" cy="0"/>
          </a:xfrm>
        </p:grpSpPr>
        <p:cxnSp>
          <p:nvCxnSpPr>
            <p:cNvPr id="4702" name="Google Shape;4702;p117"/>
            <p:cNvCxnSpPr/>
            <p:nvPr/>
          </p:nvCxnSpPr>
          <p:spPr>
            <a:xfrm>
              <a:off x="1269075" y="3380795"/>
              <a:ext cx="0" cy="0"/>
            </a:xfrm>
            <a:prstGeom prst="straightConnector1">
              <a:avLst/>
            </a:prstGeom>
            <a:noFill/>
            <a:ln>
              <a:noFill/>
            </a:ln>
          </p:spPr>
        </p:cxnSp>
        <p:cxnSp>
          <p:nvCxnSpPr>
            <p:cNvPr id="4703" name="Google Shape;4703;p117"/>
            <p:cNvCxnSpPr/>
            <p:nvPr/>
          </p:nvCxnSpPr>
          <p:spPr>
            <a:xfrm>
              <a:off x="1269075" y="3380795"/>
              <a:ext cx="0" cy="0"/>
            </a:xfrm>
            <a:prstGeom prst="straightConnector1">
              <a:avLst/>
            </a:prstGeom>
            <a:noFill/>
            <a:ln>
              <a:noFill/>
            </a:ln>
          </p:spPr>
        </p:cxnSp>
      </p:grpSp>
      <p:sp>
        <p:nvSpPr>
          <p:cNvPr id="4704" name="Google Shape;4704;p11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705" name="Google Shape;4705;p117"/>
          <p:cNvGraphicFramePr/>
          <p:nvPr/>
        </p:nvGraphicFramePr>
        <p:xfrm>
          <a:off x="312508" y="1462823"/>
          <a:ext cx="6859225" cy="8534312"/>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LABORATORY</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2276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Lead: Mrs. N Mba</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Overview:</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979975">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The Pillar was established in March 2020. As part of its response activities, it ensured that laboratories with PCR capacity were adequately equipped. </a:t>
                      </a:r>
                      <a:endParaRPr sz="850">
                        <a:latin typeface="Arial"/>
                        <a:ea typeface="Arial"/>
                        <a:cs typeface="Arial"/>
                        <a:sym typeface="Arial"/>
                      </a:endParaRPr>
                    </a:p>
                    <a:p>
                      <a:pPr marL="0" marR="0" lvl="0" indent="0" algn="l" rtl="0">
                        <a:lnSpc>
                          <a:spcPct val="117000"/>
                        </a:lnSpc>
                        <a:spcBef>
                          <a:spcPts val="600"/>
                        </a:spcBef>
                        <a:spcAft>
                          <a:spcPts val="0"/>
                        </a:spcAft>
                        <a:buNone/>
                      </a:pPr>
                      <a:r>
                        <a:rPr lang="en-US" sz="1000">
                          <a:latin typeface="Arial"/>
                          <a:ea typeface="Arial"/>
                          <a:cs typeface="Arial"/>
                          <a:sym typeface="Arial"/>
                        </a:rPr>
                        <a:t>The pillar also developed standard operating procedures for sample collection and transportation.</a:t>
                      </a:r>
                      <a:endParaRPr sz="850">
                        <a:latin typeface="Arial"/>
                        <a:ea typeface="Arial"/>
                        <a:cs typeface="Arial"/>
                        <a:sym typeface="Arial"/>
                      </a:endParaRPr>
                    </a:p>
                    <a:p>
                      <a:pPr marL="0" marR="0" lvl="0" indent="0" algn="l" rtl="0">
                        <a:lnSpc>
                          <a:spcPct val="117000"/>
                        </a:lnSpc>
                        <a:spcBef>
                          <a:spcPts val="600"/>
                        </a:spcBef>
                        <a:spcAft>
                          <a:spcPts val="0"/>
                        </a:spcAft>
                        <a:buNone/>
                      </a:pPr>
                      <a:r>
                        <a:rPr lang="en-US" sz="1000">
                          <a:latin typeface="Arial"/>
                          <a:ea typeface="Arial"/>
                          <a:cs typeface="Arial"/>
                          <a:sym typeface="Arial"/>
                        </a:rPr>
                        <a:t>The laboratory unit adopted a system thinking approach while working with other pillars as part of a united team.</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72400">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Objectives:</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4"/>
                  </a:ext>
                </a:extLst>
              </a:tr>
              <a:tr h="508750">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To ensure that COVID-19 testing is accessible to the public/community in all the 36 states and FCT</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To improve the quality of lab testing and turn-around times</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To improve the testing platforms through research and innovative technology to include influenza and other viral respiratory pathogens.</a:t>
                      </a:r>
                      <a:endParaRPr/>
                    </a:p>
                    <a:p>
                      <a:pPr marL="0" marR="0" lvl="0" indent="0" algn="l" rtl="0">
                        <a:lnSpc>
                          <a:spcPct val="117000"/>
                        </a:lnSpc>
                        <a:spcBef>
                          <a:spcPts val="600"/>
                        </a:spcBef>
                        <a:spcAft>
                          <a:spcPts val="0"/>
                        </a:spcAft>
                        <a:buClr>
                          <a:schemeClr val="dk1"/>
                        </a:buClr>
                        <a:buSzPts val="850"/>
                        <a:buFont typeface="Noto Sans Symbols"/>
                        <a:buNone/>
                      </a:pP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Approach to Response:</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6"/>
                  </a:ext>
                </a:extLst>
              </a:tr>
              <a:tr h="2557475">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Developed COVID-19 national testing strategy</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Developed national policies and guidelines</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Ensured real time monitoring of data</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Increased the workforce</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Enhanced technical capacity through trainings</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Improved biosafety and quality management</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Strengthened sample transportation</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Engaged the private sector for the procurement and availability of sample collection materials and test supplies</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Collaborated with the Medical Laboratory Science Council of Nigeria (MLSCN)</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Collaborated with Federal Agencies and Development Partners</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r h="168300">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Support Agencies </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8"/>
                  </a:ext>
                </a:extLst>
              </a:tr>
              <a:tr h="246325">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Nigeria Centre for Disease Control (Lead MDA)</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Federal Ministry of Health</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Ministry of Defence (MOD)</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Medical Laboratory Science Council of Nigeria (MLSCN)</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National TB &amp; Leprosy Control Programme (NTBLCP)</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WHO</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USCDC</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UNICEF</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KNCV</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IHVN.</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USAID</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9"/>
                  </a:ext>
                </a:extLst>
              </a:tr>
            </a:tbl>
          </a:graphicData>
        </a:graphic>
      </p:graphicFrame>
      <p:sp>
        <p:nvSpPr>
          <p:cNvPr id="4706" name="Google Shape;4706;p11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Shape 4711"/>
        <p:cNvGrpSpPr/>
        <p:nvPr/>
      </p:nvGrpSpPr>
      <p:grpSpPr>
        <a:xfrm>
          <a:off x="0" y="0"/>
          <a:ext cx="0" cy="0"/>
          <a:chOff x="0" y="0"/>
          <a:chExt cx="0" cy="0"/>
        </a:xfrm>
      </p:grpSpPr>
      <p:sp>
        <p:nvSpPr>
          <p:cNvPr id="4712" name="Google Shape;4712;p11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120</a:t>
            </a:fld>
            <a:endParaRPr sz="500" b="0" i="0" u="none" strike="noStrike" cap="none">
              <a:solidFill>
                <a:srgbClr val="161616"/>
              </a:solidFill>
              <a:latin typeface="Arial"/>
              <a:ea typeface="Arial"/>
              <a:cs typeface="Arial"/>
              <a:sym typeface="Arial"/>
            </a:endParaRPr>
          </a:p>
        </p:txBody>
      </p:sp>
      <p:grpSp>
        <p:nvGrpSpPr>
          <p:cNvPr id="4713" name="Google Shape;4713;p118"/>
          <p:cNvGrpSpPr/>
          <p:nvPr/>
        </p:nvGrpSpPr>
        <p:grpSpPr>
          <a:xfrm>
            <a:off x="0" y="0"/>
            <a:ext cx="7589838" cy="1343607"/>
            <a:chOff x="0" y="0"/>
            <a:chExt cx="7589838" cy="1343607"/>
          </a:xfrm>
        </p:grpSpPr>
        <p:pic>
          <p:nvPicPr>
            <p:cNvPr id="4714" name="Google Shape;4714;p11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715" name="Google Shape;4715;p11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716" name="Google Shape;4716;p11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717" name="Google Shape;4717;p11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718" name="Google Shape;4718;p118"/>
          <p:cNvGrpSpPr/>
          <p:nvPr/>
        </p:nvGrpSpPr>
        <p:grpSpPr>
          <a:xfrm>
            <a:off x="1269075" y="3380795"/>
            <a:ext cx="0" cy="0"/>
            <a:chOff x="1269075" y="3380795"/>
            <a:chExt cx="0" cy="0"/>
          </a:xfrm>
        </p:grpSpPr>
        <p:cxnSp>
          <p:nvCxnSpPr>
            <p:cNvPr id="4719" name="Google Shape;4719;p118"/>
            <p:cNvCxnSpPr/>
            <p:nvPr/>
          </p:nvCxnSpPr>
          <p:spPr>
            <a:xfrm>
              <a:off x="1269075" y="3380795"/>
              <a:ext cx="0" cy="0"/>
            </a:xfrm>
            <a:prstGeom prst="straightConnector1">
              <a:avLst/>
            </a:prstGeom>
            <a:noFill/>
            <a:ln>
              <a:noFill/>
            </a:ln>
          </p:spPr>
        </p:cxnSp>
        <p:cxnSp>
          <p:nvCxnSpPr>
            <p:cNvPr id="4720" name="Google Shape;4720;p118"/>
            <p:cNvCxnSpPr/>
            <p:nvPr/>
          </p:nvCxnSpPr>
          <p:spPr>
            <a:xfrm>
              <a:off x="1269075" y="3380795"/>
              <a:ext cx="0" cy="0"/>
            </a:xfrm>
            <a:prstGeom prst="straightConnector1">
              <a:avLst/>
            </a:prstGeom>
            <a:noFill/>
            <a:ln>
              <a:noFill/>
            </a:ln>
          </p:spPr>
        </p:cxnSp>
      </p:grpSp>
      <p:sp>
        <p:nvSpPr>
          <p:cNvPr id="4721" name="Google Shape;4721;p11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722" name="Google Shape;4722;p118"/>
          <p:cNvGraphicFramePr/>
          <p:nvPr/>
        </p:nvGraphicFramePr>
        <p:xfrm>
          <a:off x="365305" y="1569152"/>
          <a:ext cx="6859225" cy="8435573"/>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4952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Achievements</a:t>
                      </a:r>
                      <a:endParaRPr sz="1000">
                        <a:latin typeface="Arial"/>
                        <a:ea typeface="Arial"/>
                        <a:cs typeface="Arial"/>
                        <a:sym typeface="Arial"/>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0"/>
                  </a:ext>
                </a:extLst>
              </a:tr>
              <a:tr h="2244800">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Expanded the laboratory network to a total of 98 laboratories across the country</a:t>
                      </a:r>
                      <a:endParaRPr sz="85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Activated 18 GeneXpert laboratories across 14 states</a:t>
                      </a:r>
                      <a:endParaRPr sz="85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Activated high throughput laboratories (3 Cobas and 3 Abbott) across 5 states</a:t>
                      </a:r>
                      <a:endParaRPr sz="85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Performed validations for 15 test kits, 13 extraction kits and 3 isothermal Point of Care Equipment</a:t>
                      </a:r>
                      <a:endParaRPr sz="85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Expanded testing capacity to an average daily rate of 2,000-3,000 samples</a:t>
                      </a:r>
                      <a:endParaRPr sz="85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Trained 1,600 staff on sample collection across the country</a:t>
                      </a:r>
                      <a:endParaRPr sz="85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Distributed an average of 40,000 extraction kits and 40,000 test kits to states</a:t>
                      </a:r>
                      <a:endParaRPr sz="85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Ensured that over 70% of laboratories maintained 48hr TAT</a:t>
                      </a:r>
                      <a:endParaRPr sz="85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Sample transportation – &lt;80% of States maintained &lt;24Hr </a:t>
                      </a:r>
                      <a:endParaRPr sz="85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Procured critical supplies using Global funds and Gavi funding via UNICEF</a:t>
                      </a:r>
                      <a:endParaRPr sz="85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Ensured that lab reagents and supplies were always in stock following the release of FGN fund</a:t>
                      </a:r>
                      <a:endParaRPr sz="85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Participated in 90% of meetings with PTF and key stakeholders</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149525">
                <a:tc>
                  <a:txBody>
                    <a:bodyPr/>
                    <a:lstStyle/>
                    <a:p>
                      <a:pPr marL="0" marR="0" lvl="0" indent="0" algn="l" rtl="0">
                        <a:lnSpc>
                          <a:spcPct val="117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Key  Challenges Identified</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2238600">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Disruptions in supply chain leading to shortage of key laboratory items such as diagnostic kits, sample collection materials and consumables</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Limited investment in laboratory supplies by State Governments</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Dearth of technical staff to perform diagnostic testing and sample collection at State level</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Lack of incentives for lab personnel</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Non-compliance of States with the provisions of MOU signed with private labs</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Sub-optimal testing despite increased number of labs</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Movement restrictions made it difficult to distribute consumables and reagents across states simultaneously </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Inability of high throughput laboratories to ensure allocation of resources, equipment for COVID-19 for routine services</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Inadequate infrastructure and technical capacity at testing facilities</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Security challenges during distribution of laboratory commodities</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40125">
                <a:tc>
                  <a:txBody>
                    <a:bodyPr/>
                    <a:lstStyle/>
                    <a:p>
                      <a:pPr marL="0" marR="0" lvl="0" indent="0" algn="l" rtl="0">
                        <a:spcBef>
                          <a:spcPts val="0"/>
                        </a:spcBef>
                        <a:spcAft>
                          <a:spcPts val="0"/>
                        </a:spcAft>
                        <a:buNone/>
                      </a:pPr>
                      <a:r>
                        <a:rPr lang="en-US" sz="1000" b="1" i="1">
                          <a:solidFill>
                            <a:srgbClr val="FFFFFF"/>
                          </a:solidFill>
                          <a:latin typeface="Arial"/>
                          <a:ea typeface="Arial"/>
                          <a:cs typeface="Arial"/>
                          <a:sym typeface="Arial"/>
                        </a:rPr>
                        <a:t>Lessons Learned</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4"/>
                  </a:ext>
                </a:extLst>
              </a:tr>
              <a:tr h="1796200">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Advance preparation would have increased the success level of response activities</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The public health diagnostic system would affect the general strength of the health system</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Media engagement influenced the effectiveness of response activities</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Availability of real time data affected the quality of planning and decision making</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Building capacity in data management nationally and within the laboratory system was essential</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Decentralisation of testing centres was important for the creation of better access</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Private sectors engagement was shown to be critical for strengthening laboratory activities</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40125">
                <a:tc>
                  <a:txBody>
                    <a:bodyPr/>
                    <a:lstStyle/>
                    <a:p>
                      <a:pPr marL="0" marR="0" lvl="0" indent="0" algn="l" rtl="0">
                        <a:spcBef>
                          <a:spcPts val="0"/>
                        </a:spcBef>
                        <a:spcAft>
                          <a:spcPts val="0"/>
                        </a:spcAft>
                        <a:buNone/>
                      </a:pPr>
                      <a:r>
                        <a:rPr lang="en-US" sz="1000" b="1" i="1">
                          <a:solidFill>
                            <a:srgbClr val="FFFFFF"/>
                          </a:solidFill>
                          <a:latin typeface="Arial"/>
                          <a:ea typeface="Arial"/>
                          <a:cs typeface="Arial"/>
                          <a:sym typeface="Arial"/>
                        </a:rPr>
                        <a:t>Recommendations for improvement</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6"/>
                  </a:ext>
                </a:extLst>
              </a:tr>
              <a:tr h="1525925">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External quality assurance measures should be rolled out to testing labs across the country</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There should be adequate training of personnel</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Testing processes should be automated to boost turn-around time and supplement man-power deficiencies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There should be increased commitment to providing reagents and consumables by State Governments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Incentives should be provided for lab personnel either by payment of overtime allowance or improvement of the hazard allowance system</a:t>
                      </a:r>
                      <a:endParaRPr dirty="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
        <p:nvSpPr>
          <p:cNvPr id="4723" name="Google Shape;4723;p11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Shape 4728"/>
        <p:cNvGrpSpPr/>
        <p:nvPr/>
      </p:nvGrpSpPr>
      <p:grpSpPr>
        <a:xfrm>
          <a:off x="0" y="0"/>
          <a:ext cx="0" cy="0"/>
          <a:chOff x="0" y="0"/>
          <a:chExt cx="0" cy="0"/>
        </a:xfrm>
      </p:grpSpPr>
      <p:sp>
        <p:nvSpPr>
          <p:cNvPr id="4729" name="Google Shape;4729;p11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121</a:t>
            </a:fld>
            <a:endParaRPr sz="500" b="0" i="0" u="none" strike="noStrike" cap="none">
              <a:solidFill>
                <a:srgbClr val="161616"/>
              </a:solidFill>
              <a:latin typeface="Arial"/>
              <a:ea typeface="Arial"/>
              <a:cs typeface="Arial"/>
              <a:sym typeface="Arial"/>
            </a:endParaRPr>
          </a:p>
        </p:txBody>
      </p:sp>
      <p:grpSp>
        <p:nvGrpSpPr>
          <p:cNvPr id="4730" name="Google Shape;4730;p119"/>
          <p:cNvGrpSpPr/>
          <p:nvPr/>
        </p:nvGrpSpPr>
        <p:grpSpPr>
          <a:xfrm>
            <a:off x="0" y="0"/>
            <a:ext cx="7589838" cy="1343607"/>
            <a:chOff x="0" y="0"/>
            <a:chExt cx="7589838" cy="1343607"/>
          </a:xfrm>
        </p:grpSpPr>
        <p:pic>
          <p:nvPicPr>
            <p:cNvPr id="4731" name="Google Shape;4731;p11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732" name="Google Shape;4732;p11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733" name="Google Shape;4733;p11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734" name="Google Shape;4734;p11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735" name="Google Shape;4735;p119"/>
          <p:cNvGrpSpPr/>
          <p:nvPr/>
        </p:nvGrpSpPr>
        <p:grpSpPr>
          <a:xfrm>
            <a:off x="1269075" y="3380795"/>
            <a:ext cx="0" cy="0"/>
            <a:chOff x="1269075" y="3380795"/>
            <a:chExt cx="0" cy="0"/>
          </a:xfrm>
        </p:grpSpPr>
        <p:cxnSp>
          <p:nvCxnSpPr>
            <p:cNvPr id="4736" name="Google Shape;4736;p119"/>
            <p:cNvCxnSpPr/>
            <p:nvPr/>
          </p:nvCxnSpPr>
          <p:spPr>
            <a:xfrm>
              <a:off x="1269075" y="3380795"/>
              <a:ext cx="0" cy="0"/>
            </a:xfrm>
            <a:prstGeom prst="straightConnector1">
              <a:avLst/>
            </a:prstGeom>
            <a:noFill/>
            <a:ln>
              <a:noFill/>
            </a:ln>
          </p:spPr>
        </p:cxnSp>
        <p:cxnSp>
          <p:nvCxnSpPr>
            <p:cNvPr id="4737" name="Google Shape;4737;p119"/>
            <p:cNvCxnSpPr/>
            <p:nvPr/>
          </p:nvCxnSpPr>
          <p:spPr>
            <a:xfrm>
              <a:off x="1269075" y="3380795"/>
              <a:ext cx="0" cy="0"/>
            </a:xfrm>
            <a:prstGeom prst="straightConnector1">
              <a:avLst/>
            </a:prstGeom>
            <a:noFill/>
            <a:ln>
              <a:noFill/>
            </a:ln>
          </p:spPr>
        </p:cxnSp>
      </p:grpSp>
      <p:sp>
        <p:nvSpPr>
          <p:cNvPr id="4738" name="Google Shape;4738;p11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739" name="Google Shape;4739;p119"/>
          <p:cNvGraphicFramePr/>
          <p:nvPr/>
        </p:nvGraphicFramePr>
        <p:xfrm>
          <a:off x="365306" y="1405750"/>
          <a:ext cx="6790425" cy="8700296"/>
        </p:xfrm>
        <a:graphic>
          <a:graphicData uri="http://schemas.openxmlformats.org/drawingml/2006/table">
            <a:tbl>
              <a:tblPr>
                <a:noFill/>
                <a:tableStyleId>{B3EC8D35-0D6E-4B20-94FA-5F872F7BABA5}</a:tableStyleId>
              </a:tblPr>
              <a:tblGrid>
                <a:gridCol w="1856900">
                  <a:extLst>
                    <a:ext uri="{9D8B030D-6E8A-4147-A177-3AD203B41FA5}">
                      <a16:colId xmlns:a16="http://schemas.microsoft.com/office/drawing/2014/main" val="20000"/>
                    </a:ext>
                  </a:extLst>
                </a:gridCol>
                <a:gridCol w="906800">
                  <a:extLst>
                    <a:ext uri="{9D8B030D-6E8A-4147-A177-3AD203B41FA5}">
                      <a16:colId xmlns:a16="http://schemas.microsoft.com/office/drawing/2014/main" val="20001"/>
                    </a:ext>
                  </a:extLst>
                </a:gridCol>
                <a:gridCol w="2646850">
                  <a:extLst>
                    <a:ext uri="{9D8B030D-6E8A-4147-A177-3AD203B41FA5}">
                      <a16:colId xmlns:a16="http://schemas.microsoft.com/office/drawing/2014/main" val="20002"/>
                    </a:ext>
                  </a:extLst>
                </a:gridCol>
                <a:gridCol w="1379875">
                  <a:extLst>
                    <a:ext uri="{9D8B030D-6E8A-4147-A177-3AD203B41FA5}">
                      <a16:colId xmlns:a16="http://schemas.microsoft.com/office/drawing/2014/main" val="20003"/>
                    </a:ext>
                  </a:extLst>
                </a:gridCol>
              </a:tblGrid>
              <a:tr h="1874400">
                <a:tc gridSpan="4">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Testing should be decentralized by engaging more private labs</a:t>
                      </a:r>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Best practices in sample collection, packaging and transportation should be enforced</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Molecular diagnostic capacity acquired by states should also be channelled towards other pathogens of public health interest</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Testing bias against state samples in labs located at Federal institutions should be prohibited and vice versa</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More resources should be provided to support NCDC National Reference Laboratory to lead the coordination of public health laboratories in the country</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Biosafety and Biosecurity should be improved through training and increased information dissemination within locations where sample management and storage are performed</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45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Pillar Scorecard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45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Ratings of Pillar Achievement in line with identified next steps during midterm review</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145000">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3000"/>
                        </a:spcBef>
                        <a:spcAft>
                          <a:spcPts val="0"/>
                        </a:spcAft>
                        <a:buNone/>
                      </a:pPr>
                      <a:r>
                        <a:rPr lang="en-US" sz="1000" b="1" i="1">
                          <a:solidFill>
                            <a:srgbClr val="FFFFFF"/>
                          </a:solidFill>
                          <a:latin typeface="Arial"/>
                          <a:ea typeface="Arial"/>
                          <a:cs typeface="Arial"/>
                          <a:sym typeface="Arial"/>
                        </a:rPr>
                        <a:t>Pillar/FWG Objectives - Identified Next Steps/Roadmap</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gridSpan="2">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Status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Score (1 = Below 2 = Partially below, 3 = Avg, 4 = Partially meets, 5 = Meets)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3"/>
                  </a:ext>
                </a:extLst>
              </a:tr>
              <a:tr h="797475">
                <a:tc vMerge="1">
                  <a:txBody>
                    <a:bodyPr/>
                    <a:lstStyle/>
                    <a:p>
                      <a:endParaRPr lang="en-US"/>
                    </a:p>
                  </a:txBody>
                  <a:tcPr/>
                </a:tc>
                <a:tc>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Achieved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B w="12700" cap="flat" cmpd="sng">
                      <a:solidFill>
                        <a:srgbClr val="000000"/>
                      </a:solidFill>
                      <a:prstDash val="solid"/>
                      <a:round/>
                      <a:headEnd type="none" w="sm" len="sm"/>
                      <a:tailEnd type="none" w="sm" len="sm"/>
                    </a:lnB>
                    <a:solidFill>
                      <a:srgbClr val="008751"/>
                    </a:solidFill>
                  </a:tcPr>
                </a:tc>
                <a:tc vMerge="1">
                  <a:txBody>
                    <a:bodyPr/>
                    <a:lstStyle/>
                    <a:p>
                      <a:endParaRPr lang="en-US"/>
                    </a:p>
                  </a:txBody>
                  <a:tcPr/>
                </a:tc>
                <a:extLst>
                  <a:ext uri="{0D108BD9-81ED-4DB2-BD59-A6C34878D82A}">
                    <a16:rowId xmlns:a16="http://schemas.microsoft.com/office/drawing/2014/main" val="10004"/>
                  </a:ext>
                </a:extLst>
              </a:tr>
              <a:tr h="435000">
                <a:tc>
                  <a:txBody>
                    <a:bodyPr/>
                    <a:lstStyle/>
                    <a:p>
                      <a:pPr marL="0" marR="0" lvl="0" indent="0" algn="l" rtl="0">
                        <a:spcBef>
                          <a:spcPts val="0"/>
                        </a:spcBef>
                        <a:spcAft>
                          <a:spcPts val="0"/>
                        </a:spcAft>
                        <a:buNone/>
                      </a:pPr>
                      <a:r>
                        <a:rPr lang="en-US" sz="1000">
                          <a:latin typeface="Arial"/>
                          <a:ea typeface="Arial"/>
                          <a:cs typeface="Arial"/>
                          <a:sym typeface="Arial"/>
                        </a:rPr>
                        <a:t>Consider premium payments to secure spots in the procurement queue</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80%</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Carried out procurement using Global funds &amp; Gavi funding using UNICEF</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4</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494025">
                <a:tc>
                  <a:txBody>
                    <a:bodyPr/>
                    <a:lstStyle/>
                    <a:p>
                      <a:pPr marL="0" marR="0" lvl="0" indent="0" algn="l" rtl="0">
                        <a:spcBef>
                          <a:spcPts val="0"/>
                        </a:spcBef>
                        <a:spcAft>
                          <a:spcPts val="0"/>
                        </a:spcAft>
                        <a:buNone/>
                      </a:pPr>
                      <a:r>
                        <a:rPr lang="en-US" sz="1000">
                          <a:latin typeface="Arial"/>
                          <a:ea typeface="Arial"/>
                          <a:cs typeface="Arial"/>
                          <a:sym typeface="Arial"/>
                        </a:rPr>
                        <a:t>Prioritize and allocate funds for procurement of essential lab reagents and supplies</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90%</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Utilised funds released by the FGN for stocking essential lab reagents and supplies. </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5</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724975">
                <a:tc>
                  <a:txBody>
                    <a:bodyPr/>
                    <a:lstStyle/>
                    <a:p>
                      <a:pPr marL="0" marR="0" lvl="0" indent="0" algn="l" rtl="0">
                        <a:spcBef>
                          <a:spcPts val="0"/>
                        </a:spcBef>
                        <a:spcAft>
                          <a:spcPts val="0"/>
                        </a:spcAft>
                        <a:buNone/>
                      </a:pPr>
                      <a:r>
                        <a:rPr lang="en-US" sz="1000">
                          <a:latin typeface="Arial"/>
                          <a:ea typeface="Arial"/>
                          <a:cs typeface="Arial"/>
                          <a:sym typeface="Arial"/>
                        </a:rPr>
                        <a:t>Explore other molecular based diagnostic techniques and new technologies i.e. NAAT – Nucleic Acid Amplifications Test</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NIL</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228600" marR="0" lvl="0" indent="0" algn="l" rtl="0">
                        <a:lnSpc>
                          <a:spcPct val="117000"/>
                        </a:lnSpc>
                        <a:spcBef>
                          <a:spcPts val="0"/>
                        </a:spcBef>
                        <a:spcAft>
                          <a:spcPts val="0"/>
                        </a:spcAft>
                        <a:buNone/>
                      </a:pPr>
                      <a:r>
                        <a:rPr lang="en-US" sz="1000">
                          <a:solidFill>
                            <a:srgbClr val="000000"/>
                          </a:solidFill>
                          <a:latin typeface="Arial"/>
                          <a:ea typeface="Arial"/>
                          <a:cs typeface="Arial"/>
                          <a:sym typeface="Arial"/>
                        </a:rPr>
                        <a:t> </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r h="724975">
                <a:tc>
                  <a:txBody>
                    <a:bodyPr/>
                    <a:lstStyle/>
                    <a:p>
                      <a:pPr marL="0" marR="0" lvl="0" indent="0" algn="l" rtl="0">
                        <a:spcBef>
                          <a:spcPts val="0"/>
                        </a:spcBef>
                        <a:spcAft>
                          <a:spcPts val="0"/>
                        </a:spcAft>
                        <a:buNone/>
                      </a:pPr>
                      <a:r>
                        <a:rPr lang="en-US" sz="1000">
                          <a:latin typeface="Arial"/>
                          <a:ea typeface="Arial"/>
                          <a:cs typeface="Arial"/>
                          <a:sym typeface="Arial"/>
                        </a:rPr>
                        <a:t>Increase human resources and work hours for labs to enable them to conduct more tests in each day (especially night shifts)</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20%</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Partly implemented but jettisoned due to query by Federal auditors regarding payments made to incentivize testing.</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1</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494025">
                <a:tc>
                  <a:txBody>
                    <a:bodyPr/>
                    <a:lstStyle/>
                    <a:p>
                      <a:pPr marL="0" marR="0" lvl="0" indent="0" algn="l" rtl="0">
                        <a:spcBef>
                          <a:spcPts val="0"/>
                        </a:spcBef>
                        <a:spcAft>
                          <a:spcPts val="0"/>
                        </a:spcAft>
                        <a:buNone/>
                      </a:pPr>
                      <a:r>
                        <a:rPr lang="en-US" sz="1000">
                          <a:latin typeface="Arial"/>
                          <a:ea typeface="Arial"/>
                          <a:cs typeface="Arial"/>
                          <a:sym typeface="Arial"/>
                        </a:rPr>
                        <a:t>Place GeneXpert in hospitals for better triage and turnaround time</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20%</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Activated only about 8 out of 22 GeneXpert sites due to unavailability of biosafety cabinet. </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1</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9"/>
                  </a:ext>
                </a:extLst>
              </a:tr>
              <a:tr h="663675">
                <a:tc>
                  <a:txBody>
                    <a:bodyPr/>
                    <a:lstStyle/>
                    <a:p>
                      <a:pPr marL="0" marR="0" lvl="0" indent="0" algn="l" rtl="0">
                        <a:spcBef>
                          <a:spcPts val="0"/>
                        </a:spcBef>
                        <a:spcAft>
                          <a:spcPts val="0"/>
                        </a:spcAft>
                        <a:buNone/>
                      </a:pPr>
                      <a:r>
                        <a:rPr lang="en-US" sz="1000">
                          <a:latin typeface="Arial"/>
                          <a:ea typeface="Arial"/>
                          <a:cs typeface="Arial"/>
                          <a:sym typeface="Arial"/>
                        </a:rPr>
                        <a:t>Conduct regular meetings with key stakeholders</a:t>
                      </a:r>
                      <a:endParaRPr sz="850">
                        <a:latin typeface="Arial"/>
                        <a:ea typeface="Arial"/>
                        <a:cs typeface="Arial"/>
                        <a:sym typeface="Arial"/>
                      </a:endParaRPr>
                    </a:p>
                    <a:p>
                      <a:pPr marL="0" marR="0" lvl="0" indent="0" algn="l" rtl="0">
                        <a:spcBef>
                          <a:spcPts val="600"/>
                        </a:spcBef>
                        <a:spcAft>
                          <a:spcPts val="0"/>
                        </a:spcAft>
                        <a:buNone/>
                      </a:pP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90%</a:t>
                      </a:r>
                      <a:r>
                        <a:rPr lang="en-US" sz="1000" b="1">
                          <a:latin typeface="Arial"/>
                          <a:ea typeface="Arial"/>
                          <a:cs typeface="Arial"/>
                          <a:sym typeface="Arial"/>
                        </a:rPr>
                        <a:t>  </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Participated in over 90% of all meetings with key stakeholder including EOC and special meetings convened by PTF</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5</a:t>
                      </a:r>
                      <a:r>
                        <a:rPr lang="en-US" sz="1000">
                          <a:latin typeface="Arial"/>
                          <a:ea typeface="Arial"/>
                          <a:cs typeface="Arial"/>
                          <a:sym typeface="Arial"/>
                        </a:rPr>
                        <a:t>  </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154400">
                <a:tc gridSpan="4">
                  <a:txBody>
                    <a:bodyPr/>
                    <a:lstStyle/>
                    <a:p>
                      <a:pPr marL="0" marR="0" lvl="0" indent="0" algn="l" rtl="0">
                        <a:spcBef>
                          <a:spcPts val="0"/>
                        </a:spcBef>
                        <a:spcAft>
                          <a:spcPts val="0"/>
                        </a:spcAft>
                        <a:buNone/>
                      </a:pPr>
                      <a:r>
                        <a:rPr lang="en-US" sz="1000" b="1" i="1">
                          <a:solidFill>
                            <a:schemeClr val="lt1"/>
                          </a:solidFill>
                          <a:latin typeface="Arial"/>
                          <a:ea typeface="Arial"/>
                          <a:cs typeface="Arial"/>
                          <a:sym typeface="Arial"/>
                        </a:rPr>
                        <a:t>Mail/Dropped Objectives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1"/>
                  </a:ext>
                </a:extLst>
              </a:tr>
              <a:tr h="1487250">
                <a:tc gridSpan="4">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Alternative molecular based diagnostic techniques and new technologies such as NAAT – Nucleic Acid Amplifications Test was not explored further because the existing platforms were under-utilised due to poor uptake of COVID-19 testing in Nigeria communities</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The plan to increase human resources and work hours for labs was modified. Incentives were provided for specific projects that had budget line for additional renumeration for testing staff</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The plan to place GeneXpert in hospitals for better triage and turnaround time was modified. GeneXpert were only used in States were RT-PCR labs could not be set up quickly. NCDC procured Biosafety cabinets to support their activities in such states.</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2"/>
                  </a:ext>
                </a:extLst>
              </a:tr>
            </a:tbl>
          </a:graphicData>
        </a:graphic>
      </p:graphicFrame>
      <p:sp>
        <p:nvSpPr>
          <p:cNvPr id="4740" name="Google Shape;4740;p11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Shape 4745"/>
        <p:cNvGrpSpPr/>
        <p:nvPr/>
      </p:nvGrpSpPr>
      <p:grpSpPr>
        <a:xfrm>
          <a:off x="0" y="0"/>
          <a:ext cx="0" cy="0"/>
          <a:chOff x="0" y="0"/>
          <a:chExt cx="0" cy="0"/>
        </a:xfrm>
      </p:grpSpPr>
      <p:sp>
        <p:nvSpPr>
          <p:cNvPr id="4746" name="Google Shape;4746;p12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122</a:t>
            </a:fld>
            <a:endParaRPr sz="500" b="0" i="0" u="none" strike="noStrike" cap="none">
              <a:solidFill>
                <a:srgbClr val="161616"/>
              </a:solidFill>
              <a:latin typeface="Arial"/>
              <a:ea typeface="Arial"/>
              <a:cs typeface="Arial"/>
              <a:sym typeface="Arial"/>
            </a:endParaRPr>
          </a:p>
        </p:txBody>
      </p:sp>
      <p:grpSp>
        <p:nvGrpSpPr>
          <p:cNvPr id="4747" name="Google Shape;4747;p120"/>
          <p:cNvGrpSpPr/>
          <p:nvPr/>
        </p:nvGrpSpPr>
        <p:grpSpPr>
          <a:xfrm>
            <a:off x="0" y="0"/>
            <a:ext cx="7589838" cy="1343607"/>
            <a:chOff x="0" y="0"/>
            <a:chExt cx="7589838" cy="1343607"/>
          </a:xfrm>
        </p:grpSpPr>
        <p:pic>
          <p:nvPicPr>
            <p:cNvPr id="4748" name="Google Shape;4748;p12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749" name="Google Shape;4749;p12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750" name="Google Shape;4750;p12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751" name="Google Shape;4751;p12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752" name="Google Shape;4752;p120"/>
          <p:cNvGrpSpPr/>
          <p:nvPr/>
        </p:nvGrpSpPr>
        <p:grpSpPr>
          <a:xfrm>
            <a:off x="1269075" y="3380795"/>
            <a:ext cx="0" cy="0"/>
            <a:chOff x="1269075" y="3380795"/>
            <a:chExt cx="0" cy="0"/>
          </a:xfrm>
        </p:grpSpPr>
        <p:cxnSp>
          <p:nvCxnSpPr>
            <p:cNvPr id="4753" name="Google Shape;4753;p120"/>
            <p:cNvCxnSpPr/>
            <p:nvPr/>
          </p:nvCxnSpPr>
          <p:spPr>
            <a:xfrm>
              <a:off x="1269075" y="3380795"/>
              <a:ext cx="0" cy="0"/>
            </a:xfrm>
            <a:prstGeom prst="straightConnector1">
              <a:avLst/>
            </a:prstGeom>
            <a:noFill/>
            <a:ln>
              <a:noFill/>
            </a:ln>
          </p:spPr>
        </p:cxnSp>
        <p:cxnSp>
          <p:nvCxnSpPr>
            <p:cNvPr id="4754" name="Google Shape;4754;p120"/>
            <p:cNvCxnSpPr/>
            <p:nvPr/>
          </p:nvCxnSpPr>
          <p:spPr>
            <a:xfrm>
              <a:off x="1269075" y="3380795"/>
              <a:ext cx="0" cy="0"/>
            </a:xfrm>
            <a:prstGeom prst="straightConnector1">
              <a:avLst/>
            </a:prstGeom>
            <a:noFill/>
            <a:ln>
              <a:noFill/>
            </a:ln>
          </p:spPr>
        </p:cxnSp>
      </p:grpSp>
      <p:sp>
        <p:nvSpPr>
          <p:cNvPr id="4755" name="Google Shape;4755;p12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756" name="Google Shape;4756;p120"/>
          <p:cNvGraphicFramePr/>
          <p:nvPr/>
        </p:nvGraphicFramePr>
        <p:xfrm>
          <a:off x="365305" y="1493205"/>
          <a:ext cx="6769125" cy="2994600"/>
        </p:xfrm>
        <a:graphic>
          <a:graphicData uri="http://schemas.openxmlformats.org/drawingml/2006/table">
            <a:tbl>
              <a:tblPr>
                <a:noFill/>
                <a:tableStyleId>{B3EC8D35-0D6E-4B20-94FA-5F872F7BABA5}</a:tableStyleId>
              </a:tblPr>
              <a:tblGrid>
                <a:gridCol w="489625">
                  <a:extLst>
                    <a:ext uri="{9D8B030D-6E8A-4147-A177-3AD203B41FA5}">
                      <a16:colId xmlns:a16="http://schemas.microsoft.com/office/drawing/2014/main" val="20000"/>
                    </a:ext>
                  </a:extLst>
                </a:gridCol>
                <a:gridCol w="1716250">
                  <a:extLst>
                    <a:ext uri="{9D8B030D-6E8A-4147-A177-3AD203B41FA5}">
                      <a16:colId xmlns:a16="http://schemas.microsoft.com/office/drawing/2014/main" val="20001"/>
                    </a:ext>
                  </a:extLst>
                </a:gridCol>
                <a:gridCol w="1562100">
                  <a:extLst>
                    <a:ext uri="{9D8B030D-6E8A-4147-A177-3AD203B41FA5}">
                      <a16:colId xmlns:a16="http://schemas.microsoft.com/office/drawing/2014/main" val="20002"/>
                    </a:ext>
                  </a:extLst>
                </a:gridCol>
                <a:gridCol w="1171850">
                  <a:extLst>
                    <a:ext uri="{9D8B030D-6E8A-4147-A177-3AD203B41FA5}">
                      <a16:colId xmlns:a16="http://schemas.microsoft.com/office/drawing/2014/main" val="20003"/>
                    </a:ext>
                  </a:extLst>
                </a:gridCol>
                <a:gridCol w="670350">
                  <a:extLst>
                    <a:ext uri="{9D8B030D-6E8A-4147-A177-3AD203B41FA5}">
                      <a16:colId xmlns:a16="http://schemas.microsoft.com/office/drawing/2014/main" val="20004"/>
                    </a:ext>
                  </a:extLst>
                </a:gridCol>
                <a:gridCol w="1158950">
                  <a:extLst>
                    <a:ext uri="{9D8B030D-6E8A-4147-A177-3AD203B41FA5}">
                      <a16:colId xmlns:a16="http://schemas.microsoft.com/office/drawing/2014/main" val="20005"/>
                    </a:ext>
                  </a:extLst>
                </a:gridCol>
              </a:tblGrid>
              <a:tr h="251400">
                <a:tc gridSpan="6">
                  <a:txBody>
                    <a:bodyPr/>
                    <a:lstStyle/>
                    <a:p>
                      <a:pPr marL="0" marR="0" lvl="0" indent="0" algn="l" rtl="0">
                        <a:spcBef>
                          <a:spcPts val="0"/>
                        </a:spcBef>
                        <a:spcAft>
                          <a:spcPts val="0"/>
                        </a:spcAft>
                        <a:buNone/>
                      </a:pPr>
                      <a:r>
                        <a:rPr lang="en-US" sz="1000" b="1" i="1">
                          <a:solidFill>
                            <a:srgbClr val="FFFFFF"/>
                          </a:solidFill>
                          <a:latin typeface="Arial"/>
                          <a:ea typeface="Arial"/>
                          <a:cs typeface="Arial"/>
                          <a:sym typeface="Arial"/>
                        </a:rPr>
                        <a:t>Rating of Pillar Achievements in line with set targets</a:t>
                      </a:r>
                      <a:endParaRPr sz="100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759700">
                <a:tc>
                  <a:txBody>
                    <a:bodyPr/>
                    <a:lstStyle/>
                    <a:p>
                      <a:pPr marL="0" marR="0" lvl="0" indent="0" algn="ctr" rtl="0">
                        <a:spcBef>
                          <a:spcPts val="0"/>
                        </a:spcBef>
                        <a:spcAft>
                          <a:spcPts val="0"/>
                        </a:spcAft>
                        <a:buNone/>
                      </a:pPr>
                      <a:r>
                        <a:rPr lang="en-US" sz="1000" b="1">
                          <a:solidFill>
                            <a:schemeClr val="lt1"/>
                          </a:solidFill>
                          <a:latin typeface="Arial"/>
                          <a:ea typeface="Arial"/>
                          <a:cs typeface="Arial"/>
                          <a:sym typeface="Arial"/>
                        </a:rPr>
                        <a:t> </a:t>
                      </a:r>
                      <a:endParaRPr sz="1000">
                        <a:solidFill>
                          <a:schemeClr val="lt1"/>
                        </a:solidFill>
                        <a:latin typeface="Arial"/>
                        <a:ea typeface="Arial"/>
                        <a:cs typeface="Arial"/>
                        <a:sym typeface="Arial"/>
                      </a:endParaRPr>
                    </a:p>
                    <a:p>
                      <a:pPr marL="0" marR="0" lvl="0" indent="0" algn="ctr" rtl="0">
                        <a:spcBef>
                          <a:spcPts val="600"/>
                        </a:spcBef>
                        <a:spcAft>
                          <a:spcPts val="0"/>
                        </a:spcAft>
                        <a:buNone/>
                      </a:pPr>
                      <a:r>
                        <a:rPr lang="en-US" sz="1000" b="1">
                          <a:solidFill>
                            <a:schemeClr val="lt1"/>
                          </a:solidFill>
                          <a:latin typeface="Arial"/>
                          <a:ea typeface="Arial"/>
                          <a:cs typeface="Arial"/>
                          <a:sym typeface="Arial"/>
                        </a:rPr>
                        <a:t>S/N</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chemeClr val="lt1"/>
                          </a:solidFill>
                          <a:latin typeface="Arial"/>
                          <a:ea typeface="Arial"/>
                          <a:cs typeface="Arial"/>
                          <a:sym typeface="Arial"/>
                        </a:rPr>
                        <a:t> </a:t>
                      </a:r>
                      <a:endParaRPr sz="1000">
                        <a:solidFill>
                          <a:schemeClr val="lt1"/>
                        </a:solidFill>
                        <a:latin typeface="Arial"/>
                        <a:ea typeface="Arial"/>
                        <a:cs typeface="Arial"/>
                        <a:sym typeface="Arial"/>
                      </a:endParaRPr>
                    </a:p>
                    <a:p>
                      <a:pPr marL="0" marR="0" lvl="0" indent="0" algn="ctr" rtl="0">
                        <a:spcBef>
                          <a:spcPts val="600"/>
                        </a:spcBef>
                        <a:spcAft>
                          <a:spcPts val="0"/>
                        </a:spcAft>
                        <a:buNone/>
                      </a:pPr>
                      <a:r>
                        <a:rPr lang="en-US" sz="1000" b="1">
                          <a:solidFill>
                            <a:schemeClr val="lt1"/>
                          </a:solidFill>
                          <a:latin typeface="Arial"/>
                          <a:ea typeface="Arial"/>
                          <a:cs typeface="Arial"/>
                          <a:sym typeface="Arial"/>
                        </a:rPr>
                        <a:t>Indicators</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chemeClr val="lt1"/>
                          </a:solidFill>
                          <a:latin typeface="Arial"/>
                          <a:ea typeface="Arial"/>
                          <a:cs typeface="Arial"/>
                          <a:sym typeface="Arial"/>
                        </a:rPr>
                        <a:t> </a:t>
                      </a:r>
                      <a:endParaRPr sz="1000">
                        <a:solidFill>
                          <a:schemeClr val="lt1"/>
                        </a:solidFill>
                        <a:latin typeface="Arial"/>
                        <a:ea typeface="Arial"/>
                        <a:cs typeface="Arial"/>
                        <a:sym typeface="Arial"/>
                      </a:endParaRPr>
                    </a:p>
                    <a:p>
                      <a:pPr marL="0" marR="0" lvl="0" indent="0" algn="ctr" rtl="0">
                        <a:spcBef>
                          <a:spcPts val="600"/>
                        </a:spcBef>
                        <a:spcAft>
                          <a:spcPts val="0"/>
                        </a:spcAft>
                        <a:buNone/>
                      </a:pPr>
                      <a:r>
                        <a:rPr lang="en-US" sz="1000" b="1">
                          <a:solidFill>
                            <a:schemeClr val="lt1"/>
                          </a:solidFill>
                          <a:latin typeface="Arial"/>
                          <a:ea typeface="Arial"/>
                          <a:cs typeface="Arial"/>
                          <a:sym typeface="Arial"/>
                        </a:rPr>
                        <a:t>Description</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chemeClr val="lt1"/>
                          </a:solidFill>
                          <a:latin typeface="Arial"/>
                          <a:ea typeface="Arial"/>
                          <a:cs typeface="Arial"/>
                          <a:sym typeface="Arial"/>
                        </a:rPr>
                        <a:t>Set Target Value (over 10 months)</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chemeClr val="lt1"/>
                          </a:solidFill>
                          <a:latin typeface="Arial"/>
                          <a:ea typeface="Arial"/>
                          <a:cs typeface="Arial"/>
                          <a:sym typeface="Arial"/>
                        </a:rPr>
                        <a:t> </a:t>
                      </a:r>
                      <a:endParaRPr sz="1000">
                        <a:solidFill>
                          <a:schemeClr val="lt1"/>
                        </a:solidFill>
                        <a:latin typeface="Arial"/>
                        <a:ea typeface="Arial"/>
                        <a:cs typeface="Arial"/>
                        <a:sym typeface="Arial"/>
                      </a:endParaRPr>
                    </a:p>
                    <a:p>
                      <a:pPr marL="0" marR="0" lvl="0" indent="0" algn="ctr" rtl="0">
                        <a:spcBef>
                          <a:spcPts val="600"/>
                        </a:spcBef>
                        <a:spcAft>
                          <a:spcPts val="0"/>
                        </a:spcAft>
                        <a:buNone/>
                      </a:pPr>
                      <a:r>
                        <a:rPr lang="en-US" sz="1000" b="1">
                          <a:solidFill>
                            <a:schemeClr val="lt1"/>
                          </a:solidFill>
                          <a:latin typeface="Arial"/>
                          <a:ea typeface="Arial"/>
                          <a:cs typeface="Arial"/>
                          <a:sym typeface="Arial"/>
                        </a:rPr>
                        <a:t>Actual</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solidFill>
                      <a:srgbClr val="008751"/>
                    </a:solidFill>
                  </a:tcPr>
                </a:tc>
                <a:tc>
                  <a:txBody>
                    <a:bodyPr/>
                    <a:lstStyle/>
                    <a:p>
                      <a:pPr marL="0" marR="0" lvl="0" indent="0" algn="ctr" rtl="0">
                        <a:spcBef>
                          <a:spcPts val="0"/>
                        </a:spcBef>
                        <a:spcAft>
                          <a:spcPts val="0"/>
                        </a:spcAft>
                        <a:buNone/>
                      </a:pPr>
                      <a:r>
                        <a:rPr lang="en-US" sz="1000" b="1" i="1">
                          <a:solidFill>
                            <a:schemeClr val="lt1"/>
                          </a:solidFill>
                          <a:latin typeface="Arial"/>
                          <a:ea typeface="Arial"/>
                          <a:cs typeface="Arial"/>
                          <a:sym typeface="Arial"/>
                        </a:rPr>
                        <a:t>Score (1 = Below 2 = Partially below, 3 = Avg, 4 = Partially meets, 5 = Exceeds)</a:t>
                      </a:r>
                      <a:endParaRPr sz="1000">
                        <a:solidFill>
                          <a:schemeClr val="lt1"/>
                        </a:solidFill>
                        <a:latin typeface="Arial"/>
                        <a:ea typeface="Arial"/>
                        <a:cs typeface="Arial"/>
                        <a:sym typeface="Arial"/>
                      </a:endParaRPr>
                    </a:p>
                  </a:txBody>
                  <a:tcPr marL="68575" marR="68575" marT="0" marB="0">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1"/>
                  </a:ext>
                </a:extLst>
              </a:tr>
              <a:tr h="251400">
                <a:tc>
                  <a:txBody>
                    <a:bodyPr/>
                    <a:lstStyle/>
                    <a:p>
                      <a:pPr marL="0" marR="0" lvl="0" indent="0" algn="ctr" rtl="0">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1</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l" rtl="0">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l" rtl="0">
                        <a:spcBef>
                          <a:spcPts val="600"/>
                        </a:spcBef>
                        <a:spcAft>
                          <a:spcPts val="0"/>
                        </a:spcAft>
                        <a:buNone/>
                      </a:pPr>
                      <a:r>
                        <a:rPr lang="en-US" sz="1000">
                          <a:latin typeface="Arial"/>
                          <a:ea typeface="Arial"/>
                          <a:cs typeface="Arial"/>
                          <a:sym typeface="Arial"/>
                        </a:rPr>
                        <a:t>Number of functional laboratories optimized to provide COVID-19 testing</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l" rtl="0">
                        <a:spcBef>
                          <a:spcPts val="0"/>
                        </a:spcBef>
                        <a:spcAft>
                          <a:spcPts val="0"/>
                        </a:spcAft>
                        <a:buNone/>
                      </a:pPr>
                      <a:r>
                        <a:rPr lang="en-US" sz="1000">
                          <a:latin typeface="Arial"/>
                          <a:ea typeface="Arial"/>
                          <a:cs typeface="Arial"/>
                          <a:sym typeface="Arial"/>
                        </a:rPr>
                        <a:t>This measures the number of laboratories that have been enhanced to provide COVID-19 testing at different states.</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&gt;80% of States</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100%</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5</a:t>
                      </a:r>
                      <a:endParaRPr sz="850">
                        <a:latin typeface="Arial"/>
                        <a:ea typeface="Arial"/>
                        <a:cs typeface="Arial"/>
                        <a:sym typeface="Arial"/>
                      </a:endParaRPr>
                    </a:p>
                  </a:txBody>
                  <a:tcPr marL="68575" marR="68575" marT="0" marB="0">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251400">
                <a:tc>
                  <a:txBody>
                    <a:bodyPr/>
                    <a:lstStyle/>
                    <a:p>
                      <a:pPr marL="0" marR="0" lvl="0" indent="0" algn="ctr" rtl="0">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2</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l" rtl="0">
                        <a:spcBef>
                          <a:spcPts val="0"/>
                        </a:spcBef>
                        <a:spcAft>
                          <a:spcPts val="0"/>
                        </a:spcAft>
                        <a:buNone/>
                      </a:pPr>
                      <a:r>
                        <a:rPr lang="en-US" sz="1000">
                          <a:latin typeface="Arial"/>
                          <a:ea typeface="Arial"/>
                          <a:cs typeface="Arial"/>
                          <a:sym typeface="Arial"/>
                        </a:rPr>
                        <a:t>Number of suspects samples tested</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l" rtl="0">
                        <a:spcBef>
                          <a:spcPts val="0"/>
                        </a:spcBef>
                        <a:spcAft>
                          <a:spcPts val="0"/>
                        </a:spcAft>
                        <a:buNone/>
                      </a:pPr>
                      <a:r>
                        <a:rPr lang="en-US" sz="1000">
                          <a:latin typeface="Arial"/>
                          <a:ea typeface="Arial"/>
                          <a:cs typeface="Arial"/>
                          <a:sym typeface="Arial"/>
                        </a:rPr>
                        <a:t>This measures the number of samples tested in the laboratory per day irrespective of the results were delivered same day or not.</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80%</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80%</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3</a:t>
                      </a:r>
                      <a:endParaRPr sz="850">
                        <a:latin typeface="Arial"/>
                        <a:ea typeface="Arial"/>
                        <a:cs typeface="Arial"/>
                        <a:sym typeface="Arial"/>
                      </a:endParaRPr>
                    </a:p>
                  </a:txBody>
                  <a:tcPr marL="68575" marR="68575" marT="0" marB="0">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bl>
          </a:graphicData>
        </a:graphic>
      </p:graphicFrame>
      <p:sp>
        <p:nvSpPr>
          <p:cNvPr id="4757" name="Google Shape;4757;p12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Shape 4609"/>
        <p:cNvGrpSpPr/>
        <p:nvPr/>
      </p:nvGrpSpPr>
      <p:grpSpPr>
        <a:xfrm>
          <a:off x="0" y="0"/>
          <a:ext cx="0" cy="0"/>
          <a:chOff x="0" y="0"/>
          <a:chExt cx="0" cy="0"/>
        </a:xfrm>
      </p:grpSpPr>
      <p:sp>
        <p:nvSpPr>
          <p:cNvPr id="4610" name="Google Shape;4610;p11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fld id="{00000000-1234-1234-1234-123412341234}" type="slidenum">
              <a:rPr kumimoji="0" lang="en-US" sz="500" b="0" i="0" u="none" strike="noStrike" kern="0" cap="none" spc="0" normalizeH="0" baseline="0" noProof="0">
                <a:ln>
                  <a:noFill/>
                </a:ln>
                <a:solidFill>
                  <a:srgbClr val="161616"/>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t>123</a:t>
            </a:fld>
            <a:endParaRPr kumimoji="0" sz="500" b="0" i="0" u="none" strike="noStrike" kern="0" cap="none" spc="0" normalizeH="0" baseline="0" noProof="0">
              <a:ln>
                <a:noFill/>
              </a:ln>
              <a:solidFill>
                <a:srgbClr val="161616"/>
              </a:solidFill>
              <a:effectLst/>
              <a:uLnTx/>
              <a:uFillTx/>
              <a:latin typeface="Arial"/>
              <a:ea typeface="Arial"/>
              <a:cs typeface="Arial"/>
              <a:sym typeface="Arial"/>
            </a:endParaRPr>
          </a:p>
        </p:txBody>
      </p:sp>
      <p:sp>
        <p:nvSpPr>
          <p:cNvPr id="4611" name="Google Shape;4611;p11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500"/>
              <a:buFont typeface="Arial"/>
              <a:buNone/>
              <a:tabLst/>
              <a:defRPr/>
            </a:pPr>
            <a:endParaRPr kumimoji="0" sz="500" b="0" i="0" u="none" strike="noStrike" kern="0" cap="none" spc="0" normalizeH="0" baseline="0" noProof="0">
              <a:ln>
                <a:noFill/>
              </a:ln>
              <a:solidFill>
                <a:srgbClr val="161616"/>
              </a:solidFill>
              <a:effectLst/>
              <a:uLnTx/>
              <a:uFillTx/>
              <a:latin typeface="Arial"/>
              <a:ea typeface="Arial"/>
              <a:cs typeface="Arial"/>
              <a:sym typeface="Arial"/>
            </a:endParaRPr>
          </a:p>
        </p:txBody>
      </p:sp>
      <p:grpSp>
        <p:nvGrpSpPr>
          <p:cNvPr id="4612" name="Google Shape;4612;p112"/>
          <p:cNvGrpSpPr/>
          <p:nvPr/>
        </p:nvGrpSpPr>
        <p:grpSpPr>
          <a:xfrm>
            <a:off x="0" y="0"/>
            <a:ext cx="7589838" cy="1343607"/>
            <a:chOff x="0" y="0"/>
            <a:chExt cx="7589838" cy="1343607"/>
          </a:xfrm>
        </p:grpSpPr>
        <p:pic>
          <p:nvPicPr>
            <p:cNvPr id="4613" name="Google Shape;4613;p11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614" name="Google Shape;4614;p11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600"/>
                <a:buFont typeface="Arial"/>
                <a:buNone/>
                <a:tabLst/>
                <a:defRPr/>
              </a:pPr>
              <a:endParaRPr kumimoji="0" sz="1600" b="0" i="0" u="none" strike="noStrike" kern="0" cap="none" spc="0" normalizeH="0" baseline="0" noProof="0">
                <a:ln>
                  <a:noFill/>
                </a:ln>
                <a:solidFill>
                  <a:srgbClr val="FFFFFF"/>
                </a:solidFill>
                <a:effectLst/>
                <a:uLnTx/>
                <a:uFillTx/>
                <a:latin typeface="Arial"/>
                <a:ea typeface="Arial"/>
                <a:cs typeface="Arial"/>
                <a:sym typeface="Arial"/>
              </a:endParaRPr>
            </a:p>
          </p:txBody>
        </p:sp>
      </p:grpSp>
      <p:sp>
        <p:nvSpPr>
          <p:cNvPr id="4615" name="Google Shape;4615;p11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FFFFFF"/>
              </a:buClr>
              <a:buSzPts val="1800"/>
              <a:buFont typeface="Arial"/>
              <a:buNone/>
              <a:tabLst/>
              <a:defRPr/>
            </a:pPr>
            <a:r>
              <a:rPr kumimoji="0" lang="en-US" sz="1800" b="1" i="0" u="none" strike="noStrike" kern="0" cap="none" spc="0" normalizeH="0" baseline="0" noProof="0">
                <a:ln>
                  <a:noFill/>
                </a:ln>
                <a:solidFill>
                  <a:srgbClr val="FFFFFF"/>
                </a:solidFill>
                <a:effectLst/>
                <a:uLnTx/>
                <a:uFillTx/>
                <a:latin typeface="Arial"/>
                <a:ea typeface="Arial"/>
                <a:cs typeface="Arial"/>
                <a:sym typeface="Arial"/>
              </a:rPr>
              <a:t>APPENDIX</a:t>
            </a:r>
            <a:endParaRPr kumimoji="0" sz="1800" b="1" i="0" u="none" strike="noStrike" kern="0" cap="none" spc="0" normalizeH="0" baseline="0" noProof="0">
              <a:ln>
                <a:noFill/>
              </a:ln>
              <a:solidFill>
                <a:srgbClr val="FFFFFF"/>
              </a:solidFill>
              <a:effectLst/>
              <a:uLnTx/>
              <a:uFillTx/>
              <a:latin typeface="Arial"/>
              <a:ea typeface="Arial"/>
              <a:cs typeface="Arial"/>
              <a:sym typeface="Arial"/>
            </a:endParaRPr>
          </a:p>
        </p:txBody>
      </p:sp>
      <p:cxnSp>
        <p:nvCxnSpPr>
          <p:cNvPr id="4616" name="Google Shape;4616;p11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617" name="Google Shape;4617;p112"/>
          <p:cNvGrpSpPr/>
          <p:nvPr/>
        </p:nvGrpSpPr>
        <p:grpSpPr>
          <a:xfrm>
            <a:off x="1269075" y="3380795"/>
            <a:ext cx="0" cy="0"/>
            <a:chOff x="1269075" y="3380795"/>
            <a:chExt cx="0" cy="0"/>
          </a:xfrm>
        </p:grpSpPr>
        <p:cxnSp>
          <p:nvCxnSpPr>
            <p:cNvPr id="4618" name="Google Shape;4618;p112"/>
            <p:cNvCxnSpPr/>
            <p:nvPr/>
          </p:nvCxnSpPr>
          <p:spPr>
            <a:xfrm>
              <a:off x="1269075" y="3380795"/>
              <a:ext cx="0" cy="0"/>
            </a:xfrm>
            <a:prstGeom prst="straightConnector1">
              <a:avLst/>
            </a:prstGeom>
            <a:noFill/>
            <a:ln>
              <a:noFill/>
            </a:ln>
          </p:spPr>
        </p:cxnSp>
        <p:cxnSp>
          <p:nvCxnSpPr>
            <p:cNvPr id="4619" name="Google Shape;4619;p112"/>
            <p:cNvCxnSpPr/>
            <p:nvPr/>
          </p:nvCxnSpPr>
          <p:spPr>
            <a:xfrm>
              <a:off x="1269075" y="3380795"/>
              <a:ext cx="0" cy="0"/>
            </a:xfrm>
            <a:prstGeom prst="straightConnector1">
              <a:avLst/>
            </a:prstGeom>
            <a:noFill/>
            <a:ln>
              <a:noFill/>
            </a:ln>
          </p:spPr>
        </p:cxnSp>
      </p:grpSp>
      <p:sp>
        <p:nvSpPr>
          <p:cNvPr id="4620" name="Google Shape;4620;p11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500"/>
              <a:buFont typeface="Arial"/>
              <a:buNone/>
              <a:tabLst/>
              <a:defRPr/>
            </a:pPr>
            <a:r>
              <a:rPr kumimoji="0" lang="en-US" sz="500" b="0" i="0" u="none" strike="noStrike" kern="0" cap="none" spc="0" normalizeH="0" baseline="0" noProof="0">
                <a:ln>
                  <a:noFill/>
                </a:ln>
                <a:solidFill>
                  <a:srgbClr val="000000"/>
                </a:solidFill>
                <a:effectLst/>
                <a:uLnTx/>
                <a:uFillTx/>
                <a:latin typeface="Arial"/>
                <a:ea typeface="Arial"/>
                <a:cs typeface="Arial"/>
                <a:sym typeface="Arial"/>
              </a:rPr>
              <a:t>Presidential Task Force on COVID-19 </a:t>
            </a:r>
            <a:endParaRPr kumimoji="0" sz="500" b="0" i="0" u="none" strike="noStrike" kern="0" cap="none" spc="0" normalizeH="0" baseline="0" noProof="0">
              <a:ln>
                <a:noFill/>
              </a:ln>
              <a:solidFill>
                <a:srgbClr val="000000"/>
              </a:solidFill>
              <a:effectLst/>
              <a:uLnTx/>
              <a:uFillTx/>
              <a:latin typeface="Arial"/>
              <a:ea typeface="Arial"/>
              <a:cs typeface="Arial"/>
              <a:sym typeface="Arial"/>
            </a:endParaRPr>
          </a:p>
        </p:txBody>
      </p:sp>
      <p:graphicFrame>
        <p:nvGraphicFramePr>
          <p:cNvPr id="3" name="Table 2">
            <a:extLst>
              <a:ext uri="{FF2B5EF4-FFF2-40B4-BE49-F238E27FC236}">
                <a16:creationId xmlns:a16="http://schemas.microsoft.com/office/drawing/2014/main" id="{019E3B66-F023-4F75-8BAD-83E749F56605}"/>
              </a:ext>
            </a:extLst>
          </p:cNvPr>
          <p:cNvGraphicFramePr>
            <a:graphicFrameLocks noGrp="1"/>
          </p:cNvGraphicFramePr>
          <p:nvPr>
            <p:extLst>
              <p:ext uri="{D42A27DB-BD31-4B8C-83A1-F6EECF244321}">
                <p14:modId xmlns:p14="http://schemas.microsoft.com/office/powerpoint/2010/main" val="2600956312"/>
              </p:ext>
            </p:extLst>
          </p:nvPr>
        </p:nvGraphicFramePr>
        <p:xfrm>
          <a:off x="275724" y="1527067"/>
          <a:ext cx="7038390" cy="7565937"/>
        </p:xfrm>
        <a:graphic>
          <a:graphicData uri="http://schemas.openxmlformats.org/drawingml/2006/table">
            <a:tbl>
              <a:tblPr firstRow="1" firstCol="1" bandRow="1"/>
              <a:tblGrid>
                <a:gridCol w="7038390">
                  <a:extLst>
                    <a:ext uri="{9D8B030D-6E8A-4147-A177-3AD203B41FA5}">
                      <a16:colId xmlns:a16="http://schemas.microsoft.com/office/drawing/2014/main" val="2847535447"/>
                    </a:ext>
                  </a:extLst>
                </a:gridCol>
              </a:tblGrid>
              <a:tr h="495090">
                <a:tc>
                  <a:txBody>
                    <a:bodyPr/>
                    <a:lstStyle/>
                    <a:p>
                      <a:pPr marL="0" marR="0" algn="ctr">
                        <a:lnSpc>
                          <a:spcPct val="150000"/>
                        </a:lnSpc>
                        <a:spcBef>
                          <a:spcPts val="2400"/>
                        </a:spcBef>
                        <a:spcAft>
                          <a:spcPts val="0"/>
                        </a:spcAft>
                        <a:tabLst>
                          <a:tab pos="457200" algn="l"/>
                        </a:tabLst>
                      </a:pPr>
                      <a:r>
                        <a:rPr lang="en-GB" sz="1000" b="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INFECTION PREVENTION AND CONTROL</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4923" marR="6492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extLst>
                  <a:ext uri="{0D108BD9-81ED-4DB2-BD59-A6C34878D82A}">
                    <a16:rowId xmlns:a16="http://schemas.microsoft.com/office/drawing/2014/main" val="974875060"/>
                  </a:ext>
                </a:extLst>
              </a:tr>
              <a:tr h="234127">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Pillar Lead: </a:t>
                      </a:r>
                      <a:r>
                        <a:rPr lang="en-GB" sz="1000" b="1" i="1" dirty="0" err="1">
                          <a:solidFill>
                            <a:srgbClr val="FFFFFF"/>
                          </a:solidFill>
                          <a:effectLst/>
                          <a:latin typeface="Arial" panose="020B0604020202020204" pitchFamily="34" charset="0"/>
                          <a:ea typeface="Times New Roman" panose="02020603050405020304" pitchFamily="18" charset="0"/>
                          <a:cs typeface="Arial" panose="020B0604020202020204" pitchFamily="34" charset="0"/>
                        </a:rPr>
                        <a:t>Dr.</a:t>
                      </a: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Tochi </a:t>
                      </a:r>
                      <a:r>
                        <a:rPr lang="en-GB" sz="1000" b="1" i="1" dirty="0" err="1">
                          <a:solidFill>
                            <a:srgbClr val="FFFFFF"/>
                          </a:solidFill>
                          <a:effectLst/>
                          <a:latin typeface="Arial" panose="020B0604020202020204" pitchFamily="34" charset="0"/>
                          <a:ea typeface="Times New Roman" panose="02020603050405020304" pitchFamily="18" charset="0"/>
                          <a:cs typeface="Arial" panose="020B0604020202020204" pitchFamily="34" charset="0"/>
                        </a:rPr>
                        <a:t>Okwor</a:t>
                      </a: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4923" marR="6492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1473373250"/>
                  </a:ext>
                </a:extLst>
              </a:tr>
              <a:tr h="234127">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Description of Pillar:</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4923" marR="6492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885917136"/>
                  </a:ext>
                </a:extLst>
              </a:tr>
              <a:tr h="2864371">
                <a:tc>
                  <a:txBody>
                    <a:bodyPr/>
                    <a:lstStyle/>
                    <a:p>
                      <a:pPr marL="0" marR="0">
                        <a:lnSpc>
                          <a:spcPct val="150000"/>
                        </a:lnSpc>
                        <a:spcBef>
                          <a:spcPts val="0"/>
                        </a:spcBef>
                        <a:spcAft>
                          <a:spcPts val="0"/>
                        </a:spcAft>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Infection prevention and control is a basic requirement for outbreak preparedness and a critical element of readiness and response to the COVID-19 pandemic. Inadequate IPC measures may lead to transmission of infection to community, healthcare staff, patients and visitors to health facilities.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50000"/>
                        </a:lnSpc>
                        <a:spcBef>
                          <a:spcPts val="0"/>
                        </a:spcBef>
                        <a:spcAft>
                          <a:spcPts val="0"/>
                        </a:spcAft>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50000"/>
                        </a:lnSpc>
                        <a:spcBef>
                          <a:spcPts val="0"/>
                        </a:spcBef>
                        <a:spcAft>
                          <a:spcPts val="0"/>
                        </a:spcAft>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The Infection Prevention and Control pillar is multi agency, multi partner pillar established in March 2020 that brings together all the IPC resources in country in response to the COVID- pandemic.</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50000"/>
                        </a:lnSpc>
                        <a:spcBef>
                          <a:spcPts val="0"/>
                        </a:spcBef>
                        <a:spcAft>
                          <a:spcPts val="0"/>
                        </a:spcAft>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50000"/>
                        </a:lnSpc>
                        <a:spcBef>
                          <a:spcPts val="0"/>
                        </a:spcBef>
                        <a:spcAft>
                          <a:spcPts val="0"/>
                        </a:spcAft>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The main strategic goals of the IPC response Enhance IPC practices in communities and health facilities to prevent transmission and Reduce Health Associated Infections (HAI) in testing laboratories and treatment centres. The longer-term outlook is to have all public health facilities in the country meet the WHO Minimum Requirements for IPC and Sustain IPC within all health facilities in the long term as part of health systems strengthening efforts. </a:t>
                      </a:r>
                    </a:p>
                  </a:txBody>
                  <a:tcPr marL="64923" marR="6492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2023410"/>
                  </a:ext>
                </a:extLst>
              </a:tr>
              <a:tr h="274574">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Pillar Objectives: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4923" marR="6492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1580266217"/>
                  </a:ext>
                </a:extLst>
              </a:tr>
              <a:tr h="768422">
                <a:tc>
                  <a:txBody>
                    <a:bodyPr/>
                    <a:lstStyle/>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Enhance IPC practices in communities and health facilities to prevent transmission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US" sz="1000" dirty="0">
                          <a:effectLst/>
                          <a:latin typeface="Arial" panose="020B0604020202020204" pitchFamily="34" charset="0"/>
                          <a:ea typeface="Times New Roman" panose="02020603050405020304" pitchFamily="18" charset="0"/>
                          <a:cs typeface="Arial" panose="020B0604020202020204" pitchFamily="34" charset="0"/>
                        </a:rPr>
                        <a:t>Reduce Healthcare Associated Infections (HAI) in testing laboratories and treatment centers</a:t>
                      </a: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4923" marR="6492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05844552"/>
                  </a:ext>
                </a:extLst>
              </a:tr>
              <a:tr h="323916">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Support Agencies: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4923" marR="6492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748836746"/>
                  </a:ext>
                </a:extLst>
              </a:tr>
              <a:tr h="2371310">
                <a:tc>
                  <a:txBody>
                    <a:bodyPr/>
                    <a:lstStyle/>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Lead MDA – Nigeria Centre for Disease Control (NCDC)</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Federal Ministry of Environment</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National Agency for the Control of AIDS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National Primary Healthcare Development Agency</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US" sz="1000" dirty="0">
                          <a:effectLst/>
                          <a:latin typeface="Arial" panose="020B0604020202020204" pitchFamily="34" charset="0"/>
                          <a:ea typeface="Times New Roman" panose="02020603050405020304" pitchFamily="18" charset="0"/>
                          <a:cs typeface="Arial" panose="020B0604020202020204" pitchFamily="34" charset="0"/>
                        </a:rPr>
                        <a:t>National Emergency Management Agency</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Nigerian Police Force</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Nigerian Customs service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Nigerian Civil Defence Corps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US" sz="1000" dirty="0">
                          <a:effectLst/>
                          <a:latin typeface="Arial" panose="020B0604020202020204" pitchFamily="34" charset="0"/>
                          <a:ea typeface="Times New Roman" panose="02020603050405020304" pitchFamily="18" charset="0"/>
                          <a:cs typeface="Arial" panose="020B0604020202020204" pitchFamily="34" charset="0"/>
                        </a:rPr>
                        <a:t>Partner agencies: WHO, Africa CDC, UNICEF, USAID and CHAI</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4923" marR="6492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0406847"/>
                  </a:ext>
                </a:extLst>
              </a:tr>
            </a:tbl>
          </a:graphicData>
        </a:graphic>
      </p:graphicFrame>
    </p:spTree>
    <p:extLst>
      <p:ext uri="{BB962C8B-B14F-4D97-AF65-F5344CB8AC3E}">
        <p14:creationId xmlns:p14="http://schemas.microsoft.com/office/powerpoint/2010/main" val="1993292488"/>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Shape 4609"/>
        <p:cNvGrpSpPr/>
        <p:nvPr/>
      </p:nvGrpSpPr>
      <p:grpSpPr>
        <a:xfrm>
          <a:off x="0" y="0"/>
          <a:ext cx="0" cy="0"/>
          <a:chOff x="0" y="0"/>
          <a:chExt cx="0" cy="0"/>
        </a:xfrm>
      </p:grpSpPr>
      <p:sp>
        <p:nvSpPr>
          <p:cNvPr id="4610" name="Google Shape;4610;p11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fld id="{00000000-1234-1234-1234-123412341234}" type="slidenum">
              <a:rPr kumimoji="0" lang="en-US" sz="500" b="0" i="0" u="none" strike="noStrike" kern="0" cap="none" spc="0" normalizeH="0" baseline="0" noProof="0">
                <a:ln>
                  <a:noFill/>
                </a:ln>
                <a:solidFill>
                  <a:srgbClr val="161616"/>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t>124</a:t>
            </a:fld>
            <a:endParaRPr kumimoji="0" sz="500" b="0" i="0" u="none" strike="noStrike" kern="0" cap="none" spc="0" normalizeH="0" baseline="0" noProof="0">
              <a:ln>
                <a:noFill/>
              </a:ln>
              <a:solidFill>
                <a:srgbClr val="161616"/>
              </a:solidFill>
              <a:effectLst/>
              <a:uLnTx/>
              <a:uFillTx/>
              <a:latin typeface="Arial"/>
              <a:ea typeface="Arial"/>
              <a:cs typeface="Arial"/>
              <a:sym typeface="Arial"/>
            </a:endParaRPr>
          </a:p>
        </p:txBody>
      </p:sp>
      <p:sp>
        <p:nvSpPr>
          <p:cNvPr id="4611" name="Google Shape;4611;p11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500"/>
              <a:buFont typeface="Arial"/>
              <a:buNone/>
              <a:tabLst/>
              <a:defRPr/>
            </a:pPr>
            <a:endParaRPr kumimoji="0" sz="500" b="0" i="0" u="none" strike="noStrike" kern="0" cap="none" spc="0" normalizeH="0" baseline="0" noProof="0">
              <a:ln>
                <a:noFill/>
              </a:ln>
              <a:solidFill>
                <a:srgbClr val="161616"/>
              </a:solidFill>
              <a:effectLst/>
              <a:uLnTx/>
              <a:uFillTx/>
              <a:latin typeface="Arial"/>
              <a:ea typeface="Arial"/>
              <a:cs typeface="Arial"/>
              <a:sym typeface="Arial"/>
            </a:endParaRPr>
          </a:p>
        </p:txBody>
      </p:sp>
      <p:grpSp>
        <p:nvGrpSpPr>
          <p:cNvPr id="4612" name="Google Shape;4612;p112"/>
          <p:cNvGrpSpPr/>
          <p:nvPr/>
        </p:nvGrpSpPr>
        <p:grpSpPr>
          <a:xfrm>
            <a:off x="0" y="0"/>
            <a:ext cx="7589838" cy="1343607"/>
            <a:chOff x="0" y="0"/>
            <a:chExt cx="7589838" cy="1343607"/>
          </a:xfrm>
        </p:grpSpPr>
        <p:pic>
          <p:nvPicPr>
            <p:cNvPr id="4613" name="Google Shape;4613;p11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614" name="Google Shape;4614;p11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600"/>
                <a:buFont typeface="Arial"/>
                <a:buNone/>
                <a:tabLst/>
                <a:defRPr/>
              </a:pPr>
              <a:endParaRPr kumimoji="0" sz="1600" b="0" i="0" u="none" strike="noStrike" kern="0" cap="none" spc="0" normalizeH="0" baseline="0" noProof="0">
                <a:ln>
                  <a:noFill/>
                </a:ln>
                <a:solidFill>
                  <a:srgbClr val="FFFFFF"/>
                </a:solidFill>
                <a:effectLst/>
                <a:uLnTx/>
                <a:uFillTx/>
                <a:latin typeface="Arial"/>
                <a:ea typeface="Arial"/>
                <a:cs typeface="Arial"/>
                <a:sym typeface="Arial"/>
              </a:endParaRPr>
            </a:p>
          </p:txBody>
        </p:sp>
      </p:grpSp>
      <p:sp>
        <p:nvSpPr>
          <p:cNvPr id="4615" name="Google Shape;4615;p11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FFFFFF"/>
              </a:buClr>
              <a:buSzPts val="1800"/>
              <a:buFont typeface="Arial"/>
              <a:buNone/>
              <a:tabLst/>
              <a:defRPr/>
            </a:pPr>
            <a:r>
              <a:rPr kumimoji="0" lang="en-US" sz="1800" b="1" i="0" u="none" strike="noStrike" kern="0" cap="none" spc="0" normalizeH="0" baseline="0" noProof="0">
                <a:ln>
                  <a:noFill/>
                </a:ln>
                <a:solidFill>
                  <a:srgbClr val="FFFFFF"/>
                </a:solidFill>
                <a:effectLst/>
                <a:uLnTx/>
                <a:uFillTx/>
                <a:latin typeface="Arial"/>
                <a:ea typeface="Arial"/>
                <a:cs typeface="Arial"/>
                <a:sym typeface="Arial"/>
              </a:rPr>
              <a:t>APPENDIX</a:t>
            </a:r>
            <a:endParaRPr kumimoji="0" sz="1800" b="1" i="0" u="none" strike="noStrike" kern="0" cap="none" spc="0" normalizeH="0" baseline="0" noProof="0">
              <a:ln>
                <a:noFill/>
              </a:ln>
              <a:solidFill>
                <a:srgbClr val="FFFFFF"/>
              </a:solidFill>
              <a:effectLst/>
              <a:uLnTx/>
              <a:uFillTx/>
              <a:latin typeface="Arial"/>
              <a:ea typeface="Arial"/>
              <a:cs typeface="Arial"/>
              <a:sym typeface="Arial"/>
            </a:endParaRPr>
          </a:p>
        </p:txBody>
      </p:sp>
      <p:cxnSp>
        <p:nvCxnSpPr>
          <p:cNvPr id="4616" name="Google Shape;4616;p11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617" name="Google Shape;4617;p112"/>
          <p:cNvGrpSpPr/>
          <p:nvPr/>
        </p:nvGrpSpPr>
        <p:grpSpPr>
          <a:xfrm>
            <a:off x="1269075" y="3380795"/>
            <a:ext cx="0" cy="0"/>
            <a:chOff x="1269075" y="3380795"/>
            <a:chExt cx="0" cy="0"/>
          </a:xfrm>
        </p:grpSpPr>
        <p:cxnSp>
          <p:nvCxnSpPr>
            <p:cNvPr id="4618" name="Google Shape;4618;p112"/>
            <p:cNvCxnSpPr/>
            <p:nvPr/>
          </p:nvCxnSpPr>
          <p:spPr>
            <a:xfrm>
              <a:off x="1269075" y="3380795"/>
              <a:ext cx="0" cy="0"/>
            </a:xfrm>
            <a:prstGeom prst="straightConnector1">
              <a:avLst/>
            </a:prstGeom>
            <a:noFill/>
            <a:ln>
              <a:noFill/>
            </a:ln>
          </p:spPr>
        </p:cxnSp>
        <p:cxnSp>
          <p:nvCxnSpPr>
            <p:cNvPr id="4619" name="Google Shape;4619;p112"/>
            <p:cNvCxnSpPr/>
            <p:nvPr/>
          </p:nvCxnSpPr>
          <p:spPr>
            <a:xfrm>
              <a:off x="1269075" y="3380795"/>
              <a:ext cx="0" cy="0"/>
            </a:xfrm>
            <a:prstGeom prst="straightConnector1">
              <a:avLst/>
            </a:prstGeom>
            <a:noFill/>
            <a:ln>
              <a:noFill/>
            </a:ln>
          </p:spPr>
        </p:cxnSp>
      </p:grpSp>
      <p:sp>
        <p:nvSpPr>
          <p:cNvPr id="4620" name="Google Shape;4620;p11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500"/>
              <a:buFont typeface="Arial"/>
              <a:buNone/>
              <a:tabLst/>
              <a:defRPr/>
            </a:pPr>
            <a:r>
              <a:rPr kumimoji="0" lang="en-US" sz="500" b="0" i="0" u="none" strike="noStrike" kern="0" cap="none" spc="0" normalizeH="0" baseline="0" noProof="0">
                <a:ln>
                  <a:noFill/>
                </a:ln>
                <a:solidFill>
                  <a:srgbClr val="000000"/>
                </a:solidFill>
                <a:effectLst/>
                <a:uLnTx/>
                <a:uFillTx/>
                <a:latin typeface="Arial"/>
                <a:ea typeface="Arial"/>
                <a:cs typeface="Arial"/>
                <a:sym typeface="Arial"/>
              </a:rPr>
              <a:t>Presidential Task Force on COVID-19 </a:t>
            </a:r>
            <a:endParaRPr kumimoji="0" sz="500" b="0" i="0" u="none" strike="noStrike" kern="0" cap="none" spc="0" normalizeH="0" baseline="0" noProof="0">
              <a:ln>
                <a:noFill/>
              </a:ln>
              <a:solidFill>
                <a:srgbClr val="000000"/>
              </a:solidFill>
              <a:effectLst/>
              <a:uLnTx/>
              <a:uFillTx/>
              <a:latin typeface="Arial"/>
              <a:ea typeface="Arial"/>
              <a:cs typeface="Arial"/>
              <a:sym typeface="Arial"/>
            </a:endParaRPr>
          </a:p>
        </p:txBody>
      </p:sp>
      <p:graphicFrame>
        <p:nvGraphicFramePr>
          <p:cNvPr id="4" name="Table 3">
            <a:extLst>
              <a:ext uri="{FF2B5EF4-FFF2-40B4-BE49-F238E27FC236}">
                <a16:creationId xmlns:a16="http://schemas.microsoft.com/office/drawing/2014/main" id="{53A702F6-4F52-4415-930B-676FC0839356}"/>
              </a:ext>
            </a:extLst>
          </p:cNvPr>
          <p:cNvGraphicFramePr>
            <a:graphicFrameLocks noGrp="1"/>
          </p:cNvGraphicFramePr>
          <p:nvPr/>
        </p:nvGraphicFramePr>
        <p:xfrm>
          <a:off x="275723" y="1449496"/>
          <a:ext cx="7113983" cy="7941267"/>
        </p:xfrm>
        <a:graphic>
          <a:graphicData uri="http://schemas.openxmlformats.org/drawingml/2006/table">
            <a:tbl>
              <a:tblPr firstRow="1" firstCol="1" bandRow="1"/>
              <a:tblGrid>
                <a:gridCol w="7113983">
                  <a:extLst>
                    <a:ext uri="{9D8B030D-6E8A-4147-A177-3AD203B41FA5}">
                      <a16:colId xmlns:a16="http://schemas.microsoft.com/office/drawing/2014/main" val="462892434"/>
                    </a:ext>
                  </a:extLst>
                </a:gridCol>
              </a:tblGrid>
              <a:tr h="329095">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Pillar Achievements: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4133" marR="5413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2325515009"/>
                  </a:ext>
                </a:extLst>
              </a:tr>
              <a:tr h="5938391">
                <a:tc>
                  <a:txBody>
                    <a:bodyPr/>
                    <a:lstStyle/>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Technical Guidance and Audit Documents and Tools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Developed and disseminated 12 COVID-19 IPC guidelines to guide IPC activities in Health facilities and communities.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Developed and deployed 10 field audit tools to strengthen IPC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Developed IPC score card to monitor IPC practices for continuous quality improvement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IPC Capacity Building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US" sz="1000" dirty="0">
                          <a:effectLst/>
                          <a:latin typeface="Arial" panose="020B0604020202020204" pitchFamily="34" charset="0"/>
                          <a:ea typeface="Times New Roman" panose="02020603050405020304" pitchFamily="18" charset="0"/>
                          <a:cs typeface="Arial" panose="020B0604020202020204" pitchFamily="34" charset="0"/>
                        </a:rPr>
                        <a:t>Developed and disseminated IPC training modules, Standard Operating Procedures and tools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Training consisted of Regional Training of Trainers, State Training of Health Facility IPC Focal Persons, Training of Frontline Healthcare Workers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Online IPC Training Platforms and Webinars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Trained 17,436 participants as of June 30. This consisted of 4,129 Doctors, 3,761 Nurses, 1,281 Lab Scientists, 2,364 Cleaners and Attendants and 5,901 other response Staff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Rapid Response Team Deployment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Deployed RRT members to 33 states with clear TORs on strengthening State IPC systems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US" sz="1000" dirty="0">
                          <a:effectLst/>
                          <a:latin typeface="Arial" panose="020B0604020202020204" pitchFamily="34" charset="0"/>
                          <a:ea typeface="Times New Roman" panose="02020603050405020304" pitchFamily="18" charset="0"/>
                          <a:cs typeface="Arial" panose="020B0604020202020204" pitchFamily="34" charset="0"/>
                        </a:rPr>
                        <a:t>Achieved state ownership of IPC, with all states now having an IPC focal person</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Healthcare Worker Infections Tracking and Follow-Up</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Set up systems of tracking HCW infections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US" sz="1000" dirty="0">
                          <a:effectLst/>
                          <a:latin typeface="Arial" panose="020B0604020202020204" pitchFamily="34" charset="0"/>
                          <a:ea typeface="Times New Roman" panose="02020603050405020304" pitchFamily="18" charset="0"/>
                          <a:cs typeface="Arial" panose="020B0604020202020204" pitchFamily="34" charset="0"/>
                        </a:rPr>
                        <a:t>Conducted HCW infection investigations to understand underlying risk factors and address accordingly</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Supply of PPEs and Job Aids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 Supplied PPE to states for distribution to state managed treatment centres and to Teaching Hospitals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US" sz="1000" dirty="0">
                          <a:effectLst/>
                          <a:latin typeface="Arial" panose="020B0604020202020204" pitchFamily="34" charset="0"/>
                          <a:ea typeface="Times New Roman" panose="02020603050405020304" pitchFamily="18" charset="0"/>
                          <a:cs typeface="Arial" panose="020B0604020202020204" pitchFamily="34" charset="0"/>
                        </a:rPr>
                        <a:t>Distributed IPC job aids and workplace reminders to all the states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Set Up of Screening/Triage Areas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Set up screening/triage stations and holding areas in all 50 public tertiary facilities across the country</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US" sz="1000" dirty="0">
                          <a:effectLst/>
                          <a:latin typeface="Arial" panose="020B0604020202020204" pitchFamily="34" charset="0"/>
                          <a:ea typeface="Times New Roman" panose="02020603050405020304" pitchFamily="18" charset="0"/>
                          <a:cs typeface="Arial" panose="020B0604020202020204" pitchFamily="34" charset="0"/>
                        </a:rPr>
                        <a:t>Set up triage areas in all treatment centers across the country</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4133" marR="5413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53499178"/>
                  </a:ext>
                </a:extLst>
              </a:tr>
              <a:tr h="432037">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Key Challenges Identified: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4133" marR="5413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1180766475"/>
                  </a:ext>
                </a:extLst>
              </a:tr>
              <a:tr h="1241744">
                <a:tc>
                  <a:txBody>
                    <a:bodyPr/>
                    <a:lstStyle/>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Poor IPC Structures – IPC programs were largely non-functional across states and facilities at the start of response</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Inadequate IPC Capacity – General lack of IPC Human Resources in the country</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Difficulty to meeting PPE expectations of Non-COVID-19 treatment centres and health facilities including private facilities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4133" marR="5413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93099584"/>
                  </a:ext>
                </a:extLst>
              </a:tr>
            </a:tbl>
          </a:graphicData>
        </a:graphic>
      </p:graphicFrame>
    </p:spTree>
    <p:extLst>
      <p:ext uri="{BB962C8B-B14F-4D97-AF65-F5344CB8AC3E}">
        <p14:creationId xmlns:p14="http://schemas.microsoft.com/office/powerpoint/2010/main" val="2283716452"/>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Shape 4609"/>
        <p:cNvGrpSpPr/>
        <p:nvPr/>
      </p:nvGrpSpPr>
      <p:grpSpPr>
        <a:xfrm>
          <a:off x="0" y="0"/>
          <a:ext cx="0" cy="0"/>
          <a:chOff x="0" y="0"/>
          <a:chExt cx="0" cy="0"/>
        </a:xfrm>
      </p:grpSpPr>
      <p:sp>
        <p:nvSpPr>
          <p:cNvPr id="4610" name="Google Shape;4610;p11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fld id="{00000000-1234-1234-1234-123412341234}" type="slidenum">
              <a:rPr kumimoji="0" lang="en-US" sz="500" b="0" i="0" u="none" strike="noStrike" kern="0" cap="none" spc="0" normalizeH="0" baseline="0" noProof="0">
                <a:ln>
                  <a:noFill/>
                </a:ln>
                <a:solidFill>
                  <a:srgbClr val="161616"/>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t>125</a:t>
            </a:fld>
            <a:endParaRPr kumimoji="0" sz="500" b="0" i="0" u="none" strike="noStrike" kern="0" cap="none" spc="0" normalizeH="0" baseline="0" noProof="0">
              <a:ln>
                <a:noFill/>
              </a:ln>
              <a:solidFill>
                <a:srgbClr val="161616"/>
              </a:solidFill>
              <a:effectLst/>
              <a:uLnTx/>
              <a:uFillTx/>
              <a:latin typeface="Arial"/>
              <a:ea typeface="Arial"/>
              <a:cs typeface="Arial"/>
              <a:sym typeface="Arial"/>
            </a:endParaRPr>
          </a:p>
        </p:txBody>
      </p:sp>
      <p:sp>
        <p:nvSpPr>
          <p:cNvPr id="4611" name="Google Shape;4611;p11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500"/>
              <a:buFont typeface="Arial"/>
              <a:buNone/>
              <a:tabLst/>
              <a:defRPr/>
            </a:pPr>
            <a:endParaRPr kumimoji="0" sz="500" b="0" i="0" u="none" strike="noStrike" kern="0" cap="none" spc="0" normalizeH="0" baseline="0" noProof="0">
              <a:ln>
                <a:noFill/>
              </a:ln>
              <a:solidFill>
                <a:srgbClr val="161616"/>
              </a:solidFill>
              <a:effectLst/>
              <a:uLnTx/>
              <a:uFillTx/>
              <a:latin typeface="Arial"/>
              <a:ea typeface="Arial"/>
              <a:cs typeface="Arial"/>
              <a:sym typeface="Arial"/>
            </a:endParaRPr>
          </a:p>
        </p:txBody>
      </p:sp>
      <p:grpSp>
        <p:nvGrpSpPr>
          <p:cNvPr id="4612" name="Google Shape;4612;p112"/>
          <p:cNvGrpSpPr/>
          <p:nvPr/>
        </p:nvGrpSpPr>
        <p:grpSpPr>
          <a:xfrm>
            <a:off x="0" y="0"/>
            <a:ext cx="7589838" cy="1343607"/>
            <a:chOff x="0" y="0"/>
            <a:chExt cx="7589838" cy="1343607"/>
          </a:xfrm>
        </p:grpSpPr>
        <p:pic>
          <p:nvPicPr>
            <p:cNvPr id="4613" name="Google Shape;4613;p11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614" name="Google Shape;4614;p11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600"/>
                <a:buFont typeface="Arial"/>
                <a:buNone/>
                <a:tabLst/>
                <a:defRPr/>
              </a:pPr>
              <a:endParaRPr kumimoji="0" sz="1600" b="0" i="0" u="none" strike="noStrike" kern="0" cap="none" spc="0" normalizeH="0" baseline="0" noProof="0">
                <a:ln>
                  <a:noFill/>
                </a:ln>
                <a:solidFill>
                  <a:srgbClr val="FFFFFF"/>
                </a:solidFill>
                <a:effectLst/>
                <a:uLnTx/>
                <a:uFillTx/>
                <a:latin typeface="Arial"/>
                <a:ea typeface="Arial"/>
                <a:cs typeface="Arial"/>
                <a:sym typeface="Arial"/>
              </a:endParaRPr>
            </a:p>
          </p:txBody>
        </p:sp>
      </p:grpSp>
      <p:sp>
        <p:nvSpPr>
          <p:cNvPr id="4615" name="Google Shape;4615;p11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FFFFFF"/>
              </a:buClr>
              <a:buSzPts val="1800"/>
              <a:buFont typeface="Arial"/>
              <a:buNone/>
              <a:tabLst/>
              <a:defRPr/>
            </a:pPr>
            <a:r>
              <a:rPr kumimoji="0" lang="en-US" sz="1800" b="1" i="0" u="none" strike="noStrike" kern="0" cap="none" spc="0" normalizeH="0" baseline="0" noProof="0">
                <a:ln>
                  <a:noFill/>
                </a:ln>
                <a:solidFill>
                  <a:srgbClr val="FFFFFF"/>
                </a:solidFill>
                <a:effectLst/>
                <a:uLnTx/>
                <a:uFillTx/>
                <a:latin typeface="Arial"/>
                <a:ea typeface="Arial"/>
                <a:cs typeface="Arial"/>
                <a:sym typeface="Arial"/>
              </a:rPr>
              <a:t>APPENDIX</a:t>
            </a:r>
            <a:endParaRPr kumimoji="0" sz="1800" b="1" i="0" u="none" strike="noStrike" kern="0" cap="none" spc="0" normalizeH="0" baseline="0" noProof="0">
              <a:ln>
                <a:noFill/>
              </a:ln>
              <a:solidFill>
                <a:srgbClr val="FFFFFF"/>
              </a:solidFill>
              <a:effectLst/>
              <a:uLnTx/>
              <a:uFillTx/>
              <a:latin typeface="Arial"/>
              <a:ea typeface="Arial"/>
              <a:cs typeface="Arial"/>
              <a:sym typeface="Arial"/>
            </a:endParaRPr>
          </a:p>
        </p:txBody>
      </p:sp>
      <p:cxnSp>
        <p:nvCxnSpPr>
          <p:cNvPr id="4616" name="Google Shape;4616;p11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617" name="Google Shape;4617;p112"/>
          <p:cNvGrpSpPr/>
          <p:nvPr/>
        </p:nvGrpSpPr>
        <p:grpSpPr>
          <a:xfrm>
            <a:off x="1269075" y="3380795"/>
            <a:ext cx="0" cy="0"/>
            <a:chOff x="1269075" y="3380795"/>
            <a:chExt cx="0" cy="0"/>
          </a:xfrm>
        </p:grpSpPr>
        <p:cxnSp>
          <p:nvCxnSpPr>
            <p:cNvPr id="4618" name="Google Shape;4618;p112"/>
            <p:cNvCxnSpPr/>
            <p:nvPr/>
          </p:nvCxnSpPr>
          <p:spPr>
            <a:xfrm>
              <a:off x="1269075" y="3380795"/>
              <a:ext cx="0" cy="0"/>
            </a:xfrm>
            <a:prstGeom prst="straightConnector1">
              <a:avLst/>
            </a:prstGeom>
            <a:noFill/>
            <a:ln>
              <a:noFill/>
            </a:ln>
          </p:spPr>
        </p:cxnSp>
        <p:cxnSp>
          <p:nvCxnSpPr>
            <p:cNvPr id="4619" name="Google Shape;4619;p112"/>
            <p:cNvCxnSpPr/>
            <p:nvPr/>
          </p:nvCxnSpPr>
          <p:spPr>
            <a:xfrm>
              <a:off x="1269075" y="3380795"/>
              <a:ext cx="0" cy="0"/>
            </a:xfrm>
            <a:prstGeom prst="straightConnector1">
              <a:avLst/>
            </a:prstGeom>
            <a:noFill/>
            <a:ln>
              <a:noFill/>
            </a:ln>
          </p:spPr>
        </p:cxnSp>
      </p:grpSp>
      <p:sp>
        <p:nvSpPr>
          <p:cNvPr id="4620" name="Google Shape;4620;p11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500"/>
              <a:buFont typeface="Arial"/>
              <a:buNone/>
              <a:tabLst/>
              <a:defRPr/>
            </a:pPr>
            <a:r>
              <a:rPr kumimoji="0" lang="en-US" sz="500" b="0" i="0" u="none" strike="noStrike" kern="0" cap="none" spc="0" normalizeH="0" baseline="0" noProof="0">
                <a:ln>
                  <a:noFill/>
                </a:ln>
                <a:solidFill>
                  <a:srgbClr val="000000"/>
                </a:solidFill>
                <a:effectLst/>
                <a:uLnTx/>
                <a:uFillTx/>
                <a:latin typeface="Arial"/>
                <a:ea typeface="Arial"/>
                <a:cs typeface="Arial"/>
                <a:sym typeface="Arial"/>
              </a:rPr>
              <a:t>Presidential Task Force on COVID-19 </a:t>
            </a:r>
            <a:endParaRPr kumimoji="0" sz="500" b="0" i="0" u="none" strike="noStrike" kern="0" cap="none" spc="0" normalizeH="0" baseline="0" noProof="0">
              <a:ln>
                <a:noFill/>
              </a:ln>
              <a:solidFill>
                <a:srgbClr val="000000"/>
              </a:solidFill>
              <a:effectLst/>
              <a:uLnTx/>
              <a:uFillTx/>
              <a:latin typeface="Arial"/>
              <a:ea typeface="Arial"/>
              <a:cs typeface="Arial"/>
              <a:sym typeface="Arial"/>
            </a:endParaRPr>
          </a:p>
        </p:txBody>
      </p:sp>
      <p:graphicFrame>
        <p:nvGraphicFramePr>
          <p:cNvPr id="2" name="Table 1">
            <a:extLst>
              <a:ext uri="{FF2B5EF4-FFF2-40B4-BE49-F238E27FC236}">
                <a16:creationId xmlns:a16="http://schemas.microsoft.com/office/drawing/2014/main" id="{97EDD1A7-0789-47C0-BA2E-DFCDBDCF66D4}"/>
              </a:ext>
            </a:extLst>
          </p:cNvPr>
          <p:cNvGraphicFramePr>
            <a:graphicFrameLocks noGrp="1"/>
          </p:cNvGraphicFramePr>
          <p:nvPr/>
        </p:nvGraphicFramePr>
        <p:xfrm>
          <a:off x="379307" y="1513310"/>
          <a:ext cx="6934807" cy="6309882"/>
        </p:xfrm>
        <a:graphic>
          <a:graphicData uri="http://schemas.openxmlformats.org/drawingml/2006/table">
            <a:tbl>
              <a:tblPr firstRow="1" firstCol="1" bandRow="1"/>
              <a:tblGrid>
                <a:gridCol w="492663">
                  <a:extLst>
                    <a:ext uri="{9D8B030D-6E8A-4147-A177-3AD203B41FA5}">
                      <a16:colId xmlns:a16="http://schemas.microsoft.com/office/drawing/2014/main" val="413417855"/>
                    </a:ext>
                  </a:extLst>
                </a:gridCol>
                <a:gridCol w="1294544">
                  <a:extLst>
                    <a:ext uri="{9D8B030D-6E8A-4147-A177-3AD203B41FA5}">
                      <a16:colId xmlns:a16="http://schemas.microsoft.com/office/drawing/2014/main" val="3143790649"/>
                    </a:ext>
                  </a:extLst>
                </a:gridCol>
                <a:gridCol w="1780953">
                  <a:extLst>
                    <a:ext uri="{9D8B030D-6E8A-4147-A177-3AD203B41FA5}">
                      <a16:colId xmlns:a16="http://schemas.microsoft.com/office/drawing/2014/main" val="3383938207"/>
                    </a:ext>
                  </a:extLst>
                </a:gridCol>
                <a:gridCol w="1172941">
                  <a:extLst>
                    <a:ext uri="{9D8B030D-6E8A-4147-A177-3AD203B41FA5}">
                      <a16:colId xmlns:a16="http://schemas.microsoft.com/office/drawing/2014/main" val="725186445"/>
                    </a:ext>
                  </a:extLst>
                </a:gridCol>
                <a:gridCol w="1196567">
                  <a:extLst>
                    <a:ext uri="{9D8B030D-6E8A-4147-A177-3AD203B41FA5}">
                      <a16:colId xmlns:a16="http://schemas.microsoft.com/office/drawing/2014/main" val="1925028278"/>
                    </a:ext>
                  </a:extLst>
                </a:gridCol>
                <a:gridCol w="997139">
                  <a:extLst>
                    <a:ext uri="{9D8B030D-6E8A-4147-A177-3AD203B41FA5}">
                      <a16:colId xmlns:a16="http://schemas.microsoft.com/office/drawing/2014/main" val="3056154135"/>
                    </a:ext>
                  </a:extLst>
                </a:gridCol>
              </a:tblGrid>
              <a:tr h="355897">
                <a:tc gridSpan="6">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Pillar Scorecard: Rating of pillar achievements in line with set targets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945628200"/>
                  </a:ext>
                </a:extLst>
              </a:tr>
              <a:tr h="1128758">
                <a:tc>
                  <a:txBody>
                    <a:bodyPr/>
                    <a:lstStyle/>
                    <a:p>
                      <a:pPr marL="0" marR="0" algn="ctr">
                        <a:lnSpc>
                          <a:spcPct val="150000"/>
                        </a:lnSpc>
                        <a:spcBef>
                          <a:spcPts val="1800"/>
                        </a:spcBef>
                        <a:spcAft>
                          <a:spcPts val="0"/>
                        </a:spcAft>
                        <a:tabLst>
                          <a:tab pos="457200" algn="l"/>
                        </a:tabLst>
                      </a:pPr>
                      <a:r>
                        <a:rPr lang="en-GB" sz="1000" b="1">
                          <a:solidFill>
                            <a:srgbClr val="FFFFFF"/>
                          </a:solidFill>
                          <a:effectLst/>
                          <a:latin typeface="Arial" panose="020B0604020202020204" pitchFamily="34" charset="0"/>
                          <a:ea typeface="Times New Roman" panose="02020603050405020304" pitchFamily="18" charset="0"/>
                          <a:cs typeface="Arial" panose="020B0604020202020204" pitchFamily="34" charset="0"/>
                        </a:rPr>
                        <a:t>S/N</a:t>
                      </a:r>
                      <a:endParaRPr lang="en-US" sz="100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tc>
                  <a:txBody>
                    <a:bodyPr/>
                    <a:lstStyle/>
                    <a:p>
                      <a:pPr marL="0" marR="0" algn="ctr">
                        <a:lnSpc>
                          <a:spcPct val="150000"/>
                        </a:lnSpc>
                        <a:spcBef>
                          <a:spcPts val="1800"/>
                        </a:spcBef>
                        <a:spcAft>
                          <a:spcPts val="0"/>
                        </a:spcAft>
                        <a:tabLst>
                          <a:tab pos="457200" algn="l"/>
                        </a:tabLst>
                      </a:pPr>
                      <a:r>
                        <a:rPr lang="en-GB" sz="1000" b="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Indicators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tc>
                  <a:txBody>
                    <a:bodyPr/>
                    <a:lstStyle/>
                    <a:p>
                      <a:pPr marL="0" marR="0" algn="ctr">
                        <a:lnSpc>
                          <a:spcPct val="150000"/>
                        </a:lnSpc>
                        <a:spcBef>
                          <a:spcPts val="1800"/>
                        </a:spcBef>
                        <a:spcAft>
                          <a:spcPts val="0"/>
                        </a:spcAft>
                        <a:tabLst>
                          <a:tab pos="457200" algn="l"/>
                        </a:tabLst>
                      </a:pPr>
                      <a:r>
                        <a:rPr lang="en-GB" sz="1000" b="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Description</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tc>
                  <a:txBody>
                    <a:bodyPr/>
                    <a:lstStyle/>
                    <a:p>
                      <a:pPr marL="0" marR="0" algn="ctr">
                        <a:lnSpc>
                          <a:spcPct val="150000"/>
                        </a:lnSpc>
                        <a:spcBef>
                          <a:spcPts val="600"/>
                        </a:spcBef>
                        <a:spcAft>
                          <a:spcPts val="0"/>
                        </a:spcAft>
                        <a:tabLst>
                          <a:tab pos="457200" algn="l"/>
                        </a:tabLst>
                      </a:pPr>
                      <a:r>
                        <a:rPr lang="en-GB" sz="1000" b="1">
                          <a:solidFill>
                            <a:srgbClr val="FFFFFF"/>
                          </a:solidFill>
                          <a:effectLst/>
                          <a:latin typeface="Arial" panose="020B0604020202020204" pitchFamily="34" charset="0"/>
                          <a:ea typeface="Times New Roman" panose="02020603050405020304" pitchFamily="18" charset="0"/>
                          <a:cs typeface="Arial" panose="020B0604020202020204" pitchFamily="34" charset="0"/>
                        </a:rPr>
                        <a:t>Set Target Value </a:t>
                      </a:r>
                      <a:r>
                        <a:rPr lang="en-GB" sz="1000" b="1" i="1">
                          <a:solidFill>
                            <a:srgbClr val="FFFFFF"/>
                          </a:solidFill>
                          <a:effectLst/>
                          <a:latin typeface="Arial" panose="020B0604020202020204" pitchFamily="34" charset="0"/>
                          <a:ea typeface="Times New Roman" panose="02020603050405020304" pitchFamily="18" charset="0"/>
                          <a:cs typeface="Arial" panose="020B0604020202020204" pitchFamily="34" charset="0"/>
                        </a:rPr>
                        <a:t>(over 6 months)</a:t>
                      </a:r>
                      <a:endParaRPr lang="en-US" sz="100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tc>
                  <a:txBody>
                    <a:bodyPr/>
                    <a:lstStyle/>
                    <a:p>
                      <a:pPr marL="0" marR="0" algn="ctr">
                        <a:lnSpc>
                          <a:spcPct val="150000"/>
                        </a:lnSpc>
                        <a:spcBef>
                          <a:spcPts val="600"/>
                        </a:spcBef>
                        <a:spcAft>
                          <a:spcPts val="0"/>
                        </a:spcAft>
                        <a:tabLst>
                          <a:tab pos="457200" algn="l"/>
                        </a:tabLst>
                      </a:pPr>
                      <a:r>
                        <a:rPr lang="en-GB" sz="1000" b="1">
                          <a:solidFill>
                            <a:srgbClr val="FFFFFF"/>
                          </a:solidFill>
                          <a:effectLst/>
                          <a:latin typeface="Arial" panose="020B0604020202020204" pitchFamily="34" charset="0"/>
                          <a:ea typeface="Times New Roman" panose="02020603050405020304" pitchFamily="18" charset="0"/>
                          <a:cs typeface="Arial" panose="020B0604020202020204" pitchFamily="34" charset="0"/>
                        </a:rPr>
                        <a:t>Actual</a:t>
                      </a:r>
                      <a:endParaRPr lang="en-US" sz="100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tc>
                  <a:txBody>
                    <a:bodyPr/>
                    <a:lstStyle/>
                    <a:p>
                      <a:pPr marL="0" marR="0" algn="ctr">
                        <a:lnSpc>
                          <a:spcPct val="150000"/>
                        </a:lnSpc>
                        <a:spcBef>
                          <a:spcPts val="600"/>
                        </a:spcBef>
                        <a:spcAft>
                          <a:spcPts val="0"/>
                        </a:spcAft>
                        <a:tabLst>
                          <a:tab pos="457200" algn="l"/>
                        </a:tabLst>
                      </a:pPr>
                      <a:r>
                        <a:rPr lang="en-GB" sz="1000" b="1" i="1">
                          <a:solidFill>
                            <a:srgbClr val="FFFFFF"/>
                          </a:solidFill>
                          <a:effectLst/>
                          <a:latin typeface="Arial" panose="020B0604020202020204" pitchFamily="34" charset="0"/>
                          <a:ea typeface="Times New Roman" panose="02020603050405020304" pitchFamily="18" charset="0"/>
                          <a:cs typeface="Arial" panose="020B0604020202020204" pitchFamily="34" charset="0"/>
                        </a:rPr>
                        <a:t>Score (1 = Below, 3 = Meets, 5 = Exceeds)</a:t>
                      </a:r>
                      <a:endParaRPr lang="en-US" sz="100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extLst>
                  <a:ext uri="{0D108BD9-81ED-4DB2-BD59-A6C34878D82A}">
                    <a16:rowId xmlns:a16="http://schemas.microsoft.com/office/drawing/2014/main" val="428864744"/>
                  </a:ext>
                </a:extLst>
              </a:tr>
              <a:tr h="1884633">
                <a:tc>
                  <a:txBody>
                    <a:bodyPr/>
                    <a:lstStyle/>
                    <a:p>
                      <a:pPr marL="0" marR="0" algn="ctr">
                        <a:lnSpc>
                          <a:spcPct val="150000"/>
                        </a:lnSpc>
                        <a:spcBef>
                          <a:spcPts val="1200"/>
                        </a:spcBef>
                        <a:spcAft>
                          <a:spcPts val="0"/>
                        </a:spcAft>
                        <a:tabLst>
                          <a:tab pos="457200" algn="l"/>
                        </a:tabLst>
                      </a:pPr>
                      <a:r>
                        <a:rPr lang="en-GB" sz="1000">
                          <a:effectLst/>
                          <a:latin typeface="Arial" panose="020B0604020202020204" pitchFamily="34" charset="0"/>
                          <a:ea typeface="Times New Roman" panose="02020603050405020304" pitchFamily="18" charset="0"/>
                          <a:cs typeface="Arial" panose="020B0604020202020204" pitchFamily="34" charset="0"/>
                        </a:rPr>
                        <a:t>1</a:t>
                      </a:r>
                      <a:endParaRPr lang="en-US" sz="100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50000"/>
                        </a:lnSpc>
                        <a:spcBef>
                          <a:spcPts val="200"/>
                        </a:spcBef>
                        <a:spcAft>
                          <a:spcPts val="0"/>
                        </a:spcAft>
                      </a:pPr>
                      <a:r>
                        <a:rPr lang="en-GB" sz="1000">
                          <a:effectLst/>
                          <a:latin typeface="Arial" panose="020B0604020202020204" pitchFamily="34" charset="0"/>
                          <a:ea typeface="ArialMT"/>
                          <a:cs typeface="Arial" panose="020B0604020202020204" pitchFamily="34" charset="0"/>
                        </a:rPr>
                        <a:t>COVID-19 Infection among Healthcare Workers (HCW)</a:t>
                      </a:r>
                      <a:endParaRPr lang="en-US" sz="100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50000"/>
                        </a:lnSpc>
                        <a:spcBef>
                          <a:spcPts val="200"/>
                        </a:spcBef>
                        <a:spcAft>
                          <a:spcPts val="0"/>
                        </a:spcAft>
                      </a:pPr>
                      <a:r>
                        <a:rPr lang="en-GB" sz="1000" dirty="0">
                          <a:effectLst/>
                          <a:latin typeface="Arial" panose="020B0604020202020204" pitchFamily="34" charset="0"/>
                          <a:ea typeface="ArialMT"/>
                          <a:cs typeface="Arial" panose="020B0604020202020204" pitchFamily="34" charset="0"/>
                        </a:rPr>
                        <a:t>This measures the COVID-19 infection among all cadre of HCW in health facilities, laboratory and</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50000"/>
                        </a:lnSpc>
                        <a:spcBef>
                          <a:spcPts val="200"/>
                        </a:spcBef>
                        <a:spcAft>
                          <a:spcPts val="0"/>
                        </a:spcAft>
                      </a:pPr>
                      <a:r>
                        <a:rPr lang="en-GB" sz="1000" dirty="0">
                          <a:effectLst/>
                          <a:latin typeface="Arial" panose="020B0604020202020204" pitchFamily="34" charset="0"/>
                          <a:ea typeface="ArialMT"/>
                          <a:cs typeface="Arial" panose="020B0604020202020204" pitchFamily="34" charset="0"/>
                        </a:rPr>
                        <a:t>isolation centres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gn="ctr">
                        <a:lnSpc>
                          <a:spcPct val="150000"/>
                        </a:lnSpc>
                        <a:spcBef>
                          <a:spcPts val="1200"/>
                        </a:spcBef>
                        <a:spcAft>
                          <a:spcPts val="0"/>
                        </a:spcAft>
                        <a:tabLst>
                          <a:tab pos="457200" algn="l"/>
                        </a:tabLst>
                      </a:pPr>
                      <a:r>
                        <a:rPr lang="en-GB" sz="1000" dirty="0">
                          <a:effectLst/>
                          <a:latin typeface="Arial" panose="020B0604020202020204" pitchFamily="34" charset="0"/>
                          <a:ea typeface="ArialMT"/>
                          <a:cs typeface="Arial" panose="020B0604020202020204" pitchFamily="34" charset="0"/>
                        </a:rPr>
                        <a:t>No targets set</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gn="ctr">
                        <a:lnSpc>
                          <a:spcPct val="150000"/>
                        </a:lnSpc>
                        <a:spcBef>
                          <a:spcPts val="1200"/>
                        </a:spcBef>
                        <a:spcAft>
                          <a:spcPts val="0"/>
                        </a:spcAft>
                        <a:tabLst>
                          <a:tab pos="457200" algn="l"/>
                        </a:tabLst>
                      </a:pPr>
                      <a:r>
                        <a:rPr lang="en-GB" sz="1000">
                          <a:effectLst/>
                          <a:latin typeface="Arial" panose="020B0604020202020204" pitchFamily="34" charset="0"/>
                          <a:ea typeface="Times New Roman" panose="02020603050405020304" pitchFamily="18" charset="0"/>
                          <a:cs typeface="Arial" panose="020B0604020202020204" pitchFamily="34" charset="0"/>
                        </a:rPr>
                        <a:t>N/A</a:t>
                      </a:r>
                      <a:endParaRPr lang="en-US" sz="100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gn="ctr">
                        <a:lnSpc>
                          <a:spcPct val="150000"/>
                        </a:lnSpc>
                        <a:spcBef>
                          <a:spcPts val="1200"/>
                        </a:spcBef>
                        <a:spcAft>
                          <a:spcPts val="0"/>
                        </a:spcAft>
                        <a:tabLst>
                          <a:tab pos="457200" algn="l"/>
                        </a:tabLst>
                      </a:pPr>
                      <a:r>
                        <a:rPr lang="en-GB" sz="1000">
                          <a:effectLst/>
                          <a:latin typeface="Arial" panose="020B0604020202020204" pitchFamily="34" charset="0"/>
                          <a:ea typeface="Times New Roman" panose="02020603050405020304" pitchFamily="18" charset="0"/>
                          <a:cs typeface="Arial" panose="020B0604020202020204" pitchFamily="34" charset="0"/>
                        </a:rPr>
                        <a:t>N/A</a:t>
                      </a:r>
                      <a:endParaRPr lang="en-US" sz="100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49457325"/>
                  </a:ext>
                </a:extLst>
              </a:tr>
              <a:tr h="1520648">
                <a:tc>
                  <a:txBody>
                    <a:bodyPr/>
                    <a:lstStyle/>
                    <a:p>
                      <a:pPr marL="0" marR="0" algn="ctr">
                        <a:lnSpc>
                          <a:spcPct val="150000"/>
                        </a:lnSpc>
                        <a:spcBef>
                          <a:spcPts val="1200"/>
                        </a:spcBef>
                        <a:spcAft>
                          <a:spcPts val="0"/>
                        </a:spcAft>
                        <a:tabLst>
                          <a:tab pos="457200" algn="l"/>
                        </a:tabLst>
                      </a:pPr>
                      <a:r>
                        <a:rPr lang="en-GB" sz="1000">
                          <a:effectLst/>
                          <a:latin typeface="Arial" panose="020B0604020202020204" pitchFamily="34" charset="0"/>
                          <a:ea typeface="Times New Roman" panose="02020603050405020304" pitchFamily="18" charset="0"/>
                          <a:cs typeface="Arial" panose="020B0604020202020204" pitchFamily="34" charset="0"/>
                        </a:rPr>
                        <a:t>2 </a:t>
                      </a:r>
                      <a:endParaRPr lang="en-US" sz="100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28600" marR="0" indent="-228600">
                        <a:lnSpc>
                          <a:spcPct val="150000"/>
                        </a:lnSpc>
                        <a:spcBef>
                          <a:spcPts val="200"/>
                        </a:spcBef>
                        <a:spcAft>
                          <a:spcPts val="0"/>
                        </a:spcAft>
                        <a:buFont typeface="+mj-lt"/>
                        <a:buAutoNum type="arabicPeriod"/>
                      </a:pPr>
                      <a:r>
                        <a:rPr lang="en-GB" sz="1000" dirty="0">
                          <a:effectLst/>
                          <a:latin typeface="Arial" panose="020B0604020202020204" pitchFamily="34" charset="0"/>
                          <a:ea typeface="ArialMT"/>
                          <a:cs typeface="Arial" panose="020B0604020202020204" pitchFamily="34" charset="0"/>
                        </a:rPr>
                        <a:t>% of health facilities with functional triage systems per state</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50000"/>
                        </a:lnSpc>
                        <a:spcBef>
                          <a:spcPts val="200"/>
                        </a:spcBef>
                        <a:spcAft>
                          <a:spcPts val="0"/>
                        </a:spcAft>
                      </a:pPr>
                      <a:r>
                        <a:rPr lang="en-GB" sz="1000" dirty="0">
                          <a:effectLst/>
                          <a:latin typeface="Arial" panose="020B0604020202020204" pitchFamily="34" charset="0"/>
                          <a:ea typeface="ArialMT"/>
                          <a:cs typeface="Arial" panose="020B0604020202020204" pitchFamily="34" charset="0"/>
                        </a:rPr>
                        <a:t>This measures the proportion of health facilities with functional triage systems across each state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17000"/>
                        </a:lnSpc>
                        <a:spcBef>
                          <a:spcPts val="1200"/>
                        </a:spcBef>
                        <a:spcAft>
                          <a:spcPts val="0"/>
                        </a:spcAft>
                        <a:tabLst>
                          <a:tab pos="457200" algn="l"/>
                        </a:tabLst>
                      </a:pPr>
                      <a:r>
                        <a:rPr lang="en-GB" sz="1000" dirty="0">
                          <a:effectLst/>
                          <a:latin typeface="Arial" panose="020B0604020202020204" pitchFamily="34" charset="0"/>
                          <a:ea typeface="ArialMT"/>
                          <a:cs typeface="Arial" panose="020B0604020202020204" pitchFamily="34" charset="0"/>
                        </a:rPr>
                        <a:t>Tertiary hospitals: 100%</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50000"/>
                        </a:lnSpc>
                        <a:spcBef>
                          <a:spcPts val="1200"/>
                        </a:spcBef>
                        <a:spcAft>
                          <a:spcPts val="0"/>
                        </a:spcAft>
                        <a:tabLst>
                          <a:tab pos="457200" algn="l"/>
                        </a:tabLst>
                      </a:pPr>
                      <a:r>
                        <a:rPr lang="en-GB" sz="1000" dirty="0">
                          <a:effectLst/>
                          <a:latin typeface="Arial" panose="020B0604020202020204" pitchFamily="34" charset="0"/>
                          <a:ea typeface="ArialMT"/>
                          <a:cs typeface="Arial" panose="020B0604020202020204" pitchFamily="34" charset="0"/>
                        </a:rPr>
                        <a:t>Treatment centre: 100%</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17000"/>
                        </a:lnSpc>
                        <a:spcBef>
                          <a:spcPts val="1200"/>
                        </a:spcBef>
                        <a:spcAft>
                          <a:spcPts val="0"/>
                        </a:spcAft>
                        <a:tabLst>
                          <a:tab pos="457200" algn="l"/>
                        </a:tabLst>
                      </a:pPr>
                      <a:r>
                        <a:rPr lang="en-GB" sz="1000" dirty="0">
                          <a:effectLst/>
                          <a:latin typeface="Arial" panose="020B0604020202020204" pitchFamily="34" charset="0"/>
                          <a:ea typeface="ArialMT"/>
                          <a:cs typeface="Arial" panose="020B0604020202020204" pitchFamily="34" charset="0"/>
                        </a:rPr>
                        <a:t>Tertiary hospitals: 100%</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17000"/>
                        </a:lnSpc>
                        <a:spcBef>
                          <a:spcPts val="1200"/>
                        </a:spcBef>
                        <a:spcAft>
                          <a:spcPts val="0"/>
                        </a:spcAft>
                        <a:tabLst>
                          <a:tab pos="457200" algn="l"/>
                        </a:tabLst>
                      </a:pPr>
                      <a:r>
                        <a:rPr lang="en-GB" sz="1000" dirty="0">
                          <a:effectLst/>
                          <a:latin typeface="Arial" panose="020B0604020202020204" pitchFamily="34" charset="0"/>
                          <a:ea typeface="ArialMT"/>
                          <a:cs typeface="Arial" panose="020B0604020202020204" pitchFamily="34" charset="0"/>
                        </a:rPr>
                        <a:t>Treatment centre: 100%</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gn="ctr">
                        <a:lnSpc>
                          <a:spcPct val="117000"/>
                        </a:lnSpc>
                        <a:spcBef>
                          <a:spcPts val="1200"/>
                        </a:spcBef>
                        <a:spcAft>
                          <a:spcPts val="0"/>
                        </a:spcAft>
                        <a:tabLst>
                          <a:tab pos="457200" algn="l"/>
                        </a:tabLst>
                      </a:pPr>
                      <a:r>
                        <a:rPr lang="en-GB" sz="1000">
                          <a:effectLst/>
                          <a:latin typeface="Arial" panose="020B0604020202020204" pitchFamily="34" charset="0"/>
                          <a:ea typeface="Times New Roman" panose="02020603050405020304" pitchFamily="18" charset="0"/>
                          <a:cs typeface="Arial" panose="020B0604020202020204" pitchFamily="34" charset="0"/>
                        </a:rPr>
                        <a:t>3</a:t>
                      </a:r>
                      <a:endParaRPr lang="en-US" sz="1000">
                        <a:effectLst/>
                        <a:latin typeface="Arial" panose="020B0604020202020204" pitchFamily="34" charset="0"/>
                        <a:ea typeface="Arial" panose="020B0604020202020204" pitchFamily="34" charset="0"/>
                        <a:cs typeface="Times New Roman" panose="02020603050405020304" pitchFamily="18" charset="0"/>
                      </a:endParaRPr>
                    </a:p>
                    <a:p>
                      <a:pPr marL="0" marR="0" algn="ctr">
                        <a:lnSpc>
                          <a:spcPct val="117000"/>
                        </a:lnSpc>
                        <a:spcBef>
                          <a:spcPts val="1200"/>
                        </a:spcBef>
                        <a:spcAft>
                          <a:spcPts val="0"/>
                        </a:spcAft>
                        <a:tabLst>
                          <a:tab pos="457200" algn="l"/>
                        </a:tabLst>
                      </a:pPr>
                      <a:r>
                        <a:rPr lang="en-GB" sz="1000">
                          <a:effectLst/>
                          <a:latin typeface="Arial" panose="020B0604020202020204" pitchFamily="34" charset="0"/>
                          <a:ea typeface="Times New Roman" panose="02020603050405020304" pitchFamily="18" charset="0"/>
                          <a:cs typeface="Arial" panose="020B0604020202020204" pitchFamily="34" charset="0"/>
                        </a:rPr>
                        <a:t> </a:t>
                      </a:r>
                      <a:endParaRPr lang="en-US" sz="1000">
                        <a:effectLst/>
                        <a:latin typeface="Arial" panose="020B0604020202020204" pitchFamily="34" charset="0"/>
                        <a:ea typeface="Arial" panose="020B0604020202020204" pitchFamily="34" charset="0"/>
                        <a:cs typeface="Times New Roman" panose="02020603050405020304" pitchFamily="18" charset="0"/>
                      </a:endParaRPr>
                    </a:p>
                    <a:p>
                      <a:pPr marL="0" marR="0" algn="ctr">
                        <a:lnSpc>
                          <a:spcPct val="150000"/>
                        </a:lnSpc>
                        <a:spcBef>
                          <a:spcPts val="1200"/>
                        </a:spcBef>
                        <a:spcAft>
                          <a:spcPts val="0"/>
                        </a:spcAft>
                        <a:tabLst>
                          <a:tab pos="457200" algn="l"/>
                        </a:tabLst>
                      </a:pPr>
                      <a:r>
                        <a:rPr lang="en-GB" sz="1000">
                          <a:effectLst/>
                          <a:latin typeface="Arial" panose="020B0604020202020204" pitchFamily="34" charset="0"/>
                          <a:ea typeface="Times New Roman" panose="02020603050405020304" pitchFamily="18" charset="0"/>
                          <a:cs typeface="Arial" panose="020B0604020202020204" pitchFamily="34" charset="0"/>
                        </a:rPr>
                        <a:t>3</a:t>
                      </a:r>
                      <a:endParaRPr lang="en-US" sz="100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37806017"/>
                  </a:ext>
                </a:extLst>
              </a:tr>
              <a:tr h="1419946">
                <a:tc>
                  <a:txBody>
                    <a:bodyPr/>
                    <a:lstStyle/>
                    <a:p>
                      <a:pPr marL="0" marR="0" algn="ctr">
                        <a:lnSpc>
                          <a:spcPct val="150000"/>
                        </a:lnSpc>
                        <a:spcBef>
                          <a:spcPts val="1200"/>
                        </a:spcBef>
                        <a:spcAft>
                          <a:spcPts val="0"/>
                        </a:spcAft>
                        <a:tabLst>
                          <a:tab pos="457200" algn="l"/>
                        </a:tabLst>
                      </a:pPr>
                      <a:r>
                        <a:rPr lang="en-GB" sz="1000">
                          <a:effectLst/>
                          <a:latin typeface="Arial" panose="020B0604020202020204" pitchFamily="34" charset="0"/>
                          <a:ea typeface="Times New Roman" panose="02020603050405020304" pitchFamily="18" charset="0"/>
                          <a:cs typeface="Arial" panose="020B0604020202020204" pitchFamily="34" charset="0"/>
                        </a:rPr>
                        <a:t>3</a:t>
                      </a:r>
                      <a:endParaRPr lang="en-US" sz="100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50000"/>
                        </a:lnSpc>
                        <a:spcBef>
                          <a:spcPts val="200"/>
                        </a:spcBef>
                        <a:spcAft>
                          <a:spcPts val="0"/>
                        </a:spcAft>
                      </a:pPr>
                      <a:r>
                        <a:rPr lang="en-GB" sz="1000">
                          <a:effectLst/>
                          <a:latin typeface="Arial" panose="020B0604020202020204" pitchFamily="34" charset="0"/>
                          <a:ea typeface="ArialMT"/>
                          <a:cs typeface="Arial" panose="020B0604020202020204" pitchFamily="34" charset="0"/>
                        </a:rPr>
                        <a:t>% of HF with at least an IPC focal person with dedicated time and costed work plan</a:t>
                      </a:r>
                      <a:endParaRPr lang="en-US" sz="100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50000"/>
                        </a:lnSpc>
                        <a:spcBef>
                          <a:spcPts val="200"/>
                        </a:spcBef>
                        <a:spcAft>
                          <a:spcPts val="0"/>
                        </a:spcAft>
                      </a:pPr>
                      <a:r>
                        <a:rPr lang="en-GB" sz="1000" dirty="0">
                          <a:effectLst/>
                          <a:latin typeface="Arial" panose="020B0604020202020204" pitchFamily="34" charset="0"/>
                          <a:ea typeface="ArialMT"/>
                          <a:cs typeface="Arial" panose="020B0604020202020204" pitchFamily="34" charset="0"/>
                        </a:rPr>
                        <a:t>This measures the availability of IPC focal persons dedicated to IPC measures in health facilities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17000"/>
                        </a:lnSpc>
                        <a:spcBef>
                          <a:spcPts val="1200"/>
                        </a:spcBef>
                        <a:spcAft>
                          <a:spcPts val="0"/>
                        </a:spcAft>
                        <a:tabLst>
                          <a:tab pos="457200" algn="l"/>
                        </a:tabLst>
                      </a:pPr>
                      <a:r>
                        <a:rPr lang="en-GB" sz="1000" dirty="0">
                          <a:effectLst/>
                          <a:latin typeface="Arial" panose="020B0604020202020204" pitchFamily="34" charset="0"/>
                          <a:ea typeface="ArialMT"/>
                          <a:cs typeface="Arial" panose="020B0604020202020204" pitchFamily="34" charset="0"/>
                        </a:rPr>
                        <a:t>State level: 100%</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17000"/>
                        </a:lnSpc>
                        <a:spcBef>
                          <a:spcPts val="1200"/>
                        </a:spcBef>
                        <a:spcAft>
                          <a:spcPts val="0"/>
                        </a:spcAft>
                        <a:tabLst>
                          <a:tab pos="457200" algn="l"/>
                        </a:tabLst>
                      </a:pPr>
                      <a:r>
                        <a:rPr lang="en-GB" sz="1000" dirty="0">
                          <a:effectLst/>
                          <a:latin typeface="Arial" panose="020B0604020202020204" pitchFamily="34" charset="0"/>
                          <a:ea typeface="ArialMT"/>
                          <a:cs typeface="Arial" panose="020B0604020202020204" pitchFamily="34" charset="0"/>
                        </a:rPr>
                        <a:t>Treatment centre: 100%</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17000"/>
                        </a:lnSpc>
                        <a:spcBef>
                          <a:spcPts val="1200"/>
                        </a:spcBef>
                        <a:spcAft>
                          <a:spcPts val="0"/>
                        </a:spcAft>
                        <a:tabLst>
                          <a:tab pos="457200" algn="l"/>
                        </a:tabLst>
                      </a:pPr>
                      <a:r>
                        <a:rPr lang="en-GB" sz="1000" dirty="0">
                          <a:effectLst/>
                          <a:latin typeface="Arial" panose="020B0604020202020204" pitchFamily="34" charset="0"/>
                          <a:ea typeface="ArialMT"/>
                          <a:cs typeface="Arial" panose="020B0604020202020204" pitchFamily="34" charset="0"/>
                        </a:rPr>
                        <a:t>State level: 100%</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50000"/>
                        </a:lnSpc>
                        <a:spcBef>
                          <a:spcPts val="1200"/>
                        </a:spcBef>
                        <a:spcAft>
                          <a:spcPts val="0"/>
                        </a:spcAft>
                        <a:tabLst>
                          <a:tab pos="457200" algn="l"/>
                        </a:tabLst>
                      </a:pPr>
                      <a:r>
                        <a:rPr lang="en-GB" sz="1000" dirty="0">
                          <a:effectLst/>
                          <a:latin typeface="Arial" panose="020B0604020202020204" pitchFamily="34" charset="0"/>
                          <a:ea typeface="ArialMT"/>
                          <a:cs typeface="Arial" panose="020B0604020202020204" pitchFamily="34" charset="0"/>
                        </a:rPr>
                        <a:t>Treatment centre: 64%</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gn="ctr">
                        <a:lnSpc>
                          <a:spcPct val="117000"/>
                        </a:lnSpc>
                        <a:spcBef>
                          <a:spcPts val="1200"/>
                        </a:spcBef>
                        <a:spcAft>
                          <a:spcPts val="0"/>
                        </a:spcAft>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3</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gn="ctr">
                        <a:lnSpc>
                          <a:spcPct val="117000"/>
                        </a:lnSpc>
                        <a:spcBef>
                          <a:spcPts val="1200"/>
                        </a:spcBef>
                        <a:spcAft>
                          <a:spcPts val="0"/>
                        </a:spcAft>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gn="ctr">
                        <a:lnSpc>
                          <a:spcPct val="150000"/>
                        </a:lnSpc>
                        <a:spcBef>
                          <a:spcPts val="1200"/>
                        </a:spcBef>
                        <a:spcAft>
                          <a:spcPts val="0"/>
                        </a:spcAft>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2</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21494429"/>
                  </a:ext>
                </a:extLst>
              </a:tr>
            </a:tbl>
          </a:graphicData>
        </a:graphic>
      </p:graphicFrame>
      <p:sp>
        <p:nvSpPr>
          <p:cNvPr id="3" name="Rectangle 1">
            <a:extLst>
              <a:ext uri="{FF2B5EF4-FFF2-40B4-BE49-F238E27FC236}">
                <a16:creationId xmlns:a16="http://schemas.microsoft.com/office/drawing/2014/main" id="{85406232-4BCF-42EB-B6E6-16611FC3BAED}"/>
              </a:ext>
            </a:extLst>
          </p:cNvPr>
          <p:cNvSpPr>
            <a:spLocks noChangeArrowheads="1"/>
          </p:cNvSpPr>
          <p:nvPr/>
        </p:nvSpPr>
        <p:spPr bwMode="auto">
          <a:xfrm>
            <a:off x="736032" y="1513629"/>
            <a:ext cx="7851164"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tabLst>
                <a:tab pos="457200" algn="l"/>
              </a:tabLst>
              <a:defRPr>
                <a:solidFill>
                  <a:schemeClr val="tx1"/>
                </a:solidFill>
                <a:latin typeface="Arial" panose="020B0604020202020204" pitchFamily="34" charset="0"/>
              </a:defRPr>
            </a:lvl1pPr>
            <a:lvl2pPr marL="457200" eaLnBrk="0" fontAlgn="base" hangingPunct="0">
              <a:spcBef>
                <a:spcPct val="0"/>
              </a:spcBef>
              <a:spcAft>
                <a:spcPct val="0"/>
              </a:spcAft>
              <a:tabLst>
                <a:tab pos="457200" algn="l"/>
              </a:tabLst>
              <a:defRPr>
                <a:solidFill>
                  <a:schemeClr val="tx1"/>
                </a:solidFill>
                <a:latin typeface="Arial" panose="020B0604020202020204" pitchFamily="34" charset="0"/>
              </a:defRPr>
            </a:lvl2pPr>
            <a:lvl3pPr marL="914400" eaLnBrk="0" fontAlgn="base" hangingPunct="0">
              <a:spcBef>
                <a:spcPct val="0"/>
              </a:spcBef>
              <a:spcAft>
                <a:spcPct val="0"/>
              </a:spcAft>
              <a:tabLst>
                <a:tab pos="457200" algn="l"/>
              </a:tabLst>
              <a:defRPr>
                <a:solidFill>
                  <a:schemeClr val="tx1"/>
                </a:solidFill>
                <a:latin typeface="Arial" panose="020B0604020202020204" pitchFamily="34" charset="0"/>
              </a:defRPr>
            </a:lvl3pPr>
            <a:lvl4pPr marL="1371600" eaLnBrk="0" fontAlgn="base" hangingPunct="0">
              <a:spcBef>
                <a:spcPct val="0"/>
              </a:spcBef>
              <a:spcAft>
                <a:spcPct val="0"/>
              </a:spcAft>
              <a:tabLst>
                <a:tab pos="457200" algn="l"/>
              </a:tabLst>
              <a:defRPr>
                <a:solidFill>
                  <a:schemeClr val="tx1"/>
                </a:solidFill>
                <a:latin typeface="Arial" panose="020B0604020202020204" pitchFamily="34" charset="0"/>
              </a:defRPr>
            </a:lvl4pPr>
            <a:lvl5pPr marL="1828800" eaLnBrk="0" fontAlgn="base" hangingPunct="0">
              <a:spcBef>
                <a:spcPct val="0"/>
              </a:spcBef>
              <a:spcAft>
                <a:spcPct val="0"/>
              </a:spcAft>
              <a:tabLst>
                <a:tab pos="457200" algn="l"/>
              </a:tabLst>
              <a:defRPr>
                <a:solidFill>
                  <a:schemeClr val="tx1"/>
                </a:solidFill>
                <a:latin typeface="Arial" panose="020B0604020202020204" pitchFamily="34" charset="0"/>
              </a:defRPr>
            </a:lvl5pPr>
            <a:lvl6pPr marL="2286000" eaLnBrk="0" fontAlgn="base" hangingPunct="0">
              <a:spcBef>
                <a:spcPct val="0"/>
              </a:spcBef>
              <a:spcAft>
                <a:spcPct val="0"/>
              </a:spcAft>
              <a:tabLst>
                <a:tab pos="457200" algn="l"/>
              </a:tabLst>
              <a:defRPr>
                <a:solidFill>
                  <a:schemeClr val="tx1"/>
                </a:solidFill>
                <a:latin typeface="Arial" panose="020B0604020202020204" pitchFamily="34" charset="0"/>
              </a:defRPr>
            </a:lvl6pPr>
            <a:lvl7pPr marL="2743200" eaLnBrk="0" fontAlgn="base" hangingPunct="0">
              <a:spcBef>
                <a:spcPct val="0"/>
              </a:spcBef>
              <a:spcAft>
                <a:spcPct val="0"/>
              </a:spcAft>
              <a:tabLst>
                <a:tab pos="457200" algn="l"/>
              </a:tabLst>
              <a:defRPr>
                <a:solidFill>
                  <a:schemeClr val="tx1"/>
                </a:solidFill>
                <a:latin typeface="Arial" panose="020B0604020202020204" pitchFamily="34" charset="0"/>
              </a:defRPr>
            </a:lvl7pPr>
            <a:lvl8pPr marL="3200400" eaLnBrk="0" fontAlgn="base" hangingPunct="0">
              <a:spcBef>
                <a:spcPct val="0"/>
              </a:spcBef>
              <a:spcAft>
                <a:spcPct val="0"/>
              </a:spcAft>
              <a:tabLst>
                <a:tab pos="457200" algn="l"/>
              </a:tabLst>
              <a:defRPr>
                <a:solidFill>
                  <a:schemeClr val="tx1"/>
                </a:solidFill>
                <a:latin typeface="Arial" panose="020B0604020202020204" pitchFamily="34" charset="0"/>
              </a:defRPr>
            </a:lvl8pPr>
            <a:lvl9pPr marL="3657600" eaLnBrk="0" fontAlgn="base" hangingPunct="0">
              <a:spcBef>
                <a:spcPct val="0"/>
              </a:spcBef>
              <a:spcAft>
                <a:spcPct val="0"/>
              </a:spcAft>
              <a:tabLst>
                <a:tab pos="457200" algn="l"/>
              </a:tabLs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tab pos="457200" algn="l"/>
              </a:tabLst>
              <a:defRPr/>
            </a:pPr>
            <a:endParaRPr kumimoji="0" lang="en-GB" altLang="en-US" sz="1800" b="0" i="0" u="none" strike="noStrike" kern="0" cap="none" spc="0" normalizeH="0" baseline="0" noProof="0">
              <a:ln>
                <a:noFill/>
              </a:ln>
              <a:solidFill>
                <a:srgbClr val="000000"/>
              </a:solidFill>
              <a:effectLst/>
              <a:uLnTx/>
              <a:uFillTx/>
              <a:latin typeface="Arial" panose="020B0604020202020204" pitchFamily="34" charset="0"/>
              <a:cs typeface="Arial"/>
              <a:sym typeface="Arial"/>
            </a:endParaRPr>
          </a:p>
        </p:txBody>
      </p:sp>
    </p:spTree>
    <p:extLst>
      <p:ext uri="{BB962C8B-B14F-4D97-AF65-F5344CB8AC3E}">
        <p14:creationId xmlns:p14="http://schemas.microsoft.com/office/powerpoint/2010/main" val="1000501685"/>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Shape 4881"/>
        <p:cNvGrpSpPr/>
        <p:nvPr/>
      </p:nvGrpSpPr>
      <p:grpSpPr>
        <a:xfrm>
          <a:off x="0" y="0"/>
          <a:ext cx="0" cy="0"/>
          <a:chOff x="0" y="0"/>
          <a:chExt cx="0" cy="0"/>
        </a:xfrm>
      </p:grpSpPr>
      <p:sp>
        <p:nvSpPr>
          <p:cNvPr id="4882" name="Google Shape;4882;p12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126</a:t>
            </a:fld>
            <a:endParaRPr sz="500" b="0" i="0" u="none" strike="noStrike" cap="none">
              <a:solidFill>
                <a:srgbClr val="161616"/>
              </a:solidFill>
              <a:latin typeface="Arial"/>
              <a:ea typeface="Arial"/>
              <a:cs typeface="Arial"/>
              <a:sym typeface="Arial"/>
            </a:endParaRPr>
          </a:p>
        </p:txBody>
      </p:sp>
      <p:grpSp>
        <p:nvGrpSpPr>
          <p:cNvPr id="4883" name="Google Shape;4883;p128"/>
          <p:cNvGrpSpPr/>
          <p:nvPr/>
        </p:nvGrpSpPr>
        <p:grpSpPr>
          <a:xfrm>
            <a:off x="0" y="0"/>
            <a:ext cx="7589838" cy="1343607"/>
            <a:chOff x="0" y="0"/>
            <a:chExt cx="7589838" cy="1343607"/>
          </a:xfrm>
        </p:grpSpPr>
        <p:pic>
          <p:nvPicPr>
            <p:cNvPr id="4884" name="Google Shape;4884;p12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885" name="Google Shape;4885;p12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886" name="Google Shape;4886;p12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887" name="Google Shape;4887;p12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888" name="Google Shape;4888;p128"/>
          <p:cNvGrpSpPr/>
          <p:nvPr/>
        </p:nvGrpSpPr>
        <p:grpSpPr>
          <a:xfrm>
            <a:off x="1269075" y="3380795"/>
            <a:ext cx="0" cy="0"/>
            <a:chOff x="1269075" y="3380795"/>
            <a:chExt cx="0" cy="0"/>
          </a:xfrm>
        </p:grpSpPr>
        <p:cxnSp>
          <p:nvCxnSpPr>
            <p:cNvPr id="4889" name="Google Shape;4889;p128"/>
            <p:cNvCxnSpPr/>
            <p:nvPr/>
          </p:nvCxnSpPr>
          <p:spPr>
            <a:xfrm>
              <a:off x="1269075" y="3380795"/>
              <a:ext cx="0" cy="0"/>
            </a:xfrm>
            <a:prstGeom prst="straightConnector1">
              <a:avLst/>
            </a:prstGeom>
            <a:noFill/>
            <a:ln>
              <a:noFill/>
            </a:ln>
          </p:spPr>
        </p:cxnSp>
        <p:cxnSp>
          <p:nvCxnSpPr>
            <p:cNvPr id="4890" name="Google Shape;4890;p128"/>
            <p:cNvCxnSpPr/>
            <p:nvPr/>
          </p:nvCxnSpPr>
          <p:spPr>
            <a:xfrm>
              <a:off x="1269075" y="3380795"/>
              <a:ext cx="0" cy="0"/>
            </a:xfrm>
            <a:prstGeom prst="straightConnector1">
              <a:avLst/>
            </a:prstGeom>
            <a:noFill/>
            <a:ln>
              <a:noFill/>
            </a:ln>
          </p:spPr>
        </p:cxnSp>
      </p:grpSp>
      <p:sp>
        <p:nvSpPr>
          <p:cNvPr id="4891" name="Google Shape;4891;p12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892" name="Google Shape;4892;p128"/>
          <p:cNvGraphicFramePr/>
          <p:nvPr>
            <p:extLst>
              <p:ext uri="{D42A27DB-BD31-4B8C-83A1-F6EECF244321}">
                <p14:modId xmlns:p14="http://schemas.microsoft.com/office/powerpoint/2010/main" val="2840516152"/>
              </p:ext>
            </p:extLst>
          </p:nvPr>
        </p:nvGraphicFramePr>
        <p:xfrm>
          <a:off x="312508" y="1462823"/>
          <a:ext cx="6859225" cy="8451173"/>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POINT OF ENTRY</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2276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Lead: Dr. M.O. Alex-Okoh</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Overview:</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979975">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The Point of Entry (POE) pillar was set up April 12, 2020 with the aim of preventing importation/cross-border transmission of COVID-19 through the Points of Entry (POE) in the country. </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 </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The pillar strengthened and maintained capacity at all POE to identify and safely transfer to appropriate management or quarantine facilities, persons who may increase the risk of COVID 19.</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 </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Response measures were implemented in line with national and international guidelines and regulatory standards. </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72400">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Objectives:</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4"/>
                  </a:ext>
                </a:extLst>
              </a:tr>
              <a:tr h="50875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To Prevent, detect, assess, and respond to health events at points of entry (POE) </a:t>
                      </a:r>
                      <a:endParaRPr sz="1000" dirty="0">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To Strengthen and increase surveillance and capacity at POE</a:t>
                      </a:r>
                      <a:endParaRPr sz="1000" dirty="0">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To provide health information on self-isolation to arriving passengers </a:t>
                      </a:r>
                      <a:endParaRPr sz="1000" dirty="0">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To ensure that adequate Infection Prevention and Control (IPC) measures are in place for all stakeholders at the POE</a:t>
                      </a:r>
                      <a:endParaRPr sz="1000" dirty="0">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To ensure that Port Health Services (PHS) and surge staff remain committed and motivated in the discharge of their duties</a:t>
                      </a:r>
                      <a:endParaRPr sz="1000" dirty="0">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To provide access form POE to COVID 19 quarantine, diagnostic and treatment </a:t>
                      </a:r>
                      <a:r>
                        <a:rPr lang="en-US" sz="996" dirty="0" err="1">
                          <a:solidFill>
                            <a:schemeClr val="dk1"/>
                          </a:solidFill>
                          <a:latin typeface="Arial"/>
                          <a:ea typeface="Arial"/>
                          <a:cs typeface="Arial"/>
                          <a:sym typeface="Arial"/>
                        </a:rPr>
                        <a:t>centres</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Approach to Response:</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6"/>
                  </a:ext>
                </a:extLst>
              </a:tr>
              <a:tr h="2557475">
                <a:tc>
                  <a:txBody>
                    <a:bodyPr/>
                    <a:lstStyle/>
                    <a:p>
                      <a:pPr marL="0" marR="0" lvl="0" indent="0" algn="l" rtl="0">
                        <a:lnSpc>
                          <a:spcPct val="117000"/>
                        </a:lnSpc>
                        <a:spcBef>
                          <a:spcPts val="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The pillar adopted a multi-disciplinary response approach which was guided by its Incident Action Plan as well as public health emergency contingency plans. The following activities were carried out:</a:t>
                      </a:r>
                      <a:endParaRPr dirty="0"/>
                    </a:p>
                    <a:p>
                      <a:pPr marL="0" marR="0" lvl="0" indent="0" algn="l" rtl="0">
                        <a:lnSpc>
                          <a:spcPct val="117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Coordination</a:t>
                      </a:r>
                      <a:endParaRPr sz="100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monitored and implemented screening guidelines across all POE including ground crossings</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quarantine protocols for persons arriving in the country </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Coordinated the evacuation and quarantine of Nigerians stranded abroad during the lockdown</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Continued entry screening of crew and evacuees on essential and cargo flights during international flight restrictions</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Processed over five hundred (500) applications for flight approvals during the lockdown</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Conducted trainings, supervision and simulation exercises for POE frontline agencies </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Procured essential materials including thermal scanners and ambulances at key POE</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Commenced stockpiling IPC materials including personal protective equipment (PPE</a:t>
                      </a:r>
                      <a:endParaRPr sz="1000" dirty="0">
                        <a:latin typeface="Arial"/>
                        <a:ea typeface="Arial"/>
                        <a:cs typeface="Arial"/>
                        <a:sym typeface="Arial"/>
                      </a:endParaRPr>
                    </a:p>
                    <a:p>
                      <a:pPr marL="0" marR="0" lvl="0" indent="0" algn="l" rtl="0">
                        <a:lnSpc>
                          <a:spcPct val="117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Communication</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Passenger Self Reporting Forms (PSRF) for arriving travelers </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Facilitated continuous awareness and education of travelers and POE users on COVID-19</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and disseminated guidelines on COVID-19 for travelers and POE users</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Sensitized and raised awareness of border communities on COVID-19 prevention</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Operated national communication link between Point of Entry and health authorities at local, intermediate and national levels for communication of events</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Strengthened communication link with conveyance operators, travelers, service providers for health-related communication and with regards to operationalization and compliance with the COVID-19 Control Protocols.</a:t>
                      </a:r>
                      <a:endParaRPr dirty="0"/>
                    </a:p>
                    <a:p>
                      <a:pPr marL="0" marR="0" lvl="0" indent="0" algn="l" rtl="0">
                        <a:lnSpc>
                          <a:spcPct val="117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Collaboration</a:t>
                      </a:r>
                      <a:endParaRPr sz="100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I</a:t>
                      </a:r>
                      <a:r>
                        <a:rPr lang="en-US" sz="996" dirty="0">
                          <a:solidFill>
                            <a:schemeClr val="dk1"/>
                          </a:solidFill>
                          <a:latin typeface="Arial"/>
                          <a:ea typeface="Arial"/>
                          <a:cs typeface="Arial"/>
                          <a:sym typeface="Arial"/>
                        </a:rPr>
                        <a:t>dentified additional facilities for quarantine purposes in collaboration with NCDC and Ministry of Foreign Affairs</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Facilitated traveler linkages to facilities for COVID-19 testing and treatment</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Collated traveler information to facilitate contact tracing by in-country surveillance </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Facilitated screening, transfer and quarantine of passengers and conveyances at airports, seaports and ground crossings in collaboration with health authorities at local, intermediate and national levels</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Reviewed the multi-sectoral emergency plan which ensured effective coordination, collaboration and cooperation among various agencies and stakeholders</a:t>
                      </a:r>
                      <a:endParaRPr dirty="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
        <p:nvSpPr>
          <p:cNvPr id="4893" name="Google Shape;4893;p12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Shape 4898"/>
        <p:cNvGrpSpPr/>
        <p:nvPr/>
      </p:nvGrpSpPr>
      <p:grpSpPr>
        <a:xfrm>
          <a:off x="0" y="0"/>
          <a:ext cx="0" cy="0"/>
          <a:chOff x="0" y="0"/>
          <a:chExt cx="0" cy="0"/>
        </a:xfrm>
      </p:grpSpPr>
      <p:sp>
        <p:nvSpPr>
          <p:cNvPr id="4899" name="Google Shape;4899;p12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127</a:t>
            </a:fld>
            <a:endParaRPr sz="500" b="0" i="0" u="none" strike="noStrike" cap="none">
              <a:solidFill>
                <a:srgbClr val="161616"/>
              </a:solidFill>
              <a:latin typeface="Arial"/>
              <a:ea typeface="Arial"/>
              <a:cs typeface="Arial"/>
              <a:sym typeface="Arial"/>
            </a:endParaRPr>
          </a:p>
        </p:txBody>
      </p:sp>
      <p:grpSp>
        <p:nvGrpSpPr>
          <p:cNvPr id="4900" name="Google Shape;4900;p129"/>
          <p:cNvGrpSpPr/>
          <p:nvPr/>
        </p:nvGrpSpPr>
        <p:grpSpPr>
          <a:xfrm>
            <a:off x="0" y="0"/>
            <a:ext cx="7589838" cy="1343607"/>
            <a:chOff x="0" y="0"/>
            <a:chExt cx="7589838" cy="1343607"/>
          </a:xfrm>
        </p:grpSpPr>
        <p:pic>
          <p:nvPicPr>
            <p:cNvPr id="4901" name="Google Shape;4901;p12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902" name="Google Shape;4902;p12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903" name="Google Shape;4903;p12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904" name="Google Shape;4904;p12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905" name="Google Shape;4905;p129"/>
          <p:cNvGrpSpPr/>
          <p:nvPr/>
        </p:nvGrpSpPr>
        <p:grpSpPr>
          <a:xfrm>
            <a:off x="1269075" y="3380795"/>
            <a:ext cx="0" cy="0"/>
            <a:chOff x="1269075" y="3380795"/>
            <a:chExt cx="0" cy="0"/>
          </a:xfrm>
        </p:grpSpPr>
        <p:cxnSp>
          <p:nvCxnSpPr>
            <p:cNvPr id="4906" name="Google Shape;4906;p129"/>
            <p:cNvCxnSpPr/>
            <p:nvPr/>
          </p:nvCxnSpPr>
          <p:spPr>
            <a:xfrm>
              <a:off x="1269075" y="3380795"/>
              <a:ext cx="0" cy="0"/>
            </a:xfrm>
            <a:prstGeom prst="straightConnector1">
              <a:avLst/>
            </a:prstGeom>
            <a:noFill/>
            <a:ln>
              <a:noFill/>
            </a:ln>
          </p:spPr>
        </p:cxnSp>
        <p:cxnSp>
          <p:nvCxnSpPr>
            <p:cNvPr id="4907" name="Google Shape;4907;p129"/>
            <p:cNvCxnSpPr/>
            <p:nvPr/>
          </p:nvCxnSpPr>
          <p:spPr>
            <a:xfrm>
              <a:off x="1269075" y="3380795"/>
              <a:ext cx="0" cy="0"/>
            </a:xfrm>
            <a:prstGeom prst="straightConnector1">
              <a:avLst/>
            </a:prstGeom>
            <a:noFill/>
            <a:ln>
              <a:noFill/>
            </a:ln>
          </p:spPr>
        </p:cxnSp>
      </p:grpSp>
      <p:sp>
        <p:nvSpPr>
          <p:cNvPr id="4908" name="Google Shape;4908;p12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909" name="Google Shape;4909;p129"/>
          <p:cNvGraphicFramePr/>
          <p:nvPr>
            <p:extLst>
              <p:ext uri="{D42A27DB-BD31-4B8C-83A1-F6EECF244321}">
                <p14:modId xmlns:p14="http://schemas.microsoft.com/office/powerpoint/2010/main" val="947818867"/>
              </p:ext>
            </p:extLst>
          </p:nvPr>
        </p:nvGraphicFramePr>
        <p:xfrm>
          <a:off x="312508" y="1462822"/>
          <a:ext cx="6859225" cy="8607413"/>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289035">
                <a:tc>
                  <a:txBody>
                    <a:bodyPr/>
                    <a:lstStyle/>
                    <a:p>
                      <a:pPr marL="0" marR="0" lvl="0" indent="0" algn="l" rtl="0">
                        <a:lnSpc>
                          <a:spcPct val="117000"/>
                        </a:lnSpc>
                        <a:spcBef>
                          <a:spcPts val="0"/>
                        </a:spcBef>
                        <a:spcAft>
                          <a:spcPts val="0"/>
                        </a:spcAft>
                        <a:buClr>
                          <a:schemeClr val="dk1"/>
                        </a:buClr>
                        <a:buSzPts val="996"/>
                        <a:buFont typeface="Noto Sans Symbols"/>
                        <a:buNone/>
                      </a:pPr>
                      <a:r>
                        <a:rPr lang="en-US" sz="996">
                          <a:solidFill>
                            <a:schemeClr val="dk1"/>
                          </a:solidFill>
                          <a:latin typeface="Arial"/>
                          <a:ea typeface="Arial"/>
                          <a:cs typeface="Arial"/>
                          <a:sym typeface="Arial"/>
                        </a:rPr>
                        <a:t>The Pillar also coordinated the following meetings as part of its response approach:</a:t>
                      </a:r>
                      <a:endParaRPr sz="100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Inter-ministerial Committee meeting to outline a preparedness and response Plan for COVID—19. </a:t>
                      </a:r>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National Public Health Emergency Response Committee Meetings for POE to prepare for the Response to COVID-19</a:t>
                      </a:r>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Public Health Emergency Management Team Meetings at Nnamdi Azikiwe International Airport, Murtala Mohammed International Airport (MMIA), Mallam Aminu Kano International Airport, Seme and Idiroko Ground Crossings</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171589">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Support Agencies </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2156264">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Port Health Services (Lead MDA)</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Nation Centre for Disease Control</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Nigeria Civil Aviation Authority</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Federal Airports Authority of Nigeria</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Nigeria Immigration Service </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Nigeria Customs Service </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Nigeria Ports Authority </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NIMASA</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Ministry of Foreign Affairs – MOFA</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Office of the National Security Adviser – ONSA</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Lagos State Surveillance Team</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FCT Department of Public Health</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74571">
                <a:tc>
                  <a:txBody>
                    <a:bodyPr/>
                    <a:lstStyle/>
                    <a:p>
                      <a:pPr marL="0" marR="0" lvl="0" indent="0" algn="l" rtl="0">
                        <a:lnSpc>
                          <a:spcPct val="117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Pillar Achievements</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3"/>
                  </a:ext>
                </a:extLst>
              </a:tr>
              <a:tr h="4815954">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Implemented enhanced entry screening protocols at POE. Key activities included:</a:t>
                      </a:r>
                      <a:endParaRPr dirty="0"/>
                    </a:p>
                    <a:p>
                      <a:pPr marL="512763" marR="0" lvl="0" indent="-176212"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Review of Passenger Self Reporting Forms (PSRF) to track exposure history or indicative symptoms, temperature screening and visual observation</a:t>
                      </a:r>
                      <a:endParaRPr dirty="0"/>
                    </a:p>
                    <a:p>
                      <a:pPr marL="512763" marR="0" lvl="0" indent="-176212"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Secondary screening (History taking and triage of suspects)</a:t>
                      </a:r>
                      <a:endParaRPr dirty="0"/>
                    </a:p>
                    <a:p>
                      <a:pPr marL="512763" marR="0" lvl="0" indent="-176212"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Transfer of suspected cases to testing, quarantine or treatment centers</a:t>
                      </a:r>
                      <a:endParaRPr dirty="0"/>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Provided risk communication to travelers on self-isolation and self-reporting</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Developed and monitored implementation of entry screening guidelines at POEs</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Supported the screening of arriving passengers at Nnamdi Azikiwe International Airport (NAIA) and MMIA as well as seaports and ground crossings:</a:t>
                      </a:r>
                      <a:endParaRPr dirty="0"/>
                    </a:p>
                    <a:p>
                      <a:pPr marL="577850"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Airport Result: 341,939 screened, 2,390 suspected cases, 41 confirmed cases</a:t>
                      </a:r>
                      <a:endParaRPr dirty="0"/>
                    </a:p>
                    <a:p>
                      <a:pPr marL="577850"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Seaport: 30,966 screened, 64 suspected cases, 16 confirmed cases</a:t>
                      </a:r>
                      <a:endParaRPr dirty="0"/>
                    </a:p>
                    <a:p>
                      <a:pPr marL="577850"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Ground Crossing: 16,079 screened, 36 suspected cases and 19 confirmed cases</a:t>
                      </a:r>
                      <a:endParaRPr dirty="0"/>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Transferred all returnees to designated quarantine centers</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Screened 1,238,205 travelers with 49 suspect cases identified at interstate borders between 15 April 2020 and 1 June 2020</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Developed and monitored the implementation of national guidelines for returning Nigerians</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Provided quarantine facilities for returning Nigerians in collaboration with the Ministry of Foreign Affairs and NCDC.</a:t>
                      </a:r>
                      <a:endParaRPr dirty="0"/>
                    </a:p>
                    <a:p>
                      <a:pPr marL="577850"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2001 returnees were quarantined between 6 May 2020 and 12 June 2020</a:t>
                      </a:r>
                      <a:endParaRPr dirty="0"/>
                    </a:p>
                    <a:p>
                      <a:pPr marL="577850"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34 crew members were quarantined at Bonny and Warri Seaports between January 2020 and June 2020</a:t>
                      </a:r>
                      <a:endParaRPr dirty="0"/>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Facilitated capacity building and carried out oversight functions on POE frontline officers</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Sited specific IPC trainings at MMIA and NAIA</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Deployed DIY online Learning Management Systems for Port Health Services staff</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Enhanced remote and in-person supervision at POEs</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Collated contact information for contact tracing and surveillance</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Coordinated POE frontline agencies</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Instituted Infection Prevention and Control (IPC) measures at POEs</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Decontaminated conveyances and port premises at POEs</a:t>
                      </a:r>
                      <a:endParaRPr sz="900" dirty="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
        <p:nvSpPr>
          <p:cNvPr id="4910" name="Google Shape;4910;p12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Shape 4915"/>
        <p:cNvGrpSpPr/>
        <p:nvPr/>
      </p:nvGrpSpPr>
      <p:grpSpPr>
        <a:xfrm>
          <a:off x="0" y="0"/>
          <a:ext cx="0" cy="0"/>
          <a:chOff x="0" y="0"/>
          <a:chExt cx="0" cy="0"/>
        </a:xfrm>
      </p:grpSpPr>
      <p:sp>
        <p:nvSpPr>
          <p:cNvPr id="4916" name="Google Shape;4916;p13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128</a:t>
            </a:fld>
            <a:endParaRPr sz="500" b="0" i="0" u="none" strike="noStrike" cap="none">
              <a:solidFill>
                <a:srgbClr val="161616"/>
              </a:solidFill>
              <a:latin typeface="Arial"/>
              <a:ea typeface="Arial"/>
              <a:cs typeface="Arial"/>
              <a:sym typeface="Arial"/>
            </a:endParaRPr>
          </a:p>
        </p:txBody>
      </p:sp>
      <p:grpSp>
        <p:nvGrpSpPr>
          <p:cNvPr id="4917" name="Google Shape;4917;p130"/>
          <p:cNvGrpSpPr/>
          <p:nvPr/>
        </p:nvGrpSpPr>
        <p:grpSpPr>
          <a:xfrm>
            <a:off x="0" y="0"/>
            <a:ext cx="7589838" cy="1343607"/>
            <a:chOff x="0" y="0"/>
            <a:chExt cx="7589838" cy="1343607"/>
          </a:xfrm>
        </p:grpSpPr>
        <p:pic>
          <p:nvPicPr>
            <p:cNvPr id="4918" name="Google Shape;4918;p13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919" name="Google Shape;4919;p13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920" name="Google Shape;4920;p13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921" name="Google Shape;4921;p13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922" name="Google Shape;4922;p130"/>
          <p:cNvGrpSpPr/>
          <p:nvPr/>
        </p:nvGrpSpPr>
        <p:grpSpPr>
          <a:xfrm>
            <a:off x="1269075" y="3380795"/>
            <a:ext cx="0" cy="0"/>
            <a:chOff x="1269075" y="3380795"/>
            <a:chExt cx="0" cy="0"/>
          </a:xfrm>
        </p:grpSpPr>
        <p:cxnSp>
          <p:nvCxnSpPr>
            <p:cNvPr id="4923" name="Google Shape;4923;p130"/>
            <p:cNvCxnSpPr/>
            <p:nvPr/>
          </p:nvCxnSpPr>
          <p:spPr>
            <a:xfrm>
              <a:off x="1269075" y="3380795"/>
              <a:ext cx="0" cy="0"/>
            </a:xfrm>
            <a:prstGeom prst="straightConnector1">
              <a:avLst/>
            </a:prstGeom>
            <a:noFill/>
            <a:ln>
              <a:noFill/>
            </a:ln>
          </p:spPr>
        </p:cxnSp>
        <p:cxnSp>
          <p:nvCxnSpPr>
            <p:cNvPr id="4924" name="Google Shape;4924;p130"/>
            <p:cNvCxnSpPr/>
            <p:nvPr/>
          </p:nvCxnSpPr>
          <p:spPr>
            <a:xfrm>
              <a:off x="1269075" y="3380795"/>
              <a:ext cx="0" cy="0"/>
            </a:xfrm>
            <a:prstGeom prst="straightConnector1">
              <a:avLst/>
            </a:prstGeom>
            <a:noFill/>
            <a:ln>
              <a:noFill/>
            </a:ln>
          </p:spPr>
        </p:cxnSp>
      </p:grpSp>
      <p:sp>
        <p:nvSpPr>
          <p:cNvPr id="4925" name="Google Shape;4925;p13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926" name="Google Shape;4926;p130"/>
          <p:cNvGraphicFramePr/>
          <p:nvPr>
            <p:extLst>
              <p:ext uri="{D42A27DB-BD31-4B8C-83A1-F6EECF244321}">
                <p14:modId xmlns:p14="http://schemas.microsoft.com/office/powerpoint/2010/main" val="2341870743"/>
              </p:ext>
            </p:extLst>
          </p:nvPr>
        </p:nvGraphicFramePr>
        <p:xfrm>
          <a:off x="365305" y="1569152"/>
          <a:ext cx="6859225" cy="8499716"/>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2120525">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Ensured increase in the number of POEs with sample collection capacity </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Engaged surge capacity personnel to handle screening at POE</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Reviewed and updated quarantine protocols in line with prevailing circumstances</a:t>
                      </a:r>
                      <a:endParaRPr/>
                    </a:p>
                    <a:p>
                      <a:pPr marL="342900" marR="0" lvl="0" indent="-166687" algn="l" rtl="0">
                        <a:lnSpc>
                          <a:spcPct val="117000"/>
                        </a:lnSpc>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Updated guidelines became effective from September 5, 2020</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Established Advanced Passenger Information systems (APIs)</a:t>
                      </a:r>
                      <a:endParaRPr/>
                    </a:p>
                    <a:p>
                      <a:pPr marL="336550" marR="0" lvl="0" indent="-160337"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Data systems for POE specific requirements were developed</a:t>
                      </a:r>
                      <a:endParaRPr/>
                    </a:p>
                    <a:p>
                      <a:pPr marL="336550" marR="0" lvl="0" indent="-160337"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Data management hardware and software were procured for NAIA and MMA to manage real time information</a:t>
                      </a:r>
                      <a:endParaRPr/>
                    </a:p>
                    <a:p>
                      <a:pPr marL="336550" marR="0" lvl="0" indent="-160337"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Passenger contact details were documented using Passenger Self Reporting Forms (PSRFs) for ease of contact tracing</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Increased visibility of health information on self-isolation to all arriving passengers</a:t>
                      </a:r>
                      <a:endParaRPr sz="100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Ensured staff motivation and commitment by advocating for prompt payment of surge staff salaries and payment of hazard allowance to PHS staff at POE.</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149525">
                <a:tc>
                  <a:txBody>
                    <a:bodyPr/>
                    <a:lstStyle/>
                    <a:p>
                      <a:pPr marL="0" marR="0" lvl="0" indent="0" algn="l" rtl="0">
                        <a:lnSpc>
                          <a:spcPct val="117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Key  Challenges Identified</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2238600">
                <a:tc>
                  <a:txBody>
                    <a:bodyPr/>
                    <a:lstStyle/>
                    <a:p>
                      <a:pPr marL="0" marR="0" lvl="0" indent="0" algn="l" rtl="0">
                        <a:lnSpc>
                          <a:spcPct val="117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General Challenges</a:t>
                      </a:r>
                      <a:endParaRPr sz="100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Difficulties with operationalizing quarantine protocols at POE due to:</a:t>
                      </a:r>
                      <a:endParaRPr dirty="0"/>
                    </a:p>
                    <a:p>
                      <a:pPr marL="336550" marR="0" lvl="2"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Shortage of technical staff</a:t>
                      </a:r>
                      <a:endParaRPr dirty="0"/>
                    </a:p>
                    <a:p>
                      <a:pPr marL="336550" marR="0" lvl="2"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Insufficient holding areas/quarantine facilities</a:t>
                      </a:r>
                      <a:endParaRPr dirty="0"/>
                    </a:p>
                    <a:p>
                      <a:pPr marL="336550" marR="0" lvl="2"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Absent / unstable internet connection</a:t>
                      </a:r>
                      <a:endParaRPr dirty="0"/>
                    </a:p>
                    <a:p>
                      <a:pPr marL="336550" marR="0" lvl="2"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Resistance and interference from stakeholders</a:t>
                      </a:r>
                      <a:endParaRPr dirty="0"/>
                    </a:p>
                    <a:p>
                      <a:pPr marL="336550" marR="0" lvl="2"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Challenges with enforcing protocols at seaports and ground crossings</a:t>
                      </a:r>
                      <a:endParaRPr dirty="0"/>
                    </a:p>
                    <a:p>
                      <a:pPr marL="336550" marR="0" lvl="2"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Uncooperative diplomats</a:t>
                      </a:r>
                      <a:endParaRPr dirty="0"/>
                    </a:p>
                    <a:p>
                      <a:pPr marL="336550" marR="0" lvl="2"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Unruly deportees</a:t>
                      </a:r>
                      <a:endParaRPr dirty="0"/>
                    </a:p>
                    <a:p>
                      <a:pPr marL="336550" marR="0" lvl="2"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Inability to monitor compliance with self-isolation protocols</a:t>
                      </a:r>
                      <a:endParaRPr dirty="0"/>
                    </a:p>
                    <a:p>
                      <a:pPr marL="336550" marR="0" lvl="2"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Non-compliance with 7-day testing guideline</a:t>
                      </a:r>
                      <a:endParaRPr dirty="0"/>
                    </a:p>
                    <a:p>
                      <a:pPr marL="336550" marR="0" lvl="2"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Passengers with stale test results in excess of 120 hours</a:t>
                      </a:r>
                      <a:endParaRPr dirty="0"/>
                    </a:p>
                    <a:p>
                      <a:pPr marL="336550" marR="0" lvl="2"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Challenges with deciphering foreign languages used for PCR test results</a:t>
                      </a:r>
                      <a:endParaRPr dirty="0"/>
                    </a:p>
                    <a:p>
                      <a:pPr marL="336550" marR="0" lvl="2"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Submission of results for rapid test instead of PCR test</a:t>
                      </a:r>
                      <a:endParaRPr dirty="0"/>
                    </a:p>
                    <a:p>
                      <a:pPr marL="336550" marR="0" lvl="2"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Assault on Port Health staff</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Inadequate funding led to limited execution of the following activities:</a:t>
                      </a:r>
                      <a:endParaRPr dirty="0"/>
                    </a:p>
                    <a:p>
                      <a:pPr marL="347663"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Continued retention of surge staff beyond initial 6-month period</a:t>
                      </a:r>
                      <a:endParaRPr dirty="0"/>
                    </a:p>
                    <a:p>
                      <a:pPr marL="347663"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Engagement of centralized data management capacity to manage POE wide data</a:t>
                      </a:r>
                      <a:endParaRPr dirty="0"/>
                    </a:p>
                    <a:p>
                      <a:pPr marL="347663"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Sustenance of screening measures at domestic airports and implementation of public health measures</a:t>
                      </a:r>
                      <a:endParaRPr dirty="0"/>
                    </a:p>
                    <a:p>
                      <a:pPr marL="347663"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Institution of adequate infrastructure across air POEs</a:t>
                      </a:r>
                      <a:endParaRPr dirty="0"/>
                    </a:p>
                    <a:p>
                      <a:pPr marL="347663"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Regular replenishment of PPE and IPC consumables</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Inadequate skilled personnel to implement and sustain crucial reforms achieved in the ongoing response to the pandemic</a:t>
                      </a:r>
                      <a:endParaRPr dirty="0"/>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Public health risks due to porous borders and illegal waterways </a:t>
                      </a:r>
                      <a:endParaRPr dirty="0"/>
                    </a:p>
                    <a:p>
                      <a:pPr marL="342900" marR="0" lvl="0" indent="-279654" algn="l" rtl="0">
                        <a:lnSpc>
                          <a:spcPct val="117000"/>
                        </a:lnSpc>
                        <a:spcBef>
                          <a:spcPts val="0"/>
                        </a:spcBef>
                        <a:spcAft>
                          <a:spcPts val="0"/>
                        </a:spcAft>
                        <a:buClr>
                          <a:schemeClr val="dk1"/>
                        </a:buClr>
                        <a:buSzPts val="996"/>
                        <a:buFont typeface="Noto Sans Symbols"/>
                        <a:buNone/>
                      </a:pPr>
                      <a:endParaRPr sz="996" dirty="0">
                        <a:solidFill>
                          <a:schemeClr val="dk1"/>
                        </a:solidFill>
                        <a:latin typeface="Arial"/>
                        <a:ea typeface="Arial"/>
                        <a:cs typeface="Arial"/>
                        <a:sym typeface="Arial"/>
                      </a:endParaRPr>
                    </a:p>
                    <a:p>
                      <a:pPr marL="0" marR="0" lvl="0" indent="0" algn="l" rtl="0">
                        <a:lnSpc>
                          <a:spcPct val="117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POE Challenges</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Murtala Muhammed International Airport</a:t>
                      </a:r>
                      <a:endParaRPr dirty="0"/>
                    </a:p>
                    <a:p>
                      <a:pPr marL="336550"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Space constraint at the arrival hall led to malfunctioning of thermal scanners due to overcrowding.</a:t>
                      </a:r>
                      <a:endParaRPr dirty="0"/>
                    </a:p>
                    <a:p>
                      <a:pPr marL="336550"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Poor ventilation of arrival hall increased risk of transmission of COVID 19 </a:t>
                      </a:r>
                      <a:endParaRPr dirty="0"/>
                    </a:p>
                    <a:p>
                      <a:pPr marL="336550"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Unconducive location of Port Health clinic</a:t>
                      </a:r>
                      <a:endParaRPr dirty="0"/>
                    </a:p>
                    <a:p>
                      <a:pPr marL="336550"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Maze design at passenger lane created difficulties in enforcing social distancing</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Unconducive operational base at </a:t>
                      </a:r>
                      <a:r>
                        <a:rPr lang="en-US" sz="996" dirty="0" err="1">
                          <a:solidFill>
                            <a:schemeClr val="dk1"/>
                          </a:solidFill>
                          <a:latin typeface="Arial"/>
                          <a:ea typeface="Arial"/>
                          <a:cs typeface="Arial"/>
                          <a:sym typeface="Arial"/>
                        </a:rPr>
                        <a:t>Akanu</a:t>
                      </a:r>
                      <a:r>
                        <a:rPr lang="en-US" sz="996" dirty="0">
                          <a:solidFill>
                            <a:schemeClr val="dk1"/>
                          </a:solidFill>
                          <a:latin typeface="Arial"/>
                          <a:ea typeface="Arial"/>
                          <a:cs typeface="Arial"/>
                          <a:sym typeface="Arial"/>
                        </a:rPr>
                        <a:t> </a:t>
                      </a:r>
                      <a:r>
                        <a:rPr lang="en-US" sz="996" dirty="0" err="1">
                          <a:solidFill>
                            <a:schemeClr val="dk1"/>
                          </a:solidFill>
                          <a:latin typeface="Arial"/>
                          <a:ea typeface="Arial"/>
                          <a:cs typeface="Arial"/>
                          <a:sym typeface="Arial"/>
                        </a:rPr>
                        <a:t>Ibiam</a:t>
                      </a:r>
                      <a:r>
                        <a:rPr lang="en-US" sz="996" dirty="0">
                          <a:solidFill>
                            <a:schemeClr val="dk1"/>
                          </a:solidFill>
                          <a:latin typeface="Arial"/>
                          <a:ea typeface="Arial"/>
                          <a:cs typeface="Arial"/>
                          <a:sym typeface="Arial"/>
                        </a:rPr>
                        <a:t> International Airport, Enugu due to lack of furniture and partitioning to restrict access. </a:t>
                      </a:r>
                      <a:endParaRPr dirty="0"/>
                    </a:p>
                    <a:p>
                      <a:pPr marL="342900" marR="0" lvl="0" indent="-34290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Ground Crossings</a:t>
                      </a:r>
                      <a:endParaRPr dirty="0"/>
                    </a:p>
                    <a:p>
                      <a:pPr marL="347663"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Lack of infrastructure e.g. holding area, internet facilities</a:t>
                      </a:r>
                      <a:endParaRPr dirty="0"/>
                    </a:p>
                    <a:p>
                      <a:pPr marL="347663"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Difficulty in managing inhabitants of border communities at ground crossings due to factors such as level of literacy, sufficient identification </a:t>
                      </a:r>
                      <a:r>
                        <a:rPr lang="en-US" sz="996" dirty="0" err="1">
                          <a:solidFill>
                            <a:schemeClr val="dk1"/>
                          </a:solidFill>
                          <a:latin typeface="Arial"/>
                          <a:ea typeface="Arial"/>
                          <a:cs typeface="Arial"/>
                          <a:sym typeface="Arial"/>
                        </a:rPr>
                        <a:t>etc</a:t>
                      </a:r>
                      <a:endParaRPr dirty="0"/>
                    </a:p>
                    <a:p>
                      <a:pPr marL="347663"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Limited response of State governments to PHS requests to manage suspected cases at ground crossings</a:t>
                      </a:r>
                      <a:endParaRPr dirty="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40125">
                <a:tc>
                  <a:txBody>
                    <a:bodyPr/>
                    <a:lstStyle/>
                    <a:p>
                      <a:pPr marL="0" marR="0" lvl="0" indent="0" algn="l" rtl="0">
                        <a:spcBef>
                          <a:spcPts val="0"/>
                        </a:spcBef>
                        <a:spcAft>
                          <a:spcPts val="0"/>
                        </a:spcAft>
                        <a:buNone/>
                      </a:pPr>
                      <a:endParaRPr sz="850" i="1"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bl>
          </a:graphicData>
        </a:graphic>
      </p:graphicFrame>
      <p:sp>
        <p:nvSpPr>
          <p:cNvPr id="4927" name="Google Shape;4927;p13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Shape 4932"/>
        <p:cNvGrpSpPr/>
        <p:nvPr/>
      </p:nvGrpSpPr>
      <p:grpSpPr>
        <a:xfrm>
          <a:off x="0" y="0"/>
          <a:ext cx="0" cy="0"/>
          <a:chOff x="0" y="0"/>
          <a:chExt cx="0" cy="0"/>
        </a:xfrm>
      </p:grpSpPr>
      <p:sp>
        <p:nvSpPr>
          <p:cNvPr id="4933" name="Google Shape;4933;p13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129</a:t>
            </a:fld>
            <a:endParaRPr sz="500" b="0" i="0" u="none" strike="noStrike" cap="none">
              <a:solidFill>
                <a:srgbClr val="161616"/>
              </a:solidFill>
              <a:latin typeface="Arial"/>
              <a:ea typeface="Arial"/>
              <a:cs typeface="Arial"/>
              <a:sym typeface="Arial"/>
            </a:endParaRPr>
          </a:p>
        </p:txBody>
      </p:sp>
      <p:grpSp>
        <p:nvGrpSpPr>
          <p:cNvPr id="4934" name="Google Shape;4934;p131"/>
          <p:cNvGrpSpPr/>
          <p:nvPr/>
        </p:nvGrpSpPr>
        <p:grpSpPr>
          <a:xfrm>
            <a:off x="0" y="0"/>
            <a:ext cx="7589838" cy="1343607"/>
            <a:chOff x="0" y="0"/>
            <a:chExt cx="7589838" cy="1343607"/>
          </a:xfrm>
        </p:grpSpPr>
        <p:pic>
          <p:nvPicPr>
            <p:cNvPr id="4935" name="Google Shape;4935;p13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936" name="Google Shape;4936;p13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937" name="Google Shape;4937;p13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938" name="Google Shape;4938;p13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939" name="Google Shape;4939;p131"/>
          <p:cNvGrpSpPr/>
          <p:nvPr/>
        </p:nvGrpSpPr>
        <p:grpSpPr>
          <a:xfrm>
            <a:off x="1269075" y="3380795"/>
            <a:ext cx="0" cy="0"/>
            <a:chOff x="1269075" y="3380795"/>
            <a:chExt cx="0" cy="0"/>
          </a:xfrm>
        </p:grpSpPr>
        <p:cxnSp>
          <p:nvCxnSpPr>
            <p:cNvPr id="4940" name="Google Shape;4940;p131"/>
            <p:cNvCxnSpPr/>
            <p:nvPr/>
          </p:nvCxnSpPr>
          <p:spPr>
            <a:xfrm>
              <a:off x="1269075" y="3380795"/>
              <a:ext cx="0" cy="0"/>
            </a:xfrm>
            <a:prstGeom prst="straightConnector1">
              <a:avLst/>
            </a:prstGeom>
            <a:noFill/>
            <a:ln>
              <a:noFill/>
            </a:ln>
          </p:spPr>
        </p:cxnSp>
        <p:cxnSp>
          <p:nvCxnSpPr>
            <p:cNvPr id="4941" name="Google Shape;4941;p131"/>
            <p:cNvCxnSpPr/>
            <p:nvPr/>
          </p:nvCxnSpPr>
          <p:spPr>
            <a:xfrm>
              <a:off x="1269075" y="3380795"/>
              <a:ext cx="0" cy="0"/>
            </a:xfrm>
            <a:prstGeom prst="straightConnector1">
              <a:avLst/>
            </a:prstGeom>
            <a:noFill/>
            <a:ln>
              <a:noFill/>
            </a:ln>
          </p:spPr>
        </p:cxnSp>
      </p:grpSp>
      <p:sp>
        <p:nvSpPr>
          <p:cNvPr id="4942" name="Google Shape;4942;p13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943" name="Google Shape;4943;p131"/>
          <p:cNvGraphicFramePr/>
          <p:nvPr>
            <p:extLst>
              <p:ext uri="{D42A27DB-BD31-4B8C-83A1-F6EECF244321}">
                <p14:modId xmlns:p14="http://schemas.microsoft.com/office/powerpoint/2010/main" val="281022808"/>
              </p:ext>
            </p:extLst>
          </p:nvPr>
        </p:nvGraphicFramePr>
        <p:xfrm>
          <a:off x="365305" y="1569152"/>
          <a:ext cx="6859225" cy="7917345"/>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532375">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Seaports</a:t>
                      </a:r>
                      <a:endParaRPr dirty="0"/>
                    </a:p>
                    <a:p>
                      <a:pPr marL="347663"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Limited infrastructure</a:t>
                      </a:r>
                      <a:endParaRPr dirty="0"/>
                    </a:p>
                    <a:p>
                      <a:pPr marL="347663" marR="0" lvl="0" indent="-171450" algn="l" rtl="0">
                        <a:spcBef>
                          <a:spcPts val="0"/>
                        </a:spcBef>
                        <a:spcAft>
                          <a:spcPts val="0"/>
                        </a:spcAft>
                        <a:buClr>
                          <a:schemeClr val="dk1"/>
                        </a:buClr>
                        <a:buSzPts val="996"/>
                        <a:buFont typeface="Wingdings" panose="05000000000000000000" pitchFamily="2" charset="2"/>
                        <a:buChar char="Ø"/>
                      </a:pPr>
                      <a:r>
                        <a:rPr lang="en-US" sz="996" dirty="0">
                          <a:solidFill>
                            <a:schemeClr val="dk1"/>
                          </a:solidFill>
                          <a:latin typeface="Arial"/>
                          <a:ea typeface="Arial"/>
                          <a:cs typeface="Arial"/>
                          <a:sym typeface="Arial"/>
                        </a:rPr>
                        <a:t>Lack of compliance with 7-day repeat testing guideline due to fast turnaround time of vessels</a:t>
                      </a:r>
                      <a:endParaRPr sz="1000" dirty="0">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149525">
                <a:tc>
                  <a:txBody>
                    <a:bodyPr/>
                    <a:lstStyle/>
                    <a:p>
                      <a:pPr marL="0" marR="0" lvl="0" indent="0" algn="l" rtl="0">
                        <a:lnSpc>
                          <a:spcPct val="117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Lessons Learned</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987025">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Absence of Port Health Services (PHS) workforce strategy led to shortage of staff and dearth of qualified personnel </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Multi-sectoral collaboration promoted awareness and compliance with implemented measures</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level of coordination between national and POE specific response approach influenced the effectiveness of measures put in place to curtail transmission </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capacity of resources (human and non-human) to support regulatory compliance influenced the effectiveness of response activities.</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Establishing regular communication ensured sustained emphasis and implementation of evidence-based updates and best practices for COVID-19 prevention at POE</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current structure of PHS as a division within Public Health Department hindered its ability to fully implement International Health Regulations, 2005 (IHR 2005) </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40125">
                <a:tc>
                  <a:txBody>
                    <a:bodyPr/>
                    <a:lstStyle/>
                    <a:p>
                      <a:pPr marL="0" marR="0" lvl="0" indent="0" algn="l" rtl="0">
                        <a:spcBef>
                          <a:spcPts val="0"/>
                        </a:spcBef>
                        <a:spcAft>
                          <a:spcPts val="0"/>
                        </a:spcAft>
                        <a:buNone/>
                      </a:pPr>
                      <a:r>
                        <a:rPr lang="en-US" sz="1000" b="1" i="1">
                          <a:solidFill>
                            <a:srgbClr val="FFFFFF"/>
                          </a:solidFill>
                          <a:latin typeface="Arial"/>
                          <a:ea typeface="Arial"/>
                          <a:cs typeface="Arial"/>
                          <a:sym typeface="Arial"/>
                        </a:rPr>
                        <a:t>Recommendations for improvement</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796200">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Port Health Services should be restructured to become a full-fledged agency. In the interim, it should become a department of its own to enable it deliver on its roles and responsibilities</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 work force strategy should be developed and implemented in line with WHO JEE guidelines to ensure adequate staffing </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Surge capacity personnel should be engaged for a period of 6 to 12 months and high performing staff should be retained. </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 waiver should be granted by the Office of the Head of Civil Service to enable recruitment of qualified technical staff.</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Adequate funding should be provided for increased cross border surveillance at ground crossings through robust engagement of border communities</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Adequate funding should be provided for the development of a </a:t>
                      </a:r>
                      <a:r>
                        <a:rPr lang="en-US" sz="996" dirty="0" err="1">
                          <a:solidFill>
                            <a:schemeClr val="dk1"/>
                          </a:solidFill>
                          <a:latin typeface="Arial"/>
                          <a:ea typeface="Arial"/>
                          <a:cs typeface="Arial"/>
                          <a:sym typeface="Arial"/>
                        </a:rPr>
                        <a:t>centralised</a:t>
                      </a:r>
                      <a:r>
                        <a:rPr lang="en-US" sz="996" dirty="0">
                          <a:solidFill>
                            <a:schemeClr val="dk1"/>
                          </a:solidFill>
                          <a:latin typeface="Arial"/>
                          <a:ea typeface="Arial"/>
                          <a:cs typeface="Arial"/>
                          <a:sym typeface="Arial"/>
                        </a:rPr>
                        <a:t> data management system</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IPC materials and consumables should be procured and stockpiled.</a:t>
                      </a:r>
                      <a:endParaRPr sz="900" dirty="0"/>
                    </a:p>
                    <a:p>
                      <a:pPr marL="0" marR="0" lvl="0" indent="0" algn="l" rtl="0">
                        <a:lnSpc>
                          <a:spcPct val="117000"/>
                        </a:lnSpc>
                        <a:spcBef>
                          <a:spcPts val="60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POE Specific Recommendations</a:t>
                      </a:r>
                      <a:endParaRPr sz="900" b="1" dirty="0">
                        <a:solidFill>
                          <a:schemeClr val="dk1"/>
                        </a:solidFill>
                        <a:latin typeface="Arial"/>
                        <a:ea typeface="Arial"/>
                        <a:cs typeface="Arial"/>
                        <a:sym typeface="Arial"/>
                      </a:endParaRPr>
                    </a:p>
                    <a:p>
                      <a:pPr marL="0" marR="0" lvl="0" indent="0" algn="l" rtl="0">
                        <a:lnSpc>
                          <a:spcPct val="117000"/>
                        </a:lnSpc>
                        <a:spcBef>
                          <a:spcPts val="600"/>
                        </a:spcBef>
                        <a:spcAft>
                          <a:spcPts val="0"/>
                        </a:spcAft>
                        <a:buClr>
                          <a:schemeClr val="dk1"/>
                        </a:buClr>
                        <a:buSzPts val="996"/>
                        <a:buFont typeface="Noto Sans Symbols"/>
                        <a:buNone/>
                      </a:pPr>
                      <a:r>
                        <a:rPr lang="en-US" sz="996" i="1" dirty="0">
                          <a:solidFill>
                            <a:schemeClr val="dk1"/>
                          </a:solidFill>
                          <a:latin typeface="Arial"/>
                          <a:ea typeface="Arial"/>
                          <a:cs typeface="Arial"/>
                          <a:sym typeface="Arial"/>
                        </a:rPr>
                        <a:t>Murtala Muhammed International Airport</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Federal Airports Authority of Nigeria should be engaged to take steps towards </a:t>
                      </a:r>
                      <a:r>
                        <a:rPr lang="en-US" sz="996" dirty="0" err="1">
                          <a:solidFill>
                            <a:schemeClr val="dk1"/>
                          </a:solidFill>
                          <a:latin typeface="Arial"/>
                          <a:ea typeface="Arial"/>
                          <a:cs typeface="Arial"/>
                          <a:sym typeface="Arial"/>
                        </a:rPr>
                        <a:t>optimising</a:t>
                      </a:r>
                      <a:r>
                        <a:rPr lang="en-US" sz="996" dirty="0">
                          <a:solidFill>
                            <a:schemeClr val="dk1"/>
                          </a:solidFill>
                          <a:latin typeface="Arial"/>
                          <a:ea typeface="Arial"/>
                          <a:cs typeface="Arial"/>
                          <a:sym typeface="Arial"/>
                        </a:rPr>
                        <a:t> the hall layout and design address issues around ventilation. The passenger lane should also be converted to straight lanes to support social distancing.</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data management team should be relocated to the interlines to register passengers that did not visit the portal</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Release of passengers into the arrival hall should be determined by aviation security in collaboration with PHS.</a:t>
                      </a:r>
                      <a:endParaRPr sz="900" dirty="0"/>
                    </a:p>
                    <a:p>
                      <a:pPr marL="0" marR="0" lvl="0" indent="0" algn="l" rtl="0">
                        <a:lnSpc>
                          <a:spcPct val="117000"/>
                        </a:lnSpc>
                        <a:spcBef>
                          <a:spcPts val="600"/>
                        </a:spcBef>
                        <a:spcAft>
                          <a:spcPts val="0"/>
                        </a:spcAft>
                        <a:buClr>
                          <a:schemeClr val="dk1"/>
                        </a:buClr>
                        <a:buSzPts val="996"/>
                        <a:buFont typeface="Noto Sans Symbols"/>
                        <a:buNone/>
                      </a:pPr>
                      <a:r>
                        <a:rPr lang="en-US" sz="996" i="1" dirty="0" err="1">
                          <a:solidFill>
                            <a:schemeClr val="dk1"/>
                          </a:solidFill>
                          <a:latin typeface="Arial"/>
                          <a:ea typeface="Arial"/>
                          <a:cs typeface="Arial"/>
                          <a:sym typeface="Arial"/>
                        </a:rPr>
                        <a:t>Akanu</a:t>
                      </a:r>
                      <a:r>
                        <a:rPr lang="en-US" sz="996" i="1" dirty="0">
                          <a:solidFill>
                            <a:schemeClr val="dk1"/>
                          </a:solidFill>
                          <a:latin typeface="Arial"/>
                          <a:ea typeface="Arial"/>
                          <a:cs typeface="Arial"/>
                          <a:sym typeface="Arial"/>
                        </a:rPr>
                        <a:t> </a:t>
                      </a:r>
                      <a:r>
                        <a:rPr lang="en-US" sz="996" i="1" dirty="0" err="1">
                          <a:solidFill>
                            <a:schemeClr val="dk1"/>
                          </a:solidFill>
                          <a:latin typeface="Arial"/>
                          <a:ea typeface="Arial"/>
                          <a:cs typeface="Arial"/>
                          <a:sym typeface="Arial"/>
                        </a:rPr>
                        <a:t>Ibiam</a:t>
                      </a:r>
                      <a:r>
                        <a:rPr lang="en-US" sz="996" i="1" dirty="0">
                          <a:solidFill>
                            <a:schemeClr val="dk1"/>
                          </a:solidFill>
                          <a:latin typeface="Arial"/>
                          <a:ea typeface="Arial"/>
                          <a:cs typeface="Arial"/>
                          <a:sym typeface="Arial"/>
                        </a:rPr>
                        <a:t> International Airport Enugu</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Surge capacity personnel should be engaged. </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dedicated operational space needs to be partitioned and furnished. </a:t>
                      </a:r>
                      <a:endParaRPr sz="900" dirty="0"/>
                    </a:p>
                    <a:p>
                      <a:pPr marL="0" marR="0" lvl="0" indent="0" algn="l" rtl="0">
                        <a:lnSpc>
                          <a:spcPct val="117000"/>
                        </a:lnSpc>
                        <a:spcBef>
                          <a:spcPts val="600"/>
                        </a:spcBef>
                        <a:spcAft>
                          <a:spcPts val="0"/>
                        </a:spcAft>
                        <a:buClr>
                          <a:schemeClr val="dk1"/>
                        </a:buClr>
                        <a:buSzPts val="996"/>
                        <a:buFont typeface="Noto Sans Symbols"/>
                        <a:buNone/>
                      </a:pPr>
                      <a:r>
                        <a:rPr lang="en-US" sz="996" i="1" dirty="0">
                          <a:solidFill>
                            <a:schemeClr val="dk1"/>
                          </a:solidFill>
                          <a:latin typeface="Arial"/>
                          <a:ea typeface="Arial"/>
                          <a:cs typeface="Arial"/>
                          <a:sym typeface="Arial"/>
                        </a:rPr>
                        <a:t>Ground Crossings &amp; Seaports</a:t>
                      </a:r>
                      <a:endParaRPr sz="850" dirty="0">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COVID 19 protocols should be adapted to suit the peculiarities of ground crossings and seaports</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Rapid antigen test kits should be provided at seaports and ground crossings for travelers</a:t>
                      </a:r>
                      <a:endParaRPr sz="900"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There should be stronger collaboration with State Governments to strengthen the implementation of COVID 19 protocols after positive cases are detected once rapid antigen tests are deployed.</a:t>
                      </a:r>
                      <a:endParaRPr sz="900" dirty="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
        <p:nvSpPr>
          <p:cNvPr id="4944" name="Google Shape;4944;p13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Shape 4949"/>
        <p:cNvGrpSpPr/>
        <p:nvPr/>
      </p:nvGrpSpPr>
      <p:grpSpPr>
        <a:xfrm>
          <a:off x="0" y="0"/>
          <a:ext cx="0" cy="0"/>
          <a:chOff x="0" y="0"/>
          <a:chExt cx="0" cy="0"/>
        </a:xfrm>
      </p:grpSpPr>
      <p:sp>
        <p:nvSpPr>
          <p:cNvPr id="4950" name="Google Shape;4950;p13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130</a:t>
            </a:fld>
            <a:endParaRPr sz="500" b="0" i="0" u="none" strike="noStrike" cap="none">
              <a:solidFill>
                <a:srgbClr val="161616"/>
              </a:solidFill>
              <a:latin typeface="Arial"/>
              <a:ea typeface="Arial"/>
              <a:cs typeface="Arial"/>
              <a:sym typeface="Arial"/>
            </a:endParaRPr>
          </a:p>
        </p:txBody>
      </p:sp>
      <p:grpSp>
        <p:nvGrpSpPr>
          <p:cNvPr id="4951" name="Google Shape;4951;p132"/>
          <p:cNvGrpSpPr/>
          <p:nvPr/>
        </p:nvGrpSpPr>
        <p:grpSpPr>
          <a:xfrm>
            <a:off x="0" y="0"/>
            <a:ext cx="7589838" cy="1343607"/>
            <a:chOff x="0" y="0"/>
            <a:chExt cx="7589838" cy="1343607"/>
          </a:xfrm>
        </p:grpSpPr>
        <p:pic>
          <p:nvPicPr>
            <p:cNvPr id="4952" name="Google Shape;4952;p13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953" name="Google Shape;4953;p13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954" name="Google Shape;4954;p13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955" name="Google Shape;4955;p13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956" name="Google Shape;4956;p132"/>
          <p:cNvGrpSpPr/>
          <p:nvPr/>
        </p:nvGrpSpPr>
        <p:grpSpPr>
          <a:xfrm>
            <a:off x="1269075" y="3380795"/>
            <a:ext cx="0" cy="0"/>
            <a:chOff x="1269075" y="3380795"/>
            <a:chExt cx="0" cy="0"/>
          </a:xfrm>
        </p:grpSpPr>
        <p:cxnSp>
          <p:nvCxnSpPr>
            <p:cNvPr id="4957" name="Google Shape;4957;p132"/>
            <p:cNvCxnSpPr/>
            <p:nvPr/>
          </p:nvCxnSpPr>
          <p:spPr>
            <a:xfrm>
              <a:off x="1269075" y="3380795"/>
              <a:ext cx="0" cy="0"/>
            </a:xfrm>
            <a:prstGeom prst="straightConnector1">
              <a:avLst/>
            </a:prstGeom>
            <a:noFill/>
            <a:ln>
              <a:noFill/>
            </a:ln>
          </p:spPr>
        </p:cxnSp>
        <p:cxnSp>
          <p:nvCxnSpPr>
            <p:cNvPr id="4958" name="Google Shape;4958;p132"/>
            <p:cNvCxnSpPr/>
            <p:nvPr/>
          </p:nvCxnSpPr>
          <p:spPr>
            <a:xfrm>
              <a:off x="1269075" y="3380795"/>
              <a:ext cx="0" cy="0"/>
            </a:xfrm>
            <a:prstGeom prst="straightConnector1">
              <a:avLst/>
            </a:prstGeom>
            <a:noFill/>
            <a:ln>
              <a:noFill/>
            </a:ln>
          </p:spPr>
        </p:cxnSp>
      </p:grpSp>
      <p:sp>
        <p:nvSpPr>
          <p:cNvPr id="4959" name="Google Shape;4959;p13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960" name="Google Shape;4960;p132"/>
          <p:cNvGraphicFramePr/>
          <p:nvPr/>
        </p:nvGraphicFramePr>
        <p:xfrm>
          <a:off x="365306" y="1405750"/>
          <a:ext cx="6790425" cy="8733155"/>
        </p:xfrm>
        <a:graphic>
          <a:graphicData uri="http://schemas.openxmlformats.org/drawingml/2006/table">
            <a:tbl>
              <a:tblPr>
                <a:noFill/>
                <a:tableStyleId>{B3EC8D35-0D6E-4B20-94FA-5F872F7BABA5}</a:tableStyleId>
              </a:tblPr>
              <a:tblGrid>
                <a:gridCol w="1856900">
                  <a:extLst>
                    <a:ext uri="{9D8B030D-6E8A-4147-A177-3AD203B41FA5}">
                      <a16:colId xmlns:a16="http://schemas.microsoft.com/office/drawing/2014/main" val="20000"/>
                    </a:ext>
                  </a:extLst>
                </a:gridCol>
                <a:gridCol w="906800">
                  <a:extLst>
                    <a:ext uri="{9D8B030D-6E8A-4147-A177-3AD203B41FA5}">
                      <a16:colId xmlns:a16="http://schemas.microsoft.com/office/drawing/2014/main" val="20001"/>
                    </a:ext>
                  </a:extLst>
                </a:gridCol>
                <a:gridCol w="2646850">
                  <a:extLst>
                    <a:ext uri="{9D8B030D-6E8A-4147-A177-3AD203B41FA5}">
                      <a16:colId xmlns:a16="http://schemas.microsoft.com/office/drawing/2014/main" val="20002"/>
                    </a:ext>
                  </a:extLst>
                </a:gridCol>
                <a:gridCol w="1379875">
                  <a:extLst>
                    <a:ext uri="{9D8B030D-6E8A-4147-A177-3AD203B41FA5}">
                      <a16:colId xmlns:a16="http://schemas.microsoft.com/office/drawing/2014/main" val="20003"/>
                    </a:ext>
                  </a:extLst>
                </a:gridCol>
              </a:tblGrid>
              <a:tr h="145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Pillar Scorecard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45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Ratings of Pillar Achievement in line with identified next steps during midterm review</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45000">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3000"/>
                        </a:spcBef>
                        <a:spcAft>
                          <a:spcPts val="0"/>
                        </a:spcAft>
                        <a:buNone/>
                      </a:pPr>
                      <a:r>
                        <a:rPr lang="en-US" sz="1000" b="1" i="1">
                          <a:solidFill>
                            <a:srgbClr val="FFFFFF"/>
                          </a:solidFill>
                          <a:latin typeface="Arial"/>
                          <a:ea typeface="Arial"/>
                          <a:cs typeface="Arial"/>
                          <a:sym typeface="Arial"/>
                        </a:rPr>
                        <a:t>Pillar/FWG Objectives - Identified Next Steps/Roadmap</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gridSpan="2">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Status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Modified/Dropped objectives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2"/>
                  </a:ext>
                </a:extLst>
              </a:tr>
              <a:tr h="797475">
                <a:tc vMerge="1">
                  <a:txBody>
                    <a:bodyPr/>
                    <a:lstStyle/>
                    <a:p>
                      <a:endParaRPr lang="en-US"/>
                    </a:p>
                  </a:txBody>
                  <a:tcPr/>
                </a:tc>
                <a:tc>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Achieved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B w="12700" cap="flat" cmpd="sng">
                      <a:solidFill>
                        <a:srgbClr val="000000"/>
                      </a:solidFill>
                      <a:prstDash val="solid"/>
                      <a:round/>
                      <a:headEnd type="none" w="sm" len="sm"/>
                      <a:tailEnd type="none" w="sm" len="sm"/>
                    </a:lnB>
                    <a:solidFill>
                      <a:srgbClr val="008751"/>
                    </a:solidFill>
                  </a:tcPr>
                </a:tc>
                <a:tc vMerge="1">
                  <a:txBody>
                    <a:bodyPr/>
                    <a:lstStyle/>
                    <a:p>
                      <a:endParaRPr lang="en-US"/>
                    </a:p>
                  </a:txBody>
                  <a:tcPr/>
                </a:tc>
                <a:extLst>
                  <a:ext uri="{0D108BD9-81ED-4DB2-BD59-A6C34878D82A}">
                    <a16:rowId xmlns:a16="http://schemas.microsoft.com/office/drawing/2014/main" val="10003"/>
                  </a:ext>
                </a:extLst>
              </a:tr>
              <a:tr h="435000">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Ensure every entry point has the capacity to collect samples for testing</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56.5%</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Guidelines were established to ensure travellers have negative test results 5 days before arrival in addition to repeat tests 7 days post arrival</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Surge staff were engaged to perform entry screening</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Updates to sample collection model were reflected in Provisional Quarantine Protocols for air and seaports </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494025">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Expand Border Security Patrols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Yet to be achieved</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Conducted frequent advocacy, meetings, and training sessions to increase collaboration between personnel performing public health functions and security personnel at Air POE </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Trained security personnel at air POE on COVID-19 preventive measures</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N/A</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724975">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Engage surge capacity personnel for 6 months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80%</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spcBef>
                          <a:spcPts val="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 </a:t>
                      </a:r>
                      <a:r>
                        <a:rPr lang="en-US" sz="996">
                          <a:solidFill>
                            <a:schemeClr val="dk1"/>
                          </a:solidFill>
                          <a:latin typeface="Arial"/>
                          <a:ea typeface="Arial"/>
                          <a:cs typeface="Arial"/>
                          <a:sym typeface="Arial"/>
                        </a:rPr>
                        <a:t>Updated guidelines and quarantine protocols which were effective from September 5, 2020.</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Distributed PPE, IPC consumables and screening forms to 5 International Airports, 6 Seaports and 50 Ground crossings.</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Strengthened capacity of POE staff and frontline agencies' on COVID-19 mitigation measures, screening procedures and infection prevention and control measures.</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NCAA continuously assessed airports &amp; airlines for compliance </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3-week virtual POE COVID-19 Biosafety Seminar Series was organized by Sandia National Laboratories USA and the US defence Threat Reduction Agency’s BTRP</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Drills were conducted at MAKIA, PHIA and AIIA to assess readiness </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Full scale simulation exercises were conducted at NAIA and MMIA </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N/A</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724975">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Improve contact tracing facilities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60%</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Passenger contact details documented using the Passenger Self Reporting Forms (PSRFs) for ease of contact tracing</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Digitized traveler data collected at NAIA and MMIA for decision making </a:t>
                      </a:r>
                      <a:r>
                        <a:rPr lang="en-US" sz="1000">
                          <a:latin typeface="Arial"/>
                          <a:ea typeface="Arial"/>
                          <a:cs typeface="Arial"/>
                          <a:sym typeface="Arial"/>
                        </a:rPr>
                        <a:t>.</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N/A</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r h="494025">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Provide explicit health information for all arriving passengers on self- isolation</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75%</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Explicit information displayed on self-isolation and repeat PCR tests on banners at international Arrival Halls</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IEC messages displayed by Federal Ministry of Health (HPD) and NCDC on key platforms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N/A</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bl>
          </a:graphicData>
        </a:graphic>
      </p:graphicFrame>
      <p:sp>
        <p:nvSpPr>
          <p:cNvPr id="4961" name="Google Shape;4961;p13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Shape 4966"/>
        <p:cNvGrpSpPr/>
        <p:nvPr/>
      </p:nvGrpSpPr>
      <p:grpSpPr>
        <a:xfrm>
          <a:off x="0" y="0"/>
          <a:ext cx="0" cy="0"/>
          <a:chOff x="0" y="0"/>
          <a:chExt cx="0" cy="0"/>
        </a:xfrm>
      </p:grpSpPr>
      <p:sp>
        <p:nvSpPr>
          <p:cNvPr id="4967" name="Google Shape;4967;p13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131</a:t>
            </a:fld>
            <a:endParaRPr sz="500" b="0" i="0" u="none" strike="noStrike" cap="none">
              <a:solidFill>
                <a:srgbClr val="161616"/>
              </a:solidFill>
              <a:latin typeface="Arial"/>
              <a:ea typeface="Arial"/>
              <a:cs typeface="Arial"/>
              <a:sym typeface="Arial"/>
            </a:endParaRPr>
          </a:p>
        </p:txBody>
      </p:sp>
      <p:grpSp>
        <p:nvGrpSpPr>
          <p:cNvPr id="4968" name="Google Shape;4968;p133"/>
          <p:cNvGrpSpPr/>
          <p:nvPr/>
        </p:nvGrpSpPr>
        <p:grpSpPr>
          <a:xfrm>
            <a:off x="0" y="0"/>
            <a:ext cx="7589838" cy="1343607"/>
            <a:chOff x="0" y="0"/>
            <a:chExt cx="7589838" cy="1343607"/>
          </a:xfrm>
        </p:grpSpPr>
        <p:pic>
          <p:nvPicPr>
            <p:cNvPr id="4969" name="Google Shape;4969;p13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970" name="Google Shape;4970;p13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971" name="Google Shape;4971;p13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972" name="Google Shape;4972;p13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973" name="Google Shape;4973;p133"/>
          <p:cNvGrpSpPr/>
          <p:nvPr/>
        </p:nvGrpSpPr>
        <p:grpSpPr>
          <a:xfrm>
            <a:off x="1269075" y="3380795"/>
            <a:ext cx="0" cy="0"/>
            <a:chOff x="1269075" y="3380795"/>
            <a:chExt cx="0" cy="0"/>
          </a:xfrm>
        </p:grpSpPr>
        <p:cxnSp>
          <p:nvCxnSpPr>
            <p:cNvPr id="4974" name="Google Shape;4974;p133"/>
            <p:cNvCxnSpPr/>
            <p:nvPr/>
          </p:nvCxnSpPr>
          <p:spPr>
            <a:xfrm>
              <a:off x="1269075" y="3380795"/>
              <a:ext cx="0" cy="0"/>
            </a:xfrm>
            <a:prstGeom prst="straightConnector1">
              <a:avLst/>
            </a:prstGeom>
            <a:noFill/>
            <a:ln>
              <a:noFill/>
            </a:ln>
          </p:spPr>
        </p:cxnSp>
        <p:cxnSp>
          <p:nvCxnSpPr>
            <p:cNvPr id="4975" name="Google Shape;4975;p133"/>
            <p:cNvCxnSpPr/>
            <p:nvPr/>
          </p:nvCxnSpPr>
          <p:spPr>
            <a:xfrm>
              <a:off x="1269075" y="3380795"/>
              <a:ext cx="0" cy="0"/>
            </a:xfrm>
            <a:prstGeom prst="straightConnector1">
              <a:avLst/>
            </a:prstGeom>
            <a:noFill/>
            <a:ln>
              <a:noFill/>
            </a:ln>
          </p:spPr>
        </p:cxnSp>
      </p:grpSp>
      <p:sp>
        <p:nvSpPr>
          <p:cNvPr id="4976" name="Google Shape;4976;p13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977" name="Google Shape;4977;p133"/>
          <p:cNvGraphicFramePr/>
          <p:nvPr>
            <p:extLst>
              <p:ext uri="{D42A27DB-BD31-4B8C-83A1-F6EECF244321}">
                <p14:modId xmlns:p14="http://schemas.microsoft.com/office/powerpoint/2010/main" val="681021130"/>
              </p:ext>
            </p:extLst>
          </p:nvPr>
        </p:nvGraphicFramePr>
        <p:xfrm>
          <a:off x="365306" y="1405750"/>
          <a:ext cx="6909050" cy="8153835"/>
        </p:xfrm>
        <a:graphic>
          <a:graphicData uri="http://schemas.openxmlformats.org/drawingml/2006/table">
            <a:tbl>
              <a:tblPr>
                <a:noFill/>
                <a:tableStyleId>{B3EC8D35-0D6E-4B20-94FA-5F872F7BABA5}</a:tableStyleId>
              </a:tblPr>
              <a:tblGrid>
                <a:gridCol w="1358075">
                  <a:extLst>
                    <a:ext uri="{9D8B030D-6E8A-4147-A177-3AD203B41FA5}">
                      <a16:colId xmlns:a16="http://schemas.microsoft.com/office/drawing/2014/main" val="20000"/>
                    </a:ext>
                  </a:extLst>
                </a:gridCol>
                <a:gridCol w="498825">
                  <a:extLst>
                    <a:ext uri="{9D8B030D-6E8A-4147-A177-3AD203B41FA5}">
                      <a16:colId xmlns:a16="http://schemas.microsoft.com/office/drawing/2014/main" val="20001"/>
                    </a:ext>
                  </a:extLst>
                </a:gridCol>
                <a:gridCol w="859275">
                  <a:extLst>
                    <a:ext uri="{9D8B030D-6E8A-4147-A177-3AD203B41FA5}">
                      <a16:colId xmlns:a16="http://schemas.microsoft.com/office/drawing/2014/main" val="20002"/>
                    </a:ext>
                  </a:extLst>
                </a:gridCol>
                <a:gridCol w="93975">
                  <a:extLst>
                    <a:ext uri="{9D8B030D-6E8A-4147-A177-3AD203B41FA5}">
                      <a16:colId xmlns:a16="http://schemas.microsoft.com/office/drawing/2014/main" val="20003"/>
                    </a:ext>
                  </a:extLst>
                </a:gridCol>
                <a:gridCol w="1310550">
                  <a:extLst>
                    <a:ext uri="{9D8B030D-6E8A-4147-A177-3AD203B41FA5}">
                      <a16:colId xmlns:a16="http://schemas.microsoft.com/office/drawing/2014/main" val="20004"/>
                    </a:ext>
                  </a:extLst>
                </a:gridCol>
                <a:gridCol w="1336300">
                  <a:extLst>
                    <a:ext uri="{9D8B030D-6E8A-4147-A177-3AD203B41FA5}">
                      <a16:colId xmlns:a16="http://schemas.microsoft.com/office/drawing/2014/main" val="20005"/>
                    </a:ext>
                  </a:extLst>
                </a:gridCol>
                <a:gridCol w="93975">
                  <a:extLst>
                    <a:ext uri="{9D8B030D-6E8A-4147-A177-3AD203B41FA5}">
                      <a16:colId xmlns:a16="http://schemas.microsoft.com/office/drawing/2014/main" val="20006"/>
                    </a:ext>
                  </a:extLst>
                </a:gridCol>
                <a:gridCol w="1358075">
                  <a:extLst>
                    <a:ext uri="{9D8B030D-6E8A-4147-A177-3AD203B41FA5}">
                      <a16:colId xmlns:a16="http://schemas.microsoft.com/office/drawing/2014/main" val="20007"/>
                    </a:ext>
                  </a:extLst>
                </a:gridCol>
              </a:tblGrid>
              <a:tr h="145000">
                <a:tc gridSpan="8">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Pillar Scorecard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45000">
                <a:tc gridSpan="8">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Ratings of Pillar Achievement in line with identified next steps during midterm review</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45000">
                <a:tc rowSpan="2" grid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3000"/>
                        </a:spcBef>
                        <a:spcAft>
                          <a:spcPts val="0"/>
                        </a:spcAft>
                        <a:buNone/>
                      </a:pPr>
                      <a:r>
                        <a:rPr lang="en-US" sz="1000" b="1" i="1">
                          <a:solidFill>
                            <a:srgbClr val="FFFFFF"/>
                          </a:solidFill>
                          <a:latin typeface="Arial"/>
                          <a:ea typeface="Arial"/>
                          <a:cs typeface="Arial"/>
                          <a:sym typeface="Arial"/>
                        </a:rPr>
                        <a:t>Pillar/FWG Objectives - Identified Next Steps/Roadmap</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rowSpan="2" hMerge="1">
                  <a:txBody>
                    <a:bodyPr/>
                    <a:lstStyle/>
                    <a:p>
                      <a:endParaRPr lang="en-US"/>
                    </a:p>
                  </a:txBody>
                  <a:tcPr/>
                </a:tc>
                <a:tc gridSpan="4">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Status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hMerge="1">
                  <a:txBody>
                    <a:bodyPr/>
                    <a:lstStyle/>
                    <a:p>
                      <a:endParaRPr lang="en-US"/>
                    </a:p>
                  </a:txBody>
                  <a:tcPr/>
                </a:tc>
                <a:tc hMerge="1">
                  <a:txBody>
                    <a:bodyPr/>
                    <a:lstStyle/>
                    <a:p>
                      <a:endParaRPr lang="en-US"/>
                    </a:p>
                  </a:txBody>
                  <a:tcPr/>
                </a:tc>
                <a:tc rowSpan="2" grid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Modified/Dropped objectives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tc rowSpan="2" hMerge="1">
                  <a:txBody>
                    <a:bodyPr/>
                    <a:lstStyle/>
                    <a:p>
                      <a:endParaRPr lang="en-US"/>
                    </a:p>
                  </a:txBody>
                  <a:tcPr/>
                </a:tc>
                <a:extLst>
                  <a:ext uri="{0D108BD9-81ED-4DB2-BD59-A6C34878D82A}">
                    <a16:rowId xmlns:a16="http://schemas.microsoft.com/office/drawing/2014/main" val="10002"/>
                  </a:ext>
                </a:extLst>
              </a:tr>
              <a:tr h="797475">
                <a:tc gridSpan="2" vMerge="1">
                  <a:txBody>
                    <a:bodyPr/>
                    <a:lstStyle/>
                    <a:p>
                      <a:endParaRPr lang="en-US"/>
                    </a:p>
                  </a:txBody>
                  <a:tcPr/>
                </a:tc>
                <a:tc hMerge="1" vMerge="1">
                  <a:txBody>
                    <a:bodyPr/>
                    <a:lstStyle/>
                    <a:p>
                      <a:endParaRPr lang="en-US"/>
                    </a:p>
                  </a:txBody>
                  <a:tcPr/>
                </a:tc>
                <a:tc grid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Achieved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gridSpan="2">
                  <a:txBody>
                    <a:bodyPr/>
                    <a:lstStyle/>
                    <a:p>
                      <a:pPr marL="0" marR="0" lvl="0" indent="0" algn="ctr" rtl="0">
                        <a:spcBef>
                          <a:spcPts val="0"/>
                        </a:spcBef>
                        <a:spcAft>
                          <a:spcPts val="0"/>
                        </a:spcAft>
                        <a:buNone/>
                      </a:pP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gridSpan="2"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10003"/>
                  </a:ext>
                </a:extLst>
              </a:tr>
              <a:tr h="435000">
                <a:tc gridSpan="2">
                  <a:txBody>
                    <a:bodyPr/>
                    <a:lstStyle/>
                    <a:p>
                      <a:pPr marL="0" marR="0" lvl="0" indent="0" algn="l" rtl="0">
                        <a:spcBef>
                          <a:spcPts val="0"/>
                        </a:spcBef>
                        <a:spcAft>
                          <a:spcPts val="0"/>
                        </a:spcAft>
                        <a:buNone/>
                      </a:pP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ctr" rtl="0">
                        <a:spcBef>
                          <a:spcPts val="0"/>
                        </a:spcBef>
                        <a:spcAft>
                          <a:spcPts val="0"/>
                        </a:spcAft>
                        <a:buNone/>
                      </a:pP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Engaged and educated  arriving passengers on quarantine/isolation protocols</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l" rtl="0">
                        <a:spcBef>
                          <a:spcPts val="0"/>
                        </a:spcBef>
                        <a:spcAft>
                          <a:spcPts val="0"/>
                        </a:spcAft>
                        <a:buClr>
                          <a:schemeClr val="dk1"/>
                        </a:buClr>
                        <a:buSzPts val="996"/>
                        <a:buFont typeface="Noto Sans Symbols"/>
                        <a:buNone/>
                      </a:pPr>
                      <a:r>
                        <a:rPr lang="en-US" sz="996">
                          <a:solidFill>
                            <a:schemeClr val="dk1"/>
                          </a:solidFill>
                          <a:latin typeface="Arial"/>
                          <a:ea typeface="Arial"/>
                          <a:cs typeface="Arial"/>
                          <a:sym typeface="Arial"/>
                        </a:rPr>
                        <a:t>               N/A </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4"/>
                  </a:ext>
                </a:extLst>
              </a:tr>
              <a:tr h="494025">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Motivate and ensure the commitment of PHS and surge staff to COVID-19 response duties at points of entry</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ctr" rtl="0">
                        <a:spcBef>
                          <a:spcPts val="0"/>
                        </a:spcBef>
                        <a:spcAft>
                          <a:spcPts val="0"/>
                        </a:spcAft>
                        <a:buNone/>
                      </a:pPr>
                      <a:r>
                        <a:rPr lang="en-US" sz="1000" dirty="0">
                          <a:latin typeface="Arial"/>
                          <a:ea typeface="Arial"/>
                          <a:cs typeface="Arial"/>
                          <a:sym typeface="Arial"/>
                        </a:rPr>
                        <a:t>75%</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Conducted frequent advocacy, meetings, and training sessions to increase collaboration between personnel performing public health functions and security personnel at Air POE </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Trained security personnel at air POE on COVID-19 preventive measures</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ctr" rtl="0">
                        <a:spcBef>
                          <a:spcPts val="0"/>
                        </a:spcBef>
                        <a:spcAft>
                          <a:spcPts val="0"/>
                        </a:spcAft>
                        <a:buNone/>
                      </a:pPr>
                      <a:r>
                        <a:rPr lang="en-US" sz="1000" b="1">
                          <a:latin typeface="Arial"/>
                          <a:ea typeface="Arial"/>
                          <a:cs typeface="Arial"/>
                          <a:sym typeface="Arial"/>
                        </a:rPr>
                        <a:t>N/A</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5"/>
                  </a:ext>
                </a:extLst>
              </a:tr>
              <a:tr h="724975">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Engage surge capacity personnel for 6 months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ctr" rtl="0">
                        <a:spcBef>
                          <a:spcPts val="0"/>
                        </a:spcBef>
                        <a:spcAft>
                          <a:spcPts val="0"/>
                        </a:spcAft>
                        <a:buNone/>
                      </a:pPr>
                      <a:r>
                        <a:rPr lang="en-US" sz="1000" dirty="0">
                          <a:latin typeface="Arial"/>
                          <a:ea typeface="Arial"/>
                          <a:cs typeface="Arial"/>
                          <a:sym typeface="Arial"/>
                        </a:rPr>
                        <a:t>90%</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Advocated for payment of hazard allowance to PHS staff at POE</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Continuously advocated for prompt payment of Surge Staff stipends</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Held regular meetings to coordinate/drive implementation of PTF protocols and other adopted strategies at the POE</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Advocated for payment of Hazard Allowance to PHS staff at POE</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Commenced bimonthly meetings between PHS HQ and POE OICs nationwide</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Coordinated POE stakeholders through the NPHERC-POE secretariat</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ctr" rtl="0">
                        <a:spcBef>
                          <a:spcPts val="0"/>
                        </a:spcBef>
                        <a:spcAft>
                          <a:spcPts val="0"/>
                        </a:spcAft>
                        <a:buNone/>
                      </a:pPr>
                      <a:r>
                        <a:rPr lang="en-US" sz="1000" b="1">
                          <a:latin typeface="Arial"/>
                          <a:ea typeface="Arial"/>
                          <a:cs typeface="Arial"/>
                          <a:sym typeface="Arial"/>
                        </a:rPr>
                        <a:t> N/A</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6"/>
                  </a:ext>
                </a:extLst>
              </a:tr>
              <a:tr h="724975">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Provide access from POE to in-country diagnostic and treatment centres for COVID -19 </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ctr" rtl="0">
                        <a:spcBef>
                          <a:spcPts val="0"/>
                        </a:spcBef>
                        <a:spcAft>
                          <a:spcPts val="0"/>
                        </a:spcAft>
                        <a:buNone/>
                      </a:pPr>
                      <a:r>
                        <a:rPr lang="en-US" sz="1000" dirty="0">
                          <a:latin typeface="Arial"/>
                          <a:ea typeface="Arial"/>
                          <a:cs typeface="Arial"/>
                          <a:sym typeface="Arial"/>
                        </a:rPr>
                        <a:t>75%</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Linkages were established and arrangements made through which Officers-in-Charge of the POE and Evacuation Teams can evacuate suspected and confirmed cases</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N/A</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7"/>
                  </a:ext>
                </a:extLst>
              </a:tr>
              <a:tr h="180775">
                <a:tc gridSpan="8">
                  <a:txBody>
                    <a:bodyPr/>
                    <a:lstStyle/>
                    <a:p>
                      <a:pPr marL="0" marR="0" lvl="0" indent="0" algn="l" rtl="0">
                        <a:spcBef>
                          <a:spcPts val="0"/>
                        </a:spcBef>
                        <a:spcAft>
                          <a:spcPts val="0"/>
                        </a:spcAft>
                        <a:buNone/>
                      </a:pPr>
                      <a:r>
                        <a:rPr lang="en-US" sz="996" b="1" i="1">
                          <a:solidFill>
                            <a:schemeClr val="lt1"/>
                          </a:solidFill>
                          <a:latin typeface="Arial"/>
                          <a:ea typeface="Arial"/>
                          <a:cs typeface="Arial"/>
                          <a:sym typeface="Arial"/>
                        </a:rPr>
                        <a:t>Rating of Pillar Achievements in line with set targets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8"/>
                  </a:ext>
                </a:extLst>
              </a:tr>
              <a:tr h="325150">
                <a:tc>
                  <a:txBody>
                    <a:bodyPr/>
                    <a:lstStyle/>
                    <a:p>
                      <a:pPr marL="0" marR="0" lvl="0" indent="0" algn="l" rtl="0">
                        <a:spcBef>
                          <a:spcPts val="0"/>
                        </a:spcBef>
                        <a:spcAft>
                          <a:spcPts val="0"/>
                        </a:spcAft>
                        <a:buNone/>
                      </a:pPr>
                      <a:r>
                        <a:rPr lang="en-US" sz="996" b="1">
                          <a:solidFill>
                            <a:schemeClr val="lt1"/>
                          </a:solidFill>
                          <a:latin typeface="Arial"/>
                          <a:ea typeface="Arial"/>
                          <a:cs typeface="Arial"/>
                          <a:sym typeface="Arial"/>
                        </a:rPr>
                        <a:t>Indicators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2C8646"/>
                    </a:solidFill>
                  </a:tcPr>
                </a:tc>
                <a:tc gridSpan="2">
                  <a:txBody>
                    <a:bodyPr/>
                    <a:lstStyle/>
                    <a:p>
                      <a:pPr marL="0" marR="0" lvl="0" indent="0" algn="l" rtl="0">
                        <a:spcBef>
                          <a:spcPts val="0"/>
                        </a:spcBef>
                        <a:spcAft>
                          <a:spcPts val="0"/>
                        </a:spcAft>
                        <a:buNone/>
                      </a:pPr>
                      <a:r>
                        <a:rPr lang="en-US" sz="996" b="1">
                          <a:solidFill>
                            <a:schemeClr val="lt1"/>
                          </a:solidFill>
                          <a:latin typeface="Arial"/>
                          <a:ea typeface="Arial"/>
                          <a:cs typeface="Arial"/>
                          <a:sym typeface="Arial"/>
                        </a:rPr>
                        <a:t>Descriptions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2C8646"/>
                    </a:solidFill>
                  </a:tcPr>
                </a:tc>
                <a:tc hMerge="1">
                  <a:txBody>
                    <a:bodyPr/>
                    <a:lstStyle/>
                    <a:p>
                      <a:endParaRPr lang="en-US"/>
                    </a:p>
                  </a:txBody>
                  <a:tcPr/>
                </a:tc>
                <a:tc gridSpan="2">
                  <a:txBody>
                    <a:bodyPr/>
                    <a:lstStyle/>
                    <a:p>
                      <a:pPr marL="0" marR="0" lvl="0" indent="0" algn="l" rtl="0">
                        <a:spcBef>
                          <a:spcPts val="0"/>
                        </a:spcBef>
                        <a:spcAft>
                          <a:spcPts val="0"/>
                        </a:spcAft>
                        <a:buNone/>
                      </a:pPr>
                      <a:r>
                        <a:rPr lang="en-US" sz="996" b="1">
                          <a:solidFill>
                            <a:schemeClr val="lt1"/>
                          </a:solidFill>
                          <a:latin typeface="Arial"/>
                          <a:ea typeface="Arial"/>
                          <a:cs typeface="Arial"/>
                          <a:sym typeface="Arial"/>
                        </a:rPr>
                        <a:t>Set target value ( over 10 months)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2C8646"/>
                    </a:solidFill>
                  </a:tcPr>
                </a:tc>
                <a:tc hMerge="1">
                  <a:txBody>
                    <a:bodyPr/>
                    <a:lstStyle/>
                    <a:p>
                      <a:endParaRPr lang="en-US"/>
                    </a:p>
                  </a:txBody>
                  <a:tcPr/>
                </a:tc>
                <a:tc gridSpan="2">
                  <a:txBody>
                    <a:bodyPr/>
                    <a:lstStyle/>
                    <a:p>
                      <a:pPr marL="0" marR="0" lvl="0" indent="0" algn="l" rtl="0">
                        <a:spcBef>
                          <a:spcPts val="0"/>
                        </a:spcBef>
                        <a:spcAft>
                          <a:spcPts val="0"/>
                        </a:spcAft>
                        <a:buNone/>
                      </a:pPr>
                      <a:r>
                        <a:rPr lang="en-US" sz="996" b="1">
                          <a:solidFill>
                            <a:schemeClr val="lt1"/>
                          </a:solidFill>
                          <a:latin typeface="Arial"/>
                          <a:ea typeface="Arial"/>
                          <a:cs typeface="Arial"/>
                          <a:sym typeface="Arial"/>
                        </a:rPr>
                        <a:t>Actual</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2C8646"/>
                    </a:solidFill>
                  </a:tcPr>
                </a:tc>
                <a:tc hMerge="1">
                  <a:txBody>
                    <a:bodyPr/>
                    <a:lstStyle/>
                    <a:p>
                      <a:endParaRPr lang="en-US"/>
                    </a:p>
                  </a:txBody>
                  <a:tcPr/>
                </a:tc>
                <a:tc>
                  <a:txBody>
                    <a:bodyPr/>
                    <a:lstStyle/>
                    <a:p>
                      <a:pPr marL="0" marR="0" lvl="0" indent="0" algn="l" rtl="0">
                        <a:spcBef>
                          <a:spcPts val="0"/>
                        </a:spcBef>
                        <a:spcAft>
                          <a:spcPts val="0"/>
                        </a:spcAft>
                        <a:buNone/>
                      </a:pPr>
                      <a:r>
                        <a:rPr lang="en-US" sz="996" b="1">
                          <a:solidFill>
                            <a:schemeClr val="lt1"/>
                          </a:solidFill>
                          <a:latin typeface="Arial"/>
                          <a:ea typeface="Arial"/>
                          <a:cs typeface="Arial"/>
                          <a:sym typeface="Arial"/>
                        </a:rPr>
                        <a:t>Score (1=Below 2= Partially below, 3= Avg 4= Partially meets, 5= Exceeds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2C8646"/>
                    </a:solidFill>
                  </a:tcPr>
                </a:tc>
                <a:extLst>
                  <a:ext uri="{0D108BD9-81ED-4DB2-BD59-A6C34878D82A}">
                    <a16:rowId xmlns:a16="http://schemas.microsoft.com/office/drawing/2014/main" val="10009"/>
                  </a:ext>
                </a:extLst>
              </a:tr>
              <a:tr h="325150">
                <a:tc>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Number of travelers (Entry and Exit) screened for COVID-19</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Proportion of suspects/ill travelers further assessed </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Inter-state border screening: -</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15</a:t>
                      </a:r>
                      <a:r>
                        <a:rPr lang="en-US" sz="996" baseline="30000">
                          <a:solidFill>
                            <a:schemeClr val="dk1"/>
                          </a:solidFill>
                          <a:latin typeface="Arial"/>
                          <a:ea typeface="Arial"/>
                          <a:cs typeface="Arial"/>
                          <a:sym typeface="Arial"/>
                        </a:rPr>
                        <a:t>th</a:t>
                      </a:r>
                      <a:r>
                        <a:rPr lang="en-US" sz="996">
                          <a:solidFill>
                            <a:schemeClr val="dk1"/>
                          </a:solidFill>
                          <a:latin typeface="Arial"/>
                          <a:ea typeface="Arial"/>
                          <a:cs typeface="Arial"/>
                          <a:sym typeface="Arial"/>
                        </a:rPr>
                        <a:t> April – 12</a:t>
                      </a:r>
                      <a:r>
                        <a:rPr lang="en-US" sz="996" baseline="30000">
                          <a:solidFill>
                            <a:schemeClr val="dk1"/>
                          </a:solidFill>
                          <a:latin typeface="Arial"/>
                          <a:ea typeface="Arial"/>
                          <a:cs typeface="Arial"/>
                          <a:sym typeface="Arial"/>
                        </a:rPr>
                        <a:t>th</a:t>
                      </a:r>
                      <a:r>
                        <a:rPr lang="en-US" sz="996">
                          <a:solidFill>
                            <a:schemeClr val="dk1"/>
                          </a:solidFill>
                          <a:latin typeface="Arial"/>
                          <a:ea typeface="Arial"/>
                          <a:cs typeface="Arial"/>
                          <a:sym typeface="Arial"/>
                        </a:rPr>
                        <a:t> June, 2020</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 </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 </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Mandatory quarantine phase 1 –</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5</a:t>
                      </a:r>
                      <a:r>
                        <a:rPr lang="en-US" sz="996" baseline="30000">
                          <a:solidFill>
                            <a:schemeClr val="dk1"/>
                          </a:solidFill>
                          <a:latin typeface="Arial"/>
                          <a:ea typeface="Arial"/>
                          <a:cs typeface="Arial"/>
                          <a:sym typeface="Arial"/>
                        </a:rPr>
                        <a:t>th</a:t>
                      </a:r>
                      <a:r>
                        <a:rPr lang="en-US" sz="996">
                          <a:solidFill>
                            <a:schemeClr val="dk1"/>
                          </a:solidFill>
                          <a:latin typeface="Arial"/>
                          <a:ea typeface="Arial"/>
                          <a:cs typeface="Arial"/>
                          <a:sym typeface="Arial"/>
                        </a:rPr>
                        <a:t> May – 6</a:t>
                      </a:r>
                      <a:r>
                        <a:rPr lang="en-US" sz="996" baseline="30000">
                          <a:solidFill>
                            <a:schemeClr val="dk1"/>
                          </a:solidFill>
                          <a:latin typeface="Arial"/>
                          <a:ea typeface="Arial"/>
                          <a:cs typeface="Arial"/>
                          <a:sym typeface="Arial"/>
                        </a:rPr>
                        <a:t>th</a:t>
                      </a:r>
                      <a:r>
                        <a:rPr lang="en-US" sz="996">
                          <a:solidFill>
                            <a:schemeClr val="dk1"/>
                          </a:solidFill>
                          <a:latin typeface="Arial"/>
                          <a:ea typeface="Arial"/>
                          <a:cs typeface="Arial"/>
                          <a:sym typeface="Arial"/>
                        </a:rPr>
                        <a:t> June, 2020</a:t>
                      </a:r>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100% screening</a:t>
                      </a:r>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Quarantine all arriving passengers (100%)</a:t>
                      </a:r>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 Passengers:  </a:t>
                      </a:r>
                      <a:r>
                        <a:rPr lang="en-US" sz="996" b="1">
                          <a:solidFill>
                            <a:schemeClr val="dk1"/>
                          </a:solidFill>
                          <a:latin typeface="Arial"/>
                          <a:ea typeface="Arial"/>
                          <a:cs typeface="Arial"/>
                          <a:sym typeface="Arial"/>
                        </a:rPr>
                        <a:t>1,257,560</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-Conveyances: </a:t>
                      </a:r>
                      <a:r>
                        <a:rPr lang="en-US" sz="996" b="1">
                          <a:solidFill>
                            <a:schemeClr val="dk1"/>
                          </a:solidFill>
                          <a:latin typeface="Arial"/>
                          <a:ea typeface="Arial"/>
                          <a:cs typeface="Arial"/>
                          <a:sym typeface="Arial"/>
                        </a:rPr>
                        <a:t>744378</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b="1">
                          <a:solidFill>
                            <a:schemeClr val="dk1"/>
                          </a:solidFill>
                          <a:latin typeface="Arial"/>
                          <a:ea typeface="Arial"/>
                          <a:cs typeface="Arial"/>
                          <a:sym typeface="Arial"/>
                        </a:rPr>
                        <a:t> </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 </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-Passengers:  </a:t>
                      </a:r>
                      <a:r>
                        <a:rPr lang="en-US" sz="996" b="1">
                          <a:solidFill>
                            <a:schemeClr val="dk1"/>
                          </a:solidFill>
                          <a:latin typeface="Arial"/>
                          <a:ea typeface="Arial"/>
                          <a:cs typeface="Arial"/>
                          <a:sym typeface="Arial"/>
                        </a:rPr>
                        <a:t>1647</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-Tested: </a:t>
                      </a:r>
                      <a:r>
                        <a:rPr lang="en-US" sz="996" b="1">
                          <a:solidFill>
                            <a:schemeClr val="dk1"/>
                          </a:solidFill>
                          <a:latin typeface="Arial"/>
                          <a:ea typeface="Arial"/>
                          <a:cs typeface="Arial"/>
                          <a:sym typeface="Arial"/>
                        </a:rPr>
                        <a:t>1640</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b="1">
                          <a:solidFill>
                            <a:schemeClr val="dk1"/>
                          </a:solidFill>
                          <a:latin typeface="Arial"/>
                          <a:ea typeface="Arial"/>
                          <a:cs typeface="Arial"/>
                          <a:sym typeface="Arial"/>
                        </a:rPr>
                        <a:t>- </a:t>
                      </a:r>
                      <a:r>
                        <a:rPr lang="en-US" sz="996">
                          <a:solidFill>
                            <a:schemeClr val="dk1"/>
                          </a:solidFill>
                          <a:latin typeface="Arial"/>
                          <a:ea typeface="Arial"/>
                          <a:cs typeface="Arial"/>
                          <a:sym typeface="Arial"/>
                        </a:rPr>
                        <a:t>Positive:</a:t>
                      </a:r>
                      <a:r>
                        <a:rPr lang="en-US" sz="996" b="1">
                          <a:solidFill>
                            <a:schemeClr val="dk1"/>
                          </a:solidFill>
                          <a:latin typeface="Arial"/>
                          <a:ea typeface="Arial"/>
                          <a:cs typeface="Arial"/>
                          <a:sym typeface="Arial"/>
                        </a:rPr>
                        <a:t> 155</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b="1">
                          <a:solidFill>
                            <a:schemeClr val="dk1"/>
                          </a:solidFill>
                          <a:latin typeface="Arial"/>
                          <a:ea typeface="Arial"/>
                          <a:cs typeface="Arial"/>
                          <a:sym typeface="Arial"/>
                        </a:rPr>
                        <a:t>- </a:t>
                      </a:r>
                      <a:r>
                        <a:rPr lang="en-US" sz="996">
                          <a:solidFill>
                            <a:schemeClr val="dk1"/>
                          </a:solidFill>
                          <a:latin typeface="Arial"/>
                          <a:ea typeface="Arial"/>
                          <a:cs typeface="Arial"/>
                          <a:sym typeface="Arial"/>
                        </a:rPr>
                        <a:t>Positivity rate: </a:t>
                      </a:r>
                      <a:r>
                        <a:rPr lang="en-US" sz="996" b="1">
                          <a:solidFill>
                            <a:schemeClr val="dk1"/>
                          </a:solidFill>
                          <a:latin typeface="Arial"/>
                          <a:ea typeface="Arial"/>
                          <a:cs typeface="Arial"/>
                          <a:sym typeface="Arial"/>
                        </a:rPr>
                        <a:t>9%</a:t>
                      </a: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a:txBody>
                    <a:bodyPr/>
                    <a:lstStyle/>
                    <a:p>
                      <a:pPr marL="0" marR="0" lvl="0" indent="0" algn="l" rtl="0">
                        <a:spcBef>
                          <a:spcPts val="0"/>
                        </a:spcBef>
                        <a:spcAft>
                          <a:spcPts val="0"/>
                        </a:spcAft>
                        <a:buNone/>
                      </a:pPr>
                      <a:r>
                        <a:rPr lang="en-US" sz="996" dirty="0">
                          <a:solidFill>
                            <a:schemeClr val="dk1"/>
                          </a:solidFill>
                          <a:latin typeface="Arial"/>
                          <a:ea typeface="Arial"/>
                          <a:cs typeface="Arial"/>
                          <a:sym typeface="Arial"/>
                        </a:rPr>
                        <a:t>3</a:t>
                      </a:r>
                      <a:endParaRPr dirty="0"/>
                    </a:p>
                    <a:p>
                      <a:pPr marL="0" marR="0" lvl="0" indent="0" algn="l" rtl="0">
                        <a:spcBef>
                          <a:spcPts val="0"/>
                        </a:spcBef>
                        <a:spcAft>
                          <a:spcPts val="0"/>
                        </a:spcAft>
                        <a:buNone/>
                      </a:pPr>
                      <a:endParaRPr sz="996" dirty="0">
                        <a:solidFill>
                          <a:schemeClr val="dk1"/>
                        </a:solidFill>
                        <a:latin typeface="Arial"/>
                        <a:ea typeface="Arial"/>
                        <a:cs typeface="Arial"/>
                        <a:sym typeface="Arial"/>
                      </a:endParaRPr>
                    </a:p>
                    <a:p>
                      <a:pPr marL="0" marR="0" lvl="0" indent="0" algn="l" rtl="0">
                        <a:spcBef>
                          <a:spcPts val="0"/>
                        </a:spcBef>
                        <a:spcAft>
                          <a:spcPts val="0"/>
                        </a:spcAft>
                        <a:buNone/>
                      </a:pPr>
                      <a:endParaRPr sz="996" dirty="0">
                        <a:solidFill>
                          <a:schemeClr val="dk1"/>
                        </a:solidFill>
                        <a:latin typeface="Arial"/>
                        <a:ea typeface="Arial"/>
                        <a:cs typeface="Arial"/>
                        <a:sym typeface="Arial"/>
                      </a:endParaRPr>
                    </a:p>
                    <a:p>
                      <a:pPr marL="0" marR="0" lvl="0" indent="0" algn="l" rtl="0">
                        <a:spcBef>
                          <a:spcPts val="0"/>
                        </a:spcBef>
                        <a:spcAft>
                          <a:spcPts val="0"/>
                        </a:spcAft>
                        <a:buNone/>
                      </a:pPr>
                      <a:endParaRPr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 </a:t>
                      </a:r>
                      <a:endParaRPr dirty="0"/>
                    </a:p>
                    <a:p>
                      <a:pPr marL="0" marR="0" lvl="0" indent="0" algn="l" rtl="0">
                        <a:spcBef>
                          <a:spcPts val="0"/>
                        </a:spcBef>
                        <a:spcAft>
                          <a:spcPts val="0"/>
                        </a:spcAft>
                        <a:buNone/>
                      </a:pPr>
                      <a:r>
                        <a:rPr lang="en-US" sz="996" dirty="0">
                          <a:solidFill>
                            <a:schemeClr val="dk1"/>
                          </a:solidFill>
                          <a:latin typeface="Arial"/>
                          <a:ea typeface="Arial"/>
                          <a:cs typeface="Arial"/>
                          <a:sym typeface="Arial"/>
                        </a:rPr>
                        <a:t>3</a:t>
                      </a:r>
                      <a:endParaRPr dirty="0"/>
                    </a:p>
                    <a:p>
                      <a:pPr marL="0" marR="0" lvl="0" indent="0" algn="l" rtl="0">
                        <a:spcBef>
                          <a:spcPts val="0"/>
                        </a:spcBef>
                        <a:spcAft>
                          <a:spcPts val="0"/>
                        </a:spcAft>
                        <a:buNone/>
                      </a:pPr>
                      <a:endParaRPr sz="996" dirty="0">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bl>
          </a:graphicData>
        </a:graphic>
      </p:graphicFrame>
      <p:sp>
        <p:nvSpPr>
          <p:cNvPr id="4978" name="Google Shape;4978;p13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Shape 4983"/>
        <p:cNvGrpSpPr/>
        <p:nvPr/>
      </p:nvGrpSpPr>
      <p:grpSpPr>
        <a:xfrm>
          <a:off x="0" y="0"/>
          <a:ext cx="0" cy="0"/>
          <a:chOff x="0" y="0"/>
          <a:chExt cx="0" cy="0"/>
        </a:xfrm>
      </p:grpSpPr>
      <p:sp>
        <p:nvSpPr>
          <p:cNvPr id="4984" name="Google Shape;4984;p13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132</a:t>
            </a:fld>
            <a:endParaRPr sz="500" b="0" i="0" u="none" strike="noStrike" cap="none">
              <a:solidFill>
                <a:srgbClr val="161616"/>
              </a:solidFill>
              <a:latin typeface="Arial"/>
              <a:ea typeface="Arial"/>
              <a:cs typeface="Arial"/>
              <a:sym typeface="Arial"/>
            </a:endParaRPr>
          </a:p>
        </p:txBody>
      </p:sp>
      <p:grpSp>
        <p:nvGrpSpPr>
          <p:cNvPr id="4985" name="Google Shape;4985;p134"/>
          <p:cNvGrpSpPr/>
          <p:nvPr/>
        </p:nvGrpSpPr>
        <p:grpSpPr>
          <a:xfrm>
            <a:off x="0" y="0"/>
            <a:ext cx="7589838" cy="1343607"/>
            <a:chOff x="0" y="0"/>
            <a:chExt cx="7589838" cy="1343607"/>
          </a:xfrm>
        </p:grpSpPr>
        <p:pic>
          <p:nvPicPr>
            <p:cNvPr id="4986" name="Google Shape;4986;p13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987" name="Google Shape;4987;p13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988" name="Google Shape;4988;p13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989" name="Google Shape;4989;p13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990" name="Google Shape;4990;p134"/>
          <p:cNvGrpSpPr/>
          <p:nvPr/>
        </p:nvGrpSpPr>
        <p:grpSpPr>
          <a:xfrm>
            <a:off x="1269075" y="3380795"/>
            <a:ext cx="0" cy="0"/>
            <a:chOff x="1269075" y="3380795"/>
            <a:chExt cx="0" cy="0"/>
          </a:xfrm>
        </p:grpSpPr>
        <p:cxnSp>
          <p:nvCxnSpPr>
            <p:cNvPr id="4991" name="Google Shape;4991;p134"/>
            <p:cNvCxnSpPr/>
            <p:nvPr/>
          </p:nvCxnSpPr>
          <p:spPr>
            <a:xfrm>
              <a:off x="1269075" y="3380795"/>
              <a:ext cx="0" cy="0"/>
            </a:xfrm>
            <a:prstGeom prst="straightConnector1">
              <a:avLst/>
            </a:prstGeom>
            <a:noFill/>
            <a:ln>
              <a:noFill/>
            </a:ln>
          </p:spPr>
        </p:cxnSp>
        <p:cxnSp>
          <p:nvCxnSpPr>
            <p:cNvPr id="4992" name="Google Shape;4992;p134"/>
            <p:cNvCxnSpPr/>
            <p:nvPr/>
          </p:nvCxnSpPr>
          <p:spPr>
            <a:xfrm>
              <a:off x="1269075" y="3380795"/>
              <a:ext cx="0" cy="0"/>
            </a:xfrm>
            <a:prstGeom prst="straightConnector1">
              <a:avLst/>
            </a:prstGeom>
            <a:noFill/>
            <a:ln>
              <a:noFill/>
            </a:ln>
          </p:spPr>
        </p:cxnSp>
      </p:grpSp>
      <p:sp>
        <p:nvSpPr>
          <p:cNvPr id="4993" name="Google Shape;4993;p13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994" name="Google Shape;4994;p134"/>
          <p:cNvGraphicFramePr/>
          <p:nvPr/>
        </p:nvGraphicFramePr>
        <p:xfrm>
          <a:off x="365304" y="1493205"/>
          <a:ext cx="6948825" cy="8502650"/>
        </p:xfrm>
        <a:graphic>
          <a:graphicData uri="http://schemas.openxmlformats.org/drawingml/2006/table">
            <a:tbl>
              <a:tblPr>
                <a:noFill/>
                <a:tableStyleId>{B3EC8D35-0D6E-4B20-94FA-5F872F7BABA5}</a:tableStyleId>
              </a:tblPr>
              <a:tblGrid>
                <a:gridCol w="1704125">
                  <a:extLst>
                    <a:ext uri="{9D8B030D-6E8A-4147-A177-3AD203B41FA5}">
                      <a16:colId xmlns:a16="http://schemas.microsoft.com/office/drawing/2014/main" val="20000"/>
                    </a:ext>
                  </a:extLst>
                </a:gridCol>
                <a:gridCol w="1700475">
                  <a:extLst>
                    <a:ext uri="{9D8B030D-6E8A-4147-A177-3AD203B41FA5}">
                      <a16:colId xmlns:a16="http://schemas.microsoft.com/office/drawing/2014/main" val="20001"/>
                    </a:ext>
                  </a:extLst>
                </a:gridCol>
                <a:gridCol w="1299400">
                  <a:extLst>
                    <a:ext uri="{9D8B030D-6E8A-4147-A177-3AD203B41FA5}">
                      <a16:colId xmlns:a16="http://schemas.microsoft.com/office/drawing/2014/main" val="20002"/>
                    </a:ext>
                  </a:extLst>
                </a:gridCol>
                <a:gridCol w="1090875">
                  <a:extLst>
                    <a:ext uri="{9D8B030D-6E8A-4147-A177-3AD203B41FA5}">
                      <a16:colId xmlns:a16="http://schemas.microsoft.com/office/drawing/2014/main" val="20003"/>
                    </a:ext>
                  </a:extLst>
                </a:gridCol>
                <a:gridCol w="1153950">
                  <a:extLst>
                    <a:ext uri="{9D8B030D-6E8A-4147-A177-3AD203B41FA5}">
                      <a16:colId xmlns:a16="http://schemas.microsoft.com/office/drawing/2014/main" val="20004"/>
                    </a:ext>
                  </a:extLst>
                </a:gridCol>
              </a:tblGrid>
              <a:tr h="759700">
                <a:tc>
                  <a:txBody>
                    <a:bodyPr/>
                    <a:lstStyle/>
                    <a:p>
                      <a:pPr marL="0" marR="0" lvl="0" indent="0" algn="ctr" rtl="0">
                        <a:spcBef>
                          <a:spcPts val="0"/>
                        </a:spcBef>
                        <a:spcAft>
                          <a:spcPts val="0"/>
                        </a:spcAft>
                        <a:buNone/>
                      </a:pPr>
                      <a:r>
                        <a:rPr lang="en-US" sz="1000" b="1">
                          <a:solidFill>
                            <a:schemeClr val="lt1"/>
                          </a:solidFill>
                          <a:latin typeface="Arial"/>
                          <a:ea typeface="Arial"/>
                          <a:cs typeface="Arial"/>
                          <a:sym typeface="Arial"/>
                        </a:rPr>
                        <a:t> </a:t>
                      </a:r>
                      <a:endParaRPr sz="1000">
                        <a:solidFill>
                          <a:schemeClr val="lt1"/>
                        </a:solidFill>
                        <a:latin typeface="Arial"/>
                        <a:ea typeface="Arial"/>
                        <a:cs typeface="Arial"/>
                        <a:sym typeface="Arial"/>
                      </a:endParaRPr>
                    </a:p>
                    <a:p>
                      <a:pPr marL="0" marR="0" lvl="0" indent="0" algn="ctr" rtl="0">
                        <a:spcBef>
                          <a:spcPts val="600"/>
                        </a:spcBef>
                        <a:spcAft>
                          <a:spcPts val="0"/>
                        </a:spcAft>
                        <a:buNone/>
                      </a:pPr>
                      <a:r>
                        <a:rPr lang="en-US" sz="1000" b="1">
                          <a:solidFill>
                            <a:schemeClr val="lt1"/>
                          </a:solidFill>
                          <a:latin typeface="Arial"/>
                          <a:ea typeface="Arial"/>
                          <a:cs typeface="Arial"/>
                          <a:sym typeface="Arial"/>
                        </a:rPr>
                        <a:t>Indicators</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chemeClr val="lt1"/>
                          </a:solidFill>
                          <a:latin typeface="Arial"/>
                          <a:ea typeface="Arial"/>
                          <a:cs typeface="Arial"/>
                          <a:sym typeface="Arial"/>
                        </a:rPr>
                        <a:t> </a:t>
                      </a:r>
                      <a:endParaRPr sz="1000">
                        <a:solidFill>
                          <a:schemeClr val="lt1"/>
                        </a:solidFill>
                        <a:latin typeface="Arial"/>
                        <a:ea typeface="Arial"/>
                        <a:cs typeface="Arial"/>
                        <a:sym typeface="Arial"/>
                      </a:endParaRPr>
                    </a:p>
                    <a:p>
                      <a:pPr marL="0" marR="0" lvl="0" indent="0" algn="ctr" rtl="0">
                        <a:spcBef>
                          <a:spcPts val="600"/>
                        </a:spcBef>
                        <a:spcAft>
                          <a:spcPts val="0"/>
                        </a:spcAft>
                        <a:buNone/>
                      </a:pPr>
                      <a:r>
                        <a:rPr lang="en-US" sz="1000" b="1">
                          <a:solidFill>
                            <a:schemeClr val="lt1"/>
                          </a:solidFill>
                          <a:latin typeface="Arial"/>
                          <a:ea typeface="Arial"/>
                          <a:cs typeface="Arial"/>
                          <a:sym typeface="Arial"/>
                        </a:rPr>
                        <a:t>Description</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chemeClr val="lt1"/>
                          </a:solidFill>
                          <a:latin typeface="Arial"/>
                          <a:ea typeface="Arial"/>
                          <a:cs typeface="Arial"/>
                          <a:sym typeface="Arial"/>
                        </a:rPr>
                        <a:t>Set Target Value (over 10 months)</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chemeClr val="lt1"/>
                          </a:solidFill>
                          <a:latin typeface="Arial"/>
                          <a:ea typeface="Arial"/>
                          <a:cs typeface="Arial"/>
                          <a:sym typeface="Arial"/>
                        </a:rPr>
                        <a:t> </a:t>
                      </a:r>
                      <a:endParaRPr sz="1000">
                        <a:solidFill>
                          <a:schemeClr val="lt1"/>
                        </a:solidFill>
                        <a:latin typeface="Arial"/>
                        <a:ea typeface="Arial"/>
                        <a:cs typeface="Arial"/>
                        <a:sym typeface="Arial"/>
                      </a:endParaRPr>
                    </a:p>
                    <a:p>
                      <a:pPr marL="0" marR="0" lvl="0" indent="0" algn="ctr" rtl="0">
                        <a:spcBef>
                          <a:spcPts val="600"/>
                        </a:spcBef>
                        <a:spcAft>
                          <a:spcPts val="0"/>
                        </a:spcAft>
                        <a:buNone/>
                      </a:pPr>
                      <a:r>
                        <a:rPr lang="en-US" sz="1000" b="1">
                          <a:solidFill>
                            <a:schemeClr val="lt1"/>
                          </a:solidFill>
                          <a:latin typeface="Arial"/>
                          <a:ea typeface="Arial"/>
                          <a:cs typeface="Arial"/>
                          <a:sym typeface="Arial"/>
                        </a:rPr>
                        <a:t>Actual</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solidFill>
                      <a:srgbClr val="008751"/>
                    </a:solidFill>
                  </a:tcPr>
                </a:tc>
                <a:tc>
                  <a:txBody>
                    <a:bodyPr/>
                    <a:lstStyle/>
                    <a:p>
                      <a:pPr marL="0" marR="0" lvl="0" indent="0" algn="ctr" rtl="0">
                        <a:spcBef>
                          <a:spcPts val="0"/>
                        </a:spcBef>
                        <a:spcAft>
                          <a:spcPts val="0"/>
                        </a:spcAft>
                        <a:buNone/>
                      </a:pPr>
                      <a:r>
                        <a:rPr lang="en-US" sz="1000" b="1" i="1">
                          <a:solidFill>
                            <a:schemeClr val="lt1"/>
                          </a:solidFill>
                          <a:latin typeface="Arial"/>
                          <a:ea typeface="Arial"/>
                          <a:cs typeface="Arial"/>
                          <a:sym typeface="Arial"/>
                        </a:rPr>
                        <a:t>Score (1 = Below 2 = Partially below, 3 = Avg, 4 = Partially meets, 5 = Exceeds)</a:t>
                      </a:r>
                      <a:endParaRPr sz="1000">
                        <a:solidFill>
                          <a:schemeClr val="lt1"/>
                        </a:solidFill>
                        <a:latin typeface="Arial"/>
                        <a:ea typeface="Arial"/>
                        <a:cs typeface="Arial"/>
                        <a:sym typeface="Arial"/>
                      </a:endParaRPr>
                    </a:p>
                  </a:txBody>
                  <a:tcPr marL="68575" marR="68575" marT="0" marB="0">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251400">
                <a:tc>
                  <a:txBody>
                    <a:bodyPr/>
                    <a:lstStyle/>
                    <a:p>
                      <a:pPr marL="0" marR="0" lvl="0" indent="0" algn="l" rtl="0">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171450" marR="0" lvl="0" indent="-171450" algn="l" rtl="0">
                        <a:spcBef>
                          <a:spcPts val="0"/>
                        </a:spcBef>
                        <a:spcAft>
                          <a:spcPts val="0"/>
                        </a:spcAft>
                        <a:buClr>
                          <a:schemeClr val="dk1"/>
                        </a:buClr>
                        <a:buSzPts val="1000"/>
                        <a:buFont typeface="Noto Sans Symbols"/>
                        <a:buChar char="▪"/>
                      </a:pPr>
                      <a:r>
                        <a:rPr lang="en-US" sz="1000">
                          <a:solidFill>
                            <a:schemeClr val="dk1"/>
                          </a:solidFill>
                          <a:latin typeface="Arial"/>
                          <a:ea typeface="Arial"/>
                          <a:cs typeface="Arial"/>
                          <a:sym typeface="Arial"/>
                        </a:rPr>
                        <a:t>Proportion of suspect/ill travelers successfully transferred to designated treatment centre</a:t>
                      </a:r>
                      <a:endParaRPr/>
                    </a:p>
                    <a:p>
                      <a:pPr marL="171450" marR="0" lvl="0" indent="-107950" algn="l" rtl="0">
                        <a:spcBef>
                          <a:spcPts val="0"/>
                        </a:spcBef>
                        <a:spcAft>
                          <a:spcPts val="0"/>
                        </a:spcAft>
                        <a:buClr>
                          <a:schemeClr val="dk1"/>
                        </a:buClr>
                        <a:buSzPts val="1000"/>
                        <a:buFont typeface="Noto Sans Symbols"/>
                        <a:buNone/>
                      </a:pPr>
                      <a:endParaRPr sz="1000">
                        <a:solidFill>
                          <a:schemeClr val="dk1"/>
                        </a:solidFill>
                        <a:latin typeface="Arial"/>
                        <a:ea typeface="Arial"/>
                        <a:cs typeface="Arial"/>
                        <a:sym typeface="Arial"/>
                      </a:endParaRPr>
                    </a:p>
                    <a:p>
                      <a:pPr marL="171450" marR="0" lvl="0" indent="-107950" algn="l" rtl="0">
                        <a:spcBef>
                          <a:spcPts val="0"/>
                        </a:spcBef>
                        <a:spcAft>
                          <a:spcPts val="0"/>
                        </a:spcAft>
                        <a:buClr>
                          <a:schemeClr val="dk1"/>
                        </a:buClr>
                        <a:buSzPts val="1000"/>
                        <a:buFont typeface="Noto Sans Symbols"/>
                        <a:buNone/>
                      </a:pPr>
                      <a:endParaRPr sz="100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1000"/>
                        <a:buFont typeface="Noto Sans Symbols"/>
                        <a:buChar char="▪"/>
                      </a:pPr>
                      <a:r>
                        <a:rPr lang="en-US" sz="1000">
                          <a:solidFill>
                            <a:schemeClr val="dk1"/>
                          </a:solidFill>
                          <a:latin typeface="Arial"/>
                          <a:ea typeface="Arial"/>
                          <a:cs typeface="Arial"/>
                          <a:sym typeface="Arial"/>
                        </a:rPr>
                        <a:t>Number of passengers screened, with Negative PCR results </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Mandatory quarantine phase 2 –</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8</a:t>
                      </a:r>
                      <a:r>
                        <a:rPr lang="en-US" sz="996" baseline="30000">
                          <a:solidFill>
                            <a:schemeClr val="dk1"/>
                          </a:solidFill>
                          <a:latin typeface="Arial"/>
                          <a:ea typeface="Arial"/>
                          <a:cs typeface="Arial"/>
                          <a:sym typeface="Arial"/>
                        </a:rPr>
                        <a:t>th</a:t>
                      </a:r>
                      <a:r>
                        <a:rPr lang="en-US" sz="996">
                          <a:solidFill>
                            <a:schemeClr val="dk1"/>
                          </a:solidFill>
                          <a:latin typeface="Arial"/>
                          <a:ea typeface="Arial"/>
                          <a:cs typeface="Arial"/>
                          <a:sym typeface="Arial"/>
                        </a:rPr>
                        <a:t> June – 22</a:t>
                      </a:r>
                      <a:r>
                        <a:rPr lang="en-US" sz="996" baseline="30000">
                          <a:solidFill>
                            <a:schemeClr val="dk1"/>
                          </a:solidFill>
                          <a:latin typeface="Arial"/>
                          <a:ea typeface="Arial"/>
                          <a:cs typeface="Arial"/>
                          <a:sym typeface="Arial"/>
                        </a:rPr>
                        <a:t>nd</a:t>
                      </a:r>
                      <a:r>
                        <a:rPr lang="en-US" sz="996">
                          <a:solidFill>
                            <a:schemeClr val="dk1"/>
                          </a:solidFill>
                          <a:latin typeface="Arial"/>
                          <a:ea typeface="Arial"/>
                          <a:cs typeface="Arial"/>
                          <a:sym typeface="Arial"/>
                        </a:rPr>
                        <a:t> August, 2020</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 </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 </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5</a:t>
                      </a:r>
                      <a:r>
                        <a:rPr lang="en-US" sz="996" baseline="30000">
                          <a:solidFill>
                            <a:schemeClr val="dk1"/>
                          </a:solidFill>
                          <a:latin typeface="Arial"/>
                          <a:ea typeface="Arial"/>
                          <a:cs typeface="Arial"/>
                          <a:sym typeface="Arial"/>
                        </a:rPr>
                        <a:t>th</a:t>
                      </a:r>
                      <a:r>
                        <a:rPr lang="en-US" sz="996">
                          <a:solidFill>
                            <a:schemeClr val="dk1"/>
                          </a:solidFill>
                          <a:latin typeface="Arial"/>
                          <a:ea typeface="Arial"/>
                          <a:cs typeface="Arial"/>
                          <a:sym typeface="Arial"/>
                        </a:rPr>
                        <a:t> September 2020 to date –</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l" rtl="0">
                        <a:spcBef>
                          <a:spcPts val="0"/>
                        </a:spcBef>
                        <a:spcAft>
                          <a:spcPts val="0"/>
                        </a:spcAft>
                        <a:buNone/>
                      </a:pPr>
                      <a:r>
                        <a:rPr lang="en-US" sz="1000">
                          <a:latin typeface="Arial"/>
                          <a:ea typeface="Arial"/>
                          <a:cs typeface="Arial"/>
                          <a:sym typeface="Arial"/>
                        </a:rPr>
                        <a:t> </a:t>
                      </a:r>
                      <a:r>
                        <a:rPr lang="en-US" sz="996">
                          <a:solidFill>
                            <a:schemeClr val="dk1"/>
                          </a:solidFill>
                          <a:latin typeface="Arial"/>
                          <a:ea typeface="Arial"/>
                          <a:cs typeface="Arial"/>
                          <a:sym typeface="Arial"/>
                        </a:rPr>
                        <a:t>Transfer all detected ill travelers</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Screen all passengers with Negative PCR results</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ctr" rtl="0">
                        <a:spcBef>
                          <a:spcPts val="0"/>
                        </a:spcBef>
                        <a:spcAft>
                          <a:spcPts val="0"/>
                        </a:spcAft>
                        <a:buNone/>
                      </a:pPr>
                      <a:r>
                        <a:rPr lang="en-US" sz="996">
                          <a:solidFill>
                            <a:schemeClr val="dk1"/>
                          </a:solidFill>
                          <a:latin typeface="Arial"/>
                          <a:ea typeface="Arial"/>
                          <a:cs typeface="Arial"/>
                          <a:sym typeface="Arial"/>
                        </a:rPr>
                        <a:t>Passengers:  </a:t>
                      </a:r>
                      <a:r>
                        <a:rPr lang="en-US" sz="996" b="1">
                          <a:solidFill>
                            <a:schemeClr val="dk1"/>
                          </a:solidFill>
                          <a:latin typeface="Arial"/>
                          <a:ea typeface="Arial"/>
                          <a:cs typeface="Arial"/>
                          <a:sym typeface="Arial"/>
                        </a:rPr>
                        <a:t>20508</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-Tested: </a:t>
                      </a:r>
                      <a:r>
                        <a:rPr lang="en-US" sz="996" b="1">
                          <a:solidFill>
                            <a:schemeClr val="dk1"/>
                          </a:solidFill>
                          <a:latin typeface="Arial"/>
                          <a:ea typeface="Arial"/>
                          <a:cs typeface="Arial"/>
                          <a:sym typeface="Arial"/>
                        </a:rPr>
                        <a:t>16718</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b="1">
                          <a:solidFill>
                            <a:schemeClr val="dk1"/>
                          </a:solidFill>
                          <a:latin typeface="Arial"/>
                          <a:ea typeface="Arial"/>
                          <a:cs typeface="Arial"/>
                          <a:sym typeface="Arial"/>
                        </a:rPr>
                        <a:t>- </a:t>
                      </a:r>
                      <a:r>
                        <a:rPr lang="en-US" sz="996">
                          <a:solidFill>
                            <a:schemeClr val="dk1"/>
                          </a:solidFill>
                          <a:latin typeface="Arial"/>
                          <a:ea typeface="Arial"/>
                          <a:cs typeface="Arial"/>
                          <a:sym typeface="Arial"/>
                        </a:rPr>
                        <a:t>Positive:</a:t>
                      </a:r>
                      <a:r>
                        <a:rPr lang="en-US" sz="996" b="1">
                          <a:solidFill>
                            <a:schemeClr val="dk1"/>
                          </a:solidFill>
                          <a:latin typeface="Arial"/>
                          <a:ea typeface="Arial"/>
                          <a:cs typeface="Arial"/>
                          <a:sym typeface="Arial"/>
                        </a:rPr>
                        <a:t> 683</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b="1">
                          <a:solidFill>
                            <a:schemeClr val="dk1"/>
                          </a:solidFill>
                          <a:latin typeface="Arial"/>
                          <a:ea typeface="Arial"/>
                          <a:cs typeface="Arial"/>
                          <a:sym typeface="Arial"/>
                        </a:rPr>
                        <a:t>- </a:t>
                      </a:r>
                      <a:r>
                        <a:rPr lang="en-US" sz="996">
                          <a:solidFill>
                            <a:schemeClr val="dk1"/>
                          </a:solidFill>
                          <a:latin typeface="Arial"/>
                          <a:ea typeface="Arial"/>
                          <a:cs typeface="Arial"/>
                          <a:sym typeface="Arial"/>
                        </a:rPr>
                        <a:t>Positivity rate: </a:t>
                      </a:r>
                      <a:r>
                        <a:rPr lang="en-US" sz="996" b="1">
                          <a:solidFill>
                            <a:schemeClr val="dk1"/>
                          </a:solidFill>
                          <a:latin typeface="Arial"/>
                          <a:ea typeface="Arial"/>
                          <a:cs typeface="Arial"/>
                          <a:sym typeface="Arial"/>
                        </a:rPr>
                        <a:t>4%</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 </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 Conveyances: </a:t>
                      </a:r>
                      <a:r>
                        <a:rPr lang="en-US" sz="996" b="1">
                          <a:solidFill>
                            <a:schemeClr val="dk1"/>
                          </a:solidFill>
                          <a:latin typeface="Arial"/>
                          <a:ea typeface="Arial"/>
                          <a:cs typeface="Arial"/>
                          <a:sym typeface="Arial"/>
                        </a:rPr>
                        <a:t>820</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 Passengers screened: </a:t>
                      </a:r>
                      <a:r>
                        <a:rPr lang="en-US" sz="996" b="1">
                          <a:solidFill>
                            <a:schemeClr val="dk1"/>
                          </a:solidFill>
                          <a:latin typeface="Arial"/>
                          <a:ea typeface="Arial"/>
                          <a:cs typeface="Arial"/>
                          <a:sym typeface="Arial"/>
                        </a:rPr>
                        <a:t>88658</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-Tested: </a:t>
                      </a:r>
                      <a:endParaRPr/>
                    </a:p>
                    <a:p>
                      <a:pPr marL="0" marR="0" lvl="0" indent="0" algn="l" rtl="0">
                        <a:spcBef>
                          <a:spcPts val="0"/>
                        </a:spcBef>
                        <a:spcAft>
                          <a:spcPts val="0"/>
                        </a:spcAft>
                        <a:buNone/>
                      </a:pPr>
                      <a:r>
                        <a:rPr lang="en-US" sz="996" b="1">
                          <a:solidFill>
                            <a:schemeClr val="dk1"/>
                          </a:solidFill>
                          <a:latin typeface="Arial"/>
                          <a:ea typeface="Arial"/>
                          <a:cs typeface="Arial"/>
                          <a:sym typeface="Arial"/>
                        </a:rPr>
                        <a:t>- </a:t>
                      </a:r>
                      <a:r>
                        <a:rPr lang="en-US" sz="996">
                          <a:solidFill>
                            <a:schemeClr val="dk1"/>
                          </a:solidFill>
                          <a:latin typeface="Arial"/>
                          <a:ea typeface="Arial"/>
                          <a:cs typeface="Arial"/>
                          <a:sym typeface="Arial"/>
                        </a:rPr>
                        <a:t>Positive:</a:t>
                      </a:r>
                      <a:r>
                        <a:rPr lang="en-US" sz="996" b="1">
                          <a:solidFill>
                            <a:schemeClr val="dk1"/>
                          </a:solidFill>
                          <a:latin typeface="Arial"/>
                          <a:ea typeface="Arial"/>
                          <a:cs typeface="Arial"/>
                          <a:sym typeface="Arial"/>
                        </a:rPr>
                        <a:t> 93</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b="1">
                          <a:solidFill>
                            <a:schemeClr val="dk1"/>
                          </a:solidFill>
                          <a:latin typeface="Arial"/>
                          <a:ea typeface="Arial"/>
                          <a:cs typeface="Arial"/>
                          <a:sym typeface="Arial"/>
                        </a:rPr>
                        <a:t>- </a:t>
                      </a:r>
                      <a:r>
                        <a:rPr lang="en-US" sz="996">
                          <a:solidFill>
                            <a:schemeClr val="dk1"/>
                          </a:solidFill>
                          <a:latin typeface="Arial"/>
                          <a:ea typeface="Arial"/>
                          <a:cs typeface="Arial"/>
                          <a:sym typeface="Arial"/>
                        </a:rPr>
                        <a:t>Positivity rate:</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3</a:t>
                      </a:r>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 5</a:t>
                      </a:r>
                      <a:endParaRPr sz="850">
                        <a:latin typeface="Arial"/>
                        <a:ea typeface="Arial"/>
                        <a:cs typeface="Arial"/>
                        <a:sym typeface="Arial"/>
                      </a:endParaRPr>
                    </a:p>
                  </a:txBody>
                  <a:tcPr marL="68575" marR="68575" marT="0" marB="0">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129875">
                <a:tc>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Number of POE with greater than minimum stock levels at all times</a:t>
                      </a:r>
                      <a:endParaRPr/>
                    </a:p>
                    <a:p>
                      <a:pPr marL="0" marR="0" lvl="0" indent="0" algn="l" rtl="0">
                        <a:spcBef>
                          <a:spcPts val="0"/>
                        </a:spcBef>
                        <a:spcAft>
                          <a:spcPts val="0"/>
                        </a:spcAft>
                        <a:buClr>
                          <a:schemeClr val="dk1"/>
                        </a:buClr>
                        <a:buSzPts val="996"/>
                        <a:buFont typeface="Noto Sans Symbols"/>
                        <a:buNone/>
                      </a:pPr>
                      <a:endParaRPr sz="996">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Proportion of cleaners, ground handlers and other sanitation and hygiene staff at POE trained in IPC measures and use of PPE</a:t>
                      </a:r>
                      <a:endParaRPr/>
                    </a:p>
                    <a:p>
                      <a:pPr marL="171450" marR="0" lvl="0" indent="-108204" algn="l" rtl="0">
                        <a:spcBef>
                          <a:spcPts val="0"/>
                        </a:spcBef>
                        <a:spcAft>
                          <a:spcPts val="0"/>
                        </a:spcAft>
                        <a:buClr>
                          <a:schemeClr val="dk1"/>
                        </a:buClr>
                        <a:buSzPts val="996"/>
                        <a:buFont typeface="Noto Sans Symbols"/>
                        <a:buNone/>
                      </a:pPr>
                      <a:endParaRPr sz="996">
                        <a:solidFill>
                          <a:schemeClr val="dk1"/>
                        </a:solidFill>
                        <a:latin typeface="Arial"/>
                        <a:ea typeface="Arial"/>
                        <a:cs typeface="Arial"/>
                        <a:sym typeface="Arial"/>
                      </a:endParaRPr>
                    </a:p>
                    <a:p>
                      <a:pPr marL="171450" marR="0" lvl="0" indent="-108204" algn="l" rtl="0">
                        <a:spcBef>
                          <a:spcPts val="0"/>
                        </a:spcBef>
                        <a:spcAft>
                          <a:spcPts val="0"/>
                        </a:spcAft>
                        <a:buClr>
                          <a:schemeClr val="dk1"/>
                        </a:buClr>
                        <a:buSzPts val="996"/>
                        <a:buFont typeface="Noto Sans Symbols"/>
                        <a:buNone/>
                      </a:pPr>
                      <a:endParaRPr sz="996">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Proportion of travelers exposed to at least one risk communication material during travel facilitation at the POE</a:t>
                      </a:r>
                      <a:endParaRPr/>
                    </a:p>
                    <a:p>
                      <a:pPr marL="0" marR="0" lvl="0" indent="0" algn="l" rtl="0">
                        <a:spcBef>
                          <a:spcPts val="0"/>
                        </a:spcBef>
                        <a:spcAft>
                          <a:spcPts val="0"/>
                        </a:spcAft>
                        <a:buClr>
                          <a:schemeClr val="dk1"/>
                        </a:buClr>
                        <a:buSzPts val="996"/>
                        <a:buFont typeface="Noto Sans Symbols"/>
                        <a:buNone/>
                      </a:pPr>
                      <a:endParaRPr sz="996">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Proportion of frontline officers at each POE trained on the basics of risk communication at POE</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Calculated based on consumption trends</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Lead persons of ground handling companies and IPC teams trained at NAIA and MMIA.</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Several POE agencies including ground handling companies participated in a virtual COVID-19 biosafety training series that spanned 3 weeks.</a:t>
                      </a:r>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PHS trained Staff from Frontline agencies on risk communication at 5 international airports and during a virtual training series for POE personnel.</a:t>
                      </a:r>
                      <a:endParaRPr sz="100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All POEs</a:t>
                      </a:r>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All lead persons &amp; teams</a:t>
                      </a:r>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All travelers</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80%</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l" rtl="0">
                        <a:spcBef>
                          <a:spcPts val="600"/>
                        </a:spcBef>
                        <a:spcAft>
                          <a:spcPts val="0"/>
                        </a:spcAft>
                        <a:buNone/>
                      </a:pPr>
                      <a:r>
                        <a:rPr lang="en-US" sz="1000" b="1">
                          <a:latin typeface="Arial"/>
                          <a:ea typeface="Arial"/>
                          <a:cs typeface="Arial"/>
                          <a:sym typeface="Arial"/>
                        </a:rPr>
                        <a:t>3</a:t>
                      </a:r>
                      <a:endParaRPr/>
                    </a:p>
                    <a:p>
                      <a:pPr marL="0" marR="0" lvl="0" indent="0" algn="l" rtl="0">
                        <a:spcBef>
                          <a:spcPts val="600"/>
                        </a:spcBef>
                        <a:spcAft>
                          <a:spcPts val="0"/>
                        </a:spcAft>
                        <a:buNone/>
                      </a:pPr>
                      <a:endParaRPr sz="1000" b="1">
                        <a:latin typeface="Arial"/>
                        <a:ea typeface="Arial"/>
                        <a:cs typeface="Arial"/>
                        <a:sym typeface="Arial"/>
                      </a:endParaRPr>
                    </a:p>
                    <a:p>
                      <a:pPr marL="0" marR="0" lvl="0" indent="0" algn="l" rtl="0">
                        <a:spcBef>
                          <a:spcPts val="600"/>
                        </a:spcBef>
                        <a:spcAft>
                          <a:spcPts val="0"/>
                        </a:spcAft>
                        <a:buNone/>
                      </a:pPr>
                      <a:endParaRPr sz="1000" b="1">
                        <a:latin typeface="Arial"/>
                        <a:ea typeface="Arial"/>
                        <a:cs typeface="Arial"/>
                        <a:sym typeface="Arial"/>
                      </a:endParaRPr>
                    </a:p>
                    <a:p>
                      <a:pPr marL="0" marR="0" lvl="0" indent="0" algn="l" rtl="0">
                        <a:spcBef>
                          <a:spcPts val="600"/>
                        </a:spcBef>
                        <a:spcAft>
                          <a:spcPts val="0"/>
                        </a:spcAft>
                        <a:buNone/>
                      </a:pPr>
                      <a:endParaRPr sz="1000" b="1">
                        <a:latin typeface="Arial"/>
                        <a:ea typeface="Arial"/>
                        <a:cs typeface="Arial"/>
                        <a:sym typeface="Arial"/>
                      </a:endParaRPr>
                    </a:p>
                    <a:p>
                      <a:pPr marL="0" marR="0" lvl="0" indent="0" algn="l" rtl="0">
                        <a:spcBef>
                          <a:spcPts val="600"/>
                        </a:spcBef>
                        <a:spcAft>
                          <a:spcPts val="0"/>
                        </a:spcAft>
                        <a:buNone/>
                      </a:pPr>
                      <a:endParaRPr sz="1000" b="1">
                        <a:latin typeface="Arial"/>
                        <a:ea typeface="Arial"/>
                        <a:cs typeface="Arial"/>
                        <a:sym typeface="Arial"/>
                      </a:endParaRPr>
                    </a:p>
                    <a:p>
                      <a:pPr marL="0" marR="0" lvl="0" indent="0" algn="l" rtl="0">
                        <a:spcBef>
                          <a:spcPts val="600"/>
                        </a:spcBef>
                        <a:spcAft>
                          <a:spcPts val="0"/>
                        </a:spcAft>
                        <a:buNone/>
                      </a:pPr>
                      <a:r>
                        <a:rPr lang="en-US" sz="1000" b="1">
                          <a:latin typeface="Arial"/>
                          <a:ea typeface="Arial"/>
                          <a:cs typeface="Arial"/>
                          <a:sym typeface="Arial"/>
                        </a:rPr>
                        <a:t>3</a:t>
                      </a:r>
                      <a:endParaRPr/>
                    </a:p>
                    <a:p>
                      <a:pPr marL="0" marR="0" lvl="0" indent="0" algn="l" rtl="0">
                        <a:spcBef>
                          <a:spcPts val="600"/>
                        </a:spcBef>
                        <a:spcAft>
                          <a:spcPts val="0"/>
                        </a:spcAft>
                        <a:buNone/>
                      </a:pPr>
                      <a:endParaRPr sz="1000" b="1">
                        <a:latin typeface="Arial"/>
                        <a:ea typeface="Arial"/>
                        <a:cs typeface="Arial"/>
                        <a:sym typeface="Arial"/>
                      </a:endParaRPr>
                    </a:p>
                    <a:p>
                      <a:pPr marL="0" marR="0" lvl="0" indent="0" algn="l" rtl="0">
                        <a:spcBef>
                          <a:spcPts val="600"/>
                        </a:spcBef>
                        <a:spcAft>
                          <a:spcPts val="0"/>
                        </a:spcAft>
                        <a:buNone/>
                      </a:pPr>
                      <a:endParaRPr sz="1000" b="1">
                        <a:latin typeface="Arial"/>
                        <a:ea typeface="Arial"/>
                        <a:cs typeface="Arial"/>
                        <a:sym typeface="Arial"/>
                      </a:endParaRPr>
                    </a:p>
                    <a:p>
                      <a:pPr marL="0" marR="0" lvl="0" indent="0" algn="l" rtl="0">
                        <a:spcBef>
                          <a:spcPts val="600"/>
                        </a:spcBef>
                        <a:spcAft>
                          <a:spcPts val="0"/>
                        </a:spcAft>
                        <a:buNone/>
                      </a:pPr>
                      <a:endParaRPr sz="1000" b="1">
                        <a:latin typeface="Arial"/>
                        <a:ea typeface="Arial"/>
                        <a:cs typeface="Arial"/>
                        <a:sym typeface="Arial"/>
                      </a:endParaRPr>
                    </a:p>
                    <a:p>
                      <a:pPr marL="0" marR="0" lvl="0" indent="0" algn="l" rtl="0">
                        <a:spcBef>
                          <a:spcPts val="600"/>
                        </a:spcBef>
                        <a:spcAft>
                          <a:spcPts val="0"/>
                        </a:spcAft>
                        <a:buNone/>
                      </a:pPr>
                      <a:endParaRPr sz="1000" b="1">
                        <a:latin typeface="Arial"/>
                        <a:ea typeface="Arial"/>
                        <a:cs typeface="Arial"/>
                        <a:sym typeface="Arial"/>
                      </a:endParaRPr>
                    </a:p>
                    <a:p>
                      <a:pPr marL="0" marR="0" lvl="0" indent="0" algn="l" rtl="0">
                        <a:spcBef>
                          <a:spcPts val="600"/>
                        </a:spcBef>
                        <a:spcAft>
                          <a:spcPts val="0"/>
                        </a:spcAft>
                        <a:buNone/>
                      </a:pPr>
                      <a:r>
                        <a:rPr lang="en-US" sz="850" b="1">
                          <a:latin typeface="Arial"/>
                          <a:ea typeface="Arial"/>
                          <a:cs typeface="Arial"/>
                          <a:sym typeface="Arial"/>
                        </a:rPr>
                        <a:t>3</a:t>
                      </a:r>
                      <a:endParaRPr sz="1000" b="1">
                        <a:latin typeface="Arial"/>
                        <a:ea typeface="Arial"/>
                        <a:cs typeface="Arial"/>
                        <a:sym typeface="Arial"/>
                      </a:endParaRPr>
                    </a:p>
                  </a:txBody>
                  <a:tcPr marL="68575" marR="68575" marT="0" marB="0">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251400">
                <a:tc>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Proportion of Designated POE with functional PHEMTs</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Number of SSVs undertaken by NPHERC-POE members to identified POEs</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Number of POE scoring of over 70% on the NPHERC-POE SSV checklists</a:t>
                      </a:r>
                      <a:endParaRPr/>
                    </a:p>
                    <a:p>
                      <a:pPr marL="171450" marR="0" lvl="0" indent="-108204" algn="l" rtl="0">
                        <a:spcBef>
                          <a:spcPts val="0"/>
                        </a:spcBef>
                        <a:spcAft>
                          <a:spcPts val="0"/>
                        </a:spcAft>
                        <a:buClr>
                          <a:schemeClr val="dk1"/>
                        </a:buClr>
                        <a:buSzPts val="996"/>
                        <a:buFont typeface="Noto Sans Symbols"/>
                        <a:buNone/>
                      </a:pP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l" rtl="0">
                        <a:lnSpc>
                          <a:spcPct val="100000"/>
                        </a:lnSpc>
                        <a:spcBef>
                          <a:spcPts val="0"/>
                        </a:spcBef>
                        <a:spcAft>
                          <a:spcPts val="0"/>
                        </a:spcAft>
                        <a:buClr>
                          <a:schemeClr val="dk1"/>
                        </a:buClr>
                        <a:buSzPts val="996"/>
                        <a:buFont typeface="Arial"/>
                        <a:buNone/>
                      </a:pPr>
                      <a:r>
                        <a:rPr lang="en-US" sz="996">
                          <a:solidFill>
                            <a:schemeClr val="dk1"/>
                          </a:solidFill>
                          <a:latin typeface="Arial"/>
                          <a:ea typeface="Arial"/>
                          <a:cs typeface="Arial"/>
                          <a:sym typeface="Arial"/>
                        </a:rPr>
                        <a:t>Multiple Supportive supervision visits by CU/TWG members from PHS HQ to all international airports during trainings.</a:t>
                      </a:r>
                      <a:endParaRPr/>
                    </a:p>
                    <a:p>
                      <a:pPr marL="0" marR="0" lvl="0" indent="0" algn="l" rtl="0">
                        <a:spcBef>
                          <a:spcPts val="0"/>
                        </a:spcBef>
                        <a:spcAft>
                          <a:spcPts val="0"/>
                        </a:spcAft>
                        <a:buNone/>
                      </a:pPr>
                      <a:endParaRPr sz="100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All Designated POE</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ctr" rtl="0">
                        <a:spcBef>
                          <a:spcPts val="0"/>
                        </a:spcBef>
                        <a:spcAft>
                          <a:spcPts val="0"/>
                        </a:spcAft>
                        <a:buNone/>
                      </a:pP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tcPr>
                </a:tc>
                <a:tc>
                  <a:txBody>
                    <a:bodyPr/>
                    <a:lstStyle/>
                    <a:p>
                      <a:pPr marL="0" marR="0" lvl="0" indent="0" algn="l" rtl="0">
                        <a:spcBef>
                          <a:spcPts val="0"/>
                        </a:spcBef>
                        <a:spcAft>
                          <a:spcPts val="0"/>
                        </a:spcAft>
                        <a:buNone/>
                      </a:pPr>
                      <a:r>
                        <a:rPr lang="en-US" sz="1000" b="1">
                          <a:latin typeface="Arial"/>
                          <a:ea typeface="Arial"/>
                          <a:cs typeface="Arial"/>
                          <a:sym typeface="Arial"/>
                        </a:rPr>
                        <a:t>1</a:t>
                      </a:r>
                      <a:endParaRPr/>
                    </a:p>
                    <a:p>
                      <a:pPr marL="0" marR="0" lvl="0" indent="0" algn="l" rtl="0">
                        <a:spcBef>
                          <a:spcPts val="600"/>
                        </a:spcBef>
                        <a:spcAft>
                          <a:spcPts val="0"/>
                        </a:spcAft>
                        <a:buNone/>
                      </a:pPr>
                      <a:endParaRPr sz="1000" b="1">
                        <a:latin typeface="Arial"/>
                        <a:ea typeface="Arial"/>
                        <a:cs typeface="Arial"/>
                        <a:sym typeface="Arial"/>
                      </a:endParaRPr>
                    </a:p>
                    <a:p>
                      <a:pPr marL="0" marR="0" lvl="0" indent="0" algn="l" rtl="0">
                        <a:spcBef>
                          <a:spcPts val="600"/>
                        </a:spcBef>
                        <a:spcAft>
                          <a:spcPts val="0"/>
                        </a:spcAft>
                        <a:buNone/>
                      </a:pPr>
                      <a:endParaRPr sz="1000" b="1">
                        <a:latin typeface="Arial"/>
                        <a:ea typeface="Arial"/>
                        <a:cs typeface="Arial"/>
                        <a:sym typeface="Arial"/>
                      </a:endParaRPr>
                    </a:p>
                    <a:p>
                      <a:pPr marL="0" marR="0" lvl="0" indent="0" algn="l" rtl="0">
                        <a:spcBef>
                          <a:spcPts val="600"/>
                        </a:spcBef>
                        <a:spcAft>
                          <a:spcPts val="0"/>
                        </a:spcAft>
                        <a:buNone/>
                      </a:pPr>
                      <a:r>
                        <a:rPr lang="en-US" sz="1000" b="1">
                          <a:latin typeface="Arial"/>
                          <a:ea typeface="Arial"/>
                          <a:cs typeface="Arial"/>
                          <a:sym typeface="Arial"/>
                        </a:rPr>
                        <a:t>3</a:t>
                      </a:r>
                      <a:endParaRPr/>
                    </a:p>
                    <a:p>
                      <a:pPr marL="0" marR="0" lvl="0" indent="0" algn="l" rtl="0">
                        <a:spcBef>
                          <a:spcPts val="600"/>
                        </a:spcBef>
                        <a:spcAft>
                          <a:spcPts val="0"/>
                        </a:spcAft>
                        <a:buNone/>
                      </a:pPr>
                      <a:endParaRPr sz="1000" b="1">
                        <a:latin typeface="Arial"/>
                        <a:ea typeface="Arial"/>
                        <a:cs typeface="Arial"/>
                        <a:sym typeface="Arial"/>
                      </a:endParaRPr>
                    </a:p>
                    <a:p>
                      <a:pPr marL="0" marR="0" lvl="0" indent="0" algn="l" rtl="0">
                        <a:spcBef>
                          <a:spcPts val="600"/>
                        </a:spcBef>
                        <a:spcAft>
                          <a:spcPts val="0"/>
                        </a:spcAft>
                        <a:buNone/>
                      </a:pPr>
                      <a:endParaRPr sz="1000" b="1">
                        <a:latin typeface="Arial"/>
                        <a:ea typeface="Arial"/>
                        <a:cs typeface="Arial"/>
                        <a:sym typeface="Arial"/>
                      </a:endParaRPr>
                    </a:p>
                    <a:p>
                      <a:pPr marL="0" marR="0" lvl="0" indent="0" algn="l" rtl="0">
                        <a:spcBef>
                          <a:spcPts val="600"/>
                        </a:spcBef>
                        <a:spcAft>
                          <a:spcPts val="0"/>
                        </a:spcAft>
                        <a:buNone/>
                      </a:pPr>
                      <a:r>
                        <a:rPr lang="en-US" sz="1000" b="1">
                          <a:latin typeface="Arial"/>
                          <a:ea typeface="Arial"/>
                          <a:cs typeface="Arial"/>
                          <a:sym typeface="Arial"/>
                        </a:rPr>
                        <a:t>1</a:t>
                      </a:r>
                      <a:endParaRPr/>
                    </a:p>
                  </a:txBody>
                  <a:tcPr marL="68575" marR="68575" marT="0" marB="0">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bl>
          </a:graphicData>
        </a:graphic>
      </p:graphicFrame>
      <p:sp>
        <p:nvSpPr>
          <p:cNvPr id="4995" name="Google Shape;4995;p13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Shape 5103"/>
        <p:cNvGrpSpPr/>
        <p:nvPr/>
      </p:nvGrpSpPr>
      <p:grpSpPr>
        <a:xfrm>
          <a:off x="0" y="0"/>
          <a:ext cx="0" cy="0"/>
          <a:chOff x="0" y="0"/>
          <a:chExt cx="0" cy="0"/>
        </a:xfrm>
      </p:grpSpPr>
      <p:sp>
        <p:nvSpPr>
          <p:cNvPr id="5104" name="Google Shape;5104;p14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133</a:t>
            </a:fld>
            <a:endParaRPr sz="500" b="0" i="0" u="none" strike="noStrike" cap="none">
              <a:solidFill>
                <a:srgbClr val="161616"/>
              </a:solidFill>
              <a:latin typeface="Arial"/>
              <a:ea typeface="Arial"/>
              <a:cs typeface="Arial"/>
              <a:sym typeface="Arial"/>
            </a:endParaRPr>
          </a:p>
        </p:txBody>
      </p:sp>
      <p:sp>
        <p:nvSpPr>
          <p:cNvPr id="5105" name="Google Shape;5105;p14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106" name="Google Shape;5106;p141"/>
          <p:cNvGrpSpPr/>
          <p:nvPr/>
        </p:nvGrpSpPr>
        <p:grpSpPr>
          <a:xfrm>
            <a:off x="0" y="0"/>
            <a:ext cx="7589838" cy="1343607"/>
            <a:chOff x="0" y="0"/>
            <a:chExt cx="7589838" cy="1343607"/>
          </a:xfrm>
        </p:grpSpPr>
        <p:pic>
          <p:nvPicPr>
            <p:cNvPr id="5107" name="Google Shape;5107;p14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108" name="Google Shape;5108;p14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109" name="Google Shape;5109;p14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110" name="Google Shape;5110;p14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111" name="Google Shape;5111;p141"/>
          <p:cNvGrpSpPr/>
          <p:nvPr/>
        </p:nvGrpSpPr>
        <p:grpSpPr>
          <a:xfrm>
            <a:off x="1269075" y="3380795"/>
            <a:ext cx="0" cy="0"/>
            <a:chOff x="1269075" y="3380795"/>
            <a:chExt cx="0" cy="0"/>
          </a:xfrm>
        </p:grpSpPr>
        <p:cxnSp>
          <p:nvCxnSpPr>
            <p:cNvPr id="5112" name="Google Shape;5112;p141"/>
            <p:cNvCxnSpPr/>
            <p:nvPr/>
          </p:nvCxnSpPr>
          <p:spPr>
            <a:xfrm>
              <a:off x="1269075" y="3380795"/>
              <a:ext cx="0" cy="0"/>
            </a:xfrm>
            <a:prstGeom prst="straightConnector1">
              <a:avLst/>
            </a:prstGeom>
            <a:noFill/>
            <a:ln>
              <a:noFill/>
            </a:ln>
          </p:spPr>
        </p:cxnSp>
        <p:cxnSp>
          <p:nvCxnSpPr>
            <p:cNvPr id="5113" name="Google Shape;5113;p141"/>
            <p:cNvCxnSpPr/>
            <p:nvPr/>
          </p:nvCxnSpPr>
          <p:spPr>
            <a:xfrm>
              <a:off x="1269075" y="3380795"/>
              <a:ext cx="0" cy="0"/>
            </a:xfrm>
            <a:prstGeom prst="straightConnector1">
              <a:avLst/>
            </a:prstGeom>
            <a:noFill/>
            <a:ln>
              <a:noFill/>
            </a:ln>
          </p:spPr>
        </p:cxnSp>
      </p:grpSp>
      <p:sp>
        <p:nvSpPr>
          <p:cNvPr id="5114" name="Google Shape;5114;p14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115" name="Google Shape;5115;p141"/>
          <p:cNvGraphicFramePr/>
          <p:nvPr>
            <p:extLst>
              <p:ext uri="{D42A27DB-BD31-4B8C-83A1-F6EECF244321}">
                <p14:modId xmlns:p14="http://schemas.microsoft.com/office/powerpoint/2010/main" val="4030396061"/>
              </p:ext>
            </p:extLst>
          </p:nvPr>
        </p:nvGraphicFramePr>
        <p:xfrm>
          <a:off x="312508" y="1462824"/>
          <a:ext cx="6859225" cy="8338322"/>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280375">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RISK COMMUNICATION &amp; COMMUNITY ENGAEMENT</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2023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Lead: Mr. Joe Mutah</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44550">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Overview:</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2293350">
                <a:tc>
                  <a:txBody>
                    <a:bodyPr/>
                    <a:lstStyle/>
                    <a:p>
                      <a:pPr marL="0" marR="0" lvl="0" indent="0" algn="l" rtl="0">
                        <a:spcBef>
                          <a:spcPts val="0"/>
                        </a:spcBef>
                        <a:spcAft>
                          <a:spcPts val="0"/>
                        </a:spcAft>
                        <a:buNone/>
                      </a:pPr>
                      <a:r>
                        <a:rPr lang="en-US" sz="996" dirty="0">
                          <a:solidFill>
                            <a:schemeClr val="dk1"/>
                          </a:solidFill>
                          <a:latin typeface="Arial"/>
                          <a:ea typeface="Arial"/>
                          <a:cs typeface="Arial"/>
                          <a:sym typeface="Arial"/>
                        </a:rPr>
                        <a:t>To achieve a single national response for the control of the pandemic, Risk Communication and Community Engagement (RCCE) Pillar was established in March 2020. The objective of the pillar was to promote appropriate behavior change among the populace ensuring compliance to all protocols and regulations developed by the PTF for the combating of the Covid-19 pandemic. This was achieved through continuous public sensitization about best practices and ways to mitigate the COVID-19 pandemic. </a:t>
                      </a:r>
                      <a:endParaRPr dirty="0"/>
                    </a:p>
                    <a:p>
                      <a:pPr marL="0" marR="0" lvl="0" indent="0" algn="l" rtl="0">
                        <a:spcBef>
                          <a:spcPts val="0"/>
                        </a:spcBef>
                        <a:spcAft>
                          <a:spcPts val="0"/>
                        </a:spcAft>
                        <a:buNone/>
                      </a:pPr>
                      <a:endParaRPr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The pillar utilized public and private information channels including radio, television, social media and volunteers across communities to engage the populace and disseminate appropriate information on the novel COVID-19 virus. Other information channels used to promote community ownership of the COVID-19 response and engender behavior change include motorized campaign, IECs, street-to-street sensitization, use of creative influencers in the entertainment industry, religious leaders, traditional leaders, and community influencers.</a:t>
                      </a:r>
                      <a:endParaRPr dirty="0"/>
                    </a:p>
                    <a:p>
                      <a:pPr marL="0" marR="0" lvl="0" indent="0" algn="l" rtl="0">
                        <a:spcBef>
                          <a:spcPts val="0"/>
                        </a:spcBef>
                        <a:spcAft>
                          <a:spcPts val="0"/>
                        </a:spcAft>
                        <a:buNone/>
                      </a:pPr>
                      <a:endParaRPr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The integrated risk communication model had five key pillars: risk communication systems; internal and partner communication and coordination; public communication; communication engagement with affected households and communities; and dynamic listening and rumor management. </a:t>
                      </a:r>
                      <a:endParaRPr dirty="0"/>
                    </a:p>
                    <a:p>
                      <a:pPr marL="0" marR="0" lvl="0" indent="0" algn="l" rtl="0">
                        <a:spcBef>
                          <a:spcPts val="0"/>
                        </a:spcBef>
                        <a:spcAft>
                          <a:spcPts val="0"/>
                        </a:spcAft>
                        <a:buNone/>
                      </a:pPr>
                      <a:endParaRPr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The pillar was coordinated by the Federal Ministry of Information and Culture.</a:t>
                      </a:r>
                      <a:endParaRPr dirty="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53250">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Objectives:</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4"/>
                  </a:ext>
                </a:extLst>
              </a:tr>
              <a:tr h="1079225">
                <a:tc>
                  <a:txBody>
                    <a:bodyPr/>
                    <a:lstStyle/>
                    <a:p>
                      <a:pPr marL="171450" marR="0" lvl="0" indent="-17145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promote appropriate behavior change among the populace ensuring compliance to all protocols and regulations developed by the PTF for combating the Covid-19 pandemic.</a:t>
                      </a:r>
                      <a:endParaRPr/>
                    </a:p>
                    <a:p>
                      <a:pPr marL="171450" marR="0" lvl="0" indent="-17145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provide timely and accurate information to the public about government actions for containing COVID-19 outbreak in a transparent manner</a:t>
                      </a:r>
                      <a:endParaRPr/>
                    </a:p>
                    <a:p>
                      <a:pPr marL="171450" marR="0" lvl="0" indent="-17145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facilitate the rapid sharing of accurate, actionable information among individuals, families, communities, healthcare workers, media, partners and policymakers.</a:t>
                      </a:r>
                      <a:endParaRPr/>
                    </a:p>
                    <a:p>
                      <a:pPr marL="171450" marR="0" lvl="0" indent="-17145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promote community ownership of the response to engender large scale behaviour change and </a:t>
                      </a:r>
                      <a:endParaRPr/>
                    </a:p>
                    <a:p>
                      <a:pPr marL="171450" marR="0" lvl="0" indent="-17145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continuously address emerging misconceptions, disinformation, misinformation, stigma, and risky behavior</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44550">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Approach to Response:</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6"/>
                  </a:ext>
                </a:extLst>
              </a:tr>
              <a:tr h="1398050">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In aligning to the single national response towards mitigating and controlling the virus, RCCE: </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Engaged those affected by COVID-19 and ensured they understood the risks they faced as well as involved them in response actions  </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information to enable communities and individuals make informed decisions to reduce health risks, mitigate the impact of threats and take actions that save lives and lead to recovery</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Engaged private and public media to promote community ownership of the COVID-19 response and behavioural change by:</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Coordinated activities and reported from the subnational level weekly to ensure synergy in response and utilisation of all available resources meant for response.</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r h="192950">
                <a:tc>
                  <a:txBody>
                    <a:bodyPr/>
                    <a:lstStyle/>
                    <a:p>
                      <a:pPr marL="0" marR="0" lvl="0" indent="0" algn="l" rtl="0">
                        <a:spcBef>
                          <a:spcPts val="0"/>
                        </a:spcBef>
                        <a:spcAft>
                          <a:spcPts val="0"/>
                        </a:spcAft>
                        <a:buClr>
                          <a:srgbClr val="FFFFFF"/>
                        </a:buClr>
                        <a:buSzPts val="1000"/>
                        <a:buFont typeface="Noto Sans Symbols"/>
                        <a:buNone/>
                      </a:pPr>
                      <a:r>
                        <a:rPr lang="en-US" sz="1000" b="1" i="1">
                          <a:solidFill>
                            <a:srgbClr val="FFFFFF"/>
                          </a:solidFill>
                          <a:latin typeface="Arial"/>
                          <a:ea typeface="Arial"/>
                          <a:cs typeface="Arial"/>
                          <a:sym typeface="Arial"/>
                        </a:rPr>
                        <a:t>Pillar Support Agencies:</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8"/>
                  </a:ext>
                </a:extLst>
              </a:tr>
              <a:tr h="1982575">
                <a:tc>
                  <a:txBody>
                    <a:bodyPr/>
                    <a:lstStyle/>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Federal Ministry of Information and Culture </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Federal Ministry of Health </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Nigeria Centre for Disease Control</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National Orientation Agency</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National Primary Health Care Development Agency </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National Agency for the Control of Aids FCT</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National Television Authority </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Federal Radio Corporation of Nigeria </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News Agency of Nigeria </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Voice of Nigeria </a:t>
                      </a:r>
                      <a:endParaRPr dirty="0"/>
                    </a:p>
                    <a:p>
                      <a:pPr marL="171450" marR="0" lvl="0" indent="-108204" algn="l" rtl="0">
                        <a:spcBef>
                          <a:spcPts val="0"/>
                        </a:spcBef>
                        <a:spcAft>
                          <a:spcPts val="0"/>
                        </a:spcAft>
                        <a:buClr>
                          <a:schemeClr val="dk1"/>
                        </a:buClr>
                        <a:buSzPts val="996"/>
                        <a:buFont typeface="Noto Sans Symbols"/>
                        <a:buNone/>
                      </a:pPr>
                      <a:endParaRPr sz="996" dirty="0">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9"/>
                  </a:ext>
                </a:extLst>
              </a:tr>
            </a:tbl>
          </a:graphicData>
        </a:graphic>
      </p:graphicFrame>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Shape 5120"/>
        <p:cNvGrpSpPr/>
        <p:nvPr/>
      </p:nvGrpSpPr>
      <p:grpSpPr>
        <a:xfrm>
          <a:off x="0" y="0"/>
          <a:ext cx="0" cy="0"/>
          <a:chOff x="0" y="0"/>
          <a:chExt cx="0" cy="0"/>
        </a:xfrm>
      </p:grpSpPr>
      <p:sp>
        <p:nvSpPr>
          <p:cNvPr id="5121" name="Google Shape;5121;p14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134</a:t>
            </a:fld>
            <a:endParaRPr sz="500" b="0" i="0" u="none" strike="noStrike" cap="none">
              <a:solidFill>
                <a:srgbClr val="161616"/>
              </a:solidFill>
              <a:latin typeface="Arial"/>
              <a:ea typeface="Arial"/>
              <a:cs typeface="Arial"/>
              <a:sym typeface="Arial"/>
            </a:endParaRPr>
          </a:p>
        </p:txBody>
      </p:sp>
      <p:sp>
        <p:nvSpPr>
          <p:cNvPr id="5122" name="Google Shape;5122;p14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123" name="Google Shape;5123;p142"/>
          <p:cNvGrpSpPr/>
          <p:nvPr/>
        </p:nvGrpSpPr>
        <p:grpSpPr>
          <a:xfrm>
            <a:off x="0" y="0"/>
            <a:ext cx="7589838" cy="1343607"/>
            <a:chOff x="0" y="0"/>
            <a:chExt cx="7589838" cy="1343607"/>
          </a:xfrm>
        </p:grpSpPr>
        <p:pic>
          <p:nvPicPr>
            <p:cNvPr id="5124" name="Google Shape;5124;p14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125" name="Google Shape;5125;p14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126" name="Google Shape;5126;p14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127" name="Google Shape;5127;p14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128" name="Google Shape;5128;p142"/>
          <p:cNvGrpSpPr/>
          <p:nvPr/>
        </p:nvGrpSpPr>
        <p:grpSpPr>
          <a:xfrm>
            <a:off x="1269075" y="3380795"/>
            <a:ext cx="0" cy="0"/>
            <a:chOff x="1269075" y="3380795"/>
            <a:chExt cx="0" cy="0"/>
          </a:xfrm>
        </p:grpSpPr>
        <p:cxnSp>
          <p:nvCxnSpPr>
            <p:cNvPr id="5129" name="Google Shape;5129;p142"/>
            <p:cNvCxnSpPr/>
            <p:nvPr/>
          </p:nvCxnSpPr>
          <p:spPr>
            <a:xfrm>
              <a:off x="1269075" y="3380795"/>
              <a:ext cx="0" cy="0"/>
            </a:xfrm>
            <a:prstGeom prst="straightConnector1">
              <a:avLst/>
            </a:prstGeom>
            <a:noFill/>
            <a:ln>
              <a:noFill/>
            </a:ln>
          </p:spPr>
        </p:cxnSp>
        <p:cxnSp>
          <p:nvCxnSpPr>
            <p:cNvPr id="5130" name="Google Shape;5130;p142"/>
            <p:cNvCxnSpPr/>
            <p:nvPr/>
          </p:nvCxnSpPr>
          <p:spPr>
            <a:xfrm>
              <a:off x="1269075" y="3380795"/>
              <a:ext cx="0" cy="0"/>
            </a:xfrm>
            <a:prstGeom prst="straightConnector1">
              <a:avLst/>
            </a:prstGeom>
            <a:noFill/>
            <a:ln>
              <a:noFill/>
            </a:ln>
          </p:spPr>
        </p:cxnSp>
      </p:grpSp>
      <p:sp>
        <p:nvSpPr>
          <p:cNvPr id="5131" name="Google Shape;5131;p14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132" name="Google Shape;5132;p142"/>
          <p:cNvGraphicFramePr/>
          <p:nvPr>
            <p:extLst>
              <p:ext uri="{D42A27DB-BD31-4B8C-83A1-F6EECF244321}">
                <p14:modId xmlns:p14="http://schemas.microsoft.com/office/powerpoint/2010/main" val="3751412080"/>
              </p:ext>
            </p:extLst>
          </p:nvPr>
        </p:nvGraphicFramePr>
        <p:xfrm>
          <a:off x="365305" y="1382740"/>
          <a:ext cx="6859225" cy="8500266"/>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71225">
                <a:tc>
                  <a:txBody>
                    <a:bodyPr/>
                    <a:lstStyle/>
                    <a:p>
                      <a:pPr marL="0" marR="0" lvl="0" indent="0" algn="l" rtl="0">
                        <a:lnSpc>
                          <a:spcPct val="117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Pillar Achievements</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0"/>
                  </a:ext>
                </a:extLst>
              </a:tr>
              <a:tr h="246325">
                <a:tc>
                  <a:txBody>
                    <a:bodyPr/>
                    <a:lstStyle/>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Federal Ministry of Information and Culture produced and aired over 60 television and radio jingles. The jingles covered areas such as, general information of COVID-19, use of face masks, burial protocol and testimonials by COVID-19 survivors, as part of efforts to curb stigmatization, and mass gathering. </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National Orientation Agency (NOA) produced and aired 30 television and radio jingles, which were translated into some of the major languages in the country. The State Directorates of NOA also produced and aired radio jingles in some of the major languages spoken in their respective states.</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RCEE developed and distributed IPC IEC materials, job aids and workplace reminders for educating patients and </a:t>
                      </a:r>
                      <a:r>
                        <a:rPr lang="en-US" sz="996" dirty="0" err="1">
                          <a:solidFill>
                            <a:schemeClr val="dk1"/>
                          </a:solidFill>
                          <a:latin typeface="Arial"/>
                          <a:ea typeface="Arial"/>
                          <a:cs typeface="Arial"/>
                          <a:sym typeface="Arial"/>
                        </a:rPr>
                        <a:t>sensitising</a:t>
                      </a:r>
                      <a:r>
                        <a:rPr lang="en-US" sz="996" dirty="0">
                          <a:solidFill>
                            <a:schemeClr val="dk1"/>
                          </a:solidFill>
                          <a:latin typeface="Arial"/>
                          <a:ea typeface="Arial"/>
                          <a:cs typeface="Arial"/>
                          <a:sym typeface="Arial"/>
                        </a:rPr>
                        <a:t> communities. </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Pillar developed a Risk Communication &amp; Community Engagement (RCCE) Strategy and Implementation Plan which adopted the Communication Strategy developed by RCTWG made up of various MDAs, development partners and the private sector to drive the national media engagement and community mobilization on COVID 19.</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Pillar with the support of the UK Cabinet Office, conducted weekly nationwide and state-specific polling and analysis which was geared at obtaining public perception on various emergency response initiatives and activities. The polling results and analysis were instrumental in shaping PTF’s messaging and sensitization materials as well as public engagement.</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Establishment of RCCE Partner Working Group to implement the community engagement strategy comprising of over 170 focal points with established community volunteer structures to drive PTF messaging down to the grassroots. The working group has over 800,000 community volunteers to conduct nationwide social mobilization on the COVID response. Partners include Red Cross, NOA, NACA, UNICEF, USAID, WHO, </a:t>
                      </a:r>
                      <a:r>
                        <a:rPr lang="en-US" sz="996" dirty="0" err="1">
                          <a:solidFill>
                            <a:schemeClr val="dk1"/>
                          </a:solidFill>
                          <a:latin typeface="Arial"/>
                          <a:ea typeface="Arial"/>
                          <a:cs typeface="Arial"/>
                          <a:sym typeface="Arial"/>
                        </a:rPr>
                        <a:t>Yar’adua</a:t>
                      </a:r>
                      <a:r>
                        <a:rPr lang="en-US" sz="996" dirty="0">
                          <a:solidFill>
                            <a:schemeClr val="dk1"/>
                          </a:solidFill>
                          <a:latin typeface="Arial"/>
                          <a:ea typeface="Arial"/>
                          <a:cs typeface="Arial"/>
                          <a:sym typeface="Arial"/>
                        </a:rPr>
                        <a:t> Foundation, Nigerian Interfaith Action Association. Between May 29 and 30th June, we recorded 4,574 community engagement activities across the country by the partners. </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Capacity Building for Media Professionals and Other Critical Responders and community influencers </a:t>
                      </a:r>
                      <a:endParaRPr dirty="0"/>
                    </a:p>
                    <a:p>
                      <a:pPr marL="627507" marR="0" lvl="1" indent="-342900" algn="l" rtl="0">
                        <a:lnSpc>
                          <a:spcPct val="117000"/>
                        </a:lnSpc>
                        <a:spcBef>
                          <a:spcPts val="0"/>
                        </a:spcBef>
                        <a:spcAft>
                          <a:spcPts val="0"/>
                        </a:spcAft>
                        <a:buClr>
                          <a:schemeClr val="dk1"/>
                        </a:buClr>
                        <a:buSzPts val="996"/>
                        <a:buFont typeface="Courier New"/>
                        <a:buChar char="o"/>
                      </a:pPr>
                      <a:r>
                        <a:rPr lang="en-US" sz="996" u="none" strike="noStrike" cap="none" dirty="0">
                          <a:solidFill>
                            <a:schemeClr val="dk1"/>
                          </a:solidFill>
                          <a:latin typeface="Arial"/>
                          <a:ea typeface="Arial"/>
                          <a:cs typeface="Arial"/>
                          <a:sym typeface="Arial"/>
                        </a:rPr>
                        <a:t>The USAID, Breakthrough Action, NCDC and USCDC supported the virtual training for:</a:t>
                      </a:r>
                      <a:endParaRPr dirty="0"/>
                    </a:p>
                    <a:p>
                      <a:pPr marL="627507" marR="0" lvl="1" indent="-342900" algn="l" rtl="0">
                        <a:lnSpc>
                          <a:spcPct val="117000"/>
                        </a:lnSpc>
                        <a:spcBef>
                          <a:spcPts val="0"/>
                        </a:spcBef>
                        <a:spcAft>
                          <a:spcPts val="0"/>
                        </a:spcAft>
                        <a:buClr>
                          <a:schemeClr val="dk1"/>
                        </a:buClr>
                        <a:buSzPts val="996"/>
                        <a:buFont typeface="Courier New"/>
                        <a:buChar char="o"/>
                      </a:pPr>
                      <a:r>
                        <a:rPr lang="en-US" sz="996" u="none" strike="noStrike" cap="none" dirty="0">
                          <a:solidFill>
                            <a:schemeClr val="dk1"/>
                          </a:solidFill>
                          <a:latin typeface="Arial"/>
                          <a:ea typeface="Arial"/>
                          <a:cs typeface="Arial"/>
                          <a:sym typeface="Arial"/>
                        </a:rPr>
                        <a:t>173 media editors and reporters on COVID-19 reporting and fact checking across the country</a:t>
                      </a:r>
                      <a:endParaRPr dirty="0"/>
                    </a:p>
                    <a:p>
                      <a:pPr marL="627507" marR="0" lvl="1" indent="-342900" algn="l" rtl="0">
                        <a:lnSpc>
                          <a:spcPct val="117000"/>
                        </a:lnSpc>
                        <a:spcBef>
                          <a:spcPts val="0"/>
                        </a:spcBef>
                        <a:spcAft>
                          <a:spcPts val="0"/>
                        </a:spcAft>
                        <a:buClr>
                          <a:schemeClr val="dk1"/>
                        </a:buClr>
                        <a:buSzPts val="996"/>
                        <a:buFont typeface="Courier New"/>
                        <a:buChar char="o"/>
                      </a:pPr>
                      <a:r>
                        <a:rPr lang="en-US" sz="996" u="none" strike="noStrike" cap="none" dirty="0">
                          <a:solidFill>
                            <a:schemeClr val="dk1"/>
                          </a:solidFill>
                          <a:latin typeface="Arial"/>
                          <a:ea typeface="Arial"/>
                          <a:cs typeface="Arial"/>
                          <a:sym typeface="Arial"/>
                        </a:rPr>
                        <a:t>420 risk communication team members in 36 states and FCT</a:t>
                      </a:r>
                      <a:endParaRPr dirty="0"/>
                    </a:p>
                    <a:p>
                      <a:pPr marL="627507" marR="0" lvl="1" indent="-342900" algn="l" rtl="0">
                        <a:lnSpc>
                          <a:spcPct val="117000"/>
                        </a:lnSpc>
                        <a:spcBef>
                          <a:spcPts val="0"/>
                        </a:spcBef>
                        <a:spcAft>
                          <a:spcPts val="0"/>
                        </a:spcAft>
                        <a:buClr>
                          <a:schemeClr val="dk1"/>
                        </a:buClr>
                        <a:buSzPts val="996"/>
                        <a:buFont typeface="Courier New"/>
                        <a:buChar char="o"/>
                      </a:pPr>
                      <a:r>
                        <a:rPr lang="en-US" sz="996" u="none" strike="noStrike" cap="none" dirty="0">
                          <a:solidFill>
                            <a:schemeClr val="dk1"/>
                          </a:solidFill>
                          <a:latin typeface="Arial"/>
                          <a:ea typeface="Arial"/>
                          <a:cs typeface="Arial"/>
                          <a:sym typeface="Arial"/>
                        </a:rPr>
                        <a:t>120 security personnel across all security agencies at military and security compromised areas</a:t>
                      </a:r>
                      <a:endParaRPr dirty="0"/>
                    </a:p>
                    <a:p>
                      <a:pPr marL="627507" marR="0" lvl="1" indent="-342900" algn="l" rtl="0">
                        <a:lnSpc>
                          <a:spcPct val="117000"/>
                        </a:lnSpc>
                        <a:spcBef>
                          <a:spcPts val="0"/>
                        </a:spcBef>
                        <a:spcAft>
                          <a:spcPts val="0"/>
                        </a:spcAft>
                        <a:buClr>
                          <a:schemeClr val="dk1"/>
                        </a:buClr>
                        <a:buSzPts val="996"/>
                        <a:buFont typeface="Courier New"/>
                        <a:buChar char="o"/>
                      </a:pPr>
                      <a:r>
                        <a:rPr lang="en-US" sz="996" u="none" strike="noStrike" cap="none" dirty="0">
                          <a:solidFill>
                            <a:schemeClr val="dk1"/>
                          </a:solidFill>
                          <a:latin typeface="Arial"/>
                          <a:ea typeface="Arial"/>
                          <a:cs typeface="Arial"/>
                          <a:sym typeface="Arial"/>
                        </a:rPr>
                        <a:t>65 religious leaders and traditional rulers across the North with the support of the Emir of Kano. </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Engaged public information organs to support aggressive public sensitization on multi-media platforms and live coverage of PTF Briefings. Partnerships entailed BON, Newspapers Proprietors Association of Nigeria, Nigerian Guild of Editors, BBC Hausa, VOA etc. resulting in placements on radio, TV, print and social media as well as dedicated programming. </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Produced and distributed digital and print enlightenment materials (jingles, advertorials, posters, e-flyers, etc.) in different languages in various thematic areas (lockdown guidelines, health advisories, etc.). E.g., over 350 television and radio jingles were produced by FMIC, </a:t>
                      </a:r>
                      <a:r>
                        <a:rPr lang="en-US" sz="996" dirty="0" err="1">
                          <a:solidFill>
                            <a:schemeClr val="dk1"/>
                          </a:solidFill>
                          <a:latin typeface="Arial"/>
                          <a:ea typeface="Arial"/>
                          <a:cs typeface="Arial"/>
                          <a:sym typeface="Arial"/>
                        </a:rPr>
                        <a:t>FMoH</a:t>
                      </a:r>
                      <a:r>
                        <a:rPr lang="en-US" sz="996" dirty="0">
                          <a:solidFill>
                            <a:schemeClr val="dk1"/>
                          </a:solidFill>
                          <a:latin typeface="Arial"/>
                          <a:ea typeface="Arial"/>
                          <a:cs typeface="Arial"/>
                          <a:sym typeface="Arial"/>
                        </a:rPr>
                        <a:t>, NCDC and partners and aired on about 80 radio stations, 10 TV Channels. We also included creative influencers from Nollywood, </a:t>
                      </a:r>
                      <a:r>
                        <a:rPr lang="en-US" sz="996" dirty="0" err="1">
                          <a:solidFill>
                            <a:schemeClr val="dk1"/>
                          </a:solidFill>
                          <a:latin typeface="Arial"/>
                          <a:ea typeface="Arial"/>
                          <a:cs typeface="Arial"/>
                          <a:sym typeface="Arial"/>
                        </a:rPr>
                        <a:t>Kannywood</a:t>
                      </a:r>
                      <a:r>
                        <a:rPr lang="en-US" sz="996" dirty="0">
                          <a:solidFill>
                            <a:schemeClr val="dk1"/>
                          </a:solidFill>
                          <a:latin typeface="Arial"/>
                          <a:ea typeface="Arial"/>
                          <a:cs typeface="Arial"/>
                          <a:sym typeface="Arial"/>
                        </a:rPr>
                        <a:t>, Yoruba Film Actors. </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Launched several social media and internet platforms including; an interactive webpage on the State House website, a PTF Twitter handle which recorded 27,000 new followers &amp; over 240,000 visits </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Achieved 5.9million impressions on the State House, PTF and Federal Ministry of Information Social Media platforms which collectively shared update information, advisories, guidelines and creative materials</a:t>
                      </a:r>
                      <a:endParaRPr dirty="0"/>
                    </a:p>
                    <a:p>
                      <a:pPr marL="0" marR="0" lvl="0" indent="0" algn="l" rtl="0">
                        <a:lnSpc>
                          <a:spcPct val="117000"/>
                        </a:lnSpc>
                        <a:spcBef>
                          <a:spcPts val="0"/>
                        </a:spcBef>
                        <a:spcAft>
                          <a:spcPts val="0"/>
                        </a:spcAft>
                        <a:buClr>
                          <a:schemeClr val="dk1"/>
                        </a:buClr>
                        <a:buSzPts val="996"/>
                        <a:buFont typeface="Noto Sans Symbols"/>
                        <a:buNone/>
                      </a:pPr>
                      <a:endParaRPr sz="996" dirty="0">
                        <a:solidFill>
                          <a:schemeClr val="dk1"/>
                        </a:solidFill>
                        <a:latin typeface="Arial"/>
                        <a:ea typeface="Arial"/>
                        <a:cs typeface="Arial"/>
                        <a:sym typeface="Arial"/>
                      </a:endParaRPr>
                    </a:p>
                    <a:p>
                      <a:pPr marL="0" marR="0" lvl="0" indent="0" algn="l" rtl="0">
                        <a:lnSpc>
                          <a:spcPct val="117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Established a network of COVID-19 Survivors</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Established a network of COVID-19 Survivors to drive the campaign to change the narrative around stigmatization</a:t>
                      </a:r>
                      <a:endParaRPr dirty="0"/>
                    </a:p>
                    <a:p>
                      <a:pPr marL="627507" marR="0" lvl="1" indent="-342900" algn="l" rtl="0">
                        <a:lnSpc>
                          <a:spcPct val="117000"/>
                        </a:lnSpc>
                        <a:spcBef>
                          <a:spcPts val="0"/>
                        </a:spcBef>
                        <a:spcAft>
                          <a:spcPts val="0"/>
                        </a:spcAft>
                        <a:buClr>
                          <a:schemeClr val="dk1"/>
                        </a:buClr>
                        <a:buSzPts val="996"/>
                        <a:buFont typeface="Courier New"/>
                        <a:buChar char="o"/>
                      </a:pPr>
                      <a:r>
                        <a:rPr lang="en-US" sz="996" u="none" strike="noStrike" cap="none" dirty="0">
                          <a:solidFill>
                            <a:schemeClr val="dk1"/>
                          </a:solidFill>
                          <a:latin typeface="Arial"/>
                          <a:ea typeface="Arial"/>
                          <a:cs typeface="Arial"/>
                          <a:sym typeface="Arial"/>
                        </a:rPr>
                        <a:t>Developed a National database of COVID-19 survivors which is frequently updated.</a:t>
                      </a:r>
                      <a:endParaRPr dirty="0"/>
                    </a:p>
                    <a:p>
                      <a:pPr marL="627507" marR="0" lvl="1" indent="-342900" algn="l" rtl="0">
                        <a:lnSpc>
                          <a:spcPct val="117000"/>
                        </a:lnSpc>
                        <a:spcBef>
                          <a:spcPts val="0"/>
                        </a:spcBef>
                        <a:spcAft>
                          <a:spcPts val="0"/>
                        </a:spcAft>
                        <a:buClr>
                          <a:schemeClr val="dk1"/>
                        </a:buClr>
                        <a:buSzPts val="996"/>
                        <a:buFont typeface="Courier New"/>
                        <a:buChar char="o"/>
                      </a:pPr>
                      <a:r>
                        <a:rPr lang="en-US" sz="996" u="none" strike="noStrike" cap="none" dirty="0">
                          <a:solidFill>
                            <a:schemeClr val="dk1"/>
                          </a:solidFill>
                          <a:latin typeface="Arial"/>
                          <a:ea typeface="Arial"/>
                          <a:cs typeface="Arial"/>
                          <a:sym typeface="Arial"/>
                        </a:rPr>
                        <a:t>Captured 133 survivors in the National database in collaboration with the WHO </a:t>
                      </a:r>
                      <a:endParaRPr dirty="0"/>
                    </a:p>
                    <a:p>
                      <a:pPr marL="627507" marR="0" lvl="1" indent="-342900" algn="l" rtl="0">
                        <a:lnSpc>
                          <a:spcPct val="117000"/>
                        </a:lnSpc>
                        <a:spcBef>
                          <a:spcPts val="0"/>
                        </a:spcBef>
                        <a:spcAft>
                          <a:spcPts val="0"/>
                        </a:spcAft>
                        <a:buClr>
                          <a:schemeClr val="dk1"/>
                        </a:buClr>
                        <a:buSzPts val="996"/>
                        <a:buFont typeface="Courier New"/>
                        <a:buChar char="o"/>
                      </a:pPr>
                      <a:r>
                        <a:rPr lang="en-US" sz="996" u="none" strike="noStrike" cap="none" dirty="0">
                          <a:solidFill>
                            <a:schemeClr val="dk1"/>
                          </a:solidFill>
                          <a:latin typeface="Arial"/>
                          <a:ea typeface="Arial"/>
                          <a:cs typeface="Arial"/>
                          <a:sym typeface="Arial"/>
                        </a:rPr>
                        <a:t>Conducted a technical dialogue with the COVID-19 survivors on the 1st of September 2020 to build their capacity on how they can use their stories to promote behavioral change. </a:t>
                      </a:r>
                      <a:endParaRPr dirty="0"/>
                    </a:p>
                    <a:p>
                      <a:pPr marL="627507" marR="0" lvl="1" indent="-342900" algn="l" rtl="0">
                        <a:lnSpc>
                          <a:spcPct val="117000"/>
                        </a:lnSpc>
                        <a:spcBef>
                          <a:spcPts val="0"/>
                        </a:spcBef>
                        <a:spcAft>
                          <a:spcPts val="0"/>
                        </a:spcAft>
                        <a:buClr>
                          <a:schemeClr val="dk1"/>
                        </a:buClr>
                        <a:buSzPts val="996"/>
                        <a:buFont typeface="Courier New"/>
                        <a:buChar char="o"/>
                      </a:pPr>
                      <a:r>
                        <a:rPr lang="en-US" sz="996" u="none" strike="noStrike" cap="none" dirty="0">
                          <a:solidFill>
                            <a:schemeClr val="dk1"/>
                          </a:solidFill>
                          <a:latin typeface="Arial"/>
                          <a:ea typeface="Arial"/>
                          <a:cs typeface="Arial"/>
                          <a:sym typeface="Arial"/>
                        </a:rPr>
                        <a:t>Ongoing efforts to register National Association of the survivors with the Corporate Affair Commission.</a:t>
                      </a:r>
                      <a:endParaRPr dirty="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Shape 5137"/>
        <p:cNvGrpSpPr/>
        <p:nvPr/>
      </p:nvGrpSpPr>
      <p:grpSpPr>
        <a:xfrm>
          <a:off x="0" y="0"/>
          <a:ext cx="0" cy="0"/>
          <a:chOff x="0" y="0"/>
          <a:chExt cx="0" cy="0"/>
        </a:xfrm>
      </p:grpSpPr>
      <p:sp>
        <p:nvSpPr>
          <p:cNvPr id="5138" name="Google Shape;5138;p14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135</a:t>
            </a:fld>
            <a:endParaRPr sz="500" b="0" i="0" u="none" strike="noStrike" cap="none">
              <a:solidFill>
                <a:srgbClr val="161616"/>
              </a:solidFill>
              <a:latin typeface="Arial"/>
              <a:ea typeface="Arial"/>
              <a:cs typeface="Arial"/>
              <a:sym typeface="Arial"/>
            </a:endParaRPr>
          </a:p>
        </p:txBody>
      </p:sp>
      <p:sp>
        <p:nvSpPr>
          <p:cNvPr id="5139" name="Google Shape;5139;p14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140" name="Google Shape;5140;p143"/>
          <p:cNvGrpSpPr/>
          <p:nvPr/>
        </p:nvGrpSpPr>
        <p:grpSpPr>
          <a:xfrm>
            <a:off x="0" y="0"/>
            <a:ext cx="7589838" cy="1343607"/>
            <a:chOff x="0" y="0"/>
            <a:chExt cx="7589838" cy="1343607"/>
          </a:xfrm>
        </p:grpSpPr>
        <p:pic>
          <p:nvPicPr>
            <p:cNvPr id="5141" name="Google Shape;5141;p14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142" name="Google Shape;5142;p14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143" name="Google Shape;5143;p14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144" name="Google Shape;5144;p14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145" name="Google Shape;5145;p143"/>
          <p:cNvGrpSpPr/>
          <p:nvPr/>
        </p:nvGrpSpPr>
        <p:grpSpPr>
          <a:xfrm>
            <a:off x="1269075" y="3380795"/>
            <a:ext cx="0" cy="0"/>
            <a:chOff x="1269075" y="3380795"/>
            <a:chExt cx="0" cy="0"/>
          </a:xfrm>
        </p:grpSpPr>
        <p:cxnSp>
          <p:nvCxnSpPr>
            <p:cNvPr id="5146" name="Google Shape;5146;p143"/>
            <p:cNvCxnSpPr/>
            <p:nvPr/>
          </p:nvCxnSpPr>
          <p:spPr>
            <a:xfrm>
              <a:off x="1269075" y="3380795"/>
              <a:ext cx="0" cy="0"/>
            </a:xfrm>
            <a:prstGeom prst="straightConnector1">
              <a:avLst/>
            </a:prstGeom>
            <a:noFill/>
            <a:ln>
              <a:noFill/>
            </a:ln>
          </p:spPr>
        </p:cxnSp>
        <p:cxnSp>
          <p:nvCxnSpPr>
            <p:cNvPr id="5147" name="Google Shape;5147;p143"/>
            <p:cNvCxnSpPr/>
            <p:nvPr/>
          </p:nvCxnSpPr>
          <p:spPr>
            <a:xfrm>
              <a:off x="1269075" y="3380795"/>
              <a:ext cx="0" cy="0"/>
            </a:xfrm>
            <a:prstGeom prst="straightConnector1">
              <a:avLst/>
            </a:prstGeom>
            <a:noFill/>
            <a:ln>
              <a:noFill/>
            </a:ln>
          </p:spPr>
        </p:cxnSp>
      </p:grpSp>
      <p:sp>
        <p:nvSpPr>
          <p:cNvPr id="5148" name="Google Shape;5148;p14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149" name="Google Shape;5149;p143"/>
          <p:cNvGraphicFramePr/>
          <p:nvPr>
            <p:extLst>
              <p:ext uri="{D42A27DB-BD31-4B8C-83A1-F6EECF244321}">
                <p14:modId xmlns:p14="http://schemas.microsoft.com/office/powerpoint/2010/main" val="1826919790"/>
              </p:ext>
            </p:extLst>
          </p:nvPr>
        </p:nvGraphicFramePr>
        <p:xfrm>
          <a:off x="312508" y="1462823"/>
          <a:ext cx="6859225" cy="8450031"/>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71225">
                <a:tc>
                  <a:txBody>
                    <a:bodyPr/>
                    <a:lstStyle/>
                    <a:p>
                      <a:pPr marL="0" marR="0" lvl="0" indent="0" algn="l" rtl="0">
                        <a:lnSpc>
                          <a:spcPct val="117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Pillar Achievements</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0"/>
                  </a:ext>
                </a:extLst>
              </a:tr>
              <a:tr h="126500">
                <a:tc>
                  <a:txBody>
                    <a:bodyPr/>
                    <a:lstStyle/>
                    <a:p>
                      <a:pPr marL="0" marR="0" lvl="0" indent="0" algn="l" rtl="0">
                        <a:lnSpc>
                          <a:spcPct val="117000"/>
                        </a:lnSpc>
                        <a:spcBef>
                          <a:spcPts val="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Commenced massive house-to-house campaigns</a:t>
                      </a:r>
                      <a:endParaRPr/>
                    </a:p>
                    <a:p>
                      <a:pPr marL="171450" marR="0" lvl="0" indent="-17145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Commenced massive house-to-house campaigns on Immunisation (EPI) structure to promote interpersonal communication between volunteers and households to engender behavioural change</a:t>
                      </a:r>
                      <a:endParaRPr/>
                    </a:p>
                    <a:p>
                      <a:pPr marL="171450" marR="0" lvl="0" indent="-17145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Mobilised over 19,000 volunteer community mobilisers (VCMs) for the campaign and designed printed job aids (flipcharts) in collaboration with NPHCDA for this purpose.</a:t>
                      </a:r>
                      <a:endParaRPr/>
                    </a:p>
                    <a:p>
                      <a:pPr marL="0" marR="0" lvl="0" indent="0" algn="l" rtl="0">
                        <a:lnSpc>
                          <a:spcPct val="117000"/>
                        </a:lnSpc>
                        <a:spcBef>
                          <a:spcPts val="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Sustained discussions around COVID-19</a:t>
                      </a:r>
                      <a:endParaRPr/>
                    </a:p>
                    <a:p>
                      <a:pPr marL="171450" marR="0" lvl="0" indent="-17145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Launched Live Radio Interaction Programs on four major stations across geopolitical zones – FCT (Human Rights Radio 101.1); Kano (Radio Kano), Enugu (Correct FM) and Lagos (Wazobia Radio).</a:t>
                      </a:r>
                      <a:endParaRPr/>
                    </a:p>
                    <a:p>
                      <a:pPr marL="171450" marR="0" lvl="0" indent="-17145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Convened a technical dialogue with over 60 TV and Radio OAPs across the country on October 20</a:t>
                      </a:r>
                      <a:endParaRPr/>
                    </a:p>
                    <a:p>
                      <a:pPr marL="0" marR="0" lvl="0" indent="0" algn="l" rtl="0">
                        <a:lnSpc>
                          <a:spcPct val="117000"/>
                        </a:lnSpc>
                        <a:spcBef>
                          <a:spcPts val="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Continuously worked with Partners to undertake research</a:t>
                      </a:r>
                      <a:endParaRPr/>
                    </a:p>
                    <a:p>
                      <a:pPr marL="171450" marR="0" lvl="0" indent="-17145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Established and sustained the weekly NOI polls which collected data on message exposure and recall, knowledge, perceptions, and practice of key prevention behaviours. </a:t>
                      </a:r>
                      <a:endParaRPr/>
                    </a:p>
                    <a:p>
                      <a:pPr marL="171450" marR="0" lvl="0" indent="-17145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Developed and deployed a KAP survey through a research agency commissioned by UNICEF of 12 states across the country. </a:t>
                      </a:r>
                      <a:endParaRPr/>
                    </a:p>
                    <a:p>
                      <a:pPr marL="627507" marR="0" lvl="1" indent="-342900" algn="l" rtl="0">
                        <a:lnSpc>
                          <a:spcPct val="117000"/>
                        </a:lnSpc>
                        <a:spcBef>
                          <a:spcPts val="0"/>
                        </a:spcBef>
                        <a:spcAft>
                          <a:spcPts val="0"/>
                        </a:spcAft>
                        <a:buClr>
                          <a:schemeClr val="dk1"/>
                        </a:buClr>
                        <a:buSzPts val="996"/>
                        <a:buFont typeface="Courier New"/>
                        <a:buChar char="o"/>
                      </a:pPr>
                      <a:r>
                        <a:rPr lang="en-US" sz="996" u="none" strike="noStrike" cap="none">
                          <a:solidFill>
                            <a:schemeClr val="dk1"/>
                          </a:solidFill>
                          <a:latin typeface="Arial"/>
                          <a:ea typeface="Arial"/>
                          <a:cs typeface="Arial"/>
                          <a:sym typeface="Arial"/>
                        </a:rPr>
                        <a:t>The objective of the study was to identify barriers and opportunities to adoption of positive behaviours on COVID-19 prevention and control. </a:t>
                      </a:r>
                      <a:endParaRPr/>
                    </a:p>
                    <a:p>
                      <a:pPr marL="627507" marR="0" lvl="1" indent="-342900" algn="l" rtl="0">
                        <a:lnSpc>
                          <a:spcPct val="117000"/>
                        </a:lnSpc>
                        <a:spcBef>
                          <a:spcPts val="0"/>
                        </a:spcBef>
                        <a:spcAft>
                          <a:spcPts val="0"/>
                        </a:spcAft>
                        <a:buClr>
                          <a:schemeClr val="dk1"/>
                        </a:buClr>
                        <a:buSzPts val="996"/>
                        <a:buFont typeface="Courier New"/>
                        <a:buChar char="o"/>
                      </a:pPr>
                      <a:r>
                        <a:rPr lang="en-US" sz="996" u="none" strike="noStrike" cap="none">
                          <a:solidFill>
                            <a:schemeClr val="dk1"/>
                          </a:solidFill>
                          <a:latin typeface="Arial"/>
                          <a:ea typeface="Arial"/>
                          <a:cs typeface="Arial"/>
                          <a:sym typeface="Arial"/>
                        </a:rPr>
                        <a:t>The study validated weekly polls and provided insights into perceptions of threat vis a vis efficacy to practice behaviours.</a:t>
                      </a:r>
                      <a:endParaRPr/>
                    </a:p>
                    <a:p>
                      <a:pPr marL="0" marR="0" lvl="0" indent="0" algn="l" rtl="0">
                        <a:lnSpc>
                          <a:spcPct val="117000"/>
                        </a:lnSpc>
                        <a:spcBef>
                          <a:spcPts val="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Collaborated with Partners to undertake research</a:t>
                      </a:r>
                      <a:endParaRPr/>
                    </a:p>
                    <a:p>
                      <a:pPr marL="171450" marR="0" lvl="0" indent="-17145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Developed and launched the #MaskOnNaija Campaign and the social media Wear A Mask challenge in collaboration with CACOVID and first-line traditional and religious leaders to enjoin captains of industry and corporate Nigeria to drive citizen action</a:t>
                      </a:r>
                      <a:endParaRPr/>
                    </a:p>
                    <a:p>
                      <a:pPr marL="0" marR="0" lvl="0" indent="0" algn="l" rtl="0">
                        <a:lnSpc>
                          <a:spcPct val="117000"/>
                        </a:lnSpc>
                        <a:spcBef>
                          <a:spcPts val="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Broadcasted COVID-19 preventive messages</a:t>
                      </a:r>
                      <a:endParaRPr/>
                    </a:p>
                    <a:p>
                      <a:pPr marL="171450" marR="0" lvl="0" indent="-17145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Broadcasted COVID-19 preventive messages on 10 television stations and 50 radio stations across the country.</a:t>
                      </a:r>
                      <a:endParaRPr sz="90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173475">
                <a:tc>
                  <a:txBody>
                    <a:bodyPr/>
                    <a:lstStyle/>
                    <a:p>
                      <a:pPr marL="0" marR="0" lvl="0" indent="0" algn="l" rtl="0">
                        <a:lnSpc>
                          <a:spcPct val="117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Key Challenges Identified:</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246325">
                <a:tc>
                  <a:txBody>
                    <a:bodyPr/>
                    <a:lstStyle/>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Inadequate compliance to safety protocols despite the massive communication and community mobilization campaigns</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Misinformation, disinformation and fake news posed a challenge to the activities of the RCCE Pillar.</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Decline in reporting of activities by the state in the last three months.</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Delay in accessing funds for Risk Communication and Community Engagement in states despite the various allocation of funds to the states. </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Delay in the establishment of the subcommittee comprising of the NTLC, the PTF and the NPHCDA, which will strengthen the partnership towards curbing the spread of community transmission of COVID-19 in the community.</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Delay in engaging traditional rulers in the Southern part of the country. </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Lack of funding by the PTF of Federal Government-owned media organizations and the National Orientation Agency, which are expected to play a key role in the transition and the sustenance of public awareness and community mobilization. The line budgets of the organizations cannot sustain such a huge campaign. </a:t>
                      </a:r>
                      <a:endParaRPr dirty="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45550">
                <a:tc>
                  <a:txBody>
                    <a:bodyPr/>
                    <a:lstStyle/>
                    <a:p>
                      <a:pPr marL="0" marR="0" lvl="0" indent="0" algn="l" rtl="0">
                        <a:lnSpc>
                          <a:spcPct val="117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Lessons Learned:</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4"/>
                  </a:ext>
                </a:extLst>
              </a:tr>
              <a:tr h="246325">
                <a:tc>
                  <a:txBody>
                    <a:bodyPr/>
                    <a:lstStyle/>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 	Non-inclusion of a human angle in the public communication at the beginning of the response made it difficult to convince some cynics that COVID-19 is real</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 	Risk Communication and Community Engagement activities if deployed early enough would have aided the early identification and mitigation of COVID-19 cases</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 	The establishment of multiples interactive live discussion </a:t>
                      </a:r>
                      <a:r>
                        <a:rPr lang="en-US" sz="996" dirty="0" err="1">
                          <a:solidFill>
                            <a:schemeClr val="dk1"/>
                          </a:solidFill>
                          <a:latin typeface="Arial"/>
                          <a:ea typeface="Arial"/>
                          <a:cs typeface="Arial"/>
                          <a:sym typeface="Arial"/>
                        </a:rPr>
                        <a:t>programmes</a:t>
                      </a:r>
                      <a:r>
                        <a:rPr lang="en-US" sz="996" dirty="0">
                          <a:solidFill>
                            <a:schemeClr val="dk1"/>
                          </a:solidFill>
                          <a:latin typeface="Arial"/>
                          <a:ea typeface="Arial"/>
                          <a:cs typeface="Arial"/>
                          <a:sym typeface="Arial"/>
                        </a:rPr>
                        <a:t> would have given the public the opportunity to engage with real people who have been affected by the pandemic or are part of the response.</a:t>
                      </a:r>
                      <a:endParaRPr dirty="0"/>
                    </a:p>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 	Community engagement should be more funded to par with information dissemination for current or future health threats by the States and Local Governments</a:t>
                      </a:r>
                      <a:endParaRPr dirty="0"/>
                    </a:p>
                    <a:p>
                      <a:pPr marL="171450" marR="0" lvl="0" indent="-108204" algn="l" rtl="0">
                        <a:lnSpc>
                          <a:spcPct val="117000"/>
                        </a:lnSpc>
                        <a:spcBef>
                          <a:spcPts val="0"/>
                        </a:spcBef>
                        <a:spcAft>
                          <a:spcPts val="0"/>
                        </a:spcAft>
                        <a:buClr>
                          <a:schemeClr val="dk1"/>
                        </a:buClr>
                        <a:buSzPts val="996"/>
                        <a:buFont typeface="Noto Sans Symbols"/>
                        <a:buNone/>
                      </a:pPr>
                      <a:endParaRPr sz="996" dirty="0">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Shape 5171"/>
        <p:cNvGrpSpPr/>
        <p:nvPr/>
      </p:nvGrpSpPr>
      <p:grpSpPr>
        <a:xfrm>
          <a:off x="0" y="0"/>
          <a:ext cx="0" cy="0"/>
          <a:chOff x="0" y="0"/>
          <a:chExt cx="0" cy="0"/>
        </a:xfrm>
      </p:grpSpPr>
      <p:sp>
        <p:nvSpPr>
          <p:cNvPr id="5172" name="Google Shape;5172;p14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136</a:t>
            </a:fld>
            <a:endParaRPr sz="500" b="0" i="0" u="none" strike="noStrike" cap="none">
              <a:solidFill>
                <a:srgbClr val="161616"/>
              </a:solidFill>
              <a:latin typeface="Arial"/>
              <a:ea typeface="Arial"/>
              <a:cs typeface="Arial"/>
              <a:sym typeface="Arial"/>
            </a:endParaRPr>
          </a:p>
        </p:txBody>
      </p:sp>
      <p:sp>
        <p:nvSpPr>
          <p:cNvPr id="5173" name="Google Shape;5173;p14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174" name="Google Shape;5174;p145"/>
          <p:cNvGrpSpPr/>
          <p:nvPr/>
        </p:nvGrpSpPr>
        <p:grpSpPr>
          <a:xfrm>
            <a:off x="0" y="0"/>
            <a:ext cx="7589838" cy="1343607"/>
            <a:chOff x="0" y="0"/>
            <a:chExt cx="7589838" cy="1343607"/>
          </a:xfrm>
        </p:grpSpPr>
        <p:pic>
          <p:nvPicPr>
            <p:cNvPr id="5175" name="Google Shape;5175;p14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176" name="Google Shape;5176;p14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177" name="Google Shape;5177;p14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178" name="Google Shape;5178;p14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179" name="Google Shape;5179;p145"/>
          <p:cNvGrpSpPr/>
          <p:nvPr/>
        </p:nvGrpSpPr>
        <p:grpSpPr>
          <a:xfrm>
            <a:off x="1269075" y="3380795"/>
            <a:ext cx="0" cy="0"/>
            <a:chOff x="1269075" y="3380795"/>
            <a:chExt cx="0" cy="0"/>
          </a:xfrm>
        </p:grpSpPr>
        <p:cxnSp>
          <p:nvCxnSpPr>
            <p:cNvPr id="5180" name="Google Shape;5180;p145"/>
            <p:cNvCxnSpPr/>
            <p:nvPr/>
          </p:nvCxnSpPr>
          <p:spPr>
            <a:xfrm>
              <a:off x="1269075" y="3380795"/>
              <a:ext cx="0" cy="0"/>
            </a:xfrm>
            <a:prstGeom prst="straightConnector1">
              <a:avLst/>
            </a:prstGeom>
            <a:noFill/>
            <a:ln>
              <a:noFill/>
            </a:ln>
          </p:spPr>
        </p:cxnSp>
        <p:cxnSp>
          <p:nvCxnSpPr>
            <p:cNvPr id="5181" name="Google Shape;5181;p145"/>
            <p:cNvCxnSpPr/>
            <p:nvPr/>
          </p:nvCxnSpPr>
          <p:spPr>
            <a:xfrm>
              <a:off x="1269075" y="3380795"/>
              <a:ext cx="0" cy="0"/>
            </a:xfrm>
            <a:prstGeom prst="straightConnector1">
              <a:avLst/>
            </a:prstGeom>
            <a:noFill/>
            <a:ln>
              <a:noFill/>
            </a:ln>
          </p:spPr>
        </p:cxnSp>
      </p:grpSp>
      <p:sp>
        <p:nvSpPr>
          <p:cNvPr id="5182" name="Google Shape;5182;p14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183" name="Google Shape;5183;p145"/>
          <p:cNvGraphicFramePr/>
          <p:nvPr>
            <p:extLst>
              <p:ext uri="{D42A27DB-BD31-4B8C-83A1-F6EECF244321}">
                <p14:modId xmlns:p14="http://schemas.microsoft.com/office/powerpoint/2010/main" val="1910897165"/>
              </p:ext>
            </p:extLst>
          </p:nvPr>
        </p:nvGraphicFramePr>
        <p:xfrm>
          <a:off x="312508" y="1462823"/>
          <a:ext cx="6859225" cy="2443295"/>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81425">
                <a:tc>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Recommendations for improvement</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0"/>
                  </a:ext>
                </a:extLst>
              </a:tr>
              <a:tr h="246325">
                <a:tc>
                  <a:txBody>
                    <a:bodyPr/>
                    <a:lstStyle/>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Set up a subcommittee comprising of the NTLC, the PTF and the NPHCDA, which will strengthen the partnership towards curbing the spread of community transmission of COVID -19 in the community is yet to the set up. </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Community engagement should be sustained with the advent and activation of the UN Basket Funds on COVID 19, which will give impetus to the mobilization drive. </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Adequately funding of the National Orientation Agency by the federal government, which is saddled with the responsibility of community mobilization and orientation in the 774 local government areas. </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Active involvement of traditional rulers as well as religious and opinion leaders in the response structure at the Federal Government level and not just at the level of state. </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State-specific media engagement and capacity building should be sustained.</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Strengthen on-going state and local government community mobilization structures through engagement with the Nigeria Governors Forum. </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Development and airing of more IECs on COVID-19 response should be sustained.</a:t>
                      </a:r>
                      <a:endParaRPr dirty="0"/>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Appropriate budgeting for risk communication and community engagement activities should be constantly made to combat current and future pandemic early.</a:t>
                      </a:r>
                      <a:endParaRPr dirty="0"/>
                    </a:p>
                    <a:p>
                      <a:pPr marL="171450" marR="0" lvl="0" indent="-114300" algn="l" rtl="0">
                        <a:spcBef>
                          <a:spcPts val="0"/>
                        </a:spcBef>
                        <a:spcAft>
                          <a:spcPts val="0"/>
                        </a:spcAft>
                        <a:buClr>
                          <a:schemeClr val="dk1"/>
                        </a:buClr>
                        <a:buSzPts val="900"/>
                        <a:buFont typeface="Noto Sans Symbols"/>
                        <a:buNone/>
                      </a:pPr>
                      <a:endParaRPr sz="900" dirty="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graphicFrame>
        <p:nvGraphicFramePr>
          <p:cNvPr id="5184" name="Google Shape;5184;p145"/>
          <p:cNvGraphicFramePr/>
          <p:nvPr>
            <p:extLst>
              <p:ext uri="{D42A27DB-BD31-4B8C-83A1-F6EECF244321}">
                <p14:modId xmlns:p14="http://schemas.microsoft.com/office/powerpoint/2010/main" val="1562215353"/>
              </p:ext>
            </p:extLst>
          </p:nvPr>
        </p:nvGraphicFramePr>
        <p:xfrm>
          <a:off x="330875" y="3926266"/>
          <a:ext cx="6859225" cy="5950585"/>
        </p:xfrm>
        <a:graphic>
          <a:graphicData uri="http://schemas.openxmlformats.org/drawingml/2006/table">
            <a:tbl>
              <a:tblPr>
                <a:noFill/>
                <a:tableStyleId>{B3EC8D35-0D6E-4B20-94FA-5F872F7BABA5}</a:tableStyleId>
              </a:tblPr>
              <a:tblGrid>
                <a:gridCol w="1875725">
                  <a:extLst>
                    <a:ext uri="{9D8B030D-6E8A-4147-A177-3AD203B41FA5}">
                      <a16:colId xmlns:a16="http://schemas.microsoft.com/office/drawing/2014/main" val="20000"/>
                    </a:ext>
                  </a:extLst>
                </a:gridCol>
                <a:gridCol w="915975">
                  <a:extLst>
                    <a:ext uri="{9D8B030D-6E8A-4147-A177-3AD203B41FA5}">
                      <a16:colId xmlns:a16="http://schemas.microsoft.com/office/drawing/2014/main" val="20001"/>
                    </a:ext>
                  </a:extLst>
                </a:gridCol>
                <a:gridCol w="2673675">
                  <a:extLst>
                    <a:ext uri="{9D8B030D-6E8A-4147-A177-3AD203B41FA5}">
                      <a16:colId xmlns:a16="http://schemas.microsoft.com/office/drawing/2014/main" val="20002"/>
                    </a:ext>
                  </a:extLst>
                </a:gridCol>
                <a:gridCol w="1393850">
                  <a:extLst>
                    <a:ext uri="{9D8B030D-6E8A-4147-A177-3AD203B41FA5}">
                      <a16:colId xmlns:a16="http://schemas.microsoft.com/office/drawing/2014/main" val="20003"/>
                    </a:ext>
                  </a:extLst>
                </a:gridCol>
              </a:tblGrid>
              <a:tr h="145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Pillar Scorecard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45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Ratings of Pillar Achievement in line with identified next steps during midterm review</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45000">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3000"/>
                        </a:spcBef>
                        <a:spcAft>
                          <a:spcPts val="0"/>
                        </a:spcAft>
                        <a:buNone/>
                      </a:pPr>
                      <a:r>
                        <a:rPr lang="en-US" sz="1000" b="1" i="1">
                          <a:solidFill>
                            <a:srgbClr val="FFFFFF"/>
                          </a:solidFill>
                          <a:latin typeface="Arial"/>
                          <a:ea typeface="Arial"/>
                          <a:cs typeface="Arial"/>
                          <a:sym typeface="Arial"/>
                        </a:rPr>
                        <a:t>Pillar/FWG Objectives - Identified Next Steps/Roadmap</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gridSpan="2">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Status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rowSpan="2">
                  <a:txBody>
                    <a:bodyPr/>
                    <a:lstStyle/>
                    <a:p>
                      <a:pPr marL="0" marR="0" lvl="0" indent="0" algn="ctr" rtl="0">
                        <a:spcBef>
                          <a:spcPts val="0"/>
                        </a:spcBef>
                        <a:spcAft>
                          <a:spcPts val="0"/>
                        </a:spcAft>
                        <a:buNone/>
                      </a:pPr>
                      <a:r>
                        <a:rPr lang="en-US" sz="1000" b="1" i="1">
                          <a:solidFill>
                            <a:schemeClr val="lt1"/>
                          </a:solidFill>
                          <a:latin typeface="Arial"/>
                          <a:ea typeface="Arial"/>
                          <a:cs typeface="Arial"/>
                          <a:sym typeface="Arial"/>
                        </a:rPr>
                        <a:t>Score (1 = Below 2 = Partially below, 3 = Avg, 4 = Partially meets, 5 = Exceeds)</a:t>
                      </a:r>
                      <a:endParaRPr sz="1000">
                        <a:solidFill>
                          <a:schemeClr val="lt1"/>
                        </a:solidFill>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2"/>
                  </a:ext>
                </a:extLst>
              </a:tr>
              <a:tr h="797475">
                <a:tc vMerge="1">
                  <a:txBody>
                    <a:bodyPr/>
                    <a:lstStyle/>
                    <a:p>
                      <a:endParaRPr lang="en-US"/>
                    </a:p>
                  </a:txBody>
                  <a:tcPr/>
                </a:tc>
                <a:tc>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Achieved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B w="12700" cap="flat" cmpd="sng">
                      <a:solidFill>
                        <a:srgbClr val="000000"/>
                      </a:solidFill>
                      <a:prstDash val="solid"/>
                      <a:round/>
                      <a:headEnd type="none" w="sm" len="sm"/>
                      <a:tailEnd type="none" w="sm" len="sm"/>
                    </a:lnB>
                    <a:solidFill>
                      <a:srgbClr val="008751"/>
                    </a:solidFill>
                  </a:tcPr>
                </a:tc>
                <a:tc vMerge="1">
                  <a:txBody>
                    <a:bodyPr/>
                    <a:lstStyle/>
                    <a:p>
                      <a:endParaRPr lang="en-US"/>
                    </a:p>
                  </a:txBody>
                  <a:tcPr/>
                </a:tc>
                <a:extLst>
                  <a:ext uri="{0D108BD9-81ED-4DB2-BD59-A6C34878D82A}">
                    <a16:rowId xmlns:a16="http://schemas.microsoft.com/office/drawing/2014/main" val="10003"/>
                  </a:ext>
                </a:extLst>
              </a:tr>
              <a:tr h="435000">
                <a:tc>
                  <a:txBody>
                    <a:bodyPr/>
                    <a:lstStyle/>
                    <a:p>
                      <a:pPr marL="0" marR="0" lvl="0" indent="0" algn="l" rtl="0">
                        <a:spcBef>
                          <a:spcPts val="0"/>
                        </a:spcBef>
                        <a:spcAft>
                          <a:spcPts val="0"/>
                        </a:spcAft>
                        <a:buNone/>
                      </a:pPr>
                      <a:r>
                        <a:rPr lang="en-US" sz="1000">
                          <a:latin typeface="Arial"/>
                          <a:ea typeface="Arial"/>
                          <a:cs typeface="Arial"/>
                          <a:sym typeface="Arial"/>
                        </a:rPr>
                        <a:t>Set up a network of COVID-19 Survivors to drive the campaign to change the narrative around stigmatization</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lnSpc>
                          <a:spcPct val="117000"/>
                        </a:lnSpc>
                        <a:spcBef>
                          <a:spcPts val="0"/>
                        </a:spcBef>
                        <a:spcAft>
                          <a:spcPts val="0"/>
                        </a:spcAft>
                        <a:buNone/>
                      </a:pPr>
                      <a:r>
                        <a:rPr lang="en-US" sz="1000" dirty="0">
                          <a:latin typeface="Arial"/>
                          <a:ea typeface="Arial"/>
                          <a:cs typeface="Arial"/>
                          <a:sym typeface="Arial"/>
                        </a:rPr>
                        <a:t> </a:t>
                      </a:r>
                      <a:endParaRPr sz="850" dirty="0">
                        <a:latin typeface="Calibri"/>
                        <a:ea typeface="Calibri"/>
                        <a:cs typeface="Calibri"/>
                        <a:sym typeface="Calibri"/>
                      </a:endParaRPr>
                    </a:p>
                    <a:p>
                      <a:pPr marL="0" marR="0" lvl="0" indent="0" algn="ctr" rtl="0">
                        <a:spcBef>
                          <a:spcPts val="800"/>
                        </a:spcBef>
                        <a:spcAft>
                          <a:spcPts val="0"/>
                        </a:spcAft>
                        <a:buNone/>
                      </a:pPr>
                      <a:r>
                        <a:rPr lang="en-US" sz="1000" b="1" dirty="0">
                          <a:solidFill>
                            <a:srgbClr val="000000"/>
                          </a:solidFill>
                          <a:latin typeface="Arial"/>
                          <a:ea typeface="Arial"/>
                          <a:cs typeface="Arial"/>
                          <a:sym typeface="Arial"/>
                        </a:rPr>
                        <a:t>75%</a:t>
                      </a:r>
                      <a:endParaRPr sz="850" dirty="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Developed and frequently updated the National database of COVID-19 survivors.</a:t>
                      </a:r>
                      <a:endParaRPr sz="996">
                        <a:solidFill>
                          <a:schemeClr val="dk1"/>
                        </a:solidFill>
                        <a:latin typeface="Arial"/>
                        <a:ea typeface="Arial"/>
                        <a:cs typeface="Arial"/>
                        <a:sym typeface="Arial"/>
                      </a:endParaRPr>
                    </a:p>
                    <a:p>
                      <a:pPr marL="171450" marR="0" lvl="0" indent="-171450" algn="l" rtl="0">
                        <a:lnSpc>
                          <a:spcPct val="100000"/>
                        </a:lnSpc>
                        <a:spcBef>
                          <a:spcPts val="4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RCCE Pillar worked with WHO so far have captured 133 survivors in the National database.</a:t>
                      </a:r>
                      <a:endParaRPr sz="996">
                        <a:solidFill>
                          <a:schemeClr val="dk1"/>
                        </a:solidFill>
                        <a:latin typeface="Arial"/>
                        <a:ea typeface="Arial"/>
                        <a:cs typeface="Arial"/>
                        <a:sym typeface="Arial"/>
                      </a:endParaRPr>
                    </a:p>
                    <a:p>
                      <a:pPr marL="171450" marR="0" lvl="0" indent="-171450" algn="l" rtl="0">
                        <a:lnSpc>
                          <a:spcPct val="100000"/>
                        </a:lnSpc>
                        <a:spcBef>
                          <a:spcPts val="4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 Technical dialogue with the COVID-19 survivors was held on Sept 1, 2020 to build their capacity on how they can use their stories to promote behaviour change. RCCE is working on registering a National Association of the survivors with the Corporate Affair Commission. </a:t>
                      </a:r>
                      <a:endParaRPr sz="996">
                        <a:solidFill>
                          <a:schemeClr val="dk1"/>
                        </a:solidFill>
                        <a:latin typeface="Arial"/>
                        <a:ea typeface="Arial"/>
                        <a:cs typeface="Arial"/>
                        <a:sym typeface="Arial"/>
                      </a:endParaRPr>
                    </a:p>
                    <a:p>
                      <a:pPr marL="171450" marR="0" lvl="0" indent="-171450" algn="l" rtl="0">
                        <a:lnSpc>
                          <a:spcPct val="100000"/>
                        </a:lnSpc>
                        <a:spcBef>
                          <a:spcPts val="4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Subnational networks to be organically formed by COVORs (COVID survivors) with state RCCE Team. </a:t>
                      </a:r>
                      <a:endParaRPr sz="996">
                        <a:solidFill>
                          <a:schemeClr val="dk1"/>
                        </a:solidFill>
                        <a:latin typeface="Arial"/>
                        <a:ea typeface="Arial"/>
                        <a:cs typeface="Arial"/>
                        <a:sym typeface="Arial"/>
                      </a:endParaRPr>
                    </a:p>
                    <a:p>
                      <a:pPr marL="171450" marR="0" lvl="0" indent="-171450" algn="l" rtl="0">
                        <a:lnSpc>
                          <a:spcPct val="100000"/>
                        </a:lnSpc>
                        <a:spcBef>
                          <a:spcPts val="4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WHO launched the heroes/heroines campaigns of COVID 19 survivors in 3 states of Borno, Adamawa and Yobe. Plans are underway to launch the campaign in 8 more states.</a:t>
                      </a: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Calibri"/>
                        <a:ea typeface="Calibri"/>
                        <a:cs typeface="Calibri"/>
                        <a:sym typeface="Calibri"/>
                      </a:endParaRPr>
                    </a:p>
                    <a:p>
                      <a:pPr marL="0" marR="0" lvl="0" indent="0" algn="ctr" rtl="0">
                        <a:spcBef>
                          <a:spcPts val="600"/>
                        </a:spcBef>
                        <a:spcAft>
                          <a:spcPts val="0"/>
                        </a:spcAft>
                        <a:buNone/>
                      </a:pPr>
                      <a:r>
                        <a:rPr lang="en-US" sz="1000" b="1">
                          <a:latin typeface="Arial"/>
                          <a:ea typeface="Arial"/>
                          <a:cs typeface="Arial"/>
                          <a:sym typeface="Arial"/>
                        </a:rPr>
                        <a:t>4</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435000">
                <a:tc>
                  <a:txBody>
                    <a:bodyPr/>
                    <a:lstStyle/>
                    <a:p>
                      <a:pPr marL="0" marR="0" lvl="0" indent="0" algn="l" rtl="0">
                        <a:spcBef>
                          <a:spcPts val="0"/>
                        </a:spcBef>
                        <a:spcAft>
                          <a:spcPts val="0"/>
                        </a:spcAft>
                        <a:buNone/>
                      </a:pPr>
                      <a:r>
                        <a:rPr lang="en-US" sz="1000">
                          <a:latin typeface="Arial"/>
                          <a:ea typeface="Arial"/>
                          <a:cs typeface="Arial"/>
                          <a:sym typeface="Arial"/>
                        </a:rPr>
                        <a:t>Review the dissemination of COVID-19 messages and incorporate threat and efficacy element into future messages</a:t>
                      </a: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100%</a:t>
                      </a: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COVID-19 related messages were framed to incorporate perceptions of threat (i.e. risk of and susceptibility to COVID-19) and efficacy (ability to practice a prevention behavior).</a:t>
                      </a:r>
                      <a:endParaRPr sz="996">
                        <a:solidFill>
                          <a:schemeClr val="dk1"/>
                        </a:solidFill>
                        <a:latin typeface="Arial"/>
                        <a:ea typeface="Arial"/>
                        <a:cs typeface="Arial"/>
                        <a:sym typeface="Arial"/>
                      </a:endParaRPr>
                    </a:p>
                    <a:p>
                      <a:pPr marL="171450" marR="0" lvl="0" indent="-171450" algn="l" rtl="0">
                        <a:lnSpc>
                          <a:spcPct val="100000"/>
                        </a:lnSpc>
                        <a:spcBef>
                          <a:spcPts val="4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Messages were framed to increase perceptions of threat (where it is low) while increasing efficacy to act to protect self and loved ones.</a:t>
                      </a: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dirty="0">
                          <a:latin typeface="Arial"/>
                          <a:ea typeface="Arial"/>
                          <a:cs typeface="Arial"/>
                          <a:sym typeface="Arial"/>
                        </a:rPr>
                        <a:t> </a:t>
                      </a:r>
                      <a:endParaRPr sz="850" dirty="0">
                        <a:latin typeface="Calibri"/>
                        <a:ea typeface="Calibri"/>
                        <a:cs typeface="Calibri"/>
                        <a:sym typeface="Calibri"/>
                      </a:endParaRPr>
                    </a:p>
                    <a:p>
                      <a:pPr marL="0" marR="0" lvl="0" indent="0" algn="ctr" rtl="0">
                        <a:spcBef>
                          <a:spcPts val="600"/>
                        </a:spcBef>
                        <a:spcAft>
                          <a:spcPts val="0"/>
                        </a:spcAft>
                        <a:buNone/>
                      </a:pPr>
                      <a:r>
                        <a:rPr lang="en-US" sz="1000" b="1" dirty="0">
                          <a:latin typeface="Arial"/>
                          <a:ea typeface="Arial"/>
                          <a:cs typeface="Arial"/>
                          <a:sym typeface="Arial"/>
                        </a:rPr>
                        <a:t>5</a:t>
                      </a:r>
                      <a:endParaRPr sz="850" dirty="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Shape 5189"/>
        <p:cNvGrpSpPr/>
        <p:nvPr/>
      </p:nvGrpSpPr>
      <p:grpSpPr>
        <a:xfrm>
          <a:off x="0" y="0"/>
          <a:ext cx="0" cy="0"/>
          <a:chOff x="0" y="0"/>
          <a:chExt cx="0" cy="0"/>
        </a:xfrm>
      </p:grpSpPr>
      <p:sp>
        <p:nvSpPr>
          <p:cNvPr id="5190" name="Google Shape;5190;p14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137</a:t>
            </a:fld>
            <a:endParaRPr sz="500" b="0" i="0" u="none" strike="noStrike" cap="none">
              <a:solidFill>
                <a:srgbClr val="161616"/>
              </a:solidFill>
              <a:latin typeface="Arial"/>
              <a:ea typeface="Arial"/>
              <a:cs typeface="Arial"/>
              <a:sym typeface="Arial"/>
            </a:endParaRPr>
          </a:p>
        </p:txBody>
      </p:sp>
      <p:sp>
        <p:nvSpPr>
          <p:cNvPr id="5191" name="Google Shape;5191;p14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192" name="Google Shape;5192;p146"/>
          <p:cNvGrpSpPr/>
          <p:nvPr/>
        </p:nvGrpSpPr>
        <p:grpSpPr>
          <a:xfrm>
            <a:off x="0" y="0"/>
            <a:ext cx="7589838" cy="1343607"/>
            <a:chOff x="0" y="0"/>
            <a:chExt cx="7589838" cy="1343607"/>
          </a:xfrm>
        </p:grpSpPr>
        <p:pic>
          <p:nvPicPr>
            <p:cNvPr id="5193" name="Google Shape;5193;p14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194" name="Google Shape;5194;p14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195" name="Google Shape;5195;p14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196" name="Google Shape;5196;p14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197" name="Google Shape;5197;p146"/>
          <p:cNvGrpSpPr/>
          <p:nvPr/>
        </p:nvGrpSpPr>
        <p:grpSpPr>
          <a:xfrm>
            <a:off x="1269075" y="3380795"/>
            <a:ext cx="0" cy="0"/>
            <a:chOff x="1269075" y="3380795"/>
            <a:chExt cx="0" cy="0"/>
          </a:xfrm>
        </p:grpSpPr>
        <p:cxnSp>
          <p:nvCxnSpPr>
            <p:cNvPr id="5198" name="Google Shape;5198;p146"/>
            <p:cNvCxnSpPr/>
            <p:nvPr/>
          </p:nvCxnSpPr>
          <p:spPr>
            <a:xfrm>
              <a:off x="1269075" y="3380795"/>
              <a:ext cx="0" cy="0"/>
            </a:xfrm>
            <a:prstGeom prst="straightConnector1">
              <a:avLst/>
            </a:prstGeom>
            <a:noFill/>
            <a:ln>
              <a:noFill/>
            </a:ln>
          </p:spPr>
        </p:cxnSp>
        <p:cxnSp>
          <p:nvCxnSpPr>
            <p:cNvPr id="5199" name="Google Shape;5199;p146"/>
            <p:cNvCxnSpPr/>
            <p:nvPr/>
          </p:nvCxnSpPr>
          <p:spPr>
            <a:xfrm>
              <a:off x="1269075" y="3380795"/>
              <a:ext cx="0" cy="0"/>
            </a:xfrm>
            <a:prstGeom prst="straightConnector1">
              <a:avLst/>
            </a:prstGeom>
            <a:noFill/>
            <a:ln>
              <a:noFill/>
            </a:ln>
          </p:spPr>
        </p:cxnSp>
      </p:grpSp>
      <p:sp>
        <p:nvSpPr>
          <p:cNvPr id="5200" name="Google Shape;5200;p14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201" name="Google Shape;5201;p146"/>
          <p:cNvGraphicFramePr/>
          <p:nvPr>
            <p:extLst>
              <p:ext uri="{D42A27DB-BD31-4B8C-83A1-F6EECF244321}">
                <p14:modId xmlns:p14="http://schemas.microsoft.com/office/powerpoint/2010/main" val="1122786472"/>
              </p:ext>
            </p:extLst>
          </p:nvPr>
        </p:nvGraphicFramePr>
        <p:xfrm>
          <a:off x="365306" y="1405750"/>
          <a:ext cx="6790425" cy="7973695"/>
        </p:xfrm>
        <a:graphic>
          <a:graphicData uri="http://schemas.openxmlformats.org/drawingml/2006/table">
            <a:tbl>
              <a:tblPr>
                <a:noFill/>
                <a:tableStyleId>{B3EC8D35-0D6E-4B20-94FA-5F872F7BABA5}</a:tableStyleId>
              </a:tblPr>
              <a:tblGrid>
                <a:gridCol w="1856900">
                  <a:extLst>
                    <a:ext uri="{9D8B030D-6E8A-4147-A177-3AD203B41FA5}">
                      <a16:colId xmlns:a16="http://schemas.microsoft.com/office/drawing/2014/main" val="20000"/>
                    </a:ext>
                  </a:extLst>
                </a:gridCol>
                <a:gridCol w="906800">
                  <a:extLst>
                    <a:ext uri="{9D8B030D-6E8A-4147-A177-3AD203B41FA5}">
                      <a16:colId xmlns:a16="http://schemas.microsoft.com/office/drawing/2014/main" val="20001"/>
                    </a:ext>
                  </a:extLst>
                </a:gridCol>
                <a:gridCol w="2646850">
                  <a:extLst>
                    <a:ext uri="{9D8B030D-6E8A-4147-A177-3AD203B41FA5}">
                      <a16:colId xmlns:a16="http://schemas.microsoft.com/office/drawing/2014/main" val="20002"/>
                    </a:ext>
                  </a:extLst>
                </a:gridCol>
                <a:gridCol w="1379875">
                  <a:extLst>
                    <a:ext uri="{9D8B030D-6E8A-4147-A177-3AD203B41FA5}">
                      <a16:colId xmlns:a16="http://schemas.microsoft.com/office/drawing/2014/main" val="20003"/>
                    </a:ext>
                  </a:extLst>
                </a:gridCol>
              </a:tblGrid>
              <a:tr h="145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Pillar Scorecard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45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Ratings of Pillar Achievement in line with identified next steps during midterm review</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45000">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3000"/>
                        </a:spcBef>
                        <a:spcAft>
                          <a:spcPts val="0"/>
                        </a:spcAft>
                        <a:buNone/>
                      </a:pPr>
                      <a:r>
                        <a:rPr lang="en-US" sz="1000" b="1" i="1">
                          <a:solidFill>
                            <a:srgbClr val="FFFFFF"/>
                          </a:solidFill>
                          <a:latin typeface="Arial"/>
                          <a:ea typeface="Arial"/>
                          <a:cs typeface="Arial"/>
                          <a:sym typeface="Arial"/>
                        </a:rPr>
                        <a:t>Pillar/FWG Objectives - Identified Next Steps/Roadmap</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gridSpan="2">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Status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Modified/Dropped objectives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2"/>
                  </a:ext>
                </a:extLst>
              </a:tr>
              <a:tr h="797475">
                <a:tc vMerge="1">
                  <a:txBody>
                    <a:bodyPr/>
                    <a:lstStyle/>
                    <a:p>
                      <a:endParaRPr lang="en-US"/>
                    </a:p>
                  </a:txBody>
                  <a:tcPr/>
                </a:tc>
                <a:tc>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Achieved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B w="12700" cap="flat" cmpd="sng">
                      <a:solidFill>
                        <a:srgbClr val="000000"/>
                      </a:solidFill>
                      <a:prstDash val="solid"/>
                      <a:round/>
                      <a:headEnd type="none" w="sm" len="sm"/>
                      <a:tailEnd type="none" w="sm" len="sm"/>
                    </a:lnB>
                    <a:solidFill>
                      <a:srgbClr val="008751"/>
                    </a:solidFill>
                  </a:tcPr>
                </a:tc>
                <a:tc vMerge="1">
                  <a:txBody>
                    <a:bodyPr/>
                    <a:lstStyle/>
                    <a:p>
                      <a:endParaRPr lang="en-US"/>
                    </a:p>
                  </a:txBody>
                  <a:tcPr/>
                </a:tc>
                <a:extLst>
                  <a:ext uri="{0D108BD9-81ED-4DB2-BD59-A6C34878D82A}">
                    <a16:rowId xmlns:a16="http://schemas.microsoft.com/office/drawing/2014/main" val="10003"/>
                  </a:ext>
                </a:extLst>
              </a:tr>
              <a:tr h="435000">
                <a:tc>
                  <a:txBody>
                    <a:bodyPr/>
                    <a:lstStyle/>
                    <a:p>
                      <a:pPr marL="0" marR="0" lvl="0" indent="0" algn="l" rtl="0">
                        <a:spcBef>
                          <a:spcPts val="0"/>
                        </a:spcBef>
                        <a:spcAft>
                          <a:spcPts val="0"/>
                        </a:spcAft>
                        <a:buNone/>
                      </a:pPr>
                      <a:r>
                        <a:rPr lang="en-US" sz="1000">
                          <a:latin typeface="Arial"/>
                          <a:ea typeface="Arial"/>
                          <a:cs typeface="Arial"/>
                          <a:sym typeface="Arial"/>
                        </a:rPr>
                        <a:t>Start massive house-to-house campaigns on Immunization (EPI) structure to promote interpersonal communication between volunteers and households to engender behavior change</a:t>
                      </a: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50%</a:t>
                      </a: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Community platforms were used for polio campaigns by UNICEF. People were recruited, trained and equipped to implement house-to-house campaigns integrating COVID-19 prevention messages and routine immunization.</a:t>
                      </a:r>
                      <a:endParaRPr sz="996"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Over 19,000 volunteer community mobilisers (VCMs) mainly women and other community health workers equipped with face and hand sanitizers are currently operating in 17 States.</a:t>
                      </a:r>
                      <a:endParaRPr sz="996"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 job aids (flipcharts) were designed and printed in collaboration with NPHCDA for this purpose.</a:t>
                      </a:r>
                      <a:endParaRPr sz="996"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WHO is carrying out house-to-house sensitization by AVADAR community informants, which were used during the polio campaign on COVID 19 key messages in </a:t>
                      </a:r>
                      <a:r>
                        <a:rPr lang="en-US" sz="996" dirty="0" err="1">
                          <a:solidFill>
                            <a:schemeClr val="dk1"/>
                          </a:solidFill>
                          <a:latin typeface="Arial"/>
                          <a:ea typeface="Arial"/>
                          <a:cs typeface="Arial"/>
                          <a:sym typeface="Arial"/>
                        </a:rPr>
                        <a:t>Abia</a:t>
                      </a:r>
                      <a:r>
                        <a:rPr lang="en-US" sz="996" dirty="0">
                          <a:solidFill>
                            <a:schemeClr val="dk1"/>
                          </a:solidFill>
                          <a:latin typeface="Arial"/>
                          <a:ea typeface="Arial"/>
                          <a:cs typeface="Arial"/>
                          <a:sym typeface="Arial"/>
                        </a:rPr>
                        <a:t>, Adamawa, </a:t>
                      </a:r>
                      <a:r>
                        <a:rPr lang="en-US" sz="996" dirty="0" err="1">
                          <a:solidFill>
                            <a:schemeClr val="dk1"/>
                          </a:solidFill>
                          <a:latin typeface="Arial"/>
                          <a:ea typeface="Arial"/>
                          <a:cs typeface="Arial"/>
                          <a:sym typeface="Arial"/>
                        </a:rPr>
                        <a:t>Borno</a:t>
                      </a:r>
                      <a:r>
                        <a:rPr lang="en-US" sz="996" dirty="0">
                          <a:solidFill>
                            <a:schemeClr val="dk1"/>
                          </a:solidFill>
                          <a:latin typeface="Arial"/>
                          <a:ea typeface="Arial"/>
                          <a:cs typeface="Arial"/>
                          <a:sym typeface="Arial"/>
                        </a:rPr>
                        <a:t>, Enugu, FCT, Imo, Kano, </a:t>
                      </a:r>
                      <a:r>
                        <a:rPr lang="en-US" sz="996" dirty="0" err="1">
                          <a:solidFill>
                            <a:schemeClr val="dk1"/>
                          </a:solidFill>
                          <a:latin typeface="Arial"/>
                          <a:ea typeface="Arial"/>
                          <a:cs typeface="Arial"/>
                          <a:sym typeface="Arial"/>
                        </a:rPr>
                        <a:t>Kwara</a:t>
                      </a:r>
                      <a:r>
                        <a:rPr lang="en-US" sz="996" dirty="0">
                          <a:solidFill>
                            <a:schemeClr val="dk1"/>
                          </a:solidFill>
                          <a:latin typeface="Arial"/>
                          <a:ea typeface="Arial"/>
                          <a:cs typeface="Arial"/>
                          <a:sym typeface="Arial"/>
                        </a:rPr>
                        <a:t>, Lagos, Sokoto, and Yobe States. </a:t>
                      </a:r>
                      <a:endParaRPr sz="996"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structure of the Northern Traditional Leaders Council, which was used for the polio campaign was effectively mobilized for the COVID 19 community mobilization.</a:t>
                      </a:r>
                      <a:endParaRPr sz="996"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 session was held with the traditional rulers under the chairmanship of the Sultan of Sokoto, Alhaji Mohammed </a:t>
                      </a:r>
                      <a:r>
                        <a:rPr lang="en-US" sz="996" dirty="0" err="1">
                          <a:solidFill>
                            <a:schemeClr val="dk1"/>
                          </a:solidFill>
                          <a:latin typeface="Arial"/>
                          <a:ea typeface="Arial"/>
                          <a:cs typeface="Arial"/>
                          <a:sym typeface="Arial"/>
                        </a:rPr>
                        <a:t>Sa’ad</a:t>
                      </a:r>
                      <a:r>
                        <a:rPr lang="en-US" sz="996" dirty="0">
                          <a:solidFill>
                            <a:schemeClr val="dk1"/>
                          </a:solidFill>
                          <a:latin typeface="Arial"/>
                          <a:ea typeface="Arial"/>
                          <a:cs typeface="Arial"/>
                          <a:sym typeface="Arial"/>
                        </a:rPr>
                        <a:t> Abubakar, which was hosted by the NPHCDA in Abuja. The meeting agreed to set up a subcommittee comprising of the NTLC, the PTF and the NPHCDA to strengthen the partnership towards curbing the spread of community transmission of COVID-19. The RCCE Pillar also worked with the traditional rulers to produce messages on COVID-19 prevention, which ran on television and radio stations across the country</a:t>
                      </a:r>
                      <a:r>
                        <a:rPr lang="en-US" sz="1000" dirty="0">
                          <a:solidFill>
                            <a:srgbClr val="000000"/>
                          </a:solidFill>
                          <a:latin typeface="Arial"/>
                          <a:ea typeface="Arial"/>
                          <a:cs typeface="Arial"/>
                          <a:sym typeface="Arial"/>
                        </a:rPr>
                        <a:t>. </a:t>
                      </a:r>
                      <a:endParaRPr sz="850" dirty="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Calibri"/>
                        <a:ea typeface="Calibri"/>
                        <a:cs typeface="Calibri"/>
                        <a:sym typeface="Calibri"/>
                      </a:endParaRPr>
                    </a:p>
                    <a:p>
                      <a:pPr marL="0" marR="0" lvl="0" indent="0" algn="ctr" rtl="0">
                        <a:spcBef>
                          <a:spcPts val="600"/>
                        </a:spcBef>
                        <a:spcAft>
                          <a:spcPts val="0"/>
                        </a:spcAft>
                        <a:buNone/>
                      </a:pPr>
                      <a:r>
                        <a:rPr lang="en-US" sz="1000" b="1">
                          <a:latin typeface="Arial"/>
                          <a:ea typeface="Arial"/>
                          <a:cs typeface="Arial"/>
                          <a:sym typeface="Arial"/>
                        </a:rPr>
                        <a:t>3</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355325">
                <a:tc>
                  <a:txBody>
                    <a:bodyPr/>
                    <a:lstStyle/>
                    <a:p>
                      <a:pPr marL="0" marR="0" lvl="0" indent="0" algn="l" rtl="0">
                        <a:spcBef>
                          <a:spcPts val="0"/>
                        </a:spcBef>
                        <a:spcAft>
                          <a:spcPts val="0"/>
                        </a:spcAft>
                        <a:buNone/>
                      </a:pPr>
                      <a:r>
                        <a:rPr lang="en-US" sz="1000">
                          <a:latin typeface="Arial"/>
                          <a:ea typeface="Arial"/>
                          <a:cs typeface="Arial"/>
                          <a:sym typeface="Arial"/>
                        </a:rPr>
                        <a:t>Broadcast Covid-19 Preventive Messages</a:t>
                      </a: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100%</a:t>
                      </a: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Pillar sustained the broadcast of COVID 19 preventive messages on 10 television stations and 50 radio stations across the country.</a:t>
                      </a: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dirty="0">
                          <a:latin typeface="Arial"/>
                          <a:ea typeface="Arial"/>
                          <a:cs typeface="Arial"/>
                          <a:sym typeface="Arial"/>
                        </a:rPr>
                        <a:t> </a:t>
                      </a:r>
                      <a:endParaRPr sz="850" dirty="0">
                        <a:latin typeface="Calibri"/>
                        <a:ea typeface="Calibri"/>
                        <a:cs typeface="Calibri"/>
                        <a:sym typeface="Calibri"/>
                      </a:endParaRPr>
                    </a:p>
                    <a:p>
                      <a:pPr marL="0" marR="0" lvl="0" indent="0" algn="ctr" rtl="0">
                        <a:spcBef>
                          <a:spcPts val="600"/>
                        </a:spcBef>
                        <a:spcAft>
                          <a:spcPts val="0"/>
                        </a:spcAft>
                        <a:buNone/>
                      </a:pPr>
                      <a:r>
                        <a:rPr lang="en-US" sz="1000" b="1" dirty="0">
                          <a:latin typeface="Arial"/>
                          <a:ea typeface="Arial"/>
                          <a:cs typeface="Arial"/>
                          <a:sym typeface="Arial"/>
                        </a:rPr>
                        <a:t>5</a:t>
                      </a:r>
                      <a:endParaRPr sz="850" dirty="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Shape 5206"/>
        <p:cNvGrpSpPr/>
        <p:nvPr/>
      </p:nvGrpSpPr>
      <p:grpSpPr>
        <a:xfrm>
          <a:off x="0" y="0"/>
          <a:ext cx="0" cy="0"/>
          <a:chOff x="0" y="0"/>
          <a:chExt cx="0" cy="0"/>
        </a:xfrm>
      </p:grpSpPr>
      <p:sp>
        <p:nvSpPr>
          <p:cNvPr id="5207" name="Google Shape;5207;p14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138</a:t>
            </a:fld>
            <a:endParaRPr sz="500" b="0" i="0" u="none" strike="noStrike" cap="none">
              <a:solidFill>
                <a:srgbClr val="161616"/>
              </a:solidFill>
              <a:latin typeface="Arial"/>
              <a:ea typeface="Arial"/>
              <a:cs typeface="Arial"/>
              <a:sym typeface="Arial"/>
            </a:endParaRPr>
          </a:p>
        </p:txBody>
      </p:sp>
      <p:sp>
        <p:nvSpPr>
          <p:cNvPr id="5208" name="Google Shape;5208;p14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209" name="Google Shape;5209;p147"/>
          <p:cNvGrpSpPr/>
          <p:nvPr/>
        </p:nvGrpSpPr>
        <p:grpSpPr>
          <a:xfrm>
            <a:off x="0" y="0"/>
            <a:ext cx="7589838" cy="1343607"/>
            <a:chOff x="0" y="0"/>
            <a:chExt cx="7589838" cy="1343607"/>
          </a:xfrm>
        </p:grpSpPr>
        <p:pic>
          <p:nvPicPr>
            <p:cNvPr id="5210" name="Google Shape;5210;p14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211" name="Google Shape;5211;p14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212" name="Google Shape;5212;p14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213" name="Google Shape;5213;p14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214" name="Google Shape;5214;p147"/>
          <p:cNvGrpSpPr/>
          <p:nvPr/>
        </p:nvGrpSpPr>
        <p:grpSpPr>
          <a:xfrm>
            <a:off x="1269075" y="3380795"/>
            <a:ext cx="0" cy="0"/>
            <a:chOff x="1269075" y="3380795"/>
            <a:chExt cx="0" cy="0"/>
          </a:xfrm>
        </p:grpSpPr>
        <p:cxnSp>
          <p:nvCxnSpPr>
            <p:cNvPr id="5215" name="Google Shape;5215;p147"/>
            <p:cNvCxnSpPr/>
            <p:nvPr/>
          </p:nvCxnSpPr>
          <p:spPr>
            <a:xfrm>
              <a:off x="1269075" y="3380795"/>
              <a:ext cx="0" cy="0"/>
            </a:xfrm>
            <a:prstGeom prst="straightConnector1">
              <a:avLst/>
            </a:prstGeom>
            <a:noFill/>
            <a:ln>
              <a:noFill/>
            </a:ln>
          </p:spPr>
        </p:cxnSp>
        <p:cxnSp>
          <p:nvCxnSpPr>
            <p:cNvPr id="5216" name="Google Shape;5216;p147"/>
            <p:cNvCxnSpPr/>
            <p:nvPr/>
          </p:nvCxnSpPr>
          <p:spPr>
            <a:xfrm>
              <a:off x="1269075" y="3380795"/>
              <a:ext cx="0" cy="0"/>
            </a:xfrm>
            <a:prstGeom prst="straightConnector1">
              <a:avLst/>
            </a:prstGeom>
            <a:noFill/>
            <a:ln>
              <a:noFill/>
            </a:ln>
          </p:spPr>
        </p:cxnSp>
      </p:grpSp>
      <p:sp>
        <p:nvSpPr>
          <p:cNvPr id="5217" name="Google Shape;5217;p14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218" name="Google Shape;5218;p147"/>
          <p:cNvGraphicFramePr/>
          <p:nvPr/>
        </p:nvGraphicFramePr>
        <p:xfrm>
          <a:off x="365306" y="1405750"/>
          <a:ext cx="6790425" cy="8328660"/>
        </p:xfrm>
        <a:graphic>
          <a:graphicData uri="http://schemas.openxmlformats.org/drawingml/2006/table">
            <a:tbl>
              <a:tblPr>
                <a:noFill/>
                <a:tableStyleId>{B3EC8D35-0D6E-4B20-94FA-5F872F7BABA5}</a:tableStyleId>
              </a:tblPr>
              <a:tblGrid>
                <a:gridCol w="1856900">
                  <a:extLst>
                    <a:ext uri="{9D8B030D-6E8A-4147-A177-3AD203B41FA5}">
                      <a16:colId xmlns:a16="http://schemas.microsoft.com/office/drawing/2014/main" val="20000"/>
                    </a:ext>
                  </a:extLst>
                </a:gridCol>
                <a:gridCol w="906800">
                  <a:extLst>
                    <a:ext uri="{9D8B030D-6E8A-4147-A177-3AD203B41FA5}">
                      <a16:colId xmlns:a16="http://schemas.microsoft.com/office/drawing/2014/main" val="20001"/>
                    </a:ext>
                  </a:extLst>
                </a:gridCol>
                <a:gridCol w="2646850">
                  <a:extLst>
                    <a:ext uri="{9D8B030D-6E8A-4147-A177-3AD203B41FA5}">
                      <a16:colId xmlns:a16="http://schemas.microsoft.com/office/drawing/2014/main" val="20002"/>
                    </a:ext>
                  </a:extLst>
                </a:gridCol>
                <a:gridCol w="1379875">
                  <a:extLst>
                    <a:ext uri="{9D8B030D-6E8A-4147-A177-3AD203B41FA5}">
                      <a16:colId xmlns:a16="http://schemas.microsoft.com/office/drawing/2014/main" val="20003"/>
                    </a:ext>
                  </a:extLst>
                </a:gridCol>
              </a:tblGrid>
              <a:tr h="145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Pillar Scorecard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45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Ratings of Pillar Achievement in line with identified next steps during midterm review</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45000">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3000"/>
                        </a:spcBef>
                        <a:spcAft>
                          <a:spcPts val="0"/>
                        </a:spcAft>
                        <a:buNone/>
                      </a:pPr>
                      <a:r>
                        <a:rPr lang="en-US" sz="1000" b="1" i="1">
                          <a:solidFill>
                            <a:srgbClr val="FFFFFF"/>
                          </a:solidFill>
                          <a:latin typeface="Arial"/>
                          <a:ea typeface="Arial"/>
                          <a:cs typeface="Arial"/>
                          <a:sym typeface="Arial"/>
                        </a:rPr>
                        <a:t>Pillar/FWG Objectives - Identified Next Steps/Roadmap</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gridSpan="2">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Status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Modified/Dropped objectives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2"/>
                  </a:ext>
                </a:extLst>
              </a:tr>
              <a:tr h="797475">
                <a:tc vMerge="1">
                  <a:txBody>
                    <a:bodyPr/>
                    <a:lstStyle/>
                    <a:p>
                      <a:endParaRPr lang="en-US"/>
                    </a:p>
                  </a:txBody>
                  <a:tcPr/>
                </a:tc>
                <a:tc>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Achieved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B w="12700" cap="flat" cmpd="sng">
                      <a:solidFill>
                        <a:srgbClr val="000000"/>
                      </a:solidFill>
                      <a:prstDash val="solid"/>
                      <a:round/>
                      <a:headEnd type="none" w="sm" len="sm"/>
                      <a:tailEnd type="none" w="sm" len="sm"/>
                    </a:lnB>
                    <a:solidFill>
                      <a:srgbClr val="008751"/>
                    </a:solidFill>
                  </a:tcPr>
                </a:tc>
                <a:tc vMerge="1">
                  <a:txBody>
                    <a:bodyPr/>
                    <a:lstStyle/>
                    <a:p>
                      <a:endParaRPr lang="en-US"/>
                    </a:p>
                  </a:txBody>
                  <a:tcPr/>
                </a:tc>
                <a:extLst>
                  <a:ext uri="{0D108BD9-81ED-4DB2-BD59-A6C34878D82A}">
                    <a16:rowId xmlns:a16="http://schemas.microsoft.com/office/drawing/2014/main" val="10003"/>
                  </a:ext>
                </a:extLst>
              </a:tr>
              <a:tr h="435000">
                <a:tc>
                  <a:txBody>
                    <a:bodyPr/>
                    <a:lstStyle/>
                    <a:p>
                      <a:pPr marL="0" marR="0" lvl="0" indent="0" algn="l" rtl="0">
                        <a:spcBef>
                          <a:spcPts val="0"/>
                        </a:spcBef>
                        <a:spcAft>
                          <a:spcPts val="0"/>
                        </a:spcAft>
                        <a:buNone/>
                      </a:pPr>
                      <a:r>
                        <a:rPr lang="en-US" sz="1000">
                          <a:latin typeface="Arial"/>
                          <a:ea typeface="Arial"/>
                          <a:cs typeface="Arial"/>
                          <a:sym typeface="Arial"/>
                        </a:rPr>
                        <a:t>Continuously work with its partners to undertake research with a view to addressing the key drivers of the challenges to behavior change;</a:t>
                      </a: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100%</a:t>
                      </a: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lnSpc>
                          <a:spcPct val="100000"/>
                        </a:lnSpc>
                        <a:spcBef>
                          <a:spcPts val="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The </a:t>
                      </a:r>
                      <a:r>
                        <a:rPr lang="en-US" sz="996">
                          <a:solidFill>
                            <a:schemeClr val="dk1"/>
                          </a:solidFill>
                          <a:latin typeface="Arial"/>
                          <a:ea typeface="Arial"/>
                          <a:cs typeface="Arial"/>
                          <a:sym typeface="Arial"/>
                        </a:rPr>
                        <a:t>pillar established and sustained weekly NOI polls which collected data on message exposure and recall, knowledge, perceptions, and practice of key prevention behaviors. Weekly polls also tracked misinformation and perceptions of topical issues.</a:t>
                      </a:r>
                      <a:endParaRPr sz="996">
                        <a:solidFill>
                          <a:schemeClr val="dk1"/>
                        </a:solidFill>
                        <a:latin typeface="Arial"/>
                        <a:ea typeface="Arial"/>
                        <a:cs typeface="Arial"/>
                        <a:sym typeface="Arial"/>
                      </a:endParaRPr>
                    </a:p>
                    <a:p>
                      <a:pPr marL="171450" marR="0" lvl="0" indent="-171450" algn="l" rtl="0">
                        <a:lnSpc>
                          <a:spcPct val="100000"/>
                        </a:lnSpc>
                        <a:spcBef>
                          <a:spcPts val="4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NOI polls were augmented by the </a:t>
                      </a:r>
                      <a:r>
                        <a:rPr lang="en-US" sz="996" u="sng">
                          <a:solidFill>
                            <a:schemeClr val="dk1"/>
                          </a:solidFill>
                          <a:latin typeface="Arial"/>
                          <a:ea typeface="Arial"/>
                          <a:cs typeface="Arial"/>
                          <a:sym typeface="Arial"/>
                          <a:hlinkClick r:id="rId4">
                            <a:extLst>
                              <a:ext uri="{A12FA001-AC4F-418D-AE19-62706E023703}">
                                <ahyp:hlinkClr xmlns:ahyp="http://schemas.microsoft.com/office/drawing/2018/hyperlinkcolor" val="tx"/>
                              </a:ext>
                            </a:extLst>
                          </a:hlinkClick>
                        </a:rPr>
                        <a:t>UNICEF U-Report</a:t>
                      </a:r>
                      <a:r>
                        <a:rPr lang="en-US" sz="996">
                          <a:solidFill>
                            <a:schemeClr val="dk1"/>
                          </a:solidFill>
                          <a:latin typeface="Arial"/>
                          <a:ea typeface="Arial"/>
                          <a:cs typeface="Arial"/>
                          <a:sym typeface="Arial"/>
                        </a:rPr>
                        <a:t> which collected data mirroring NOI polls from a larger sample size via SMS.</a:t>
                      </a:r>
                      <a:endParaRPr sz="996">
                        <a:solidFill>
                          <a:schemeClr val="dk1"/>
                        </a:solidFill>
                        <a:latin typeface="Arial"/>
                        <a:ea typeface="Arial"/>
                        <a:cs typeface="Arial"/>
                        <a:sym typeface="Arial"/>
                      </a:endParaRPr>
                    </a:p>
                    <a:p>
                      <a:pPr marL="171450" marR="0" lvl="0" indent="-171450" algn="l" rtl="0">
                        <a:lnSpc>
                          <a:spcPct val="100000"/>
                        </a:lnSpc>
                        <a:spcBef>
                          <a:spcPts val="4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Additionally, a KAP survey of 12 states across the country was completed. Study validated weekly polls and provided insights into perceptions of threat vis a vis efficacy to practice behaviors.</a:t>
                      </a:r>
                      <a:endParaRPr sz="996">
                        <a:solidFill>
                          <a:schemeClr val="dk1"/>
                        </a:solidFill>
                        <a:latin typeface="Arial"/>
                        <a:ea typeface="Arial"/>
                        <a:cs typeface="Arial"/>
                        <a:sym typeface="Arial"/>
                      </a:endParaRPr>
                    </a:p>
                    <a:p>
                      <a:pPr marL="171450" marR="0" lvl="0" indent="-171450" algn="l" rtl="0">
                        <a:lnSpc>
                          <a:spcPct val="100000"/>
                        </a:lnSpc>
                        <a:spcBef>
                          <a:spcPts val="4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All the data acquired consistently informed prioritisation of messages and message framing, channel mix, and coverage of risk communication interventions/response. </a:t>
                      </a:r>
                      <a:endParaRPr sz="996">
                        <a:solidFill>
                          <a:schemeClr val="dk1"/>
                        </a:solidFill>
                        <a:latin typeface="Arial"/>
                        <a:ea typeface="Arial"/>
                        <a:cs typeface="Arial"/>
                        <a:sym typeface="Arial"/>
                      </a:endParaRPr>
                    </a:p>
                    <a:p>
                      <a:pPr marL="171450" marR="0" lvl="0" indent="-171450" algn="l" rtl="0">
                        <a:lnSpc>
                          <a:spcPct val="100000"/>
                        </a:lnSpc>
                        <a:spcBef>
                          <a:spcPts val="4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UNICEF also commissioned a research agency to carry out COVID-19 KAP Study. The objective of the study was to identify barriers and opportunities to adoption of positive behaviours on COVID-19 prevention and control. The study has been concluded and findings will be used to guide the partnership in development of evidence based COVID-19 RCCE interventions</a:t>
                      </a: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Calibri"/>
                        <a:ea typeface="Calibri"/>
                        <a:cs typeface="Calibri"/>
                        <a:sym typeface="Calibri"/>
                      </a:endParaRPr>
                    </a:p>
                    <a:p>
                      <a:pPr marL="0" marR="0" lvl="0" indent="0" algn="ctr" rtl="0">
                        <a:spcBef>
                          <a:spcPts val="600"/>
                        </a:spcBef>
                        <a:spcAft>
                          <a:spcPts val="0"/>
                        </a:spcAft>
                        <a:buNone/>
                      </a:pPr>
                      <a:r>
                        <a:rPr lang="en-US" sz="1000" b="1">
                          <a:latin typeface="Arial"/>
                          <a:ea typeface="Arial"/>
                          <a:cs typeface="Arial"/>
                          <a:sym typeface="Arial"/>
                        </a:rPr>
                        <a:t>5</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435000">
                <a:tc>
                  <a:txBody>
                    <a:bodyPr/>
                    <a:lstStyle/>
                    <a:p>
                      <a:pPr marL="0" marR="0" lvl="0" indent="0" algn="l" rtl="0">
                        <a:spcBef>
                          <a:spcPts val="0"/>
                        </a:spcBef>
                        <a:spcAft>
                          <a:spcPts val="0"/>
                        </a:spcAft>
                        <a:buNone/>
                      </a:pPr>
                      <a:r>
                        <a:rPr lang="en-US" sz="1000">
                          <a:latin typeface="Arial"/>
                          <a:ea typeface="Arial"/>
                          <a:cs typeface="Arial"/>
                          <a:sym typeface="Arial"/>
                        </a:rPr>
                        <a:t>Sustain discussions around COVID-19 by floating a live radio discussion program on COVID-19 across the country to ensure dialogue between experts, religious leaders, COVID-19 survivors, care givers, etc. and the public to further educate the people on COVID-19 and the preventive measures</a:t>
                      </a: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100%</a:t>
                      </a: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Live Radio Interaction Programs were launched on four major stations across geopolitical zones – FCT (Human Rights Radio 101.1); Kano (Radio Kano), Enugu (Correct FM) and Lagos (Wazobia Radio).</a:t>
                      </a:r>
                      <a:endParaRPr sz="996">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Programs featuring experts, survivors and covering key and emerging topics in relation to COVID-19 preventions and COVID-19 response were aired for 13 weeks on each of these stations, </a:t>
                      </a:r>
                      <a:endParaRPr sz="996">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pillar convened a technical dialogue with over 60 TV and Radio OAPs across the country on October 20</a:t>
                      </a: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Calibri"/>
                        <a:ea typeface="Calibri"/>
                        <a:cs typeface="Calibri"/>
                        <a:sym typeface="Calibri"/>
                      </a:endParaRPr>
                    </a:p>
                    <a:p>
                      <a:pPr marL="0" marR="0" lvl="0" indent="0" algn="ctr" rtl="0">
                        <a:spcBef>
                          <a:spcPts val="600"/>
                        </a:spcBef>
                        <a:spcAft>
                          <a:spcPts val="0"/>
                        </a:spcAft>
                        <a:buNone/>
                      </a:pPr>
                      <a:r>
                        <a:rPr lang="en-US" sz="1000" b="1">
                          <a:latin typeface="Arial"/>
                          <a:ea typeface="Arial"/>
                          <a:cs typeface="Arial"/>
                          <a:sym typeface="Arial"/>
                        </a:rPr>
                        <a:t>5</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Shape 5223"/>
        <p:cNvGrpSpPr/>
        <p:nvPr/>
      </p:nvGrpSpPr>
      <p:grpSpPr>
        <a:xfrm>
          <a:off x="0" y="0"/>
          <a:ext cx="0" cy="0"/>
          <a:chOff x="0" y="0"/>
          <a:chExt cx="0" cy="0"/>
        </a:xfrm>
      </p:grpSpPr>
      <p:sp>
        <p:nvSpPr>
          <p:cNvPr id="5224" name="Google Shape;5224;p14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139</a:t>
            </a:fld>
            <a:endParaRPr sz="500" b="0" i="0" u="none" strike="noStrike" cap="none">
              <a:solidFill>
                <a:srgbClr val="161616"/>
              </a:solidFill>
              <a:latin typeface="Arial"/>
              <a:ea typeface="Arial"/>
              <a:cs typeface="Arial"/>
              <a:sym typeface="Arial"/>
            </a:endParaRPr>
          </a:p>
        </p:txBody>
      </p:sp>
      <p:sp>
        <p:nvSpPr>
          <p:cNvPr id="5225" name="Google Shape;5225;p14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226" name="Google Shape;5226;p148"/>
          <p:cNvGrpSpPr/>
          <p:nvPr/>
        </p:nvGrpSpPr>
        <p:grpSpPr>
          <a:xfrm>
            <a:off x="0" y="0"/>
            <a:ext cx="7589838" cy="1343607"/>
            <a:chOff x="0" y="0"/>
            <a:chExt cx="7589838" cy="1343607"/>
          </a:xfrm>
        </p:grpSpPr>
        <p:pic>
          <p:nvPicPr>
            <p:cNvPr id="5227" name="Google Shape;5227;p14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228" name="Google Shape;5228;p14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229" name="Google Shape;5229;p14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230" name="Google Shape;5230;p14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231" name="Google Shape;5231;p148"/>
          <p:cNvGrpSpPr/>
          <p:nvPr/>
        </p:nvGrpSpPr>
        <p:grpSpPr>
          <a:xfrm>
            <a:off x="1269075" y="3380795"/>
            <a:ext cx="0" cy="0"/>
            <a:chOff x="1269075" y="3380795"/>
            <a:chExt cx="0" cy="0"/>
          </a:xfrm>
        </p:grpSpPr>
        <p:cxnSp>
          <p:nvCxnSpPr>
            <p:cNvPr id="5232" name="Google Shape;5232;p148"/>
            <p:cNvCxnSpPr/>
            <p:nvPr/>
          </p:nvCxnSpPr>
          <p:spPr>
            <a:xfrm>
              <a:off x="1269075" y="3380795"/>
              <a:ext cx="0" cy="0"/>
            </a:xfrm>
            <a:prstGeom prst="straightConnector1">
              <a:avLst/>
            </a:prstGeom>
            <a:noFill/>
            <a:ln>
              <a:noFill/>
            </a:ln>
          </p:spPr>
        </p:cxnSp>
        <p:cxnSp>
          <p:nvCxnSpPr>
            <p:cNvPr id="5233" name="Google Shape;5233;p148"/>
            <p:cNvCxnSpPr/>
            <p:nvPr/>
          </p:nvCxnSpPr>
          <p:spPr>
            <a:xfrm>
              <a:off x="1269075" y="3380795"/>
              <a:ext cx="0" cy="0"/>
            </a:xfrm>
            <a:prstGeom prst="straightConnector1">
              <a:avLst/>
            </a:prstGeom>
            <a:noFill/>
            <a:ln>
              <a:noFill/>
            </a:ln>
          </p:spPr>
        </p:cxnSp>
      </p:grpSp>
      <p:sp>
        <p:nvSpPr>
          <p:cNvPr id="5234" name="Google Shape;5234;p14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235" name="Google Shape;5235;p148"/>
          <p:cNvGraphicFramePr/>
          <p:nvPr/>
        </p:nvGraphicFramePr>
        <p:xfrm>
          <a:off x="365306" y="1405750"/>
          <a:ext cx="6790400" cy="6634005"/>
        </p:xfrm>
        <a:graphic>
          <a:graphicData uri="http://schemas.openxmlformats.org/drawingml/2006/table">
            <a:tbl>
              <a:tblPr>
                <a:noFill/>
                <a:tableStyleId>{B3EC8D35-0D6E-4B20-94FA-5F872F7BABA5}</a:tableStyleId>
              </a:tblPr>
              <a:tblGrid>
                <a:gridCol w="1200375">
                  <a:extLst>
                    <a:ext uri="{9D8B030D-6E8A-4147-A177-3AD203B41FA5}">
                      <a16:colId xmlns:a16="http://schemas.microsoft.com/office/drawing/2014/main" val="20000"/>
                    </a:ext>
                  </a:extLst>
                </a:gridCol>
                <a:gridCol w="1200375">
                  <a:extLst>
                    <a:ext uri="{9D8B030D-6E8A-4147-A177-3AD203B41FA5}">
                      <a16:colId xmlns:a16="http://schemas.microsoft.com/office/drawing/2014/main" val="20001"/>
                    </a:ext>
                  </a:extLst>
                </a:gridCol>
                <a:gridCol w="1200375">
                  <a:extLst>
                    <a:ext uri="{9D8B030D-6E8A-4147-A177-3AD203B41FA5}">
                      <a16:colId xmlns:a16="http://schemas.microsoft.com/office/drawing/2014/main" val="20002"/>
                    </a:ext>
                  </a:extLst>
                </a:gridCol>
                <a:gridCol w="586200">
                  <a:extLst>
                    <a:ext uri="{9D8B030D-6E8A-4147-A177-3AD203B41FA5}">
                      <a16:colId xmlns:a16="http://schemas.microsoft.com/office/drawing/2014/main" val="20003"/>
                    </a:ext>
                  </a:extLst>
                </a:gridCol>
                <a:gridCol w="1711050">
                  <a:extLst>
                    <a:ext uri="{9D8B030D-6E8A-4147-A177-3AD203B41FA5}">
                      <a16:colId xmlns:a16="http://schemas.microsoft.com/office/drawing/2014/main" val="20004"/>
                    </a:ext>
                  </a:extLst>
                </a:gridCol>
                <a:gridCol w="892025">
                  <a:extLst>
                    <a:ext uri="{9D8B030D-6E8A-4147-A177-3AD203B41FA5}">
                      <a16:colId xmlns:a16="http://schemas.microsoft.com/office/drawing/2014/main" val="20005"/>
                    </a:ext>
                  </a:extLst>
                </a:gridCol>
              </a:tblGrid>
              <a:tr h="129150">
                <a:tc gridSpan="6">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Pillar Scorecard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29150">
                <a:tc gridSpan="6">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Ratings of Pillar Achievement in line with identified next steps during midterm review</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29150">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3000"/>
                        </a:spcBef>
                        <a:spcAft>
                          <a:spcPts val="0"/>
                        </a:spcAft>
                        <a:buNone/>
                      </a:pPr>
                      <a:r>
                        <a:rPr lang="en-US" sz="1000" b="1" i="1">
                          <a:solidFill>
                            <a:srgbClr val="FFFFFF"/>
                          </a:solidFill>
                          <a:latin typeface="Arial"/>
                          <a:ea typeface="Arial"/>
                          <a:cs typeface="Arial"/>
                          <a:sym typeface="Arial"/>
                        </a:rPr>
                        <a:t>Pillar/FWG Objectives - Identified Next Steps/Roadmap</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rowSpan="2">
                  <a:txBody>
                    <a:bodyPr/>
                    <a:lstStyle/>
                    <a:p>
                      <a:pPr marL="0" marR="0" lvl="0" indent="0" algn="ctr" rtl="0">
                        <a:spcBef>
                          <a:spcPts val="0"/>
                        </a:spcBef>
                        <a:spcAft>
                          <a:spcPts val="0"/>
                        </a:spcAft>
                        <a:buNone/>
                      </a:pP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rowSpan="2">
                  <a:txBody>
                    <a:bodyPr/>
                    <a:lstStyle/>
                    <a:p>
                      <a:pPr marL="0" marR="0" lvl="0" indent="0" algn="ctr" rtl="0">
                        <a:spcBef>
                          <a:spcPts val="0"/>
                        </a:spcBef>
                        <a:spcAft>
                          <a:spcPts val="0"/>
                        </a:spcAft>
                        <a:buNone/>
                      </a:pP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gridSpan="2">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Status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Modified/Dropped objectives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2"/>
                  </a:ext>
                </a:extLst>
              </a:tr>
              <a:tr h="839550">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Achieved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B w="12700" cap="flat" cmpd="sng">
                      <a:solidFill>
                        <a:srgbClr val="000000"/>
                      </a:solidFill>
                      <a:prstDash val="solid"/>
                      <a:round/>
                      <a:headEnd type="none" w="sm" len="sm"/>
                      <a:tailEnd type="none" w="sm" len="sm"/>
                    </a:lnB>
                    <a:solidFill>
                      <a:srgbClr val="008751"/>
                    </a:solidFill>
                  </a:tcPr>
                </a:tc>
                <a:tc vMerge="1">
                  <a:txBody>
                    <a:bodyPr/>
                    <a:lstStyle/>
                    <a:p>
                      <a:endParaRPr lang="en-US"/>
                    </a:p>
                  </a:txBody>
                  <a:tcPr/>
                </a:tc>
                <a:extLst>
                  <a:ext uri="{0D108BD9-81ED-4DB2-BD59-A6C34878D82A}">
                    <a16:rowId xmlns:a16="http://schemas.microsoft.com/office/drawing/2014/main" val="10003"/>
                  </a:ext>
                </a:extLst>
              </a:tr>
              <a:tr h="1543500">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Expand Border Security Patrols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Yet to be achieved</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Conducted frequent advocacy, meetings, and training sessions to increase collaboration between personnel performing public health functions and security personnel at Air POE </a:t>
                      </a:r>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Trained security personnel at air POE on COVID-19 preventive measures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N/A</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2572475">
                <a:tc>
                  <a:txBody>
                    <a:bodyPr/>
                    <a:lstStyle/>
                    <a:p>
                      <a:pPr marL="0" marR="0" lvl="0" indent="0" algn="l" rtl="0">
                        <a:spcBef>
                          <a:spcPts val="0"/>
                        </a:spcBef>
                        <a:spcAft>
                          <a:spcPts val="0"/>
                        </a:spcAft>
                        <a:buNone/>
                      </a:pPr>
                      <a:r>
                        <a:rPr lang="en-US" sz="1000">
                          <a:latin typeface="Arial"/>
                          <a:ea typeface="Arial"/>
                          <a:cs typeface="Arial"/>
                          <a:sym typeface="Arial"/>
                        </a:rPr>
                        <a:t>Develop and launch #MaskOnNaija Campaign and the social media Wear A Mask challenge in collaboration with CACOVID to enjoin captains of industry and corporate Nigeria to drive citizen action</a:t>
                      </a: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100%</a:t>
                      </a:r>
                      <a:endParaRPr sz="850">
                        <a:latin typeface="Calibri"/>
                        <a:ea typeface="Calibri"/>
                        <a:cs typeface="Calibri"/>
                        <a:sym typeface="Calibri"/>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#MaskOnNaija campaign was launched in October with CACOVID and first-line traditional and religious leaders across all northern states.</a:t>
                      </a:r>
                      <a:endParaRPr sz="996" dirty="0">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Campaign was launched with photos of leaders (holding up #COVID19StopsWithMe signs) and video recordings of leaders on social media and television stations. The PTF RCCE members also recorded </a:t>
                      </a:r>
                      <a:r>
                        <a:rPr lang="en-US" sz="996" u="sng" dirty="0">
                          <a:solidFill>
                            <a:schemeClr val="dk1"/>
                          </a:solidFill>
                          <a:latin typeface="Arial"/>
                          <a:ea typeface="Arial"/>
                          <a:cs typeface="Arial"/>
                          <a:sym typeface="Arial"/>
                          <a:hlinkClick r:id="rId4">
                            <a:extLst>
                              <a:ext uri="{A12FA001-AC4F-418D-AE19-62706E023703}">
                                <ahyp:hlinkClr xmlns:ahyp="http://schemas.microsoft.com/office/drawing/2018/hyperlinkcolor" val="tx"/>
                              </a:ext>
                            </a:extLst>
                          </a:hlinkClick>
                        </a:rPr>
                        <a:t> broadcast video</a:t>
                      </a:r>
                      <a:r>
                        <a:rPr lang="en-US" sz="996" dirty="0">
                          <a:solidFill>
                            <a:schemeClr val="dk1"/>
                          </a:solidFill>
                          <a:latin typeface="Arial"/>
                          <a:ea typeface="Arial"/>
                          <a:cs typeface="Arial"/>
                          <a:sym typeface="Arial"/>
                        </a:rPr>
                        <a:t>s on the #MaskOnNaija campaign  </a:t>
                      </a:r>
                      <a:endParaRPr sz="996" dirty="0">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Calibri"/>
                        <a:ea typeface="Calibri"/>
                        <a:cs typeface="Calibri"/>
                        <a:sym typeface="Calibri"/>
                      </a:endParaRPr>
                    </a:p>
                    <a:p>
                      <a:pPr marL="0" marR="0" lvl="0" indent="0" algn="ctr" rtl="0">
                        <a:spcBef>
                          <a:spcPts val="600"/>
                        </a:spcBef>
                        <a:spcAft>
                          <a:spcPts val="0"/>
                        </a:spcAft>
                        <a:buNone/>
                      </a:pPr>
                      <a:r>
                        <a:rPr lang="en-US" sz="1000" b="1">
                          <a:latin typeface="Arial"/>
                          <a:ea typeface="Arial"/>
                          <a:cs typeface="Arial"/>
                          <a:sym typeface="Arial"/>
                        </a:rPr>
                        <a:t>5</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66200">
                <a:tc gridSpan="6">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Modified/Dropped Objectives </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r h="163525">
                <a:tc gridSpan="6">
                  <a:txBody>
                    <a:bodyPr/>
                    <a:lstStyle/>
                    <a:p>
                      <a:pPr marL="171450" marR="0" lvl="0" indent="-17145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N/A</a:t>
                      </a:r>
                      <a:endParaRPr dirty="0"/>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bl>
          </a:graphicData>
        </a:graphic>
      </p:graphicFrame>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Shape 5240"/>
        <p:cNvGrpSpPr/>
        <p:nvPr/>
      </p:nvGrpSpPr>
      <p:grpSpPr>
        <a:xfrm>
          <a:off x="0" y="0"/>
          <a:ext cx="0" cy="0"/>
          <a:chOff x="0" y="0"/>
          <a:chExt cx="0" cy="0"/>
        </a:xfrm>
      </p:grpSpPr>
      <p:sp>
        <p:nvSpPr>
          <p:cNvPr id="5241" name="Google Shape;5241;p14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140</a:t>
            </a:fld>
            <a:endParaRPr sz="500" b="0" i="0" u="none" strike="noStrike" cap="none">
              <a:solidFill>
                <a:srgbClr val="161616"/>
              </a:solidFill>
              <a:latin typeface="Arial"/>
              <a:ea typeface="Arial"/>
              <a:cs typeface="Arial"/>
              <a:sym typeface="Arial"/>
            </a:endParaRPr>
          </a:p>
        </p:txBody>
      </p:sp>
      <p:sp>
        <p:nvSpPr>
          <p:cNvPr id="5242" name="Google Shape;5242;p14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243" name="Google Shape;5243;p149"/>
          <p:cNvGrpSpPr/>
          <p:nvPr/>
        </p:nvGrpSpPr>
        <p:grpSpPr>
          <a:xfrm>
            <a:off x="0" y="0"/>
            <a:ext cx="7589838" cy="1343607"/>
            <a:chOff x="0" y="0"/>
            <a:chExt cx="7589838" cy="1343607"/>
          </a:xfrm>
        </p:grpSpPr>
        <p:pic>
          <p:nvPicPr>
            <p:cNvPr id="5244" name="Google Shape;5244;p14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245" name="Google Shape;5245;p14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246" name="Google Shape;5246;p14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247" name="Google Shape;5247;p14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248" name="Google Shape;5248;p149"/>
          <p:cNvGrpSpPr/>
          <p:nvPr/>
        </p:nvGrpSpPr>
        <p:grpSpPr>
          <a:xfrm>
            <a:off x="1269075" y="3380795"/>
            <a:ext cx="0" cy="0"/>
            <a:chOff x="1269075" y="3380795"/>
            <a:chExt cx="0" cy="0"/>
          </a:xfrm>
        </p:grpSpPr>
        <p:cxnSp>
          <p:nvCxnSpPr>
            <p:cNvPr id="5249" name="Google Shape;5249;p149"/>
            <p:cNvCxnSpPr/>
            <p:nvPr/>
          </p:nvCxnSpPr>
          <p:spPr>
            <a:xfrm>
              <a:off x="1269075" y="3380795"/>
              <a:ext cx="0" cy="0"/>
            </a:xfrm>
            <a:prstGeom prst="straightConnector1">
              <a:avLst/>
            </a:prstGeom>
            <a:noFill/>
            <a:ln>
              <a:noFill/>
            </a:ln>
          </p:spPr>
        </p:cxnSp>
        <p:cxnSp>
          <p:nvCxnSpPr>
            <p:cNvPr id="5250" name="Google Shape;5250;p149"/>
            <p:cNvCxnSpPr/>
            <p:nvPr/>
          </p:nvCxnSpPr>
          <p:spPr>
            <a:xfrm>
              <a:off x="1269075" y="3380795"/>
              <a:ext cx="0" cy="0"/>
            </a:xfrm>
            <a:prstGeom prst="straightConnector1">
              <a:avLst/>
            </a:prstGeom>
            <a:noFill/>
            <a:ln>
              <a:noFill/>
            </a:ln>
          </p:spPr>
        </p:cxnSp>
      </p:grpSp>
      <p:sp>
        <p:nvSpPr>
          <p:cNvPr id="5251" name="Google Shape;5251;p14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252" name="Google Shape;5252;p149"/>
          <p:cNvGraphicFramePr/>
          <p:nvPr/>
        </p:nvGraphicFramePr>
        <p:xfrm>
          <a:off x="258946" y="1402926"/>
          <a:ext cx="6790375" cy="3378635"/>
        </p:xfrm>
        <a:graphic>
          <a:graphicData uri="http://schemas.openxmlformats.org/drawingml/2006/table">
            <a:tbl>
              <a:tblPr>
                <a:noFill/>
                <a:tableStyleId>{B3EC8D35-0D6E-4B20-94FA-5F872F7BABA5}</a:tableStyleId>
              </a:tblPr>
              <a:tblGrid>
                <a:gridCol w="1334750">
                  <a:extLst>
                    <a:ext uri="{9D8B030D-6E8A-4147-A177-3AD203B41FA5}">
                      <a16:colId xmlns:a16="http://schemas.microsoft.com/office/drawing/2014/main" val="20000"/>
                    </a:ext>
                  </a:extLst>
                </a:gridCol>
                <a:gridCol w="1334750">
                  <a:extLst>
                    <a:ext uri="{9D8B030D-6E8A-4147-A177-3AD203B41FA5}">
                      <a16:colId xmlns:a16="http://schemas.microsoft.com/office/drawing/2014/main" val="20001"/>
                    </a:ext>
                  </a:extLst>
                </a:gridCol>
                <a:gridCol w="1380425">
                  <a:extLst>
                    <a:ext uri="{9D8B030D-6E8A-4147-A177-3AD203B41FA5}">
                      <a16:colId xmlns:a16="http://schemas.microsoft.com/office/drawing/2014/main" val="20002"/>
                    </a:ext>
                  </a:extLst>
                </a:gridCol>
                <a:gridCol w="1405700">
                  <a:extLst>
                    <a:ext uri="{9D8B030D-6E8A-4147-A177-3AD203B41FA5}">
                      <a16:colId xmlns:a16="http://schemas.microsoft.com/office/drawing/2014/main" val="20003"/>
                    </a:ext>
                  </a:extLst>
                </a:gridCol>
                <a:gridCol w="1334750">
                  <a:extLst>
                    <a:ext uri="{9D8B030D-6E8A-4147-A177-3AD203B41FA5}">
                      <a16:colId xmlns:a16="http://schemas.microsoft.com/office/drawing/2014/main" val="20004"/>
                    </a:ext>
                  </a:extLst>
                </a:gridCol>
              </a:tblGrid>
              <a:tr h="180775">
                <a:tc gridSpan="5">
                  <a:txBody>
                    <a:bodyPr/>
                    <a:lstStyle/>
                    <a:p>
                      <a:pPr marL="0" marR="0" lvl="0" indent="0" algn="l" rtl="0">
                        <a:spcBef>
                          <a:spcPts val="0"/>
                        </a:spcBef>
                        <a:spcAft>
                          <a:spcPts val="0"/>
                        </a:spcAft>
                        <a:buNone/>
                      </a:pPr>
                      <a:r>
                        <a:rPr lang="en-US" sz="996" b="1" i="1">
                          <a:solidFill>
                            <a:schemeClr val="lt1"/>
                          </a:solidFill>
                          <a:latin typeface="Arial"/>
                          <a:ea typeface="Arial"/>
                          <a:cs typeface="Arial"/>
                          <a:sym typeface="Arial"/>
                        </a:rPr>
                        <a:t>Rating of Pillar Achievements in line with set targets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325150">
                <a:tc>
                  <a:txBody>
                    <a:bodyPr/>
                    <a:lstStyle/>
                    <a:p>
                      <a:pPr marL="0" marR="0" lvl="0" indent="0" algn="l" rtl="0">
                        <a:spcBef>
                          <a:spcPts val="0"/>
                        </a:spcBef>
                        <a:spcAft>
                          <a:spcPts val="0"/>
                        </a:spcAft>
                        <a:buNone/>
                      </a:pPr>
                      <a:r>
                        <a:rPr lang="en-US" sz="996" b="1">
                          <a:solidFill>
                            <a:schemeClr val="lt1"/>
                          </a:solidFill>
                          <a:latin typeface="Arial"/>
                          <a:ea typeface="Arial"/>
                          <a:cs typeface="Arial"/>
                          <a:sym typeface="Arial"/>
                        </a:rPr>
                        <a:t>Indicators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2C8646"/>
                    </a:solidFill>
                  </a:tcPr>
                </a:tc>
                <a:tc>
                  <a:txBody>
                    <a:bodyPr/>
                    <a:lstStyle/>
                    <a:p>
                      <a:pPr marL="0" marR="0" lvl="0" indent="0" algn="l" rtl="0">
                        <a:spcBef>
                          <a:spcPts val="0"/>
                        </a:spcBef>
                        <a:spcAft>
                          <a:spcPts val="0"/>
                        </a:spcAft>
                        <a:buNone/>
                      </a:pPr>
                      <a:r>
                        <a:rPr lang="en-US" sz="996" b="1">
                          <a:solidFill>
                            <a:schemeClr val="lt1"/>
                          </a:solidFill>
                          <a:latin typeface="Arial"/>
                          <a:ea typeface="Arial"/>
                          <a:cs typeface="Arial"/>
                          <a:sym typeface="Arial"/>
                        </a:rPr>
                        <a:t>Descriptions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2C8646"/>
                    </a:solidFill>
                  </a:tcPr>
                </a:tc>
                <a:tc>
                  <a:txBody>
                    <a:bodyPr/>
                    <a:lstStyle/>
                    <a:p>
                      <a:pPr marL="0" marR="0" lvl="0" indent="0" algn="l" rtl="0">
                        <a:spcBef>
                          <a:spcPts val="0"/>
                        </a:spcBef>
                        <a:spcAft>
                          <a:spcPts val="0"/>
                        </a:spcAft>
                        <a:buNone/>
                      </a:pPr>
                      <a:r>
                        <a:rPr lang="en-US" sz="996" b="1">
                          <a:solidFill>
                            <a:schemeClr val="lt1"/>
                          </a:solidFill>
                          <a:latin typeface="Arial"/>
                          <a:ea typeface="Arial"/>
                          <a:cs typeface="Arial"/>
                          <a:sym typeface="Arial"/>
                        </a:rPr>
                        <a:t>Set target value ( over 10 months)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2C8646"/>
                    </a:solidFill>
                  </a:tcPr>
                </a:tc>
                <a:tc>
                  <a:txBody>
                    <a:bodyPr/>
                    <a:lstStyle/>
                    <a:p>
                      <a:pPr marL="0" marR="0" lvl="0" indent="0" algn="l" rtl="0">
                        <a:spcBef>
                          <a:spcPts val="0"/>
                        </a:spcBef>
                        <a:spcAft>
                          <a:spcPts val="0"/>
                        </a:spcAft>
                        <a:buNone/>
                      </a:pPr>
                      <a:r>
                        <a:rPr lang="en-US" sz="996" b="1">
                          <a:solidFill>
                            <a:schemeClr val="lt1"/>
                          </a:solidFill>
                          <a:latin typeface="Arial"/>
                          <a:ea typeface="Arial"/>
                          <a:cs typeface="Arial"/>
                          <a:sym typeface="Arial"/>
                        </a:rPr>
                        <a:t>Actual</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2C8646"/>
                    </a:solidFill>
                  </a:tcPr>
                </a:tc>
                <a:tc>
                  <a:txBody>
                    <a:bodyPr/>
                    <a:lstStyle/>
                    <a:p>
                      <a:pPr marL="0" marR="0" lvl="0" indent="0" algn="l" rtl="0">
                        <a:spcBef>
                          <a:spcPts val="0"/>
                        </a:spcBef>
                        <a:spcAft>
                          <a:spcPts val="0"/>
                        </a:spcAft>
                        <a:buNone/>
                      </a:pPr>
                      <a:r>
                        <a:rPr lang="en-US" sz="996" b="1">
                          <a:solidFill>
                            <a:schemeClr val="lt1"/>
                          </a:solidFill>
                          <a:latin typeface="Arial"/>
                          <a:ea typeface="Arial"/>
                          <a:cs typeface="Arial"/>
                          <a:sym typeface="Arial"/>
                        </a:rPr>
                        <a:t>Score (1=Below 2= Partially below, 3= Avg 4= Partially meets, 5= Exceeds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2C8646"/>
                    </a:solidFill>
                  </a:tcPr>
                </a:tc>
                <a:extLst>
                  <a:ext uri="{0D108BD9-81ED-4DB2-BD59-A6C34878D82A}">
                    <a16:rowId xmlns:a16="http://schemas.microsoft.com/office/drawing/2014/main" val="10001"/>
                  </a:ext>
                </a:extLst>
              </a:tr>
              <a:tr h="325150">
                <a:tc>
                  <a:txBody>
                    <a:bodyPr/>
                    <a:lstStyle/>
                    <a:p>
                      <a:pPr marL="0" marR="0" lvl="0" indent="0" algn="ctr" rtl="0">
                        <a:spcBef>
                          <a:spcPts val="0"/>
                        </a:spcBef>
                        <a:spcAft>
                          <a:spcPts val="0"/>
                        </a:spcAft>
                        <a:buNone/>
                      </a:pPr>
                      <a:r>
                        <a:rPr lang="en-US" sz="1000">
                          <a:latin typeface="Arial"/>
                          <a:ea typeface="Arial"/>
                          <a:cs typeface="Arial"/>
                          <a:sym typeface="Arial"/>
                        </a:rPr>
                        <a:t>1</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Total number of states with active radio stations </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The number of states the Pillar is intervening through radio stations for communicating messages on COVID 19 to the people. </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850">
                        <a:latin typeface="Calibri"/>
                        <a:ea typeface="Calibri"/>
                        <a:cs typeface="Calibri"/>
                        <a:sym typeface="Calibri"/>
                      </a:endParaRPr>
                    </a:p>
                    <a:p>
                      <a:pPr marL="0" marR="0" lvl="0" indent="0" algn="ctr" rtl="0">
                        <a:spcBef>
                          <a:spcPts val="600"/>
                        </a:spcBef>
                        <a:spcAft>
                          <a:spcPts val="0"/>
                        </a:spcAft>
                        <a:buNone/>
                      </a:pPr>
                      <a:r>
                        <a:rPr lang="en-US" sz="1000">
                          <a:latin typeface="Arial"/>
                          <a:ea typeface="Arial"/>
                          <a:cs typeface="Arial"/>
                          <a:sym typeface="Arial"/>
                        </a:rPr>
                        <a:t>36+1</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850">
                        <a:latin typeface="Calibri"/>
                        <a:ea typeface="Calibri"/>
                        <a:cs typeface="Calibri"/>
                        <a:sym typeface="Calibri"/>
                      </a:endParaRPr>
                    </a:p>
                    <a:p>
                      <a:pPr marL="0" marR="0" lvl="0" indent="0" algn="ctr" rtl="0">
                        <a:spcBef>
                          <a:spcPts val="600"/>
                        </a:spcBef>
                        <a:spcAft>
                          <a:spcPts val="0"/>
                        </a:spcAft>
                        <a:buNone/>
                      </a:pPr>
                      <a:r>
                        <a:rPr lang="en-US" sz="1000">
                          <a:latin typeface="Arial"/>
                          <a:ea typeface="Arial"/>
                          <a:cs typeface="Arial"/>
                          <a:sym typeface="Arial"/>
                        </a:rPr>
                        <a:t>100%</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325150">
                <a:tc>
                  <a:txBody>
                    <a:bodyPr/>
                    <a:lstStyle/>
                    <a:p>
                      <a:pPr marL="0" marR="0" lvl="0" indent="0" algn="ctr" rtl="0">
                        <a:spcBef>
                          <a:spcPts val="0"/>
                        </a:spcBef>
                        <a:spcAft>
                          <a:spcPts val="0"/>
                        </a:spcAft>
                        <a:buNone/>
                      </a:pPr>
                      <a:r>
                        <a:rPr lang="en-US" sz="1000">
                          <a:latin typeface="Arial"/>
                          <a:ea typeface="Arial"/>
                          <a:cs typeface="Arial"/>
                          <a:sym typeface="Arial"/>
                        </a:rPr>
                        <a:t>2</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Total number of Local Governments with active community mobilizers </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l" rtl="0">
                        <a:spcBef>
                          <a:spcPts val="0"/>
                        </a:spcBef>
                        <a:spcAft>
                          <a:spcPts val="0"/>
                        </a:spcAft>
                        <a:buNone/>
                      </a:pPr>
                      <a:r>
                        <a:rPr lang="en-US" sz="1000">
                          <a:latin typeface="Arial"/>
                          <a:ea typeface="Arial"/>
                          <a:cs typeface="Arial"/>
                          <a:sym typeface="Arial"/>
                        </a:rPr>
                        <a:t>The number of LGAs with community mobilisers for house-to-house campaigns. Because of insecurity, there are some LGAs where community engagement is a challenge especially in North East. </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850">
                        <a:latin typeface="Calibri"/>
                        <a:ea typeface="Calibri"/>
                        <a:cs typeface="Calibri"/>
                        <a:sym typeface="Calibri"/>
                      </a:endParaRPr>
                    </a:p>
                    <a:p>
                      <a:pPr marL="0" marR="0" lvl="0" indent="0" algn="ctr" rtl="0">
                        <a:spcBef>
                          <a:spcPts val="600"/>
                        </a:spcBef>
                        <a:spcAft>
                          <a:spcPts val="0"/>
                        </a:spcAft>
                        <a:buNone/>
                      </a:pPr>
                      <a:r>
                        <a:rPr lang="en-US" sz="1000">
                          <a:latin typeface="Arial"/>
                          <a:ea typeface="Arial"/>
                          <a:cs typeface="Arial"/>
                          <a:sym typeface="Arial"/>
                        </a:rPr>
                        <a:t>774</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a:latin typeface="Arial"/>
                          <a:ea typeface="Arial"/>
                          <a:cs typeface="Arial"/>
                          <a:sym typeface="Arial"/>
                        </a:rPr>
                        <a:t>         99.35%</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Shape 4609"/>
        <p:cNvGrpSpPr/>
        <p:nvPr/>
      </p:nvGrpSpPr>
      <p:grpSpPr>
        <a:xfrm>
          <a:off x="0" y="0"/>
          <a:ext cx="0" cy="0"/>
          <a:chOff x="0" y="0"/>
          <a:chExt cx="0" cy="0"/>
        </a:xfrm>
      </p:grpSpPr>
      <p:sp>
        <p:nvSpPr>
          <p:cNvPr id="4610" name="Google Shape;4610;p11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fld id="{00000000-1234-1234-1234-123412341234}" type="slidenum">
              <a:rPr kumimoji="0" lang="en-US" sz="500" b="0" i="0" u="none" strike="noStrike" kern="0" cap="none" spc="0" normalizeH="0" baseline="0" noProof="0">
                <a:ln>
                  <a:noFill/>
                </a:ln>
                <a:solidFill>
                  <a:srgbClr val="161616"/>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t>141</a:t>
            </a:fld>
            <a:endParaRPr kumimoji="0" sz="500" b="0" i="0" u="none" strike="noStrike" kern="0" cap="none" spc="0" normalizeH="0" baseline="0" noProof="0">
              <a:ln>
                <a:noFill/>
              </a:ln>
              <a:solidFill>
                <a:srgbClr val="161616"/>
              </a:solidFill>
              <a:effectLst/>
              <a:uLnTx/>
              <a:uFillTx/>
              <a:latin typeface="Arial"/>
              <a:ea typeface="Arial"/>
              <a:cs typeface="Arial"/>
              <a:sym typeface="Arial"/>
            </a:endParaRPr>
          </a:p>
        </p:txBody>
      </p:sp>
      <p:sp>
        <p:nvSpPr>
          <p:cNvPr id="4611" name="Google Shape;4611;p11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500"/>
              <a:buFont typeface="Arial"/>
              <a:buNone/>
              <a:tabLst/>
              <a:defRPr/>
            </a:pPr>
            <a:endParaRPr kumimoji="0" sz="500" b="0" i="0" u="none" strike="noStrike" kern="0" cap="none" spc="0" normalizeH="0" baseline="0" noProof="0">
              <a:ln>
                <a:noFill/>
              </a:ln>
              <a:solidFill>
                <a:srgbClr val="161616"/>
              </a:solidFill>
              <a:effectLst/>
              <a:uLnTx/>
              <a:uFillTx/>
              <a:latin typeface="Arial"/>
              <a:ea typeface="Arial"/>
              <a:cs typeface="Arial"/>
              <a:sym typeface="Arial"/>
            </a:endParaRPr>
          </a:p>
        </p:txBody>
      </p:sp>
      <p:grpSp>
        <p:nvGrpSpPr>
          <p:cNvPr id="4612" name="Google Shape;4612;p112"/>
          <p:cNvGrpSpPr/>
          <p:nvPr/>
        </p:nvGrpSpPr>
        <p:grpSpPr>
          <a:xfrm>
            <a:off x="0" y="0"/>
            <a:ext cx="7589838" cy="1343607"/>
            <a:chOff x="0" y="0"/>
            <a:chExt cx="7589838" cy="1343607"/>
          </a:xfrm>
        </p:grpSpPr>
        <p:pic>
          <p:nvPicPr>
            <p:cNvPr id="4613" name="Google Shape;4613;p11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614" name="Google Shape;4614;p11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600"/>
                <a:buFont typeface="Arial"/>
                <a:buNone/>
                <a:tabLst/>
                <a:defRPr/>
              </a:pPr>
              <a:endParaRPr kumimoji="0" sz="1600" b="0" i="0" u="none" strike="noStrike" kern="0" cap="none" spc="0" normalizeH="0" baseline="0" noProof="0">
                <a:ln>
                  <a:noFill/>
                </a:ln>
                <a:solidFill>
                  <a:srgbClr val="FFFFFF"/>
                </a:solidFill>
                <a:effectLst/>
                <a:uLnTx/>
                <a:uFillTx/>
                <a:latin typeface="Arial"/>
                <a:ea typeface="Arial"/>
                <a:cs typeface="Arial"/>
                <a:sym typeface="Arial"/>
              </a:endParaRPr>
            </a:p>
          </p:txBody>
        </p:sp>
      </p:grpSp>
      <p:sp>
        <p:nvSpPr>
          <p:cNvPr id="4615" name="Google Shape;4615;p11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FFFFFF"/>
              </a:buClr>
              <a:buSzPts val="1800"/>
              <a:buFont typeface="Arial"/>
              <a:buNone/>
              <a:tabLst/>
              <a:defRPr/>
            </a:pPr>
            <a:r>
              <a:rPr kumimoji="0" lang="en-US" sz="1800" b="1" i="0" u="none" strike="noStrike" kern="0" cap="none" spc="0" normalizeH="0" baseline="0" noProof="0">
                <a:ln>
                  <a:noFill/>
                </a:ln>
                <a:solidFill>
                  <a:srgbClr val="FFFFFF"/>
                </a:solidFill>
                <a:effectLst/>
                <a:uLnTx/>
                <a:uFillTx/>
                <a:latin typeface="Arial"/>
                <a:ea typeface="Arial"/>
                <a:cs typeface="Arial"/>
                <a:sym typeface="Arial"/>
              </a:rPr>
              <a:t>APPENDIX</a:t>
            </a:r>
            <a:endParaRPr kumimoji="0" sz="1800" b="1" i="0" u="none" strike="noStrike" kern="0" cap="none" spc="0" normalizeH="0" baseline="0" noProof="0">
              <a:ln>
                <a:noFill/>
              </a:ln>
              <a:solidFill>
                <a:srgbClr val="FFFFFF"/>
              </a:solidFill>
              <a:effectLst/>
              <a:uLnTx/>
              <a:uFillTx/>
              <a:latin typeface="Arial"/>
              <a:ea typeface="Arial"/>
              <a:cs typeface="Arial"/>
              <a:sym typeface="Arial"/>
            </a:endParaRPr>
          </a:p>
        </p:txBody>
      </p:sp>
      <p:cxnSp>
        <p:nvCxnSpPr>
          <p:cNvPr id="4616" name="Google Shape;4616;p11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617" name="Google Shape;4617;p112"/>
          <p:cNvGrpSpPr/>
          <p:nvPr/>
        </p:nvGrpSpPr>
        <p:grpSpPr>
          <a:xfrm>
            <a:off x="1269075" y="3380795"/>
            <a:ext cx="0" cy="0"/>
            <a:chOff x="1269075" y="3380795"/>
            <a:chExt cx="0" cy="0"/>
          </a:xfrm>
        </p:grpSpPr>
        <p:cxnSp>
          <p:nvCxnSpPr>
            <p:cNvPr id="4618" name="Google Shape;4618;p112"/>
            <p:cNvCxnSpPr/>
            <p:nvPr/>
          </p:nvCxnSpPr>
          <p:spPr>
            <a:xfrm>
              <a:off x="1269075" y="3380795"/>
              <a:ext cx="0" cy="0"/>
            </a:xfrm>
            <a:prstGeom prst="straightConnector1">
              <a:avLst/>
            </a:prstGeom>
            <a:noFill/>
            <a:ln>
              <a:noFill/>
            </a:ln>
          </p:spPr>
        </p:cxnSp>
        <p:cxnSp>
          <p:nvCxnSpPr>
            <p:cNvPr id="4619" name="Google Shape;4619;p112"/>
            <p:cNvCxnSpPr/>
            <p:nvPr/>
          </p:nvCxnSpPr>
          <p:spPr>
            <a:xfrm>
              <a:off x="1269075" y="3380795"/>
              <a:ext cx="0" cy="0"/>
            </a:xfrm>
            <a:prstGeom prst="straightConnector1">
              <a:avLst/>
            </a:prstGeom>
            <a:noFill/>
            <a:ln>
              <a:noFill/>
            </a:ln>
          </p:spPr>
        </p:cxnSp>
      </p:grpSp>
      <p:sp>
        <p:nvSpPr>
          <p:cNvPr id="4620" name="Google Shape;4620;p11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500"/>
              <a:buFont typeface="Arial"/>
              <a:buNone/>
              <a:tabLst/>
              <a:defRPr/>
            </a:pPr>
            <a:r>
              <a:rPr kumimoji="0" lang="en-US" sz="500" b="0" i="0" u="none" strike="noStrike" kern="0" cap="none" spc="0" normalizeH="0" baseline="0" noProof="0">
                <a:ln>
                  <a:noFill/>
                </a:ln>
                <a:solidFill>
                  <a:srgbClr val="000000"/>
                </a:solidFill>
                <a:effectLst/>
                <a:uLnTx/>
                <a:uFillTx/>
                <a:latin typeface="Arial"/>
                <a:ea typeface="Arial"/>
                <a:cs typeface="Arial"/>
                <a:sym typeface="Arial"/>
              </a:rPr>
              <a:t>Presidential Task Force on COVID-19 </a:t>
            </a:r>
            <a:endParaRPr kumimoji="0" sz="5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3" name="Rectangle 1">
            <a:extLst>
              <a:ext uri="{FF2B5EF4-FFF2-40B4-BE49-F238E27FC236}">
                <a16:creationId xmlns:a16="http://schemas.microsoft.com/office/drawing/2014/main" id="{85406232-4BCF-42EB-B6E6-16611FC3BAED}"/>
              </a:ext>
            </a:extLst>
          </p:cNvPr>
          <p:cNvSpPr>
            <a:spLocks noChangeArrowheads="1"/>
          </p:cNvSpPr>
          <p:nvPr/>
        </p:nvSpPr>
        <p:spPr bwMode="auto">
          <a:xfrm>
            <a:off x="736032" y="1513629"/>
            <a:ext cx="7851164"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tabLst>
                <a:tab pos="457200" algn="l"/>
              </a:tabLst>
              <a:defRPr>
                <a:solidFill>
                  <a:schemeClr val="tx1"/>
                </a:solidFill>
                <a:latin typeface="Arial" panose="020B0604020202020204" pitchFamily="34" charset="0"/>
              </a:defRPr>
            </a:lvl1pPr>
            <a:lvl2pPr marL="457200" eaLnBrk="0" fontAlgn="base" hangingPunct="0">
              <a:spcBef>
                <a:spcPct val="0"/>
              </a:spcBef>
              <a:spcAft>
                <a:spcPct val="0"/>
              </a:spcAft>
              <a:tabLst>
                <a:tab pos="457200" algn="l"/>
              </a:tabLst>
              <a:defRPr>
                <a:solidFill>
                  <a:schemeClr val="tx1"/>
                </a:solidFill>
                <a:latin typeface="Arial" panose="020B0604020202020204" pitchFamily="34" charset="0"/>
              </a:defRPr>
            </a:lvl2pPr>
            <a:lvl3pPr marL="914400" eaLnBrk="0" fontAlgn="base" hangingPunct="0">
              <a:spcBef>
                <a:spcPct val="0"/>
              </a:spcBef>
              <a:spcAft>
                <a:spcPct val="0"/>
              </a:spcAft>
              <a:tabLst>
                <a:tab pos="457200" algn="l"/>
              </a:tabLst>
              <a:defRPr>
                <a:solidFill>
                  <a:schemeClr val="tx1"/>
                </a:solidFill>
                <a:latin typeface="Arial" panose="020B0604020202020204" pitchFamily="34" charset="0"/>
              </a:defRPr>
            </a:lvl3pPr>
            <a:lvl4pPr marL="1371600" eaLnBrk="0" fontAlgn="base" hangingPunct="0">
              <a:spcBef>
                <a:spcPct val="0"/>
              </a:spcBef>
              <a:spcAft>
                <a:spcPct val="0"/>
              </a:spcAft>
              <a:tabLst>
                <a:tab pos="457200" algn="l"/>
              </a:tabLst>
              <a:defRPr>
                <a:solidFill>
                  <a:schemeClr val="tx1"/>
                </a:solidFill>
                <a:latin typeface="Arial" panose="020B0604020202020204" pitchFamily="34" charset="0"/>
              </a:defRPr>
            </a:lvl4pPr>
            <a:lvl5pPr marL="1828800" eaLnBrk="0" fontAlgn="base" hangingPunct="0">
              <a:spcBef>
                <a:spcPct val="0"/>
              </a:spcBef>
              <a:spcAft>
                <a:spcPct val="0"/>
              </a:spcAft>
              <a:tabLst>
                <a:tab pos="457200" algn="l"/>
              </a:tabLst>
              <a:defRPr>
                <a:solidFill>
                  <a:schemeClr val="tx1"/>
                </a:solidFill>
                <a:latin typeface="Arial" panose="020B0604020202020204" pitchFamily="34" charset="0"/>
              </a:defRPr>
            </a:lvl5pPr>
            <a:lvl6pPr marL="2286000" eaLnBrk="0" fontAlgn="base" hangingPunct="0">
              <a:spcBef>
                <a:spcPct val="0"/>
              </a:spcBef>
              <a:spcAft>
                <a:spcPct val="0"/>
              </a:spcAft>
              <a:tabLst>
                <a:tab pos="457200" algn="l"/>
              </a:tabLst>
              <a:defRPr>
                <a:solidFill>
                  <a:schemeClr val="tx1"/>
                </a:solidFill>
                <a:latin typeface="Arial" panose="020B0604020202020204" pitchFamily="34" charset="0"/>
              </a:defRPr>
            </a:lvl6pPr>
            <a:lvl7pPr marL="2743200" eaLnBrk="0" fontAlgn="base" hangingPunct="0">
              <a:spcBef>
                <a:spcPct val="0"/>
              </a:spcBef>
              <a:spcAft>
                <a:spcPct val="0"/>
              </a:spcAft>
              <a:tabLst>
                <a:tab pos="457200" algn="l"/>
              </a:tabLst>
              <a:defRPr>
                <a:solidFill>
                  <a:schemeClr val="tx1"/>
                </a:solidFill>
                <a:latin typeface="Arial" panose="020B0604020202020204" pitchFamily="34" charset="0"/>
              </a:defRPr>
            </a:lvl7pPr>
            <a:lvl8pPr marL="3200400" eaLnBrk="0" fontAlgn="base" hangingPunct="0">
              <a:spcBef>
                <a:spcPct val="0"/>
              </a:spcBef>
              <a:spcAft>
                <a:spcPct val="0"/>
              </a:spcAft>
              <a:tabLst>
                <a:tab pos="457200" algn="l"/>
              </a:tabLst>
              <a:defRPr>
                <a:solidFill>
                  <a:schemeClr val="tx1"/>
                </a:solidFill>
                <a:latin typeface="Arial" panose="020B0604020202020204" pitchFamily="34" charset="0"/>
              </a:defRPr>
            </a:lvl8pPr>
            <a:lvl9pPr marL="3657600" eaLnBrk="0" fontAlgn="base" hangingPunct="0">
              <a:spcBef>
                <a:spcPct val="0"/>
              </a:spcBef>
              <a:spcAft>
                <a:spcPct val="0"/>
              </a:spcAft>
              <a:tabLst>
                <a:tab pos="457200" algn="l"/>
              </a:tabLs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tab pos="457200" algn="l"/>
              </a:tabLst>
              <a:defRPr/>
            </a:pPr>
            <a:endParaRPr kumimoji="0" lang="en-GB" altLang="en-US" sz="1800" b="0" i="0" u="none" strike="noStrike" kern="0" cap="none" spc="0" normalizeH="0" baseline="0" noProof="0">
              <a:ln>
                <a:noFill/>
              </a:ln>
              <a:solidFill>
                <a:srgbClr val="000000"/>
              </a:solidFill>
              <a:effectLst/>
              <a:uLnTx/>
              <a:uFillTx/>
              <a:latin typeface="Arial" panose="020B0604020202020204" pitchFamily="34" charset="0"/>
              <a:cs typeface="Arial"/>
              <a:sym typeface="Arial"/>
            </a:endParaRPr>
          </a:p>
        </p:txBody>
      </p:sp>
      <p:graphicFrame>
        <p:nvGraphicFramePr>
          <p:cNvPr id="4" name="Table 3">
            <a:extLst>
              <a:ext uri="{FF2B5EF4-FFF2-40B4-BE49-F238E27FC236}">
                <a16:creationId xmlns:a16="http://schemas.microsoft.com/office/drawing/2014/main" id="{2A9C4334-F6AB-4919-B67D-F948E2314793}"/>
              </a:ext>
            </a:extLst>
          </p:cNvPr>
          <p:cNvGraphicFramePr>
            <a:graphicFrameLocks noGrp="1"/>
          </p:cNvGraphicFramePr>
          <p:nvPr/>
        </p:nvGraphicFramePr>
        <p:xfrm>
          <a:off x="275723" y="1513627"/>
          <a:ext cx="6944649" cy="8104503"/>
        </p:xfrm>
        <a:graphic>
          <a:graphicData uri="http://schemas.openxmlformats.org/drawingml/2006/table">
            <a:tbl>
              <a:tblPr firstRow="1" firstCol="1" bandRow="1"/>
              <a:tblGrid>
                <a:gridCol w="6944649">
                  <a:extLst>
                    <a:ext uri="{9D8B030D-6E8A-4147-A177-3AD203B41FA5}">
                      <a16:colId xmlns:a16="http://schemas.microsoft.com/office/drawing/2014/main" val="377720520"/>
                    </a:ext>
                  </a:extLst>
                </a:gridCol>
              </a:tblGrid>
              <a:tr h="583619">
                <a:tc>
                  <a:txBody>
                    <a:bodyPr/>
                    <a:lstStyle/>
                    <a:p>
                      <a:pPr marL="0" marR="0" algn="ctr">
                        <a:lnSpc>
                          <a:spcPct val="150000"/>
                        </a:lnSpc>
                        <a:spcBef>
                          <a:spcPts val="2400"/>
                        </a:spcBef>
                        <a:spcAft>
                          <a:spcPts val="0"/>
                        </a:spcAft>
                        <a:tabLst>
                          <a:tab pos="457200" algn="l"/>
                        </a:tabLst>
                      </a:pPr>
                      <a:r>
                        <a:rPr lang="en-GB" sz="1000" b="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RESOURCE MOBILIZATION</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1161" marR="6116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extLst>
                  <a:ext uri="{0D108BD9-81ED-4DB2-BD59-A6C34878D82A}">
                    <a16:rowId xmlns:a16="http://schemas.microsoft.com/office/drawing/2014/main" val="2013780702"/>
                  </a:ext>
                </a:extLst>
              </a:tr>
              <a:tr h="240049">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Pillar Lead: </a:t>
                      </a:r>
                      <a:r>
                        <a:rPr lang="en-GB" sz="1000" b="1" i="1" dirty="0" err="1">
                          <a:solidFill>
                            <a:srgbClr val="FFFFFF"/>
                          </a:solidFill>
                          <a:effectLst/>
                          <a:latin typeface="Arial" panose="020B0604020202020204" pitchFamily="34" charset="0"/>
                          <a:ea typeface="Times New Roman" panose="02020603050405020304" pitchFamily="18" charset="0"/>
                          <a:cs typeface="Arial" panose="020B0604020202020204" pitchFamily="34" charset="0"/>
                        </a:rPr>
                        <a:t>Dr.</a:t>
                      </a: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Ibrahim Attah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1161" marR="6116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889480691"/>
                  </a:ext>
                </a:extLst>
              </a:tr>
              <a:tr h="240049">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Description of Pillar:</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1161" marR="6116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265082129"/>
                  </a:ext>
                </a:extLst>
              </a:tr>
              <a:tr h="2245916">
                <a:tc>
                  <a:txBody>
                    <a:bodyPr/>
                    <a:lstStyle/>
                    <a:p>
                      <a:pPr marL="0" marR="0">
                        <a:lnSpc>
                          <a:spcPct val="150000"/>
                        </a:lnSpc>
                        <a:spcBef>
                          <a:spcPts val="0"/>
                        </a:spcBef>
                        <a:spcAft>
                          <a:spcPts val="0"/>
                        </a:spcAft>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The Resource Mobilisation and Coordination Committee (RMCC) is one of the pillars of the Presidential Taskforce which was inaugurated by the President in March 2020. The pillar was established to ensure the availability and deployment of adequate resources for the effective implementation of the COVID19 Pandemic Response.</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50000"/>
                        </a:lnSpc>
                        <a:spcBef>
                          <a:spcPts val="0"/>
                        </a:spcBef>
                        <a:spcAft>
                          <a:spcPts val="0"/>
                        </a:spcAft>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50000"/>
                        </a:lnSpc>
                        <a:spcBef>
                          <a:spcPts val="0"/>
                        </a:spcBef>
                        <a:spcAft>
                          <a:spcPts val="0"/>
                        </a:spcAft>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The committee has adopted a multi-sectoral approach to ensure that a range of experts from different fields are involved in delivering on the committee’s mandate while also being responsive to the ever-changing landscape of the pandemic. The four thematic areas are resource planning, resource acquisition, resource allocation and deployment and resource tracking and reporting.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1161" marR="6116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4540317"/>
                  </a:ext>
                </a:extLst>
              </a:tr>
              <a:tr h="240049">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Pillar Objectives: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1161" marR="6116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798018086"/>
                  </a:ext>
                </a:extLst>
              </a:tr>
              <a:tr h="1335670">
                <a:tc>
                  <a:txBody>
                    <a:bodyPr/>
                    <a:lstStyle/>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To work with MDAs, development partners, private sector and key stakeholders to mobilize resources for the effective implementation of the COVID19 Pandemic Response Plan.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To ensure effective assessment of resource requirements and deployment nationwide by providing oversight to the Joint Supply Chain and Distribution Team (JSCD) which consist of experts from FMOH, NCDC, NGF, the PTF supply chain team and UNICEF &amp; CHAI</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1161" marR="6116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5276529"/>
                  </a:ext>
                </a:extLst>
              </a:tr>
              <a:tr h="240049">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Support Agencies: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1161" marR="6116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3068833815"/>
                  </a:ext>
                </a:extLst>
              </a:tr>
              <a:tr h="2979102">
                <a:tc>
                  <a:txBody>
                    <a:bodyPr/>
                    <a:lstStyle/>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Government Officials from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Secretary to the Government of the Federation (SGF)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Nigeria Centre for Disease Control (NCDC)</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Federal Ministry of Health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Nigerian Government’s Forum</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Development partners from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United Nations (UN)</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Clinton Health Access Initiative (CHAI)</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United States Agency for International Development (USAID)</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World Health Organisation (WHO)</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Nigerian Economic Summit Group (NESG)</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61161" marR="6116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64989288"/>
                  </a:ext>
                </a:extLst>
              </a:tr>
            </a:tbl>
          </a:graphicData>
        </a:graphic>
      </p:graphicFrame>
    </p:spTree>
    <p:extLst>
      <p:ext uri="{BB962C8B-B14F-4D97-AF65-F5344CB8AC3E}">
        <p14:creationId xmlns:p14="http://schemas.microsoft.com/office/powerpoint/2010/main" val="1391514328"/>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Shape 4609"/>
        <p:cNvGrpSpPr/>
        <p:nvPr/>
      </p:nvGrpSpPr>
      <p:grpSpPr>
        <a:xfrm>
          <a:off x="0" y="0"/>
          <a:ext cx="0" cy="0"/>
          <a:chOff x="0" y="0"/>
          <a:chExt cx="0" cy="0"/>
        </a:xfrm>
      </p:grpSpPr>
      <p:sp>
        <p:nvSpPr>
          <p:cNvPr id="4610" name="Google Shape;4610;p11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fld id="{00000000-1234-1234-1234-123412341234}" type="slidenum">
              <a:rPr kumimoji="0" lang="en-US" sz="500" b="0" i="0" u="none" strike="noStrike" kern="0" cap="none" spc="0" normalizeH="0" baseline="0" noProof="0">
                <a:ln>
                  <a:noFill/>
                </a:ln>
                <a:solidFill>
                  <a:srgbClr val="161616"/>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t>142</a:t>
            </a:fld>
            <a:endParaRPr kumimoji="0" sz="500" b="0" i="0" u="none" strike="noStrike" kern="0" cap="none" spc="0" normalizeH="0" baseline="0" noProof="0">
              <a:ln>
                <a:noFill/>
              </a:ln>
              <a:solidFill>
                <a:srgbClr val="161616"/>
              </a:solidFill>
              <a:effectLst/>
              <a:uLnTx/>
              <a:uFillTx/>
              <a:latin typeface="Arial"/>
              <a:ea typeface="Arial"/>
              <a:cs typeface="Arial"/>
              <a:sym typeface="Arial"/>
            </a:endParaRPr>
          </a:p>
        </p:txBody>
      </p:sp>
      <p:sp>
        <p:nvSpPr>
          <p:cNvPr id="4611" name="Google Shape;4611;p11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500"/>
              <a:buFont typeface="Arial"/>
              <a:buNone/>
              <a:tabLst/>
              <a:defRPr/>
            </a:pPr>
            <a:endParaRPr kumimoji="0" sz="500" b="0" i="0" u="none" strike="noStrike" kern="0" cap="none" spc="0" normalizeH="0" baseline="0" noProof="0">
              <a:ln>
                <a:noFill/>
              </a:ln>
              <a:solidFill>
                <a:srgbClr val="161616"/>
              </a:solidFill>
              <a:effectLst/>
              <a:uLnTx/>
              <a:uFillTx/>
              <a:latin typeface="Arial"/>
              <a:ea typeface="Arial"/>
              <a:cs typeface="Arial"/>
              <a:sym typeface="Arial"/>
            </a:endParaRPr>
          </a:p>
        </p:txBody>
      </p:sp>
      <p:grpSp>
        <p:nvGrpSpPr>
          <p:cNvPr id="4612" name="Google Shape;4612;p112"/>
          <p:cNvGrpSpPr/>
          <p:nvPr/>
        </p:nvGrpSpPr>
        <p:grpSpPr>
          <a:xfrm>
            <a:off x="0" y="0"/>
            <a:ext cx="7589838" cy="1343607"/>
            <a:chOff x="0" y="0"/>
            <a:chExt cx="7589838" cy="1343607"/>
          </a:xfrm>
        </p:grpSpPr>
        <p:pic>
          <p:nvPicPr>
            <p:cNvPr id="4613" name="Google Shape;4613;p11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614" name="Google Shape;4614;p11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600"/>
                <a:buFont typeface="Arial"/>
                <a:buNone/>
                <a:tabLst/>
                <a:defRPr/>
              </a:pPr>
              <a:endParaRPr kumimoji="0" sz="1600" b="0" i="0" u="none" strike="noStrike" kern="0" cap="none" spc="0" normalizeH="0" baseline="0" noProof="0">
                <a:ln>
                  <a:noFill/>
                </a:ln>
                <a:solidFill>
                  <a:srgbClr val="FFFFFF"/>
                </a:solidFill>
                <a:effectLst/>
                <a:uLnTx/>
                <a:uFillTx/>
                <a:latin typeface="Arial"/>
                <a:ea typeface="Arial"/>
                <a:cs typeface="Arial"/>
                <a:sym typeface="Arial"/>
              </a:endParaRPr>
            </a:p>
          </p:txBody>
        </p:sp>
      </p:grpSp>
      <p:sp>
        <p:nvSpPr>
          <p:cNvPr id="4615" name="Google Shape;4615;p11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FFFFFF"/>
              </a:buClr>
              <a:buSzPts val="1800"/>
              <a:buFont typeface="Arial"/>
              <a:buNone/>
              <a:tabLst/>
              <a:defRPr/>
            </a:pPr>
            <a:r>
              <a:rPr kumimoji="0" lang="en-US" sz="1800" b="1" i="0" u="none" strike="noStrike" kern="0" cap="none" spc="0" normalizeH="0" baseline="0" noProof="0">
                <a:ln>
                  <a:noFill/>
                </a:ln>
                <a:solidFill>
                  <a:srgbClr val="FFFFFF"/>
                </a:solidFill>
                <a:effectLst/>
                <a:uLnTx/>
                <a:uFillTx/>
                <a:latin typeface="Arial"/>
                <a:ea typeface="Arial"/>
                <a:cs typeface="Arial"/>
                <a:sym typeface="Arial"/>
              </a:rPr>
              <a:t>APPENDIX</a:t>
            </a:r>
            <a:endParaRPr kumimoji="0" sz="1800" b="1" i="0" u="none" strike="noStrike" kern="0" cap="none" spc="0" normalizeH="0" baseline="0" noProof="0">
              <a:ln>
                <a:noFill/>
              </a:ln>
              <a:solidFill>
                <a:srgbClr val="FFFFFF"/>
              </a:solidFill>
              <a:effectLst/>
              <a:uLnTx/>
              <a:uFillTx/>
              <a:latin typeface="Arial"/>
              <a:ea typeface="Arial"/>
              <a:cs typeface="Arial"/>
              <a:sym typeface="Arial"/>
            </a:endParaRPr>
          </a:p>
        </p:txBody>
      </p:sp>
      <p:cxnSp>
        <p:nvCxnSpPr>
          <p:cNvPr id="4616" name="Google Shape;4616;p11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617" name="Google Shape;4617;p112"/>
          <p:cNvGrpSpPr/>
          <p:nvPr/>
        </p:nvGrpSpPr>
        <p:grpSpPr>
          <a:xfrm>
            <a:off x="1269075" y="3380795"/>
            <a:ext cx="0" cy="0"/>
            <a:chOff x="1269075" y="3380795"/>
            <a:chExt cx="0" cy="0"/>
          </a:xfrm>
        </p:grpSpPr>
        <p:cxnSp>
          <p:nvCxnSpPr>
            <p:cNvPr id="4618" name="Google Shape;4618;p112"/>
            <p:cNvCxnSpPr/>
            <p:nvPr/>
          </p:nvCxnSpPr>
          <p:spPr>
            <a:xfrm>
              <a:off x="1269075" y="3380795"/>
              <a:ext cx="0" cy="0"/>
            </a:xfrm>
            <a:prstGeom prst="straightConnector1">
              <a:avLst/>
            </a:prstGeom>
            <a:noFill/>
            <a:ln>
              <a:noFill/>
            </a:ln>
          </p:spPr>
        </p:cxnSp>
        <p:cxnSp>
          <p:nvCxnSpPr>
            <p:cNvPr id="4619" name="Google Shape;4619;p112"/>
            <p:cNvCxnSpPr/>
            <p:nvPr/>
          </p:nvCxnSpPr>
          <p:spPr>
            <a:xfrm>
              <a:off x="1269075" y="3380795"/>
              <a:ext cx="0" cy="0"/>
            </a:xfrm>
            <a:prstGeom prst="straightConnector1">
              <a:avLst/>
            </a:prstGeom>
            <a:noFill/>
            <a:ln>
              <a:noFill/>
            </a:ln>
          </p:spPr>
        </p:cxnSp>
      </p:grpSp>
      <p:sp>
        <p:nvSpPr>
          <p:cNvPr id="4620" name="Google Shape;4620;p11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500"/>
              <a:buFont typeface="Arial"/>
              <a:buNone/>
              <a:tabLst/>
              <a:defRPr/>
            </a:pPr>
            <a:r>
              <a:rPr kumimoji="0" lang="en-US" sz="500" b="0" i="0" u="none" strike="noStrike" kern="0" cap="none" spc="0" normalizeH="0" baseline="0" noProof="0">
                <a:ln>
                  <a:noFill/>
                </a:ln>
                <a:solidFill>
                  <a:srgbClr val="000000"/>
                </a:solidFill>
                <a:effectLst/>
                <a:uLnTx/>
                <a:uFillTx/>
                <a:latin typeface="Arial"/>
                <a:ea typeface="Arial"/>
                <a:cs typeface="Arial"/>
                <a:sym typeface="Arial"/>
              </a:rPr>
              <a:t>Presidential Task Force on COVID-19 </a:t>
            </a:r>
            <a:endParaRPr kumimoji="0" sz="5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3" name="Rectangle 1">
            <a:extLst>
              <a:ext uri="{FF2B5EF4-FFF2-40B4-BE49-F238E27FC236}">
                <a16:creationId xmlns:a16="http://schemas.microsoft.com/office/drawing/2014/main" id="{85406232-4BCF-42EB-B6E6-16611FC3BAED}"/>
              </a:ext>
            </a:extLst>
          </p:cNvPr>
          <p:cNvSpPr>
            <a:spLocks noChangeArrowheads="1"/>
          </p:cNvSpPr>
          <p:nvPr/>
        </p:nvSpPr>
        <p:spPr bwMode="auto">
          <a:xfrm>
            <a:off x="736032" y="1513629"/>
            <a:ext cx="7851164"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tabLst>
                <a:tab pos="457200" algn="l"/>
              </a:tabLst>
              <a:defRPr>
                <a:solidFill>
                  <a:schemeClr val="tx1"/>
                </a:solidFill>
                <a:latin typeface="Arial" panose="020B0604020202020204" pitchFamily="34" charset="0"/>
              </a:defRPr>
            </a:lvl1pPr>
            <a:lvl2pPr marL="457200" eaLnBrk="0" fontAlgn="base" hangingPunct="0">
              <a:spcBef>
                <a:spcPct val="0"/>
              </a:spcBef>
              <a:spcAft>
                <a:spcPct val="0"/>
              </a:spcAft>
              <a:tabLst>
                <a:tab pos="457200" algn="l"/>
              </a:tabLst>
              <a:defRPr>
                <a:solidFill>
                  <a:schemeClr val="tx1"/>
                </a:solidFill>
                <a:latin typeface="Arial" panose="020B0604020202020204" pitchFamily="34" charset="0"/>
              </a:defRPr>
            </a:lvl2pPr>
            <a:lvl3pPr marL="914400" eaLnBrk="0" fontAlgn="base" hangingPunct="0">
              <a:spcBef>
                <a:spcPct val="0"/>
              </a:spcBef>
              <a:spcAft>
                <a:spcPct val="0"/>
              </a:spcAft>
              <a:tabLst>
                <a:tab pos="457200" algn="l"/>
              </a:tabLst>
              <a:defRPr>
                <a:solidFill>
                  <a:schemeClr val="tx1"/>
                </a:solidFill>
                <a:latin typeface="Arial" panose="020B0604020202020204" pitchFamily="34" charset="0"/>
              </a:defRPr>
            </a:lvl3pPr>
            <a:lvl4pPr marL="1371600" eaLnBrk="0" fontAlgn="base" hangingPunct="0">
              <a:spcBef>
                <a:spcPct val="0"/>
              </a:spcBef>
              <a:spcAft>
                <a:spcPct val="0"/>
              </a:spcAft>
              <a:tabLst>
                <a:tab pos="457200" algn="l"/>
              </a:tabLst>
              <a:defRPr>
                <a:solidFill>
                  <a:schemeClr val="tx1"/>
                </a:solidFill>
                <a:latin typeface="Arial" panose="020B0604020202020204" pitchFamily="34" charset="0"/>
              </a:defRPr>
            </a:lvl4pPr>
            <a:lvl5pPr marL="1828800" eaLnBrk="0" fontAlgn="base" hangingPunct="0">
              <a:spcBef>
                <a:spcPct val="0"/>
              </a:spcBef>
              <a:spcAft>
                <a:spcPct val="0"/>
              </a:spcAft>
              <a:tabLst>
                <a:tab pos="457200" algn="l"/>
              </a:tabLst>
              <a:defRPr>
                <a:solidFill>
                  <a:schemeClr val="tx1"/>
                </a:solidFill>
                <a:latin typeface="Arial" panose="020B0604020202020204" pitchFamily="34" charset="0"/>
              </a:defRPr>
            </a:lvl5pPr>
            <a:lvl6pPr marL="2286000" eaLnBrk="0" fontAlgn="base" hangingPunct="0">
              <a:spcBef>
                <a:spcPct val="0"/>
              </a:spcBef>
              <a:spcAft>
                <a:spcPct val="0"/>
              </a:spcAft>
              <a:tabLst>
                <a:tab pos="457200" algn="l"/>
              </a:tabLst>
              <a:defRPr>
                <a:solidFill>
                  <a:schemeClr val="tx1"/>
                </a:solidFill>
                <a:latin typeface="Arial" panose="020B0604020202020204" pitchFamily="34" charset="0"/>
              </a:defRPr>
            </a:lvl6pPr>
            <a:lvl7pPr marL="2743200" eaLnBrk="0" fontAlgn="base" hangingPunct="0">
              <a:spcBef>
                <a:spcPct val="0"/>
              </a:spcBef>
              <a:spcAft>
                <a:spcPct val="0"/>
              </a:spcAft>
              <a:tabLst>
                <a:tab pos="457200" algn="l"/>
              </a:tabLst>
              <a:defRPr>
                <a:solidFill>
                  <a:schemeClr val="tx1"/>
                </a:solidFill>
                <a:latin typeface="Arial" panose="020B0604020202020204" pitchFamily="34" charset="0"/>
              </a:defRPr>
            </a:lvl7pPr>
            <a:lvl8pPr marL="3200400" eaLnBrk="0" fontAlgn="base" hangingPunct="0">
              <a:spcBef>
                <a:spcPct val="0"/>
              </a:spcBef>
              <a:spcAft>
                <a:spcPct val="0"/>
              </a:spcAft>
              <a:tabLst>
                <a:tab pos="457200" algn="l"/>
              </a:tabLst>
              <a:defRPr>
                <a:solidFill>
                  <a:schemeClr val="tx1"/>
                </a:solidFill>
                <a:latin typeface="Arial" panose="020B0604020202020204" pitchFamily="34" charset="0"/>
              </a:defRPr>
            </a:lvl8pPr>
            <a:lvl9pPr marL="3657600" eaLnBrk="0" fontAlgn="base" hangingPunct="0">
              <a:spcBef>
                <a:spcPct val="0"/>
              </a:spcBef>
              <a:spcAft>
                <a:spcPct val="0"/>
              </a:spcAft>
              <a:tabLst>
                <a:tab pos="457200" algn="l"/>
              </a:tabLs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tab pos="457200" algn="l"/>
              </a:tabLst>
              <a:defRPr/>
            </a:pPr>
            <a:endParaRPr kumimoji="0" lang="en-GB" altLang="en-US" sz="1800" b="0" i="0" u="none" strike="noStrike" kern="0" cap="none" spc="0" normalizeH="0" baseline="0" noProof="0">
              <a:ln>
                <a:noFill/>
              </a:ln>
              <a:solidFill>
                <a:srgbClr val="000000"/>
              </a:solidFill>
              <a:effectLst/>
              <a:uLnTx/>
              <a:uFillTx/>
              <a:latin typeface="Arial" panose="020B0604020202020204" pitchFamily="34" charset="0"/>
              <a:cs typeface="Arial"/>
              <a:sym typeface="Arial"/>
            </a:endParaRPr>
          </a:p>
        </p:txBody>
      </p:sp>
      <p:graphicFrame>
        <p:nvGraphicFramePr>
          <p:cNvPr id="2" name="Table 1">
            <a:extLst>
              <a:ext uri="{FF2B5EF4-FFF2-40B4-BE49-F238E27FC236}">
                <a16:creationId xmlns:a16="http://schemas.microsoft.com/office/drawing/2014/main" id="{8E85732F-6F07-4177-BDFD-CCB6C2B60A3E}"/>
              </a:ext>
            </a:extLst>
          </p:cNvPr>
          <p:cNvGraphicFramePr>
            <a:graphicFrameLocks noGrp="1"/>
          </p:cNvGraphicFramePr>
          <p:nvPr/>
        </p:nvGraphicFramePr>
        <p:xfrm>
          <a:off x="275724" y="1482110"/>
          <a:ext cx="6937876" cy="8395972"/>
        </p:xfrm>
        <a:graphic>
          <a:graphicData uri="http://schemas.openxmlformats.org/drawingml/2006/table">
            <a:tbl>
              <a:tblPr firstRow="1" firstCol="1" bandRow="1"/>
              <a:tblGrid>
                <a:gridCol w="6937876">
                  <a:extLst>
                    <a:ext uri="{9D8B030D-6E8A-4147-A177-3AD203B41FA5}">
                      <a16:colId xmlns:a16="http://schemas.microsoft.com/office/drawing/2014/main" val="2189932722"/>
                    </a:ext>
                  </a:extLst>
                </a:gridCol>
              </a:tblGrid>
              <a:tr h="165794">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Pillar Achievements: </a:t>
                      </a:r>
                    </a:p>
                    <a:p>
                      <a:pPr marL="0" marR="0">
                        <a:lnSpc>
                          <a:spcPct val="150000"/>
                        </a:lnSpc>
                        <a:spcBef>
                          <a:spcPts val="200"/>
                        </a:spcBef>
                        <a:spcAft>
                          <a:spcPts val="200"/>
                        </a:spcAft>
                        <a:tabLst>
                          <a:tab pos="457200" algn="l"/>
                        </a:tabLst>
                      </a:pP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2158" marR="5215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512574719"/>
                  </a:ext>
                </a:extLst>
              </a:tr>
              <a:tr h="4473939">
                <a:tc>
                  <a:txBody>
                    <a:bodyPr/>
                    <a:lstStyle/>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Conducted a needs assessment in April to determine immediate (3 Months) and long term (6 Months) health resource needs nationwide. May and June (ongoing) Gap Analysis conducted to determine resource gaps </a:t>
                      </a:r>
                      <a:r>
                        <a:rPr lang="en-GB" sz="1000"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and is being used for donor engagement and advocacy</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Needs Assessment conducted in April to determine immediate (3 Months) and long term (6 Months) health resource needs nationwide. May and June (ongoing) Gap Analysis conducted to determine resource gaps </a:t>
                      </a:r>
                      <a:r>
                        <a:rPr lang="en-GB" sz="1000"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and is being used for donor engagement and advocacy</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JSCD team established to conduct nationwide needs assessment and periodically review resource gaps to support donor engagement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JSCD team developed a supply chain and distribution plan for essential commodities </a:t>
                      </a:r>
                      <a:r>
                        <a:rPr lang="en-GB" sz="1000" dirty="0">
                          <a:effectLst/>
                          <a:highlight>
                            <a:srgbClr val="FFFFFF"/>
                          </a:highlight>
                          <a:latin typeface="Arial" panose="020B0604020202020204" pitchFamily="34" charset="0"/>
                          <a:ea typeface="Times New Roman" panose="02020603050405020304" pitchFamily="18" charset="0"/>
                          <a:cs typeface="Arial" panose="020B0604020202020204" pitchFamily="34" charset="0"/>
                        </a:rPr>
                        <a:t>in collaboration with the FMOH, NCDC, WHO, UN and other partners which provides direction for the distribution and supply processes for commodities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Developed and published donations guideline for in-kind and financial contributions to the COVID-19 response &amp; Developed and disseminated flow chart for donations to COVID-19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Developed framework for speedy clearance of Covid19 medical supplies &amp; equipment at airports &amp; ports in collaboration with key stakeholders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Identified private sector companies to support the distribution of essential supplies and commodities across the country. Engagement ongoing</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Developed the PTF COVID-19 Donations Database – Excel based tool (NOTE: ALL CASH DONATIONS GO THROUGH CACOVID/ CBN, UN BASKET FUNDS, NNPC OR FGN COVID SUPPORT ACCOUNTS)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Established a COVID-19 Basket Fund through which the different stakeholders (including UN, other multilateral and bilateral donors, as well as private sector donors, foundations and philanthropists) can channel their financial contributions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Interactive tool for visualisation of COVID-19 incidence and resource requirement focusing on 3 priority areas, treatment, isolation centres, test centres and contact tracing</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2158" marR="5215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22123384"/>
                  </a:ext>
                </a:extLst>
              </a:tr>
              <a:tr h="165794">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Key Challenges Identified: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2158" marR="5215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268180090"/>
                  </a:ext>
                </a:extLst>
              </a:tr>
              <a:tr h="1776237">
                <a:tc>
                  <a:txBody>
                    <a:bodyPr/>
                    <a:lstStyle/>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Poor investment opportunity information/ feedback from Donors and Partners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Delayed submission of reports by donors &amp; MDAs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This has delayed the verification of data in the donations database, limited the accurate quantification of resource gaps and delayed launch of the UNDP public-facing dashboard.</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Resource Gap</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Aspects of the response require substantial investments in infrastructure and materials e.g. oxygen plants which are very costly</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Delayed release of Supply Chain information</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Information required (such as utilisation, distribution, and stock data) from pillars within the PTF structure often not provided in a timely manner</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2158" marR="5215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99021157"/>
                  </a:ext>
                </a:extLst>
              </a:tr>
            </a:tbl>
          </a:graphicData>
        </a:graphic>
      </p:graphicFrame>
    </p:spTree>
    <p:extLst>
      <p:ext uri="{BB962C8B-B14F-4D97-AF65-F5344CB8AC3E}">
        <p14:creationId xmlns:p14="http://schemas.microsoft.com/office/powerpoint/2010/main" val="2871881950"/>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Shape 4609"/>
        <p:cNvGrpSpPr/>
        <p:nvPr/>
      </p:nvGrpSpPr>
      <p:grpSpPr>
        <a:xfrm>
          <a:off x="0" y="0"/>
          <a:ext cx="0" cy="0"/>
          <a:chOff x="0" y="0"/>
          <a:chExt cx="0" cy="0"/>
        </a:xfrm>
      </p:grpSpPr>
      <p:sp>
        <p:nvSpPr>
          <p:cNvPr id="4610" name="Google Shape;4610;p11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fld id="{00000000-1234-1234-1234-123412341234}" type="slidenum">
              <a:rPr kumimoji="0" lang="en-US" sz="500" b="0" i="0" u="none" strike="noStrike" kern="0" cap="none" spc="0" normalizeH="0" baseline="0" noProof="0">
                <a:ln>
                  <a:noFill/>
                </a:ln>
                <a:solidFill>
                  <a:srgbClr val="161616"/>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161616"/>
                </a:buClr>
                <a:buSzPts val="500"/>
                <a:buFont typeface="Arial"/>
                <a:buNone/>
                <a:tabLst/>
                <a:defRPr/>
              </a:pPr>
              <a:t>143</a:t>
            </a:fld>
            <a:endParaRPr kumimoji="0" sz="500" b="0" i="0" u="none" strike="noStrike" kern="0" cap="none" spc="0" normalizeH="0" baseline="0" noProof="0">
              <a:ln>
                <a:noFill/>
              </a:ln>
              <a:solidFill>
                <a:srgbClr val="161616"/>
              </a:solidFill>
              <a:effectLst/>
              <a:uLnTx/>
              <a:uFillTx/>
              <a:latin typeface="Arial"/>
              <a:ea typeface="Arial"/>
              <a:cs typeface="Arial"/>
              <a:sym typeface="Arial"/>
            </a:endParaRPr>
          </a:p>
        </p:txBody>
      </p:sp>
      <p:sp>
        <p:nvSpPr>
          <p:cNvPr id="4611" name="Google Shape;4611;p11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500"/>
              <a:buFont typeface="Arial"/>
              <a:buNone/>
              <a:tabLst/>
              <a:defRPr/>
            </a:pPr>
            <a:endParaRPr kumimoji="0" sz="500" b="0" i="0" u="none" strike="noStrike" kern="0" cap="none" spc="0" normalizeH="0" baseline="0" noProof="0">
              <a:ln>
                <a:noFill/>
              </a:ln>
              <a:solidFill>
                <a:srgbClr val="161616"/>
              </a:solidFill>
              <a:effectLst/>
              <a:uLnTx/>
              <a:uFillTx/>
              <a:latin typeface="Arial"/>
              <a:ea typeface="Arial"/>
              <a:cs typeface="Arial"/>
              <a:sym typeface="Arial"/>
            </a:endParaRPr>
          </a:p>
        </p:txBody>
      </p:sp>
      <p:grpSp>
        <p:nvGrpSpPr>
          <p:cNvPr id="4612" name="Google Shape;4612;p112"/>
          <p:cNvGrpSpPr/>
          <p:nvPr/>
        </p:nvGrpSpPr>
        <p:grpSpPr>
          <a:xfrm>
            <a:off x="0" y="0"/>
            <a:ext cx="7589838" cy="1343607"/>
            <a:chOff x="0" y="0"/>
            <a:chExt cx="7589838" cy="1343607"/>
          </a:xfrm>
        </p:grpSpPr>
        <p:pic>
          <p:nvPicPr>
            <p:cNvPr id="4613" name="Google Shape;4613;p11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614" name="Google Shape;4614;p11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600"/>
                <a:buFont typeface="Arial"/>
                <a:buNone/>
                <a:tabLst/>
                <a:defRPr/>
              </a:pPr>
              <a:endParaRPr kumimoji="0" sz="1600" b="0" i="0" u="none" strike="noStrike" kern="0" cap="none" spc="0" normalizeH="0" baseline="0" noProof="0">
                <a:ln>
                  <a:noFill/>
                </a:ln>
                <a:solidFill>
                  <a:srgbClr val="FFFFFF"/>
                </a:solidFill>
                <a:effectLst/>
                <a:uLnTx/>
                <a:uFillTx/>
                <a:latin typeface="Arial"/>
                <a:ea typeface="Arial"/>
                <a:cs typeface="Arial"/>
                <a:sym typeface="Arial"/>
              </a:endParaRPr>
            </a:p>
          </p:txBody>
        </p:sp>
      </p:grpSp>
      <p:sp>
        <p:nvSpPr>
          <p:cNvPr id="4615" name="Google Shape;4615;p11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defTabSz="914400" rtl="0" eaLnBrk="1" fontAlgn="auto" latinLnBrk="0" hangingPunct="1">
              <a:lnSpc>
                <a:spcPct val="100000"/>
              </a:lnSpc>
              <a:spcBef>
                <a:spcPts val="0"/>
              </a:spcBef>
              <a:spcAft>
                <a:spcPts val="0"/>
              </a:spcAft>
              <a:buClr>
                <a:srgbClr val="FFFFFF"/>
              </a:buClr>
              <a:buSzPts val="1800"/>
              <a:buFont typeface="Arial"/>
              <a:buNone/>
              <a:tabLst/>
              <a:defRPr/>
            </a:pPr>
            <a:r>
              <a:rPr kumimoji="0" lang="en-US" sz="1800" b="1" i="0" u="none" strike="noStrike" kern="0" cap="none" spc="0" normalizeH="0" baseline="0" noProof="0">
                <a:ln>
                  <a:noFill/>
                </a:ln>
                <a:solidFill>
                  <a:srgbClr val="FFFFFF"/>
                </a:solidFill>
                <a:effectLst/>
                <a:uLnTx/>
                <a:uFillTx/>
                <a:latin typeface="Arial"/>
                <a:ea typeface="Arial"/>
                <a:cs typeface="Arial"/>
                <a:sym typeface="Arial"/>
              </a:rPr>
              <a:t>APPENDIX</a:t>
            </a:r>
            <a:endParaRPr kumimoji="0" sz="1800" b="1" i="0" u="none" strike="noStrike" kern="0" cap="none" spc="0" normalizeH="0" baseline="0" noProof="0">
              <a:ln>
                <a:noFill/>
              </a:ln>
              <a:solidFill>
                <a:srgbClr val="FFFFFF"/>
              </a:solidFill>
              <a:effectLst/>
              <a:uLnTx/>
              <a:uFillTx/>
              <a:latin typeface="Arial"/>
              <a:ea typeface="Arial"/>
              <a:cs typeface="Arial"/>
              <a:sym typeface="Arial"/>
            </a:endParaRPr>
          </a:p>
        </p:txBody>
      </p:sp>
      <p:cxnSp>
        <p:nvCxnSpPr>
          <p:cNvPr id="4616" name="Google Shape;4616;p11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617" name="Google Shape;4617;p112"/>
          <p:cNvGrpSpPr/>
          <p:nvPr/>
        </p:nvGrpSpPr>
        <p:grpSpPr>
          <a:xfrm>
            <a:off x="1269075" y="3380795"/>
            <a:ext cx="0" cy="0"/>
            <a:chOff x="1269075" y="3380795"/>
            <a:chExt cx="0" cy="0"/>
          </a:xfrm>
        </p:grpSpPr>
        <p:cxnSp>
          <p:nvCxnSpPr>
            <p:cNvPr id="4618" name="Google Shape;4618;p112"/>
            <p:cNvCxnSpPr/>
            <p:nvPr/>
          </p:nvCxnSpPr>
          <p:spPr>
            <a:xfrm>
              <a:off x="1269075" y="3380795"/>
              <a:ext cx="0" cy="0"/>
            </a:xfrm>
            <a:prstGeom prst="straightConnector1">
              <a:avLst/>
            </a:prstGeom>
            <a:noFill/>
            <a:ln>
              <a:noFill/>
            </a:ln>
          </p:spPr>
        </p:cxnSp>
        <p:cxnSp>
          <p:nvCxnSpPr>
            <p:cNvPr id="4619" name="Google Shape;4619;p112"/>
            <p:cNvCxnSpPr/>
            <p:nvPr/>
          </p:nvCxnSpPr>
          <p:spPr>
            <a:xfrm>
              <a:off x="1269075" y="3380795"/>
              <a:ext cx="0" cy="0"/>
            </a:xfrm>
            <a:prstGeom prst="straightConnector1">
              <a:avLst/>
            </a:prstGeom>
            <a:noFill/>
            <a:ln>
              <a:noFill/>
            </a:ln>
          </p:spPr>
        </p:cxnSp>
      </p:grpSp>
      <p:sp>
        <p:nvSpPr>
          <p:cNvPr id="4620" name="Google Shape;4620;p11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500"/>
              <a:buFont typeface="Arial"/>
              <a:buNone/>
              <a:tabLst/>
              <a:defRPr/>
            </a:pPr>
            <a:r>
              <a:rPr kumimoji="0" lang="en-US" sz="500" b="0" i="0" u="none" strike="noStrike" kern="0" cap="none" spc="0" normalizeH="0" baseline="0" noProof="0">
                <a:ln>
                  <a:noFill/>
                </a:ln>
                <a:solidFill>
                  <a:srgbClr val="000000"/>
                </a:solidFill>
                <a:effectLst/>
                <a:uLnTx/>
                <a:uFillTx/>
                <a:latin typeface="Arial"/>
                <a:ea typeface="Arial"/>
                <a:cs typeface="Arial"/>
                <a:sym typeface="Arial"/>
              </a:rPr>
              <a:t>Presidential Task Force on COVID-19 </a:t>
            </a:r>
            <a:endParaRPr kumimoji="0" sz="500"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3" name="Rectangle 1">
            <a:extLst>
              <a:ext uri="{FF2B5EF4-FFF2-40B4-BE49-F238E27FC236}">
                <a16:creationId xmlns:a16="http://schemas.microsoft.com/office/drawing/2014/main" id="{85406232-4BCF-42EB-B6E6-16611FC3BAED}"/>
              </a:ext>
            </a:extLst>
          </p:cNvPr>
          <p:cNvSpPr>
            <a:spLocks noChangeArrowheads="1"/>
          </p:cNvSpPr>
          <p:nvPr/>
        </p:nvSpPr>
        <p:spPr bwMode="auto">
          <a:xfrm>
            <a:off x="736032" y="1513629"/>
            <a:ext cx="7851164"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tabLst>
                <a:tab pos="457200" algn="l"/>
              </a:tabLst>
              <a:defRPr>
                <a:solidFill>
                  <a:schemeClr val="tx1"/>
                </a:solidFill>
                <a:latin typeface="Arial" panose="020B0604020202020204" pitchFamily="34" charset="0"/>
              </a:defRPr>
            </a:lvl1pPr>
            <a:lvl2pPr marL="457200" eaLnBrk="0" fontAlgn="base" hangingPunct="0">
              <a:spcBef>
                <a:spcPct val="0"/>
              </a:spcBef>
              <a:spcAft>
                <a:spcPct val="0"/>
              </a:spcAft>
              <a:tabLst>
                <a:tab pos="457200" algn="l"/>
              </a:tabLst>
              <a:defRPr>
                <a:solidFill>
                  <a:schemeClr val="tx1"/>
                </a:solidFill>
                <a:latin typeface="Arial" panose="020B0604020202020204" pitchFamily="34" charset="0"/>
              </a:defRPr>
            </a:lvl2pPr>
            <a:lvl3pPr marL="914400" eaLnBrk="0" fontAlgn="base" hangingPunct="0">
              <a:spcBef>
                <a:spcPct val="0"/>
              </a:spcBef>
              <a:spcAft>
                <a:spcPct val="0"/>
              </a:spcAft>
              <a:tabLst>
                <a:tab pos="457200" algn="l"/>
              </a:tabLst>
              <a:defRPr>
                <a:solidFill>
                  <a:schemeClr val="tx1"/>
                </a:solidFill>
                <a:latin typeface="Arial" panose="020B0604020202020204" pitchFamily="34" charset="0"/>
              </a:defRPr>
            </a:lvl3pPr>
            <a:lvl4pPr marL="1371600" eaLnBrk="0" fontAlgn="base" hangingPunct="0">
              <a:spcBef>
                <a:spcPct val="0"/>
              </a:spcBef>
              <a:spcAft>
                <a:spcPct val="0"/>
              </a:spcAft>
              <a:tabLst>
                <a:tab pos="457200" algn="l"/>
              </a:tabLst>
              <a:defRPr>
                <a:solidFill>
                  <a:schemeClr val="tx1"/>
                </a:solidFill>
                <a:latin typeface="Arial" panose="020B0604020202020204" pitchFamily="34" charset="0"/>
              </a:defRPr>
            </a:lvl4pPr>
            <a:lvl5pPr marL="1828800" eaLnBrk="0" fontAlgn="base" hangingPunct="0">
              <a:spcBef>
                <a:spcPct val="0"/>
              </a:spcBef>
              <a:spcAft>
                <a:spcPct val="0"/>
              </a:spcAft>
              <a:tabLst>
                <a:tab pos="457200" algn="l"/>
              </a:tabLst>
              <a:defRPr>
                <a:solidFill>
                  <a:schemeClr val="tx1"/>
                </a:solidFill>
                <a:latin typeface="Arial" panose="020B0604020202020204" pitchFamily="34" charset="0"/>
              </a:defRPr>
            </a:lvl5pPr>
            <a:lvl6pPr marL="2286000" eaLnBrk="0" fontAlgn="base" hangingPunct="0">
              <a:spcBef>
                <a:spcPct val="0"/>
              </a:spcBef>
              <a:spcAft>
                <a:spcPct val="0"/>
              </a:spcAft>
              <a:tabLst>
                <a:tab pos="457200" algn="l"/>
              </a:tabLst>
              <a:defRPr>
                <a:solidFill>
                  <a:schemeClr val="tx1"/>
                </a:solidFill>
                <a:latin typeface="Arial" panose="020B0604020202020204" pitchFamily="34" charset="0"/>
              </a:defRPr>
            </a:lvl6pPr>
            <a:lvl7pPr marL="2743200" eaLnBrk="0" fontAlgn="base" hangingPunct="0">
              <a:spcBef>
                <a:spcPct val="0"/>
              </a:spcBef>
              <a:spcAft>
                <a:spcPct val="0"/>
              </a:spcAft>
              <a:tabLst>
                <a:tab pos="457200" algn="l"/>
              </a:tabLst>
              <a:defRPr>
                <a:solidFill>
                  <a:schemeClr val="tx1"/>
                </a:solidFill>
                <a:latin typeface="Arial" panose="020B0604020202020204" pitchFamily="34" charset="0"/>
              </a:defRPr>
            </a:lvl7pPr>
            <a:lvl8pPr marL="3200400" eaLnBrk="0" fontAlgn="base" hangingPunct="0">
              <a:spcBef>
                <a:spcPct val="0"/>
              </a:spcBef>
              <a:spcAft>
                <a:spcPct val="0"/>
              </a:spcAft>
              <a:tabLst>
                <a:tab pos="457200" algn="l"/>
              </a:tabLst>
              <a:defRPr>
                <a:solidFill>
                  <a:schemeClr val="tx1"/>
                </a:solidFill>
                <a:latin typeface="Arial" panose="020B0604020202020204" pitchFamily="34" charset="0"/>
              </a:defRPr>
            </a:lvl8pPr>
            <a:lvl9pPr marL="3657600" eaLnBrk="0" fontAlgn="base" hangingPunct="0">
              <a:spcBef>
                <a:spcPct val="0"/>
              </a:spcBef>
              <a:spcAft>
                <a:spcPct val="0"/>
              </a:spcAft>
              <a:tabLst>
                <a:tab pos="457200" algn="l"/>
              </a:tabLs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tab pos="457200" algn="l"/>
              </a:tabLst>
              <a:defRPr/>
            </a:pPr>
            <a:endParaRPr kumimoji="0" lang="en-GB" altLang="en-US" sz="1800" b="0" i="0" u="none" strike="noStrike" kern="0" cap="none" spc="0" normalizeH="0" baseline="0" noProof="0">
              <a:ln>
                <a:noFill/>
              </a:ln>
              <a:solidFill>
                <a:srgbClr val="000000"/>
              </a:solidFill>
              <a:effectLst/>
              <a:uLnTx/>
              <a:uFillTx/>
              <a:latin typeface="Arial" panose="020B0604020202020204" pitchFamily="34" charset="0"/>
              <a:cs typeface="Arial"/>
              <a:sym typeface="Arial"/>
            </a:endParaRPr>
          </a:p>
        </p:txBody>
      </p:sp>
      <p:graphicFrame>
        <p:nvGraphicFramePr>
          <p:cNvPr id="4" name="Table 3">
            <a:extLst>
              <a:ext uri="{FF2B5EF4-FFF2-40B4-BE49-F238E27FC236}">
                <a16:creationId xmlns:a16="http://schemas.microsoft.com/office/drawing/2014/main" id="{7D6106B6-6DAA-4885-A86B-05CE244673F4}"/>
              </a:ext>
            </a:extLst>
          </p:cNvPr>
          <p:cNvGraphicFramePr>
            <a:graphicFrameLocks noGrp="1"/>
          </p:cNvGraphicFramePr>
          <p:nvPr/>
        </p:nvGraphicFramePr>
        <p:xfrm>
          <a:off x="275725" y="1616459"/>
          <a:ext cx="7160467" cy="4797884"/>
        </p:xfrm>
        <a:graphic>
          <a:graphicData uri="http://schemas.openxmlformats.org/drawingml/2006/table">
            <a:tbl>
              <a:tblPr firstRow="1" firstCol="1" bandRow="1"/>
              <a:tblGrid>
                <a:gridCol w="426184">
                  <a:extLst>
                    <a:ext uri="{9D8B030D-6E8A-4147-A177-3AD203B41FA5}">
                      <a16:colId xmlns:a16="http://schemas.microsoft.com/office/drawing/2014/main" val="179170517"/>
                    </a:ext>
                  </a:extLst>
                </a:gridCol>
                <a:gridCol w="1037479">
                  <a:extLst>
                    <a:ext uri="{9D8B030D-6E8A-4147-A177-3AD203B41FA5}">
                      <a16:colId xmlns:a16="http://schemas.microsoft.com/office/drawing/2014/main" val="2359807449"/>
                    </a:ext>
                  </a:extLst>
                </a:gridCol>
                <a:gridCol w="1761417">
                  <a:extLst>
                    <a:ext uri="{9D8B030D-6E8A-4147-A177-3AD203B41FA5}">
                      <a16:colId xmlns:a16="http://schemas.microsoft.com/office/drawing/2014/main" val="79389433"/>
                    </a:ext>
                  </a:extLst>
                </a:gridCol>
                <a:gridCol w="1097747">
                  <a:extLst>
                    <a:ext uri="{9D8B030D-6E8A-4147-A177-3AD203B41FA5}">
                      <a16:colId xmlns:a16="http://schemas.microsoft.com/office/drawing/2014/main" val="4135890518"/>
                    </a:ext>
                  </a:extLst>
                </a:gridCol>
                <a:gridCol w="1485187">
                  <a:extLst>
                    <a:ext uri="{9D8B030D-6E8A-4147-A177-3AD203B41FA5}">
                      <a16:colId xmlns:a16="http://schemas.microsoft.com/office/drawing/2014/main" val="1633041902"/>
                    </a:ext>
                  </a:extLst>
                </a:gridCol>
                <a:gridCol w="1352453">
                  <a:extLst>
                    <a:ext uri="{9D8B030D-6E8A-4147-A177-3AD203B41FA5}">
                      <a16:colId xmlns:a16="http://schemas.microsoft.com/office/drawing/2014/main" val="940730229"/>
                    </a:ext>
                  </a:extLst>
                </a:gridCol>
              </a:tblGrid>
              <a:tr h="326462">
                <a:tc gridSpan="6">
                  <a:txBody>
                    <a:bodyPr/>
                    <a:lstStyle/>
                    <a:p>
                      <a:pPr marL="0" marR="0">
                        <a:lnSpc>
                          <a:spcPct val="150000"/>
                        </a:lnSpc>
                        <a:spcBef>
                          <a:spcPts val="200"/>
                        </a:spcBef>
                        <a:spcAft>
                          <a:spcPts val="200"/>
                        </a:spcAft>
                        <a:tabLst>
                          <a:tab pos="457200" algn="l"/>
                        </a:tabLst>
                      </a:pPr>
                      <a:r>
                        <a:rPr lang="en-GB" sz="1000" b="1" i="1">
                          <a:solidFill>
                            <a:srgbClr val="FFFFFF"/>
                          </a:solidFill>
                          <a:effectLst/>
                          <a:latin typeface="Arial" panose="020B0604020202020204" pitchFamily="34" charset="0"/>
                          <a:ea typeface="Times New Roman" panose="02020603050405020304" pitchFamily="18" charset="0"/>
                          <a:cs typeface="Arial" panose="020B0604020202020204" pitchFamily="34" charset="0"/>
                        </a:rPr>
                        <a:t>Pillar Scorecard: Rating of pillar achievements in line with set targets</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2317818338"/>
                  </a:ext>
                </a:extLst>
              </a:tr>
              <a:tr h="768300">
                <a:tc>
                  <a:txBody>
                    <a:bodyPr/>
                    <a:lstStyle/>
                    <a:p>
                      <a:pPr marL="0" marR="0" algn="ctr">
                        <a:lnSpc>
                          <a:spcPct val="150000"/>
                        </a:lnSpc>
                        <a:spcBef>
                          <a:spcPts val="1800"/>
                        </a:spcBef>
                        <a:spcAft>
                          <a:spcPts val="0"/>
                        </a:spcAft>
                        <a:tabLst>
                          <a:tab pos="457200" algn="l"/>
                        </a:tabLst>
                      </a:pPr>
                      <a:r>
                        <a:rPr lang="en-GB" sz="1000" b="1">
                          <a:solidFill>
                            <a:srgbClr val="FFFFFF"/>
                          </a:solidFill>
                          <a:effectLst/>
                          <a:latin typeface="Arial" panose="020B0604020202020204" pitchFamily="34" charset="0"/>
                          <a:ea typeface="Times New Roman" panose="02020603050405020304" pitchFamily="18" charset="0"/>
                          <a:cs typeface="Arial" panose="020B0604020202020204" pitchFamily="34" charset="0"/>
                        </a:rPr>
                        <a:t>S/N</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tc>
                  <a:txBody>
                    <a:bodyPr/>
                    <a:lstStyle/>
                    <a:p>
                      <a:pPr marL="0" marR="0">
                        <a:lnSpc>
                          <a:spcPct val="150000"/>
                        </a:lnSpc>
                        <a:spcBef>
                          <a:spcPts val="1800"/>
                        </a:spcBef>
                        <a:spcAft>
                          <a:spcPts val="0"/>
                        </a:spcAft>
                        <a:tabLst>
                          <a:tab pos="457200" algn="l"/>
                        </a:tabLst>
                      </a:pPr>
                      <a:r>
                        <a:rPr lang="en-GB" sz="1000" b="1">
                          <a:solidFill>
                            <a:srgbClr val="FFFFFF"/>
                          </a:solidFill>
                          <a:effectLst/>
                          <a:latin typeface="Arial" panose="020B0604020202020204" pitchFamily="34" charset="0"/>
                          <a:ea typeface="Times New Roman" panose="02020603050405020304" pitchFamily="18" charset="0"/>
                          <a:cs typeface="Arial" panose="020B0604020202020204" pitchFamily="34" charset="0"/>
                        </a:rPr>
                        <a:t> Indicators</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tc>
                  <a:txBody>
                    <a:bodyPr/>
                    <a:lstStyle/>
                    <a:p>
                      <a:pPr marL="0" marR="0" algn="ctr">
                        <a:lnSpc>
                          <a:spcPct val="150000"/>
                        </a:lnSpc>
                        <a:spcBef>
                          <a:spcPts val="1800"/>
                        </a:spcBef>
                        <a:spcAft>
                          <a:spcPts val="0"/>
                        </a:spcAft>
                        <a:tabLst>
                          <a:tab pos="457200" algn="l"/>
                        </a:tabLst>
                      </a:pPr>
                      <a:r>
                        <a:rPr lang="en-GB" sz="1000" b="1">
                          <a:solidFill>
                            <a:srgbClr val="FFFFFF"/>
                          </a:solidFill>
                          <a:effectLst/>
                          <a:latin typeface="Arial" panose="020B0604020202020204" pitchFamily="34" charset="0"/>
                          <a:ea typeface="Times New Roman" panose="02020603050405020304" pitchFamily="18" charset="0"/>
                          <a:cs typeface="Arial" panose="020B0604020202020204" pitchFamily="34" charset="0"/>
                        </a:rPr>
                        <a:t>Description</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tc>
                  <a:txBody>
                    <a:bodyPr/>
                    <a:lstStyle/>
                    <a:p>
                      <a:pPr marL="0" marR="0" algn="ctr">
                        <a:lnSpc>
                          <a:spcPct val="150000"/>
                        </a:lnSpc>
                        <a:spcBef>
                          <a:spcPts val="600"/>
                        </a:spcBef>
                        <a:spcAft>
                          <a:spcPts val="0"/>
                        </a:spcAft>
                        <a:tabLst>
                          <a:tab pos="457200" algn="l"/>
                        </a:tabLst>
                      </a:pPr>
                      <a:r>
                        <a:rPr lang="en-GB" sz="1000" b="1">
                          <a:solidFill>
                            <a:srgbClr val="FFFFFF"/>
                          </a:solidFill>
                          <a:effectLst/>
                          <a:latin typeface="Arial" panose="020B0604020202020204" pitchFamily="34" charset="0"/>
                          <a:ea typeface="Times New Roman" panose="02020603050405020304" pitchFamily="18" charset="0"/>
                          <a:cs typeface="Arial" panose="020B0604020202020204" pitchFamily="34" charset="0"/>
                        </a:rPr>
                        <a:t>Set Target Value </a:t>
                      </a:r>
                      <a:r>
                        <a:rPr lang="en-GB" sz="1000" b="1" i="1">
                          <a:solidFill>
                            <a:srgbClr val="FFFFFF"/>
                          </a:solidFill>
                          <a:effectLst/>
                          <a:latin typeface="Arial" panose="020B0604020202020204" pitchFamily="34" charset="0"/>
                          <a:ea typeface="Times New Roman" panose="02020603050405020304" pitchFamily="18" charset="0"/>
                          <a:cs typeface="Arial" panose="020B0604020202020204" pitchFamily="34" charset="0"/>
                        </a:rPr>
                        <a:t>(over 6 months)</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tc>
                  <a:txBody>
                    <a:bodyPr/>
                    <a:lstStyle/>
                    <a:p>
                      <a:pPr marL="0" marR="0" algn="ctr">
                        <a:lnSpc>
                          <a:spcPct val="150000"/>
                        </a:lnSpc>
                        <a:spcBef>
                          <a:spcPts val="600"/>
                        </a:spcBef>
                        <a:spcAft>
                          <a:spcPts val="0"/>
                        </a:spcAft>
                        <a:tabLst>
                          <a:tab pos="457200" algn="l"/>
                        </a:tabLst>
                      </a:pPr>
                      <a:r>
                        <a:rPr lang="en-GB" sz="1000" b="1">
                          <a:solidFill>
                            <a:srgbClr val="FFFFFF"/>
                          </a:solidFill>
                          <a:effectLst/>
                          <a:latin typeface="Arial" panose="020B0604020202020204" pitchFamily="34" charset="0"/>
                          <a:ea typeface="Times New Roman" panose="02020603050405020304" pitchFamily="18" charset="0"/>
                          <a:cs typeface="Arial" panose="020B0604020202020204" pitchFamily="34" charset="0"/>
                        </a:rPr>
                        <a:t>Actual</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tc>
                  <a:txBody>
                    <a:bodyPr/>
                    <a:lstStyle/>
                    <a:p>
                      <a:pPr marL="0" marR="0" algn="ctr">
                        <a:lnSpc>
                          <a:spcPct val="150000"/>
                        </a:lnSpc>
                        <a:spcBef>
                          <a:spcPts val="600"/>
                        </a:spcBef>
                        <a:spcAft>
                          <a:spcPts val="0"/>
                        </a:spcAft>
                        <a:tabLst>
                          <a:tab pos="457200" algn="l"/>
                        </a:tabLst>
                      </a:pPr>
                      <a:r>
                        <a:rPr lang="en-GB" sz="1000" b="1" i="1">
                          <a:solidFill>
                            <a:srgbClr val="FFFFFF"/>
                          </a:solidFill>
                          <a:effectLst/>
                          <a:latin typeface="Arial" panose="020B0604020202020204" pitchFamily="34" charset="0"/>
                          <a:ea typeface="Times New Roman" panose="02020603050405020304" pitchFamily="18" charset="0"/>
                          <a:cs typeface="Arial" panose="020B0604020202020204" pitchFamily="34" charset="0"/>
                        </a:rPr>
                        <a:t>Score (1 = Below, 3 = Meets, 5 = Exceeds)</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extLst>
                  <a:ext uri="{0D108BD9-81ED-4DB2-BD59-A6C34878D82A}">
                    <a16:rowId xmlns:a16="http://schemas.microsoft.com/office/drawing/2014/main" val="3672256682"/>
                  </a:ext>
                </a:extLst>
              </a:tr>
              <a:tr h="1866400">
                <a:tc>
                  <a:txBody>
                    <a:bodyPr/>
                    <a:lstStyle/>
                    <a:p>
                      <a:pPr marL="0" marR="0" algn="ctr">
                        <a:lnSpc>
                          <a:spcPct val="150000"/>
                        </a:lnSpc>
                        <a:spcBef>
                          <a:spcPts val="1200"/>
                        </a:spcBef>
                        <a:spcAft>
                          <a:spcPts val="200"/>
                        </a:spcAft>
                        <a:tabLst>
                          <a:tab pos="457200" algn="l"/>
                        </a:tabLst>
                      </a:pPr>
                      <a:r>
                        <a:rPr lang="en-GB" sz="1000">
                          <a:effectLst/>
                          <a:latin typeface="Arial" panose="020B0604020202020204" pitchFamily="34" charset="0"/>
                          <a:ea typeface="ArialMT"/>
                          <a:cs typeface="Arial" panose="020B0604020202020204" pitchFamily="34" charset="0"/>
                        </a:rPr>
                        <a:t>1</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50000"/>
                        </a:lnSpc>
                        <a:spcBef>
                          <a:spcPts val="200"/>
                        </a:spcBef>
                        <a:spcAft>
                          <a:spcPts val="0"/>
                        </a:spcAft>
                      </a:pPr>
                      <a:r>
                        <a:rPr lang="en-GB" sz="1000">
                          <a:effectLst/>
                          <a:latin typeface="Arial" panose="020B0604020202020204" pitchFamily="34" charset="0"/>
                          <a:ea typeface="ArialMT"/>
                          <a:cs typeface="Arial" panose="020B0604020202020204" pitchFamily="34" charset="0"/>
                        </a:rPr>
                        <a:t>Proportion of resources provided by the Private sector for COVID-19</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50000"/>
                        </a:lnSpc>
                        <a:spcBef>
                          <a:spcPts val="200"/>
                        </a:spcBef>
                        <a:spcAft>
                          <a:spcPts val="0"/>
                        </a:spcAft>
                      </a:pPr>
                      <a:r>
                        <a:rPr lang="en-GB" sz="1000" dirty="0">
                          <a:effectLst/>
                          <a:latin typeface="Arial" panose="020B0604020202020204" pitchFamily="34" charset="0"/>
                          <a:ea typeface="ArialMT"/>
                          <a:cs typeface="Arial" panose="020B0604020202020204" pitchFamily="34" charset="0"/>
                        </a:rPr>
                        <a:t>This measures the amount of money mobilised for COVID-19 intervention outside the FGN provision. This excludes the Federal and State government</a:t>
                      </a:r>
                      <a:endParaRPr lang="en-US" sz="850" dirty="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50000"/>
                        </a:lnSpc>
                        <a:spcBef>
                          <a:spcPts val="200"/>
                        </a:spcBef>
                        <a:spcAft>
                          <a:spcPts val="0"/>
                        </a:spcAft>
                      </a:pPr>
                      <a:r>
                        <a:rPr lang="en-GB" sz="1000" dirty="0">
                          <a:effectLst/>
                          <a:latin typeface="Arial" panose="020B0604020202020204" pitchFamily="34" charset="0"/>
                          <a:ea typeface="ArialMT"/>
                          <a:cs typeface="Arial" panose="020B0604020202020204" pitchFamily="34" charset="0"/>
                        </a:rPr>
                        <a:t>financial contribution.</a:t>
                      </a:r>
                      <a:endParaRPr lang="en-US" sz="85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gn="ctr">
                        <a:lnSpc>
                          <a:spcPct val="150000"/>
                        </a:lnSpc>
                        <a:spcBef>
                          <a:spcPts val="1200"/>
                        </a:spcBef>
                        <a:spcAft>
                          <a:spcPts val="0"/>
                        </a:spcAft>
                        <a:tabLst>
                          <a:tab pos="457200" algn="l"/>
                        </a:tabLst>
                      </a:pPr>
                      <a:r>
                        <a:rPr lang="en-GB" sz="1000">
                          <a:effectLst/>
                          <a:latin typeface="Arial" panose="020B0604020202020204" pitchFamily="34" charset="0"/>
                          <a:ea typeface="ArialMT"/>
                          <a:cs typeface="Arial" panose="020B0604020202020204" pitchFamily="34" charset="0"/>
                        </a:rPr>
                        <a:t>N34 billion</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gn="ctr">
                        <a:lnSpc>
                          <a:spcPct val="150000"/>
                        </a:lnSpc>
                        <a:spcBef>
                          <a:spcPts val="1200"/>
                        </a:spcBef>
                        <a:spcAft>
                          <a:spcPts val="0"/>
                        </a:spcAft>
                        <a:tabLst>
                          <a:tab pos="457200" algn="l"/>
                        </a:tabLst>
                      </a:pPr>
                      <a:r>
                        <a:rPr lang="en-GB" sz="1000">
                          <a:effectLst/>
                          <a:latin typeface="Arial" panose="020B0604020202020204" pitchFamily="34" charset="0"/>
                          <a:ea typeface="Times New Roman" panose="02020603050405020304" pitchFamily="18" charset="0"/>
                          <a:cs typeface="Arial" panose="020B0604020202020204" pitchFamily="34" charset="0"/>
                        </a:rPr>
                        <a:t>&gt;N144.8 billion (excluding funds to States)</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50000"/>
                        </a:lnSpc>
                        <a:spcBef>
                          <a:spcPts val="1200"/>
                        </a:spcBef>
                        <a:spcAft>
                          <a:spcPts val="0"/>
                        </a:spcAft>
                        <a:tabLst>
                          <a:tab pos="457200" algn="l"/>
                        </a:tabLst>
                      </a:pPr>
                      <a:r>
                        <a:rPr lang="en-GB" sz="1000">
                          <a:effectLst/>
                          <a:latin typeface="Arial" panose="020B0604020202020204" pitchFamily="34" charset="0"/>
                          <a:ea typeface="Times New Roman" panose="02020603050405020304" pitchFamily="18" charset="0"/>
                          <a:cs typeface="Arial" panose="020B0604020202020204" pitchFamily="34" charset="0"/>
                        </a:rPr>
                        <a:t>       5</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09920276"/>
                  </a:ext>
                </a:extLst>
              </a:tr>
              <a:tr h="1836722">
                <a:tc>
                  <a:txBody>
                    <a:bodyPr/>
                    <a:lstStyle/>
                    <a:p>
                      <a:pPr marL="0" marR="0" algn="ctr">
                        <a:lnSpc>
                          <a:spcPct val="150000"/>
                        </a:lnSpc>
                        <a:spcBef>
                          <a:spcPts val="1200"/>
                        </a:spcBef>
                        <a:spcAft>
                          <a:spcPts val="200"/>
                        </a:spcAft>
                        <a:tabLst>
                          <a:tab pos="457200" algn="l"/>
                        </a:tabLst>
                      </a:pPr>
                      <a:r>
                        <a:rPr lang="en-GB" sz="1000">
                          <a:effectLst/>
                          <a:latin typeface="Arial" panose="020B0604020202020204" pitchFamily="34" charset="0"/>
                          <a:ea typeface="ArialMT"/>
                          <a:cs typeface="Arial" panose="020B0604020202020204" pitchFamily="34" charset="0"/>
                        </a:rPr>
                        <a:t>2</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50000"/>
                        </a:lnSpc>
                        <a:spcBef>
                          <a:spcPts val="200"/>
                        </a:spcBef>
                        <a:spcAft>
                          <a:spcPts val="0"/>
                        </a:spcAft>
                      </a:pPr>
                      <a:r>
                        <a:rPr lang="en-GB" sz="1000">
                          <a:effectLst/>
                          <a:latin typeface="Arial" panose="020B0604020202020204" pitchFamily="34" charset="0"/>
                          <a:ea typeface="ArialMT"/>
                          <a:cs typeface="Arial" panose="020B0604020202020204" pitchFamily="34" charset="0"/>
                        </a:rPr>
                        <a:t>Total of non – financial resources as outlined in the need’s assessment received</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50000"/>
                        </a:lnSpc>
                        <a:spcBef>
                          <a:spcPts val="200"/>
                        </a:spcBef>
                        <a:spcAft>
                          <a:spcPts val="0"/>
                        </a:spcAft>
                      </a:pPr>
                      <a:r>
                        <a:rPr lang="en-GB" sz="1000">
                          <a:effectLst/>
                          <a:latin typeface="Arial" panose="020B0604020202020204" pitchFamily="34" charset="0"/>
                          <a:ea typeface="ArialMT"/>
                          <a:cs typeface="Arial" panose="020B0604020202020204" pitchFamily="34" charset="0"/>
                        </a:rPr>
                        <a:t>This measures the quantity of materials mobilised for COVID-19 intervention outside the FGN provision. This excludes the Federal and State government financial contribution. </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50000"/>
                        </a:lnSpc>
                        <a:spcBef>
                          <a:spcPts val="1200"/>
                        </a:spcBef>
                        <a:spcAft>
                          <a:spcPts val="0"/>
                        </a:spcAft>
                        <a:tabLst>
                          <a:tab pos="457200" algn="l"/>
                        </a:tabLst>
                      </a:pPr>
                      <a:r>
                        <a:rPr lang="en-GB" sz="1000" dirty="0">
                          <a:effectLst/>
                          <a:latin typeface="Arial" panose="020B0604020202020204" pitchFamily="34" charset="0"/>
                          <a:ea typeface="ArialMT"/>
                          <a:cs typeface="Arial" panose="020B0604020202020204" pitchFamily="34" charset="0"/>
                        </a:rPr>
                        <a:t>Target for materials based on testing 4.1 million Nigerians and treating 6% of positive cases</a:t>
                      </a:r>
                      <a:endParaRPr lang="en-US" sz="85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nSpc>
                          <a:spcPct val="150000"/>
                        </a:lnSpc>
                        <a:spcBef>
                          <a:spcPts val="1200"/>
                        </a:spcBef>
                        <a:spcAft>
                          <a:spcPts val="0"/>
                        </a:spcAft>
                        <a:tabLst>
                          <a:tab pos="457200" algn="l"/>
                        </a:tabLst>
                      </a:pPr>
                      <a:r>
                        <a:rPr lang="en-GB" sz="700" u="sng">
                          <a:solidFill>
                            <a:srgbClr val="D04A02"/>
                          </a:solidFill>
                          <a:effectLst/>
                          <a:latin typeface="Arial" panose="020B0604020202020204" pitchFamily="34" charset="0"/>
                          <a:ea typeface="Times New Roman" panose="02020603050405020304" pitchFamily="18" charset="0"/>
                          <a:cs typeface="Arial" panose="020B0604020202020204" pitchFamily="34" charset="0"/>
                          <a:hlinkClick r:id="rId4"/>
                        </a:rPr>
                        <a:t>https://www.ngcovid19resourcetracker.info</a:t>
                      </a:r>
                      <a:endParaRPr lang="en-US" sz="85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50000"/>
                        </a:lnSpc>
                        <a:spcBef>
                          <a:spcPts val="1200"/>
                        </a:spcBef>
                        <a:spcAft>
                          <a:spcPts val="0"/>
                        </a:spcAft>
                        <a:tabLst>
                          <a:tab pos="457200" algn="l"/>
                        </a:tabLst>
                      </a:pPr>
                      <a:r>
                        <a:rPr lang="en-GB" sz="700" u="sng">
                          <a:solidFill>
                            <a:srgbClr val="0000FF"/>
                          </a:solidFill>
                          <a:effectLst/>
                          <a:latin typeface="Arial" panose="020B0604020202020204" pitchFamily="34" charset="0"/>
                          <a:ea typeface="Arial" panose="020B0604020202020204" pitchFamily="34" charset="0"/>
                          <a:cs typeface="Times New Roman" panose="02020603050405020304" pitchFamily="18" charset="0"/>
                          <a:hlinkClick r:id="rId5"/>
                        </a:rPr>
                        <a:t>https://covid-19response.ng/dashboard</a:t>
                      </a:r>
                      <a:endParaRPr lang="en-US" sz="85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50000"/>
                        </a:lnSpc>
                        <a:spcBef>
                          <a:spcPts val="1200"/>
                        </a:spcBef>
                        <a:spcAft>
                          <a:spcPts val="0"/>
                        </a:spcAft>
                        <a:tabLst>
                          <a:tab pos="457200" algn="l"/>
                        </a:tabLst>
                      </a:pPr>
                      <a:r>
                        <a:rPr lang="en-GB" sz="700">
                          <a:effectLst/>
                          <a:latin typeface="Arial" panose="020B0604020202020204" pitchFamily="34" charset="0"/>
                          <a:ea typeface="Times New Roman" panose="02020603050405020304" pitchFamily="18" charset="0"/>
                          <a:cs typeface="Arial" panose="020B0604020202020204" pitchFamily="34" charset="0"/>
                        </a:rPr>
                        <a:t> </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gn="ctr">
                        <a:lnSpc>
                          <a:spcPct val="150000"/>
                        </a:lnSpc>
                        <a:spcBef>
                          <a:spcPts val="1200"/>
                        </a:spcBef>
                        <a:spcAft>
                          <a:spcPts val="0"/>
                        </a:spcAft>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5</a:t>
                      </a:r>
                      <a:endParaRPr lang="en-US" sz="85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11415124"/>
                  </a:ext>
                </a:extLst>
              </a:tr>
            </a:tbl>
          </a:graphicData>
        </a:graphic>
      </p:graphicFrame>
      <p:sp>
        <p:nvSpPr>
          <p:cNvPr id="5" name="Rectangle 1">
            <a:extLst>
              <a:ext uri="{FF2B5EF4-FFF2-40B4-BE49-F238E27FC236}">
                <a16:creationId xmlns:a16="http://schemas.microsoft.com/office/drawing/2014/main" id="{174FCE11-5C37-41CA-9BD7-5EADDF38CFFB}"/>
              </a:ext>
            </a:extLst>
          </p:cNvPr>
          <p:cNvSpPr>
            <a:spLocks noChangeArrowheads="1"/>
          </p:cNvSpPr>
          <p:nvPr/>
        </p:nvSpPr>
        <p:spPr bwMode="auto">
          <a:xfrm>
            <a:off x="627063" y="4173538"/>
            <a:ext cx="75898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513921848"/>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Shape 4762"/>
        <p:cNvGrpSpPr/>
        <p:nvPr/>
      </p:nvGrpSpPr>
      <p:grpSpPr>
        <a:xfrm>
          <a:off x="0" y="0"/>
          <a:ext cx="0" cy="0"/>
          <a:chOff x="0" y="0"/>
          <a:chExt cx="0" cy="0"/>
        </a:xfrm>
      </p:grpSpPr>
      <p:sp>
        <p:nvSpPr>
          <p:cNvPr id="4763" name="Google Shape;4763;p12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144</a:t>
            </a:fld>
            <a:endParaRPr sz="500" b="0" i="0" u="none" strike="noStrike" cap="none">
              <a:solidFill>
                <a:srgbClr val="161616"/>
              </a:solidFill>
              <a:latin typeface="Arial"/>
              <a:ea typeface="Arial"/>
              <a:cs typeface="Arial"/>
              <a:sym typeface="Arial"/>
            </a:endParaRPr>
          </a:p>
        </p:txBody>
      </p:sp>
      <p:grpSp>
        <p:nvGrpSpPr>
          <p:cNvPr id="4764" name="Google Shape;4764;p121"/>
          <p:cNvGrpSpPr/>
          <p:nvPr/>
        </p:nvGrpSpPr>
        <p:grpSpPr>
          <a:xfrm>
            <a:off x="0" y="0"/>
            <a:ext cx="7589838" cy="1343607"/>
            <a:chOff x="0" y="0"/>
            <a:chExt cx="7589838" cy="1343607"/>
          </a:xfrm>
        </p:grpSpPr>
        <p:pic>
          <p:nvPicPr>
            <p:cNvPr id="4765" name="Google Shape;4765;p12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766" name="Google Shape;4766;p12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767" name="Google Shape;4767;p12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768" name="Google Shape;4768;p12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769" name="Google Shape;4769;p121"/>
          <p:cNvGrpSpPr/>
          <p:nvPr/>
        </p:nvGrpSpPr>
        <p:grpSpPr>
          <a:xfrm>
            <a:off x="1269075" y="3380795"/>
            <a:ext cx="0" cy="0"/>
            <a:chOff x="1269075" y="3380795"/>
            <a:chExt cx="0" cy="0"/>
          </a:xfrm>
        </p:grpSpPr>
        <p:cxnSp>
          <p:nvCxnSpPr>
            <p:cNvPr id="4770" name="Google Shape;4770;p121"/>
            <p:cNvCxnSpPr/>
            <p:nvPr/>
          </p:nvCxnSpPr>
          <p:spPr>
            <a:xfrm>
              <a:off x="1269075" y="3380795"/>
              <a:ext cx="0" cy="0"/>
            </a:xfrm>
            <a:prstGeom prst="straightConnector1">
              <a:avLst/>
            </a:prstGeom>
            <a:noFill/>
            <a:ln>
              <a:noFill/>
            </a:ln>
          </p:spPr>
        </p:cxnSp>
        <p:cxnSp>
          <p:nvCxnSpPr>
            <p:cNvPr id="4771" name="Google Shape;4771;p121"/>
            <p:cNvCxnSpPr/>
            <p:nvPr/>
          </p:nvCxnSpPr>
          <p:spPr>
            <a:xfrm>
              <a:off x="1269075" y="3380795"/>
              <a:ext cx="0" cy="0"/>
            </a:xfrm>
            <a:prstGeom prst="straightConnector1">
              <a:avLst/>
            </a:prstGeom>
            <a:noFill/>
            <a:ln>
              <a:noFill/>
            </a:ln>
          </p:spPr>
        </p:cxnSp>
      </p:grpSp>
      <p:sp>
        <p:nvSpPr>
          <p:cNvPr id="4772" name="Google Shape;4772;p12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773" name="Google Shape;4773;p121"/>
          <p:cNvGraphicFramePr/>
          <p:nvPr>
            <p:extLst>
              <p:ext uri="{D42A27DB-BD31-4B8C-83A1-F6EECF244321}">
                <p14:modId xmlns:p14="http://schemas.microsoft.com/office/powerpoint/2010/main" val="1336665741"/>
              </p:ext>
            </p:extLst>
          </p:nvPr>
        </p:nvGraphicFramePr>
        <p:xfrm>
          <a:off x="312508" y="1462823"/>
          <a:ext cx="7038390" cy="8492090"/>
        </p:xfrm>
        <a:graphic>
          <a:graphicData uri="http://schemas.openxmlformats.org/drawingml/2006/table">
            <a:tbl>
              <a:tblPr>
                <a:noFill/>
                <a:tableStyleId>{B3EC8D35-0D6E-4B20-94FA-5F872F7BABA5}</a:tableStyleId>
              </a:tblPr>
              <a:tblGrid>
                <a:gridCol w="7038390">
                  <a:extLst>
                    <a:ext uri="{9D8B030D-6E8A-4147-A177-3AD203B41FA5}">
                      <a16:colId xmlns:a16="http://schemas.microsoft.com/office/drawing/2014/main" val="20000"/>
                    </a:ext>
                  </a:extLst>
                </a:gridCol>
              </a:tblGrid>
              <a:tr h="190962">
                <a:tc>
                  <a:txBody>
                    <a:bodyPr/>
                    <a:lstStyle/>
                    <a:p>
                      <a:pPr marL="0" marR="0" lvl="0" indent="0" algn="ctr" rtl="0">
                        <a:lnSpc>
                          <a:spcPct val="117000"/>
                        </a:lnSpc>
                        <a:spcBef>
                          <a:spcPts val="0"/>
                        </a:spcBef>
                        <a:spcAft>
                          <a:spcPts val="0"/>
                        </a:spcAft>
                        <a:buNone/>
                      </a:pPr>
                      <a:r>
                        <a:rPr lang="en-US" sz="996" b="1">
                          <a:solidFill>
                            <a:schemeClr val="lt1"/>
                          </a:solidFill>
                          <a:latin typeface="Arial"/>
                          <a:ea typeface="Arial"/>
                          <a:cs typeface="Arial"/>
                          <a:sym typeface="Arial"/>
                        </a:rPr>
                        <a:t>SECURITY, LOGISTICS AND MASS CARE</a:t>
                      </a:r>
                      <a:endParaRPr sz="1000" i="0">
                        <a:solidFill>
                          <a:schemeClr val="lt1"/>
                        </a:solidFill>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66537">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Lead: Engr. James Akujobi</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66537">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Overview </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1912925">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The Security, Logistics &amp; Mass Care (SLMC) Pillar was established in March 2020. The objectives of the Pillar were: </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To coordinate and mobilise stakeholders towards an effective and efficient response to the COVID-19 response in relation to security, logistics and mass care </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To reduce COVID-19 related morbidity and mortality rate by providing adequate human and material resources</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To reduce the disruption to critical social and economic activities caused by COVID-19 Pandemic. </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To mitigate the impact of COVID-19 on the economy through timely and coordinated response strategy</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To facilitate post COVID -19 recovery activities</a:t>
                      </a:r>
                      <a:endParaRPr sz="850">
                        <a:latin typeface="Arial"/>
                        <a:ea typeface="Arial"/>
                        <a:cs typeface="Arial"/>
                        <a:sym typeface="Arial"/>
                      </a:endParaRPr>
                    </a:p>
                    <a:p>
                      <a:pPr marL="0" marR="0" lvl="0" indent="0" algn="l" rtl="0">
                        <a:lnSpc>
                          <a:spcPct val="117000"/>
                        </a:lnSpc>
                        <a:spcBef>
                          <a:spcPts val="600"/>
                        </a:spcBef>
                        <a:spcAft>
                          <a:spcPts val="0"/>
                        </a:spcAft>
                        <a:buNone/>
                      </a:pPr>
                      <a:r>
                        <a:rPr lang="en-US" sz="1000">
                          <a:latin typeface="Arial"/>
                          <a:ea typeface="Arial"/>
                          <a:cs typeface="Arial"/>
                          <a:sym typeface="Arial"/>
                        </a:rPr>
                        <a:t>The pillar was coordinated by the National Emergency Management Agency (NEMA) </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66537">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Support Agencies</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4"/>
                  </a:ext>
                </a:extLst>
              </a:tr>
              <a:tr h="3815380">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Federal Ministry of Humanitarian Affairs, Disaster Management and Social Development</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National Agency for Prohibition of Trafficking in Persons </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Office of the National Security Adviser</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Nigeria Police Force</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Nigeria Immigration Service</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Nigeria Armed Forces- (Nigeria Army, Air Force and Navy)</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Department of State Services (DSS)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Federal Fire Service (FFS)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Nigeria Cash Transfer Office </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National Red Cross Society </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Federal Ministry of Agriculture and Rural Development</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Federal Road Safety Corps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State Emergency Management Agency</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Nigeria Security and Civil Defense Corps (NSCDC)</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Federal Ministry of Water Resources </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23279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Approach to Response:</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6"/>
                  </a:ext>
                </a:extLst>
              </a:tr>
              <a:tr h="1840417">
                <a:tc>
                  <a:txBody>
                    <a:bodyPr/>
                    <a:lstStyle/>
                    <a:p>
                      <a:pPr marL="0" marR="0" lvl="0" indent="0" algn="l" rtl="0">
                        <a:lnSpc>
                          <a:spcPct val="117000"/>
                        </a:lnSpc>
                        <a:spcBef>
                          <a:spcPts val="0"/>
                        </a:spcBef>
                        <a:spcAft>
                          <a:spcPts val="0"/>
                        </a:spcAft>
                        <a:buNone/>
                      </a:pPr>
                      <a:r>
                        <a:rPr lang="en-US" sz="1000" dirty="0">
                          <a:latin typeface="Arial"/>
                          <a:ea typeface="Arial"/>
                          <a:cs typeface="Arial"/>
                          <a:sym typeface="Arial"/>
                        </a:rPr>
                        <a:t>The SLMC utilized an activity-based approach in achieving its mandate. These activities include: </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Ensure a coordinated and effective national and local level response through the deployment of security personnel across the country for enforcement of requisite guidelines and protocol enunciated by the PTF e.g., enforcement law and order, lock down, restriction of movements, social distancing etc. </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Establish Joint Security Agency Rapid Response Team </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Coordinate and facilitate regular inter-agency coordination and planning meetings </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Ensure compliance of states and individuals with directives, guideless and protocols defined by the PTF at each phase of the response </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
        <p:nvSpPr>
          <p:cNvPr id="4774" name="Google Shape;4774;p12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Shape 4779"/>
        <p:cNvGrpSpPr/>
        <p:nvPr/>
      </p:nvGrpSpPr>
      <p:grpSpPr>
        <a:xfrm>
          <a:off x="0" y="0"/>
          <a:ext cx="0" cy="0"/>
          <a:chOff x="0" y="0"/>
          <a:chExt cx="0" cy="0"/>
        </a:xfrm>
      </p:grpSpPr>
      <p:sp>
        <p:nvSpPr>
          <p:cNvPr id="4780" name="Google Shape;4780;p12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145</a:t>
            </a:fld>
            <a:endParaRPr sz="500" b="0" i="0" u="none" strike="noStrike" cap="none">
              <a:solidFill>
                <a:srgbClr val="161616"/>
              </a:solidFill>
              <a:latin typeface="Arial"/>
              <a:ea typeface="Arial"/>
              <a:cs typeface="Arial"/>
              <a:sym typeface="Arial"/>
            </a:endParaRPr>
          </a:p>
        </p:txBody>
      </p:sp>
      <p:grpSp>
        <p:nvGrpSpPr>
          <p:cNvPr id="4781" name="Google Shape;4781;p122"/>
          <p:cNvGrpSpPr/>
          <p:nvPr/>
        </p:nvGrpSpPr>
        <p:grpSpPr>
          <a:xfrm>
            <a:off x="0" y="0"/>
            <a:ext cx="7589838" cy="1343607"/>
            <a:chOff x="0" y="0"/>
            <a:chExt cx="7589838" cy="1343607"/>
          </a:xfrm>
        </p:grpSpPr>
        <p:pic>
          <p:nvPicPr>
            <p:cNvPr id="4782" name="Google Shape;4782;p12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783" name="Google Shape;4783;p12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784" name="Google Shape;4784;p12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785" name="Google Shape;4785;p12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786" name="Google Shape;4786;p122"/>
          <p:cNvGrpSpPr/>
          <p:nvPr/>
        </p:nvGrpSpPr>
        <p:grpSpPr>
          <a:xfrm>
            <a:off x="1269075" y="3380795"/>
            <a:ext cx="0" cy="0"/>
            <a:chOff x="1269075" y="3380795"/>
            <a:chExt cx="0" cy="0"/>
          </a:xfrm>
        </p:grpSpPr>
        <p:cxnSp>
          <p:nvCxnSpPr>
            <p:cNvPr id="4787" name="Google Shape;4787;p122"/>
            <p:cNvCxnSpPr/>
            <p:nvPr/>
          </p:nvCxnSpPr>
          <p:spPr>
            <a:xfrm>
              <a:off x="1269075" y="3380795"/>
              <a:ext cx="0" cy="0"/>
            </a:xfrm>
            <a:prstGeom prst="straightConnector1">
              <a:avLst/>
            </a:prstGeom>
            <a:noFill/>
            <a:ln>
              <a:noFill/>
            </a:ln>
          </p:spPr>
        </p:cxnSp>
        <p:cxnSp>
          <p:nvCxnSpPr>
            <p:cNvPr id="4788" name="Google Shape;4788;p122"/>
            <p:cNvCxnSpPr/>
            <p:nvPr/>
          </p:nvCxnSpPr>
          <p:spPr>
            <a:xfrm>
              <a:off x="1269075" y="3380795"/>
              <a:ext cx="0" cy="0"/>
            </a:xfrm>
            <a:prstGeom prst="straightConnector1">
              <a:avLst/>
            </a:prstGeom>
            <a:noFill/>
            <a:ln>
              <a:noFill/>
            </a:ln>
          </p:spPr>
        </p:cxnSp>
      </p:grpSp>
      <p:sp>
        <p:nvSpPr>
          <p:cNvPr id="4789" name="Google Shape;4789;p12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790" name="Google Shape;4790;p122"/>
          <p:cNvGraphicFramePr/>
          <p:nvPr/>
        </p:nvGraphicFramePr>
        <p:xfrm>
          <a:off x="312508" y="1590414"/>
          <a:ext cx="6859225" cy="8047038"/>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727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Achievements</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0"/>
                  </a:ext>
                </a:extLst>
              </a:tr>
              <a:tr h="3229900">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Mobilised over 50,000 security personnel from multiple security agencies including the Nigeria Police Force (NPF), Department of State Services (DSS), Office of the National Security Adviser (ONSA), Nigeria Immigration Service (NIS), Federal Road Safety Corps (FRSC), Nigeria Security and Civil Defense Corps (NSCDC) and a host of others to provide security. A total number of 176,000 security personnel were deployed.</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Established and coordinated the activities of a multi-agency Rapid Response Team (RRT)</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Enforced lockdown restrictions (inter/intra state) in high-burden states. These states include; FCT-Abuja, Lagos, Ogun, Kano etc.</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Facilitated the provision and distribution of palliatives to vulnerable persons in the society such as the poor, internally displaced persons (IDPs), physically challenged persons (PCPs), children, elderly persons etc. This included the delivery and distribution of over 70,000MT of grains to vulnerable households across 24 states in the country</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Provided logistics support for response operations including the transportation and storage of medical /non-medical supplies, palliatives, etc.  </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Provided emergency sheltering, feeding, reunification of families, distribution of emergency supplies and recovery information, before, during and after the COVID-19 pandemic movement restrictions </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24152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Key Challenges Identified </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2363600">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Lack of clarity on appropriate response measures to be adopted at the initial phase of the pandemic</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Inadequate training for Security Agents and key Stakeholders responding to COVID-19 pandemic on basic pandemic/infectious diseases prevention and control leading to occupational infection.</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Inadequate provision of Personal Protective Equipment for health and non-health responders to the COVID-19 pandemic</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Poor communication between the Federal and States’ COVID-19 Response Committees</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Lack of funding for the Security, Logistics and Mass Care projects, plans and activities</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Limited focus on the socio-economic impact of COVID -19 pandemic on business, private and public sector enterprises (formal/Informal)</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Inadequate provision of palliatives due to limited resources</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221550">
                <a:tc>
                  <a:txBody>
                    <a:bodyPr/>
                    <a:lstStyle/>
                    <a:p>
                      <a:pPr marL="0" marR="0" lvl="0" indent="0" algn="l" rtl="0">
                        <a:spcBef>
                          <a:spcPts val="0"/>
                        </a:spcBef>
                        <a:spcAft>
                          <a:spcPts val="0"/>
                        </a:spcAft>
                        <a:buNone/>
                      </a:pPr>
                      <a:r>
                        <a:rPr lang="en-US" sz="1000" b="1" i="1">
                          <a:solidFill>
                            <a:srgbClr val="FFFFFF"/>
                          </a:solidFill>
                          <a:latin typeface="Arial"/>
                          <a:ea typeface="Arial"/>
                          <a:cs typeface="Arial"/>
                          <a:sym typeface="Arial"/>
                        </a:rPr>
                        <a:t>Lessons Learned</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4"/>
                  </a:ext>
                </a:extLst>
              </a:tr>
              <a:tr h="1696350">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Advance planning is critical to the success of any emergency response</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Adequate Capacity building of all responders on Emergency/ disaster Management across stakeholders/ first responders. Including regular scenario-based simulation exercise would have reduced the occupational infection rate </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Provision of adequate funding for emergency /disaster preparedness and response would have been crucial for effective and coordinated prevention, mitigation, preparedness, response and recovery to disasters/emergency, especially during the COVID-19 pandemic</a:t>
                      </a:r>
                      <a:endParaRPr sz="85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a:latin typeface="Arial"/>
                          <a:ea typeface="Arial"/>
                          <a:cs typeface="Arial"/>
                          <a:sym typeface="Arial"/>
                        </a:rPr>
                        <a:t>Availability of adequate Personal Protection Equipment (PPE) would have improved the quality of response operations to the COVID-19 pandemic </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4791" name="Google Shape;4791;p12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Shape 4796"/>
        <p:cNvGrpSpPr/>
        <p:nvPr/>
      </p:nvGrpSpPr>
      <p:grpSpPr>
        <a:xfrm>
          <a:off x="0" y="0"/>
          <a:ext cx="0" cy="0"/>
          <a:chOff x="0" y="0"/>
          <a:chExt cx="0" cy="0"/>
        </a:xfrm>
      </p:grpSpPr>
      <p:sp>
        <p:nvSpPr>
          <p:cNvPr id="4797" name="Google Shape;4797;p12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146</a:t>
            </a:fld>
            <a:endParaRPr sz="500" b="0" i="0" u="none" strike="noStrike" cap="none">
              <a:solidFill>
                <a:srgbClr val="161616"/>
              </a:solidFill>
              <a:latin typeface="Arial"/>
              <a:ea typeface="Arial"/>
              <a:cs typeface="Arial"/>
              <a:sym typeface="Arial"/>
            </a:endParaRPr>
          </a:p>
        </p:txBody>
      </p:sp>
      <p:grpSp>
        <p:nvGrpSpPr>
          <p:cNvPr id="4798" name="Google Shape;4798;p123"/>
          <p:cNvGrpSpPr/>
          <p:nvPr/>
        </p:nvGrpSpPr>
        <p:grpSpPr>
          <a:xfrm>
            <a:off x="0" y="0"/>
            <a:ext cx="7589838" cy="1343607"/>
            <a:chOff x="0" y="0"/>
            <a:chExt cx="7589838" cy="1343607"/>
          </a:xfrm>
        </p:grpSpPr>
        <p:pic>
          <p:nvPicPr>
            <p:cNvPr id="4799" name="Google Shape;4799;p12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800" name="Google Shape;4800;p12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801" name="Google Shape;4801;p12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802" name="Google Shape;4802;p12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803" name="Google Shape;4803;p123"/>
          <p:cNvGrpSpPr/>
          <p:nvPr/>
        </p:nvGrpSpPr>
        <p:grpSpPr>
          <a:xfrm>
            <a:off x="1269075" y="3380795"/>
            <a:ext cx="0" cy="0"/>
            <a:chOff x="1269075" y="3380795"/>
            <a:chExt cx="0" cy="0"/>
          </a:xfrm>
        </p:grpSpPr>
        <p:cxnSp>
          <p:nvCxnSpPr>
            <p:cNvPr id="4804" name="Google Shape;4804;p123"/>
            <p:cNvCxnSpPr/>
            <p:nvPr/>
          </p:nvCxnSpPr>
          <p:spPr>
            <a:xfrm>
              <a:off x="1269075" y="3380795"/>
              <a:ext cx="0" cy="0"/>
            </a:xfrm>
            <a:prstGeom prst="straightConnector1">
              <a:avLst/>
            </a:prstGeom>
            <a:noFill/>
            <a:ln>
              <a:noFill/>
            </a:ln>
          </p:spPr>
        </p:cxnSp>
        <p:cxnSp>
          <p:nvCxnSpPr>
            <p:cNvPr id="4805" name="Google Shape;4805;p123"/>
            <p:cNvCxnSpPr/>
            <p:nvPr/>
          </p:nvCxnSpPr>
          <p:spPr>
            <a:xfrm>
              <a:off x="1269075" y="3380795"/>
              <a:ext cx="0" cy="0"/>
            </a:xfrm>
            <a:prstGeom prst="straightConnector1">
              <a:avLst/>
            </a:prstGeom>
            <a:noFill/>
            <a:ln>
              <a:noFill/>
            </a:ln>
          </p:spPr>
        </p:cxnSp>
      </p:grpSp>
      <p:sp>
        <p:nvSpPr>
          <p:cNvPr id="4806" name="Google Shape;4806;p12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807" name="Google Shape;4807;p123"/>
          <p:cNvGraphicFramePr/>
          <p:nvPr>
            <p:extLst>
              <p:ext uri="{D42A27DB-BD31-4B8C-83A1-F6EECF244321}">
                <p14:modId xmlns:p14="http://schemas.microsoft.com/office/powerpoint/2010/main" val="3868294416"/>
              </p:ext>
            </p:extLst>
          </p:nvPr>
        </p:nvGraphicFramePr>
        <p:xfrm>
          <a:off x="365306" y="1493206"/>
          <a:ext cx="6790400" cy="8254912"/>
        </p:xfrm>
        <a:graphic>
          <a:graphicData uri="http://schemas.openxmlformats.org/drawingml/2006/table">
            <a:tbl>
              <a:tblPr>
                <a:noFill/>
                <a:tableStyleId>{B3EC8D35-0D6E-4B20-94FA-5F872F7BABA5}</a:tableStyleId>
              </a:tblPr>
              <a:tblGrid>
                <a:gridCol w="1856900">
                  <a:extLst>
                    <a:ext uri="{9D8B030D-6E8A-4147-A177-3AD203B41FA5}">
                      <a16:colId xmlns:a16="http://schemas.microsoft.com/office/drawing/2014/main" val="20000"/>
                    </a:ext>
                  </a:extLst>
                </a:gridCol>
                <a:gridCol w="680475">
                  <a:extLst>
                    <a:ext uri="{9D8B030D-6E8A-4147-A177-3AD203B41FA5}">
                      <a16:colId xmlns:a16="http://schemas.microsoft.com/office/drawing/2014/main" val="20001"/>
                    </a:ext>
                  </a:extLst>
                </a:gridCol>
                <a:gridCol w="2873150">
                  <a:extLst>
                    <a:ext uri="{9D8B030D-6E8A-4147-A177-3AD203B41FA5}">
                      <a16:colId xmlns:a16="http://schemas.microsoft.com/office/drawing/2014/main" val="20002"/>
                    </a:ext>
                  </a:extLst>
                </a:gridCol>
                <a:gridCol w="1379875">
                  <a:extLst>
                    <a:ext uri="{9D8B030D-6E8A-4147-A177-3AD203B41FA5}">
                      <a16:colId xmlns:a16="http://schemas.microsoft.com/office/drawing/2014/main" val="20003"/>
                    </a:ext>
                  </a:extLst>
                </a:gridCol>
              </a:tblGrid>
              <a:tr h="208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Recommendations for improvement</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824700">
                <a:tc gridSpan="4">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Establish a National Emergency Fund to support institutions saddled with the responsibility for Emergency Management and Humanitarian Assistance such as the National Emergency Management Agency (NEMA), Federal Ministry of Humanitarian Affairs, Disaster Management and Social Development</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Provide adequate capacity building for all categories of responders on various emergencies/disasters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Expand the current training curriculum of security personnel to include training on: Pandemic prevention, mitigation, preparedness and response </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Improve citizen engagement at the grassroot level to engender trust in the government. Continue grass root mobilization through community-based organizations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Introduce Basic Disaster Management / Security Awareness into Primary and Secondary School Curriculum</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42525">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Pillar Scorecard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142525">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Ratings of Pillar Achievement in line with identified next steps during midterm review</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142525">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3000"/>
                        </a:spcBef>
                        <a:spcAft>
                          <a:spcPts val="0"/>
                        </a:spcAft>
                        <a:buNone/>
                      </a:pPr>
                      <a:r>
                        <a:rPr lang="en-US" sz="1000" b="1" i="1">
                          <a:solidFill>
                            <a:srgbClr val="FFFFFF"/>
                          </a:solidFill>
                          <a:latin typeface="Arial"/>
                          <a:ea typeface="Arial"/>
                          <a:cs typeface="Arial"/>
                          <a:sym typeface="Arial"/>
                        </a:rPr>
                        <a:t>Pillar/FWG Objectives - Identified Next Steps/Roadmap</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gridSpan="2">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Status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Score (1 = Below 2 = Partially below, 3 = Avg, 4 = Partially meets, 5 = Meets)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4"/>
                  </a:ext>
                </a:extLst>
              </a:tr>
              <a:tr h="484817">
                <a:tc vMerge="1">
                  <a:txBody>
                    <a:bodyPr/>
                    <a:lstStyle/>
                    <a:p>
                      <a:endParaRPr lang="en-US"/>
                    </a:p>
                  </a:txBody>
                  <a:tcPr/>
                </a:tc>
                <a:tc>
                  <a:txBody>
                    <a:bodyPr/>
                    <a:lstStyle/>
                    <a:p>
                      <a:pPr marL="0" marR="0" lvl="0" indent="0" algn="ctr" rtl="0">
                        <a:spcBef>
                          <a:spcPts val="0"/>
                        </a:spcBef>
                        <a:spcAft>
                          <a:spcPts val="0"/>
                        </a:spcAft>
                        <a:buNone/>
                      </a:pPr>
                      <a:endParaRPr sz="1000" b="1" i="1">
                        <a:solidFill>
                          <a:srgbClr val="FFFFFF"/>
                        </a:solidFill>
                        <a:latin typeface="Arial"/>
                        <a:ea typeface="Arial"/>
                        <a:cs typeface="Arial"/>
                        <a:sym typeface="Arial"/>
                      </a:endParaRPr>
                    </a:p>
                    <a:p>
                      <a:pPr marL="0" marR="0" lvl="0" indent="0" algn="ctr" rtl="0">
                        <a:spcBef>
                          <a:spcPts val="600"/>
                        </a:spcBef>
                        <a:spcAft>
                          <a:spcPts val="0"/>
                        </a:spcAft>
                        <a:buNone/>
                      </a:pPr>
                      <a:r>
                        <a:rPr lang="en-US" sz="1000" b="1" i="1">
                          <a:solidFill>
                            <a:srgbClr val="FFFFFF"/>
                          </a:solidFill>
                          <a:latin typeface="Arial"/>
                          <a:ea typeface="Arial"/>
                          <a:cs typeface="Arial"/>
                          <a:sym typeface="Arial"/>
                        </a:rPr>
                        <a:t>% Achieved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endParaRPr sz="1000" b="1" i="1">
                        <a:solidFill>
                          <a:schemeClr val="lt1"/>
                        </a:solidFill>
                        <a:latin typeface="Arial"/>
                        <a:ea typeface="Arial"/>
                        <a:cs typeface="Arial"/>
                        <a:sym typeface="Arial"/>
                      </a:endParaRPr>
                    </a:p>
                    <a:p>
                      <a:pPr marL="0" marR="0" lvl="0" indent="0" algn="ctr" rtl="0">
                        <a:spcBef>
                          <a:spcPts val="600"/>
                        </a:spcBef>
                        <a:spcAft>
                          <a:spcPts val="0"/>
                        </a:spcAft>
                        <a:buNone/>
                      </a:pPr>
                      <a:r>
                        <a:rPr lang="en-US" sz="1000" b="1" i="1">
                          <a:solidFill>
                            <a:schemeClr val="lt1"/>
                          </a:solidFill>
                          <a:latin typeface="Arial"/>
                          <a:ea typeface="Arial"/>
                          <a:cs typeface="Arial"/>
                          <a:sym typeface="Arial"/>
                        </a:rPr>
                        <a:t>Implemented Activities</a:t>
                      </a:r>
                      <a:endParaRPr/>
                    </a:p>
                  </a:txBody>
                  <a:tcPr marL="26625" marR="26625" marT="0" marB="0">
                    <a:lnL w="12700" cap="flat" cmpd="sng">
                      <a:solidFill>
                        <a:srgbClr val="000000"/>
                      </a:solidFill>
                      <a:prstDash val="solid"/>
                      <a:round/>
                      <a:headEnd type="none" w="sm" len="sm"/>
                      <a:tailEnd type="none" w="sm" len="sm"/>
                    </a:lnL>
                    <a:lnB w="12700" cap="flat" cmpd="sng">
                      <a:solidFill>
                        <a:srgbClr val="000000"/>
                      </a:solidFill>
                      <a:prstDash val="solid"/>
                      <a:round/>
                      <a:headEnd type="none" w="sm" len="sm"/>
                      <a:tailEnd type="none" w="sm" len="sm"/>
                    </a:lnB>
                    <a:solidFill>
                      <a:srgbClr val="008751"/>
                    </a:solidFill>
                  </a:tcPr>
                </a:tc>
                <a:tc vMerge="1">
                  <a:txBody>
                    <a:bodyPr/>
                    <a:lstStyle/>
                    <a:p>
                      <a:endParaRPr lang="en-US"/>
                    </a:p>
                  </a:txBody>
                  <a:tcPr/>
                </a:tc>
                <a:extLst>
                  <a:ext uri="{0D108BD9-81ED-4DB2-BD59-A6C34878D82A}">
                    <a16:rowId xmlns:a16="http://schemas.microsoft.com/office/drawing/2014/main" val="10005"/>
                  </a:ext>
                </a:extLst>
              </a:tr>
              <a:tr h="127000">
                <a:tc>
                  <a:txBody>
                    <a:bodyPr/>
                    <a:lstStyle/>
                    <a:p>
                      <a:pPr marL="0" marR="0" lvl="0" indent="0" algn="l" rtl="0">
                        <a:lnSpc>
                          <a:spcPct val="150000"/>
                        </a:lnSpc>
                        <a:spcBef>
                          <a:spcPts val="0"/>
                        </a:spcBef>
                        <a:spcAft>
                          <a:spcPts val="0"/>
                        </a:spcAft>
                        <a:buNone/>
                      </a:pPr>
                      <a:r>
                        <a:rPr lang="en-US" sz="1000" dirty="0">
                          <a:latin typeface="Arial"/>
                          <a:ea typeface="Arial"/>
                          <a:cs typeface="Arial"/>
                          <a:sym typeface="Arial"/>
                        </a:rPr>
                        <a:t>Develop a seamless PTF multi sectoral structure at the state level which cascades to the Federal Government</a:t>
                      </a:r>
                      <a:endParaRPr sz="850" dirty="0">
                        <a:latin typeface="Arial"/>
                        <a:ea typeface="Arial"/>
                        <a:cs typeface="Arial"/>
                        <a:sym typeface="Arial"/>
                      </a:endParaRPr>
                    </a:p>
                    <a:p>
                      <a:pPr marL="0" marR="0" lvl="0" indent="0" algn="l" rtl="0">
                        <a:spcBef>
                          <a:spcPts val="600"/>
                        </a:spcBef>
                        <a:spcAft>
                          <a:spcPts val="0"/>
                        </a:spcAft>
                        <a:buNone/>
                      </a:pPr>
                      <a:r>
                        <a:rPr lang="en-US" sz="1000" b="1" dirty="0">
                          <a:latin typeface="Arial"/>
                          <a:ea typeface="Arial"/>
                          <a:cs typeface="Arial"/>
                          <a:sym typeface="Arial"/>
                        </a:rPr>
                        <a:t> </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lnSpc>
                          <a:spcPct val="117000"/>
                        </a:lnSpc>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800"/>
                        </a:spcBef>
                        <a:spcAft>
                          <a:spcPts val="0"/>
                        </a:spcAft>
                        <a:buNone/>
                      </a:pPr>
                      <a:r>
                        <a:rPr lang="en-US" sz="1000" b="1">
                          <a:solidFill>
                            <a:srgbClr val="000000"/>
                          </a:solidFill>
                          <a:latin typeface="Arial"/>
                          <a:ea typeface="Arial"/>
                          <a:cs typeface="Arial"/>
                          <a:sym typeface="Arial"/>
                        </a:rPr>
                        <a:t>70%</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Establishment of 586 Inter-Agency Rapid Response Team</a:t>
                      </a:r>
                      <a:endParaRPr sz="85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Enforcement of lockdown and Restrictions as declared by the PTF in Lagos, Ogun, Kano States and FCT-Abuja</a:t>
                      </a:r>
                      <a:endParaRPr sz="85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Enforcement of compliance of Non-Pharmaceutical Interventions / Protocols across the States</a:t>
                      </a:r>
                      <a:endParaRPr sz="85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Procurement, Warehousing, Enumeration and Distribution of Presidential Palliatives of 70,000 MT of assorted food grains to all the states of the federation to over 5million households across the country</a:t>
                      </a:r>
                      <a:endParaRPr sz="85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Conditional Cash Distribution to indigent household</a:t>
                      </a:r>
                      <a:endParaRPr sz="85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Provision of Security at treatment, Sample Collection, and Isolation Centers across the States</a:t>
                      </a:r>
                      <a:endParaRPr sz="85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Provision of Logistics infrastructures including vehicles for response operations</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4</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127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Modified/Dropped Objectives</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127000">
                <a:tc gridSpan="4">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dirty="0">
                          <a:latin typeface="Arial"/>
                          <a:ea typeface="Arial"/>
                          <a:cs typeface="Arial"/>
                          <a:sym typeface="Arial"/>
                        </a:rPr>
                        <a:t>Develop standards and criteria for enforcement of protocols/sanctions</a:t>
                      </a:r>
                      <a:endParaRPr sz="850" dirty="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1000"/>
                        <a:buFont typeface="Noto Sans Symbols"/>
                        <a:buChar char="•"/>
                      </a:pPr>
                      <a:r>
                        <a:rPr lang="en-US" sz="1000" dirty="0">
                          <a:latin typeface="Arial"/>
                          <a:ea typeface="Arial"/>
                          <a:cs typeface="Arial"/>
                          <a:sym typeface="Arial"/>
                        </a:rPr>
                        <a:t>Create a special security intervention fund for emergency</a:t>
                      </a:r>
                      <a:endParaRPr sz="850" dirty="0">
                        <a:latin typeface="Arial"/>
                        <a:ea typeface="Arial"/>
                        <a:cs typeface="Arial"/>
                        <a:sym typeface="Arial"/>
                      </a:endParaRPr>
                    </a:p>
                    <a:p>
                      <a:pPr marL="742950" marR="0" lvl="1" indent="-285750" algn="l" rtl="0">
                        <a:lnSpc>
                          <a:spcPct val="117000"/>
                        </a:lnSpc>
                        <a:spcBef>
                          <a:spcPts val="600"/>
                        </a:spcBef>
                        <a:spcAft>
                          <a:spcPts val="0"/>
                        </a:spcAft>
                        <a:buClr>
                          <a:schemeClr val="dk1"/>
                        </a:buClr>
                        <a:buSzPts val="1000"/>
                        <a:buFont typeface="Courier New"/>
                        <a:buChar char="o"/>
                      </a:pPr>
                      <a:r>
                        <a:rPr lang="en-US" sz="1000" u="none" strike="noStrike" cap="none" dirty="0">
                          <a:latin typeface="Arial"/>
                          <a:ea typeface="Arial"/>
                          <a:cs typeface="Arial"/>
                          <a:sym typeface="Arial"/>
                        </a:rPr>
                        <a:t>Need for the establishment of Committee of Experts to develop the framework for the establishment of National Emergency Fund for Nigeria like the Ecological fun</a:t>
                      </a:r>
                      <a:endParaRPr sz="850" u="none" strike="noStrike" cap="none"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8"/>
                  </a:ext>
                </a:extLst>
              </a:tr>
            </a:tbl>
          </a:graphicData>
        </a:graphic>
      </p:graphicFrame>
      <p:sp>
        <p:nvSpPr>
          <p:cNvPr id="4808" name="Google Shape;4808;p12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Shape 4626"/>
        <p:cNvGrpSpPr/>
        <p:nvPr/>
      </p:nvGrpSpPr>
      <p:grpSpPr>
        <a:xfrm>
          <a:off x="0" y="0"/>
          <a:ext cx="0" cy="0"/>
          <a:chOff x="0" y="0"/>
          <a:chExt cx="0" cy="0"/>
        </a:xfrm>
      </p:grpSpPr>
      <p:sp>
        <p:nvSpPr>
          <p:cNvPr id="4627" name="Google Shape;4627;p11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147</a:t>
            </a:fld>
            <a:endParaRPr sz="500" b="0" i="0" u="none" strike="noStrike" cap="none">
              <a:solidFill>
                <a:srgbClr val="161616"/>
              </a:solidFill>
              <a:latin typeface="Arial"/>
              <a:ea typeface="Arial"/>
              <a:cs typeface="Arial"/>
              <a:sym typeface="Arial"/>
            </a:endParaRPr>
          </a:p>
        </p:txBody>
      </p:sp>
      <p:grpSp>
        <p:nvGrpSpPr>
          <p:cNvPr id="4628" name="Google Shape;4628;p113"/>
          <p:cNvGrpSpPr/>
          <p:nvPr/>
        </p:nvGrpSpPr>
        <p:grpSpPr>
          <a:xfrm>
            <a:off x="0" y="0"/>
            <a:ext cx="7589838" cy="1343607"/>
            <a:chOff x="0" y="0"/>
            <a:chExt cx="7589838" cy="1343607"/>
          </a:xfrm>
        </p:grpSpPr>
        <p:pic>
          <p:nvPicPr>
            <p:cNvPr id="4629" name="Google Shape;4629;p11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630" name="Google Shape;4630;p11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631" name="Google Shape;4631;p11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632" name="Google Shape;4632;p11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633" name="Google Shape;4633;p113"/>
          <p:cNvGrpSpPr/>
          <p:nvPr/>
        </p:nvGrpSpPr>
        <p:grpSpPr>
          <a:xfrm>
            <a:off x="1269075" y="3380795"/>
            <a:ext cx="0" cy="0"/>
            <a:chOff x="1269075" y="3380795"/>
            <a:chExt cx="0" cy="0"/>
          </a:xfrm>
        </p:grpSpPr>
        <p:cxnSp>
          <p:nvCxnSpPr>
            <p:cNvPr id="4634" name="Google Shape;4634;p113"/>
            <p:cNvCxnSpPr/>
            <p:nvPr/>
          </p:nvCxnSpPr>
          <p:spPr>
            <a:xfrm>
              <a:off x="1269075" y="3380795"/>
              <a:ext cx="0" cy="0"/>
            </a:xfrm>
            <a:prstGeom prst="straightConnector1">
              <a:avLst/>
            </a:prstGeom>
            <a:noFill/>
            <a:ln>
              <a:noFill/>
            </a:ln>
          </p:spPr>
        </p:cxnSp>
        <p:cxnSp>
          <p:nvCxnSpPr>
            <p:cNvPr id="4635" name="Google Shape;4635;p113"/>
            <p:cNvCxnSpPr/>
            <p:nvPr/>
          </p:nvCxnSpPr>
          <p:spPr>
            <a:xfrm>
              <a:off x="1269075" y="3380795"/>
              <a:ext cx="0" cy="0"/>
            </a:xfrm>
            <a:prstGeom prst="straightConnector1">
              <a:avLst/>
            </a:prstGeom>
            <a:noFill/>
            <a:ln>
              <a:noFill/>
            </a:ln>
          </p:spPr>
        </p:cxnSp>
      </p:grpSp>
      <p:sp>
        <p:nvSpPr>
          <p:cNvPr id="4636" name="Google Shape;4636;p11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637" name="Google Shape;4637;p113"/>
          <p:cNvGraphicFramePr/>
          <p:nvPr>
            <p:extLst>
              <p:ext uri="{D42A27DB-BD31-4B8C-83A1-F6EECF244321}">
                <p14:modId xmlns:p14="http://schemas.microsoft.com/office/powerpoint/2010/main" val="4203747888"/>
              </p:ext>
            </p:extLst>
          </p:nvPr>
        </p:nvGraphicFramePr>
        <p:xfrm>
          <a:off x="312508" y="1462823"/>
          <a:ext cx="6859225" cy="8358527"/>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STATE COORDINATION AND GOVERNMENT RELATIONS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just" rtl="0">
                        <a:lnSpc>
                          <a:spcPct val="117000"/>
                        </a:lnSpc>
                        <a:spcBef>
                          <a:spcPts val="0"/>
                        </a:spcBef>
                        <a:spcAft>
                          <a:spcPts val="0"/>
                        </a:spcAft>
                        <a:buNone/>
                      </a:pPr>
                      <a:r>
                        <a:rPr lang="en-US" sz="996" b="1" i="1">
                          <a:solidFill>
                            <a:schemeClr val="lt1"/>
                          </a:solidFill>
                          <a:latin typeface="Arial"/>
                          <a:ea typeface="Arial"/>
                          <a:cs typeface="Arial"/>
                          <a:sym typeface="Arial"/>
                        </a:rPr>
                        <a:t>Pillar Lead: Dr. Ahmad Abdulwahab</a:t>
                      </a:r>
                      <a:endParaRPr sz="1000">
                        <a:solidFill>
                          <a:schemeClr val="lt1"/>
                        </a:solidFill>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Overview:</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1253925">
                <a:tc>
                  <a:txBody>
                    <a:bodyPr/>
                    <a:lstStyle/>
                    <a:p>
                      <a:pPr marL="0" marR="0" lvl="0" indent="0" algn="l" rtl="0">
                        <a:lnSpc>
                          <a:spcPct val="117000"/>
                        </a:lnSpc>
                        <a:spcBef>
                          <a:spcPts val="0"/>
                        </a:spcBef>
                        <a:spcAft>
                          <a:spcPts val="0"/>
                        </a:spcAft>
                        <a:buNone/>
                      </a:pPr>
                      <a:r>
                        <a:rPr lang="en-US" sz="1000" dirty="0">
                          <a:latin typeface="Arial"/>
                          <a:ea typeface="Arial"/>
                          <a:cs typeface="Arial"/>
                          <a:sym typeface="Arial"/>
                        </a:rPr>
                        <a:t>To achieve a single national response for the control of the pandemic, the State Coordination and Government Relations Pillar was established in March 2020. The objective of the pillar was to ensure alignment and synergy between the activities of the various State Task Forces and the national response driven by the Presidential Task Force.  </a:t>
                      </a:r>
                      <a:endParaRPr dirty="0"/>
                    </a:p>
                    <a:p>
                      <a:pPr marL="0" marR="0" lvl="0" indent="0" algn="l" rtl="0">
                        <a:lnSpc>
                          <a:spcPct val="117000"/>
                        </a:lnSpc>
                        <a:spcBef>
                          <a:spcPts val="600"/>
                        </a:spcBef>
                        <a:spcAft>
                          <a:spcPts val="0"/>
                        </a:spcAft>
                        <a:buNone/>
                      </a:pPr>
                      <a:r>
                        <a:rPr lang="en-US" sz="1000" dirty="0">
                          <a:latin typeface="Arial"/>
                          <a:ea typeface="Arial"/>
                          <a:cs typeface="Arial"/>
                          <a:sym typeface="Arial"/>
                        </a:rPr>
                        <a:t>The Pillar facilitated the alignment and coordination of the interventions implemented in the 36 States with the national response to ensure a single pandemic response for the country. Specifically, the Pillar supported the PTF to achieve a government-wide approach to the COVID-19 response. </a:t>
                      </a:r>
                      <a:endParaRPr dirty="0"/>
                    </a:p>
                    <a:p>
                      <a:pPr marL="0" marR="0" lvl="0" indent="0" algn="l" rtl="0">
                        <a:lnSpc>
                          <a:spcPct val="117000"/>
                        </a:lnSpc>
                        <a:spcBef>
                          <a:spcPts val="600"/>
                        </a:spcBef>
                        <a:spcAft>
                          <a:spcPts val="0"/>
                        </a:spcAft>
                        <a:buNone/>
                      </a:pPr>
                      <a:r>
                        <a:rPr lang="en-US" sz="1000" dirty="0">
                          <a:latin typeface="Arial"/>
                          <a:ea typeface="Arial"/>
                          <a:cs typeface="Arial"/>
                          <a:sym typeface="Arial"/>
                        </a:rPr>
                        <a:t>The pillar was coordinated by the Senior Health Advisor of the Nigeria Governors’ Forum (NGF) Secretariat through the NGF Secretariat’s COVID-19 Delivery Unit.</a:t>
                      </a:r>
                      <a:endParaRPr dirty="0"/>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72400">
                <a:tc>
                  <a:txBody>
                    <a:bodyPr/>
                    <a:lstStyle/>
                    <a:p>
                      <a:pPr marL="0" marR="0" lvl="0" indent="0" algn="l" rtl="0">
                        <a:lnSpc>
                          <a:spcPct val="117000"/>
                        </a:lnSpc>
                        <a:spcBef>
                          <a:spcPts val="0"/>
                        </a:spcBef>
                        <a:spcAft>
                          <a:spcPts val="0"/>
                        </a:spcAft>
                        <a:buClr>
                          <a:srgbClr val="FFFFFF"/>
                        </a:buClr>
                        <a:buSzPts val="1000"/>
                        <a:buFont typeface="Arial"/>
                        <a:buNone/>
                      </a:pPr>
                      <a:r>
                        <a:rPr lang="en-US" sz="1000" b="1" i="1">
                          <a:solidFill>
                            <a:srgbClr val="FFFFFF"/>
                          </a:solidFill>
                          <a:latin typeface="Arial"/>
                          <a:ea typeface="Arial"/>
                          <a:cs typeface="Arial"/>
                          <a:sym typeface="Arial"/>
                        </a:rPr>
                        <a:t>Pillar Objectives: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4"/>
                  </a:ext>
                </a:extLst>
              </a:tr>
              <a:tr h="382775">
                <a:tc>
                  <a:txBody>
                    <a:bodyPr/>
                    <a:lstStyle/>
                    <a:p>
                      <a:pPr marL="342900" marR="0" lvl="0" indent="-342900" algn="l" rtl="0">
                        <a:spcBef>
                          <a:spcPts val="0"/>
                        </a:spcBef>
                        <a:spcAft>
                          <a:spcPts val="0"/>
                        </a:spcAft>
                        <a:buClr>
                          <a:schemeClr val="dk1"/>
                        </a:buClr>
                        <a:buSzPts val="1000"/>
                        <a:buFont typeface="Noto Sans Symbols"/>
                        <a:buChar char="•"/>
                      </a:pPr>
                      <a:r>
                        <a:rPr lang="en-US" sz="1000" dirty="0">
                          <a:latin typeface="Arial"/>
                          <a:ea typeface="Arial"/>
                          <a:cs typeface="Arial"/>
                          <a:sym typeface="Arial"/>
                        </a:rPr>
                        <a:t>To ensure effective communication and synergy between the Presidential Task Force and the States Task Force in line with the PTF’s goal of achieving a single pandemic response across the country</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Support Agencies: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6"/>
                  </a:ext>
                </a:extLst>
              </a:tr>
              <a:tr h="220150">
                <a:tc>
                  <a:txBody>
                    <a:bodyPr/>
                    <a:lstStyle/>
                    <a:p>
                      <a:pPr marL="342900" marR="0" lvl="0" indent="-342900" algn="l" rtl="0">
                        <a:spcBef>
                          <a:spcPts val="0"/>
                        </a:spcBef>
                        <a:spcAft>
                          <a:spcPts val="0"/>
                        </a:spcAft>
                        <a:buClr>
                          <a:schemeClr val="dk1"/>
                        </a:buClr>
                        <a:buSzPts val="1000"/>
                        <a:buFont typeface="Noto Sans Symbols"/>
                        <a:buChar char="•"/>
                      </a:pPr>
                      <a:r>
                        <a:rPr lang="en-US" sz="1000">
                          <a:latin typeface="Arial"/>
                          <a:ea typeface="Arial"/>
                          <a:cs typeface="Arial"/>
                          <a:sym typeface="Arial"/>
                        </a:rPr>
                        <a:t> Nigeria Governors’ Forum</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Approach to Response:</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8"/>
                  </a:ext>
                </a:extLst>
              </a:tr>
              <a:tr h="2431725">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The pillar adopted a four-pronged approach in achieving its objective:</a:t>
                      </a:r>
                      <a:endParaRPr sz="100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a:latin typeface="Arial"/>
                          <a:ea typeface="Arial"/>
                          <a:cs typeface="Arial"/>
                          <a:sym typeface="Arial"/>
                        </a:rPr>
                        <a:t>Effective communication by leveraging existing meeting platforms of the Government: The pillar leveraged existing meeting channels to ensure prompt dissemination of information and action points to the various State governments. These platforms include:</a:t>
                      </a:r>
                      <a:endParaRPr sz="1000">
                        <a:latin typeface="Arial"/>
                        <a:ea typeface="Arial"/>
                        <a:cs typeface="Arial"/>
                        <a:sym typeface="Arial"/>
                      </a:endParaRPr>
                    </a:p>
                    <a:p>
                      <a:pPr marL="742950" marR="0" lvl="1" indent="-285750" algn="l" rtl="0">
                        <a:spcBef>
                          <a:spcPts val="600"/>
                        </a:spcBef>
                        <a:spcAft>
                          <a:spcPts val="0"/>
                        </a:spcAft>
                        <a:buClr>
                          <a:schemeClr val="dk1"/>
                        </a:buClr>
                        <a:buSzPts val="1000"/>
                        <a:buFont typeface="Courier New"/>
                        <a:buChar char="o"/>
                      </a:pPr>
                      <a:r>
                        <a:rPr lang="en-US" sz="1000" u="none" strike="noStrike" cap="none">
                          <a:latin typeface="Arial"/>
                          <a:ea typeface="Arial"/>
                          <a:cs typeface="Arial"/>
                          <a:sym typeface="Arial"/>
                        </a:rPr>
                        <a:t>Nigeria Governors’ Forum (NGF)</a:t>
                      </a:r>
                      <a:endParaRPr sz="1000" u="none" strike="noStrike" cap="none">
                        <a:latin typeface="Arial"/>
                        <a:ea typeface="Arial"/>
                        <a:cs typeface="Arial"/>
                        <a:sym typeface="Arial"/>
                      </a:endParaRPr>
                    </a:p>
                    <a:p>
                      <a:pPr marL="742950" marR="0" lvl="1" indent="-285750" algn="l" rtl="0">
                        <a:spcBef>
                          <a:spcPts val="600"/>
                        </a:spcBef>
                        <a:spcAft>
                          <a:spcPts val="0"/>
                        </a:spcAft>
                        <a:buClr>
                          <a:schemeClr val="dk1"/>
                        </a:buClr>
                        <a:buSzPts val="1000"/>
                        <a:buFont typeface="Courier New"/>
                        <a:buChar char="o"/>
                      </a:pPr>
                      <a:r>
                        <a:rPr lang="en-US" sz="1000" u="none" strike="noStrike" cap="none">
                          <a:latin typeface="Arial"/>
                          <a:ea typeface="Arial"/>
                          <a:cs typeface="Arial"/>
                          <a:sym typeface="Arial"/>
                        </a:rPr>
                        <a:t>National Economic Council  </a:t>
                      </a:r>
                      <a:endParaRPr sz="1000" u="none" strike="noStrike" cap="none">
                        <a:latin typeface="Arial"/>
                        <a:ea typeface="Arial"/>
                        <a:cs typeface="Arial"/>
                        <a:sym typeface="Arial"/>
                      </a:endParaRPr>
                    </a:p>
                    <a:p>
                      <a:pPr marL="742950" marR="0" lvl="1" indent="-285750" algn="l" rtl="0">
                        <a:spcBef>
                          <a:spcPts val="600"/>
                        </a:spcBef>
                        <a:spcAft>
                          <a:spcPts val="0"/>
                        </a:spcAft>
                        <a:buClr>
                          <a:schemeClr val="dk1"/>
                        </a:buClr>
                        <a:buSzPts val="1000"/>
                        <a:buFont typeface="Courier New"/>
                        <a:buChar char="o"/>
                      </a:pPr>
                      <a:r>
                        <a:rPr lang="en-US" sz="1000" u="none" strike="noStrike" cap="none">
                          <a:latin typeface="Arial"/>
                          <a:ea typeface="Arial"/>
                          <a:cs typeface="Arial"/>
                          <a:sym typeface="Arial"/>
                        </a:rPr>
                        <a:t>Forum of the Commissioner of Health</a:t>
                      </a:r>
                      <a:endParaRPr sz="1000" u="none" strike="noStrike" cap="none">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a:latin typeface="Arial"/>
                          <a:ea typeface="Arial"/>
                          <a:cs typeface="Arial"/>
                          <a:sym typeface="Arial"/>
                        </a:rPr>
                        <a:t>Direct engagement with State governors through the NGF Secretariat to resolve specific state related issues </a:t>
                      </a:r>
                      <a:endParaRPr sz="100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a:latin typeface="Arial"/>
                          <a:ea typeface="Arial"/>
                          <a:cs typeface="Arial"/>
                          <a:sym typeface="Arial"/>
                        </a:rPr>
                        <a:t>Engagement of Senior State Officials at the subnational level to reinforce implementation of pandemic response strategies at the subnational level</a:t>
                      </a:r>
                      <a:endParaRPr sz="100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a:latin typeface="Arial"/>
                          <a:ea typeface="Arial"/>
                          <a:cs typeface="Arial"/>
                          <a:sym typeface="Arial"/>
                        </a:rPr>
                        <a:t>Partnership with private sector and civil society organisations to support with monitoring of COVID-19 resources deployed to States</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9"/>
                  </a:ext>
                </a:extLst>
              </a:tr>
              <a:tr h="191375">
                <a:tc>
                  <a:txBody>
                    <a:bodyPr/>
                    <a:lstStyle/>
                    <a:p>
                      <a:pPr marL="0" marR="0" lvl="0" indent="0" algn="l" rtl="0">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Pillar Achievements</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10"/>
                  </a:ext>
                </a:extLst>
              </a:tr>
              <a:tr h="2431725">
                <a:tc>
                  <a:txBody>
                    <a:bodyPr/>
                    <a:lstStyle/>
                    <a:p>
                      <a:pPr marL="342900" marR="0" lvl="0" indent="-342900" algn="l" rtl="0">
                        <a:spcBef>
                          <a:spcPts val="0"/>
                        </a:spcBef>
                        <a:spcAft>
                          <a:spcPts val="0"/>
                        </a:spcAft>
                        <a:buClr>
                          <a:schemeClr val="dk1"/>
                        </a:buClr>
                        <a:buSzPts val="1000"/>
                        <a:buFont typeface="Noto Sans Symbols"/>
                        <a:buChar char="•"/>
                      </a:pPr>
                      <a:r>
                        <a:rPr lang="en-US" sz="1000" dirty="0">
                          <a:latin typeface="Arial"/>
                          <a:ea typeface="Arial"/>
                          <a:cs typeface="Arial"/>
                          <a:sym typeface="Arial"/>
                        </a:rPr>
                        <a:t>Established and maintained bidirectional communication between the Presidential Task Force and the State Governors</a:t>
                      </a:r>
                      <a:endParaRPr sz="1000" dirty="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dirty="0">
                          <a:latin typeface="Arial"/>
                          <a:ea typeface="Arial"/>
                          <a:cs typeface="Arial"/>
                          <a:sym typeface="Arial"/>
                        </a:rPr>
                        <a:t>Accelerated the development and submission of Incident Action Plans (and other requirements) for the 36 States and FCT for World Bank funding. Thirty-five (35) States have accessed the funding (Kogi State and FCT are still pending)</a:t>
                      </a:r>
                      <a:endParaRPr sz="1000" dirty="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dirty="0">
                          <a:latin typeface="Arial"/>
                          <a:ea typeface="Arial"/>
                          <a:cs typeface="Arial"/>
                          <a:sym typeface="Arial"/>
                        </a:rPr>
                        <a:t>Raised the profile of the RCCE Pillar by securing a resolution of the NGF to designate Honorable Commissioners of Information as RCCE Pillar lead in each of the States</a:t>
                      </a:r>
                      <a:endParaRPr sz="1000" dirty="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dirty="0">
                          <a:latin typeface="Arial"/>
                          <a:ea typeface="Arial"/>
                          <a:cs typeface="Arial"/>
                          <a:sym typeface="Arial"/>
                        </a:rPr>
                        <a:t>Improved coordination and communication between the NCRC and the State Commissioners of Information through the creation of a unified communication platform (WhatsApp) </a:t>
                      </a:r>
                      <a:endParaRPr sz="1000" dirty="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dirty="0">
                          <a:latin typeface="Arial"/>
                          <a:ea typeface="Arial"/>
                          <a:cs typeface="Arial"/>
                          <a:sym typeface="Arial"/>
                        </a:rPr>
                        <a:t>Instituted a mechanism for tracking funds released to States by engaging a Civil Society Organization, HERFON, to independently track the utilization of the FGN COVID-19 support to States</a:t>
                      </a:r>
                      <a:endParaRPr sz="100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1"/>
                  </a:ext>
                </a:extLst>
              </a:tr>
            </a:tbl>
          </a:graphicData>
        </a:graphic>
      </p:graphicFrame>
      <p:sp>
        <p:nvSpPr>
          <p:cNvPr id="4638" name="Google Shape;4638;p11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Shape 4643"/>
        <p:cNvGrpSpPr/>
        <p:nvPr/>
      </p:nvGrpSpPr>
      <p:grpSpPr>
        <a:xfrm>
          <a:off x="0" y="0"/>
          <a:ext cx="0" cy="0"/>
          <a:chOff x="0" y="0"/>
          <a:chExt cx="0" cy="0"/>
        </a:xfrm>
      </p:grpSpPr>
      <p:sp>
        <p:nvSpPr>
          <p:cNvPr id="4644" name="Google Shape;4644;p11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148</a:t>
            </a:fld>
            <a:endParaRPr sz="500" b="0" i="0" u="none" strike="noStrike" cap="none">
              <a:solidFill>
                <a:srgbClr val="161616"/>
              </a:solidFill>
              <a:latin typeface="Arial"/>
              <a:ea typeface="Arial"/>
              <a:cs typeface="Arial"/>
              <a:sym typeface="Arial"/>
            </a:endParaRPr>
          </a:p>
        </p:txBody>
      </p:sp>
      <p:grpSp>
        <p:nvGrpSpPr>
          <p:cNvPr id="4645" name="Google Shape;4645;p114"/>
          <p:cNvGrpSpPr/>
          <p:nvPr/>
        </p:nvGrpSpPr>
        <p:grpSpPr>
          <a:xfrm>
            <a:off x="0" y="0"/>
            <a:ext cx="7589838" cy="1343607"/>
            <a:chOff x="0" y="0"/>
            <a:chExt cx="7589838" cy="1343607"/>
          </a:xfrm>
        </p:grpSpPr>
        <p:pic>
          <p:nvPicPr>
            <p:cNvPr id="4646" name="Google Shape;4646;p11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647" name="Google Shape;4647;p11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648" name="Google Shape;4648;p11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649" name="Google Shape;4649;p11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650" name="Google Shape;4650;p114"/>
          <p:cNvGrpSpPr/>
          <p:nvPr/>
        </p:nvGrpSpPr>
        <p:grpSpPr>
          <a:xfrm>
            <a:off x="1269075" y="3380795"/>
            <a:ext cx="0" cy="0"/>
            <a:chOff x="1269075" y="3380795"/>
            <a:chExt cx="0" cy="0"/>
          </a:xfrm>
        </p:grpSpPr>
        <p:cxnSp>
          <p:nvCxnSpPr>
            <p:cNvPr id="4651" name="Google Shape;4651;p114"/>
            <p:cNvCxnSpPr/>
            <p:nvPr/>
          </p:nvCxnSpPr>
          <p:spPr>
            <a:xfrm>
              <a:off x="1269075" y="3380795"/>
              <a:ext cx="0" cy="0"/>
            </a:xfrm>
            <a:prstGeom prst="straightConnector1">
              <a:avLst/>
            </a:prstGeom>
            <a:noFill/>
            <a:ln>
              <a:noFill/>
            </a:ln>
          </p:spPr>
        </p:cxnSp>
        <p:cxnSp>
          <p:nvCxnSpPr>
            <p:cNvPr id="4652" name="Google Shape;4652;p114"/>
            <p:cNvCxnSpPr/>
            <p:nvPr/>
          </p:nvCxnSpPr>
          <p:spPr>
            <a:xfrm>
              <a:off x="1269075" y="3380795"/>
              <a:ext cx="0" cy="0"/>
            </a:xfrm>
            <a:prstGeom prst="straightConnector1">
              <a:avLst/>
            </a:prstGeom>
            <a:noFill/>
            <a:ln>
              <a:noFill/>
            </a:ln>
          </p:spPr>
        </p:cxnSp>
      </p:grpSp>
      <p:sp>
        <p:nvSpPr>
          <p:cNvPr id="4653" name="Google Shape;4653;p11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654" name="Google Shape;4654;p114"/>
          <p:cNvGraphicFramePr/>
          <p:nvPr>
            <p:extLst>
              <p:ext uri="{D42A27DB-BD31-4B8C-83A1-F6EECF244321}">
                <p14:modId xmlns:p14="http://schemas.microsoft.com/office/powerpoint/2010/main" val="963391585"/>
              </p:ext>
            </p:extLst>
          </p:nvPr>
        </p:nvGraphicFramePr>
        <p:xfrm>
          <a:off x="312507" y="1462825"/>
          <a:ext cx="6859225" cy="7267207"/>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51253">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Key Challenges Identified</a:t>
                      </a:r>
                      <a:endParaRPr sz="1000">
                        <a:latin typeface="Arial"/>
                        <a:ea typeface="Arial"/>
                        <a:cs typeface="Arial"/>
                        <a:sym typeface="Arial"/>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0"/>
                  </a:ext>
                </a:extLst>
              </a:tr>
              <a:tr h="2480521">
                <a:tc>
                  <a:txBody>
                    <a:bodyPr/>
                    <a:lstStyle/>
                    <a:p>
                      <a:pPr marL="342900" marR="0" lvl="0" indent="-342900" algn="l" rtl="0">
                        <a:spcBef>
                          <a:spcPts val="0"/>
                        </a:spcBef>
                        <a:spcAft>
                          <a:spcPts val="0"/>
                        </a:spcAft>
                        <a:buClr>
                          <a:schemeClr val="dk1"/>
                        </a:buClr>
                        <a:buSzPts val="1000"/>
                        <a:buFont typeface="Noto Sans Symbols"/>
                        <a:buChar char="•"/>
                      </a:pPr>
                      <a:r>
                        <a:rPr lang="en-US" sz="1000">
                          <a:latin typeface="Arial"/>
                          <a:ea typeface="Arial"/>
                          <a:cs typeface="Arial"/>
                          <a:sym typeface="Arial"/>
                        </a:rPr>
                        <a:t>Delay in release of funds by the Federal Government – there was a delay between the submission of COVID-19 priority activities to be funded (June 2020) and actual release of the funds by the Federal Government (September 2020) </a:t>
                      </a:r>
                      <a:endParaRPr sz="85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a:latin typeface="Arial"/>
                          <a:ea typeface="Arial"/>
                          <a:cs typeface="Arial"/>
                          <a:sym typeface="Arial"/>
                        </a:rPr>
                        <a:t>Delay in actual execution of the COVID-19 priority activities after release of funds as the funds were initially transferred to the States’ FAAC accounts rather than the dedicated States’ COVID-19 accounts.</a:t>
                      </a:r>
                      <a:endParaRPr sz="85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a:latin typeface="Arial"/>
                          <a:ea typeface="Arial"/>
                          <a:cs typeface="Arial"/>
                          <a:sym typeface="Arial"/>
                        </a:rPr>
                        <a:t>Lack of visibility on medical/non-medical items supplied to States as the items were taken directly to Federal health facilities. This was resolved with the establishment of a centralised information centre on COVID-19 supplies in the office of the State Director of Pharmaceutical Services </a:t>
                      </a:r>
                      <a:endParaRPr sz="85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a:latin typeface="Arial"/>
                          <a:ea typeface="Arial"/>
                          <a:cs typeface="Arial"/>
                          <a:sym typeface="Arial"/>
                        </a:rPr>
                        <a:t>Concerns with some provisions of the World Bank Regional Disease Surveillance Systems Enhancement (REDISSE) Grant Agreement particularly the approval process which stipulates that the State Epidemiologists (not Permanent Secretary or State Commissioner of Health) shall be responsible for providing the final approval for release of the REDISSE funds</a:t>
                      </a:r>
                      <a:endParaRPr sz="85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a:latin typeface="Arial"/>
                          <a:ea typeface="Arial"/>
                          <a:cs typeface="Arial"/>
                          <a:sym typeface="Arial"/>
                        </a:rPr>
                        <a:t>Lack of capacity of some States to develop quality Incident Action Plans with respect to the COVID-19 pandemic. This led to delayed response in those States</a:t>
                      </a:r>
                      <a:endParaRPr/>
                    </a:p>
                    <a:p>
                      <a:pPr marL="0" marR="0" lvl="0" indent="0" algn="l" rtl="0">
                        <a:spcBef>
                          <a:spcPts val="600"/>
                        </a:spcBef>
                        <a:spcAft>
                          <a:spcPts val="0"/>
                        </a:spcAft>
                        <a:buClr>
                          <a:schemeClr val="dk1"/>
                        </a:buClr>
                        <a:buSzPts val="1000"/>
                        <a:buFont typeface="Noto Sans Symbols"/>
                        <a:buNone/>
                      </a:pP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175948">
                <a:tc>
                  <a:txBody>
                    <a:bodyPr/>
                    <a:lstStyle/>
                    <a:p>
                      <a:pPr marL="0" marR="0" lvl="0" indent="0" algn="l" rtl="0">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Lessons Learned</a:t>
                      </a:r>
                      <a:endParaRPr sz="850" b="1">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1821411">
                <a:tc>
                  <a:txBody>
                    <a:bodyPr/>
                    <a:lstStyle/>
                    <a:p>
                      <a:pPr marL="342900" marR="0" lvl="0" indent="-342900" algn="l" rtl="0">
                        <a:spcBef>
                          <a:spcPts val="0"/>
                        </a:spcBef>
                        <a:spcAft>
                          <a:spcPts val="0"/>
                        </a:spcAft>
                        <a:buClr>
                          <a:schemeClr val="dk1"/>
                        </a:buClr>
                        <a:buSzPts val="1000"/>
                        <a:buFont typeface="Noto Sans Symbols"/>
                        <a:buChar char="•"/>
                      </a:pPr>
                      <a:r>
                        <a:rPr lang="en-US" sz="1000" dirty="0">
                          <a:latin typeface="Arial"/>
                          <a:ea typeface="Arial"/>
                          <a:cs typeface="Arial"/>
                          <a:sym typeface="Arial"/>
                        </a:rPr>
                        <a:t>Establishment of NEC subcommittee (comprising of Governors and Ministers) provided a good platform for interactions between the Federal Government and the States in a bid to achieve a unified national response</a:t>
                      </a:r>
                      <a:endParaRPr sz="850" dirty="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dirty="0">
                          <a:latin typeface="Arial"/>
                          <a:ea typeface="Arial"/>
                          <a:cs typeface="Arial"/>
                          <a:sym typeface="Arial"/>
                        </a:rPr>
                        <a:t>Increased frequency of meetings of the Nigeria Governors’ Forum provided an opportunity for prompt decision making regarding issues that were common to all the States e.g., lockdown protocols, reopening of the economy, schools’ resumption etc. </a:t>
                      </a:r>
                      <a:endParaRPr sz="850" dirty="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dirty="0">
                          <a:latin typeface="Arial"/>
                          <a:ea typeface="Arial"/>
                          <a:cs typeface="Arial"/>
                          <a:sym typeface="Arial"/>
                        </a:rPr>
                        <a:t>Delayed disbursement of funds to the States resulted in missed opportunities to reinforce strategic interventions very early in the pandemic. Early release of funds would have been essential for the successful implementation of the pandemic response interventions</a:t>
                      </a:r>
                      <a:endParaRPr sz="850" dirty="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dirty="0">
                          <a:latin typeface="Arial"/>
                          <a:ea typeface="Arial"/>
                          <a:cs typeface="Arial"/>
                          <a:sym typeface="Arial"/>
                        </a:rPr>
                        <a:t>Early mobilization of key stakeholders in some of the communities led to increased community sensitization and ownership among the citizens</a:t>
                      </a:r>
                      <a:endParaRPr dirty="0"/>
                    </a:p>
                    <a:p>
                      <a:pPr marL="0" marR="0" lvl="0" indent="0" algn="l" rtl="0">
                        <a:spcBef>
                          <a:spcPts val="600"/>
                        </a:spcBef>
                        <a:spcAft>
                          <a:spcPts val="0"/>
                        </a:spcAft>
                        <a:buClr>
                          <a:schemeClr val="dk1"/>
                        </a:buClr>
                        <a:buSzPts val="850"/>
                        <a:buFont typeface="Noto Sans Symbols"/>
                        <a:buNone/>
                      </a:pP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77994">
                <a:tc>
                  <a:txBody>
                    <a:bodyPr/>
                    <a:lstStyle/>
                    <a:p>
                      <a:pPr marL="0" marR="0" lvl="0" indent="0" algn="l" rtl="0">
                        <a:spcBef>
                          <a:spcPts val="0"/>
                        </a:spcBef>
                        <a:spcAft>
                          <a:spcPts val="0"/>
                        </a:spcAft>
                        <a:buNone/>
                      </a:pPr>
                      <a:r>
                        <a:rPr lang="en-US" sz="1000" b="1" i="1">
                          <a:solidFill>
                            <a:srgbClr val="FFFFFF"/>
                          </a:solidFill>
                          <a:latin typeface="Arial"/>
                          <a:ea typeface="Arial"/>
                          <a:cs typeface="Arial"/>
                          <a:sym typeface="Arial"/>
                        </a:rPr>
                        <a:t>Recommendations for improvement</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4"/>
                  </a:ext>
                </a:extLst>
              </a:tr>
              <a:tr h="2125301">
                <a:tc>
                  <a:txBody>
                    <a:bodyPr/>
                    <a:lstStyle/>
                    <a:p>
                      <a:pPr marL="342900" marR="0" lvl="0" indent="-342900" algn="l" rtl="0">
                        <a:spcBef>
                          <a:spcPts val="0"/>
                        </a:spcBef>
                        <a:spcAft>
                          <a:spcPts val="0"/>
                        </a:spcAft>
                        <a:buClr>
                          <a:schemeClr val="dk1"/>
                        </a:buClr>
                        <a:buSzPts val="1000"/>
                        <a:buFont typeface="Noto Sans Symbols"/>
                        <a:buChar char="•"/>
                      </a:pPr>
                      <a:r>
                        <a:rPr lang="en-US" sz="1000" dirty="0">
                          <a:latin typeface="Arial"/>
                          <a:ea typeface="Arial"/>
                          <a:cs typeface="Arial"/>
                          <a:sym typeface="Arial"/>
                        </a:rPr>
                        <a:t>Funds released to States should be used for improving the healthcare infrastructure (establish fully equipped healthcare facilities for current and future pandemics) and strengthening human capacity</a:t>
                      </a:r>
                      <a:endParaRPr sz="850" dirty="0">
                        <a:latin typeface="Arial"/>
                        <a:ea typeface="Arial"/>
                        <a:cs typeface="Arial"/>
                        <a:sym typeface="Arial"/>
                      </a:endParaRPr>
                    </a:p>
                    <a:p>
                      <a:pPr marL="342900" marR="0" lvl="0" indent="-342900" algn="l" rtl="0">
                        <a:spcBef>
                          <a:spcPts val="600"/>
                        </a:spcBef>
                        <a:spcAft>
                          <a:spcPts val="0"/>
                        </a:spcAft>
                        <a:buClr>
                          <a:schemeClr val="dk1"/>
                        </a:buClr>
                        <a:buSzPts val="1000"/>
                        <a:buFont typeface="Noto Sans Symbols"/>
                        <a:buChar char="•"/>
                      </a:pPr>
                      <a:r>
                        <a:rPr lang="en-US" sz="1000" dirty="0">
                          <a:latin typeface="Arial"/>
                          <a:ea typeface="Arial"/>
                          <a:cs typeface="Arial"/>
                          <a:sym typeface="Arial"/>
                        </a:rPr>
                        <a:t>The PTF and the NCRC should learn and document lessons from the disbursement and utilization of the REDISSE fund and incorporate same into the design of the upcoming </a:t>
                      </a:r>
                      <a:r>
                        <a:rPr lang="en-US" sz="1000" dirty="0" err="1">
                          <a:latin typeface="Arial"/>
                          <a:ea typeface="Arial"/>
                          <a:cs typeface="Arial"/>
                          <a:sym typeface="Arial"/>
                        </a:rPr>
                        <a:t>CoPREP</a:t>
                      </a:r>
                      <a:r>
                        <a:rPr lang="en-US" sz="1000" dirty="0">
                          <a:latin typeface="Arial"/>
                          <a:ea typeface="Arial"/>
                          <a:cs typeface="Arial"/>
                          <a:sym typeface="Arial"/>
                        </a:rPr>
                        <a:t> funding</a:t>
                      </a:r>
                      <a:r>
                        <a:rPr lang="en-US" sz="850" dirty="0">
                          <a:latin typeface="Arial"/>
                          <a:ea typeface="Arial"/>
                          <a:cs typeface="Arial"/>
                          <a:sym typeface="Arial"/>
                        </a:rPr>
                        <a:t>.</a:t>
                      </a:r>
                      <a:endParaRPr dirty="0"/>
                    </a:p>
                    <a:p>
                      <a:pPr marL="342900" marR="0" lvl="0" indent="-342900" algn="l" rtl="0">
                        <a:spcBef>
                          <a:spcPts val="600"/>
                        </a:spcBef>
                        <a:spcAft>
                          <a:spcPts val="0"/>
                        </a:spcAft>
                        <a:buClr>
                          <a:schemeClr val="dk1"/>
                        </a:buClr>
                        <a:buSzPts val="1000"/>
                        <a:buFont typeface="Noto Sans Symbols"/>
                        <a:buChar char="•"/>
                      </a:pPr>
                      <a:r>
                        <a:rPr lang="en-US" sz="1000" dirty="0">
                          <a:latin typeface="Arial"/>
                          <a:ea typeface="Arial"/>
                          <a:cs typeface="Arial"/>
                          <a:sym typeface="Arial"/>
                        </a:rPr>
                        <a:t>The major focus of the upcoming WB </a:t>
                      </a:r>
                      <a:r>
                        <a:rPr lang="en-US" sz="1000" dirty="0" err="1">
                          <a:latin typeface="Arial"/>
                          <a:ea typeface="Arial"/>
                          <a:cs typeface="Arial"/>
                          <a:sym typeface="Arial"/>
                        </a:rPr>
                        <a:t>CoPREP</a:t>
                      </a:r>
                      <a:r>
                        <a:rPr lang="en-US" sz="1000" dirty="0">
                          <a:latin typeface="Arial"/>
                          <a:ea typeface="Arial"/>
                          <a:cs typeface="Arial"/>
                          <a:sym typeface="Arial"/>
                        </a:rPr>
                        <a:t> fund should be more on building sustainable legacies that would prepare the States for future epidemics and less on financing operational activities.</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4655" name="Google Shape;4655;p11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Shape 4660"/>
        <p:cNvGrpSpPr/>
        <p:nvPr/>
      </p:nvGrpSpPr>
      <p:grpSpPr>
        <a:xfrm>
          <a:off x="0" y="0"/>
          <a:ext cx="0" cy="0"/>
          <a:chOff x="0" y="0"/>
          <a:chExt cx="0" cy="0"/>
        </a:xfrm>
      </p:grpSpPr>
      <p:sp>
        <p:nvSpPr>
          <p:cNvPr id="4661" name="Google Shape;4661;p11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149</a:t>
            </a:fld>
            <a:endParaRPr sz="500" b="0" i="0" u="none" strike="noStrike" cap="none">
              <a:solidFill>
                <a:srgbClr val="161616"/>
              </a:solidFill>
              <a:latin typeface="Arial"/>
              <a:ea typeface="Arial"/>
              <a:cs typeface="Arial"/>
              <a:sym typeface="Arial"/>
            </a:endParaRPr>
          </a:p>
        </p:txBody>
      </p:sp>
      <p:grpSp>
        <p:nvGrpSpPr>
          <p:cNvPr id="4662" name="Google Shape;4662;p115"/>
          <p:cNvGrpSpPr/>
          <p:nvPr/>
        </p:nvGrpSpPr>
        <p:grpSpPr>
          <a:xfrm>
            <a:off x="0" y="0"/>
            <a:ext cx="7589838" cy="1343607"/>
            <a:chOff x="0" y="0"/>
            <a:chExt cx="7589838" cy="1343607"/>
          </a:xfrm>
        </p:grpSpPr>
        <p:pic>
          <p:nvPicPr>
            <p:cNvPr id="4663" name="Google Shape;4663;p11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664" name="Google Shape;4664;p11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665" name="Google Shape;4665;p11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666" name="Google Shape;4666;p11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667" name="Google Shape;4667;p115"/>
          <p:cNvGrpSpPr/>
          <p:nvPr/>
        </p:nvGrpSpPr>
        <p:grpSpPr>
          <a:xfrm>
            <a:off x="1269075" y="3380795"/>
            <a:ext cx="0" cy="0"/>
            <a:chOff x="1269075" y="3380795"/>
            <a:chExt cx="0" cy="0"/>
          </a:xfrm>
        </p:grpSpPr>
        <p:cxnSp>
          <p:nvCxnSpPr>
            <p:cNvPr id="4668" name="Google Shape;4668;p115"/>
            <p:cNvCxnSpPr/>
            <p:nvPr/>
          </p:nvCxnSpPr>
          <p:spPr>
            <a:xfrm>
              <a:off x="1269075" y="3380795"/>
              <a:ext cx="0" cy="0"/>
            </a:xfrm>
            <a:prstGeom prst="straightConnector1">
              <a:avLst/>
            </a:prstGeom>
            <a:noFill/>
            <a:ln>
              <a:noFill/>
            </a:ln>
          </p:spPr>
        </p:cxnSp>
        <p:cxnSp>
          <p:nvCxnSpPr>
            <p:cNvPr id="4669" name="Google Shape;4669;p115"/>
            <p:cNvCxnSpPr/>
            <p:nvPr/>
          </p:nvCxnSpPr>
          <p:spPr>
            <a:xfrm>
              <a:off x="1269075" y="3380795"/>
              <a:ext cx="0" cy="0"/>
            </a:xfrm>
            <a:prstGeom prst="straightConnector1">
              <a:avLst/>
            </a:prstGeom>
            <a:noFill/>
            <a:ln>
              <a:noFill/>
            </a:ln>
          </p:spPr>
        </p:cxnSp>
      </p:grpSp>
      <p:sp>
        <p:nvSpPr>
          <p:cNvPr id="4670" name="Google Shape;4670;p11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671" name="Google Shape;4671;p115"/>
          <p:cNvGraphicFramePr/>
          <p:nvPr>
            <p:extLst>
              <p:ext uri="{D42A27DB-BD31-4B8C-83A1-F6EECF244321}">
                <p14:modId xmlns:p14="http://schemas.microsoft.com/office/powerpoint/2010/main" val="3879618258"/>
              </p:ext>
            </p:extLst>
          </p:nvPr>
        </p:nvGraphicFramePr>
        <p:xfrm>
          <a:off x="365306" y="1737751"/>
          <a:ext cx="6859225" cy="6892164"/>
        </p:xfrm>
        <a:graphic>
          <a:graphicData uri="http://schemas.openxmlformats.org/drawingml/2006/table">
            <a:tbl>
              <a:tblPr>
                <a:noFill/>
                <a:tableStyleId>{B3EC8D35-0D6E-4B20-94FA-5F872F7BABA5}</a:tableStyleId>
              </a:tblPr>
              <a:tblGrid>
                <a:gridCol w="1168600">
                  <a:extLst>
                    <a:ext uri="{9D8B030D-6E8A-4147-A177-3AD203B41FA5}">
                      <a16:colId xmlns:a16="http://schemas.microsoft.com/office/drawing/2014/main" val="20000"/>
                    </a:ext>
                  </a:extLst>
                </a:gridCol>
                <a:gridCol w="996275">
                  <a:extLst>
                    <a:ext uri="{9D8B030D-6E8A-4147-A177-3AD203B41FA5}">
                      <a16:colId xmlns:a16="http://schemas.microsoft.com/office/drawing/2014/main" val="20001"/>
                    </a:ext>
                  </a:extLst>
                </a:gridCol>
                <a:gridCol w="2073350">
                  <a:extLst>
                    <a:ext uri="{9D8B030D-6E8A-4147-A177-3AD203B41FA5}">
                      <a16:colId xmlns:a16="http://schemas.microsoft.com/office/drawing/2014/main" val="20002"/>
                    </a:ext>
                  </a:extLst>
                </a:gridCol>
                <a:gridCol w="1540100">
                  <a:extLst>
                    <a:ext uri="{9D8B030D-6E8A-4147-A177-3AD203B41FA5}">
                      <a16:colId xmlns:a16="http://schemas.microsoft.com/office/drawing/2014/main" val="20003"/>
                    </a:ext>
                  </a:extLst>
                </a:gridCol>
                <a:gridCol w="1080900">
                  <a:extLst>
                    <a:ext uri="{9D8B030D-6E8A-4147-A177-3AD203B41FA5}">
                      <a16:colId xmlns:a16="http://schemas.microsoft.com/office/drawing/2014/main" val="20004"/>
                    </a:ext>
                  </a:extLst>
                </a:gridCol>
              </a:tblGrid>
              <a:tr h="59175">
                <a:tc gridSpan="5">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Pillar Scorecard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70750">
                <a:tc gridSpan="5">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Ratings of Pillar Achievement in line with identified next steps during midterm review</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59175">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3000"/>
                        </a:spcBef>
                        <a:spcAft>
                          <a:spcPts val="0"/>
                        </a:spcAft>
                        <a:buNone/>
                      </a:pPr>
                      <a:r>
                        <a:rPr lang="en-US" sz="1000" b="1" i="1">
                          <a:solidFill>
                            <a:srgbClr val="FFFFFF"/>
                          </a:solidFill>
                          <a:latin typeface="Arial"/>
                          <a:ea typeface="Arial"/>
                          <a:cs typeface="Arial"/>
                          <a:sym typeface="Arial"/>
                        </a:rPr>
                        <a:t>Pillar/FWG Objectives - Identified Next Steps/Roadmap</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gridSpan="3">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Status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hMerge="1">
                  <a:txBody>
                    <a:bodyPr/>
                    <a:lstStyle/>
                    <a:p>
                      <a:endParaRPr lang="en-US"/>
                    </a:p>
                  </a:txBody>
                  <a:tcPr/>
                </a:tc>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Score (1 = Below 2 = Partially below, 3 = Avg, 4 = Partially meets, 5 = Meets)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2"/>
                  </a:ext>
                </a:extLst>
              </a:tr>
              <a:tr h="325425">
                <a:tc vMerge="1">
                  <a:txBody>
                    <a:bodyPr/>
                    <a:lstStyle/>
                    <a:p>
                      <a:endParaRPr lang="en-US"/>
                    </a:p>
                  </a:txBody>
                  <a:tcPr/>
                </a:tc>
                <a:tc>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Achieved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i="1">
                          <a:solidFill>
                            <a:srgbClr val="FFFFFF"/>
                          </a:solidFill>
                          <a:latin typeface="Arial"/>
                          <a:ea typeface="Arial"/>
                          <a:cs typeface="Arial"/>
                          <a:sym typeface="Arial"/>
                        </a:rPr>
                        <a:t>Implemented Activities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Modified/Dropped Object</a:t>
                      </a:r>
                      <a:endParaRPr sz="850">
                        <a:latin typeface="Arial"/>
                        <a:ea typeface="Arial"/>
                        <a:cs typeface="Arial"/>
                        <a:sym typeface="Arial"/>
                      </a:endParaRPr>
                    </a:p>
                  </a:txBody>
                  <a:tcPr marL="68575" marR="68575" marT="0" marB="0">
                    <a:solidFill>
                      <a:srgbClr val="008751"/>
                    </a:solidFill>
                  </a:tcPr>
                </a:tc>
                <a:tc vMerge="1">
                  <a:txBody>
                    <a:bodyPr/>
                    <a:lstStyle/>
                    <a:p>
                      <a:endParaRPr lang="en-US"/>
                    </a:p>
                  </a:txBody>
                  <a:tcPr/>
                </a:tc>
                <a:extLst>
                  <a:ext uri="{0D108BD9-81ED-4DB2-BD59-A6C34878D82A}">
                    <a16:rowId xmlns:a16="http://schemas.microsoft.com/office/drawing/2014/main" val="10003"/>
                  </a:ext>
                </a:extLst>
              </a:tr>
              <a:tr h="2297775">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Support states in revenue mobilisation and effective utilisation of funds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lnSpc>
                          <a:spcPct val="117000"/>
                        </a:lnSpc>
                        <a:spcBef>
                          <a:spcPts val="0"/>
                        </a:spcBef>
                        <a:spcAft>
                          <a:spcPts val="0"/>
                        </a:spcAft>
                        <a:buNone/>
                      </a:pPr>
                      <a:endParaRPr sz="996">
                        <a:solidFill>
                          <a:schemeClr val="dk1"/>
                        </a:solidFill>
                        <a:latin typeface="Arial"/>
                        <a:ea typeface="Arial"/>
                        <a:cs typeface="Arial"/>
                        <a:sym typeface="Arial"/>
                      </a:endParaRPr>
                    </a:p>
                    <a:p>
                      <a:pPr marL="0" marR="0" lvl="0" indent="0" algn="ctr" rtl="0">
                        <a:lnSpc>
                          <a:spcPct val="117000"/>
                        </a:lnSpc>
                        <a:spcBef>
                          <a:spcPts val="400"/>
                        </a:spcBef>
                        <a:spcAft>
                          <a:spcPts val="0"/>
                        </a:spcAft>
                        <a:buNone/>
                      </a:pPr>
                      <a:endParaRPr sz="996">
                        <a:solidFill>
                          <a:schemeClr val="dk1"/>
                        </a:solidFill>
                        <a:latin typeface="Arial"/>
                        <a:ea typeface="Arial"/>
                        <a:cs typeface="Arial"/>
                        <a:sym typeface="Arial"/>
                      </a:endParaRPr>
                    </a:p>
                    <a:p>
                      <a:pPr marL="0" marR="0" lvl="0" indent="0" algn="ctr" rtl="0">
                        <a:lnSpc>
                          <a:spcPct val="117000"/>
                        </a:lnSpc>
                        <a:spcBef>
                          <a:spcPts val="400"/>
                        </a:spcBef>
                        <a:spcAft>
                          <a:spcPts val="0"/>
                        </a:spcAft>
                        <a:buNone/>
                      </a:pPr>
                      <a:r>
                        <a:rPr lang="en-US" sz="996">
                          <a:solidFill>
                            <a:schemeClr val="dk1"/>
                          </a:solidFill>
                          <a:latin typeface="Arial"/>
                          <a:ea typeface="Arial"/>
                          <a:cs typeface="Arial"/>
                          <a:sym typeface="Arial"/>
                        </a:rPr>
                        <a:t>All 36 States accessed the FGN funding</a:t>
                      </a:r>
                      <a:endParaRPr sz="1000" b="1">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Supported States in finalising their Incident Action Plan and other requirements for accessing World Bank REDISSE fund</a:t>
                      </a:r>
                      <a:endParaRPr sz="85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Provided guidelines for accessing and utilising the FGN fund </a:t>
                      </a:r>
                      <a:endParaRPr sz="85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Engaged HERFON to track the utilisation of the FGN funds disbursed to States</a:t>
                      </a:r>
                      <a:endParaRPr sz="85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Regularly followed up with Governors and Senior Government officials to address any identified gaps</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endParaRPr sz="1000">
                        <a:latin typeface="Arial"/>
                        <a:ea typeface="Arial"/>
                        <a:cs typeface="Arial"/>
                        <a:sym typeface="Arial"/>
                      </a:endParaRPr>
                    </a:p>
                    <a:p>
                      <a:pPr marL="0" marR="0" lvl="0" indent="0" algn="ctr" rtl="0">
                        <a:spcBef>
                          <a:spcPts val="600"/>
                        </a:spcBef>
                        <a:spcAft>
                          <a:spcPts val="0"/>
                        </a:spcAft>
                        <a:buNone/>
                      </a:pPr>
                      <a:endParaRPr sz="1000">
                        <a:latin typeface="Arial"/>
                        <a:ea typeface="Arial"/>
                        <a:cs typeface="Arial"/>
                        <a:sym typeface="Arial"/>
                      </a:endParaRPr>
                    </a:p>
                    <a:p>
                      <a:pPr marL="0" marR="0" lvl="0" indent="0" algn="ctr" rtl="0">
                        <a:spcBef>
                          <a:spcPts val="600"/>
                        </a:spcBef>
                        <a:spcAft>
                          <a:spcPts val="0"/>
                        </a:spcAft>
                        <a:buNone/>
                      </a:pPr>
                      <a:endParaRPr sz="100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NA</a:t>
                      </a:r>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endParaRPr sz="1000" b="1">
                        <a:latin typeface="Arial"/>
                        <a:ea typeface="Arial"/>
                        <a:cs typeface="Arial"/>
                        <a:sym typeface="Arial"/>
                      </a:endParaRPr>
                    </a:p>
                    <a:p>
                      <a:pPr marL="0" marR="0" lvl="0" indent="0" algn="ctr" rtl="0">
                        <a:spcBef>
                          <a:spcPts val="600"/>
                        </a:spcBef>
                        <a:spcAft>
                          <a:spcPts val="0"/>
                        </a:spcAft>
                        <a:buNone/>
                      </a:pPr>
                      <a:endParaRPr sz="1000" b="1">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5</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2297775">
                <a:tc>
                  <a:txBody>
                    <a:bodyPr/>
                    <a:lstStyle/>
                    <a:p>
                      <a:pPr marL="0" marR="0" lvl="0" indent="0" algn="l" rtl="0">
                        <a:spcBef>
                          <a:spcPts val="0"/>
                        </a:spcBef>
                        <a:spcAft>
                          <a:spcPts val="0"/>
                        </a:spcAft>
                        <a:buNone/>
                      </a:pPr>
                      <a:r>
                        <a:rPr lang="en-US" sz="1000">
                          <a:latin typeface="Arial"/>
                          <a:ea typeface="Arial"/>
                          <a:cs typeface="Arial"/>
                          <a:sym typeface="Arial"/>
                        </a:rPr>
                        <a:t>Facilitate a more proactive and coordinated engagement with the States’ Task Force on COVID-19 (to facilitate state ownership and sustainability of response)</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lnSpc>
                          <a:spcPct val="117000"/>
                        </a:lnSpc>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ctr" rtl="0">
                        <a:spcBef>
                          <a:spcPts val="800"/>
                        </a:spcBef>
                        <a:spcAft>
                          <a:spcPts val="0"/>
                        </a:spcAft>
                        <a:buNone/>
                      </a:pPr>
                      <a:r>
                        <a:rPr lang="en-US" sz="1000">
                          <a:latin typeface="Arial"/>
                          <a:ea typeface="Arial"/>
                          <a:cs typeface="Arial"/>
                          <a:sym typeface="Arial"/>
                        </a:rPr>
                        <a:t>100%</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Regularly presented COVID-19 updates at NGF and NEC meetings</a:t>
                      </a:r>
                      <a:endParaRPr sz="85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Created a NEC subcommittee on COVID-19</a:t>
                      </a:r>
                      <a:endParaRPr sz="85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Facilitated meetings between Honorable Commissioners of Health and the PTF</a:t>
                      </a:r>
                      <a:endParaRPr sz="850" dirty="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dirty="0">
                          <a:solidFill>
                            <a:srgbClr val="000000"/>
                          </a:solidFill>
                          <a:latin typeface="Arial"/>
                          <a:ea typeface="Arial"/>
                          <a:cs typeface="Arial"/>
                          <a:sym typeface="Arial"/>
                        </a:rPr>
                        <a:t>Created a platform for Honorable commissioners of Information to share real time information and updates</a:t>
                      </a:r>
                      <a:r>
                        <a:rPr lang="en-US" sz="1000" dirty="0">
                          <a:latin typeface="Arial"/>
                          <a:ea typeface="Arial"/>
                          <a:cs typeface="Arial"/>
                          <a:sym typeface="Arial"/>
                        </a:rPr>
                        <a:t> </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endParaRPr sz="1000">
                        <a:latin typeface="Arial"/>
                        <a:ea typeface="Arial"/>
                        <a:cs typeface="Arial"/>
                        <a:sym typeface="Arial"/>
                      </a:endParaRPr>
                    </a:p>
                    <a:p>
                      <a:pPr marL="0" marR="0" lvl="0" indent="0" algn="ctr" rtl="0">
                        <a:spcBef>
                          <a:spcPts val="600"/>
                        </a:spcBef>
                        <a:spcAft>
                          <a:spcPts val="0"/>
                        </a:spcAft>
                        <a:buNone/>
                      </a:pPr>
                      <a:endParaRPr sz="1000">
                        <a:latin typeface="Arial"/>
                        <a:ea typeface="Arial"/>
                        <a:cs typeface="Arial"/>
                        <a:sym typeface="Arial"/>
                      </a:endParaRPr>
                    </a:p>
                    <a:p>
                      <a:pPr marL="0" marR="0" lvl="0" indent="0" algn="ctr" rtl="0">
                        <a:spcBef>
                          <a:spcPts val="600"/>
                        </a:spcBef>
                        <a:spcAft>
                          <a:spcPts val="0"/>
                        </a:spcAft>
                        <a:buNone/>
                      </a:pPr>
                      <a:endParaRPr sz="1000">
                        <a:latin typeface="Arial"/>
                        <a:ea typeface="Arial"/>
                        <a:cs typeface="Arial"/>
                        <a:sym typeface="Arial"/>
                      </a:endParaRPr>
                    </a:p>
                    <a:p>
                      <a:pPr marL="0" marR="0" lvl="0" indent="0" algn="ctr" rtl="0">
                        <a:spcBef>
                          <a:spcPts val="600"/>
                        </a:spcBef>
                        <a:spcAft>
                          <a:spcPts val="0"/>
                        </a:spcAft>
                        <a:buNone/>
                      </a:pPr>
                      <a:r>
                        <a:rPr lang="en-US" sz="1000">
                          <a:latin typeface="Arial"/>
                          <a:ea typeface="Arial"/>
                          <a:cs typeface="Arial"/>
                          <a:sym typeface="Arial"/>
                        </a:rPr>
                        <a:t>NA</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tcPr>
                </a:tc>
                <a:tc>
                  <a:txBody>
                    <a:bodyPr/>
                    <a:lstStyle/>
                    <a:p>
                      <a:pPr marL="0" marR="0" lvl="0" indent="0" algn="ctr" rtl="0">
                        <a:spcBef>
                          <a:spcPts val="0"/>
                        </a:spcBef>
                        <a:spcAft>
                          <a:spcPts val="0"/>
                        </a:spcAft>
                        <a:buNone/>
                      </a:pPr>
                      <a:r>
                        <a:rPr lang="en-US" sz="1000" b="1" dirty="0">
                          <a:latin typeface="Arial"/>
                          <a:ea typeface="Arial"/>
                          <a:cs typeface="Arial"/>
                          <a:sym typeface="Arial"/>
                        </a:rPr>
                        <a:t> </a:t>
                      </a:r>
                      <a:endParaRPr sz="850" dirty="0">
                        <a:latin typeface="Arial"/>
                        <a:ea typeface="Arial"/>
                        <a:cs typeface="Arial"/>
                        <a:sym typeface="Arial"/>
                      </a:endParaRPr>
                    </a:p>
                    <a:p>
                      <a:pPr marL="0" marR="0" lvl="0" indent="0" algn="ctr" rtl="0">
                        <a:spcBef>
                          <a:spcPts val="600"/>
                        </a:spcBef>
                        <a:spcAft>
                          <a:spcPts val="0"/>
                        </a:spcAft>
                        <a:buNone/>
                      </a:pPr>
                      <a:endParaRPr sz="1000" b="1" dirty="0">
                        <a:latin typeface="Arial"/>
                        <a:ea typeface="Arial"/>
                        <a:cs typeface="Arial"/>
                        <a:sym typeface="Arial"/>
                      </a:endParaRPr>
                    </a:p>
                    <a:p>
                      <a:pPr marL="0" marR="0" lvl="0" indent="0" algn="ctr" rtl="0">
                        <a:spcBef>
                          <a:spcPts val="600"/>
                        </a:spcBef>
                        <a:spcAft>
                          <a:spcPts val="0"/>
                        </a:spcAft>
                        <a:buNone/>
                      </a:pPr>
                      <a:endParaRPr sz="1000" b="1" dirty="0">
                        <a:latin typeface="Arial"/>
                        <a:ea typeface="Arial"/>
                        <a:cs typeface="Arial"/>
                        <a:sym typeface="Arial"/>
                      </a:endParaRPr>
                    </a:p>
                    <a:p>
                      <a:pPr marL="0" marR="0" lvl="0" indent="0" algn="ctr" rtl="0">
                        <a:spcBef>
                          <a:spcPts val="600"/>
                        </a:spcBef>
                        <a:spcAft>
                          <a:spcPts val="0"/>
                        </a:spcAft>
                        <a:buNone/>
                      </a:pPr>
                      <a:r>
                        <a:rPr lang="en-US" sz="1000" b="1" dirty="0">
                          <a:latin typeface="Arial"/>
                          <a:ea typeface="Arial"/>
                          <a:cs typeface="Arial"/>
                          <a:sym typeface="Arial"/>
                        </a:rPr>
                        <a:t>5</a:t>
                      </a:r>
                      <a:endParaRPr sz="850"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4672" name="Google Shape;4672;p11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Shape 4677"/>
        <p:cNvGrpSpPr/>
        <p:nvPr/>
      </p:nvGrpSpPr>
      <p:grpSpPr>
        <a:xfrm>
          <a:off x="0" y="0"/>
          <a:ext cx="0" cy="0"/>
          <a:chOff x="0" y="0"/>
          <a:chExt cx="0" cy="0"/>
        </a:xfrm>
      </p:grpSpPr>
      <p:sp>
        <p:nvSpPr>
          <p:cNvPr id="4678" name="Google Shape;4678;p11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150</a:t>
            </a:fld>
            <a:endParaRPr sz="500" b="0" i="0" u="none" strike="noStrike" cap="none">
              <a:solidFill>
                <a:srgbClr val="161616"/>
              </a:solidFill>
              <a:latin typeface="Arial"/>
              <a:ea typeface="Arial"/>
              <a:cs typeface="Arial"/>
              <a:sym typeface="Arial"/>
            </a:endParaRPr>
          </a:p>
        </p:txBody>
      </p:sp>
      <p:grpSp>
        <p:nvGrpSpPr>
          <p:cNvPr id="4679" name="Google Shape;4679;p116"/>
          <p:cNvGrpSpPr/>
          <p:nvPr/>
        </p:nvGrpSpPr>
        <p:grpSpPr>
          <a:xfrm>
            <a:off x="0" y="0"/>
            <a:ext cx="7589838" cy="1343607"/>
            <a:chOff x="0" y="0"/>
            <a:chExt cx="7589838" cy="1343607"/>
          </a:xfrm>
        </p:grpSpPr>
        <p:pic>
          <p:nvPicPr>
            <p:cNvPr id="4680" name="Google Shape;4680;p11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4681" name="Google Shape;4681;p11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4682" name="Google Shape;4682;p11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4683" name="Google Shape;4683;p11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4684" name="Google Shape;4684;p116"/>
          <p:cNvGrpSpPr/>
          <p:nvPr/>
        </p:nvGrpSpPr>
        <p:grpSpPr>
          <a:xfrm>
            <a:off x="1269075" y="3380795"/>
            <a:ext cx="0" cy="0"/>
            <a:chOff x="1269075" y="3380795"/>
            <a:chExt cx="0" cy="0"/>
          </a:xfrm>
        </p:grpSpPr>
        <p:cxnSp>
          <p:nvCxnSpPr>
            <p:cNvPr id="4685" name="Google Shape;4685;p116"/>
            <p:cNvCxnSpPr/>
            <p:nvPr/>
          </p:nvCxnSpPr>
          <p:spPr>
            <a:xfrm>
              <a:off x="1269075" y="3380795"/>
              <a:ext cx="0" cy="0"/>
            </a:xfrm>
            <a:prstGeom prst="straightConnector1">
              <a:avLst/>
            </a:prstGeom>
            <a:noFill/>
            <a:ln>
              <a:noFill/>
            </a:ln>
          </p:spPr>
        </p:cxnSp>
        <p:cxnSp>
          <p:nvCxnSpPr>
            <p:cNvPr id="4686" name="Google Shape;4686;p116"/>
            <p:cNvCxnSpPr/>
            <p:nvPr/>
          </p:nvCxnSpPr>
          <p:spPr>
            <a:xfrm>
              <a:off x="1269075" y="3380795"/>
              <a:ext cx="0" cy="0"/>
            </a:xfrm>
            <a:prstGeom prst="straightConnector1">
              <a:avLst/>
            </a:prstGeom>
            <a:noFill/>
            <a:ln>
              <a:noFill/>
            </a:ln>
          </p:spPr>
        </p:cxnSp>
      </p:grpSp>
      <p:sp>
        <p:nvSpPr>
          <p:cNvPr id="4687" name="Google Shape;4687;p11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4688" name="Google Shape;4688;p116"/>
          <p:cNvGraphicFramePr/>
          <p:nvPr/>
        </p:nvGraphicFramePr>
        <p:xfrm>
          <a:off x="312508" y="1462824"/>
          <a:ext cx="6859225" cy="7782020"/>
        </p:xfrm>
        <a:graphic>
          <a:graphicData uri="http://schemas.openxmlformats.org/drawingml/2006/table">
            <a:tbl>
              <a:tblPr>
                <a:noFill/>
                <a:tableStyleId>{B3EC8D35-0D6E-4B20-94FA-5F872F7BABA5}</a:tableStyleId>
              </a:tblPr>
              <a:tblGrid>
                <a:gridCol w="998175">
                  <a:extLst>
                    <a:ext uri="{9D8B030D-6E8A-4147-A177-3AD203B41FA5}">
                      <a16:colId xmlns:a16="http://schemas.microsoft.com/office/drawing/2014/main" val="20000"/>
                    </a:ext>
                  </a:extLst>
                </a:gridCol>
                <a:gridCol w="861575">
                  <a:extLst>
                    <a:ext uri="{9D8B030D-6E8A-4147-A177-3AD203B41FA5}">
                      <a16:colId xmlns:a16="http://schemas.microsoft.com/office/drawing/2014/main" val="20001"/>
                    </a:ext>
                  </a:extLst>
                </a:gridCol>
                <a:gridCol w="2340300">
                  <a:extLst>
                    <a:ext uri="{9D8B030D-6E8A-4147-A177-3AD203B41FA5}">
                      <a16:colId xmlns:a16="http://schemas.microsoft.com/office/drawing/2014/main" val="20002"/>
                    </a:ext>
                  </a:extLst>
                </a:gridCol>
                <a:gridCol w="2659175">
                  <a:extLst>
                    <a:ext uri="{9D8B030D-6E8A-4147-A177-3AD203B41FA5}">
                      <a16:colId xmlns:a16="http://schemas.microsoft.com/office/drawing/2014/main" val="20003"/>
                    </a:ext>
                  </a:extLst>
                </a:gridCol>
              </a:tblGrid>
              <a:tr h="1207800">
                <a:tc>
                  <a:txBody>
                    <a:bodyPr/>
                    <a:lstStyle/>
                    <a:p>
                      <a:pPr marL="0" marR="0" lvl="0" indent="0" algn="l" rtl="0">
                        <a:spcBef>
                          <a:spcPts val="0"/>
                        </a:spcBef>
                        <a:spcAft>
                          <a:spcPts val="0"/>
                        </a:spcAft>
                        <a:buNone/>
                      </a:pPr>
                      <a:endParaRPr sz="1000">
                        <a:latin typeface="Arial"/>
                        <a:ea typeface="Arial"/>
                        <a:cs typeface="Arial"/>
                        <a:sym typeface="Arial"/>
                      </a:endParaRPr>
                    </a:p>
                  </a:txBody>
                  <a:tcPr marL="8850" marR="88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lnSpc>
                          <a:spcPct val="117000"/>
                        </a:lnSpc>
                        <a:spcBef>
                          <a:spcPts val="0"/>
                        </a:spcBef>
                        <a:spcAft>
                          <a:spcPts val="0"/>
                        </a:spcAft>
                        <a:buNone/>
                      </a:pPr>
                      <a:endParaRPr sz="1000">
                        <a:latin typeface="Arial"/>
                        <a:ea typeface="Arial"/>
                        <a:cs typeface="Arial"/>
                        <a:sym typeface="Arial"/>
                      </a:endParaRPr>
                    </a:p>
                  </a:txBody>
                  <a:tcPr marL="8850" marR="88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Reviewed current ILI data and syndromic surveillance situation reports for ILI/SARI from sentinel sites</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Intensified institutional surveillance e.g. schools, NYSC, prisons</a:t>
                      </a:r>
                      <a:endParaRPr sz="1000">
                        <a:latin typeface="Arial"/>
                        <a:ea typeface="Arial"/>
                        <a:cs typeface="Arial"/>
                        <a:sym typeface="Arial"/>
                      </a:endParaRPr>
                    </a:p>
                  </a:txBody>
                  <a:tcPr marL="8850" marR="88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txBody>
                  <a:tcPr marL="8850" marR="88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562650">
                <a:tc>
                  <a:txBody>
                    <a:bodyPr/>
                    <a:lstStyle/>
                    <a:p>
                      <a:pPr marL="0" marR="0" lvl="0" indent="0" algn="l" rtl="0">
                        <a:spcBef>
                          <a:spcPts val="0"/>
                        </a:spcBef>
                        <a:spcAft>
                          <a:spcPts val="0"/>
                        </a:spcAft>
                        <a:buNone/>
                      </a:pPr>
                      <a:r>
                        <a:rPr lang="en-US" sz="1000">
                          <a:latin typeface="Arial"/>
                          <a:ea typeface="Arial"/>
                          <a:cs typeface="Arial"/>
                          <a:sym typeface="Arial"/>
                        </a:rPr>
                        <a:t>Improve contact tracing after identification of a confirmed case</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90%</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Reviewed the SOP/guidelines for Contact tracing</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Provided logistics for contact tracing (people, equipment, PPEs, telephones)</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Worked with different partners to deploy additional human resource for contact tracing and active case finding including ACDC, ICRC and UNAIDs</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4</a:t>
                      </a:r>
                      <a:endParaRPr sz="1000">
                        <a:latin typeface="Arial"/>
                        <a:ea typeface="Arial"/>
                        <a:cs typeface="Arial"/>
                        <a:sym typeface="Arial"/>
                      </a:endParaRPr>
                    </a:p>
                  </a:txBody>
                  <a:tcPr marL="8850" marR="88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1186400">
                <a:tc>
                  <a:txBody>
                    <a:bodyPr/>
                    <a:lstStyle/>
                    <a:p>
                      <a:pPr marL="0" marR="0" lvl="0" indent="0" algn="l" rtl="0">
                        <a:spcBef>
                          <a:spcPts val="0"/>
                        </a:spcBef>
                        <a:spcAft>
                          <a:spcPts val="0"/>
                        </a:spcAft>
                        <a:buNone/>
                      </a:pPr>
                      <a:r>
                        <a:rPr lang="en-US" sz="1000">
                          <a:latin typeface="Arial"/>
                          <a:ea typeface="Arial"/>
                          <a:cs typeface="Arial"/>
                          <a:sym typeface="Arial"/>
                        </a:rPr>
                        <a:t>Data Management</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85%</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342900" marR="0" lvl="0" indent="-342900" algn="l" rtl="0">
                        <a:lnSpc>
                          <a:spcPct val="117000"/>
                        </a:lnSpc>
                        <a:spcBef>
                          <a:spcPts val="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Deployed trained personnel to all states (Surveillance officers -SSOs) and Laboratories (data clerks) to support data management improving data quality</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Completed SORMAS roll out to all states </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Developed SORMAS wireframes and COVID-19 specific dashboard to improve data use for Response decisions </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Implemented data quality improvement plan across States starting with harmonisation of lab. data and digitisation of lab result</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Built capacity and facilitated adoption of SORMAS</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Institutionalized SORMAS data at sub-national level</a:t>
                      </a:r>
                      <a:endParaRPr sz="1000">
                        <a:latin typeface="Arial"/>
                        <a:ea typeface="Arial"/>
                        <a:cs typeface="Arial"/>
                        <a:sym typeface="Arial"/>
                      </a:endParaRPr>
                    </a:p>
                    <a:p>
                      <a:pPr marL="342900" marR="0" lvl="0" indent="-342900" algn="l" rtl="0">
                        <a:lnSpc>
                          <a:spcPct val="117000"/>
                        </a:lnSpc>
                        <a:spcBef>
                          <a:spcPts val="400"/>
                        </a:spcBef>
                        <a:spcAft>
                          <a:spcPts val="0"/>
                        </a:spcAft>
                        <a:buClr>
                          <a:srgbClr val="000000"/>
                        </a:buClr>
                        <a:buSzPts val="1000"/>
                        <a:buFont typeface="Noto Sans Symbols"/>
                        <a:buChar char="✔"/>
                      </a:pPr>
                      <a:r>
                        <a:rPr lang="en-US" sz="1000">
                          <a:solidFill>
                            <a:srgbClr val="000000"/>
                          </a:solidFill>
                          <a:latin typeface="Arial"/>
                          <a:ea typeface="Arial"/>
                          <a:cs typeface="Arial"/>
                          <a:sym typeface="Arial"/>
                        </a:rPr>
                        <a:t>Conducted routine data validation at state and LGA levels</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4</a:t>
                      </a:r>
                      <a:endParaRPr sz="1000">
                        <a:latin typeface="Arial"/>
                        <a:ea typeface="Arial"/>
                        <a:cs typeface="Arial"/>
                        <a:sym typeface="Arial"/>
                      </a:endParaRPr>
                    </a:p>
                  </a:txBody>
                  <a:tcPr marL="8850" marR="885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27000">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Modified/Dropped Objectives</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66925">
                <a:tc gridSpan="4">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a:latin typeface="Arial"/>
                          <a:ea typeface="Arial"/>
                          <a:cs typeface="Arial"/>
                          <a:sym typeface="Arial"/>
                        </a:rPr>
                        <a:t>Conduct routine sample collection outreaches in communities, markets and other public locations - This activity was dropped</a:t>
                      </a:r>
                      <a:endParaRPr sz="1000">
                        <a:latin typeface="Arial"/>
                        <a:ea typeface="Arial"/>
                        <a:cs typeface="Arial"/>
                        <a:sym typeface="Arial"/>
                      </a:endParaRPr>
                    </a:p>
                  </a:txBody>
                  <a:tcPr marL="8850" marR="8850"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bl>
          </a:graphicData>
        </a:graphic>
      </p:graphicFrame>
      <p:sp>
        <p:nvSpPr>
          <p:cNvPr id="4689" name="Google Shape;4689;p11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Shape 5000"/>
        <p:cNvGrpSpPr/>
        <p:nvPr/>
      </p:nvGrpSpPr>
      <p:grpSpPr>
        <a:xfrm>
          <a:off x="0" y="0"/>
          <a:ext cx="0" cy="0"/>
          <a:chOff x="0" y="0"/>
          <a:chExt cx="0" cy="0"/>
        </a:xfrm>
      </p:grpSpPr>
      <p:sp>
        <p:nvSpPr>
          <p:cNvPr id="5001" name="Google Shape;5001;p13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151</a:t>
            </a:fld>
            <a:endParaRPr sz="500" b="0" i="0" u="none" strike="noStrike" cap="none">
              <a:solidFill>
                <a:srgbClr val="161616"/>
              </a:solidFill>
              <a:latin typeface="Arial"/>
              <a:ea typeface="Arial"/>
              <a:cs typeface="Arial"/>
              <a:sym typeface="Arial"/>
            </a:endParaRPr>
          </a:p>
        </p:txBody>
      </p:sp>
      <p:grpSp>
        <p:nvGrpSpPr>
          <p:cNvPr id="5002" name="Google Shape;5002;p135"/>
          <p:cNvGrpSpPr/>
          <p:nvPr/>
        </p:nvGrpSpPr>
        <p:grpSpPr>
          <a:xfrm>
            <a:off x="0" y="0"/>
            <a:ext cx="7589838" cy="1343607"/>
            <a:chOff x="0" y="0"/>
            <a:chExt cx="7589838" cy="1343607"/>
          </a:xfrm>
        </p:grpSpPr>
        <p:pic>
          <p:nvPicPr>
            <p:cNvPr id="5003" name="Google Shape;5003;p13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004" name="Google Shape;5004;p13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005" name="Google Shape;5005;p13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006" name="Google Shape;5006;p13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007" name="Google Shape;5007;p135"/>
          <p:cNvGrpSpPr/>
          <p:nvPr/>
        </p:nvGrpSpPr>
        <p:grpSpPr>
          <a:xfrm>
            <a:off x="1269075" y="3380795"/>
            <a:ext cx="0" cy="0"/>
            <a:chOff x="1269075" y="3380795"/>
            <a:chExt cx="0" cy="0"/>
          </a:xfrm>
        </p:grpSpPr>
        <p:cxnSp>
          <p:nvCxnSpPr>
            <p:cNvPr id="5008" name="Google Shape;5008;p135"/>
            <p:cNvCxnSpPr/>
            <p:nvPr/>
          </p:nvCxnSpPr>
          <p:spPr>
            <a:xfrm>
              <a:off x="1269075" y="3380795"/>
              <a:ext cx="0" cy="0"/>
            </a:xfrm>
            <a:prstGeom prst="straightConnector1">
              <a:avLst/>
            </a:prstGeom>
            <a:noFill/>
            <a:ln>
              <a:noFill/>
            </a:ln>
          </p:spPr>
        </p:cxnSp>
        <p:cxnSp>
          <p:nvCxnSpPr>
            <p:cNvPr id="5009" name="Google Shape;5009;p135"/>
            <p:cNvCxnSpPr/>
            <p:nvPr/>
          </p:nvCxnSpPr>
          <p:spPr>
            <a:xfrm>
              <a:off x="1269075" y="3380795"/>
              <a:ext cx="0" cy="0"/>
            </a:xfrm>
            <a:prstGeom prst="straightConnector1">
              <a:avLst/>
            </a:prstGeom>
            <a:noFill/>
            <a:ln>
              <a:noFill/>
            </a:ln>
          </p:spPr>
        </p:cxnSp>
      </p:grpSp>
      <p:sp>
        <p:nvSpPr>
          <p:cNvPr id="5010" name="Google Shape;5010;p13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011" name="Google Shape;5011;p135"/>
          <p:cNvGraphicFramePr/>
          <p:nvPr>
            <p:extLst>
              <p:ext uri="{D42A27DB-BD31-4B8C-83A1-F6EECF244321}">
                <p14:modId xmlns:p14="http://schemas.microsoft.com/office/powerpoint/2010/main" val="857989874"/>
              </p:ext>
            </p:extLst>
          </p:nvPr>
        </p:nvGraphicFramePr>
        <p:xfrm>
          <a:off x="312508" y="1462823"/>
          <a:ext cx="6859225" cy="8030390"/>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RESEARCH</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2276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Lead: Dr. Geoffrey Okatubo</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Overview:</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979975">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The Pillar was established to generate and disseminate scientific evidences to guide COVID-19 response in Nigeria.</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 </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Consequently, the pillar was made responsible for conducting scientific, clinical, anthropologic and socio-economic research to provide evidence base insight to guide decision making for COVID-19 planning and Response in Nigeria.</a:t>
                      </a:r>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The pillar consisted of 16 members drawn from National research institutions, international development partners and representatives across the 6 geopolitical zones.Response measures were implemented in line with national and international guidelines and regulatory standards. </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72400">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Objectives:</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4"/>
                  </a:ext>
                </a:extLst>
              </a:tr>
              <a:tr h="508750">
                <a:tc>
                  <a:txBody>
                    <a:bodyPr/>
                    <a:lstStyle/>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coordinate all research activities related to COVID-19 in Nigeria.</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provide regular updates to the National COVID-19 Research Consortium (NCRC) on research progress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define the agenda for COVID-19 research in Nigeria</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prepare specific guidelines for accessing research funds by individuals and institutions </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evaluate research proposals and Commission specific research by institutions and monitor implementation</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ensure compliance to ethical standards in the design and implementation of research activities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disseminate research findings</a:t>
                      </a: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Approach to Response:</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6"/>
                  </a:ext>
                </a:extLst>
              </a:tr>
              <a:tr h="2230375">
                <a:tc>
                  <a:txBody>
                    <a:bodyPr/>
                    <a:lstStyle/>
                    <a:p>
                      <a:pPr marL="0" marR="0" lvl="0" indent="0" algn="l" rtl="0">
                        <a:spcBef>
                          <a:spcPts val="0"/>
                        </a:spcBef>
                        <a:spcAft>
                          <a:spcPts val="0"/>
                        </a:spcAft>
                        <a:buNone/>
                      </a:pPr>
                      <a:r>
                        <a:rPr lang="en-US" sz="996" dirty="0">
                          <a:solidFill>
                            <a:schemeClr val="dk1"/>
                          </a:solidFill>
                          <a:latin typeface="Arial"/>
                          <a:ea typeface="Arial"/>
                          <a:cs typeface="Arial"/>
                          <a:sym typeface="Arial"/>
                        </a:rPr>
                        <a:t>In responding to the pandemic, the Pillar adopted the approach highlighted below:</a:t>
                      </a:r>
                      <a:endParaRPr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 </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Weekly online meetings were organized to deliberate on action plans required to fulfil its mandate </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COVID-19 related researches were collated across the country through collaboration with the National Health Research Ethics Committee (NHREC), the various State Health Research Ethics Committee (SHREC) and Representatives of the 6 geo-political zones</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Request for Proposals on COVID-19 related researches was released for evaluation and selection of proposals. Also, a score sheet was adapted from the NCRC for evaluating proposals received.</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Pillar collaborated with the Incident staff of the PTF in addition to the Surveillance and Laboratory pillar for the execution of the selected research project proposal</a:t>
                      </a:r>
                      <a:endParaRPr dirty="0"/>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 sub-team was established to develop the protocols for the selected research study and to train other members of the group on carrying out supervision of the research project.</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research pillar members played supervisory roles for the research, and </a:t>
                      </a:r>
                      <a:r>
                        <a:rPr lang="en-US" sz="996" dirty="0" err="1">
                          <a:solidFill>
                            <a:schemeClr val="dk1"/>
                          </a:solidFill>
                          <a:latin typeface="Arial"/>
                          <a:ea typeface="Arial"/>
                          <a:cs typeface="Arial"/>
                          <a:sym typeface="Arial"/>
                        </a:rPr>
                        <a:t>organised</a:t>
                      </a:r>
                      <a:r>
                        <a:rPr lang="en-US" sz="996" dirty="0">
                          <a:solidFill>
                            <a:schemeClr val="dk1"/>
                          </a:solidFill>
                          <a:latin typeface="Arial"/>
                          <a:ea typeface="Arial"/>
                          <a:cs typeface="Arial"/>
                          <a:sym typeface="Arial"/>
                        </a:rPr>
                        <a:t> state and local government level training for the State Epidemiologists, Directors of Public Health, Disease Surveillance Notification Officers, etc.</a:t>
                      </a:r>
                      <a:endParaRPr sz="996" dirty="0">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r h="192500">
                <a:tc>
                  <a:txBody>
                    <a:bodyPr/>
                    <a:lstStyle/>
                    <a:p>
                      <a:pPr marL="0" marR="0" lvl="0" indent="0" algn="l" rtl="0">
                        <a:lnSpc>
                          <a:spcPct val="117000"/>
                        </a:lnSpc>
                        <a:spcBef>
                          <a:spcPts val="0"/>
                        </a:spcBef>
                        <a:spcAft>
                          <a:spcPts val="0"/>
                        </a:spcAft>
                        <a:buNone/>
                      </a:pPr>
                      <a:r>
                        <a:rPr lang="en-US" sz="1000" b="1">
                          <a:solidFill>
                            <a:srgbClr val="FFFFFF"/>
                          </a:solidFill>
                          <a:latin typeface="Arial"/>
                          <a:ea typeface="Arial"/>
                          <a:cs typeface="Arial"/>
                          <a:sym typeface="Arial"/>
                        </a:rPr>
                        <a:t>Pillar Support Agencies </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8"/>
                  </a:ext>
                </a:extLst>
              </a:tr>
              <a:tr h="1700475">
                <a:tc>
                  <a:txBody>
                    <a:bodyPr/>
                    <a:lstStyle/>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Federal Ministry of Health</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National Agency for Food and Drug Administration and Control (NAFDAC)</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National Institute of Medical Research (NIMR)</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National Institute of Pharmaceutical Research and Development (NIPRD)	</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United States Center for Disease Control (US CDC)</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Center for Infectious Disease Research (CIDR)</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Nigeria Center for Disease Control (NCDC)</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National Bureau of Statistics (NBS)</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World Health Organization (WHO)</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National Health Research Ethics Committee (NHREC)</a:t>
                      </a:r>
                      <a:endParaRPr sz="996" dirty="0">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9"/>
                  </a:ext>
                </a:extLst>
              </a:tr>
            </a:tbl>
          </a:graphicData>
        </a:graphic>
      </p:graphicFrame>
      <p:sp>
        <p:nvSpPr>
          <p:cNvPr id="5012" name="Google Shape;5012;p13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Shape 5017"/>
        <p:cNvGrpSpPr/>
        <p:nvPr/>
      </p:nvGrpSpPr>
      <p:grpSpPr>
        <a:xfrm>
          <a:off x="0" y="0"/>
          <a:ext cx="0" cy="0"/>
          <a:chOff x="0" y="0"/>
          <a:chExt cx="0" cy="0"/>
        </a:xfrm>
      </p:grpSpPr>
      <p:sp>
        <p:nvSpPr>
          <p:cNvPr id="5018" name="Google Shape;5018;p13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152</a:t>
            </a:fld>
            <a:endParaRPr sz="500" b="0" i="0" u="none" strike="noStrike" cap="none">
              <a:solidFill>
                <a:srgbClr val="161616"/>
              </a:solidFill>
              <a:latin typeface="Arial"/>
              <a:ea typeface="Arial"/>
              <a:cs typeface="Arial"/>
              <a:sym typeface="Arial"/>
            </a:endParaRPr>
          </a:p>
        </p:txBody>
      </p:sp>
      <p:grpSp>
        <p:nvGrpSpPr>
          <p:cNvPr id="5019" name="Google Shape;5019;p136"/>
          <p:cNvGrpSpPr/>
          <p:nvPr/>
        </p:nvGrpSpPr>
        <p:grpSpPr>
          <a:xfrm>
            <a:off x="0" y="0"/>
            <a:ext cx="7589838" cy="1343607"/>
            <a:chOff x="0" y="0"/>
            <a:chExt cx="7589838" cy="1343607"/>
          </a:xfrm>
        </p:grpSpPr>
        <p:pic>
          <p:nvPicPr>
            <p:cNvPr id="5020" name="Google Shape;5020;p13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021" name="Google Shape;5021;p13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022" name="Google Shape;5022;p13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023" name="Google Shape;5023;p13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024" name="Google Shape;5024;p136"/>
          <p:cNvGrpSpPr/>
          <p:nvPr/>
        </p:nvGrpSpPr>
        <p:grpSpPr>
          <a:xfrm>
            <a:off x="1269075" y="3380795"/>
            <a:ext cx="0" cy="0"/>
            <a:chOff x="1269075" y="3380795"/>
            <a:chExt cx="0" cy="0"/>
          </a:xfrm>
        </p:grpSpPr>
        <p:cxnSp>
          <p:nvCxnSpPr>
            <p:cNvPr id="5025" name="Google Shape;5025;p136"/>
            <p:cNvCxnSpPr/>
            <p:nvPr/>
          </p:nvCxnSpPr>
          <p:spPr>
            <a:xfrm>
              <a:off x="1269075" y="3380795"/>
              <a:ext cx="0" cy="0"/>
            </a:xfrm>
            <a:prstGeom prst="straightConnector1">
              <a:avLst/>
            </a:prstGeom>
            <a:noFill/>
            <a:ln>
              <a:noFill/>
            </a:ln>
          </p:spPr>
        </p:cxnSp>
        <p:cxnSp>
          <p:nvCxnSpPr>
            <p:cNvPr id="5026" name="Google Shape;5026;p136"/>
            <p:cNvCxnSpPr/>
            <p:nvPr/>
          </p:nvCxnSpPr>
          <p:spPr>
            <a:xfrm>
              <a:off x="1269075" y="3380795"/>
              <a:ext cx="0" cy="0"/>
            </a:xfrm>
            <a:prstGeom prst="straightConnector1">
              <a:avLst/>
            </a:prstGeom>
            <a:noFill/>
            <a:ln>
              <a:noFill/>
            </a:ln>
          </p:spPr>
        </p:cxnSp>
      </p:grpSp>
      <p:sp>
        <p:nvSpPr>
          <p:cNvPr id="5027" name="Google Shape;5027;p13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028" name="Google Shape;5028;p136"/>
          <p:cNvGraphicFramePr/>
          <p:nvPr/>
        </p:nvGraphicFramePr>
        <p:xfrm>
          <a:off x="312508" y="1462824"/>
          <a:ext cx="6859225" cy="3195130"/>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26575">
                <a:tc>
                  <a:txBody>
                    <a:bodyPr/>
                    <a:lstStyle/>
                    <a:p>
                      <a:pPr marL="0" marR="0" lvl="0" indent="0" algn="l" rtl="0">
                        <a:lnSpc>
                          <a:spcPct val="117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Pillar Achievements</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0"/>
                  </a:ext>
                </a:extLst>
              </a:tr>
              <a:tr h="817000">
                <a:tc>
                  <a:txBody>
                    <a:bodyPr/>
                    <a:lstStyle/>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Collated and archived over 300 COVID-19 related research studies conducted in Nigeria</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Evaluated over 20 research proposals related to COVID-19 that required funding </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Commissioned a research registry in addition to an online inventory of various research reports for real time updates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Developed a score sheet for evaluation of research proposals and subsequent identification of priority proposals for funding and commissioning</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Developed protocols for the conduct of 3 research projects in the country</a:t>
                      </a: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144750">
                <a:tc>
                  <a:txBody>
                    <a:bodyPr/>
                    <a:lstStyle/>
                    <a:p>
                      <a:pPr marL="0" marR="0" lvl="0" indent="0" algn="l" rtl="0">
                        <a:spcBef>
                          <a:spcPts val="0"/>
                        </a:spcBef>
                        <a:spcAft>
                          <a:spcPts val="0"/>
                        </a:spcAft>
                        <a:buClr>
                          <a:schemeClr val="lt1"/>
                        </a:buClr>
                        <a:buSzPts val="996"/>
                        <a:buFont typeface="Noto Sans Symbols"/>
                        <a:buNone/>
                      </a:pPr>
                      <a:r>
                        <a:rPr lang="en-US" sz="996" b="1">
                          <a:solidFill>
                            <a:schemeClr val="lt1"/>
                          </a:solidFill>
                          <a:latin typeface="Arial"/>
                          <a:ea typeface="Arial"/>
                          <a:cs typeface="Arial"/>
                          <a:sym typeface="Arial"/>
                        </a:rPr>
                        <a:t>Key Challenges Identified </a:t>
                      </a:r>
                      <a:endParaRPr sz="900">
                        <a:solidFill>
                          <a:schemeClr val="lt1"/>
                        </a:solidFil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2"/>
                  </a:ext>
                </a:extLst>
              </a:tr>
              <a:tr h="402425">
                <a:tc>
                  <a:txBody>
                    <a:bodyPr/>
                    <a:lstStyle/>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Limited time frame for the execution of its mandate due to delay in the establishment of the Pillar</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Inadequate budget provision with respect to research funding.</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Delays in accessing funds required to support its operations</a:t>
                      </a: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44750">
                <a:tc>
                  <a:txBody>
                    <a:bodyPr/>
                    <a:lstStyle/>
                    <a:p>
                      <a:pPr marL="0" marR="0" lvl="0" indent="0" algn="l" rtl="0">
                        <a:spcBef>
                          <a:spcPts val="0"/>
                        </a:spcBef>
                        <a:spcAft>
                          <a:spcPts val="0"/>
                        </a:spcAft>
                        <a:buClr>
                          <a:schemeClr val="lt1"/>
                        </a:buClr>
                        <a:buSzPts val="1000"/>
                        <a:buFont typeface="Noto Sans Symbols"/>
                        <a:buNone/>
                      </a:pPr>
                      <a:r>
                        <a:rPr lang="en-US" sz="1000">
                          <a:solidFill>
                            <a:schemeClr val="lt1"/>
                          </a:solidFill>
                        </a:rPr>
                        <a:t>Lessons Learned</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4"/>
                  </a:ext>
                </a:extLst>
              </a:tr>
              <a:tr h="264225">
                <a:tc>
                  <a:txBody>
                    <a:bodyPr/>
                    <a:lstStyle/>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execution of key tasks were delayed as a result of bureaucratic bottlenecks arising from complex administrative procedures.</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44750">
                <a:tc>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Recommendations for improvement</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6"/>
                  </a:ext>
                </a:extLst>
              </a:tr>
              <a:tr h="521350">
                <a:tc>
                  <a:txBody>
                    <a:bodyPr/>
                    <a:lstStyle/>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Adequate funds should be provided to aid the commissioning of Covid-19 related research projects in the country</a:t>
                      </a:r>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Research studies of National importance should be prioritized (e.g. Acceptability and willingness to pay for COVID-19 vaccine)</a:t>
                      </a:r>
                      <a:endParaRPr sz="996">
                        <a:solidFill>
                          <a:schemeClr val="dk1"/>
                        </a:solidFill>
                        <a:latin typeface="Arial"/>
                        <a:ea typeface="Arial"/>
                        <a:cs typeface="Arial"/>
                        <a:sym typeface="Arial"/>
                      </a:endParaRPr>
                    </a:p>
                    <a:p>
                      <a:pPr marL="171450" marR="0" lvl="0" indent="-114300" algn="l" rtl="0">
                        <a:spcBef>
                          <a:spcPts val="0"/>
                        </a:spcBef>
                        <a:spcAft>
                          <a:spcPts val="0"/>
                        </a:spcAft>
                        <a:buClr>
                          <a:schemeClr val="dk1"/>
                        </a:buClr>
                        <a:buSzPts val="900"/>
                        <a:buFont typeface="Noto Sans Symbols"/>
                        <a:buNone/>
                      </a:pPr>
                      <a:endParaRPr sz="90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
        <p:nvSpPr>
          <p:cNvPr id="5029" name="Google Shape;5029;p13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graphicFrame>
        <p:nvGraphicFramePr>
          <p:cNvPr id="5030" name="Google Shape;5030;p136"/>
          <p:cNvGraphicFramePr/>
          <p:nvPr/>
        </p:nvGraphicFramePr>
        <p:xfrm>
          <a:off x="312508" y="4678349"/>
          <a:ext cx="6859225" cy="5393055"/>
        </p:xfrm>
        <a:graphic>
          <a:graphicData uri="http://schemas.openxmlformats.org/drawingml/2006/table">
            <a:tbl>
              <a:tblPr>
                <a:noFill/>
                <a:tableStyleId>{B3EC8D35-0D6E-4B20-94FA-5F872F7BABA5}</a:tableStyleId>
              </a:tblPr>
              <a:tblGrid>
                <a:gridCol w="1875725">
                  <a:extLst>
                    <a:ext uri="{9D8B030D-6E8A-4147-A177-3AD203B41FA5}">
                      <a16:colId xmlns:a16="http://schemas.microsoft.com/office/drawing/2014/main" val="20000"/>
                    </a:ext>
                  </a:extLst>
                </a:gridCol>
                <a:gridCol w="915975">
                  <a:extLst>
                    <a:ext uri="{9D8B030D-6E8A-4147-A177-3AD203B41FA5}">
                      <a16:colId xmlns:a16="http://schemas.microsoft.com/office/drawing/2014/main" val="20001"/>
                    </a:ext>
                  </a:extLst>
                </a:gridCol>
                <a:gridCol w="2673675">
                  <a:extLst>
                    <a:ext uri="{9D8B030D-6E8A-4147-A177-3AD203B41FA5}">
                      <a16:colId xmlns:a16="http://schemas.microsoft.com/office/drawing/2014/main" val="20002"/>
                    </a:ext>
                  </a:extLst>
                </a:gridCol>
                <a:gridCol w="1393850">
                  <a:extLst>
                    <a:ext uri="{9D8B030D-6E8A-4147-A177-3AD203B41FA5}">
                      <a16:colId xmlns:a16="http://schemas.microsoft.com/office/drawing/2014/main" val="20003"/>
                    </a:ext>
                  </a:extLst>
                </a:gridCol>
              </a:tblGrid>
              <a:tr h="143575">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Pillar Scorecard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43575">
                <a:tc gridSpan="4">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Ratings of Pillar Achievement in line with identified next steps during midterm review</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43575">
                <a:tc row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3000"/>
                        </a:spcBef>
                        <a:spcAft>
                          <a:spcPts val="0"/>
                        </a:spcAft>
                        <a:buNone/>
                      </a:pPr>
                      <a:r>
                        <a:rPr lang="en-US" sz="1000" b="1" i="1">
                          <a:solidFill>
                            <a:srgbClr val="FFFFFF"/>
                          </a:solidFill>
                          <a:latin typeface="Arial"/>
                          <a:ea typeface="Arial"/>
                          <a:cs typeface="Arial"/>
                          <a:sym typeface="Arial"/>
                        </a:rPr>
                        <a:t>Pillar/FWG Objectives - Identified Next Steps/Roadmap</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gridSpan="2">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Status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rowSpan="2">
                  <a:txBody>
                    <a:bodyPr/>
                    <a:lstStyle/>
                    <a:p>
                      <a:pPr marL="0" marR="0" lvl="0" indent="0" algn="ctr" rtl="0">
                        <a:spcBef>
                          <a:spcPts val="0"/>
                        </a:spcBef>
                        <a:spcAft>
                          <a:spcPts val="0"/>
                        </a:spcAft>
                        <a:buNone/>
                      </a:pPr>
                      <a:r>
                        <a:rPr lang="en-US" sz="1000" b="1" i="1">
                          <a:solidFill>
                            <a:schemeClr val="lt1"/>
                          </a:solidFill>
                          <a:latin typeface="Arial"/>
                          <a:ea typeface="Arial"/>
                          <a:cs typeface="Arial"/>
                          <a:sym typeface="Arial"/>
                        </a:rPr>
                        <a:t>Score (1 = Below 2 = Partially below, 3 = Avg, 4 = Partially meets, 5 = Exceeds)</a:t>
                      </a:r>
                      <a:endParaRPr sz="1000">
                        <a:solidFill>
                          <a:schemeClr val="lt1"/>
                        </a:solidFill>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2"/>
                  </a:ext>
                </a:extLst>
              </a:tr>
              <a:tr h="448150">
                <a:tc vMerge="1">
                  <a:txBody>
                    <a:bodyPr/>
                    <a:lstStyle/>
                    <a:p>
                      <a:endParaRPr lang="en-US"/>
                    </a:p>
                  </a:txBody>
                  <a:tcPr/>
                </a:tc>
                <a:tc>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Achieved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B w="12700" cap="flat" cmpd="sng">
                      <a:solidFill>
                        <a:srgbClr val="000000"/>
                      </a:solidFill>
                      <a:prstDash val="solid"/>
                      <a:round/>
                      <a:headEnd type="none" w="sm" len="sm"/>
                      <a:tailEnd type="none" w="sm" len="sm"/>
                    </a:lnB>
                    <a:solidFill>
                      <a:srgbClr val="008751"/>
                    </a:solidFill>
                  </a:tcPr>
                </a:tc>
                <a:tc vMerge="1">
                  <a:txBody>
                    <a:bodyPr/>
                    <a:lstStyle/>
                    <a:p>
                      <a:endParaRPr lang="en-US"/>
                    </a:p>
                  </a:txBody>
                  <a:tcPr/>
                </a:tc>
                <a:extLst>
                  <a:ext uri="{0D108BD9-81ED-4DB2-BD59-A6C34878D82A}">
                    <a16:rowId xmlns:a16="http://schemas.microsoft.com/office/drawing/2014/main" val="10003"/>
                  </a:ext>
                </a:extLst>
              </a:tr>
              <a:tr h="1715850">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Coordination of all research activities related to COVID-19 in Nigeria</a:t>
                      </a: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Collated over 300 Covid-19 related researches across the country including studies at development stage</a:t>
                      </a:r>
                      <a:endParaRPr sz="996">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 </a:t>
                      </a:r>
                      <a:endParaRPr sz="996">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Commenced activities regarding the development of a national research registry and online inventory of researches</a:t>
                      </a:r>
                      <a:endParaRPr sz="996">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 </a:t>
                      </a:r>
                      <a:endParaRPr sz="996">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Organised over 16 virtual meetings to deliberate on strategies for achieving its mandate</a:t>
                      </a: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17475" algn="l" rtl="0">
                        <a:spcBef>
                          <a:spcPts val="0"/>
                        </a:spcBef>
                        <a:spcAft>
                          <a:spcPts val="0"/>
                        </a:spcAft>
                        <a:buClr>
                          <a:schemeClr val="dk1"/>
                        </a:buClr>
                        <a:buSzPts val="850"/>
                        <a:buFont typeface="Noto Sans Symbols"/>
                        <a:buNone/>
                      </a:pP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2144800">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Evaluation of research proposals and commissioning of specific researches</a:t>
                      </a: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Reviewed over 20 Covid-19 research proposals and selected 3 for immediate attention. </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 </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The following were selected:</a:t>
                      </a:r>
                      <a:endParaRPr sz="996">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Determination of the burden of COVID-19 based on nationwide community testing</a:t>
                      </a:r>
                      <a:endParaRPr sz="996">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Assessment of the Implementation and utilization of clinical and public health services for the prevention and treatment of   COVID-19 pandemic in Nigeria</a:t>
                      </a:r>
                      <a:endParaRPr sz="996">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Acceptability and willingness to pay for COVID-19 vaccine in the country using the Surveillance Outbreak Response Management and Analysis System</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spcBef>
                          <a:spcPts val="0"/>
                        </a:spcBef>
                        <a:spcAft>
                          <a:spcPts val="0"/>
                        </a:spcAft>
                        <a:buNone/>
                      </a:pP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Shape 5035"/>
        <p:cNvGrpSpPr/>
        <p:nvPr/>
      </p:nvGrpSpPr>
      <p:grpSpPr>
        <a:xfrm>
          <a:off x="0" y="0"/>
          <a:ext cx="0" cy="0"/>
          <a:chOff x="0" y="0"/>
          <a:chExt cx="0" cy="0"/>
        </a:xfrm>
      </p:grpSpPr>
      <p:sp>
        <p:nvSpPr>
          <p:cNvPr id="5036" name="Google Shape;5036;p13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153</a:t>
            </a:fld>
            <a:endParaRPr sz="500" b="0" i="0" u="none" strike="noStrike" cap="none">
              <a:solidFill>
                <a:srgbClr val="161616"/>
              </a:solidFill>
              <a:latin typeface="Arial"/>
              <a:ea typeface="Arial"/>
              <a:cs typeface="Arial"/>
              <a:sym typeface="Arial"/>
            </a:endParaRPr>
          </a:p>
        </p:txBody>
      </p:sp>
      <p:grpSp>
        <p:nvGrpSpPr>
          <p:cNvPr id="5037" name="Google Shape;5037;p137"/>
          <p:cNvGrpSpPr/>
          <p:nvPr/>
        </p:nvGrpSpPr>
        <p:grpSpPr>
          <a:xfrm>
            <a:off x="0" y="0"/>
            <a:ext cx="7589838" cy="1343607"/>
            <a:chOff x="0" y="0"/>
            <a:chExt cx="7589838" cy="1343607"/>
          </a:xfrm>
        </p:grpSpPr>
        <p:pic>
          <p:nvPicPr>
            <p:cNvPr id="5038" name="Google Shape;5038;p13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039" name="Google Shape;5039;p13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040" name="Google Shape;5040;p13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041" name="Google Shape;5041;p13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042" name="Google Shape;5042;p137"/>
          <p:cNvGrpSpPr/>
          <p:nvPr/>
        </p:nvGrpSpPr>
        <p:grpSpPr>
          <a:xfrm>
            <a:off x="1269075" y="3380795"/>
            <a:ext cx="0" cy="0"/>
            <a:chOff x="1269075" y="3380795"/>
            <a:chExt cx="0" cy="0"/>
          </a:xfrm>
        </p:grpSpPr>
        <p:cxnSp>
          <p:nvCxnSpPr>
            <p:cNvPr id="5043" name="Google Shape;5043;p137"/>
            <p:cNvCxnSpPr/>
            <p:nvPr/>
          </p:nvCxnSpPr>
          <p:spPr>
            <a:xfrm>
              <a:off x="1269075" y="3380795"/>
              <a:ext cx="0" cy="0"/>
            </a:xfrm>
            <a:prstGeom prst="straightConnector1">
              <a:avLst/>
            </a:prstGeom>
            <a:noFill/>
            <a:ln>
              <a:noFill/>
            </a:ln>
          </p:spPr>
        </p:cxnSp>
        <p:cxnSp>
          <p:nvCxnSpPr>
            <p:cNvPr id="5044" name="Google Shape;5044;p137"/>
            <p:cNvCxnSpPr/>
            <p:nvPr/>
          </p:nvCxnSpPr>
          <p:spPr>
            <a:xfrm>
              <a:off x="1269075" y="3380795"/>
              <a:ext cx="0" cy="0"/>
            </a:xfrm>
            <a:prstGeom prst="straightConnector1">
              <a:avLst/>
            </a:prstGeom>
            <a:noFill/>
            <a:ln>
              <a:noFill/>
            </a:ln>
          </p:spPr>
        </p:cxnSp>
      </p:grpSp>
      <p:sp>
        <p:nvSpPr>
          <p:cNvPr id="5045" name="Google Shape;5045;p13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046" name="Google Shape;5046;p137"/>
          <p:cNvGraphicFramePr/>
          <p:nvPr/>
        </p:nvGraphicFramePr>
        <p:xfrm>
          <a:off x="312508" y="1462823"/>
          <a:ext cx="6859225" cy="8365585"/>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dirty="0">
                          <a:solidFill>
                            <a:srgbClr val="FFFFFF"/>
                          </a:solidFill>
                          <a:latin typeface="Arial"/>
                          <a:ea typeface="Arial"/>
                          <a:cs typeface="Arial"/>
                          <a:sym typeface="Arial"/>
                        </a:rPr>
                        <a:t>SUSTAINABLE PRODUCTION  SUB-GROUP</a:t>
                      </a: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227675">
                <a:tc>
                  <a:txBody>
                    <a:bodyPr/>
                    <a:lstStyle/>
                    <a:p>
                      <a:pPr marL="0" marR="0" lvl="0" indent="0" algn="l" rtl="0">
                        <a:lnSpc>
                          <a:spcPct val="117000"/>
                        </a:lnSpc>
                        <a:spcBef>
                          <a:spcPts val="0"/>
                        </a:spcBef>
                        <a:spcAft>
                          <a:spcPts val="0"/>
                        </a:spcAft>
                        <a:buNone/>
                      </a:pPr>
                      <a:r>
                        <a:rPr lang="en-US" sz="1000" b="1" i="1" dirty="0">
                          <a:solidFill>
                            <a:srgbClr val="FFFFFF"/>
                          </a:solidFill>
                          <a:latin typeface="Arial"/>
                          <a:ea typeface="Arial"/>
                          <a:cs typeface="Arial"/>
                          <a:sym typeface="Arial"/>
                        </a:rPr>
                        <a:t>Pillar Lead: Engr. </a:t>
                      </a:r>
                      <a:r>
                        <a:rPr lang="en-US" sz="1000" b="1" i="1" dirty="0" err="1">
                          <a:solidFill>
                            <a:srgbClr val="FFFFFF"/>
                          </a:solidFill>
                          <a:latin typeface="Arial"/>
                          <a:ea typeface="Arial"/>
                          <a:cs typeface="Arial"/>
                          <a:sym typeface="Arial"/>
                        </a:rPr>
                        <a:t>Battah</a:t>
                      </a:r>
                      <a:r>
                        <a:rPr lang="en-US" sz="1000" b="1" i="1" dirty="0">
                          <a:solidFill>
                            <a:srgbClr val="FFFFFF"/>
                          </a:solidFill>
                          <a:latin typeface="Arial"/>
                          <a:ea typeface="Arial"/>
                          <a:cs typeface="Arial"/>
                          <a:sym typeface="Arial"/>
                        </a:rPr>
                        <a:t> Y. </a:t>
                      </a:r>
                      <a:r>
                        <a:rPr lang="en-US" sz="1000" b="1" i="1" dirty="0" err="1">
                          <a:solidFill>
                            <a:srgbClr val="FFFFFF"/>
                          </a:solidFill>
                          <a:latin typeface="Arial"/>
                          <a:ea typeface="Arial"/>
                          <a:cs typeface="Arial"/>
                          <a:sym typeface="Arial"/>
                        </a:rPr>
                        <a:t>Ndirpaya</a:t>
                      </a:r>
                      <a:endParaRPr sz="850" i="1" dirty="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Overview:</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2"/>
                  </a:ext>
                </a:extLst>
              </a:tr>
              <a:tr h="979975">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The pillar was established in May 2020 to ensure the free movement of essential commodities during the different phases of the country’s response to the pandemic.</a:t>
                      </a:r>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In achieving this objective, it expedited the clearance of imported raw materials at the relevant points of entry. It also ensured that essential workers adhered to safety guidelines during production processes in addition to facilitating the certification of products by the relevant agencies.</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72400">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Objectives:</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4"/>
                  </a:ext>
                </a:extLst>
              </a:tr>
              <a:tr h="508750">
                <a:tc>
                  <a:txBody>
                    <a:bodyPr/>
                    <a:lstStyle/>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facilitate unhindered delivery of essential commodities across the country, especially points of critical need, during the pandemic.</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facilitate sustained supply of raw materials and other critical inputs for manufacturing of essential commodities including imported materials and to expedite clearance at ports and airports.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work with key stakeholders to establish a robust monitoring and evaluation system to track/report implementation of this strategy.</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To establish a market intelligence system that will promptly detect and stimulate production and delivery of essential commodities across the country.</a:t>
                      </a: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 Approach to Response:</a:t>
                      </a: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6"/>
                  </a:ext>
                </a:extLst>
              </a:tr>
              <a:tr h="505375">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 The pillar’s response activities were based on the following:</a:t>
                      </a: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 </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Sensitisation</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Inspection</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Procurement</a:t>
                      </a: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r h="192500">
                <a:tc>
                  <a:txBody>
                    <a:bodyPr/>
                    <a:lstStyle/>
                    <a:p>
                      <a:pPr marL="0" marR="0" lvl="0" indent="0" algn="l" rtl="0">
                        <a:lnSpc>
                          <a:spcPct val="117000"/>
                        </a:lnSpc>
                        <a:spcBef>
                          <a:spcPts val="0"/>
                        </a:spcBef>
                        <a:spcAft>
                          <a:spcPts val="0"/>
                        </a:spcAft>
                        <a:buNone/>
                      </a:pPr>
                      <a:r>
                        <a:rPr lang="en-US" sz="1000" b="1">
                          <a:solidFill>
                            <a:srgbClr val="FFFFFF"/>
                          </a:solidFill>
                          <a:latin typeface="Arial"/>
                          <a:ea typeface="Arial"/>
                          <a:cs typeface="Arial"/>
                          <a:sym typeface="Arial"/>
                        </a:rPr>
                        <a:t>Pillar Support Agencies </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8"/>
                  </a:ext>
                </a:extLst>
              </a:tr>
              <a:tr h="1105875">
                <a:tc>
                  <a:txBody>
                    <a:bodyPr/>
                    <a:lstStyle/>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Federal Ministry of Industry, Trade and Investment </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Standard Organisation of Nigeria (SON)</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Manufactures Association of Nigeria (MAN)</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Nigerian Association of Chamber of Commerce, Industry, Mines and Agriculture (NACCIMA)</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Nation Association of Nigerian Traders (NANTS)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Pharmaceutical Manufactures Group (PMG)</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National Association of Road Transport Owners (NARTO)</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National Union of Road Transport Workers (NURTW)</a:t>
                      </a:r>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National Association of Small and Medium Enterprises (NASME)</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National Association of Small-Scale Industrialists (NASSI)</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Commerce and Industry Correspondents Association of Nigeria (CICAN)</a:t>
                      </a: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9"/>
                  </a:ext>
                </a:extLst>
              </a:tr>
              <a:tr h="255650">
                <a:tc>
                  <a:txBody>
                    <a:bodyPr/>
                    <a:lstStyle/>
                    <a:p>
                      <a:pPr marL="0" marR="0" lvl="0" indent="0" algn="l" rtl="0">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Pillar Achievements</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0"/>
                  </a:ext>
                </a:extLst>
              </a:tr>
              <a:tr h="803850">
                <a:tc>
                  <a:txBody>
                    <a:bodyPr/>
                    <a:lstStyle/>
                    <a:p>
                      <a:pPr marL="0" marR="0" lvl="0" indent="0" algn="l" rtl="0">
                        <a:spcBef>
                          <a:spcPts val="0"/>
                        </a:spcBef>
                        <a:spcAft>
                          <a:spcPts val="0"/>
                        </a:spcAft>
                        <a:buNone/>
                      </a:pPr>
                      <a:r>
                        <a:rPr lang="en-US" sz="996" dirty="0">
                          <a:solidFill>
                            <a:schemeClr val="dk1"/>
                          </a:solidFill>
                          <a:latin typeface="Arial"/>
                          <a:ea typeface="Arial"/>
                          <a:cs typeface="Arial"/>
                          <a:sym typeface="Arial"/>
                        </a:rPr>
                        <a:t>The pillar achieved the following:</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Resolved over 121 cases of across the country</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Facilitated the clearance of medical additives during the lock down by collaborating with Federal Airports Authority (FAAN) and Nigeria Aviation Handling Company Limited (NAHCOL) </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linkages between end users and distributors and manufacturers of essential items such as hand sanitizer, bottle and caps.</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Secured waivers regarding payment of registration fees for manufacturers of PPEs</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Reduced extortion cases of drivers and unlawful delay of movement of essential commodities and persons by Intervening through phone calls and coordination with senior security officers</a:t>
                      </a:r>
                      <a:endParaRPr sz="996" dirty="0">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Ensured that warehouses were allowed to operate in order to replenish stock of local stores</a:t>
                      </a:r>
                      <a:endParaRPr sz="996" dirty="0">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1"/>
                  </a:ext>
                </a:extLst>
              </a:tr>
            </a:tbl>
          </a:graphicData>
        </a:graphic>
      </p:graphicFrame>
      <p:sp>
        <p:nvSpPr>
          <p:cNvPr id="5047" name="Google Shape;5047;p13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Shape 5052"/>
        <p:cNvGrpSpPr/>
        <p:nvPr/>
      </p:nvGrpSpPr>
      <p:grpSpPr>
        <a:xfrm>
          <a:off x="0" y="0"/>
          <a:ext cx="0" cy="0"/>
          <a:chOff x="0" y="0"/>
          <a:chExt cx="0" cy="0"/>
        </a:xfrm>
      </p:grpSpPr>
      <p:sp>
        <p:nvSpPr>
          <p:cNvPr id="5053" name="Google Shape;5053;p13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154</a:t>
            </a:fld>
            <a:endParaRPr sz="500" b="0" i="0" u="none" strike="noStrike" cap="none">
              <a:solidFill>
                <a:srgbClr val="161616"/>
              </a:solidFill>
              <a:latin typeface="Arial"/>
              <a:ea typeface="Arial"/>
              <a:cs typeface="Arial"/>
              <a:sym typeface="Arial"/>
            </a:endParaRPr>
          </a:p>
        </p:txBody>
      </p:sp>
      <p:grpSp>
        <p:nvGrpSpPr>
          <p:cNvPr id="5054" name="Google Shape;5054;p138"/>
          <p:cNvGrpSpPr/>
          <p:nvPr/>
        </p:nvGrpSpPr>
        <p:grpSpPr>
          <a:xfrm>
            <a:off x="0" y="0"/>
            <a:ext cx="7589838" cy="1343607"/>
            <a:chOff x="0" y="0"/>
            <a:chExt cx="7589838" cy="1343607"/>
          </a:xfrm>
        </p:grpSpPr>
        <p:pic>
          <p:nvPicPr>
            <p:cNvPr id="5055" name="Google Shape;5055;p13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056" name="Google Shape;5056;p13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057" name="Google Shape;5057;p13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058" name="Google Shape;5058;p13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059" name="Google Shape;5059;p138"/>
          <p:cNvGrpSpPr/>
          <p:nvPr/>
        </p:nvGrpSpPr>
        <p:grpSpPr>
          <a:xfrm>
            <a:off x="1269075" y="3380795"/>
            <a:ext cx="0" cy="0"/>
            <a:chOff x="1269075" y="3380795"/>
            <a:chExt cx="0" cy="0"/>
          </a:xfrm>
        </p:grpSpPr>
        <p:cxnSp>
          <p:nvCxnSpPr>
            <p:cNvPr id="5060" name="Google Shape;5060;p138"/>
            <p:cNvCxnSpPr/>
            <p:nvPr/>
          </p:nvCxnSpPr>
          <p:spPr>
            <a:xfrm>
              <a:off x="1269075" y="3380795"/>
              <a:ext cx="0" cy="0"/>
            </a:xfrm>
            <a:prstGeom prst="straightConnector1">
              <a:avLst/>
            </a:prstGeom>
            <a:noFill/>
            <a:ln>
              <a:noFill/>
            </a:ln>
          </p:spPr>
        </p:cxnSp>
        <p:cxnSp>
          <p:nvCxnSpPr>
            <p:cNvPr id="5061" name="Google Shape;5061;p138"/>
            <p:cNvCxnSpPr/>
            <p:nvPr/>
          </p:nvCxnSpPr>
          <p:spPr>
            <a:xfrm>
              <a:off x="1269075" y="3380795"/>
              <a:ext cx="0" cy="0"/>
            </a:xfrm>
            <a:prstGeom prst="straightConnector1">
              <a:avLst/>
            </a:prstGeom>
            <a:noFill/>
            <a:ln>
              <a:noFill/>
            </a:ln>
          </p:spPr>
        </p:cxnSp>
      </p:grpSp>
      <p:sp>
        <p:nvSpPr>
          <p:cNvPr id="5062" name="Google Shape;5062;p13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063" name="Google Shape;5063;p138"/>
          <p:cNvGraphicFramePr/>
          <p:nvPr/>
        </p:nvGraphicFramePr>
        <p:xfrm>
          <a:off x="365305" y="1569152"/>
          <a:ext cx="6859225" cy="8517739"/>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981550">
                <a:tc>
                  <a:txBody>
                    <a:bodyPr/>
                    <a:lstStyle/>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Facilitated ‘Pass’ Issuance for the Manufactured Association of Nigeria (MAN), the Nigerian Association of Small and Medium Enterprises (NASME) and supporting entities for goods and services essential (Food, Drugs etc.)</a:t>
                      </a:r>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Registered over 200 SMES and Micro Enterprises that have capacity to produce essential COVID-19 PPEs and other items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Facilitated Standards Organisation of Nigeria (SON) and Nation Agency for Food and Drug Administration and Control (NAFDAC) Certification for over 80 locally manufactured products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Made a case for local manufacturing of relief materials (10-25%) as part of the pandemic response.</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Engaged with Pharmaceutical Manufacturing Group of MAN to develop a roadmap to ensure pharmaceutical investments for locally produced Active Pharmaceutical Ingredients (APIs) and drugs are bankable</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Partnered with the cotton textile and garments group, and the National Sugar Development Council for backward integration of PPE and Face Masks production including the production of ethanol as raw material for sanitizers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Conducted assessment of local capacity for Ventilator Producers</a:t>
                      </a:r>
                      <a:endParaRPr sz="100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149525">
                <a:tc>
                  <a:txBody>
                    <a:bodyPr/>
                    <a:lstStyle/>
                    <a:p>
                      <a:pPr marL="0" marR="0" lvl="0" indent="0" algn="l" rtl="0">
                        <a:lnSpc>
                          <a:spcPct val="117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Key  Challenges Identified</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553875">
                <a:tc>
                  <a:txBody>
                    <a:bodyPr/>
                    <a:lstStyle/>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High cost of energy needed during production</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Low priced counterfeit products placed manufacturers of genuine and certified products at a disadvantage due to higher prices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Lack of policies to protect the interest of local manufacturers of hand sanitizers and PPEs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High cost of electricity tariff, currency devaluation and border closure/interstate movement ban</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Difficulties encountered by manufacturers in sourcing for off-takers for their products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Decline in demand for face masks and PPEs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Failure of products manufactured to meet SON and NAFDAC standards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Increased production cost and reduced profit margins due to importation restrictions and supply chain disruptions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High cost of products by opportunistic SMEs or large producers of products</a:t>
                      </a: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240625">
                <a:tc>
                  <a:txBody>
                    <a:bodyPr/>
                    <a:lstStyle/>
                    <a:p>
                      <a:pPr marL="0" marR="0" lvl="0" indent="0" algn="l" rtl="0">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Lessons Learnt</a:t>
                      </a:r>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3"/>
                  </a:ext>
                </a:extLst>
              </a:tr>
              <a:tr h="1553875">
                <a:tc>
                  <a:txBody>
                    <a:bodyPr/>
                    <a:lstStyle/>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Demand for essential commodities caused by the pandemic led to the discovery of the potential of local manufacturers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Inability to produce ethanol locally led to loss of revenue that would have been achieved through export of hand sanitizers to neighbouring countries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Increase in the price of locally made sanitizers was caused by shortage of plastic bottles and containers which should have been recycled locally by plastic industries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presence of raw materials and local textile companies led to decreased reliance on imported face masks save for few of its components like filters, elastic strap and needles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Lack of advance planning led to a reactive response approach</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Although medical grade supplies are not available to be sourced locally, non-medical grade items could have been produced internally if not for factors such as access to funding and constant demand which limited investment opportunities in this area</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Consumer preference for imported products affected demand for locally produced products.</a:t>
                      </a: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224825">
                <a:tc>
                  <a:txBody>
                    <a:bodyPr/>
                    <a:lstStyle/>
                    <a:p>
                      <a:pPr marL="0" marR="0" lvl="0" indent="0" algn="l" rtl="0">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Recommendations for improvement</a:t>
                      </a:r>
                      <a:endParaRPr sz="996" b="1" i="1">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5"/>
                  </a:ext>
                </a:extLst>
              </a:tr>
              <a:tr h="1553875">
                <a:tc>
                  <a:txBody>
                    <a:bodyPr/>
                    <a:lstStyle/>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Structural issues limiting the effectiveness of policies should be addressed via multi sectoral collaboration </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Healthcare in Nigeria should be reformed</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Incentives and safety nets should be provided to those affected by the pandemic</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economy should be diversified, and more indigenous participation should be encouraged</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Fund conditionality should be reviewed to facilitate more access to funds by SMEs</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Policies should be developed to enable local players take advantage of the African Continental Free Trade Agreement</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Farmers should be empowered to mitigate the risk of food shortage</a:t>
                      </a:r>
                      <a:endParaRPr sz="996">
                        <a:solidFill>
                          <a:schemeClr val="dk1"/>
                        </a:solidFill>
                        <a:latin typeface="Arial"/>
                        <a:ea typeface="Arial"/>
                        <a:cs typeface="Arial"/>
                        <a:sym typeface="Arial"/>
                      </a:endParaRPr>
                    </a:p>
                    <a:p>
                      <a:pPr marL="225425" marR="0" lvl="0" indent="-225425"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Indigenous manufacturing SMEs should be empowered</a:t>
                      </a: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140125">
                <a:tc>
                  <a:txBody>
                    <a:bodyPr/>
                    <a:lstStyle/>
                    <a:p>
                      <a:pPr marL="0" marR="0" lvl="0" indent="0" algn="l" rtl="0">
                        <a:spcBef>
                          <a:spcPts val="0"/>
                        </a:spcBef>
                        <a:spcAft>
                          <a:spcPts val="0"/>
                        </a:spcAft>
                        <a:buNone/>
                      </a:pPr>
                      <a:endParaRPr sz="850" i="1">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7"/>
                  </a:ext>
                </a:extLst>
              </a:tr>
            </a:tbl>
          </a:graphicData>
        </a:graphic>
      </p:graphicFrame>
      <p:sp>
        <p:nvSpPr>
          <p:cNvPr id="5064" name="Google Shape;5064;p13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Shape 5069"/>
        <p:cNvGrpSpPr/>
        <p:nvPr/>
      </p:nvGrpSpPr>
      <p:grpSpPr>
        <a:xfrm>
          <a:off x="0" y="0"/>
          <a:ext cx="0" cy="0"/>
          <a:chOff x="0" y="0"/>
          <a:chExt cx="0" cy="0"/>
        </a:xfrm>
      </p:grpSpPr>
      <p:sp>
        <p:nvSpPr>
          <p:cNvPr id="5070" name="Google Shape;5070;p13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155</a:t>
            </a:fld>
            <a:endParaRPr sz="500" b="0" i="0" u="none" strike="noStrike" cap="none">
              <a:solidFill>
                <a:srgbClr val="161616"/>
              </a:solidFill>
              <a:latin typeface="Arial"/>
              <a:ea typeface="Arial"/>
              <a:cs typeface="Arial"/>
              <a:sym typeface="Arial"/>
            </a:endParaRPr>
          </a:p>
        </p:txBody>
      </p:sp>
      <p:grpSp>
        <p:nvGrpSpPr>
          <p:cNvPr id="5071" name="Google Shape;5071;p139"/>
          <p:cNvGrpSpPr/>
          <p:nvPr/>
        </p:nvGrpSpPr>
        <p:grpSpPr>
          <a:xfrm>
            <a:off x="0" y="0"/>
            <a:ext cx="7589838" cy="1343607"/>
            <a:chOff x="0" y="0"/>
            <a:chExt cx="7589838" cy="1343607"/>
          </a:xfrm>
        </p:grpSpPr>
        <p:pic>
          <p:nvPicPr>
            <p:cNvPr id="5072" name="Google Shape;5072;p13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073" name="Google Shape;5073;p13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074" name="Google Shape;5074;p13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075" name="Google Shape;5075;p13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076" name="Google Shape;5076;p139"/>
          <p:cNvGrpSpPr/>
          <p:nvPr/>
        </p:nvGrpSpPr>
        <p:grpSpPr>
          <a:xfrm>
            <a:off x="1269075" y="3380795"/>
            <a:ext cx="0" cy="0"/>
            <a:chOff x="1269075" y="3380795"/>
            <a:chExt cx="0" cy="0"/>
          </a:xfrm>
        </p:grpSpPr>
        <p:cxnSp>
          <p:nvCxnSpPr>
            <p:cNvPr id="5077" name="Google Shape;5077;p139"/>
            <p:cNvCxnSpPr/>
            <p:nvPr/>
          </p:nvCxnSpPr>
          <p:spPr>
            <a:xfrm>
              <a:off x="1269075" y="3380795"/>
              <a:ext cx="0" cy="0"/>
            </a:xfrm>
            <a:prstGeom prst="straightConnector1">
              <a:avLst/>
            </a:prstGeom>
            <a:noFill/>
            <a:ln>
              <a:noFill/>
            </a:ln>
          </p:spPr>
        </p:cxnSp>
        <p:cxnSp>
          <p:nvCxnSpPr>
            <p:cNvPr id="5078" name="Google Shape;5078;p139"/>
            <p:cNvCxnSpPr/>
            <p:nvPr/>
          </p:nvCxnSpPr>
          <p:spPr>
            <a:xfrm>
              <a:off x="1269075" y="3380795"/>
              <a:ext cx="0" cy="0"/>
            </a:xfrm>
            <a:prstGeom prst="straightConnector1">
              <a:avLst/>
            </a:prstGeom>
            <a:noFill/>
            <a:ln>
              <a:noFill/>
            </a:ln>
          </p:spPr>
        </p:cxnSp>
      </p:grpSp>
      <p:sp>
        <p:nvSpPr>
          <p:cNvPr id="5079" name="Google Shape;5079;p13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080" name="Google Shape;5080;p139"/>
          <p:cNvGraphicFramePr/>
          <p:nvPr/>
        </p:nvGraphicFramePr>
        <p:xfrm>
          <a:off x="365306" y="1405750"/>
          <a:ext cx="7007600" cy="8159520"/>
        </p:xfrm>
        <a:graphic>
          <a:graphicData uri="http://schemas.openxmlformats.org/drawingml/2006/table">
            <a:tbl>
              <a:tblPr>
                <a:noFill/>
                <a:tableStyleId>{B3EC8D35-0D6E-4B20-94FA-5F872F7BABA5}</a:tableStyleId>
              </a:tblPr>
              <a:tblGrid>
                <a:gridCol w="1354475">
                  <a:extLst>
                    <a:ext uri="{9D8B030D-6E8A-4147-A177-3AD203B41FA5}">
                      <a16:colId xmlns:a16="http://schemas.microsoft.com/office/drawing/2014/main" val="20000"/>
                    </a:ext>
                  </a:extLst>
                </a:gridCol>
                <a:gridCol w="497500">
                  <a:extLst>
                    <a:ext uri="{9D8B030D-6E8A-4147-A177-3AD203B41FA5}">
                      <a16:colId xmlns:a16="http://schemas.microsoft.com/office/drawing/2014/main" val="20001"/>
                    </a:ext>
                  </a:extLst>
                </a:gridCol>
                <a:gridCol w="856975">
                  <a:extLst>
                    <a:ext uri="{9D8B030D-6E8A-4147-A177-3AD203B41FA5}">
                      <a16:colId xmlns:a16="http://schemas.microsoft.com/office/drawing/2014/main" val="20002"/>
                    </a:ext>
                  </a:extLst>
                </a:gridCol>
                <a:gridCol w="192875">
                  <a:extLst>
                    <a:ext uri="{9D8B030D-6E8A-4147-A177-3AD203B41FA5}">
                      <a16:colId xmlns:a16="http://schemas.microsoft.com/office/drawing/2014/main" val="20003"/>
                    </a:ext>
                  </a:extLst>
                </a:gridCol>
                <a:gridCol w="1307075">
                  <a:extLst>
                    <a:ext uri="{9D8B030D-6E8A-4147-A177-3AD203B41FA5}">
                      <a16:colId xmlns:a16="http://schemas.microsoft.com/office/drawing/2014/main" val="20004"/>
                    </a:ext>
                  </a:extLst>
                </a:gridCol>
                <a:gridCol w="1332725">
                  <a:extLst>
                    <a:ext uri="{9D8B030D-6E8A-4147-A177-3AD203B41FA5}">
                      <a16:colId xmlns:a16="http://schemas.microsoft.com/office/drawing/2014/main" val="20005"/>
                    </a:ext>
                  </a:extLst>
                </a:gridCol>
                <a:gridCol w="111500">
                  <a:extLst>
                    <a:ext uri="{9D8B030D-6E8A-4147-A177-3AD203B41FA5}">
                      <a16:colId xmlns:a16="http://schemas.microsoft.com/office/drawing/2014/main" val="20006"/>
                    </a:ext>
                  </a:extLst>
                </a:gridCol>
                <a:gridCol w="1354475">
                  <a:extLst>
                    <a:ext uri="{9D8B030D-6E8A-4147-A177-3AD203B41FA5}">
                      <a16:colId xmlns:a16="http://schemas.microsoft.com/office/drawing/2014/main" val="20007"/>
                    </a:ext>
                  </a:extLst>
                </a:gridCol>
              </a:tblGrid>
              <a:tr h="145000">
                <a:tc gridSpan="8">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Pillar Scorecard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45000">
                <a:tc gridSpan="8">
                  <a:txBody>
                    <a:bodyPr/>
                    <a:lstStyle/>
                    <a:p>
                      <a:pPr marL="0" marR="0" lvl="0" indent="0" algn="l" rtl="0">
                        <a:spcBef>
                          <a:spcPts val="0"/>
                        </a:spcBef>
                        <a:spcAft>
                          <a:spcPts val="0"/>
                        </a:spcAft>
                        <a:buNone/>
                      </a:pPr>
                      <a:r>
                        <a:rPr lang="en-US" sz="1000" b="1">
                          <a:solidFill>
                            <a:srgbClr val="FFFFFF"/>
                          </a:solidFill>
                          <a:latin typeface="Arial"/>
                          <a:ea typeface="Arial"/>
                          <a:cs typeface="Arial"/>
                          <a:sym typeface="Arial"/>
                        </a:rPr>
                        <a:t>Ratings of Pillar Achievement in line with identified next steps during midterm review</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45000">
                <a:tc rowSpan="2" grid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t>
                      </a:r>
                      <a:endParaRPr sz="1000">
                        <a:latin typeface="Arial"/>
                        <a:ea typeface="Arial"/>
                        <a:cs typeface="Arial"/>
                        <a:sym typeface="Arial"/>
                      </a:endParaRPr>
                    </a:p>
                    <a:p>
                      <a:pPr marL="0" marR="0" lvl="0" indent="0" algn="ctr" rtl="0">
                        <a:spcBef>
                          <a:spcPts val="3000"/>
                        </a:spcBef>
                        <a:spcAft>
                          <a:spcPts val="0"/>
                        </a:spcAft>
                        <a:buNone/>
                      </a:pPr>
                      <a:r>
                        <a:rPr lang="en-US" sz="1000" b="1" i="1">
                          <a:solidFill>
                            <a:srgbClr val="FFFFFF"/>
                          </a:solidFill>
                          <a:latin typeface="Arial"/>
                          <a:ea typeface="Arial"/>
                          <a:cs typeface="Arial"/>
                          <a:sym typeface="Arial"/>
                        </a:rPr>
                        <a:t>Pillar/FWG Objectives - Identified Next Steps/Roadmap</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rowSpan="2" hMerge="1">
                  <a:txBody>
                    <a:bodyPr/>
                    <a:lstStyle/>
                    <a:p>
                      <a:endParaRPr lang="en-US"/>
                    </a:p>
                  </a:txBody>
                  <a:tcPr/>
                </a:tc>
                <a:tc gridSpan="4">
                  <a:txBody>
                    <a:bodyPr/>
                    <a:lstStyle/>
                    <a:p>
                      <a:pPr marL="0" marR="0" lvl="0" indent="0" algn="ctr" rtl="0">
                        <a:spcBef>
                          <a:spcPts val="0"/>
                        </a:spcBef>
                        <a:spcAft>
                          <a:spcPts val="0"/>
                        </a:spcAft>
                        <a:buNone/>
                      </a:pPr>
                      <a:r>
                        <a:rPr lang="en-US" sz="1000" b="1">
                          <a:solidFill>
                            <a:srgbClr val="FFFFFF"/>
                          </a:solidFill>
                          <a:latin typeface="Arial"/>
                          <a:ea typeface="Arial"/>
                          <a:cs typeface="Arial"/>
                          <a:sym typeface="Arial"/>
                        </a:rPr>
                        <a:t>Status</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hMerge="1">
                  <a:txBody>
                    <a:bodyPr/>
                    <a:lstStyle/>
                    <a:p>
                      <a:endParaRPr lang="en-US"/>
                    </a:p>
                  </a:txBody>
                  <a:tcPr/>
                </a:tc>
                <a:tc hMerge="1">
                  <a:txBody>
                    <a:bodyPr/>
                    <a:lstStyle/>
                    <a:p>
                      <a:endParaRPr lang="en-US"/>
                    </a:p>
                  </a:txBody>
                  <a:tcPr/>
                </a:tc>
                <a:tc rowSpan="2" gridSpan="2">
                  <a:txBody>
                    <a:bodyPr/>
                    <a:lstStyle/>
                    <a:p>
                      <a:pPr marL="0" marR="0" lvl="0" indent="0" algn="l" rtl="0">
                        <a:spcBef>
                          <a:spcPts val="0"/>
                        </a:spcBef>
                        <a:spcAft>
                          <a:spcPts val="0"/>
                        </a:spcAft>
                        <a:buNone/>
                      </a:pPr>
                      <a:r>
                        <a:rPr lang="en-US" sz="1000" b="1">
                          <a:solidFill>
                            <a:schemeClr val="lt1"/>
                          </a:solidFill>
                          <a:latin typeface="Arial"/>
                          <a:ea typeface="Arial"/>
                          <a:cs typeface="Arial"/>
                          <a:sym typeface="Arial"/>
                        </a:rPr>
                        <a:t>Score (1=Below 2= Partially below, 3= Avg 4= Partially meets, 5= Exceeds</a:t>
                      </a:r>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tc rowSpan="2" hMerge="1">
                  <a:txBody>
                    <a:bodyPr/>
                    <a:lstStyle/>
                    <a:p>
                      <a:endParaRPr lang="en-US"/>
                    </a:p>
                  </a:txBody>
                  <a:tcPr/>
                </a:tc>
                <a:extLst>
                  <a:ext uri="{0D108BD9-81ED-4DB2-BD59-A6C34878D82A}">
                    <a16:rowId xmlns:a16="http://schemas.microsoft.com/office/drawing/2014/main" val="10002"/>
                  </a:ext>
                </a:extLst>
              </a:tr>
              <a:tr h="797475">
                <a:tc gridSpan="2" vMerge="1">
                  <a:txBody>
                    <a:bodyPr/>
                    <a:lstStyle/>
                    <a:p>
                      <a:endParaRPr lang="en-US"/>
                    </a:p>
                  </a:txBody>
                  <a:tcPr/>
                </a:tc>
                <a:tc hMerge="1" vMerge="1">
                  <a:txBody>
                    <a:bodyPr/>
                    <a:lstStyle/>
                    <a:p>
                      <a:endParaRPr lang="en-US"/>
                    </a:p>
                  </a:txBody>
                  <a:tcPr/>
                </a:tc>
                <a:tc gridSpan="2">
                  <a:txBody>
                    <a:bodyPr/>
                    <a:lstStyle/>
                    <a:p>
                      <a:pPr marL="0" marR="0" lvl="0" indent="0" algn="ctr" rtl="0">
                        <a:spcBef>
                          <a:spcPts val="0"/>
                        </a:spcBef>
                        <a:spcAft>
                          <a:spcPts val="0"/>
                        </a:spcAft>
                        <a:buNone/>
                      </a:pPr>
                      <a:r>
                        <a:rPr lang="en-US" sz="1000" b="1" i="1">
                          <a:solidFill>
                            <a:srgbClr val="FFFFFF"/>
                          </a:solidFill>
                          <a:latin typeface="Arial"/>
                          <a:ea typeface="Arial"/>
                          <a:cs typeface="Arial"/>
                          <a:sym typeface="Arial"/>
                        </a:rPr>
                        <a:t>% Achieved</a:t>
                      </a: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gridSpan="2">
                  <a:txBody>
                    <a:bodyPr/>
                    <a:lstStyle/>
                    <a:p>
                      <a:pPr marL="0" marR="0" lvl="0" indent="0" algn="ctr" rtl="0">
                        <a:spcBef>
                          <a:spcPts val="0"/>
                        </a:spcBef>
                        <a:spcAft>
                          <a:spcPts val="0"/>
                        </a:spcAft>
                        <a:buNone/>
                      </a:pPr>
                      <a:endParaRPr sz="1000">
                        <a:latin typeface="Arial"/>
                        <a:ea typeface="Arial"/>
                        <a:cs typeface="Arial"/>
                        <a:sym typeface="Arial"/>
                      </a:endParaRPr>
                    </a:p>
                  </a:txBody>
                  <a:tcPr marL="26625" marR="26625" marT="0" marB="0">
                    <a:lnL w="12700" cap="flat" cmpd="sng">
                      <a:solidFill>
                        <a:srgbClr val="000000"/>
                      </a:solidFill>
                      <a:prstDash val="solid"/>
                      <a:round/>
                      <a:headEnd type="none" w="sm" len="sm"/>
                      <a:tailEnd type="none" w="sm" len="sm"/>
                    </a:lnL>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tc gridSpan="2"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10003"/>
                  </a:ext>
                </a:extLst>
              </a:tr>
              <a:tr h="435000">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Ensure long term uptake from Government and credible investors</a:t>
                      </a: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ctr" rtl="0">
                        <a:spcBef>
                          <a:spcPts val="0"/>
                        </a:spcBef>
                        <a:spcAft>
                          <a:spcPts val="0"/>
                        </a:spcAft>
                        <a:buNone/>
                      </a:pPr>
                      <a:r>
                        <a:rPr lang="en-US" sz="996">
                          <a:solidFill>
                            <a:schemeClr val="dk1"/>
                          </a:solidFill>
                          <a:latin typeface="Arial"/>
                          <a:ea typeface="Arial"/>
                          <a:cs typeface="Arial"/>
                          <a:sym typeface="Arial"/>
                        </a:rPr>
                        <a:t>50%</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Compiled a list of manufacturers of PPEs, Hand Sanitizers and Ventilators and shared same with the PTF Resource Mobilization Group, Federal Ministry of Health, NCDC and the Economic Sustainability Committee.</a:t>
                      </a:r>
                      <a:endParaRPr sz="996" dirty="0">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ctr" rtl="0">
                        <a:spcBef>
                          <a:spcPts val="0"/>
                        </a:spcBef>
                        <a:spcAft>
                          <a:spcPts val="0"/>
                        </a:spcAft>
                        <a:buClr>
                          <a:schemeClr val="dk1"/>
                        </a:buClr>
                        <a:buSzPts val="996"/>
                        <a:buFont typeface="Noto Sans Symbols"/>
                        <a:buNone/>
                      </a:pPr>
                      <a:r>
                        <a:rPr lang="en-US" sz="996">
                          <a:solidFill>
                            <a:schemeClr val="dk1"/>
                          </a:solidFill>
                          <a:latin typeface="Arial"/>
                          <a:ea typeface="Arial"/>
                          <a:cs typeface="Arial"/>
                          <a:sym typeface="Arial"/>
                        </a:rPr>
                        <a:t>N/A </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4"/>
                  </a:ext>
                </a:extLst>
              </a:tr>
              <a:tr h="494025">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Ensure standard quality guidelines for specific COVID-19 products meet International Market Standard</a:t>
                      </a: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ctr" rtl="0">
                        <a:spcBef>
                          <a:spcPts val="0"/>
                        </a:spcBef>
                        <a:spcAft>
                          <a:spcPts val="0"/>
                        </a:spcAft>
                        <a:buNone/>
                      </a:pPr>
                      <a:r>
                        <a:rPr lang="en-US" sz="996">
                          <a:solidFill>
                            <a:schemeClr val="dk1"/>
                          </a:solidFill>
                          <a:latin typeface="Arial"/>
                          <a:ea typeface="Arial"/>
                          <a:cs typeface="Arial"/>
                          <a:sym typeface="Arial"/>
                        </a:rPr>
                        <a:t>75%</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Facilitated the product certification process by SON and NAFDAC for 62 Local Manufacturers of PPEs, Hand sanitizers, Face Masks, Gloves, Gowns, Scrubs, Shrubs etc. Out of this number, 57 Local Manufacturers were certified to have met national and international standards while the certification for 5 Local Manufacturers is still in progress.</a:t>
                      </a:r>
                      <a:endParaRPr sz="996">
                        <a:solidFill>
                          <a:schemeClr val="dk1"/>
                        </a:solidFill>
                        <a:latin typeface="Arial"/>
                        <a:ea typeface="Arial"/>
                        <a:cs typeface="Arial"/>
                        <a:sym typeface="Arial"/>
                      </a:endParaRPr>
                    </a:p>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Conducted sensitization activities on product certification for local manufacturers. This is currently ongoing. </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ctr" rtl="0">
                        <a:spcBef>
                          <a:spcPts val="0"/>
                        </a:spcBef>
                        <a:spcAft>
                          <a:spcPts val="0"/>
                        </a:spcAft>
                        <a:buNone/>
                      </a:pPr>
                      <a:r>
                        <a:rPr lang="en-US" sz="1000" b="1">
                          <a:latin typeface="Arial"/>
                          <a:ea typeface="Arial"/>
                          <a:cs typeface="Arial"/>
                          <a:sym typeface="Arial"/>
                        </a:rPr>
                        <a:t>N/A</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5"/>
                  </a:ext>
                </a:extLst>
              </a:tr>
              <a:tr h="724975">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Ensure collation of accurate supply chain/stock status/utilization reports from the pillars periodically for up to date response to needs</a:t>
                      </a:r>
                      <a:endParaRPr sz="996">
                        <a:solidFill>
                          <a:schemeClr val="dk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ctr" rtl="0">
                        <a:spcBef>
                          <a:spcPts val="0"/>
                        </a:spcBef>
                        <a:spcAft>
                          <a:spcPts val="0"/>
                        </a:spcAft>
                        <a:buNone/>
                      </a:pPr>
                      <a:r>
                        <a:rPr lang="en-US" sz="1000" dirty="0">
                          <a:latin typeface="Arial"/>
                          <a:ea typeface="Arial"/>
                          <a:cs typeface="Arial"/>
                          <a:sym typeface="Arial"/>
                        </a:rPr>
                        <a:t>40%</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171450" marR="0" lvl="0" indent="-171450" algn="l" rtl="0">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Submitted weekly reports to the PTF </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ctr" rtl="0">
                        <a:spcBef>
                          <a:spcPts val="0"/>
                        </a:spcBef>
                        <a:spcAft>
                          <a:spcPts val="0"/>
                        </a:spcAft>
                        <a:buNone/>
                      </a:pPr>
                      <a:r>
                        <a:rPr lang="en-US" sz="1000" b="1">
                          <a:latin typeface="Arial"/>
                          <a:ea typeface="Arial"/>
                          <a:cs typeface="Arial"/>
                          <a:sym typeface="Arial"/>
                        </a:rPr>
                        <a:t> N/A</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6"/>
                  </a:ext>
                </a:extLst>
              </a:tr>
              <a:tr h="305300">
                <a:tc gridSpan="8">
                  <a:txBody>
                    <a:bodyPr/>
                    <a:lstStyle/>
                    <a:p>
                      <a:pPr marL="0" marR="0" lvl="0" indent="0" algn="l" rtl="0">
                        <a:spcBef>
                          <a:spcPts val="0"/>
                        </a:spcBef>
                        <a:spcAft>
                          <a:spcPts val="0"/>
                        </a:spcAft>
                        <a:buNone/>
                      </a:pPr>
                      <a:r>
                        <a:rPr lang="en-US" sz="1000" b="1" i="1">
                          <a:solidFill>
                            <a:schemeClr val="lt1"/>
                          </a:solidFill>
                          <a:latin typeface="Arial"/>
                          <a:ea typeface="Arial"/>
                          <a:cs typeface="Arial"/>
                          <a:sym typeface="Arial"/>
                        </a:rPr>
                        <a:t>Modified/Dropped Objectives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208550">
                <a:tc gridSpan="8">
                  <a:txBody>
                    <a:bodyPr/>
                    <a:lstStyle/>
                    <a:p>
                      <a:pPr marL="0" marR="0" lvl="0" indent="0" algn="l" rtl="0">
                        <a:spcBef>
                          <a:spcPts val="0"/>
                        </a:spcBef>
                        <a:spcAft>
                          <a:spcPts val="0"/>
                        </a:spcAft>
                        <a:buNone/>
                      </a:pPr>
                      <a:r>
                        <a:rPr lang="en-US" sz="850">
                          <a:latin typeface="Arial"/>
                          <a:ea typeface="Arial"/>
                          <a:cs typeface="Arial"/>
                          <a:sym typeface="Arial"/>
                        </a:rPr>
                        <a:t>N/A</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8"/>
                  </a:ext>
                </a:extLst>
              </a:tr>
              <a:tr h="208550">
                <a:tc gridSpan="8">
                  <a:txBody>
                    <a:bodyPr/>
                    <a:lstStyle/>
                    <a:p>
                      <a:pPr marL="0" marR="0" lvl="0" indent="0" algn="l" rtl="0">
                        <a:spcBef>
                          <a:spcPts val="0"/>
                        </a:spcBef>
                        <a:spcAft>
                          <a:spcPts val="0"/>
                        </a:spcAft>
                        <a:buNone/>
                      </a:pPr>
                      <a:r>
                        <a:rPr lang="en-US" sz="996" b="1" i="1">
                          <a:solidFill>
                            <a:schemeClr val="lt1"/>
                          </a:solidFill>
                          <a:latin typeface="Arial"/>
                          <a:ea typeface="Arial"/>
                          <a:cs typeface="Arial"/>
                          <a:sym typeface="Arial"/>
                        </a:rPr>
                        <a:t>Rating of Pillar Achievements in line with set targets</a:t>
                      </a:r>
                      <a:endParaRPr sz="850" i="1">
                        <a:solidFill>
                          <a:schemeClr val="lt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9"/>
                  </a:ext>
                </a:extLst>
              </a:tr>
              <a:tr h="208550">
                <a:tc>
                  <a:txBody>
                    <a:bodyPr/>
                    <a:lstStyle/>
                    <a:p>
                      <a:pPr marL="0" marR="0" lvl="0" indent="0" algn="l" rtl="0">
                        <a:spcBef>
                          <a:spcPts val="0"/>
                        </a:spcBef>
                        <a:spcAft>
                          <a:spcPts val="0"/>
                        </a:spcAft>
                        <a:buNone/>
                      </a:pPr>
                      <a:r>
                        <a:rPr lang="en-US" sz="850" b="1">
                          <a:solidFill>
                            <a:schemeClr val="lt1"/>
                          </a:solidFill>
                          <a:latin typeface="Arial"/>
                          <a:ea typeface="Arial"/>
                          <a:cs typeface="Arial"/>
                          <a:sym typeface="Arial"/>
                        </a:rPr>
                        <a:t>Indicators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2C8646"/>
                    </a:solidFill>
                  </a:tcPr>
                </a:tc>
                <a:tc gridSpan="2">
                  <a:txBody>
                    <a:bodyPr/>
                    <a:lstStyle/>
                    <a:p>
                      <a:pPr marL="0" marR="0" lvl="0" indent="0" algn="l" rtl="0">
                        <a:spcBef>
                          <a:spcPts val="0"/>
                        </a:spcBef>
                        <a:spcAft>
                          <a:spcPts val="0"/>
                        </a:spcAft>
                        <a:buNone/>
                      </a:pPr>
                      <a:r>
                        <a:rPr lang="en-US" sz="850" b="1">
                          <a:solidFill>
                            <a:schemeClr val="lt1"/>
                          </a:solidFill>
                          <a:latin typeface="Arial"/>
                          <a:ea typeface="Arial"/>
                          <a:cs typeface="Arial"/>
                          <a:sym typeface="Arial"/>
                        </a:rPr>
                        <a:t>Description</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2C8646"/>
                    </a:solidFill>
                  </a:tcPr>
                </a:tc>
                <a:tc hMerge="1">
                  <a:txBody>
                    <a:bodyPr/>
                    <a:lstStyle/>
                    <a:p>
                      <a:endParaRPr lang="en-US"/>
                    </a:p>
                  </a:txBody>
                  <a:tcPr/>
                </a:tc>
                <a:tc gridSpan="2">
                  <a:txBody>
                    <a:bodyPr/>
                    <a:lstStyle/>
                    <a:p>
                      <a:pPr marL="0" marR="0" lvl="0" indent="0" algn="l" rtl="0">
                        <a:spcBef>
                          <a:spcPts val="0"/>
                        </a:spcBef>
                        <a:spcAft>
                          <a:spcPts val="0"/>
                        </a:spcAft>
                        <a:buNone/>
                      </a:pPr>
                      <a:r>
                        <a:rPr lang="en-US" sz="850" b="1">
                          <a:solidFill>
                            <a:schemeClr val="lt1"/>
                          </a:solidFill>
                          <a:latin typeface="Arial"/>
                          <a:ea typeface="Arial"/>
                          <a:cs typeface="Arial"/>
                          <a:sym typeface="Arial"/>
                        </a:rPr>
                        <a:t>Set Target Value (over 10 months)</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2C8646"/>
                    </a:solidFill>
                  </a:tcPr>
                </a:tc>
                <a:tc hMerge="1">
                  <a:txBody>
                    <a:bodyPr/>
                    <a:lstStyle/>
                    <a:p>
                      <a:endParaRPr lang="en-US"/>
                    </a:p>
                  </a:txBody>
                  <a:tcPr/>
                </a:tc>
                <a:tc gridSpan="2">
                  <a:txBody>
                    <a:bodyPr/>
                    <a:lstStyle/>
                    <a:p>
                      <a:pPr marL="0" marR="0" lvl="0" indent="0" algn="l" rtl="0">
                        <a:spcBef>
                          <a:spcPts val="0"/>
                        </a:spcBef>
                        <a:spcAft>
                          <a:spcPts val="0"/>
                        </a:spcAft>
                        <a:buNone/>
                      </a:pPr>
                      <a:r>
                        <a:rPr lang="en-US" sz="850" b="1">
                          <a:solidFill>
                            <a:schemeClr val="lt1"/>
                          </a:solidFill>
                          <a:latin typeface="Arial"/>
                          <a:ea typeface="Arial"/>
                          <a:cs typeface="Arial"/>
                          <a:sym typeface="Arial"/>
                        </a:rPr>
                        <a:t>Actual</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solidFill>
                      <a:srgbClr val="2C8646"/>
                    </a:solidFill>
                  </a:tcPr>
                </a:tc>
                <a:tc hMerge="1">
                  <a:txBody>
                    <a:bodyPr/>
                    <a:lstStyle/>
                    <a:p>
                      <a:endParaRPr lang="en-US"/>
                    </a:p>
                  </a:txBody>
                  <a:tcPr/>
                </a:tc>
                <a:tc>
                  <a:txBody>
                    <a:bodyPr/>
                    <a:lstStyle/>
                    <a:p>
                      <a:pPr marL="0" marR="0" lvl="0" indent="0" algn="l" rtl="0">
                        <a:lnSpc>
                          <a:spcPct val="100000"/>
                        </a:lnSpc>
                        <a:spcBef>
                          <a:spcPts val="0"/>
                        </a:spcBef>
                        <a:spcAft>
                          <a:spcPts val="0"/>
                        </a:spcAft>
                        <a:buClr>
                          <a:schemeClr val="lt1"/>
                        </a:buClr>
                        <a:buSzPts val="900"/>
                        <a:buFont typeface="Arial"/>
                        <a:buNone/>
                      </a:pPr>
                      <a:r>
                        <a:rPr lang="en-US" sz="900" b="1">
                          <a:solidFill>
                            <a:schemeClr val="lt1"/>
                          </a:solidFill>
                          <a:latin typeface="Arial"/>
                          <a:ea typeface="Arial"/>
                          <a:cs typeface="Arial"/>
                          <a:sym typeface="Arial"/>
                        </a:rPr>
                        <a:t>Score (1=Below 2= Partially below, 3= Avg 4= Partially meets, 5= Exceeds</a:t>
                      </a:r>
                      <a:endParaRPr/>
                    </a:p>
                    <a:p>
                      <a:pPr marL="0" marR="0" lvl="0" indent="0" algn="l" rtl="0">
                        <a:spcBef>
                          <a:spcPts val="0"/>
                        </a:spcBef>
                        <a:spcAft>
                          <a:spcPts val="0"/>
                        </a:spcAft>
                        <a:buNone/>
                      </a:pPr>
                      <a:endParaRPr sz="850" b="1">
                        <a:solidFill>
                          <a:schemeClr val="lt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solidFill>
                      <a:srgbClr val="2C8646"/>
                    </a:solidFill>
                  </a:tcPr>
                </a:tc>
                <a:extLst>
                  <a:ext uri="{0D108BD9-81ED-4DB2-BD59-A6C34878D82A}">
                    <a16:rowId xmlns:a16="http://schemas.microsoft.com/office/drawing/2014/main" val="10010"/>
                  </a:ext>
                </a:extLst>
              </a:tr>
              <a:tr h="208550">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Local manufacture of ventilators</a:t>
                      </a:r>
                      <a:endParaRPr sz="850" b="1">
                        <a:solidFill>
                          <a:schemeClr val="lt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Due to the outbreak of the COVID-19 Pandemic, local manufacturing was encouraged in other to meet the nations demand</a:t>
                      </a:r>
                      <a:endParaRPr sz="850" b="1">
                        <a:solidFill>
                          <a:schemeClr val="lt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To make available ventilator by the local Manufacturers</a:t>
                      </a:r>
                      <a:endParaRPr sz="850" b="1">
                        <a:solidFill>
                          <a:schemeClr val="lt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11 Local Ventilator Manufacturers identified – 7 are in production stage and 2 are still in the developmental stage.</a:t>
                      </a:r>
                      <a:endParaRPr sz="850" b="1">
                        <a:solidFill>
                          <a:schemeClr val="lt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tcPr>
                </a:tc>
                <a:tc hMerge="1">
                  <a:txBody>
                    <a:bodyPr/>
                    <a:lstStyle/>
                    <a:p>
                      <a:endParaRPr lang="en-US"/>
                    </a:p>
                  </a:txBody>
                  <a:tcPr/>
                </a:tc>
                <a:tc>
                  <a:txBody>
                    <a:bodyPr/>
                    <a:lstStyle/>
                    <a:p>
                      <a:pPr marL="0" marR="0" lvl="0" indent="0" algn="l" rtl="0">
                        <a:spcBef>
                          <a:spcPts val="0"/>
                        </a:spcBef>
                        <a:spcAft>
                          <a:spcPts val="0"/>
                        </a:spcAft>
                        <a:buNone/>
                      </a:pPr>
                      <a:r>
                        <a:rPr lang="en-US" sz="1000" b="1">
                          <a:solidFill>
                            <a:schemeClr val="dk1"/>
                          </a:solidFill>
                          <a:latin typeface="Arial"/>
                          <a:ea typeface="Arial"/>
                          <a:cs typeface="Arial"/>
                          <a:sym typeface="Arial"/>
                        </a:rPr>
                        <a:t>3</a:t>
                      </a:r>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tcPr>
                </a:tc>
                <a:extLst>
                  <a:ext uri="{0D108BD9-81ED-4DB2-BD59-A6C34878D82A}">
                    <a16:rowId xmlns:a16="http://schemas.microsoft.com/office/drawing/2014/main" val="10011"/>
                  </a:ext>
                </a:extLst>
              </a:tr>
              <a:tr h="208550">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Local production of hand sanitizers </a:t>
                      </a:r>
                      <a:endParaRPr sz="850" b="1">
                        <a:solidFill>
                          <a:schemeClr val="lt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Hand Sanitizers Producers were contacted, and their products were sent in for certification.</a:t>
                      </a:r>
                      <a:endParaRPr sz="850" b="1">
                        <a:solidFill>
                          <a:schemeClr val="lt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To make available Hand Sanitizers by the local Manufacturers for daily use both during COVID-19 Pandemic and Post COVID-19.</a:t>
                      </a:r>
                      <a:endParaRPr sz="850" b="1">
                        <a:solidFill>
                          <a:schemeClr val="lt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tc gridSpan="2">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48 Local Hand Sanitizer Producers were identified – 40 have been certified and 8 are awaiting certification.</a:t>
                      </a:r>
                      <a:endParaRPr sz="850" b="1">
                        <a:solidFill>
                          <a:schemeClr val="lt1"/>
                        </a:solidFill>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tcPr>
                </a:tc>
                <a:tc hMerge="1">
                  <a:txBody>
                    <a:bodyPr/>
                    <a:lstStyle/>
                    <a:p>
                      <a:endParaRPr lang="en-US"/>
                    </a:p>
                  </a:txBody>
                  <a:tcPr/>
                </a:tc>
                <a:tc>
                  <a:txBody>
                    <a:bodyPr/>
                    <a:lstStyle/>
                    <a:p>
                      <a:pPr marL="0" marR="0" lvl="0" indent="0" algn="l" rtl="0">
                        <a:spcBef>
                          <a:spcPts val="0"/>
                        </a:spcBef>
                        <a:spcAft>
                          <a:spcPts val="0"/>
                        </a:spcAft>
                        <a:buNone/>
                      </a:pPr>
                      <a:r>
                        <a:rPr lang="en-US" sz="1000" b="1" dirty="0">
                          <a:solidFill>
                            <a:schemeClr val="dk1"/>
                          </a:solidFill>
                          <a:latin typeface="Arial"/>
                          <a:ea typeface="Arial"/>
                          <a:cs typeface="Arial"/>
                          <a:sym typeface="Arial"/>
                        </a:rPr>
                        <a:t>3</a:t>
                      </a:r>
                      <a:endParaRPr dirty="0"/>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
        <p:nvSpPr>
          <p:cNvPr id="5081" name="Google Shape;5081;p13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Shape 5086"/>
        <p:cNvGrpSpPr/>
        <p:nvPr/>
      </p:nvGrpSpPr>
      <p:grpSpPr>
        <a:xfrm>
          <a:off x="0" y="0"/>
          <a:ext cx="0" cy="0"/>
          <a:chOff x="0" y="0"/>
          <a:chExt cx="0" cy="0"/>
        </a:xfrm>
      </p:grpSpPr>
      <p:sp>
        <p:nvSpPr>
          <p:cNvPr id="5087" name="Google Shape;5087;p14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156</a:t>
            </a:fld>
            <a:endParaRPr sz="500" b="0" i="0" u="none" strike="noStrike" cap="none">
              <a:solidFill>
                <a:srgbClr val="161616"/>
              </a:solidFill>
              <a:latin typeface="Arial"/>
              <a:ea typeface="Arial"/>
              <a:cs typeface="Arial"/>
              <a:sym typeface="Arial"/>
            </a:endParaRPr>
          </a:p>
        </p:txBody>
      </p:sp>
      <p:grpSp>
        <p:nvGrpSpPr>
          <p:cNvPr id="5088" name="Google Shape;5088;p140"/>
          <p:cNvGrpSpPr/>
          <p:nvPr/>
        </p:nvGrpSpPr>
        <p:grpSpPr>
          <a:xfrm>
            <a:off x="0" y="0"/>
            <a:ext cx="7589838" cy="1343607"/>
            <a:chOff x="0" y="0"/>
            <a:chExt cx="7589838" cy="1343607"/>
          </a:xfrm>
        </p:grpSpPr>
        <p:pic>
          <p:nvPicPr>
            <p:cNvPr id="5089" name="Google Shape;5089;p14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090" name="Google Shape;5090;p14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091" name="Google Shape;5091;p14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092" name="Google Shape;5092;p14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093" name="Google Shape;5093;p140"/>
          <p:cNvGrpSpPr/>
          <p:nvPr/>
        </p:nvGrpSpPr>
        <p:grpSpPr>
          <a:xfrm>
            <a:off x="1269075" y="3380795"/>
            <a:ext cx="0" cy="0"/>
            <a:chOff x="1269075" y="3380795"/>
            <a:chExt cx="0" cy="0"/>
          </a:xfrm>
        </p:grpSpPr>
        <p:cxnSp>
          <p:nvCxnSpPr>
            <p:cNvPr id="5094" name="Google Shape;5094;p140"/>
            <p:cNvCxnSpPr/>
            <p:nvPr/>
          </p:nvCxnSpPr>
          <p:spPr>
            <a:xfrm>
              <a:off x="1269075" y="3380795"/>
              <a:ext cx="0" cy="0"/>
            </a:xfrm>
            <a:prstGeom prst="straightConnector1">
              <a:avLst/>
            </a:prstGeom>
            <a:noFill/>
            <a:ln>
              <a:noFill/>
            </a:ln>
          </p:spPr>
        </p:cxnSp>
        <p:cxnSp>
          <p:nvCxnSpPr>
            <p:cNvPr id="5095" name="Google Shape;5095;p140"/>
            <p:cNvCxnSpPr/>
            <p:nvPr/>
          </p:nvCxnSpPr>
          <p:spPr>
            <a:xfrm>
              <a:off x="1269075" y="3380795"/>
              <a:ext cx="0" cy="0"/>
            </a:xfrm>
            <a:prstGeom prst="straightConnector1">
              <a:avLst/>
            </a:prstGeom>
            <a:noFill/>
            <a:ln>
              <a:noFill/>
            </a:ln>
          </p:spPr>
        </p:cxnSp>
      </p:grpSp>
      <p:sp>
        <p:nvSpPr>
          <p:cNvPr id="5096" name="Google Shape;5096;p14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097" name="Google Shape;5097;p140"/>
          <p:cNvGraphicFramePr/>
          <p:nvPr/>
        </p:nvGraphicFramePr>
        <p:xfrm>
          <a:off x="365304" y="1493205"/>
          <a:ext cx="6948825" cy="3724275"/>
        </p:xfrm>
        <a:graphic>
          <a:graphicData uri="http://schemas.openxmlformats.org/drawingml/2006/table">
            <a:tbl>
              <a:tblPr>
                <a:noFill/>
                <a:tableStyleId>{B3EC8D35-0D6E-4B20-94FA-5F872F7BABA5}</a:tableStyleId>
              </a:tblPr>
              <a:tblGrid>
                <a:gridCol w="1591825">
                  <a:extLst>
                    <a:ext uri="{9D8B030D-6E8A-4147-A177-3AD203B41FA5}">
                      <a16:colId xmlns:a16="http://schemas.microsoft.com/office/drawing/2014/main" val="20000"/>
                    </a:ext>
                  </a:extLst>
                </a:gridCol>
                <a:gridCol w="1572125">
                  <a:extLst>
                    <a:ext uri="{9D8B030D-6E8A-4147-A177-3AD203B41FA5}">
                      <a16:colId xmlns:a16="http://schemas.microsoft.com/office/drawing/2014/main" val="20001"/>
                    </a:ext>
                  </a:extLst>
                </a:gridCol>
                <a:gridCol w="1443800">
                  <a:extLst>
                    <a:ext uri="{9D8B030D-6E8A-4147-A177-3AD203B41FA5}">
                      <a16:colId xmlns:a16="http://schemas.microsoft.com/office/drawing/2014/main" val="20002"/>
                    </a:ext>
                  </a:extLst>
                </a:gridCol>
                <a:gridCol w="1187125">
                  <a:extLst>
                    <a:ext uri="{9D8B030D-6E8A-4147-A177-3AD203B41FA5}">
                      <a16:colId xmlns:a16="http://schemas.microsoft.com/office/drawing/2014/main" val="20003"/>
                    </a:ext>
                  </a:extLst>
                </a:gridCol>
                <a:gridCol w="1153950">
                  <a:extLst>
                    <a:ext uri="{9D8B030D-6E8A-4147-A177-3AD203B41FA5}">
                      <a16:colId xmlns:a16="http://schemas.microsoft.com/office/drawing/2014/main" val="20004"/>
                    </a:ext>
                  </a:extLst>
                </a:gridCol>
              </a:tblGrid>
              <a:tr h="759700">
                <a:tc>
                  <a:txBody>
                    <a:bodyPr/>
                    <a:lstStyle/>
                    <a:p>
                      <a:pPr marL="0" marR="0" lvl="0" indent="0" algn="ctr" rtl="0">
                        <a:spcBef>
                          <a:spcPts val="0"/>
                        </a:spcBef>
                        <a:spcAft>
                          <a:spcPts val="0"/>
                        </a:spcAft>
                        <a:buNone/>
                      </a:pPr>
                      <a:r>
                        <a:rPr lang="en-US" sz="1000" b="1">
                          <a:solidFill>
                            <a:schemeClr val="lt1"/>
                          </a:solidFill>
                          <a:latin typeface="Arial"/>
                          <a:ea typeface="Arial"/>
                          <a:cs typeface="Arial"/>
                          <a:sym typeface="Arial"/>
                        </a:rPr>
                        <a:t> </a:t>
                      </a:r>
                      <a:endParaRPr sz="1000">
                        <a:solidFill>
                          <a:schemeClr val="lt1"/>
                        </a:solidFill>
                        <a:latin typeface="Arial"/>
                        <a:ea typeface="Arial"/>
                        <a:cs typeface="Arial"/>
                        <a:sym typeface="Arial"/>
                      </a:endParaRPr>
                    </a:p>
                    <a:p>
                      <a:pPr marL="0" marR="0" lvl="0" indent="0" algn="ctr" rtl="0">
                        <a:spcBef>
                          <a:spcPts val="600"/>
                        </a:spcBef>
                        <a:spcAft>
                          <a:spcPts val="0"/>
                        </a:spcAft>
                        <a:buNone/>
                      </a:pPr>
                      <a:r>
                        <a:rPr lang="en-US" sz="1000" b="1">
                          <a:solidFill>
                            <a:schemeClr val="lt1"/>
                          </a:solidFill>
                          <a:latin typeface="Arial"/>
                          <a:ea typeface="Arial"/>
                          <a:cs typeface="Arial"/>
                          <a:sym typeface="Arial"/>
                        </a:rPr>
                        <a:t>Indicators</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chemeClr val="lt1"/>
                          </a:solidFill>
                          <a:latin typeface="Arial"/>
                          <a:ea typeface="Arial"/>
                          <a:cs typeface="Arial"/>
                          <a:sym typeface="Arial"/>
                        </a:rPr>
                        <a:t> </a:t>
                      </a:r>
                      <a:endParaRPr sz="1000">
                        <a:solidFill>
                          <a:schemeClr val="lt1"/>
                        </a:solidFill>
                        <a:latin typeface="Arial"/>
                        <a:ea typeface="Arial"/>
                        <a:cs typeface="Arial"/>
                        <a:sym typeface="Arial"/>
                      </a:endParaRPr>
                    </a:p>
                    <a:p>
                      <a:pPr marL="0" marR="0" lvl="0" indent="0" algn="ctr" rtl="0">
                        <a:spcBef>
                          <a:spcPts val="600"/>
                        </a:spcBef>
                        <a:spcAft>
                          <a:spcPts val="0"/>
                        </a:spcAft>
                        <a:buNone/>
                      </a:pPr>
                      <a:r>
                        <a:rPr lang="en-US" sz="1000" b="1">
                          <a:solidFill>
                            <a:schemeClr val="lt1"/>
                          </a:solidFill>
                          <a:latin typeface="Arial"/>
                          <a:ea typeface="Arial"/>
                          <a:cs typeface="Arial"/>
                          <a:sym typeface="Arial"/>
                        </a:rPr>
                        <a:t>Description</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chemeClr val="lt1"/>
                          </a:solidFill>
                          <a:latin typeface="Arial"/>
                          <a:ea typeface="Arial"/>
                          <a:cs typeface="Arial"/>
                          <a:sym typeface="Arial"/>
                        </a:rPr>
                        <a:t>Set Target Value (over 10 months)</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B w="12700" cap="flat" cmpd="sng">
                      <a:solidFill>
                        <a:srgbClr val="000000"/>
                      </a:solidFill>
                      <a:prstDash val="solid"/>
                      <a:round/>
                      <a:headEnd type="none" w="sm" len="sm"/>
                      <a:tailEnd type="none" w="sm" len="sm"/>
                    </a:lnB>
                    <a:solidFill>
                      <a:srgbClr val="008751"/>
                    </a:solidFill>
                  </a:tcPr>
                </a:tc>
                <a:tc>
                  <a:txBody>
                    <a:bodyPr/>
                    <a:lstStyle/>
                    <a:p>
                      <a:pPr marL="0" marR="0" lvl="0" indent="0" algn="ctr" rtl="0">
                        <a:spcBef>
                          <a:spcPts val="0"/>
                        </a:spcBef>
                        <a:spcAft>
                          <a:spcPts val="0"/>
                        </a:spcAft>
                        <a:buNone/>
                      </a:pPr>
                      <a:r>
                        <a:rPr lang="en-US" sz="1000" b="1">
                          <a:solidFill>
                            <a:schemeClr val="lt1"/>
                          </a:solidFill>
                          <a:latin typeface="Arial"/>
                          <a:ea typeface="Arial"/>
                          <a:cs typeface="Arial"/>
                          <a:sym typeface="Arial"/>
                        </a:rPr>
                        <a:t> </a:t>
                      </a:r>
                      <a:endParaRPr sz="1000">
                        <a:solidFill>
                          <a:schemeClr val="lt1"/>
                        </a:solidFill>
                        <a:latin typeface="Arial"/>
                        <a:ea typeface="Arial"/>
                        <a:cs typeface="Arial"/>
                        <a:sym typeface="Arial"/>
                      </a:endParaRPr>
                    </a:p>
                    <a:p>
                      <a:pPr marL="0" marR="0" lvl="0" indent="0" algn="ctr" rtl="0">
                        <a:spcBef>
                          <a:spcPts val="600"/>
                        </a:spcBef>
                        <a:spcAft>
                          <a:spcPts val="0"/>
                        </a:spcAft>
                        <a:buNone/>
                      </a:pPr>
                      <a:r>
                        <a:rPr lang="en-US" sz="1000" b="1">
                          <a:solidFill>
                            <a:schemeClr val="lt1"/>
                          </a:solidFill>
                          <a:latin typeface="Arial"/>
                          <a:ea typeface="Arial"/>
                          <a:cs typeface="Arial"/>
                          <a:sym typeface="Arial"/>
                        </a:rPr>
                        <a:t>Actual</a:t>
                      </a:r>
                      <a:endParaRPr sz="1000">
                        <a:solidFill>
                          <a:schemeClr val="lt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solidFill>
                      <a:srgbClr val="008751"/>
                    </a:solidFill>
                  </a:tcPr>
                </a:tc>
                <a:tc>
                  <a:txBody>
                    <a:bodyPr/>
                    <a:lstStyle/>
                    <a:p>
                      <a:pPr marL="0" marR="0" lvl="0" indent="0" algn="ctr" rtl="0">
                        <a:spcBef>
                          <a:spcPts val="0"/>
                        </a:spcBef>
                        <a:spcAft>
                          <a:spcPts val="0"/>
                        </a:spcAft>
                        <a:buNone/>
                      </a:pPr>
                      <a:r>
                        <a:rPr lang="en-US" sz="1000" b="1" i="1">
                          <a:solidFill>
                            <a:schemeClr val="lt1"/>
                          </a:solidFill>
                          <a:latin typeface="Arial"/>
                          <a:ea typeface="Arial"/>
                          <a:cs typeface="Arial"/>
                          <a:sym typeface="Arial"/>
                        </a:rPr>
                        <a:t>Score (1 = Below 2 = Partially below, 3 = Avg, 4 = Partially meets, 5 = Exceeds)</a:t>
                      </a:r>
                      <a:endParaRPr sz="1000">
                        <a:solidFill>
                          <a:schemeClr val="lt1"/>
                        </a:solidFill>
                        <a:latin typeface="Arial"/>
                        <a:ea typeface="Arial"/>
                        <a:cs typeface="Arial"/>
                        <a:sym typeface="Arial"/>
                      </a:endParaRPr>
                    </a:p>
                  </a:txBody>
                  <a:tcPr marL="68575" marR="68575" marT="0" marB="0">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251400">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Local production of ethanol</a:t>
                      </a:r>
                      <a:endParaRPr sz="1000">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Ethanol Producers were contacted and encourage to go into more production and backward integration</a:t>
                      </a: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ctr" rtl="0">
                        <a:spcBef>
                          <a:spcPts val="0"/>
                        </a:spcBef>
                        <a:spcAft>
                          <a:spcPts val="0"/>
                        </a:spcAft>
                        <a:buNone/>
                      </a:pPr>
                      <a:r>
                        <a:rPr lang="en-US" sz="1000">
                          <a:latin typeface="Arial"/>
                          <a:ea typeface="Arial"/>
                          <a:cs typeface="Arial"/>
                          <a:sym typeface="Arial"/>
                        </a:rPr>
                        <a:t> </a:t>
                      </a:r>
                      <a:endParaRPr sz="850">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To make available Ethanol to produce Hand Sanitizers by the local Manufacturers for daily use both during COVID-19 Pandemic and Post COVID-19.</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ctr" rtl="0">
                        <a:spcBef>
                          <a:spcPts val="0"/>
                        </a:spcBef>
                        <a:spcAft>
                          <a:spcPts val="0"/>
                        </a:spcAft>
                        <a:buNone/>
                      </a:pPr>
                      <a:r>
                        <a:rPr lang="en-US" sz="1000">
                          <a:latin typeface="Arial"/>
                          <a:ea typeface="Arial"/>
                          <a:cs typeface="Arial"/>
                          <a:sym typeface="Arial"/>
                        </a:rPr>
                        <a:t>7 Ethanol Producers were contacted. </a:t>
                      </a:r>
                      <a:endParaRPr sz="850">
                        <a:latin typeface="Calibri"/>
                        <a:ea typeface="Calibri"/>
                        <a:cs typeface="Calibri"/>
                        <a:sym typeface="Calibri"/>
                      </a:endParaRPr>
                    </a:p>
                  </a:txBody>
                  <a:tcPr marL="68575" marR="68575" marT="0" marB="0">
                    <a:lnL w="12700" cap="flat" cmpd="sng">
                      <a:solidFill>
                        <a:srgbClr val="000000"/>
                      </a:solidFill>
                      <a:prstDash val="solid"/>
                      <a:round/>
                      <a:headEnd type="none" w="sm" len="sm"/>
                      <a:tailEnd type="none" w="sm" len="sm"/>
                    </a:lnL>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3</a:t>
                      </a:r>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 </a:t>
                      </a:r>
                      <a:endParaRPr/>
                    </a:p>
                    <a:p>
                      <a:pPr marL="0" marR="0" lvl="0" indent="0" algn="l" rtl="0">
                        <a:spcBef>
                          <a:spcPts val="0"/>
                        </a:spcBef>
                        <a:spcAft>
                          <a:spcPts val="0"/>
                        </a:spcAft>
                        <a:buNone/>
                      </a:pPr>
                      <a:r>
                        <a:rPr lang="en-US" sz="996">
                          <a:solidFill>
                            <a:schemeClr val="dk1"/>
                          </a:solidFill>
                          <a:latin typeface="Arial"/>
                          <a:ea typeface="Arial"/>
                          <a:cs typeface="Arial"/>
                          <a:sym typeface="Arial"/>
                        </a:rPr>
                        <a:t>3</a:t>
                      </a:r>
                      <a:endParaRPr sz="850">
                        <a:latin typeface="Arial"/>
                        <a:ea typeface="Arial"/>
                        <a:cs typeface="Arial"/>
                        <a:sym typeface="Arial"/>
                      </a:endParaRPr>
                    </a:p>
                  </a:txBody>
                  <a:tcPr marL="68575" marR="68575" marT="0" marB="0">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129875">
                <a:tc>
                  <a:txBody>
                    <a:bodyPr/>
                    <a:lstStyle/>
                    <a:p>
                      <a:pPr marL="171450" marR="0" lvl="0" indent="-171450" algn="l" rtl="0">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Local manufacture of PPE</a:t>
                      </a: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PPEs Producers were contacted and encourage to produce more PPEs.</a:t>
                      </a:r>
                      <a:endParaRPr sz="1000"/>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To make available PPEs for use both during COVID-19 Pandemic and Post COVID-19.</a:t>
                      </a:r>
                      <a:endParaRPr sz="996">
                        <a:solidFill>
                          <a:schemeClr val="dk1"/>
                        </a:solidFill>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tc>
                  <a:txBody>
                    <a:bodyPr/>
                    <a:lstStyle/>
                    <a:p>
                      <a:pPr marL="0" marR="0" lvl="0" indent="0" algn="ctr" rtl="0">
                        <a:spcBef>
                          <a:spcPts val="0"/>
                        </a:spcBef>
                        <a:spcAft>
                          <a:spcPts val="0"/>
                        </a:spcAft>
                        <a:buNone/>
                      </a:pPr>
                      <a:r>
                        <a:rPr lang="en-US" sz="996">
                          <a:solidFill>
                            <a:schemeClr val="dk1"/>
                          </a:solidFill>
                          <a:latin typeface="Arial"/>
                          <a:ea typeface="Arial"/>
                          <a:cs typeface="Arial"/>
                          <a:sym typeface="Arial"/>
                        </a:rPr>
                        <a:t>36 Local PPE Manufacturers were identified – 29 have been certified and 7 are awaiting certification.</a:t>
                      </a:r>
                      <a:r>
                        <a:rPr lang="en-US" sz="1000" b="1">
                          <a:latin typeface="Arial"/>
                          <a:ea typeface="Arial"/>
                          <a:cs typeface="Arial"/>
                          <a:sym typeface="Arial"/>
                        </a:rPr>
                        <a:t> </a:t>
                      </a:r>
                      <a:endParaRPr sz="850">
                        <a:latin typeface="Arial"/>
                        <a:ea typeface="Arial"/>
                        <a:cs typeface="Arial"/>
                        <a:sym typeface="Arial"/>
                      </a:endParaRPr>
                    </a:p>
                  </a:txBody>
                  <a:tcPr marL="68575" marR="68575" marT="0" marB="0">
                    <a:lnL w="12700" cap="flat" cmpd="sng">
                      <a:solidFill>
                        <a:srgbClr val="000000"/>
                      </a:solidFill>
                      <a:prstDash val="solid"/>
                      <a:round/>
                      <a:headEnd type="none" w="sm" len="sm"/>
                      <a:tailEnd type="none" w="sm" len="sm"/>
                    </a:lnL>
                  </a:tcPr>
                </a:tc>
                <a:tc>
                  <a:txBody>
                    <a:bodyPr/>
                    <a:lstStyle/>
                    <a:p>
                      <a:pPr marL="0" marR="0" lvl="0" indent="0" algn="ctr" rtl="0">
                        <a:spcBef>
                          <a:spcPts val="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ctr" rtl="0">
                        <a:spcBef>
                          <a:spcPts val="600"/>
                        </a:spcBef>
                        <a:spcAft>
                          <a:spcPts val="0"/>
                        </a:spcAft>
                        <a:buNone/>
                      </a:pPr>
                      <a:r>
                        <a:rPr lang="en-US" sz="1000" b="1">
                          <a:latin typeface="Arial"/>
                          <a:ea typeface="Arial"/>
                          <a:cs typeface="Arial"/>
                          <a:sym typeface="Arial"/>
                        </a:rPr>
                        <a:t> </a:t>
                      </a:r>
                      <a:endParaRPr sz="850">
                        <a:latin typeface="Arial"/>
                        <a:ea typeface="Arial"/>
                        <a:cs typeface="Arial"/>
                        <a:sym typeface="Arial"/>
                      </a:endParaRPr>
                    </a:p>
                    <a:p>
                      <a:pPr marL="0" marR="0" lvl="0" indent="0" algn="l" rtl="0">
                        <a:spcBef>
                          <a:spcPts val="600"/>
                        </a:spcBef>
                        <a:spcAft>
                          <a:spcPts val="0"/>
                        </a:spcAft>
                        <a:buNone/>
                      </a:pPr>
                      <a:r>
                        <a:rPr lang="en-US" sz="1000" b="1">
                          <a:latin typeface="Arial"/>
                          <a:ea typeface="Arial"/>
                          <a:cs typeface="Arial"/>
                          <a:sym typeface="Arial"/>
                        </a:rPr>
                        <a:t>3</a:t>
                      </a:r>
                      <a:endParaRPr/>
                    </a:p>
                    <a:p>
                      <a:pPr marL="0" marR="0" lvl="0" indent="0" algn="l" rtl="0">
                        <a:spcBef>
                          <a:spcPts val="600"/>
                        </a:spcBef>
                        <a:spcAft>
                          <a:spcPts val="0"/>
                        </a:spcAft>
                        <a:buNone/>
                      </a:pPr>
                      <a:endParaRPr sz="1000" b="1">
                        <a:latin typeface="Arial"/>
                        <a:ea typeface="Arial"/>
                        <a:cs typeface="Arial"/>
                        <a:sym typeface="Arial"/>
                      </a:endParaRPr>
                    </a:p>
                  </a:txBody>
                  <a:tcPr marL="68575" marR="68575" marT="0" marB="0">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bl>
          </a:graphicData>
        </a:graphic>
      </p:graphicFrame>
      <p:sp>
        <p:nvSpPr>
          <p:cNvPr id="5098" name="Google Shape;5098;p14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Shape 5257"/>
        <p:cNvGrpSpPr/>
        <p:nvPr/>
      </p:nvGrpSpPr>
      <p:grpSpPr>
        <a:xfrm>
          <a:off x="0" y="0"/>
          <a:ext cx="0" cy="0"/>
          <a:chOff x="0" y="0"/>
          <a:chExt cx="0" cy="0"/>
        </a:xfrm>
      </p:grpSpPr>
      <p:pic>
        <p:nvPicPr>
          <p:cNvPr id="5258" name="Google Shape;5258;p15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259" name="Google Shape;5259;p15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157</a:t>
            </a:fld>
            <a:endParaRPr sz="500" b="0" i="0" u="none" strike="noStrike" cap="none">
              <a:solidFill>
                <a:srgbClr val="161616"/>
              </a:solidFill>
              <a:latin typeface="Arial"/>
              <a:ea typeface="Arial"/>
              <a:cs typeface="Arial"/>
              <a:sym typeface="Arial"/>
            </a:endParaRPr>
          </a:p>
        </p:txBody>
      </p:sp>
      <p:sp>
        <p:nvSpPr>
          <p:cNvPr id="5260" name="Google Shape;5260;p15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5261" name="Google Shape;5261;p15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5262" name="Google Shape;5262;p150"/>
          <p:cNvSpPr txBox="1"/>
          <p:nvPr/>
        </p:nvSpPr>
        <p:spPr>
          <a:xfrm>
            <a:off x="334820" y="985077"/>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263" name="Google Shape;5263;p15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264" name="Google Shape;5264;p150"/>
          <p:cNvGrpSpPr/>
          <p:nvPr/>
        </p:nvGrpSpPr>
        <p:grpSpPr>
          <a:xfrm>
            <a:off x="1269075" y="3380795"/>
            <a:ext cx="0" cy="0"/>
            <a:chOff x="1269075" y="3380795"/>
            <a:chExt cx="0" cy="0"/>
          </a:xfrm>
        </p:grpSpPr>
        <p:cxnSp>
          <p:nvCxnSpPr>
            <p:cNvPr id="5265" name="Google Shape;5265;p150"/>
            <p:cNvCxnSpPr/>
            <p:nvPr/>
          </p:nvCxnSpPr>
          <p:spPr>
            <a:xfrm>
              <a:off x="1269075" y="3380795"/>
              <a:ext cx="0" cy="0"/>
            </a:xfrm>
            <a:prstGeom prst="straightConnector1">
              <a:avLst/>
            </a:prstGeom>
            <a:noFill/>
            <a:ln>
              <a:noFill/>
            </a:ln>
          </p:spPr>
        </p:cxnSp>
        <p:cxnSp>
          <p:nvCxnSpPr>
            <p:cNvPr id="5266" name="Google Shape;5266;p150"/>
            <p:cNvCxnSpPr/>
            <p:nvPr/>
          </p:nvCxnSpPr>
          <p:spPr>
            <a:xfrm>
              <a:off x="1269075" y="3380795"/>
              <a:ext cx="0" cy="0"/>
            </a:xfrm>
            <a:prstGeom prst="straightConnector1">
              <a:avLst/>
            </a:prstGeom>
            <a:noFill/>
            <a:ln>
              <a:noFill/>
            </a:ln>
          </p:spPr>
        </p:cxnSp>
      </p:grpSp>
      <p:sp>
        <p:nvSpPr>
          <p:cNvPr id="5267" name="Google Shape;5267;p15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5268" name="Google Shape;5268;p150"/>
          <p:cNvGrpSpPr/>
          <p:nvPr/>
        </p:nvGrpSpPr>
        <p:grpSpPr>
          <a:xfrm>
            <a:off x="182443" y="1343606"/>
            <a:ext cx="7093647" cy="1194818"/>
            <a:chOff x="312508" y="1647493"/>
            <a:chExt cx="7001606" cy="1627483"/>
          </a:xfrm>
        </p:grpSpPr>
        <p:sp>
          <p:nvSpPr>
            <p:cNvPr id="5269" name="Google Shape;5269;p150"/>
            <p:cNvSpPr txBox="1"/>
            <p:nvPr/>
          </p:nvSpPr>
          <p:spPr>
            <a:xfrm>
              <a:off x="454886" y="2017292"/>
              <a:ext cx="6859228" cy="125768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multi-sectorial structure of the PTF allowed for the flexible participation of MDAs in the delivery of its mandate across all levels. </a:t>
              </a:r>
              <a:endParaRPr sz="10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 MDAs were responsible for various pillars and collaborated to ensure synergy and seamless implementation of policies and outlined activities.  </a:t>
              </a:r>
              <a:endParaRPr sz="10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 </a:t>
              </a:r>
              <a:endParaRPr sz="1000" b="0" i="0" u="none" strike="noStrike" cap="none" dirty="0">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The MDAs include but are not limited to the following:  </a:t>
              </a:r>
              <a:endParaRPr sz="1000" b="0" i="0" u="none" strike="noStrike" cap="none" dirty="0">
                <a:solidFill>
                  <a:srgbClr val="000000"/>
                </a:solidFill>
                <a:latin typeface="Arial"/>
                <a:ea typeface="Arial"/>
                <a:cs typeface="Arial"/>
                <a:sym typeface="Arial"/>
              </a:endParaRPr>
            </a:p>
          </p:txBody>
        </p:sp>
        <p:grpSp>
          <p:nvGrpSpPr>
            <p:cNvPr id="5270" name="Google Shape;5270;p150"/>
            <p:cNvGrpSpPr/>
            <p:nvPr/>
          </p:nvGrpSpPr>
          <p:grpSpPr>
            <a:xfrm>
              <a:off x="312508" y="1647493"/>
              <a:ext cx="6859228" cy="319421"/>
              <a:chOff x="312508" y="4545817"/>
              <a:chExt cx="7001606" cy="319421"/>
            </a:xfrm>
          </p:grpSpPr>
          <p:sp>
            <p:nvSpPr>
              <p:cNvPr id="5271" name="Google Shape;5271;p150"/>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5272" name="Google Shape;5272;p150"/>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Ministries, Departments and Agencies:</a:t>
                </a:r>
                <a:endParaRPr sz="1000" b="1" i="0" u="none" strike="noStrike" cap="none">
                  <a:solidFill>
                    <a:srgbClr val="000000"/>
                  </a:solidFill>
                  <a:latin typeface="Arial"/>
                  <a:ea typeface="Arial"/>
                  <a:cs typeface="Arial"/>
                  <a:sym typeface="Arial"/>
                </a:endParaRPr>
              </a:p>
            </p:txBody>
          </p:sp>
          <p:cxnSp>
            <p:nvCxnSpPr>
              <p:cNvPr id="5273" name="Google Shape;5273;p150"/>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pic>
        <p:nvPicPr>
          <p:cNvPr id="4" name="Picture 3">
            <a:extLst>
              <a:ext uri="{FF2B5EF4-FFF2-40B4-BE49-F238E27FC236}">
                <a16:creationId xmlns:a16="http://schemas.microsoft.com/office/drawing/2014/main" id="{5D3EB620-ED12-4131-ADB7-A49052A3E2EA}"/>
              </a:ext>
            </a:extLst>
          </p:cNvPr>
          <p:cNvPicPr>
            <a:picLocks noChangeAspect="1"/>
          </p:cNvPicPr>
          <p:nvPr/>
        </p:nvPicPr>
        <p:blipFill>
          <a:blip r:embed="rId4"/>
          <a:stretch>
            <a:fillRect/>
          </a:stretch>
        </p:blipFill>
        <p:spPr>
          <a:xfrm>
            <a:off x="256165" y="2677671"/>
            <a:ext cx="7019925" cy="6600825"/>
          </a:xfrm>
          <a:prstGeom prst="rect">
            <a:avLst/>
          </a:prstGeom>
        </p:spPr>
      </p:pic>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Shape 5326"/>
        <p:cNvGrpSpPr/>
        <p:nvPr/>
      </p:nvGrpSpPr>
      <p:grpSpPr>
        <a:xfrm>
          <a:off x="0" y="0"/>
          <a:ext cx="0" cy="0"/>
          <a:chOff x="0" y="0"/>
          <a:chExt cx="0" cy="0"/>
        </a:xfrm>
      </p:grpSpPr>
      <p:sp>
        <p:nvSpPr>
          <p:cNvPr id="5327" name="Google Shape;5327;p15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158</a:t>
            </a:fld>
            <a:endParaRPr sz="500" b="0" i="0" u="none" strike="noStrike" cap="none">
              <a:solidFill>
                <a:srgbClr val="161616"/>
              </a:solidFill>
              <a:latin typeface="Arial"/>
              <a:ea typeface="Arial"/>
              <a:cs typeface="Arial"/>
              <a:sym typeface="Arial"/>
            </a:endParaRPr>
          </a:p>
        </p:txBody>
      </p:sp>
      <p:sp>
        <p:nvSpPr>
          <p:cNvPr id="5328" name="Google Shape;5328;p15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329" name="Google Shape;5329;p151"/>
          <p:cNvGrpSpPr/>
          <p:nvPr/>
        </p:nvGrpSpPr>
        <p:grpSpPr>
          <a:xfrm>
            <a:off x="0" y="0"/>
            <a:ext cx="7589838" cy="1343607"/>
            <a:chOff x="0" y="0"/>
            <a:chExt cx="7589838" cy="1343607"/>
          </a:xfrm>
        </p:grpSpPr>
        <p:pic>
          <p:nvPicPr>
            <p:cNvPr id="5330" name="Google Shape;5330;p15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331" name="Google Shape;5331;p15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332" name="Google Shape;5332;p15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333" name="Google Shape;5333;p15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334" name="Google Shape;5334;p151"/>
          <p:cNvGrpSpPr/>
          <p:nvPr/>
        </p:nvGrpSpPr>
        <p:grpSpPr>
          <a:xfrm>
            <a:off x="1269075" y="3380795"/>
            <a:ext cx="0" cy="0"/>
            <a:chOff x="1269075" y="3380795"/>
            <a:chExt cx="0" cy="0"/>
          </a:xfrm>
        </p:grpSpPr>
        <p:cxnSp>
          <p:nvCxnSpPr>
            <p:cNvPr id="5335" name="Google Shape;5335;p151"/>
            <p:cNvCxnSpPr/>
            <p:nvPr/>
          </p:nvCxnSpPr>
          <p:spPr>
            <a:xfrm>
              <a:off x="1269075" y="3380795"/>
              <a:ext cx="0" cy="0"/>
            </a:xfrm>
            <a:prstGeom prst="straightConnector1">
              <a:avLst/>
            </a:prstGeom>
            <a:noFill/>
            <a:ln>
              <a:noFill/>
            </a:ln>
          </p:spPr>
        </p:cxnSp>
        <p:cxnSp>
          <p:nvCxnSpPr>
            <p:cNvPr id="5336" name="Google Shape;5336;p151"/>
            <p:cNvCxnSpPr/>
            <p:nvPr/>
          </p:nvCxnSpPr>
          <p:spPr>
            <a:xfrm>
              <a:off x="1269075" y="3380795"/>
              <a:ext cx="0" cy="0"/>
            </a:xfrm>
            <a:prstGeom prst="straightConnector1">
              <a:avLst/>
            </a:prstGeom>
            <a:noFill/>
            <a:ln>
              <a:noFill/>
            </a:ln>
          </p:spPr>
        </p:cxnSp>
      </p:grpSp>
      <p:sp>
        <p:nvSpPr>
          <p:cNvPr id="5337" name="Google Shape;5337;p15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5338" name="Google Shape;5338;p151"/>
          <p:cNvGrpSpPr/>
          <p:nvPr/>
        </p:nvGrpSpPr>
        <p:grpSpPr>
          <a:xfrm>
            <a:off x="312508" y="1613079"/>
            <a:ext cx="7001606" cy="523686"/>
            <a:chOff x="312508" y="1647493"/>
            <a:chExt cx="7001606" cy="523686"/>
          </a:xfrm>
        </p:grpSpPr>
        <p:sp>
          <p:nvSpPr>
            <p:cNvPr id="5339" name="Google Shape;5339;p151"/>
            <p:cNvSpPr txBox="1"/>
            <p:nvPr/>
          </p:nvSpPr>
          <p:spPr>
            <a:xfrm>
              <a:off x="454886" y="2017291"/>
              <a:ext cx="6859228" cy="15388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Detailed information about the activities, achievements, challenges and score for MDAs are captured in the tables below.</a:t>
              </a:r>
              <a:endParaRPr sz="1000" b="0" i="0" u="none" strike="noStrike" cap="none">
                <a:solidFill>
                  <a:srgbClr val="000000"/>
                </a:solidFill>
                <a:latin typeface="Arial"/>
                <a:ea typeface="Arial"/>
                <a:cs typeface="Arial"/>
                <a:sym typeface="Arial"/>
              </a:endParaRPr>
            </a:p>
          </p:txBody>
        </p:sp>
        <p:grpSp>
          <p:nvGrpSpPr>
            <p:cNvPr id="5340" name="Google Shape;5340;p151"/>
            <p:cNvGrpSpPr/>
            <p:nvPr/>
          </p:nvGrpSpPr>
          <p:grpSpPr>
            <a:xfrm>
              <a:off x="312508" y="1647493"/>
              <a:ext cx="6859228" cy="319421"/>
              <a:chOff x="312508" y="4545817"/>
              <a:chExt cx="7001606" cy="319421"/>
            </a:xfrm>
          </p:grpSpPr>
          <p:sp>
            <p:nvSpPr>
              <p:cNvPr id="5341" name="Google Shape;5341;p151"/>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5342" name="Google Shape;5342;p151"/>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MDA Reports</a:t>
                </a:r>
                <a:endParaRPr sz="1000" b="1" i="0" u="none" strike="noStrike" cap="none">
                  <a:solidFill>
                    <a:srgbClr val="000000"/>
                  </a:solidFill>
                  <a:latin typeface="Arial"/>
                  <a:ea typeface="Arial"/>
                  <a:cs typeface="Arial"/>
                  <a:sym typeface="Arial"/>
                </a:endParaRPr>
              </a:p>
            </p:txBody>
          </p:sp>
          <p:cxnSp>
            <p:nvCxnSpPr>
              <p:cNvPr id="5343" name="Google Shape;5343;p151"/>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graphicFrame>
        <p:nvGraphicFramePr>
          <p:cNvPr id="5344" name="Google Shape;5344;p151"/>
          <p:cNvGraphicFramePr/>
          <p:nvPr>
            <p:extLst>
              <p:ext uri="{D42A27DB-BD31-4B8C-83A1-F6EECF244321}">
                <p14:modId xmlns:p14="http://schemas.microsoft.com/office/powerpoint/2010/main" val="1234354127"/>
              </p:ext>
            </p:extLst>
          </p:nvPr>
        </p:nvGraphicFramePr>
        <p:xfrm>
          <a:off x="312508" y="2326422"/>
          <a:ext cx="6859225" cy="7505875"/>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84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DEPARTMENT OF STATE SERVICES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63500">
                <a:tc>
                  <a:txBody>
                    <a:bodyPr/>
                    <a:lstStyle/>
                    <a:p>
                      <a:pPr marL="0" marR="0" lvl="0" indent="0" algn="just" rtl="0">
                        <a:lnSpc>
                          <a:spcPct val="117000"/>
                        </a:lnSpc>
                        <a:spcBef>
                          <a:spcPts val="0"/>
                        </a:spcBef>
                        <a:spcAft>
                          <a:spcPts val="0"/>
                        </a:spcAft>
                        <a:buNone/>
                      </a:pPr>
                      <a:r>
                        <a:rPr lang="en-US" sz="1000" b="1" i="1">
                          <a:solidFill>
                            <a:srgbClr val="FFFFFF"/>
                          </a:solidFill>
                          <a:latin typeface="Arial"/>
                          <a:ea typeface="Arial"/>
                          <a:cs typeface="Arial"/>
                          <a:sym typeface="Arial"/>
                        </a:rPr>
                        <a:t>Brief Summary of MDA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678425">
                <a:tc>
                  <a:txBody>
                    <a:bodyPr/>
                    <a:lstStyle/>
                    <a:p>
                      <a:pPr marL="0" marR="0" lvl="0" indent="0" algn="l" rtl="0">
                        <a:spcBef>
                          <a:spcPts val="0"/>
                        </a:spcBef>
                        <a:spcAft>
                          <a:spcPts val="0"/>
                        </a:spcAft>
                        <a:buNone/>
                      </a:pPr>
                      <a:r>
                        <a:rPr lang="en-US" sz="996" dirty="0">
                          <a:solidFill>
                            <a:schemeClr val="dk1"/>
                          </a:solidFill>
                          <a:latin typeface="Arial"/>
                          <a:ea typeface="Arial"/>
                          <a:cs typeface="Arial"/>
                          <a:sym typeface="Arial"/>
                        </a:rPr>
                        <a:t>The Department of State Services (DSS) is the foremost intelligence agency of the country and supported the PTF with the provision of timely situational awareness on key issues (daily reports on significant developments relating to COVID-19 across the country and other issues relating to containment efforts) concerning the pandemic in the country to enhance the Common Operational Picture (COP) with respect to the virus and aid decision making process.</a:t>
                      </a:r>
                      <a:endParaRPr sz="1000" dirty="0"/>
                    </a:p>
                    <a:p>
                      <a:pPr marL="0" marR="0" lvl="0" indent="0" algn="l" rtl="0">
                        <a:spcBef>
                          <a:spcPts val="0"/>
                        </a:spcBef>
                        <a:spcAft>
                          <a:spcPts val="0"/>
                        </a:spcAft>
                        <a:buNone/>
                      </a:pPr>
                      <a:r>
                        <a:rPr lang="en-US" sz="996" dirty="0">
                          <a:solidFill>
                            <a:schemeClr val="dk1"/>
                          </a:solidFill>
                          <a:latin typeface="Arial"/>
                          <a:ea typeface="Arial"/>
                          <a:cs typeface="Arial"/>
                          <a:sym typeface="Arial"/>
                        </a:rPr>
                        <a:t> </a:t>
                      </a:r>
                      <a:endParaRPr sz="1000" dirty="0"/>
                    </a:p>
                    <a:p>
                      <a:pPr marL="0" marR="0" lvl="0" indent="0" algn="l" rtl="0">
                        <a:spcBef>
                          <a:spcPts val="0"/>
                        </a:spcBef>
                        <a:spcAft>
                          <a:spcPts val="0"/>
                        </a:spcAft>
                        <a:buNone/>
                      </a:pPr>
                      <a:r>
                        <a:rPr lang="en-US" sz="996" dirty="0">
                          <a:solidFill>
                            <a:schemeClr val="dk1"/>
                          </a:solidFill>
                          <a:latin typeface="Arial"/>
                          <a:ea typeface="Arial"/>
                          <a:cs typeface="Arial"/>
                          <a:sym typeface="Arial"/>
                        </a:rPr>
                        <a:t>The DSS participated in various activities including resource mobilization, investigation of complacency by state response teams, protection of key sites/installations, enforcement of protocols, partnership with other agencies, contact tracing amongst others.</a:t>
                      </a:r>
                      <a:endParaRPr sz="1000" dirty="0"/>
                    </a:p>
                    <a:p>
                      <a:pPr marL="0" marR="0" lvl="0" indent="0" algn="l" rtl="0">
                        <a:spcBef>
                          <a:spcPts val="0"/>
                        </a:spcBef>
                        <a:spcAft>
                          <a:spcPts val="0"/>
                        </a:spcAft>
                        <a:buNone/>
                      </a:pPr>
                      <a:r>
                        <a:rPr lang="en-US" sz="996" dirty="0">
                          <a:solidFill>
                            <a:schemeClr val="dk1"/>
                          </a:solidFill>
                          <a:latin typeface="Arial"/>
                          <a:ea typeface="Arial"/>
                          <a:cs typeface="Arial"/>
                          <a:sym typeface="Arial"/>
                        </a:rPr>
                        <a:t> </a:t>
                      </a:r>
                      <a:endParaRPr sz="1000" dirty="0"/>
                    </a:p>
                    <a:p>
                      <a:pPr marL="0" marR="0" lvl="0" indent="0" algn="l" rtl="0">
                        <a:spcBef>
                          <a:spcPts val="0"/>
                        </a:spcBef>
                        <a:spcAft>
                          <a:spcPts val="0"/>
                        </a:spcAft>
                        <a:buNone/>
                      </a:pPr>
                      <a:r>
                        <a:rPr lang="en-US" sz="996" dirty="0">
                          <a:solidFill>
                            <a:schemeClr val="dk1"/>
                          </a:solidFill>
                          <a:latin typeface="Arial"/>
                          <a:ea typeface="Arial"/>
                          <a:cs typeface="Arial"/>
                          <a:sym typeface="Arial"/>
                        </a:rPr>
                        <a:t>To fulfil its duties, DSS issued daily and periodic assessment of the response strategy to the PTF and other relevant stakeholders.</a:t>
                      </a:r>
                      <a:endParaRPr sz="1000" dirty="0"/>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63500">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Approach to Response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3631725">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DSS provided daily intelligence led reports relating to Covid-19 to the PTF. These reports covered areas including communication on new developments, approaches and assessments of issues across the Federation</a:t>
                      </a:r>
                      <a:endParaRPr sz="1000" dirty="0"/>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Service supported the efforts of various states by ensuring the involvement of the Leadership of Service Commands in the coordination and management of response efforts </a:t>
                      </a:r>
                      <a:endParaRPr dirty="0"/>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Service collaborated with State Surveillance teams to provide support with contact tracing of persons with COVID-19 and absconded patients from isolation/treatment </a:t>
                      </a:r>
                      <a:endParaRPr sz="1000" dirty="0"/>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Service supported the coordinated National Response Strategy aimed at containing the spread of the virus by mobilizing service personnel and assets across the States and LGAs</a:t>
                      </a:r>
                      <a:endParaRPr dirty="0"/>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service facility (</a:t>
                      </a:r>
                      <a:r>
                        <a:rPr lang="en-US" sz="996" dirty="0" err="1">
                          <a:solidFill>
                            <a:schemeClr val="dk1"/>
                          </a:solidFill>
                          <a:latin typeface="Arial"/>
                          <a:ea typeface="Arial"/>
                          <a:cs typeface="Arial"/>
                          <a:sym typeface="Arial"/>
                        </a:rPr>
                        <a:t>Kapitul</a:t>
                      </a:r>
                      <a:r>
                        <a:rPr lang="en-US" sz="996" dirty="0">
                          <a:solidFill>
                            <a:schemeClr val="dk1"/>
                          </a:solidFill>
                          <a:latin typeface="Arial"/>
                          <a:ea typeface="Arial"/>
                          <a:cs typeface="Arial"/>
                          <a:sym typeface="Arial"/>
                        </a:rPr>
                        <a:t> Klub apartments) in Abuja to serve as VIP Isolation Centre. This facility was also staffed with doctors and nurses</a:t>
                      </a:r>
                      <a:endParaRPr dirty="0"/>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Sensitized and created awareness campaigns for personnel at the National Headquarters, State Commands and other Service Formations</a:t>
                      </a:r>
                      <a:endParaRPr sz="1000" dirty="0"/>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Partnered with other agencies to support in flattening the COVID-19 curve through intelligence sharing, monitoring and protection of COVID-19 resources/assets, monitoring of international travelers/returnees and transport operators at the air and land borders</a:t>
                      </a:r>
                      <a:endParaRPr sz="1000" dirty="0"/>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Ensured compliance with enforcement protocols and measures declared by the PTF</a:t>
                      </a:r>
                      <a:endParaRPr sz="1000" dirty="0"/>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Monitored and provided intelligence led assessment of the enforcement protocols and advised</a:t>
                      </a: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63500">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8812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Shared intelligence information with other response agencies to aid decision making </a:t>
                      </a:r>
                      <a:endParaRPr sz="1000"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Participated in COVID-19 response activities</a:t>
                      </a:r>
                      <a:endParaRPr dirty="0"/>
                    </a:p>
                    <a:p>
                      <a:pPr marL="342900" marR="0" lvl="0" indent="-342900" algn="l" rtl="0">
                        <a:lnSpc>
                          <a:spcPct val="100000"/>
                        </a:lnSpc>
                        <a:spcBef>
                          <a:spcPts val="60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Sustained provision of situational awareness reports on the pandemic across the country</a:t>
                      </a:r>
                      <a:endParaRPr sz="1000"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support; technical and manpower to aid contact tracing activities </a:t>
                      </a:r>
                      <a:endParaRPr sz="1000"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Conducted investigation on breaches reported at borders, facilities, installations etc. </a:t>
                      </a:r>
                      <a:endParaRPr sz="1000"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Managed perceptions of aggrieved health and union workers</a:t>
                      </a:r>
                      <a:endParaRPr dirty="0"/>
                    </a:p>
                    <a:p>
                      <a:pPr marL="342900" marR="0" lvl="0" indent="-342900" algn="l" rtl="0">
                        <a:lnSpc>
                          <a:spcPct val="100000"/>
                        </a:lnSpc>
                        <a:spcBef>
                          <a:spcPts val="60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Managed recalcitrant groups insisting on violating protocols</a:t>
                      </a:r>
                      <a:endParaRPr sz="1050" dirty="0"/>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Shape 5349"/>
        <p:cNvGrpSpPr/>
        <p:nvPr/>
      </p:nvGrpSpPr>
      <p:grpSpPr>
        <a:xfrm>
          <a:off x="0" y="0"/>
          <a:ext cx="0" cy="0"/>
          <a:chOff x="0" y="0"/>
          <a:chExt cx="0" cy="0"/>
        </a:xfrm>
      </p:grpSpPr>
      <p:sp>
        <p:nvSpPr>
          <p:cNvPr id="5350" name="Google Shape;5350;p15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159</a:t>
            </a:fld>
            <a:endParaRPr sz="500" b="0" i="0" u="none" strike="noStrike" cap="none">
              <a:solidFill>
                <a:srgbClr val="161616"/>
              </a:solidFill>
              <a:latin typeface="Arial"/>
              <a:ea typeface="Arial"/>
              <a:cs typeface="Arial"/>
              <a:sym typeface="Arial"/>
            </a:endParaRPr>
          </a:p>
        </p:txBody>
      </p:sp>
      <p:sp>
        <p:nvSpPr>
          <p:cNvPr id="5351" name="Google Shape;5351;p15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352" name="Google Shape;5352;p152"/>
          <p:cNvGrpSpPr/>
          <p:nvPr/>
        </p:nvGrpSpPr>
        <p:grpSpPr>
          <a:xfrm>
            <a:off x="0" y="0"/>
            <a:ext cx="7589838" cy="1343607"/>
            <a:chOff x="0" y="0"/>
            <a:chExt cx="7589838" cy="1343607"/>
          </a:xfrm>
        </p:grpSpPr>
        <p:pic>
          <p:nvPicPr>
            <p:cNvPr id="5353" name="Google Shape;5353;p15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354" name="Google Shape;5354;p15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355" name="Google Shape;5355;p15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356" name="Google Shape;5356;p15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357" name="Google Shape;5357;p152"/>
          <p:cNvGrpSpPr/>
          <p:nvPr/>
        </p:nvGrpSpPr>
        <p:grpSpPr>
          <a:xfrm>
            <a:off x="1269075" y="3380795"/>
            <a:ext cx="0" cy="0"/>
            <a:chOff x="1269075" y="3380795"/>
            <a:chExt cx="0" cy="0"/>
          </a:xfrm>
        </p:grpSpPr>
        <p:cxnSp>
          <p:nvCxnSpPr>
            <p:cNvPr id="5358" name="Google Shape;5358;p152"/>
            <p:cNvCxnSpPr/>
            <p:nvPr/>
          </p:nvCxnSpPr>
          <p:spPr>
            <a:xfrm>
              <a:off x="1269075" y="3380795"/>
              <a:ext cx="0" cy="0"/>
            </a:xfrm>
            <a:prstGeom prst="straightConnector1">
              <a:avLst/>
            </a:prstGeom>
            <a:noFill/>
            <a:ln>
              <a:noFill/>
            </a:ln>
          </p:spPr>
        </p:cxnSp>
        <p:cxnSp>
          <p:nvCxnSpPr>
            <p:cNvPr id="5359" name="Google Shape;5359;p152"/>
            <p:cNvCxnSpPr/>
            <p:nvPr/>
          </p:nvCxnSpPr>
          <p:spPr>
            <a:xfrm>
              <a:off x="1269075" y="3380795"/>
              <a:ext cx="0" cy="0"/>
            </a:xfrm>
            <a:prstGeom prst="straightConnector1">
              <a:avLst/>
            </a:prstGeom>
            <a:noFill/>
            <a:ln>
              <a:noFill/>
            </a:ln>
          </p:spPr>
        </p:cxnSp>
      </p:grpSp>
      <p:sp>
        <p:nvSpPr>
          <p:cNvPr id="5360" name="Google Shape;5360;p15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361" name="Google Shape;5361;p152"/>
          <p:cNvGraphicFramePr/>
          <p:nvPr/>
        </p:nvGraphicFramePr>
        <p:xfrm>
          <a:off x="312507" y="1462823"/>
          <a:ext cx="6859225" cy="8615990"/>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4167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physical security at isolation/treatment centres</a:t>
                      </a:r>
                      <a:endParaRPr sz="1000"/>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Supported in monitoring Points of Entry (POE)</a:t>
                      </a:r>
                      <a:endParaRPr sz="1000">
                        <a:solidFill>
                          <a:schemeClr val="dk1"/>
                        </a:solidFill>
                        <a:latin typeface="Arial"/>
                        <a:ea typeface="Arial"/>
                        <a:cs typeface="Arial"/>
                        <a:sym typeface="Arial"/>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21682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Key Challenges Identified Since Inception</a:t>
                      </a:r>
                      <a:endParaRPr sz="1000">
                        <a:latin typeface="Arial"/>
                        <a:ea typeface="Arial"/>
                        <a:cs typeface="Arial"/>
                        <a:sym typeface="Arial"/>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2227650">
                <a:tc>
                  <a:txBody>
                    <a:bodyPr/>
                    <a:lstStyle/>
                    <a:p>
                      <a:pPr marL="0" marR="0" lvl="0" indent="0" algn="l" rtl="0">
                        <a:lnSpc>
                          <a:spcPct val="117000"/>
                        </a:lnSpc>
                        <a:spcBef>
                          <a:spcPts val="0"/>
                        </a:spcBef>
                        <a:spcAft>
                          <a:spcPts val="0"/>
                        </a:spcAft>
                        <a:buClr>
                          <a:schemeClr val="dk1"/>
                        </a:buClr>
                        <a:buSzPts val="1000"/>
                        <a:buFont typeface="Arial"/>
                        <a:buNone/>
                      </a:pPr>
                      <a:r>
                        <a:rPr lang="en-US" sz="1000" b="1">
                          <a:latin typeface="Arial"/>
                          <a:ea typeface="Arial"/>
                          <a:cs typeface="Arial"/>
                          <a:sym typeface="Arial"/>
                        </a:rPr>
                        <a:t>Challenges peculiar to the service</a:t>
                      </a:r>
                      <a:r>
                        <a:rPr lang="en-US" sz="1000">
                          <a:latin typeface="Arial"/>
                          <a:ea typeface="Arial"/>
                          <a:cs typeface="Arial"/>
                          <a:sym typeface="Arial"/>
                        </a:rPr>
                        <a:t>  </a:t>
                      </a:r>
                      <a:endParaRPr sz="1000">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Difficulty in enforcing lockdown measures in some areas due to religious, doctrinal and primitive inclinations</a:t>
                      </a:r>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Inaccurate information concerning the pandemic by subversive groups </a:t>
                      </a:r>
                      <a:endParaRPr sz="1000"/>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Lack of regulation within the social media space</a:t>
                      </a:r>
                      <a:endParaRPr sz="1000"/>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Difficulty in conducting contact tracing of suspected people</a:t>
                      </a:r>
                      <a:endParaRPr sz="1000"/>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High cost involved in tracking fake news peddlers</a:t>
                      </a:r>
                      <a:endParaRPr sz="1000"/>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Lack of jurisdiction to limit the discussions of social media influencers in the diaspora undermining government response effort</a:t>
                      </a:r>
                      <a:endParaRPr sz="1000"/>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Inadequate logistics and funding for activities</a:t>
                      </a:r>
                      <a:r>
                        <a:rPr lang="en-US" sz="996" b="1">
                          <a:solidFill>
                            <a:schemeClr val="dk1"/>
                          </a:solidFill>
                          <a:latin typeface="Arial"/>
                          <a:ea typeface="Arial"/>
                          <a:cs typeface="Arial"/>
                          <a:sym typeface="Arial"/>
                        </a:rPr>
                        <a:t> </a:t>
                      </a:r>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202475">
                <a:tc>
                  <a:txBody>
                    <a:bodyPr/>
                    <a:lstStyle/>
                    <a:p>
                      <a:pPr marL="0" marR="0" lvl="0" indent="0" algn="l" rtl="0">
                        <a:lnSpc>
                          <a:spcPct val="117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Lessons Learned</a:t>
                      </a:r>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3"/>
                  </a:ext>
                </a:extLst>
              </a:tr>
              <a:tr h="1901650">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impact of the pandemic on the economy has revealed the need for the development of contingency plans in the national economic plan</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Synergy among Government Agencies at all level is key to achieving a national response</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advent of the novel coronavirus has shown the need to upgrade medical facilities across the country to mitigate the possible impact of future unexpected medical emergencies</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There is a need to put in place plans to ensure that Government agencies are prepared for possible future for emergencies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Government agencies need to continue capacity building by maintaining regular training and simulations on crisis and disaster management</a:t>
                      </a:r>
                      <a:endParaRPr sz="996" b="1">
                        <a:solidFill>
                          <a:schemeClr val="dk1"/>
                        </a:solidFill>
                        <a:latin typeface="Arial"/>
                        <a:ea typeface="Arial"/>
                        <a:cs typeface="Arial"/>
                        <a:sym typeface="Arial"/>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215900">
                <a:tc>
                  <a:txBody>
                    <a:bodyPr/>
                    <a:lstStyle/>
                    <a:p>
                      <a:pPr marL="0" marR="0" lvl="0" indent="0" algn="l" rtl="0">
                        <a:lnSpc>
                          <a:spcPct val="117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Recommendations for Improvement</a:t>
                      </a:r>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5"/>
                  </a:ext>
                </a:extLst>
              </a:tr>
              <a:tr h="1977850">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coordination of COVID-19 management and response efforts should rest with the NCDC under the supervision of the Federal Ministry of Health supported by other relevant agencies</a:t>
                      </a:r>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NCDC should be continuously supported to ensure medical supplies, kits, equipment and other logistics are available</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DSS medical facility should be equipped to perform sample collection and testing of the virus for the intelligence community and VIPs</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Efforts towards building testing capacity across the country should be intensified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Synergy should be sustained between the State Governments and NCDC to ensure a unified response approach towards reducing the spread of the virus is maintained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Evaluation of research for new therapeutics/vaccine for COVID-19 should be maintained</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Government should consider restocking the COVID-19 palliatives (medical items and food reserves) considering a possible second wave of the virus</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Optimise the DSS’s Geospatial intelligence capability to assist in the management of epidemics and pandemics in the country</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Presidential Communication, Command and Control Centre (PC4) should be used for coordinating emergencies of this nature</a:t>
                      </a:r>
                      <a:endParaRPr sz="996" b="1">
                        <a:solidFill>
                          <a:schemeClr val="dk1"/>
                        </a:solidFill>
                        <a:latin typeface="Arial"/>
                        <a:ea typeface="Arial"/>
                        <a:cs typeface="Arial"/>
                        <a:sym typeface="Arial"/>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Shape 5485"/>
        <p:cNvGrpSpPr/>
        <p:nvPr/>
      </p:nvGrpSpPr>
      <p:grpSpPr>
        <a:xfrm>
          <a:off x="0" y="0"/>
          <a:ext cx="0" cy="0"/>
          <a:chOff x="0" y="0"/>
          <a:chExt cx="0" cy="0"/>
        </a:xfrm>
      </p:grpSpPr>
      <p:sp>
        <p:nvSpPr>
          <p:cNvPr id="5486" name="Google Shape;5486;p16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160</a:t>
            </a:fld>
            <a:endParaRPr sz="500" b="0" i="0" u="none" strike="noStrike" cap="none">
              <a:solidFill>
                <a:srgbClr val="161616"/>
              </a:solidFill>
              <a:latin typeface="Arial"/>
              <a:ea typeface="Arial"/>
              <a:cs typeface="Arial"/>
              <a:sym typeface="Arial"/>
            </a:endParaRPr>
          </a:p>
        </p:txBody>
      </p:sp>
      <p:sp>
        <p:nvSpPr>
          <p:cNvPr id="5487" name="Google Shape;5487;p16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488" name="Google Shape;5488;p160"/>
          <p:cNvGrpSpPr/>
          <p:nvPr/>
        </p:nvGrpSpPr>
        <p:grpSpPr>
          <a:xfrm>
            <a:off x="0" y="0"/>
            <a:ext cx="7589838" cy="1343607"/>
            <a:chOff x="0" y="0"/>
            <a:chExt cx="7589838" cy="1343607"/>
          </a:xfrm>
        </p:grpSpPr>
        <p:pic>
          <p:nvPicPr>
            <p:cNvPr id="5489" name="Google Shape;5489;p16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490" name="Google Shape;5490;p16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491" name="Google Shape;5491;p16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492" name="Google Shape;5492;p16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493" name="Google Shape;5493;p160"/>
          <p:cNvGrpSpPr/>
          <p:nvPr/>
        </p:nvGrpSpPr>
        <p:grpSpPr>
          <a:xfrm>
            <a:off x="1269075" y="3380795"/>
            <a:ext cx="0" cy="0"/>
            <a:chOff x="1269075" y="3380795"/>
            <a:chExt cx="0" cy="0"/>
          </a:xfrm>
        </p:grpSpPr>
        <p:cxnSp>
          <p:nvCxnSpPr>
            <p:cNvPr id="5494" name="Google Shape;5494;p160"/>
            <p:cNvCxnSpPr/>
            <p:nvPr/>
          </p:nvCxnSpPr>
          <p:spPr>
            <a:xfrm>
              <a:off x="1269075" y="3380795"/>
              <a:ext cx="0" cy="0"/>
            </a:xfrm>
            <a:prstGeom prst="straightConnector1">
              <a:avLst/>
            </a:prstGeom>
            <a:noFill/>
            <a:ln>
              <a:noFill/>
            </a:ln>
          </p:spPr>
        </p:cxnSp>
        <p:cxnSp>
          <p:nvCxnSpPr>
            <p:cNvPr id="5495" name="Google Shape;5495;p160"/>
            <p:cNvCxnSpPr/>
            <p:nvPr/>
          </p:nvCxnSpPr>
          <p:spPr>
            <a:xfrm>
              <a:off x="1269075" y="3380795"/>
              <a:ext cx="0" cy="0"/>
            </a:xfrm>
            <a:prstGeom prst="straightConnector1">
              <a:avLst/>
            </a:prstGeom>
            <a:noFill/>
            <a:ln>
              <a:noFill/>
            </a:ln>
          </p:spPr>
        </p:cxnSp>
      </p:grpSp>
      <p:sp>
        <p:nvSpPr>
          <p:cNvPr id="5496" name="Google Shape;5496;p16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497" name="Google Shape;5497;p160"/>
          <p:cNvGraphicFramePr/>
          <p:nvPr>
            <p:extLst>
              <p:ext uri="{D42A27DB-BD31-4B8C-83A1-F6EECF244321}">
                <p14:modId xmlns:p14="http://schemas.microsoft.com/office/powerpoint/2010/main" val="2826422573"/>
              </p:ext>
            </p:extLst>
          </p:nvPr>
        </p:nvGraphicFramePr>
        <p:xfrm>
          <a:off x="312508" y="1462823"/>
          <a:ext cx="6859225" cy="8553668"/>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FEDERAL AIRPORTS AUTHORITY OF NIGERIA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Brief Summary of MDA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0" marR="0" lvl="0" indent="0" algn="l" rtl="0">
                        <a:spcBef>
                          <a:spcPts val="0"/>
                        </a:spcBef>
                        <a:spcAft>
                          <a:spcPts val="0"/>
                        </a:spcAft>
                        <a:buNone/>
                      </a:pPr>
                      <a:r>
                        <a:rPr lang="en-US" sz="996" dirty="0">
                          <a:solidFill>
                            <a:schemeClr val="dk1"/>
                          </a:solidFill>
                          <a:latin typeface="Arial"/>
                          <a:ea typeface="Arial"/>
                          <a:cs typeface="Arial"/>
                          <a:sym typeface="Arial"/>
                        </a:rPr>
                        <a:t>Federal Airports Authority of Nigeria (FAAN) is a service organization established by FAAN Act, Cap 5 Laws of the Federation of Nigeria, 2004. It is charged to manage all commercial airports in Nigeria and provide service to both passenger and cargo airlines. The Authority is responsible for creating conditions for the development of air transport and services connected with it, in the most economic and efficient manner</a:t>
                      </a:r>
                      <a:endParaRPr dirty="0"/>
                    </a:p>
                    <a:p>
                      <a:pPr marL="0" marR="0" lvl="0" indent="0" algn="l" rtl="0">
                        <a:spcBef>
                          <a:spcPts val="0"/>
                        </a:spcBef>
                        <a:spcAft>
                          <a:spcPts val="0"/>
                        </a:spcAft>
                        <a:buNone/>
                      </a:pPr>
                      <a:endParaRPr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In responding to the COVID-19, FAAN implemented projects and new initiatives to develop the airports, improve passenger experience and terminal operations. This was done in collaboration with the PTF in line with WHO, ACI, ICAO and IATA protocols and aviation best practices to facilitate seamless emergency and aids operations during the heat of the pandemic and thereafter.</a:t>
                      </a: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Approach to Response: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358550">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a business continuity and operations sustainability program</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Adhered to protocols issued by WHO, ICAO, ACI, IATA and the PTF on Covid-19 to protect passengers and employees</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Enforced the use of face masks for passengers and employees in al public areas</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Limited the number of people in the terminals to only travelers flying and employees on duty</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Organized trainings for employees in line with WHO port health management protocols on COVID-19 and infectious diseases control</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Engaged the International Air Transport Association (IATA) to peer review the impact of COVID-19 on the capacity of the Lagos and Abuja terminals </a:t>
                      </a:r>
                      <a:endParaRPr sz="996"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1843975">
                <a:tc>
                  <a:txBody>
                    <a:bodyPr/>
                    <a:lstStyle/>
                    <a:p>
                      <a:pPr marL="0" marR="0" lvl="0" indent="0" algn="l" rtl="0">
                        <a:lnSpc>
                          <a:spcPct val="117000"/>
                        </a:lnSpc>
                        <a:spcBef>
                          <a:spcPts val="0"/>
                        </a:spcBef>
                        <a:spcAft>
                          <a:spcPts val="0"/>
                        </a:spcAft>
                        <a:buNone/>
                      </a:pPr>
                      <a:r>
                        <a:rPr lang="en-US" sz="1000" dirty="0">
                          <a:latin typeface="Arial"/>
                          <a:ea typeface="Arial"/>
                          <a:cs typeface="Arial"/>
                          <a:sym typeface="Arial"/>
                        </a:rPr>
                        <a:t>The achievements were</a:t>
                      </a:r>
                      <a:endParaRPr sz="1000" dirty="0">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Facilitated the successful evacuation of Nigerians from several countries abroad back to Nigeria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and implemented SOP for cleaning, disinfecting and decontaminating commonly used spaces, facilities aircraft and baggage in collaboration with PHS, NCAA, and Federal Ministry of Environment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Participated in the WHO online courses on public health risk mitigation measures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Procured temperature measuring equipment, baggage disinfectant equipment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Ensured there were floor markings, seat stickers to ensure social distancing</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Installed glass shields at Check in counters for the protection of frontline workers at the airports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Installed sensor taps and provided sanitizers, soaps and disinfectants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PPE such as facemask, shields, hand gloves and cover all for airport personnel</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Printed fliers, billboards, banners, and leveraged paid announcements on various media platforms to increase awareness and share information to the public on COVID-19</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Constructed </a:t>
                      </a:r>
                      <a:r>
                        <a:rPr lang="en-US" sz="996" dirty="0" err="1">
                          <a:solidFill>
                            <a:schemeClr val="dk1"/>
                          </a:solidFill>
                          <a:latin typeface="Arial"/>
                          <a:ea typeface="Arial"/>
                          <a:cs typeface="Arial"/>
                          <a:sym typeface="Arial"/>
                        </a:rPr>
                        <a:t>Danpalon</a:t>
                      </a:r>
                      <a:r>
                        <a:rPr lang="en-US" sz="996" dirty="0">
                          <a:solidFill>
                            <a:schemeClr val="dk1"/>
                          </a:solidFill>
                          <a:latin typeface="Arial"/>
                          <a:ea typeface="Arial"/>
                          <a:cs typeface="Arial"/>
                          <a:sym typeface="Arial"/>
                        </a:rPr>
                        <a:t> canopy shed to accommodate extra passengers outside the terminal building to ensure social distancing</a:t>
                      </a:r>
                      <a:endParaRPr dirty="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63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Key Challenges Identified Since Inception</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7"/>
                  </a:ext>
                </a:extLst>
              </a:tr>
              <a:tr h="2163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loss of funds due to the closure of commercial flight operations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Lack of adequate health infrastructure, testing facilities and equipment at the airports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Limitation of testing to only people exposed to COVID-19 patients and its high cost</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Spread of misinformation casing fear and panic in passengers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Theft of soap and alcohol-based hand sanitizers stations at various points in the airport</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Lack of compliance with social distancing protocols by passengers</a:t>
                      </a:r>
                      <a:endParaRPr sz="996"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bl>
          </a:graphicData>
        </a:graphic>
      </p:graphicFrame>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Shape 5502"/>
        <p:cNvGrpSpPr/>
        <p:nvPr/>
      </p:nvGrpSpPr>
      <p:grpSpPr>
        <a:xfrm>
          <a:off x="0" y="0"/>
          <a:ext cx="0" cy="0"/>
          <a:chOff x="0" y="0"/>
          <a:chExt cx="0" cy="0"/>
        </a:xfrm>
      </p:grpSpPr>
      <p:sp>
        <p:nvSpPr>
          <p:cNvPr id="5503" name="Google Shape;5503;p16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161</a:t>
            </a:fld>
            <a:endParaRPr sz="500" b="0" i="0" u="none" strike="noStrike" cap="none">
              <a:solidFill>
                <a:srgbClr val="161616"/>
              </a:solidFill>
              <a:latin typeface="Arial"/>
              <a:ea typeface="Arial"/>
              <a:cs typeface="Arial"/>
              <a:sym typeface="Arial"/>
            </a:endParaRPr>
          </a:p>
        </p:txBody>
      </p:sp>
      <p:sp>
        <p:nvSpPr>
          <p:cNvPr id="5504" name="Google Shape;5504;p16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505" name="Google Shape;5505;p161"/>
          <p:cNvGrpSpPr/>
          <p:nvPr/>
        </p:nvGrpSpPr>
        <p:grpSpPr>
          <a:xfrm>
            <a:off x="0" y="0"/>
            <a:ext cx="7589838" cy="1343607"/>
            <a:chOff x="0" y="0"/>
            <a:chExt cx="7589838" cy="1343607"/>
          </a:xfrm>
        </p:grpSpPr>
        <p:pic>
          <p:nvPicPr>
            <p:cNvPr id="5506" name="Google Shape;5506;p16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507" name="Google Shape;5507;p16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508" name="Google Shape;5508;p16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509" name="Google Shape;5509;p16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510" name="Google Shape;5510;p161"/>
          <p:cNvGrpSpPr/>
          <p:nvPr/>
        </p:nvGrpSpPr>
        <p:grpSpPr>
          <a:xfrm>
            <a:off x="1269075" y="3380795"/>
            <a:ext cx="0" cy="0"/>
            <a:chOff x="1269075" y="3380795"/>
            <a:chExt cx="0" cy="0"/>
          </a:xfrm>
        </p:grpSpPr>
        <p:cxnSp>
          <p:nvCxnSpPr>
            <p:cNvPr id="5511" name="Google Shape;5511;p161"/>
            <p:cNvCxnSpPr/>
            <p:nvPr/>
          </p:nvCxnSpPr>
          <p:spPr>
            <a:xfrm>
              <a:off x="1269075" y="3380795"/>
              <a:ext cx="0" cy="0"/>
            </a:xfrm>
            <a:prstGeom prst="straightConnector1">
              <a:avLst/>
            </a:prstGeom>
            <a:noFill/>
            <a:ln>
              <a:noFill/>
            </a:ln>
          </p:spPr>
        </p:cxnSp>
        <p:cxnSp>
          <p:nvCxnSpPr>
            <p:cNvPr id="5512" name="Google Shape;5512;p161"/>
            <p:cNvCxnSpPr/>
            <p:nvPr/>
          </p:nvCxnSpPr>
          <p:spPr>
            <a:xfrm>
              <a:off x="1269075" y="3380795"/>
              <a:ext cx="0" cy="0"/>
            </a:xfrm>
            <a:prstGeom prst="straightConnector1">
              <a:avLst/>
            </a:prstGeom>
            <a:noFill/>
            <a:ln>
              <a:noFill/>
            </a:ln>
          </p:spPr>
        </p:cxnSp>
      </p:grpSp>
      <p:sp>
        <p:nvSpPr>
          <p:cNvPr id="5513" name="Google Shape;5513;p16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514" name="Google Shape;5514;p161"/>
          <p:cNvGraphicFramePr/>
          <p:nvPr/>
        </p:nvGraphicFramePr>
        <p:xfrm>
          <a:off x="312508" y="1462823"/>
          <a:ext cx="6859225" cy="7504050"/>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2262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False information provided by passengers about their address and telephone numbers to airport health desk officers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Loss of jobs due to the pandemic as many airport concessionaries closed </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Lessons Learned: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941225">
                <a:tc>
                  <a:txBody>
                    <a:bodyPr/>
                    <a:lstStyle/>
                    <a:p>
                      <a:pPr marL="0" marR="0" lvl="0" indent="0" algn="l" rtl="0">
                        <a:lnSpc>
                          <a:spcPct val="117000"/>
                        </a:lnSpc>
                        <a:spcBef>
                          <a:spcPts val="0"/>
                        </a:spcBef>
                        <a:spcAft>
                          <a:spcPts val="0"/>
                        </a:spcAft>
                        <a:buClr>
                          <a:schemeClr val="dk1"/>
                        </a:buClr>
                        <a:buSzPts val="996"/>
                        <a:buFont typeface="Noto Sans Symbols"/>
                        <a:buNone/>
                      </a:pPr>
                      <a:r>
                        <a:rPr lang="en-US" sz="996">
                          <a:solidFill>
                            <a:schemeClr val="dk1"/>
                          </a:solidFill>
                          <a:latin typeface="Arial"/>
                          <a:ea typeface="Arial"/>
                          <a:cs typeface="Arial"/>
                          <a:sym typeface="Arial"/>
                        </a:rPr>
                        <a:t>The following methods have been identified to mitigate and contain the spread of COVID-19 in the airports:</a:t>
                      </a:r>
                      <a:endParaRPr sz="996" b="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Provision of adequate and timely information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Maintaining and keeping to the rules and protocols</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Collaborating with other stakeholders with open mind</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Early response and intervention to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adherence to physical distancing in airports to stem communicable diseases</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Fast-tracking the implementation of paperless process, thereby reducing overhead cost</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Meeting via Zoom and other virtual platforms, thereby reducing overhead costs</a:t>
                      </a:r>
                      <a:endParaRPr sz="996">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Recommendations for Improvement:</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8439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need for Government intervention funds to airports to help facilitate rebound in order to continue its catalytic role in economic growth</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Commission a study to identify high-risk prone areas where infectious/communicable diseases can be easily found and spread in airports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Identify mitigation measures to address those risks </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 practical guidance to help airports and aircraft operators use these measures to develop targeted strategies to respond to various types and level of disease threats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Airport Master Plans should note the terminal capacity constraints due to physical distancing protocol imposed by infectious diseases that can break-out time after time. And in this regard, suggest flexible terminal spaces to contain more traffic density in such occasion/s.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Ensure proper ventilation and cooling systems in high occupant density areas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Ensure the availability, functionality and usage of hands-free tools at airports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Ensure that high standards of cleaning the airport environments are in place and that concessionaires use high quality disinfectants in cleaning.</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Develop and implement a healthy work ethics.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Ensure strict compliance to health advisory protocols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Ensure highly visual signage near hand sanitizer points to encourage use</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Deploy ultraviolet disinfection technology in air conditioning systems and high-touch areas, such as escalator handrails, especially now there are possibilities of full opening of airport facilities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Baggage carts should be sanitized before each use by fogging machines while check-in counters and baggage drops should be sanitized regularly.</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Regularly audit passenger’s compliance with physical distancing and facial mask requirements in the terminals and airport’s environment</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 prompt rapid testing facility capability at the airports </a:t>
                      </a:r>
                      <a:endParaRPr sz="996" b="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Shape 5604"/>
        <p:cNvGrpSpPr/>
        <p:nvPr/>
      </p:nvGrpSpPr>
      <p:grpSpPr>
        <a:xfrm>
          <a:off x="0" y="0"/>
          <a:ext cx="0" cy="0"/>
          <a:chOff x="0" y="0"/>
          <a:chExt cx="0" cy="0"/>
        </a:xfrm>
      </p:grpSpPr>
      <p:sp>
        <p:nvSpPr>
          <p:cNvPr id="5605" name="Google Shape;5605;p16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162</a:t>
            </a:fld>
            <a:endParaRPr sz="500" b="0" i="0" u="none" strike="noStrike" cap="none">
              <a:solidFill>
                <a:srgbClr val="161616"/>
              </a:solidFill>
              <a:latin typeface="Arial"/>
              <a:ea typeface="Arial"/>
              <a:cs typeface="Arial"/>
              <a:sym typeface="Arial"/>
            </a:endParaRPr>
          </a:p>
        </p:txBody>
      </p:sp>
      <p:sp>
        <p:nvSpPr>
          <p:cNvPr id="5606" name="Google Shape;5606;p16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607" name="Google Shape;5607;p167"/>
          <p:cNvGrpSpPr/>
          <p:nvPr/>
        </p:nvGrpSpPr>
        <p:grpSpPr>
          <a:xfrm>
            <a:off x="0" y="0"/>
            <a:ext cx="7589838" cy="1343607"/>
            <a:chOff x="0" y="0"/>
            <a:chExt cx="7589838" cy="1343607"/>
          </a:xfrm>
        </p:grpSpPr>
        <p:pic>
          <p:nvPicPr>
            <p:cNvPr id="5608" name="Google Shape;5608;p16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609" name="Google Shape;5609;p16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610" name="Google Shape;5610;p16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611" name="Google Shape;5611;p16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612" name="Google Shape;5612;p167"/>
          <p:cNvGrpSpPr/>
          <p:nvPr/>
        </p:nvGrpSpPr>
        <p:grpSpPr>
          <a:xfrm>
            <a:off x="1269075" y="3380795"/>
            <a:ext cx="0" cy="0"/>
            <a:chOff x="1269075" y="3380795"/>
            <a:chExt cx="0" cy="0"/>
          </a:xfrm>
        </p:grpSpPr>
        <p:cxnSp>
          <p:nvCxnSpPr>
            <p:cNvPr id="5613" name="Google Shape;5613;p167"/>
            <p:cNvCxnSpPr/>
            <p:nvPr/>
          </p:nvCxnSpPr>
          <p:spPr>
            <a:xfrm>
              <a:off x="1269075" y="3380795"/>
              <a:ext cx="0" cy="0"/>
            </a:xfrm>
            <a:prstGeom prst="straightConnector1">
              <a:avLst/>
            </a:prstGeom>
            <a:noFill/>
            <a:ln>
              <a:noFill/>
            </a:ln>
          </p:spPr>
        </p:cxnSp>
        <p:cxnSp>
          <p:nvCxnSpPr>
            <p:cNvPr id="5614" name="Google Shape;5614;p167"/>
            <p:cNvCxnSpPr/>
            <p:nvPr/>
          </p:nvCxnSpPr>
          <p:spPr>
            <a:xfrm>
              <a:off x="1269075" y="3380795"/>
              <a:ext cx="0" cy="0"/>
            </a:xfrm>
            <a:prstGeom prst="straightConnector1">
              <a:avLst/>
            </a:prstGeom>
            <a:noFill/>
            <a:ln>
              <a:noFill/>
            </a:ln>
          </p:spPr>
        </p:cxnSp>
      </p:grpSp>
      <p:sp>
        <p:nvSpPr>
          <p:cNvPr id="5615" name="Google Shape;5615;p16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616" name="Google Shape;5616;p167"/>
          <p:cNvGraphicFramePr/>
          <p:nvPr>
            <p:extLst>
              <p:ext uri="{D42A27DB-BD31-4B8C-83A1-F6EECF244321}">
                <p14:modId xmlns:p14="http://schemas.microsoft.com/office/powerpoint/2010/main" val="3346015173"/>
              </p:ext>
            </p:extLst>
          </p:nvPr>
        </p:nvGraphicFramePr>
        <p:xfrm>
          <a:off x="312508" y="1462823"/>
          <a:ext cx="6859225" cy="8671767"/>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FEDERAL MINISTRY OF EDUCATION</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Brief Summary of MDA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0" marR="0" lvl="0" indent="0" algn="l" rtl="0">
                        <a:spcBef>
                          <a:spcPts val="0"/>
                        </a:spcBef>
                        <a:spcAft>
                          <a:spcPts val="0"/>
                        </a:spcAft>
                        <a:buNone/>
                      </a:pPr>
                      <a:r>
                        <a:rPr lang="en-US" sz="996" dirty="0">
                          <a:solidFill>
                            <a:schemeClr val="dk1"/>
                          </a:solidFill>
                          <a:latin typeface="Arial"/>
                          <a:ea typeface="Arial"/>
                          <a:cs typeface="Arial"/>
                          <a:sym typeface="Arial"/>
                        </a:rPr>
                        <a:t>Arising from the declaration by the World Health Organization of the COVID-19 Pandemic and the inauguration of the Presidential Task Force (PTF) for the control of the Pandemic in Nigeria, the Federal Ministry of Education in its response, directed the immediate closure of all schools, including Tertiary institutions. The closure was to ensure that our crowded schools were not turned to breeding grounds for the spread of the virus</a:t>
                      </a:r>
                    </a:p>
                    <a:p>
                      <a:pPr marL="0" marR="0" lvl="0" indent="0" algn="l" rtl="0">
                        <a:spcBef>
                          <a:spcPts val="0"/>
                        </a:spcBef>
                        <a:spcAft>
                          <a:spcPts val="0"/>
                        </a:spcAft>
                        <a:buNone/>
                      </a:pP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Approach to Response: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358550">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NCAA Established a Constitution of a Steering Task Team by the Honorable Minister of Education, comprising of representatives from all Federal Ministry of Education Parastatals; Development Partners and senior officers of the Ministry</a:t>
                      </a:r>
                      <a:endParaRPr dirty="0"/>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an approach to coordinate the challenge with States Ministries of Education where information and experience sharing was provided virtually</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Deployed e-learning platforms for students to continue lessons mainly on </a:t>
                      </a:r>
                      <a:r>
                        <a:rPr lang="en-US" sz="996" u="sng" dirty="0">
                          <a:solidFill>
                            <a:schemeClr val="dk1"/>
                          </a:solidFill>
                          <a:latin typeface="Arial"/>
                          <a:ea typeface="Arial"/>
                          <a:cs typeface="Arial"/>
                          <a:sym typeface="Arial"/>
                          <a:hlinkClick r:id="rId4">
                            <a:extLst>
                              <a:ext uri="{A12FA001-AC4F-418D-AE19-62706E023703}">
                                <ahyp:hlinkClr xmlns:ahyp="http://schemas.microsoft.com/office/drawing/2018/hyperlinkcolor" val="tx"/>
                              </a:ext>
                            </a:extLst>
                          </a:hlinkClick>
                        </a:rPr>
                        <a:t>www.education.gov.ng</a:t>
                      </a:r>
                      <a:r>
                        <a:rPr lang="en-US" sz="996" u="sng" dirty="0">
                          <a:solidFill>
                            <a:schemeClr val="dk1"/>
                          </a:solidFill>
                          <a:latin typeface="Arial"/>
                          <a:ea typeface="Arial"/>
                          <a:cs typeface="Arial"/>
                          <a:sym typeface="Arial"/>
                        </a:rPr>
                        <a:t> </a:t>
                      </a:r>
                      <a:r>
                        <a:rPr lang="en-US" sz="996" u="none" dirty="0">
                          <a:solidFill>
                            <a:schemeClr val="dk1"/>
                          </a:solidFill>
                          <a:latin typeface="Arial"/>
                          <a:ea typeface="Arial"/>
                          <a:cs typeface="Arial"/>
                          <a:sym typeface="Arial"/>
                        </a:rPr>
                        <a:t>and other associated platforms</a:t>
                      </a:r>
                      <a:endParaRPr sz="996" u="none"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Collaborated with Telecom service providers such as Airtel Nigeria and 9mobile in offering free bandwidth to access educational portals</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Collaborated with TV and Radio stations to provide teaching platforms in order to reach students in remote locations</a:t>
                      </a:r>
                      <a:endParaRPr sz="996"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1843975">
                <a:tc>
                  <a:txBody>
                    <a:bodyPr/>
                    <a:lstStyle/>
                    <a:p>
                      <a:pPr marL="0" marR="0" lvl="0" indent="0" algn="l" rtl="0">
                        <a:lnSpc>
                          <a:spcPct val="117000"/>
                        </a:lnSpc>
                        <a:spcBef>
                          <a:spcPts val="0"/>
                        </a:spcBef>
                        <a:spcAft>
                          <a:spcPts val="0"/>
                        </a:spcAft>
                        <a:buNone/>
                      </a:pPr>
                      <a:r>
                        <a:rPr lang="en-US" sz="1000" dirty="0">
                          <a:latin typeface="Arial"/>
                          <a:ea typeface="Arial"/>
                          <a:cs typeface="Arial"/>
                          <a:sym typeface="Arial"/>
                        </a:rPr>
                        <a:t>The achievements were</a:t>
                      </a:r>
                      <a:endParaRPr sz="1000" dirty="0">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Coordinated all stake holders including all States Ministry of Education and FCT</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Prompt closure of schools due to COVID-19 which prevented any casualty in our schools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Sustained sensitization on the preventive Protocols to students while at home</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Consulted with critical stakeholders to establish the right course of action on matters that concerned the sector</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Rapid deployment of e-learning platforms for students to continue their lessons at home</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guidelines for school reopening in line with NCDC guidelines and protocols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Monitored and Implemented guidelines for schools reopening throughout the Federation</a:t>
                      </a:r>
                      <a:endParaRPr dirty="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542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Key Challenges Identified Since Inception</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7"/>
                  </a:ext>
                </a:extLst>
              </a:tr>
              <a:tr h="14224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High cost of funding of educational programmes via Radio and Television broadcast</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Inadequate IT infrastructure for accessing online educational resources;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Non-availability of tablets to many students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Poor network in remote communities to facilitate smooth e-learning;</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Difficulty in adhering to the physical distancing protocol due to overcrowded public schools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Lack of content for e-learning hampered the mobile learning at home by pupils and students</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03200">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Lessons Learned</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9"/>
                  </a:ext>
                </a:extLst>
              </a:tr>
              <a:tr h="11430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e-learning is an efficient way for education across the globe</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Investment will need to be made in providing electronic platforms and improving ICT infrastructure</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school structure will need to be reviewed to reflect the new challenges brought about by COVID-19</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Reorientation of stakeholders in education is vital to facilitate adjustment to the current reality</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education system needs to be prepared and innovation needs to be implemented</a:t>
                      </a:r>
                      <a:endParaRPr dirty="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bl>
          </a:graphicData>
        </a:graphic>
      </p:graphicFrame>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Shape 5621"/>
        <p:cNvGrpSpPr/>
        <p:nvPr/>
      </p:nvGrpSpPr>
      <p:grpSpPr>
        <a:xfrm>
          <a:off x="0" y="0"/>
          <a:ext cx="0" cy="0"/>
          <a:chOff x="0" y="0"/>
          <a:chExt cx="0" cy="0"/>
        </a:xfrm>
      </p:grpSpPr>
      <p:sp>
        <p:nvSpPr>
          <p:cNvPr id="5622" name="Google Shape;5622;p16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163</a:t>
            </a:fld>
            <a:endParaRPr sz="500" b="0" i="0" u="none" strike="noStrike" cap="none">
              <a:solidFill>
                <a:srgbClr val="161616"/>
              </a:solidFill>
              <a:latin typeface="Arial"/>
              <a:ea typeface="Arial"/>
              <a:cs typeface="Arial"/>
              <a:sym typeface="Arial"/>
            </a:endParaRPr>
          </a:p>
        </p:txBody>
      </p:sp>
      <p:sp>
        <p:nvSpPr>
          <p:cNvPr id="5623" name="Google Shape;5623;p16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624" name="Google Shape;5624;p168"/>
          <p:cNvGrpSpPr/>
          <p:nvPr/>
        </p:nvGrpSpPr>
        <p:grpSpPr>
          <a:xfrm>
            <a:off x="0" y="0"/>
            <a:ext cx="7589838" cy="1343607"/>
            <a:chOff x="0" y="0"/>
            <a:chExt cx="7589838" cy="1343607"/>
          </a:xfrm>
        </p:grpSpPr>
        <p:pic>
          <p:nvPicPr>
            <p:cNvPr id="5625" name="Google Shape;5625;p16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626" name="Google Shape;5626;p16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627" name="Google Shape;5627;p16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628" name="Google Shape;5628;p16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629" name="Google Shape;5629;p168"/>
          <p:cNvGrpSpPr/>
          <p:nvPr/>
        </p:nvGrpSpPr>
        <p:grpSpPr>
          <a:xfrm>
            <a:off x="1269075" y="3380795"/>
            <a:ext cx="0" cy="0"/>
            <a:chOff x="1269075" y="3380795"/>
            <a:chExt cx="0" cy="0"/>
          </a:xfrm>
        </p:grpSpPr>
        <p:cxnSp>
          <p:nvCxnSpPr>
            <p:cNvPr id="5630" name="Google Shape;5630;p168"/>
            <p:cNvCxnSpPr/>
            <p:nvPr/>
          </p:nvCxnSpPr>
          <p:spPr>
            <a:xfrm>
              <a:off x="1269075" y="3380795"/>
              <a:ext cx="0" cy="0"/>
            </a:xfrm>
            <a:prstGeom prst="straightConnector1">
              <a:avLst/>
            </a:prstGeom>
            <a:noFill/>
            <a:ln>
              <a:noFill/>
            </a:ln>
          </p:spPr>
        </p:cxnSp>
        <p:cxnSp>
          <p:nvCxnSpPr>
            <p:cNvPr id="5631" name="Google Shape;5631;p168"/>
            <p:cNvCxnSpPr/>
            <p:nvPr/>
          </p:nvCxnSpPr>
          <p:spPr>
            <a:xfrm>
              <a:off x="1269075" y="3380795"/>
              <a:ext cx="0" cy="0"/>
            </a:xfrm>
            <a:prstGeom prst="straightConnector1">
              <a:avLst/>
            </a:prstGeom>
            <a:noFill/>
            <a:ln>
              <a:noFill/>
            </a:ln>
          </p:spPr>
        </p:cxnSp>
      </p:grpSp>
      <p:sp>
        <p:nvSpPr>
          <p:cNvPr id="5632" name="Google Shape;5632;p16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633" name="Google Shape;5633;p168"/>
          <p:cNvGraphicFramePr/>
          <p:nvPr>
            <p:extLst>
              <p:ext uri="{D42A27DB-BD31-4B8C-83A1-F6EECF244321}">
                <p14:modId xmlns:p14="http://schemas.microsoft.com/office/powerpoint/2010/main" val="3433372044"/>
              </p:ext>
            </p:extLst>
          </p:nvPr>
        </p:nvGraphicFramePr>
        <p:xfrm>
          <a:off x="312508" y="1462823"/>
          <a:ext cx="6859225" cy="1929658"/>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240408">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Recommendations for Improvement:</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0"/>
                  </a:ext>
                </a:extLst>
              </a:tr>
              <a:tr h="168925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Issue of health and education should be prioritized in the country as it is affecting a large number in the society</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E-learning platforms should be continued to serve as an alternative means of learning to complement the physical learning</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There should be massive deployment of broadband internet access and infrastructure to promote mobile learning even at the remotest area of the country</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There should be review of the policy in education to reflect the new norms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Measures should be put in place to prevent and cope with future occurrences in the education system The synergy between the State Ministry of Educations (</a:t>
                      </a:r>
                      <a:r>
                        <a:rPr lang="en-US" sz="996" dirty="0" err="1">
                          <a:solidFill>
                            <a:schemeClr val="dk1"/>
                          </a:solidFill>
                          <a:latin typeface="Arial"/>
                          <a:ea typeface="Arial"/>
                          <a:cs typeface="Arial"/>
                          <a:sym typeface="Arial"/>
                        </a:rPr>
                        <a:t>SMoEs</a:t>
                      </a:r>
                      <a:r>
                        <a:rPr lang="en-US" sz="996" dirty="0">
                          <a:solidFill>
                            <a:schemeClr val="dk1"/>
                          </a:solidFill>
                          <a:latin typeface="Arial"/>
                          <a:ea typeface="Arial"/>
                          <a:cs typeface="Arial"/>
                          <a:sym typeface="Arial"/>
                        </a:rPr>
                        <a:t>), FCT Education Authority and Federal Ministry of Education (FME) should be sustained to improve mutual benefits by the pupils and students</a:t>
                      </a:r>
                      <a:endParaRPr sz="996" b="0"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Shape 5400"/>
        <p:cNvGrpSpPr/>
        <p:nvPr/>
      </p:nvGrpSpPr>
      <p:grpSpPr>
        <a:xfrm>
          <a:off x="0" y="0"/>
          <a:ext cx="0" cy="0"/>
          <a:chOff x="0" y="0"/>
          <a:chExt cx="0" cy="0"/>
        </a:xfrm>
      </p:grpSpPr>
      <p:sp>
        <p:nvSpPr>
          <p:cNvPr id="5401" name="Google Shape;5401;p15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164</a:t>
            </a:fld>
            <a:endParaRPr sz="500" b="0" i="0" u="none" strike="noStrike" cap="none">
              <a:solidFill>
                <a:srgbClr val="161616"/>
              </a:solidFill>
              <a:latin typeface="Arial"/>
              <a:ea typeface="Arial"/>
              <a:cs typeface="Arial"/>
              <a:sym typeface="Arial"/>
            </a:endParaRPr>
          </a:p>
        </p:txBody>
      </p:sp>
      <p:sp>
        <p:nvSpPr>
          <p:cNvPr id="5402" name="Google Shape;5402;p15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403" name="Google Shape;5403;p155"/>
          <p:cNvGrpSpPr/>
          <p:nvPr/>
        </p:nvGrpSpPr>
        <p:grpSpPr>
          <a:xfrm>
            <a:off x="0" y="0"/>
            <a:ext cx="7589838" cy="1343607"/>
            <a:chOff x="0" y="0"/>
            <a:chExt cx="7589838" cy="1343607"/>
          </a:xfrm>
        </p:grpSpPr>
        <p:pic>
          <p:nvPicPr>
            <p:cNvPr id="5404" name="Google Shape;5404;p15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405" name="Google Shape;5405;p15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406" name="Google Shape;5406;p15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407" name="Google Shape;5407;p15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408" name="Google Shape;5408;p155"/>
          <p:cNvGrpSpPr/>
          <p:nvPr/>
        </p:nvGrpSpPr>
        <p:grpSpPr>
          <a:xfrm>
            <a:off x="1269075" y="3380795"/>
            <a:ext cx="0" cy="0"/>
            <a:chOff x="1269075" y="3380795"/>
            <a:chExt cx="0" cy="0"/>
          </a:xfrm>
        </p:grpSpPr>
        <p:cxnSp>
          <p:nvCxnSpPr>
            <p:cNvPr id="5409" name="Google Shape;5409;p155"/>
            <p:cNvCxnSpPr/>
            <p:nvPr/>
          </p:nvCxnSpPr>
          <p:spPr>
            <a:xfrm>
              <a:off x="1269075" y="3380795"/>
              <a:ext cx="0" cy="0"/>
            </a:xfrm>
            <a:prstGeom prst="straightConnector1">
              <a:avLst/>
            </a:prstGeom>
            <a:noFill/>
            <a:ln>
              <a:noFill/>
            </a:ln>
          </p:spPr>
        </p:cxnSp>
        <p:cxnSp>
          <p:nvCxnSpPr>
            <p:cNvPr id="5410" name="Google Shape;5410;p155"/>
            <p:cNvCxnSpPr/>
            <p:nvPr/>
          </p:nvCxnSpPr>
          <p:spPr>
            <a:xfrm>
              <a:off x="1269075" y="3380795"/>
              <a:ext cx="0" cy="0"/>
            </a:xfrm>
            <a:prstGeom prst="straightConnector1">
              <a:avLst/>
            </a:prstGeom>
            <a:noFill/>
            <a:ln>
              <a:noFill/>
            </a:ln>
          </p:spPr>
        </p:cxnSp>
      </p:grpSp>
      <p:sp>
        <p:nvSpPr>
          <p:cNvPr id="5411" name="Google Shape;5411;p15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4" name="Table 3">
            <a:extLst>
              <a:ext uri="{FF2B5EF4-FFF2-40B4-BE49-F238E27FC236}">
                <a16:creationId xmlns:a16="http://schemas.microsoft.com/office/drawing/2014/main" id="{9FE6434B-B89B-4072-B0EF-A66E3F8E984B}"/>
              </a:ext>
            </a:extLst>
          </p:cNvPr>
          <p:cNvGraphicFramePr>
            <a:graphicFrameLocks noGrp="1"/>
          </p:cNvGraphicFramePr>
          <p:nvPr/>
        </p:nvGraphicFramePr>
        <p:xfrm>
          <a:off x="407482" y="1503231"/>
          <a:ext cx="6774873" cy="7931529"/>
        </p:xfrm>
        <a:graphic>
          <a:graphicData uri="http://schemas.openxmlformats.org/drawingml/2006/table">
            <a:tbl>
              <a:tblPr firstRow="1" firstCol="1" bandRow="1"/>
              <a:tblGrid>
                <a:gridCol w="6774873">
                  <a:extLst>
                    <a:ext uri="{9D8B030D-6E8A-4147-A177-3AD203B41FA5}">
                      <a16:colId xmlns:a16="http://schemas.microsoft.com/office/drawing/2014/main" val="3686995617"/>
                    </a:ext>
                  </a:extLst>
                </a:gridCol>
              </a:tblGrid>
              <a:tr h="670299">
                <a:tc>
                  <a:txBody>
                    <a:bodyPr/>
                    <a:lstStyle/>
                    <a:p>
                      <a:pPr marL="0" marR="0" algn="ctr">
                        <a:lnSpc>
                          <a:spcPct val="150000"/>
                        </a:lnSpc>
                        <a:spcBef>
                          <a:spcPts val="2400"/>
                        </a:spcBef>
                        <a:spcAft>
                          <a:spcPts val="0"/>
                        </a:spcAft>
                        <a:tabLst>
                          <a:tab pos="457200" algn="l"/>
                        </a:tabLst>
                      </a:pPr>
                      <a:r>
                        <a:rPr lang="en-GB" sz="1000" b="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FEDERAL MINISTRY OF ENVIRONMENT</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3732" marR="5373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extLst>
                  <a:ext uri="{0D108BD9-81ED-4DB2-BD59-A6C34878D82A}">
                    <a16:rowId xmlns:a16="http://schemas.microsoft.com/office/drawing/2014/main" val="607757072"/>
                  </a:ext>
                </a:extLst>
              </a:tr>
              <a:tr h="163340">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Brief Summary of MDA: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3732" marR="5373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3406160753"/>
                  </a:ext>
                </a:extLst>
              </a:tr>
              <a:tr h="525034">
                <a:tc>
                  <a:txBody>
                    <a:bodyPr/>
                    <a:lstStyle/>
                    <a:p>
                      <a:pPr marL="0" marR="0">
                        <a:lnSpc>
                          <a:spcPct val="150000"/>
                        </a:lnSpc>
                        <a:spcBef>
                          <a:spcPts val="600"/>
                        </a:spcBef>
                        <a:spcAft>
                          <a:spcPts val="0"/>
                        </a:spcAft>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The Federal Ministry of Environment took steps in the containment of the COVID-19 pandemic. The Ministry activated the sanitation desks in all the 36 states of the federation and the FCT as well as the Environmental Health Surveillance System.</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3732" marR="5373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48124808"/>
                  </a:ext>
                </a:extLst>
              </a:tr>
              <a:tr h="163340">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MDA Activities: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3732" marR="5373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45968886"/>
                  </a:ext>
                </a:extLst>
              </a:tr>
              <a:tr h="1437695">
                <a:tc>
                  <a:txBody>
                    <a:bodyPr/>
                    <a:lstStyle/>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Conducted training for Federal Fire Service Personnel, Nigeria Police, Sanitation Desk Officers, Environmental Health Officers and volunteers on the appropriate use of PPE, response to the pandemic and burial of COVID-19 corpses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Collaborated with relevant stakeholders to decontaminate/disinfect areas and equipment identified as high-risk exposures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Conducted environmental surveillance of all 774 local governments areas in the nation</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Mobilised Environmental Health Officers in the states and local governments to participate in the nationwide response to the pandemic</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3732" marR="5373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98500051"/>
                  </a:ext>
                </a:extLst>
              </a:tr>
              <a:tr h="163340">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MDA Achievements: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3732" marR="5373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1539419167"/>
                  </a:ext>
                </a:extLst>
              </a:tr>
              <a:tr h="1255163">
                <a:tc>
                  <a:txBody>
                    <a:bodyPr/>
                    <a:lstStyle/>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Decontaminated/disinfected over 200 public areas of high-risk exposure in the FCT, Kano, Kaduna, Lagos, Anambra and Edo states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Provided capacity building programs for Environmental Health Officers and volunteers across the country on response to the pandemic</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Decontaminated/disinfected aircraft that flew in the Chinese medical professionals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Mobilised Environmental Health Officers and Environmental Health Surveillance of all 774 local government areas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3732" marR="5373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5034435"/>
                  </a:ext>
                </a:extLst>
              </a:tr>
              <a:tr h="163340">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Key Challenges Identified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3732" marR="5373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2846157489"/>
                  </a:ext>
                </a:extLst>
              </a:tr>
              <a:tr h="707566">
                <a:tc>
                  <a:txBody>
                    <a:bodyPr/>
                    <a:lstStyle/>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Inadequate funding for the Ministry’s Workplan</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Delay in the release of approved funds and in the payment of services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Lack of defined role for the Ministry in the management of COVID-19 health care waste in the COVID-19 document</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3732" marR="5373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73413097"/>
                  </a:ext>
                </a:extLst>
              </a:tr>
              <a:tr h="163340">
                <a:tc>
                  <a:txBody>
                    <a:bodyPr/>
                    <a:lstStyle/>
                    <a:p>
                      <a:pPr marL="0" marR="0">
                        <a:lnSpc>
                          <a:spcPct val="150000"/>
                        </a:lnSpc>
                        <a:spcBef>
                          <a:spcPts val="200"/>
                        </a:spcBef>
                        <a:spcAft>
                          <a:spcPts val="200"/>
                        </a:spcAft>
                        <a:tabLst>
                          <a:tab pos="457200" algn="l"/>
                        </a:tabLst>
                      </a:pPr>
                      <a:r>
                        <a:rPr lang="en-GB" sz="1000" b="1"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Next Steps: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3732" marR="5373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794956295"/>
                  </a:ext>
                </a:extLst>
              </a:tr>
              <a:tr h="1095232">
                <a:tc>
                  <a:txBody>
                    <a:bodyPr/>
                    <a:lstStyle/>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Decontaminate/disinfect and disinfest schools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Environmentally manage and monitor COVID-19 health care wastes from isolation and treatment centres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Conduct Environmental Health Risk Assessment of isolation and treatment centres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Improve the enforcement of relevant laws, guidelines and directives by Environmental Health Officers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Provide intervention/support to states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tabLst>
                          <a:tab pos="457200" algn="l"/>
                        </a:tabLst>
                      </a:pPr>
                      <a:r>
                        <a:rPr lang="en-GB" sz="1000" dirty="0">
                          <a:effectLst/>
                          <a:latin typeface="Arial" panose="020B0604020202020204" pitchFamily="34" charset="0"/>
                          <a:ea typeface="Times New Roman" panose="02020603050405020304" pitchFamily="18" charset="0"/>
                          <a:cs typeface="Arial" panose="020B0604020202020204" pitchFamily="34" charset="0"/>
                        </a:rPr>
                        <a:t>Continue to decontaminate/disinfect areas of high-risk exposures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3732" marR="5373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13480521"/>
                  </a:ext>
                </a:extLst>
              </a:tr>
            </a:tbl>
          </a:graphicData>
        </a:graphic>
      </p:graphicFrame>
    </p:spTree>
    <p:extLst>
      <p:ext uri="{BB962C8B-B14F-4D97-AF65-F5344CB8AC3E}">
        <p14:creationId xmlns:p14="http://schemas.microsoft.com/office/powerpoint/2010/main" val="1964462347"/>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Shape 5400"/>
        <p:cNvGrpSpPr/>
        <p:nvPr/>
      </p:nvGrpSpPr>
      <p:grpSpPr>
        <a:xfrm>
          <a:off x="0" y="0"/>
          <a:ext cx="0" cy="0"/>
          <a:chOff x="0" y="0"/>
          <a:chExt cx="0" cy="0"/>
        </a:xfrm>
      </p:grpSpPr>
      <p:sp>
        <p:nvSpPr>
          <p:cNvPr id="5401" name="Google Shape;5401;p15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165</a:t>
            </a:fld>
            <a:endParaRPr sz="500" b="0" i="0" u="none" strike="noStrike" cap="none">
              <a:solidFill>
                <a:srgbClr val="161616"/>
              </a:solidFill>
              <a:latin typeface="Arial"/>
              <a:ea typeface="Arial"/>
              <a:cs typeface="Arial"/>
              <a:sym typeface="Arial"/>
            </a:endParaRPr>
          </a:p>
        </p:txBody>
      </p:sp>
      <p:sp>
        <p:nvSpPr>
          <p:cNvPr id="5402" name="Google Shape;5402;p15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403" name="Google Shape;5403;p155"/>
          <p:cNvGrpSpPr/>
          <p:nvPr/>
        </p:nvGrpSpPr>
        <p:grpSpPr>
          <a:xfrm>
            <a:off x="0" y="0"/>
            <a:ext cx="7589838" cy="1343607"/>
            <a:chOff x="0" y="0"/>
            <a:chExt cx="7589838" cy="1343607"/>
          </a:xfrm>
        </p:grpSpPr>
        <p:pic>
          <p:nvPicPr>
            <p:cNvPr id="5404" name="Google Shape;5404;p15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405" name="Google Shape;5405;p15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406" name="Google Shape;5406;p15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407" name="Google Shape;5407;p15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408" name="Google Shape;5408;p155"/>
          <p:cNvGrpSpPr/>
          <p:nvPr/>
        </p:nvGrpSpPr>
        <p:grpSpPr>
          <a:xfrm>
            <a:off x="1269075" y="3380795"/>
            <a:ext cx="0" cy="0"/>
            <a:chOff x="1269075" y="3380795"/>
            <a:chExt cx="0" cy="0"/>
          </a:xfrm>
        </p:grpSpPr>
        <p:cxnSp>
          <p:nvCxnSpPr>
            <p:cNvPr id="5409" name="Google Shape;5409;p155"/>
            <p:cNvCxnSpPr/>
            <p:nvPr/>
          </p:nvCxnSpPr>
          <p:spPr>
            <a:xfrm>
              <a:off x="1269075" y="3380795"/>
              <a:ext cx="0" cy="0"/>
            </a:xfrm>
            <a:prstGeom prst="straightConnector1">
              <a:avLst/>
            </a:prstGeom>
            <a:noFill/>
            <a:ln>
              <a:noFill/>
            </a:ln>
          </p:spPr>
        </p:cxnSp>
        <p:cxnSp>
          <p:nvCxnSpPr>
            <p:cNvPr id="5410" name="Google Shape;5410;p155"/>
            <p:cNvCxnSpPr/>
            <p:nvPr/>
          </p:nvCxnSpPr>
          <p:spPr>
            <a:xfrm>
              <a:off x="1269075" y="3380795"/>
              <a:ext cx="0" cy="0"/>
            </a:xfrm>
            <a:prstGeom prst="straightConnector1">
              <a:avLst/>
            </a:prstGeom>
            <a:noFill/>
            <a:ln>
              <a:noFill/>
            </a:ln>
          </p:spPr>
        </p:cxnSp>
      </p:grpSp>
      <p:sp>
        <p:nvSpPr>
          <p:cNvPr id="5411" name="Google Shape;5411;p15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3" name="Table 2">
            <a:extLst>
              <a:ext uri="{FF2B5EF4-FFF2-40B4-BE49-F238E27FC236}">
                <a16:creationId xmlns:a16="http://schemas.microsoft.com/office/drawing/2014/main" id="{909D9F9D-73D8-4DB9-BFD1-8DBA3A7DE3B5}"/>
              </a:ext>
            </a:extLst>
          </p:cNvPr>
          <p:cNvGraphicFramePr>
            <a:graphicFrameLocks noGrp="1"/>
          </p:cNvGraphicFramePr>
          <p:nvPr>
            <p:extLst>
              <p:ext uri="{D42A27DB-BD31-4B8C-83A1-F6EECF244321}">
                <p14:modId xmlns:p14="http://schemas.microsoft.com/office/powerpoint/2010/main" val="4264892186"/>
              </p:ext>
            </p:extLst>
          </p:nvPr>
        </p:nvGraphicFramePr>
        <p:xfrm>
          <a:off x="429491" y="1572498"/>
          <a:ext cx="6698673" cy="8063221"/>
        </p:xfrm>
        <a:graphic>
          <a:graphicData uri="http://schemas.openxmlformats.org/drawingml/2006/table">
            <a:tbl>
              <a:tblPr firstRow="1" firstCol="1" bandRow="1"/>
              <a:tblGrid>
                <a:gridCol w="6698673">
                  <a:extLst>
                    <a:ext uri="{9D8B030D-6E8A-4147-A177-3AD203B41FA5}">
                      <a16:colId xmlns:a16="http://schemas.microsoft.com/office/drawing/2014/main" val="1750711296"/>
                    </a:ext>
                  </a:extLst>
                </a:gridCol>
              </a:tblGrid>
              <a:tr h="350254">
                <a:tc>
                  <a:txBody>
                    <a:bodyPr/>
                    <a:lstStyle/>
                    <a:p>
                      <a:pPr marL="0" marR="0" algn="ctr">
                        <a:lnSpc>
                          <a:spcPct val="150000"/>
                        </a:lnSpc>
                        <a:spcBef>
                          <a:spcPts val="2400"/>
                        </a:spcBef>
                        <a:spcAft>
                          <a:spcPts val="0"/>
                        </a:spcAft>
                        <a:tabLst>
                          <a:tab pos="457200" algn="l"/>
                        </a:tabLst>
                      </a:pPr>
                      <a:r>
                        <a:rPr lang="en-GB" sz="1000" b="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FEDERAL MINISTRY OF HEALTH</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6714" marR="567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8751"/>
                    </a:solidFill>
                  </a:tcPr>
                </a:tc>
                <a:extLst>
                  <a:ext uri="{0D108BD9-81ED-4DB2-BD59-A6C34878D82A}">
                    <a16:rowId xmlns:a16="http://schemas.microsoft.com/office/drawing/2014/main" val="3146829088"/>
                  </a:ext>
                </a:extLst>
              </a:tr>
              <a:tr h="218979">
                <a:tc>
                  <a:txBody>
                    <a:bodyPr/>
                    <a:lstStyle/>
                    <a:p>
                      <a:pPr marL="0" marR="0">
                        <a:lnSpc>
                          <a:spcPct val="150000"/>
                        </a:lnSpc>
                        <a:spcBef>
                          <a:spcPts val="200"/>
                        </a:spcBef>
                        <a:spcAft>
                          <a:spcPts val="200"/>
                        </a:spcAft>
                        <a:tabLst>
                          <a:tab pos="457200" algn="l"/>
                        </a:tabLst>
                      </a:pPr>
                      <a:r>
                        <a:rPr lang="en-GB" sz="1000"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Brief Summary of MDA: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6714" marR="567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212306446"/>
                  </a:ext>
                </a:extLst>
              </a:tr>
              <a:tr h="1816866">
                <a:tc>
                  <a:txBody>
                    <a:bodyPr/>
                    <a:lstStyle/>
                    <a:p>
                      <a:pPr marL="0" marR="0">
                        <a:lnSpc>
                          <a:spcPct val="150000"/>
                        </a:lnSpc>
                        <a:spcBef>
                          <a:spcPts val="600"/>
                        </a:spcBef>
                        <a:spcAft>
                          <a:spcPts val="0"/>
                        </a:spcAft>
                        <a:tabLst>
                          <a:tab pos="457200" algn="l"/>
                          <a:tab pos="2402205" algn="l"/>
                        </a:tabLst>
                      </a:pP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Prior to inauguration of the Presidential Task Force on COVID-19 on 17</a:t>
                      </a:r>
                      <a:r>
                        <a:rPr lang="en-GB" sz="1000" baseline="30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th</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March 2020, the Federal Ministry of Health (FMOH) and its Public Health Agency, Nigeria Centre for Disease Control (NCDC) had taken measures to align with the global re</a:t>
                      </a:r>
                      <a:r>
                        <a:rPr lang="en-GB" sz="1000" dirty="0">
                          <a:effectLst/>
                          <a:latin typeface="Arial" panose="020B0604020202020204" pitchFamily="34" charset="0"/>
                          <a:ea typeface="Times New Roman" panose="02020603050405020304" pitchFamily="18" charset="0"/>
                          <a:cs typeface="Arial" panose="020B0604020202020204" pitchFamily="34" charset="0"/>
                        </a:rPr>
                        <a:t>sponse </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to the spread and scourge of the corona virus</a:t>
                      </a:r>
                      <a:r>
                        <a:rPr lang="en-GB" sz="1000" dirty="0">
                          <a:effectLst/>
                          <a:latin typeface="Arial" panose="020B0604020202020204" pitchFamily="34" charset="0"/>
                          <a:ea typeface="Times New Roman" panose="02020603050405020304" pitchFamily="18" charset="0"/>
                          <a:cs typeface="Arial" panose="020B0604020202020204" pitchFamily="34" charset="0"/>
                        </a:rPr>
                        <a:t>.</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Departments, Para</a:t>
                      </a:r>
                      <a:r>
                        <a:rPr lang="en-GB" sz="1000" dirty="0">
                          <a:effectLst/>
                          <a:latin typeface="Arial" panose="020B0604020202020204" pitchFamily="34" charset="0"/>
                          <a:ea typeface="Times New Roman" panose="02020603050405020304" pitchFamily="18" charset="0"/>
                          <a:cs typeface="Arial" panose="020B0604020202020204" pitchFamily="34" charset="0"/>
                        </a:rPr>
                        <a:t>s</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tatals, Agencies as well as extra-Ministerial Departments under the Ministry embark</a:t>
                      </a:r>
                      <a:r>
                        <a:rPr lang="en-GB" sz="1000" dirty="0">
                          <a:effectLst/>
                          <a:latin typeface="Arial" panose="020B0604020202020204" pitchFamily="34" charset="0"/>
                          <a:ea typeface="Times New Roman" panose="02020603050405020304" pitchFamily="18" charset="0"/>
                          <a:cs typeface="Arial" panose="020B0604020202020204" pitchFamily="34" charset="0"/>
                        </a:rPr>
                        <a:t>ed</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on</a:t>
                      </a:r>
                      <a:r>
                        <a:rPr lang="en-GB" sz="1000" dirty="0">
                          <a:effectLst/>
                          <a:latin typeface="Arial" panose="020B0604020202020204" pitchFamily="34" charset="0"/>
                          <a:ea typeface="Times New Roman" panose="02020603050405020304" pitchFamily="18" charset="0"/>
                          <a:cs typeface="Arial" panose="020B0604020202020204" pitchFamily="34" charset="0"/>
                        </a:rPr>
                        <a:t> risk assessment and </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situation </a:t>
                      </a:r>
                      <a:r>
                        <a:rPr lang="en-GB" sz="1000" dirty="0">
                          <a:effectLst/>
                          <a:latin typeface="Arial" panose="020B0604020202020204" pitchFamily="34" charset="0"/>
                          <a:ea typeface="Times New Roman" panose="02020603050405020304" pitchFamily="18" charset="0"/>
                          <a:cs typeface="Arial" panose="020B0604020202020204" pitchFamily="34" charset="0"/>
                        </a:rPr>
                        <a:t>analysis</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of the pattern of the disease spread.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0" marR="0">
                        <a:lnSpc>
                          <a:spcPct val="117000"/>
                        </a:lnSpc>
                        <a:spcBef>
                          <a:spcPts val="0"/>
                        </a:spcBef>
                        <a:spcAft>
                          <a:spcPts val="0"/>
                        </a:spcAft>
                      </a:pP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An Incident Action Plan was developed, and response pillars were identified to ensure coordination of activities. </a:t>
                      </a:r>
                      <a:r>
                        <a:rPr lang="en-GB" sz="1000" dirty="0">
                          <a:effectLst/>
                          <a:latin typeface="Arial" panose="020B0604020202020204" pitchFamily="34" charset="0"/>
                          <a:ea typeface="Times New Roman" panose="02020603050405020304" pitchFamily="18" charset="0"/>
                          <a:cs typeface="Arial" panose="020B0604020202020204" pitchFamily="34" charset="0"/>
                        </a:rPr>
                        <a:t>The pillars went into immediate action in accordance with their respective terms of reference: e.g. heightened screening at Points of Entry, continuous training at State level on IPC, etc.</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6714" marR="567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68119818"/>
                  </a:ext>
                </a:extLst>
              </a:tr>
              <a:tr h="218979">
                <a:tc>
                  <a:txBody>
                    <a:bodyPr/>
                    <a:lstStyle/>
                    <a:p>
                      <a:pPr marL="0" marR="0">
                        <a:lnSpc>
                          <a:spcPct val="150000"/>
                        </a:lnSpc>
                        <a:spcBef>
                          <a:spcPts val="200"/>
                        </a:spcBef>
                        <a:spcAft>
                          <a:spcPts val="200"/>
                        </a:spcAft>
                        <a:tabLst>
                          <a:tab pos="457200" algn="l"/>
                        </a:tabLst>
                      </a:pPr>
                      <a:r>
                        <a:rPr lang="en-GB" sz="1000"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MDA Activities: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6714" marR="567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1146415379"/>
                  </a:ext>
                </a:extLst>
              </a:tr>
              <a:tr h="4966413">
                <a:tc>
                  <a:txBody>
                    <a:bodyPr/>
                    <a:lstStyle/>
                    <a:p>
                      <a:pPr marL="342900" marR="0" lvl="0" indent="-342900" algn="just">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Arial" panose="020B0604020202020204" pitchFamily="34" charset="0"/>
                          <a:cs typeface="Arial" panose="020B0604020202020204" pitchFamily="34" charset="0"/>
                        </a:rPr>
                        <a:t>Development of protocols and guidelines for case management and infection prevention and control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gn="just">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Arial" panose="020B0604020202020204" pitchFamily="34" charset="0"/>
                          <a:cs typeface="Arial" panose="020B0604020202020204" pitchFamily="34" charset="0"/>
                        </a:rPr>
                        <a:t>Slow down and progressively interrupt the community transmission of COVID 19 in Nigeria through effective and efficient management of cases. The strategy involves early diagnosis and prompt treatment of cases in line with evidence based and updated treatment guidelines (as the cases are a reservoir of infection).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gn="just">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Arial" panose="020B0604020202020204" pitchFamily="34" charset="0"/>
                          <a:cs typeface="Arial" panose="020B0604020202020204" pitchFamily="34" charset="0"/>
                        </a:rPr>
                        <a:t>Build the capacity of Health workers (Including frontline Health workers in the health system) to diagnose, treat and manage the complications of the COVID 19 cases in various Isolation/Treatment Centres through training and retraining in collaborations with partners such as UNICEF, WHO and CDC.</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gn="just">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Arial" panose="020B0604020202020204" pitchFamily="34" charset="0"/>
                          <a:cs typeface="Arial" panose="020B0604020202020204" pitchFamily="34" charset="0"/>
                        </a:rPr>
                        <a:t>Decrease the effect of COVID-19 pandemic on the health of families, communities and the nation by early transfer of confirmed cases through an efficient and effective evacuation plan of the National Ambulance Transport System for COVID-19 response (purposely set  up as part of strengthening the Case Management Pillar).</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gn="just">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Arial" panose="020B0604020202020204" pitchFamily="34" charset="0"/>
                          <a:cs typeface="Arial" panose="020B0604020202020204" pitchFamily="34" charset="0"/>
                        </a:rPr>
                        <a:t>Strengthen the capability of the Nigerian health system using the Federal Tertiary Health Institutions to adapt to the fast-changing needs of the Nigerian population (as a result of the COVID-19 pandemic) while at the same time preparing the FTHIs to have the capacity and readiness  to respond appropriately in the events of future outbreaks.</a:t>
                      </a:r>
                    </a:p>
                    <a:p>
                      <a:pPr marL="342900" marR="0" lvl="0" indent="-342900" algn="just">
                        <a:lnSpc>
                          <a:spcPct val="150000"/>
                        </a:lnSpc>
                        <a:spcBef>
                          <a:spcPts val="0"/>
                        </a:spcBef>
                        <a:spcAft>
                          <a:spcPts val="0"/>
                        </a:spcAft>
                        <a:buFont typeface="Symbol" panose="05050102010706020507" pitchFamily="18" charset="2"/>
                        <a:buBlip>
                          <a:blip r:embed="rId4"/>
                        </a:buBlip>
                      </a:pPr>
                      <a:r>
                        <a:rPr lang="en-US" sz="1000" dirty="0">
                          <a:effectLst/>
                          <a:latin typeface="Arial" panose="020B0604020202020204" pitchFamily="34" charset="0"/>
                          <a:ea typeface="Arial" panose="020B0604020202020204" pitchFamily="34" charset="0"/>
                          <a:cs typeface="Times New Roman" panose="02020603050405020304" pitchFamily="18" charset="0"/>
                        </a:rPr>
                        <a:t>Strengthened response base: Two well-attended inter-ministerial, multisectoral conferences were organized by the </a:t>
                      </a:r>
                      <a:r>
                        <a:rPr lang="en-US" sz="1000" dirty="0" err="1">
                          <a:effectLst/>
                          <a:latin typeface="Arial" panose="020B0604020202020204" pitchFamily="34" charset="0"/>
                          <a:ea typeface="Arial" panose="020B0604020202020204" pitchFamily="34" charset="0"/>
                          <a:cs typeface="Times New Roman" panose="02020603050405020304" pitchFamily="18" charset="0"/>
                        </a:rPr>
                        <a:t>FMoH</a:t>
                      </a:r>
                      <a:r>
                        <a:rPr lang="en-US" sz="1000" dirty="0">
                          <a:effectLst/>
                          <a:latin typeface="Arial" panose="020B0604020202020204" pitchFamily="34" charset="0"/>
                          <a:ea typeface="Arial" panose="020B0604020202020204" pitchFamily="34" charset="0"/>
                          <a:cs typeface="Times New Roman" panose="02020603050405020304" pitchFamily="18" charset="0"/>
                        </a:rPr>
                        <a:t>, to begin the process of aligning the various response organizations and MDA strategies. Subsequently facility assessment was carried out in FCT, Lagos and other states in March 2020, to establish Isolation and treatment centers. In furtherance of this, a stakeholders’ meeting on hospitals’ response chaired by Director, Department of Hospital Services, FMOH was held on 23rd March 2020, when all Federal Tertiary Hospitals in the country were mandated to create or provide Isolation wards and set up Task Teams to coordinate such activities. This led to the establishment of Isolation Centers at University of Abuja Teaching Hospital (UATH) and National Hospital Abuja (NHA).</a:t>
                      </a:r>
                    </a:p>
                    <a:p>
                      <a:pPr marL="342900" marR="0" lvl="0" indent="-342900" algn="just">
                        <a:lnSpc>
                          <a:spcPct val="150000"/>
                        </a:lnSpc>
                        <a:spcBef>
                          <a:spcPts val="0"/>
                        </a:spcBef>
                        <a:spcAft>
                          <a:spcPts val="0"/>
                        </a:spcAft>
                        <a:buFont typeface="Symbol" panose="05050102010706020507" pitchFamily="18" charset="2"/>
                        <a:buBlip>
                          <a:blip r:embed="rId4"/>
                        </a:buBlip>
                      </a:pP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txBody>
                  <a:tcPr marL="56714" marR="567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78004074"/>
                  </a:ext>
                </a:extLst>
              </a:tr>
            </a:tbl>
          </a:graphicData>
        </a:graphic>
      </p:graphicFrame>
    </p:spTree>
    <p:extLst>
      <p:ext uri="{BB962C8B-B14F-4D97-AF65-F5344CB8AC3E}">
        <p14:creationId xmlns:p14="http://schemas.microsoft.com/office/powerpoint/2010/main" val="228098834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Shape 5400"/>
        <p:cNvGrpSpPr/>
        <p:nvPr/>
      </p:nvGrpSpPr>
      <p:grpSpPr>
        <a:xfrm>
          <a:off x="0" y="0"/>
          <a:ext cx="0" cy="0"/>
          <a:chOff x="0" y="0"/>
          <a:chExt cx="0" cy="0"/>
        </a:xfrm>
      </p:grpSpPr>
      <p:sp>
        <p:nvSpPr>
          <p:cNvPr id="5401" name="Google Shape;5401;p15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166</a:t>
            </a:fld>
            <a:endParaRPr sz="500" b="0" i="0" u="none" strike="noStrike" cap="none">
              <a:solidFill>
                <a:srgbClr val="161616"/>
              </a:solidFill>
              <a:latin typeface="Arial"/>
              <a:ea typeface="Arial"/>
              <a:cs typeface="Arial"/>
              <a:sym typeface="Arial"/>
            </a:endParaRPr>
          </a:p>
        </p:txBody>
      </p:sp>
      <p:sp>
        <p:nvSpPr>
          <p:cNvPr id="5402" name="Google Shape;5402;p15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403" name="Google Shape;5403;p155"/>
          <p:cNvGrpSpPr/>
          <p:nvPr/>
        </p:nvGrpSpPr>
        <p:grpSpPr>
          <a:xfrm>
            <a:off x="0" y="0"/>
            <a:ext cx="7589838" cy="1343607"/>
            <a:chOff x="0" y="0"/>
            <a:chExt cx="7589838" cy="1343607"/>
          </a:xfrm>
        </p:grpSpPr>
        <p:pic>
          <p:nvPicPr>
            <p:cNvPr id="5404" name="Google Shape;5404;p15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405" name="Google Shape;5405;p15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406" name="Google Shape;5406;p15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407" name="Google Shape;5407;p15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408" name="Google Shape;5408;p155"/>
          <p:cNvGrpSpPr/>
          <p:nvPr/>
        </p:nvGrpSpPr>
        <p:grpSpPr>
          <a:xfrm>
            <a:off x="1269075" y="3380795"/>
            <a:ext cx="0" cy="0"/>
            <a:chOff x="1269075" y="3380795"/>
            <a:chExt cx="0" cy="0"/>
          </a:xfrm>
        </p:grpSpPr>
        <p:cxnSp>
          <p:nvCxnSpPr>
            <p:cNvPr id="5409" name="Google Shape;5409;p155"/>
            <p:cNvCxnSpPr/>
            <p:nvPr/>
          </p:nvCxnSpPr>
          <p:spPr>
            <a:xfrm>
              <a:off x="1269075" y="3380795"/>
              <a:ext cx="0" cy="0"/>
            </a:xfrm>
            <a:prstGeom prst="straightConnector1">
              <a:avLst/>
            </a:prstGeom>
            <a:noFill/>
            <a:ln>
              <a:noFill/>
            </a:ln>
          </p:spPr>
        </p:cxnSp>
        <p:cxnSp>
          <p:nvCxnSpPr>
            <p:cNvPr id="5410" name="Google Shape;5410;p155"/>
            <p:cNvCxnSpPr/>
            <p:nvPr/>
          </p:nvCxnSpPr>
          <p:spPr>
            <a:xfrm>
              <a:off x="1269075" y="3380795"/>
              <a:ext cx="0" cy="0"/>
            </a:xfrm>
            <a:prstGeom prst="straightConnector1">
              <a:avLst/>
            </a:prstGeom>
            <a:noFill/>
            <a:ln>
              <a:noFill/>
            </a:ln>
          </p:spPr>
        </p:cxnSp>
      </p:grpSp>
      <p:sp>
        <p:nvSpPr>
          <p:cNvPr id="5411" name="Google Shape;5411;p15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3" name="Table 2">
            <a:extLst>
              <a:ext uri="{FF2B5EF4-FFF2-40B4-BE49-F238E27FC236}">
                <a16:creationId xmlns:a16="http://schemas.microsoft.com/office/drawing/2014/main" id="{F30DD56E-2DBE-490A-9BAD-1F5EE47C2A2A}"/>
              </a:ext>
            </a:extLst>
          </p:cNvPr>
          <p:cNvGraphicFramePr>
            <a:graphicFrameLocks noGrp="1"/>
          </p:cNvGraphicFramePr>
          <p:nvPr/>
        </p:nvGraphicFramePr>
        <p:xfrm>
          <a:off x="312508" y="1517246"/>
          <a:ext cx="6940347" cy="7354645"/>
        </p:xfrm>
        <a:graphic>
          <a:graphicData uri="http://schemas.openxmlformats.org/drawingml/2006/table">
            <a:tbl>
              <a:tblPr firstRow="1" firstCol="1" bandRow="1"/>
              <a:tblGrid>
                <a:gridCol w="6940347">
                  <a:extLst>
                    <a:ext uri="{9D8B030D-6E8A-4147-A177-3AD203B41FA5}">
                      <a16:colId xmlns:a16="http://schemas.microsoft.com/office/drawing/2014/main" val="3570086271"/>
                    </a:ext>
                  </a:extLst>
                </a:gridCol>
              </a:tblGrid>
              <a:tr h="296302">
                <a:tc>
                  <a:txBody>
                    <a:bodyPr/>
                    <a:lstStyle/>
                    <a:p>
                      <a:pPr marL="0" marR="0">
                        <a:lnSpc>
                          <a:spcPct val="150000"/>
                        </a:lnSpc>
                        <a:spcBef>
                          <a:spcPts val="200"/>
                        </a:spcBef>
                        <a:spcAft>
                          <a:spcPts val="200"/>
                        </a:spcAft>
                        <a:tabLst>
                          <a:tab pos="457200" algn="l"/>
                        </a:tabLst>
                      </a:pPr>
                      <a:r>
                        <a:rPr lang="en-GB" sz="1000" i="1" dirty="0">
                          <a:solidFill>
                            <a:srgbClr val="FFFFFF"/>
                          </a:solidFill>
                          <a:effectLst/>
                          <a:latin typeface="+mn-lt"/>
                          <a:ea typeface="Times New Roman" panose="02020603050405020304" pitchFamily="18" charset="0"/>
                          <a:cs typeface="Arial" panose="020B0604020202020204" pitchFamily="34" charset="0"/>
                        </a:rPr>
                        <a:t>MDA Achievements:</a:t>
                      </a:r>
                      <a:endParaRPr lang="en-US" sz="1000" dirty="0">
                        <a:effectLst/>
                        <a:latin typeface="+mn-lt"/>
                        <a:ea typeface="Arial" panose="020B0604020202020204" pitchFamily="34" charset="0"/>
                        <a:cs typeface="Times New Roman" panose="02020603050405020304" pitchFamily="18" charset="0"/>
                      </a:endParaRPr>
                    </a:p>
                  </a:txBody>
                  <a:tcPr marL="34775" marR="347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2175342600"/>
                  </a:ext>
                </a:extLst>
              </a:tr>
              <a:tr h="6245235">
                <a:tc>
                  <a:txBody>
                    <a:bodyPr/>
                    <a:lstStyle/>
                    <a:p>
                      <a:pPr marL="342900" marR="0" lvl="0" indent="-342900">
                        <a:lnSpc>
                          <a:spcPct val="150000"/>
                        </a:lnSpc>
                        <a:spcBef>
                          <a:spcPts val="0"/>
                        </a:spcBef>
                        <a:spcAft>
                          <a:spcPts val="0"/>
                        </a:spcAft>
                        <a:buFont typeface="Symbol" panose="05050102010706020507" pitchFamily="18" charset="2"/>
                        <a:buBlip>
                          <a:blip r:embed="rId4"/>
                        </a:buBlip>
                      </a:pPr>
                      <a:r>
                        <a:rPr lang="en-GB" sz="1000" dirty="0">
                          <a:solidFill>
                            <a:srgbClr val="000000"/>
                          </a:solidFill>
                          <a:effectLst/>
                          <a:latin typeface="+mn-lt"/>
                          <a:ea typeface="Times New Roman" panose="02020603050405020304" pitchFamily="18" charset="0"/>
                          <a:cs typeface="Arial" panose="020B0604020202020204" pitchFamily="34" charset="0"/>
                        </a:rPr>
                        <a:t>Capacity building and accreditation for isolation/treatment centres: To ensure </a:t>
                      </a:r>
                      <a:r>
                        <a:rPr lang="en-GB" sz="1000" dirty="0">
                          <a:effectLst/>
                          <a:latin typeface="+mn-lt"/>
                          <a:ea typeface="Times New Roman" panose="02020603050405020304" pitchFamily="18" charset="0"/>
                          <a:cs typeface="Arial" panose="020B0604020202020204" pitchFamily="34" charset="0"/>
                        </a:rPr>
                        <a:t>Ministerial approval, a national accreditation committee was established,</a:t>
                      </a:r>
                      <a:r>
                        <a:rPr lang="en-GB" sz="1000" dirty="0">
                          <a:solidFill>
                            <a:srgbClr val="000000"/>
                          </a:solidFill>
                          <a:effectLst/>
                          <a:latin typeface="+mn-lt"/>
                          <a:ea typeface="Times New Roman" panose="02020603050405020304" pitchFamily="18" charset="0"/>
                          <a:cs typeface="Arial" panose="020B0604020202020204" pitchFamily="34" charset="0"/>
                        </a:rPr>
                        <a:t> </a:t>
                      </a:r>
                      <a:r>
                        <a:rPr lang="en-GB" sz="1000" dirty="0">
                          <a:effectLst/>
                          <a:latin typeface="+mn-lt"/>
                          <a:ea typeface="Times New Roman" panose="02020603050405020304" pitchFamily="18" charset="0"/>
                          <a:cs typeface="Arial" panose="020B0604020202020204" pitchFamily="34" charset="0"/>
                        </a:rPr>
                        <a:t>Terms of Reference (TOR)</a:t>
                      </a:r>
                      <a:r>
                        <a:rPr lang="en-GB" sz="1000" dirty="0">
                          <a:solidFill>
                            <a:srgbClr val="000000"/>
                          </a:solidFill>
                          <a:effectLst/>
                          <a:latin typeface="+mn-lt"/>
                          <a:ea typeface="Times New Roman" panose="02020603050405020304" pitchFamily="18" charset="0"/>
                          <a:cs typeface="Arial" panose="020B0604020202020204" pitchFamily="34" charset="0"/>
                        </a:rPr>
                        <a:t> of the Accreditation Team was developed. The Ac</a:t>
                      </a:r>
                      <a:r>
                        <a:rPr lang="en-GB" sz="1000" dirty="0">
                          <a:effectLst/>
                          <a:latin typeface="+mn-lt"/>
                          <a:ea typeface="Times New Roman" panose="02020603050405020304" pitchFamily="18" charset="0"/>
                          <a:cs typeface="Arial" panose="020B0604020202020204" pitchFamily="34" charset="0"/>
                        </a:rPr>
                        <a:t>creditation </a:t>
                      </a:r>
                      <a:r>
                        <a:rPr lang="en-GB" sz="1000" dirty="0">
                          <a:solidFill>
                            <a:srgbClr val="000000"/>
                          </a:solidFill>
                          <a:effectLst/>
                          <a:latin typeface="+mn-lt"/>
                          <a:ea typeface="Times New Roman" panose="02020603050405020304" pitchFamily="18" charset="0"/>
                          <a:cs typeface="Arial" panose="020B0604020202020204" pitchFamily="34" charset="0"/>
                        </a:rPr>
                        <a:t>T</a:t>
                      </a:r>
                      <a:r>
                        <a:rPr lang="en-GB" sz="1000" dirty="0">
                          <a:effectLst/>
                          <a:latin typeface="+mn-lt"/>
                          <a:ea typeface="Times New Roman" panose="02020603050405020304" pitchFamily="18" charset="0"/>
                          <a:cs typeface="Arial" panose="020B0604020202020204" pitchFamily="34" charset="0"/>
                        </a:rPr>
                        <a:t>eam developed </a:t>
                      </a:r>
                      <a:r>
                        <a:rPr lang="en-GB" sz="1000" dirty="0">
                          <a:solidFill>
                            <a:srgbClr val="000000"/>
                          </a:solidFill>
                          <a:effectLst/>
                          <a:latin typeface="+mn-lt"/>
                          <a:ea typeface="Times New Roman" panose="02020603050405020304" pitchFamily="18" charset="0"/>
                          <a:cs typeface="Arial" panose="020B0604020202020204" pitchFamily="34" charset="0"/>
                        </a:rPr>
                        <a:t>Protocols </a:t>
                      </a:r>
                      <a:r>
                        <a:rPr lang="en-GB" sz="1000" dirty="0">
                          <a:effectLst/>
                          <a:latin typeface="+mn-lt"/>
                          <a:ea typeface="Times New Roman" panose="02020603050405020304" pitchFamily="18" charset="0"/>
                          <a:cs typeface="Arial" panose="020B0604020202020204" pitchFamily="34" charset="0"/>
                        </a:rPr>
                        <a:t>for accreditation and training of COVID-19 frontline health workers, b</a:t>
                      </a:r>
                      <a:r>
                        <a:rPr lang="en-GB" sz="1000" dirty="0">
                          <a:solidFill>
                            <a:srgbClr val="000000"/>
                          </a:solidFill>
                          <a:effectLst/>
                          <a:latin typeface="+mn-lt"/>
                          <a:ea typeface="Times New Roman" panose="02020603050405020304" pitchFamily="18" charset="0"/>
                          <a:cs typeface="Arial" panose="020B0604020202020204" pitchFamily="34" charset="0"/>
                        </a:rPr>
                        <a:t>ased on</a:t>
                      </a:r>
                      <a:r>
                        <a:rPr lang="en-GB" sz="1000" dirty="0">
                          <a:effectLst/>
                          <a:latin typeface="+mn-lt"/>
                          <a:ea typeface="Times New Roman" panose="02020603050405020304" pitchFamily="18" charset="0"/>
                          <a:cs typeface="Arial" panose="020B0604020202020204" pitchFamily="34" charset="0"/>
                        </a:rPr>
                        <a:t> which</a:t>
                      </a:r>
                      <a:r>
                        <a:rPr lang="en-GB" sz="1000" dirty="0">
                          <a:solidFill>
                            <a:srgbClr val="000000"/>
                          </a:solidFill>
                          <a:effectLst/>
                          <a:latin typeface="+mn-lt"/>
                          <a:ea typeface="Times New Roman" panose="02020603050405020304" pitchFamily="18" charset="0"/>
                          <a:cs typeface="Arial" panose="020B0604020202020204" pitchFamily="34" charset="0"/>
                        </a:rPr>
                        <a:t>  facility accreditation </a:t>
                      </a:r>
                      <a:r>
                        <a:rPr lang="en-GB" sz="1000" dirty="0">
                          <a:effectLst/>
                          <a:latin typeface="+mn-lt"/>
                          <a:ea typeface="Times New Roman" panose="02020603050405020304" pitchFamily="18" charset="0"/>
                          <a:cs typeface="Arial" panose="020B0604020202020204" pitchFamily="34" charset="0"/>
                        </a:rPr>
                        <a:t>start</a:t>
                      </a:r>
                      <a:r>
                        <a:rPr lang="en-GB" sz="1000" dirty="0">
                          <a:solidFill>
                            <a:srgbClr val="000000"/>
                          </a:solidFill>
                          <a:effectLst/>
                          <a:latin typeface="+mn-lt"/>
                          <a:ea typeface="Times New Roman" panose="02020603050405020304" pitchFamily="18" charset="0"/>
                          <a:cs typeface="Arial" panose="020B0604020202020204" pitchFamily="34" charset="0"/>
                        </a:rPr>
                        <a:t>ed with Isolation/Treatment centres in Lagos, Abuja and Edo states</a:t>
                      </a:r>
                      <a:r>
                        <a:rPr lang="en-GB" sz="1000" dirty="0">
                          <a:effectLst/>
                          <a:latin typeface="+mn-lt"/>
                          <a:ea typeface="Times New Roman" panose="02020603050405020304" pitchFamily="18" charset="0"/>
                          <a:cs typeface="Arial" panose="020B0604020202020204" pitchFamily="34" charset="0"/>
                        </a:rPr>
                        <a:t>.</a:t>
                      </a:r>
                      <a:r>
                        <a:rPr lang="en-GB" sz="1000" dirty="0">
                          <a:solidFill>
                            <a:srgbClr val="000000"/>
                          </a:solidFill>
                          <a:effectLst/>
                          <a:latin typeface="+mn-lt"/>
                          <a:ea typeface="Times New Roman" panose="02020603050405020304" pitchFamily="18" charset="0"/>
                          <a:cs typeface="Arial" panose="020B0604020202020204" pitchFamily="34" charset="0"/>
                        </a:rPr>
                        <a:t> and t</a:t>
                      </a:r>
                      <a:r>
                        <a:rPr lang="en-GB" sz="1000" dirty="0">
                          <a:effectLst/>
                          <a:latin typeface="+mn-lt"/>
                          <a:ea typeface="Times New Roman" panose="02020603050405020304" pitchFamily="18" charset="0"/>
                          <a:cs typeface="Arial" panose="020B0604020202020204" pitchFamily="34" charset="0"/>
                        </a:rPr>
                        <a:t>hree levels</a:t>
                      </a:r>
                      <a:r>
                        <a:rPr lang="en-GB" sz="1000" dirty="0">
                          <a:solidFill>
                            <a:srgbClr val="000000"/>
                          </a:solidFill>
                          <a:effectLst/>
                          <a:latin typeface="+mn-lt"/>
                          <a:ea typeface="Times New Roman" panose="02020603050405020304" pitchFamily="18" charset="0"/>
                          <a:cs typeface="Arial" panose="020B0604020202020204" pitchFamily="34" charset="0"/>
                        </a:rPr>
                        <a:t> </a:t>
                      </a:r>
                      <a:r>
                        <a:rPr lang="en-GB" sz="1000" dirty="0">
                          <a:effectLst/>
                          <a:latin typeface="+mn-lt"/>
                          <a:ea typeface="Times New Roman" panose="02020603050405020304" pitchFamily="18" charset="0"/>
                          <a:cs typeface="Arial" panose="020B0604020202020204" pitchFamily="34" charset="0"/>
                        </a:rPr>
                        <a:t>were set up</a:t>
                      </a:r>
                      <a:r>
                        <a:rPr lang="en-GB" sz="1000" dirty="0">
                          <a:solidFill>
                            <a:srgbClr val="000000"/>
                          </a:solidFill>
                          <a:effectLst/>
                          <a:latin typeface="+mn-lt"/>
                          <a:ea typeface="Times New Roman" panose="02020603050405020304" pitchFamily="18" charset="0"/>
                          <a:cs typeface="Arial" panose="020B0604020202020204" pitchFamily="34" charset="0"/>
                        </a:rPr>
                        <a:t>:</a:t>
                      </a:r>
                      <a:endParaRPr lang="en-US" sz="1000" dirty="0">
                        <a:effectLst/>
                        <a:latin typeface="+mn-lt"/>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pPr>
                      <a:r>
                        <a:rPr lang="en-GB" sz="1000" dirty="0">
                          <a:effectLst/>
                          <a:latin typeface="+mn-lt"/>
                          <a:ea typeface="Times New Roman" panose="02020603050405020304" pitchFamily="18" charset="0"/>
                          <a:cs typeface="Arial" panose="020B0604020202020204" pitchFamily="34" charset="0"/>
                        </a:rPr>
                        <a:t>Level </a:t>
                      </a:r>
                      <a:r>
                        <a:rPr lang="en-GB" sz="1000" dirty="0">
                          <a:solidFill>
                            <a:srgbClr val="000000"/>
                          </a:solidFill>
                          <a:effectLst/>
                          <a:latin typeface="+mn-lt"/>
                          <a:ea typeface="Times New Roman" panose="02020603050405020304" pitchFamily="18" charset="0"/>
                          <a:cs typeface="Arial" panose="020B0604020202020204" pitchFamily="34" charset="0"/>
                        </a:rPr>
                        <a:t>One</a:t>
                      </a:r>
                      <a:r>
                        <a:rPr lang="en-GB" sz="1000" dirty="0">
                          <a:effectLst/>
                          <a:latin typeface="+mn-lt"/>
                          <a:ea typeface="Times New Roman" panose="02020603050405020304" pitchFamily="18" charset="0"/>
                          <a:cs typeface="Arial" panose="020B0604020202020204" pitchFamily="34" charset="0"/>
                        </a:rPr>
                        <a:t> (1)– suspected cases on observation</a:t>
                      </a:r>
                      <a:r>
                        <a:rPr lang="en-GB" sz="1000" dirty="0">
                          <a:solidFill>
                            <a:srgbClr val="000000"/>
                          </a:solidFill>
                          <a:effectLst/>
                          <a:latin typeface="+mn-lt"/>
                          <a:ea typeface="Times New Roman" panose="02020603050405020304" pitchFamily="18" charset="0"/>
                          <a:cs typeface="Arial" panose="020B0604020202020204" pitchFamily="34" charset="0"/>
                        </a:rPr>
                        <a:t> and contacts of confirmed positive cases;</a:t>
                      </a:r>
                      <a:endParaRPr lang="en-US" sz="1000" dirty="0">
                        <a:effectLst/>
                        <a:latin typeface="+mn-lt"/>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pPr>
                      <a:r>
                        <a:rPr lang="en-GB" sz="1000" dirty="0">
                          <a:effectLst/>
                          <a:latin typeface="+mn-lt"/>
                          <a:ea typeface="Times New Roman" panose="02020603050405020304" pitchFamily="18" charset="0"/>
                          <a:cs typeface="Arial" panose="020B0604020202020204" pitchFamily="34" charset="0"/>
                        </a:rPr>
                        <a:t>Level </a:t>
                      </a:r>
                      <a:r>
                        <a:rPr lang="en-GB" sz="1000" dirty="0">
                          <a:solidFill>
                            <a:srgbClr val="000000"/>
                          </a:solidFill>
                          <a:effectLst/>
                          <a:latin typeface="+mn-lt"/>
                          <a:ea typeface="Times New Roman" panose="02020603050405020304" pitchFamily="18" charset="0"/>
                          <a:cs typeface="Arial" panose="020B0604020202020204" pitchFamily="34" charset="0"/>
                        </a:rPr>
                        <a:t>Two </a:t>
                      </a:r>
                      <a:r>
                        <a:rPr lang="en-GB" sz="1000" dirty="0">
                          <a:effectLst/>
                          <a:latin typeface="+mn-lt"/>
                          <a:ea typeface="Times New Roman" panose="02020603050405020304" pitchFamily="18" charset="0"/>
                          <a:cs typeface="Arial" panose="020B0604020202020204" pitchFamily="34" charset="0"/>
                        </a:rPr>
                        <a:t>(2) – </a:t>
                      </a:r>
                      <a:r>
                        <a:rPr lang="en-GB" sz="1000" dirty="0">
                          <a:solidFill>
                            <a:srgbClr val="000000"/>
                          </a:solidFill>
                          <a:effectLst/>
                          <a:latin typeface="+mn-lt"/>
                          <a:ea typeface="Times New Roman" panose="02020603050405020304" pitchFamily="18" charset="0"/>
                          <a:cs typeface="Arial" panose="020B0604020202020204" pitchFamily="34" charset="0"/>
                        </a:rPr>
                        <a:t>Management of </a:t>
                      </a:r>
                      <a:r>
                        <a:rPr lang="en-GB" sz="1000" dirty="0">
                          <a:effectLst/>
                          <a:latin typeface="+mn-lt"/>
                          <a:ea typeface="Times New Roman" panose="02020603050405020304" pitchFamily="18" charset="0"/>
                          <a:cs typeface="Arial" panose="020B0604020202020204" pitchFamily="34" charset="0"/>
                        </a:rPr>
                        <a:t>confirmed </a:t>
                      </a:r>
                      <a:r>
                        <a:rPr lang="en-GB" sz="1000" dirty="0">
                          <a:solidFill>
                            <a:srgbClr val="000000"/>
                          </a:solidFill>
                          <a:effectLst/>
                          <a:latin typeface="+mn-lt"/>
                          <a:ea typeface="Times New Roman" panose="02020603050405020304" pitchFamily="18" charset="0"/>
                          <a:cs typeface="Arial" panose="020B0604020202020204" pitchFamily="34" charset="0"/>
                        </a:rPr>
                        <a:t>but </a:t>
                      </a:r>
                      <a:r>
                        <a:rPr lang="en-GB" sz="1000" dirty="0">
                          <a:effectLst/>
                          <a:latin typeface="+mn-lt"/>
                          <a:ea typeface="Times New Roman" panose="02020603050405020304" pitchFamily="18" charset="0"/>
                          <a:cs typeface="Arial" panose="020B0604020202020204" pitchFamily="34" charset="0"/>
                        </a:rPr>
                        <a:t>asymptomatic or mild cases</a:t>
                      </a:r>
                      <a:r>
                        <a:rPr lang="en-GB" sz="1000" dirty="0">
                          <a:solidFill>
                            <a:srgbClr val="000000"/>
                          </a:solidFill>
                          <a:effectLst/>
                          <a:latin typeface="+mn-lt"/>
                          <a:ea typeface="Times New Roman" panose="02020603050405020304" pitchFamily="18" charset="0"/>
                          <a:cs typeface="Arial" panose="020B0604020202020204" pitchFamily="34" charset="0"/>
                        </a:rPr>
                        <a:t>;   </a:t>
                      </a:r>
                      <a:endParaRPr lang="en-US" sz="1000" dirty="0">
                        <a:effectLst/>
                        <a:latin typeface="+mn-lt"/>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pPr>
                      <a:r>
                        <a:rPr lang="en-GB" sz="1000" dirty="0">
                          <a:effectLst/>
                          <a:latin typeface="+mn-lt"/>
                          <a:ea typeface="Times New Roman" panose="02020603050405020304" pitchFamily="18" charset="0"/>
                          <a:cs typeface="Arial" panose="020B0604020202020204" pitchFamily="34" charset="0"/>
                        </a:rPr>
                        <a:t>Level </a:t>
                      </a:r>
                      <a:r>
                        <a:rPr lang="en-GB" sz="1000" dirty="0">
                          <a:solidFill>
                            <a:srgbClr val="000000"/>
                          </a:solidFill>
                          <a:effectLst/>
                          <a:latin typeface="+mn-lt"/>
                          <a:ea typeface="Times New Roman" panose="02020603050405020304" pitchFamily="18" charset="0"/>
                          <a:cs typeface="Arial" panose="020B0604020202020204" pitchFamily="34" charset="0"/>
                        </a:rPr>
                        <a:t>Three </a:t>
                      </a:r>
                      <a:r>
                        <a:rPr lang="en-GB" sz="1000" dirty="0">
                          <a:effectLst/>
                          <a:latin typeface="+mn-lt"/>
                          <a:ea typeface="Times New Roman" panose="02020603050405020304" pitchFamily="18" charset="0"/>
                          <a:cs typeface="Arial" panose="020B0604020202020204" pitchFamily="34" charset="0"/>
                        </a:rPr>
                        <a:t>(3)-</a:t>
                      </a:r>
                      <a:r>
                        <a:rPr lang="en-GB" sz="1000" dirty="0">
                          <a:solidFill>
                            <a:srgbClr val="000000"/>
                          </a:solidFill>
                          <a:effectLst/>
                          <a:latin typeface="+mn-lt"/>
                          <a:ea typeface="Times New Roman" panose="02020603050405020304" pitchFamily="18" charset="0"/>
                          <a:cs typeface="Arial" panose="020B0604020202020204" pitchFamily="34" charset="0"/>
                        </a:rPr>
                        <a:t>Management of </a:t>
                      </a:r>
                      <a:r>
                        <a:rPr lang="en-GB" sz="1000" dirty="0">
                          <a:effectLst/>
                          <a:latin typeface="+mn-lt"/>
                          <a:ea typeface="Times New Roman" panose="02020603050405020304" pitchFamily="18" charset="0"/>
                          <a:cs typeface="Arial" panose="020B0604020202020204" pitchFamily="34" charset="0"/>
                        </a:rPr>
                        <a:t>severe cases and</a:t>
                      </a:r>
                      <a:endParaRPr lang="en-US" sz="1000" dirty="0">
                        <a:effectLst/>
                        <a:latin typeface="+mn-lt"/>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pPr>
                      <a:r>
                        <a:rPr lang="en-GB" sz="1000" dirty="0">
                          <a:effectLst/>
                          <a:latin typeface="+mn-lt"/>
                          <a:ea typeface="Times New Roman" panose="02020603050405020304" pitchFamily="18" charset="0"/>
                          <a:cs typeface="Arial" panose="020B0604020202020204" pitchFamily="34" charset="0"/>
                        </a:rPr>
                        <a:t>Level Four (4) critical cases in ICU</a:t>
                      </a:r>
                      <a:endParaRPr lang="en-US" sz="1000" dirty="0">
                        <a:effectLst/>
                        <a:latin typeface="+mn-lt"/>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pPr>
                      <a:r>
                        <a:rPr lang="en-GB" sz="1000" dirty="0">
                          <a:solidFill>
                            <a:srgbClr val="000000"/>
                          </a:solidFill>
                          <a:effectLst/>
                          <a:latin typeface="+mn-lt"/>
                          <a:ea typeface="Times New Roman" panose="02020603050405020304" pitchFamily="18" charset="0"/>
                          <a:cs typeface="Arial" panose="020B0604020202020204" pitchFamily="34" charset="0"/>
                        </a:rPr>
                        <a:t>Coordinating platforms: C</a:t>
                      </a:r>
                      <a:r>
                        <a:rPr lang="en-GB" sz="1000" dirty="0">
                          <a:effectLst/>
                          <a:latin typeface="+mn-lt"/>
                          <a:ea typeface="Times New Roman" panose="02020603050405020304" pitchFamily="18" charset="0"/>
                          <a:cs typeface="Arial" panose="020B0604020202020204" pitchFamily="34" charset="0"/>
                        </a:rPr>
                        <a:t>oncomitant </a:t>
                      </a:r>
                      <a:r>
                        <a:rPr lang="en-GB" sz="1000" dirty="0">
                          <a:solidFill>
                            <a:srgbClr val="000000"/>
                          </a:solidFill>
                          <a:effectLst/>
                          <a:latin typeface="+mn-lt"/>
                          <a:ea typeface="Times New Roman" panose="02020603050405020304" pitchFamily="18" charset="0"/>
                          <a:cs typeface="Arial" panose="020B0604020202020204" pitchFamily="34" charset="0"/>
                        </a:rPr>
                        <a:t>Committees</a:t>
                      </a:r>
                      <a:r>
                        <a:rPr lang="en-GB" sz="1000" dirty="0">
                          <a:effectLst/>
                          <a:latin typeface="+mn-lt"/>
                          <a:ea typeface="Times New Roman" panose="02020603050405020304" pitchFamily="18" charset="0"/>
                          <a:cs typeface="Arial" panose="020B0604020202020204" pitchFamily="34" charset="0"/>
                        </a:rPr>
                        <a:t>/teams</a:t>
                      </a:r>
                      <a:r>
                        <a:rPr lang="en-GB" sz="1000" dirty="0">
                          <a:solidFill>
                            <a:srgbClr val="000000"/>
                          </a:solidFill>
                          <a:effectLst/>
                          <a:latin typeface="+mn-lt"/>
                          <a:ea typeface="Times New Roman" panose="02020603050405020304" pitchFamily="18" charset="0"/>
                          <a:cs typeface="Arial" panose="020B0604020202020204" pitchFamily="34" charset="0"/>
                        </a:rPr>
                        <a:t> of </a:t>
                      </a:r>
                      <a:r>
                        <a:rPr lang="en-GB" sz="1000" dirty="0" err="1">
                          <a:solidFill>
                            <a:srgbClr val="000000"/>
                          </a:solidFill>
                          <a:effectLst/>
                          <a:latin typeface="+mn-lt"/>
                          <a:ea typeface="Times New Roman" panose="02020603050405020304" pitchFamily="18" charset="0"/>
                          <a:cs typeface="Arial" panose="020B0604020202020204" pitchFamily="34" charset="0"/>
                        </a:rPr>
                        <a:t>FMoH</a:t>
                      </a:r>
                      <a:r>
                        <a:rPr lang="en-GB" sz="1000" dirty="0">
                          <a:effectLst/>
                          <a:latin typeface="+mn-lt"/>
                          <a:ea typeface="Times New Roman" panose="02020603050405020304" pitchFamily="18" charset="0"/>
                          <a:cs typeface="Arial" panose="020B0604020202020204" pitchFamily="34" charset="0"/>
                        </a:rPr>
                        <a:t> constituted by HMH to support mitigation processes: </a:t>
                      </a:r>
                      <a:endParaRPr lang="en-US" sz="1000" dirty="0">
                        <a:effectLst/>
                        <a:latin typeface="+mn-lt"/>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pPr>
                      <a:r>
                        <a:rPr lang="en-GB" sz="1000" dirty="0">
                          <a:solidFill>
                            <a:srgbClr val="000000"/>
                          </a:solidFill>
                          <a:effectLst/>
                          <a:latin typeface="+mn-lt"/>
                          <a:ea typeface="Times New Roman" panose="02020603050405020304" pitchFamily="18" charset="0"/>
                          <a:cs typeface="Arial" panose="020B0604020202020204" pitchFamily="34" charset="0"/>
                        </a:rPr>
                        <a:t>Ministerial Advisory Committee and</a:t>
                      </a:r>
                      <a:endParaRPr lang="en-US" sz="1000" dirty="0">
                        <a:effectLst/>
                        <a:latin typeface="+mn-lt"/>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pPr>
                      <a:r>
                        <a:rPr lang="en-GB" sz="1000" dirty="0">
                          <a:solidFill>
                            <a:srgbClr val="000000"/>
                          </a:solidFill>
                          <a:effectLst/>
                          <a:latin typeface="+mn-lt"/>
                          <a:ea typeface="Times New Roman" panose="02020603050405020304" pitchFamily="18" charset="0"/>
                          <a:cs typeface="Arial" panose="020B0604020202020204" pitchFamily="34" charset="0"/>
                        </a:rPr>
                        <a:t>Stakeholders’ Forum on Case Management </a:t>
                      </a:r>
                      <a:endParaRPr lang="en-US" sz="1000" dirty="0">
                        <a:effectLst/>
                        <a:latin typeface="+mn-lt"/>
                        <a:ea typeface="Arial" panose="020B0604020202020204" pitchFamily="34" charset="0"/>
                        <a:cs typeface="Times New Roman" panose="02020603050405020304" pitchFamily="18" charset="0"/>
                      </a:endParaRPr>
                    </a:p>
                    <a:p>
                      <a:pPr marL="742950" marR="0" lvl="1" indent="-285750">
                        <a:lnSpc>
                          <a:spcPct val="150000"/>
                        </a:lnSpc>
                        <a:spcBef>
                          <a:spcPts val="0"/>
                        </a:spcBef>
                        <a:spcAft>
                          <a:spcPts val="0"/>
                        </a:spcAft>
                        <a:buFont typeface="Courier New" panose="02070309020205020404" pitchFamily="49" charset="0"/>
                        <a:buChar char="o"/>
                      </a:pPr>
                      <a:r>
                        <a:rPr lang="en-GB" sz="1000" dirty="0">
                          <a:solidFill>
                            <a:srgbClr val="000000"/>
                          </a:solidFill>
                          <a:effectLst/>
                          <a:latin typeface="+mn-lt"/>
                          <a:ea typeface="Times New Roman" panose="02020603050405020304" pitchFamily="18" charset="0"/>
                          <a:cs typeface="Arial" panose="020B0604020202020204" pitchFamily="34" charset="0"/>
                        </a:rPr>
                        <a:t>Committee for the development of Health Sector Plan on COVID-19.</a:t>
                      </a:r>
                    </a:p>
                    <a:p>
                      <a:pPr marL="457200" marR="0" lvl="1" indent="0" algn="l">
                        <a:lnSpc>
                          <a:spcPct val="150000"/>
                        </a:lnSpc>
                        <a:spcBef>
                          <a:spcPts val="0"/>
                        </a:spcBef>
                        <a:spcAft>
                          <a:spcPts val="0"/>
                        </a:spcAft>
                        <a:buFont typeface="Courier New" panose="02070309020205020404" pitchFamily="49" charset="0"/>
                        <a:buNone/>
                      </a:pPr>
                      <a:endParaRPr lang="en-US" sz="1000" dirty="0">
                        <a:solidFill>
                          <a:srgbClr val="000000"/>
                        </a:solidFill>
                        <a:effectLst/>
                        <a:latin typeface="+mn-lt"/>
                        <a:ea typeface="Times New Roman" panose="02020603050405020304" pitchFamily="18" charset="0"/>
                        <a:cs typeface="Arial" panose="020B0604020202020204" pitchFamily="34" charset="0"/>
                      </a:endParaRPr>
                    </a:p>
                    <a:p>
                      <a:pPr marL="342900" marR="0" lvl="0" indent="-342900">
                        <a:lnSpc>
                          <a:spcPct val="150000"/>
                        </a:lnSpc>
                        <a:spcBef>
                          <a:spcPts val="0"/>
                        </a:spcBef>
                        <a:spcAft>
                          <a:spcPts val="0"/>
                        </a:spcAft>
                        <a:buFont typeface="Symbol" panose="05050102010706020507" pitchFamily="18" charset="2"/>
                        <a:buBlip>
                          <a:blip r:embed="rId4"/>
                        </a:buBlip>
                      </a:pP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Collaborations: A high level meeting was held </a:t>
                      </a:r>
                      <a:r>
                        <a:rPr lang="en-GB" sz="1000" dirty="0">
                          <a:effectLst/>
                          <a:latin typeface="Arial" panose="020B0604020202020204" pitchFamily="34" charset="0"/>
                          <a:ea typeface="Times New Roman" panose="02020603050405020304" pitchFamily="18" charset="0"/>
                          <a:cs typeface="Arial" panose="020B0604020202020204" pitchFamily="34" charset="0"/>
                        </a:rPr>
                        <a:t>by</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Federal Ministry of Health with Federal Ministry of Industry Trade &amp; Investment in March 2020. </a:t>
                      </a:r>
                      <a:r>
                        <a:rPr lang="en-GB" sz="1000" dirty="0">
                          <a:effectLst/>
                          <a:latin typeface="Arial" panose="020B0604020202020204" pitchFamily="34" charset="0"/>
                          <a:ea typeface="Times New Roman" panose="02020603050405020304" pitchFamily="18" charset="0"/>
                          <a:cs typeface="Arial" panose="020B0604020202020204" pitchFamily="34" charset="0"/>
                        </a:rPr>
                        <a:t>R</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epresentatives of the Manufacturers Association of Nigeria, Consumer Protection Council </a:t>
                      </a:r>
                      <a:r>
                        <a:rPr lang="en-GB" sz="1000" dirty="0">
                          <a:effectLst/>
                          <a:latin typeface="Arial" panose="020B0604020202020204" pitchFamily="34" charset="0"/>
                          <a:ea typeface="Times New Roman" panose="02020603050405020304" pitchFamily="18" charset="0"/>
                          <a:cs typeface="Arial" panose="020B0604020202020204" pitchFamily="34" charset="0"/>
                        </a:rPr>
                        <a:t>&amp; </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relevant Agencies </a:t>
                      </a:r>
                      <a:r>
                        <a:rPr lang="en-GB" sz="1000" dirty="0">
                          <a:effectLst/>
                          <a:latin typeface="Arial" panose="020B0604020202020204" pitchFamily="34" charset="0"/>
                          <a:ea typeface="Times New Roman" panose="02020603050405020304" pitchFamily="18" charset="0"/>
                          <a:cs typeface="Arial" panose="020B0604020202020204" pitchFamily="34" charset="0"/>
                        </a:rPr>
                        <a:t>were in</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attendance</a:t>
                      </a:r>
                      <a:r>
                        <a:rPr lang="en-GB" sz="1000" dirty="0">
                          <a:effectLst/>
                          <a:latin typeface="Arial" panose="020B0604020202020204" pitchFamily="34" charset="0"/>
                          <a:ea typeface="Times New Roman" panose="02020603050405020304" pitchFamily="18" charset="0"/>
                          <a:cs typeface="Arial" panose="020B0604020202020204" pitchFamily="34" charset="0"/>
                        </a:rPr>
                        <a:t> to</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deliberate on local sourcing of medical items </a:t>
                      </a:r>
                      <a:r>
                        <a:rPr lang="en-GB" sz="1000" dirty="0">
                          <a:effectLst/>
                          <a:latin typeface="Arial" panose="020B0604020202020204" pitchFamily="34" charset="0"/>
                          <a:ea typeface="Times New Roman" panose="02020603050405020304" pitchFamily="18" charset="0"/>
                          <a:cs typeface="Arial" panose="020B0604020202020204" pitchFamily="34" charset="0"/>
                        </a:rPr>
                        <a:t>&amp;</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consumables </a:t>
                      </a:r>
                      <a:r>
                        <a:rPr lang="en-GB" sz="1000" dirty="0">
                          <a:effectLst/>
                          <a:latin typeface="Arial" panose="020B0604020202020204" pitchFamily="34" charset="0"/>
                          <a:ea typeface="Times New Roman" panose="02020603050405020304" pitchFamily="18" charset="0"/>
                          <a:cs typeface="Arial" panose="020B0604020202020204" pitchFamily="34" charset="0"/>
                        </a:rPr>
                        <a:t>in</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the COVID-19 containment process. </a:t>
                      </a:r>
                      <a:r>
                        <a:rPr lang="en-GB" sz="1000" dirty="0">
                          <a:solidFill>
                            <a:srgbClr val="000000"/>
                          </a:solidFill>
                          <a:effectLst/>
                          <a:latin typeface="Tahoma" panose="020B0604030504040204" pitchFamily="34" charset="0"/>
                          <a:ea typeface="Times New Roman" panose="02020603050405020304" pitchFamily="18" charset="0"/>
                          <a:cs typeface="Times New Roman" panose="02020603050405020304" pitchFamily="18" charset="0"/>
                        </a:rPr>
                        <a:t> </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600"/>
                        </a:spcAft>
                        <a:buFont typeface="Symbol" panose="05050102010706020507" pitchFamily="18" charset="2"/>
                        <a:buBlip>
                          <a:blip r:embed="rId4"/>
                        </a:buBlip>
                      </a:pP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The Hon</a:t>
                      </a:r>
                      <a:r>
                        <a:rPr lang="en-GB" sz="1000" dirty="0">
                          <a:effectLst/>
                          <a:latin typeface="Arial" panose="020B0604020202020204" pitchFamily="34" charset="0"/>
                          <a:ea typeface="Times New Roman" panose="02020603050405020304" pitchFamily="18" charset="0"/>
                          <a:cs typeface="Arial" panose="020B0604020202020204" pitchFamily="34" charset="0"/>
                        </a:rPr>
                        <a:t>.</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Minister continues to hold solidarity meetings and has received support from different Health Unions and Associations</a:t>
                      </a:r>
                      <a:r>
                        <a:rPr lang="en-GB" sz="1000" dirty="0">
                          <a:effectLst/>
                          <a:latin typeface="Arial" panose="020B0604020202020204" pitchFamily="34" charset="0"/>
                          <a:ea typeface="Times New Roman" panose="02020603050405020304" pitchFamily="18" charset="0"/>
                          <a:cs typeface="Arial" panose="020B0604020202020204" pitchFamily="34" charset="0"/>
                        </a:rPr>
                        <a:t>,</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r>
                        <a:rPr lang="en-GB" sz="1000" dirty="0">
                          <a:effectLst/>
                          <a:latin typeface="Arial" panose="020B0604020202020204" pitchFamily="34" charset="0"/>
                          <a:ea typeface="Times New Roman" panose="02020603050405020304" pitchFamily="18" charset="0"/>
                          <a:cs typeface="Arial" panose="020B0604020202020204" pitchFamily="34" charset="0"/>
                        </a:rPr>
                        <a:t>whil</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e Federal Government has also supported States through scoping missions t</a:t>
                      </a:r>
                      <a:r>
                        <a:rPr lang="en-GB" sz="1000" dirty="0">
                          <a:effectLst/>
                          <a:latin typeface="Arial" panose="020B0604020202020204" pitchFamily="34" charset="0"/>
                          <a:ea typeface="Times New Roman" panose="02020603050405020304" pitchFamily="18" charset="0"/>
                          <a:cs typeface="Arial" panose="020B0604020202020204" pitchFamily="34" charset="0"/>
                        </a:rPr>
                        <a:t>o</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identify</a:t>
                      </a:r>
                      <a:r>
                        <a:rPr lang="en-GB" sz="1000" dirty="0">
                          <a:effectLst/>
                          <a:latin typeface="Arial" panose="020B0604020202020204" pitchFamily="34" charset="0"/>
                          <a:ea typeface="Times New Roman" panose="02020603050405020304" pitchFamily="18" charset="0"/>
                          <a:cs typeface="Arial" panose="020B0604020202020204" pitchFamily="34" charset="0"/>
                        </a:rPr>
                        <a:t> gaps and</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areas of concerns and proffer</a:t>
                      </a:r>
                      <a:r>
                        <a:rPr lang="en-GB" sz="1000" dirty="0">
                          <a:effectLst/>
                          <a:latin typeface="Arial" panose="020B0604020202020204" pitchFamily="34" charset="0"/>
                          <a:ea typeface="Times New Roman" panose="02020603050405020304" pitchFamily="18" charset="0"/>
                          <a:cs typeface="Arial" panose="020B0604020202020204" pitchFamily="34" charset="0"/>
                        </a:rPr>
                        <a:t> </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solutions </a:t>
                      </a:r>
                      <a:r>
                        <a:rPr lang="en-GB" sz="1000" dirty="0">
                          <a:effectLst/>
                          <a:latin typeface="Arial" panose="020B0604020202020204" pitchFamily="34" charset="0"/>
                          <a:ea typeface="Times New Roman" panose="02020603050405020304" pitchFamily="18" charset="0"/>
                          <a:cs typeface="Arial" panose="020B0604020202020204" pitchFamily="34" charset="0"/>
                        </a:rPr>
                        <a:t>&amp;</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technical assistance and supplies</a:t>
                      </a:r>
                      <a:r>
                        <a:rPr lang="en-GB" sz="1000" dirty="0">
                          <a:effectLst/>
                          <a:latin typeface="Arial" panose="020B0604020202020204" pitchFamily="34" charset="0"/>
                          <a:ea typeface="Times New Roman" panose="02020603050405020304" pitchFamily="18" charset="0"/>
                          <a:cs typeface="Arial" panose="020B0604020202020204" pitchFamily="34" charset="0"/>
                        </a:rPr>
                        <a:t>. I</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n April, the PTF paid a solidarity visit to Lagos State and inspected some of the Isolation Facilities.</a:t>
                      </a:r>
                    </a:p>
                    <a:p>
                      <a:pPr marL="342900" marR="0" lvl="0" indent="-342900">
                        <a:lnSpc>
                          <a:spcPct val="150000"/>
                        </a:lnSpc>
                        <a:spcBef>
                          <a:spcPts val="0"/>
                        </a:spcBef>
                        <a:spcAft>
                          <a:spcPts val="600"/>
                        </a:spcAft>
                        <a:buFont typeface="Symbol" panose="05050102010706020507" pitchFamily="18" charset="2"/>
                        <a:buBlip>
                          <a:blip r:embed="rId4"/>
                        </a:buBlip>
                      </a:pP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The Ministerial Task Team deployment to Kano State was extended to</a:t>
                      </a:r>
                      <a:r>
                        <a:rPr lang="en-GB" sz="1000" dirty="0">
                          <a:effectLst/>
                          <a:latin typeface="Arial" panose="020B0604020202020204" pitchFamily="34" charset="0"/>
                          <a:ea typeface="Times New Roman" panose="02020603050405020304" pitchFamily="18" charset="0"/>
                          <a:cs typeface="Arial" panose="020B0604020202020204" pitchFamily="34" charset="0"/>
                        </a:rPr>
                        <a:t> Sokoto,</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Katsina, Jigawa, Gombe, Bornu states. Positive outcomes were recorded from the fact-finding visits</a:t>
                      </a:r>
                      <a:r>
                        <a:rPr lang="en-GB" sz="1000" dirty="0">
                          <a:effectLst/>
                          <a:latin typeface="Arial" panose="020B0604020202020204" pitchFamily="34" charset="0"/>
                          <a:ea typeface="Times New Roman" panose="02020603050405020304" pitchFamily="18" charset="0"/>
                          <a:cs typeface="Arial" panose="020B0604020202020204" pitchFamily="34" charset="0"/>
                        </a:rPr>
                        <a:t> with </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provision of technical support, capacity building </a:t>
                      </a:r>
                      <a:r>
                        <a:rPr lang="en-GB" sz="1000" dirty="0">
                          <a:effectLst/>
                          <a:latin typeface="Arial" panose="020B0604020202020204" pitchFamily="34" charset="0"/>
                          <a:ea typeface="Times New Roman" panose="02020603050405020304" pitchFamily="18" charset="0"/>
                          <a:cs typeface="Arial" panose="020B0604020202020204" pitchFamily="34" charset="0"/>
                        </a:rPr>
                        <a:t>&amp;</a:t>
                      </a:r>
                      <a:r>
                        <a:rPr lang="en-GB" sz="1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community confidence building.</a:t>
                      </a:r>
                      <a:endParaRPr lang="en-US" sz="850" dirty="0">
                        <a:solidFill>
                          <a:srgbClr val="000000"/>
                        </a:solidFill>
                        <a:effectLst/>
                        <a:latin typeface="Arial" panose="020B0604020202020204" pitchFamily="34" charset="0"/>
                        <a:ea typeface="Times New Roman" panose="02020603050405020304" pitchFamily="18" charset="0"/>
                        <a:cs typeface="Times New Roman" panose="02020603050405020304" pitchFamily="18" charset="0"/>
                      </a:endParaRPr>
                    </a:p>
                    <a:p>
                      <a:pPr marL="342900" marR="0" lvl="0" indent="-342900">
                        <a:lnSpc>
                          <a:spcPct val="150000"/>
                        </a:lnSpc>
                        <a:spcBef>
                          <a:spcPts val="0"/>
                        </a:spcBef>
                        <a:spcAft>
                          <a:spcPts val="600"/>
                        </a:spcAft>
                        <a:buFont typeface="Symbol" panose="05050102010706020507" pitchFamily="18" charset="2"/>
                        <a:buBlip>
                          <a:blip r:embed="rId4"/>
                        </a:buBlip>
                      </a:pPr>
                      <a:r>
                        <a:rPr lang="en-GB" sz="1000" dirty="0">
                          <a:effectLst/>
                          <a:latin typeface="Arial" panose="020B0604020202020204" pitchFamily="34" charset="0"/>
                          <a:ea typeface="Times New Roman" panose="02020603050405020304" pitchFamily="18" charset="0"/>
                        </a:rPr>
                        <a:t>Joint Health Teams visited </a:t>
                      </a:r>
                      <a:r>
                        <a:rPr lang="en-GB" sz="1000" dirty="0">
                          <a:solidFill>
                            <a:srgbClr val="000000"/>
                          </a:solidFill>
                          <a:effectLst/>
                          <a:latin typeface="Arial" panose="020B0604020202020204" pitchFamily="34" charset="0"/>
                          <a:ea typeface="Times New Roman" panose="02020603050405020304" pitchFamily="18" charset="0"/>
                        </a:rPr>
                        <a:t>Kogi and Cross River States to assess, ascertain </a:t>
                      </a:r>
                      <a:r>
                        <a:rPr lang="en-GB" sz="1000" dirty="0">
                          <a:effectLst/>
                          <a:latin typeface="Arial" panose="020B0604020202020204" pitchFamily="34" charset="0"/>
                          <a:ea typeface="Times New Roman" panose="02020603050405020304" pitchFamily="18" charset="0"/>
                        </a:rPr>
                        <a:t>&amp;</a:t>
                      </a:r>
                      <a:r>
                        <a:rPr lang="en-GB" sz="1000" dirty="0">
                          <a:solidFill>
                            <a:srgbClr val="000000"/>
                          </a:solidFill>
                          <a:effectLst/>
                          <a:latin typeface="Arial" panose="020B0604020202020204" pitchFamily="34" charset="0"/>
                          <a:ea typeface="Times New Roman" panose="02020603050405020304" pitchFamily="18" charset="0"/>
                        </a:rPr>
                        <a:t> support their </a:t>
                      </a:r>
                      <a:r>
                        <a:rPr lang="en-GB" sz="1000" dirty="0">
                          <a:effectLst/>
                          <a:latin typeface="Arial" panose="020B0604020202020204" pitchFamily="34" charset="0"/>
                          <a:ea typeface="Times New Roman" panose="02020603050405020304" pitchFamily="18" charset="0"/>
                        </a:rPr>
                        <a:t>covid</a:t>
                      </a:r>
                      <a:r>
                        <a:rPr lang="en-GB" sz="1000" dirty="0">
                          <a:solidFill>
                            <a:srgbClr val="000000"/>
                          </a:solidFill>
                          <a:effectLst/>
                          <a:latin typeface="Arial" panose="020B0604020202020204" pitchFamily="34" charset="0"/>
                          <a:ea typeface="Times New Roman" panose="02020603050405020304" pitchFamily="18" charset="0"/>
                        </a:rPr>
                        <a:t>19 preparedness where </a:t>
                      </a:r>
                      <a:r>
                        <a:rPr lang="en-GB" sz="1000" dirty="0">
                          <a:effectLst/>
                          <a:latin typeface="Arial" panose="020B0604020202020204" pitchFamily="34" charset="0"/>
                          <a:ea typeface="Times New Roman" panose="02020603050405020304" pitchFamily="18" charset="0"/>
                        </a:rPr>
                        <a:t>possible; with </a:t>
                      </a:r>
                      <a:r>
                        <a:rPr lang="en-GB" sz="1000" dirty="0">
                          <a:solidFill>
                            <a:srgbClr val="000000"/>
                          </a:solidFill>
                          <a:effectLst/>
                          <a:latin typeface="Arial" panose="020B0604020202020204" pitchFamily="34" charset="0"/>
                          <a:ea typeface="Times New Roman" panose="02020603050405020304" pitchFamily="18" charset="0"/>
                        </a:rPr>
                        <a:t>continuous dialogue and effort ongoing</a:t>
                      </a:r>
                      <a:r>
                        <a:rPr lang="en-GB" sz="1000" dirty="0">
                          <a:effectLst/>
                          <a:latin typeface="Arial" panose="020B0604020202020204" pitchFamily="34" charset="0"/>
                          <a:ea typeface="Times New Roman" panose="02020603050405020304" pitchFamily="18" charset="0"/>
                        </a:rPr>
                        <a:t> </a:t>
                      </a:r>
                      <a:r>
                        <a:rPr lang="en-GB" sz="1000" dirty="0">
                          <a:solidFill>
                            <a:srgbClr val="000000"/>
                          </a:solidFill>
                          <a:effectLst/>
                          <a:latin typeface="Arial" panose="020B0604020202020204" pitchFamily="34" charset="0"/>
                          <a:ea typeface="Times New Roman" panose="02020603050405020304" pitchFamily="18" charset="0"/>
                        </a:rPr>
                        <a:t>to forge common fronts on handl</a:t>
                      </a:r>
                      <a:r>
                        <a:rPr lang="en-GB" sz="1000" dirty="0">
                          <a:effectLst/>
                          <a:latin typeface="Arial" panose="020B0604020202020204" pitchFamily="34" charset="0"/>
                          <a:ea typeface="Times New Roman" panose="02020603050405020304" pitchFamily="18" charset="0"/>
                        </a:rPr>
                        <a:t>ing</a:t>
                      </a:r>
                      <a:r>
                        <a:rPr lang="en-GB" sz="1000" dirty="0">
                          <a:solidFill>
                            <a:srgbClr val="000000"/>
                          </a:solidFill>
                          <a:effectLst/>
                          <a:latin typeface="Arial" panose="020B0604020202020204" pitchFamily="34" charset="0"/>
                          <a:ea typeface="Times New Roman" panose="02020603050405020304" pitchFamily="18" charset="0"/>
                        </a:rPr>
                        <a:t> COVID-19 matters in these states.</a:t>
                      </a:r>
                      <a:endParaRPr lang="en-US" sz="1000" dirty="0">
                        <a:effectLst/>
                        <a:latin typeface="Arial" panose="020B0604020202020204" pitchFamily="34" charset="0"/>
                        <a:ea typeface="Arial" panose="020B0604020202020204" pitchFamily="34" charset="0"/>
                        <a:cs typeface="Times New Roman" panose="02020603050405020304" pitchFamily="18" charset="0"/>
                      </a:endParaRPr>
                    </a:p>
                    <a:p>
                      <a:pPr marL="457200" marR="0" lvl="1" indent="0" algn="l">
                        <a:lnSpc>
                          <a:spcPct val="150000"/>
                        </a:lnSpc>
                        <a:spcBef>
                          <a:spcPts val="0"/>
                        </a:spcBef>
                        <a:spcAft>
                          <a:spcPts val="0"/>
                        </a:spcAft>
                        <a:buFont typeface="Courier New" panose="02070309020205020404" pitchFamily="49" charset="0"/>
                        <a:buNone/>
                      </a:pPr>
                      <a:endParaRPr lang="en-GB" sz="1000" dirty="0">
                        <a:solidFill>
                          <a:srgbClr val="000000"/>
                        </a:solidFill>
                        <a:effectLst/>
                        <a:latin typeface="+mn-lt"/>
                        <a:ea typeface="Times New Roman" panose="02020603050405020304" pitchFamily="18" charset="0"/>
                        <a:cs typeface="Arial" panose="020B0604020202020204" pitchFamily="34" charset="0"/>
                      </a:endParaRPr>
                    </a:p>
                  </a:txBody>
                  <a:tcPr marL="34775" marR="347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91740443"/>
                  </a:ext>
                </a:extLst>
              </a:tr>
            </a:tbl>
          </a:graphicData>
        </a:graphic>
      </p:graphicFrame>
    </p:spTree>
    <p:extLst>
      <p:ext uri="{BB962C8B-B14F-4D97-AF65-F5344CB8AC3E}">
        <p14:creationId xmlns:p14="http://schemas.microsoft.com/office/powerpoint/2010/main" val="4207138490"/>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Shape 5400"/>
        <p:cNvGrpSpPr/>
        <p:nvPr/>
      </p:nvGrpSpPr>
      <p:grpSpPr>
        <a:xfrm>
          <a:off x="0" y="0"/>
          <a:ext cx="0" cy="0"/>
          <a:chOff x="0" y="0"/>
          <a:chExt cx="0" cy="0"/>
        </a:xfrm>
      </p:grpSpPr>
      <p:sp>
        <p:nvSpPr>
          <p:cNvPr id="5401" name="Google Shape;5401;p15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167</a:t>
            </a:fld>
            <a:endParaRPr sz="500" b="0" i="0" u="none" strike="noStrike" cap="none">
              <a:solidFill>
                <a:srgbClr val="161616"/>
              </a:solidFill>
              <a:latin typeface="Arial"/>
              <a:ea typeface="Arial"/>
              <a:cs typeface="Arial"/>
              <a:sym typeface="Arial"/>
            </a:endParaRPr>
          </a:p>
        </p:txBody>
      </p:sp>
      <p:sp>
        <p:nvSpPr>
          <p:cNvPr id="5402" name="Google Shape;5402;p15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403" name="Google Shape;5403;p155"/>
          <p:cNvGrpSpPr/>
          <p:nvPr/>
        </p:nvGrpSpPr>
        <p:grpSpPr>
          <a:xfrm>
            <a:off x="0" y="0"/>
            <a:ext cx="7589838" cy="1343607"/>
            <a:chOff x="0" y="0"/>
            <a:chExt cx="7589838" cy="1343607"/>
          </a:xfrm>
        </p:grpSpPr>
        <p:pic>
          <p:nvPicPr>
            <p:cNvPr id="5404" name="Google Shape;5404;p15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405" name="Google Shape;5405;p15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406" name="Google Shape;5406;p15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407" name="Google Shape;5407;p15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408" name="Google Shape;5408;p155"/>
          <p:cNvGrpSpPr/>
          <p:nvPr/>
        </p:nvGrpSpPr>
        <p:grpSpPr>
          <a:xfrm>
            <a:off x="1269075" y="3380795"/>
            <a:ext cx="0" cy="0"/>
            <a:chOff x="1269075" y="3380795"/>
            <a:chExt cx="0" cy="0"/>
          </a:xfrm>
        </p:grpSpPr>
        <p:cxnSp>
          <p:nvCxnSpPr>
            <p:cNvPr id="5409" name="Google Shape;5409;p155"/>
            <p:cNvCxnSpPr/>
            <p:nvPr/>
          </p:nvCxnSpPr>
          <p:spPr>
            <a:xfrm>
              <a:off x="1269075" y="3380795"/>
              <a:ext cx="0" cy="0"/>
            </a:xfrm>
            <a:prstGeom prst="straightConnector1">
              <a:avLst/>
            </a:prstGeom>
            <a:noFill/>
            <a:ln>
              <a:noFill/>
            </a:ln>
          </p:spPr>
        </p:cxnSp>
        <p:cxnSp>
          <p:nvCxnSpPr>
            <p:cNvPr id="5410" name="Google Shape;5410;p155"/>
            <p:cNvCxnSpPr/>
            <p:nvPr/>
          </p:nvCxnSpPr>
          <p:spPr>
            <a:xfrm>
              <a:off x="1269075" y="3380795"/>
              <a:ext cx="0" cy="0"/>
            </a:xfrm>
            <a:prstGeom prst="straightConnector1">
              <a:avLst/>
            </a:prstGeom>
            <a:noFill/>
            <a:ln>
              <a:noFill/>
            </a:ln>
          </p:spPr>
        </p:cxnSp>
      </p:grpSp>
      <p:sp>
        <p:nvSpPr>
          <p:cNvPr id="5411" name="Google Shape;5411;p15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3" name="Table 2">
            <a:extLst>
              <a:ext uri="{FF2B5EF4-FFF2-40B4-BE49-F238E27FC236}">
                <a16:creationId xmlns:a16="http://schemas.microsoft.com/office/drawing/2014/main" id="{50F3CA46-DE8A-44F1-A436-3540F7D058E7}"/>
              </a:ext>
            </a:extLst>
          </p:cNvPr>
          <p:cNvGraphicFramePr>
            <a:graphicFrameLocks noGrp="1"/>
          </p:cNvGraphicFramePr>
          <p:nvPr/>
        </p:nvGraphicFramePr>
        <p:xfrm>
          <a:off x="340201" y="1516593"/>
          <a:ext cx="6878015" cy="3151827"/>
        </p:xfrm>
        <a:graphic>
          <a:graphicData uri="http://schemas.openxmlformats.org/drawingml/2006/table">
            <a:tbl>
              <a:tblPr firstRow="1" firstCol="1" bandRow="1"/>
              <a:tblGrid>
                <a:gridCol w="6878015">
                  <a:extLst>
                    <a:ext uri="{9D8B030D-6E8A-4147-A177-3AD203B41FA5}">
                      <a16:colId xmlns:a16="http://schemas.microsoft.com/office/drawing/2014/main" val="2481952719"/>
                    </a:ext>
                  </a:extLst>
                </a:gridCol>
              </a:tblGrid>
              <a:tr h="159341">
                <a:tc>
                  <a:txBody>
                    <a:bodyPr/>
                    <a:lstStyle/>
                    <a:p>
                      <a:pPr marL="0" marR="0">
                        <a:lnSpc>
                          <a:spcPct val="150000"/>
                        </a:lnSpc>
                        <a:spcBef>
                          <a:spcPts val="200"/>
                        </a:spcBef>
                        <a:spcAft>
                          <a:spcPts val="200"/>
                        </a:spcAft>
                        <a:tabLst>
                          <a:tab pos="457200" algn="l"/>
                        </a:tabLst>
                      </a:pPr>
                      <a:r>
                        <a:rPr lang="en-GB" sz="1000" i="1"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Key Challenges Identified </a:t>
                      </a:r>
                      <a:endParaRPr lang="en-US" sz="800" dirty="0">
                        <a:effectLst/>
                        <a:latin typeface="Arial" panose="020B0604020202020204" pitchFamily="34" charset="0"/>
                        <a:ea typeface="Arial" panose="020B0604020202020204" pitchFamily="34" charset="0"/>
                        <a:cs typeface="Times New Roman" panose="02020603050405020304" pitchFamily="18" charset="0"/>
                      </a:endParaRPr>
                    </a:p>
                  </a:txBody>
                  <a:tcPr marL="66221" marR="6622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736830334"/>
                  </a:ext>
                </a:extLst>
              </a:tr>
              <a:tr h="2951484">
                <a:tc>
                  <a:txBody>
                    <a:bodyPr/>
                    <a:lstStyle/>
                    <a:p>
                      <a:pPr marL="342900" marR="0" lvl="0" indent="-342900" algn="just">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Arial" panose="020B0604020202020204" pitchFamily="34" charset="0"/>
                          <a:cs typeface="Arial" panose="020B0604020202020204" pitchFamily="34" charset="0"/>
                        </a:rPr>
                        <a:t>The Management of COVID-19 cases in private Health Care facilities against the guidelines and protocols on Assessment/ Accreditation. </a:t>
                      </a:r>
                      <a:endParaRPr lang="en-US" sz="8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gn="just">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Arial" panose="020B0604020202020204" pitchFamily="34" charset="0"/>
                          <a:cs typeface="Arial" panose="020B0604020202020204" pitchFamily="34" charset="0"/>
                        </a:rPr>
                        <a:t>There is a shortage of human resources for health, especially those responsible for managing critical cases including Intensivists, Psychiatrists and Anaesthetists in the Federal Tertiary Health Institutions.</a:t>
                      </a:r>
                      <a:endParaRPr lang="en-US" sz="8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gn="just">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Arial" panose="020B0604020202020204" pitchFamily="34" charset="0"/>
                          <a:cs typeface="Arial" panose="020B0604020202020204" pitchFamily="34" charset="0"/>
                        </a:rPr>
                        <a:t>Continuing health care worker infection and paucity of data and local research on IPC for decision making </a:t>
                      </a:r>
                      <a:endParaRPr lang="en-US" sz="8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gn="just">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Arial" panose="020B0604020202020204" pitchFamily="34" charset="0"/>
                          <a:cs typeface="Arial" panose="020B0604020202020204" pitchFamily="34" charset="0"/>
                        </a:rPr>
                        <a:t>Shortage of personal protective equipment and contextual use of PPEs: A lot of myths and ideas about the appropriate PPE to use for COVID-19 prevention have being a controversy and a topic of discussion even among HCWs leading to increased HCWs infection.  </a:t>
                      </a:r>
                      <a:endParaRPr lang="en-US" sz="80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gn="just">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Arial" panose="020B0604020202020204" pitchFamily="34" charset="0"/>
                          <a:cs typeface="Arial" panose="020B0604020202020204" pitchFamily="34" charset="0"/>
                        </a:rPr>
                        <a:t>The common challenges facing Isolation/treatment centres are: Lack of Covid-19 testing capacity in the facility, lack of ancillary testing facilities to handle hazardous samples, limited ICU facilities such as ventilators, high flow nasal cannula, BiPAP systems, inadequate supply of oxygen  and lack of body bags to safely dispose of corpses.</a:t>
                      </a:r>
                      <a:endParaRPr lang="en-US" sz="800" dirty="0">
                        <a:effectLst/>
                        <a:latin typeface="Arial" panose="020B0604020202020204" pitchFamily="34" charset="0"/>
                        <a:ea typeface="Arial" panose="020B0604020202020204" pitchFamily="34" charset="0"/>
                        <a:cs typeface="Times New Roman" panose="02020603050405020304" pitchFamily="18" charset="0"/>
                      </a:endParaRPr>
                    </a:p>
                  </a:txBody>
                  <a:tcPr marL="66221" marR="6622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96548332"/>
                  </a:ext>
                </a:extLst>
              </a:tr>
            </a:tbl>
          </a:graphicData>
        </a:graphic>
      </p:graphicFrame>
      <p:graphicFrame>
        <p:nvGraphicFramePr>
          <p:cNvPr id="17" name="Table 16">
            <a:extLst>
              <a:ext uri="{FF2B5EF4-FFF2-40B4-BE49-F238E27FC236}">
                <a16:creationId xmlns:a16="http://schemas.microsoft.com/office/drawing/2014/main" id="{70133F4F-F556-4DB1-B51A-72B33A6D4E02}"/>
              </a:ext>
            </a:extLst>
          </p:cNvPr>
          <p:cNvGraphicFramePr>
            <a:graphicFrameLocks noGrp="1"/>
          </p:cNvGraphicFramePr>
          <p:nvPr/>
        </p:nvGraphicFramePr>
        <p:xfrm>
          <a:off x="340201" y="4890657"/>
          <a:ext cx="6878014" cy="4745172"/>
        </p:xfrm>
        <a:graphic>
          <a:graphicData uri="http://schemas.openxmlformats.org/drawingml/2006/table">
            <a:tbl>
              <a:tblPr firstRow="1" firstCol="1" bandRow="1"/>
              <a:tblGrid>
                <a:gridCol w="6878014">
                  <a:extLst>
                    <a:ext uri="{9D8B030D-6E8A-4147-A177-3AD203B41FA5}">
                      <a16:colId xmlns:a16="http://schemas.microsoft.com/office/drawing/2014/main" val="2686242949"/>
                    </a:ext>
                  </a:extLst>
                </a:gridCol>
              </a:tblGrid>
              <a:tr h="248235">
                <a:tc>
                  <a:txBody>
                    <a:bodyPr/>
                    <a:lstStyle/>
                    <a:p>
                      <a:pPr marL="0" marR="0">
                        <a:lnSpc>
                          <a:spcPct val="150000"/>
                        </a:lnSpc>
                        <a:spcBef>
                          <a:spcPts val="200"/>
                        </a:spcBef>
                        <a:spcAft>
                          <a:spcPts val="200"/>
                        </a:spcAft>
                        <a:tabLst>
                          <a:tab pos="457200" algn="l"/>
                        </a:tabLst>
                      </a:pPr>
                      <a:r>
                        <a:rPr lang="en-GB" sz="1000" i="1">
                          <a:solidFill>
                            <a:srgbClr val="FFFFFF"/>
                          </a:solidFill>
                          <a:effectLst/>
                          <a:latin typeface="Arial" panose="020B0604020202020204" pitchFamily="34" charset="0"/>
                          <a:ea typeface="Times New Roman" panose="02020603050405020304" pitchFamily="18" charset="0"/>
                          <a:cs typeface="Arial" panose="020B0604020202020204" pitchFamily="34" charset="0"/>
                        </a:rPr>
                        <a:t>Next Steps:</a:t>
                      </a:r>
                      <a:endParaRPr lang="en-US" sz="85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2586269651"/>
                  </a:ext>
                </a:extLst>
              </a:tr>
              <a:tr h="4496937">
                <a:tc>
                  <a:txBody>
                    <a:bodyPr/>
                    <a:lstStyle/>
                    <a:p>
                      <a:pPr marL="342900" marR="0" lvl="0" indent="-342900" algn="just">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Arial" panose="020B0604020202020204" pitchFamily="34" charset="0"/>
                          <a:cs typeface="Arial" panose="020B0604020202020204" pitchFamily="34" charset="0"/>
                        </a:rPr>
                        <a:t>To continue to provide guidelines, SOPs and protocols for clinicians managing COVID-19 cases. The key performance indicator is the proportion of treatment centres managing cases with guidelines, SOPs and approved protocols.</a:t>
                      </a:r>
                      <a:endParaRPr lang="en-US" sz="85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gn="just">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Arial" panose="020B0604020202020204" pitchFamily="34" charset="0"/>
                          <a:cs typeface="Arial" panose="020B0604020202020204" pitchFamily="34" charset="0"/>
                        </a:rPr>
                        <a:t>To ensure the effective and efficient management of all cases by providing clinical support &amp; advisory services to treatment centres and clinicians through monitoring of the proportion of clinical cases resolved per week by the clinical advisory team and proportion of recovered cases with co-morbidities.      </a:t>
                      </a:r>
                      <a:endParaRPr lang="en-US" sz="85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Arial" panose="020B0604020202020204" pitchFamily="34" charset="0"/>
                          <a:cs typeface="Arial" panose="020B0604020202020204" pitchFamily="34" charset="0"/>
                        </a:rPr>
                        <a:t>Continues collaboration with the Risk Communication Pillar to enlighten the public on IPC, rational use of PPE and other non-pharmaceutical measures such as wearing of face mask, hand hygiene and maintaining physical distancing. </a:t>
                      </a:r>
                      <a:endParaRPr lang="en-US" sz="85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pPr>
                      <a:r>
                        <a:rPr lang="en-GB" sz="1000" dirty="0">
                          <a:effectLst/>
                          <a:latin typeface="Arial" panose="020B0604020202020204" pitchFamily="34" charset="0"/>
                          <a:ea typeface="Times New Roman" panose="02020603050405020304" pitchFamily="18" charset="0"/>
                          <a:cs typeface="Arial" panose="020B0604020202020204" pitchFamily="34" charset="0"/>
                        </a:rPr>
                        <a:t>Federal Government is decentralizing &amp; de-emphasizing engagement in the management of COVID-19 cases, so that States shoulder more responsibility, going forward, while focusing on community engagement as a necessary component, using NPHCDA structure to promote community ownership &amp; scale up continuous education and awareness creation</a:t>
                      </a:r>
                      <a:endParaRPr lang="en-US" sz="85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pPr>
                      <a:r>
                        <a:rPr lang="en-US" sz="1000" dirty="0">
                          <a:solidFill>
                            <a:srgbClr val="000000"/>
                          </a:solidFill>
                          <a:effectLst/>
                          <a:latin typeface="Arial" panose="020B0604020202020204" pitchFamily="34" charset="0"/>
                          <a:ea typeface="Arial" panose="020B0604020202020204" pitchFamily="34" charset="0"/>
                          <a:cs typeface="Arial" panose="020B0604020202020204" pitchFamily="34" charset="0"/>
                        </a:rPr>
                        <a:t>Identify IPC gaps in the testing laboratories and health facilities</a:t>
                      </a:r>
                      <a:endParaRPr lang="en-US" sz="85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pPr>
                      <a:r>
                        <a:rPr lang="en-US" sz="1000" dirty="0">
                          <a:solidFill>
                            <a:srgbClr val="000000"/>
                          </a:solidFill>
                          <a:effectLst/>
                          <a:latin typeface="Arial" panose="020B0604020202020204" pitchFamily="34" charset="0"/>
                          <a:ea typeface="Arial" panose="020B0604020202020204" pitchFamily="34" charset="0"/>
                          <a:cs typeface="Arial" panose="020B0604020202020204" pitchFamily="34" charset="0"/>
                        </a:rPr>
                        <a:t>Deploy online IPC training programs for healthcare workers to improve IPC capacity and skills.</a:t>
                      </a:r>
                      <a:endParaRPr lang="en-US" sz="850" dirty="0">
                        <a:effectLst/>
                        <a:latin typeface="Arial" panose="020B0604020202020204" pitchFamily="34" charset="0"/>
                        <a:ea typeface="Arial" panose="020B0604020202020204" pitchFamily="34" charset="0"/>
                        <a:cs typeface="Times New Roman" panose="02020603050405020304" pitchFamily="18" charset="0"/>
                      </a:endParaRPr>
                    </a:p>
                    <a:p>
                      <a:pPr marL="342900" marR="0" lvl="0" indent="-342900">
                        <a:lnSpc>
                          <a:spcPct val="150000"/>
                        </a:lnSpc>
                        <a:spcBef>
                          <a:spcPts val="0"/>
                        </a:spcBef>
                        <a:spcAft>
                          <a:spcPts val="0"/>
                        </a:spcAft>
                        <a:buFont typeface="Symbol" panose="05050102010706020507" pitchFamily="18" charset="2"/>
                        <a:buBlip>
                          <a:blip r:embed="rId4"/>
                        </a:buBlip>
                      </a:pPr>
                      <a:r>
                        <a:rPr lang="en-US" sz="1000" dirty="0">
                          <a:solidFill>
                            <a:srgbClr val="000000"/>
                          </a:solidFill>
                          <a:effectLst/>
                          <a:latin typeface="Arial" panose="020B0604020202020204" pitchFamily="34" charset="0"/>
                          <a:ea typeface="Arial" panose="020B0604020202020204" pitchFamily="34" charset="0"/>
                          <a:cs typeface="Arial" panose="020B0604020202020204" pitchFamily="34" charset="0"/>
                        </a:rPr>
                        <a:t>Train healthcare and community workers on screening, Isolation and notification of suspected COVID-19 cases. </a:t>
                      </a:r>
                      <a:endParaRPr lang="en-US" sz="850" dirty="0">
                        <a:effectLst/>
                        <a:latin typeface="Arial" panose="020B0604020202020204" pitchFamily="34" charset="0"/>
                        <a:ea typeface="Arial" panose="020B060402020202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84128291"/>
                  </a:ext>
                </a:extLst>
              </a:tr>
            </a:tbl>
          </a:graphicData>
        </a:graphic>
      </p:graphicFrame>
    </p:spTree>
    <p:extLst>
      <p:ext uri="{BB962C8B-B14F-4D97-AF65-F5344CB8AC3E}">
        <p14:creationId xmlns:p14="http://schemas.microsoft.com/office/powerpoint/2010/main" val="1392220280"/>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Shape 5417"/>
        <p:cNvGrpSpPr/>
        <p:nvPr/>
      </p:nvGrpSpPr>
      <p:grpSpPr>
        <a:xfrm>
          <a:off x="0" y="0"/>
          <a:ext cx="0" cy="0"/>
          <a:chOff x="0" y="0"/>
          <a:chExt cx="0" cy="0"/>
        </a:xfrm>
      </p:grpSpPr>
      <p:sp>
        <p:nvSpPr>
          <p:cNvPr id="5418" name="Google Shape;5418;p15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168</a:t>
            </a:fld>
            <a:endParaRPr sz="500" b="0" i="0" u="none" strike="noStrike" cap="none">
              <a:solidFill>
                <a:srgbClr val="161616"/>
              </a:solidFill>
              <a:latin typeface="Arial"/>
              <a:ea typeface="Arial"/>
              <a:cs typeface="Arial"/>
              <a:sym typeface="Arial"/>
            </a:endParaRPr>
          </a:p>
        </p:txBody>
      </p:sp>
      <p:sp>
        <p:nvSpPr>
          <p:cNvPr id="5419" name="Google Shape;5419;p15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420" name="Google Shape;5420;p156"/>
          <p:cNvGrpSpPr/>
          <p:nvPr/>
        </p:nvGrpSpPr>
        <p:grpSpPr>
          <a:xfrm>
            <a:off x="0" y="0"/>
            <a:ext cx="7589838" cy="1343607"/>
            <a:chOff x="0" y="0"/>
            <a:chExt cx="7589838" cy="1343607"/>
          </a:xfrm>
        </p:grpSpPr>
        <p:pic>
          <p:nvPicPr>
            <p:cNvPr id="5421" name="Google Shape;5421;p15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422" name="Google Shape;5422;p15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423" name="Google Shape;5423;p15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424" name="Google Shape;5424;p15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425" name="Google Shape;5425;p156"/>
          <p:cNvGrpSpPr/>
          <p:nvPr/>
        </p:nvGrpSpPr>
        <p:grpSpPr>
          <a:xfrm>
            <a:off x="1269075" y="3380795"/>
            <a:ext cx="0" cy="0"/>
            <a:chOff x="1269075" y="3380795"/>
            <a:chExt cx="0" cy="0"/>
          </a:xfrm>
        </p:grpSpPr>
        <p:cxnSp>
          <p:nvCxnSpPr>
            <p:cNvPr id="5426" name="Google Shape;5426;p156"/>
            <p:cNvCxnSpPr/>
            <p:nvPr/>
          </p:nvCxnSpPr>
          <p:spPr>
            <a:xfrm>
              <a:off x="1269075" y="3380795"/>
              <a:ext cx="0" cy="0"/>
            </a:xfrm>
            <a:prstGeom prst="straightConnector1">
              <a:avLst/>
            </a:prstGeom>
            <a:noFill/>
            <a:ln>
              <a:noFill/>
            </a:ln>
          </p:spPr>
        </p:cxnSp>
        <p:cxnSp>
          <p:nvCxnSpPr>
            <p:cNvPr id="5427" name="Google Shape;5427;p156"/>
            <p:cNvCxnSpPr/>
            <p:nvPr/>
          </p:nvCxnSpPr>
          <p:spPr>
            <a:xfrm>
              <a:off x="1269075" y="3380795"/>
              <a:ext cx="0" cy="0"/>
            </a:xfrm>
            <a:prstGeom prst="straightConnector1">
              <a:avLst/>
            </a:prstGeom>
            <a:noFill/>
            <a:ln>
              <a:noFill/>
            </a:ln>
          </p:spPr>
        </p:cxnSp>
      </p:grpSp>
      <p:sp>
        <p:nvSpPr>
          <p:cNvPr id="5428" name="Google Shape;5428;p15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429" name="Google Shape;5429;p156"/>
          <p:cNvGraphicFramePr/>
          <p:nvPr/>
        </p:nvGraphicFramePr>
        <p:xfrm>
          <a:off x="312508" y="1462823"/>
          <a:ext cx="6859225" cy="8567575"/>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FEDERAL MINISTRY OF HUMANITARIAN AFFAIRS, DISASTER MANAGEMENT AND SOCIAL DEVELOPMENT</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Brief Summary of MDA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The ministry’s interventions focused on mapping and reaching the poor and vulnerable population; persons with disabilities, the elderly, orphans, internally displaces persons, victims of trafficking, refugees, low income earners, etc. during the pandemic</a:t>
                      </a:r>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To achieve this, the Ministry established an in-house Technical Working Group (TWG) to lead the operationalisation of the Ministry-led response on all matters relating to COVID-19 pandemic. This TWC comprised of all the Agencies and programs under the Ministry.</a:t>
                      </a:r>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The Ministry implemented various interventions through its agencies including: The North East Development Commission (NEDC), The National Commission for Refugee, Migrants and Internally Displaced Person (NCFRMI) and the National Agency for the Prohibition of Trafficking in Persons (NAPTIP) and through the modified National Social Investment Programs (NSIP) programs </a:t>
                      </a:r>
                      <a:endParaRPr sz="100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Approach to Response: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358550">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Modified existing social interventions to manage emergency crisis</a:t>
                      </a:r>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Leveraged technical expertise of agencies and parastatals under the Ministry within an in-house technical working group structure to reach vulnerable people</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Coordinated and supervised the humanitarian and social protection programs of its agencies</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leadership to the Security Logistics and Mass Care Pillar through one of its agencies (National Emergency Management Agency- NEMA) to plan the handover of the grains to the State Government</a:t>
                      </a:r>
                      <a:endParaRPr sz="996">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1843975">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The achievements were</a:t>
                      </a:r>
                      <a:endParaRPr sz="1000">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Coordinated National Social Investment Programmes (National Home-Grown School Feeding Programme, Conditional Cash Transfer and Government Enterprise and Empowerment Programme) and achieved the following:</a:t>
                      </a:r>
                      <a:endParaRPr/>
                    </a:p>
                    <a:p>
                      <a:pPr marL="685800" marR="0" lvl="0" indent="-171450"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Distributed 127,589 take home food rations to households</a:t>
                      </a:r>
                      <a:endParaRPr sz="996">
                        <a:solidFill>
                          <a:schemeClr val="dk1"/>
                        </a:solidFill>
                        <a:latin typeface="Arial"/>
                        <a:ea typeface="Arial"/>
                        <a:cs typeface="Arial"/>
                        <a:sym typeface="Arial"/>
                      </a:endParaRPr>
                    </a:p>
                    <a:p>
                      <a:pPr marL="685800" marR="0" lvl="0" indent="-171450" algn="l" rtl="0">
                        <a:spcBef>
                          <a:spcPts val="60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Provided a 3-month advance cash transfer payment for 1,289,405 beneficiaries in 34 states and the FCT </a:t>
                      </a:r>
                      <a:endParaRPr sz="996">
                        <a:solidFill>
                          <a:schemeClr val="dk1"/>
                        </a:solidFill>
                        <a:latin typeface="Arial"/>
                        <a:ea typeface="Arial"/>
                        <a:cs typeface="Arial"/>
                        <a:sym typeface="Arial"/>
                      </a:endParaRPr>
                    </a:p>
                    <a:p>
                      <a:pPr marL="685800" marR="0" lvl="0" indent="-171450" algn="l" rtl="0">
                        <a:spcBef>
                          <a:spcPts val="60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Sensitised over 5 million small scale traders captured on GEEP database regarding COVID-19 pandemic</a:t>
                      </a:r>
                      <a:endParaRPr sz="996">
                        <a:solidFill>
                          <a:schemeClr val="dk1"/>
                        </a:solidFill>
                        <a:latin typeface="Arial"/>
                        <a:ea typeface="Arial"/>
                        <a:cs typeface="Arial"/>
                        <a:sym typeface="Arial"/>
                      </a:endParaRPr>
                    </a:p>
                    <a:p>
                      <a:pPr marL="685800" marR="0" lvl="0" indent="-171450" algn="l" rtl="0">
                        <a:spcBef>
                          <a:spcPts val="60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Communicated COVID-19 messages to 1.8 m beneficiaries with active loans</a:t>
                      </a:r>
                      <a:endParaRPr sz="996">
                        <a:solidFill>
                          <a:schemeClr val="dk1"/>
                        </a:solidFill>
                        <a:latin typeface="Arial"/>
                        <a:ea typeface="Arial"/>
                        <a:cs typeface="Arial"/>
                        <a:sym typeface="Arial"/>
                      </a:endParaRPr>
                    </a:p>
                    <a:p>
                      <a:pPr marL="685800" marR="0" lvl="0" indent="-171450" algn="l" rtl="0">
                        <a:spcBef>
                          <a:spcPts val="60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Provided sensitisation messages to 2,678 beneficiary clusters</a:t>
                      </a:r>
                      <a:endParaRPr sz="996">
                        <a:solidFill>
                          <a:schemeClr val="dk1"/>
                        </a:solidFill>
                        <a:latin typeface="Arial"/>
                        <a:ea typeface="Arial"/>
                        <a:cs typeface="Arial"/>
                        <a:sym typeface="Arial"/>
                      </a:endParaRPr>
                    </a:p>
                    <a:p>
                      <a:pPr marL="685800" marR="0" lvl="0" indent="-171450" algn="l" rtl="0">
                        <a:spcBef>
                          <a:spcPts val="60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Completed up to 99% disbursement target</a:t>
                      </a:r>
                      <a:endParaRPr sz="996">
                        <a:solidFill>
                          <a:schemeClr val="dk1"/>
                        </a:solidFill>
                        <a:latin typeface="Arial"/>
                        <a:ea typeface="Arial"/>
                        <a:cs typeface="Arial"/>
                        <a:sym typeface="Arial"/>
                      </a:endParaRPr>
                    </a:p>
                    <a:p>
                      <a:pPr marL="342900" marR="0" lvl="0" indent="-342900" algn="l" rtl="0">
                        <a:lnSpc>
                          <a:spcPct val="100000"/>
                        </a:lnSpc>
                        <a:spcBef>
                          <a:spcPts val="120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Constructed a 14-bed and 21-bed facility close to an IDP Camp in Maiduguri to serve as a COVID-19 isolation centre</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Conducted sensitisation for the populace using media jingles in major languages on both television and radio stations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Conducted advocacy and sensitization campaigns in shelters across the country</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Organised webinars and seminars on sexual and gender-based violence</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Facilitated the evacuation of 60 vulnerable and stranded Nigerians in Lebanon</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Distributed food and non-food items (PPEs, economic empowerment materials) in 9 states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Trained 30 women IDPs on the production of face mask at a skills acquisition workshop</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Coordinated stakeholders for an efficient National and Local level response to COVID-19 pandemic in security, logistics and mass care functional area</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Facilitated the movement of assorted grains from various silos to Lagos, Ogun, Kano, FCT and other states as palliatives</a:t>
                      </a:r>
                      <a:endParaRPr sz="996">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Shape 5434"/>
        <p:cNvGrpSpPr/>
        <p:nvPr/>
      </p:nvGrpSpPr>
      <p:grpSpPr>
        <a:xfrm>
          <a:off x="0" y="0"/>
          <a:ext cx="0" cy="0"/>
          <a:chOff x="0" y="0"/>
          <a:chExt cx="0" cy="0"/>
        </a:xfrm>
      </p:grpSpPr>
      <p:sp>
        <p:nvSpPr>
          <p:cNvPr id="5435" name="Google Shape;5435;p15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169</a:t>
            </a:fld>
            <a:endParaRPr sz="500" b="0" i="0" u="none" strike="noStrike" cap="none">
              <a:solidFill>
                <a:srgbClr val="161616"/>
              </a:solidFill>
              <a:latin typeface="Arial"/>
              <a:ea typeface="Arial"/>
              <a:cs typeface="Arial"/>
              <a:sym typeface="Arial"/>
            </a:endParaRPr>
          </a:p>
        </p:txBody>
      </p:sp>
      <p:sp>
        <p:nvSpPr>
          <p:cNvPr id="5436" name="Google Shape;5436;p15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437" name="Google Shape;5437;p157"/>
          <p:cNvGrpSpPr/>
          <p:nvPr/>
        </p:nvGrpSpPr>
        <p:grpSpPr>
          <a:xfrm>
            <a:off x="0" y="0"/>
            <a:ext cx="7589838" cy="1343607"/>
            <a:chOff x="0" y="0"/>
            <a:chExt cx="7589838" cy="1343607"/>
          </a:xfrm>
        </p:grpSpPr>
        <p:pic>
          <p:nvPicPr>
            <p:cNvPr id="5438" name="Google Shape;5438;p15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439" name="Google Shape;5439;p15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440" name="Google Shape;5440;p15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441" name="Google Shape;5441;p15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442" name="Google Shape;5442;p157"/>
          <p:cNvGrpSpPr/>
          <p:nvPr/>
        </p:nvGrpSpPr>
        <p:grpSpPr>
          <a:xfrm>
            <a:off x="1269075" y="3380795"/>
            <a:ext cx="0" cy="0"/>
            <a:chOff x="1269075" y="3380795"/>
            <a:chExt cx="0" cy="0"/>
          </a:xfrm>
        </p:grpSpPr>
        <p:cxnSp>
          <p:nvCxnSpPr>
            <p:cNvPr id="5443" name="Google Shape;5443;p157"/>
            <p:cNvCxnSpPr/>
            <p:nvPr/>
          </p:nvCxnSpPr>
          <p:spPr>
            <a:xfrm>
              <a:off x="1269075" y="3380795"/>
              <a:ext cx="0" cy="0"/>
            </a:xfrm>
            <a:prstGeom prst="straightConnector1">
              <a:avLst/>
            </a:prstGeom>
            <a:noFill/>
            <a:ln>
              <a:noFill/>
            </a:ln>
          </p:spPr>
        </p:cxnSp>
        <p:cxnSp>
          <p:nvCxnSpPr>
            <p:cNvPr id="5444" name="Google Shape;5444;p157"/>
            <p:cNvCxnSpPr/>
            <p:nvPr/>
          </p:nvCxnSpPr>
          <p:spPr>
            <a:xfrm>
              <a:off x="1269075" y="3380795"/>
              <a:ext cx="0" cy="0"/>
            </a:xfrm>
            <a:prstGeom prst="straightConnector1">
              <a:avLst/>
            </a:prstGeom>
            <a:noFill/>
            <a:ln>
              <a:noFill/>
            </a:ln>
          </p:spPr>
        </p:cxnSp>
      </p:grpSp>
      <p:sp>
        <p:nvSpPr>
          <p:cNvPr id="5445" name="Google Shape;5445;p15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446" name="Google Shape;5446;p157"/>
          <p:cNvGraphicFramePr/>
          <p:nvPr/>
        </p:nvGraphicFramePr>
        <p:xfrm>
          <a:off x="312508" y="1462823"/>
          <a:ext cx="6859225" cy="5183720"/>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203200">
                <a:tc>
                  <a:txBody>
                    <a:bodyPr/>
                    <a:lstStyle/>
                    <a:p>
                      <a:pPr marL="0" marR="0" lvl="0" indent="0" algn="l" rtl="0">
                        <a:lnSpc>
                          <a:spcPct val="100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Key Challenges Identified Since Inception</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0"/>
                  </a:ext>
                </a:extLst>
              </a:tr>
              <a:tr h="2389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logistics support in form of ambulances to personnel for COVID-19 response activities</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165100">
                <a:tc>
                  <a:txBody>
                    <a:bodyPr/>
                    <a:lstStyle/>
                    <a:p>
                      <a:pPr marL="0" marR="0" lvl="0" indent="0" algn="l" rtl="0">
                        <a:lnSpc>
                          <a:spcPct val="100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Lessons Learned</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2"/>
                  </a:ext>
                </a:extLst>
              </a:tr>
              <a:tr h="3683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Partnership with private sector agencies is essential in ensuring that expertise and resources are harnessed and leveraged to reach vulnerable persons </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There is a need to institutionalise ad-hoc and temporary programs into the MDAs for sustainability</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Continuous provision of protection, emergency relief and solutions to vulnerable communities is important during a pandemic to ensure sustained mitigation of the such pandemic </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Improved stakeholder engagement is important for efficient implementation of all interventions</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Increased use of technology and related tools as well as data driven solutions to address health and non-health hazards is important for obtaining accurate data</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Risk management strategies and sensitisation programs are important for successful response to COVID-19 and to disseminate fake news</a:t>
                      </a:r>
                      <a:endParaRPr sz="100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171450">
                <a:tc>
                  <a:txBody>
                    <a:bodyPr/>
                    <a:lstStyle/>
                    <a:p>
                      <a:pPr marL="0" marR="0" lvl="0" indent="0" algn="l" rtl="0">
                        <a:lnSpc>
                          <a:spcPct val="100000"/>
                        </a:lnSpc>
                        <a:spcBef>
                          <a:spcPts val="0"/>
                        </a:spcBef>
                        <a:spcAft>
                          <a:spcPts val="0"/>
                        </a:spcAft>
                        <a:buClr>
                          <a:schemeClr val="lt1"/>
                        </a:buClr>
                        <a:buSzPts val="1000"/>
                        <a:buFont typeface="Noto Sans Symbols"/>
                        <a:buNone/>
                      </a:pPr>
                      <a:r>
                        <a:rPr lang="en-US" sz="1000" b="1" i="1">
                          <a:solidFill>
                            <a:schemeClr val="lt1"/>
                          </a:solidFill>
                        </a:rPr>
                        <a:t>Recommendations for Improvement</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4"/>
                  </a:ext>
                </a:extLst>
              </a:tr>
              <a:tr h="3683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Media outlets should be held accountable for circulating information that is unverified and factually wrong</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Intensify data verification efforts to ensure beneficiaries of programs/interventions are properly identified and reached</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Enhance monitoring, evaluation and learning at the State level</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Engage stakeholders in program planning and implementation during pandemics</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Invest in sustainable projects and programs that provide durable solutions to systemic challenges affecting the Nigerian populace  </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Leverage ICT based solutions to enable remote planning and execution to limit restrictions during the pandemic and to increase investment in digital surveillance of disease and emerging threats</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Eliminate bureaucracy that affect the timely release of COVID-19 intervention funds and enhance processes for disbursement to the public</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Strengthen coordination mechanisms to optimise private sector resources and effectively utilise resources of international and local humanitarian agencies </a:t>
                      </a:r>
                      <a:endParaRPr sz="100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Shape 5638"/>
        <p:cNvGrpSpPr/>
        <p:nvPr/>
      </p:nvGrpSpPr>
      <p:grpSpPr>
        <a:xfrm>
          <a:off x="0" y="0"/>
          <a:ext cx="0" cy="0"/>
          <a:chOff x="0" y="0"/>
          <a:chExt cx="0" cy="0"/>
        </a:xfrm>
      </p:grpSpPr>
      <p:sp>
        <p:nvSpPr>
          <p:cNvPr id="5639" name="Google Shape;5639;p16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170</a:t>
            </a:fld>
            <a:endParaRPr sz="500" b="0" i="0" u="none" strike="noStrike" cap="none">
              <a:solidFill>
                <a:srgbClr val="161616"/>
              </a:solidFill>
              <a:latin typeface="Arial"/>
              <a:ea typeface="Arial"/>
              <a:cs typeface="Arial"/>
              <a:sym typeface="Arial"/>
            </a:endParaRPr>
          </a:p>
        </p:txBody>
      </p:sp>
      <p:sp>
        <p:nvSpPr>
          <p:cNvPr id="5640" name="Google Shape;5640;p16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641" name="Google Shape;5641;p169"/>
          <p:cNvGrpSpPr/>
          <p:nvPr/>
        </p:nvGrpSpPr>
        <p:grpSpPr>
          <a:xfrm>
            <a:off x="0" y="0"/>
            <a:ext cx="7589838" cy="1343607"/>
            <a:chOff x="0" y="0"/>
            <a:chExt cx="7589838" cy="1343607"/>
          </a:xfrm>
        </p:grpSpPr>
        <p:pic>
          <p:nvPicPr>
            <p:cNvPr id="5642" name="Google Shape;5642;p16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643" name="Google Shape;5643;p16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644" name="Google Shape;5644;p16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645" name="Google Shape;5645;p16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646" name="Google Shape;5646;p169"/>
          <p:cNvGrpSpPr/>
          <p:nvPr/>
        </p:nvGrpSpPr>
        <p:grpSpPr>
          <a:xfrm>
            <a:off x="1269075" y="3380795"/>
            <a:ext cx="0" cy="0"/>
            <a:chOff x="1269075" y="3380795"/>
            <a:chExt cx="0" cy="0"/>
          </a:xfrm>
        </p:grpSpPr>
        <p:cxnSp>
          <p:nvCxnSpPr>
            <p:cNvPr id="5647" name="Google Shape;5647;p169"/>
            <p:cNvCxnSpPr/>
            <p:nvPr/>
          </p:nvCxnSpPr>
          <p:spPr>
            <a:xfrm>
              <a:off x="1269075" y="3380795"/>
              <a:ext cx="0" cy="0"/>
            </a:xfrm>
            <a:prstGeom prst="straightConnector1">
              <a:avLst/>
            </a:prstGeom>
            <a:noFill/>
            <a:ln>
              <a:noFill/>
            </a:ln>
          </p:spPr>
        </p:cxnSp>
        <p:cxnSp>
          <p:nvCxnSpPr>
            <p:cNvPr id="5648" name="Google Shape;5648;p169"/>
            <p:cNvCxnSpPr/>
            <p:nvPr/>
          </p:nvCxnSpPr>
          <p:spPr>
            <a:xfrm>
              <a:off x="1269075" y="3380795"/>
              <a:ext cx="0" cy="0"/>
            </a:xfrm>
            <a:prstGeom prst="straightConnector1">
              <a:avLst/>
            </a:prstGeom>
            <a:noFill/>
            <a:ln>
              <a:noFill/>
            </a:ln>
          </p:spPr>
        </p:cxnSp>
      </p:grpSp>
      <p:sp>
        <p:nvSpPr>
          <p:cNvPr id="5649" name="Google Shape;5649;p16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650" name="Google Shape;5650;p169"/>
          <p:cNvGraphicFramePr/>
          <p:nvPr>
            <p:extLst>
              <p:ext uri="{D42A27DB-BD31-4B8C-83A1-F6EECF244321}">
                <p14:modId xmlns:p14="http://schemas.microsoft.com/office/powerpoint/2010/main" val="2817648739"/>
              </p:ext>
            </p:extLst>
          </p:nvPr>
        </p:nvGraphicFramePr>
        <p:xfrm>
          <a:off x="312508" y="1462823"/>
          <a:ext cx="6859225" cy="8283852"/>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MINISTRY OF AVIATION</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dirty="0">
                          <a:solidFill>
                            <a:srgbClr val="FFFFFF"/>
                          </a:solidFill>
                          <a:latin typeface="Arial"/>
                          <a:ea typeface="Arial"/>
                          <a:cs typeface="Arial"/>
                          <a:sym typeface="Arial"/>
                        </a:rPr>
                        <a:t>Brief Summary of MDA</a:t>
                      </a: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0" marR="0" lvl="0" indent="0" algn="l" rtl="0">
                        <a:spcBef>
                          <a:spcPts val="0"/>
                        </a:spcBef>
                        <a:spcAft>
                          <a:spcPts val="0"/>
                        </a:spcAft>
                        <a:buNone/>
                      </a:pPr>
                      <a:endParaRPr lang="en-US"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The goal of the Ministry of Aviation and the agencies was to prevent cross-border transmission of the COVID-19. The Ministry of Aviation provided guidance and directives to the aviation industry concerning flight restrictions and COVID-19 Health and Safety requirements, and granted several approvals for emergency, cargo and humanitarian flights.</a:t>
                      </a:r>
                      <a:endParaRPr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The Ministry engaged CEOs of various aviation agencies to ensure proper planning, installation of equipment and development of protocols for the restart of the aviation industry. </a:t>
                      </a:r>
                    </a:p>
                    <a:p>
                      <a:pPr marL="0" marR="0" lvl="0" indent="0" algn="l" rtl="0">
                        <a:spcBef>
                          <a:spcPts val="0"/>
                        </a:spcBef>
                        <a:spcAft>
                          <a:spcPts val="0"/>
                        </a:spcAft>
                        <a:buNone/>
                      </a:pP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Approach to Response: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176300">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Developed Public Health and safety protocols for the restart of the aviation industry</a:t>
                      </a:r>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Developed quarantine requirements for crew members and evacuees</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Collaborated with relevant stakeholders to develop guiding principles for the disinfection and decontamination of aircrafts and airports</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Validated and approved restart plans of various Industry stakeholders </a:t>
                      </a:r>
                      <a:endParaRPr sz="996"/>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1720375">
                <a:tc>
                  <a:txBody>
                    <a:bodyPr/>
                    <a:lstStyle/>
                    <a:p>
                      <a:pPr marL="0" marR="0" lvl="0" indent="0" algn="l" rtl="0">
                        <a:spcBef>
                          <a:spcPts val="0"/>
                        </a:spcBef>
                        <a:spcAft>
                          <a:spcPts val="0"/>
                        </a:spcAft>
                        <a:buNone/>
                      </a:pPr>
                      <a:r>
                        <a:rPr lang="en-US" sz="996" b="1" dirty="0">
                          <a:solidFill>
                            <a:schemeClr val="dk1"/>
                          </a:solidFill>
                          <a:latin typeface="Arial"/>
                          <a:ea typeface="Arial"/>
                          <a:cs typeface="Arial"/>
                          <a:sym typeface="Arial"/>
                        </a:rPr>
                        <a:t>Ministry of Aviation</a:t>
                      </a:r>
                      <a:endParaRPr sz="1000" b="1"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aircrafts for essential flights for PTF members and aviation parastatals and for the transportation of COVID-19 support materials</a:t>
                      </a:r>
                      <a:endParaRPr sz="996"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policy and guidance to support aviation parastatals in handling the COVID -19 pandemic issues  </a:t>
                      </a:r>
                      <a:endParaRPr sz="996" dirty="0"/>
                    </a:p>
                    <a:p>
                      <a:pPr marL="0" marR="0" lvl="0" indent="0" algn="l" rtl="0">
                        <a:lnSpc>
                          <a:spcPct val="100000"/>
                        </a:lnSpc>
                        <a:spcBef>
                          <a:spcPts val="60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Nigerian Civil Aviation Authority</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Issued 40 All Operator Letters (AOL) to provide guidance and directives to the Aviation Industry with regards to flight restrictions and COVID-19 Health and safety requirements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and issued several guidance materials for the disinfection and decontamination of airport facilities and aircraft</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Evaluated, validated and approved restart plans of various industry stakeholders</a:t>
                      </a:r>
                      <a:endParaRPr sz="996" dirty="0"/>
                    </a:p>
                    <a:p>
                      <a:pPr marL="0" marR="0" lvl="0" indent="0" algn="l" rtl="0">
                        <a:lnSpc>
                          <a:spcPct val="100000"/>
                        </a:lnSpc>
                        <a:spcBef>
                          <a:spcPts val="60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Federal Airports Authority of Nigeria (FAAN)</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Facilitated the successful evacuation of Nigerians from several countries abroad back to Nigeria  </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and implemented SOP for cleaning, disinfecting and decontaminating commonly used spaces, facilities aircraft and baggage in collaboration with PHS, NCAA, and Federal Ministry of Environment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Participated in the WHO online courses on public health risk mitigation measures</a:t>
                      </a:r>
                      <a:endParaRPr sz="996" dirty="0">
                        <a:solidFill>
                          <a:schemeClr val="dk1"/>
                        </a:solidFill>
                        <a:latin typeface="Arial"/>
                        <a:ea typeface="Arial"/>
                        <a:cs typeface="Arial"/>
                        <a:sym typeface="Arial"/>
                      </a:endParaRPr>
                    </a:p>
                    <a:p>
                      <a:pPr marL="0" marR="0" lvl="0" indent="0" algn="l" rtl="0">
                        <a:lnSpc>
                          <a:spcPct val="100000"/>
                        </a:lnSpc>
                        <a:spcBef>
                          <a:spcPts val="60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Nigerian Airspace Management Agency</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Air Traffic Management services at the nation’s federal, state and private airports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Published and issued 11 Notices to Airmen (NOTAM) and Aeronautical information Circulars (AICs) for effective information and guidance of airmen during COVID-19 pandemic</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a national contingency plan for air traffic management in compliance with PTF COVID-19 protocols and NCAA regulations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Published 6 new regional routes in collaboration with IATA and ICAO to ensure cost effective and environmentally friendly flight operations under COVID-19 conditions</a:t>
                      </a:r>
                      <a:endParaRPr sz="996" dirty="0"/>
                    </a:p>
                    <a:p>
                      <a:pPr marL="0" marR="0" lvl="0" indent="0" algn="l" rtl="0">
                        <a:lnSpc>
                          <a:spcPct val="100000"/>
                        </a:lnSpc>
                        <a:spcBef>
                          <a:spcPts val="60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Nigerian Meteorological Agency</a:t>
                      </a:r>
                      <a:endParaRPr sz="996" b="1"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temperature, rainfall and barometric weather information during essential flight operations during the lockdown</a:t>
                      </a:r>
                      <a:endParaRPr sz="996"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Shape 5655"/>
        <p:cNvGrpSpPr/>
        <p:nvPr/>
      </p:nvGrpSpPr>
      <p:grpSpPr>
        <a:xfrm>
          <a:off x="0" y="0"/>
          <a:ext cx="0" cy="0"/>
          <a:chOff x="0" y="0"/>
          <a:chExt cx="0" cy="0"/>
        </a:xfrm>
      </p:grpSpPr>
      <p:sp>
        <p:nvSpPr>
          <p:cNvPr id="5656" name="Google Shape;5656;p17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171</a:t>
            </a:fld>
            <a:endParaRPr sz="500" b="0" i="0" u="none" strike="noStrike" cap="none">
              <a:solidFill>
                <a:srgbClr val="161616"/>
              </a:solidFill>
              <a:latin typeface="Arial"/>
              <a:ea typeface="Arial"/>
              <a:cs typeface="Arial"/>
              <a:sym typeface="Arial"/>
            </a:endParaRPr>
          </a:p>
        </p:txBody>
      </p:sp>
      <p:sp>
        <p:nvSpPr>
          <p:cNvPr id="5657" name="Google Shape;5657;p17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658" name="Google Shape;5658;p170"/>
          <p:cNvGrpSpPr/>
          <p:nvPr/>
        </p:nvGrpSpPr>
        <p:grpSpPr>
          <a:xfrm>
            <a:off x="0" y="0"/>
            <a:ext cx="7589838" cy="1343607"/>
            <a:chOff x="0" y="0"/>
            <a:chExt cx="7589838" cy="1343607"/>
          </a:xfrm>
        </p:grpSpPr>
        <p:pic>
          <p:nvPicPr>
            <p:cNvPr id="5659" name="Google Shape;5659;p17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660" name="Google Shape;5660;p17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661" name="Google Shape;5661;p17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662" name="Google Shape;5662;p17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663" name="Google Shape;5663;p170"/>
          <p:cNvGrpSpPr/>
          <p:nvPr/>
        </p:nvGrpSpPr>
        <p:grpSpPr>
          <a:xfrm>
            <a:off x="1269075" y="3380795"/>
            <a:ext cx="0" cy="0"/>
            <a:chOff x="1269075" y="3380795"/>
            <a:chExt cx="0" cy="0"/>
          </a:xfrm>
        </p:grpSpPr>
        <p:cxnSp>
          <p:nvCxnSpPr>
            <p:cNvPr id="5664" name="Google Shape;5664;p170"/>
            <p:cNvCxnSpPr/>
            <p:nvPr/>
          </p:nvCxnSpPr>
          <p:spPr>
            <a:xfrm>
              <a:off x="1269075" y="3380795"/>
              <a:ext cx="0" cy="0"/>
            </a:xfrm>
            <a:prstGeom prst="straightConnector1">
              <a:avLst/>
            </a:prstGeom>
            <a:noFill/>
            <a:ln>
              <a:noFill/>
            </a:ln>
          </p:spPr>
        </p:cxnSp>
        <p:cxnSp>
          <p:nvCxnSpPr>
            <p:cNvPr id="5665" name="Google Shape;5665;p170"/>
            <p:cNvCxnSpPr/>
            <p:nvPr/>
          </p:nvCxnSpPr>
          <p:spPr>
            <a:xfrm>
              <a:off x="1269075" y="3380795"/>
              <a:ext cx="0" cy="0"/>
            </a:xfrm>
            <a:prstGeom prst="straightConnector1">
              <a:avLst/>
            </a:prstGeom>
            <a:noFill/>
            <a:ln>
              <a:noFill/>
            </a:ln>
          </p:spPr>
        </p:cxnSp>
      </p:grpSp>
      <p:sp>
        <p:nvSpPr>
          <p:cNvPr id="5666" name="Google Shape;5666;p17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667" name="Google Shape;5667;p170"/>
          <p:cNvGraphicFramePr/>
          <p:nvPr/>
        </p:nvGraphicFramePr>
        <p:xfrm>
          <a:off x="312508" y="1462823"/>
          <a:ext cx="6859225" cy="1115274"/>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Key Challenges Identified Since Inception</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0"/>
                  </a:ext>
                </a:extLst>
              </a:tr>
              <a:tr h="95265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Inadequate number of PPE and hand hygiene materials for the protection of staff offering skeletal services during the lockdown</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Difficulty in meeting various obligations due to scarcity of funds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Increased need for funds and technical expertise resulting from the redesign of airport infrastructure</a:t>
                      </a:r>
                      <a:endParaRPr sz="996"/>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Shape 5672"/>
        <p:cNvGrpSpPr/>
        <p:nvPr/>
      </p:nvGrpSpPr>
      <p:grpSpPr>
        <a:xfrm>
          <a:off x="0" y="0"/>
          <a:ext cx="0" cy="0"/>
          <a:chOff x="0" y="0"/>
          <a:chExt cx="0" cy="0"/>
        </a:xfrm>
      </p:grpSpPr>
      <p:sp>
        <p:nvSpPr>
          <p:cNvPr id="5673" name="Google Shape;5673;p17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172</a:t>
            </a:fld>
            <a:endParaRPr sz="500" b="0" i="0" u="none" strike="noStrike" cap="none">
              <a:solidFill>
                <a:srgbClr val="161616"/>
              </a:solidFill>
              <a:latin typeface="Arial"/>
              <a:ea typeface="Arial"/>
              <a:cs typeface="Arial"/>
              <a:sym typeface="Arial"/>
            </a:endParaRPr>
          </a:p>
        </p:txBody>
      </p:sp>
      <p:sp>
        <p:nvSpPr>
          <p:cNvPr id="5674" name="Google Shape;5674;p17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675" name="Google Shape;5675;p171"/>
          <p:cNvGrpSpPr/>
          <p:nvPr/>
        </p:nvGrpSpPr>
        <p:grpSpPr>
          <a:xfrm>
            <a:off x="0" y="0"/>
            <a:ext cx="7589838" cy="1343607"/>
            <a:chOff x="0" y="0"/>
            <a:chExt cx="7589838" cy="1343607"/>
          </a:xfrm>
        </p:grpSpPr>
        <p:pic>
          <p:nvPicPr>
            <p:cNvPr id="5676" name="Google Shape;5676;p17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677" name="Google Shape;5677;p17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678" name="Google Shape;5678;p17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679" name="Google Shape;5679;p17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680" name="Google Shape;5680;p171"/>
          <p:cNvGrpSpPr/>
          <p:nvPr/>
        </p:nvGrpSpPr>
        <p:grpSpPr>
          <a:xfrm>
            <a:off x="1269075" y="3380795"/>
            <a:ext cx="0" cy="0"/>
            <a:chOff x="1269075" y="3380795"/>
            <a:chExt cx="0" cy="0"/>
          </a:xfrm>
        </p:grpSpPr>
        <p:cxnSp>
          <p:nvCxnSpPr>
            <p:cNvPr id="5681" name="Google Shape;5681;p171"/>
            <p:cNvCxnSpPr/>
            <p:nvPr/>
          </p:nvCxnSpPr>
          <p:spPr>
            <a:xfrm>
              <a:off x="1269075" y="3380795"/>
              <a:ext cx="0" cy="0"/>
            </a:xfrm>
            <a:prstGeom prst="straightConnector1">
              <a:avLst/>
            </a:prstGeom>
            <a:noFill/>
            <a:ln>
              <a:noFill/>
            </a:ln>
          </p:spPr>
        </p:cxnSp>
        <p:cxnSp>
          <p:nvCxnSpPr>
            <p:cNvPr id="5682" name="Google Shape;5682;p171"/>
            <p:cNvCxnSpPr/>
            <p:nvPr/>
          </p:nvCxnSpPr>
          <p:spPr>
            <a:xfrm>
              <a:off x="1269075" y="3380795"/>
              <a:ext cx="0" cy="0"/>
            </a:xfrm>
            <a:prstGeom prst="straightConnector1">
              <a:avLst/>
            </a:prstGeom>
            <a:noFill/>
            <a:ln>
              <a:noFill/>
            </a:ln>
          </p:spPr>
        </p:cxnSp>
      </p:grpSp>
      <p:sp>
        <p:nvSpPr>
          <p:cNvPr id="5683" name="Google Shape;5683;p17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684" name="Google Shape;5684;p171"/>
          <p:cNvGraphicFramePr/>
          <p:nvPr/>
        </p:nvGraphicFramePr>
        <p:xfrm>
          <a:off x="312508" y="1462823"/>
          <a:ext cx="6859225" cy="3783447"/>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MINISTRY OF FOREIGN AFFAIRS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Brief Summary of MDA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408650">
                <a:tc>
                  <a:txBody>
                    <a:bodyPr/>
                    <a:lstStyle/>
                    <a:p>
                      <a:pPr marL="0" marR="0" lvl="0" indent="0" algn="l" rtl="0">
                        <a:spcBef>
                          <a:spcPts val="0"/>
                        </a:spcBef>
                        <a:spcAft>
                          <a:spcPts val="0"/>
                        </a:spcAft>
                        <a:buNone/>
                      </a:pPr>
                      <a:r>
                        <a:rPr lang="en-US" sz="996" dirty="0">
                          <a:solidFill>
                            <a:schemeClr val="dk1"/>
                          </a:solidFill>
                          <a:latin typeface="Arial"/>
                          <a:ea typeface="Arial"/>
                          <a:cs typeface="Arial"/>
                          <a:sym typeface="Arial"/>
                        </a:rPr>
                        <a:t>The Ministry of Foreign Affairs supported the PTF in evacuating Nigerians stranded abroad amidst the COVID-19 pandemic. Presently, the Ministry of Foreign Affairs has successfully evacuated more than 3,218 Nigerians abroad.</a:t>
                      </a: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Approach to Response: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573975">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Supported in evacuating stranded Nigerians abroad during the COVID-19</a:t>
                      </a:r>
                      <a:endParaRPr sz="996" dirty="0"/>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initial accommodation for returnees for the 14-day quarantine period</a:t>
                      </a:r>
                      <a:endParaRPr sz="996"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717550">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The achievements are:</a:t>
                      </a:r>
                      <a:endParaRPr sz="1000">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Evacuated over four thousand Nigerians across the globe</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Evacuated fifty Nigerian ladies that were trafficked in Lebanon</a:t>
                      </a:r>
                      <a:endParaRPr sz="996"/>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63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Key Challenges Identified Since Inception</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7"/>
                  </a:ext>
                </a:extLst>
              </a:tr>
              <a:tr h="2163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Inadequate funds for some Missions to arrange relevant logistics for the evacuation</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Lack of guidelines in the existing Evacuation Protocol for the repatriation of released prisoners from abroad</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Inability of Nigerian student abroad to pay the one-way ticket for the evacuation flights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Lack of provision of evacuation flights to airlift diaspora Nigerians currently trapped in Nigeria</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Limited number of testing kits allocated to returnees resulting in prolonged testing exercise period</a:t>
                      </a:r>
                      <a:endParaRPr sz="996" dirty="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bl>
          </a:graphicData>
        </a:graphic>
      </p:graphicFrame>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Shape 5689"/>
        <p:cNvGrpSpPr/>
        <p:nvPr/>
      </p:nvGrpSpPr>
      <p:grpSpPr>
        <a:xfrm>
          <a:off x="0" y="0"/>
          <a:ext cx="0" cy="0"/>
          <a:chOff x="0" y="0"/>
          <a:chExt cx="0" cy="0"/>
        </a:xfrm>
      </p:grpSpPr>
      <p:sp>
        <p:nvSpPr>
          <p:cNvPr id="5690" name="Google Shape;5690;p17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173</a:t>
            </a:fld>
            <a:endParaRPr sz="500" b="0" i="0" u="none" strike="noStrike" cap="none">
              <a:solidFill>
                <a:srgbClr val="161616"/>
              </a:solidFill>
              <a:latin typeface="Arial"/>
              <a:ea typeface="Arial"/>
              <a:cs typeface="Arial"/>
              <a:sym typeface="Arial"/>
            </a:endParaRPr>
          </a:p>
        </p:txBody>
      </p:sp>
      <p:sp>
        <p:nvSpPr>
          <p:cNvPr id="5691" name="Google Shape;5691;p17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692" name="Google Shape;5692;p172"/>
          <p:cNvGrpSpPr/>
          <p:nvPr/>
        </p:nvGrpSpPr>
        <p:grpSpPr>
          <a:xfrm>
            <a:off x="0" y="0"/>
            <a:ext cx="7589838" cy="1343607"/>
            <a:chOff x="0" y="0"/>
            <a:chExt cx="7589838" cy="1343607"/>
          </a:xfrm>
        </p:grpSpPr>
        <p:pic>
          <p:nvPicPr>
            <p:cNvPr id="5693" name="Google Shape;5693;p17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694" name="Google Shape;5694;p17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695" name="Google Shape;5695;p17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696" name="Google Shape;5696;p17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697" name="Google Shape;5697;p172"/>
          <p:cNvGrpSpPr/>
          <p:nvPr/>
        </p:nvGrpSpPr>
        <p:grpSpPr>
          <a:xfrm>
            <a:off x="1269075" y="3380795"/>
            <a:ext cx="0" cy="0"/>
            <a:chOff x="1269075" y="3380795"/>
            <a:chExt cx="0" cy="0"/>
          </a:xfrm>
        </p:grpSpPr>
        <p:cxnSp>
          <p:nvCxnSpPr>
            <p:cNvPr id="5698" name="Google Shape;5698;p172"/>
            <p:cNvCxnSpPr/>
            <p:nvPr/>
          </p:nvCxnSpPr>
          <p:spPr>
            <a:xfrm>
              <a:off x="1269075" y="3380795"/>
              <a:ext cx="0" cy="0"/>
            </a:xfrm>
            <a:prstGeom prst="straightConnector1">
              <a:avLst/>
            </a:prstGeom>
            <a:noFill/>
            <a:ln>
              <a:noFill/>
            </a:ln>
          </p:spPr>
        </p:cxnSp>
        <p:cxnSp>
          <p:nvCxnSpPr>
            <p:cNvPr id="5699" name="Google Shape;5699;p172"/>
            <p:cNvCxnSpPr/>
            <p:nvPr/>
          </p:nvCxnSpPr>
          <p:spPr>
            <a:xfrm>
              <a:off x="1269075" y="3380795"/>
              <a:ext cx="0" cy="0"/>
            </a:xfrm>
            <a:prstGeom prst="straightConnector1">
              <a:avLst/>
            </a:prstGeom>
            <a:noFill/>
            <a:ln>
              <a:noFill/>
            </a:ln>
          </p:spPr>
        </p:cxnSp>
      </p:grpSp>
      <p:sp>
        <p:nvSpPr>
          <p:cNvPr id="5700" name="Google Shape;5700;p17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701" name="Google Shape;5701;p172"/>
          <p:cNvGraphicFramePr/>
          <p:nvPr>
            <p:extLst>
              <p:ext uri="{D42A27DB-BD31-4B8C-83A1-F6EECF244321}">
                <p14:modId xmlns:p14="http://schemas.microsoft.com/office/powerpoint/2010/main" val="3561712250"/>
              </p:ext>
            </p:extLst>
          </p:nvPr>
        </p:nvGraphicFramePr>
        <p:xfrm>
          <a:off x="312508" y="1462823"/>
          <a:ext cx="6859225" cy="8410762"/>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MINISTRY OF INTERIOR</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Brief Summary of MDA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0" marR="0" lvl="0" indent="0" algn="l" rtl="0">
                        <a:spcBef>
                          <a:spcPts val="0"/>
                        </a:spcBef>
                        <a:spcAft>
                          <a:spcPts val="0"/>
                        </a:spcAft>
                        <a:buNone/>
                      </a:pPr>
                      <a:endParaRPr lang="en-US"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The Ministry of Interior was responsible for formulating and implementing policies and </a:t>
                      </a:r>
                      <a:r>
                        <a:rPr lang="en-US" sz="996" dirty="0" err="1">
                          <a:solidFill>
                            <a:schemeClr val="dk1"/>
                          </a:solidFill>
                          <a:latin typeface="Arial"/>
                          <a:ea typeface="Arial"/>
                          <a:cs typeface="Arial"/>
                          <a:sym typeface="Arial"/>
                        </a:rPr>
                        <a:t>programmes</a:t>
                      </a:r>
                      <a:r>
                        <a:rPr lang="en-US" sz="996" dirty="0">
                          <a:solidFill>
                            <a:schemeClr val="dk1"/>
                          </a:solidFill>
                          <a:latin typeface="Arial"/>
                          <a:ea typeface="Arial"/>
                          <a:cs typeface="Arial"/>
                          <a:sym typeface="Arial"/>
                        </a:rPr>
                        <a:t> that enhanced internal security, public safety, created enabling environment for foreign investors and maintained citizenship integrity</a:t>
                      </a:r>
                      <a:endParaRPr dirty="0"/>
                    </a:p>
                    <a:p>
                      <a:pPr marL="0" marR="0" lvl="0" indent="0" algn="l" rtl="0">
                        <a:spcBef>
                          <a:spcPts val="0"/>
                        </a:spcBef>
                        <a:spcAft>
                          <a:spcPts val="0"/>
                        </a:spcAft>
                        <a:buNone/>
                      </a:pPr>
                      <a:endParaRPr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The Ministry of Interior contributed to the Federal Government response in confronting COVID-19 to keep Nigerians safe and assist in slowing the spread of the virus by joining other security agencies in enforcing the various guidelines and regulations including the lockdown of public places and restriction on interstate movements</a:t>
                      </a:r>
                    </a:p>
                    <a:p>
                      <a:pPr marL="0" marR="0" lvl="0" indent="0" algn="l" rtl="0">
                        <a:spcBef>
                          <a:spcPts val="0"/>
                        </a:spcBef>
                        <a:spcAft>
                          <a:spcPts val="0"/>
                        </a:spcAft>
                        <a:buNone/>
                      </a:pP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Approach to Response: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176300">
                <a:tc>
                  <a:txBody>
                    <a:bodyPr/>
                    <a:lstStyle/>
                    <a:p>
                      <a:pPr marL="0" marR="0" lvl="0" indent="0" algn="l" rtl="0">
                        <a:lnSpc>
                          <a:spcPct val="117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Nigeria Immigration Service (NIS)</a:t>
                      </a:r>
                      <a:endParaRPr dirty="0"/>
                    </a:p>
                    <a:p>
                      <a:pPr marL="0" marR="0" lvl="0" indent="0" algn="l" rtl="0">
                        <a:lnSpc>
                          <a:spcPct val="117000"/>
                        </a:lnSpc>
                        <a:spcBef>
                          <a:spcPts val="600"/>
                        </a:spcBef>
                        <a:spcAft>
                          <a:spcPts val="0"/>
                        </a:spcAft>
                        <a:buClr>
                          <a:schemeClr val="dk1"/>
                        </a:buClr>
                        <a:buSzPts val="996"/>
                        <a:buFont typeface="Noto Sans Symbols"/>
                        <a:buNone/>
                      </a:pPr>
                      <a:r>
                        <a:rPr lang="en-US" sz="996" i="1" dirty="0">
                          <a:solidFill>
                            <a:schemeClr val="dk1"/>
                          </a:solidFill>
                          <a:latin typeface="Arial"/>
                          <a:ea typeface="Arial"/>
                          <a:cs typeface="Arial"/>
                          <a:sym typeface="Arial"/>
                        </a:rPr>
                        <a:t>Total lockdown phase</a:t>
                      </a:r>
                      <a:endParaRPr sz="996" b="1"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Suspended the issuance of entry visas in all Nigerian Missions abroad</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Closed the application portal for temporary work permit visa and visa on arrival application channel</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Supported in enforcing border closures, surveillance and ensure COVID-19 is not imported through the borders</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Suspended passport issuance both in Nigeria and Nigerian Missions abroad</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water, soap dispenser and wash hand basin at strategic locations</a:t>
                      </a:r>
                      <a:endParaRPr sz="996" i="0" dirty="0">
                        <a:solidFill>
                          <a:schemeClr val="dk1"/>
                        </a:solidFill>
                        <a:latin typeface="Arial"/>
                        <a:ea typeface="Arial"/>
                        <a:cs typeface="Arial"/>
                        <a:sym typeface="Arial"/>
                      </a:endParaRPr>
                    </a:p>
                    <a:p>
                      <a:pPr marL="0" marR="0" lvl="0" indent="0" algn="l" rtl="0">
                        <a:lnSpc>
                          <a:spcPct val="117000"/>
                        </a:lnSpc>
                        <a:spcBef>
                          <a:spcPts val="600"/>
                        </a:spcBef>
                        <a:spcAft>
                          <a:spcPts val="0"/>
                        </a:spcAft>
                        <a:buClr>
                          <a:schemeClr val="dk1"/>
                        </a:buClr>
                        <a:buSzPts val="996"/>
                        <a:buFont typeface="Noto Sans Symbols"/>
                        <a:buNone/>
                      </a:pPr>
                      <a:r>
                        <a:rPr lang="en-US" sz="996" i="1" dirty="0">
                          <a:solidFill>
                            <a:schemeClr val="dk1"/>
                          </a:solidFill>
                          <a:latin typeface="Arial"/>
                          <a:ea typeface="Arial"/>
                          <a:cs typeface="Arial"/>
                          <a:sym typeface="Arial"/>
                        </a:rPr>
                        <a:t>Easing of lockdown phase</a:t>
                      </a:r>
                      <a:endParaRPr sz="996" i="1"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Phased resumption of passport issuance</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Granted waiver to allow resident migrants entry into Nigeria upon lifting of travel restrictions</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Conducted safety and seamless passenger clearance procedures workshop</a:t>
                      </a:r>
                      <a:endParaRPr dirty="0"/>
                    </a:p>
                    <a:p>
                      <a:pPr marL="0" marR="0" lvl="0" indent="0" algn="l" rtl="0">
                        <a:lnSpc>
                          <a:spcPct val="117000"/>
                        </a:lnSpc>
                        <a:spcBef>
                          <a:spcPts val="600"/>
                        </a:spcBef>
                        <a:spcAft>
                          <a:spcPts val="0"/>
                        </a:spcAft>
                        <a:buClr>
                          <a:schemeClr val="dk1"/>
                        </a:buClr>
                        <a:buSzPts val="996"/>
                        <a:buFont typeface="Noto Sans Symbols"/>
                        <a:buNone/>
                      </a:pPr>
                      <a:endParaRPr sz="996" dirty="0"/>
                    </a:p>
                    <a:p>
                      <a:pPr marL="0" marR="0" lvl="0" indent="0" algn="l" rtl="0">
                        <a:lnSpc>
                          <a:spcPct val="100000"/>
                        </a:lnSpc>
                        <a:spcBef>
                          <a:spcPts val="0"/>
                        </a:spcBef>
                        <a:spcAft>
                          <a:spcPts val="0"/>
                        </a:spcAft>
                        <a:buClr>
                          <a:schemeClr val="dk1"/>
                        </a:buClr>
                        <a:buSzPts val="996"/>
                        <a:buFont typeface="Arial"/>
                        <a:buNone/>
                      </a:pPr>
                      <a:r>
                        <a:rPr lang="en-US" sz="996" b="1" dirty="0">
                          <a:solidFill>
                            <a:schemeClr val="dk1"/>
                          </a:solidFill>
                          <a:latin typeface="Arial"/>
                          <a:ea typeface="Arial"/>
                          <a:cs typeface="Arial"/>
                          <a:sym typeface="Arial"/>
                        </a:rPr>
                        <a:t> Nigerian Correctional Service (</a:t>
                      </a:r>
                      <a:r>
                        <a:rPr lang="en-US" sz="996" b="1" dirty="0" err="1">
                          <a:solidFill>
                            <a:schemeClr val="dk1"/>
                          </a:solidFill>
                          <a:latin typeface="Arial"/>
                          <a:ea typeface="Arial"/>
                          <a:cs typeface="Arial"/>
                          <a:sym typeface="Arial"/>
                        </a:rPr>
                        <a:t>NCoS</a:t>
                      </a:r>
                      <a:r>
                        <a:rPr lang="en-US" sz="996" b="1" dirty="0">
                          <a:solidFill>
                            <a:schemeClr val="dk1"/>
                          </a:solidFill>
                          <a:latin typeface="Arial"/>
                          <a:ea typeface="Arial"/>
                          <a:cs typeface="Arial"/>
                          <a:sym typeface="Arial"/>
                        </a:rPr>
                        <a:t>)</a:t>
                      </a:r>
                      <a:endParaRPr sz="996" b="1" dirty="0">
                        <a:solidFill>
                          <a:schemeClr val="dk1"/>
                        </a:solidFill>
                        <a:latin typeface="Arial"/>
                        <a:ea typeface="Arial"/>
                        <a:cs typeface="Arial"/>
                        <a:sym typeface="Arial"/>
                      </a:endParaRPr>
                    </a:p>
                    <a:p>
                      <a:pPr marL="0" marR="0" lvl="0" indent="0" algn="l" rtl="0">
                        <a:lnSpc>
                          <a:spcPct val="100000"/>
                        </a:lnSpc>
                        <a:spcBef>
                          <a:spcPts val="0"/>
                        </a:spcBef>
                        <a:spcAft>
                          <a:spcPts val="0"/>
                        </a:spcAft>
                        <a:buClr>
                          <a:schemeClr val="dk1"/>
                        </a:buClr>
                        <a:buSzPts val="996"/>
                        <a:buFont typeface="Arial"/>
                        <a:buNone/>
                      </a:pPr>
                      <a:r>
                        <a:rPr lang="en-US" sz="996" i="1" dirty="0">
                          <a:solidFill>
                            <a:schemeClr val="dk1"/>
                          </a:solidFill>
                          <a:latin typeface="Arial"/>
                          <a:ea typeface="Arial"/>
                          <a:cs typeface="Arial"/>
                          <a:sym typeface="Arial"/>
                        </a:rPr>
                        <a:t>Total lockdown phase</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Collaborated with relevant stakeholders for advises, screening and logistical support</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preparedness and response strategies against the pandemic</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Fumigated custodial facilities</a:t>
                      </a:r>
                      <a:endParaRPr sz="996" i="0" dirty="0">
                        <a:solidFill>
                          <a:schemeClr val="dk1"/>
                        </a:solidFill>
                        <a:latin typeface="Arial"/>
                        <a:ea typeface="Arial"/>
                        <a:cs typeface="Arial"/>
                        <a:sym typeface="Arial"/>
                      </a:endParaRPr>
                    </a:p>
                    <a:p>
                      <a:pPr marL="0" marR="0" lvl="0" indent="0" algn="l" rtl="0">
                        <a:lnSpc>
                          <a:spcPct val="117000"/>
                        </a:lnSpc>
                        <a:spcBef>
                          <a:spcPts val="600"/>
                        </a:spcBef>
                        <a:spcAft>
                          <a:spcPts val="0"/>
                        </a:spcAft>
                        <a:buClr>
                          <a:schemeClr val="dk1"/>
                        </a:buClr>
                        <a:buSzPts val="996"/>
                        <a:buFont typeface="Noto Sans Symbols"/>
                        <a:buNone/>
                      </a:pPr>
                      <a:r>
                        <a:rPr lang="en-US" sz="996" i="1" dirty="0">
                          <a:solidFill>
                            <a:schemeClr val="dk1"/>
                          </a:solidFill>
                          <a:latin typeface="Arial"/>
                          <a:ea typeface="Arial"/>
                          <a:cs typeface="Arial"/>
                          <a:sym typeface="Arial"/>
                        </a:rPr>
                        <a:t>Ease of lockdown phase</a:t>
                      </a:r>
                      <a:endParaRPr sz="996" i="1"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Established isolation unit within designated Custodial </a:t>
                      </a:r>
                      <a:r>
                        <a:rPr lang="en-US" sz="996" dirty="0" err="1">
                          <a:solidFill>
                            <a:schemeClr val="dk1"/>
                          </a:solidFill>
                          <a:latin typeface="Arial"/>
                          <a:ea typeface="Arial"/>
                          <a:cs typeface="Arial"/>
                          <a:sym typeface="Arial"/>
                        </a:rPr>
                        <a:t>Centres</a:t>
                      </a:r>
                      <a:r>
                        <a:rPr lang="en-US" sz="996" dirty="0">
                          <a:solidFill>
                            <a:schemeClr val="dk1"/>
                          </a:solidFill>
                          <a:latin typeface="Arial"/>
                          <a:ea typeface="Arial"/>
                          <a:cs typeface="Arial"/>
                          <a:sym typeface="Arial"/>
                        </a:rPr>
                        <a:t> nationwide</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Conducted COVID-19 screening for newly admitted inmates and staff</a:t>
                      </a:r>
                      <a:endParaRPr dirty="0"/>
                    </a:p>
                    <a:p>
                      <a:pPr marL="0" marR="0" lvl="0" indent="0" algn="l" rtl="0">
                        <a:lnSpc>
                          <a:spcPct val="117000"/>
                        </a:lnSpc>
                        <a:spcBef>
                          <a:spcPts val="600"/>
                        </a:spcBef>
                        <a:spcAft>
                          <a:spcPts val="0"/>
                        </a:spcAft>
                        <a:buClr>
                          <a:schemeClr val="dk1"/>
                        </a:buClr>
                        <a:buSzPts val="996"/>
                        <a:buFont typeface="Noto Sans Symbols"/>
                        <a:buNone/>
                      </a:pPr>
                      <a:endParaRPr sz="996" dirty="0"/>
                    </a:p>
                    <a:p>
                      <a:pPr marL="0" marR="0" lvl="0" indent="0" algn="l" rtl="0">
                        <a:lnSpc>
                          <a:spcPct val="117000"/>
                        </a:lnSpc>
                        <a:spcBef>
                          <a:spcPts val="60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Nigerian Security &amp; Civil </a:t>
                      </a:r>
                      <a:r>
                        <a:rPr lang="en-US" sz="996" b="1" dirty="0" err="1">
                          <a:solidFill>
                            <a:schemeClr val="dk1"/>
                          </a:solidFill>
                          <a:latin typeface="Arial"/>
                          <a:ea typeface="Arial"/>
                          <a:cs typeface="Arial"/>
                          <a:sym typeface="Arial"/>
                        </a:rPr>
                        <a:t>Defence</a:t>
                      </a:r>
                      <a:r>
                        <a:rPr lang="en-US" sz="996" b="1" dirty="0">
                          <a:solidFill>
                            <a:schemeClr val="dk1"/>
                          </a:solidFill>
                          <a:latin typeface="Arial"/>
                          <a:ea typeface="Arial"/>
                          <a:cs typeface="Arial"/>
                          <a:sym typeface="Arial"/>
                        </a:rPr>
                        <a:t> Corps (NSCDC)</a:t>
                      </a:r>
                      <a:endParaRPr sz="996" b="1"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Conducted awareness and sensitization activities nationwide</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Supported in enforcing the lockdown order</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Conducted regular patrol to prevent large gatherings of people</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protective security to medical personnel and relief material</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security at the sample collection, testing and isolation </a:t>
                      </a:r>
                      <a:r>
                        <a:rPr lang="en-US" sz="996" dirty="0" err="1">
                          <a:solidFill>
                            <a:schemeClr val="dk1"/>
                          </a:solidFill>
                          <a:latin typeface="Arial"/>
                          <a:ea typeface="Arial"/>
                          <a:cs typeface="Arial"/>
                          <a:sym typeface="Arial"/>
                        </a:rPr>
                        <a:t>centres</a:t>
                      </a:r>
                      <a:r>
                        <a:rPr lang="en-US" sz="996" dirty="0">
                          <a:solidFill>
                            <a:schemeClr val="dk1"/>
                          </a:solidFill>
                          <a:latin typeface="Arial"/>
                          <a:ea typeface="Arial"/>
                          <a:cs typeface="Arial"/>
                          <a:sym typeface="Arial"/>
                        </a:rPr>
                        <a:t> </a:t>
                      </a:r>
                      <a:endParaRPr sz="996" dirty="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Shape 5706"/>
        <p:cNvGrpSpPr/>
        <p:nvPr/>
      </p:nvGrpSpPr>
      <p:grpSpPr>
        <a:xfrm>
          <a:off x="0" y="0"/>
          <a:ext cx="0" cy="0"/>
          <a:chOff x="0" y="0"/>
          <a:chExt cx="0" cy="0"/>
        </a:xfrm>
      </p:grpSpPr>
      <p:sp>
        <p:nvSpPr>
          <p:cNvPr id="5707" name="Google Shape;5707;p17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174</a:t>
            </a:fld>
            <a:endParaRPr sz="500" b="0" i="0" u="none" strike="noStrike" cap="none">
              <a:solidFill>
                <a:srgbClr val="161616"/>
              </a:solidFill>
              <a:latin typeface="Arial"/>
              <a:ea typeface="Arial"/>
              <a:cs typeface="Arial"/>
              <a:sym typeface="Arial"/>
            </a:endParaRPr>
          </a:p>
        </p:txBody>
      </p:sp>
      <p:sp>
        <p:nvSpPr>
          <p:cNvPr id="5708" name="Google Shape;5708;p17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709" name="Google Shape;5709;p173"/>
          <p:cNvGrpSpPr/>
          <p:nvPr/>
        </p:nvGrpSpPr>
        <p:grpSpPr>
          <a:xfrm>
            <a:off x="0" y="0"/>
            <a:ext cx="7589838" cy="1343607"/>
            <a:chOff x="0" y="0"/>
            <a:chExt cx="7589838" cy="1343607"/>
          </a:xfrm>
        </p:grpSpPr>
        <p:pic>
          <p:nvPicPr>
            <p:cNvPr id="5710" name="Google Shape;5710;p17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711" name="Google Shape;5711;p17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712" name="Google Shape;5712;p17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713" name="Google Shape;5713;p17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714" name="Google Shape;5714;p173"/>
          <p:cNvGrpSpPr/>
          <p:nvPr/>
        </p:nvGrpSpPr>
        <p:grpSpPr>
          <a:xfrm>
            <a:off x="1269075" y="3380795"/>
            <a:ext cx="0" cy="0"/>
            <a:chOff x="1269075" y="3380795"/>
            <a:chExt cx="0" cy="0"/>
          </a:xfrm>
        </p:grpSpPr>
        <p:cxnSp>
          <p:nvCxnSpPr>
            <p:cNvPr id="5715" name="Google Shape;5715;p173"/>
            <p:cNvCxnSpPr/>
            <p:nvPr/>
          </p:nvCxnSpPr>
          <p:spPr>
            <a:xfrm>
              <a:off x="1269075" y="3380795"/>
              <a:ext cx="0" cy="0"/>
            </a:xfrm>
            <a:prstGeom prst="straightConnector1">
              <a:avLst/>
            </a:prstGeom>
            <a:noFill/>
            <a:ln>
              <a:noFill/>
            </a:ln>
          </p:spPr>
        </p:cxnSp>
        <p:cxnSp>
          <p:nvCxnSpPr>
            <p:cNvPr id="5716" name="Google Shape;5716;p173"/>
            <p:cNvCxnSpPr/>
            <p:nvPr/>
          </p:nvCxnSpPr>
          <p:spPr>
            <a:xfrm>
              <a:off x="1269075" y="3380795"/>
              <a:ext cx="0" cy="0"/>
            </a:xfrm>
            <a:prstGeom prst="straightConnector1">
              <a:avLst/>
            </a:prstGeom>
            <a:noFill/>
            <a:ln>
              <a:noFill/>
            </a:ln>
          </p:spPr>
        </p:cxnSp>
      </p:grpSp>
      <p:sp>
        <p:nvSpPr>
          <p:cNvPr id="5717" name="Google Shape;5717;p17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718" name="Google Shape;5718;p173"/>
          <p:cNvGraphicFramePr/>
          <p:nvPr/>
        </p:nvGraphicFramePr>
        <p:xfrm>
          <a:off x="312508" y="1462823"/>
          <a:ext cx="6859225" cy="7839677"/>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632675">
                <a:tc>
                  <a:txBody>
                    <a:bodyPr/>
                    <a:lstStyle/>
                    <a:p>
                      <a:pPr marL="0" marR="0" lvl="0" indent="0" algn="l" rtl="0">
                        <a:spcBef>
                          <a:spcPts val="0"/>
                        </a:spcBef>
                        <a:spcAft>
                          <a:spcPts val="0"/>
                        </a:spcAft>
                        <a:buNone/>
                      </a:pPr>
                      <a:r>
                        <a:rPr lang="en-US" sz="996" b="1">
                          <a:solidFill>
                            <a:schemeClr val="dk1"/>
                          </a:solidFill>
                          <a:latin typeface="Arial"/>
                          <a:ea typeface="Arial"/>
                          <a:cs typeface="Arial"/>
                          <a:sym typeface="Arial"/>
                        </a:rPr>
                        <a:t>Federal Fire Service (FFS)</a:t>
                      </a:r>
                      <a:endParaRPr sz="996" b="1">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Collaborated with the Ministry of Environment to carry out disinfection and decontamination of government offices and environment</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720375">
                <a:tc>
                  <a:txBody>
                    <a:bodyPr/>
                    <a:lstStyle/>
                    <a:p>
                      <a:pPr marL="0" marR="0" lvl="0" indent="0" algn="l" rtl="0">
                        <a:lnSpc>
                          <a:spcPct val="100000"/>
                        </a:lnSpc>
                        <a:spcBef>
                          <a:spcPts val="0"/>
                        </a:spcBef>
                        <a:spcAft>
                          <a:spcPts val="0"/>
                        </a:spcAft>
                        <a:buClr>
                          <a:schemeClr val="dk1"/>
                        </a:buClr>
                        <a:buSzPts val="1000"/>
                        <a:buFont typeface="Arial"/>
                        <a:buNone/>
                      </a:pPr>
                      <a:r>
                        <a:rPr lang="en-US" sz="1000" b="1">
                          <a:solidFill>
                            <a:schemeClr val="dk1"/>
                          </a:solidFill>
                          <a:latin typeface="Arial"/>
                          <a:ea typeface="Arial"/>
                          <a:cs typeface="Arial"/>
                          <a:sym typeface="Arial"/>
                        </a:rPr>
                        <a:t>Nigerian Correctional Service (NCoS)</a:t>
                      </a:r>
                      <a:endParaRPr sz="1000" b="1"/>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No reported case of COVID-19 among staff and inmates in Nigerian Custodial Centres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Kept the Nigerian Custodial Centres safe, calm, and stable with no substantial complaints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Dropped in the population of Custodial Centres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Improved sanitary and hygienic condition of Nigeria Custodial Centres</a:t>
                      </a:r>
                      <a:endParaRPr sz="996"/>
                    </a:p>
                    <a:p>
                      <a:pPr marL="0" marR="0" lvl="0" indent="0" algn="l" rtl="0">
                        <a:lnSpc>
                          <a:spcPct val="117000"/>
                        </a:lnSpc>
                        <a:spcBef>
                          <a:spcPts val="60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Nigeria Immigration Service (NIS)</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Enforced closures of borders and international travel restrictions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No recorded cases of COVID-19 infection of NIS frontline officers and men at border posts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Facilitated the evacuation operations through clearance of Nigerian and Non-Nigerian evacuees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Intercepted stranded Nigerians and migrants in neighbouring countries attempting to enter Nigeria</a:t>
                      </a:r>
                      <a:endParaRPr sz="996"/>
                    </a:p>
                    <a:p>
                      <a:pPr marL="0" marR="0" lvl="0" indent="0" algn="l" rtl="0">
                        <a:lnSpc>
                          <a:spcPct val="117000"/>
                        </a:lnSpc>
                        <a:spcBef>
                          <a:spcPts val="60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Nigerian Security &amp; Civil Defence Corps (NSCDC)</a:t>
                      </a:r>
                      <a:endParaRPr sz="996" b="1">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Supported the ease of movement of task force to accomplish their task</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Supported knowledge sharing between relevant teams </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Coordinated response to the COVID-19 pandemic</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integrations to enhance management of future crisis</a:t>
                      </a:r>
                      <a:endParaRPr sz="996"/>
                    </a:p>
                    <a:p>
                      <a:pPr marL="0" marR="0" lvl="0" indent="0" algn="l" rtl="0">
                        <a:lnSpc>
                          <a:spcPct val="100000"/>
                        </a:lnSpc>
                        <a:spcBef>
                          <a:spcPts val="60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Federal Fire Service (FFS)</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Supported in disinfecting communities and environs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Coordinated response to the COVID-19 pandemic</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Released fire trucks for the use of disinfection purpose</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203650">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Key Challenges Identified Since Inception</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3"/>
                  </a:ext>
                </a:extLst>
              </a:tr>
              <a:tr h="1720375">
                <a:tc>
                  <a:txBody>
                    <a:bodyPr/>
                    <a:lstStyle/>
                    <a:p>
                      <a:pPr marL="0" marR="0" lvl="0" indent="0" algn="l" rtl="0">
                        <a:lnSpc>
                          <a:spcPct val="100000"/>
                        </a:lnSpc>
                        <a:spcBef>
                          <a:spcPts val="0"/>
                        </a:spcBef>
                        <a:spcAft>
                          <a:spcPts val="0"/>
                        </a:spcAft>
                        <a:buClr>
                          <a:schemeClr val="dk1"/>
                        </a:buClr>
                        <a:buSzPts val="1000"/>
                        <a:buFont typeface="Arial"/>
                        <a:buNone/>
                      </a:pPr>
                      <a:r>
                        <a:rPr lang="en-US" sz="1000" b="1">
                          <a:solidFill>
                            <a:schemeClr val="dk1"/>
                          </a:solidFill>
                          <a:latin typeface="Arial"/>
                          <a:ea typeface="Arial"/>
                          <a:cs typeface="Arial"/>
                          <a:sym typeface="Arial"/>
                        </a:rPr>
                        <a:t>Nigerian Correctional Service (NCoS)</a:t>
                      </a:r>
                      <a:endParaRPr sz="1000" b="1"/>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Inadequate provision of intervention fund</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Insufficient number of PPE</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Varying prices and scarcity of testing equipment </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High cost involved in the provision and maintenance of isolation facilities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Failure of the State governments in meeting obligations to effectively admit persons into the custodial centres </a:t>
                      </a:r>
                      <a:endParaRPr sz="996">
                        <a:solidFill>
                          <a:schemeClr val="dk1"/>
                        </a:solidFill>
                        <a:latin typeface="Arial"/>
                        <a:ea typeface="Arial"/>
                        <a:cs typeface="Arial"/>
                        <a:sym typeface="Arial"/>
                      </a:endParaRPr>
                    </a:p>
                    <a:p>
                      <a:pPr marL="0" marR="0" lvl="0" indent="0" algn="l" rtl="0">
                        <a:lnSpc>
                          <a:spcPct val="117000"/>
                        </a:lnSpc>
                        <a:spcBef>
                          <a:spcPts val="60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Nigeria Immigration Service (NIS)</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High number of requests for permission to enter Nigeria during the lockdown</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Willingness of the border officials at the Benin Republic to allow landing and passage of Nigerians and Non-Nigerians through their land borders while our borders remain closed</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Difficulty in balancing the need for the entry of stranded Nigerian citizens across the world and enforcing the border closure</a:t>
                      </a:r>
                      <a:endParaRPr sz="996"/>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Shape 5723"/>
        <p:cNvGrpSpPr/>
        <p:nvPr/>
      </p:nvGrpSpPr>
      <p:grpSpPr>
        <a:xfrm>
          <a:off x="0" y="0"/>
          <a:ext cx="0" cy="0"/>
          <a:chOff x="0" y="0"/>
          <a:chExt cx="0" cy="0"/>
        </a:xfrm>
      </p:grpSpPr>
      <p:sp>
        <p:nvSpPr>
          <p:cNvPr id="5724" name="Google Shape;5724;p17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175</a:t>
            </a:fld>
            <a:endParaRPr sz="500" b="0" i="0" u="none" strike="noStrike" cap="none">
              <a:solidFill>
                <a:srgbClr val="161616"/>
              </a:solidFill>
              <a:latin typeface="Arial"/>
              <a:ea typeface="Arial"/>
              <a:cs typeface="Arial"/>
              <a:sym typeface="Arial"/>
            </a:endParaRPr>
          </a:p>
        </p:txBody>
      </p:sp>
      <p:sp>
        <p:nvSpPr>
          <p:cNvPr id="5725" name="Google Shape;5725;p17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726" name="Google Shape;5726;p174"/>
          <p:cNvGrpSpPr/>
          <p:nvPr/>
        </p:nvGrpSpPr>
        <p:grpSpPr>
          <a:xfrm>
            <a:off x="0" y="0"/>
            <a:ext cx="7589838" cy="1343607"/>
            <a:chOff x="0" y="0"/>
            <a:chExt cx="7589838" cy="1343607"/>
          </a:xfrm>
        </p:grpSpPr>
        <p:pic>
          <p:nvPicPr>
            <p:cNvPr id="5727" name="Google Shape;5727;p17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728" name="Google Shape;5728;p17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729" name="Google Shape;5729;p17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730" name="Google Shape;5730;p17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731" name="Google Shape;5731;p174"/>
          <p:cNvGrpSpPr/>
          <p:nvPr/>
        </p:nvGrpSpPr>
        <p:grpSpPr>
          <a:xfrm>
            <a:off x="1269075" y="3380795"/>
            <a:ext cx="0" cy="0"/>
            <a:chOff x="1269075" y="3380795"/>
            <a:chExt cx="0" cy="0"/>
          </a:xfrm>
        </p:grpSpPr>
        <p:cxnSp>
          <p:nvCxnSpPr>
            <p:cNvPr id="5732" name="Google Shape;5732;p174"/>
            <p:cNvCxnSpPr/>
            <p:nvPr/>
          </p:nvCxnSpPr>
          <p:spPr>
            <a:xfrm>
              <a:off x="1269075" y="3380795"/>
              <a:ext cx="0" cy="0"/>
            </a:xfrm>
            <a:prstGeom prst="straightConnector1">
              <a:avLst/>
            </a:prstGeom>
            <a:noFill/>
            <a:ln>
              <a:noFill/>
            </a:ln>
          </p:spPr>
        </p:cxnSp>
        <p:cxnSp>
          <p:nvCxnSpPr>
            <p:cNvPr id="5733" name="Google Shape;5733;p174"/>
            <p:cNvCxnSpPr/>
            <p:nvPr/>
          </p:nvCxnSpPr>
          <p:spPr>
            <a:xfrm>
              <a:off x="1269075" y="3380795"/>
              <a:ext cx="0" cy="0"/>
            </a:xfrm>
            <a:prstGeom prst="straightConnector1">
              <a:avLst/>
            </a:prstGeom>
            <a:noFill/>
            <a:ln>
              <a:noFill/>
            </a:ln>
          </p:spPr>
        </p:cxnSp>
      </p:grpSp>
      <p:sp>
        <p:nvSpPr>
          <p:cNvPr id="5734" name="Google Shape;5734;p17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735" name="Google Shape;5735;p174"/>
          <p:cNvGraphicFramePr/>
          <p:nvPr/>
        </p:nvGraphicFramePr>
        <p:xfrm>
          <a:off x="312508" y="1462823"/>
          <a:ext cx="6859225" cy="2001266"/>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720375">
                <a:tc>
                  <a:txBody>
                    <a:bodyPr/>
                    <a:lstStyle/>
                    <a:p>
                      <a:pPr marL="0" marR="0" lvl="0" indent="0" algn="l" rtl="0">
                        <a:lnSpc>
                          <a:spcPct val="117000"/>
                        </a:lnSpc>
                        <a:spcBef>
                          <a:spcPts val="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Nigerian Security &amp; Civil Defence Corps (NSCDC)</a:t>
                      </a:r>
                      <a:endParaRPr sz="996" b="1">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Inadequate number of testing kits to conduct COVID-19 testing</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Inadequate number of PPE for responders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Poor compliance of citizens to the COVID-19 precautionary measures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Resurgence of criminalities across the country</a:t>
                      </a:r>
                      <a:endParaRPr sz="996"/>
                    </a:p>
                    <a:p>
                      <a:pPr marL="342900" marR="0" lvl="0" indent="-279654" algn="l" rtl="0">
                        <a:lnSpc>
                          <a:spcPct val="100000"/>
                        </a:lnSpc>
                        <a:spcBef>
                          <a:spcPts val="600"/>
                        </a:spcBef>
                        <a:spcAft>
                          <a:spcPts val="0"/>
                        </a:spcAft>
                        <a:buClr>
                          <a:schemeClr val="dk1"/>
                        </a:buClr>
                        <a:buSzPts val="996"/>
                        <a:buFont typeface="Noto Sans Symbols"/>
                        <a:buNone/>
                      </a:pPr>
                      <a:endParaRPr sz="996">
                        <a:solidFill>
                          <a:schemeClr val="dk1"/>
                        </a:solidFill>
                        <a:latin typeface="Arial"/>
                        <a:ea typeface="Arial"/>
                        <a:cs typeface="Arial"/>
                        <a:sym typeface="Arial"/>
                      </a:endParaRPr>
                    </a:p>
                    <a:p>
                      <a:pPr marL="0" marR="0" lvl="0" indent="0" algn="l" rtl="0">
                        <a:lnSpc>
                          <a:spcPct val="100000"/>
                        </a:lnSpc>
                        <a:spcBef>
                          <a:spcPts val="60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Federal Fire Service (FFS)</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Inadequate funding </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Insufficient personnel to perform required activities</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Shape 5451"/>
        <p:cNvGrpSpPr/>
        <p:nvPr/>
      </p:nvGrpSpPr>
      <p:grpSpPr>
        <a:xfrm>
          <a:off x="0" y="0"/>
          <a:ext cx="0" cy="0"/>
          <a:chOff x="0" y="0"/>
          <a:chExt cx="0" cy="0"/>
        </a:xfrm>
      </p:grpSpPr>
      <p:sp>
        <p:nvSpPr>
          <p:cNvPr id="5452" name="Google Shape;5452;p15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176</a:t>
            </a:fld>
            <a:endParaRPr sz="500" b="0" i="0" u="none" strike="noStrike" cap="none">
              <a:solidFill>
                <a:srgbClr val="161616"/>
              </a:solidFill>
              <a:latin typeface="Arial"/>
              <a:ea typeface="Arial"/>
              <a:cs typeface="Arial"/>
              <a:sym typeface="Arial"/>
            </a:endParaRPr>
          </a:p>
        </p:txBody>
      </p:sp>
      <p:sp>
        <p:nvSpPr>
          <p:cNvPr id="5453" name="Google Shape;5453;p15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454" name="Google Shape;5454;p158"/>
          <p:cNvGrpSpPr/>
          <p:nvPr/>
        </p:nvGrpSpPr>
        <p:grpSpPr>
          <a:xfrm>
            <a:off x="0" y="0"/>
            <a:ext cx="7589838" cy="1343607"/>
            <a:chOff x="0" y="0"/>
            <a:chExt cx="7589838" cy="1343607"/>
          </a:xfrm>
        </p:grpSpPr>
        <p:pic>
          <p:nvPicPr>
            <p:cNvPr id="5455" name="Google Shape;5455;p15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456" name="Google Shape;5456;p15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457" name="Google Shape;5457;p15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458" name="Google Shape;5458;p15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459" name="Google Shape;5459;p158"/>
          <p:cNvGrpSpPr/>
          <p:nvPr/>
        </p:nvGrpSpPr>
        <p:grpSpPr>
          <a:xfrm>
            <a:off x="1269075" y="3380795"/>
            <a:ext cx="0" cy="0"/>
            <a:chOff x="1269075" y="3380795"/>
            <a:chExt cx="0" cy="0"/>
          </a:xfrm>
        </p:grpSpPr>
        <p:cxnSp>
          <p:nvCxnSpPr>
            <p:cNvPr id="5460" name="Google Shape;5460;p158"/>
            <p:cNvCxnSpPr/>
            <p:nvPr/>
          </p:nvCxnSpPr>
          <p:spPr>
            <a:xfrm>
              <a:off x="1269075" y="3380795"/>
              <a:ext cx="0" cy="0"/>
            </a:xfrm>
            <a:prstGeom prst="straightConnector1">
              <a:avLst/>
            </a:prstGeom>
            <a:noFill/>
            <a:ln>
              <a:noFill/>
            </a:ln>
          </p:spPr>
        </p:cxnSp>
        <p:cxnSp>
          <p:nvCxnSpPr>
            <p:cNvPr id="5461" name="Google Shape;5461;p158"/>
            <p:cNvCxnSpPr/>
            <p:nvPr/>
          </p:nvCxnSpPr>
          <p:spPr>
            <a:xfrm>
              <a:off x="1269075" y="3380795"/>
              <a:ext cx="0" cy="0"/>
            </a:xfrm>
            <a:prstGeom prst="straightConnector1">
              <a:avLst/>
            </a:prstGeom>
            <a:noFill/>
            <a:ln>
              <a:noFill/>
            </a:ln>
          </p:spPr>
        </p:cxnSp>
      </p:grpSp>
      <p:sp>
        <p:nvSpPr>
          <p:cNvPr id="5462" name="Google Shape;5462;p15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463" name="Google Shape;5463;p158"/>
          <p:cNvGraphicFramePr/>
          <p:nvPr>
            <p:extLst>
              <p:ext uri="{D42A27DB-BD31-4B8C-83A1-F6EECF244321}">
                <p14:modId xmlns:p14="http://schemas.microsoft.com/office/powerpoint/2010/main" val="2824996358"/>
              </p:ext>
            </p:extLst>
          </p:nvPr>
        </p:nvGraphicFramePr>
        <p:xfrm>
          <a:off x="275724" y="1416083"/>
          <a:ext cx="6859225" cy="8723222"/>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1058">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NIGERIAN CIVIL AVAITION AUTHORITY</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6038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Brief Summary of MDA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2096086">
                <a:tc>
                  <a:txBody>
                    <a:bodyPr/>
                    <a:lstStyle/>
                    <a:p>
                      <a:pPr marL="0" marR="0" lvl="0" indent="0" algn="l" rtl="0">
                        <a:spcBef>
                          <a:spcPts val="0"/>
                        </a:spcBef>
                        <a:spcAft>
                          <a:spcPts val="0"/>
                        </a:spcAft>
                        <a:buNone/>
                      </a:pPr>
                      <a:r>
                        <a:rPr lang="en-US" sz="996" dirty="0">
                          <a:solidFill>
                            <a:schemeClr val="dk1"/>
                          </a:solidFill>
                          <a:latin typeface="Arial"/>
                          <a:ea typeface="Arial"/>
                          <a:cs typeface="Arial"/>
                          <a:sym typeface="Arial"/>
                        </a:rPr>
                        <a:t>The Nigerian Civil Aviation Authority (NCAA) is the regulatory agency for Civil aviation in Nigeria. In responding to the COVID-19 pandemic, the NCAA issued several Advisory circulars, guidance materials, protocols and All Operators Letters (AOLs) to guide operators and stakeholders in the aviation industry and collaborated with public health authorities for the implementation of exit and entry public health screening at the Points of Entry.</a:t>
                      </a:r>
                      <a:endParaRPr dirty="0"/>
                    </a:p>
                    <a:p>
                      <a:pPr marL="0" marR="0" lvl="0" indent="0" algn="l" rtl="0">
                        <a:spcBef>
                          <a:spcPts val="0"/>
                        </a:spcBef>
                        <a:spcAft>
                          <a:spcPts val="0"/>
                        </a:spcAft>
                        <a:buNone/>
                      </a:pPr>
                      <a:endParaRPr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As the lockdown eased and economic activities began reopening, the NCAA collaborated with the Public Health Authorities, airlines, Federal Airports Authority of Nigeria (FAAN), Nigerian Airspace Management Agency (NAMA), Ground Handling companies, Nigerian Meteorological Agency (NIMET), and other stakeholders in the Aviation Industry to re-start aviation activities.</a:t>
                      </a:r>
                      <a:endParaRPr dirty="0"/>
                    </a:p>
                    <a:p>
                      <a:pPr marL="0" marR="0" lvl="0" indent="0" algn="l" rtl="0">
                        <a:spcBef>
                          <a:spcPts val="0"/>
                        </a:spcBef>
                        <a:spcAft>
                          <a:spcPts val="0"/>
                        </a:spcAft>
                        <a:buNone/>
                      </a:pPr>
                      <a:endParaRPr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To achieve this, NCAA relied on materials and advice from the International Civil Aviation Organization (ICAO), Airport Council International (ACI), International Air Transport Association (IATA), World Health Organization (WHO), and other ICAO contracting states in its response to the COVID-19 pandemic.</a:t>
                      </a:r>
                    </a:p>
                    <a:p>
                      <a:pPr marL="0" marR="0" lvl="0" indent="0" algn="l" rtl="0">
                        <a:spcBef>
                          <a:spcPts val="0"/>
                        </a:spcBef>
                        <a:spcAft>
                          <a:spcPts val="0"/>
                        </a:spcAft>
                        <a:buNone/>
                      </a:pP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6038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Approach to Response: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2186517">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NCAA communicated with public health authorities, airport operators, airlines and other stakeholders through various channels (guidelines, meetings website)</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NCAA collaborated with stakeholders in the aviation industry in decision making</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NCAA coordinated activities of the entire aviation industry under the supervision of the Ministry of Aviation</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NCAA collaborated with stakeholders in the aviation industry in the implementation of the COVID-19 protocols</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Agency supported the public health authorities to enforce compliance to COVID-19 protocols and quarantine protocols of the authority and Federal Government of Nigeria</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Agency adhered to guidance materials and practices on COVID-19 from relevant authorities in its response to the pandemic</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NCAA conducted training for industry personnel in Infection, Prevention and Control</a:t>
                      </a:r>
                      <a:endParaRPr sz="996">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6038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3532596">
                <a:tc>
                  <a:txBody>
                    <a:bodyPr/>
                    <a:lstStyle/>
                    <a:p>
                      <a:pPr marL="0" marR="0" lvl="0" indent="0" algn="l" rtl="0">
                        <a:lnSpc>
                          <a:spcPct val="117000"/>
                        </a:lnSpc>
                        <a:spcBef>
                          <a:spcPts val="0"/>
                        </a:spcBef>
                        <a:spcAft>
                          <a:spcPts val="0"/>
                        </a:spcAft>
                        <a:buNone/>
                      </a:pPr>
                      <a:r>
                        <a:rPr lang="en-US" sz="1000" dirty="0">
                          <a:latin typeface="Arial"/>
                          <a:ea typeface="Arial"/>
                          <a:cs typeface="Arial"/>
                          <a:sym typeface="Arial"/>
                        </a:rPr>
                        <a:t>The achievements were</a:t>
                      </a:r>
                      <a:endParaRPr sz="1000" dirty="0">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Issued 40 All Operator Letters (AOL) to provide guidance and directives to the Aviation Industry with regards to flight restrictions and COVID-19 Health and safety requirements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and issued several guidance materials for the disinfection and decontamination of airport facilities and aircraft</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Evaluated, validated and approved restart plans of various industry stakeholders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Issued several flight restrictions for international flight operations to reduce the importation of COVID-19 and spread in the country</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and issued National Interim guidance on aircraft/aviation facilities cleaning in relation to COVID-19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Issued guidelines and advisory circulars to guide the resumption of aviation, air navigation and aerodrome operations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Issued guidelines and public health protocols for the management of crew members for both regional and international flights in relation to COVID-19 pandemic</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guidelines for the effective security and facilitation at the facilities of aviation service providers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Communicated relevant information on COVID-19 with stakeholders in Nigeria, other ICAO contracting states, African Civil Aviation Commission (AFCAC), Banjul Accord Groups Safety Oversight Organization (BAGASOO) and Economic of West African States (ECOWAS)</a:t>
                      </a:r>
                    </a:p>
                    <a:p>
                      <a:pPr marL="342900" marR="0" lvl="0" indent="-342900" algn="l" rtl="0">
                        <a:lnSpc>
                          <a:spcPct val="100000"/>
                        </a:lnSpc>
                        <a:spcBef>
                          <a:spcPts val="600"/>
                        </a:spcBef>
                        <a:spcAft>
                          <a:spcPts val="0"/>
                        </a:spcAft>
                        <a:buClr>
                          <a:schemeClr val="dk1"/>
                        </a:buClr>
                        <a:buSzPts val="996"/>
                        <a:buFont typeface="Noto Sans Symbols"/>
                        <a:buChar char="•"/>
                      </a:pPr>
                      <a:endParaRPr dirty="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Shape 5468"/>
        <p:cNvGrpSpPr/>
        <p:nvPr/>
      </p:nvGrpSpPr>
      <p:grpSpPr>
        <a:xfrm>
          <a:off x="0" y="0"/>
          <a:ext cx="0" cy="0"/>
          <a:chOff x="0" y="0"/>
          <a:chExt cx="0" cy="0"/>
        </a:xfrm>
      </p:grpSpPr>
      <p:sp>
        <p:nvSpPr>
          <p:cNvPr id="5469" name="Google Shape;5469;p15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177</a:t>
            </a:fld>
            <a:endParaRPr sz="500" b="0" i="0" u="none" strike="noStrike" cap="none">
              <a:solidFill>
                <a:srgbClr val="161616"/>
              </a:solidFill>
              <a:latin typeface="Arial"/>
              <a:ea typeface="Arial"/>
              <a:cs typeface="Arial"/>
              <a:sym typeface="Arial"/>
            </a:endParaRPr>
          </a:p>
        </p:txBody>
      </p:sp>
      <p:sp>
        <p:nvSpPr>
          <p:cNvPr id="5470" name="Google Shape;5470;p15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471" name="Google Shape;5471;p159"/>
          <p:cNvGrpSpPr/>
          <p:nvPr/>
        </p:nvGrpSpPr>
        <p:grpSpPr>
          <a:xfrm>
            <a:off x="0" y="0"/>
            <a:ext cx="7589838" cy="1343607"/>
            <a:chOff x="0" y="0"/>
            <a:chExt cx="7589838" cy="1343607"/>
          </a:xfrm>
        </p:grpSpPr>
        <p:pic>
          <p:nvPicPr>
            <p:cNvPr id="5472" name="Google Shape;5472;p15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473" name="Google Shape;5473;p15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474" name="Google Shape;5474;p15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475" name="Google Shape;5475;p15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476" name="Google Shape;5476;p159"/>
          <p:cNvGrpSpPr/>
          <p:nvPr/>
        </p:nvGrpSpPr>
        <p:grpSpPr>
          <a:xfrm>
            <a:off x="1269075" y="3380795"/>
            <a:ext cx="0" cy="0"/>
            <a:chOff x="1269075" y="3380795"/>
            <a:chExt cx="0" cy="0"/>
          </a:xfrm>
        </p:grpSpPr>
        <p:cxnSp>
          <p:nvCxnSpPr>
            <p:cNvPr id="5477" name="Google Shape;5477;p159"/>
            <p:cNvCxnSpPr/>
            <p:nvPr/>
          </p:nvCxnSpPr>
          <p:spPr>
            <a:xfrm>
              <a:off x="1269075" y="3380795"/>
              <a:ext cx="0" cy="0"/>
            </a:xfrm>
            <a:prstGeom prst="straightConnector1">
              <a:avLst/>
            </a:prstGeom>
            <a:noFill/>
            <a:ln>
              <a:noFill/>
            </a:ln>
          </p:spPr>
        </p:cxnSp>
        <p:cxnSp>
          <p:nvCxnSpPr>
            <p:cNvPr id="5478" name="Google Shape;5478;p159"/>
            <p:cNvCxnSpPr/>
            <p:nvPr/>
          </p:nvCxnSpPr>
          <p:spPr>
            <a:xfrm>
              <a:off x="1269075" y="3380795"/>
              <a:ext cx="0" cy="0"/>
            </a:xfrm>
            <a:prstGeom prst="straightConnector1">
              <a:avLst/>
            </a:prstGeom>
            <a:noFill/>
            <a:ln>
              <a:noFill/>
            </a:ln>
          </p:spPr>
        </p:cxnSp>
      </p:grpSp>
      <p:sp>
        <p:nvSpPr>
          <p:cNvPr id="5479" name="Google Shape;5479;p15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480" name="Google Shape;5480;p159"/>
          <p:cNvGraphicFramePr/>
          <p:nvPr/>
        </p:nvGraphicFramePr>
        <p:xfrm>
          <a:off x="312508" y="1462823"/>
          <a:ext cx="6859225" cy="3490178"/>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2262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Inadequate number of PPE and hand hygiene materials for the protection of frontline personnel</a:t>
                      </a:r>
                      <a:endParaRPr sz="996"/>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Difficulty in meeting various obligations due to scarcity of funds</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Lessons Learned: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941225">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b="0">
                          <a:solidFill>
                            <a:schemeClr val="dk1"/>
                          </a:solidFill>
                          <a:latin typeface="Arial"/>
                          <a:ea typeface="Arial"/>
                          <a:cs typeface="Arial"/>
                          <a:sym typeface="Arial"/>
                        </a:rPr>
                        <a:t>The multi-sectoral and multi-disciplinary approach proved efficient for the response to COVID-19 pandemic. The structure of the Presidential Task Force on COVID-19 was utilised to achieve this</a:t>
                      </a:r>
                      <a:endParaRPr sz="996" b="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Sharing relevant information amongst stakeholders was key in the response to the pandemic</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Data gathering and analysis is important for the successful response to the pandemic</a:t>
                      </a:r>
                      <a:endParaRPr sz="996">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Recommendations for Improvement:</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8439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b="0">
                          <a:solidFill>
                            <a:schemeClr val="dk1"/>
                          </a:solidFill>
                          <a:latin typeface="Arial"/>
                          <a:ea typeface="Arial"/>
                          <a:cs typeface="Arial"/>
                          <a:sym typeface="Arial"/>
                        </a:rPr>
                        <a:t>Partnership with Regional, Continental, and International agencies/bodies such as ICAO, ACI, WHO, IATA, AU, AFCAC and ECOWAS should continue for the development and growth of the Aviation Industry in Nigeria Post COVID-19.</a:t>
                      </a:r>
                      <a:endParaRPr sz="996" b="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b="0">
                          <a:solidFill>
                            <a:schemeClr val="dk1"/>
                          </a:solidFill>
                          <a:latin typeface="Arial"/>
                          <a:ea typeface="Arial"/>
                          <a:cs typeface="Arial"/>
                          <a:sym typeface="Arial"/>
                        </a:rPr>
                        <a:t>Enhance surveillance to ensure strict compliance by operators to the Public Health and safety protocols on COVID-19 </a:t>
                      </a:r>
                      <a:endParaRPr sz="996" b="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b="0">
                          <a:solidFill>
                            <a:schemeClr val="dk1"/>
                          </a:solidFill>
                          <a:latin typeface="Arial"/>
                          <a:ea typeface="Arial"/>
                          <a:cs typeface="Arial"/>
                          <a:sym typeface="Arial"/>
                        </a:rPr>
                        <a:t>The Public Health Emergency Management Teams (PHEMT) of the different Points of Entry (POE) should remain activated for the sustained implementation of COVID-19 Public Health protocols</a:t>
                      </a:r>
                      <a:endParaRPr sz="996" b="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b="0">
                          <a:solidFill>
                            <a:schemeClr val="dk1"/>
                          </a:solidFill>
                          <a:latin typeface="Arial"/>
                          <a:ea typeface="Arial"/>
                          <a:cs typeface="Arial"/>
                          <a:sym typeface="Arial"/>
                        </a:rPr>
                        <a:t>The ICAO Collaborative Arrangement for the Prevention and Management of Public Health Events in Civil Aviation (CAPSCA) framework should remain a useful resource for the collaborative engagement of relevant stakeholders in the Aviation sector to respond to COVID-19 and other emerging communicable diseases</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Shape 5740"/>
        <p:cNvGrpSpPr/>
        <p:nvPr/>
      </p:nvGrpSpPr>
      <p:grpSpPr>
        <a:xfrm>
          <a:off x="0" y="0"/>
          <a:ext cx="0" cy="0"/>
          <a:chOff x="0" y="0"/>
          <a:chExt cx="0" cy="0"/>
        </a:xfrm>
      </p:grpSpPr>
      <p:sp>
        <p:nvSpPr>
          <p:cNvPr id="5741" name="Google Shape;5741;p17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178</a:t>
            </a:fld>
            <a:endParaRPr sz="500" b="0" i="0" u="none" strike="noStrike" cap="none">
              <a:solidFill>
                <a:srgbClr val="161616"/>
              </a:solidFill>
              <a:latin typeface="Arial"/>
              <a:ea typeface="Arial"/>
              <a:cs typeface="Arial"/>
              <a:sym typeface="Arial"/>
            </a:endParaRPr>
          </a:p>
        </p:txBody>
      </p:sp>
      <p:grpSp>
        <p:nvGrpSpPr>
          <p:cNvPr id="5743" name="Google Shape;5743;p175"/>
          <p:cNvGrpSpPr/>
          <p:nvPr/>
        </p:nvGrpSpPr>
        <p:grpSpPr>
          <a:xfrm>
            <a:off x="0" y="0"/>
            <a:ext cx="7589838" cy="1343607"/>
            <a:chOff x="0" y="0"/>
            <a:chExt cx="7589838" cy="1343607"/>
          </a:xfrm>
        </p:grpSpPr>
        <p:pic>
          <p:nvPicPr>
            <p:cNvPr id="5744" name="Google Shape;5744;p17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745" name="Google Shape;5745;p17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746" name="Google Shape;5746;p17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747" name="Google Shape;5747;p17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748" name="Google Shape;5748;p175"/>
          <p:cNvGrpSpPr/>
          <p:nvPr/>
        </p:nvGrpSpPr>
        <p:grpSpPr>
          <a:xfrm>
            <a:off x="1269075" y="3380795"/>
            <a:ext cx="0" cy="0"/>
            <a:chOff x="1269075" y="3380795"/>
            <a:chExt cx="0" cy="0"/>
          </a:xfrm>
        </p:grpSpPr>
        <p:cxnSp>
          <p:nvCxnSpPr>
            <p:cNvPr id="5749" name="Google Shape;5749;p175"/>
            <p:cNvCxnSpPr/>
            <p:nvPr/>
          </p:nvCxnSpPr>
          <p:spPr>
            <a:xfrm>
              <a:off x="1269075" y="3380795"/>
              <a:ext cx="0" cy="0"/>
            </a:xfrm>
            <a:prstGeom prst="straightConnector1">
              <a:avLst/>
            </a:prstGeom>
            <a:noFill/>
            <a:ln>
              <a:noFill/>
            </a:ln>
          </p:spPr>
        </p:cxnSp>
        <p:cxnSp>
          <p:nvCxnSpPr>
            <p:cNvPr id="5750" name="Google Shape;5750;p175"/>
            <p:cNvCxnSpPr/>
            <p:nvPr/>
          </p:nvCxnSpPr>
          <p:spPr>
            <a:xfrm>
              <a:off x="1269075" y="3380795"/>
              <a:ext cx="0" cy="0"/>
            </a:xfrm>
            <a:prstGeom prst="straightConnector1">
              <a:avLst/>
            </a:prstGeom>
            <a:noFill/>
            <a:ln>
              <a:noFill/>
            </a:ln>
          </p:spPr>
        </p:cxnSp>
      </p:grpSp>
      <p:graphicFrame>
        <p:nvGraphicFramePr>
          <p:cNvPr id="5752" name="Google Shape;5752;p175"/>
          <p:cNvGraphicFramePr/>
          <p:nvPr>
            <p:extLst>
              <p:ext uri="{D42A27DB-BD31-4B8C-83A1-F6EECF244321}">
                <p14:modId xmlns:p14="http://schemas.microsoft.com/office/powerpoint/2010/main" val="1472165159"/>
              </p:ext>
            </p:extLst>
          </p:nvPr>
        </p:nvGraphicFramePr>
        <p:xfrm>
          <a:off x="312508" y="1462823"/>
          <a:ext cx="7001606" cy="8630931"/>
        </p:xfrm>
        <a:graphic>
          <a:graphicData uri="http://schemas.openxmlformats.org/drawingml/2006/table">
            <a:tbl>
              <a:tblPr>
                <a:noFill/>
                <a:tableStyleId>{B3EC8D35-0D6E-4B20-94FA-5F872F7BABA5}</a:tableStyleId>
              </a:tblPr>
              <a:tblGrid>
                <a:gridCol w="7001606">
                  <a:extLst>
                    <a:ext uri="{9D8B030D-6E8A-4147-A177-3AD203B41FA5}">
                      <a16:colId xmlns:a16="http://schemas.microsoft.com/office/drawing/2014/main" val="20000"/>
                    </a:ext>
                  </a:extLst>
                </a:gridCol>
              </a:tblGrid>
              <a:tr h="29955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NIGERIA CENTRE FOR DISEASE CONTROL</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9419">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Brief Summary of MDA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892647">
                <a:tc>
                  <a:txBody>
                    <a:bodyPr/>
                    <a:lstStyle/>
                    <a:p>
                      <a:pPr marL="0" marR="0" lvl="0" indent="0" algn="l" rtl="0">
                        <a:spcBef>
                          <a:spcPts val="0"/>
                        </a:spcBef>
                        <a:spcAft>
                          <a:spcPts val="0"/>
                        </a:spcAft>
                        <a:buNone/>
                      </a:pPr>
                      <a:r>
                        <a:rPr lang="en-US" sz="996" dirty="0">
                          <a:solidFill>
                            <a:schemeClr val="dk1"/>
                          </a:solidFill>
                          <a:latin typeface="Arial"/>
                          <a:ea typeface="Arial"/>
                          <a:cs typeface="Arial"/>
                          <a:sym typeface="Arial"/>
                        </a:rPr>
                        <a:t>The Nigeria Centre for Disease Control is the country’s national public health institute with the mandate to lead the preparedness, detection and response to infectious disease outbreaks and public emergencies</a:t>
                      </a:r>
                      <a:endParaRPr dirty="0"/>
                    </a:p>
                    <a:p>
                      <a:pPr marL="0" marR="0" lvl="0" indent="0" algn="l" rtl="0">
                        <a:spcBef>
                          <a:spcPts val="0"/>
                        </a:spcBef>
                        <a:spcAft>
                          <a:spcPts val="0"/>
                        </a:spcAft>
                        <a:buNone/>
                      </a:pPr>
                      <a:endParaRPr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The NCDC ‘s main objective was to protect the health of Nigerians through evidence-based prevention, integrated disease surveillance and response activities, using a one health approach, guided by research and led by a skilled workforce. The NCDC leads the Infection Prevention and Control, Surveillance and Laboratory Pillars set up by the PTF</a:t>
                      </a: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9419">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Approach to Response: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2073256">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Early detection and confirmation of cases. This included screening at Points of Entry (POE) prior to the confirmation of the first case and afterwards, building laboratory capacity in all states starting from states with POE (airports) and training and re-training of human resources. </a:t>
                      </a: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 and maintain capacity to effectively manage cases. This involved equipping treatment </a:t>
                      </a:r>
                      <a:r>
                        <a:rPr lang="en-US" sz="996" dirty="0" err="1">
                          <a:solidFill>
                            <a:schemeClr val="dk1"/>
                          </a:solidFill>
                          <a:latin typeface="Arial"/>
                          <a:ea typeface="Arial"/>
                          <a:cs typeface="Arial"/>
                          <a:sym typeface="Arial"/>
                        </a:rPr>
                        <a:t>centres</a:t>
                      </a:r>
                      <a:r>
                        <a:rPr lang="en-US" sz="996" dirty="0">
                          <a:solidFill>
                            <a:schemeClr val="dk1"/>
                          </a:solidFill>
                          <a:latin typeface="Arial"/>
                          <a:ea typeface="Arial"/>
                          <a:cs typeface="Arial"/>
                          <a:sym typeface="Arial"/>
                        </a:rPr>
                        <a:t> in priority states and developing sufficient and trained human resource with sufficient medical countermeasures. </a:t>
                      </a: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Coordination and communication with Nigerians. This included the establishment of a national multisectoral Emergency Operations Centre (EOC) in NCDC within hours of confirmation of the first case, transition to 24-hours connect center for the public, dissemination of guidelines standard operating procedures (SOP), and regular communication with the public.</a:t>
                      </a: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Prior to the COVID-19 pandemic, NCDC had supported states in establishing 22 Public Health Emergency Operation Centers (PHEOCs) and had deployed Surveillance Outbreak Response Management Analysis System (SORMAS) tool to 18 states.</a:t>
                      </a: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9419">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4817988">
                <a:tc>
                  <a:txBody>
                    <a:bodyPr/>
                    <a:lstStyle/>
                    <a:p>
                      <a:pPr marL="0" marR="0" lvl="0" indent="0" algn="l" rtl="0">
                        <a:lnSpc>
                          <a:spcPct val="117000"/>
                        </a:lnSpc>
                        <a:spcBef>
                          <a:spcPts val="0"/>
                        </a:spcBef>
                        <a:spcAft>
                          <a:spcPts val="0"/>
                        </a:spcAft>
                        <a:buClr>
                          <a:schemeClr val="dk1"/>
                        </a:buClr>
                        <a:buSzPts val="996"/>
                        <a:buFont typeface="Arial"/>
                        <a:buNone/>
                      </a:pPr>
                      <a:r>
                        <a:rPr lang="en-US" sz="996" b="1" dirty="0">
                          <a:solidFill>
                            <a:schemeClr val="dk1"/>
                          </a:solidFill>
                          <a:latin typeface="Arial"/>
                          <a:ea typeface="Arial"/>
                          <a:cs typeface="Arial"/>
                          <a:sym typeface="Arial"/>
                        </a:rPr>
                        <a:t>Infection Prevention and Control Pillar</a:t>
                      </a:r>
                      <a:endParaRPr sz="1000" b="1" dirty="0">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Education and Training: Capacity building: Cumulatively, about 34,500 persons trained on IPC (virtual and onsite), 6353 enrolled in NCDC online IPC course with 4191 (66%) completed </a:t>
                      </a: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IPC Program and Multimodal Strategy: Hand hygiene improvement program in place and being implemented across Thirty-three health facilities in The Orange Network- The Orange Network (TON)- 33 health facilities in a network being engaged with a view of becoming a model for multimodal strategy on IPC program implementation (support by ICAN, UNILAG CMUL, CDC) </a:t>
                      </a: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IPC Guidelines: Reviewed, developed and disseminated guidelines and safety protocols on IPC for COVID-19 diagnosis and management at health facilities</a:t>
                      </a:r>
                    </a:p>
                    <a:p>
                      <a:pPr marL="0" marR="0" lvl="0" indent="0" algn="l" rtl="0">
                        <a:spcBef>
                          <a:spcPts val="0"/>
                        </a:spcBef>
                        <a:spcAft>
                          <a:spcPts val="0"/>
                        </a:spcAft>
                        <a:buNone/>
                      </a:pPr>
                      <a:endParaRPr sz="996" b="1" dirty="0"/>
                    </a:p>
                    <a:p>
                      <a:pPr marL="0" marR="0" lvl="0" indent="0" algn="l" rtl="0">
                        <a:lnSpc>
                          <a:spcPct val="100000"/>
                        </a:lnSpc>
                        <a:spcBef>
                          <a:spcPts val="0"/>
                        </a:spcBef>
                        <a:spcAft>
                          <a:spcPts val="0"/>
                        </a:spcAft>
                        <a:buClr>
                          <a:schemeClr val="dk1"/>
                        </a:buClr>
                        <a:buSzPts val="996"/>
                        <a:buFont typeface="Arial"/>
                        <a:buNone/>
                      </a:pPr>
                      <a:r>
                        <a:rPr lang="en-US" sz="996" b="1" dirty="0">
                          <a:solidFill>
                            <a:schemeClr val="dk1"/>
                          </a:solidFill>
                          <a:latin typeface="Arial"/>
                          <a:ea typeface="Arial"/>
                          <a:cs typeface="Arial"/>
                          <a:sym typeface="Arial"/>
                        </a:rPr>
                        <a:t>Surveillance Pillar</a:t>
                      </a:r>
                      <a:endParaRPr sz="996"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Implemented active case finding and contact tracing including HR support for response surge teams for case finding (180 across 6 states)</a:t>
                      </a: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Supported scale up of SORMAS to 4 new states with all states and the FCT having the SORMAS tool</a:t>
                      </a: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Supported set up 30 community sample collection sites and mobile sites in Kano, Lagos &amp; FCT</a:t>
                      </a: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guidelines and SOPs which include contact tracing guidelines, COVID-19 surveillance guidelines, case definitions (standard and community case definitions), strategy document to improve surveillance and case finding</a:t>
                      </a: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Conducted active case finding through house-to-house case search and engagement of HCWs underway in 20 hotspot LGAs</a:t>
                      </a:r>
                      <a:endParaRPr lang="en-US" sz="996" dirty="0">
                        <a:solidFill>
                          <a:schemeClr val="dk1"/>
                        </a:solidFill>
                        <a:latin typeface="Arial"/>
                        <a:cs typeface="Arial"/>
                        <a:sym typeface="Arial"/>
                      </a:endParaRPr>
                    </a:p>
                    <a:p>
                      <a:pPr marL="0" marR="0" lvl="0" indent="0" algn="l" rtl="0">
                        <a:lnSpc>
                          <a:spcPct val="100000"/>
                        </a:lnSpc>
                        <a:spcBef>
                          <a:spcPts val="600"/>
                        </a:spcBef>
                        <a:spcAft>
                          <a:spcPts val="0"/>
                        </a:spcAft>
                        <a:buClr>
                          <a:schemeClr val="dk1"/>
                        </a:buClr>
                        <a:buSzPts val="996"/>
                        <a:buFont typeface="Noto Sans Symbols"/>
                        <a:buNone/>
                      </a:pPr>
                      <a:r>
                        <a:rPr lang="en-US" sz="996" b="1" dirty="0"/>
                        <a:t>Laboratory Pillar </a:t>
                      </a:r>
                    </a:p>
                    <a:p>
                      <a:pPr marL="171450" marR="0" lvl="0" indent="-171450" algn="l" rtl="0">
                        <a:lnSpc>
                          <a:spcPct val="100000"/>
                        </a:lnSpc>
                        <a:spcBef>
                          <a:spcPts val="600"/>
                        </a:spcBef>
                        <a:spcAft>
                          <a:spcPts val="0"/>
                        </a:spcAft>
                        <a:buClr>
                          <a:schemeClr val="dk1"/>
                        </a:buClr>
                        <a:buSzPts val="996"/>
                        <a:buFont typeface="Arial" panose="020B0604020202020204" pitchFamily="34" charset="0"/>
                        <a:buChar char="•"/>
                      </a:pPr>
                      <a:r>
                        <a:rPr lang="en-US" sz="996" b="0" dirty="0"/>
                        <a:t>Activated COVID-19 testing in all states and the FCT in public and private laboratories</a:t>
                      </a:r>
                    </a:p>
                    <a:p>
                      <a:pPr marL="171450" marR="0" lvl="0" indent="-171450" algn="l" rtl="0">
                        <a:lnSpc>
                          <a:spcPct val="100000"/>
                        </a:lnSpc>
                        <a:spcBef>
                          <a:spcPts val="600"/>
                        </a:spcBef>
                        <a:spcAft>
                          <a:spcPts val="0"/>
                        </a:spcAft>
                        <a:buClr>
                          <a:schemeClr val="dk1"/>
                        </a:buClr>
                        <a:buSzPts val="996"/>
                        <a:buFont typeface="Arial" panose="020B0604020202020204" pitchFamily="34" charset="0"/>
                        <a:buChar char="•"/>
                      </a:pPr>
                      <a:r>
                        <a:rPr lang="en-US" sz="996" b="0" dirty="0"/>
                        <a:t>Provided training and technical support to 36 states + FCT on specimen collection, packaging and transportation</a:t>
                      </a:r>
                    </a:p>
                    <a:p>
                      <a:pPr marL="171450" marR="0" lvl="0" indent="-171450" algn="l" rtl="0">
                        <a:lnSpc>
                          <a:spcPct val="100000"/>
                        </a:lnSpc>
                        <a:spcBef>
                          <a:spcPts val="600"/>
                        </a:spcBef>
                        <a:spcAft>
                          <a:spcPts val="0"/>
                        </a:spcAft>
                        <a:buClr>
                          <a:schemeClr val="dk1"/>
                        </a:buClr>
                        <a:buSzPts val="996"/>
                        <a:buFont typeface="Arial" panose="020B0604020202020204" pitchFamily="34" charset="0"/>
                        <a:buChar char="•"/>
                      </a:pPr>
                      <a:r>
                        <a:rPr lang="en-US" sz="996" b="0" dirty="0"/>
                        <a:t>Improved sample turnaround time within the COVID-19 laboratory network</a:t>
                      </a:r>
                    </a:p>
                    <a:p>
                      <a:pPr marL="171450" marR="0" lvl="0" indent="-171450" algn="l" rtl="0">
                        <a:lnSpc>
                          <a:spcPct val="100000"/>
                        </a:lnSpc>
                        <a:spcBef>
                          <a:spcPts val="600"/>
                        </a:spcBef>
                        <a:spcAft>
                          <a:spcPts val="0"/>
                        </a:spcAft>
                        <a:buClr>
                          <a:schemeClr val="dk1"/>
                        </a:buClr>
                        <a:buSzPts val="996"/>
                        <a:buFont typeface="Arial" panose="020B0604020202020204" pitchFamily="34" charset="0"/>
                        <a:buChar char="•"/>
                      </a:pPr>
                      <a:r>
                        <a:rPr lang="en-US" sz="996" b="0" dirty="0"/>
                        <a:t>-Developed a standardized national laboratory database and deployed to all testing facilities</a:t>
                      </a: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Shape 5757"/>
        <p:cNvGrpSpPr/>
        <p:nvPr/>
      </p:nvGrpSpPr>
      <p:grpSpPr>
        <a:xfrm>
          <a:off x="0" y="0"/>
          <a:ext cx="0" cy="0"/>
          <a:chOff x="0" y="0"/>
          <a:chExt cx="0" cy="0"/>
        </a:xfrm>
      </p:grpSpPr>
      <p:sp>
        <p:nvSpPr>
          <p:cNvPr id="5758" name="Google Shape;5758;p17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179</a:t>
            </a:fld>
            <a:endParaRPr sz="500" b="0" i="0" u="none" strike="noStrike" cap="none">
              <a:solidFill>
                <a:srgbClr val="161616"/>
              </a:solidFill>
              <a:latin typeface="Arial"/>
              <a:ea typeface="Arial"/>
              <a:cs typeface="Arial"/>
              <a:sym typeface="Arial"/>
            </a:endParaRPr>
          </a:p>
        </p:txBody>
      </p:sp>
      <p:sp>
        <p:nvSpPr>
          <p:cNvPr id="5759" name="Google Shape;5759;p17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760" name="Google Shape;5760;p176"/>
          <p:cNvGrpSpPr/>
          <p:nvPr/>
        </p:nvGrpSpPr>
        <p:grpSpPr>
          <a:xfrm>
            <a:off x="0" y="0"/>
            <a:ext cx="7589838" cy="1343607"/>
            <a:chOff x="0" y="0"/>
            <a:chExt cx="7589838" cy="1343607"/>
          </a:xfrm>
        </p:grpSpPr>
        <p:pic>
          <p:nvPicPr>
            <p:cNvPr id="5761" name="Google Shape;5761;p17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762" name="Google Shape;5762;p17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763" name="Google Shape;5763;p17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764" name="Google Shape;5764;p17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765" name="Google Shape;5765;p176"/>
          <p:cNvGrpSpPr/>
          <p:nvPr/>
        </p:nvGrpSpPr>
        <p:grpSpPr>
          <a:xfrm>
            <a:off x="1269075" y="3380795"/>
            <a:ext cx="0" cy="0"/>
            <a:chOff x="1269075" y="3380795"/>
            <a:chExt cx="0" cy="0"/>
          </a:xfrm>
        </p:grpSpPr>
        <p:cxnSp>
          <p:nvCxnSpPr>
            <p:cNvPr id="5766" name="Google Shape;5766;p176"/>
            <p:cNvCxnSpPr/>
            <p:nvPr/>
          </p:nvCxnSpPr>
          <p:spPr>
            <a:xfrm>
              <a:off x="1269075" y="3380795"/>
              <a:ext cx="0" cy="0"/>
            </a:xfrm>
            <a:prstGeom prst="straightConnector1">
              <a:avLst/>
            </a:prstGeom>
            <a:noFill/>
            <a:ln>
              <a:noFill/>
            </a:ln>
          </p:spPr>
        </p:cxnSp>
        <p:cxnSp>
          <p:nvCxnSpPr>
            <p:cNvPr id="5767" name="Google Shape;5767;p176"/>
            <p:cNvCxnSpPr/>
            <p:nvPr/>
          </p:nvCxnSpPr>
          <p:spPr>
            <a:xfrm>
              <a:off x="1269075" y="3380795"/>
              <a:ext cx="0" cy="0"/>
            </a:xfrm>
            <a:prstGeom prst="straightConnector1">
              <a:avLst/>
            </a:prstGeom>
            <a:noFill/>
            <a:ln>
              <a:noFill/>
            </a:ln>
          </p:spPr>
        </p:cxnSp>
      </p:grpSp>
      <p:sp>
        <p:nvSpPr>
          <p:cNvPr id="5768" name="Google Shape;5768;p17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769" name="Google Shape;5769;p176"/>
          <p:cNvGraphicFramePr/>
          <p:nvPr>
            <p:extLst>
              <p:ext uri="{D42A27DB-BD31-4B8C-83A1-F6EECF244321}">
                <p14:modId xmlns:p14="http://schemas.microsoft.com/office/powerpoint/2010/main" val="1834394689"/>
              </p:ext>
            </p:extLst>
          </p:nvPr>
        </p:nvGraphicFramePr>
        <p:xfrm>
          <a:off x="312508" y="1462823"/>
          <a:ext cx="6859225" cy="6464639"/>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115275">
                <a:tc>
                  <a:txBody>
                    <a:bodyPr/>
                    <a:lstStyle/>
                    <a:p>
                      <a:pPr marL="0" marR="0" lvl="0" indent="0" algn="l" rtl="0">
                        <a:lnSpc>
                          <a:spcPct val="117000"/>
                        </a:lnSpc>
                        <a:spcBef>
                          <a:spcPts val="0"/>
                        </a:spcBef>
                        <a:spcAft>
                          <a:spcPts val="0"/>
                        </a:spcAft>
                        <a:buClr>
                          <a:schemeClr val="dk1"/>
                        </a:buClr>
                        <a:buSzPts val="996"/>
                        <a:buFont typeface="Arial"/>
                        <a:buNone/>
                      </a:pPr>
                      <a:r>
                        <a:rPr lang="en-US" sz="996" b="1" dirty="0">
                          <a:solidFill>
                            <a:schemeClr val="dk1"/>
                          </a:solidFill>
                          <a:latin typeface="Arial"/>
                          <a:ea typeface="Arial"/>
                          <a:cs typeface="Arial"/>
                          <a:sym typeface="Arial"/>
                        </a:rPr>
                        <a:t>Logistics and supplies</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Distributed COVID-19 IPC materials and identified critical response materials in all testing laboratories and treatment centers</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1000" dirty="0"/>
                        <a:t>Expanded warehouse capacity at the national level by hiring private warehouses and support from FMOH premier warehouse.</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1000" dirty="0"/>
                        <a:t>Hired of surge staff to support warehouse operation to boost human resource capacity</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1000" dirty="0"/>
                        <a:t>Received, verified and stored of donated and procured </a:t>
                      </a:r>
                      <a:r>
                        <a:rPr lang="en-US" sz="1000"/>
                        <a:t>COVID-19 items</a:t>
                      </a:r>
                    </a:p>
                    <a:p>
                      <a:pPr marL="0" marR="0" lvl="0" indent="0" algn="l" rtl="0">
                        <a:lnSpc>
                          <a:spcPct val="117000"/>
                        </a:lnSpc>
                        <a:spcBef>
                          <a:spcPts val="0"/>
                        </a:spcBef>
                        <a:spcAft>
                          <a:spcPts val="0"/>
                        </a:spcAft>
                        <a:buClr>
                          <a:schemeClr val="dk1"/>
                        </a:buClr>
                        <a:buSzPts val="996"/>
                        <a:buFont typeface="Arial" panose="020B0604020202020204" pitchFamily="34" charset="0"/>
                        <a:buNone/>
                      </a:pPr>
                      <a:endParaRPr lang="en-US" sz="1000" dirty="0"/>
                    </a:p>
                    <a:p>
                      <a:pPr marL="0" marR="0" lvl="0" indent="0" algn="l" rtl="0">
                        <a:lnSpc>
                          <a:spcPct val="117000"/>
                        </a:lnSpc>
                        <a:spcBef>
                          <a:spcPts val="0"/>
                        </a:spcBef>
                        <a:spcAft>
                          <a:spcPts val="0"/>
                        </a:spcAft>
                        <a:buClr>
                          <a:schemeClr val="dk1"/>
                        </a:buClr>
                        <a:buSzPts val="996"/>
                        <a:buFont typeface="Arial" panose="020B0604020202020204" pitchFamily="34" charset="0"/>
                        <a:buNone/>
                      </a:pPr>
                      <a:r>
                        <a:rPr lang="en-US" sz="1000" b="1"/>
                        <a:t>Coordination</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1000" b="0"/>
                        <a:t>Deployment of 301 rapid responders within  43 teams to the states. </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1000" b="0"/>
                        <a:t>Deployment of Technical assistants to states to support implementation of the NCDC/REDISSE World Bank fund of N100million to each of 35 states</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endParaRPr lang="en-US" sz="1000" b="0"/>
                    </a:p>
                    <a:p>
                      <a:pPr marL="0" marR="0" lvl="0" indent="0" algn="l" rtl="0">
                        <a:lnSpc>
                          <a:spcPct val="117000"/>
                        </a:lnSpc>
                        <a:spcBef>
                          <a:spcPts val="0"/>
                        </a:spcBef>
                        <a:spcAft>
                          <a:spcPts val="0"/>
                        </a:spcAft>
                        <a:buClr>
                          <a:schemeClr val="dk1"/>
                        </a:buClr>
                        <a:buSzPts val="996"/>
                        <a:buFont typeface="Arial" panose="020B0604020202020204" pitchFamily="34" charset="0"/>
                        <a:buNone/>
                      </a:pPr>
                      <a:r>
                        <a:rPr lang="en-US" sz="1000" b="1"/>
                        <a:t>Point of Entry</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1000" b="0"/>
                        <a:t>Enhance Entry and Exit screening to mitigate the spread of COVID-19</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1000" b="0"/>
                        <a:t>Developed Nigeria International travelers’ portal for travelers to fill the health declaration form. </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1000" b="0"/>
                        <a:t>Ensure that every inbound passenger visits the NITP to fill the self-health reporting form online, uploads a PCR negative result and pay for a post arrival test to be conducted after a 7days self-quarantine, data is warehoused on the Saferports portal </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1000" b="0"/>
                        <a:t>-Saferports is linked to the NITP from where SORMAS extracts data</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1000" b="0"/>
                        <a:t>-Digitised collected data and transmitted to key stakeholders in the NHSS (NCDC, SMOH, etc.)</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1000" b="0"/>
                        <a:t>-Designated Data Management Teams at NAIA and MMIA to oversee above process.</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endParaRPr lang="en-US" sz="1000" b="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2542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dirty="0">
                          <a:solidFill>
                            <a:schemeClr val="lt1"/>
                          </a:solidFill>
                          <a:latin typeface="Arial"/>
                          <a:ea typeface="Arial"/>
                          <a:cs typeface="Arial"/>
                          <a:sym typeface="Arial"/>
                        </a:rPr>
                        <a:t>Key Challenges Identified Since Inception</a:t>
                      </a:r>
                      <a:endParaRPr dirty="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1"/>
                  </a:ext>
                </a:extLst>
              </a:tr>
              <a:tr h="1422400">
                <a:tc>
                  <a:txBody>
                    <a:bodyPr/>
                    <a:lstStyle/>
                    <a:p>
                      <a:pPr marL="0" marR="0" lvl="0" indent="0" algn="l" rtl="0">
                        <a:lnSpc>
                          <a:spcPct val="100000"/>
                        </a:lnSpc>
                        <a:spcBef>
                          <a:spcPts val="60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1. Inadequate human resources for a prolonged outbreak slowing down progress in other health security related activities </a:t>
                      </a:r>
                    </a:p>
                    <a:p>
                      <a:pPr marL="0" marR="0" lvl="0" indent="0" algn="l" rtl="0">
                        <a:lnSpc>
                          <a:spcPct val="100000"/>
                        </a:lnSpc>
                        <a:spcBef>
                          <a:spcPts val="60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2. Inadequate sustainable capacity for health security at sub-national levels</a:t>
                      </a:r>
                    </a:p>
                    <a:p>
                      <a:pPr marL="0" marR="0" lvl="0" indent="0" algn="l" rtl="0">
                        <a:lnSpc>
                          <a:spcPct val="100000"/>
                        </a:lnSpc>
                        <a:spcBef>
                          <a:spcPts val="60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3. Delays in deploying surveillance tools for effective data management</a:t>
                      </a:r>
                    </a:p>
                    <a:p>
                      <a:pPr marL="0" marR="0" lvl="0" indent="0" algn="l" rtl="0">
                        <a:lnSpc>
                          <a:spcPct val="100000"/>
                        </a:lnSpc>
                        <a:spcBef>
                          <a:spcPts val="60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4. Increase in spread of misinformation among the public </a:t>
                      </a:r>
                    </a:p>
                    <a:p>
                      <a:pPr marL="0" marR="0" lvl="0" indent="0" algn="l" rtl="0">
                        <a:lnSpc>
                          <a:spcPct val="100000"/>
                        </a:lnSpc>
                        <a:spcBef>
                          <a:spcPts val="60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5. Some of NCDC’s traditional technical partners in outbreak response devoted more of their time to response activities at the PTF, than to supporting operational activities involving the public health response. </a:t>
                      </a:r>
                    </a:p>
                    <a:p>
                      <a:pPr marL="0" marR="0" lvl="0" indent="0" algn="l" rtl="0">
                        <a:lnSpc>
                          <a:spcPct val="100000"/>
                        </a:lnSpc>
                        <a:spcBef>
                          <a:spcPts val="60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6. Partner’s donation fatigue towards COVID-19 response</a:t>
                      </a:r>
                    </a:p>
                    <a:p>
                      <a:pPr marL="0" marR="0" lvl="0" indent="0" algn="l" rtl="0">
                        <a:lnSpc>
                          <a:spcPct val="100000"/>
                        </a:lnSpc>
                        <a:spcBef>
                          <a:spcPts val="60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7. Difficulty getting funding support for research and COVID-19 research agenda</a:t>
                      </a:r>
                    </a:p>
                    <a:p>
                      <a:pPr marL="0" marR="0" lvl="0" indent="0" algn="l" rtl="0">
                        <a:lnSpc>
                          <a:spcPct val="100000"/>
                        </a:lnSpc>
                        <a:spcBef>
                          <a:spcPts val="60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8. Inadequate case management data for decision making</a:t>
                      </a:r>
                    </a:p>
                    <a:p>
                      <a:pPr marL="0" marR="0" lvl="0" indent="0" algn="l" rtl="0">
                        <a:lnSpc>
                          <a:spcPct val="100000"/>
                        </a:lnSpc>
                        <a:spcBef>
                          <a:spcPts val="600"/>
                        </a:spcBef>
                        <a:spcAft>
                          <a:spcPts val="0"/>
                        </a:spcAft>
                        <a:buClr>
                          <a:schemeClr val="dk1"/>
                        </a:buClr>
                        <a:buSzPts val="996"/>
                        <a:buFont typeface="Noto Sans Symbols"/>
                        <a:buNone/>
                      </a:pPr>
                      <a:endParaRPr sz="996"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Shape 5366"/>
        <p:cNvGrpSpPr/>
        <p:nvPr/>
      </p:nvGrpSpPr>
      <p:grpSpPr>
        <a:xfrm>
          <a:off x="0" y="0"/>
          <a:ext cx="0" cy="0"/>
          <a:chOff x="0" y="0"/>
          <a:chExt cx="0" cy="0"/>
        </a:xfrm>
      </p:grpSpPr>
      <p:sp>
        <p:nvSpPr>
          <p:cNvPr id="5367" name="Google Shape;5367;p15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180</a:t>
            </a:fld>
            <a:endParaRPr sz="500" b="0" i="0" u="none" strike="noStrike" cap="none">
              <a:solidFill>
                <a:srgbClr val="161616"/>
              </a:solidFill>
              <a:latin typeface="Arial"/>
              <a:ea typeface="Arial"/>
              <a:cs typeface="Arial"/>
              <a:sym typeface="Arial"/>
            </a:endParaRPr>
          </a:p>
        </p:txBody>
      </p:sp>
      <p:sp>
        <p:nvSpPr>
          <p:cNvPr id="5368" name="Google Shape;5368;p15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369" name="Google Shape;5369;p153"/>
          <p:cNvGrpSpPr/>
          <p:nvPr/>
        </p:nvGrpSpPr>
        <p:grpSpPr>
          <a:xfrm>
            <a:off x="0" y="0"/>
            <a:ext cx="7589838" cy="1343607"/>
            <a:chOff x="0" y="0"/>
            <a:chExt cx="7589838" cy="1343607"/>
          </a:xfrm>
        </p:grpSpPr>
        <p:pic>
          <p:nvPicPr>
            <p:cNvPr id="5370" name="Google Shape;5370;p15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371" name="Google Shape;5371;p15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372" name="Google Shape;5372;p15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373" name="Google Shape;5373;p15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374" name="Google Shape;5374;p153"/>
          <p:cNvGrpSpPr/>
          <p:nvPr/>
        </p:nvGrpSpPr>
        <p:grpSpPr>
          <a:xfrm>
            <a:off x="1269075" y="3380795"/>
            <a:ext cx="0" cy="0"/>
            <a:chOff x="1269075" y="3380795"/>
            <a:chExt cx="0" cy="0"/>
          </a:xfrm>
        </p:grpSpPr>
        <p:cxnSp>
          <p:nvCxnSpPr>
            <p:cNvPr id="5375" name="Google Shape;5375;p153"/>
            <p:cNvCxnSpPr/>
            <p:nvPr/>
          </p:nvCxnSpPr>
          <p:spPr>
            <a:xfrm>
              <a:off x="1269075" y="3380795"/>
              <a:ext cx="0" cy="0"/>
            </a:xfrm>
            <a:prstGeom prst="straightConnector1">
              <a:avLst/>
            </a:prstGeom>
            <a:noFill/>
            <a:ln>
              <a:noFill/>
            </a:ln>
          </p:spPr>
        </p:cxnSp>
        <p:cxnSp>
          <p:nvCxnSpPr>
            <p:cNvPr id="5376" name="Google Shape;5376;p153"/>
            <p:cNvCxnSpPr/>
            <p:nvPr/>
          </p:nvCxnSpPr>
          <p:spPr>
            <a:xfrm>
              <a:off x="1269075" y="3380795"/>
              <a:ext cx="0" cy="0"/>
            </a:xfrm>
            <a:prstGeom prst="straightConnector1">
              <a:avLst/>
            </a:prstGeom>
            <a:noFill/>
            <a:ln>
              <a:noFill/>
            </a:ln>
          </p:spPr>
        </p:cxnSp>
      </p:grpSp>
      <p:sp>
        <p:nvSpPr>
          <p:cNvPr id="5377" name="Google Shape;5377;p15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378" name="Google Shape;5378;p153"/>
          <p:cNvGraphicFramePr/>
          <p:nvPr>
            <p:extLst>
              <p:ext uri="{D42A27DB-BD31-4B8C-83A1-F6EECF244321}">
                <p14:modId xmlns:p14="http://schemas.microsoft.com/office/powerpoint/2010/main" val="3963854600"/>
              </p:ext>
            </p:extLst>
          </p:nvPr>
        </p:nvGraphicFramePr>
        <p:xfrm>
          <a:off x="312508" y="1462823"/>
          <a:ext cx="6954845" cy="7613857"/>
        </p:xfrm>
        <a:graphic>
          <a:graphicData uri="http://schemas.openxmlformats.org/drawingml/2006/table">
            <a:tbl>
              <a:tblPr>
                <a:noFill/>
                <a:tableStyleId>{B3EC8D35-0D6E-4B20-94FA-5F872F7BABA5}</a:tableStyleId>
              </a:tblPr>
              <a:tblGrid>
                <a:gridCol w="695484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NIGERIA CUSTOMS SERVICE (NCS)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Brief Summary of MDA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0" marR="0" lvl="0" indent="0" algn="l" rtl="0">
                        <a:lnSpc>
                          <a:spcPct val="117000"/>
                        </a:lnSpc>
                        <a:spcBef>
                          <a:spcPts val="0"/>
                        </a:spcBef>
                        <a:spcAft>
                          <a:spcPts val="0"/>
                        </a:spcAft>
                        <a:buNone/>
                      </a:pPr>
                      <a:r>
                        <a:rPr lang="en-US" sz="996" dirty="0">
                          <a:solidFill>
                            <a:schemeClr val="dk1"/>
                          </a:solidFill>
                          <a:latin typeface="Arial"/>
                          <a:ea typeface="Arial"/>
                          <a:cs typeface="Arial"/>
                          <a:sym typeface="Arial"/>
                        </a:rPr>
                        <a:t>The Nigeria Customs Service supported the PTF by ensuring only approved medicines and equipment as defined by World Customs Organization and World Health Organization were imported, expediting clearance of approved medicines and equipment, ensuring zero duty on items and ensuring counterfeits were identified promptly.</a:t>
                      </a: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Approach to Response: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691575">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 line with the Federal Government Fiscal Policy aimed at facilitating the importation of essential medical supplies to combat COVID-19 pandemic in Nigeria the NCS exempted health and safety items from import duty payment and Value Added Tax for a six-month period.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Service ensured prompt clearance of health and medical supplies related to COVID-19 response in line with standard operating procedures as recommended by WHO and World Customs Organisation for clearing humanitarian and relief materials</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Service conducted nationwide sensitisation campaigns and awareness on COVID-19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Service purchased and distributed Personal Protective Equipment (PPE) to officers and men in service</a:t>
                      </a:r>
                      <a:endParaRPr sz="100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1843975">
                <a:tc>
                  <a:txBody>
                    <a:bodyPr/>
                    <a:lstStyle/>
                    <a:p>
                      <a:pPr marL="0" marR="0" lvl="0" indent="0" algn="l" rtl="0">
                        <a:lnSpc>
                          <a:spcPct val="117000"/>
                        </a:lnSpc>
                        <a:spcBef>
                          <a:spcPts val="0"/>
                        </a:spcBef>
                        <a:spcAft>
                          <a:spcPts val="0"/>
                        </a:spcAft>
                        <a:buNone/>
                      </a:pPr>
                      <a:r>
                        <a:rPr lang="en-US" sz="1000" dirty="0">
                          <a:latin typeface="Arial"/>
                          <a:ea typeface="Arial"/>
                          <a:cs typeface="Arial"/>
                          <a:sym typeface="Arial"/>
                        </a:rPr>
                        <a:t>The achievements were</a:t>
                      </a:r>
                      <a:endParaRPr sz="1000" dirty="0">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Facilitated expedited clearance of health and medical supplies; medicines and equipment related to COVID-19 response and implemented zero duty policy on those items </a:t>
                      </a:r>
                      <a:endParaRPr sz="996" b="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Collaborated with the Federal Ministry of Finance to obtain a Presidential waiver for the clearance of COVID-19 related imports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Examined all equipment with NAFDAC to ensure conformity with WCO/WHO checklist</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Identified and seized 3,900 expired PPE disposable clothing, 41,980 masks and hand gloves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Seized about 3 million tablets of tramadol 225 mg and over 40 million tablets of counterfeit diclofenac potassium, dexamethasone and codeine syrup alongside NAFDAC</a:t>
                      </a: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03200">
                <a:tc>
                  <a:txBody>
                    <a:bodyPr/>
                    <a:lstStyle/>
                    <a:p>
                      <a:pPr marL="0" marR="0" lvl="0" indent="0" algn="l" rtl="0">
                        <a:lnSpc>
                          <a:spcPct val="100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Key Challenges Identified Since Inception</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7"/>
                  </a:ext>
                </a:extLst>
              </a:tr>
              <a:tr h="3683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Delay in obtaining waiver on ECOWAS Tax </a:t>
                      </a:r>
                      <a:r>
                        <a:rPr lang="en-US" sz="996" dirty="0" err="1">
                          <a:solidFill>
                            <a:schemeClr val="dk1"/>
                          </a:solidFill>
                          <a:latin typeface="Arial"/>
                          <a:ea typeface="Arial"/>
                          <a:cs typeface="Arial"/>
                          <a:sym typeface="Arial"/>
                        </a:rPr>
                        <a:t>Liberalisation</a:t>
                      </a:r>
                      <a:r>
                        <a:rPr lang="en-US" sz="996" dirty="0">
                          <a:solidFill>
                            <a:schemeClr val="dk1"/>
                          </a:solidFill>
                          <a:latin typeface="Arial"/>
                          <a:ea typeface="Arial"/>
                          <a:cs typeface="Arial"/>
                          <a:sym typeface="Arial"/>
                        </a:rPr>
                        <a:t> Scheme (ETLS) and Comprehensive Import Supervision Scheme (CISS) for import duties</a:t>
                      </a: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165100">
                <a:tc>
                  <a:txBody>
                    <a:bodyPr/>
                    <a:lstStyle/>
                    <a:p>
                      <a:pPr marL="0" marR="0" lvl="0" indent="0" algn="l" rtl="0">
                        <a:lnSpc>
                          <a:spcPct val="100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Lessons Learned</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9"/>
                  </a:ext>
                </a:extLst>
              </a:tr>
              <a:tr h="3683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impact of the pandemic on the economy has revealed the need for contingency plans</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health infrastructure in the country is inadequate</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Synergy and preparedness among Government agencies are key for effectively managing emergency response</a:t>
                      </a:r>
                      <a:endParaRPr sz="100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205100">
                <a:tc>
                  <a:txBody>
                    <a:bodyPr/>
                    <a:lstStyle/>
                    <a:p>
                      <a:pPr marL="0" marR="0" lvl="0" indent="0" algn="l" rtl="0">
                        <a:lnSpc>
                          <a:spcPct val="100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Recommendations for Improvement</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11"/>
                  </a:ext>
                </a:extLst>
              </a:tr>
              <a:tr h="3683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NCDC under the supervision of the Federal Ministry of Health and supported by other agencies should coordinate of COVID-19 management and response efforts </a:t>
                      </a:r>
                      <a:endParaRPr sz="100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NCDC should be supported to ensure medical supplies, kits, equipment and other logistics are available</a:t>
                      </a:r>
                      <a:endParaRPr sz="100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Government will need to intensify COVID-19 testing across the country</a:t>
                      </a:r>
                      <a:endParaRPr sz="100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Risk communication, mobilization and engagement of traditional rulers, religious leaders and youth groups across the country should be maintained</a:t>
                      </a: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Shape 5383"/>
        <p:cNvGrpSpPr/>
        <p:nvPr/>
      </p:nvGrpSpPr>
      <p:grpSpPr>
        <a:xfrm>
          <a:off x="0" y="0"/>
          <a:ext cx="0" cy="0"/>
          <a:chOff x="0" y="0"/>
          <a:chExt cx="0" cy="0"/>
        </a:xfrm>
      </p:grpSpPr>
      <p:sp>
        <p:nvSpPr>
          <p:cNvPr id="5384" name="Google Shape;5384;p15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181</a:t>
            </a:fld>
            <a:endParaRPr sz="500" b="0" i="0" u="none" strike="noStrike" cap="none">
              <a:solidFill>
                <a:srgbClr val="161616"/>
              </a:solidFill>
              <a:latin typeface="Arial"/>
              <a:ea typeface="Arial"/>
              <a:cs typeface="Arial"/>
              <a:sym typeface="Arial"/>
            </a:endParaRPr>
          </a:p>
        </p:txBody>
      </p:sp>
      <p:sp>
        <p:nvSpPr>
          <p:cNvPr id="5385" name="Google Shape;5385;p15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386" name="Google Shape;5386;p154"/>
          <p:cNvGrpSpPr/>
          <p:nvPr/>
        </p:nvGrpSpPr>
        <p:grpSpPr>
          <a:xfrm>
            <a:off x="0" y="0"/>
            <a:ext cx="7589838" cy="1343607"/>
            <a:chOff x="0" y="0"/>
            <a:chExt cx="7589838" cy="1343607"/>
          </a:xfrm>
        </p:grpSpPr>
        <p:pic>
          <p:nvPicPr>
            <p:cNvPr id="5387" name="Google Shape;5387;p15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388" name="Google Shape;5388;p15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389" name="Google Shape;5389;p15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390" name="Google Shape;5390;p15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391" name="Google Shape;5391;p154"/>
          <p:cNvGrpSpPr/>
          <p:nvPr/>
        </p:nvGrpSpPr>
        <p:grpSpPr>
          <a:xfrm>
            <a:off x="1269075" y="3380795"/>
            <a:ext cx="0" cy="0"/>
            <a:chOff x="1269075" y="3380795"/>
            <a:chExt cx="0" cy="0"/>
          </a:xfrm>
        </p:grpSpPr>
        <p:cxnSp>
          <p:nvCxnSpPr>
            <p:cNvPr id="5392" name="Google Shape;5392;p154"/>
            <p:cNvCxnSpPr/>
            <p:nvPr/>
          </p:nvCxnSpPr>
          <p:spPr>
            <a:xfrm>
              <a:off x="1269075" y="3380795"/>
              <a:ext cx="0" cy="0"/>
            </a:xfrm>
            <a:prstGeom prst="straightConnector1">
              <a:avLst/>
            </a:prstGeom>
            <a:noFill/>
            <a:ln>
              <a:noFill/>
            </a:ln>
          </p:spPr>
        </p:cxnSp>
        <p:cxnSp>
          <p:nvCxnSpPr>
            <p:cNvPr id="5393" name="Google Shape;5393;p154"/>
            <p:cNvCxnSpPr/>
            <p:nvPr/>
          </p:nvCxnSpPr>
          <p:spPr>
            <a:xfrm>
              <a:off x="1269075" y="3380795"/>
              <a:ext cx="0" cy="0"/>
            </a:xfrm>
            <a:prstGeom prst="straightConnector1">
              <a:avLst/>
            </a:prstGeom>
            <a:noFill/>
            <a:ln>
              <a:noFill/>
            </a:ln>
          </p:spPr>
        </p:cxnSp>
      </p:grpSp>
      <p:sp>
        <p:nvSpPr>
          <p:cNvPr id="5394" name="Google Shape;5394;p15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395" name="Google Shape;5395;p154"/>
          <p:cNvGraphicFramePr/>
          <p:nvPr>
            <p:extLst>
              <p:ext uri="{D42A27DB-BD31-4B8C-83A1-F6EECF244321}">
                <p14:modId xmlns:p14="http://schemas.microsoft.com/office/powerpoint/2010/main" val="1804230112"/>
              </p:ext>
            </p:extLst>
          </p:nvPr>
        </p:nvGraphicFramePr>
        <p:xfrm>
          <a:off x="312508" y="1462823"/>
          <a:ext cx="6859225" cy="7401921"/>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NIGERIA IMMIGRATION SERVICE (NIS)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Brief Summary of MDA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0" marR="0" lvl="0" indent="0" algn="l" rtl="0">
                        <a:lnSpc>
                          <a:spcPct val="117000"/>
                        </a:lnSpc>
                        <a:spcBef>
                          <a:spcPts val="0"/>
                        </a:spcBef>
                        <a:spcAft>
                          <a:spcPts val="0"/>
                        </a:spcAft>
                        <a:buNone/>
                      </a:pPr>
                      <a:r>
                        <a:rPr lang="en-US" sz="996">
                          <a:solidFill>
                            <a:schemeClr val="dk1"/>
                          </a:solidFill>
                          <a:latin typeface="Arial"/>
                          <a:ea typeface="Arial"/>
                          <a:cs typeface="Arial"/>
                          <a:sym typeface="Arial"/>
                        </a:rPr>
                        <a:t>The Nigeria Immigration Service (NIS) supported the Point of Entry pillar and Security, Logistics and Mass Care pillar. The NIS contributed to the activities in curtailing the spread of COVID-19. The NIS was involved in the evacuation of flights from Nigeria to different countries, management of Nigerian returnees through the duration of international travel ban and also ensuring passports of returnees were withheld until they were certified to have completed mandatory quarantine and presented with discharge certificates by the Port Health Service and NCDC </a:t>
                      </a:r>
                      <a:endParaRPr sz="100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Approach to Response: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458197">
                <a:tc>
                  <a:txBody>
                    <a:bodyPr/>
                    <a:lstStyle/>
                    <a:p>
                      <a:pPr marL="0" marR="0" lvl="0" indent="0" algn="l" rtl="0">
                        <a:lnSpc>
                          <a:spcPct val="117000"/>
                        </a:lnSpc>
                        <a:spcBef>
                          <a:spcPts val="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The Service embarked on collaborative synergy with stakeholders and partners in migration management to evolve strategies aimed at containing the spread of COVID-19. Some of these measures include:</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Capacity building and training of staff on the prevention, detection and preliminary response to COVID-19.</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Sensitization and awareness creation targeted at passengers and applicants for facilities issued by the Service in different formations and locations.</a:t>
                      </a:r>
                    </a:p>
                    <a:p>
                      <a:pPr marL="171450" marR="0" lvl="0" indent="-171450" algn="l" rtl="0">
                        <a:lnSpc>
                          <a:spcPct val="117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Partnership with relevant PoE Agencies in the development of protocols and guidelines for quarantine of crew members and passengers arriving into the Country.</a:t>
                      </a: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1843975">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The achievements were</a:t>
                      </a:r>
                      <a:endParaRPr sz="1000">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Created an online platform for Visa on Arrival, Temporary Work Permit applications as well enforced the use of the online platform for passport applications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Installed glass barriers at 5 International Airports (MMIA, NAIA, MAKIA, PHIA and AIIA) for the protection of officers, men of service and passengers from COVID-19</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Procured and distributed Personal Protective Equipment, disposable gowns, hand sanitizers, etc. </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Conducted risk management trainings and organised online meetings for officers  </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contact tracing support to the National Incidence Manager’s Office by providing details of travelers (entered of returned to the country)</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Collaborated with Point of Entry pillar members to ensure effective implementation of protocols during the institutional quarantine period</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03200">
                <a:tc>
                  <a:txBody>
                    <a:bodyPr/>
                    <a:lstStyle/>
                    <a:p>
                      <a:pPr marL="0" marR="0" lvl="0" indent="0" algn="l" rtl="0">
                        <a:lnSpc>
                          <a:spcPct val="100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Key Challenges Identified Since Inception</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7"/>
                  </a:ext>
                </a:extLst>
              </a:tr>
              <a:tr h="3683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Inadequate funding from the PTF for activities regarding COVID-19 response</a:t>
                      </a:r>
                      <a:endParaRPr sz="100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Lack of operational vehicles which limited the movement of officers posted for emergency response activities</a:t>
                      </a:r>
                      <a:endParaRPr sz="100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Inadequate PPE and protective glass barriers at airports</a:t>
                      </a: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165100">
                <a:tc>
                  <a:txBody>
                    <a:bodyPr/>
                    <a:lstStyle/>
                    <a:p>
                      <a:pPr marL="0" marR="0" lvl="0" indent="0" algn="l" rtl="0">
                        <a:lnSpc>
                          <a:spcPct val="100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Lessons Learned</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9"/>
                  </a:ext>
                </a:extLst>
              </a:tr>
              <a:tr h="3683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expansion of online processes to grant facilities improved the delivery of the mandate of NIS</a:t>
                      </a:r>
                      <a:endParaRPr sz="100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Adopting virtual platforms for communicating with command and field operatives and key stakeholders reduced administrative and operational cost</a:t>
                      </a:r>
                      <a:endParaRPr sz="100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 the event of a major outbreak outside Nigeria, surveillance at Points of Entry to detect and prevent suspected cases should be implemented</a:t>
                      </a:r>
                      <a:endParaRPr sz="100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Provision should be made for funding to ensure successful management of health challenges</a:t>
                      </a: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bl>
          </a:graphicData>
        </a:graphic>
      </p:graphicFrame>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Shape 5400"/>
        <p:cNvGrpSpPr/>
        <p:nvPr/>
      </p:nvGrpSpPr>
      <p:grpSpPr>
        <a:xfrm>
          <a:off x="0" y="0"/>
          <a:ext cx="0" cy="0"/>
          <a:chOff x="0" y="0"/>
          <a:chExt cx="0" cy="0"/>
        </a:xfrm>
      </p:grpSpPr>
      <p:sp>
        <p:nvSpPr>
          <p:cNvPr id="5401" name="Google Shape;5401;p15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182</a:t>
            </a:fld>
            <a:endParaRPr sz="500" b="0" i="0" u="none" strike="noStrike" cap="none">
              <a:solidFill>
                <a:srgbClr val="161616"/>
              </a:solidFill>
              <a:latin typeface="Arial"/>
              <a:ea typeface="Arial"/>
              <a:cs typeface="Arial"/>
              <a:sym typeface="Arial"/>
            </a:endParaRPr>
          </a:p>
        </p:txBody>
      </p:sp>
      <p:sp>
        <p:nvSpPr>
          <p:cNvPr id="5402" name="Google Shape;5402;p15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403" name="Google Shape;5403;p155"/>
          <p:cNvGrpSpPr/>
          <p:nvPr/>
        </p:nvGrpSpPr>
        <p:grpSpPr>
          <a:xfrm>
            <a:off x="0" y="0"/>
            <a:ext cx="7589838" cy="1343607"/>
            <a:chOff x="0" y="0"/>
            <a:chExt cx="7589838" cy="1343607"/>
          </a:xfrm>
        </p:grpSpPr>
        <p:pic>
          <p:nvPicPr>
            <p:cNvPr id="5404" name="Google Shape;5404;p15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405" name="Google Shape;5405;p15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406" name="Google Shape;5406;p15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407" name="Google Shape;5407;p15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408" name="Google Shape;5408;p155"/>
          <p:cNvGrpSpPr/>
          <p:nvPr/>
        </p:nvGrpSpPr>
        <p:grpSpPr>
          <a:xfrm>
            <a:off x="1269075" y="3380795"/>
            <a:ext cx="0" cy="0"/>
            <a:chOff x="1269075" y="3380795"/>
            <a:chExt cx="0" cy="0"/>
          </a:xfrm>
        </p:grpSpPr>
        <p:cxnSp>
          <p:nvCxnSpPr>
            <p:cNvPr id="5409" name="Google Shape;5409;p155"/>
            <p:cNvCxnSpPr/>
            <p:nvPr/>
          </p:nvCxnSpPr>
          <p:spPr>
            <a:xfrm>
              <a:off x="1269075" y="3380795"/>
              <a:ext cx="0" cy="0"/>
            </a:xfrm>
            <a:prstGeom prst="straightConnector1">
              <a:avLst/>
            </a:prstGeom>
            <a:noFill/>
            <a:ln>
              <a:noFill/>
            </a:ln>
          </p:spPr>
        </p:cxnSp>
        <p:cxnSp>
          <p:nvCxnSpPr>
            <p:cNvPr id="5410" name="Google Shape;5410;p155"/>
            <p:cNvCxnSpPr/>
            <p:nvPr/>
          </p:nvCxnSpPr>
          <p:spPr>
            <a:xfrm>
              <a:off x="1269075" y="3380795"/>
              <a:ext cx="0" cy="0"/>
            </a:xfrm>
            <a:prstGeom prst="straightConnector1">
              <a:avLst/>
            </a:prstGeom>
            <a:noFill/>
            <a:ln>
              <a:noFill/>
            </a:ln>
          </p:spPr>
        </p:cxnSp>
      </p:grpSp>
      <p:sp>
        <p:nvSpPr>
          <p:cNvPr id="5411" name="Google Shape;5411;p15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412" name="Google Shape;5412;p155"/>
          <p:cNvGraphicFramePr/>
          <p:nvPr/>
        </p:nvGraphicFramePr>
        <p:xfrm>
          <a:off x="312508" y="1462823"/>
          <a:ext cx="6859225" cy="924560"/>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65100">
                <a:tc>
                  <a:txBody>
                    <a:bodyPr/>
                    <a:lstStyle/>
                    <a:p>
                      <a:pPr marL="0" marR="0" lvl="0" indent="0" algn="l" rtl="0">
                        <a:lnSpc>
                          <a:spcPct val="100000"/>
                        </a:lnSpc>
                        <a:spcBef>
                          <a:spcPts val="0"/>
                        </a:spcBef>
                        <a:spcAft>
                          <a:spcPts val="0"/>
                        </a:spcAft>
                        <a:buClr>
                          <a:schemeClr val="lt1"/>
                        </a:buClr>
                        <a:buSzPts val="1000"/>
                        <a:buFont typeface="Noto Sans Symbols"/>
                        <a:buNone/>
                      </a:pPr>
                      <a:r>
                        <a:rPr lang="en-US" sz="1000" b="1" i="1">
                          <a:solidFill>
                            <a:schemeClr val="lt1"/>
                          </a:solidFill>
                          <a:latin typeface="Arial"/>
                          <a:ea typeface="Arial"/>
                          <a:cs typeface="Arial"/>
                          <a:sym typeface="Arial"/>
                        </a:rPr>
                        <a:t>Recommendations for Improvement</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0"/>
                  </a:ext>
                </a:extLst>
              </a:tr>
              <a:tr h="3683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PTF should make additional funds to enable NIS carry out its activities</a:t>
                      </a:r>
                      <a:endParaRPr sz="100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Utility vehicles should be provided to ensure prompt deployment of officers </a:t>
                      </a:r>
                      <a:endParaRPr sz="100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Funds should be provided for the installation of barriers and purchase of PPEs to ensure protection and safety of officers and port users</a:t>
                      </a:r>
                      <a:endParaRPr sz="1000"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Shape 5519"/>
        <p:cNvGrpSpPr/>
        <p:nvPr/>
      </p:nvGrpSpPr>
      <p:grpSpPr>
        <a:xfrm>
          <a:off x="0" y="0"/>
          <a:ext cx="0" cy="0"/>
          <a:chOff x="0" y="0"/>
          <a:chExt cx="0" cy="0"/>
        </a:xfrm>
      </p:grpSpPr>
      <p:sp>
        <p:nvSpPr>
          <p:cNvPr id="5520" name="Google Shape;5520;p16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183</a:t>
            </a:fld>
            <a:endParaRPr sz="500" b="0" i="0" u="none" strike="noStrike" cap="none">
              <a:solidFill>
                <a:srgbClr val="161616"/>
              </a:solidFill>
              <a:latin typeface="Arial"/>
              <a:ea typeface="Arial"/>
              <a:cs typeface="Arial"/>
              <a:sym typeface="Arial"/>
            </a:endParaRPr>
          </a:p>
        </p:txBody>
      </p:sp>
      <p:sp>
        <p:nvSpPr>
          <p:cNvPr id="5521" name="Google Shape;5521;p16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522" name="Google Shape;5522;p162"/>
          <p:cNvGrpSpPr/>
          <p:nvPr/>
        </p:nvGrpSpPr>
        <p:grpSpPr>
          <a:xfrm>
            <a:off x="0" y="0"/>
            <a:ext cx="7589838" cy="1343607"/>
            <a:chOff x="0" y="0"/>
            <a:chExt cx="7589838" cy="1343607"/>
          </a:xfrm>
        </p:grpSpPr>
        <p:pic>
          <p:nvPicPr>
            <p:cNvPr id="5523" name="Google Shape;5523;p16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524" name="Google Shape;5524;p16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525" name="Google Shape;5525;p16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526" name="Google Shape;5526;p16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527" name="Google Shape;5527;p162"/>
          <p:cNvGrpSpPr/>
          <p:nvPr/>
        </p:nvGrpSpPr>
        <p:grpSpPr>
          <a:xfrm>
            <a:off x="1269075" y="3380795"/>
            <a:ext cx="0" cy="0"/>
            <a:chOff x="1269075" y="3380795"/>
            <a:chExt cx="0" cy="0"/>
          </a:xfrm>
        </p:grpSpPr>
        <p:cxnSp>
          <p:nvCxnSpPr>
            <p:cNvPr id="5528" name="Google Shape;5528;p162"/>
            <p:cNvCxnSpPr/>
            <p:nvPr/>
          </p:nvCxnSpPr>
          <p:spPr>
            <a:xfrm>
              <a:off x="1269075" y="3380795"/>
              <a:ext cx="0" cy="0"/>
            </a:xfrm>
            <a:prstGeom prst="straightConnector1">
              <a:avLst/>
            </a:prstGeom>
            <a:noFill/>
            <a:ln>
              <a:noFill/>
            </a:ln>
          </p:spPr>
        </p:cxnSp>
        <p:cxnSp>
          <p:nvCxnSpPr>
            <p:cNvPr id="5529" name="Google Shape;5529;p162"/>
            <p:cNvCxnSpPr/>
            <p:nvPr/>
          </p:nvCxnSpPr>
          <p:spPr>
            <a:xfrm>
              <a:off x="1269075" y="3380795"/>
              <a:ext cx="0" cy="0"/>
            </a:xfrm>
            <a:prstGeom prst="straightConnector1">
              <a:avLst/>
            </a:prstGeom>
            <a:noFill/>
            <a:ln>
              <a:noFill/>
            </a:ln>
          </p:spPr>
        </p:cxnSp>
      </p:grpSp>
      <p:sp>
        <p:nvSpPr>
          <p:cNvPr id="5530" name="Google Shape;5530;p16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531" name="Google Shape;5531;p162"/>
          <p:cNvGraphicFramePr/>
          <p:nvPr>
            <p:extLst>
              <p:ext uri="{D42A27DB-BD31-4B8C-83A1-F6EECF244321}">
                <p14:modId xmlns:p14="http://schemas.microsoft.com/office/powerpoint/2010/main" val="350715932"/>
              </p:ext>
            </p:extLst>
          </p:nvPr>
        </p:nvGraphicFramePr>
        <p:xfrm>
          <a:off x="312508" y="1496350"/>
          <a:ext cx="7001606" cy="8520145"/>
        </p:xfrm>
        <a:graphic>
          <a:graphicData uri="http://schemas.openxmlformats.org/drawingml/2006/table">
            <a:tbl>
              <a:tblPr>
                <a:noFill/>
                <a:tableStyleId>{B3EC8D35-0D6E-4B20-94FA-5F872F7BABA5}</a:tableStyleId>
              </a:tblPr>
              <a:tblGrid>
                <a:gridCol w="7001606">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dirty="0">
                          <a:solidFill>
                            <a:schemeClr val="bg1"/>
                          </a:solidFill>
                          <a:latin typeface="Arial"/>
                          <a:ea typeface="Arial"/>
                          <a:cs typeface="Arial"/>
                          <a:sym typeface="Arial"/>
                        </a:rPr>
                        <a:t>MINISTRY OF INFORMATION AND CULTURE</a:t>
                      </a:r>
                      <a:endParaRPr sz="1000" b="1" dirty="0">
                        <a:solidFill>
                          <a:schemeClr val="bg1"/>
                        </a:solidFill>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dirty="0">
                          <a:solidFill>
                            <a:srgbClr val="FFFFFF"/>
                          </a:solidFill>
                          <a:latin typeface="Arial"/>
                          <a:ea typeface="Arial"/>
                          <a:cs typeface="Arial"/>
                          <a:sym typeface="Arial"/>
                        </a:rPr>
                        <a:t>Brief Summary of MDA</a:t>
                      </a: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0" marR="0" lvl="0" indent="0" algn="l" rtl="0">
                        <a:spcBef>
                          <a:spcPts val="0"/>
                        </a:spcBef>
                        <a:spcAft>
                          <a:spcPts val="0"/>
                        </a:spcAft>
                        <a:buNone/>
                      </a:pPr>
                      <a:r>
                        <a:rPr lang="en-US" sz="996" dirty="0">
                          <a:solidFill>
                            <a:schemeClr val="dk1"/>
                          </a:solidFill>
                          <a:latin typeface="Arial"/>
                          <a:ea typeface="Arial"/>
                          <a:cs typeface="Arial"/>
                          <a:sym typeface="Arial"/>
                        </a:rPr>
                        <a:t>Since the outbreak of the COVID-19 pandemic in Nigeria, the Federal Ministry of Information and Culture has been driving the public sensitization on multi-media platforms through its media agencies namely: the Nigerian Television Authority, Federal Radio Corporation of Nigeria, News Agency of Nigeria and the Voice of Nigeria. It also works with the National Orientation Agency, one of its parastatals, for community mobilization against COVID-19, principally to promote behavior change among the people. </a:t>
                      </a:r>
                      <a:endParaRPr sz="1000" dirty="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dirty="0">
                          <a:solidFill>
                            <a:srgbClr val="FFFFFF"/>
                          </a:solidFill>
                          <a:latin typeface="Arial"/>
                          <a:ea typeface="Arial"/>
                          <a:cs typeface="Arial"/>
                          <a:sym typeface="Arial"/>
                        </a:rPr>
                        <a:t>MDA’s Approach to Response:  </a:t>
                      </a: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183010">
                <a:tc>
                  <a:txBody>
                    <a:bodyPr/>
                    <a:lstStyle/>
                    <a:p>
                      <a:pPr marL="0" marR="0" lvl="0" indent="0" algn="l" rtl="0">
                        <a:lnSpc>
                          <a:spcPct val="117000"/>
                        </a:lnSpc>
                        <a:spcBef>
                          <a:spcPts val="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The Federal Ministry of Information and Culture adopted public sensitization through the media and engagement with critical stakeholders in the media as well as community influencers for public sensitization and community mobilization against COVID-19. It ensures that there is adequate visibility for all the activities of the PTF through the traditional and social media. </a:t>
                      </a:r>
                    </a:p>
                    <a:p>
                      <a:pPr marL="0" marR="0" lvl="0" indent="0" algn="l" rtl="0">
                        <a:lnSpc>
                          <a:spcPct val="117000"/>
                        </a:lnSpc>
                        <a:spcBef>
                          <a:spcPts val="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The National Orientation Agency also leveraged its structures in the 774 local government areas across the country to counter rumors and fake news in the national response against the COVID-19 pandemic. </a:t>
                      </a: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1716975">
                <a:tc>
                  <a:txBody>
                    <a:bodyPr/>
                    <a:lstStyle/>
                    <a:p>
                      <a:pPr marL="0" marR="0" lvl="0" indent="0" algn="l" rtl="0">
                        <a:lnSpc>
                          <a:spcPct val="117000"/>
                        </a:lnSpc>
                        <a:spcBef>
                          <a:spcPts val="0"/>
                        </a:spcBef>
                        <a:spcAft>
                          <a:spcPts val="0"/>
                        </a:spcAft>
                        <a:buNone/>
                      </a:pPr>
                      <a:r>
                        <a:rPr lang="en-US" sz="996" dirty="0">
                          <a:solidFill>
                            <a:schemeClr val="dk1"/>
                          </a:solidFill>
                          <a:latin typeface="Arial"/>
                          <a:ea typeface="Arial"/>
                          <a:cs typeface="Arial"/>
                          <a:sym typeface="Arial"/>
                        </a:rPr>
                        <a:t>Mobilization of public and private information dissemination organs to drive public sensitization on COVID-19 safety protocol. </a:t>
                      </a:r>
                    </a:p>
                    <a:p>
                      <a:pPr marL="171450" marR="0" lvl="0" indent="-171450" algn="l" rtl="0">
                        <a:lnSpc>
                          <a:spcPct val="117000"/>
                        </a:lnSpc>
                        <a:spcBef>
                          <a:spcPts val="0"/>
                        </a:spcBef>
                        <a:spcAft>
                          <a:spcPts val="0"/>
                        </a:spcAft>
                        <a:buFont typeface="Arial" panose="020B0604020202020204" pitchFamily="34" charset="0"/>
                        <a:buChar char="•"/>
                      </a:pPr>
                      <a:r>
                        <a:rPr lang="en-US" sz="996" dirty="0">
                          <a:solidFill>
                            <a:schemeClr val="dk1"/>
                          </a:solidFill>
                          <a:latin typeface="Arial"/>
                          <a:ea typeface="Arial"/>
                          <a:cs typeface="Arial"/>
                          <a:sym typeface="Arial"/>
                        </a:rPr>
                        <a:t>Sustained production and broadcast of safety messages on COVID-19 by virtually all the broadcast channels in the country.</a:t>
                      </a:r>
                    </a:p>
                    <a:p>
                      <a:pPr marL="171450" marR="0" lvl="0" indent="-171450" algn="l" rtl="0">
                        <a:lnSpc>
                          <a:spcPct val="117000"/>
                        </a:lnSpc>
                        <a:spcBef>
                          <a:spcPts val="0"/>
                        </a:spcBef>
                        <a:spcAft>
                          <a:spcPts val="0"/>
                        </a:spcAft>
                        <a:buFont typeface="Arial" panose="020B0604020202020204" pitchFamily="34" charset="0"/>
                        <a:buChar char="•"/>
                      </a:pPr>
                      <a:r>
                        <a:rPr lang="en-US" sz="996" dirty="0">
                          <a:solidFill>
                            <a:schemeClr val="dk1"/>
                          </a:solidFill>
                          <a:latin typeface="Arial"/>
                          <a:ea typeface="Arial"/>
                          <a:cs typeface="Arial"/>
                          <a:sym typeface="Arial"/>
                        </a:rPr>
                        <a:t>Development of messages by creative influencers in Nollywood, </a:t>
                      </a:r>
                      <a:r>
                        <a:rPr lang="en-US" sz="996" dirty="0" err="1">
                          <a:solidFill>
                            <a:schemeClr val="dk1"/>
                          </a:solidFill>
                          <a:latin typeface="Arial"/>
                          <a:ea typeface="Arial"/>
                          <a:cs typeface="Arial"/>
                          <a:sym typeface="Arial"/>
                        </a:rPr>
                        <a:t>Kannywood</a:t>
                      </a:r>
                      <a:r>
                        <a:rPr lang="en-US" sz="996" dirty="0">
                          <a:solidFill>
                            <a:schemeClr val="dk1"/>
                          </a:solidFill>
                          <a:latin typeface="Arial"/>
                          <a:ea typeface="Arial"/>
                          <a:cs typeface="Arial"/>
                          <a:sym typeface="Arial"/>
                        </a:rPr>
                        <a:t> and the music industry.  </a:t>
                      </a:r>
                    </a:p>
                    <a:p>
                      <a:pPr marL="171450" marR="0" lvl="0" indent="-171450" algn="l" rtl="0">
                        <a:lnSpc>
                          <a:spcPct val="117000"/>
                        </a:lnSpc>
                        <a:spcBef>
                          <a:spcPts val="0"/>
                        </a:spcBef>
                        <a:spcAft>
                          <a:spcPts val="0"/>
                        </a:spcAft>
                        <a:buFont typeface="Arial" panose="020B0604020202020204" pitchFamily="34" charset="0"/>
                        <a:buChar char="•"/>
                      </a:pPr>
                      <a:r>
                        <a:rPr lang="en-US" sz="996" dirty="0">
                          <a:solidFill>
                            <a:schemeClr val="dk1"/>
                          </a:solidFill>
                          <a:latin typeface="Arial"/>
                          <a:ea typeface="Arial"/>
                          <a:cs typeface="Arial"/>
                          <a:sym typeface="Arial"/>
                        </a:rPr>
                        <a:t>Sustained coverage of the PTF activities including live coverage of daily press briefings. </a:t>
                      </a:r>
                    </a:p>
                    <a:p>
                      <a:pPr marL="171450" marR="0" lvl="0" indent="-171450" algn="l" rtl="0">
                        <a:lnSpc>
                          <a:spcPct val="117000"/>
                        </a:lnSpc>
                        <a:spcBef>
                          <a:spcPts val="0"/>
                        </a:spcBef>
                        <a:spcAft>
                          <a:spcPts val="0"/>
                        </a:spcAft>
                        <a:buFont typeface="Arial" panose="020B0604020202020204" pitchFamily="34" charset="0"/>
                        <a:buChar char="•"/>
                      </a:pPr>
                      <a:r>
                        <a:rPr lang="en-US" sz="996" dirty="0">
                          <a:solidFill>
                            <a:schemeClr val="dk1"/>
                          </a:solidFill>
                          <a:latin typeface="Arial"/>
                          <a:ea typeface="Arial"/>
                          <a:cs typeface="Arial"/>
                          <a:sym typeface="Arial"/>
                        </a:rPr>
                        <a:t>Production of Information, Education and Communication materials with the traditional rulers, who leveraged on their influence to convey safety messages on COVID-19 to the general public. </a:t>
                      </a:r>
                    </a:p>
                    <a:p>
                      <a:pPr marL="171450" marR="0" lvl="0" indent="-171450" algn="l" rtl="0">
                        <a:lnSpc>
                          <a:spcPct val="117000"/>
                        </a:lnSpc>
                        <a:spcBef>
                          <a:spcPts val="0"/>
                        </a:spcBef>
                        <a:spcAft>
                          <a:spcPts val="0"/>
                        </a:spcAft>
                        <a:buFont typeface="Arial" panose="020B0604020202020204" pitchFamily="34" charset="0"/>
                        <a:buChar char="•"/>
                      </a:pPr>
                      <a:r>
                        <a:rPr lang="en-US" sz="996" dirty="0">
                          <a:solidFill>
                            <a:schemeClr val="dk1"/>
                          </a:solidFill>
                          <a:latin typeface="Arial"/>
                          <a:ea typeface="Arial"/>
                          <a:cs typeface="Arial"/>
                          <a:sym typeface="Arial"/>
                        </a:rPr>
                        <a:t>Safety Content Development: Production of 60 jingles in thematic areas such as General information of COVID-19, Use of Face Masks, Burial protocol, Testimonials by COVID-19 survivors as part of efforts to check stigmatization and Mass gathering. All the jingles in English have been translated and produced in Pidgin; Igbo, Hausa, Yoruba.</a:t>
                      </a:r>
                    </a:p>
                    <a:p>
                      <a:pPr marL="171450" marR="0" lvl="0" indent="-171450" algn="l" rtl="0">
                        <a:lnSpc>
                          <a:spcPct val="117000"/>
                        </a:lnSpc>
                        <a:spcBef>
                          <a:spcPts val="0"/>
                        </a:spcBef>
                        <a:spcAft>
                          <a:spcPts val="0"/>
                        </a:spcAft>
                        <a:buFont typeface="Arial" panose="020B0604020202020204" pitchFamily="34" charset="0"/>
                        <a:buChar char="•"/>
                      </a:pPr>
                      <a:r>
                        <a:rPr lang="en-US" sz="996" dirty="0">
                          <a:solidFill>
                            <a:schemeClr val="dk1"/>
                          </a:solidFill>
                          <a:latin typeface="Arial"/>
                          <a:ea typeface="Arial"/>
                          <a:cs typeface="Arial"/>
                          <a:sym typeface="Arial"/>
                        </a:rPr>
                        <a:t>The Ministry secured airtime in 10 television channels and 50 radio stations across the country for the dedicated broadcast of COVID-19 safety protocols in different languages</a:t>
                      </a:r>
                    </a:p>
                    <a:p>
                      <a:pPr marL="171450" marR="0" lvl="0" indent="-171450" algn="l" rtl="0">
                        <a:lnSpc>
                          <a:spcPct val="117000"/>
                        </a:lnSpc>
                        <a:spcBef>
                          <a:spcPts val="0"/>
                        </a:spcBef>
                        <a:spcAft>
                          <a:spcPts val="0"/>
                        </a:spcAft>
                        <a:buFont typeface="Arial" panose="020B0604020202020204" pitchFamily="34" charset="0"/>
                        <a:buChar char="•"/>
                      </a:pPr>
                      <a:r>
                        <a:rPr lang="en-US" sz="996" dirty="0">
                          <a:solidFill>
                            <a:schemeClr val="dk1"/>
                          </a:solidFill>
                          <a:latin typeface="Arial"/>
                          <a:ea typeface="Arial"/>
                          <a:cs typeface="Arial"/>
                          <a:sym typeface="Arial"/>
                        </a:rPr>
                        <a:t>Floating live discussion program: NTA, VON, FRCN created and dedicated air time live discussion program with health experts, religious and traditional rulers, community leaders, </a:t>
                      </a:r>
                      <a:r>
                        <a:rPr lang="en-US" sz="996" dirty="0" err="1">
                          <a:solidFill>
                            <a:schemeClr val="dk1"/>
                          </a:solidFill>
                          <a:latin typeface="Arial"/>
                          <a:ea typeface="Arial"/>
                          <a:cs typeface="Arial"/>
                          <a:sym typeface="Arial"/>
                        </a:rPr>
                        <a:t>etc</a:t>
                      </a:r>
                      <a:r>
                        <a:rPr lang="en-US" sz="996" dirty="0">
                          <a:solidFill>
                            <a:schemeClr val="dk1"/>
                          </a:solidFill>
                          <a:latin typeface="Arial"/>
                          <a:ea typeface="Arial"/>
                          <a:cs typeface="Arial"/>
                          <a:sym typeface="Arial"/>
                        </a:rPr>
                        <a:t> to engage the public in conversation on COVID-19. The Ministry also secured air time for live discussion program on Human Rights Radio, Abuja, Kano Radio, Correct FM Enugu and </a:t>
                      </a:r>
                      <a:r>
                        <a:rPr lang="en-US" sz="996" dirty="0" err="1">
                          <a:solidFill>
                            <a:schemeClr val="dk1"/>
                          </a:solidFill>
                          <a:latin typeface="Arial"/>
                          <a:ea typeface="Arial"/>
                          <a:cs typeface="Arial"/>
                          <a:sym typeface="Arial"/>
                        </a:rPr>
                        <a:t>Wazobia</a:t>
                      </a:r>
                      <a:r>
                        <a:rPr lang="en-US" sz="996" dirty="0">
                          <a:solidFill>
                            <a:schemeClr val="dk1"/>
                          </a:solidFill>
                          <a:latin typeface="Arial"/>
                          <a:ea typeface="Arial"/>
                          <a:cs typeface="Arial"/>
                          <a:sym typeface="Arial"/>
                        </a:rPr>
                        <a:t> Lagos for the live discussion shows on COVID 19</a:t>
                      </a:r>
                    </a:p>
                    <a:p>
                      <a:pPr marL="171450" marR="0" lvl="0" indent="-171450" algn="l" rtl="0">
                        <a:lnSpc>
                          <a:spcPct val="117000"/>
                        </a:lnSpc>
                        <a:spcBef>
                          <a:spcPts val="0"/>
                        </a:spcBef>
                        <a:spcAft>
                          <a:spcPts val="0"/>
                        </a:spcAft>
                        <a:buFont typeface="Arial" panose="020B0604020202020204" pitchFamily="34" charset="0"/>
                        <a:buChar char="•"/>
                      </a:pPr>
                      <a:r>
                        <a:rPr lang="en-US" sz="996" dirty="0">
                          <a:solidFill>
                            <a:schemeClr val="dk1"/>
                          </a:solidFill>
                          <a:latin typeface="Arial"/>
                          <a:ea typeface="Arial"/>
                          <a:cs typeface="Arial"/>
                          <a:sym typeface="Arial"/>
                        </a:rPr>
                        <a:t>Engagement with Google and Facebook to check fake news and disinformation: The engagement with the technical companies ensured that fake news and misinformation on COVID-19 are promptly flagged and taken down the platforms.</a:t>
                      </a: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63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Key Challenges Identified Since Inception</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7"/>
                  </a:ext>
                </a:extLst>
              </a:tr>
              <a:tr h="216375">
                <a:tc>
                  <a:txBody>
                    <a:bodyPr/>
                    <a:lstStyle/>
                    <a:p>
                      <a:pPr marL="171450" marR="0" lvl="0" indent="-171450" algn="l" rtl="0">
                        <a:lnSpc>
                          <a:spcPct val="100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Non provision of special intervention funds by the PTF for the public information organs (NTA, FRCN, NAN, VON, NOA) hampered their ability to adequately mobilize the community against COVID-19</a:t>
                      </a:r>
                    </a:p>
                    <a:p>
                      <a:pPr marL="171450" marR="0" lvl="0" indent="-171450" algn="l" rtl="0">
                        <a:lnSpc>
                          <a:spcPct val="100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The regular changes on the case definition of COVID-19 because of its novelty made crafting of message to counter the virus a huge challenge. </a:t>
                      </a:r>
                    </a:p>
                    <a:p>
                      <a:pPr marL="171450" marR="0" lvl="0" indent="-171450" algn="l" rtl="0">
                        <a:lnSpc>
                          <a:spcPct val="100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Despite the sustained public sensitization and community engagement as indicated in the result of the opinion polls, which showed that 99% of respondents are aware of COVID-19, compliance with safety protocol is very minimal. This is propelled by the conspiracy theory in some circles that COVID-19 is fake. </a:t>
                      </a:r>
                    </a:p>
                    <a:p>
                      <a:pPr marL="171450" marR="0" lvl="0" indent="-171450" algn="l" rtl="0">
                        <a:lnSpc>
                          <a:spcPct val="100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The majority of the State Governments did not key into the PTF guidelines early, thereby </a:t>
                      </a:r>
                      <a:r>
                        <a:rPr lang="en-US" sz="996" dirty="0" err="1">
                          <a:solidFill>
                            <a:schemeClr val="dk1"/>
                          </a:solidFill>
                          <a:latin typeface="Arial"/>
                          <a:ea typeface="Arial"/>
                          <a:cs typeface="Arial"/>
                          <a:sym typeface="Arial"/>
                        </a:rPr>
                        <a:t>fuelling</a:t>
                      </a:r>
                      <a:r>
                        <a:rPr lang="en-US" sz="996" dirty="0">
                          <a:solidFill>
                            <a:schemeClr val="dk1"/>
                          </a:solidFill>
                          <a:latin typeface="Arial"/>
                          <a:ea typeface="Arial"/>
                          <a:cs typeface="Arial"/>
                          <a:sym typeface="Arial"/>
                        </a:rPr>
                        <a:t> the spread of the disease across the community due to lack of awareness. </a:t>
                      </a:r>
                    </a:p>
                    <a:p>
                      <a:pPr marL="171450" marR="0" lvl="0" indent="-171450" algn="l" rtl="0">
                        <a:lnSpc>
                          <a:spcPct val="100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None enforcement of the observance of safety protocol such as use of face mask, avoidance of mass gathering, physical distancing, etc. </a:t>
                      </a:r>
                    </a:p>
                    <a:p>
                      <a:pPr marL="171450" marR="0" lvl="0" indent="-171450" algn="l" rtl="0">
                        <a:lnSpc>
                          <a:spcPct val="100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Funding of community mobilization activities at the state level came very late from the Federal Government and the World Bank. </a:t>
                      </a: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ID-19</a:t>
                      </a:r>
                      <a:endParaRPr sz="996"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bl>
          </a:graphicData>
        </a:graphic>
      </p:graphicFrame>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Shape 5519"/>
        <p:cNvGrpSpPr/>
        <p:nvPr/>
      </p:nvGrpSpPr>
      <p:grpSpPr>
        <a:xfrm>
          <a:off x="0" y="0"/>
          <a:ext cx="0" cy="0"/>
          <a:chOff x="0" y="0"/>
          <a:chExt cx="0" cy="0"/>
        </a:xfrm>
      </p:grpSpPr>
      <p:sp>
        <p:nvSpPr>
          <p:cNvPr id="5520" name="Google Shape;5520;p16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184</a:t>
            </a:fld>
            <a:endParaRPr sz="500" b="0" i="0" u="none" strike="noStrike" cap="none">
              <a:solidFill>
                <a:srgbClr val="161616"/>
              </a:solidFill>
              <a:latin typeface="Arial"/>
              <a:ea typeface="Arial"/>
              <a:cs typeface="Arial"/>
              <a:sym typeface="Arial"/>
            </a:endParaRPr>
          </a:p>
        </p:txBody>
      </p:sp>
      <p:sp>
        <p:nvSpPr>
          <p:cNvPr id="5521" name="Google Shape;5521;p16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522" name="Google Shape;5522;p162"/>
          <p:cNvGrpSpPr/>
          <p:nvPr/>
        </p:nvGrpSpPr>
        <p:grpSpPr>
          <a:xfrm>
            <a:off x="0" y="0"/>
            <a:ext cx="7589838" cy="1343607"/>
            <a:chOff x="0" y="0"/>
            <a:chExt cx="7589838" cy="1343607"/>
          </a:xfrm>
        </p:grpSpPr>
        <p:pic>
          <p:nvPicPr>
            <p:cNvPr id="5523" name="Google Shape;5523;p16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524" name="Google Shape;5524;p16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525" name="Google Shape;5525;p16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526" name="Google Shape;5526;p16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527" name="Google Shape;5527;p162"/>
          <p:cNvGrpSpPr/>
          <p:nvPr/>
        </p:nvGrpSpPr>
        <p:grpSpPr>
          <a:xfrm>
            <a:off x="1269075" y="3380795"/>
            <a:ext cx="0" cy="0"/>
            <a:chOff x="1269075" y="3380795"/>
            <a:chExt cx="0" cy="0"/>
          </a:xfrm>
        </p:grpSpPr>
        <p:cxnSp>
          <p:nvCxnSpPr>
            <p:cNvPr id="5528" name="Google Shape;5528;p162"/>
            <p:cNvCxnSpPr/>
            <p:nvPr/>
          </p:nvCxnSpPr>
          <p:spPr>
            <a:xfrm>
              <a:off x="1269075" y="3380795"/>
              <a:ext cx="0" cy="0"/>
            </a:xfrm>
            <a:prstGeom prst="straightConnector1">
              <a:avLst/>
            </a:prstGeom>
            <a:noFill/>
            <a:ln>
              <a:noFill/>
            </a:ln>
          </p:spPr>
        </p:cxnSp>
        <p:cxnSp>
          <p:nvCxnSpPr>
            <p:cNvPr id="5529" name="Google Shape;5529;p162"/>
            <p:cNvCxnSpPr/>
            <p:nvPr/>
          </p:nvCxnSpPr>
          <p:spPr>
            <a:xfrm>
              <a:off x="1269075" y="3380795"/>
              <a:ext cx="0" cy="0"/>
            </a:xfrm>
            <a:prstGeom prst="straightConnector1">
              <a:avLst/>
            </a:prstGeom>
            <a:noFill/>
            <a:ln>
              <a:noFill/>
            </a:ln>
          </p:spPr>
        </p:cxnSp>
      </p:grpSp>
      <p:sp>
        <p:nvSpPr>
          <p:cNvPr id="5530" name="Google Shape;5530;p16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2" name="Table 1">
            <a:extLst>
              <a:ext uri="{FF2B5EF4-FFF2-40B4-BE49-F238E27FC236}">
                <a16:creationId xmlns:a16="http://schemas.microsoft.com/office/drawing/2014/main" id="{06FFEF7C-5BE2-4BFA-9B83-D2A05806EAA3}"/>
              </a:ext>
            </a:extLst>
          </p:cNvPr>
          <p:cNvGraphicFramePr>
            <a:graphicFrameLocks noGrp="1"/>
          </p:cNvGraphicFramePr>
          <p:nvPr>
            <p:extLst>
              <p:ext uri="{D42A27DB-BD31-4B8C-83A1-F6EECF244321}">
                <p14:modId xmlns:p14="http://schemas.microsoft.com/office/powerpoint/2010/main" val="2883375195"/>
              </p:ext>
            </p:extLst>
          </p:nvPr>
        </p:nvGraphicFramePr>
        <p:xfrm>
          <a:off x="166497" y="1763485"/>
          <a:ext cx="6859225" cy="1798635"/>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132737710"/>
                    </a:ext>
                  </a:extLst>
                </a:gridCol>
              </a:tblGrid>
              <a:tr h="2163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dirty="0">
                          <a:solidFill>
                            <a:schemeClr val="lt1"/>
                          </a:solidFill>
                          <a:latin typeface="Arial"/>
                          <a:ea typeface="Arial"/>
                          <a:cs typeface="Arial"/>
                          <a:sym typeface="Arial"/>
                        </a:rPr>
                        <a:t>Lessons Learned</a:t>
                      </a:r>
                      <a:endParaRPr dirty="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500976045"/>
                  </a:ext>
                </a:extLst>
              </a:tr>
              <a:tr h="216375">
                <a:tc>
                  <a:txBody>
                    <a:bodyPr/>
                    <a:lstStyle/>
                    <a:p>
                      <a:pPr marL="171450" marR="0" lvl="0" indent="-171450" algn="l" rtl="0">
                        <a:lnSpc>
                          <a:spcPct val="100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Non-classification of hotspot local government areas early enough for precision lockdown gave rise to the spread of the disease across the community. </a:t>
                      </a:r>
                    </a:p>
                    <a:p>
                      <a:pPr marL="171450" marR="0" lvl="0" indent="-171450" algn="l" rtl="0">
                        <a:lnSpc>
                          <a:spcPct val="100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The use of face mask was not identified early enough as a safety measures to be incorporated in the messages of communication.</a:t>
                      </a:r>
                    </a:p>
                    <a:p>
                      <a:pPr marL="171450" marR="0" lvl="0" indent="-171450" algn="l" rtl="0">
                        <a:lnSpc>
                          <a:spcPct val="100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Engagement, especially with religious leaders and traditional rulers in the states, came late in the national response.</a:t>
                      </a:r>
                    </a:p>
                    <a:p>
                      <a:pPr marL="171450" marR="0" lvl="0" indent="-171450" algn="l" rtl="0">
                        <a:lnSpc>
                          <a:spcPct val="100000"/>
                        </a:lnSpc>
                        <a:spcBef>
                          <a:spcPts val="0"/>
                        </a:spcBef>
                        <a:spcAft>
                          <a:spcPts val="0"/>
                        </a:spcAft>
                        <a:buClr>
                          <a:schemeClr val="dk1"/>
                        </a:buClr>
                        <a:buSzPts val="996"/>
                        <a:buFont typeface="Arial" panose="020B0604020202020204" pitchFamily="34" charset="0"/>
                        <a:buChar char="•"/>
                      </a:pPr>
                      <a:r>
                        <a:rPr lang="en-US" sz="996" dirty="0">
                          <a:solidFill>
                            <a:schemeClr val="dk1"/>
                          </a:solidFill>
                          <a:latin typeface="Arial"/>
                          <a:ea typeface="Arial"/>
                          <a:cs typeface="Arial"/>
                          <a:sym typeface="Arial"/>
                        </a:rPr>
                        <a:t>Working early with critical community influencers such as traditional rulers, religious leaders, </a:t>
                      </a:r>
                      <a:r>
                        <a:rPr lang="en-US" sz="996" dirty="0" err="1">
                          <a:solidFill>
                            <a:schemeClr val="dk1"/>
                          </a:solidFill>
                          <a:latin typeface="Arial"/>
                          <a:ea typeface="Arial"/>
                          <a:cs typeface="Arial"/>
                          <a:sym typeface="Arial"/>
                        </a:rPr>
                        <a:t>etc</a:t>
                      </a:r>
                      <a:r>
                        <a:rPr lang="en-US" sz="996" dirty="0">
                          <a:solidFill>
                            <a:schemeClr val="dk1"/>
                          </a:solidFill>
                          <a:latin typeface="Arial"/>
                          <a:ea typeface="Arial"/>
                          <a:cs typeface="Arial"/>
                          <a:sym typeface="Arial"/>
                        </a:rPr>
                        <a:t>, could have addressed the challenge of disinformation on the reality of COVID-19. </a:t>
                      </a: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386742045"/>
                  </a:ext>
                </a:extLst>
              </a:tr>
              <a:tr h="2163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dirty="0">
                          <a:solidFill>
                            <a:schemeClr val="lt1"/>
                          </a:solidFill>
                          <a:latin typeface="Arial"/>
                          <a:ea typeface="Arial"/>
                          <a:cs typeface="Arial"/>
                          <a:sym typeface="Arial"/>
                        </a:rPr>
                        <a:t>Recommendations for Improvement</a:t>
                      </a:r>
                      <a:endParaRPr dirty="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931929259"/>
                  </a:ext>
                </a:extLst>
              </a:tr>
              <a:tr h="2163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Sustained engagement with COVID-19 survivors, dependents of deceased COVID-19 victims and care givers will go a long way in addressing the deniability of COVID-19. </a:t>
                      </a: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790099897"/>
                  </a:ext>
                </a:extLst>
              </a:tr>
            </a:tbl>
          </a:graphicData>
        </a:graphic>
      </p:graphicFrame>
    </p:spTree>
    <p:extLst>
      <p:ext uri="{BB962C8B-B14F-4D97-AF65-F5344CB8AC3E}">
        <p14:creationId xmlns:p14="http://schemas.microsoft.com/office/powerpoint/2010/main" val="265257624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Shape 5519"/>
        <p:cNvGrpSpPr/>
        <p:nvPr/>
      </p:nvGrpSpPr>
      <p:grpSpPr>
        <a:xfrm>
          <a:off x="0" y="0"/>
          <a:ext cx="0" cy="0"/>
          <a:chOff x="0" y="0"/>
          <a:chExt cx="0" cy="0"/>
        </a:xfrm>
      </p:grpSpPr>
      <p:sp>
        <p:nvSpPr>
          <p:cNvPr id="5520" name="Google Shape;5520;p16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185</a:t>
            </a:fld>
            <a:endParaRPr sz="500" b="0" i="0" u="none" strike="noStrike" cap="none">
              <a:solidFill>
                <a:srgbClr val="161616"/>
              </a:solidFill>
              <a:latin typeface="Arial"/>
              <a:ea typeface="Arial"/>
              <a:cs typeface="Arial"/>
              <a:sym typeface="Arial"/>
            </a:endParaRPr>
          </a:p>
        </p:txBody>
      </p:sp>
      <p:sp>
        <p:nvSpPr>
          <p:cNvPr id="5521" name="Google Shape;5521;p16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522" name="Google Shape;5522;p162"/>
          <p:cNvGrpSpPr/>
          <p:nvPr/>
        </p:nvGrpSpPr>
        <p:grpSpPr>
          <a:xfrm>
            <a:off x="0" y="0"/>
            <a:ext cx="7589838" cy="1343607"/>
            <a:chOff x="0" y="0"/>
            <a:chExt cx="7589838" cy="1343607"/>
          </a:xfrm>
        </p:grpSpPr>
        <p:pic>
          <p:nvPicPr>
            <p:cNvPr id="5523" name="Google Shape;5523;p16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524" name="Google Shape;5524;p16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525" name="Google Shape;5525;p16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526" name="Google Shape;5526;p16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527" name="Google Shape;5527;p162"/>
          <p:cNvGrpSpPr/>
          <p:nvPr/>
        </p:nvGrpSpPr>
        <p:grpSpPr>
          <a:xfrm>
            <a:off x="1269075" y="3380795"/>
            <a:ext cx="0" cy="0"/>
            <a:chOff x="1269075" y="3380795"/>
            <a:chExt cx="0" cy="0"/>
          </a:xfrm>
        </p:grpSpPr>
        <p:cxnSp>
          <p:nvCxnSpPr>
            <p:cNvPr id="5528" name="Google Shape;5528;p162"/>
            <p:cNvCxnSpPr/>
            <p:nvPr/>
          </p:nvCxnSpPr>
          <p:spPr>
            <a:xfrm>
              <a:off x="1269075" y="3380795"/>
              <a:ext cx="0" cy="0"/>
            </a:xfrm>
            <a:prstGeom prst="straightConnector1">
              <a:avLst/>
            </a:prstGeom>
            <a:noFill/>
            <a:ln>
              <a:noFill/>
            </a:ln>
          </p:spPr>
        </p:cxnSp>
        <p:cxnSp>
          <p:nvCxnSpPr>
            <p:cNvPr id="5529" name="Google Shape;5529;p162"/>
            <p:cNvCxnSpPr/>
            <p:nvPr/>
          </p:nvCxnSpPr>
          <p:spPr>
            <a:xfrm>
              <a:off x="1269075" y="3380795"/>
              <a:ext cx="0" cy="0"/>
            </a:xfrm>
            <a:prstGeom prst="straightConnector1">
              <a:avLst/>
            </a:prstGeom>
            <a:noFill/>
            <a:ln>
              <a:noFill/>
            </a:ln>
          </p:spPr>
        </p:cxnSp>
      </p:grpSp>
      <p:sp>
        <p:nvSpPr>
          <p:cNvPr id="5530" name="Google Shape;5530;p16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531" name="Google Shape;5531;p162"/>
          <p:cNvGraphicFramePr/>
          <p:nvPr/>
        </p:nvGraphicFramePr>
        <p:xfrm>
          <a:off x="312508" y="1462823"/>
          <a:ext cx="6859225" cy="7422252"/>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dirty="0">
                          <a:solidFill>
                            <a:srgbClr val="FFFFFF"/>
                          </a:solidFill>
                          <a:latin typeface="Arial"/>
                          <a:ea typeface="Arial"/>
                          <a:cs typeface="Arial"/>
                          <a:sym typeface="Arial"/>
                        </a:rPr>
                        <a:t>NATIONAL ORIENTATION AGENCY</a:t>
                      </a: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Brief Summary of MDA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0" marR="0" lvl="0" indent="0" algn="l" rtl="0">
                        <a:spcBef>
                          <a:spcPts val="0"/>
                        </a:spcBef>
                        <a:spcAft>
                          <a:spcPts val="0"/>
                        </a:spcAft>
                        <a:buNone/>
                      </a:pPr>
                      <a:r>
                        <a:rPr lang="en-US" sz="996">
                          <a:solidFill>
                            <a:schemeClr val="dk1"/>
                          </a:solidFill>
                          <a:latin typeface="Arial"/>
                          <a:ea typeface="Arial"/>
                          <a:cs typeface="Arial"/>
                          <a:sym typeface="Arial"/>
                        </a:rPr>
                        <a:t>The National Orientation Agency was established to raise awareness, provide timely and credible feedback, positively change attitudes, values and behaviours, inform and mobilise citizens to act in ways that promote peace, harmony and national development</a:t>
                      </a:r>
                      <a:endParaRPr/>
                    </a:p>
                    <a:p>
                      <a:pPr marL="0" marR="0" lvl="0" indent="0" algn="l" rtl="0">
                        <a:spcBef>
                          <a:spcPts val="0"/>
                        </a:spcBef>
                        <a:spcAft>
                          <a:spcPts val="0"/>
                        </a:spcAft>
                        <a:buNone/>
                      </a:pPr>
                      <a:endParaRPr sz="996">
                        <a:solidFill>
                          <a:schemeClr val="dk1"/>
                        </a:solidFill>
                        <a:latin typeface="Arial"/>
                        <a:ea typeface="Arial"/>
                        <a:cs typeface="Arial"/>
                        <a:sym typeface="Arial"/>
                      </a:endParaRPr>
                    </a:p>
                    <a:p>
                      <a:pPr marL="0" marR="0" lvl="0" indent="0" algn="l" rtl="0">
                        <a:spcBef>
                          <a:spcPts val="0"/>
                        </a:spcBef>
                        <a:spcAft>
                          <a:spcPts val="0"/>
                        </a:spcAft>
                        <a:buNone/>
                      </a:pPr>
                      <a:r>
                        <a:rPr lang="en-US" sz="996">
                          <a:solidFill>
                            <a:schemeClr val="dk1"/>
                          </a:solidFill>
                          <a:latin typeface="Arial"/>
                          <a:ea typeface="Arial"/>
                          <a:cs typeface="Arial"/>
                          <a:sym typeface="Arial"/>
                        </a:rPr>
                        <a:t>As part of the sensitisation efforts and processes, the Agency collaborated with policy and legal advocacy centre PLAC to sensitise Nigerians on the dangers of COVID-9 including the need to stay at home and stay safe to avoid community transmission and the various safety protocols as outlined by relevant authorities</a:t>
                      </a:r>
                      <a:endParaRPr sz="100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Approach to Response: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291875">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Conducted sensitisation campaign on COVID-19 for 19 states. NOA adopted the following strategy:</a:t>
                      </a:r>
                      <a:endParaRPr sz="996">
                        <a:solidFill>
                          <a:schemeClr val="dk1"/>
                        </a:solidFill>
                        <a:latin typeface="Arial"/>
                        <a:ea typeface="Arial"/>
                        <a:cs typeface="Arial"/>
                        <a:sym typeface="Arial"/>
                      </a:endParaRPr>
                    </a:p>
                    <a:p>
                      <a:pPr marL="635000" marR="0" lvl="0" indent="-171450"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Organised motorised campaigns</a:t>
                      </a:r>
                      <a:endParaRPr sz="996">
                        <a:solidFill>
                          <a:schemeClr val="dk1"/>
                        </a:solidFill>
                        <a:latin typeface="Arial"/>
                        <a:ea typeface="Arial"/>
                        <a:cs typeface="Arial"/>
                        <a:sym typeface="Arial"/>
                      </a:endParaRPr>
                    </a:p>
                    <a:p>
                      <a:pPr marL="635000" marR="0" lvl="0" indent="-171450" algn="l" rtl="0">
                        <a:spcBef>
                          <a:spcPts val="60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Conducted street to street messaging/ sensitisation</a:t>
                      </a:r>
                      <a:endParaRPr sz="996">
                        <a:solidFill>
                          <a:schemeClr val="dk1"/>
                        </a:solidFill>
                        <a:latin typeface="Arial"/>
                        <a:ea typeface="Arial"/>
                        <a:cs typeface="Arial"/>
                        <a:sym typeface="Arial"/>
                      </a:endParaRPr>
                    </a:p>
                    <a:p>
                      <a:pPr marL="635000" marR="0" lvl="0" indent="-171450" algn="l" rtl="0">
                        <a:spcBef>
                          <a:spcPts val="60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Organised advocacy visits to traditional heads</a:t>
                      </a:r>
                      <a:endParaRPr sz="996">
                        <a:solidFill>
                          <a:schemeClr val="dk1"/>
                        </a:solidFill>
                        <a:latin typeface="Arial"/>
                        <a:ea typeface="Arial"/>
                        <a:cs typeface="Arial"/>
                        <a:sym typeface="Arial"/>
                      </a:endParaRPr>
                    </a:p>
                    <a:p>
                      <a:pPr marL="635000" marR="0" lvl="0" indent="-171450" algn="l" rtl="0">
                        <a:spcBef>
                          <a:spcPts val="60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Visited markets to conduct sensitisation</a:t>
                      </a:r>
                      <a:endParaRPr sz="996">
                        <a:solidFill>
                          <a:schemeClr val="dk1"/>
                        </a:solidFill>
                        <a:latin typeface="Arial"/>
                        <a:ea typeface="Arial"/>
                        <a:cs typeface="Arial"/>
                        <a:sym typeface="Arial"/>
                      </a:endParaRPr>
                    </a:p>
                    <a:p>
                      <a:pPr marL="635000" marR="0" lvl="0" indent="-171450" algn="l" rtl="0">
                        <a:spcBef>
                          <a:spcPts val="60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Leveraged social media through its social media handles to create awareness on dangers pf COVID-19 </a:t>
                      </a:r>
                      <a:endParaRPr sz="996">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1716975">
                <a:tc>
                  <a:txBody>
                    <a:bodyPr/>
                    <a:lstStyle/>
                    <a:p>
                      <a:pPr marL="0" marR="0" lvl="0" indent="0" algn="l" rtl="0">
                        <a:lnSpc>
                          <a:spcPct val="117000"/>
                        </a:lnSpc>
                        <a:spcBef>
                          <a:spcPts val="0"/>
                        </a:spcBef>
                        <a:spcAft>
                          <a:spcPts val="0"/>
                        </a:spcAft>
                        <a:buNone/>
                      </a:pPr>
                      <a:r>
                        <a:rPr lang="en-US" sz="1000" dirty="0">
                          <a:latin typeface="Arial"/>
                          <a:ea typeface="Arial"/>
                          <a:cs typeface="Arial"/>
                          <a:sym typeface="Arial"/>
                        </a:rPr>
                        <a:t>The achievements were</a:t>
                      </a:r>
                      <a:endParaRPr sz="1000" dirty="0">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Conducted in house awareness for NOA staff at the onset of the pandemic</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Engaged stakeholders in conversation on COVID-19</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Organized street by street sensitization in the initial 19 states with COVID-19 recorded cases and later, the 20 most hit Local Government Areas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Engaged religious and traditional leaders across the country</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Produced 30 TV and radio sensitization jingles and translation in key languages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Produced 100,000 fliers and posters</a:t>
                      </a:r>
                      <a:endParaRPr sz="996"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63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Key Challenges Identified Since Inception</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7"/>
                  </a:ext>
                </a:extLst>
              </a:tr>
              <a:tr h="2163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Lack of compliance of the citizens on the use of face masks, personal hygiene and social distancing</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Lack of belief in the existence of COVID-19 amongst community members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Difficulty for some illiterate persons in understanding the information on COVID-19 distributed via bulk messaging</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Increased citizens fear about the insecurity and criminal activities in the communities without regards to COVID-19</a:t>
                      </a:r>
                      <a:endParaRPr sz="996">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163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Lessons Learned</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9"/>
                  </a:ext>
                </a:extLst>
              </a:tr>
              <a:tr h="2163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media demonstrated a high level of patriotism in the fight against COVID-19 through programming and various social responsibility messages</a:t>
                      </a:r>
                      <a:endParaRPr sz="996">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2163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Recommendations for Improvement</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11"/>
                  </a:ext>
                </a:extLst>
              </a:tr>
              <a:tr h="2163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There is a need for the media to intensify their activities by providing NOA free airtime to deepen and facilitate COVID-19 sensitization</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Sensitization and awareness creation should be the goal of government effort at the community level</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Collaboration between the PTF and the state task forces should be strengthened</a:t>
                      </a:r>
                      <a:endParaRPr sz="996"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Tree>
    <p:extLst>
      <p:ext uri="{BB962C8B-B14F-4D97-AF65-F5344CB8AC3E}">
        <p14:creationId xmlns:p14="http://schemas.microsoft.com/office/powerpoint/2010/main" val="4208236578"/>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Shape 5536"/>
        <p:cNvGrpSpPr/>
        <p:nvPr/>
      </p:nvGrpSpPr>
      <p:grpSpPr>
        <a:xfrm>
          <a:off x="0" y="0"/>
          <a:ext cx="0" cy="0"/>
          <a:chOff x="0" y="0"/>
          <a:chExt cx="0" cy="0"/>
        </a:xfrm>
      </p:grpSpPr>
      <p:sp>
        <p:nvSpPr>
          <p:cNvPr id="5537" name="Google Shape;5537;p16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186</a:t>
            </a:fld>
            <a:endParaRPr sz="500" b="0" i="0" u="none" strike="noStrike" cap="none">
              <a:solidFill>
                <a:srgbClr val="161616"/>
              </a:solidFill>
              <a:latin typeface="Arial"/>
              <a:ea typeface="Arial"/>
              <a:cs typeface="Arial"/>
              <a:sym typeface="Arial"/>
            </a:endParaRPr>
          </a:p>
        </p:txBody>
      </p:sp>
      <p:sp>
        <p:nvSpPr>
          <p:cNvPr id="5538" name="Google Shape;5538;p16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539" name="Google Shape;5539;p163"/>
          <p:cNvGrpSpPr/>
          <p:nvPr/>
        </p:nvGrpSpPr>
        <p:grpSpPr>
          <a:xfrm>
            <a:off x="0" y="0"/>
            <a:ext cx="7589838" cy="1343607"/>
            <a:chOff x="0" y="0"/>
            <a:chExt cx="7589838" cy="1343607"/>
          </a:xfrm>
        </p:grpSpPr>
        <p:pic>
          <p:nvPicPr>
            <p:cNvPr id="5540" name="Google Shape;5540;p16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541" name="Google Shape;5541;p16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542" name="Google Shape;5542;p16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543" name="Google Shape;5543;p16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544" name="Google Shape;5544;p163"/>
          <p:cNvGrpSpPr/>
          <p:nvPr/>
        </p:nvGrpSpPr>
        <p:grpSpPr>
          <a:xfrm>
            <a:off x="1269075" y="3380795"/>
            <a:ext cx="0" cy="0"/>
            <a:chOff x="1269075" y="3380795"/>
            <a:chExt cx="0" cy="0"/>
          </a:xfrm>
        </p:grpSpPr>
        <p:cxnSp>
          <p:nvCxnSpPr>
            <p:cNvPr id="5545" name="Google Shape;5545;p163"/>
            <p:cNvCxnSpPr/>
            <p:nvPr/>
          </p:nvCxnSpPr>
          <p:spPr>
            <a:xfrm>
              <a:off x="1269075" y="3380795"/>
              <a:ext cx="0" cy="0"/>
            </a:xfrm>
            <a:prstGeom prst="straightConnector1">
              <a:avLst/>
            </a:prstGeom>
            <a:noFill/>
            <a:ln>
              <a:noFill/>
            </a:ln>
          </p:spPr>
        </p:cxnSp>
        <p:cxnSp>
          <p:nvCxnSpPr>
            <p:cNvPr id="5546" name="Google Shape;5546;p163"/>
            <p:cNvCxnSpPr/>
            <p:nvPr/>
          </p:nvCxnSpPr>
          <p:spPr>
            <a:xfrm>
              <a:off x="1269075" y="3380795"/>
              <a:ext cx="0" cy="0"/>
            </a:xfrm>
            <a:prstGeom prst="straightConnector1">
              <a:avLst/>
            </a:prstGeom>
            <a:noFill/>
            <a:ln>
              <a:noFill/>
            </a:ln>
          </p:spPr>
        </p:cxnSp>
      </p:grpSp>
      <p:sp>
        <p:nvSpPr>
          <p:cNvPr id="5547" name="Google Shape;5547;p16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548" name="Google Shape;5548;p163"/>
          <p:cNvGraphicFramePr/>
          <p:nvPr>
            <p:extLst>
              <p:ext uri="{D42A27DB-BD31-4B8C-83A1-F6EECF244321}">
                <p14:modId xmlns:p14="http://schemas.microsoft.com/office/powerpoint/2010/main" val="2610158224"/>
              </p:ext>
            </p:extLst>
          </p:nvPr>
        </p:nvGraphicFramePr>
        <p:xfrm>
          <a:off x="312508" y="1462823"/>
          <a:ext cx="6859225" cy="8477882"/>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NATIONAL PRIMARY HEALTH CARE DEVELOPMENT AGENCY</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Brief Summary of MDA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0" marR="0" lvl="0" indent="0" algn="just" rtl="0">
                        <a:lnSpc>
                          <a:spcPct val="117000"/>
                        </a:lnSpc>
                        <a:spcBef>
                          <a:spcPts val="0"/>
                        </a:spcBef>
                        <a:spcAft>
                          <a:spcPts val="0"/>
                        </a:spcAft>
                        <a:buNone/>
                      </a:pPr>
                      <a:r>
                        <a:rPr lang="en-US" sz="1000">
                          <a:latin typeface="Arial"/>
                          <a:ea typeface="Arial"/>
                          <a:cs typeface="Arial"/>
                          <a:sym typeface="Arial"/>
                        </a:rPr>
                        <a:t>The National Primary Health Care Development Agency (NPHCDA) by mandate is responsible for the proving guidance and technical support for the operationalization of Primary Health Care across the country. The NPHCDA </a:t>
                      </a:r>
                      <a:r>
                        <a:rPr lang="en-US" sz="1000">
                          <a:solidFill>
                            <a:srgbClr val="222222"/>
                          </a:solidFill>
                          <a:latin typeface="Arial"/>
                          <a:ea typeface="Arial"/>
                          <a:cs typeface="Arial"/>
                          <a:sym typeface="Arial"/>
                        </a:rPr>
                        <a:t>was established to implement strategic activities aimed at contributing to the reduction of the pandemic as well as building a pool of frontline health workers required to respond to the health system challenges imposed by this novel virus. </a:t>
                      </a:r>
                      <a:endParaRPr sz="850">
                        <a:latin typeface="Arial"/>
                        <a:ea typeface="Arial"/>
                        <a:cs typeface="Arial"/>
                        <a:sym typeface="Arial"/>
                      </a:endParaRPr>
                    </a:p>
                    <a:p>
                      <a:pPr marL="0" marR="0" lvl="0" indent="0" algn="l" rtl="0">
                        <a:spcBef>
                          <a:spcPts val="600"/>
                        </a:spcBef>
                        <a:spcAft>
                          <a:spcPts val="0"/>
                        </a:spcAft>
                        <a:buNone/>
                      </a:pPr>
                      <a:r>
                        <a:rPr lang="en-US" sz="1000">
                          <a:latin typeface="Arial"/>
                          <a:ea typeface="Arial"/>
                          <a:cs typeface="Arial"/>
                          <a:sym typeface="Arial"/>
                        </a:rPr>
                        <a:t>Following the declaration of emergency for COVID-19 and the need to respond to safeguard the lives of Nigeria and ensure optimal service delivery across the over 36 thousand PHC facilities in the country, the NPHCDA through the command centre and oversight by Crisis Management Committee initiated a structured response to emergency pandemic created by the new strain of Novel Coronavirus</a:t>
                      </a:r>
                      <a:endParaRPr sz="100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just" rtl="0">
                        <a:lnSpc>
                          <a:spcPct val="117000"/>
                        </a:lnSpc>
                        <a:spcBef>
                          <a:spcPts val="0"/>
                        </a:spcBef>
                        <a:spcAft>
                          <a:spcPts val="0"/>
                        </a:spcAft>
                        <a:buNone/>
                      </a:pPr>
                      <a:r>
                        <a:rPr lang="en-US" sz="1000" b="1" i="1">
                          <a:solidFill>
                            <a:schemeClr val="lt1"/>
                          </a:solidFill>
                          <a:latin typeface="Arial"/>
                          <a:ea typeface="Arial"/>
                          <a:cs typeface="Arial"/>
                          <a:sym typeface="Arial"/>
                        </a:rPr>
                        <a:t>MDA’s Approach to Response</a:t>
                      </a:r>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094900">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Supported risk communication and all aspects of the communication on COVID-19</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Organised training for staff on response to COVID-19. A total of thirteen (13) Modules taught – Seven (7) for PHC Workers and Six (6) for the Community Volunteers spread across the 3- day training</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Conducted a post COVID-19 training monitoring and supervision to facilities across the 36 states and FCT, to assess the training quality and immediate effect of the training</a:t>
                      </a:r>
                      <a:endParaRPr sz="996">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MDA’s Achievements: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1716975">
                <a:tc>
                  <a:txBody>
                    <a:bodyPr/>
                    <a:lstStyle/>
                    <a:p>
                      <a:pPr marL="0" marR="0" lvl="0" indent="0" algn="l" rtl="0">
                        <a:lnSpc>
                          <a:spcPct val="117000"/>
                        </a:lnSpc>
                        <a:spcBef>
                          <a:spcPts val="0"/>
                        </a:spcBef>
                        <a:spcAft>
                          <a:spcPts val="0"/>
                        </a:spcAft>
                        <a:buNone/>
                      </a:pPr>
                      <a:r>
                        <a:rPr lang="en-US" sz="1000" dirty="0">
                          <a:latin typeface="Arial"/>
                          <a:ea typeface="Arial"/>
                          <a:cs typeface="Arial"/>
                          <a:sym typeface="Arial"/>
                        </a:rPr>
                        <a:t>The achievements were</a:t>
                      </a:r>
                      <a:endParaRPr sz="1000" dirty="0">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printed and distributed COVID-19 preparedness and response guidelines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primary health care workers and community health workers manuals on COVID-19</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Procured and distributed PPEs for training and service delivery</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Trained Primary Health care workers and community resource groups on COVID-19 across the 36 states and the FCT</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Coordinated the response of ensuring PHC services were sustained during the lockdown</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Supported the development and assessment of Knowledge Attitude Practices (KAP) studies in Kano state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Trained over 70 CGPP focal staff in all supported states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Organized regular and emergency meetings to provide technical support to the Government</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Participated in crisis management meetings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Utilized the toll-free lines during the peak of the pandemic to provide support and guidance to staff and other community members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Engaged traditional ad religious leaders on adherence to government guidelines on COVID-19</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Deployed doctors, drivers and project vehicles to support the NCDC</a:t>
                      </a:r>
                      <a:endParaRPr sz="996"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63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Key Challenges Identified Since Inception</a:t>
                      </a:r>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7"/>
                  </a:ext>
                </a:extLst>
              </a:tr>
              <a:tr h="2163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Difficulty in getting the required attendance resulting in several mock meetings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Difficulty of participants in adjusting the virtual training methodology resulting in difficulty of with on-line registration of participants.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Network challenges causing disruption of the training session for participants in affected areas. This also prevented some participants from watching the video clips.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Lack of devices for participants which resulted in the sharing of devices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Late arrival of training manuals in some states and supply of inadequate manuals to other states resulting in participants attending training without their manuals.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Long training time causing devices to run out of power and interrupt training sessions.</a:t>
                      </a:r>
                      <a:endParaRPr sz="996"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bl>
          </a:graphicData>
        </a:graphic>
      </p:graphicFrame>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Shape 5553"/>
        <p:cNvGrpSpPr/>
        <p:nvPr/>
      </p:nvGrpSpPr>
      <p:grpSpPr>
        <a:xfrm>
          <a:off x="0" y="0"/>
          <a:ext cx="0" cy="0"/>
          <a:chOff x="0" y="0"/>
          <a:chExt cx="0" cy="0"/>
        </a:xfrm>
      </p:grpSpPr>
      <p:sp>
        <p:nvSpPr>
          <p:cNvPr id="5554" name="Google Shape;5554;p16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187</a:t>
            </a:fld>
            <a:endParaRPr sz="500" b="0" i="0" u="none" strike="noStrike" cap="none">
              <a:solidFill>
                <a:srgbClr val="161616"/>
              </a:solidFill>
              <a:latin typeface="Arial"/>
              <a:ea typeface="Arial"/>
              <a:cs typeface="Arial"/>
              <a:sym typeface="Arial"/>
            </a:endParaRPr>
          </a:p>
        </p:txBody>
      </p:sp>
      <p:sp>
        <p:nvSpPr>
          <p:cNvPr id="5555" name="Google Shape;5555;p16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556" name="Google Shape;5556;p164"/>
          <p:cNvGrpSpPr/>
          <p:nvPr/>
        </p:nvGrpSpPr>
        <p:grpSpPr>
          <a:xfrm>
            <a:off x="0" y="0"/>
            <a:ext cx="7589838" cy="1343607"/>
            <a:chOff x="0" y="0"/>
            <a:chExt cx="7589838" cy="1343607"/>
          </a:xfrm>
        </p:grpSpPr>
        <p:pic>
          <p:nvPicPr>
            <p:cNvPr id="5557" name="Google Shape;5557;p16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558" name="Google Shape;5558;p16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559" name="Google Shape;5559;p16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560" name="Google Shape;5560;p16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561" name="Google Shape;5561;p164"/>
          <p:cNvGrpSpPr/>
          <p:nvPr/>
        </p:nvGrpSpPr>
        <p:grpSpPr>
          <a:xfrm>
            <a:off x="1269075" y="3380795"/>
            <a:ext cx="0" cy="0"/>
            <a:chOff x="1269075" y="3380795"/>
            <a:chExt cx="0" cy="0"/>
          </a:xfrm>
        </p:grpSpPr>
        <p:cxnSp>
          <p:nvCxnSpPr>
            <p:cNvPr id="5562" name="Google Shape;5562;p164"/>
            <p:cNvCxnSpPr/>
            <p:nvPr/>
          </p:nvCxnSpPr>
          <p:spPr>
            <a:xfrm>
              <a:off x="1269075" y="3380795"/>
              <a:ext cx="0" cy="0"/>
            </a:xfrm>
            <a:prstGeom prst="straightConnector1">
              <a:avLst/>
            </a:prstGeom>
            <a:noFill/>
            <a:ln>
              <a:noFill/>
            </a:ln>
          </p:spPr>
        </p:cxnSp>
        <p:cxnSp>
          <p:nvCxnSpPr>
            <p:cNvPr id="5563" name="Google Shape;5563;p164"/>
            <p:cNvCxnSpPr/>
            <p:nvPr/>
          </p:nvCxnSpPr>
          <p:spPr>
            <a:xfrm>
              <a:off x="1269075" y="3380795"/>
              <a:ext cx="0" cy="0"/>
            </a:xfrm>
            <a:prstGeom prst="straightConnector1">
              <a:avLst/>
            </a:prstGeom>
            <a:noFill/>
            <a:ln>
              <a:noFill/>
            </a:ln>
          </p:spPr>
        </p:cxnSp>
      </p:grpSp>
      <p:sp>
        <p:nvSpPr>
          <p:cNvPr id="5564" name="Google Shape;5564;p16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565" name="Google Shape;5565;p164"/>
          <p:cNvGraphicFramePr/>
          <p:nvPr/>
        </p:nvGraphicFramePr>
        <p:xfrm>
          <a:off x="312508" y="1462823"/>
          <a:ext cx="6859225" cy="8410893"/>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2262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Non-inclusion of break periods for refreshment, prayers and biological needs causing exhaustion of participants</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Security challenges in some states like Borno resulting in delays in starting on the agreed date and some LGAs not being able to join the training.</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Non-production and supply of module 7, pre-test, post-test and attendance and evaluation sheets by the Agency to the states </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Difficulty in transporting training materials from State to LGAs and training sites because of lack of logistic funds.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Lack of projectors and in-focus machines for showing the video clips to participants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Inability of some participants to fill in the Health Facility profiling due to the lack of smart phones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Poor feeding arrangements in some states. These meals were poorly prepared and often rejected </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Inadequate transport allowances for health workers and LGA facilitators leading to squabbles between State Coordinators and LGA teams.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Lack of flipchart stands, cardboard papers and bold pens for facilitating the training</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Inadequate budgeting for several line items including transport resulting from the top-to-bottom budgeting for the training</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Delays with retirements resulting from banking difficulty in effecting bulk payments </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Inadequate training duration leading to difficulty in sharing all necessary information.</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No formal arrangements for volunteers to cascade the training to more community members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Delay in commencement of training in some places due to heavy rains</a:t>
                      </a:r>
                      <a:endParaRPr sz="996">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Lessons Learned: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941225">
                <a:tc>
                  <a:txBody>
                    <a:bodyPr/>
                    <a:lstStyle/>
                    <a:p>
                      <a:pPr marL="0" marR="0" lvl="0" indent="0" algn="l" rtl="0">
                        <a:lnSpc>
                          <a:spcPct val="117000"/>
                        </a:lnSpc>
                        <a:spcBef>
                          <a:spcPts val="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Overall</a:t>
                      </a:r>
                      <a:endParaRPr sz="996" b="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Possibility to conduct an online training of certain cadres of health workers was demonstrated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Capacity building of critical personnel is possible even during COVID-19 pandemic</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Distance is not a barrier to effective communication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Online training methodology provides the opportunity to train large numbers of participants within a short time frame</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Less Resources are required to conduct an online training in terms of financial and Human resources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Unprecedented technical support from development partners helped to boost availability of facilitators  </a:t>
                      </a:r>
                      <a:endParaRPr/>
                    </a:p>
                    <a:p>
                      <a:pPr marL="0" marR="0" lvl="0" indent="0" algn="l" rtl="0">
                        <a:lnSpc>
                          <a:spcPct val="117000"/>
                        </a:lnSpc>
                        <a:spcBef>
                          <a:spcPts val="60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Leadership &amp; Coordination</a:t>
                      </a:r>
                      <a:endParaRPr sz="996" b="1">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Planning and coordination of the training should be limited to a single coordinating platform with clear accountability measures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Development of a clear costed training plan and intimation of state coordinators on the training plan prior to disbursement of funds is required to guarantee seamless implementation and uniformity across States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Communication with State Executive Secretaries and zonal directors on the Disbursement of funds to state coordinators prior to the funds being disbursed will help to check mate utilization  </a:t>
                      </a:r>
                      <a:endParaRPr/>
                    </a:p>
                    <a:p>
                      <a:pPr marL="0" marR="0" lvl="0" indent="0" algn="l" rtl="0">
                        <a:lnSpc>
                          <a:spcPct val="117000"/>
                        </a:lnSpc>
                        <a:spcBef>
                          <a:spcPts val="60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General Administration</a:t>
                      </a:r>
                      <a:endParaRPr sz="996" b="1">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Selection of Monitoring &amp; Accountability (M&amp;A) officers should objectively target versatile M&amp;As that are fully available and grounded in basic computer skills, otherwise a separate training of M&amp;A officers should be conducted before the actual training </a:t>
                      </a:r>
                      <a:endParaRPr sz="996"/>
                    </a:p>
                    <a:p>
                      <a:pPr marL="342900" marR="0" lvl="0" indent="-279654" algn="l" rtl="0">
                        <a:lnSpc>
                          <a:spcPct val="117000"/>
                        </a:lnSpc>
                        <a:spcBef>
                          <a:spcPts val="600"/>
                        </a:spcBef>
                        <a:spcAft>
                          <a:spcPts val="0"/>
                        </a:spcAft>
                        <a:buClr>
                          <a:schemeClr val="dk1"/>
                        </a:buClr>
                        <a:buSzPts val="996"/>
                        <a:buFont typeface="Noto Sans Symbols"/>
                        <a:buNone/>
                      </a:pPr>
                      <a:endParaRPr sz="996">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Shape 5570"/>
        <p:cNvGrpSpPr/>
        <p:nvPr/>
      </p:nvGrpSpPr>
      <p:grpSpPr>
        <a:xfrm>
          <a:off x="0" y="0"/>
          <a:ext cx="0" cy="0"/>
          <a:chOff x="0" y="0"/>
          <a:chExt cx="0" cy="0"/>
        </a:xfrm>
      </p:grpSpPr>
      <p:sp>
        <p:nvSpPr>
          <p:cNvPr id="5571" name="Google Shape;5571;p16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188</a:t>
            </a:fld>
            <a:endParaRPr sz="500" b="0" i="0" u="none" strike="noStrike" cap="none">
              <a:solidFill>
                <a:srgbClr val="161616"/>
              </a:solidFill>
              <a:latin typeface="Arial"/>
              <a:ea typeface="Arial"/>
              <a:cs typeface="Arial"/>
              <a:sym typeface="Arial"/>
            </a:endParaRPr>
          </a:p>
        </p:txBody>
      </p:sp>
      <p:grpSp>
        <p:nvGrpSpPr>
          <p:cNvPr id="5573" name="Google Shape;5573;p165"/>
          <p:cNvGrpSpPr/>
          <p:nvPr/>
        </p:nvGrpSpPr>
        <p:grpSpPr>
          <a:xfrm>
            <a:off x="0" y="0"/>
            <a:ext cx="7589838" cy="1343607"/>
            <a:chOff x="0" y="0"/>
            <a:chExt cx="7589838" cy="1343607"/>
          </a:xfrm>
        </p:grpSpPr>
        <p:pic>
          <p:nvPicPr>
            <p:cNvPr id="5574" name="Google Shape;5574;p16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575" name="Google Shape;5575;p16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576" name="Google Shape;5576;p16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577" name="Google Shape;5577;p16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578" name="Google Shape;5578;p165"/>
          <p:cNvGrpSpPr/>
          <p:nvPr/>
        </p:nvGrpSpPr>
        <p:grpSpPr>
          <a:xfrm>
            <a:off x="1269075" y="3380795"/>
            <a:ext cx="0" cy="0"/>
            <a:chOff x="1269075" y="3380795"/>
            <a:chExt cx="0" cy="0"/>
          </a:xfrm>
        </p:grpSpPr>
        <p:cxnSp>
          <p:nvCxnSpPr>
            <p:cNvPr id="5579" name="Google Shape;5579;p165"/>
            <p:cNvCxnSpPr/>
            <p:nvPr/>
          </p:nvCxnSpPr>
          <p:spPr>
            <a:xfrm>
              <a:off x="1269075" y="3380795"/>
              <a:ext cx="0" cy="0"/>
            </a:xfrm>
            <a:prstGeom prst="straightConnector1">
              <a:avLst/>
            </a:prstGeom>
            <a:noFill/>
            <a:ln>
              <a:noFill/>
            </a:ln>
          </p:spPr>
        </p:cxnSp>
        <p:cxnSp>
          <p:nvCxnSpPr>
            <p:cNvPr id="5580" name="Google Shape;5580;p165"/>
            <p:cNvCxnSpPr/>
            <p:nvPr/>
          </p:nvCxnSpPr>
          <p:spPr>
            <a:xfrm>
              <a:off x="1269075" y="3380795"/>
              <a:ext cx="0" cy="0"/>
            </a:xfrm>
            <a:prstGeom prst="straightConnector1">
              <a:avLst/>
            </a:prstGeom>
            <a:noFill/>
            <a:ln>
              <a:noFill/>
            </a:ln>
          </p:spPr>
        </p:cxnSp>
      </p:grpSp>
      <p:graphicFrame>
        <p:nvGraphicFramePr>
          <p:cNvPr id="5582" name="Google Shape;5582;p165"/>
          <p:cNvGraphicFramePr/>
          <p:nvPr>
            <p:extLst>
              <p:ext uri="{D42A27DB-BD31-4B8C-83A1-F6EECF244321}">
                <p14:modId xmlns:p14="http://schemas.microsoft.com/office/powerpoint/2010/main" val="1536419444"/>
              </p:ext>
            </p:extLst>
          </p:nvPr>
        </p:nvGraphicFramePr>
        <p:xfrm>
          <a:off x="365305" y="1531746"/>
          <a:ext cx="6859225" cy="7915212"/>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941225">
                <a:tc>
                  <a:txBody>
                    <a:bodyPr/>
                    <a:lstStyle/>
                    <a:p>
                      <a:pPr marL="0" marR="0" lvl="0" indent="0" algn="l" rtl="0">
                        <a:lnSpc>
                          <a:spcPct val="117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Facilitation</a:t>
                      </a:r>
                      <a:endParaRPr sz="996" b="0"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Development of planning tool kit that includes all relevant pre training templates and tools will enhance efficiency of the planning process </a:t>
                      </a:r>
                      <a:endParaRPr dirty="0"/>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Selection of facilitators should be timely and should purposefully include only facilitators that would be fully available, officers involved in coordination of the training should be excluded from facilitating </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Facilitation tool kit should be finalized prior to commencement of training and should include a list of deliverables for the facilitators </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 depth orientation of Lead facilitators on the facilitation kit should be conducted with mandatory participation   </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Clustered orientation of other facilitators by the lead facilitators will help to guarantee better participation, understanding, and accountability</a:t>
                      </a:r>
                    </a:p>
                    <a:p>
                      <a:pPr marL="0" marR="0" lvl="0" indent="0" algn="l" rtl="0">
                        <a:lnSpc>
                          <a:spcPct val="117000"/>
                        </a:lnSpc>
                        <a:spcBef>
                          <a:spcPts val="600"/>
                        </a:spcBef>
                        <a:spcAft>
                          <a:spcPts val="0"/>
                        </a:spcAft>
                        <a:buClr>
                          <a:schemeClr val="dk1"/>
                        </a:buClr>
                        <a:buSzPts val="996"/>
                        <a:buFont typeface="Noto Sans Symbols"/>
                        <a:buNone/>
                      </a:pPr>
                      <a:endParaRPr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b="1" dirty="0">
                          <a:solidFill>
                            <a:schemeClr val="dk1"/>
                          </a:solidFill>
                          <a:latin typeface="Arial"/>
                          <a:ea typeface="Arial"/>
                          <a:cs typeface="Arial"/>
                          <a:sym typeface="Arial"/>
                        </a:rPr>
                        <a:t>Monitoring &amp; Evaluation</a:t>
                      </a:r>
                      <a:endParaRPr sz="996" dirty="0">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Dedicated data team across all levels improved data quality and ensured timely reporting.</a:t>
                      </a:r>
                    </a:p>
                    <a:p>
                      <a:pPr marL="0" marR="0" lvl="0" indent="0" algn="l" rtl="0">
                        <a:lnSpc>
                          <a:spcPct val="117000"/>
                        </a:lnSpc>
                        <a:spcBef>
                          <a:spcPts val="600"/>
                        </a:spcBef>
                        <a:spcAft>
                          <a:spcPts val="0"/>
                        </a:spcAft>
                        <a:buClr>
                          <a:schemeClr val="dk1"/>
                        </a:buClr>
                        <a:buSzPts val="996"/>
                        <a:buFont typeface="Noto Sans Symbols"/>
                        <a:buNone/>
                      </a:pPr>
                      <a:endParaRPr dirty="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Recommendations for Improvement:</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8439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There is a need to conduct training outcome/impact evaluation to determine the on-the-job use of skills learned from training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To ensure immediate practice/implementation of skills learned during the training, PPEs should be distributed to health workers immediately after the training.</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Monitoring of Compliance to Guidelines and PHC service provision should be conducted</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 essential commodities required to conduct routine PHC services such as immunization and RMNAC+ in their Health Facilities for health workers to be able to implement lessons learned during training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There is a need to provide fund for stationary and other logistics support like offloading of materials (training manuals, PPEs) as the state felt it was the responsibility of the state coordinators.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innovative approach to training employed by the NPHCDA through a real time, internet based, virtual e-learning platform at the national and state level was very efficient and should be employed in other programs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Involve the Zonal and State officers in planning and budgeting for future trainings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Budget should be comprehensive and adequate and include all necessary line items including DTA, transport of materials and supplies from State to LGAs/Health facilities, distance to various locations and transportation cost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Supplies of all materials must be completed early and ahead of all trainings to avoid unnecessary delays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Agency should consider supply of projectors to all LGAs and advocate to State PHCDAs to support provision of android phones to all their PHCs for easier data sharing.</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NPHCDA and SPHCDAs should continue to support PHC workers with PPEs to protect them from COVID-19 while carrying out their duties</a:t>
                      </a: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Agency should pay advocacy to state governments and partners ahead of future trainings to solicit their buy-in-and support</a:t>
                      </a: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Agency should also consider granting permission to State Officers to open current accounts for ease of banking transactions when the need arises</a:t>
                      </a:r>
                    </a:p>
                    <a:p>
                      <a:pPr marL="342900" marR="0" lvl="0" indent="-342900" algn="l" rtl="0">
                        <a:lnSpc>
                          <a:spcPct val="100000"/>
                        </a:lnSpc>
                        <a:spcBef>
                          <a:spcPts val="600"/>
                        </a:spcBef>
                        <a:spcAft>
                          <a:spcPts val="0"/>
                        </a:spcAft>
                        <a:buClr>
                          <a:schemeClr val="dk1"/>
                        </a:buClr>
                        <a:buSzPts val="996"/>
                        <a:buFont typeface="Noto Sans Symbols"/>
                        <a:buChar char="•"/>
                      </a:pPr>
                      <a:endParaRPr sz="996" dirty="0"/>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Shape 5587"/>
        <p:cNvGrpSpPr/>
        <p:nvPr/>
      </p:nvGrpSpPr>
      <p:grpSpPr>
        <a:xfrm>
          <a:off x="0" y="0"/>
          <a:ext cx="0" cy="0"/>
          <a:chOff x="0" y="0"/>
          <a:chExt cx="0" cy="0"/>
        </a:xfrm>
      </p:grpSpPr>
      <p:sp>
        <p:nvSpPr>
          <p:cNvPr id="5588" name="Google Shape;5588;p16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189</a:t>
            </a:fld>
            <a:endParaRPr sz="500" b="0" i="0" u="none" strike="noStrike" cap="none">
              <a:solidFill>
                <a:srgbClr val="161616"/>
              </a:solidFill>
              <a:latin typeface="Arial"/>
              <a:ea typeface="Arial"/>
              <a:cs typeface="Arial"/>
              <a:sym typeface="Arial"/>
            </a:endParaRPr>
          </a:p>
        </p:txBody>
      </p:sp>
      <p:sp>
        <p:nvSpPr>
          <p:cNvPr id="5589" name="Google Shape;5589;p16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5590" name="Google Shape;5590;p166"/>
          <p:cNvGrpSpPr/>
          <p:nvPr/>
        </p:nvGrpSpPr>
        <p:grpSpPr>
          <a:xfrm>
            <a:off x="0" y="0"/>
            <a:ext cx="7589838" cy="1343607"/>
            <a:chOff x="0" y="0"/>
            <a:chExt cx="7589838" cy="1343607"/>
          </a:xfrm>
        </p:grpSpPr>
        <p:pic>
          <p:nvPicPr>
            <p:cNvPr id="5591" name="Google Shape;5591;p16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592" name="Google Shape;5592;p16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5593" name="Google Shape;5593;p16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594" name="Google Shape;5594;p16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595" name="Google Shape;5595;p166"/>
          <p:cNvGrpSpPr/>
          <p:nvPr/>
        </p:nvGrpSpPr>
        <p:grpSpPr>
          <a:xfrm>
            <a:off x="1269075" y="3380795"/>
            <a:ext cx="0" cy="0"/>
            <a:chOff x="1269075" y="3380795"/>
            <a:chExt cx="0" cy="0"/>
          </a:xfrm>
        </p:grpSpPr>
        <p:cxnSp>
          <p:nvCxnSpPr>
            <p:cNvPr id="5596" name="Google Shape;5596;p166"/>
            <p:cNvCxnSpPr/>
            <p:nvPr/>
          </p:nvCxnSpPr>
          <p:spPr>
            <a:xfrm>
              <a:off x="1269075" y="3380795"/>
              <a:ext cx="0" cy="0"/>
            </a:xfrm>
            <a:prstGeom prst="straightConnector1">
              <a:avLst/>
            </a:prstGeom>
            <a:noFill/>
            <a:ln>
              <a:noFill/>
            </a:ln>
          </p:spPr>
        </p:cxnSp>
        <p:cxnSp>
          <p:nvCxnSpPr>
            <p:cNvPr id="5597" name="Google Shape;5597;p166"/>
            <p:cNvCxnSpPr/>
            <p:nvPr/>
          </p:nvCxnSpPr>
          <p:spPr>
            <a:xfrm>
              <a:off x="1269075" y="3380795"/>
              <a:ext cx="0" cy="0"/>
            </a:xfrm>
            <a:prstGeom prst="straightConnector1">
              <a:avLst/>
            </a:prstGeom>
            <a:noFill/>
            <a:ln>
              <a:noFill/>
            </a:ln>
          </p:spPr>
        </p:cxnSp>
      </p:grpSp>
      <p:sp>
        <p:nvSpPr>
          <p:cNvPr id="5598" name="Google Shape;5598;p16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5599" name="Google Shape;5599;p166"/>
          <p:cNvGraphicFramePr/>
          <p:nvPr/>
        </p:nvGraphicFramePr>
        <p:xfrm>
          <a:off x="365305" y="1544446"/>
          <a:ext cx="6859225" cy="1109850"/>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109850">
                <a:tc>
                  <a:txBody>
                    <a:bodyPr/>
                    <a:lstStyle/>
                    <a:p>
                      <a:pPr marL="0" marR="0" lvl="0" indent="0" algn="l" rtl="0">
                        <a:lnSpc>
                          <a:spcPct val="100000"/>
                        </a:lnSpc>
                        <a:spcBef>
                          <a:spcPts val="0"/>
                        </a:spcBef>
                        <a:spcAft>
                          <a:spcPts val="0"/>
                        </a:spcAft>
                        <a:buClr>
                          <a:schemeClr val="dk1"/>
                        </a:buClr>
                        <a:buSzPts val="996"/>
                        <a:buFont typeface="Noto Sans Symbols"/>
                        <a:buNone/>
                      </a:pP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Agency should pay advocacy to state governments and partners ahead of future trainings to solicit their buy-in-and support</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Agency should also consider granting permission to State Officers to open current accounts for ease of banking transactions when the need arises</a:t>
                      </a:r>
                      <a:endParaRPr sz="996" b="0"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Shape 5774"/>
        <p:cNvGrpSpPr/>
        <p:nvPr/>
      </p:nvGrpSpPr>
      <p:grpSpPr>
        <a:xfrm>
          <a:off x="0" y="0"/>
          <a:ext cx="0" cy="0"/>
          <a:chOff x="0" y="0"/>
          <a:chExt cx="0" cy="0"/>
        </a:xfrm>
      </p:grpSpPr>
      <p:pic>
        <p:nvPicPr>
          <p:cNvPr id="5775" name="Google Shape;5775;p17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776" name="Google Shape;5776;p17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190</a:t>
            </a:fld>
            <a:endParaRPr sz="500" b="0" i="0" u="none" strike="noStrike" cap="none">
              <a:solidFill>
                <a:srgbClr val="161616"/>
              </a:solidFill>
              <a:latin typeface="Arial"/>
              <a:ea typeface="Arial"/>
              <a:cs typeface="Arial"/>
              <a:sym typeface="Arial"/>
            </a:endParaRPr>
          </a:p>
        </p:txBody>
      </p:sp>
      <p:sp>
        <p:nvSpPr>
          <p:cNvPr id="5777" name="Google Shape;5777;p17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5778" name="Google Shape;5778;p17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5779" name="Google Shape;5779;p17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780" name="Google Shape;5780;p17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781" name="Google Shape;5781;p177"/>
          <p:cNvGrpSpPr/>
          <p:nvPr/>
        </p:nvGrpSpPr>
        <p:grpSpPr>
          <a:xfrm>
            <a:off x="1269075" y="3380795"/>
            <a:ext cx="0" cy="0"/>
            <a:chOff x="1269075" y="3380795"/>
            <a:chExt cx="0" cy="0"/>
          </a:xfrm>
        </p:grpSpPr>
        <p:cxnSp>
          <p:nvCxnSpPr>
            <p:cNvPr id="5782" name="Google Shape;5782;p177"/>
            <p:cNvCxnSpPr/>
            <p:nvPr/>
          </p:nvCxnSpPr>
          <p:spPr>
            <a:xfrm>
              <a:off x="1269075" y="3380795"/>
              <a:ext cx="0" cy="0"/>
            </a:xfrm>
            <a:prstGeom prst="straightConnector1">
              <a:avLst/>
            </a:prstGeom>
            <a:noFill/>
            <a:ln>
              <a:noFill/>
            </a:ln>
          </p:spPr>
        </p:cxnSp>
        <p:cxnSp>
          <p:nvCxnSpPr>
            <p:cNvPr id="5783" name="Google Shape;5783;p177"/>
            <p:cNvCxnSpPr/>
            <p:nvPr/>
          </p:nvCxnSpPr>
          <p:spPr>
            <a:xfrm>
              <a:off x="1269075" y="3380795"/>
              <a:ext cx="0" cy="0"/>
            </a:xfrm>
            <a:prstGeom prst="straightConnector1">
              <a:avLst/>
            </a:prstGeom>
            <a:noFill/>
            <a:ln>
              <a:noFill/>
            </a:ln>
          </p:spPr>
        </p:cxnSp>
      </p:grpSp>
      <p:sp>
        <p:nvSpPr>
          <p:cNvPr id="5784" name="Google Shape;5784;p17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5785" name="Google Shape;5785;p177"/>
          <p:cNvGrpSpPr/>
          <p:nvPr/>
        </p:nvGrpSpPr>
        <p:grpSpPr>
          <a:xfrm>
            <a:off x="312508" y="1647493"/>
            <a:ext cx="7001606" cy="985351"/>
            <a:chOff x="312508" y="1647493"/>
            <a:chExt cx="7001606" cy="985351"/>
          </a:xfrm>
        </p:grpSpPr>
        <p:sp>
          <p:nvSpPr>
            <p:cNvPr id="5786" name="Google Shape;5786;p177"/>
            <p:cNvSpPr txBox="1"/>
            <p:nvPr/>
          </p:nvSpPr>
          <p:spPr>
            <a:xfrm>
              <a:off x="454886" y="2017291"/>
              <a:ext cx="6859228" cy="615553"/>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To achieve its objectives, the PTF partnered with key players in the private sector and leveraged Nigeria’s relationship with several International Development Organizations. The Partners and Donors spanned across different agencies, countries and sectors. These donors provided financial, technical and intellectual support to the PTF. Support was provided in line with stipulated guidelines as well as with the collaboration of </a:t>
              </a:r>
              <a:r>
                <a:rPr lang="en-US" sz="1000" b="0" i="0" u="none" strike="noStrike" cap="none">
                  <a:solidFill>
                    <a:srgbClr val="000000"/>
                  </a:solidFill>
                  <a:latin typeface="Arial"/>
                  <a:ea typeface="Arial"/>
                  <a:cs typeface="Arial"/>
                  <a:sym typeface="Arial"/>
                </a:rPr>
                <a:t>MDAs across </a:t>
              </a:r>
              <a:r>
                <a:rPr lang="en-US" sz="1000" b="0" i="0" u="none" strike="noStrike" cap="none" dirty="0">
                  <a:solidFill>
                    <a:srgbClr val="000000"/>
                  </a:solidFill>
                  <a:latin typeface="Arial"/>
                  <a:ea typeface="Arial"/>
                  <a:cs typeface="Arial"/>
                  <a:sym typeface="Arial"/>
                </a:rPr>
                <a:t>various levels. </a:t>
              </a:r>
              <a:endParaRPr sz="1000" b="0" i="0" u="none" strike="noStrike" cap="none" dirty="0">
                <a:solidFill>
                  <a:srgbClr val="000000"/>
                </a:solidFill>
                <a:latin typeface="Arial"/>
                <a:ea typeface="Arial"/>
                <a:cs typeface="Arial"/>
                <a:sym typeface="Arial"/>
              </a:endParaRPr>
            </a:p>
          </p:txBody>
        </p:sp>
        <p:grpSp>
          <p:nvGrpSpPr>
            <p:cNvPr id="5787" name="Google Shape;5787;p177"/>
            <p:cNvGrpSpPr/>
            <p:nvPr/>
          </p:nvGrpSpPr>
          <p:grpSpPr>
            <a:xfrm>
              <a:off x="312508" y="1647493"/>
              <a:ext cx="6859228" cy="319421"/>
              <a:chOff x="312508" y="4545817"/>
              <a:chExt cx="7001606" cy="319421"/>
            </a:xfrm>
          </p:grpSpPr>
          <p:sp>
            <p:nvSpPr>
              <p:cNvPr id="5788" name="Google Shape;5788;p177"/>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5789" name="Google Shape;5789;p177"/>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Partner/Donor Support</a:t>
                </a:r>
                <a:endParaRPr sz="1000" b="1" i="0" u="none" strike="noStrike" cap="none">
                  <a:solidFill>
                    <a:srgbClr val="000000"/>
                  </a:solidFill>
                  <a:latin typeface="Arial"/>
                  <a:ea typeface="Arial"/>
                  <a:cs typeface="Arial"/>
                  <a:sym typeface="Arial"/>
                </a:endParaRPr>
              </a:p>
            </p:txBody>
          </p:sp>
          <p:cxnSp>
            <p:nvCxnSpPr>
              <p:cNvPr id="5790" name="Google Shape;5790;p177"/>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sp>
        <p:nvSpPr>
          <p:cNvPr id="5791" name="Google Shape;5791;p177"/>
          <p:cNvSpPr txBox="1"/>
          <p:nvPr/>
        </p:nvSpPr>
        <p:spPr>
          <a:xfrm>
            <a:off x="454886" y="2809494"/>
            <a:ext cx="6859228" cy="15388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1" i="0" u="none" strike="noStrike" cap="none">
                <a:solidFill>
                  <a:srgbClr val="000000"/>
                </a:solidFill>
                <a:latin typeface="Arial"/>
                <a:ea typeface="Arial"/>
                <a:cs typeface="Arial"/>
                <a:sym typeface="Arial"/>
              </a:rPr>
              <a:t>Partners/Donors include but were not limited to the following: </a:t>
            </a:r>
            <a:r>
              <a:rPr lang="en-US" sz="1000" b="0" i="0" u="none" strike="noStrike" cap="none">
                <a:solidFill>
                  <a:srgbClr val="000000"/>
                </a:solidFill>
                <a:latin typeface="Arial"/>
                <a:ea typeface="Arial"/>
                <a:cs typeface="Arial"/>
                <a:sym typeface="Arial"/>
              </a:rPr>
              <a:t> </a:t>
            </a:r>
            <a:endParaRPr sz="1000" b="0" i="0" u="none" strike="noStrike" cap="none">
              <a:solidFill>
                <a:srgbClr val="000000"/>
              </a:solidFill>
              <a:latin typeface="Arial"/>
              <a:ea typeface="Arial"/>
              <a:cs typeface="Arial"/>
              <a:sym typeface="Arial"/>
            </a:endParaRPr>
          </a:p>
        </p:txBody>
      </p:sp>
      <p:pic>
        <p:nvPicPr>
          <p:cNvPr id="5864" name="Google Shape;5864;p177"/>
          <p:cNvPicPr preferRelativeResize="0"/>
          <p:nvPr/>
        </p:nvPicPr>
        <p:blipFill rotWithShape="1">
          <a:blip r:embed="rId4">
            <a:alphaModFix/>
          </a:blip>
          <a:srcRect/>
          <a:stretch/>
        </p:blipFill>
        <p:spPr>
          <a:xfrm>
            <a:off x="4345075" y="7172971"/>
            <a:ext cx="956120" cy="908138"/>
          </a:xfrm>
          <a:prstGeom prst="rect">
            <a:avLst/>
          </a:prstGeom>
          <a:noFill/>
          <a:ln>
            <a:noFill/>
          </a:ln>
        </p:spPr>
      </p:pic>
      <p:sp>
        <p:nvSpPr>
          <p:cNvPr id="102" name="object 6">
            <a:extLst>
              <a:ext uri="{FF2B5EF4-FFF2-40B4-BE49-F238E27FC236}">
                <a16:creationId xmlns:a16="http://schemas.microsoft.com/office/drawing/2014/main" id="{EB29351C-C0C7-44A4-B22C-A714D26E1DB4}"/>
              </a:ext>
            </a:extLst>
          </p:cNvPr>
          <p:cNvSpPr/>
          <p:nvPr/>
        </p:nvSpPr>
        <p:spPr>
          <a:xfrm>
            <a:off x="612883" y="4535970"/>
            <a:ext cx="564157" cy="696467"/>
          </a:xfrm>
          <a:prstGeom prst="rect">
            <a:avLst/>
          </a:prstGeom>
          <a:blipFill>
            <a:blip r:embed="rId5" cstate="print"/>
            <a:stretch>
              <a:fillRect/>
            </a:stretch>
          </a:blipFill>
        </p:spPr>
        <p:txBody>
          <a:bodyPr wrap="square" lIns="0" tIns="0" rIns="0" bIns="0" rtlCol="0"/>
          <a:lstStyle/>
          <a:p>
            <a:endParaRPr/>
          </a:p>
        </p:txBody>
      </p:sp>
      <p:sp>
        <p:nvSpPr>
          <p:cNvPr id="103" name="object 7">
            <a:extLst>
              <a:ext uri="{FF2B5EF4-FFF2-40B4-BE49-F238E27FC236}">
                <a16:creationId xmlns:a16="http://schemas.microsoft.com/office/drawing/2014/main" id="{64055698-7265-49FA-8D71-0FAD2E8FC2AB}"/>
              </a:ext>
            </a:extLst>
          </p:cNvPr>
          <p:cNvSpPr/>
          <p:nvPr/>
        </p:nvSpPr>
        <p:spPr>
          <a:xfrm>
            <a:off x="1357622" y="4490250"/>
            <a:ext cx="653796" cy="672083"/>
          </a:xfrm>
          <a:prstGeom prst="rect">
            <a:avLst/>
          </a:prstGeom>
          <a:blipFill>
            <a:blip r:embed="rId6" cstate="print"/>
            <a:stretch>
              <a:fillRect/>
            </a:stretch>
          </a:blipFill>
        </p:spPr>
        <p:txBody>
          <a:bodyPr wrap="square" lIns="0" tIns="0" rIns="0" bIns="0" rtlCol="0"/>
          <a:lstStyle/>
          <a:p>
            <a:endParaRPr/>
          </a:p>
        </p:txBody>
      </p:sp>
      <p:sp>
        <p:nvSpPr>
          <p:cNvPr id="104" name="object 8">
            <a:extLst>
              <a:ext uri="{FF2B5EF4-FFF2-40B4-BE49-F238E27FC236}">
                <a16:creationId xmlns:a16="http://schemas.microsoft.com/office/drawing/2014/main" id="{AD731DD8-A71C-416A-9A30-353371D1CCB5}"/>
              </a:ext>
            </a:extLst>
          </p:cNvPr>
          <p:cNvSpPr/>
          <p:nvPr/>
        </p:nvSpPr>
        <p:spPr>
          <a:xfrm>
            <a:off x="2286236" y="4529874"/>
            <a:ext cx="663720" cy="667512"/>
          </a:xfrm>
          <a:prstGeom prst="rect">
            <a:avLst/>
          </a:prstGeom>
          <a:blipFill>
            <a:blip r:embed="rId7" cstate="print"/>
            <a:stretch>
              <a:fillRect/>
            </a:stretch>
          </a:blipFill>
        </p:spPr>
        <p:txBody>
          <a:bodyPr wrap="square" lIns="0" tIns="0" rIns="0" bIns="0" rtlCol="0"/>
          <a:lstStyle/>
          <a:p>
            <a:endParaRPr/>
          </a:p>
        </p:txBody>
      </p:sp>
      <p:sp>
        <p:nvSpPr>
          <p:cNvPr id="105" name="object 9">
            <a:extLst>
              <a:ext uri="{FF2B5EF4-FFF2-40B4-BE49-F238E27FC236}">
                <a16:creationId xmlns:a16="http://schemas.microsoft.com/office/drawing/2014/main" id="{E9D83115-C213-4386-B582-7D309DEDC962}"/>
              </a:ext>
            </a:extLst>
          </p:cNvPr>
          <p:cNvSpPr/>
          <p:nvPr/>
        </p:nvSpPr>
        <p:spPr>
          <a:xfrm>
            <a:off x="3018023" y="3043590"/>
            <a:ext cx="864924" cy="724792"/>
          </a:xfrm>
          <a:prstGeom prst="rect">
            <a:avLst/>
          </a:prstGeom>
          <a:blipFill>
            <a:blip r:embed="rId8" cstate="print"/>
            <a:stretch>
              <a:fillRect/>
            </a:stretch>
          </a:blipFill>
        </p:spPr>
        <p:txBody>
          <a:bodyPr wrap="square" lIns="0" tIns="0" rIns="0" bIns="0" rtlCol="0"/>
          <a:lstStyle/>
          <a:p>
            <a:endParaRPr/>
          </a:p>
        </p:txBody>
      </p:sp>
      <p:sp>
        <p:nvSpPr>
          <p:cNvPr id="106" name="object 10">
            <a:extLst>
              <a:ext uri="{FF2B5EF4-FFF2-40B4-BE49-F238E27FC236}">
                <a16:creationId xmlns:a16="http://schemas.microsoft.com/office/drawing/2014/main" id="{E98E089E-9AE5-4F45-A728-58952655CA96}"/>
              </a:ext>
            </a:extLst>
          </p:cNvPr>
          <p:cNvSpPr/>
          <p:nvPr/>
        </p:nvSpPr>
        <p:spPr>
          <a:xfrm>
            <a:off x="4134634" y="4498886"/>
            <a:ext cx="743174" cy="744220"/>
          </a:xfrm>
          <a:prstGeom prst="rect">
            <a:avLst/>
          </a:prstGeom>
          <a:blipFill>
            <a:blip r:embed="rId9" cstate="print"/>
            <a:stretch>
              <a:fillRect/>
            </a:stretch>
          </a:blipFill>
        </p:spPr>
        <p:txBody>
          <a:bodyPr wrap="square" lIns="0" tIns="0" rIns="0" bIns="0" rtlCol="0"/>
          <a:lstStyle/>
          <a:p>
            <a:endParaRPr/>
          </a:p>
        </p:txBody>
      </p:sp>
      <p:sp>
        <p:nvSpPr>
          <p:cNvPr id="107" name="object 13">
            <a:extLst>
              <a:ext uri="{FF2B5EF4-FFF2-40B4-BE49-F238E27FC236}">
                <a16:creationId xmlns:a16="http://schemas.microsoft.com/office/drawing/2014/main" id="{C91A546A-693C-4946-B7D1-632DCE50EEF6}"/>
              </a:ext>
            </a:extLst>
          </p:cNvPr>
          <p:cNvSpPr/>
          <p:nvPr/>
        </p:nvSpPr>
        <p:spPr>
          <a:xfrm>
            <a:off x="536185" y="3784638"/>
            <a:ext cx="1066800" cy="640079"/>
          </a:xfrm>
          <a:prstGeom prst="rect">
            <a:avLst/>
          </a:prstGeom>
          <a:blipFill>
            <a:blip r:embed="rId10" cstate="print"/>
            <a:stretch>
              <a:fillRect/>
            </a:stretch>
          </a:blipFill>
        </p:spPr>
        <p:txBody>
          <a:bodyPr wrap="square" lIns="0" tIns="0" rIns="0" bIns="0" rtlCol="0"/>
          <a:lstStyle/>
          <a:p>
            <a:endParaRPr/>
          </a:p>
        </p:txBody>
      </p:sp>
      <p:sp>
        <p:nvSpPr>
          <p:cNvPr id="108" name="object 14">
            <a:extLst>
              <a:ext uri="{FF2B5EF4-FFF2-40B4-BE49-F238E27FC236}">
                <a16:creationId xmlns:a16="http://schemas.microsoft.com/office/drawing/2014/main" id="{334D949E-0497-404A-9D8D-3CD2DDC28744}"/>
              </a:ext>
            </a:extLst>
          </p:cNvPr>
          <p:cNvSpPr/>
          <p:nvPr/>
        </p:nvSpPr>
        <p:spPr>
          <a:xfrm>
            <a:off x="1746242" y="3839502"/>
            <a:ext cx="854963" cy="566927"/>
          </a:xfrm>
          <a:prstGeom prst="rect">
            <a:avLst/>
          </a:prstGeom>
          <a:blipFill>
            <a:blip r:embed="rId11" cstate="print"/>
            <a:stretch>
              <a:fillRect/>
            </a:stretch>
          </a:blipFill>
        </p:spPr>
        <p:txBody>
          <a:bodyPr wrap="square" lIns="0" tIns="0" rIns="0" bIns="0" rtlCol="0"/>
          <a:lstStyle/>
          <a:p>
            <a:endParaRPr/>
          </a:p>
        </p:txBody>
      </p:sp>
      <p:sp>
        <p:nvSpPr>
          <p:cNvPr id="109" name="object 23">
            <a:extLst>
              <a:ext uri="{FF2B5EF4-FFF2-40B4-BE49-F238E27FC236}">
                <a16:creationId xmlns:a16="http://schemas.microsoft.com/office/drawing/2014/main" id="{FD5D297A-5DD7-44D9-8D1B-31186075A3F7}"/>
              </a:ext>
            </a:extLst>
          </p:cNvPr>
          <p:cNvSpPr txBox="1"/>
          <p:nvPr/>
        </p:nvSpPr>
        <p:spPr>
          <a:xfrm>
            <a:off x="4821935" y="3926679"/>
            <a:ext cx="932815" cy="299085"/>
          </a:xfrm>
          <a:prstGeom prst="rect">
            <a:avLst/>
          </a:prstGeom>
          <a:solidFill>
            <a:srgbClr val="FFC000"/>
          </a:solidFill>
          <a:ln w="28955">
            <a:solidFill>
              <a:srgbClr val="3E3E3E"/>
            </a:solidFill>
          </a:ln>
        </p:spPr>
        <p:txBody>
          <a:bodyPr vert="horz" wrap="square" lIns="0" tIns="40640" rIns="0" bIns="0" rtlCol="0">
            <a:spAutoFit/>
          </a:bodyPr>
          <a:lstStyle/>
          <a:p>
            <a:pPr marL="104775">
              <a:lnSpc>
                <a:spcPct val="100000"/>
              </a:lnSpc>
              <a:spcBef>
                <a:spcPts val="320"/>
              </a:spcBef>
            </a:pPr>
            <a:r>
              <a:rPr sz="1500" spc="-5" dirty="0">
                <a:latin typeface="Britannic Bold"/>
                <a:cs typeface="Britannic Bold"/>
              </a:rPr>
              <a:t>Jack</a:t>
            </a:r>
            <a:r>
              <a:rPr sz="1500" spc="-25" dirty="0">
                <a:latin typeface="Britannic Bold"/>
                <a:cs typeface="Britannic Bold"/>
              </a:rPr>
              <a:t> </a:t>
            </a:r>
            <a:r>
              <a:rPr sz="1500" spc="-5" dirty="0">
                <a:latin typeface="Britannic Bold"/>
                <a:cs typeface="Britannic Bold"/>
              </a:rPr>
              <a:t>Ma</a:t>
            </a:r>
            <a:endParaRPr sz="1500" dirty="0">
              <a:latin typeface="Britannic Bold"/>
              <a:cs typeface="Britannic Bold"/>
            </a:endParaRPr>
          </a:p>
        </p:txBody>
      </p:sp>
      <p:sp>
        <p:nvSpPr>
          <p:cNvPr id="110" name="object 28">
            <a:extLst>
              <a:ext uri="{FF2B5EF4-FFF2-40B4-BE49-F238E27FC236}">
                <a16:creationId xmlns:a16="http://schemas.microsoft.com/office/drawing/2014/main" id="{F51E24F5-D08A-417A-AD16-6563077817F2}"/>
              </a:ext>
            </a:extLst>
          </p:cNvPr>
          <p:cNvSpPr/>
          <p:nvPr/>
        </p:nvSpPr>
        <p:spPr>
          <a:xfrm>
            <a:off x="513326" y="3024162"/>
            <a:ext cx="6339840" cy="5227265"/>
          </a:xfrm>
          <a:custGeom>
            <a:avLst/>
            <a:gdLst/>
            <a:ahLst/>
            <a:cxnLst/>
            <a:rect l="l" t="t" r="r" b="b"/>
            <a:pathLst>
              <a:path w="6339840" h="4070984">
                <a:moveTo>
                  <a:pt x="0" y="4070604"/>
                </a:moveTo>
                <a:lnTo>
                  <a:pt x="6339840" y="4070604"/>
                </a:lnTo>
                <a:lnTo>
                  <a:pt x="6339840" y="0"/>
                </a:lnTo>
                <a:lnTo>
                  <a:pt x="0" y="0"/>
                </a:lnTo>
                <a:lnTo>
                  <a:pt x="0" y="4070604"/>
                </a:lnTo>
                <a:close/>
              </a:path>
            </a:pathLst>
          </a:custGeom>
          <a:ln w="9143">
            <a:solidFill>
              <a:srgbClr val="008651"/>
            </a:solidFill>
            <a:prstDash val="sysDashDot"/>
          </a:ln>
        </p:spPr>
        <p:txBody>
          <a:bodyPr wrap="square" lIns="0" tIns="0" rIns="0" bIns="0" rtlCol="0"/>
          <a:lstStyle/>
          <a:p>
            <a:endParaRPr/>
          </a:p>
        </p:txBody>
      </p:sp>
      <p:sp>
        <p:nvSpPr>
          <p:cNvPr id="111" name="object 29">
            <a:extLst>
              <a:ext uri="{FF2B5EF4-FFF2-40B4-BE49-F238E27FC236}">
                <a16:creationId xmlns:a16="http://schemas.microsoft.com/office/drawing/2014/main" id="{D4DB3E77-D78A-45FF-A1B5-B754A6BB5398}"/>
              </a:ext>
            </a:extLst>
          </p:cNvPr>
          <p:cNvSpPr/>
          <p:nvPr/>
        </p:nvSpPr>
        <p:spPr>
          <a:xfrm>
            <a:off x="3846314" y="3876078"/>
            <a:ext cx="832103" cy="515112"/>
          </a:xfrm>
          <a:prstGeom prst="rect">
            <a:avLst/>
          </a:prstGeom>
          <a:blipFill>
            <a:blip r:embed="rId12" cstate="print"/>
            <a:stretch>
              <a:fillRect/>
            </a:stretch>
          </a:blipFill>
        </p:spPr>
        <p:txBody>
          <a:bodyPr wrap="square" lIns="0" tIns="0" rIns="0" bIns="0" rtlCol="0"/>
          <a:lstStyle/>
          <a:p>
            <a:endParaRPr/>
          </a:p>
        </p:txBody>
      </p:sp>
      <p:sp>
        <p:nvSpPr>
          <p:cNvPr id="112" name="object 34">
            <a:extLst>
              <a:ext uri="{FF2B5EF4-FFF2-40B4-BE49-F238E27FC236}">
                <a16:creationId xmlns:a16="http://schemas.microsoft.com/office/drawing/2014/main" id="{48095AAC-1ECA-4A5A-8005-BFBE8C5DC8EB}"/>
              </a:ext>
            </a:extLst>
          </p:cNvPr>
          <p:cNvSpPr/>
          <p:nvPr/>
        </p:nvSpPr>
        <p:spPr>
          <a:xfrm>
            <a:off x="5030461" y="4308894"/>
            <a:ext cx="960119" cy="495299"/>
          </a:xfrm>
          <a:prstGeom prst="rect">
            <a:avLst/>
          </a:prstGeom>
          <a:blipFill>
            <a:blip r:embed="rId13" cstate="print"/>
            <a:stretch>
              <a:fillRect/>
            </a:stretch>
          </a:blipFill>
        </p:spPr>
        <p:txBody>
          <a:bodyPr wrap="square" lIns="0" tIns="0" rIns="0" bIns="0" rtlCol="0"/>
          <a:lstStyle/>
          <a:p>
            <a:endParaRPr/>
          </a:p>
        </p:txBody>
      </p:sp>
      <p:sp>
        <p:nvSpPr>
          <p:cNvPr id="113" name="object 35">
            <a:extLst>
              <a:ext uri="{FF2B5EF4-FFF2-40B4-BE49-F238E27FC236}">
                <a16:creationId xmlns:a16="http://schemas.microsoft.com/office/drawing/2014/main" id="{0B96F697-97B7-4AA8-9659-C64DA63874B4}"/>
              </a:ext>
            </a:extLst>
          </p:cNvPr>
          <p:cNvSpPr/>
          <p:nvPr/>
        </p:nvSpPr>
        <p:spPr>
          <a:xfrm>
            <a:off x="1830052" y="3265422"/>
            <a:ext cx="1187970" cy="357606"/>
          </a:xfrm>
          <a:prstGeom prst="rect">
            <a:avLst/>
          </a:prstGeom>
          <a:blipFill>
            <a:blip r:embed="rId14" cstate="print"/>
            <a:stretch>
              <a:fillRect/>
            </a:stretch>
          </a:blipFill>
        </p:spPr>
        <p:txBody>
          <a:bodyPr wrap="square" lIns="0" tIns="0" rIns="0" bIns="0" rtlCol="0"/>
          <a:lstStyle/>
          <a:p>
            <a:endParaRPr/>
          </a:p>
        </p:txBody>
      </p:sp>
      <p:sp>
        <p:nvSpPr>
          <p:cNvPr id="114" name="object 36">
            <a:extLst>
              <a:ext uri="{FF2B5EF4-FFF2-40B4-BE49-F238E27FC236}">
                <a16:creationId xmlns:a16="http://schemas.microsoft.com/office/drawing/2014/main" id="{28674DB6-A286-4D25-B124-F69CD3BD5D52}"/>
              </a:ext>
            </a:extLst>
          </p:cNvPr>
          <p:cNvSpPr/>
          <p:nvPr/>
        </p:nvSpPr>
        <p:spPr>
          <a:xfrm>
            <a:off x="571238" y="3112554"/>
            <a:ext cx="1097280" cy="612648"/>
          </a:xfrm>
          <a:prstGeom prst="rect">
            <a:avLst/>
          </a:prstGeom>
          <a:blipFill>
            <a:blip r:embed="rId15" cstate="print"/>
            <a:stretch>
              <a:fillRect/>
            </a:stretch>
          </a:blipFill>
        </p:spPr>
        <p:txBody>
          <a:bodyPr wrap="square" lIns="0" tIns="0" rIns="0" bIns="0" rtlCol="0"/>
          <a:lstStyle/>
          <a:p>
            <a:endParaRPr/>
          </a:p>
        </p:txBody>
      </p:sp>
      <p:sp>
        <p:nvSpPr>
          <p:cNvPr id="115" name="object 37">
            <a:extLst>
              <a:ext uri="{FF2B5EF4-FFF2-40B4-BE49-F238E27FC236}">
                <a16:creationId xmlns:a16="http://schemas.microsoft.com/office/drawing/2014/main" id="{1CD584EB-E257-4DFD-9229-05203F203135}"/>
              </a:ext>
            </a:extLst>
          </p:cNvPr>
          <p:cNvSpPr/>
          <p:nvPr/>
        </p:nvSpPr>
        <p:spPr>
          <a:xfrm>
            <a:off x="5909849" y="3852750"/>
            <a:ext cx="832102" cy="565231"/>
          </a:xfrm>
          <a:prstGeom prst="rect">
            <a:avLst/>
          </a:prstGeom>
          <a:blipFill>
            <a:blip r:embed="rId16" cstate="print"/>
            <a:stretch>
              <a:fillRect/>
            </a:stretch>
          </a:blipFill>
        </p:spPr>
        <p:txBody>
          <a:bodyPr wrap="square" lIns="0" tIns="0" rIns="0" bIns="0" rtlCol="0"/>
          <a:lstStyle/>
          <a:p>
            <a:endParaRPr/>
          </a:p>
        </p:txBody>
      </p:sp>
      <p:sp>
        <p:nvSpPr>
          <p:cNvPr id="116" name="object 39">
            <a:extLst>
              <a:ext uri="{FF2B5EF4-FFF2-40B4-BE49-F238E27FC236}">
                <a16:creationId xmlns:a16="http://schemas.microsoft.com/office/drawing/2014/main" id="{A00A3EF9-A506-43A5-9B39-BDED78401876}"/>
              </a:ext>
            </a:extLst>
          </p:cNvPr>
          <p:cNvSpPr/>
          <p:nvPr/>
        </p:nvSpPr>
        <p:spPr>
          <a:xfrm>
            <a:off x="3974329" y="3153702"/>
            <a:ext cx="958596" cy="505968"/>
          </a:xfrm>
          <a:prstGeom prst="rect">
            <a:avLst/>
          </a:prstGeom>
          <a:blipFill>
            <a:blip r:embed="rId17" cstate="print"/>
            <a:stretch>
              <a:fillRect/>
            </a:stretch>
          </a:blipFill>
        </p:spPr>
        <p:txBody>
          <a:bodyPr wrap="square" lIns="0" tIns="0" rIns="0" bIns="0" rtlCol="0"/>
          <a:lstStyle/>
          <a:p>
            <a:endParaRPr/>
          </a:p>
        </p:txBody>
      </p:sp>
      <p:sp>
        <p:nvSpPr>
          <p:cNvPr id="117" name="object 42">
            <a:extLst>
              <a:ext uri="{FF2B5EF4-FFF2-40B4-BE49-F238E27FC236}">
                <a16:creationId xmlns:a16="http://schemas.microsoft.com/office/drawing/2014/main" id="{6AEC0E00-C057-4C16-959D-A868E6A55969}"/>
              </a:ext>
            </a:extLst>
          </p:cNvPr>
          <p:cNvSpPr/>
          <p:nvPr/>
        </p:nvSpPr>
        <p:spPr>
          <a:xfrm>
            <a:off x="2773307" y="4012691"/>
            <a:ext cx="817196" cy="178073"/>
          </a:xfrm>
          <a:prstGeom prst="rect">
            <a:avLst/>
          </a:prstGeom>
          <a:blipFill>
            <a:blip r:embed="rId18" cstate="print"/>
            <a:stretch>
              <a:fillRect/>
            </a:stretch>
          </a:blipFill>
        </p:spPr>
        <p:txBody>
          <a:bodyPr wrap="square" lIns="0" tIns="0" rIns="0" bIns="0" rtlCol="0"/>
          <a:lstStyle/>
          <a:p>
            <a:endParaRPr/>
          </a:p>
        </p:txBody>
      </p:sp>
      <p:sp>
        <p:nvSpPr>
          <p:cNvPr id="118" name="object 32">
            <a:extLst>
              <a:ext uri="{FF2B5EF4-FFF2-40B4-BE49-F238E27FC236}">
                <a16:creationId xmlns:a16="http://schemas.microsoft.com/office/drawing/2014/main" id="{54EF5ABB-AB45-4E29-A090-8012AD097550}"/>
              </a:ext>
            </a:extLst>
          </p:cNvPr>
          <p:cNvSpPr/>
          <p:nvPr/>
        </p:nvSpPr>
        <p:spPr>
          <a:xfrm>
            <a:off x="5080870" y="3095447"/>
            <a:ext cx="736091" cy="641603"/>
          </a:xfrm>
          <a:prstGeom prst="rect">
            <a:avLst/>
          </a:prstGeom>
          <a:blipFill>
            <a:blip r:embed="rId19" cstate="print"/>
            <a:stretch>
              <a:fillRect/>
            </a:stretch>
          </a:blipFill>
        </p:spPr>
        <p:txBody>
          <a:bodyPr wrap="square" lIns="0" tIns="0" rIns="0" bIns="0" rtlCol="0"/>
          <a:lstStyle/>
          <a:p>
            <a:endParaRPr/>
          </a:p>
        </p:txBody>
      </p:sp>
      <p:sp>
        <p:nvSpPr>
          <p:cNvPr id="119" name="object 30">
            <a:extLst>
              <a:ext uri="{FF2B5EF4-FFF2-40B4-BE49-F238E27FC236}">
                <a16:creationId xmlns:a16="http://schemas.microsoft.com/office/drawing/2014/main" id="{716550B7-49F1-41D1-8781-1FFD2B2F8E2C}"/>
              </a:ext>
            </a:extLst>
          </p:cNvPr>
          <p:cNvSpPr/>
          <p:nvPr/>
        </p:nvSpPr>
        <p:spPr>
          <a:xfrm>
            <a:off x="5908344" y="3118735"/>
            <a:ext cx="853439" cy="583692"/>
          </a:xfrm>
          <a:prstGeom prst="rect">
            <a:avLst/>
          </a:prstGeom>
          <a:blipFill>
            <a:blip r:embed="rId20" cstate="print"/>
            <a:stretch>
              <a:fillRect/>
            </a:stretch>
          </a:blipFill>
        </p:spPr>
        <p:txBody>
          <a:bodyPr wrap="square" lIns="0" tIns="0" rIns="0" bIns="0" rtlCol="0"/>
          <a:lstStyle/>
          <a:p>
            <a:endParaRPr/>
          </a:p>
        </p:txBody>
      </p:sp>
      <p:sp>
        <p:nvSpPr>
          <p:cNvPr id="120" name="object 33">
            <a:extLst>
              <a:ext uri="{FF2B5EF4-FFF2-40B4-BE49-F238E27FC236}">
                <a16:creationId xmlns:a16="http://schemas.microsoft.com/office/drawing/2014/main" id="{93ED49DD-EA29-4552-A051-C55853124946}"/>
              </a:ext>
            </a:extLst>
          </p:cNvPr>
          <p:cNvSpPr/>
          <p:nvPr/>
        </p:nvSpPr>
        <p:spPr>
          <a:xfrm>
            <a:off x="5007659" y="4860112"/>
            <a:ext cx="900685" cy="518915"/>
          </a:xfrm>
          <a:prstGeom prst="rect">
            <a:avLst/>
          </a:prstGeom>
          <a:blipFill>
            <a:blip r:embed="rId21" cstate="print"/>
            <a:stretch>
              <a:fillRect/>
            </a:stretch>
          </a:blipFill>
        </p:spPr>
        <p:txBody>
          <a:bodyPr wrap="square" lIns="0" tIns="0" rIns="0" bIns="0" rtlCol="0"/>
          <a:lstStyle/>
          <a:p>
            <a:endParaRPr/>
          </a:p>
        </p:txBody>
      </p:sp>
      <p:sp>
        <p:nvSpPr>
          <p:cNvPr id="122" name="object 44">
            <a:extLst>
              <a:ext uri="{FF2B5EF4-FFF2-40B4-BE49-F238E27FC236}">
                <a16:creationId xmlns:a16="http://schemas.microsoft.com/office/drawing/2014/main" id="{229BA7CF-392E-41E5-BC87-874B7A45FB11}"/>
              </a:ext>
            </a:extLst>
          </p:cNvPr>
          <p:cNvSpPr/>
          <p:nvPr/>
        </p:nvSpPr>
        <p:spPr>
          <a:xfrm>
            <a:off x="3038264" y="4471398"/>
            <a:ext cx="928369" cy="744220"/>
          </a:xfrm>
          <a:custGeom>
            <a:avLst/>
            <a:gdLst/>
            <a:ahLst/>
            <a:cxnLst/>
            <a:rect l="l" t="t" r="r" b="b"/>
            <a:pathLst>
              <a:path w="928370" h="744220">
                <a:moveTo>
                  <a:pt x="0" y="743711"/>
                </a:moveTo>
                <a:lnTo>
                  <a:pt x="928115" y="743711"/>
                </a:lnTo>
                <a:lnTo>
                  <a:pt x="928115" y="0"/>
                </a:lnTo>
                <a:lnTo>
                  <a:pt x="0" y="0"/>
                </a:lnTo>
                <a:lnTo>
                  <a:pt x="0" y="743711"/>
                </a:lnTo>
                <a:close/>
              </a:path>
            </a:pathLst>
          </a:custGeom>
          <a:ln w="9144">
            <a:solidFill>
              <a:srgbClr val="000000"/>
            </a:solidFill>
          </a:ln>
        </p:spPr>
        <p:txBody>
          <a:bodyPr wrap="square" lIns="0" tIns="0" rIns="0" bIns="0" rtlCol="0"/>
          <a:lstStyle/>
          <a:p>
            <a:endParaRPr/>
          </a:p>
        </p:txBody>
      </p:sp>
      <p:sp>
        <p:nvSpPr>
          <p:cNvPr id="123" name="object 45">
            <a:extLst>
              <a:ext uri="{FF2B5EF4-FFF2-40B4-BE49-F238E27FC236}">
                <a16:creationId xmlns:a16="http://schemas.microsoft.com/office/drawing/2014/main" id="{4BA096B5-81FA-41C2-A87C-44E0F0820D7F}"/>
              </a:ext>
            </a:extLst>
          </p:cNvPr>
          <p:cNvSpPr/>
          <p:nvPr/>
        </p:nvSpPr>
        <p:spPr>
          <a:xfrm>
            <a:off x="3132752" y="4521690"/>
            <a:ext cx="633984" cy="633983"/>
          </a:xfrm>
          <a:prstGeom prst="rect">
            <a:avLst/>
          </a:prstGeom>
          <a:blipFill>
            <a:blip r:embed="rId22" cstate="print"/>
            <a:stretch>
              <a:fillRect/>
            </a:stretch>
          </a:blipFill>
        </p:spPr>
        <p:txBody>
          <a:bodyPr wrap="square" lIns="0" tIns="0" rIns="0" bIns="0" rtlCol="0"/>
          <a:lstStyle/>
          <a:p>
            <a:endParaRPr/>
          </a:p>
        </p:txBody>
      </p:sp>
      <p:sp>
        <p:nvSpPr>
          <p:cNvPr id="124" name="object 11">
            <a:extLst>
              <a:ext uri="{FF2B5EF4-FFF2-40B4-BE49-F238E27FC236}">
                <a16:creationId xmlns:a16="http://schemas.microsoft.com/office/drawing/2014/main" id="{879E7DDB-5D72-471C-B61A-343CF95C2E45}"/>
              </a:ext>
            </a:extLst>
          </p:cNvPr>
          <p:cNvSpPr/>
          <p:nvPr/>
        </p:nvSpPr>
        <p:spPr>
          <a:xfrm>
            <a:off x="6044691" y="4578892"/>
            <a:ext cx="699723" cy="796256"/>
          </a:xfrm>
          <a:prstGeom prst="rect">
            <a:avLst/>
          </a:prstGeom>
          <a:blipFill>
            <a:blip r:embed="rId23" cstate="print"/>
            <a:stretch>
              <a:fillRect/>
            </a:stretch>
          </a:blipFill>
        </p:spPr>
        <p:txBody>
          <a:bodyPr wrap="square" lIns="0" tIns="0" rIns="0" bIns="0" rtlCol="0"/>
          <a:lstStyle/>
          <a:p>
            <a:endParaRPr/>
          </a:p>
        </p:txBody>
      </p:sp>
      <p:sp>
        <p:nvSpPr>
          <p:cNvPr id="125" name="object 12">
            <a:extLst>
              <a:ext uri="{FF2B5EF4-FFF2-40B4-BE49-F238E27FC236}">
                <a16:creationId xmlns:a16="http://schemas.microsoft.com/office/drawing/2014/main" id="{1BE11D94-8089-40DE-9DB2-87F7783DE090}"/>
              </a:ext>
            </a:extLst>
          </p:cNvPr>
          <p:cNvSpPr/>
          <p:nvPr/>
        </p:nvSpPr>
        <p:spPr>
          <a:xfrm>
            <a:off x="642402" y="5356693"/>
            <a:ext cx="800100" cy="420624"/>
          </a:xfrm>
          <a:prstGeom prst="rect">
            <a:avLst/>
          </a:prstGeom>
          <a:blipFill>
            <a:blip r:embed="rId24" cstate="print"/>
            <a:stretch>
              <a:fillRect/>
            </a:stretch>
          </a:blipFill>
        </p:spPr>
        <p:txBody>
          <a:bodyPr wrap="square" lIns="0" tIns="0" rIns="0" bIns="0" rtlCol="0"/>
          <a:lstStyle/>
          <a:p>
            <a:endParaRPr/>
          </a:p>
        </p:txBody>
      </p:sp>
      <p:sp>
        <p:nvSpPr>
          <p:cNvPr id="126" name="object 15">
            <a:extLst>
              <a:ext uri="{FF2B5EF4-FFF2-40B4-BE49-F238E27FC236}">
                <a16:creationId xmlns:a16="http://schemas.microsoft.com/office/drawing/2014/main" id="{CC6450DB-8BC8-43A5-8222-ECAEAC5FC458}"/>
              </a:ext>
            </a:extLst>
          </p:cNvPr>
          <p:cNvSpPr/>
          <p:nvPr/>
        </p:nvSpPr>
        <p:spPr>
          <a:xfrm>
            <a:off x="4240921" y="5492761"/>
            <a:ext cx="1082039" cy="737334"/>
          </a:xfrm>
          <a:prstGeom prst="rect">
            <a:avLst/>
          </a:prstGeom>
          <a:blipFill>
            <a:blip r:embed="rId25" cstate="print"/>
            <a:stretch>
              <a:fillRect/>
            </a:stretch>
          </a:blipFill>
        </p:spPr>
        <p:txBody>
          <a:bodyPr wrap="square" lIns="0" tIns="0" rIns="0" bIns="0" rtlCol="0"/>
          <a:lstStyle/>
          <a:p>
            <a:endParaRPr/>
          </a:p>
        </p:txBody>
      </p:sp>
      <p:sp>
        <p:nvSpPr>
          <p:cNvPr id="127" name="object 16">
            <a:extLst>
              <a:ext uri="{FF2B5EF4-FFF2-40B4-BE49-F238E27FC236}">
                <a16:creationId xmlns:a16="http://schemas.microsoft.com/office/drawing/2014/main" id="{9128DCF5-A407-4795-A46F-683B6F69B3E1}"/>
              </a:ext>
            </a:extLst>
          </p:cNvPr>
          <p:cNvSpPr/>
          <p:nvPr/>
        </p:nvSpPr>
        <p:spPr>
          <a:xfrm>
            <a:off x="636305" y="5963245"/>
            <a:ext cx="762000" cy="577596"/>
          </a:xfrm>
          <a:prstGeom prst="rect">
            <a:avLst/>
          </a:prstGeom>
          <a:blipFill>
            <a:blip r:embed="rId26" cstate="print"/>
            <a:stretch>
              <a:fillRect/>
            </a:stretch>
          </a:blipFill>
        </p:spPr>
        <p:txBody>
          <a:bodyPr wrap="square" lIns="0" tIns="0" rIns="0" bIns="0" rtlCol="0"/>
          <a:lstStyle/>
          <a:p>
            <a:endParaRPr/>
          </a:p>
        </p:txBody>
      </p:sp>
      <p:sp>
        <p:nvSpPr>
          <p:cNvPr id="128" name="object 17">
            <a:extLst>
              <a:ext uri="{FF2B5EF4-FFF2-40B4-BE49-F238E27FC236}">
                <a16:creationId xmlns:a16="http://schemas.microsoft.com/office/drawing/2014/main" id="{30FEA9B2-E40C-46E2-9CA6-0E76B4B7893E}"/>
              </a:ext>
            </a:extLst>
          </p:cNvPr>
          <p:cNvSpPr/>
          <p:nvPr/>
        </p:nvSpPr>
        <p:spPr>
          <a:xfrm>
            <a:off x="1626906" y="5178385"/>
            <a:ext cx="856488" cy="641603"/>
          </a:xfrm>
          <a:prstGeom prst="rect">
            <a:avLst/>
          </a:prstGeom>
          <a:blipFill>
            <a:blip r:embed="rId27" cstate="print"/>
            <a:stretch>
              <a:fillRect/>
            </a:stretch>
          </a:blipFill>
        </p:spPr>
        <p:txBody>
          <a:bodyPr wrap="square" lIns="0" tIns="0" rIns="0" bIns="0" rtlCol="0"/>
          <a:lstStyle/>
          <a:p>
            <a:endParaRPr/>
          </a:p>
        </p:txBody>
      </p:sp>
      <p:sp>
        <p:nvSpPr>
          <p:cNvPr id="129" name="object 18">
            <a:extLst>
              <a:ext uri="{FF2B5EF4-FFF2-40B4-BE49-F238E27FC236}">
                <a16:creationId xmlns:a16="http://schemas.microsoft.com/office/drawing/2014/main" id="{210564BC-7189-4866-81BF-D8461924AD50}"/>
              </a:ext>
            </a:extLst>
          </p:cNvPr>
          <p:cNvSpPr/>
          <p:nvPr/>
        </p:nvSpPr>
        <p:spPr>
          <a:xfrm>
            <a:off x="1541155" y="5911228"/>
            <a:ext cx="866444" cy="484155"/>
          </a:xfrm>
          <a:prstGeom prst="rect">
            <a:avLst/>
          </a:prstGeom>
          <a:blipFill>
            <a:blip r:embed="rId28" cstate="print"/>
            <a:stretch>
              <a:fillRect/>
            </a:stretch>
          </a:blipFill>
        </p:spPr>
        <p:txBody>
          <a:bodyPr wrap="square" lIns="0" tIns="0" rIns="0" bIns="0" rtlCol="0"/>
          <a:lstStyle/>
          <a:p>
            <a:endParaRPr/>
          </a:p>
        </p:txBody>
      </p:sp>
      <p:sp>
        <p:nvSpPr>
          <p:cNvPr id="130" name="object 19">
            <a:extLst>
              <a:ext uri="{FF2B5EF4-FFF2-40B4-BE49-F238E27FC236}">
                <a16:creationId xmlns:a16="http://schemas.microsoft.com/office/drawing/2014/main" id="{608118B1-7373-444D-AEB5-A08E7A18D583}"/>
              </a:ext>
            </a:extLst>
          </p:cNvPr>
          <p:cNvSpPr/>
          <p:nvPr/>
        </p:nvSpPr>
        <p:spPr>
          <a:xfrm>
            <a:off x="1668408" y="6587199"/>
            <a:ext cx="1104899" cy="503043"/>
          </a:xfrm>
          <a:prstGeom prst="rect">
            <a:avLst/>
          </a:prstGeom>
          <a:blipFill>
            <a:blip r:embed="rId29" cstate="print"/>
            <a:stretch>
              <a:fillRect/>
            </a:stretch>
          </a:blipFill>
        </p:spPr>
        <p:txBody>
          <a:bodyPr wrap="square" lIns="0" tIns="0" rIns="0" bIns="0" rtlCol="0"/>
          <a:lstStyle/>
          <a:p>
            <a:endParaRPr/>
          </a:p>
        </p:txBody>
      </p:sp>
      <p:sp>
        <p:nvSpPr>
          <p:cNvPr id="131" name="object 20">
            <a:extLst>
              <a:ext uri="{FF2B5EF4-FFF2-40B4-BE49-F238E27FC236}">
                <a16:creationId xmlns:a16="http://schemas.microsoft.com/office/drawing/2014/main" id="{D6926E21-47D1-44D6-8A4A-C9B6FDD5CD0F}"/>
              </a:ext>
            </a:extLst>
          </p:cNvPr>
          <p:cNvSpPr/>
          <p:nvPr/>
        </p:nvSpPr>
        <p:spPr>
          <a:xfrm>
            <a:off x="2978134" y="6558745"/>
            <a:ext cx="1167384" cy="582167"/>
          </a:xfrm>
          <a:prstGeom prst="rect">
            <a:avLst/>
          </a:prstGeom>
          <a:blipFill>
            <a:blip r:embed="rId30" cstate="print"/>
            <a:stretch>
              <a:fillRect/>
            </a:stretch>
          </a:blipFill>
        </p:spPr>
        <p:txBody>
          <a:bodyPr wrap="square" lIns="0" tIns="0" rIns="0" bIns="0" rtlCol="0"/>
          <a:lstStyle/>
          <a:p>
            <a:endParaRPr/>
          </a:p>
        </p:txBody>
      </p:sp>
      <p:sp>
        <p:nvSpPr>
          <p:cNvPr id="132" name="object 21">
            <a:extLst>
              <a:ext uri="{FF2B5EF4-FFF2-40B4-BE49-F238E27FC236}">
                <a16:creationId xmlns:a16="http://schemas.microsoft.com/office/drawing/2014/main" id="{C01AB491-CFC5-4150-AB84-7B21F7BA653C}"/>
              </a:ext>
            </a:extLst>
          </p:cNvPr>
          <p:cNvSpPr/>
          <p:nvPr/>
        </p:nvSpPr>
        <p:spPr>
          <a:xfrm>
            <a:off x="5816961" y="5528002"/>
            <a:ext cx="905256" cy="533400"/>
          </a:xfrm>
          <a:prstGeom prst="rect">
            <a:avLst/>
          </a:prstGeom>
          <a:blipFill>
            <a:blip r:embed="rId31" cstate="print"/>
            <a:stretch>
              <a:fillRect/>
            </a:stretch>
          </a:blipFill>
        </p:spPr>
        <p:txBody>
          <a:bodyPr wrap="square" lIns="0" tIns="0" rIns="0" bIns="0" rtlCol="0"/>
          <a:lstStyle/>
          <a:p>
            <a:endParaRPr/>
          </a:p>
        </p:txBody>
      </p:sp>
      <p:sp>
        <p:nvSpPr>
          <p:cNvPr id="133" name="object 22">
            <a:extLst>
              <a:ext uri="{FF2B5EF4-FFF2-40B4-BE49-F238E27FC236}">
                <a16:creationId xmlns:a16="http://schemas.microsoft.com/office/drawing/2014/main" id="{9EF31DAB-0F41-47C9-A194-EE31CC15789B}"/>
              </a:ext>
            </a:extLst>
          </p:cNvPr>
          <p:cNvSpPr/>
          <p:nvPr/>
        </p:nvSpPr>
        <p:spPr>
          <a:xfrm>
            <a:off x="566202" y="6545413"/>
            <a:ext cx="976884" cy="569976"/>
          </a:xfrm>
          <a:prstGeom prst="rect">
            <a:avLst/>
          </a:prstGeom>
          <a:blipFill>
            <a:blip r:embed="rId32" cstate="print"/>
            <a:stretch>
              <a:fillRect/>
            </a:stretch>
          </a:blipFill>
        </p:spPr>
        <p:txBody>
          <a:bodyPr wrap="square" lIns="0" tIns="0" rIns="0" bIns="0" rtlCol="0"/>
          <a:lstStyle/>
          <a:p>
            <a:endParaRPr/>
          </a:p>
        </p:txBody>
      </p:sp>
      <p:sp>
        <p:nvSpPr>
          <p:cNvPr id="134" name="object 31">
            <a:extLst>
              <a:ext uri="{FF2B5EF4-FFF2-40B4-BE49-F238E27FC236}">
                <a16:creationId xmlns:a16="http://schemas.microsoft.com/office/drawing/2014/main" id="{BA6DD3B6-53B1-4673-98CA-37A6551C1EAF}"/>
              </a:ext>
            </a:extLst>
          </p:cNvPr>
          <p:cNvSpPr/>
          <p:nvPr/>
        </p:nvSpPr>
        <p:spPr>
          <a:xfrm>
            <a:off x="5678614" y="7342988"/>
            <a:ext cx="969263" cy="464820"/>
          </a:xfrm>
          <a:prstGeom prst="rect">
            <a:avLst/>
          </a:prstGeom>
          <a:blipFill>
            <a:blip r:embed="rId33" cstate="print"/>
            <a:stretch>
              <a:fillRect/>
            </a:stretch>
          </a:blipFill>
        </p:spPr>
        <p:txBody>
          <a:bodyPr wrap="square" lIns="0" tIns="0" rIns="0" bIns="0" rtlCol="0"/>
          <a:lstStyle/>
          <a:p>
            <a:endParaRPr/>
          </a:p>
        </p:txBody>
      </p:sp>
      <p:sp>
        <p:nvSpPr>
          <p:cNvPr id="135" name="object 40">
            <a:extLst>
              <a:ext uri="{FF2B5EF4-FFF2-40B4-BE49-F238E27FC236}">
                <a16:creationId xmlns:a16="http://schemas.microsoft.com/office/drawing/2014/main" id="{225D3890-043E-4485-8A79-479809FE1547}"/>
              </a:ext>
            </a:extLst>
          </p:cNvPr>
          <p:cNvSpPr/>
          <p:nvPr/>
        </p:nvSpPr>
        <p:spPr>
          <a:xfrm>
            <a:off x="4578568" y="6467722"/>
            <a:ext cx="990600" cy="583045"/>
          </a:xfrm>
          <a:prstGeom prst="rect">
            <a:avLst/>
          </a:prstGeom>
          <a:blipFill>
            <a:blip r:embed="rId34" cstate="print"/>
            <a:stretch>
              <a:fillRect/>
            </a:stretch>
          </a:blipFill>
        </p:spPr>
        <p:txBody>
          <a:bodyPr wrap="square" lIns="0" tIns="0" rIns="0" bIns="0" rtlCol="0"/>
          <a:lstStyle/>
          <a:p>
            <a:endParaRPr/>
          </a:p>
        </p:txBody>
      </p:sp>
      <p:sp>
        <p:nvSpPr>
          <p:cNvPr id="136" name="object 41">
            <a:extLst>
              <a:ext uri="{FF2B5EF4-FFF2-40B4-BE49-F238E27FC236}">
                <a16:creationId xmlns:a16="http://schemas.microsoft.com/office/drawing/2014/main" id="{9A3A9F11-DB67-4A5B-B15D-E499596BADB1}"/>
              </a:ext>
            </a:extLst>
          </p:cNvPr>
          <p:cNvSpPr/>
          <p:nvPr/>
        </p:nvSpPr>
        <p:spPr>
          <a:xfrm>
            <a:off x="2750582" y="5276302"/>
            <a:ext cx="1116864" cy="582168"/>
          </a:xfrm>
          <a:prstGeom prst="rect">
            <a:avLst/>
          </a:prstGeom>
          <a:blipFill>
            <a:blip r:embed="rId35" cstate="print"/>
            <a:stretch>
              <a:fillRect/>
            </a:stretch>
          </a:blipFill>
        </p:spPr>
        <p:txBody>
          <a:bodyPr wrap="square" lIns="0" tIns="0" rIns="0" bIns="0" rtlCol="0"/>
          <a:lstStyle/>
          <a:p>
            <a:endParaRPr/>
          </a:p>
        </p:txBody>
      </p:sp>
      <p:sp>
        <p:nvSpPr>
          <p:cNvPr id="137" name="object 43">
            <a:extLst>
              <a:ext uri="{FF2B5EF4-FFF2-40B4-BE49-F238E27FC236}">
                <a16:creationId xmlns:a16="http://schemas.microsoft.com/office/drawing/2014/main" id="{D0062B30-FF8A-48BB-A0E8-70295DD939EE}"/>
              </a:ext>
            </a:extLst>
          </p:cNvPr>
          <p:cNvSpPr/>
          <p:nvPr/>
        </p:nvSpPr>
        <p:spPr>
          <a:xfrm>
            <a:off x="2820666" y="5975947"/>
            <a:ext cx="868680" cy="493775"/>
          </a:xfrm>
          <a:prstGeom prst="rect">
            <a:avLst/>
          </a:prstGeom>
          <a:blipFill>
            <a:blip r:embed="rId36" cstate="print"/>
            <a:stretch>
              <a:fillRect/>
            </a:stretch>
          </a:blipFill>
        </p:spPr>
        <p:txBody>
          <a:bodyPr wrap="square" lIns="0" tIns="0" rIns="0" bIns="0" rtlCol="0"/>
          <a:lstStyle/>
          <a:p>
            <a:endParaRPr/>
          </a:p>
        </p:txBody>
      </p:sp>
      <p:pic>
        <p:nvPicPr>
          <p:cNvPr id="138" name="Google Shape;5852;p177">
            <a:extLst>
              <a:ext uri="{FF2B5EF4-FFF2-40B4-BE49-F238E27FC236}">
                <a16:creationId xmlns:a16="http://schemas.microsoft.com/office/drawing/2014/main" id="{5A182BB5-1975-4293-9038-3E380AD75566}"/>
              </a:ext>
            </a:extLst>
          </p:cNvPr>
          <p:cNvPicPr preferRelativeResize="0"/>
          <p:nvPr/>
        </p:nvPicPr>
        <p:blipFill rotWithShape="1">
          <a:blip r:embed="rId37">
            <a:alphaModFix/>
          </a:blip>
          <a:srcRect/>
          <a:stretch/>
        </p:blipFill>
        <p:spPr>
          <a:xfrm>
            <a:off x="658883" y="7176168"/>
            <a:ext cx="1009526" cy="1000735"/>
          </a:xfrm>
          <a:prstGeom prst="rect">
            <a:avLst/>
          </a:prstGeom>
          <a:noFill/>
          <a:ln>
            <a:noFill/>
          </a:ln>
        </p:spPr>
      </p:pic>
      <p:pic>
        <p:nvPicPr>
          <p:cNvPr id="139" name="Google Shape;5858;p177">
            <a:extLst>
              <a:ext uri="{FF2B5EF4-FFF2-40B4-BE49-F238E27FC236}">
                <a16:creationId xmlns:a16="http://schemas.microsoft.com/office/drawing/2014/main" id="{D50C6087-3F65-4C13-9108-30873B90C15F}"/>
              </a:ext>
            </a:extLst>
          </p:cNvPr>
          <p:cNvPicPr preferRelativeResize="0"/>
          <p:nvPr/>
        </p:nvPicPr>
        <p:blipFill rotWithShape="1">
          <a:blip r:embed="rId38">
            <a:alphaModFix/>
          </a:blip>
          <a:srcRect/>
          <a:stretch/>
        </p:blipFill>
        <p:spPr>
          <a:xfrm>
            <a:off x="1949541" y="7305321"/>
            <a:ext cx="776137" cy="768131"/>
          </a:xfrm>
          <a:prstGeom prst="rect">
            <a:avLst/>
          </a:prstGeom>
          <a:noFill/>
          <a:ln>
            <a:noFill/>
          </a:ln>
        </p:spPr>
      </p:pic>
      <p:pic>
        <p:nvPicPr>
          <p:cNvPr id="140" name="Google Shape;5861;p177">
            <a:extLst>
              <a:ext uri="{FF2B5EF4-FFF2-40B4-BE49-F238E27FC236}">
                <a16:creationId xmlns:a16="http://schemas.microsoft.com/office/drawing/2014/main" id="{A25DB1E8-5367-47D0-8248-E300CDFB9D86}"/>
              </a:ext>
            </a:extLst>
          </p:cNvPr>
          <p:cNvPicPr preferRelativeResize="0"/>
          <p:nvPr/>
        </p:nvPicPr>
        <p:blipFill rotWithShape="1">
          <a:blip r:embed="rId39">
            <a:alphaModFix/>
          </a:blip>
          <a:srcRect/>
          <a:stretch/>
        </p:blipFill>
        <p:spPr>
          <a:xfrm>
            <a:off x="3006811" y="7339777"/>
            <a:ext cx="1167383" cy="656218"/>
          </a:xfrm>
          <a:prstGeom prst="rect">
            <a:avLst/>
          </a:prstGeom>
          <a:noFill/>
          <a:ln>
            <a:noFill/>
          </a:ln>
        </p:spPr>
      </p:pic>
      <p:pic>
        <p:nvPicPr>
          <p:cNvPr id="2050" name="Picture 1">
            <a:extLst>
              <a:ext uri="{FF2B5EF4-FFF2-40B4-BE49-F238E27FC236}">
                <a16:creationId xmlns:a16="http://schemas.microsoft.com/office/drawing/2014/main" id="{91D1DE6D-EA09-4710-AAA1-186816548289}"/>
              </a:ext>
            </a:extLst>
          </p:cNvPr>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6002219" y="6182996"/>
            <a:ext cx="665687" cy="936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Shape 5873"/>
        <p:cNvGrpSpPr/>
        <p:nvPr/>
      </p:nvGrpSpPr>
      <p:grpSpPr>
        <a:xfrm>
          <a:off x="0" y="0"/>
          <a:ext cx="0" cy="0"/>
          <a:chOff x="0" y="0"/>
          <a:chExt cx="0" cy="0"/>
        </a:xfrm>
      </p:grpSpPr>
      <p:pic>
        <p:nvPicPr>
          <p:cNvPr id="5874" name="Google Shape;5874;p17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875" name="Google Shape;5875;p17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191</a:t>
            </a:fld>
            <a:endParaRPr sz="500" b="0" i="0" u="none" strike="noStrike" cap="none">
              <a:solidFill>
                <a:srgbClr val="161616"/>
              </a:solidFill>
              <a:latin typeface="Arial"/>
              <a:ea typeface="Arial"/>
              <a:cs typeface="Arial"/>
              <a:sym typeface="Arial"/>
            </a:endParaRPr>
          </a:p>
        </p:txBody>
      </p:sp>
      <p:sp>
        <p:nvSpPr>
          <p:cNvPr id="5876" name="Google Shape;5876;p17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5877" name="Google Shape;5877;p17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5878" name="Google Shape;5878;p17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879" name="Google Shape;5879;p17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880" name="Google Shape;5880;p178"/>
          <p:cNvGrpSpPr/>
          <p:nvPr/>
        </p:nvGrpSpPr>
        <p:grpSpPr>
          <a:xfrm>
            <a:off x="1269075" y="3380795"/>
            <a:ext cx="0" cy="0"/>
            <a:chOff x="1269075" y="3380795"/>
            <a:chExt cx="0" cy="0"/>
          </a:xfrm>
        </p:grpSpPr>
        <p:cxnSp>
          <p:nvCxnSpPr>
            <p:cNvPr id="5881" name="Google Shape;5881;p178"/>
            <p:cNvCxnSpPr/>
            <p:nvPr/>
          </p:nvCxnSpPr>
          <p:spPr>
            <a:xfrm>
              <a:off x="1269075" y="3380795"/>
              <a:ext cx="0" cy="0"/>
            </a:xfrm>
            <a:prstGeom prst="straightConnector1">
              <a:avLst/>
            </a:prstGeom>
            <a:noFill/>
            <a:ln>
              <a:noFill/>
            </a:ln>
          </p:spPr>
        </p:cxnSp>
        <p:cxnSp>
          <p:nvCxnSpPr>
            <p:cNvPr id="5882" name="Google Shape;5882;p178"/>
            <p:cNvCxnSpPr/>
            <p:nvPr/>
          </p:nvCxnSpPr>
          <p:spPr>
            <a:xfrm>
              <a:off x="1269075" y="3380795"/>
              <a:ext cx="0" cy="0"/>
            </a:xfrm>
            <a:prstGeom prst="straightConnector1">
              <a:avLst/>
            </a:prstGeom>
            <a:noFill/>
            <a:ln>
              <a:noFill/>
            </a:ln>
          </p:spPr>
        </p:cxnSp>
      </p:grpSp>
      <p:sp>
        <p:nvSpPr>
          <p:cNvPr id="5883" name="Google Shape;5883;p178"/>
          <p:cNvSpPr txBox="1"/>
          <p:nvPr/>
        </p:nvSpPr>
        <p:spPr>
          <a:xfrm>
            <a:off x="454886" y="1414387"/>
            <a:ext cx="6859228" cy="15388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The table below summarises Donor/Partner contributions and Coverage:</a:t>
            </a:r>
            <a:endParaRPr sz="1000" b="0" i="0" u="none" strike="noStrike" cap="none">
              <a:solidFill>
                <a:srgbClr val="000000"/>
              </a:solidFill>
              <a:latin typeface="Arial"/>
              <a:ea typeface="Arial"/>
              <a:cs typeface="Arial"/>
              <a:sym typeface="Arial"/>
            </a:endParaRPr>
          </a:p>
        </p:txBody>
      </p:sp>
      <p:sp>
        <p:nvSpPr>
          <p:cNvPr id="5884" name="Google Shape;5884;p17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885" name="Google Shape;5885;p178"/>
          <p:cNvGraphicFramePr/>
          <p:nvPr>
            <p:extLst>
              <p:ext uri="{D42A27DB-BD31-4B8C-83A1-F6EECF244321}">
                <p14:modId xmlns:p14="http://schemas.microsoft.com/office/powerpoint/2010/main" val="3243733520"/>
              </p:ext>
            </p:extLst>
          </p:nvPr>
        </p:nvGraphicFramePr>
        <p:xfrm>
          <a:off x="454886" y="1651791"/>
          <a:ext cx="6731725" cy="8208814"/>
        </p:xfrm>
        <a:graphic>
          <a:graphicData uri="http://schemas.openxmlformats.org/drawingml/2006/table">
            <a:tbl>
              <a:tblPr firstRow="1" bandRow="1">
                <a:noFill/>
                <a:tableStyleId>{9261D401-2407-43E7-95D7-EB668B357F09}</a:tableStyleId>
              </a:tblPr>
              <a:tblGrid>
                <a:gridCol w="459525">
                  <a:extLst>
                    <a:ext uri="{9D8B030D-6E8A-4147-A177-3AD203B41FA5}">
                      <a16:colId xmlns:a16="http://schemas.microsoft.com/office/drawing/2014/main" val="20000"/>
                    </a:ext>
                  </a:extLst>
                </a:gridCol>
                <a:gridCol w="954150">
                  <a:extLst>
                    <a:ext uri="{9D8B030D-6E8A-4147-A177-3AD203B41FA5}">
                      <a16:colId xmlns:a16="http://schemas.microsoft.com/office/drawing/2014/main" val="20001"/>
                    </a:ext>
                  </a:extLst>
                </a:gridCol>
                <a:gridCol w="1537250">
                  <a:extLst>
                    <a:ext uri="{9D8B030D-6E8A-4147-A177-3AD203B41FA5}">
                      <a16:colId xmlns:a16="http://schemas.microsoft.com/office/drawing/2014/main" val="20002"/>
                    </a:ext>
                  </a:extLst>
                </a:gridCol>
                <a:gridCol w="1510750">
                  <a:extLst>
                    <a:ext uri="{9D8B030D-6E8A-4147-A177-3AD203B41FA5}">
                      <a16:colId xmlns:a16="http://schemas.microsoft.com/office/drawing/2014/main" val="20003"/>
                    </a:ext>
                  </a:extLst>
                </a:gridCol>
                <a:gridCol w="1033675">
                  <a:extLst>
                    <a:ext uri="{9D8B030D-6E8A-4147-A177-3AD203B41FA5}">
                      <a16:colId xmlns:a16="http://schemas.microsoft.com/office/drawing/2014/main" val="20004"/>
                    </a:ext>
                  </a:extLst>
                </a:gridCol>
                <a:gridCol w="1236375">
                  <a:extLst>
                    <a:ext uri="{9D8B030D-6E8A-4147-A177-3AD203B41FA5}">
                      <a16:colId xmlns:a16="http://schemas.microsoft.com/office/drawing/2014/main" val="20005"/>
                    </a:ext>
                  </a:extLst>
                </a:gridCol>
              </a:tblGrid>
              <a:tr h="429350">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S/N</a:t>
                      </a:r>
                      <a:endParaRPr sz="9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Name</a:t>
                      </a:r>
                      <a:endParaRPr sz="9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Area of Support/Initiative</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dirty="0">
                          <a:latin typeface="Arial"/>
                          <a:ea typeface="Arial"/>
                          <a:cs typeface="Arial"/>
                          <a:sym typeface="Arial"/>
                        </a:rPr>
                        <a:t>Implementing Partner(s)/ Collaborating partner</a:t>
                      </a:r>
                      <a:endParaRPr dirty="0"/>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States Supported</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Fund Released</a:t>
                      </a:r>
                      <a:endParaRPr sz="9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1956700">
                <a:tc>
                  <a:txBody>
                    <a:bodyPr/>
                    <a:lstStyle/>
                    <a:p>
                      <a:pPr marL="0" marR="0" lvl="0" indent="0" algn="ctr" rtl="0">
                        <a:lnSpc>
                          <a:spcPct val="117000"/>
                        </a:lnSpc>
                        <a:spcBef>
                          <a:spcPts val="0"/>
                        </a:spcBef>
                        <a:spcAft>
                          <a:spcPts val="0"/>
                        </a:spcAft>
                        <a:buNone/>
                      </a:pPr>
                      <a:r>
                        <a:rPr lang="en-US" sz="1000">
                          <a:solidFill>
                            <a:srgbClr val="000000"/>
                          </a:solidFill>
                          <a:latin typeface="Arial"/>
                          <a:ea typeface="Arial"/>
                          <a:cs typeface="Arial"/>
                          <a:sym typeface="Arial"/>
                        </a:rPr>
                        <a:t>1</a:t>
                      </a:r>
                      <a:endParaRPr sz="85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a:solidFill>
                            <a:schemeClr val="dk1"/>
                          </a:solidFill>
                          <a:latin typeface="Arial"/>
                          <a:ea typeface="Arial"/>
                          <a:cs typeface="Arial"/>
                          <a:sym typeface="Arial"/>
                        </a:rPr>
                        <a:t>United Nations High Commission for Refugees</a:t>
                      </a:r>
                      <a:endParaRPr sz="85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endParaRPr lang="en-US" sz="1000" dirty="0">
                        <a:latin typeface="Arial"/>
                        <a:ea typeface="Arial"/>
                        <a:cs typeface="Arial"/>
                        <a:sym typeface="Arial"/>
                      </a:endParaRPr>
                    </a:p>
                    <a:p>
                      <a:pPr marL="0" marR="0" lvl="0" indent="0" algn="l" rtl="0">
                        <a:lnSpc>
                          <a:spcPct val="106000"/>
                        </a:lnSpc>
                        <a:spcBef>
                          <a:spcPts val="0"/>
                        </a:spcBef>
                        <a:spcAft>
                          <a:spcPts val="0"/>
                        </a:spcAft>
                        <a:buClr>
                          <a:schemeClr val="dk1"/>
                        </a:buClr>
                        <a:buSzPts val="1000"/>
                        <a:buFont typeface="Arial"/>
                        <a:buNone/>
                      </a:pPr>
                      <a:r>
                        <a:rPr lang="en-US" sz="1000" dirty="0">
                          <a:latin typeface="Arial"/>
                          <a:ea typeface="Arial"/>
                          <a:cs typeface="Arial"/>
                          <a:sym typeface="Arial"/>
                        </a:rPr>
                        <a:t>Point of Entry </a:t>
                      </a:r>
                      <a:endParaRPr sz="850" dirty="0">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Save the Children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Family Health International (FHI360)</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Nigeria Red Cross Society</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Grassroots Initiative for Strengthening Community Resilience (GISCOR)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Caritas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Foundation for Justice, Development and Peace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Jesuit Refugee Services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Cross River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Benue</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Taraba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Borno</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N151,259,000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($1 = N361: CBN  Rate @ 30-June-2020)</a:t>
                      </a:r>
                      <a:endParaRPr sz="100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1"/>
                  </a:ext>
                </a:extLst>
              </a:tr>
              <a:tr h="928775">
                <a:tc>
                  <a:txBody>
                    <a:bodyPr/>
                    <a:lstStyle/>
                    <a:p>
                      <a:pPr marL="0" marR="0" lvl="0" indent="0" algn="ctr" rtl="0">
                        <a:lnSpc>
                          <a:spcPct val="117000"/>
                        </a:lnSpc>
                        <a:spcBef>
                          <a:spcPts val="0"/>
                        </a:spcBef>
                        <a:spcAft>
                          <a:spcPts val="0"/>
                        </a:spcAft>
                        <a:buNone/>
                      </a:pPr>
                      <a:r>
                        <a:rPr lang="en-US" sz="1000">
                          <a:solidFill>
                            <a:srgbClr val="000000"/>
                          </a:solidFill>
                          <a:latin typeface="Arial"/>
                          <a:ea typeface="Arial"/>
                          <a:cs typeface="Arial"/>
                          <a:sym typeface="Arial"/>
                        </a:rPr>
                        <a:t>2</a:t>
                      </a:r>
                      <a:endParaRPr sz="85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a:solidFill>
                            <a:schemeClr val="dk1"/>
                          </a:solidFill>
                          <a:latin typeface="Arial"/>
                          <a:ea typeface="Arial"/>
                          <a:cs typeface="Arial"/>
                          <a:sym typeface="Arial"/>
                        </a:rPr>
                        <a:t>United Nations</a:t>
                      </a:r>
                      <a:endParaRPr sz="85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The One UN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Nigeria – UN COVID-19 Basket Fund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Resource Mobilisation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The Nigeria UN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The United Nations Country Team (UNCT)</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National Level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NA</a:t>
                      </a:r>
                      <a:endParaRPr sz="100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2"/>
                  </a:ext>
                </a:extLst>
              </a:tr>
              <a:tr h="1628900">
                <a:tc>
                  <a:txBody>
                    <a:bodyPr/>
                    <a:lstStyle/>
                    <a:p>
                      <a:pPr marL="0" marR="0" lvl="0" indent="0" algn="ctr" rtl="0">
                        <a:lnSpc>
                          <a:spcPct val="117000"/>
                        </a:lnSpc>
                        <a:spcBef>
                          <a:spcPts val="0"/>
                        </a:spcBef>
                        <a:spcAft>
                          <a:spcPts val="0"/>
                        </a:spcAft>
                        <a:buNone/>
                      </a:pPr>
                      <a:r>
                        <a:rPr lang="en-US" sz="1000">
                          <a:solidFill>
                            <a:srgbClr val="000000"/>
                          </a:solidFill>
                          <a:latin typeface="Arial"/>
                          <a:ea typeface="Arial"/>
                          <a:cs typeface="Arial"/>
                          <a:sym typeface="Arial"/>
                        </a:rPr>
                        <a:t>3</a:t>
                      </a:r>
                      <a:endParaRPr sz="85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dirty="0">
                          <a:solidFill>
                            <a:schemeClr val="dk1"/>
                          </a:solidFill>
                          <a:latin typeface="Arial"/>
                          <a:ea typeface="Arial"/>
                          <a:cs typeface="Arial"/>
                          <a:sym typeface="Arial"/>
                        </a:rPr>
                        <a:t>Aliko Dangote Foundation </a:t>
                      </a:r>
                      <a:endParaRPr sz="85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Epidemiology &amp; Surveillance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Laboratory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Point of Entry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Infection, Prevention and Control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Case Management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Socio-economic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NCDC</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54gene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Kano State Government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Kano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Jigawa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N750m</a:t>
                      </a:r>
                      <a:endParaRPr sz="100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3"/>
                  </a:ext>
                </a:extLst>
              </a:tr>
              <a:tr h="2284475">
                <a:tc>
                  <a:txBody>
                    <a:bodyPr/>
                    <a:lstStyle/>
                    <a:p>
                      <a:pPr marL="0" marR="0" lvl="0" indent="0" algn="ctr" rtl="0">
                        <a:lnSpc>
                          <a:spcPct val="117000"/>
                        </a:lnSpc>
                        <a:spcBef>
                          <a:spcPts val="0"/>
                        </a:spcBef>
                        <a:spcAft>
                          <a:spcPts val="0"/>
                        </a:spcAft>
                        <a:buNone/>
                      </a:pPr>
                      <a:r>
                        <a:rPr lang="en-US" sz="1000" dirty="0">
                          <a:solidFill>
                            <a:srgbClr val="000000"/>
                          </a:solidFill>
                          <a:latin typeface="Arial"/>
                          <a:ea typeface="Arial"/>
                          <a:cs typeface="Arial"/>
                          <a:sym typeface="Arial"/>
                        </a:rPr>
                        <a:t>4</a:t>
                      </a:r>
                      <a:endParaRPr sz="850" dirty="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dirty="0">
                          <a:solidFill>
                            <a:schemeClr val="dk1"/>
                          </a:solidFill>
                          <a:latin typeface="Arial"/>
                          <a:ea typeface="Arial"/>
                          <a:cs typeface="Arial"/>
                          <a:sym typeface="Arial"/>
                        </a:rPr>
                        <a:t>World Health Organization</a:t>
                      </a:r>
                      <a:endParaRPr sz="1000" b="1"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Epidemiology &amp; Surveillance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Laboratory</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Point of Entry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Research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Infection, Prevention and Control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Case Management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Risk Communication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State Coordination</a:t>
                      </a:r>
                      <a:endParaRPr sz="100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err="1">
                          <a:solidFill>
                            <a:schemeClr val="dk1"/>
                          </a:solidFill>
                          <a:latin typeface="Arial"/>
                          <a:ea typeface="Arial"/>
                          <a:cs typeface="Arial"/>
                          <a:sym typeface="Arial"/>
                        </a:rPr>
                        <a:t>FMoH</a:t>
                      </a:r>
                      <a:endParaRPr lang="en-US" sz="1000" dirty="0">
                        <a:solidFill>
                          <a:schemeClr val="dk1"/>
                        </a:solidFill>
                        <a:latin typeface="Arial"/>
                        <a:ea typeface="Arial"/>
                        <a:cs typeface="Arial"/>
                        <a:sym typeface="Arial"/>
                      </a:endParaRPr>
                    </a:p>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NCDC</a:t>
                      </a:r>
                    </a:p>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UN agencies</a:t>
                      </a:r>
                    </a:p>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Bilateral: EU, USG,DFID</a:t>
                      </a:r>
                    </a:p>
                    <a:p>
                      <a:pPr marL="119063" marR="0" lvl="0" indent="-119063" algn="l" rtl="0">
                        <a:lnSpc>
                          <a:spcPct val="106000"/>
                        </a:lnSpc>
                        <a:spcBef>
                          <a:spcPts val="0"/>
                        </a:spcBef>
                        <a:spcAft>
                          <a:spcPts val="0"/>
                        </a:spcAft>
                        <a:buClr>
                          <a:schemeClr val="dk1"/>
                        </a:buClr>
                        <a:buSzPts val="1000"/>
                        <a:buFont typeface="Arial"/>
                        <a:buChar char="•"/>
                      </a:pPr>
                      <a:endParaRPr sz="100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 National Level</a:t>
                      </a:r>
                    </a:p>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36 states &amp; FCT</a:t>
                      </a:r>
                      <a:endParaRPr sz="100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NA</a:t>
                      </a:r>
                      <a:endParaRPr sz="1000" dirty="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4"/>
                  </a:ext>
                </a:extLst>
              </a:tr>
            </a:tbl>
          </a:graphicData>
        </a:graphic>
      </p:graphicFrame>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Shape 5890"/>
        <p:cNvGrpSpPr/>
        <p:nvPr/>
      </p:nvGrpSpPr>
      <p:grpSpPr>
        <a:xfrm>
          <a:off x="0" y="0"/>
          <a:ext cx="0" cy="0"/>
          <a:chOff x="0" y="0"/>
          <a:chExt cx="0" cy="0"/>
        </a:xfrm>
      </p:grpSpPr>
      <p:pic>
        <p:nvPicPr>
          <p:cNvPr id="5891" name="Google Shape;5891;p17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892" name="Google Shape;5892;p17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192</a:t>
            </a:fld>
            <a:endParaRPr sz="500" b="0" i="0" u="none" strike="noStrike" cap="none">
              <a:solidFill>
                <a:srgbClr val="161616"/>
              </a:solidFill>
              <a:latin typeface="Arial"/>
              <a:ea typeface="Arial"/>
              <a:cs typeface="Arial"/>
              <a:sym typeface="Arial"/>
            </a:endParaRPr>
          </a:p>
        </p:txBody>
      </p:sp>
      <p:sp>
        <p:nvSpPr>
          <p:cNvPr id="5893" name="Google Shape;5893;p17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5894" name="Google Shape;5894;p17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5895" name="Google Shape;5895;p17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896" name="Google Shape;5896;p17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897" name="Google Shape;5897;p179"/>
          <p:cNvGrpSpPr/>
          <p:nvPr/>
        </p:nvGrpSpPr>
        <p:grpSpPr>
          <a:xfrm>
            <a:off x="1269075" y="3380795"/>
            <a:ext cx="0" cy="0"/>
            <a:chOff x="1269075" y="3380795"/>
            <a:chExt cx="0" cy="0"/>
          </a:xfrm>
        </p:grpSpPr>
        <p:cxnSp>
          <p:nvCxnSpPr>
            <p:cNvPr id="5898" name="Google Shape;5898;p179"/>
            <p:cNvCxnSpPr/>
            <p:nvPr/>
          </p:nvCxnSpPr>
          <p:spPr>
            <a:xfrm>
              <a:off x="1269075" y="3380795"/>
              <a:ext cx="0" cy="0"/>
            </a:xfrm>
            <a:prstGeom prst="straightConnector1">
              <a:avLst/>
            </a:prstGeom>
            <a:noFill/>
            <a:ln>
              <a:noFill/>
            </a:ln>
          </p:spPr>
        </p:cxnSp>
        <p:cxnSp>
          <p:nvCxnSpPr>
            <p:cNvPr id="5899" name="Google Shape;5899;p179"/>
            <p:cNvCxnSpPr/>
            <p:nvPr/>
          </p:nvCxnSpPr>
          <p:spPr>
            <a:xfrm>
              <a:off x="1269075" y="3380795"/>
              <a:ext cx="0" cy="0"/>
            </a:xfrm>
            <a:prstGeom prst="straightConnector1">
              <a:avLst/>
            </a:prstGeom>
            <a:noFill/>
            <a:ln>
              <a:noFill/>
            </a:ln>
          </p:spPr>
        </p:cxnSp>
      </p:grpSp>
      <p:sp>
        <p:nvSpPr>
          <p:cNvPr id="5900" name="Google Shape;5900;p17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901" name="Google Shape;5901;p179"/>
          <p:cNvGraphicFramePr/>
          <p:nvPr/>
        </p:nvGraphicFramePr>
        <p:xfrm>
          <a:off x="454886" y="1723975"/>
          <a:ext cx="6731725" cy="6661298"/>
        </p:xfrm>
        <a:graphic>
          <a:graphicData uri="http://schemas.openxmlformats.org/drawingml/2006/table">
            <a:tbl>
              <a:tblPr firstRow="1" bandRow="1">
                <a:noFill/>
                <a:tableStyleId>{9261D401-2407-43E7-95D7-EB668B357F09}</a:tableStyleId>
              </a:tblPr>
              <a:tblGrid>
                <a:gridCol w="459525">
                  <a:extLst>
                    <a:ext uri="{9D8B030D-6E8A-4147-A177-3AD203B41FA5}">
                      <a16:colId xmlns:a16="http://schemas.microsoft.com/office/drawing/2014/main" val="20000"/>
                    </a:ext>
                  </a:extLst>
                </a:gridCol>
                <a:gridCol w="954150">
                  <a:extLst>
                    <a:ext uri="{9D8B030D-6E8A-4147-A177-3AD203B41FA5}">
                      <a16:colId xmlns:a16="http://schemas.microsoft.com/office/drawing/2014/main" val="20001"/>
                    </a:ext>
                  </a:extLst>
                </a:gridCol>
                <a:gridCol w="1537250">
                  <a:extLst>
                    <a:ext uri="{9D8B030D-6E8A-4147-A177-3AD203B41FA5}">
                      <a16:colId xmlns:a16="http://schemas.microsoft.com/office/drawing/2014/main" val="20002"/>
                    </a:ext>
                  </a:extLst>
                </a:gridCol>
                <a:gridCol w="1510750">
                  <a:extLst>
                    <a:ext uri="{9D8B030D-6E8A-4147-A177-3AD203B41FA5}">
                      <a16:colId xmlns:a16="http://schemas.microsoft.com/office/drawing/2014/main" val="20003"/>
                    </a:ext>
                  </a:extLst>
                </a:gridCol>
                <a:gridCol w="1033675">
                  <a:extLst>
                    <a:ext uri="{9D8B030D-6E8A-4147-A177-3AD203B41FA5}">
                      <a16:colId xmlns:a16="http://schemas.microsoft.com/office/drawing/2014/main" val="20004"/>
                    </a:ext>
                  </a:extLst>
                </a:gridCol>
                <a:gridCol w="1236375">
                  <a:extLst>
                    <a:ext uri="{9D8B030D-6E8A-4147-A177-3AD203B41FA5}">
                      <a16:colId xmlns:a16="http://schemas.microsoft.com/office/drawing/2014/main" val="20005"/>
                    </a:ext>
                  </a:extLst>
                </a:gridCol>
              </a:tblGrid>
              <a:tr h="441050">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S/N</a:t>
                      </a:r>
                      <a:endParaRPr sz="9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Name</a:t>
                      </a:r>
                      <a:endParaRPr sz="9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Area of Support/Initiative</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Implementing Partner(s)</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States Supported</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Fund Released</a:t>
                      </a:r>
                      <a:endParaRPr sz="9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3984800">
                <a:tc>
                  <a:txBody>
                    <a:bodyPr/>
                    <a:lstStyle/>
                    <a:p>
                      <a:pPr marL="0" marR="0" lvl="0" indent="0" algn="ctr" rtl="0">
                        <a:lnSpc>
                          <a:spcPct val="117000"/>
                        </a:lnSpc>
                        <a:spcBef>
                          <a:spcPts val="0"/>
                        </a:spcBef>
                        <a:spcAft>
                          <a:spcPts val="0"/>
                        </a:spcAft>
                        <a:buNone/>
                      </a:pPr>
                      <a:r>
                        <a:rPr lang="en-US" sz="1000">
                          <a:solidFill>
                            <a:srgbClr val="000000"/>
                          </a:solidFill>
                          <a:latin typeface="Arial"/>
                          <a:ea typeface="Arial"/>
                          <a:cs typeface="Arial"/>
                          <a:sym typeface="Arial"/>
                        </a:rPr>
                        <a:t>5</a:t>
                      </a:r>
                      <a:endParaRPr sz="85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a:solidFill>
                            <a:schemeClr val="dk1"/>
                          </a:solidFill>
                          <a:latin typeface="Arial"/>
                          <a:ea typeface="Arial"/>
                          <a:cs typeface="Arial"/>
                          <a:sym typeface="Arial"/>
                        </a:rPr>
                        <a:t>Bill and Melinda Gates Foundation</a:t>
                      </a:r>
                      <a:endParaRPr sz="85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Epidemiology &amp; Surveillance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Laboratory</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Infection, Prevention and Control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Case Management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Risk Communication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State Coordination</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Kaduna State Primary Health Care Board</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Clinton Health Access Initiative Inc</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Kano State Government</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Health Systems Consult Limited</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Centre for Communication and Social Impact</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err="1">
                          <a:solidFill>
                            <a:schemeClr val="dk1"/>
                          </a:solidFill>
                          <a:latin typeface="Arial"/>
                          <a:ea typeface="Arial"/>
                          <a:cs typeface="Arial"/>
                          <a:sym typeface="Arial"/>
                        </a:rPr>
                        <a:t>Mobihealth</a:t>
                      </a:r>
                      <a:r>
                        <a:rPr lang="en-US" sz="1000" dirty="0">
                          <a:solidFill>
                            <a:schemeClr val="dk1"/>
                          </a:solidFill>
                          <a:latin typeface="Arial"/>
                          <a:ea typeface="Arial"/>
                          <a:cs typeface="Arial"/>
                          <a:sym typeface="Arial"/>
                        </a:rPr>
                        <a:t> International</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McKinsey &amp; Company</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Tony Blair Institute for Global Change</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eHealth Africa</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United Nations Development </a:t>
                      </a:r>
                      <a:r>
                        <a:rPr lang="en-US" sz="1000" dirty="0" err="1">
                          <a:solidFill>
                            <a:schemeClr val="dk1"/>
                          </a:solidFill>
                          <a:latin typeface="Arial"/>
                          <a:ea typeface="Arial"/>
                          <a:cs typeface="Arial"/>
                          <a:sym typeface="Arial"/>
                        </a:rPr>
                        <a:t>Programme</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University College London</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Vesta Healthcare Partners Nigeria</a:t>
                      </a:r>
                      <a:endParaRPr sz="100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All states supported with nationwide programs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Specific state funding to: Kano, Kaduna and Lagos</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N1.4b</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($1 = N361 CBN Rate @ 30-June-2020)</a:t>
                      </a:r>
                      <a:endParaRPr sz="1000" dirty="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1"/>
                  </a:ext>
                </a:extLst>
              </a:tr>
              <a:tr h="1573625">
                <a:tc>
                  <a:txBody>
                    <a:bodyPr/>
                    <a:lstStyle/>
                    <a:p>
                      <a:pPr marL="0" marR="0" lvl="0" indent="0" algn="ctr" rtl="0">
                        <a:lnSpc>
                          <a:spcPct val="117000"/>
                        </a:lnSpc>
                        <a:spcBef>
                          <a:spcPts val="0"/>
                        </a:spcBef>
                        <a:spcAft>
                          <a:spcPts val="0"/>
                        </a:spcAft>
                        <a:buNone/>
                      </a:pPr>
                      <a:r>
                        <a:rPr lang="en-US" sz="1000">
                          <a:solidFill>
                            <a:srgbClr val="000000"/>
                          </a:solidFill>
                          <a:latin typeface="Arial"/>
                          <a:ea typeface="Arial"/>
                          <a:cs typeface="Arial"/>
                          <a:sym typeface="Arial"/>
                        </a:rPr>
                        <a:t>6</a:t>
                      </a:r>
                      <a:endParaRPr sz="85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a:solidFill>
                            <a:schemeClr val="dk1"/>
                          </a:solidFill>
                          <a:latin typeface="Arial"/>
                          <a:ea typeface="Arial"/>
                          <a:cs typeface="Arial"/>
                          <a:sym typeface="Arial"/>
                        </a:rPr>
                        <a:t>Coalition against COVID-19 (CACOVID)</a:t>
                      </a:r>
                      <a:endParaRPr sz="85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Epidemiology &amp; Surveillance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Laboratory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Point of Entry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Infection, Prevention and Control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Case Management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Socio-economic</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Risk Communication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NCDC</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UNICEF / UNDP</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DRASA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Jakins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36 states &amp; FCT</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N28b</a:t>
                      </a:r>
                      <a:endParaRPr sz="1000" dirty="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2"/>
                  </a:ext>
                </a:extLst>
              </a:tr>
            </a:tbl>
          </a:graphicData>
        </a:graphic>
      </p:graphicFrame>
      <p:sp>
        <p:nvSpPr>
          <p:cNvPr id="2" name="TextBox 1">
            <a:extLst>
              <a:ext uri="{FF2B5EF4-FFF2-40B4-BE49-F238E27FC236}">
                <a16:creationId xmlns:a16="http://schemas.microsoft.com/office/drawing/2014/main" id="{106D00AD-409E-4D73-87F5-DA590ECEDE05}"/>
              </a:ext>
            </a:extLst>
          </p:cNvPr>
          <p:cNvSpPr txBox="1"/>
          <p:nvPr/>
        </p:nvSpPr>
        <p:spPr>
          <a:xfrm>
            <a:off x="454886" y="1446222"/>
            <a:ext cx="6184232" cy="246221"/>
          </a:xfrm>
          <a:prstGeom prst="rect">
            <a:avLst/>
          </a:prstGeom>
          <a:noFill/>
        </p:spPr>
        <p:txBody>
          <a:bodyPr wrap="square" rtlCol="0">
            <a:spAutoFit/>
          </a:bodyPr>
          <a:lstStyle/>
          <a:p>
            <a:r>
              <a:rPr lang="en-US" sz="1000" dirty="0"/>
              <a:t>Donor and Partner Contributions and Coverage  </a:t>
            </a:r>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Shape 5906"/>
        <p:cNvGrpSpPr/>
        <p:nvPr/>
      </p:nvGrpSpPr>
      <p:grpSpPr>
        <a:xfrm>
          <a:off x="0" y="0"/>
          <a:ext cx="0" cy="0"/>
          <a:chOff x="0" y="0"/>
          <a:chExt cx="0" cy="0"/>
        </a:xfrm>
      </p:grpSpPr>
      <p:pic>
        <p:nvPicPr>
          <p:cNvPr id="5907" name="Google Shape;5907;p18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908" name="Google Shape;5908;p18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193</a:t>
            </a:fld>
            <a:endParaRPr sz="500" b="0" i="0" u="none" strike="noStrike" cap="none">
              <a:solidFill>
                <a:srgbClr val="161616"/>
              </a:solidFill>
              <a:latin typeface="Arial"/>
              <a:ea typeface="Arial"/>
              <a:cs typeface="Arial"/>
              <a:sym typeface="Arial"/>
            </a:endParaRPr>
          </a:p>
        </p:txBody>
      </p:sp>
      <p:sp>
        <p:nvSpPr>
          <p:cNvPr id="5909" name="Google Shape;5909;p18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5910" name="Google Shape;5910;p18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5911" name="Google Shape;5911;p18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912" name="Google Shape;5912;p18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913" name="Google Shape;5913;p180"/>
          <p:cNvGrpSpPr/>
          <p:nvPr/>
        </p:nvGrpSpPr>
        <p:grpSpPr>
          <a:xfrm>
            <a:off x="1269075" y="3380795"/>
            <a:ext cx="0" cy="0"/>
            <a:chOff x="1269075" y="3380795"/>
            <a:chExt cx="0" cy="0"/>
          </a:xfrm>
        </p:grpSpPr>
        <p:cxnSp>
          <p:nvCxnSpPr>
            <p:cNvPr id="5914" name="Google Shape;5914;p180"/>
            <p:cNvCxnSpPr/>
            <p:nvPr/>
          </p:nvCxnSpPr>
          <p:spPr>
            <a:xfrm>
              <a:off x="1269075" y="3380795"/>
              <a:ext cx="0" cy="0"/>
            </a:xfrm>
            <a:prstGeom prst="straightConnector1">
              <a:avLst/>
            </a:prstGeom>
            <a:noFill/>
            <a:ln>
              <a:noFill/>
            </a:ln>
          </p:spPr>
        </p:cxnSp>
        <p:cxnSp>
          <p:nvCxnSpPr>
            <p:cNvPr id="5915" name="Google Shape;5915;p180"/>
            <p:cNvCxnSpPr/>
            <p:nvPr/>
          </p:nvCxnSpPr>
          <p:spPr>
            <a:xfrm>
              <a:off x="1269075" y="3380795"/>
              <a:ext cx="0" cy="0"/>
            </a:xfrm>
            <a:prstGeom prst="straightConnector1">
              <a:avLst/>
            </a:prstGeom>
            <a:noFill/>
            <a:ln>
              <a:noFill/>
            </a:ln>
          </p:spPr>
        </p:cxnSp>
      </p:grpSp>
      <p:sp>
        <p:nvSpPr>
          <p:cNvPr id="5916" name="Google Shape;5916;p18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917" name="Google Shape;5917;p180"/>
          <p:cNvGraphicFramePr/>
          <p:nvPr/>
        </p:nvGraphicFramePr>
        <p:xfrm>
          <a:off x="454886" y="1736015"/>
          <a:ext cx="6731725" cy="7047640"/>
        </p:xfrm>
        <a:graphic>
          <a:graphicData uri="http://schemas.openxmlformats.org/drawingml/2006/table">
            <a:tbl>
              <a:tblPr firstRow="1" bandRow="1">
                <a:noFill/>
                <a:tableStyleId>{9261D401-2407-43E7-95D7-EB668B357F09}</a:tableStyleId>
              </a:tblPr>
              <a:tblGrid>
                <a:gridCol w="459525">
                  <a:extLst>
                    <a:ext uri="{9D8B030D-6E8A-4147-A177-3AD203B41FA5}">
                      <a16:colId xmlns:a16="http://schemas.microsoft.com/office/drawing/2014/main" val="20000"/>
                    </a:ext>
                  </a:extLst>
                </a:gridCol>
                <a:gridCol w="954150">
                  <a:extLst>
                    <a:ext uri="{9D8B030D-6E8A-4147-A177-3AD203B41FA5}">
                      <a16:colId xmlns:a16="http://schemas.microsoft.com/office/drawing/2014/main" val="20001"/>
                    </a:ext>
                  </a:extLst>
                </a:gridCol>
                <a:gridCol w="1537250">
                  <a:extLst>
                    <a:ext uri="{9D8B030D-6E8A-4147-A177-3AD203B41FA5}">
                      <a16:colId xmlns:a16="http://schemas.microsoft.com/office/drawing/2014/main" val="20002"/>
                    </a:ext>
                  </a:extLst>
                </a:gridCol>
                <a:gridCol w="1510750">
                  <a:extLst>
                    <a:ext uri="{9D8B030D-6E8A-4147-A177-3AD203B41FA5}">
                      <a16:colId xmlns:a16="http://schemas.microsoft.com/office/drawing/2014/main" val="20003"/>
                    </a:ext>
                  </a:extLst>
                </a:gridCol>
                <a:gridCol w="1033675">
                  <a:extLst>
                    <a:ext uri="{9D8B030D-6E8A-4147-A177-3AD203B41FA5}">
                      <a16:colId xmlns:a16="http://schemas.microsoft.com/office/drawing/2014/main" val="20004"/>
                    </a:ext>
                  </a:extLst>
                </a:gridCol>
                <a:gridCol w="1236375">
                  <a:extLst>
                    <a:ext uri="{9D8B030D-6E8A-4147-A177-3AD203B41FA5}">
                      <a16:colId xmlns:a16="http://schemas.microsoft.com/office/drawing/2014/main" val="20005"/>
                    </a:ext>
                  </a:extLst>
                </a:gridCol>
              </a:tblGrid>
              <a:tr h="441050">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S/N</a:t>
                      </a:r>
                      <a:endParaRPr sz="9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dirty="0">
                          <a:solidFill>
                            <a:srgbClr val="FFFFFF"/>
                          </a:solidFill>
                          <a:latin typeface="Arial"/>
                          <a:ea typeface="Arial"/>
                          <a:cs typeface="Arial"/>
                          <a:sym typeface="Arial"/>
                        </a:rPr>
                        <a:t>Name</a:t>
                      </a:r>
                      <a:endParaRPr sz="900" dirty="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Area of Support/Initiative</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Implementing Partner(s)</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States Supported</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Fund Released</a:t>
                      </a:r>
                      <a:endParaRPr sz="9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1669550">
                <a:tc>
                  <a:txBody>
                    <a:bodyPr/>
                    <a:lstStyle/>
                    <a:p>
                      <a:pPr marL="0" marR="0" lvl="0" indent="0" algn="ctr" rtl="0">
                        <a:lnSpc>
                          <a:spcPct val="117000"/>
                        </a:lnSpc>
                        <a:spcBef>
                          <a:spcPts val="0"/>
                        </a:spcBef>
                        <a:spcAft>
                          <a:spcPts val="0"/>
                        </a:spcAft>
                        <a:buNone/>
                      </a:pPr>
                      <a:r>
                        <a:rPr lang="en-US" sz="1000">
                          <a:solidFill>
                            <a:srgbClr val="000000"/>
                          </a:solidFill>
                          <a:latin typeface="Arial"/>
                          <a:ea typeface="Arial"/>
                          <a:cs typeface="Arial"/>
                          <a:sym typeface="Arial"/>
                        </a:rPr>
                        <a:t>7</a:t>
                      </a:r>
                      <a:endParaRPr sz="85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a:solidFill>
                            <a:schemeClr val="dk1"/>
                          </a:solidFill>
                          <a:latin typeface="Arial"/>
                          <a:ea typeface="Arial"/>
                          <a:cs typeface="Arial"/>
                          <a:sym typeface="Arial"/>
                        </a:rPr>
                        <a:t>Canada</a:t>
                      </a:r>
                      <a:endParaRPr sz="85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Laboratory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Infection, Prevention and Control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Socio-economic</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Risk Communication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State Coordination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Clinton Health Access Initiative, Save the Children, Plan International, Oxfam</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Lagos and Jos biological laboratories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World Bank</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Action Aid Nigeria</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Zamfara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Katsina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Kano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Kaduna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Bauchi</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Gombe</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Yobe</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Borno</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N1.1b (amount was received in CAD)</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(CAD 1 = N 285.23 CBN Rate @ 30-June-2020)</a:t>
                      </a:r>
                      <a:endParaRPr sz="100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1"/>
                  </a:ext>
                </a:extLst>
              </a:tr>
              <a:tr h="1573625">
                <a:tc>
                  <a:txBody>
                    <a:bodyPr/>
                    <a:lstStyle/>
                    <a:p>
                      <a:pPr marL="0" marR="0" lvl="0" indent="0" algn="ctr" rtl="0">
                        <a:lnSpc>
                          <a:spcPct val="117000"/>
                        </a:lnSpc>
                        <a:spcBef>
                          <a:spcPts val="0"/>
                        </a:spcBef>
                        <a:spcAft>
                          <a:spcPts val="0"/>
                        </a:spcAft>
                        <a:buNone/>
                      </a:pPr>
                      <a:r>
                        <a:rPr lang="en-US" sz="1000">
                          <a:solidFill>
                            <a:srgbClr val="000000"/>
                          </a:solidFill>
                          <a:latin typeface="Arial"/>
                          <a:ea typeface="Arial"/>
                          <a:cs typeface="Arial"/>
                          <a:sym typeface="Arial"/>
                        </a:rPr>
                        <a:t>8</a:t>
                      </a:r>
                      <a:endParaRPr sz="85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a:solidFill>
                            <a:schemeClr val="dk1"/>
                          </a:solidFill>
                          <a:latin typeface="Arial"/>
                          <a:ea typeface="Arial"/>
                          <a:cs typeface="Arial"/>
                          <a:sym typeface="Arial"/>
                        </a:rPr>
                        <a:t>Global Fund</a:t>
                      </a:r>
                      <a:endParaRPr sz="85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Laboratory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Infection, Prevention and Control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Risk Communication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State Coordination</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Nigeria Centre for Disease Control (NCDC)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National Tuberculosis and Leprosy Control Programme (NTBLCP)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Catholic Relief Services (CRS)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Management Sciences for Health (MSH)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Family Health International (FHI360)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Lagos State Ministry of Health (LSMOH)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36 states &amp; FCT</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N2.24b</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($1 = N361 CBN Rate @ 30-June-2020)</a:t>
                      </a:r>
                      <a:endParaRPr sz="100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2"/>
                  </a:ext>
                </a:extLst>
              </a:tr>
              <a:tr h="1573625">
                <a:tc>
                  <a:txBody>
                    <a:bodyPr/>
                    <a:lstStyle/>
                    <a:p>
                      <a:pPr marL="0" marR="0" lvl="0" indent="0" algn="ctr" rtl="0">
                        <a:lnSpc>
                          <a:spcPct val="117000"/>
                        </a:lnSpc>
                        <a:spcBef>
                          <a:spcPts val="0"/>
                        </a:spcBef>
                        <a:spcAft>
                          <a:spcPts val="0"/>
                        </a:spcAft>
                        <a:buNone/>
                      </a:pPr>
                      <a:r>
                        <a:rPr lang="en-US" sz="1000">
                          <a:solidFill>
                            <a:srgbClr val="000000"/>
                          </a:solidFill>
                          <a:latin typeface="Arial"/>
                          <a:ea typeface="Arial"/>
                          <a:cs typeface="Arial"/>
                          <a:sym typeface="Arial"/>
                        </a:rPr>
                        <a:t>9</a:t>
                      </a:r>
                      <a:endParaRPr sz="85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a:solidFill>
                            <a:schemeClr val="dk1"/>
                          </a:solidFill>
                          <a:latin typeface="Arial"/>
                          <a:ea typeface="Arial"/>
                          <a:cs typeface="Arial"/>
                          <a:sym typeface="Arial"/>
                        </a:rPr>
                        <a:t>Clinton Health Access Initiative</a:t>
                      </a:r>
                      <a:endParaRPr sz="850">
                        <a:solidFill>
                          <a:schemeClr val="dk1"/>
                        </a:solidFill>
                        <a:latin typeface="Arial"/>
                        <a:ea typeface="Arial"/>
                        <a:cs typeface="Arial"/>
                        <a:sym typeface="Arial"/>
                      </a:endParaRPr>
                    </a:p>
                    <a:p>
                      <a:pPr marL="0" marR="0" lvl="0" indent="0" algn="l" rtl="0">
                        <a:lnSpc>
                          <a:spcPct val="117000"/>
                        </a:lnSpc>
                        <a:spcBef>
                          <a:spcPts val="960"/>
                        </a:spcBef>
                        <a:spcAft>
                          <a:spcPts val="0"/>
                        </a:spcAft>
                        <a:buNone/>
                      </a:pPr>
                      <a:r>
                        <a:rPr lang="en-US" sz="1000" b="1">
                          <a:solidFill>
                            <a:schemeClr val="dk1"/>
                          </a:solidFill>
                          <a:latin typeface="Arial"/>
                          <a:ea typeface="Arial"/>
                          <a:cs typeface="Arial"/>
                          <a:sym typeface="Arial"/>
                        </a:rPr>
                        <a:t> </a:t>
                      </a:r>
                      <a:endParaRPr sz="85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Laboratory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Infection, Prevention and Control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Case Management</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State Coordination</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Clinton Health Access Initiative</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 </a:t>
                      </a:r>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Adamawa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FCT</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Kaduna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Kano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Katsina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Lagos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Nasarawa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Niger</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Rivers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Yobe</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N705, 394,000</a:t>
                      </a:r>
                      <a:endParaRPr sz="1000" dirty="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3"/>
                  </a:ext>
                </a:extLst>
              </a:tr>
            </a:tbl>
          </a:graphicData>
        </a:graphic>
      </p:graphicFrame>
      <p:sp>
        <p:nvSpPr>
          <p:cNvPr id="13" name="TextBox 12">
            <a:extLst>
              <a:ext uri="{FF2B5EF4-FFF2-40B4-BE49-F238E27FC236}">
                <a16:creationId xmlns:a16="http://schemas.microsoft.com/office/drawing/2014/main" id="{A9F1708F-DD45-4E6F-BC82-F627F9F45810}"/>
              </a:ext>
            </a:extLst>
          </p:cNvPr>
          <p:cNvSpPr txBox="1"/>
          <p:nvPr/>
        </p:nvSpPr>
        <p:spPr>
          <a:xfrm>
            <a:off x="454886" y="1446222"/>
            <a:ext cx="6184232" cy="246221"/>
          </a:xfrm>
          <a:prstGeom prst="rect">
            <a:avLst/>
          </a:prstGeom>
          <a:noFill/>
        </p:spPr>
        <p:txBody>
          <a:bodyPr wrap="square" rtlCol="0">
            <a:spAutoFit/>
          </a:bodyPr>
          <a:lstStyle/>
          <a:p>
            <a:r>
              <a:rPr lang="en-US" sz="1000" dirty="0"/>
              <a:t>Donor and Partner Contributions and Coverage  </a:t>
            </a:r>
          </a:p>
        </p:txBody>
      </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Shape 5922"/>
        <p:cNvGrpSpPr/>
        <p:nvPr/>
      </p:nvGrpSpPr>
      <p:grpSpPr>
        <a:xfrm>
          <a:off x="0" y="0"/>
          <a:ext cx="0" cy="0"/>
          <a:chOff x="0" y="0"/>
          <a:chExt cx="0" cy="0"/>
        </a:xfrm>
      </p:grpSpPr>
      <p:pic>
        <p:nvPicPr>
          <p:cNvPr id="5923" name="Google Shape;5923;p18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924" name="Google Shape;5924;p18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194</a:t>
            </a:fld>
            <a:endParaRPr sz="500" b="0" i="0" u="none" strike="noStrike" cap="none">
              <a:solidFill>
                <a:srgbClr val="161616"/>
              </a:solidFill>
              <a:latin typeface="Arial"/>
              <a:ea typeface="Arial"/>
              <a:cs typeface="Arial"/>
              <a:sym typeface="Arial"/>
            </a:endParaRPr>
          </a:p>
        </p:txBody>
      </p:sp>
      <p:sp>
        <p:nvSpPr>
          <p:cNvPr id="5925" name="Google Shape;5925;p18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5926" name="Google Shape;5926;p18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5927" name="Google Shape;5927;p18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928" name="Google Shape;5928;p18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929" name="Google Shape;5929;p181"/>
          <p:cNvGrpSpPr/>
          <p:nvPr/>
        </p:nvGrpSpPr>
        <p:grpSpPr>
          <a:xfrm>
            <a:off x="1269075" y="3380795"/>
            <a:ext cx="0" cy="0"/>
            <a:chOff x="1269075" y="3380795"/>
            <a:chExt cx="0" cy="0"/>
          </a:xfrm>
        </p:grpSpPr>
        <p:cxnSp>
          <p:nvCxnSpPr>
            <p:cNvPr id="5930" name="Google Shape;5930;p181"/>
            <p:cNvCxnSpPr/>
            <p:nvPr/>
          </p:nvCxnSpPr>
          <p:spPr>
            <a:xfrm>
              <a:off x="1269075" y="3380795"/>
              <a:ext cx="0" cy="0"/>
            </a:xfrm>
            <a:prstGeom prst="straightConnector1">
              <a:avLst/>
            </a:prstGeom>
            <a:noFill/>
            <a:ln>
              <a:noFill/>
            </a:ln>
          </p:spPr>
        </p:cxnSp>
        <p:cxnSp>
          <p:nvCxnSpPr>
            <p:cNvPr id="5931" name="Google Shape;5931;p181"/>
            <p:cNvCxnSpPr/>
            <p:nvPr/>
          </p:nvCxnSpPr>
          <p:spPr>
            <a:xfrm>
              <a:off x="1269075" y="3380795"/>
              <a:ext cx="0" cy="0"/>
            </a:xfrm>
            <a:prstGeom prst="straightConnector1">
              <a:avLst/>
            </a:prstGeom>
            <a:noFill/>
            <a:ln>
              <a:noFill/>
            </a:ln>
          </p:spPr>
        </p:cxnSp>
      </p:grpSp>
      <p:sp>
        <p:nvSpPr>
          <p:cNvPr id="5932" name="Google Shape;5932;p18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933" name="Google Shape;5933;p181"/>
          <p:cNvGraphicFramePr/>
          <p:nvPr>
            <p:extLst>
              <p:ext uri="{D42A27DB-BD31-4B8C-83A1-F6EECF244321}">
                <p14:modId xmlns:p14="http://schemas.microsoft.com/office/powerpoint/2010/main" val="3365394417"/>
              </p:ext>
            </p:extLst>
          </p:nvPr>
        </p:nvGraphicFramePr>
        <p:xfrm>
          <a:off x="454886" y="1748043"/>
          <a:ext cx="6731725" cy="6194795"/>
        </p:xfrm>
        <a:graphic>
          <a:graphicData uri="http://schemas.openxmlformats.org/drawingml/2006/table">
            <a:tbl>
              <a:tblPr firstRow="1" bandRow="1">
                <a:noFill/>
                <a:tableStyleId>{9261D401-2407-43E7-95D7-EB668B357F09}</a:tableStyleId>
              </a:tblPr>
              <a:tblGrid>
                <a:gridCol w="459525">
                  <a:extLst>
                    <a:ext uri="{9D8B030D-6E8A-4147-A177-3AD203B41FA5}">
                      <a16:colId xmlns:a16="http://schemas.microsoft.com/office/drawing/2014/main" val="20000"/>
                    </a:ext>
                  </a:extLst>
                </a:gridCol>
                <a:gridCol w="954150">
                  <a:extLst>
                    <a:ext uri="{9D8B030D-6E8A-4147-A177-3AD203B41FA5}">
                      <a16:colId xmlns:a16="http://schemas.microsoft.com/office/drawing/2014/main" val="20001"/>
                    </a:ext>
                  </a:extLst>
                </a:gridCol>
                <a:gridCol w="1537250">
                  <a:extLst>
                    <a:ext uri="{9D8B030D-6E8A-4147-A177-3AD203B41FA5}">
                      <a16:colId xmlns:a16="http://schemas.microsoft.com/office/drawing/2014/main" val="20002"/>
                    </a:ext>
                  </a:extLst>
                </a:gridCol>
                <a:gridCol w="1510750">
                  <a:extLst>
                    <a:ext uri="{9D8B030D-6E8A-4147-A177-3AD203B41FA5}">
                      <a16:colId xmlns:a16="http://schemas.microsoft.com/office/drawing/2014/main" val="20003"/>
                    </a:ext>
                  </a:extLst>
                </a:gridCol>
                <a:gridCol w="1033675">
                  <a:extLst>
                    <a:ext uri="{9D8B030D-6E8A-4147-A177-3AD203B41FA5}">
                      <a16:colId xmlns:a16="http://schemas.microsoft.com/office/drawing/2014/main" val="20004"/>
                    </a:ext>
                  </a:extLst>
                </a:gridCol>
                <a:gridCol w="1236375">
                  <a:extLst>
                    <a:ext uri="{9D8B030D-6E8A-4147-A177-3AD203B41FA5}">
                      <a16:colId xmlns:a16="http://schemas.microsoft.com/office/drawing/2014/main" val="20005"/>
                    </a:ext>
                  </a:extLst>
                </a:gridCol>
              </a:tblGrid>
              <a:tr h="441050">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S/N</a:t>
                      </a:r>
                      <a:endParaRPr sz="9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dirty="0">
                          <a:solidFill>
                            <a:srgbClr val="FFFFFF"/>
                          </a:solidFill>
                          <a:latin typeface="Arial"/>
                          <a:ea typeface="Arial"/>
                          <a:cs typeface="Arial"/>
                          <a:sym typeface="Arial"/>
                        </a:rPr>
                        <a:t>Name</a:t>
                      </a:r>
                      <a:endParaRPr sz="900" dirty="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dirty="0">
                          <a:latin typeface="Arial"/>
                          <a:ea typeface="Arial"/>
                          <a:cs typeface="Arial"/>
                          <a:sym typeface="Arial"/>
                        </a:rPr>
                        <a:t>Area of Support/Initiative</a:t>
                      </a:r>
                      <a:endParaRPr dirty="0"/>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Implementing Partner(s)</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States Supported</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Fund Released</a:t>
                      </a:r>
                      <a:endParaRPr sz="9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1669550">
                <a:tc>
                  <a:txBody>
                    <a:bodyPr/>
                    <a:lstStyle/>
                    <a:p>
                      <a:pPr marL="0" marR="0" lvl="0" indent="0" algn="ctr" rtl="0">
                        <a:lnSpc>
                          <a:spcPct val="117000"/>
                        </a:lnSpc>
                        <a:spcBef>
                          <a:spcPts val="0"/>
                        </a:spcBef>
                        <a:spcAft>
                          <a:spcPts val="0"/>
                        </a:spcAft>
                        <a:buNone/>
                      </a:pPr>
                      <a:r>
                        <a:rPr lang="en-US" sz="1000" dirty="0">
                          <a:solidFill>
                            <a:srgbClr val="000000"/>
                          </a:solidFill>
                          <a:latin typeface="Arial"/>
                          <a:ea typeface="Arial"/>
                          <a:cs typeface="Arial"/>
                          <a:sym typeface="Arial"/>
                        </a:rPr>
                        <a:t>10</a:t>
                      </a:r>
                      <a:endParaRPr sz="850" dirty="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dirty="0">
                          <a:solidFill>
                            <a:schemeClr val="dk1"/>
                          </a:solidFill>
                          <a:latin typeface="Arial"/>
                          <a:ea typeface="Arial"/>
                          <a:cs typeface="Arial"/>
                          <a:sym typeface="Arial"/>
                        </a:rPr>
                        <a:t>European Union</a:t>
                      </a:r>
                      <a:endParaRPr sz="85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Epidemiology &amp; Surveillance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Infection, Prevention and Control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Security, Logistics and Mass Care</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Various participating UN Organisations as multiple consortia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GIZ</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IRC</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UNODC</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UNICEF</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FIIAPP</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Landell Mills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WHO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INGOs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 </a:t>
                      </a:r>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FCT</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Borno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Sokoto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Anambra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Kebbi</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Bauchi</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Adamawa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Borno</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N27.2b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(EUR 1 = N404.23 CBN Rate @ 30-June-2020)</a:t>
                      </a:r>
                      <a:endParaRPr sz="100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1"/>
                  </a:ext>
                </a:extLst>
              </a:tr>
              <a:tr h="1573625">
                <a:tc>
                  <a:txBody>
                    <a:bodyPr/>
                    <a:lstStyle/>
                    <a:p>
                      <a:pPr marL="0" marR="0" lvl="0" indent="0" algn="ctr" rtl="0">
                        <a:lnSpc>
                          <a:spcPct val="117000"/>
                        </a:lnSpc>
                        <a:spcBef>
                          <a:spcPts val="0"/>
                        </a:spcBef>
                        <a:spcAft>
                          <a:spcPts val="0"/>
                        </a:spcAft>
                        <a:buNone/>
                      </a:pPr>
                      <a:r>
                        <a:rPr lang="en-US" sz="1000" dirty="0">
                          <a:solidFill>
                            <a:srgbClr val="000000"/>
                          </a:solidFill>
                          <a:latin typeface="Arial"/>
                          <a:ea typeface="Arial"/>
                          <a:cs typeface="Arial"/>
                          <a:sym typeface="Arial"/>
                        </a:rPr>
                        <a:t>11</a:t>
                      </a:r>
                      <a:endParaRPr sz="850" dirty="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dirty="0">
                          <a:solidFill>
                            <a:schemeClr val="dk1"/>
                          </a:solidFill>
                          <a:latin typeface="Arial"/>
                          <a:ea typeface="Arial"/>
                          <a:cs typeface="Arial"/>
                          <a:sym typeface="Arial"/>
                        </a:rPr>
                        <a:t>International Organization for Migration </a:t>
                      </a:r>
                      <a:endParaRPr sz="85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Point of Entry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Infection, prevention and Control</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Case Management</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Risk Communication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Security, Logistics &amp; Mass Care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NIS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Port Health Services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Ministry of Humanitarian Affairs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Borno,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Adamawa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Yobe</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Lagos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Benin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Edo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N7.3b (reprogrammed)</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N902,500,000 (Basket Fund)</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($1 = N361 CBN Rate @ 30-June-2020)</a:t>
                      </a:r>
                      <a:endParaRPr sz="100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2"/>
                  </a:ext>
                </a:extLst>
              </a:tr>
              <a:tr h="1573625">
                <a:tc>
                  <a:txBody>
                    <a:bodyPr/>
                    <a:lstStyle/>
                    <a:p>
                      <a:pPr marL="0" marR="0" lvl="0" indent="0" algn="ctr" rtl="0">
                        <a:lnSpc>
                          <a:spcPct val="117000"/>
                        </a:lnSpc>
                        <a:spcBef>
                          <a:spcPts val="0"/>
                        </a:spcBef>
                        <a:spcAft>
                          <a:spcPts val="0"/>
                        </a:spcAft>
                        <a:buNone/>
                      </a:pPr>
                      <a:r>
                        <a:rPr lang="en-US" sz="1000" dirty="0">
                          <a:solidFill>
                            <a:srgbClr val="000000"/>
                          </a:solidFill>
                          <a:latin typeface="Arial"/>
                          <a:ea typeface="Arial"/>
                          <a:cs typeface="Arial"/>
                          <a:sym typeface="Arial"/>
                        </a:rPr>
                        <a:t>12</a:t>
                      </a:r>
                      <a:endParaRPr sz="850" dirty="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dirty="0">
                          <a:solidFill>
                            <a:schemeClr val="dk1"/>
                          </a:solidFill>
                          <a:latin typeface="Arial"/>
                          <a:ea typeface="Arial"/>
                          <a:cs typeface="Arial"/>
                          <a:sym typeface="Arial"/>
                        </a:rPr>
                        <a:t>United Kingdom </a:t>
                      </a:r>
                      <a:endParaRPr sz="85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Epidemiology &amp; Surveillance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Laboratory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Point of Entry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Infection, Prevention and Control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Case Management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Risk Communication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State Coordination</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Public Health England (PHE)</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Department of International Development (DFID)</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WHO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Palladium (Lafiya Programme)</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Lagos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Kano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Jigawa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Borno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Yobe</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Kaduna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Katsina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Zamfara</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N292,690,800 (to WHO)</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N439,679,145 (to Palladium)</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(GDP 1 = N442.8 CBN Rate @ 30-June-2020)</a:t>
                      </a:r>
                      <a:endParaRPr sz="1000" dirty="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3"/>
                  </a:ext>
                </a:extLst>
              </a:tr>
            </a:tbl>
          </a:graphicData>
        </a:graphic>
      </p:graphicFrame>
      <p:sp>
        <p:nvSpPr>
          <p:cNvPr id="13" name="TextBox 12">
            <a:extLst>
              <a:ext uri="{FF2B5EF4-FFF2-40B4-BE49-F238E27FC236}">
                <a16:creationId xmlns:a16="http://schemas.microsoft.com/office/drawing/2014/main" id="{468FEA68-EBC2-405A-9F22-F1E73BAC992E}"/>
              </a:ext>
            </a:extLst>
          </p:cNvPr>
          <p:cNvSpPr txBox="1"/>
          <p:nvPr/>
        </p:nvSpPr>
        <p:spPr>
          <a:xfrm>
            <a:off x="454886" y="1446222"/>
            <a:ext cx="6184232" cy="246221"/>
          </a:xfrm>
          <a:prstGeom prst="rect">
            <a:avLst/>
          </a:prstGeom>
          <a:noFill/>
        </p:spPr>
        <p:txBody>
          <a:bodyPr wrap="square" rtlCol="0">
            <a:spAutoFit/>
          </a:bodyPr>
          <a:lstStyle/>
          <a:p>
            <a:r>
              <a:rPr lang="en-US" sz="1000" dirty="0"/>
              <a:t>Donor and Partner Contributions and Coverage  </a:t>
            </a:r>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Shape 5938"/>
        <p:cNvGrpSpPr/>
        <p:nvPr/>
      </p:nvGrpSpPr>
      <p:grpSpPr>
        <a:xfrm>
          <a:off x="0" y="0"/>
          <a:ext cx="0" cy="0"/>
          <a:chOff x="0" y="0"/>
          <a:chExt cx="0" cy="0"/>
        </a:xfrm>
      </p:grpSpPr>
      <p:pic>
        <p:nvPicPr>
          <p:cNvPr id="5939" name="Google Shape;5939;p18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940" name="Google Shape;5940;p18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195</a:t>
            </a:fld>
            <a:endParaRPr sz="500" b="0" i="0" u="none" strike="noStrike" cap="none">
              <a:solidFill>
                <a:srgbClr val="161616"/>
              </a:solidFill>
              <a:latin typeface="Arial"/>
              <a:ea typeface="Arial"/>
              <a:cs typeface="Arial"/>
              <a:sym typeface="Arial"/>
            </a:endParaRPr>
          </a:p>
        </p:txBody>
      </p:sp>
      <p:sp>
        <p:nvSpPr>
          <p:cNvPr id="5941" name="Google Shape;5941;p18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5942" name="Google Shape;5942;p18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5943" name="Google Shape;5943;p18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944" name="Google Shape;5944;p18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945" name="Google Shape;5945;p182"/>
          <p:cNvGrpSpPr/>
          <p:nvPr/>
        </p:nvGrpSpPr>
        <p:grpSpPr>
          <a:xfrm>
            <a:off x="1269075" y="3380795"/>
            <a:ext cx="0" cy="0"/>
            <a:chOff x="1269075" y="3380795"/>
            <a:chExt cx="0" cy="0"/>
          </a:xfrm>
        </p:grpSpPr>
        <p:cxnSp>
          <p:nvCxnSpPr>
            <p:cNvPr id="5946" name="Google Shape;5946;p182"/>
            <p:cNvCxnSpPr/>
            <p:nvPr/>
          </p:nvCxnSpPr>
          <p:spPr>
            <a:xfrm>
              <a:off x="1269075" y="3380795"/>
              <a:ext cx="0" cy="0"/>
            </a:xfrm>
            <a:prstGeom prst="straightConnector1">
              <a:avLst/>
            </a:prstGeom>
            <a:noFill/>
            <a:ln>
              <a:noFill/>
            </a:ln>
          </p:spPr>
        </p:cxnSp>
        <p:cxnSp>
          <p:nvCxnSpPr>
            <p:cNvPr id="5947" name="Google Shape;5947;p182"/>
            <p:cNvCxnSpPr/>
            <p:nvPr/>
          </p:nvCxnSpPr>
          <p:spPr>
            <a:xfrm>
              <a:off x="1269075" y="3380795"/>
              <a:ext cx="0" cy="0"/>
            </a:xfrm>
            <a:prstGeom prst="straightConnector1">
              <a:avLst/>
            </a:prstGeom>
            <a:noFill/>
            <a:ln>
              <a:noFill/>
            </a:ln>
          </p:spPr>
        </p:cxnSp>
      </p:grpSp>
      <p:sp>
        <p:nvSpPr>
          <p:cNvPr id="5948" name="Google Shape;5948;p18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949" name="Google Shape;5949;p182"/>
          <p:cNvGraphicFramePr/>
          <p:nvPr/>
        </p:nvGraphicFramePr>
        <p:xfrm>
          <a:off x="454886" y="1723981"/>
          <a:ext cx="6731725" cy="7944506"/>
        </p:xfrm>
        <a:graphic>
          <a:graphicData uri="http://schemas.openxmlformats.org/drawingml/2006/table">
            <a:tbl>
              <a:tblPr firstRow="1" bandRow="1">
                <a:noFill/>
                <a:tableStyleId>{9261D401-2407-43E7-95D7-EB668B357F09}</a:tableStyleId>
              </a:tblPr>
              <a:tblGrid>
                <a:gridCol w="459525">
                  <a:extLst>
                    <a:ext uri="{9D8B030D-6E8A-4147-A177-3AD203B41FA5}">
                      <a16:colId xmlns:a16="http://schemas.microsoft.com/office/drawing/2014/main" val="20000"/>
                    </a:ext>
                  </a:extLst>
                </a:gridCol>
                <a:gridCol w="954150">
                  <a:extLst>
                    <a:ext uri="{9D8B030D-6E8A-4147-A177-3AD203B41FA5}">
                      <a16:colId xmlns:a16="http://schemas.microsoft.com/office/drawing/2014/main" val="20001"/>
                    </a:ext>
                  </a:extLst>
                </a:gridCol>
                <a:gridCol w="1537250">
                  <a:extLst>
                    <a:ext uri="{9D8B030D-6E8A-4147-A177-3AD203B41FA5}">
                      <a16:colId xmlns:a16="http://schemas.microsoft.com/office/drawing/2014/main" val="20002"/>
                    </a:ext>
                  </a:extLst>
                </a:gridCol>
                <a:gridCol w="1510750">
                  <a:extLst>
                    <a:ext uri="{9D8B030D-6E8A-4147-A177-3AD203B41FA5}">
                      <a16:colId xmlns:a16="http://schemas.microsoft.com/office/drawing/2014/main" val="20003"/>
                    </a:ext>
                  </a:extLst>
                </a:gridCol>
                <a:gridCol w="1033675">
                  <a:extLst>
                    <a:ext uri="{9D8B030D-6E8A-4147-A177-3AD203B41FA5}">
                      <a16:colId xmlns:a16="http://schemas.microsoft.com/office/drawing/2014/main" val="20004"/>
                    </a:ext>
                  </a:extLst>
                </a:gridCol>
                <a:gridCol w="1236375">
                  <a:extLst>
                    <a:ext uri="{9D8B030D-6E8A-4147-A177-3AD203B41FA5}">
                      <a16:colId xmlns:a16="http://schemas.microsoft.com/office/drawing/2014/main" val="20005"/>
                    </a:ext>
                  </a:extLst>
                </a:gridCol>
              </a:tblGrid>
              <a:tr h="441050">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S/N</a:t>
                      </a:r>
                      <a:endParaRPr sz="9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dirty="0">
                          <a:solidFill>
                            <a:srgbClr val="FFFFFF"/>
                          </a:solidFill>
                          <a:latin typeface="Arial"/>
                          <a:ea typeface="Arial"/>
                          <a:cs typeface="Arial"/>
                          <a:sym typeface="Arial"/>
                        </a:rPr>
                        <a:t>Name</a:t>
                      </a:r>
                      <a:endParaRPr sz="900" dirty="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Area of Support/Initiative</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Implementing Partner(s)</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States Supported</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Fund Released</a:t>
                      </a:r>
                      <a:endParaRPr sz="9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1669550">
                <a:tc>
                  <a:txBody>
                    <a:bodyPr/>
                    <a:lstStyle/>
                    <a:p>
                      <a:pPr marL="0" marR="0" lvl="0" indent="0" algn="ctr" rtl="0">
                        <a:lnSpc>
                          <a:spcPct val="117000"/>
                        </a:lnSpc>
                        <a:spcBef>
                          <a:spcPts val="0"/>
                        </a:spcBef>
                        <a:spcAft>
                          <a:spcPts val="0"/>
                        </a:spcAft>
                        <a:buNone/>
                      </a:pPr>
                      <a:r>
                        <a:rPr lang="en-US" sz="1000">
                          <a:solidFill>
                            <a:srgbClr val="000000"/>
                          </a:solidFill>
                          <a:latin typeface="Arial"/>
                          <a:ea typeface="Arial"/>
                          <a:cs typeface="Arial"/>
                          <a:sym typeface="Arial"/>
                        </a:rPr>
                        <a:t>13</a:t>
                      </a:r>
                      <a:endParaRPr sz="85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a:solidFill>
                            <a:schemeClr val="dk1"/>
                          </a:solidFill>
                          <a:latin typeface="Arial"/>
                          <a:ea typeface="Arial"/>
                          <a:cs typeface="Arial"/>
                          <a:sym typeface="Arial"/>
                        </a:rPr>
                        <a:t>United Nations Development Programme </a:t>
                      </a:r>
                      <a:endParaRPr sz="85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Epidemiology &amp; Surveillance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Laboratory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Research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Infection, Prevention and Control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Case Management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Risk Communication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State Coordination</a:t>
                      </a:r>
                      <a:endParaRPr sz="1000">
                        <a:solidFill>
                          <a:schemeClr val="dk1"/>
                        </a:solidFill>
                        <a:latin typeface="Arial"/>
                        <a:ea typeface="Arial"/>
                        <a:cs typeface="Arial"/>
                        <a:sym typeface="Arial"/>
                      </a:endParaRPr>
                    </a:p>
                    <a:p>
                      <a:pPr marL="0" marR="0" lvl="0" indent="0" algn="l" rtl="0">
                        <a:lnSpc>
                          <a:spcPct val="106000"/>
                        </a:lnSpc>
                        <a:spcBef>
                          <a:spcPts val="400"/>
                        </a:spcBef>
                        <a:spcAft>
                          <a:spcPts val="0"/>
                        </a:spcAft>
                        <a:buClr>
                          <a:schemeClr val="dk1"/>
                        </a:buClr>
                        <a:buSzPts val="1000"/>
                        <a:buFont typeface="Arial"/>
                        <a:buNone/>
                      </a:pP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UNDP</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UNAIDS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UNFPA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UNICEF</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UNWOMEN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WHO: (UN agencies whose projects have been approved by the Basket Fund Project Board for implementation)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PricewaterhouseCoopers (PwC)</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36 states &amp; FCT</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N22.6b (Basket fund)</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N3615.4b (Approved Basket fund projects):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N794,200,000 (UN Procurement through UNDP Systems - worth of medical supplies)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N4.7b (Advance procurement through UNDP Systems: funded by the EU through the Basket Fund)</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($1 = N361 CBN Rate @ 30-June-2020)</a:t>
                      </a:r>
                      <a:endParaRPr sz="100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1"/>
                  </a:ext>
                </a:extLst>
              </a:tr>
              <a:tr h="1573625">
                <a:tc>
                  <a:txBody>
                    <a:bodyPr/>
                    <a:lstStyle/>
                    <a:p>
                      <a:pPr marL="0" marR="0" lvl="0" indent="0" algn="ctr" rtl="0">
                        <a:lnSpc>
                          <a:spcPct val="117000"/>
                        </a:lnSpc>
                        <a:spcBef>
                          <a:spcPts val="0"/>
                        </a:spcBef>
                        <a:spcAft>
                          <a:spcPts val="0"/>
                        </a:spcAft>
                        <a:buNone/>
                      </a:pPr>
                      <a:r>
                        <a:rPr lang="en-US" sz="1000">
                          <a:solidFill>
                            <a:srgbClr val="000000"/>
                          </a:solidFill>
                          <a:latin typeface="Arial"/>
                          <a:ea typeface="Arial"/>
                          <a:cs typeface="Arial"/>
                          <a:sym typeface="Arial"/>
                        </a:rPr>
                        <a:t>14</a:t>
                      </a:r>
                      <a:endParaRPr sz="85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a:solidFill>
                            <a:schemeClr val="dk1"/>
                          </a:solidFill>
                          <a:latin typeface="Arial"/>
                          <a:ea typeface="Arial"/>
                          <a:cs typeface="Arial"/>
                          <a:sym typeface="Arial"/>
                        </a:rPr>
                        <a:t>UN Women</a:t>
                      </a:r>
                      <a:endParaRPr sz="85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Risk Communication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Federal Ministry of Women Affairs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State Ministries of Women Affairs in 15 states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Federation of Muslim Women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National Council of Women Societies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Women Wing of Christian Association of Nigeria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Lagos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Kano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FCT</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Sokoto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Bauchi</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Gombe</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Edo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Ebonyi</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Oyo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Rivers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Ogun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Kaduna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Delta</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Akwa-Ibom</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Borno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Delta</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N502,151,000</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($1 = N361 CBN Rate @ 30-June-2020)</a:t>
                      </a:r>
                      <a:endParaRPr sz="1000" dirty="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2"/>
                  </a:ext>
                </a:extLst>
              </a:tr>
            </a:tbl>
          </a:graphicData>
        </a:graphic>
      </p:graphicFrame>
      <p:sp>
        <p:nvSpPr>
          <p:cNvPr id="13" name="TextBox 12">
            <a:extLst>
              <a:ext uri="{FF2B5EF4-FFF2-40B4-BE49-F238E27FC236}">
                <a16:creationId xmlns:a16="http://schemas.microsoft.com/office/drawing/2014/main" id="{73548F81-1612-41B6-BD1A-44080000B12B}"/>
              </a:ext>
            </a:extLst>
          </p:cNvPr>
          <p:cNvSpPr txBox="1"/>
          <p:nvPr/>
        </p:nvSpPr>
        <p:spPr>
          <a:xfrm>
            <a:off x="454886" y="1446222"/>
            <a:ext cx="6184232" cy="246221"/>
          </a:xfrm>
          <a:prstGeom prst="rect">
            <a:avLst/>
          </a:prstGeom>
          <a:noFill/>
        </p:spPr>
        <p:txBody>
          <a:bodyPr wrap="square" rtlCol="0">
            <a:spAutoFit/>
          </a:bodyPr>
          <a:lstStyle/>
          <a:p>
            <a:r>
              <a:rPr lang="en-US" sz="1000" dirty="0"/>
              <a:t>Summary of some Donor and Partner Contributions and Coverage  </a:t>
            </a:r>
          </a:p>
        </p:txBody>
      </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Shape 5954"/>
        <p:cNvGrpSpPr/>
        <p:nvPr/>
      </p:nvGrpSpPr>
      <p:grpSpPr>
        <a:xfrm>
          <a:off x="0" y="0"/>
          <a:ext cx="0" cy="0"/>
          <a:chOff x="0" y="0"/>
          <a:chExt cx="0" cy="0"/>
        </a:xfrm>
      </p:grpSpPr>
      <p:pic>
        <p:nvPicPr>
          <p:cNvPr id="5955" name="Google Shape;5955;p18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956" name="Google Shape;5956;p18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196</a:t>
            </a:fld>
            <a:endParaRPr sz="500" b="0" i="0" u="none" strike="noStrike" cap="none">
              <a:solidFill>
                <a:srgbClr val="161616"/>
              </a:solidFill>
              <a:latin typeface="Arial"/>
              <a:ea typeface="Arial"/>
              <a:cs typeface="Arial"/>
              <a:sym typeface="Arial"/>
            </a:endParaRPr>
          </a:p>
        </p:txBody>
      </p:sp>
      <p:sp>
        <p:nvSpPr>
          <p:cNvPr id="5957" name="Google Shape;5957;p18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5958" name="Google Shape;5958;p18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5959" name="Google Shape;5959;p18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960" name="Google Shape;5960;p18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961" name="Google Shape;5961;p183"/>
          <p:cNvGrpSpPr/>
          <p:nvPr/>
        </p:nvGrpSpPr>
        <p:grpSpPr>
          <a:xfrm>
            <a:off x="1269075" y="3380795"/>
            <a:ext cx="0" cy="0"/>
            <a:chOff x="1269075" y="3380795"/>
            <a:chExt cx="0" cy="0"/>
          </a:xfrm>
        </p:grpSpPr>
        <p:cxnSp>
          <p:nvCxnSpPr>
            <p:cNvPr id="5962" name="Google Shape;5962;p183"/>
            <p:cNvCxnSpPr/>
            <p:nvPr/>
          </p:nvCxnSpPr>
          <p:spPr>
            <a:xfrm>
              <a:off x="1269075" y="3380795"/>
              <a:ext cx="0" cy="0"/>
            </a:xfrm>
            <a:prstGeom prst="straightConnector1">
              <a:avLst/>
            </a:prstGeom>
            <a:noFill/>
            <a:ln>
              <a:noFill/>
            </a:ln>
          </p:spPr>
        </p:cxnSp>
        <p:cxnSp>
          <p:nvCxnSpPr>
            <p:cNvPr id="5963" name="Google Shape;5963;p183"/>
            <p:cNvCxnSpPr/>
            <p:nvPr/>
          </p:nvCxnSpPr>
          <p:spPr>
            <a:xfrm>
              <a:off x="1269075" y="3380795"/>
              <a:ext cx="0" cy="0"/>
            </a:xfrm>
            <a:prstGeom prst="straightConnector1">
              <a:avLst/>
            </a:prstGeom>
            <a:noFill/>
            <a:ln>
              <a:noFill/>
            </a:ln>
          </p:spPr>
        </p:cxnSp>
      </p:grpSp>
      <p:sp>
        <p:nvSpPr>
          <p:cNvPr id="5964" name="Google Shape;5964;p18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965" name="Google Shape;5965;p183"/>
          <p:cNvGraphicFramePr/>
          <p:nvPr/>
        </p:nvGraphicFramePr>
        <p:xfrm>
          <a:off x="454886" y="1711949"/>
          <a:ext cx="6731725" cy="4914095"/>
        </p:xfrm>
        <a:graphic>
          <a:graphicData uri="http://schemas.openxmlformats.org/drawingml/2006/table">
            <a:tbl>
              <a:tblPr firstRow="1" bandRow="1">
                <a:noFill/>
                <a:tableStyleId>{9261D401-2407-43E7-95D7-EB668B357F09}</a:tableStyleId>
              </a:tblPr>
              <a:tblGrid>
                <a:gridCol w="459525">
                  <a:extLst>
                    <a:ext uri="{9D8B030D-6E8A-4147-A177-3AD203B41FA5}">
                      <a16:colId xmlns:a16="http://schemas.microsoft.com/office/drawing/2014/main" val="20000"/>
                    </a:ext>
                  </a:extLst>
                </a:gridCol>
                <a:gridCol w="954150">
                  <a:extLst>
                    <a:ext uri="{9D8B030D-6E8A-4147-A177-3AD203B41FA5}">
                      <a16:colId xmlns:a16="http://schemas.microsoft.com/office/drawing/2014/main" val="20001"/>
                    </a:ext>
                  </a:extLst>
                </a:gridCol>
                <a:gridCol w="1537250">
                  <a:extLst>
                    <a:ext uri="{9D8B030D-6E8A-4147-A177-3AD203B41FA5}">
                      <a16:colId xmlns:a16="http://schemas.microsoft.com/office/drawing/2014/main" val="20002"/>
                    </a:ext>
                  </a:extLst>
                </a:gridCol>
                <a:gridCol w="1510750">
                  <a:extLst>
                    <a:ext uri="{9D8B030D-6E8A-4147-A177-3AD203B41FA5}">
                      <a16:colId xmlns:a16="http://schemas.microsoft.com/office/drawing/2014/main" val="20003"/>
                    </a:ext>
                  </a:extLst>
                </a:gridCol>
                <a:gridCol w="1033675">
                  <a:extLst>
                    <a:ext uri="{9D8B030D-6E8A-4147-A177-3AD203B41FA5}">
                      <a16:colId xmlns:a16="http://schemas.microsoft.com/office/drawing/2014/main" val="20004"/>
                    </a:ext>
                  </a:extLst>
                </a:gridCol>
                <a:gridCol w="1236375">
                  <a:extLst>
                    <a:ext uri="{9D8B030D-6E8A-4147-A177-3AD203B41FA5}">
                      <a16:colId xmlns:a16="http://schemas.microsoft.com/office/drawing/2014/main" val="20005"/>
                    </a:ext>
                  </a:extLst>
                </a:gridCol>
              </a:tblGrid>
              <a:tr h="441050">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S/N</a:t>
                      </a:r>
                      <a:endParaRPr sz="9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Name</a:t>
                      </a:r>
                      <a:endParaRPr sz="9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Area of Support/Initiative</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Implementing Partner(s)</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States Supported</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Fund Released</a:t>
                      </a:r>
                      <a:endParaRPr sz="9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1669550">
                <a:tc>
                  <a:txBody>
                    <a:bodyPr/>
                    <a:lstStyle/>
                    <a:p>
                      <a:pPr marL="0" marR="0" lvl="0" indent="0" algn="ctr" rtl="0">
                        <a:lnSpc>
                          <a:spcPct val="117000"/>
                        </a:lnSpc>
                        <a:spcBef>
                          <a:spcPts val="0"/>
                        </a:spcBef>
                        <a:spcAft>
                          <a:spcPts val="0"/>
                        </a:spcAft>
                        <a:buNone/>
                      </a:pPr>
                      <a:r>
                        <a:rPr lang="en-US" sz="1000">
                          <a:solidFill>
                            <a:srgbClr val="000000"/>
                          </a:solidFill>
                          <a:latin typeface="Arial"/>
                          <a:ea typeface="Arial"/>
                          <a:cs typeface="Arial"/>
                          <a:sym typeface="Arial"/>
                        </a:rPr>
                        <a:t>15</a:t>
                      </a:r>
                      <a:endParaRPr sz="85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a:solidFill>
                            <a:schemeClr val="dk1"/>
                          </a:solidFill>
                          <a:latin typeface="Arial"/>
                          <a:ea typeface="Arial"/>
                          <a:cs typeface="Arial"/>
                          <a:sym typeface="Arial"/>
                        </a:rPr>
                        <a:t>United Nations Population Fund</a:t>
                      </a:r>
                      <a:endParaRPr sz="85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Research</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Infection, Prevention and Control </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Coordination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Federal Ministry of Health</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National Bureau of Statistics</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Ministry of Finance, Budget and National Planning</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Federal Ministry of Women and Affairs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err="1">
                          <a:solidFill>
                            <a:schemeClr val="dk1"/>
                          </a:solidFill>
                          <a:latin typeface="Arial"/>
                          <a:ea typeface="Arial"/>
                          <a:cs typeface="Arial"/>
                          <a:sym typeface="Arial"/>
                        </a:rPr>
                        <a:t>Abia</a:t>
                      </a:r>
                      <a:r>
                        <a:rPr lang="en-US" sz="1000" dirty="0">
                          <a:solidFill>
                            <a:schemeClr val="dk1"/>
                          </a:solidFill>
                          <a:latin typeface="Arial"/>
                          <a:ea typeface="Arial"/>
                          <a:cs typeface="Arial"/>
                          <a:sym typeface="Arial"/>
                        </a:rPr>
                        <a:t> State Planning Commission</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Adamawa State Ministry of Health</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Borno State Ministry of Health</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Lagos State Ministry of Health</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Kaduna State Ministry of Health</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Yobe State Ministry of Health</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FCT Health Secretariat</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err="1">
                          <a:solidFill>
                            <a:schemeClr val="dk1"/>
                          </a:solidFill>
                          <a:latin typeface="Arial"/>
                          <a:ea typeface="Arial"/>
                          <a:cs typeface="Arial"/>
                          <a:sym typeface="Arial"/>
                        </a:rPr>
                        <a:t>Abia</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Adamawa</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err="1">
                          <a:solidFill>
                            <a:schemeClr val="dk1"/>
                          </a:solidFill>
                          <a:latin typeface="Arial"/>
                          <a:ea typeface="Arial"/>
                          <a:cs typeface="Arial"/>
                          <a:sym typeface="Arial"/>
                        </a:rPr>
                        <a:t>Akwa</a:t>
                      </a:r>
                      <a:r>
                        <a:rPr lang="en-US" sz="1000" dirty="0">
                          <a:solidFill>
                            <a:schemeClr val="dk1"/>
                          </a:solidFill>
                          <a:latin typeface="Arial"/>
                          <a:ea typeface="Arial"/>
                          <a:cs typeface="Arial"/>
                          <a:sym typeface="Arial"/>
                        </a:rPr>
                        <a:t>-Ibom</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Benue</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Borno</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Cross River</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Ebonyi</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FCT</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Gombe</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Imo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Kaduna</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Lagos</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Ogun</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Ondo</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Sokoto</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Yobe</a:t>
                      </a:r>
                      <a:endParaRPr sz="100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 N263,486,400</a:t>
                      </a:r>
                      <a:endParaRPr sz="1000" dirty="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1"/>
                  </a:ext>
                </a:extLst>
              </a:tr>
            </a:tbl>
          </a:graphicData>
        </a:graphic>
      </p:graphicFrame>
      <p:sp>
        <p:nvSpPr>
          <p:cNvPr id="13" name="TextBox 12">
            <a:extLst>
              <a:ext uri="{FF2B5EF4-FFF2-40B4-BE49-F238E27FC236}">
                <a16:creationId xmlns:a16="http://schemas.microsoft.com/office/drawing/2014/main" id="{7B97A448-3786-40E6-B8DD-C54979622E67}"/>
              </a:ext>
            </a:extLst>
          </p:cNvPr>
          <p:cNvSpPr txBox="1"/>
          <p:nvPr/>
        </p:nvSpPr>
        <p:spPr>
          <a:xfrm>
            <a:off x="454886" y="1446222"/>
            <a:ext cx="6184232" cy="246221"/>
          </a:xfrm>
          <a:prstGeom prst="rect">
            <a:avLst/>
          </a:prstGeom>
          <a:noFill/>
        </p:spPr>
        <p:txBody>
          <a:bodyPr wrap="square" rtlCol="0">
            <a:spAutoFit/>
          </a:bodyPr>
          <a:lstStyle/>
          <a:p>
            <a:r>
              <a:rPr lang="en-US" sz="1000" dirty="0"/>
              <a:t>Donor and Partner Contributions and Coverage  </a:t>
            </a:r>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Shape 5970"/>
        <p:cNvGrpSpPr/>
        <p:nvPr/>
      </p:nvGrpSpPr>
      <p:grpSpPr>
        <a:xfrm>
          <a:off x="0" y="0"/>
          <a:ext cx="0" cy="0"/>
          <a:chOff x="0" y="0"/>
          <a:chExt cx="0" cy="0"/>
        </a:xfrm>
      </p:grpSpPr>
      <p:pic>
        <p:nvPicPr>
          <p:cNvPr id="5971" name="Google Shape;5971;p18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5972" name="Google Shape;5972;p18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197</a:t>
            </a:fld>
            <a:endParaRPr sz="500" b="0" i="0" u="none" strike="noStrike" cap="none">
              <a:solidFill>
                <a:srgbClr val="161616"/>
              </a:solidFill>
              <a:latin typeface="Arial"/>
              <a:ea typeface="Arial"/>
              <a:cs typeface="Arial"/>
              <a:sym typeface="Arial"/>
            </a:endParaRPr>
          </a:p>
        </p:txBody>
      </p:sp>
      <p:sp>
        <p:nvSpPr>
          <p:cNvPr id="5973" name="Google Shape;5973;p18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5974" name="Google Shape;5974;p18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5975" name="Google Shape;5975;p18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5976" name="Google Shape;5976;p18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5977" name="Google Shape;5977;p184"/>
          <p:cNvGrpSpPr/>
          <p:nvPr/>
        </p:nvGrpSpPr>
        <p:grpSpPr>
          <a:xfrm>
            <a:off x="1269075" y="3380795"/>
            <a:ext cx="0" cy="0"/>
            <a:chOff x="1269075" y="3380795"/>
            <a:chExt cx="0" cy="0"/>
          </a:xfrm>
        </p:grpSpPr>
        <p:cxnSp>
          <p:nvCxnSpPr>
            <p:cNvPr id="5978" name="Google Shape;5978;p184"/>
            <p:cNvCxnSpPr/>
            <p:nvPr/>
          </p:nvCxnSpPr>
          <p:spPr>
            <a:xfrm>
              <a:off x="1269075" y="3380795"/>
              <a:ext cx="0" cy="0"/>
            </a:xfrm>
            <a:prstGeom prst="straightConnector1">
              <a:avLst/>
            </a:prstGeom>
            <a:noFill/>
            <a:ln>
              <a:noFill/>
            </a:ln>
          </p:spPr>
        </p:cxnSp>
        <p:cxnSp>
          <p:nvCxnSpPr>
            <p:cNvPr id="5979" name="Google Shape;5979;p184"/>
            <p:cNvCxnSpPr/>
            <p:nvPr/>
          </p:nvCxnSpPr>
          <p:spPr>
            <a:xfrm>
              <a:off x="1269075" y="3380795"/>
              <a:ext cx="0" cy="0"/>
            </a:xfrm>
            <a:prstGeom prst="straightConnector1">
              <a:avLst/>
            </a:prstGeom>
            <a:noFill/>
            <a:ln>
              <a:noFill/>
            </a:ln>
          </p:spPr>
        </p:cxnSp>
      </p:grpSp>
      <p:sp>
        <p:nvSpPr>
          <p:cNvPr id="5980" name="Google Shape;5980;p18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5981" name="Google Shape;5981;p184"/>
          <p:cNvGraphicFramePr/>
          <p:nvPr/>
        </p:nvGraphicFramePr>
        <p:xfrm>
          <a:off x="454886" y="1663818"/>
          <a:ext cx="6731725" cy="8350906"/>
        </p:xfrm>
        <a:graphic>
          <a:graphicData uri="http://schemas.openxmlformats.org/drawingml/2006/table">
            <a:tbl>
              <a:tblPr firstRow="1" bandRow="1">
                <a:noFill/>
                <a:tableStyleId>{9261D401-2407-43E7-95D7-EB668B357F09}</a:tableStyleId>
              </a:tblPr>
              <a:tblGrid>
                <a:gridCol w="459525">
                  <a:extLst>
                    <a:ext uri="{9D8B030D-6E8A-4147-A177-3AD203B41FA5}">
                      <a16:colId xmlns:a16="http://schemas.microsoft.com/office/drawing/2014/main" val="20000"/>
                    </a:ext>
                  </a:extLst>
                </a:gridCol>
                <a:gridCol w="954150">
                  <a:extLst>
                    <a:ext uri="{9D8B030D-6E8A-4147-A177-3AD203B41FA5}">
                      <a16:colId xmlns:a16="http://schemas.microsoft.com/office/drawing/2014/main" val="20001"/>
                    </a:ext>
                  </a:extLst>
                </a:gridCol>
                <a:gridCol w="1537250">
                  <a:extLst>
                    <a:ext uri="{9D8B030D-6E8A-4147-A177-3AD203B41FA5}">
                      <a16:colId xmlns:a16="http://schemas.microsoft.com/office/drawing/2014/main" val="20002"/>
                    </a:ext>
                  </a:extLst>
                </a:gridCol>
                <a:gridCol w="1510750">
                  <a:extLst>
                    <a:ext uri="{9D8B030D-6E8A-4147-A177-3AD203B41FA5}">
                      <a16:colId xmlns:a16="http://schemas.microsoft.com/office/drawing/2014/main" val="20003"/>
                    </a:ext>
                  </a:extLst>
                </a:gridCol>
                <a:gridCol w="1033675">
                  <a:extLst>
                    <a:ext uri="{9D8B030D-6E8A-4147-A177-3AD203B41FA5}">
                      <a16:colId xmlns:a16="http://schemas.microsoft.com/office/drawing/2014/main" val="20004"/>
                    </a:ext>
                  </a:extLst>
                </a:gridCol>
                <a:gridCol w="1236375">
                  <a:extLst>
                    <a:ext uri="{9D8B030D-6E8A-4147-A177-3AD203B41FA5}">
                      <a16:colId xmlns:a16="http://schemas.microsoft.com/office/drawing/2014/main" val="20005"/>
                    </a:ext>
                  </a:extLst>
                </a:gridCol>
              </a:tblGrid>
              <a:tr h="441050">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S/N</a:t>
                      </a:r>
                      <a:endParaRPr sz="9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Name</a:t>
                      </a:r>
                      <a:endParaRPr sz="9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Area of Support/Initiative</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Implementing Partner(s)</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a:latin typeface="Arial"/>
                          <a:ea typeface="Arial"/>
                          <a:cs typeface="Arial"/>
                          <a:sym typeface="Arial"/>
                        </a:rPr>
                        <a:t>States Supported</a:t>
                      </a:r>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Fund Released</a:t>
                      </a:r>
                      <a:endParaRPr sz="90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1669550">
                <a:tc>
                  <a:txBody>
                    <a:bodyPr/>
                    <a:lstStyle/>
                    <a:p>
                      <a:pPr marL="0" marR="0" lvl="0" indent="0" algn="ctr" rtl="0">
                        <a:lnSpc>
                          <a:spcPct val="117000"/>
                        </a:lnSpc>
                        <a:spcBef>
                          <a:spcPts val="0"/>
                        </a:spcBef>
                        <a:spcAft>
                          <a:spcPts val="0"/>
                        </a:spcAft>
                        <a:buNone/>
                      </a:pPr>
                      <a:r>
                        <a:rPr lang="en-US" sz="1000">
                          <a:solidFill>
                            <a:srgbClr val="000000"/>
                          </a:solidFill>
                          <a:latin typeface="Arial"/>
                          <a:ea typeface="Arial"/>
                          <a:cs typeface="Arial"/>
                          <a:sym typeface="Arial"/>
                        </a:rPr>
                        <a:t>16</a:t>
                      </a:r>
                      <a:endParaRPr sz="85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a:solidFill>
                            <a:schemeClr val="dk1"/>
                          </a:solidFill>
                          <a:latin typeface="Arial"/>
                          <a:ea typeface="Arial"/>
                          <a:cs typeface="Arial"/>
                          <a:sym typeface="Arial"/>
                        </a:rPr>
                        <a:t>United States Government </a:t>
                      </a:r>
                      <a:endParaRPr sz="85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Epidemiology &amp; Surveillance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Laboratory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Point of Entry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Research</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Infection Prevention and Control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Case Management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Risk Communication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Security, Logistics &amp; Mass Care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State Coordination         </a:t>
                      </a:r>
                      <a:endParaRPr sz="100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AFENET</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Caritas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Chemonics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Creative Associates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Deloitte Consulting</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FHI 360</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IFRC</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IOM</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JHPIEGO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Mercy Corps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Palladium</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Pro Health International</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Research Triangle Institute</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UNICEF</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University of Maryland-Baltimore</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 WFP</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WHO</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World Vision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Alliance for International Medical Action</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Catholic Relief Services</a:t>
                      </a:r>
                      <a:endParaRPr sz="100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a:solidFill>
                            <a:schemeClr val="dk1"/>
                          </a:solidFill>
                          <a:latin typeface="Arial"/>
                          <a:ea typeface="Arial"/>
                          <a:cs typeface="Arial"/>
                          <a:sym typeface="Arial"/>
                        </a:rPr>
                        <a:t>The Danish Refugee Council</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a:solidFill>
                            <a:schemeClr val="dk1"/>
                          </a:solidFill>
                          <a:latin typeface="Arial"/>
                          <a:ea typeface="Arial"/>
                          <a:cs typeface="Arial"/>
                          <a:sym typeface="Arial"/>
                        </a:rPr>
                        <a:t>All 36 States and FCT </a:t>
                      </a:r>
                      <a:endParaRPr sz="100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N19.8b</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($1 = N361 CBN Rate @ 30-June-2020)</a:t>
                      </a:r>
                      <a:endParaRPr sz="1000" dirty="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1"/>
                  </a:ext>
                </a:extLst>
              </a:tr>
              <a:tr h="1669550">
                <a:tc>
                  <a:txBody>
                    <a:bodyPr/>
                    <a:lstStyle/>
                    <a:p>
                      <a:pPr marL="0" marR="0" lvl="0" indent="0" algn="ctr" rtl="0">
                        <a:lnSpc>
                          <a:spcPct val="117000"/>
                        </a:lnSpc>
                        <a:spcBef>
                          <a:spcPts val="0"/>
                        </a:spcBef>
                        <a:spcAft>
                          <a:spcPts val="0"/>
                        </a:spcAft>
                        <a:buNone/>
                      </a:pPr>
                      <a:r>
                        <a:rPr lang="en-US" sz="1000" dirty="0">
                          <a:solidFill>
                            <a:srgbClr val="000000"/>
                          </a:solidFill>
                          <a:latin typeface="Arial"/>
                          <a:ea typeface="Arial"/>
                          <a:cs typeface="Arial"/>
                          <a:sym typeface="Arial"/>
                        </a:rPr>
                        <a:t>17</a:t>
                      </a:r>
                      <a:endParaRPr sz="850" dirty="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17000"/>
                        </a:lnSpc>
                        <a:spcBef>
                          <a:spcPts val="0"/>
                        </a:spcBef>
                        <a:spcAft>
                          <a:spcPts val="0"/>
                        </a:spcAft>
                        <a:buNone/>
                      </a:pPr>
                      <a:r>
                        <a:rPr lang="en-US" sz="1000" b="1" dirty="0">
                          <a:solidFill>
                            <a:schemeClr val="dk1"/>
                          </a:solidFill>
                          <a:latin typeface="Arial"/>
                          <a:ea typeface="Arial"/>
                          <a:cs typeface="Arial"/>
                          <a:sym typeface="Arial"/>
                        </a:rPr>
                        <a:t>World Bank</a:t>
                      </a:r>
                      <a:endParaRPr sz="85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Epidemiology &amp; Surveillance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Laboratory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Point of Entry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Research</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Infection Prevention and Control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Case Management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Risk Communication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Security, Logistics &amp; Mass Care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State Coordination          </a:t>
                      </a:r>
                      <a:endParaRPr sz="100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NCDC</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Federal Ministry of Finance</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Federal Ministry of Health</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All State Governments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Ministry of Humanitarian affairs</a:t>
                      </a:r>
                      <a:endParaRPr sz="100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36 states &amp; FCT</a:t>
                      </a:r>
                      <a:endParaRPr sz="1000" dirty="0">
                        <a:solidFill>
                          <a:schemeClr val="dk1"/>
                        </a:solidFill>
                        <a:latin typeface="Arial"/>
                        <a:ea typeface="Arial"/>
                        <a:cs typeface="Arial"/>
                        <a:sym typeface="Arial"/>
                      </a:endParaRPr>
                    </a:p>
                  </a:txBody>
                  <a:tcPr marL="68575" marR="68575" marT="0" marB="0">
                    <a:solidFill>
                      <a:srgbClr val="FFB086"/>
                    </a:solidFill>
                  </a:tcPr>
                </a:tc>
                <a:tc>
                  <a:txBody>
                    <a:bodyPr/>
                    <a:lstStyle/>
                    <a:p>
                      <a:pPr marL="119063" marR="0" lvl="0" indent="-119063" algn="l" rtl="0">
                        <a:lnSpc>
                          <a:spcPct val="106000"/>
                        </a:lnSpc>
                        <a:spcBef>
                          <a:spcPts val="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N25.9b (REDISSE)</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 </a:t>
                      </a:r>
                      <a:endParaRPr sz="1000" dirty="0">
                        <a:solidFill>
                          <a:schemeClr val="dk1"/>
                        </a:solidFill>
                        <a:latin typeface="Arial"/>
                        <a:ea typeface="Arial"/>
                        <a:cs typeface="Arial"/>
                        <a:sym typeface="Arial"/>
                      </a:endParaRPr>
                    </a:p>
                    <a:p>
                      <a:pPr marL="119063" marR="0" lvl="0" indent="-119063" algn="l" rtl="0">
                        <a:lnSpc>
                          <a:spcPct val="106000"/>
                        </a:lnSpc>
                        <a:spcBef>
                          <a:spcPts val="400"/>
                        </a:spcBef>
                        <a:spcAft>
                          <a:spcPts val="0"/>
                        </a:spcAft>
                        <a:buClr>
                          <a:schemeClr val="dk1"/>
                        </a:buClr>
                        <a:buSzPts val="1000"/>
                        <a:buFont typeface="Arial"/>
                        <a:buChar char="•"/>
                      </a:pPr>
                      <a:r>
                        <a:rPr lang="en-US" sz="1000" dirty="0">
                          <a:solidFill>
                            <a:schemeClr val="dk1"/>
                          </a:solidFill>
                          <a:latin typeface="Arial"/>
                          <a:ea typeface="Arial"/>
                          <a:cs typeface="Arial"/>
                          <a:sym typeface="Arial"/>
                        </a:rPr>
                        <a:t>($1 = N361 CBN Rate @ 30-June-2020)</a:t>
                      </a:r>
                      <a:endParaRPr sz="1000" dirty="0">
                        <a:solidFill>
                          <a:schemeClr val="dk1"/>
                        </a:solidFill>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2972508244"/>
                  </a:ext>
                </a:extLst>
              </a:tr>
            </a:tbl>
          </a:graphicData>
        </a:graphic>
      </p:graphicFrame>
      <p:sp>
        <p:nvSpPr>
          <p:cNvPr id="13" name="TextBox 12">
            <a:extLst>
              <a:ext uri="{FF2B5EF4-FFF2-40B4-BE49-F238E27FC236}">
                <a16:creationId xmlns:a16="http://schemas.microsoft.com/office/drawing/2014/main" id="{4FECE066-3F48-4D03-95B8-4B2A73CEB4BB}"/>
              </a:ext>
            </a:extLst>
          </p:cNvPr>
          <p:cNvSpPr txBox="1"/>
          <p:nvPr/>
        </p:nvSpPr>
        <p:spPr>
          <a:xfrm>
            <a:off x="454886" y="1446222"/>
            <a:ext cx="6184232" cy="246221"/>
          </a:xfrm>
          <a:prstGeom prst="rect">
            <a:avLst/>
          </a:prstGeom>
          <a:noFill/>
        </p:spPr>
        <p:txBody>
          <a:bodyPr wrap="square" rtlCol="0">
            <a:spAutoFit/>
          </a:bodyPr>
          <a:lstStyle/>
          <a:p>
            <a:r>
              <a:rPr lang="en-US" sz="1000" dirty="0"/>
              <a:t>Donor and Partner Contributions and Coverage  </a:t>
            </a:r>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Shape 6002"/>
        <p:cNvGrpSpPr/>
        <p:nvPr/>
      </p:nvGrpSpPr>
      <p:grpSpPr>
        <a:xfrm>
          <a:off x="0" y="0"/>
          <a:ext cx="0" cy="0"/>
          <a:chOff x="0" y="0"/>
          <a:chExt cx="0" cy="0"/>
        </a:xfrm>
      </p:grpSpPr>
      <p:sp>
        <p:nvSpPr>
          <p:cNvPr id="6003" name="Google Shape;6003;p18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198</a:t>
            </a:fld>
            <a:endParaRPr sz="500" b="0" i="0" u="none" strike="noStrike" cap="none">
              <a:solidFill>
                <a:srgbClr val="161616"/>
              </a:solidFill>
              <a:latin typeface="Arial"/>
              <a:ea typeface="Arial"/>
              <a:cs typeface="Arial"/>
              <a:sym typeface="Arial"/>
            </a:endParaRPr>
          </a:p>
        </p:txBody>
      </p:sp>
      <p:sp>
        <p:nvSpPr>
          <p:cNvPr id="6004" name="Google Shape;6004;p18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005" name="Google Shape;6005;p186"/>
          <p:cNvGrpSpPr/>
          <p:nvPr/>
        </p:nvGrpSpPr>
        <p:grpSpPr>
          <a:xfrm>
            <a:off x="0" y="0"/>
            <a:ext cx="7589838" cy="1343607"/>
            <a:chOff x="0" y="0"/>
            <a:chExt cx="7589838" cy="1343607"/>
          </a:xfrm>
        </p:grpSpPr>
        <p:pic>
          <p:nvPicPr>
            <p:cNvPr id="6006" name="Google Shape;6006;p18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007" name="Google Shape;6007;p18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008" name="Google Shape;6008;p18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009" name="Google Shape;6009;p18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010" name="Google Shape;6010;p186"/>
          <p:cNvGrpSpPr/>
          <p:nvPr/>
        </p:nvGrpSpPr>
        <p:grpSpPr>
          <a:xfrm>
            <a:off x="1269075" y="3380795"/>
            <a:ext cx="0" cy="0"/>
            <a:chOff x="1269075" y="3380795"/>
            <a:chExt cx="0" cy="0"/>
          </a:xfrm>
        </p:grpSpPr>
        <p:cxnSp>
          <p:nvCxnSpPr>
            <p:cNvPr id="6011" name="Google Shape;6011;p186"/>
            <p:cNvCxnSpPr/>
            <p:nvPr/>
          </p:nvCxnSpPr>
          <p:spPr>
            <a:xfrm>
              <a:off x="1269075" y="3380795"/>
              <a:ext cx="0" cy="0"/>
            </a:xfrm>
            <a:prstGeom prst="straightConnector1">
              <a:avLst/>
            </a:prstGeom>
            <a:noFill/>
            <a:ln>
              <a:noFill/>
            </a:ln>
          </p:spPr>
        </p:cxnSp>
        <p:cxnSp>
          <p:nvCxnSpPr>
            <p:cNvPr id="6012" name="Google Shape;6012;p186"/>
            <p:cNvCxnSpPr/>
            <p:nvPr/>
          </p:nvCxnSpPr>
          <p:spPr>
            <a:xfrm>
              <a:off x="1269075" y="3380795"/>
              <a:ext cx="0" cy="0"/>
            </a:xfrm>
            <a:prstGeom prst="straightConnector1">
              <a:avLst/>
            </a:prstGeom>
            <a:noFill/>
            <a:ln>
              <a:noFill/>
            </a:ln>
          </p:spPr>
        </p:cxnSp>
      </p:grpSp>
      <p:sp>
        <p:nvSpPr>
          <p:cNvPr id="6013" name="Google Shape;6013;p18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6014" name="Google Shape;6014;p186"/>
          <p:cNvGrpSpPr/>
          <p:nvPr/>
        </p:nvGrpSpPr>
        <p:grpSpPr>
          <a:xfrm>
            <a:off x="312508" y="1546729"/>
            <a:ext cx="7001606" cy="677575"/>
            <a:chOff x="312508" y="1647493"/>
            <a:chExt cx="7001606" cy="677575"/>
          </a:xfrm>
        </p:grpSpPr>
        <p:sp>
          <p:nvSpPr>
            <p:cNvPr id="6015" name="Google Shape;6015;p186"/>
            <p:cNvSpPr txBox="1"/>
            <p:nvPr/>
          </p:nvSpPr>
          <p:spPr>
            <a:xfrm>
              <a:off x="454886" y="2017291"/>
              <a:ext cx="6859228" cy="307777"/>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dirty="0">
                  <a:solidFill>
                    <a:srgbClr val="000000"/>
                  </a:solidFill>
                  <a:latin typeface="Arial"/>
                  <a:ea typeface="Arial"/>
                  <a:cs typeface="Arial"/>
                  <a:sym typeface="Arial"/>
                </a:rPr>
                <a:t>Detailed information about the activities, achievements, challenges and score for partners and donors s are captured in the tables below.</a:t>
              </a:r>
              <a:endParaRPr sz="1000" b="0" i="0" u="none" strike="noStrike" cap="none" dirty="0">
                <a:solidFill>
                  <a:srgbClr val="000000"/>
                </a:solidFill>
                <a:latin typeface="Arial"/>
                <a:ea typeface="Arial"/>
                <a:cs typeface="Arial"/>
                <a:sym typeface="Arial"/>
              </a:endParaRPr>
            </a:p>
          </p:txBody>
        </p:sp>
        <p:grpSp>
          <p:nvGrpSpPr>
            <p:cNvPr id="6016" name="Google Shape;6016;p186"/>
            <p:cNvGrpSpPr/>
            <p:nvPr/>
          </p:nvGrpSpPr>
          <p:grpSpPr>
            <a:xfrm>
              <a:off x="312508" y="1647493"/>
              <a:ext cx="6859228" cy="319421"/>
              <a:chOff x="312508" y="4545817"/>
              <a:chExt cx="7001606" cy="319421"/>
            </a:xfrm>
          </p:grpSpPr>
          <p:sp>
            <p:nvSpPr>
              <p:cNvPr id="6017" name="Google Shape;6017;p186"/>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018" name="Google Shape;6018;p186"/>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Partner/Donor Reports</a:t>
                </a:r>
                <a:endParaRPr sz="1000" b="1" i="0" u="none" strike="noStrike" cap="none">
                  <a:solidFill>
                    <a:srgbClr val="000000"/>
                  </a:solidFill>
                  <a:latin typeface="Arial"/>
                  <a:ea typeface="Arial"/>
                  <a:cs typeface="Arial"/>
                  <a:sym typeface="Arial"/>
                </a:endParaRPr>
              </a:p>
            </p:txBody>
          </p:sp>
          <p:cxnSp>
            <p:nvCxnSpPr>
              <p:cNvPr id="6019" name="Google Shape;6019;p186"/>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graphicFrame>
        <p:nvGraphicFramePr>
          <p:cNvPr id="6020" name="Google Shape;6020;p186"/>
          <p:cNvGraphicFramePr/>
          <p:nvPr>
            <p:extLst>
              <p:ext uri="{D42A27DB-BD31-4B8C-83A1-F6EECF244321}">
                <p14:modId xmlns:p14="http://schemas.microsoft.com/office/powerpoint/2010/main" val="151107507"/>
              </p:ext>
            </p:extLst>
          </p:nvPr>
        </p:nvGraphicFramePr>
        <p:xfrm>
          <a:off x="312506" y="2358820"/>
          <a:ext cx="6859226" cy="6690118"/>
        </p:xfrm>
        <a:graphic>
          <a:graphicData uri="http://schemas.openxmlformats.org/drawingml/2006/table">
            <a:tbl>
              <a:tblPr>
                <a:noFill/>
                <a:tableStyleId>{B3EC8D35-0D6E-4B20-94FA-5F872F7BABA5}</a:tableStyleId>
              </a:tblPr>
              <a:tblGrid>
                <a:gridCol w="1782992">
                  <a:extLst>
                    <a:ext uri="{9D8B030D-6E8A-4147-A177-3AD203B41FA5}">
                      <a16:colId xmlns:a16="http://schemas.microsoft.com/office/drawing/2014/main" val="20000"/>
                    </a:ext>
                  </a:extLst>
                </a:gridCol>
                <a:gridCol w="5076234">
                  <a:extLst>
                    <a:ext uri="{9D8B030D-6E8A-4147-A177-3AD203B41FA5}">
                      <a16:colId xmlns:a16="http://schemas.microsoft.com/office/drawing/2014/main" val="370692542"/>
                    </a:ext>
                  </a:extLst>
                </a:gridCol>
              </a:tblGrid>
              <a:tr h="304217">
                <a:tc gridSpan="2">
                  <a:txBody>
                    <a:bodyPr/>
                    <a:lstStyle/>
                    <a:p>
                      <a:pPr marL="0" marR="0" lvl="0" indent="0" algn="ctr" rtl="0">
                        <a:lnSpc>
                          <a:spcPct val="117000"/>
                        </a:lnSpc>
                        <a:spcBef>
                          <a:spcPts val="0"/>
                        </a:spcBef>
                        <a:spcAft>
                          <a:spcPts val="0"/>
                        </a:spcAft>
                        <a:buNone/>
                      </a:pPr>
                      <a:r>
                        <a:rPr lang="en-US" sz="1000" b="1" dirty="0">
                          <a:solidFill>
                            <a:srgbClr val="FFFFFF"/>
                          </a:solidFill>
                          <a:latin typeface="Arial"/>
                          <a:ea typeface="Arial"/>
                          <a:cs typeface="Arial"/>
                          <a:sym typeface="Arial"/>
                        </a:rPr>
                        <a:t>AFRICA CDC</a:t>
                      </a: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pPr marL="0" marR="0" lvl="0" indent="0" algn="ctr" rtl="0">
                        <a:lnSpc>
                          <a:spcPct val="117000"/>
                        </a:lnSpc>
                        <a:spcBef>
                          <a:spcPts val="0"/>
                        </a:spcBef>
                        <a:spcAft>
                          <a:spcPts val="0"/>
                        </a:spcAft>
                        <a:buNone/>
                      </a:pP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277488">
                <a:tc gridSpan="2">
                  <a:txBody>
                    <a:bodyPr/>
                    <a:lstStyle/>
                    <a:p>
                      <a:pPr marL="0" marR="0" lvl="0" indent="0" algn="just" rtl="0">
                        <a:lnSpc>
                          <a:spcPct val="117000"/>
                        </a:lnSpc>
                        <a:spcBef>
                          <a:spcPts val="0"/>
                        </a:spcBef>
                        <a:spcAft>
                          <a:spcPts val="0"/>
                        </a:spcAft>
                        <a:buNone/>
                      </a:pPr>
                      <a:r>
                        <a:rPr lang="en-US" sz="1000" b="1" i="1" dirty="0">
                          <a:solidFill>
                            <a:srgbClr val="FFFFFF"/>
                          </a:solidFill>
                          <a:latin typeface="Arial"/>
                          <a:ea typeface="Arial"/>
                          <a:cs typeface="Arial"/>
                          <a:sym typeface="Arial"/>
                        </a:rPr>
                        <a:t>Pillar/Sector Supported:</a:t>
                      </a: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pPr marL="0" marR="0" lvl="0" indent="0" algn="just" rtl="0">
                        <a:lnSpc>
                          <a:spcPct val="117000"/>
                        </a:lnSpc>
                        <a:spcBef>
                          <a:spcPts val="0"/>
                        </a:spcBef>
                        <a:spcAft>
                          <a:spcPts val="0"/>
                        </a:spcAft>
                        <a:buNone/>
                      </a:pP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1019267">
                <a:tc gridSpan="2">
                  <a:txBody>
                    <a:bodyPr/>
                    <a:lstStyle/>
                    <a:p>
                      <a:pPr marL="342900" marR="0" lvl="0" indent="-342900" algn="just" rtl="0">
                        <a:spcBef>
                          <a:spcPts val="0"/>
                        </a:spcBef>
                        <a:spcAft>
                          <a:spcPts val="0"/>
                        </a:spcAft>
                        <a:buClr>
                          <a:schemeClr val="dk1"/>
                        </a:buClr>
                        <a:buSzPts val="1000"/>
                        <a:buFont typeface="Noto Sans Symbols"/>
                        <a:buChar char="•"/>
                      </a:pPr>
                      <a:r>
                        <a:rPr lang="en-US" sz="1000" dirty="0">
                          <a:latin typeface="+mn-lt"/>
                        </a:rPr>
                        <a:t>Infection Prevention and Control</a:t>
                      </a:r>
                    </a:p>
                    <a:p>
                      <a:pPr marL="342900" marR="0" lvl="0" indent="-342900" algn="just" rtl="0">
                        <a:spcBef>
                          <a:spcPts val="0"/>
                        </a:spcBef>
                        <a:spcAft>
                          <a:spcPts val="0"/>
                        </a:spcAft>
                        <a:buClr>
                          <a:schemeClr val="dk1"/>
                        </a:buClr>
                        <a:buSzPts val="1000"/>
                        <a:buFont typeface="Noto Sans Symbols"/>
                        <a:buChar char="•"/>
                      </a:pPr>
                      <a:r>
                        <a:rPr lang="en-US" sz="1000" dirty="0">
                          <a:latin typeface="+mn-lt"/>
                        </a:rPr>
                        <a:t>Laboratory</a:t>
                      </a:r>
                    </a:p>
                    <a:p>
                      <a:pPr marL="342900" marR="0" lvl="0" indent="-342900" algn="just" rtl="0">
                        <a:spcBef>
                          <a:spcPts val="0"/>
                        </a:spcBef>
                        <a:spcAft>
                          <a:spcPts val="0"/>
                        </a:spcAft>
                        <a:buClr>
                          <a:schemeClr val="dk1"/>
                        </a:buClr>
                        <a:buSzPts val="1000"/>
                        <a:buFont typeface="Noto Sans Symbols"/>
                        <a:buChar char="•"/>
                      </a:pPr>
                      <a:r>
                        <a:rPr lang="en-US" sz="1000" dirty="0">
                          <a:latin typeface="+mn-lt"/>
                        </a:rPr>
                        <a:t>Surveillance/Point of entry</a:t>
                      </a:r>
                    </a:p>
                    <a:p>
                      <a:pPr marL="342900" marR="0" lvl="0" indent="-342900" algn="just" rtl="0">
                        <a:spcBef>
                          <a:spcPts val="0"/>
                        </a:spcBef>
                        <a:spcAft>
                          <a:spcPts val="0"/>
                        </a:spcAft>
                        <a:buClr>
                          <a:schemeClr val="dk1"/>
                        </a:buClr>
                        <a:buSzPts val="1000"/>
                        <a:buFont typeface="Noto Sans Symbols"/>
                        <a:buChar char="•"/>
                      </a:pPr>
                      <a:r>
                        <a:rPr lang="en-US" sz="1000" dirty="0">
                          <a:latin typeface="+mn-lt"/>
                        </a:rPr>
                        <a:t>Risk Communication   </a:t>
                      </a:r>
                    </a:p>
                    <a:p>
                      <a:pPr marL="342900" marR="0" lvl="0" indent="-342900" algn="just" rtl="0">
                        <a:spcBef>
                          <a:spcPts val="0"/>
                        </a:spcBef>
                        <a:spcAft>
                          <a:spcPts val="0"/>
                        </a:spcAft>
                        <a:buClr>
                          <a:schemeClr val="dk1"/>
                        </a:buClr>
                        <a:buSzPts val="1000"/>
                        <a:buFont typeface="Noto Sans Symbols"/>
                        <a:buChar char="•"/>
                      </a:pPr>
                      <a:r>
                        <a:rPr lang="en-US" sz="1000" dirty="0">
                          <a:latin typeface="+mn-lt"/>
                        </a:rPr>
                        <a:t>Coordination</a:t>
                      </a:r>
                    </a:p>
                    <a:p>
                      <a:pPr marL="342900" marR="0" lvl="0" indent="-342900" algn="just" rtl="0">
                        <a:spcBef>
                          <a:spcPts val="0"/>
                        </a:spcBef>
                        <a:spcAft>
                          <a:spcPts val="0"/>
                        </a:spcAft>
                        <a:buClr>
                          <a:schemeClr val="dk1"/>
                        </a:buClr>
                        <a:buSzPts val="1000"/>
                        <a:buFont typeface="Noto Sans Symbols"/>
                        <a:buChar char="•"/>
                      </a:pPr>
                      <a:r>
                        <a:rPr lang="en-US" sz="1000" dirty="0">
                          <a:latin typeface="+mn-lt"/>
                        </a:rPr>
                        <a:t>Logistics</a:t>
                      </a: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pPr marL="342900" marR="0" lvl="0" indent="-342900" algn="just" rtl="0">
                        <a:spcBef>
                          <a:spcPts val="0"/>
                        </a:spcBef>
                        <a:spcAft>
                          <a:spcPts val="0"/>
                        </a:spcAft>
                        <a:buClr>
                          <a:schemeClr val="dk1"/>
                        </a:buClr>
                        <a:buSzPts val="1000"/>
                        <a:buFont typeface="Noto Sans Symbols"/>
                        <a:buChar char="•"/>
                      </a:pPr>
                      <a:endParaRPr lang="en-US" sz="1000"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72205">
                <a:tc gridSpan="2">
                  <a:txBody>
                    <a:bodyPr/>
                    <a:lstStyle/>
                    <a:p>
                      <a:pPr marL="0" marR="0" lvl="0" indent="0" algn="l" rtl="0">
                        <a:lnSpc>
                          <a:spcPct val="117000"/>
                        </a:lnSpc>
                        <a:spcBef>
                          <a:spcPts val="0"/>
                        </a:spcBef>
                        <a:spcAft>
                          <a:spcPts val="0"/>
                        </a:spcAft>
                        <a:buNone/>
                      </a:pPr>
                      <a:r>
                        <a:rPr lang="en-US" sz="1000" b="1" i="1" dirty="0">
                          <a:solidFill>
                            <a:srgbClr val="FFFFFF"/>
                          </a:solidFill>
                          <a:latin typeface="+mn-lt"/>
                          <a:ea typeface="Arial"/>
                          <a:cs typeface="Arial"/>
                          <a:sym typeface="Arial"/>
                        </a:rPr>
                        <a:t>Support Activities:  </a:t>
                      </a:r>
                      <a:endParaRPr sz="1000" dirty="0">
                        <a:latin typeface="+mn-lt"/>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solidFill>
                      <a:srgbClr val="A6A6A6"/>
                    </a:solidFill>
                  </a:tcPr>
                </a:tc>
                <a:tc hMerge="1">
                  <a:txBody>
                    <a:bodyPr/>
                    <a:lstStyle/>
                    <a:p>
                      <a:pPr marL="0" marR="0" lvl="0" indent="0" algn="l" rtl="0">
                        <a:lnSpc>
                          <a:spcPct val="117000"/>
                        </a:lnSpc>
                        <a:spcBef>
                          <a:spcPts val="0"/>
                        </a:spcBef>
                        <a:spcAft>
                          <a:spcPts val="0"/>
                        </a:spcAft>
                        <a:buNone/>
                      </a:pP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3099703">
                <a:tc gridSpan="2">
                  <a:txBody>
                    <a:bodyPr/>
                    <a:lstStyle/>
                    <a:p>
                      <a:pPr marL="342900" marR="0" lvl="0" indent="-342900">
                        <a:lnSpc>
                          <a:spcPts val="1300"/>
                        </a:lnSpc>
                        <a:spcBef>
                          <a:spcPts val="0"/>
                        </a:spcBef>
                        <a:spcAft>
                          <a:spcPts val="0"/>
                        </a:spcAft>
                        <a:buFont typeface="Symbol" panose="05050102010706020507" pitchFamily="18" charset="2"/>
                        <a:buBlip>
                          <a:blip r:embed="rId4"/>
                        </a:buBlip>
                      </a:pPr>
                      <a:r>
                        <a:rPr lang="en-US" sz="1000" dirty="0">
                          <a:effectLst/>
                          <a:latin typeface="+mn-lt"/>
                          <a:ea typeface="Calibri" panose="020F0502020204030204" pitchFamily="34" charset="0"/>
                          <a:cs typeface="Times New Roman" panose="02020603050405020304" pitchFamily="18" charset="0"/>
                        </a:rPr>
                        <a:t>I</a:t>
                      </a:r>
                      <a:r>
                        <a:rPr lang="en-US" sz="1000" spc="-5" dirty="0">
                          <a:effectLst/>
                          <a:latin typeface="+mn-lt"/>
                          <a:ea typeface="Calibri" panose="020F0502020204030204" pitchFamily="34" charset="0"/>
                          <a:cs typeface="Times New Roman" panose="02020603050405020304" pitchFamily="18" charset="0"/>
                        </a:rPr>
                        <a:t>n</a:t>
                      </a:r>
                      <a:r>
                        <a:rPr lang="en-US" sz="1000" dirty="0">
                          <a:effectLst/>
                          <a:latin typeface="+mn-lt"/>
                          <a:ea typeface="Calibri" panose="020F0502020204030204" pitchFamily="34" charset="0"/>
                          <a:cs typeface="Times New Roman" panose="02020603050405020304" pitchFamily="18" charset="0"/>
                        </a:rPr>
                        <a:t>fec</a:t>
                      </a:r>
                      <a:r>
                        <a:rPr lang="en-US" sz="1000" spc="5" dirty="0">
                          <a:effectLst/>
                          <a:latin typeface="+mn-lt"/>
                          <a:ea typeface="Calibri" panose="020F0502020204030204" pitchFamily="34" charset="0"/>
                          <a:cs typeface="Times New Roman" panose="02020603050405020304" pitchFamily="18" charset="0"/>
                        </a:rPr>
                        <a:t>t</a:t>
                      </a:r>
                      <a:r>
                        <a:rPr lang="en-US" sz="1000" spc="-15" dirty="0">
                          <a:effectLst/>
                          <a:latin typeface="+mn-lt"/>
                          <a:ea typeface="Calibri" panose="020F0502020204030204" pitchFamily="34" charset="0"/>
                          <a:cs typeface="Times New Roman" panose="02020603050405020304" pitchFamily="18" charset="0"/>
                        </a:rPr>
                        <a:t>i</a:t>
                      </a:r>
                      <a:r>
                        <a:rPr lang="en-US" sz="1000" spc="5" dirty="0">
                          <a:effectLst/>
                          <a:latin typeface="+mn-lt"/>
                          <a:ea typeface="Calibri" panose="020F0502020204030204" pitchFamily="34" charset="0"/>
                          <a:cs typeface="Times New Roman" panose="02020603050405020304" pitchFamily="18" charset="0"/>
                        </a:rPr>
                        <a:t>o</a:t>
                      </a:r>
                      <a:r>
                        <a:rPr lang="en-US" sz="1000" dirty="0">
                          <a:effectLst/>
                          <a:latin typeface="+mn-lt"/>
                          <a:ea typeface="Calibri" panose="020F0502020204030204" pitchFamily="34" charset="0"/>
                          <a:cs typeface="Times New Roman" panose="02020603050405020304" pitchFamily="18" charset="0"/>
                        </a:rPr>
                        <a:t>n </a:t>
                      </a:r>
                      <a:r>
                        <a:rPr lang="en-US" sz="1000" spc="5" dirty="0">
                          <a:effectLst/>
                          <a:latin typeface="+mn-lt"/>
                          <a:ea typeface="Calibri" panose="020F0502020204030204" pitchFamily="34" charset="0"/>
                          <a:cs typeface="Times New Roman" panose="02020603050405020304" pitchFamily="18" charset="0"/>
                        </a:rPr>
                        <a:t>P</a:t>
                      </a:r>
                      <a:r>
                        <a:rPr lang="en-US" sz="1000" dirty="0">
                          <a:effectLst/>
                          <a:latin typeface="+mn-lt"/>
                          <a:ea typeface="Calibri" panose="020F0502020204030204" pitchFamily="34" charset="0"/>
                          <a:cs typeface="Times New Roman" panose="02020603050405020304" pitchFamily="18" charset="0"/>
                        </a:rPr>
                        <a:t>r</a:t>
                      </a:r>
                      <a:r>
                        <a:rPr lang="en-US" sz="1000" spc="-10" dirty="0">
                          <a:effectLst/>
                          <a:latin typeface="+mn-lt"/>
                          <a:ea typeface="Calibri" panose="020F0502020204030204" pitchFamily="34" charset="0"/>
                          <a:cs typeface="Times New Roman" panose="02020603050405020304" pitchFamily="18" charset="0"/>
                        </a:rPr>
                        <a:t>e</a:t>
                      </a:r>
                      <a:r>
                        <a:rPr lang="en-US" sz="1000" spc="5" dirty="0">
                          <a:effectLst/>
                          <a:latin typeface="+mn-lt"/>
                          <a:ea typeface="Calibri" panose="020F0502020204030204" pitchFamily="34" charset="0"/>
                          <a:cs typeface="Times New Roman" panose="02020603050405020304" pitchFamily="18" charset="0"/>
                        </a:rPr>
                        <a:t>v</a:t>
                      </a:r>
                      <a:r>
                        <a:rPr lang="en-US" sz="1000" dirty="0">
                          <a:effectLst/>
                          <a:latin typeface="+mn-lt"/>
                          <a:ea typeface="Calibri" panose="020F0502020204030204" pitchFamily="34" charset="0"/>
                          <a:cs typeface="Times New Roman" panose="02020603050405020304" pitchFamily="18" charset="0"/>
                        </a:rPr>
                        <a:t>ent</a:t>
                      </a:r>
                      <a:r>
                        <a:rPr lang="en-US" sz="1000" spc="-15" dirty="0">
                          <a:effectLst/>
                          <a:latin typeface="+mn-lt"/>
                          <a:ea typeface="Calibri" panose="020F0502020204030204" pitchFamily="34" charset="0"/>
                          <a:cs typeface="Times New Roman" panose="02020603050405020304" pitchFamily="18" charset="0"/>
                        </a:rPr>
                        <a:t>i</a:t>
                      </a:r>
                      <a:r>
                        <a:rPr lang="en-US" sz="1000" spc="5" dirty="0">
                          <a:effectLst/>
                          <a:latin typeface="+mn-lt"/>
                          <a:ea typeface="Calibri" panose="020F0502020204030204" pitchFamily="34" charset="0"/>
                          <a:cs typeface="Times New Roman" panose="02020603050405020304" pitchFamily="18" charset="0"/>
                        </a:rPr>
                        <a:t>o</a:t>
                      </a:r>
                      <a:r>
                        <a:rPr lang="en-US" sz="1000" dirty="0">
                          <a:effectLst/>
                          <a:latin typeface="+mn-lt"/>
                          <a:ea typeface="Calibri" panose="020F0502020204030204" pitchFamily="34" charset="0"/>
                          <a:cs typeface="Times New Roman" panose="02020603050405020304" pitchFamily="18" charset="0"/>
                        </a:rPr>
                        <a:t>n</a:t>
                      </a:r>
                      <a:r>
                        <a:rPr lang="en-US" sz="1000" spc="-5" dirty="0">
                          <a:effectLst/>
                          <a:latin typeface="+mn-lt"/>
                          <a:ea typeface="Calibri" panose="020F0502020204030204" pitchFamily="34" charset="0"/>
                          <a:cs typeface="Times New Roman" panose="02020603050405020304" pitchFamily="18" charset="0"/>
                        </a:rPr>
                        <a:t> </a:t>
                      </a:r>
                      <a:r>
                        <a:rPr lang="en-US" sz="1000" dirty="0">
                          <a:effectLst/>
                          <a:latin typeface="+mn-lt"/>
                          <a:ea typeface="Calibri" panose="020F0502020204030204" pitchFamily="34" charset="0"/>
                          <a:cs typeface="Times New Roman" panose="02020603050405020304" pitchFamily="18" charset="0"/>
                        </a:rPr>
                        <a:t>and C</a:t>
                      </a:r>
                      <a:r>
                        <a:rPr lang="en-US" sz="1000" spc="5" dirty="0">
                          <a:effectLst/>
                          <a:latin typeface="+mn-lt"/>
                          <a:ea typeface="Calibri" panose="020F0502020204030204" pitchFamily="34" charset="0"/>
                          <a:cs typeface="Times New Roman" panose="02020603050405020304" pitchFamily="18" charset="0"/>
                        </a:rPr>
                        <a:t>o</a:t>
                      </a:r>
                      <a:r>
                        <a:rPr lang="en-US" sz="1000" spc="-5" dirty="0">
                          <a:effectLst/>
                          <a:latin typeface="+mn-lt"/>
                          <a:ea typeface="Calibri" panose="020F0502020204030204" pitchFamily="34" charset="0"/>
                          <a:cs typeface="Times New Roman" panose="02020603050405020304" pitchFamily="18" charset="0"/>
                        </a:rPr>
                        <a:t>n</a:t>
                      </a:r>
                      <a:r>
                        <a:rPr lang="en-US" sz="1000" dirty="0">
                          <a:effectLst/>
                          <a:latin typeface="+mn-lt"/>
                          <a:ea typeface="Calibri" panose="020F0502020204030204" pitchFamily="34" charset="0"/>
                          <a:cs typeface="Times New Roman" panose="02020603050405020304" pitchFamily="18" charset="0"/>
                        </a:rPr>
                        <a:t>t</a:t>
                      </a:r>
                      <a:r>
                        <a:rPr lang="en-US" sz="1000" spc="-10" dirty="0">
                          <a:effectLst/>
                          <a:latin typeface="+mn-lt"/>
                          <a:ea typeface="Calibri" panose="020F0502020204030204" pitchFamily="34" charset="0"/>
                          <a:cs typeface="Times New Roman" panose="02020603050405020304" pitchFamily="18" charset="0"/>
                        </a:rPr>
                        <a:t>r</a:t>
                      </a:r>
                      <a:r>
                        <a:rPr lang="en-US" sz="1000" spc="5" dirty="0">
                          <a:effectLst/>
                          <a:latin typeface="+mn-lt"/>
                          <a:ea typeface="Calibri" panose="020F0502020204030204" pitchFamily="34" charset="0"/>
                          <a:cs typeface="Times New Roman" panose="02020603050405020304" pitchFamily="18" charset="0"/>
                        </a:rPr>
                        <a:t>o</a:t>
                      </a:r>
                      <a:r>
                        <a:rPr lang="en-US" sz="1000" dirty="0">
                          <a:effectLst/>
                          <a:latin typeface="+mn-lt"/>
                          <a:ea typeface="Calibri" panose="020F0502020204030204" pitchFamily="34" charset="0"/>
                          <a:cs typeface="Times New Roman" panose="02020603050405020304" pitchFamily="18" charset="0"/>
                        </a:rPr>
                        <a:t>l</a:t>
                      </a:r>
                    </a:p>
                    <a:p>
                      <a:pPr marL="61595" marR="0">
                        <a:lnSpc>
                          <a:spcPts val="1300"/>
                        </a:lnSpc>
                        <a:spcBef>
                          <a:spcPts val="0"/>
                        </a:spcBef>
                        <a:spcAft>
                          <a:spcPts val="0"/>
                        </a:spcAft>
                      </a:pPr>
                      <a:r>
                        <a:rPr lang="en-US" sz="1000" spc="5" dirty="0">
                          <a:effectLst/>
                          <a:latin typeface="+mn-lt"/>
                          <a:cs typeface="Times New Roman" panose="02020603050405020304" pitchFamily="18" charset="0"/>
                        </a:rPr>
                        <a:t>1</a:t>
                      </a:r>
                      <a:r>
                        <a:rPr lang="en-US" sz="1000" dirty="0">
                          <a:effectLst/>
                          <a:latin typeface="+mn-lt"/>
                          <a:cs typeface="Times New Roman" panose="02020603050405020304" pitchFamily="18" charset="0"/>
                        </a:rPr>
                        <a:t>)Trai</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i</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g</a:t>
                      </a:r>
                      <a:r>
                        <a:rPr lang="en-US" sz="1000" spc="-15"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f 6</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NCDC</a:t>
                      </a:r>
                      <a:r>
                        <a:rPr lang="en-US" sz="1000" spc="-10" dirty="0">
                          <a:effectLst/>
                          <a:latin typeface="+mn-lt"/>
                          <a:cs typeface="Times New Roman" panose="02020603050405020304" pitchFamily="18" charset="0"/>
                        </a:rPr>
                        <a:t> </a:t>
                      </a:r>
                      <a:r>
                        <a:rPr lang="en-US" sz="1000" dirty="0">
                          <a:effectLst/>
                          <a:latin typeface="+mn-lt"/>
                          <a:cs typeface="Times New Roman" panose="02020603050405020304" pitchFamily="18" charset="0"/>
                        </a:rPr>
                        <a:t>s</a:t>
                      </a:r>
                      <a:r>
                        <a:rPr lang="en-US" sz="1000" spc="5" dirty="0">
                          <a:effectLst/>
                          <a:latin typeface="+mn-lt"/>
                          <a:cs typeface="Times New Roman" panose="02020603050405020304" pitchFamily="18" charset="0"/>
                        </a:rPr>
                        <a:t>t</a:t>
                      </a:r>
                      <a:r>
                        <a:rPr lang="en-US" sz="1000" dirty="0">
                          <a:effectLst/>
                          <a:latin typeface="+mn-lt"/>
                          <a:cs typeface="Times New Roman" panose="02020603050405020304" pitchFamily="18" charset="0"/>
                        </a:rPr>
                        <a:t>aff</a:t>
                      </a:r>
                      <a:r>
                        <a:rPr lang="en-US" sz="1000" spc="5" dirty="0">
                          <a:effectLst/>
                          <a:latin typeface="+mn-lt"/>
                          <a:cs typeface="Times New Roman" panose="02020603050405020304" pitchFamily="18" charset="0"/>
                        </a:rPr>
                        <a:t> </a:t>
                      </a:r>
                      <a:r>
                        <a:rPr lang="en-US" sz="1000" spc="-15" dirty="0">
                          <a:effectLst/>
                          <a:latin typeface="+mn-lt"/>
                          <a:cs typeface="Times New Roman" panose="02020603050405020304" pitchFamily="18" charset="0"/>
                        </a:rPr>
                        <a:t>i</a:t>
                      </a:r>
                      <a:r>
                        <a:rPr lang="en-US" sz="1000" dirty="0">
                          <a:effectLst/>
                          <a:latin typeface="+mn-lt"/>
                          <a:cs typeface="Times New Roman" panose="02020603050405020304" pitchFamily="18" charset="0"/>
                        </a:rPr>
                        <a:t>n</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I</a:t>
                      </a:r>
                      <a:r>
                        <a:rPr lang="en-US" sz="1000" spc="5" dirty="0">
                          <a:effectLst/>
                          <a:latin typeface="+mn-lt"/>
                          <a:cs typeface="Times New Roman" panose="02020603050405020304" pitchFamily="18" charset="0"/>
                        </a:rPr>
                        <a:t>P</a:t>
                      </a:r>
                      <a:r>
                        <a:rPr lang="en-US" sz="1000" dirty="0">
                          <a:effectLst/>
                          <a:latin typeface="+mn-lt"/>
                          <a:cs typeface="Times New Roman" panose="02020603050405020304" pitchFamily="18" charset="0"/>
                        </a:rPr>
                        <a:t>C</a:t>
                      </a:r>
                    </a:p>
                    <a:p>
                      <a:pPr marL="61595" marR="169545">
                        <a:lnSpc>
                          <a:spcPct val="107000"/>
                        </a:lnSpc>
                        <a:spcBef>
                          <a:spcPts val="0"/>
                        </a:spcBef>
                        <a:spcAft>
                          <a:spcPts val="0"/>
                        </a:spcAft>
                      </a:pPr>
                      <a:r>
                        <a:rPr lang="en-US" sz="1000" spc="5" dirty="0">
                          <a:effectLst/>
                          <a:latin typeface="+mn-lt"/>
                          <a:cs typeface="Times New Roman" panose="02020603050405020304" pitchFamily="18" charset="0"/>
                        </a:rPr>
                        <a:t>2</a:t>
                      </a:r>
                      <a:r>
                        <a:rPr lang="en-US" sz="1000" dirty="0">
                          <a:effectLst/>
                          <a:latin typeface="+mn-lt"/>
                          <a:cs typeface="Times New Roman" panose="02020603050405020304" pitchFamily="18" charset="0"/>
                        </a:rPr>
                        <a:t>)</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S</a:t>
                      </a:r>
                      <a:r>
                        <a:rPr lang="en-US" sz="1000" spc="-15" dirty="0">
                          <a:effectLst/>
                          <a:latin typeface="+mn-lt"/>
                          <a:cs typeface="Times New Roman" panose="02020603050405020304" pitchFamily="18" charset="0"/>
                        </a:rPr>
                        <a:t>t</a:t>
                      </a:r>
                      <a:r>
                        <a:rPr lang="en-US" sz="1000" dirty="0">
                          <a:effectLst/>
                          <a:latin typeface="+mn-lt"/>
                          <a:cs typeface="Times New Roman" panose="02020603050405020304" pitchFamily="18" charset="0"/>
                        </a:rPr>
                        <a:t>ep d</a:t>
                      </a:r>
                      <a:r>
                        <a:rPr lang="en-US" sz="1000" spc="-10" dirty="0">
                          <a:effectLst/>
                          <a:latin typeface="+mn-lt"/>
                          <a:cs typeface="Times New Roman" panose="02020603050405020304" pitchFamily="18" charset="0"/>
                        </a:rPr>
                        <a:t>o</a:t>
                      </a:r>
                      <a:r>
                        <a:rPr lang="en-US" sz="1000" dirty="0">
                          <a:effectLst/>
                          <a:latin typeface="+mn-lt"/>
                          <a:cs typeface="Times New Roman" panose="02020603050405020304" pitchFamily="18" charset="0"/>
                        </a:rPr>
                        <a:t>wn</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IPC</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tra</a:t>
                      </a:r>
                      <a:r>
                        <a:rPr lang="en-US" sz="1000" spc="-5" dirty="0">
                          <a:effectLst/>
                          <a:latin typeface="+mn-lt"/>
                          <a:cs typeface="Times New Roman" panose="02020603050405020304" pitchFamily="18" charset="0"/>
                        </a:rPr>
                        <a:t>in</a:t>
                      </a:r>
                      <a:r>
                        <a:rPr lang="en-US" sz="1000" dirty="0">
                          <a:effectLst/>
                          <a:latin typeface="+mn-lt"/>
                          <a:cs typeface="Times New Roman" panose="02020603050405020304" pitchFamily="18" charset="0"/>
                        </a:rPr>
                        <a:t>i</a:t>
                      </a:r>
                      <a:r>
                        <a:rPr lang="en-US" sz="1000" spc="-5" dirty="0">
                          <a:effectLst/>
                          <a:latin typeface="+mn-lt"/>
                          <a:cs typeface="Times New Roman" panose="02020603050405020304" pitchFamily="18" charset="0"/>
                        </a:rPr>
                        <a:t>ng</a:t>
                      </a:r>
                      <a:r>
                        <a:rPr lang="en-US" sz="1000" dirty="0">
                          <a:effectLst/>
                          <a:latin typeface="+mn-lt"/>
                          <a:cs typeface="Times New Roman" panose="02020603050405020304" pitchFamily="18" charset="0"/>
                        </a:rPr>
                        <a:t>s</a:t>
                      </a:r>
                      <a:r>
                        <a:rPr lang="en-US" sz="1000" spc="5" dirty="0">
                          <a:effectLst/>
                          <a:latin typeface="+mn-lt"/>
                          <a:cs typeface="Times New Roman" panose="02020603050405020304" pitchFamily="18" charset="0"/>
                        </a:rPr>
                        <a:t> </a:t>
                      </a:r>
                      <a:r>
                        <a:rPr lang="en-US" sz="1000" spc="-15" dirty="0">
                          <a:effectLst/>
                          <a:latin typeface="+mn-lt"/>
                          <a:cs typeface="Times New Roman" panose="02020603050405020304" pitchFamily="18" charset="0"/>
                        </a:rPr>
                        <a:t>i</a:t>
                      </a:r>
                      <a:r>
                        <a:rPr lang="en-US" sz="1000" dirty="0">
                          <a:effectLst/>
                          <a:latin typeface="+mn-lt"/>
                          <a:cs typeface="Times New Roman" panose="02020603050405020304" pitchFamily="18" charset="0"/>
                        </a:rPr>
                        <a:t>n</a:t>
                      </a:r>
                      <a:r>
                        <a:rPr lang="en-US" sz="1000" spc="-5"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L</a:t>
                      </a:r>
                      <a:r>
                        <a:rPr lang="en-US" sz="1000" dirty="0">
                          <a:effectLst/>
                          <a:latin typeface="+mn-lt"/>
                          <a:cs typeface="Times New Roman" panose="02020603050405020304" pitchFamily="18" charset="0"/>
                        </a:rPr>
                        <a:t>a</a:t>
                      </a:r>
                      <a:r>
                        <a:rPr lang="en-US" sz="1000" spc="-5" dirty="0">
                          <a:effectLst/>
                          <a:latin typeface="+mn-lt"/>
                          <a:cs typeface="Times New Roman" panose="02020603050405020304" pitchFamily="18" charset="0"/>
                        </a:rPr>
                        <a:t>g</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s,</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O</a:t>
                      </a:r>
                      <a:r>
                        <a:rPr lang="en-US" sz="1000" spc="-5" dirty="0">
                          <a:effectLst/>
                          <a:latin typeface="+mn-lt"/>
                          <a:cs typeface="Times New Roman" panose="02020603050405020304" pitchFamily="18" charset="0"/>
                        </a:rPr>
                        <a:t>gu</a:t>
                      </a:r>
                      <a:r>
                        <a:rPr lang="en-US" sz="1000" dirty="0">
                          <a:effectLst/>
                          <a:latin typeface="+mn-lt"/>
                          <a:cs typeface="Times New Roman" panose="02020603050405020304" pitchFamily="18" charset="0"/>
                        </a:rPr>
                        <a:t>n</a:t>
                      </a:r>
                      <a:r>
                        <a:rPr lang="en-US" sz="1000" spc="-5" dirty="0">
                          <a:effectLst/>
                          <a:latin typeface="+mn-lt"/>
                          <a:cs typeface="Times New Roman" panose="02020603050405020304" pitchFamily="18" charset="0"/>
                        </a:rPr>
                        <a:t>, Kebbi, Katsina and Kaduna States</a:t>
                      </a:r>
                      <a:endParaRPr lang="en-US" sz="1000" dirty="0">
                        <a:effectLst/>
                        <a:latin typeface="+mn-lt"/>
                        <a:cs typeface="Times New Roman" panose="02020603050405020304" pitchFamily="18" charset="0"/>
                      </a:endParaRPr>
                    </a:p>
                    <a:p>
                      <a:pPr marL="61595" marR="169545">
                        <a:lnSpc>
                          <a:spcPct val="107000"/>
                        </a:lnSpc>
                        <a:spcBef>
                          <a:spcPts val="0"/>
                        </a:spcBef>
                        <a:spcAft>
                          <a:spcPts val="0"/>
                        </a:spcAft>
                      </a:pPr>
                      <a:r>
                        <a:rPr lang="en-US" sz="1000" spc="-5" dirty="0">
                          <a:effectLst/>
                          <a:latin typeface="+mn-lt"/>
                          <a:cs typeface="Times New Roman" panose="02020603050405020304" pitchFamily="18" charset="0"/>
                        </a:rPr>
                        <a:t>3)</a:t>
                      </a:r>
                      <a:r>
                        <a:rPr lang="en-US" sz="1000"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Two IPC expert sent to support NCDC</a:t>
                      </a:r>
                      <a:endParaRPr lang="en-US" sz="1000" dirty="0">
                        <a:effectLst/>
                        <a:latin typeface="+mn-lt"/>
                        <a:cs typeface="Times New Roman" panose="02020603050405020304" pitchFamily="18" charset="0"/>
                      </a:endParaRPr>
                    </a:p>
                    <a:p>
                      <a:pPr marL="61595" marR="0">
                        <a:lnSpc>
                          <a:spcPct val="107000"/>
                        </a:lnSpc>
                        <a:spcBef>
                          <a:spcPts val="0"/>
                        </a:spcBef>
                        <a:spcAft>
                          <a:spcPts val="0"/>
                        </a:spcAft>
                      </a:pPr>
                      <a:r>
                        <a:rPr lang="en-US" sz="1000" spc="5" dirty="0">
                          <a:effectLst/>
                          <a:latin typeface="+mn-lt"/>
                          <a:cs typeface="Times New Roman" panose="02020603050405020304" pitchFamily="18" charset="0"/>
                        </a:rPr>
                        <a:t>4</a:t>
                      </a:r>
                      <a:r>
                        <a:rPr lang="en-US" sz="1000" dirty="0">
                          <a:effectLst/>
                          <a:latin typeface="+mn-lt"/>
                          <a:cs typeface="Times New Roman" panose="02020603050405020304" pitchFamily="18" charset="0"/>
                        </a:rPr>
                        <a:t>)</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S</a:t>
                      </a:r>
                      <a:r>
                        <a:rPr lang="en-US" sz="1000" spc="-10" dirty="0">
                          <a:effectLst/>
                          <a:latin typeface="+mn-lt"/>
                          <a:cs typeface="Times New Roman" panose="02020603050405020304" pitchFamily="18" charset="0"/>
                        </a:rPr>
                        <a:t>u</a:t>
                      </a:r>
                      <a:r>
                        <a:rPr lang="en-US" sz="1000" spc="-5" dirty="0">
                          <a:effectLst/>
                          <a:latin typeface="+mn-lt"/>
                          <a:cs typeface="Times New Roman" panose="02020603050405020304" pitchFamily="18" charset="0"/>
                        </a:rPr>
                        <a:t>pp</a:t>
                      </a:r>
                      <a:r>
                        <a:rPr lang="en-US" sz="1000" dirty="0">
                          <a:effectLst/>
                          <a:latin typeface="+mn-lt"/>
                          <a:cs typeface="Times New Roman" panose="02020603050405020304" pitchFamily="18" charset="0"/>
                        </a:rPr>
                        <a:t>ly </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f</a:t>
                      </a:r>
                      <a:r>
                        <a:rPr lang="en-US" sz="1000" spc="-10"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P</a:t>
                      </a:r>
                      <a:r>
                        <a:rPr lang="en-US" sz="1000" spc="-5" dirty="0">
                          <a:effectLst/>
                          <a:latin typeface="+mn-lt"/>
                          <a:cs typeface="Times New Roman" panose="02020603050405020304" pitchFamily="18" charset="0"/>
                        </a:rPr>
                        <a:t>P</a:t>
                      </a:r>
                      <a:r>
                        <a:rPr lang="en-US" sz="1000" dirty="0">
                          <a:effectLst/>
                          <a:latin typeface="+mn-lt"/>
                          <a:cs typeface="Times New Roman" panose="02020603050405020304" pitchFamily="18" charset="0"/>
                        </a:rPr>
                        <a:t>Es</a:t>
                      </a:r>
                    </a:p>
                    <a:p>
                      <a:pPr marL="342900" marR="0" lvl="0" indent="-342900">
                        <a:lnSpc>
                          <a:spcPts val="1300"/>
                        </a:lnSpc>
                        <a:spcBef>
                          <a:spcPts val="0"/>
                        </a:spcBef>
                        <a:spcAft>
                          <a:spcPts val="0"/>
                        </a:spcAft>
                        <a:buFont typeface="Symbol" panose="05050102010706020507" pitchFamily="18" charset="2"/>
                        <a:buBlip>
                          <a:blip r:embed="rId4"/>
                        </a:buBlip>
                      </a:pPr>
                      <a:r>
                        <a:rPr lang="en-US" sz="1000" spc="5" dirty="0">
                          <a:effectLst/>
                          <a:latin typeface="+mn-lt"/>
                          <a:cs typeface="Times New Roman" panose="02020603050405020304" pitchFamily="18" charset="0"/>
                        </a:rPr>
                        <a:t>Laboratory</a:t>
                      </a:r>
                      <a:r>
                        <a:rPr lang="en-US" sz="1000" spc="0"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P</a:t>
                      </a:r>
                      <a:r>
                        <a:rPr lang="en-US" sz="1000" dirty="0">
                          <a:effectLst/>
                          <a:latin typeface="+mn-lt"/>
                          <a:cs typeface="Times New Roman" panose="02020603050405020304" pitchFamily="18" charset="0"/>
                        </a:rPr>
                        <a:t>r</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cu</a:t>
                      </a:r>
                      <a:r>
                        <a:rPr lang="en-US" sz="1000" spc="-5" dirty="0">
                          <a:effectLst/>
                          <a:latin typeface="+mn-lt"/>
                          <a:cs typeface="Times New Roman" panose="02020603050405020304" pitchFamily="18" charset="0"/>
                        </a:rPr>
                        <a:t>r</a:t>
                      </a:r>
                      <a:r>
                        <a:rPr lang="en-US" sz="1000" dirty="0">
                          <a:effectLst/>
                          <a:latin typeface="+mn-lt"/>
                          <a:cs typeface="Times New Roman" panose="02020603050405020304" pitchFamily="18" charset="0"/>
                        </a:rPr>
                        <a:t>e</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s</a:t>
                      </a:r>
                      <a:r>
                        <a:rPr lang="en-US" sz="1000" spc="-10" dirty="0">
                          <a:effectLst/>
                          <a:latin typeface="+mn-lt"/>
                          <a:cs typeface="Times New Roman" panose="02020603050405020304" pitchFamily="18" charset="0"/>
                        </a:rPr>
                        <a:t>a</a:t>
                      </a:r>
                      <a:r>
                        <a:rPr lang="en-US" sz="1000" spc="5" dirty="0">
                          <a:effectLst/>
                          <a:latin typeface="+mn-lt"/>
                          <a:cs typeface="Times New Roman" panose="02020603050405020304" pitchFamily="18" charset="0"/>
                        </a:rPr>
                        <a:t>m</a:t>
                      </a:r>
                      <a:r>
                        <a:rPr lang="en-US" sz="1000" spc="-5" dirty="0">
                          <a:effectLst/>
                          <a:latin typeface="+mn-lt"/>
                          <a:cs typeface="Times New Roman" panose="02020603050405020304" pitchFamily="18" charset="0"/>
                        </a:rPr>
                        <a:t>p</a:t>
                      </a:r>
                      <a:r>
                        <a:rPr lang="en-US" sz="1000" dirty="0">
                          <a:effectLst/>
                          <a:latin typeface="+mn-lt"/>
                          <a:cs typeface="Times New Roman" panose="02020603050405020304" pitchFamily="18" charset="0"/>
                        </a:rPr>
                        <a:t>le c</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lle</a:t>
                      </a:r>
                      <a:r>
                        <a:rPr lang="en-US" sz="1000" spc="-10" dirty="0">
                          <a:effectLst/>
                          <a:latin typeface="+mn-lt"/>
                          <a:cs typeface="Times New Roman" panose="02020603050405020304" pitchFamily="18" charset="0"/>
                        </a:rPr>
                        <a:t>c</a:t>
                      </a:r>
                      <a:r>
                        <a:rPr lang="en-US" sz="1000" dirty="0">
                          <a:effectLst/>
                          <a:latin typeface="+mn-lt"/>
                          <a:cs typeface="Times New Roman" panose="02020603050405020304" pitchFamily="18" charset="0"/>
                        </a:rPr>
                        <a:t>ti</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n</a:t>
                      </a:r>
                      <a:r>
                        <a:rPr lang="en-US" sz="1000" spc="-15"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m</a:t>
                      </a:r>
                      <a:r>
                        <a:rPr lang="en-US" sz="1000" spc="-15" dirty="0">
                          <a:effectLst/>
                          <a:latin typeface="+mn-lt"/>
                          <a:cs typeface="Times New Roman" panose="02020603050405020304" pitchFamily="18" charset="0"/>
                        </a:rPr>
                        <a:t>a</a:t>
                      </a:r>
                      <a:r>
                        <a:rPr lang="en-US" sz="1000" dirty="0">
                          <a:effectLst/>
                          <a:latin typeface="+mn-lt"/>
                          <a:cs typeface="Times New Roman" panose="02020603050405020304" pitchFamily="18" charset="0"/>
                        </a:rPr>
                        <a:t>t</a:t>
                      </a:r>
                      <a:r>
                        <a:rPr lang="en-US" sz="1000" spc="5" dirty="0">
                          <a:effectLst/>
                          <a:latin typeface="+mn-lt"/>
                          <a:cs typeface="Times New Roman" panose="02020603050405020304" pitchFamily="18" charset="0"/>
                        </a:rPr>
                        <a:t>e</a:t>
                      </a:r>
                      <a:r>
                        <a:rPr lang="en-US" sz="1000" dirty="0">
                          <a:effectLst/>
                          <a:latin typeface="+mn-lt"/>
                          <a:cs typeface="Times New Roman" panose="02020603050405020304" pitchFamily="18" charset="0"/>
                        </a:rPr>
                        <a:t>ri</a:t>
                      </a:r>
                      <a:r>
                        <a:rPr lang="en-US" sz="1000" spc="-5" dirty="0">
                          <a:effectLst/>
                          <a:latin typeface="+mn-lt"/>
                          <a:cs typeface="Times New Roman" panose="02020603050405020304" pitchFamily="18" charset="0"/>
                        </a:rPr>
                        <a:t>a</a:t>
                      </a:r>
                      <a:r>
                        <a:rPr lang="en-US" sz="1000" dirty="0">
                          <a:effectLst/>
                          <a:latin typeface="+mn-lt"/>
                          <a:cs typeface="Times New Roman" panose="02020603050405020304" pitchFamily="18" charset="0"/>
                        </a:rPr>
                        <a:t>l, </a:t>
                      </a:r>
                      <a:r>
                        <a:rPr lang="en-US" sz="1000" spc="-5" dirty="0">
                          <a:effectLst/>
                          <a:latin typeface="+mn-lt"/>
                          <a:cs typeface="Times New Roman" panose="02020603050405020304" pitchFamily="18" charset="0"/>
                        </a:rPr>
                        <a:t>d</a:t>
                      </a:r>
                      <a:r>
                        <a:rPr lang="en-US" sz="1000" dirty="0">
                          <a:effectLst/>
                          <a:latin typeface="+mn-lt"/>
                          <a:cs typeface="Times New Roman" panose="02020603050405020304" pitchFamily="18" charset="0"/>
                        </a:rPr>
                        <a:t>ia</a:t>
                      </a:r>
                      <a:r>
                        <a:rPr lang="en-US" sz="1000" spc="-5" dirty="0">
                          <a:effectLst/>
                          <a:latin typeface="+mn-lt"/>
                          <a:cs typeface="Times New Roman" panose="02020603050405020304" pitchFamily="18" charset="0"/>
                        </a:rPr>
                        <a:t>gn</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stic</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k</a:t>
                      </a:r>
                      <a:r>
                        <a:rPr lang="en-US" sz="1000" spc="-10" dirty="0">
                          <a:effectLst/>
                          <a:latin typeface="+mn-lt"/>
                          <a:cs typeface="Times New Roman" panose="02020603050405020304" pitchFamily="18" charset="0"/>
                        </a:rPr>
                        <a:t>i</a:t>
                      </a:r>
                      <a:r>
                        <a:rPr lang="en-US" sz="1000" dirty="0">
                          <a:effectLst/>
                          <a:latin typeface="+mn-lt"/>
                          <a:cs typeface="Times New Roman" panose="02020603050405020304" pitchFamily="18" charset="0"/>
                        </a:rPr>
                        <a:t>ts, la</a:t>
                      </a:r>
                      <a:r>
                        <a:rPr lang="en-US" sz="1000" spc="-5" dirty="0">
                          <a:effectLst/>
                          <a:latin typeface="+mn-lt"/>
                          <a:cs typeface="Times New Roman" panose="02020603050405020304" pitchFamily="18" charset="0"/>
                        </a:rPr>
                        <a:t>b</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ra</a:t>
                      </a:r>
                      <a:r>
                        <a:rPr lang="en-US" sz="1000" spc="-10" dirty="0">
                          <a:effectLst/>
                          <a:latin typeface="+mn-lt"/>
                          <a:cs typeface="Times New Roman" panose="02020603050405020304" pitchFamily="18" charset="0"/>
                        </a:rPr>
                        <a:t>t</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ry c</a:t>
                      </a:r>
                      <a:r>
                        <a:rPr lang="en-US" sz="1000" spc="5" dirty="0">
                          <a:effectLst/>
                          <a:latin typeface="+mn-lt"/>
                          <a:cs typeface="Times New Roman" panose="02020603050405020304" pitchFamily="18" charset="0"/>
                        </a:rPr>
                        <a:t>o</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su</a:t>
                      </a:r>
                      <a:r>
                        <a:rPr lang="en-US" sz="1000" spc="-10" dirty="0">
                          <a:effectLst/>
                          <a:latin typeface="+mn-lt"/>
                          <a:cs typeface="Times New Roman" panose="02020603050405020304" pitchFamily="18" charset="0"/>
                        </a:rPr>
                        <a:t>m</a:t>
                      </a:r>
                      <a:r>
                        <a:rPr lang="en-US" sz="1000" dirty="0">
                          <a:effectLst/>
                          <a:latin typeface="+mn-lt"/>
                          <a:cs typeface="Times New Roman" panose="02020603050405020304" pitchFamily="18" charset="0"/>
                        </a:rPr>
                        <a:t>a</a:t>
                      </a:r>
                      <a:r>
                        <a:rPr lang="en-US" sz="1000" spc="-5" dirty="0">
                          <a:effectLst/>
                          <a:latin typeface="+mn-lt"/>
                          <a:cs typeface="Times New Roman" panose="02020603050405020304" pitchFamily="18" charset="0"/>
                        </a:rPr>
                        <a:t>b</a:t>
                      </a:r>
                      <a:r>
                        <a:rPr lang="en-US" sz="1000" dirty="0">
                          <a:effectLst/>
                          <a:latin typeface="+mn-lt"/>
                          <a:cs typeface="Times New Roman" panose="02020603050405020304" pitchFamily="18" charset="0"/>
                        </a:rPr>
                        <a:t>les i</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cl</a:t>
                      </a:r>
                      <a:r>
                        <a:rPr lang="en-US" sz="1000" spc="-5" dirty="0">
                          <a:effectLst/>
                          <a:latin typeface="+mn-lt"/>
                          <a:cs typeface="Times New Roman" panose="02020603050405020304" pitchFamily="18" charset="0"/>
                        </a:rPr>
                        <a:t>ud</a:t>
                      </a:r>
                      <a:r>
                        <a:rPr lang="en-US" sz="1000" dirty="0">
                          <a:effectLst/>
                          <a:latin typeface="+mn-lt"/>
                          <a:cs typeface="Times New Roman" panose="02020603050405020304" pitchFamily="18" charset="0"/>
                        </a:rPr>
                        <a:t>i</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g</a:t>
                      </a:r>
                      <a:r>
                        <a:rPr lang="en-US" sz="1000" spc="-5"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PP</a:t>
                      </a:r>
                      <a:r>
                        <a:rPr lang="en-US" sz="1000" dirty="0">
                          <a:effectLst/>
                          <a:latin typeface="+mn-lt"/>
                          <a:cs typeface="Times New Roman" panose="02020603050405020304" pitchFamily="18" charset="0"/>
                        </a:rPr>
                        <a:t>E. T</a:t>
                      </a:r>
                      <a:r>
                        <a:rPr lang="en-US" sz="1000" spc="-5" dirty="0">
                          <a:effectLst/>
                          <a:latin typeface="+mn-lt"/>
                          <a:cs typeface="Times New Roman" panose="02020603050405020304" pitchFamily="18" charset="0"/>
                        </a:rPr>
                        <a:t>h</a:t>
                      </a:r>
                      <a:r>
                        <a:rPr lang="en-US" sz="1000" dirty="0">
                          <a:effectLst/>
                          <a:latin typeface="+mn-lt"/>
                          <a:cs typeface="Times New Roman" panose="02020603050405020304" pitchFamily="18" charset="0"/>
                        </a:rPr>
                        <a:t>r</a:t>
                      </a:r>
                      <a:r>
                        <a:rPr lang="en-US" sz="1000" spc="-10" dirty="0">
                          <a:effectLst/>
                          <a:latin typeface="+mn-lt"/>
                          <a:cs typeface="Times New Roman" panose="02020603050405020304" pitchFamily="18" charset="0"/>
                        </a:rPr>
                        <a:t>e</a:t>
                      </a:r>
                      <a:r>
                        <a:rPr lang="en-US" sz="1000" dirty="0">
                          <a:effectLst/>
                          <a:latin typeface="+mn-lt"/>
                          <a:cs typeface="Times New Roman" panose="02020603050405020304" pitchFamily="18" charset="0"/>
                        </a:rPr>
                        <a:t>e</a:t>
                      </a:r>
                      <a:r>
                        <a:rPr lang="en-US" sz="1000" spc="5"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N</a:t>
                      </a:r>
                      <a:r>
                        <a:rPr lang="en-US" sz="1000" spc="-10" dirty="0">
                          <a:effectLst/>
                          <a:latin typeface="+mn-lt"/>
                          <a:cs typeface="Times New Roman" panose="02020603050405020304" pitchFamily="18" charset="0"/>
                        </a:rPr>
                        <a:t>C</a:t>
                      </a:r>
                      <a:r>
                        <a:rPr lang="en-US" sz="1000" spc="5" dirty="0">
                          <a:effectLst/>
                          <a:latin typeface="+mn-lt"/>
                          <a:cs typeface="Times New Roman" panose="02020603050405020304" pitchFamily="18" charset="0"/>
                        </a:rPr>
                        <a:t>D</a:t>
                      </a:r>
                      <a:r>
                        <a:rPr lang="en-US" sz="1000" dirty="0">
                          <a:effectLst/>
                          <a:latin typeface="+mn-lt"/>
                          <a:cs typeface="Times New Roman" panose="02020603050405020304" pitchFamily="18" charset="0"/>
                        </a:rPr>
                        <a:t>C la</a:t>
                      </a:r>
                      <a:r>
                        <a:rPr lang="en-US" sz="1000" spc="-5" dirty="0">
                          <a:effectLst/>
                          <a:latin typeface="+mn-lt"/>
                          <a:cs typeface="Times New Roman" panose="02020603050405020304" pitchFamily="18" charset="0"/>
                        </a:rPr>
                        <a:t>bo</a:t>
                      </a:r>
                      <a:r>
                        <a:rPr lang="en-US" sz="1000" dirty="0">
                          <a:effectLst/>
                          <a:latin typeface="+mn-lt"/>
                          <a:cs typeface="Times New Roman" panose="02020603050405020304" pitchFamily="18" charset="0"/>
                        </a:rPr>
                        <a:t>ra</a:t>
                      </a:r>
                      <a:r>
                        <a:rPr lang="en-US" sz="1000" spc="-10" dirty="0">
                          <a:effectLst/>
                          <a:latin typeface="+mn-lt"/>
                          <a:cs typeface="Times New Roman" panose="02020603050405020304" pitchFamily="18" charset="0"/>
                        </a:rPr>
                        <a:t>t</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ry</a:t>
                      </a:r>
                      <a:r>
                        <a:rPr lang="en-US" sz="1000" spc="-5" dirty="0">
                          <a:effectLst/>
                          <a:latin typeface="+mn-lt"/>
                          <a:cs typeface="Times New Roman" panose="02020603050405020304" pitchFamily="18" charset="0"/>
                        </a:rPr>
                        <a:t> </a:t>
                      </a:r>
                      <a:r>
                        <a:rPr lang="en-US" sz="1000" spc="-10" dirty="0">
                          <a:effectLst/>
                          <a:latin typeface="+mn-lt"/>
                          <a:cs typeface="Times New Roman" panose="02020603050405020304" pitchFamily="18" charset="0"/>
                        </a:rPr>
                        <a:t>e</a:t>
                      </a:r>
                      <a:r>
                        <a:rPr lang="en-US" sz="1000" dirty="0">
                          <a:effectLst/>
                          <a:latin typeface="+mn-lt"/>
                          <a:cs typeface="Times New Roman" panose="02020603050405020304" pitchFamily="18" charset="0"/>
                        </a:rPr>
                        <a:t>xperts trai</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ed </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n</a:t>
                      </a:r>
                      <a:r>
                        <a:rPr lang="en-US" sz="1000" spc="-15" dirty="0">
                          <a:effectLst/>
                          <a:latin typeface="+mn-lt"/>
                          <a:cs typeface="Times New Roman" panose="02020603050405020304" pitchFamily="18" charset="0"/>
                        </a:rPr>
                        <a:t> </a:t>
                      </a:r>
                      <a:r>
                        <a:rPr lang="en-US" sz="1000" dirty="0">
                          <a:effectLst/>
                          <a:latin typeface="+mn-lt"/>
                          <a:cs typeface="Times New Roman" panose="02020603050405020304" pitchFamily="18" charset="0"/>
                        </a:rPr>
                        <a:t>COV</a:t>
                      </a:r>
                      <a:r>
                        <a:rPr lang="en-US" sz="1000" spc="-5" dirty="0">
                          <a:effectLst/>
                          <a:latin typeface="+mn-lt"/>
                          <a:cs typeface="Times New Roman" panose="02020603050405020304" pitchFamily="18" charset="0"/>
                        </a:rPr>
                        <a:t>I</a:t>
                      </a:r>
                      <a:r>
                        <a:rPr lang="en-US" sz="1000" dirty="0">
                          <a:effectLst/>
                          <a:latin typeface="+mn-lt"/>
                          <a:cs typeface="Times New Roman" panose="02020603050405020304" pitchFamily="18" charset="0"/>
                        </a:rPr>
                        <a:t>D</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di</a:t>
                      </a:r>
                      <a:r>
                        <a:rPr lang="en-US" sz="1000" spc="-5" dirty="0">
                          <a:effectLst/>
                          <a:latin typeface="+mn-lt"/>
                          <a:cs typeface="Times New Roman" panose="02020603050405020304" pitchFamily="18" charset="0"/>
                        </a:rPr>
                        <a:t>agn</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st</a:t>
                      </a:r>
                      <a:r>
                        <a:rPr lang="en-US" sz="1000" spc="-10" dirty="0">
                          <a:effectLst/>
                          <a:latin typeface="+mn-lt"/>
                          <a:cs typeface="Times New Roman" panose="02020603050405020304" pitchFamily="18" charset="0"/>
                        </a:rPr>
                        <a:t>i</a:t>
                      </a:r>
                      <a:r>
                        <a:rPr lang="en-US" sz="1000" dirty="0">
                          <a:effectLst/>
                          <a:latin typeface="+mn-lt"/>
                          <a:cs typeface="Times New Roman" panose="02020603050405020304" pitchFamily="18" charset="0"/>
                        </a:rPr>
                        <a:t>cs. </a:t>
                      </a:r>
                      <a:r>
                        <a:rPr lang="en-US" sz="1000" spc="5" dirty="0">
                          <a:effectLst/>
                          <a:latin typeface="+mn-lt"/>
                          <a:cs typeface="Times New Roman" panose="02020603050405020304" pitchFamily="18" charset="0"/>
                        </a:rPr>
                        <a:t>Major categories of Laboratory and IPC supplies provided are: </a:t>
                      </a:r>
                    </a:p>
                    <a:p>
                      <a:pPr marL="61595" marR="0">
                        <a:lnSpc>
                          <a:spcPts val="1300"/>
                        </a:lnSpc>
                        <a:spcBef>
                          <a:spcPts val="0"/>
                        </a:spcBef>
                        <a:spcAft>
                          <a:spcPts val="0"/>
                        </a:spcAft>
                      </a:pPr>
                      <a:r>
                        <a:rPr lang="en-US" sz="1000" b="1" spc="5" dirty="0">
                          <a:effectLst/>
                          <a:latin typeface="+mn-lt"/>
                          <a:cs typeface="Times New Roman" panose="02020603050405020304" pitchFamily="18" charset="0"/>
                        </a:rPr>
                        <a:t>         Items (Quantity)</a:t>
                      </a:r>
                      <a:endParaRPr lang="en-US" sz="1000" b="1" dirty="0">
                        <a:effectLst/>
                        <a:latin typeface="+mn-lt"/>
                        <a:cs typeface="Times New Roman" panose="02020603050405020304" pitchFamily="18" charset="0"/>
                      </a:endParaRPr>
                    </a:p>
                    <a:p>
                      <a:pPr marL="342900" marR="0" lvl="0" indent="-342900">
                        <a:lnSpc>
                          <a:spcPts val="1300"/>
                        </a:lnSpc>
                        <a:spcBef>
                          <a:spcPts val="0"/>
                        </a:spcBef>
                        <a:spcAft>
                          <a:spcPts val="0"/>
                        </a:spcAft>
                        <a:buFont typeface="Symbol" panose="05050102010706020507" pitchFamily="18" charset="2"/>
                        <a:buChar char=""/>
                      </a:pPr>
                      <a:r>
                        <a:rPr lang="en-US" sz="1000" spc="5" dirty="0">
                          <a:effectLst/>
                          <a:latin typeface="+mn-lt"/>
                          <a:cs typeface="Times New Roman" panose="02020603050405020304" pitchFamily="18" charset="0"/>
                        </a:rPr>
                        <a:t>Mask of different Category (686652)</a:t>
                      </a:r>
                      <a:endParaRPr lang="en-US" sz="1000" dirty="0">
                        <a:effectLst/>
                        <a:latin typeface="+mn-lt"/>
                        <a:cs typeface="Times New Roman" panose="02020603050405020304" pitchFamily="18" charset="0"/>
                      </a:endParaRPr>
                    </a:p>
                    <a:p>
                      <a:pPr marL="342900" marR="0" lvl="0" indent="-342900">
                        <a:lnSpc>
                          <a:spcPts val="1300"/>
                        </a:lnSpc>
                        <a:spcBef>
                          <a:spcPts val="0"/>
                        </a:spcBef>
                        <a:spcAft>
                          <a:spcPts val="0"/>
                        </a:spcAft>
                        <a:buFont typeface="Symbol" panose="05050102010706020507" pitchFamily="18" charset="2"/>
                        <a:buChar char=""/>
                      </a:pPr>
                      <a:r>
                        <a:rPr lang="en-US" sz="1000" spc="5" dirty="0">
                          <a:effectLst/>
                          <a:latin typeface="+mn-lt"/>
                          <a:cs typeface="Times New Roman" panose="02020603050405020304" pitchFamily="18" charset="0"/>
                        </a:rPr>
                        <a:t>Protective suits	(49277)</a:t>
                      </a:r>
                      <a:endParaRPr lang="en-US" sz="1000" dirty="0">
                        <a:effectLst/>
                        <a:latin typeface="+mn-lt"/>
                        <a:cs typeface="Times New Roman" panose="02020603050405020304" pitchFamily="18" charset="0"/>
                      </a:endParaRPr>
                    </a:p>
                    <a:p>
                      <a:pPr marL="342900" marR="0" lvl="0" indent="-342900">
                        <a:lnSpc>
                          <a:spcPts val="1300"/>
                        </a:lnSpc>
                        <a:spcBef>
                          <a:spcPts val="0"/>
                        </a:spcBef>
                        <a:spcAft>
                          <a:spcPts val="0"/>
                        </a:spcAft>
                        <a:buFont typeface="Symbol" panose="05050102010706020507" pitchFamily="18" charset="2"/>
                        <a:buChar char=""/>
                      </a:pPr>
                      <a:r>
                        <a:rPr lang="en-US" sz="1000" spc="5" dirty="0">
                          <a:effectLst/>
                          <a:latin typeface="+mn-lt"/>
                          <a:cs typeface="Times New Roman" panose="02020603050405020304" pitchFamily="18" charset="0"/>
                        </a:rPr>
                        <a:t>Face shield 	(35837)</a:t>
                      </a:r>
                      <a:endParaRPr lang="en-US" sz="1000" dirty="0">
                        <a:effectLst/>
                        <a:latin typeface="+mn-lt"/>
                        <a:cs typeface="Times New Roman" panose="02020603050405020304" pitchFamily="18" charset="0"/>
                      </a:endParaRPr>
                    </a:p>
                    <a:p>
                      <a:pPr marL="342900" marR="0" lvl="0" indent="-342900">
                        <a:lnSpc>
                          <a:spcPts val="1300"/>
                        </a:lnSpc>
                        <a:spcBef>
                          <a:spcPts val="0"/>
                        </a:spcBef>
                        <a:spcAft>
                          <a:spcPts val="0"/>
                        </a:spcAft>
                        <a:buFont typeface="Symbol" panose="05050102010706020507" pitchFamily="18" charset="2"/>
                        <a:buChar char=""/>
                      </a:pPr>
                      <a:r>
                        <a:rPr lang="en-US" sz="1000" spc="5" dirty="0">
                          <a:effectLst/>
                          <a:latin typeface="+mn-lt"/>
                          <a:cs typeface="Times New Roman" panose="02020603050405020304" pitchFamily="18" charset="0"/>
                        </a:rPr>
                        <a:t>Eye google	(1169)</a:t>
                      </a:r>
                      <a:endParaRPr lang="en-US" sz="1000" dirty="0">
                        <a:effectLst/>
                        <a:latin typeface="+mn-lt"/>
                        <a:cs typeface="Times New Roman" panose="02020603050405020304" pitchFamily="18" charset="0"/>
                      </a:endParaRPr>
                    </a:p>
                    <a:p>
                      <a:pPr marL="342900" marR="0" lvl="0" indent="-342900">
                        <a:lnSpc>
                          <a:spcPts val="1300"/>
                        </a:lnSpc>
                        <a:spcBef>
                          <a:spcPts val="0"/>
                        </a:spcBef>
                        <a:spcAft>
                          <a:spcPts val="0"/>
                        </a:spcAft>
                        <a:buFont typeface="Symbol" panose="05050102010706020507" pitchFamily="18" charset="2"/>
                        <a:buChar char=""/>
                      </a:pPr>
                      <a:r>
                        <a:rPr lang="en-US" sz="1000" spc="5" dirty="0">
                          <a:effectLst/>
                          <a:latin typeface="+mn-lt"/>
                          <a:cs typeface="Times New Roman" panose="02020603050405020304" pitchFamily="18" charset="0"/>
                        </a:rPr>
                        <a:t>Disinfectant tablet	(870)</a:t>
                      </a:r>
                      <a:endParaRPr lang="en-US" sz="1000" dirty="0">
                        <a:effectLst/>
                        <a:latin typeface="+mn-lt"/>
                        <a:cs typeface="Times New Roman" panose="02020603050405020304" pitchFamily="18" charset="0"/>
                      </a:endParaRPr>
                    </a:p>
                    <a:p>
                      <a:pPr marL="342900" marR="0" lvl="0" indent="-342900">
                        <a:lnSpc>
                          <a:spcPts val="1300"/>
                        </a:lnSpc>
                        <a:spcBef>
                          <a:spcPts val="0"/>
                        </a:spcBef>
                        <a:spcAft>
                          <a:spcPts val="0"/>
                        </a:spcAft>
                        <a:buFont typeface="Symbol" panose="05050102010706020507" pitchFamily="18" charset="2"/>
                        <a:buChar char=""/>
                      </a:pPr>
                      <a:r>
                        <a:rPr lang="en-US" sz="1000" spc="5" dirty="0">
                          <a:effectLst/>
                          <a:latin typeface="+mn-lt"/>
                          <a:cs typeface="Times New Roman" panose="02020603050405020304" pitchFamily="18" charset="0"/>
                        </a:rPr>
                        <a:t>Thermo-scanner Machine (10)</a:t>
                      </a:r>
                      <a:endParaRPr lang="en-US" sz="1000" dirty="0">
                        <a:effectLst/>
                        <a:latin typeface="+mn-lt"/>
                        <a:cs typeface="Times New Roman" panose="02020603050405020304" pitchFamily="18" charset="0"/>
                      </a:endParaRPr>
                    </a:p>
                    <a:p>
                      <a:pPr marL="342900" marR="0" lvl="0" indent="-342900">
                        <a:lnSpc>
                          <a:spcPts val="1300"/>
                        </a:lnSpc>
                        <a:spcBef>
                          <a:spcPts val="0"/>
                        </a:spcBef>
                        <a:spcAft>
                          <a:spcPts val="0"/>
                        </a:spcAft>
                        <a:buFont typeface="Symbol" panose="05050102010706020507" pitchFamily="18" charset="2"/>
                        <a:buChar char=""/>
                      </a:pPr>
                      <a:r>
                        <a:rPr lang="en-US" sz="1000" spc="5" dirty="0">
                          <a:effectLst/>
                          <a:latin typeface="+mn-lt"/>
                          <a:cs typeface="Times New Roman" panose="02020603050405020304" pitchFamily="18" charset="0"/>
                        </a:rPr>
                        <a:t>Gun Thermometer	(403)</a:t>
                      </a:r>
                      <a:endParaRPr lang="en-US" sz="1000" dirty="0">
                        <a:effectLst/>
                        <a:latin typeface="+mn-lt"/>
                        <a:cs typeface="Times New Roman" panose="02020603050405020304" pitchFamily="18" charset="0"/>
                      </a:endParaRPr>
                    </a:p>
                    <a:p>
                      <a:pPr marL="342900" marR="0" lvl="0" indent="-342900">
                        <a:lnSpc>
                          <a:spcPts val="1300"/>
                        </a:lnSpc>
                        <a:spcBef>
                          <a:spcPts val="0"/>
                        </a:spcBef>
                        <a:spcAft>
                          <a:spcPts val="0"/>
                        </a:spcAft>
                        <a:buFont typeface="Symbol" panose="05050102010706020507" pitchFamily="18" charset="2"/>
                        <a:buChar char=""/>
                      </a:pPr>
                      <a:r>
                        <a:rPr lang="en-US" sz="1000" spc="5" dirty="0">
                          <a:effectLst/>
                          <a:latin typeface="+mn-lt"/>
                          <a:cs typeface="Times New Roman" panose="02020603050405020304" pitchFamily="18" charset="0"/>
                        </a:rPr>
                        <a:t>Medical ventilator	(91)</a:t>
                      </a:r>
                      <a:endParaRPr lang="en-US" sz="1000" dirty="0">
                        <a:effectLst/>
                        <a:latin typeface="+mn-lt"/>
                        <a:cs typeface="Times New Roman" panose="02020603050405020304" pitchFamily="18" charset="0"/>
                      </a:endParaRPr>
                    </a:p>
                    <a:p>
                      <a:pPr marL="342900" marR="0" lvl="0" indent="-342900">
                        <a:lnSpc>
                          <a:spcPts val="1300"/>
                        </a:lnSpc>
                        <a:spcBef>
                          <a:spcPts val="0"/>
                        </a:spcBef>
                        <a:spcAft>
                          <a:spcPts val="0"/>
                        </a:spcAft>
                        <a:buFont typeface="Symbol" panose="05050102010706020507" pitchFamily="18" charset="2"/>
                        <a:buChar char=""/>
                      </a:pPr>
                      <a:r>
                        <a:rPr lang="en-US" sz="1000" spc="5" dirty="0">
                          <a:effectLst/>
                          <a:latin typeface="+mn-lt"/>
                          <a:cs typeface="Times New Roman" panose="02020603050405020304" pitchFamily="18" charset="0"/>
                        </a:rPr>
                        <a:t>Laboratory tests	(434526)</a:t>
                      </a:r>
                      <a:endParaRPr lang="en-US" sz="1000" dirty="0">
                        <a:effectLst/>
                        <a:latin typeface="+mn-lt"/>
                        <a:cs typeface="Times New Roman" panose="02020603050405020304" pitchFamily="18" charset="0"/>
                      </a:endParaRPr>
                    </a:p>
                    <a:p>
                      <a:pPr marL="342900" marR="0" lvl="0" indent="-342900">
                        <a:lnSpc>
                          <a:spcPts val="1300"/>
                        </a:lnSpc>
                        <a:spcBef>
                          <a:spcPts val="0"/>
                        </a:spcBef>
                        <a:spcAft>
                          <a:spcPts val="0"/>
                        </a:spcAft>
                        <a:buFont typeface="Symbol" panose="05050102010706020507" pitchFamily="18" charset="2"/>
                        <a:buChar char=""/>
                      </a:pPr>
                      <a:r>
                        <a:rPr lang="en-US" sz="1000" spc="5" dirty="0">
                          <a:effectLst/>
                          <a:latin typeface="+mn-lt"/>
                          <a:cs typeface="Times New Roman" panose="02020603050405020304" pitchFamily="18" charset="0"/>
                        </a:rPr>
                        <a:t>VTM and Swab	(80500)</a:t>
                      </a:r>
                      <a:endParaRPr lang="en-US" sz="1000" dirty="0">
                        <a:effectLst/>
                        <a:latin typeface="+mn-lt"/>
                        <a:cs typeface="Times New Roman" panose="02020603050405020304" pitchFamily="18" charset="0"/>
                      </a:endParaRPr>
                    </a:p>
                  </a:txBody>
                  <a:tcPr marL="0" marR="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pPr marL="61595" marR="0">
                        <a:lnSpc>
                          <a:spcPts val="1300"/>
                        </a:lnSpc>
                        <a:spcBef>
                          <a:spcPts val="0"/>
                        </a:spcBef>
                        <a:spcAft>
                          <a:spcPts val="0"/>
                        </a:spcAft>
                      </a:pPr>
                      <a:r>
                        <a:rPr lang="en-US" sz="1000" spc="5" dirty="0">
                          <a:effectLst/>
                          <a:latin typeface="+mn-lt"/>
                          <a:ea typeface="Calibri" panose="020F0502020204030204" pitchFamily="34" charset="0"/>
                          <a:cs typeface="Times New Roman" panose="02020603050405020304" pitchFamily="18" charset="0"/>
                        </a:rPr>
                        <a:t>1</a:t>
                      </a:r>
                      <a:r>
                        <a:rPr lang="en-US" sz="1000" dirty="0">
                          <a:effectLst/>
                          <a:latin typeface="+mn-lt"/>
                          <a:ea typeface="Calibri" panose="020F0502020204030204" pitchFamily="34" charset="0"/>
                          <a:cs typeface="Times New Roman" panose="02020603050405020304" pitchFamily="18" charset="0"/>
                        </a:rPr>
                        <a:t>)Trai</a:t>
                      </a:r>
                      <a:r>
                        <a:rPr lang="en-US" sz="1000" spc="-5" dirty="0">
                          <a:effectLst/>
                          <a:latin typeface="+mn-lt"/>
                          <a:ea typeface="Calibri" panose="020F0502020204030204" pitchFamily="34" charset="0"/>
                          <a:cs typeface="Times New Roman" panose="02020603050405020304" pitchFamily="18" charset="0"/>
                        </a:rPr>
                        <a:t>n</a:t>
                      </a:r>
                      <a:r>
                        <a:rPr lang="en-US" sz="1000" dirty="0">
                          <a:effectLst/>
                          <a:latin typeface="+mn-lt"/>
                          <a:ea typeface="Calibri" panose="020F0502020204030204" pitchFamily="34" charset="0"/>
                          <a:cs typeface="Times New Roman" panose="02020603050405020304" pitchFamily="18" charset="0"/>
                        </a:rPr>
                        <a:t>i</a:t>
                      </a:r>
                      <a:r>
                        <a:rPr lang="en-US" sz="1000" spc="-5" dirty="0">
                          <a:effectLst/>
                          <a:latin typeface="+mn-lt"/>
                          <a:ea typeface="Calibri" panose="020F0502020204030204" pitchFamily="34" charset="0"/>
                          <a:cs typeface="Times New Roman" panose="02020603050405020304" pitchFamily="18" charset="0"/>
                        </a:rPr>
                        <a:t>n</a:t>
                      </a:r>
                      <a:r>
                        <a:rPr lang="en-US" sz="1000" dirty="0">
                          <a:effectLst/>
                          <a:latin typeface="+mn-lt"/>
                          <a:ea typeface="Calibri" panose="020F0502020204030204" pitchFamily="34" charset="0"/>
                          <a:cs typeface="Times New Roman" panose="02020603050405020304" pitchFamily="18" charset="0"/>
                        </a:rPr>
                        <a:t>g</a:t>
                      </a:r>
                      <a:r>
                        <a:rPr lang="en-US" sz="1000" spc="-15" dirty="0">
                          <a:effectLst/>
                          <a:latin typeface="+mn-lt"/>
                          <a:ea typeface="Calibri" panose="020F0502020204030204" pitchFamily="34" charset="0"/>
                          <a:cs typeface="Times New Roman" panose="02020603050405020304" pitchFamily="18" charset="0"/>
                        </a:rPr>
                        <a:t> </a:t>
                      </a:r>
                      <a:r>
                        <a:rPr lang="en-US" sz="1000" spc="5" dirty="0">
                          <a:effectLst/>
                          <a:latin typeface="+mn-lt"/>
                          <a:ea typeface="Calibri" panose="020F0502020204030204" pitchFamily="34" charset="0"/>
                          <a:cs typeface="Times New Roman" panose="02020603050405020304" pitchFamily="18" charset="0"/>
                        </a:rPr>
                        <a:t>o</a:t>
                      </a:r>
                      <a:r>
                        <a:rPr lang="en-US" sz="1000" dirty="0">
                          <a:effectLst/>
                          <a:latin typeface="+mn-lt"/>
                          <a:ea typeface="Calibri" panose="020F0502020204030204" pitchFamily="34" charset="0"/>
                          <a:cs typeface="Times New Roman" panose="02020603050405020304" pitchFamily="18" charset="0"/>
                        </a:rPr>
                        <a:t>f 6</a:t>
                      </a:r>
                      <a:r>
                        <a:rPr lang="en-US" sz="1000" spc="-5" dirty="0">
                          <a:effectLst/>
                          <a:latin typeface="+mn-lt"/>
                          <a:ea typeface="Calibri" panose="020F0502020204030204" pitchFamily="34" charset="0"/>
                          <a:cs typeface="Times New Roman" panose="02020603050405020304" pitchFamily="18" charset="0"/>
                        </a:rPr>
                        <a:t> </a:t>
                      </a:r>
                      <a:r>
                        <a:rPr lang="en-US" sz="1000" dirty="0">
                          <a:effectLst/>
                          <a:latin typeface="+mn-lt"/>
                          <a:ea typeface="Calibri" panose="020F0502020204030204" pitchFamily="34" charset="0"/>
                          <a:cs typeface="Times New Roman" panose="02020603050405020304" pitchFamily="18" charset="0"/>
                        </a:rPr>
                        <a:t>NCDC</a:t>
                      </a:r>
                      <a:r>
                        <a:rPr lang="en-US" sz="1000" spc="-10" dirty="0">
                          <a:effectLst/>
                          <a:latin typeface="+mn-lt"/>
                          <a:ea typeface="Calibri" panose="020F0502020204030204" pitchFamily="34" charset="0"/>
                          <a:cs typeface="Times New Roman" panose="02020603050405020304" pitchFamily="18" charset="0"/>
                        </a:rPr>
                        <a:t> </a:t>
                      </a:r>
                      <a:r>
                        <a:rPr lang="en-US" sz="1000" dirty="0">
                          <a:effectLst/>
                          <a:latin typeface="+mn-lt"/>
                          <a:ea typeface="Calibri" panose="020F0502020204030204" pitchFamily="34" charset="0"/>
                          <a:cs typeface="Times New Roman" panose="02020603050405020304" pitchFamily="18" charset="0"/>
                        </a:rPr>
                        <a:t>s</a:t>
                      </a:r>
                      <a:r>
                        <a:rPr lang="en-US" sz="1000" spc="5" dirty="0">
                          <a:effectLst/>
                          <a:latin typeface="+mn-lt"/>
                          <a:ea typeface="Calibri" panose="020F0502020204030204" pitchFamily="34" charset="0"/>
                          <a:cs typeface="Times New Roman" panose="02020603050405020304" pitchFamily="18" charset="0"/>
                        </a:rPr>
                        <a:t>t</a:t>
                      </a:r>
                      <a:r>
                        <a:rPr lang="en-US" sz="1000" dirty="0">
                          <a:effectLst/>
                          <a:latin typeface="+mn-lt"/>
                          <a:ea typeface="Calibri" panose="020F0502020204030204" pitchFamily="34" charset="0"/>
                          <a:cs typeface="Times New Roman" panose="02020603050405020304" pitchFamily="18" charset="0"/>
                        </a:rPr>
                        <a:t>aff</a:t>
                      </a:r>
                      <a:r>
                        <a:rPr lang="en-US" sz="1000" spc="5" dirty="0">
                          <a:effectLst/>
                          <a:latin typeface="+mn-lt"/>
                          <a:ea typeface="Calibri" panose="020F0502020204030204" pitchFamily="34" charset="0"/>
                          <a:cs typeface="Times New Roman" panose="02020603050405020304" pitchFamily="18" charset="0"/>
                        </a:rPr>
                        <a:t> </a:t>
                      </a:r>
                      <a:r>
                        <a:rPr lang="en-US" sz="1000" spc="-15" dirty="0">
                          <a:effectLst/>
                          <a:latin typeface="+mn-lt"/>
                          <a:ea typeface="Calibri" panose="020F0502020204030204" pitchFamily="34" charset="0"/>
                          <a:cs typeface="Times New Roman" panose="02020603050405020304" pitchFamily="18" charset="0"/>
                        </a:rPr>
                        <a:t>i</a:t>
                      </a:r>
                      <a:r>
                        <a:rPr lang="en-US" sz="1000" dirty="0">
                          <a:effectLst/>
                          <a:latin typeface="+mn-lt"/>
                          <a:ea typeface="Calibri" panose="020F0502020204030204" pitchFamily="34" charset="0"/>
                          <a:cs typeface="Times New Roman" panose="02020603050405020304" pitchFamily="18" charset="0"/>
                        </a:rPr>
                        <a:t>n</a:t>
                      </a:r>
                      <a:r>
                        <a:rPr lang="en-US" sz="1000" spc="-5" dirty="0">
                          <a:effectLst/>
                          <a:latin typeface="+mn-lt"/>
                          <a:ea typeface="Calibri" panose="020F0502020204030204" pitchFamily="34" charset="0"/>
                          <a:cs typeface="Times New Roman" panose="02020603050405020304" pitchFamily="18" charset="0"/>
                        </a:rPr>
                        <a:t> </a:t>
                      </a:r>
                      <a:r>
                        <a:rPr lang="en-US" sz="1000" dirty="0">
                          <a:effectLst/>
                          <a:latin typeface="+mn-lt"/>
                          <a:ea typeface="Calibri" panose="020F0502020204030204" pitchFamily="34" charset="0"/>
                          <a:cs typeface="Times New Roman" panose="02020603050405020304" pitchFamily="18" charset="0"/>
                        </a:rPr>
                        <a:t>I</a:t>
                      </a:r>
                      <a:r>
                        <a:rPr lang="en-US" sz="1000" spc="5" dirty="0">
                          <a:effectLst/>
                          <a:latin typeface="+mn-lt"/>
                          <a:ea typeface="Calibri" panose="020F0502020204030204" pitchFamily="34" charset="0"/>
                          <a:cs typeface="Times New Roman" panose="02020603050405020304" pitchFamily="18" charset="0"/>
                        </a:rPr>
                        <a:t>P</a:t>
                      </a:r>
                      <a:r>
                        <a:rPr lang="en-US" sz="1000" dirty="0">
                          <a:effectLst/>
                          <a:latin typeface="+mn-lt"/>
                          <a:ea typeface="Calibri" panose="020F0502020204030204" pitchFamily="34" charset="0"/>
                          <a:cs typeface="Times New Roman" panose="02020603050405020304" pitchFamily="18" charset="0"/>
                        </a:rPr>
                        <a:t>C</a:t>
                      </a:r>
                    </a:p>
                    <a:p>
                      <a:pPr marL="61595" marR="169545">
                        <a:lnSpc>
                          <a:spcPct val="107000"/>
                        </a:lnSpc>
                        <a:spcBef>
                          <a:spcPts val="0"/>
                        </a:spcBef>
                        <a:spcAft>
                          <a:spcPts val="0"/>
                        </a:spcAft>
                      </a:pPr>
                      <a:r>
                        <a:rPr lang="en-US" sz="1000" spc="5" dirty="0">
                          <a:effectLst/>
                          <a:latin typeface="+mn-lt"/>
                          <a:ea typeface="Calibri" panose="020F0502020204030204" pitchFamily="34" charset="0"/>
                          <a:cs typeface="Times New Roman" panose="02020603050405020304" pitchFamily="18" charset="0"/>
                        </a:rPr>
                        <a:t>2</a:t>
                      </a:r>
                      <a:r>
                        <a:rPr lang="en-US" sz="1000" dirty="0">
                          <a:effectLst/>
                          <a:latin typeface="+mn-lt"/>
                          <a:ea typeface="Calibri" panose="020F0502020204030204" pitchFamily="34" charset="0"/>
                          <a:cs typeface="Times New Roman" panose="02020603050405020304" pitchFamily="18" charset="0"/>
                        </a:rPr>
                        <a:t>)</a:t>
                      </a:r>
                      <a:r>
                        <a:rPr lang="en-US" sz="1000" spc="5" dirty="0">
                          <a:effectLst/>
                          <a:latin typeface="+mn-lt"/>
                          <a:ea typeface="Calibri" panose="020F0502020204030204" pitchFamily="34" charset="0"/>
                          <a:cs typeface="Times New Roman" panose="02020603050405020304" pitchFamily="18" charset="0"/>
                        </a:rPr>
                        <a:t> </a:t>
                      </a:r>
                      <a:r>
                        <a:rPr lang="en-US" sz="1000" dirty="0">
                          <a:effectLst/>
                          <a:latin typeface="+mn-lt"/>
                          <a:ea typeface="Calibri" panose="020F0502020204030204" pitchFamily="34" charset="0"/>
                          <a:cs typeface="Times New Roman" panose="02020603050405020304" pitchFamily="18" charset="0"/>
                        </a:rPr>
                        <a:t>S</a:t>
                      </a:r>
                      <a:r>
                        <a:rPr lang="en-US" sz="1000" spc="-15" dirty="0">
                          <a:effectLst/>
                          <a:latin typeface="+mn-lt"/>
                          <a:ea typeface="Calibri" panose="020F0502020204030204" pitchFamily="34" charset="0"/>
                          <a:cs typeface="Times New Roman" panose="02020603050405020304" pitchFamily="18" charset="0"/>
                        </a:rPr>
                        <a:t>t</a:t>
                      </a:r>
                      <a:r>
                        <a:rPr lang="en-US" sz="1000" dirty="0">
                          <a:effectLst/>
                          <a:latin typeface="+mn-lt"/>
                          <a:ea typeface="Calibri" panose="020F0502020204030204" pitchFamily="34" charset="0"/>
                          <a:cs typeface="Times New Roman" panose="02020603050405020304" pitchFamily="18" charset="0"/>
                        </a:rPr>
                        <a:t>ep d</a:t>
                      </a:r>
                      <a:r>
                        <a:rPr lang="en-US" sz="1000" spc="-10" dirty="0">
                          <a:effectLst/>
                          <a:latin typeface="+mn-lt"/>
                          <a:ea typeface="Calibri" panose="020F0502020204030204" pitchFamily="34" charset="0"/>
                          <a:cs typeface="Times New Roman" panose="02020603050405020304" pitchFamily="18" charset="0"/>
                        </a:rPr>
                        <a:t>o</a:t>
                      </a:r>
                      <a:r>
                        <a:rPr lang="en-US" sz="1000" dirty="0">
                          <a:effectLst/>
                          <a:latin typeface="+mn-lt"/>
                          <a:ea typeface="Calibri" panose="020F0502020204030204" pitchFamily="34" charset="0"/>
                          <a:cs typeface="Times New Roman" panose="02020603050405020304" pitchFamily="18" charset="0"/>
                        </a:rPr>
                        <a:t>wn</a:t>
                      </a:r>
                      <a:r>
                        <a:rPr lang="en-US" sz="1000" spc="5" dirty="0">
                          <a:effectLst/>
                          <a:latin typeface="+mn-lt"/>
                          <a:ea typeface="Calibri" panose="020F0502020204030204" pitchFamily="34" charset="0"/>
                          <a:cs typeface="Times New Roman" panose="02020603050405020304" pitchFamily="18" charset="0"/>
                        </a:rPr>
                        <a:t> </a:t>
                      </a:r>
                      <a:r>
                        <a:rPr lang="en-US" sz="1000" dirty="0">
                          <a:effectLst/>
                          <a:latin typeface="+mn-lt"/>
                          <a:ea typeface="Calibri" panose="020F0502020204030204" pitchFamily="34" charset="0"/>
                          <a:cs typeface="Times New Roman" panose="02020603050405020304" pitchFamily="18" charset="0"/>
                        </a:rPr>
                        <a:t>IPC</a:t>
                      </a:r>
                      <a:r>
                        <a:rPr lang="en-US" sz="1000" spc="-5" dirty="0">
                          <a:effectLst/>
                          <a:latin typeface="+mn-lt"/>
                          <a:ea typeface="Calibri" panose="020F0502020204030204" pitchFamily="34" charset="0"/>
                          <a:cs typeface="Times New Roman" panose="02020603050405020304" pitchFamily="18" charset="0"/>
                        </a:rPr>
                        <a:t> </a:t>
                      </a:r>
                      <a:r>
                        <a:rPr lang="en-US" sz="1000" dirty="0">
                          <a:effectLst/>
                          <a:latin typeface="+mn-lt"/>
                          <a:ea typeface="Calibri" panose="020F0502020204030204" pitchFamily="34" charset="0"/>
                          <a:cs typeface="Times New Roman" panose="02020603050405020304" pitchFamily="18" charset="0"/>
                        </a:rPr>
                        <a:t>tra</a:t>
                      </a:r>
                      <a:r>
                        <a:rPr lang="en-US" sz="1000" spc="-5" dirty="0">
                          <a:effectLst/>
                          <a:latin typeface="+mn-lt"/>
                          <a:ea typeface="Calibri" panose="020F0502020204030204" pitchFamily="34" charset="0"/>
                          <a:cs typeface="Times New Roman" panose="02020603050405020304" pitchFamily="18" charset="0"/>
                        </a:rPr>
                        <a:t>in</a:t>
                      </a:r>
                      <a:r>
                        <a:rPr lang="en-US" sz="1000" dirty="0">
                          <a:effectLst/>
                          <a:latin typeface="+mn-lt"/>
                          <a:ea typeface="Calibri" panose="020F0502020204030204" pitchFamily="34" charset="0"/>
                          <a:cs typeface="Times New Roman" panose="02020603050405020304" pitchFamily="18" charset="0"/>
                        </a:rPr>
                        <a:t>i</a:t>
                      </a:r>
                      <a:r>
                        <a:rPr lang="en-US" sz="1000" spc="-5" dirty="0">
                          <a:effectLst/>
                          <a:latin typeface="+mn-lt"/>
                          <a:ea typeface="Calibri" panose="020F0502020204030204" pitchFamily="34" charset="0"/>
                          <a:cs typeface="Times New Roman" panose="02020603050405020304" pitchFamily="18" charset="0"/>
                        </a:rPr>
                        <a:t>ng</a:t>
                      </a:r>
                      <a:r>
                        <a:rPr lang="en-US" sz="1000" dirty="0">
                          <a:effectLst/>
                          <a:latin typeface="+mn-lt"/>
                          <a:ea typeface="Calibri" panose="020F0502020204030204" pitchFamily="34" charset="0"/>
                          <a:cs typeface="Times New Roman" panose="02020603050405020304" pitchFamily="18" charset="0"/>
                        </a:rPr>
                        <a:t>s</a:t>
                      </a:r>
                      <a:r>
                        <a:rPr lang="en-US" sz="1000" spc="5" dirty="0">
                          <a:effectLst/>
                          <a:latin typeface="+mn-lt"/>
                          <a:ea typeface="Calibri" panose="020F0502020204030204" pitchFamily="34" charset="0"/>
                          <a:cs typeface="Times New Roman" panose="02020603050405020304" pitchFamily="18" charset="0"/>
                        </a:rPr>
                        <a:t> </a:t>
                      </a:r>
                      <a:r>
                        <a:rPr lang="en-US" sz="1000" spc="-15" dirty="0">
                          <a:effectLst/>
                          <a:latin typeface="+mn-lt"/>
                          <a:ea typeface="Calibri" panose="020F0502020204030204" pitchFamily="34" charset="0"/>
                          <a:cs typeface="Times New Roman" panose="02020603050405020304" pitchFamily="18" charset="0"/>
                        </a:rPr>
                        <a:t>i</a:t>
                      </a:r>
                      <a:r>
                        <a:rPr lang="en-US" sz="1000" dirty="0">
                          <a:effectLst/>
                          <a:latin typeface="+mn-lt"/>
                          <a:ea typeface="Calibri" panose="020F0502020204030204" pitchFamily="34" charset="0"/>
                          <a:cs typeface="Times New Roman" panose="02020603050405020304" pitchFamily="18" charset="0"/>
                        </a:rPr>
                        <a:t>n</a:t>
                      </a:r>
                      <a:r>
                        <a:rPr lang="en-US" sz="1000" spc="-5" dirty="0">
                          <a:effectLst/>
                          <a:latin typeface="+mn-lt"/>
                          <a:ea typeface="Calibri" panose="020F0502020204030204" pitchFamily="34" charset="0"/>
                          <a:cs typeface="Times New Roman" panose="02020603050405020304" pitchFamily="18" charset="0"/>
                        </a:rPr>
                        <a:t> </a:t>
                      </a:r>
                      <a:r>
                        <a:rPr lang="en-US" sz="1000" spc="5" dirty="0">
                          <a:effectLst/>
                          <a:latin typeface="+mn-lt"/>
                          <a:ea typeface="Calibri" panose="020F0502020204030204" pitchFamily="34" charset="0"/>
                          <a:cs typeface="Times New Roman" panose="02020603050405020304" pitchFamily="18" charset="0"/>
                        </a:rPr>
                        <a:t>L</a:t>
                      </a:r>
                      <a:r>
                        <a:rPr lang="en-US" sz="1000" dirty="0">
                          <a:effectLst/>
                          <a:latin typeface="+mn-lt"/>
                          <a:ea typeface="Calibri" panose="020F0502020204030204" pitchFamily="34" charset="0"/>
                          <a:cs typeface="Times New Roman" panose="02020603050405020304" pitchFamily="18" charset="0"/>
                        </a:rPr>
                        <a:t>a</a:t>
                      </a:r>
                      <a:r>
                        <a:rPr lang="en-US" sz="1000" spc="-5" dirty="0">
                          <a:effectLst/>
                          <a:latin typeface="+mn-lt"/>
                          <a:ea typeface="Calibri" panose="020F0502020204030204" pitchFamily="34" charset="0"/>
                          <a:cs typeface="Times New Roman" panose="02020603050405020304" pitchFamily="18" charset="0"/>
                        </a:rPr>
                        <a:t>g</a:t>
                      </a:r>
                      <a:r>
                        <a:rPr lang="en-US" sz="1000" spc="5" dirty="0">
                          <a:effectLst/>
                          <a:latin typeface="+mn-lt"/>
                          <a:ea typeface="Calibri" panose="020F0502020204030204" pitchFamily="34" charset="0"/>
                          <a:cs typeface="Times New Roman" panose="02020603050405020304" pitchFamily="18" charset="0"/>
                        </a:rPr>
                        <a:t>o</a:t>
                      </a:r>
                      <a:r>
                        <a:rPr lang="en-US" sz="1000" dirty="0">
                          <a:effectLst/>
                          <a:latin typeface="+mn-lt"/>
                          <a:ea typeface="Calibri" panose="020F0502020204030204" pitchFamily="34" charset="0"/>
                          <a:cs typeface="Times New Roman" panose="02020603050405020304" pitchFamily="18" charset="0"/>
                        </a:rPr>
                        <a:t>s,</a:t>
                      </a:r>
                      <a:r>
                        <a:rPr lang="en-US" sz="1000" spc="-5" dirty="0">
                          <a:effectLst/>
                          <a:latin typeface="+mn-lt"/>
                          <a:ea typeface="Calibri" panose="020F0502020204030204" pitchFamily="34" charset="0"/>
                          <a:cs typeface="Times New Roman" panose="02020603050405020304" pitchFamily="18" charset="0"/>
                        </a:rPr>
                        <a:t> </a:t>
                      </a:r>
                      <a:r>
                        <a:rPr lang="en-US" sz="1000" dirty="0">
                          <a:effectLst/>
                          <a:latin typeface="+mn-lt"/>
                          <a:ea typeface="Calibri" panose="020F0502020204030204" pitchFamily="34" charset="0"/>
                          <a:cs typeface="Times New Roman" panose="02020603050405020304" pitchFamily="18" charset="0"/>
                        </a:rPr>
                        <a:t>O</a:t>
                      </a:r>
                      <a:r>
                        <a:rPr lang="en-US" sz="1000" spc="-5" dirty="0">
                          <a:effectLst/>
                          <a:latin typeface="+mn-lt"/>
                          <a:ea typeface="Calibri" panose="020F0502020204030204" pitchFamily="34" charset="0"/>
                          <a:cs typeface="Times New Roman" panose="02020603050405020304" pitchFamily="18" charset="0"/>
                        </a:rPr>
                        <a:t>gu</a:t>
                      </a:r>
                      <a:r>
                        <a:rPr lang="en-US" sz="1000" dirty="0">
                          <a:effectLst/>
                          <a:latin typeface="+mn-lt"/>
                          <a:ea typeface="Calibri" panose="020F0502020204030204" pitchFamily="34" charset="0"/>
                          <a:cs typeface="Times New Roman" panose="02020603050405020304" pitchFamily="18" charset="0"/>
                        </a:rPr>
                        <a:t>n</a:t>
                      </a:r>
                      <a:r>
                        <a:rPr lang="en-US" sz="1000" spc="-5" dirty="0">
                          <a:effectLst/>
                          <a:latin typeface="+mn-lt"/>
                          <a:ea typeface="Calibri" panose="020F0502020204030204" pitchFamily="34" charset="0"/>
                          <a:cs typeface="Times New Roman" panose="02020603050405020304" pitchFamily="18" charset="0"/>
                        </a:rPr>
                        <a:t>, Kebbi, Katsina and Kaduna States</a:t>
                      </a:r>
                      <a:endParaRPr lang="en-US" sz="1000" dirty="0">
                        <a:effectLst/>
                        <a:latin typeface="+mn-lt"/>
                        <a:ea typeface="Calibri" panose="020F0502020204030204" pitchFamily="34" charset="0"/>
                        <a:cs typeface="Times New Roman" panose="02020603050405020304" pitchFamily="18" charset="0"/>
                      </a:endParaRPr>
                    </a:p>
                    <a:p>
                      <a:pPr marL="61595" marR="169545">
                        <a:lnSpc>
                          <a:spcPct val="107000"/>
                        </a:lnSpc>
                        <a:spcBef>
                          <a:spcPts val="0"/>
                        </a:spcBef>
                        <a:spcAft>
                          <a:spcPts val="0"/>
                        </a:spcAft>
                      </a:pPr>
                      <a:r>
                        <a:rPr lang="en-US" sz="1000" spc="-5" dirty="0">
                          <a:effectLst/>
                          <a:latin typeface="+mn-lt"/>
                          <a:ea typeface="Calibri" panose="020F0502020204030204" pitchFamily="34" charset="0"/>
                          <a:cs typeface="Times New Roman" panose="02020603050405020304" pitchFamily="18" charset="0"/>
                        </a:rPr>
                        <a:t>3)</a:t>
                      </a:r>
                      <a:r>
                        <a:rPr lang="en-US" sz="1000" dirty="0">
                          <a:effectLst/>
                          <a:latin typeface="+mn-lt"/>
                          <a:ea typeface="Calibri" panose="020F0502020204030204" pitchFamily="34" charset="0"/>
                          <a:cs typeface="Times New Roman" panose="02020603050405020304" pitchFamily="18" charset="0"/>
                        </a:rPr>
                        <a:t> </a:t>
                      </a:r>
                      <a:r>
                        <a:rPr lang="en-US" sz="1000" spc="-5" dirty="0">
                          <a:effectLst/>
                          <a:latin typeface="+mn-lt"/>
                          <a:ea typeface="Calibri" panose="020F0502020204030204" pitchFamily="34" charset="0"/>
                          <a:cs typeface="Times New Roman" panose="02020603050405020304" pitchFamily="18" charset="0"/>
                        </a:rPr>
                        <a:t>Two IPC expert sent to</a:t>
                      </a:r>
                      <a:endParaRPr lang="en-US" sz="1000" dirty="0">
                        <a:effectLst/>
                        <a:latin typeface="+mn-lt"/>
                        <a:ea typeface="Calibri" panose="020F0502020204030204" pitchFamily="34" charset="0"/>
                        <a:cs typeface="Times New Roman" panose="02020603050405020304" pitchFamily="18" charset="0"/>
                      </a:endParaRPr>
                    </a:p>
                    <a:p>
                      <a:pPr marL="61595" marR="169545">
                        <a:lnSpc>
                          <a:spcPct val="107000"/>
                        </a:lnSpc>
                        <a:spcBef>
                          <a:spcPts val="0"/>
                        </a:spcBef>
                        <a:spcAft>
                          <a:spcPts val="0"/>
                        </a:spcAft>
                      </a:pPr>
                      <a:r>
                        <a:rPr lang="en-US" sz="1000" spc="-5" dirty="0">
                          <a:effectLst/>
                          <a:latin typeface="+mn-lt"/>
                          <a:ea typeface="Calibri" panose="020F0502020204030204" pitchFamily="34" charset="0"/>
                          <a:cs typeface="Times New Roman" panose="02020603050405020304" pitchFamily="18" charset="0"/>
                        </a:rPr>
                        <a:t>support NCDC</a:t>
                      </a:r>
                      <a:endParaRPr lang="en-US" sz="1000" dirty="0">
                        <a:effectLst/>
                        <a:latin typeface="+mn-lt"/>
                        <a:ea typeface="Calibri" panose="020F0502020204030204" pitchFamily="34" charset="0"/>
                        <a:cs typeface="Times New Roman" panose="02020603050405020304" pitchFamily="18" charset="0"/>
                      </a:endParaRPr>
                    </a:p>
                    <a:p>
                      <a:pPr marL="61595" marR="0">
                        <a:lnSpc>
                          <a:spcPct val="107000"/>
                        </a:lnSpc>
                        <a:spcBef>
                          <a:spcPts val="0"/>
                        </a:spcBef>
                        <a:spcAft>
                          <a:spcPts val="0"/>
                        </a:spcAft>
                      </a:pPr>
                      <a:r>
                        <a:rPr lang="en-US" sz="1000" spc="5" dirty="0">
                          <a:effectLst/>
                          <a:latin typeface="+mn-lt"/>
                          <a:ea typeface="Calibri" panose="020F0502020204030204" pitchFamily="34" charset="0"/>
                          <a:cs typeface="Times New Roman" panose="02020603050405020304" pitchFamily="18" charset="0"/>
                        </a:rPr>
                        <a:t>4</a:t>
                      </a:r>
                      <a:r>
                        <a:rPr lang="en-US" sz="1000" dirty="0">
                          <a:effectLst/>
                          <a:latin typeface="+mn-lt"/>
                          <a:ea typeface="Calibri" panose="020F0502020204030204" pitchFamily="34" charset="0"/>
                          <a:cs typeface="Times New Roman" panose="02020603050405020304" pitchFamily="18" charset="0"/>
                        </a:rPr>
                        <a:t>)</a:t>
                      </a:r>
                      <a:r>
                        <a:rPr lang="en-US" sz="1000" spc="5" dirty="0">
                          <a:effectLst/>
                          <a:latin typeface="+mn-lt"/>
                          <a:ea typeface="Calibri" panose="020F0502020204030204" pitchFamily="34" charset="0"/>
                          <a:cs typeface="Times New Roman" panose="02020603050405020304" pitchFamily="18" charset="0"/>
                        </a:rPr>
                        <a:t> </a:t>
                      </a:r>
                      <a:r>
                        <a:rPr lang="en-US" sz="1000" dirty="0">
                          <a:effectLst/>
                          <a:latin typeface="+mn-lt"/>
                          <a:ea typeface="Calibri" panose="020F0502020204030204" pitchFamily="34" charset="0"/>
                          <a:cs typeface="Times New Roman" panose="02020603050405020304" pitchFamily="18" charset="0"/>
                        </a:rPr>
                        <a:t>S</a:t>
                      </a:r>
                      <a:r>
                        <a:rPr lang="en-US" sz="1000" spc="-10" dirty="0">
                          <a:effectLst/>
                          <a:latin typeface="+mn-lt"/>
                          <a:ea typeface="Calibri" panose="020F0502020204030204" pitchFamily="34" charset="0"/>
                          <a:cs typeface="Times New Roman" panose="02020603050405020304" pitchFamily="18" charset="0"/>
                        </a:rPr>
                        <a:t>u</a:t>
                      </a:r>
                      <a:r>
                        <a:rPr lang="en-US" sz="1000" spc="-5" dirty="0">
                          <a:effectLst/>
                          <a:latin typeface="+mn-lt"/>
                          <a:ea typeface="Calibri" panose="020F0502020204030204" pitchFamily="34" charset="0"/>
                          <a:cs typeface="Times New Roman" panose="02020603050405020304" pitchFamily="18" charset="0"/>
                        </a:rPr>
                        <a:t>pp</a:t>
                      </a:r>
                      <a:r>
                        <a:rPr lang="en-US" sz="1000" dirty="0">
                          <a:effectLst/>
                          <a:latin typeface="+mn-lt"/>
                          <a:ea typeface="Calibri" panose="020F0502020204030204" pitchFamily="34" charset="0"/>
                          <a:cs typeface="Times New Roman" panose="02020603050405020304" pitchFamily="18" charset="0"/>
                        </a:rPr>
                        <a:t>ly </a:t>
                      </a:r>
                      <a:r>
                        <a:rPr lang="en-US" sz="1000" spc="5" dirty="0">
                          <a:effectLst/>
                          <a:latin typeface="+mn-lt"/>
                          <a:ea typeface="Calibri" panose="020F0502020204030204" pitchFamily="34" charset="0"/>
                          <a:cs typeface="Times New Roman" panose="02020603050405020304" pitchFamily="18" charset="0"/>
                        </a:rPr>
                        <a:t>o</a:t>
                      </a:r>
                      <a:r>
                        <a:rPr lang="en-US" sz="1000" dirty="0">
                          <a:effectLst/>
                          <a:latin typeface="+mn-lt"/>
                          <a:ea typeface="Calibri" panose="020F0502020204030204" pitchFamily="34" charset="0"/>
                          <a:cs typeface="Times New Roman" panose="02020603050405020304" pitchFamily="18" charset="0"/>
                        </a:rPr>
                        <a:t>f</a:t>
                      </a:r>
                      <a:r>
                        <a:rPr lang="en-US" sz="1000" spc="-10" dirty="0">
                          <a:effectLst/>
                          <a:latin typeface="+mn-lt"/>
                          <a:ea typeface="Calibri" panose="020F0502020204030204" pitchFamily="34" charset="0"/>
                          <a:cs typeface="Times New Roman" panose="02020603050405020304" pitchFamily="18" charset="0"/>
                        </a:rPr>
                        <a:t> </a:t>
                      </a:r>
                      <a:r>
                        <a:rPr lang="en-US" sz="1000" spc="5" dirty="0">
                          <a:effectLst/>
                          <a:latin typeface="+mn-lt"/>
                          <a:ea typeface="Calibri" panose="020F0502020204030204" pitchFamily="34" charset="0"/>
                          <a:cs typeface="Times New Roman" panose="02020603050405020304" pitchFamily="18" charset="0"/>
                        </a:rPr>
                        <a:t>P</a:t>
                      </a:r>
                      <a:r>
                        <a:rPr lang="en-US" sz="1000" spc="-5" dirty="0">
                          <a:effectLst/>
                          <a:latin typeface="+mn-lt"/>
                          <a:ea typeface="Calibri" panose="020F0502020204030204" pitchFamily="34" charset="0"/>
                          <a:cs typeface="Times New Roman" panose="02020603050405020304" pitchFamily="18" charset="0"/>
                        </a:rPr>
                        <a:t>P</a:t>
                      </a:r>
                      <a:r>
                        <a:rPr lang="en-US" sz="1000" dirty="0">
                          <a:effectLst/>
                          <a:latin typeface="+mn-lt"/>
                          <a:ea typeface="Calibri" panose="020F0502020204030204" pitchFamily="34" charset="0"/>
                          <a:cs typeface="Times New Roman" panose="02020603050405020304" pitchFamily="18" charset="0"/>
                        </a:rPr>
                        <a:t>Es</a:t>
                      </a:r>
                    </a:p>
                  </a:txBody>
                  <a:tcPr marL="0" marR="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586740">
                <a:tc gridSpan="2">
                  <a:txBody>
                    <a:bodyPr/>
                    <a:lstStyle/>
                    <a:p>
                      <a:pPr marL="342900" marR="0" lvl="0" indent="-342900">
                        <a:lnSpc>
                          <a:spcPts val="1300"/>
                        </a:lnSpc>
                        <a:spcBef>
                          <a:spcPts val="0"/>
                        </a:spcBef>
                        <a:spcAft>
                          <a:spcPts val="0"/>
                        </a:spcAft>
                        <a:buFont typeface="Symbol" panose="05050102010706020507" pitchFamily="18" charset="2"/>
                        <a:buBlip>
                          <a:blip r:embed="rId4"/>
                        </a:buBlip>
                      </a:pPr>
                      <a:r>
                        <a:rPr lang="en-US" sz="1000" dirty="0">
                          <a:effectLst/>
                          <a:latin typeface="+mn-lt"/>
                          <a:ea typeface="Calibri" panose="020F0502020204030204" pitchFamily="34" charset="0"/>
                          <a:cs typeface="Times New Roman" panose="02020603050405020304" pitchFamily="18" charset="0"/>
                        </a:rPr>
                        <a:t>S</a:t>
                      </a:r>
                      <a:r>
                        <a:rPr lang="en-US" sz="1000" spc="-10" dirty="0">
                          <a:effectLst/>
                          <a:latin typeface="+mn-lt"/>
                          <a:ea typeface="Calibri" panose="020F0502020204030204" pitchFamily="34" charset="0"/>
                          <a:cs typeface="Times New Roman" panose="02020603050405020304" pitchFamily="18" charset="0"/>
                        </a:rPr>
                        <a:t>u</a:t>
                      </a:r>
                      <a:r>
                        <a:rPr lang="en-US" sz="1000" dirty="0">
                          <a:effectLst/>
                          <a:latin typeface="+mn-lt"/>
                          <a:ea typeface="Calibri" panose="020F0502020204030204" pitchFamily="34" charset="0"/>
                          <a:cs typeface="Times New Roman" panose="02020603050405020304" pitchFamily="18" charset="0"/>
                        </a:rPr>
                        <a:t>r</a:t>
                      </a:r>
                      <a:r>
                        <a:rPr lang="en-US" sz="1000" spc="5" dirty="0">
                          <a:effectLst/>
                          <a:latin typeface="+mn-lt"/>
                          <a:ea typeface="Calibri" panose="020F0502020204030204" pitchFamily="34" charset="0"/>
                          <a:cs typeface="Times New Roman" panose="02020603050405020304" pitchFamily="18" charset="0"/>
                        </a:rPr>
                        <a:t>v</a:t>
                      </a:r>
                      <a:r>
                        <a:rPr lang="en-US" sz="1000" dirty="0">
                          <a:effectLst/>
                          <a:latin typeface="+mn-lt"/>
                          <a:ea typeface="Calibri" panose="020F0502020204030204" pitchFamily="34" charset="0"/>
                          <a:cs typeface="Times New Roman" panose="02020603050405020304" pitchFamily="18" charset="0"/>
                        </a:rPr>
                        <a:t>eilla</a:t>
                      </a:r>
                      <a:r>
                        <a:rPr lang="en-US" sz="1000" spc="-5" dirty="0">
                          <a:effectLst/>
                          <a:latin typeface="+mn-lt"/>
                          <a:ea typeface="Calibri" panose="020F0502020204030204" pitchFamily="34" charset="0"/>
                          <a:cs typeface="Times New Roman" panose="02020603050405020304" pitchFamily="18" charset="0"/>
                        </a:rPr>
                        <a:t>n</a:t>
                      </a:r>
                      <a:r>
                        <a:rPr lang="en-US" sz="1000" dirty="0">
                          <a:effectLst/>
                          <a:latin typeface="+mn-lt"/>
                          <a:ea typeface="Calibri" panose="020F0502020204030204" pitchFamily="34" charset="0"/>
                          <a:cs typeface="Times New Roman" panose="02020603050405020304" pitchFamily="18" charset="0"/>
                        </a:rPr>
                        <a:t>c</a:t>
                      </a:r>
                      <a:r>
                        <a:rPr lang="en-US" sz="1000" spc="-5" dirty="0">
                          <a:effectLst/>
                          <a:latin typeface="+mn-lt"/>
                          <a:ea typeface="Calibri" panose="020F0502020204030204" pitchFamily="34" charset="0"/>
                          <a:cs typeface="Times New Roman" panose="02020603050405020304" pitchFamily="18" charset="0"/>
                        </a:rPr>
                        <a:t>e</a:t>
                      </a:r>
                      <a:r>
                        <a:rPr lang="en-US" sz="1000" spc="5" dirty="0">
                          <a:effectLst/>
                          <a:latin typeface="+mn-lt"/>
                          <a:ea typeface="Calibri" panose="020F0502020204030204" pitchFamily="34" charset="0"/>
                          <a:cs typeface="Times New Roman" panose="02020603050405020304" pitchFamily="18" charset="0"/>
                        </a:rPr>
                        <a:t>/</a:t>
                      </a:r>
                      <a:r>
                        <a:rPr lang="en-US" sz="1000" spc="-5" dirty="0">
                          <a:effectLst/>
                          <a:latin typeface="+mn-lt"/>
                          <a:ea typeface="Calibri" panose="020F0502020204030204" pitchFamily="34" charset="0"/>
                          <a:cs typeface="Times New Roman" panose="02020603050405020304" pitchFamily="18" charset="0"/>
                        </a:rPr>
                        <a:t>P</a:t>
                      </a:r>
                      <a:r>
                        <a:rPr lang="en-US" sz="1000" spc="5" dirty="0">
                          <a:effectLst/>
                          <a:latin typeface="+mn-lt"/>
                          <a:ea typeface="Calibri" panose="020F0502020204030204" pitchFamily="34" charset="0"/>
                          <a:cs typeface="Times New Roman" panose="02020603050405020304" pitchFamily="18" charset="0"/>
                        </a:rPr>
                        <a:t>o</a:t>
                      </a:r>
                      <a:r>
                        <a:rPr lang="en-US" sz="1000" dirty="0">
                          <a:effectLst/>
                          <a:latin typeface="+mn-lt"/>
                          <a:ea typeface="Calibri" panose="020F0502020204030204" pitchFamily="34" charset="0"/>
                          <a:cs typeface="Times New Roman" panose="02020603050405020304" pitchFamily="18" charset="0"/>
                        </a:rPr>
                        <a:t>i</a:t>
                      </a:r>
                      <a:r>
                        <a:rPr lang="en-US" sz="1000" spc="-5" dirty="0">
                          <a:effectLst/>
                          <a:latin typeface="+mn-lt"/>
                          <a:ea typeface="Calibri" panose="020F0502020204030204" pitchFamily="34" charset="0"/>
                          <a:cs typeface="Times New Roman" panose="02020603050405020304" pitchFamily="18" charset="0"/>
                        </a:rPr>
                        <a:t>n</a:t>
                      </a:r>
                      <a:r>
                        <a:rPr lang="en-US" sz="1000" dirty="0">
                          <a:effectLst/>
                          <a:latin typeface="+mn-lt"/>
                          <a:ea typeface="Calibri" panose="020F0502020204030204" pitchFamily="34" charset="0"/>
                          <a:cs typeface="Times New Roman" panose="02020603050405020304" pitchFamily="18" charset="0"/>
                        </a:rPr>
                        <a:t>t </a:t>
                      </a:r>
                      <a:r>
                        <a:rPr lang="en-US" sz="1000" spc="5" dirty="0">
                          <a:effectLst/>
                          <a:latin typeface="+mn-lt"/>
                          <a:ea typeface="Calibri" panose="020F0502020204030204" pitchFamily="34" charset="0"/>
                          <a:cs typeface="Times New Roman" panose="02020603050405020304" pitchFamily="18" charset="0"/>
                        </a:rPr>
                        <a:t>o</a:t>
                      </a:r>
                      <a:r>
                        <a:rPr lang="en-US" sz="1000" dirty="0">
                          <a:effectLst/>
                          <a:latin typeface="+mn-lt"/>
                          <a:ea typeface="Calibri" panose="020F0502020204030204" pitchFamily="34" charset="0"/>
                          <a:cs typeface="Times New Roman" panose="02020603050405020304" pitchFamily="18" charset="0"/>
                        </a:rPr>
                        <a:t>f E</a:t>
                      </a:r>
                      <a:r>
                        <a:rPr lang="en-US" sz="1000" spc="-5" dirty="0">
                          <a:effectLst/>
                          <a:latin typeface="+mn-lt"/>
                          <a:ea typeface="Calibri" panose="020F0502020204030204" pitchFamily="34" charset="0"/>
                          <a:cs typeface="Times New Roman" panose="02020603050405020304" pitchFamily="18" charset="0"/>
                        </a:rPr>
                        <a:t>n</a:t>
                      </a:r>
                      <a:r>
                        <a:rPr lang="en-US" sz="1000" spc="-10" dirty="0">
                          <a:effectLst/>
                          <a:latin typeface="+mn-lt"/>
                          <a:ea typeface="Calibri" panose="020F0502020204030204" pitchFamily="34" charset="0"/>
                          <a:cs typeface="Times New Roman" panose="02020603050405020304" pitchFamily="18" charset="0"/>
                        </a:rPr>
                        <a:t>t</a:t>
                      </a:r>
                      <a:r>
                        <a:rPr lang="en-US" sz="1000" dirty="0">
                          <a:effectLst/>
                          <a:latin typeface="+mn-lt"/>
                          <a:ea typeface="Calibri" panose="020F0502020204030204" pitchFamily="34" charset="0"/>
                          <a:cs typeface="Times New Roman" panose="02020603050405020304" pitchFamily="18" charset="0"/>
                        </a:rPr>
                        <a:t>ry: </a:t>
                      </a:r>
                      <a:r>
                        <a:rPr lang="en-US" sz="1000" dirty="0">
                          <a:effectLst/>
                          <a:latin typeface="+mn-lt"/>
                          <a:cs typeface="Times New Roman" panose="02020603050405020304" pitchFamily="18" charset="0"/>
                        </a:rPr>
                        <a:t>Trai</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i</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g</a:t>
                      </a:r>
                      <a:r>
                        <a:rPr lang="en-US" sz="1000" spc="-5"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f </a:t>
                      </a:r>
                      <a:r>
                        <a:rPr lang="en-US" sz="1000" spc="-10" dirty="0">
                          <a:effectLst/>
                          <a:latin typeface="+mn-lt"/>
                          <a:cs typeface="Times New Roman" panose="02020603050405020304" pitchFamily="18" charset="0"/>
                        </a:rPr>
                        <a:t>tw</a:t>
                      </a:r>
                      <a:r>
                        <a:rPr lang="en-US" sz="1000" dirty="0">
                          <a:effectLst/>
                          <a:latin typeface="+mn-lt"/>
                          <a:cs typeface="Times New Roman" panose="02020603050405020304" pitchFamily="18" charset="0"/>
                        </a:rPr>
                        <a:t>o</a:t>
                      </a:r>
                      <a:r>
                        <a:rPr lang="en-US" sz="1000" spc="5"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e</a:t>
                      </a:r>
                      <a:r>
                        <a:rPr lang="en-US" sz="1000" dirty="0">
                          <a:effectLst/>
                          <a:latin typeface="+mn-lt"/>
                          <a:cs typeface="Times New Roman" panose="02020603050405020304" pitchFamily="18" charset="0"/>
                        </a:rPr>
                        <a:t>xperts</a:t>
                      </a:r>
                      <a:r>
                        <a:rPr lang="en-US" sz="1000" spc="5" dirty="0">
                          <a:effectLst/>
                          <a:latin typeface="+mn-lt"/>
                          <a:cs typeface="Times New Roman" panose="02020603050405020304" pitchFamily="18" charset="0"/>
                        </a:rPr>
                        <a:t> </a:t>
                      </a:r>
                      <a:r>
                        <a:rPr lang="en-US" sz="1000" spc="-15" dirty="0">
                          <a:effectLst/>
                          <a:latin typeface="+mn-lt"/>
                          <a:cs typeface="Times New Roman" panose="02020603050405020304" pitchFamily="18" charset="0"/>
                        </a:rPr>
                        <a:t>f</a:t>
                      </a:r>
                      <a:r>
                        <a:rPr lang="en-US" sz="1000" dirty="0">
                          <a:effectLst/>
                          <a:latin typeface="+mn-lt"/>
                          <a:cs typeface="Times New Roman" panose="02020603050405020304" pitchFamily="18" charset="0"/>
                        </a:rPr>
                        <a:t>r</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m</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N</a:t>
                      </a:r>
                      <a:r>
                        <a:rPr lang="en-US" sz="1000" spc="-5" dirty="0">
                          <a:effectLst/>
                          <a:latin typeface="+mn-lt"/>
                          <a:cs typeface="Times New Roman" panose="02020603050405020304" pitchFamily="18" charset="0"/>
                        </a:rPr>
                        <a:t>ig</a:t>
                      </a:r>
                      <a:r>
                        <a:rPr lang="en-US" sz="1000" dirty="0">
                          <a:effectLst/>
                          <a:latin typeface="+mn-lt"/>
                          <a:cs typeface="Times New Roman" panose="02020603050405020304" pitchFamily="18" charset="0"/>
                        </a:rPr>
                        <a:t>eria in </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ai</a:t>
                      </a:r>
                      <a:r>
                        <a:rPr lang="en-US" sz="1000" spc="-5" dirty="0">
                          <a:effectLst/>
                          <a:latin typeface="+mn-lt"/>
                          <a:cs typeface="Times New Roman" panose="02020603050405020304" pitchFamily="18" charset="0"/>
                        </a:rPr>
                        <a:t>r</a:t>
                      </a:r>
                      <a:r>
                        <a:rPr lang="en-US" sz="1000" spc="5" dirty="0">
                          <a:effectLst/>
                          <a:latin typeface="+mn-lt"/>
                          <a:cs typeface="Times New Roman" panose="02020603050405020304" pitchFamily="18" charset="0"/>
                        </a:rPr>
                        <a:t>o</a:t>
                      </a:r>
                      <a:r>
                        <a:rPr lang="en-US" sz="1000" spc="-5" dirty="0">
                          <a:effectLst/>
                          <a:latin typeface="+mn-lt"/>
                          <a:cs typeface="Times New Roman" panose="02020603050405020304" pitchFamily="18" charset="0"/>
                        </a:rPr>
                        <a:t>b</a:t>
                      </a:r>
                      <a:r>
                        <a:rPr lang="en-US" sz="1000" dirty="0">
                          <a:effectLst/>
                          <a:latin typeface="+mn-lt"/>
                          <a:cs typeface="Times New Roman" panose="02020603050405020304" pitchFamily="18" charset="0"/>
                        </a:rPr>
                        <a:t>i, </a:t>
                      </a:r>
                      <a:r>
                        <a:rPr lang="en-US" sz="1000" spc="-10" dirty="0">
                          <a:effectLst/>
                          <a:latin typeface="+mn-lt"/>
                          <a:cs typeface="Times New Roman" panose="02020603050405020304" pitchFamily="18" charset="0"/>
                        </a:rPr>
                        <a:t>K</a:t>
                      </a:r>
                      <a:r>
                        <a:rPr lang="en-US" sz="1000" dirty="0">
                          <a:effectLst/>
                          <a:latin typeface="+mn-lt"/>
                          <a:cs typeface="Times New Roman" panose="02020603050405020304" pitchFamily="18" charset="0"/>
                        </a:rPr>
                        <a:t>enya</a:t>
                      </a:r>
                    </a:p>
                    <a:p>
                      <a:pPr marL="342900" marR="0" lvl="0" indent="-342900">
                        <a:lnSpc>
                          <a:spcPts val="1300"/>
                        </a:lnSpc>
                        <a:spcBef>
                          <a:spcPts val="0"/>
                        </a:spcBef>
                        <a:spcAft>
                          <a:spcPts val="0"/>
                        </a:spcAft>
                        <a:buFont typeface="Symbol" panose="05050102010706020507" pitchFamily="18" charset="2"/>
                        <a:buBlip>
                          <a:blip r:embed="rId4"/>
                        </a:buBlip>
                      </a:pPr>
                      <a:r>
                        <a:rPr lang="en-US" sz="1000" dirty="0">
                          <a:effectLst/>
                          <a:latin typeface="+mn-lt"/>
                          <a:cs typeface="Times New Roman" panose="02020603050405020304" pitchFamily="18" charset="0"/>
                        </a:rPr>
                        <a:t>Risk C</a:t>
                      </a:r>
                      <a:r>
                        <a:rPr lang="en-US" sz="1000" spc="-5" dirty="0">
                          <a:effectLst/>
                          <a:latin typeface="+mn-lt"/>
                          <a:cs typeface="Times New Roman" panose="02020603050405020304" pitchFamily="18" charset="0"/>
                        </a:rPr>
                        <a:t>o</a:t>
                      </a:r>
                      <a:r>
                        <a:rPr lang="en-US" sz="1000" spc="5" dirty="0">
                          <a:effectLst/>
                          <a:latin typeface="+mn-lt"/>
                          <a:cs typeface="Times New Roman" panose="02020603050405020304" pitchFamily="18" charset="0"/>
                        </a:rPr>
                        <a:t>mm</a:t>
                      </a:r>
                      <a:r>
                        <a:rPr lang="en-US" sz="1000" spc="-5" dirty="0">
                          <a:effectLst/>
                          <a:latin typeface="+mn-lt"/>
                          <a:cs typeface="Times New Roman" panose="02020603050405020304" pitchFamily="18" charset="0"/>
                        </a:rPr>
                        <a:t>un</a:t>
                      </a:r>
                      <a:r>
                        <a:rPr lang="en-US" sz="1000" dirty="0">
                          <a:effectLst/>
                          <a:latin typeface="+mn-lt"/>
                          <a:cs typeface="Times New Roman" panose="02020603050405020304" pitchFamily="18" charset="0"/>
                        </a:rPr>
                        <a:t>ic</a:t>
                      </a:r>
                      <a:r>
                        <a:rPr lang="en-US" sz="1000" spc="-15" dirty="0">
                          <a:effectLst/>
                          <a:latin typeface="+mn-lt"/>
                          <a:cs typeface="Times New Roman" panose="02020603050405020304" pitchFamily="18" charset="0"/>
                        </a:rPr>
                        <a:t>a</a:t>
                      </a:r>
                      <a:r>
                        <a:rPr lang="en-US" sz="1000" dirty="0">
                          <a:effectLst/>
                          <a:latin typeface="+mn-lt"/>
                          <a:cs typeface="Times New Roman" panose="02020603050405020304" pitchFamily="18" charset="0"/>
                        </a:rPr>
                        <a:t>ti</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n: Trai</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i</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g</a:t>
                      </a:r>
                      <a:r>
                        <a:rPr lang="en-US" sz="1000" spc="-5"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f</a:t>
                      </a:r>
                      <a:r>
                        <a:rPr lang="en-US" sz="1000" spc="-10"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two </a:t>
                      </a:r>
                      <a:r>
                        <a:rPr lang="en-US" sz="1000" dirty="0">
                          <a:effectLst/>
                          <a:latin typeface="+mn-lt"/>
                          <a:cs typeface="Times New Roman" panose="02020603050405020304" pitchFamily="18" charset="0"/>
                        </a:rPr>
                        <a:t>c</a:t>
                      </a:r>
                      <a:r>
                        <a:rPr lang="en-US" sz="1000" spc="-5" dirty="0">
                          <a:effectLst/>
                          <a:latin typeface="+mn-lt"/>
                          <a:cs typeface="Times New Roman" panose="02020603050405020304" pitchFamily="18" charset="0"/>
                        </a:rPr>
                        <a:t>o</a:t>
                      </a:r>
                      <a:r>
                        <a:rPr lang="en-US" sz="1000" spc="5" dirty="0">
                          <a:effectLst/>
                          <a:latin typeface="+mn-lt"/>
                          <a:cs typeface="Times New Roman" panose="02020603050405020304" pitchFamily="18" charset="0"/>
                        </a:rPr>
                        <a:t>mm</a:t>
                      </a:r>
                      <a:r>
                        <a:rPr lang="en-US" sz="1000" spc="-5" dirty="0">
                          <a:effectLst/>
                          <a:latin typeface="+mn-lt"/>
                          <a:cs typeface="Times New Roman" panose="02020603050405020304" pitchFamily="18" charset="0"/>
                        </a:rPr>
                        <a:t>un</a:t>
                      </a:r>
                      <a:r>
                        <a:rPr lang="en-US" sz="1000" dirty="0">
                          <a:effectLst/>
                          <a:latin typeface="+mn-lt"/>
                          <a:cs typeface="Times New Roman" panose="02020603050405020304" pitchFamily="18" charset="0"/>
                        </a:rPr>
                        <a:t>ic</a:t>
                      </a:r>
                      <a:r>
                        <a:rPr lang="en-US" sz="1000" spc="-15" dirty="0">
                          <a:effectLst/>
                          <a:latin typeface="+mn-lt"/>
                          <a:cs typeface="Times New Roman" panose="02020603050405020304" pitchFamily="18" charset="0"/>
                        </a:rPr>
                        <a:t>a</a:t>
                      </a:r>
                      <a:r>
                        <a:rPr lang="en-US" sz="1000" dirty="0">
                          <a:effectLst/>
                          <a:latin typeface="+mn-lt"/>
                          <a:cs typeface="Times New Roman" panose="02020603050405020304" pitchFamily="18" charset="0"/>
                        </a:rPr>
                        <a:t>ti</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n</a:t>
                      </a:r>
                      <a:r>
                        <a:rPr lang="en-US" sz="1000" spc="-15"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ff</a:t>
                      </a:r>
                      <a:r>
                        <a:rPr lang="en-US" sz="1000" spc="-5" dirty="0">
                          <a:effectLst/>
                          <a:latin typeface="+mn-lt"/>
                          <a:cs typeface="Times New Roman" panose="02020603050405020304" pitchFamily="18" charset="0"/>
                        </a:rPr>
                        <a:t>i</a:t>
                      </a:r>
                      <a:r>
                        <a:rPr lang="en-US" sz="1000" spc="-10" dirty="0">
                          <a:effectLst/>
                          <a:latin typeface="+mn-lt"/>
                          <a:cs typeface="Times New Roman" panose="02020603050405020304" pitchFamily="18" charset="0"/>
                        </a:rPr>
                        <a:t>c</a:t>
                      </a:r>
                      <a:r>
                        <a:rPr lang="en-US" sz="1000" dirty="0">
                          <a:effectLst/>
                          <a:latin typeface="+mn-lt"/>
                          <a:cs typeface="Times New Roman" panose="02020603050405020304" pitchFamily="18" charset="0"/>
                        </a:rPr>
                        <a:t>ers</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in</a:t>
                      </a:r>
                      <a:r>
                        <a:rPr lang="en-US" sz="1000" spc="-15"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pub</a:t>
                      </a:r>
                      <a:r>
                        <a:rPr lang="en-US" sz="1000" dirty="0">
                          <a:effectLst/>
                          <a:latin typeface="+mn-lt"/>
                          <a:cs typeface="Times New Roman" panose="02020603050405020304" pitchFamily="18" charset="0"/>
                        </a:rPr>
                        <a:t>lic </a:t>
                      </a:r>
                      <a:r>
                        <a:rPr lang="en-US" sz="1000" spc="-5" dirty="0">
                          <a:effectLst/>
                          <a:latin typeface="+mn-lt"/>
                          <a:cs typeface="Times New Roman" panose="02020603050405020304" pitchFamily="18" charset="0"/>
                        </a:rPr>
                        <a:t>h</a:t>
                      </a:r>
                      <a:r>
                        <a:rPr lang="en-US" sz="1000" dirty="0">
                          <a:effectLst/>
                          <a:latin typeface="+mn-lt"/>
                          <a:cs typeface="Times New Roman" panose="02020603050405020304" pitchFamily="18" charset="0"/>
                        </a:rPr>
                        <a:t>ealth risk</a:t>
                      </a:r>
                      <a:r>
                        <a:rPr lang="en-US" sz="1000" spc="-10" dirty="0">
                          <a:effectLst/>
                          <a:latin typeface="+mn-lt"/>
                          <a:cs typeface="Times New Roman" panose="02020603050405020304" pitchFamily="18" charset="0"/>
                        </a:rPr>
                        <a:t> </a:t>
                      </a:r>
                      <a:r>
                        <a:rPr lang="en-US" sz="1000" dirty="0">
                          <a:effectLst/>
                          <a:latin typeface="+mn-lt"/>
                          <a:cs typeface="Times New Roman" panose="02020603050405020304" pitchFamily="18" charset="0"/>
                        </a:rPr>
                        <a:t>c</a:t>
                      </a:r>
                      <a:r>
                        <a:rPr lang="en-US" sz="1000" spc="-5" dirty="0">
                          <a:effectLst/>
                          <a:latin typeface="+mn-lt"/>
                          <a:cs typeface="Times New Roman" panose="02020603050405020304" pitchFamily="18" charset="0"/>
                        </a:rPr>
                        <a:t>om</a:t>
                      </a:r>
                      <a:r>
                        <a:rPr lang="en-US" sz="1000" spc="5" dirty="0">
                          <a:effectLst/>
                          <a:latin typeface="+mn-lt"/>
                          <a:cs typeface="Times New Roman" panose="02020603050405020304" pitchFamily="18" charset="0"/>
                        </a:rPr>
                        <a:t>m</a:t>
                      </a:r>
                      <a:r>
                        <a:rPr lang="en-US" sz="1000" spc="-5" dirty="0">
                          <a:effectLst/>
                          <a:latin typeface="+mn-lt"/>
                          <a:cs typeface="Times New Roman" panose="02020603050405020304" pitchFamily="18" charset="0"/>
                        </a:rPr>
                        <a:t>un</a:t>
                      </a:r>
                      <a:r>
                        <a:rPr lang="en-US" sz="1000" dirty="0">
                          <a:effectLst/>
                          <a:latin typeface="+mn-lt"/>
                          <a:cs typeface="Times New Roman" panose="02020603050405020304" pitchFamily="18" charset="0"/>
                        </a:rPr>
                        <a:t>icat</a:t>
                      </a:r>
                      <a:r>
                        <a:rPr lang="en-US" sz="1000" spc="-10" dirty="0">
                          <a:effectLst/>
                          <a:latin typeface="+mn-lt"/>
                          <a:cs typeface="Times New Roman" panose="02020603050405020304" pitchFamily="18" charset="0"/>
                        </a:rPr>
                        <a:t>i</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n</a:t>
                      </a:r>
                      <a:r>
                        <a:rPr lang="en-US" sz="1000" spc="-15" dirty="0">
                          <a:effectLst/>
                          <a:latin typeface="+mn-lt"/>
                          <a:cs typeface="Times New Roman" panose="02020603050405020304" pitchFamily="18" charset="0"/>
                        </a:rPr>
                        <a:t> </a:t>
                      </a:r>
                      <a:r>
                        <a:rPr lang="en-US" sz="1000" dirty="0">
                          <a:effectLst/>
                          <a:latin typeface="+mn-lt"/>
                          <a:cs typeface="Times New Roman" panose="02020603050405020304" pitchFamily="18" charset="0"/>
                        </a:rPr>
                        <a:t>in</a:t>
                      </a:r>
                      <a:r>
                        <a:rPr lang="en-US" sz="1000" spc="-5" dirty="0">
                          <a:effectLst/>
                          <a:latin typeface="+mn-lt"/>
                          <a:cs typeface="Times New Roman" panose="02020603050405020304" pitchFamily="18" charset="0"/>
                        </a:rPr>
                        <a:t> </a:t>
                      </a:r>
                      <a:r>
                        <a:rPr lang="en-US" sz="1000" spc="5" dirty="0">
                          <a:effectLst/>
                          <a:latin typeface="+mn-lt"/>
                          <a:cs typeface="Times New Roman" panose="02020603050405020304" pitchFamily="18" charset="0"/>
                        </a:rPr>
                        <a:t>T</a:t>
                      </a:r>
                      <a:r>
                        <a:rPr lang="en-US" sz="1000" spc="-5" dirty="0">
                          <a:effectLst/>
                          <a:latin typeface="+mn-lt"/>
                          <a:cs typeface="Times New Roman" panose="02020603050405020304" pitchFamily="18" charset="0"/>
                        </a:rPr>
                        <a:t>un</a:t>
                      </a:r>
                      <a:r>
                        <a:rPr lang="en-US" sz="1000" dirty="0">
                          <a:effectLst/>
                          <a:latin typeface="+mn-lt"/>
                          <a:cs typeface="Times New Roman" panose="02020603050405020304" pitchFamily="18" charset="0"/>
                        </a:rPr>
                        <a:t>is, Tu</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isia</a:t>
                      </a:r>
                    </a:p>
                    <a:p>
                      <a:pPr marL="342900" marR="0" lvl="0" indent="-342900">
                        <a:lnSpc>
                          <a:spcPts val="1300"/>
                        </a:lnSpc>
                        <a:spcBef>
                          <a:spcPts val="0"/>
                        </a:spcBef>
                        <a:spcAft>
                          <a:spcPts val="0"/>
                        </a:spcAft>
                        <a:buFont typeface="Symbol" panose="05050102010706020507" pitchFamily="18" charset="2"/>
                        <a:buBlip>
                          <a:blip r:embed="rId4"/>
                        </a:buBlip>
                      </a:pPr>
                      <a:r>
                        <a:rPr lang="en-US" sz="1000" dirty="0">
                          <a:effectLst/>
                          <a:latin typeface="+mn-lt"/>
                          <a:cs typeface="Times New Roman" panose="02020603050405020304" pitchFamily="18" charset="0"/>
                        </a:rPr>
                        <a:t>C</a:t>
                      </a:r>
                      <a:r>
                        <a:rPr lang="en-US" sz="1000" spc="-5" dirty="0">
                          <a:effectLst/>
                          <a:latin typeface="+mn-lt"/>
                          <a:cs typeface="Times New Roman" panose="02020603050405020304" pitchFamily="18" charset="0"/>
                        </a:rPr>
                        <a:t>o</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r</a:t>
                      </a:r>
                      <a:r>
                        <a:rPr lang="en-US" sz="1000" spc="-5" dirty="0">
                          <a:effectLst/>
                          <a:latin typeface="+mn-lt"/>
                          <a:cs typeface="Times New Roman" panose="02020603050405020304" pitchFamily="18" charset="0"/>
                        </a:rPr>
                        <a:t>d</a:t>
                      </a:r>
                      <a:r>
                        <a:rPr lang="en-US" sz="1000" dirty="0">
                          <a:effectLst/>
                          <a:latin typeface="+mn-lt"/>
                          <a:cs typeface="Times New Roman" panose="02020603050405020304" pitchFamily="18" charset="0"/>
                        </a:rPr>
                        <a:t>i</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ati</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n: S</a:t>
                      </a:r>
                      <a:r>
                        <a:rPr lang="en-US" sz="1000" spc="-10" dirty="0">
                          <a:effectLst/>
                          <a:latin typeface="+mn-lt"/>
                          <a:cs typeface="Times New Roman" panose="02020603050405020304" pitchFamily="18" charset="0"/>
                        </a:rPr>
                        <a:t>u</a:t>
                      </a:r>
                      <a:r>
                        <a:rPr lang="en-US" sz="1000" spc="-5" dirty="0">
                          <a:effectLst/>
                          <a:latin typeface="+mn-lt"/>
                          <a:cs typeface="Times New Roman" panose="02020603050405020304" pitchFamily="18" charset="0"/>
                        </a:rPr>
                        <a:t>pp</a:t>
                      </a:r>
                      <a:r>
                        <a:rPr lang="en-US" sz="1000" spc="5" dirty="0">
                          <a:effectLst/>
                          <a:latin typeface="+mn-lt"/>
                          <a:cs typeface="Times New Roman" panose="02020603050405020304" pitchFamily="18" charset="0"/>
                        </a:rPr>
                        <a:t>o</a:t>
                      </a:r>
                      <a:r>
                        <a:rPr lang="en-US" sz="1000" dirty="0">
                          <a:effectLst/>
                          <a:latin typeface="+mn-lt"/>
                          <a:cs typeface="Times New Roman" panose="02020603050405020304" pitchFamily="18" charset="0"/>
                        </a:rPr>
                        <a:t>rti</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g</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N</a:t>
                      </a:r>
                      <a:r>
                        <a:rPr lang="en-US" sz="1000" spc="-5" dirty="0">
                          <a:effectLst/>
                          <a:latin typeface="+mn-lt"/>
                          <a:cs typeface="Times New Roman" panose="02020603050405020304" pitchFamily="18" charset="0"/>
                        </a:rPr>
                        <a:t>a</a:t>
                      </a:r>
                      <a:r>
                        <a:rPr lang="en-US" sz="1000" dirty="0">
                          <a:effectLst/>
                          <a:latin typeface="+mn-lt"/>
                          <a:cs typeface="Times New Roman" panose="02020603050405020304" pitchFamily="18" charset="0"/>
                        </a:rPr>
                        <a:t>ti</a:t>
                      </a:r>
                      <a:r>
                        <a:rPr lang="en-US" sz="1000" spc="5" dirty="0">
                          <a:effectLst/>
                          <a:latin typeface="+mn-lt"/>
                          <a:cs typeface="Times New Roman" panose="02020603050405020304" pitchFamily="18" charset="0"/>
                        </a:rPr>
                        <a:t>o</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al</a:t>
                      </a:r>
                      <a:r>
                        <a:rPr lang="en-US" sz="1000" spc="-15" dirty="0">
                          <a:effectLst/>
                          <a:latin typeface="+mn-lt"/>
                          <a:cs typeface="Times New Roman" panose="02020603050405020304" pitchFamily="18" charset="0"/>
                        </a:rPr>
                        <a:t> </a:t>
                      </a:r>
                      <a:r>
                        <a:rPr lang="en-US" sz="1000" dirty="0">
                          <a:effectLst/>
                          <a:latin typeface="+mn-lt"/>
                          <a:cs typeface="Times New Roman" panose="02020603050405020304" pitchFamily="18" charset="0"/>
                        </a:rPr>
                        <a:t>and</a:t>
                      </a:r>
                      <a:r>
                        <a:rPr lang="en-US" sz="1000" spc="-5" dirty="0">
                          <a:effectLst/>
                          <a:latin typeface="+mn-lt"/>
                          <a:cs typeface="Times New Roman" panose="02020603050405020304" pitchFamily="18" charset="0"/>
                        </a:rPr>
                        <a:t> </a:t>
                      </a:r>
                      <a:r>
                        <a:rPr lang="en-US" sz="1000" dirty="0">
                          <a:effectLst/>
                          <a:latin typeface="+mn-lt"/>
                          <a:cs typeface="Times New Roman" panose="02020603050405020304" pitchFamily="18" charset="0"/>
                        </a:rPr>
                        <a:t>S</a:t>
                      </a:r>
                      <a:r>
                        <a:rPr lang="en-US" sz="1000" spc="-5" dirty="0">
                          <a:effectLst/>
                          <a:latin typeface="+mn-lt"/>
                          <a:cs typeface="Times New Roman" panose="02020603050405020304" pitchFamily="18" charset="0"/>
                        </a:rPr>
                        <a:t>u</a:t>
                      </a:r>
                      <a:r>
                        <a:rPr lang="en-US" sz="1000" dirty="0">
                          <a:effectLst/>
                          <a:latin typeface="+mn-lt"/>
                          <a:cs typeface="Times New Roman" panose="02020603050405020304" pitchFamily="18" charset="0"/>
                        </a:rPr>
                        <a:t>b </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ati</a:t>
                      </a:r>
                      <a:r>
                        <a:rPr lang="en-US" sz="1000" spc="5" dirty="0">
                          <a:effectLst/>
                          <a:latin typeface="+mn-lt"/>
                          <a:cs typeface="Times New Roman" panose="02020603050405020304" pitchFamily="18" charset="0"/>
                        </a:rPr>
                        <a:t>o</a:t>
                      </a:r>
                      <a:r>
                        <a:rPr lang="en-US" sz="1000" spc="-5" dirty="0">
                          <a:effectLst/>
                          <a:latin typeface="+mn-lt"/>
                          <a:cs typeface="Times New Roman" panose="02020603050405020304" pitchFamily="18" charset="0"/>
                        </a:rPr>
                        <a:t>n</a:t>
                      </a:r>
                      <a:r>
                        <a:rPr lang="en-US" sz="1000" dirty="0">
                          <a:effectLst/>
                          <a:latin typeface="+mn-lt"/>
                          <a:cs typeface="Times New Roman" panose="02020603050405020304" pitchFamily="18" charset="0"/>
                        </a:rPr>
                        <a:t>al </a:t>
                      </a:r>
                      <a:r>
                        <a:rPr lang="en-US" sz="1000" spc="-10" dirty="0">
                          <a:effectLst/>
                          <a:latin typeface="+mn-lt"/>
                          <a:cs typeface="Times New Roman" panose="02020603050405020304" pitchFamily="18" charset="0"/>
                        </a:rPr>
                        <a:t>E</a:t>
                      </a:r>
                      <a:r>
                        <a:rPr lang="en-US" sz="1000" dirty="0">
                          <a:effectLst/>
                          <a:latin typeface="+mn-lt"/>
                          <a:cs typeface="Times New Roman" panose="02020603050405020304" pitchFamily="18" charset="0"/>
                        </a:rPr>
                        <a:t>OCs</a:t>
                      </a:r>
                    </a:p>
                  </a:txBody>
                  <a:tcPr marL="0" marR="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pPr marL="61595" marR="0">
                        <a:lnSpc>
                          <a:spcPts val="1300"/>
                        </a:lnSpc>
                        <a:spcBef>
                          <a:spcPts val="0"/>
                        </a:spcBef>
                        <a:spcAft>
                          <a:spcPts val="0"/>
                        </a:spcAft>
                      </a:pPr>
                      <a:r>
                        <a:rPr lang="en-US" sz="1200" dirty="0">
                          <a:effectLst/>
                          <a:latin typeface="+mn-lt"/>
                          <a:ea typeface="Calibri" panose="020F0502020204030204" pitchFamily="34" charset="0"/>
                          <a:cs typeface="Times New Roman" panose="02020603050405020304" pitchFamily="18" charset="0"/>
                        </a:rPr>
                        <a:t>Trai</a:t>
                      </a:r>
                      <a:r>
                        <a:rPr lang="en-US" sz="1200" spc="-5" dirty="0">
                          <a:effectLst/>
                          <a:latin typeface="+mn-lt"/>
                          <a:ea typeface="Calibri" panose="020F0502020204030204" pitchFamily="34" charset="0"/>
                          <a:cs typeface="Times New Roman" panose="02020603050405020304" pitchFamily="18" charset="0"/>
                        </a:rPr>
                        <a:t>n</a:t>
                      </a:r>
                      <a:r>
                        <a:rPr lang="en-US" sz="1200" dirty="0">
                          <a:effectLst/>
                          <a:latin typeface="+mn-lt"/>
                          <a:ea typeface="Calibri" panose="020F0502020204030204" pitchFamily="34" charset="0"/>
                          <a:cs typeface="Times New Roman" panose="02020603050405020304" pitchFamily="18" charset="0"/>
                        </a:rPr>
                        <a:t>i</a:t>
                      </a:r>
                      <a:r>
                        <a:rPr lang="en-US" sz="1200" spc="-5" dirty="0">
                          <a:effectLst/>
                          <a:latin typeface="+mn-lt"/>
                          <a:ea typeface="Calibri" panose="020F0502020204030204" pitchFamily="34" charset="0"/>
                          <a:cs typeface="Times New Roman" panose="02020603050405020304" pitchFamily="18" charset="0"/>
                        </a:rPr>
                        <a:t>n</a:t>
                      </a:r>
                      <a:r>
                        <a:rPr lang="en-US" sz="1200" dirty="0">
                          <a:effectLst/>
                          <a:latin typeface="+mn-lt"/>
                          <a:ea typeface="Calibri" panose="020F0502020204030204" pitchFamily="34" charset="0"/>
                          <a:cs typeface="Times New Roman" panose="02020603050405020304" pitchFamily="18" charset="0"/>
                        </a:rPr>
                        <a:t>g</a:t>
                      </a:r>
                      <a:r>
                        <a:rPr lang="en-US" sz="1200" spc="-5" dirty="0">
                          <a:effectLst/>
                          <a:latin typeface="+mn-lt"/>
                          <a:ea typeface="Calibri" panose="020F0502020204030204" pitchFamily="34" charset="0"/>
                          <a:cs typeface="Times New Roman" panose="02020603050405020304" pitchFamily="18" charset="0"/>
                        </a:rPr>
                        <a:t> </a:t>
                      </a:r>
                      <a:r>
                        <a:rPr lang="en-US" sz="1200" spc="5" dirty="0">
                          <a:effectLst/>
                          <a:latin typeface="+mn-lt"/>
                          <a:ea typeface="Calibri" panose="020F0502020204030204" pitchFamily="34" charset="0"/>
                          <a:cs typeface="Times New Roman" panose="02020603050405020304" pitchFamily="18" charset="0"/>
                        </a:rPr>
                        <a:t>o</a:t>
                      </a:r>
                      <a:r>
                        <a:rPr lang="en-US" sz="1200" dirty="0">
                          <a:effectLst/>
                          <a:latin typeface="+mn-lt"/>
                          <a:ea typeface="Calibri" panose="020F0502020204030204" pitchFamily="34" charset="0"/>
                          <a:cs typeface="Times New Roman" panose="02020603050405020304" pitchFamily="18" charset="0"/>
                        </a:rPr>
                        <a:t>f </a:t>
                      </a:r>
                      <a:r>
                        <a:rPr lang="en-US" sz="1200" spc="-10" dirty="0">
                          <a:effectLst/>
                          <a:latin typeface="+mn-lt"/>
                          <a:ea typeface="Calibri" panose="020F0502020204030204" pitchFamily="34" charset="0"/>
                          <a:cs typeface="Times New Roman" panose="02020603050405020304" pitchFamily="18" charset="0"/>
                        </a:rPr>
                        <a:t>tw</a:t>
                      </a:r>
                      <a:r>
                        <a:rPr lang="en-US" sz="1200" dirty="0">
                          <a:effectLst/>
                          <a:latin typeface="+mn-lt"/>
                          <a:ea typeface="Calibri" panose="020F0502020204030204" pitchFamily="34" charset="0"/>
                          <a:cs typeface="Times New Roman" panose="02020603050405020304" pitchFamily="18" charset="0"/>
                        </a:rPr>
                        <a:t>o</a:t>
                      </a:r>
                      <a:r>
                        <a:rPr lang="en-US" sz="1200" spc="5" dirty="0">
                          <a:effectLst/>
                          <a:latin typeface="+mn-lt"/>
                          <a:ea typeface="Calibri" panose="020F0502020204030204" pitchFamily="34" charset="0"/>
                          <a:cs typeface="Times New Roman" panose="02020603050405020304" pitchFamily="18" charset="0"/>
                        </a:rPr>
                        <a:t> </a:t>
                      </a:r>
                      <a:r>
                        <a:rPr lang="en-US" sz="1200" spc="-5" dirty="0">
                          <a:effectLst/>
                          <a:latin typeface="+mn-lt"/>
                          <a:ea typeface="Calibri" panose="020F0502020204030204" pitchFamily="34" charset="0"/>
                          <a:cs typeface="Times New Roman" panose="02020603050405020304" pitchFamily="18" charset="0"/>
                        </a:rPr>
                        <a:t>e</a:t>
                      </a:r>
                      <a:r>
                        <a:rPr lang="en-US" sz="1200" dirty="0">
                          <a:effectLst/>
                          <a:latin typeface="+mn-lt"/>
                          <a:ea typeface="Calibri" panose="020F0502020204030204" pitchFamily="34" charset="0"/>
                          <a:cs typeface="Times New Roman" panose="02020603050405020304" pitchFamily="18" charset="0"/>
                        </a:rPr>
                        <a:t>xperts</a:t>
                      </a:r>
                      <a:r>
                        <a:rPr lang="en-US" sz="1200" spc="5" dirty="0">
                          <a:effectLst/>
                          <a:latin typeface="+mn-lt"/>
                          <a:ea typeface="Calibri" panose="020F0502020204030204" pitchFamily="34" charset="0"/>
                          <a:cs typeface="Times New Roman" panose="02020603050405020304" pitchFamily="18" charset="0"/>
                        </a:rPr>
                        <a:t> </a:t>
                      </a:r>
                      <a:r>
                        <a:rPr lang="en-US" sz="1200" spc="-15" dirty="0">
                          <a:effectLst/>
                          <a:latin typeface="+mn-lt"/>
                          <a:ea typeface="Calibri" panose="020F0502020204030204" pitchFamily="34" charset="0"/>
                          <a:cs typeface="Times New Roman" panose="02020603050405020304" pitchFamily="18" charset="0"/>
                        </a:rPr>
                        <a:t>f</a:t>
                      </a:r>
                      <a:r>
                        <a:rPr lang="en-US" sz="1200" dirty="0">
                          <a:effectLst/>
                          <a:latin typeface="+mn-lt"/>
                          <a:ea typeface="Calibri" panose="020F0502020204030204" pitchFamily="34" charset="0"/>
                          <a:cs typeface="Times New Roman" panose="02020603050405020304" pitchFamily="18" charset="0"/>
                        </a:rPr>
                        <a:t>r</a:t>
                      </a:r>
                      <a:r>
                        <a:rPr lang="en-US" sz="1200" spc="-5" dirty="0">
                          <a:effectLst/>
                          <a:latin typeface="+mn-lt"/>
                          <a:ea typeface="Calibri" panose="020F0502020204030204" pitchFamily="34" charset="0"/>
                          <a:cs typeface="Times New Roman" panose="02020603050405020304" pitchFamily="18" charset="0"/>
                        </a:rPr>
                        <a:t>o</a:t>
                      </a:r>
                      <a:r>
                        <a:rPr lang="en-US" sz="1200" dirty="0">
                          <a:effectLst/>
                          <a:latin typeface="+mn-lt"/>
                          <a:ea typeface="Calibri" panose="020F0502020204030204" pitchFamily="34" charset="0"/>
                          <a:cs typeface="Times New Roman" panose="02020603050405020304" pitchFamily="18" charset="0"/>
                        </a:rPr>
                        <a:t>m</a:t>
                      </a:r>
                      <a:r>
                        <a:rPr lang="en-US" sz="1200" spc="5" dirty="0">
                          <a:effectLst/>
                          <a:latin typeface="+mn-lt"/>
                          <a:ea typeface="Calibri" panose="020F0502020204030204" pitchFamily="34" charset="0"/>
                          <a:cs typeface="Times New Roman" panose="02020603050405020304" pitchFamily="18" charset="0"/>
                        </a:rPr>
                        <a:t> </a:t>
                      </a:r>
                      <a:r>
                        <a:rPr lang="en-US" sz="1200" dirty="0">
                          <a:effectLst/>
                          <a:latin typeface="+mn-lt"/>
                          <a:ea typeface="Calibri" panose="020F0502020204030204" pitchFamily="34" charset="0"/>
                          <a:cs typeface="Times New Roman" panose="02020603050405020304" pitchFamily="18" charset="0"/>
                        </a:rPr>
                        <a:t>N</a:t>
                      </a:r>
                      <a:r>
                        <a:rPr lang="en-US" sz="1200" spc="-5" dirty="0">
                          <a:effectLst/>
                          <a:latin typeface="+mn-lt"/>
                          <a:ea typeface="Calibri" panose="020F0502020204030204" pitchFamily="34" charset="0"/>
                          <a:cs typeface="Times New Roman" panose="02020603050405020304" pitchFamily="18" charset="0"/>
                        </a:rPr>
                        <a:t>ig</a:t>
                      </a:r>
                      <a:r>
                        <a:rPr lang="en-US" sz="1200" dirty="0">
                          <a:effectLst/>
                          <a:latin typeface="+mn-lt"/>
                          <a:ea typeface="Calibri" panose="020F0502020204030204" pitchFamily="34" charset="0"/>
                          <a:cs typeface="Times New Roman" panose="02020603050405020304" pitchFamily="18" charset="0"/>
                        </a:rPr>
                        <a:t>eria in </a:t>
                      </a:r>
                      <a:r>
                        <a:rPr lang="en-US" sz="1200" spc="-5" dirty="0">
                          <a:effectLst/>
                          <a:latin typeface="+mn-lt"/>
                          <a:ea typeface="Calibri" panose="020F0502020204030204" pitchFamily="34" charset="0"/>
                          <a:cs typeface="Times New Roman" panose="02020603050405020304" pitchFamily="18" charset="0"/>
                        </a:rPr>
                        <a:t>N</a:t>
                      </a:r>
                      <a:r>
                        <a:rPr lang="en-US" sz="1200" dirty="0">
                          <a:effectLst/>
                          <a:latin typeface="+mn-lt"/>
                          <a:ea typeface="Calibri" panose="020F0502020204030204" pitchFamily="34" charset="0"/>
                          <a:cs typeface="Times New Roman" panose="02020603050405020304" pitchFamily="18" charset="0"/>
                        </a:rPr>
                        <a:t>ai</a:t>
                      </a:r>
                      <a:r>
                        <a:rPr lang="en-US" sz="1200" spc="-5" dirty="0">
                          <a:effectLst/>
                          <a:latin typeface="+mn-lt"/>
                          <a:ea typeface="Calibri" panose="020F0502020204030204" pitchFamily="34" charset="0"/>
                          <a:cs typeface="Times New Roman" panose="02020603050405020304" pitchFamily="18" charset="0"/>
                        </a:rPr>
                        <a:t>r</a:t>
                      </a:r>
                      <a:r>
                        <a:rPr lang="en-US" sz="1200" spc="5" dirty="0">
                          <a:effectLst/>
                          <a:latin typeface="+mn-lt"/>
                          <a:ea typeface="Calibri" panose="020F0502020204030204" pitchFamily="34" charset="0"/>
                          <a:cs typeface="Times New Roman" panose="02020603050405020304" pitchFamily="18" charset="0"/>
                        </a:rPr>
                        <a:t>o</a:t>
                      </a:r>
                      <a:r>
                        <a:rPr lang="en-US" sz="1200" spc="-5" dirty="0">
                          <a:effectLst/>
                          <a:latin typeface="+mn-lt"/>
                          <a:ea typeface="Calibri" panose="020F0502020204030204" pitchFamily="34" charset="0"/>
                          <a:cs typeface="Times New Roman" panose="02020603050405020304" pitchFamily="18" charset="0"/>
                        </a:rPr>
                        <a:t>b</a:t>
                      </a:r>
                      <a:r>
                        <a:rPr lang="en-US" sz="1200" dirty="0">
                          <a:effectLst/>
                          <a:latin typeface="+mn-lt"/>
                          <a:ea typeface="Calibri" panose="020F0502020204030204" pitchFamily="34" charset="0"/>
                          <a:cs typeface="Times New Roman" panose="02020603050405020304" pitchFamily="18" charset="0"/>
                        </a:rPr>
                        <a:t>i, </a:t>
                      </a:r>
                      <a:r>
                        <a:rPr lang="en-US" sz="1200" spc="-10" dirty="0">
                          <a:effectLst/>
                          <a:latin typeface="+mn-lt"/>
                          <a:ea typeface="Calibri" panose="020F0502020204030204" pitchFamily="34" charset="0"/>
                          <a:cs typeface="Times New Roman" panose="02020603050405020304" pitchFamily="18" charset="0"/>
                        </a:rPr>
                        <a:t>K</a:t>
                      </a:r>
                      <a:r>
                        <a:rPr lang="en-US" sz="1200" dirty="0">
                          <a:effectLst/>
                          <a:latin typeface="+mn-lt"/>
                          <a:ea typeface="Calibri" panose="020F0502020204030204" pitchFamily="34" charset="0"/>
                          <a:cs typeface="Times New Roman" panose="02020603050405020304" pitchFamily="18" charset="0"/>
                        </a:rPr>
                        <a:t>enya</a:t>
                      </a:r>
                    </a:p>
                  </a:txBody>
                  <a:tcPr marL="0" marR="0" marT="0" marB="0">
                    <a:lnL w="12700" cap="flat" cmpd="sng" algn="ctr">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529615">
                <a:tc gridSpan="2">
                  <a:txBody>
                    <a:bodyPr/>
                    <a:lstStyle/>
                    <a:p>
                      <a:pPr marL="342900" marR="0" lvl="0" indent="-342900">
                        <a:lnSpc>
                          <a:spcPts val="1300"/>
                        </a:lnSpc>
                        <a:spcBef>
                          <a:spcPts val="0"/>
                        </a:spcBef>
                        <a:spcAft>
                          <a:spcPts val="0"/>
                        </a:spcAft>
                        <a:buFont typeface="Symbol" panose="05050102010706020507" pitchFamily="18" charset="2"/>
                        <a:buBlip>
                          <a:blip r:embed="rId4"/>
                        </a:buBlip>
                      </a:pPr>
                      <a:r>
                        <a:rPr lang="en-US" sz="1000" dirty="0">
                          <a:effectLst/>
                          <a:latin typeface="+mn-lt"/>
                          <a:ea typeface="Calibri" panose="020F0502020204030204" pitchFamily="34" charset="0"/>
                          <a:cs typeface="Times New Roman" panose="02020603050405020304" pitchFamily="18" charset="0"/>
                        </a:rPr>
                        <a:t>Epidemiology: </a:t>
                      </a:r>
                      <a:r>
                        <a:rPr lang="en-US" sz="1000" dirty="0">
                          <a:effectLst/>
                          <a:latin typeface="+mn-lt"/>
                          <a:cs typeface="Times New Roman" panose="02020603050405020304" pitchFamily="18" charset="0"/>
                        </a:rPr>
                        <a:t>Fifteen (15) Epidemiologist deployed to support state EOC for COVID-19 response. Deployed 1210 Community Health workers to 35 states and FCT,1200 Community Health workers recruited and deployed in 35 states and the FCT</a:t>
                      </a:r>
                    </a:p>
                  </a:txBody>
                  <a:tcPr marL="0" marR="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chemeClr val="bg1"/>
                    </a:solidFill>
                  </a:tcPr>
                </a:tc>
                <a:tc hMerge="1">
                  <a:txBody>
                    <a:bodyPr/>
                    <a:lstStyle/>
                    <a:p>
                      <a:pPr marL="93980" marR="0">
                        <a:lnSpc>
                          <a:spcPts val="1300"/>
                        </a:lnSpc>
                        <a:spcBef>
                          <a:spcPts val="0"/>
                        </a:spcBef>
                        <a:spcAft>
                          <a:spcPts val="0"/>
                        </a:spcAft>
                      </a:pPr>
                      <a:r>
                        <a:rPr lang="en-US" sz="1200" dirty="0">
                          <a:effectLst/>
                          <a:latin typeface="Times New Roman" panose="02020603050405020304" pitchFamily="18" charset="0"/>
                          <a:ea typeface="Calibri" panose="020F0502020204030204" pitchFamily="34" charset="0"/>
                          <a:cs typeface="Times New Roman" panose="02020603050405020304" pitchFamily="18" charset="0"/>
                        </a:rPr>
                        <a:t>Fifteen (15)</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p>
                      <a:pPr marL="93980" marR="0">
                        <a:lnSpc>
                          <a:spcPts val="1300"/>
                        </a:lnSpc>
                        <a:spcBef>
                          <a:spcPts val="0"/>
                        </a:spcBef>
                        <a:spcAft>
                          <a:spcPts val="0"/>
                        </a:spcAft>
                      </a:pPr>
                      <a:r>
                        <a:rPr lang="en-US" sz="1200" dirty="0">
                          <a:effectLst/>
                          <a:latin typeface="Times New Roman" panose="02020603050405020304" pitchFamily="18" charset="0"/>
                          <a:ea typeface="Calibri" panose="020F0502020204030204" pitchFamily="34" charset="0"/>
                          <a:cs typeface="Times New Roman" panose="02020603050405020304" pitchFamily="18" charset="0"/>
                        </a:rPr>
                        <a:t>Epidemiologist deployed to support state EOC for COVID-19 response. Deployed 1210 Community Health workers to 35 states and FCT</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p>
                      <a:pPr marL="93980" marR="0">
                        <a:lnSpc>
                          <a:spcPts val="1300"/>
                        </a:lnSpc>
                        <a:spcBef>
                          <a:spcPts val="0"/>
                        </a:spcBef>
                        <a:spcAft>
                          <a:spcPts val="0"/>
                        </a:spcAft>
                      </a:pPr>
                      <a:r>
                        <a:rPr lang="en-US" sz="1200" dirty="0">
                          <a:effectLst/>
                          <a:latin typeface="Times New Roman" panose="02020603050405020304" pitchFamily="18" charset="0"/>
                          <a:ea typeface="Calibri" panose="020F0502020204030204" pitchFamily="34" charset="0"/>
                          <a:cs typeface="Times New Roman" panose="02020603050405020304" pitchFamily="18" charset="0"/>
                        </a:rPr>
                        <a:t>1200 Community Health workers recruited and deployed in 35 states and the FCT</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lgn="ctr">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solidFill>
                      <a:schemeClr val="bg1"/>
                    </a:solidFill>
                  </a:tcPr>
                </a:tc>
                <a:extLst>
                  <a:ext uri="{0D108BD9-81ED-4DB2-BD59-A6C34878D82A}">
                    <a16:rowId xmlns:a16="http://schemas.microsoft.com/office/drawing/2014/main" val="10009"/>
                  </a:ext>
                </a:extLst>
              </a:tr>
              <a:tr h="548483">
                <a:tc gridSpan="2">
                  <a:txBody>
                    <a:bodyPr/>
                    <a:lstStyle/>
                    <a:p>
                      <a:pPr marL="342900" marR="0" lvl="0" indent="-342900">
                        <a:lnSpc>
                          <a:spcPts val="1300"/>
                        </a:lnSpc>
                        <a:spcBef>
                          <a:spcPts val="0"/>
                        </a:spcBef>
                        <a:spcAft>
                          <a:spcPts val="0"/>
                        </a:spcAft>
                        <a:buFont typeface="Symbol" panose="05050102010706020507" pitchFamily="18" charset="2"/>
                        <a:buBlip>
                          <a:blip r:embed="rId4"/>
                        </a:buBlip>
                      </a:pPr>
                      <a:r>
                        <a:rPr lang="en-US" sz="1000" dirty="0">
                          <a:effectLst/>
                          <a:latin typeface="+mn-lt"/>
                          <a:ea typeface="Calibri" panose="020F0502020204030204" pitchFamily="34" charset="0"/>
                          <a:cs typeface="Times New Roman" panose="02020603050405020304" pitchFamily="18" charset="0"/>
                        </a:rPr>
                        <a:t>Logistics: </a:t>
                      </a:r>
                      <a:r>
                        <a:rPr lang="en-US" sz="1000" dirty="0">
                          <a:effectLst/>
                          <a:latin typeface="+mn-lt"/>
                          <a:cs typeface="Times New Roman" panose="02020603050405020304" pitchFamily="18" charset="0"/>
                        </a:rPr>
                        <a:t>Africa CDC facilitated and funded the distribution of three consignment of Jack Mal donations to Nigeria consisting of large quantity of bundled laboratory test and consumables, IPC Materials and case management equipment</a:t>
                      </a:r>
                    </a:p>
                  </a:txBody>
                  <a:tcPr marL="0" marR="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pPr marL="93980" marR="0">
                        <a:lnSpc>
                          <a:spcPts val="1300"/>
                        </a:lnSpc>
                        <a:spcBef>
                          <a:spcPts val="0"/>
                        </a:spcBef>
                        <a:spcAft>
                          <a:spcPts val="0"/>
                        </a:spcAft>
                      </a:pPr>
                      <a:r>
                        <a:rPr lang="en-US" sz="1200" dirty="0">
                          <a:effectLst/>
                          <a:latin typeface="Times New Roman" panose="02020603050405020304" pitchFamily="18" charset="0"/>
                          <a:ea typeface="Calibri" panose="020F0502020204030204" pitchFamily="34" charset="0"/>
                          <a:cs typeface="Times New Roman" panose="02020603050405020304" pitchFamily="18" charset="0"/>
                        </a:rPr>
                        <a:t>Africa CDC facilitated and funded the distribution of three consignment of Jack Mal donations to Nigeria consisting of large quantity of Bundled laboratory test and consumables, IPC Materials and case management equipment</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103257">
                <a:tc>
                  <a:txBody>
                    <a:bodyPr/>
                    <a:lstStyle/>
                    <a:p>
                      <a:pPr marL="0" marR="0" lvl="0" indent="0" algn="just" rtl="0">
                        <a:spcBef>
                          <a:spcPts val="0"/>
                        </a:spcBef>
                        <a:spcAft>
                          <a:spcPts val="0"/>
                        </a:spcAft>
                        <a:buClr>
                          <a:schemeClr val="lt1"/>
                        </a:buClr>
                        <a:buSzPts val="996"/>
                        <a:buFont typeface="Noto Sans Symbols"/>
                        <a:buNone/>
                      </a:pPr>
                      <a:r>
                        <a:rPr lang="en-US" sz="1000" b="1" i="1" dirty="0">
                          <a:solidFill>
                            <a:srgbClr val="FFFFFF"/>
                          </a:solidFill>
                          <a:effectLst/>
                          <a:latin typeface="Calibri" panose="020F0502020204030204" pitchFamily="34" charset="0"/>
                          <a:ea typeface="Times New Roman" panose="02020603050405020304" pitchFamily="18" charset="0"/>
                        </a:rPr>
                        <a:t>States Supported:</a:t>
                      </a:r>
                      <a:endParaRPr sz="1000" dirty="0"/>
                    </a:p>
                  </a:txBody>
                  <a:tcPr marL="114300" marR="114300" marT="0" marB="0">
                    <a:lnL w="12700" cap="flat" cmpd="sng">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tc>
                  <a:txBody>
                    <a:bodyPr/>
                    <a:lstStyle/>
                    <a:p>
                      <a:pPr marL="0" marR="0" lvl="0" indent="0" algn="just" rtl="0">
                        <a:spcBef>
                          <a:spcPts val="0"/>
                        </a:spcBef>
                        <a:spcAft>
                          <a:spcPts val="0"/>
                        </a:spcAft>
                        <a:buClr>
                          <a:schemeClr val="lt1"/>
                        </a:buClr>
                        <a:buSzPts val="996"/>
                        <a:buFont typeface="Noto Sans Symbols"/>
                        <a:buNone/>
                      </a:pPr>
                      <a:r>
                        <a:rPr lang="en-US" sz="1000" dirty="0">
                          <a:effectLst/>
                          <a:latin typeface="Calibri" panose="020F0502020204030204" pitchFamily="34" charset="0"/>
                          <a:ea typeface="Times New Roman" panose="02020603050405020304" pitchFamily="18" charset="0"/>
                        </a:rPr>
                        <a:t>All the states and the FCT (Except Kogi)</a:t>
                      </a:r>
                      <a:endParaRPr sz="1000"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1"/>
                  </a:ext>
                </a:extLst>
              </a:tr>
            </a:tbl>
          </a:graphicData>
        </a:graphic>
      </p:graphicFrame>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Shape 6025"/>
        <p:cNvGrpSpPr/>
        <p:nvPr/>
      </p:nvGrpSpPr>
      <p:grpSpPr>
        <a:xfrm>
          <a:off x="0" y="0"/>
          <a:ext cx="0" cy="0"/>
          <a:chOff x="0" y="0"/>
          <a:chExt cx="0" cy="0"/>
        </a:xfrm>
      </p:grpSpPr>
      <p:sp>
        <p:nvSpPr>
          <p:cNvPr id="6026" name="Google Shape;6026;p18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199</a:t>
            </a:fld>
            <a:endParaRPr sz="500" b="0" i="0" u="none" strike="noStrike" cap="none">
              <a:solidFill>
                <a:srgbClr val="161616"/>
              </a:solidFill>
              <a:latin typeface="Arial"/>
              <a:ea typeface="Arial"/>
              <a:cs typeface="Arial"/>
              <a:sym typeface="Arial"/>
            </a:endParaRPr>
          </a:p>
        </p:txBody>
      </p:sp>
      <p:sp>
        <p:nvSpPr>
          <p:cNvPr id="6027" name="Google Shape;6027;p18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028" name="Google Shape;6028;p187"/>
          <p:cNvGrpSpPr/>
          <p:nvPr/>
        </p:nvGrpSpPr>
        <p:grpSpPr>
          <a:xfrm>
            <a:off x="0" y="0"/>
            <a:ext cx="7589838" cy="1343607"/>
            <a:chOff x="0" y="0"/>
            <a:chExt cx="7589838" cy="1343607"/>
          </a:xfrm>
        </p:grpSpPr>
        <p:pic>
          <p:nvPicPr>
            <p:cNvPr id="6029" name="Google Shape;6029;p18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030" name="Google Shape;6030;p18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031" name="Google Shape;6031;p18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032" name="Google Shape;6032;p18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033" name="Google Shape;6033;p187"/>
          <p:cNvGrpSpPr/>
          <p:nvPr/>
        </p:nvGrpSpPr>
        <p:grpSpPr>
          <a:xfrm>
            <a:off x="1269075" y="3380795"/>
            <a:ext cx="0" cy="0"/>
            <a:chOff x="1269075" y="3380795"/>
            <a:chExt cx="0" cy="0"/>
          </a:xfrm>
        </p:grpSpPr>
        <p:cxnSp>
          <p:nvCxnSpPr>
            <p:cNvPr id="6034" name="Google Shape;6034;p187"/>
            <p:cNvCxnSpPr/>
            <p:nvPr/>
          </p:nvCxnSpPr>
          <p:spPr>
            <a:xfrm>
              <a:off x="1269075" y="3380795"/>
              <a:ext cx="0" cy="0"/>
            </a:xfrm>
            <a:prstGeom prst="straightConnector1">
              <a:avLst/>
            </a:prstGeom>
            <a:noFill/>
            <a:ln>
              <a:noFill/>
            </a:ln>
          </p:spPr>
        </p:cxnSp>
        <p:cxnSp>
          <p:nvCxnSpPr>
            <p:cNvPr id="6035" name="Google Shape;6035;p187"/>
            <p:cNvCxnSpPr/>
            <p:nvPr/>
          </p:nvCxnSpPr>
          <p:spPr>
            <a:xfrm>
              <a:off x="1269075" y="3380795"/>
              <a:ext cx="0" cy="0"/>
            </a:xfrm>
            <a:prstGeom prst="straightConnector1">
              <a:avLst/>
            </a:prstGeom>
            <a:noFill/>
            <a:ln>
              <a:noFill/>
            </a:ln>
          </p:spPr>
        </p:cxnSp>
      </p:grpSp>
      <p:sp>
        <p:nvSpPr>
          <p:cNvPr id="6036" name="Google Shape;6036;p18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037" name="Google Shape;6037;p187"/>
          <p:cNvGraphicFramePr/>
          <p:nvPr>
            <p:extLst>
              <p:ext uri="{D42A27DB-BD31-4B8C-83A1-F6EECF244321}">
                <p14:modId xmlns:p14="http://schemas.microsoft.com/office/powerpoint/2010/main" val="2862271394"/>
              </p:ext>
            </p:extLst>
          </p:nvPr>
        </p:nvGraphicFramePr>
        <p:xfrm>
          <a:off x="312508" y="1462823"/>
          <a:ext cx="6859225" cy="4834562"/>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AFRICAN FIELD EPIDEMIOLOGY NETWORK(AFENET)</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50222">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Epidemiology and surveillance </a:t>
                      </a:r>
                    </a:p>
                    <a:p>
                      <a:pPr marL="342900" marR="0" lvl="0" indent="-342900" algn="l" rtl="0">
                        <a:lnSpc>
                          <a:spcPct val="117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Rapid response deployment and management </a:t>
                      </a:r>
                    </a:p>
                    <a:p>
                      <a:pPr marL="342900" marR="0" lvl="0" indent="-342900" algn="l" rtl="0">
                        <a:lnSpc>
                          <a:spcPct val="117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Points of entry </a:t>
                      </a:r>
                    </a:p>
                    <a:p>
                      <a:pPr marL="342900" marR="0" lvl="0" indent="-342900" algn="l" rtl="0">
                        <a:lnSpc>
                          <a:spcPct val="117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Research and documentation </a:t>
                      </a:r>
                    </a:p>
                    <a:p>
                      <a:pPr marL="342900" marR="0" lvl="0" indent="-342900" algn="l" rtl="0">
                        <a:lnSpc>
                          <a:spcPct val="117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Coordination/EOC </a:t>
                      </a:r>
                    </a:p>
                    <a:p>
                      <a:pPr marL="342900" marR="0" lvl="0" indent="-342900" algn="l" rtl="0">
                        <a:lnSpc>
                          <a:spcPct val="117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Logistics – NCDC, Kano, Lagos </a:t>
                      </a:r>
                    </a:p>
                    <a:p>
                      <a:pPr marL="342900" marR="0" lvl="0" indent="-342900" algn="l" rtl="0">
                        <a:lnSpc>
                          <a:spcPct val="117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Support IPC training </a:t>
                      </a:r>
                    </a:p>
                    <a:p>
                      <a:pPr marL="342900" marR="0" lvl="0" indent="-342900" algn="l" rtl="0">
                        <a:lnSpc>
                          <a:spcPct val="117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COVID PHC work- maintaining essential services, IPC, and monitoring </a:t>
                      </a: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dirty="0">
                          <a:solidFill>
                            <a:srgbClr val="FFFFFF"/>
                          </a:solidFill>
                          <a:latin typeface="+mn-lt"/>
                          <a:ea typeface="Arial"/>
                          <a:cs typeface="Arial"/>
                          <a:sym typeface="Arial"/>
                        </a:rPr>
                        <a:t>Support Activities:  </a:t>
                      </a:r>
                      <a:endParaRPr sz="1000" dirty="0">
                        <a:latin typeface="+mn-lt"/>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691575">
                <a:tc>
                  <a:txBody>
                    <a:bodyPr/>
                    <a:lstStyle/>
                    <a:p>
                      <a:pPr marL="342900" marR="0" lvl="0" indent="-342900">
                        <a:lnSpc>
                          <a:spcPct val="107000"/>
                        </a:lnSpc>
                        <a:spcBef>
                          <a:spcPts val="0"/>
                        </a:spcBef>
                        <a:spcAft>
                          <a:spcPts val="80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Epidemiology and surveillance – pre-outbreak TWG that developed pre-IAP and simulation, deployment of SORMAS for effective surveillance(all 774 LGAs covered), DQIP for </a:t>
                      </a:r>
                      <a:r>
                        <a:rPr lang="en-US" sz="1000" dirty="0" err="1">
                          <a:effectLst/>
                          <a:latin typeface="+mn-lt"/>
                          <a:ea typeface="Times New Roman" panose="02020603050405020304" pitchFamily="18" charset="0"/>
                          <a:cs typeface="Calibri" panose="020F0502020204030204" pitchFamily="34" charset="0"/>
                        </a:rPr>
                        <a:t>Sormas</a:t>
                      </a:r>
                      <a:r>
                        <a:rPr lang="en-US" sz="1000" dirty="0">
                          <a:effectLst/>
                          <a:latin typeface="+mn-lt"/>
                          <a:ea typeface="Times New Roman" panose="02020603050405020304" pitchFamily="18" charset="0"/>
                          <a:cs typeface="Calibri" panose="020F0502020204030204" pitchFamily="34" charset="0"/>
                        </a:rPr>
                        <a:t> for CQI on data and utilization, data analysis and synthesis , epidemiology think tank, hot spot strategy development and implementation, rapid mortality surveillance to establish excess deaths , data /surveillance/epi harmonization  , PTF surveillance pillar documents, guidelines and SOPs, dashboards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Coordination – EOC at national and state levels, High level PTF /NCDC meeting to address specific thorny issues, state operations and coordination for deployment. State level operational strengthening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POE surveillance and screening in POE – Abuja, Kano, Lagos, and Port Harcourt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Deployment of &gt; 300 RRT across the country even in security compromised areas. Insurance and Personal accident cover, training, logistics, resources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Research and documentation. FFX, vaccines perceptions. description of first 5000 cases published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Logistics pillar – national, Lagos and kano. Vehicles and commodities, PPE management </a:t>
                      </a:r>
                      <a:endParaRPr lang="en-US" sz="1000" dirty="0">
                        <a:effectLst/>
                        <a:latin typeface="+mn-lt"/>
                        <a:ea typeface="Times New Roman" panose="02020603050405020304" pitchFamily="18"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rPr>
                        <a:t>IPC support- logistics and training </a:t>
                      </a:r>
                      <a:endParaRPr sz="1000" dirty="0">
                        <a:solidFill>
                          <a:schemeClr val="dk1"/>
                        </a:solidFill>
                        <a:latin typeface="+mn-lt"/>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dirty="0">
                          <a:solidFill>
                            <a:srgbClr val="FFFFFF"/>
                          </a:solidFill>
                          <a:latin typeface="Arial"/>
                          <a:ea typeface="Arial"/>
                          <a:cs typeface="Arial"/>
                          <a:sym typeface="Arial"/>
                        </a:rPr>
                        <a:t>Implementing Partners:</a:t>
                      </a: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410900">
                <a:tc>
                  <a:txBody>
                    <a:bodyPr/>
                    <a:lstStyle/>
                    <a:p>
                      <a:pPr marL="0" marR="0" lvl="0" indent="0" algn="l" rtl="0">
                        <a:lnSpc>
                          <a:spcPct val="117000"/>
                        </a:lnSpc>
                        <a:spcBef>
                          <a:spcPts val="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         AFENET with support from US CDC </a:t>
                      </a:r>
                      <a:endParaRPr sz="996" b="0" dirty="0">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graphicFrame>
        <p:nvGraphicFramePr>
          <p:cNvPr id="15" name="Google Shape;6054;p188">
            <a:extLst>
              <a:ext uri="{FF2B5EF4-FFF2-40B4-BE49-F238E27FC236}">
                <a16:creationId xmlns:a16="http://schemas.microsoft.com/office/drawing/2014/main" id="{DD7B6546-C74B-4BAC-BEDF-9A6CE4D2A4CC}"/>
              </a:ext>
            </a:extLst>
          </p:cNvPr>
          <p:cNvGraphicFramePr/>
          <p:nvPr>
            <p:extLst>
              <p:ext uri="{D42A27DB-BD31-4B8C-83A1-F6EECF244321}">
                <p14:modId xmlns:p14="http://schemas.microsoft.com/office/powerpoint/2010/main" val="1126860459"/>
              </p:ext>
            </p:extLst>
          </p:nvPr>
        </p:nvGraphicFramePr>
        <p:xfrm>
          <a:off x="312508" y="6323208"/>
          <a:ext cx="6859225" cy="3266140"/>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21682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States Supported</a:t>
                      </a:r>
                      <a:endParaRPr sz="1000">
                        <a:latin typeface="Arial"/>
                        <a:ea typeface="Arial"/>
                        <a:cs typeface="Arial"/>
                        <a:sym typeface="Arial"/>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0"/>
                  </a:ext>
                </a:extLst>
              </a:tr>
              <a:tr h="240592">
                <a:tc>
                  <a:txBody>
                    <a:bodyPr/>
                    <a:lstStyle/>
                    <a:p>
                      <a:pPr marL="0" marR="0" lvl="0" indent="0" algn="l" rtl="0">
                        <a:lnSpc>
                          <a:spcPct val="117000"/>
                        </a:lnSpc>
                        <a:spcBef>
                          <a:spcPts val="60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All states and national level </a:t>
                      </a:r>
                      <a:endParaRPr dirty="0"/>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202475">
                <a:tc>
                  <a:txBody>
                    <a:bodyPr/>
                    <a:lstStyle/>
                    <a:p>
                      <a:pPr marL="0" marR="0" lvl="0" indent="0" algn="l" rtl="0">
                        <a:lnSpc>
                          <a:spcPct val="117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Total Budget/Fund Released</a:t>
                      </a:r>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2"/>
                  </a:ext>
                </a:extLst>
              </a:tr>
              <a:tr h="231475">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b="0" dirty="0">
                          <a:solidFill>
                            <a:schemeClr val="dk1"/>
                          </a:solidFill>
                          <a:latin typeface="Arial"/>
                          <a:ea typeface="Arial"/>
                          <a:cs typeface="Arial"/>
                          <a:sym typeface="Arial"/>
                        </a:rPr>
                        <a:t>USD 1.3 million</a:t>
                      </a:r>
                      <a:endParaRPr dirty="0"/>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215900">
                <a:tc>
                  <a:txBody>
                    <a:bodyPr/>
                    <a:lstStyle/>
                    <a:p>
                      <a:pPr marL="0" marR="0" lvl="0" indent="0" algn="l" rtl="0">
                        <a:lnSpc>
                          <a:spcPct val="117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Key Challenges Identified</a:t>
                      </a:r>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1B1B1"/>
                    </a:solidFill>
                  </a:tcPr>
                </a:tc>
                <a:extLst>
                  <a:ext uri="{0D108BD9-81ED-4DB2-BD59-A6C34878D82A}">
                    <a16:rowId xmlns:a16="http://schemas.microsoft.com/office/drawing/2014/main" val="10004"/>
                  </a:ext>
                </a:extLst>
              </a:tr>
              <a:tr h="1535400">
                <a:tc>
                  <a:txBody>
                    <a:bodyPr/>
                    <a:lstStyle/>
                    <a:p>
                      <a:pPr marL="342900" marR="0" lvl="0" indent="-342900">
                        <a:lnSpc>
                          <a:spcPct val="107000"/>
                        </a:lnSpc>
                        <a:spcBef>
                          <a:spcPts val="0"/>
                        </a:spcBef>
                        <a:spcAft>
                          <a:spcPts val="80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Missed opportunities of containment after the first few importations </a:t>
                      </a:r>
                      <a:endParaRPr lang="en-US" sz="1000" dirty="0">
                        <a:effectLst/>
                        <a:latin typeface="+mn-lt"/>
                        <a:ea typeface="Times New Roman" panose="02020603050405020304" pitchFamily="18" charset="0"/>
                        <a:cs typeface="Times New Roman" panose="02020603050405020304" pitchFamily="18" charset="0"/>
                      </a:endParaRPr>
                    </a:p>
                    <a:p>
                      <a:pPr marL="342900" marR="0" lvl="0" indent="-342900">
                        <a:lnSpc>
                          <a:spcPct val="107000"/>
                        </a:lnSpc>
                        <a:spcBef>
                          <a:spcPts val="0"/>
                        </a:spcBef>
                        <a:spcAft>
                          <a:spcPts val="80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Sub-nation health security challenges in HR, lab, response, coordination, and isolation facilities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Case management gaps – isolation facilities, HR, PPE, IPC</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Sustaining the investments from COVID with public sector funding – how do we sustain the lab and surveillance architecture with internal government resources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Security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Balancing economic and livelihood issues with health challenges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General distrust of government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Essential health services severely affected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Industrial action by health care workers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Risk communication and perception limitations and gaps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gn="l" rtl="0">
                        <a:lnSpc>
                          <a:spcPct val="117000"/>
                        </a:lnSpc>
                        <a:spcBef>
                          <a:spcPts val="0"/>
                        </a:spcBef>
                        <a:spcAft>
                          <a:spcPts val="0"/>
                        </a:spcAft>
                        <a:buClr>
                          <a:schemeClr val="dk1"/>
                        </a:buClr>
                        <a:buSzPts val="996"/>
                        <a:buFont typeface="Noto Sans Symbols"/>
                        <a:buChar char="•"/>
                      </a:pPr>
                      <a:endParaRPr sz="996" b="1" dirty="0">
                        <a:solidFill>
                          <a:schemeClr val="dk1"/>
                        </a:solidFill>
                        <a:latin typeface="Arial"/>
                        <a:ea typeface="Arial"/>
                        <a:cs typeface="Arial"/>
                        <a:sym typeface="Arial"/>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Shape 6059"/>
        <p:cNvGrpSpPr/>
        <p:nvPr/>
      </p:nvGrpSpPr>
      <p:grpSpPr>
        <a:xfrm>
          <a:off x="0" y="0"/>
          <a:ext cx="0" cy="0"/>
          <a:chOff x="0" y="0"/>
          <a:chExt cx="0" cy="0"/>
        </a:xfrm>
      </p:grpSpPr>
      <p:sp>
        <p:nvSpPr>
          <p:cNvPr id="6060" name="Google Shape;6060;p18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200</a:t>
            </a:fld>
            <a:endParaRPr sz="500" b="0" i="0" u="none" strike="noStrike" cap="none">
              <a:solidFill>
                <a:srgbClr val="161616"/>
              </a:solidFill>
              <a:latin typeface="Arial"/>
              <a:ea typeface="Arial"/>
              <a:cs typeface="Arial"/>
              <a:sym typeface="Arial"/>
            </a:endParaRPr>
          </a:p>
        </p:txBody>
      </p:sp>
      <p:sp>
        <p:nvSpPr>
          <p:cNvPr id="6061" name="Google Shape;6061;p18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062" name="Google Shape;6062;p189"/>
          <p:cNvGrpSpPr/>
          <p:nvPr/>
        </p:nvGrpSpPr>
        <p:grpSpPr>
          <a:xfrm>
            <a:off x="0" y="0"/>
            <a:ext cx="7589838" cy="1343607"/>
            <a:chOff x="0" y="0"/>
            <a:chExt cx="7589838" cy="1343607"/>
          </a:xfrm>
        </p:grpSpPr>
        <p:pic>
          <p:nvPicPr>
            <p:cNvPr id="6063" name="Google Shape;6063;p18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064" name="Google Shape;6064;p18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065" name="Google Shape;6065;p18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066" name="Google Shape;6066;p18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067" name="Google Shape;6067;p189"/>
          <p:cNvGrpSpPr/>
          <p:nvPr/>
        </p:nvGrpSpPr>
        <p:grpSpPr>
          <a:xfrm>
            <a:off x="1269075" y="3380795"/>
            <a:ext cx="0" cy="0"/>
            <a:chOff x="1269075" y="3380795"/>
            <a:chExt cx="0" cy="0"/>
          </a:xfrm>
        </p:grpSpPr>
        <p:cxnSp>
          <p:nvCxnSpPr>
            <p:cNvPr id="6068" name="Google Shape;6068;p189"/>
            <p:cNvCxnSpPr/>
            <p:nvPr/>
          </p:nvCxnSpPr>
          <p:spPr>
            <a:xfrm>
              <a:off x="1269075" y="3380795"/>
              <a:ext cx="0" cy="0"/>
            </a:xfrm>
            <a:prstGeom prst="straightConnector1">
              <a:avLst/>
            </a:prstGeom>
            <a:noFill/>
            <a:ln>
              <a:noFill/>
            </a:ln>
          </p:spPr>
        </p:cxnSp>
        <p:cxnSp>
          <p:nvCxnSpPr>
            <p:cNvPr id="6069" name="Google Shape;6069;p189"/>
            <p:cNvCxnSpPr/>
            <p:nvPr/>
          </p:nvCxnSpPr>
          <p:spPr>
            <a:xfrm>
              <a:off x="1269075" y="3380795"/>
              <a:ext cx="0" cy="0"/>
            </a:xfrm>
            <a:prstGeom prst="straightConnector1">
              <a:avLst/>
            </a:prstGeom>
            <a:noFill/>
            <a:ln>
              <a:noFill/>
            </a:ln>
          </p:spPr>
        </p:cxnSp>
      </p:grpSp>
      <p:sp>
        <p:nvSpPr>
          <p:cNvPr id="6070" name="Google Shape;6070;p18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071" name="Google Shape;6071;p189"/>
          <p:cNvGraphicFramePr/>
          <p:nvPr/>
        </p:nvGraphicFramePr>
        <p:xfrm>
          <a:off x="312508" y="1462823"/>
          <a:ext cx="6859225" cy="5185965"/>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ALIKO DANGOTE FOUNDATION</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342900" marR="0" lvl="0" indent="-342900" algn="l" rtl="0">
                        <a:lnSpc>
                          <a:spcPct val="150000"/>
                        </a:lnSpc>
                        <a:spcBef>
                          <a:spcPts val="0"/>
                        </a:spcBef>
                        <a:spcAft>
                          <a:spcPts val="0"/>
                        </a:spcAft>
                        <a:buClr>
                          <a:schemeClr val="dk1"/>
                        </a:buClr>
                        <a:buSzPts val="1000"/>
                        <a:buFont typeface="Noto Sans Symbols"/>
                        <a:buChar char="•"/>
                      </a:pPr>
                      <a:r>
                        <a:rPr lang="en-US" sz="1000"/>
                        <a:t>Laboratory Pillar</a:t>
                      </a:r>
                      <a:endParaRPr sz="996"/>
                    </a:p>
                    <a:p>
                      <a:pPr marL="342900" marR="0" lvl="0" indent="-342900" algn="l" rtl="0">
                        <a:lnSpc>
                          <a:spcPct val="150000"/>
                        </a:lnSpc>
                        <a:spcBef>
                          <a:spcPts val="0"/>
                        </a:spcBef>
                        <a:spcAft>
                          <a:spcPts val="0"/>
                        </a:spcAft>
                        <a:buClr>
                          <a:schemeClr val="dk1"/>
                        </a:buClr>
                        <a:buSzPts val="1000"/>
                        <a:buFont typeface="Noto Sans Symbols"/>
                        <a:buChar char="•"/>
                      </a:pPr>
                      <a:r>
                        <a:rPr lang="en-US" sz="1000"/>
                        <a:t>Epidemiology &amp; Surveillance Pillar</a:t>
                      </a:r>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a:t>Security, Logistics &amp; Mass Care Pillar</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578500">
                <a:tc>
                  <a:txBody>
                    <a:bodyPr/>
                    <a:lstStyle/>
                    <a:p>
                      <a:pPr marL="342900" marR="0" lvl="0" indent="-342900" algn="l" rtl="0">
                        <a:lnSpc>
                          <a:spcPct val="100000"/>
                        </a:lnSpc>
                        <a:spcBef>
                          <a:spcPts val="0"/>
                        </a:spcBef>
                        <a:spcAft>
                          <a:spcPts val="0"/>
                        </a:spcAft>
                        <a:buClr>
                          <a:schemeClr val="dk1"/>
                        </a:buClr>
                        <a:buSzPts val="1000"/>
                        <a:buFont typeface="Noto Sans Symbols"/>
                        <a:buChar char="•"/>
                      </a:pPr>
                      <a:r>
                        <a:rPr lang="en-US" sz="1000"/>
                        <a:t>Established Molecular Laboratory in Kano with the required staff and provided 20,000 test kits</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Donated 10 Ambulances to the Kano State COVID-19 Task Force</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Donated 2 units of SUV to the Kano State Task Force to improve surveillance </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Donated 2 units of Ambulances to the Jigawa State Government </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Donated PPEs to support the Kano State frontline workers </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Provided food palliatives in Dangote Group Host Communities across Ogun, Edo, Kogi &amp; Lagos </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Provided daily food palliatives in Lagos &amp; Kano States</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410900">
                <a:tc>
                  <a:txBody>
                    <a:bodyPr/>
                    <a:lstStyle/>
                    <a:p>
                      <a:pPr marL="342900" marR="0" lvl="0" indent="-342900" algn="l" rtl="0">
                        <a:lnSpc>
                          <a:spcPct val="100000"/>
                        </a:lnSpc>
                        <a:spcBef>
                          <a:spcPts val="0"/>
                        </a:spcBef>
                        <a:spcAft>
                          <a:spcPts val="0"/>
                        </a:spcAft>
                        <a:buClr>
                          <a:schemeClr val="dk1"/>
                        </a:buClr>
                        <a:buSzPts val="1000"/>
                        <a:buFont typeface="Noto Sans Symbols"/>
                        <a:buChar char="•"/>
                      </a:pPr>
                      <a:r>
                        <a:rPr lang="en-US" sz="1000"/>
                        <a:t>NCDC</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54gene</a:t>
                      </a:r>
                      <a:endParaRPr/>
                    </a:p>
                    <a:p>
                      <a:pPr marL="342900" marR="0" lvl="0" indent="-342900" algn="l" rtl="0">
                        <a:lnSpc>
                          <a:spcPct val="100000"/>
                        </a:lnSpc>
                        <a:spcBef>
                          <a:spcPts val="600"/>
                        </a:spcBef>
                        <a:spcAft>
                          <a:spcPts val="0"/>
                        </a:spcAft>
                        <a:buClr>
                          <a:schemeClr val="dk1"/>
                        </a:buClr>
                        <a:buSzPts val="1000"/>
                        <a:buFont typeface="Noto Sans Symbols"/>
                        <a:buChar char="•"/>
                      </a:pPr>
                      <a:r>
                        <a:rPr lang="en-US" sz="1000"/>
                        <a:t>Kano State Government</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4109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t>Kano State Government</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t>Jigawa State Government</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09050">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9"/>
                  </a:ext>
                </a:extLst>
              </a:tr>
              <a:tr h="2324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t>N750 million</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2324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1"/>
                  </a:ext>
                </a:extLst>
              </a:tr>
              <a:tr h="2324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t>/A</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Shape 6076"/>
        <p:cNvGrpSpPr/>
        <p:nvPr/>
      </p:nvGrpSpPr>
      <p:grpSpPr>
        <a:xfrm>
          <a:off x="0" y="0"/>
          <a:ext cx="0" cy="0"/>
          <a:chOff x="0" y="0"/>
          <a:chExt cx="0" cy="0"/>
        </a:xfrm>
      </p:grpSpPr>
      <p:sp>
        <p:nvSpPr>
          <p:cNvPr id="6077" name="Google Shape;6077;p19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201</a:t>
            </a:fld>
            <a:endParaRPr sz="500" b="0" i="0" u="none" strike="noStrike" cap="none">
              <a:solidFill>
                <a:srgbClr val="161616"/>
              </a:solidFill>
              <a:latin typeface="Arial"/>
              <a:ea typeface="Arial"/>
              <a:cs typeface="Arial"/>
              <a:sym typeface="Arial"/>
            </a:endParaRPr>
          </a:p>
        </p:txBody>
      </p:sp>
      <p:sp>
        <p:nvSpPr>
          <p:cNvPr id="6078" name="Google Shape;6078;p19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079" name="Google Shape;6079;p190"/>
          <p:cNvGrpSpPr/>
          <p:nvPr/>
        </p:nvGrpSpPr>
        <p:grpSpPr>
          <a:xfrm>
            <a:off x="0" y="0"/>
            <a:ext cx="7589838" cy="1343607"/>
            <a:chOff x="0" y="0"/>
            <a:chExt cx="7589838" cy="1343607"/>
          </a:xfrm>
        </p:grpSpPr>
        <p:pic>
          <p:nvPicPr>
            <p:cNvPr id="6080" name="Google Shape;6080;p19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081" name="Google Shape;6081;p19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082" name="Google Shape;6082;p19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083" name="Google Shape;6083;p19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084" name="Google Shape;6084;p190"/>
          <p:cNvGrpSpPr/>
          <p:nvPr/>
        </p:nvGrpSpPr>
        <p:grpSpPr>
          <a:xfrm>
            <a:off x="1269075" y="3380795"/>
            <a:ext cx="0" cy="0"/>
            <a:chOff x="1269075" y="3380795"/>
            <a:chExt cx="0" cy="0"/>
          </a:xfrm>
        </p:grpSpPr>
        <p:cxnSp>
          <p:nvCxnSpPr>
            <p:cNvPr id="6085" name="Google Shape;6085;p190"/>
            <p:cNvCxnSpPr/>
            <p:nvPr/>
          </p:nvCxnSpPr>
          <p:spPr>
            <a:xfrm>
              <a:off x="1269075" y="3380795"/>
              <a:ext cx="0" cy="0"/>
            </a:xfrm>
            <a:prstGeom prst="straightConnector1">
              <a:avLst/>
            </a:prstGeom>
            <a:noFill/>
            <a:ln>
              <a:noFill/>
            </a:ln>
          </p:spPr>
        </p:cxnSp>
        <p:cxnSp>
          <p:nvCxnSpPr>
            <p:cNvPr id="6086" name="Google Shape;6086;p190"/>
            <p:cNvCxnSpPr/>
            <p:nvPr/>
          </p:nvCxnSpPr>
          <p:spPr>
            <a:xfrm>
              <a:off x="1269075" y="3380795"/>
              <a:ext cx="0" cy="0"/>
            </a:xfrm>
            <a:prstGeom prst="straightConnector1">
              <a:avLst/>
            </a:prstGeom>
            <a:noFill/>
            <a:ln>
              <a:noFill/>
            </a:ln>
          </p:spPr>
        </p:cxnSp>
      </p:grpSp>
      <p:sp>
        <p:nvSpPr>
          <p:cNvPr id="6087" name="Google Shape;6087;p19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088" name="Google Shape;6088;p190"/>
          <p:cNvGraphicFramePr/>
          <p:nvPr/>
        </p:nvGraphicFramePr>
        <p:xfrm>
          <a:off x="312508" y="1462823"/>
          <a:ext cx="6859225" cy="7800400"/>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BILL AND MELINDA GATES FOUNDATION</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Epidemiology and Surveillance Pillar</a:t>
                      </a:r>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Risk Communication and Community Engagement Pillar</a:t>
                      </a:r>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Case Management Pillar</a:t>
                      </a:r>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Security, Logistics &amp; Mass Care Pillar</a:t>
                      </a:r>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National Reference Laboratory </a:t>
                      </a:r>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Kano State Primary Healthcare Development Agency</a:t>
                      </a:r>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NCDC</a:t>
                      </a:r>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National Public Health Emergency Operations</a:t>
                      </a:r>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Federal Ministry of Health</a:t>
                      </a:r>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Multi-sectoral Civil Society Organizations across the following categories:</a:t>
                      </a:r>
                      <a:endParaRPr/>
                    </a:p>
                    <a:p>
                      <a:pPr marL="635000" marR="0" lvl="0" indent="-231775"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Health</a:t>
                      </a:r>
                      <a:endParaRPr sz="1000"/>
                    </a:p>
                    <a:p>
                      <a:pPr marL="635000" marR="0" lvl="0" indent="-231775"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Education</a:t>
                      </a:r>
                      <a:endParaRPr sz="1000"/>
                    </a:p>
                    <a:p>
                      <a:pPr marL="635000" marR="0" lvl="0" indent="-231775"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Agriculture</a:t>
                      </a:r>
                      <a:endParaRPr sz="1000"/>
                    </a:p>
                    <a:p>
                      <a:pPr marL="635000" marR="0" lvl="0" indent="-231775"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Governance</a:t>
                      </a:r>
                      <a:endParaRPr sz="1000"/>
                    </a:p>
                    <a:p>
                      <a:pPr marL="635000" marR="0" lvl="0" indent="-231775"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Human rights</a:t>
                      </a:r>
                      <a:endParaRPr sz="1000"/>
                    </a:p>
                    <a:p>
                      <a:pPr marL="635000" marR="0" lvl="0" indent="-231775"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Nutrition</a:t>
                      </a:r>
                      <a:endParaRPr sz="1000"/>
                    </a:p>
                    <a:p>
                      <a:pPr marL="635000" marR="0" lvl="0" indent="-231775"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Gender and gender-based violence</a:t>
                      </a:r>
                      <a:endParaRPr sz="1000"/>
                    </a:p>
                    <a:p>
                      <a:pPr marL="635000" marR="0" lvl="0" indent="-231775"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Poverty alleviation</a:t>
                      </a:r>
                      <a:endParaRPr sz="1000">
                        <a:solidFill>
                          <a:schemeClr val="dk1"/>
                        </a:solidFill>
                        <a:latin typeface="Arial"/>
                        <a:ea typeface="Arial"/>
                        <a:cs typeface="Arial"/>
                        <a:sym typeface="Arial"/>
                      </a:endParaRPr>
                    </a:p>
                    <a:p>
                      <a:pPr marL="635000" marR="0" lvl="0" indent="-231775"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Women and youth empowerment sectors</a:t>
                      </a:r>
                      <a:endParaRPr sz="1000">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386475">
                <a:tc>
                  <a:txBody>
                    <a:bodyPr/>
                    <a:lstStyle/>
                    <a:p>
                      <a:pPr marL="0" marR="0" lvl="0" indent="0" algn="l" rtl="0">
                        <a:lnSpc>
                          <a:spcPct val="117000"/>
                        </a:lnSpc>
                        <a:spcBef>
                          <a:spcPts val="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Support provided to Multi-Sectoral Civil Society Organisations</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Strengthened engagement platforms through in-person and virtual meetings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Developed advocacy materials and joint advocacies with key government actors, policy makers, and citizen groups.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Carried out a state situation assessment through rapid policy scan to identify the existing COVID-19 coordination mechanism in the states and curate their epidemic control strategies.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Improved policy engagement and Influence by embedding at least one CSO into the state’s COVID-19 coordinating mechanism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Ensured CSO capacity development  by empowering CSOs through learning and sharing of best practices and local innovations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Carried out COVID -19 policy and impact tracking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Carried out landscape analysis of COVID-19 response innovations to identify community level initiatives that have been implemented to curb the spread of the pandemic and cushion the socio-economic impact on communities.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Embarked on CSO Risk Communication Intervention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Facilitated two-way strategic communications between the policy and grassroots levels for adaptive strategies and messaging </a:t>
                      </a:r>
                      <a:endParaRPr sz="996">
                        <a:solidFill>
                          <a:schemeClr val="dk1"/>
                        </a:solidFill>
                        <a:latin typeface="Arial"/>
                        <a:ea typeface="Arial"/>
                        <a:cs typeface="Arial"/>
                        <a:sym typeface="Arial"/>
                      </a:endParaRPr>
                    </a:p>
                    <a:p>
                      <a:pPr marL="342900" marR="0" lvl="0" indent="-342900" algn="l" rtl="0">
                        <a:lnSpc>
                          <a:spcPct val="117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Fostered accountability and public discourse on national/subnational preparedness, response and health systems resilience</a:t>
                      </a:r>
                      <a:endParaRPr/>
                    </a:p>
                    <a:p>
                      <a:pPr marL="0" marR="0" lvl="0" indent="0" algn="l" rtl="0">
                        <a:lnSpc>
                          <a:spcPct val="117000"/>
                        </a:lnSpc>
                        <a:spcBef>
                          <a:spcPts val="600"/>
                        </a:spcBef>
                        <a:spcAft>
                          <a:spcPts val="0"/>
                        </a:spcAft>
                        <a:buClr>
                          <a:schemeClr val="dk1"/>
                        </a:buClr>
                        <a:buSzPts val="996"/>
                        <a:buFont typeface="Noto Sans Symbols"/>
                        <a:buNone/>
                      </a:pPr>
                      <a:r>
                        <a:rPr lang="en-US" sz="996" b="1">
                          <a:solidFill>
                            <a:schemeClr val="dk1"/>
                          </a:solidFill>
                          <a:latin typeface="Arial"/>
                          <a:ea typeface="Arial"/>
                          <a:cs typeface="Arial"/>
                          <a:sym typeface="Arial"/>
                        </a:rPr>
                        <a:t>Support Provided to the Risk Communication and Community Engagement Pillar</a:t>
                      </a:r>
                      <a:endParaRPr sz="996" b="1">
                        <a:solidFill>
                          <a:schemeClr val="dk1"/>
                        </a:solidFill>
                        <a:latin typeface="Arial"/>
                        <a:ea typeface="Arial"/>
                        <a:cs typeface="Arial"/>
                        <a:sym typeface="Arial"/>
                      </a:endParaRPr>
                    </a:p>
                  </a:txBody>
                  <a:tcPr marL="36525" marR="3652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Shape 6093"/>
        <p:cNvGrpSpPr/>
        <p:nvPr/>
      </p:nvGrpSpPr>
      <p:grpSpPr>
        <a:xfrm>
          <a:off x="0" y="0"/>
          <a:ext cx="0" cy="0"/>
          <a:chOff x="0" y="0"/>
          <a:chExt cx="0" cy="0"/>
        </a:xfrm>
      </p:grpSpPr>
      <p:sp>
        <p:nvSpPr>
          <p:cNvPr id="6094" name="Google Shape;6094;p19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202</a:t>
            </a:fld>
            <a:endParaRPr sz="500" b="0" i="0" u="none" strike="noStrike" cap="none">
              <a:solidFill>
                <a:srgbClr val="161616"/>
              </a:solidFill>
              <a:latin typeface="Arial"/>
              <a:ea typeface="Arial"/>
              <a:cs typeface="Arial"/>
              <a:sym typeface="Arial"/>
            </a:endParaRPr>
          </a:p>
        </p:txBody>
      </p:sp>
      <p:sp>
        <p:nvSpPr>
          <p:cNvPr id="6095" name="Google Shape;6095;p19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096" name="Google Shape;6096;p191"/>
          <p:cNvGrpSpPr/>
          <p:nvPr/>
        </p:nvGrpSpPr>
        <p:grpSpPr>
          <a:xfrm>
            <a:off x="0" y="0"/>
            <a:ext cx="7589838" cy="1343607"/>
            <a:chOff x="0" y="0"/>
            <a:chExt cx="7589838" cy="1343607"/>
          </a:xfrm>
        </p:grpSpPr>
        <p:pic>
          <p:nvPicPr>
            <p:cNvPr id="6097" name="Google Shape;6097;p19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098" name="Google Shape;6098;p19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099" name="Google Shape;6099;p19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100" name="Google Shape;6100;p19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101" name="Google Shape;6101;p191"/>
          <p:cNvGrpSpPr/>
          <p:nvPr/>
        </p:nvGrpSpPr>
        <p:grpSpPr>
          <a:xfrm>
            <a:off x="1269075" y="3380795"/>
            <a:ext cx="0" cy="0"/>
            <a:chOff x="1269075" y="3380795"/>
            <a:chExt cx="0" cy="0"/>
          </a:xfrm>
        </p:grpSpPr>
        <p:cxnSp>
          <p:nvCxnSpPr>
            <p:cNvPr id="6102" name="Google Shape;6102;p191"/>
            <p:cNvCxnSpPr/>
            <p:nvPr/>
          </p:nvCxnSpPr>
          <p:spPr>
            <a:xfrm>
              <a:off x="1269075" y="3380795"/>
              <a:ext cx="0" cy="0"/>
            </a:xfrm>
            <a:prstGeom prst="straightConnector1">
              <a:avLst/>
            </a:prstGeom>
            <a:noFill/>
            <a:ln>
              <a:noFill/>
            </a:ln>
          </p:spPr>
        </p:cxnSp>
        <p:cxnSp>
          <p:nvCxnSpPr>
            <p:cNvPr id="6103" name="Google Shape;6103;p191"/>
            <p:cNvCxnSpPr/>
            <p:nvPr/>
          </p:nvCxnSpPr>
          <p:spPr>
            <a:xfrm>
              <a:off x="1269075" y="3380795"/>
              <a:ext cx="0" cy="0"/>
            </a:xfrm>
            <a:prstGeom prst="straightConnector1">
              <a:avLst/>
            </a:prstGeom>
            <a:noFill/>
            <a:ln>
              <a:noFill/>
            </a:ln>
          </p:spPr>
        </p:cxnSp>
      </p:grpSp>
      <p:sp>
        <p:nvSpPr>
          <p:cNvPr id="6104" name="Google Shape;6104;p19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105" name="Google Shape;6105;p191"/>
          <p:cNvGraphicFramePr/>
          <p:nvPr>
            <p:extLst>
              <p:ext uri="{D42A27DB-BD31-4B8C-83A1-F6EECF244321}">
                <p14:modId xmlns:p14="http://schemas.microsoft.com/office/powerpoint/2010/main" val="1750071807"/>
              </p:ext>
            </p:extLst>
          </p:nvPr>
        </p:nvGraphicFramePr>
        <p:xfrm>
          <a:off x="312507" y="1462823"/>
          <a:ext cx="6859225" cy="8871875"/>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216825">
                <a:tc>
                  <a:txBody>
                    <a:bodyPr/>
                    <a:lstStyle/>
                    <a:p>
                      <a:pPr marL="342900" marR="0" lvl="0" indent="-342900" algn="l" rtl="0">
                        <a:lnSpc>
                          <a:spcPct val="117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Provided technical and operational communications design support to the Risk Communication and Community Engagement Pillar inform of the following activities:</a:t>
                      </a:r>
                      <a:endParaRPr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development and finalization of the RCCE strategy for COVID-19</a:t>
                      </a:r>
                      <a:endParaRPr sz="1000"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design and production of 227 jingles, 10 animation videos, and 2,500 braille materials and 8 deaf friendly videos and its distribution on Television in collaboration with the Federal Ministry of Information and CCSI.</a:t>
                      </a:r>
                      <a:endParaRPr sz="1000"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Leveraged the Network of Deaf and Sign Writers Association of Nigeria and the Center for Citizens with Disability to facilitate the distribution of materials targeted at persons living with disability </a:t>
                      </a:r>
                      <a:endParaRPr sz="1000"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development of additional creatives for the Education in Emergencies Working Group Nigeria’s (</a:t>
                      </a:r>
                      <a:r>
                        <a:rPr lang="en-US" sz="996" dirty="0" err="1">
                          <a:solidFill>
                            <a:schemeClr val="dk1"/>
                          </a:solidFill>
                          <a:latin typeface="Arial"/>
                          <a:ea typeface="Arial"/>
                          <a:cs typeface="Arial"/>
                          <a:sym typeface="Arial"/>
                        </a:rPr>
                        <a:t>EiEWGN</a:t>
                      </a:r>
                      <a:r>
                        <a:rPr lang="en-US" sz="996" dirty="0">
                          <a:solidFill>
                            <a:schemeClr val="dk1"/>
                          </a:solidFill>
                          <a:latin typeface="Arial"/>
                          <a:ea typeface="Arial"/>
                          <a:cs typeface="Arial"/>
                          <a:sym typeface="Arial"/>
                        </a:rPr>
                        <a:t>). The support was delivered alongside art visualization in 2.5D clay render images.  </a:t>
                      </a:r>
                      <a:endParaRPr sz="1000"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Provided support for the development and review of some national protocols and advisories developed by other stakeholders such as NNPC, IPPG and NOA</a:t>
                      </a:r>
                      <a:endParaRPr sz="1000"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Participated at the first quarterly meeting of the National Risk Communication Technical Working Group and the weekly Risk Communication Partners meetings and all other sector meetings.</a:t>
                      </a:r>
                      <a:endParaRPr sz="1000"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engagement of Journalists across 6 states for monthly COVID-19 feature stories</a:t>
                      </a:r>
                      <a:endParaRPr sz="1000"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Strategic reporting carried out on the impact of COVID-19 lockdown on people living with disabilities in 3 high impact states in Lagos, Kano and F.C.T. </a:t>
                      </a:r>
                      <a:endParaRPr sz="1000"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creation of a government response blog and social media campaign in collaboration with NOA, NPHCD and MSLCN.</a:t>
                      </a:r>
                      <a:endParaRPr sz="1000"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amplification of social media campaigns, online monitoring and documentation of audience reaction to NCDC communication materials on social media platforms and established content creation team across the COVID-19 partner network </a:t>
                      </a:r>
                      <a:endParaRPr sz="1000"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mining of existing data for communications action in all stages of the pandemic</a:t>
                      </a:r>
                      <a:endParaRPr sz="1000"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an audience perception survey to understand the levels of perceived threat and efficacy to COVID-19 in the country</a:t>
                      </a:r>
                      <a:endParaRPr sz="1000" dirty="0"/>
                    </a:p>
                    <a:p>
                      <a:pPr marL="0" marR="0" lvl="0" indent="0" algn="l" rtl="0">
                        <a:lnSpc>
                          <a:spcPct val="117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Support Activities Funded by Tony Blair Institute for Global Change (TBI)</a:t>
                      </a:r>
                      <a:endParaRPr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Supported the Emergency Operations Centre (EOC) leadership to develop the health sector (NCDC led) pandemic level Incident Action Plan, progress reporting templates, KPIs and dashboards to track progress and outcomes </a:t>
                      </a:r>
                      <a:endParaRPr sz="996"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development and review of the Incident Action Plan (IAP), the IAP (health operations) budget and workplan for the NCDC  </a:t>
                      </a:r>
                      <a:endParaRPr sz="996"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Identified KPIs and developed a reporting tool/ template to track the implementation of the IAP  </a:t>
                      </a:r>
                      <a:endParaRPr sz="996"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Developed a digital dashboard to track performance of the outbreak response in line with the NCDC IAP </a:t>
                      </a:r>
                      <a:endParaRPr sz="996"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NCDC Emergency Operations Centre meetings with reporting templates and daily presentations for the pillars </a:t>
                      </a:r>
                      <a:endParaRPr sz="996"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Led the development of the first IAP progress report </a:t>
                      </a:r>
                      <a:endParaRPr sz="996"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Led the migration of the COVID-19 dashboard from TBI platform to NCDC platform (In collaboration with Georgetown University (GU) and eHealth) </a:t>
                      </a:r>
                      <a:endParaRPr sz="996"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Supported in delivering the crisis and risk communications strategy at NCDC and the FMOH</a:t>
                      </a:r>
                      <a:endParaRPr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delivery of communications outputs for the NCDC in addition to weekly messaging priorities to drive NCDC messages across different platforms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daily data collation and announcement of NCDC’s COVID-19 cases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in the draft of responses for media enquiries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Identified and facilitated the engagement of a filmmaker to document NCDC’s response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Coordinated the filming and editing of the COVID-19 survivor stories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Engaged radio stations in 3 states and a TV station to disseminate messages on COVID-19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Coordinated the NCDC comms team to liaise with Kano state government, the PTF and UNDP to strategize on addressing COVID-19 public mistrust in Kano state and the FCT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Liaised with MacArthur Foundation and Open Society Initiative for West Africa on behavioral change communications messaging and dissemination support for NCDC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development and announcement of Guidelines for elections in COVID-19 context </a:t>
                      </a:r>
                      <a:endParaRPr sz="996" dirty="0"/>
                    </a:p>
                    <a:p>
                      <a:pPr marL="682625" marR="0" lvl="0" indent="-171450" algn="l" rtl="0">
                        <a:spcBef>
                          <a:spcPts val="0"/>
                        </a:spcBef>
                        <a:spcAft>
                          <a:spcPts val="0"/>
                        </a:spcAft>
                        <a:buClr>
                          <a:schemeClr val="dk1"/>
                        </a:buClr>
                        <a:buSzPts val="996"/>
                        <a:buFont typeface="Courier New"/>
                        <a:buChar char="o"/>
                      </a:pPr>
                      <a:r>
                        <a:rPr lang="en-US" sz="996" dirty="0" err="1">
                          <a:solidFill>
                            <a:schemeClr val="dk1"/>
                          </a:solidFill>
                          <a:latin typeface="Arial"/>
                          <a:ea typeface="Arial"/>
                          <a:cs typeface="Arial"/>
                          <a:sym typeface="Arial"/>
                        </a:rPr>
                        <a:t>Organised</a:t>
                      </a:r>
                      <a:r>
                        <a:rPr lang="en-US" sz="996" dirty="0">
                          <a:solidFill>
                            <a:schemeClr val="dk1"/>
                          </a:solidFill>
                          <a:latin typeface="Arial"/>
                          <a:ea typeface="Arial"/>
                          <a:cs typeface="Arial"/>
                          <a:sym typeface="Arial"/>
                        </a:rPr>
                        <a:t> a stakeholder mapping exercise for the COVID-19 communications response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Liaised with donor partners from the private sector to amplify their messages on support to the COVID-19 response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Coordinated communications and development of FAQs for the Nigeria International Travel portal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Facilitated the strategic engagement with Health Beat reporters to debunk rumors and misinformation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in delivering the crisis and risk communications strategy at the FMOH </a:t>
                      </a:r>
                      <a:endParaRPr sz="996" dirty="0"/>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216825">
                <a:tc>
                  <a:txBody>
                    <a:bodyPr/>
                    <a:lstStyle/>
                    <a:p>
                      <a:pPr marL="0" marR="0" lvl="0" indent="0" algn="l" rtl="0">
                        <a:lnSpc>
                          <a:spcPct val="117000"/>
                        </a:lnSpc>
                        <a:spcBef>
                          <a:spcPts val="0"/>
                        </a:spcBef>
                        <a:spcAft>
                          <a:spcPts val="0"/>
                        </a:spcAft>
                        <a:buNone/>
                      </a:pPr>
                      <a:r>
                        <a:rPr lang="en-US" sz="1000" b="1" i="1" dirty="0">
                          <a:solidFill>
                            <a:srgbClr val="FFFFFF"/>
                          </a:solidFill>
                          <a:latin typeface="Arial"/>
                          <a:ea typeface="Arial"/>
                          <a:cs typeface="Arial"/>
                          <a:sym typeface="Arial"/>
                        </a:rPr>
                        <a:t>States Supported</a:t>
                      </a:r>
                      <a:endParaRPr sz="1000" dirty="0">
                        <a:latin typeface="Arial"/>
                        <a:ea typeface="Arial"/>
                        <a:cs typeface="Arial"/>
                        <a:sym typeface="Arial"/>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Shape 6110"/>
        <p:cNvGrpSpPr/>
        <p:nvPr/>
      </p:nvGrpSpPr>
      <p:grpSpPr>
        <a:xfrm>
          <a:off x="0" y="0"/>
          <a:ext cx="0" cy="0"/>
          <a:chOff x="0" y="0"/>
          <a:chExt cx="0" cy="0"/>
        </a:xfrm>
      </p:grpSpPr>
      <p:sp>
        <p:nvSpPr>
          <p:cNvPr id="6111" name="Google Shape;6111;p19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203</a:t>
            </a:fld>
            <a:endParaRPr sz="500" b="0" i="0" u="none" strike="noStrike" cap="none">
              <a:solidFill>
                <a:srgbClr val="161616"/>
              </a:solidFill>
              <a:latin typeface="Arial"/>
              <a:ea typeface="Arial"/>
              <a:cs typeface="Arial"/>
              <a:sym typeface="Arial"/>
            </a:endParaRPr>
          </a:p>
        </p:txBody>
      </p:sp>
      <p:sp>
        <p:nvSpPr>
          <p:cNvPr id="6112" name="Google Shape;6112;p19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113" name="Google Shape;6113;p192"/>
          <p:cNvGrpSpPr/>
          <p:nvPr/>
        </p:nvGrpSpPr>
        <p:grpSpPr>
          <a:xfrm>
            <a:off x="0" y="0"/>
            <a:ext cx="7589838" cy="1343607"/>
            <a:chOff x="0" y="0"/>
            <a:chExt cx="7589838" cy="1343607"/>
          </a:xfrm>
        </p:grpSpPr>
        <p:pic>
          <p:nvPicPr>
            <p:cNvPr id="6114" name="Google Shape;6114;p19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115" name="Google Shape;6115;p19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116" name="Google Shape;6116;p19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117" name="Google Shape;6117;p19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118" name="Google Shape;6118;p192"/>
          <p:cNvGrpSpPr/>
          <p:nvPr/>
        </p:nvGrpSpPr>
        <p:grpSpPr>
          <a:xfrm>
            <a:off x="1269075" y="3380795"/>
            <a:ext cx="0" cy="0"/>
            <a:chOff x="1269075" y="3380795"/>
            <a:chExt cx="0" cy="0"/>
          </a:xfrm>
        </p:grpSpPr>
        <p:cxnSp>
          <p:nvCxnSpPr>
            <p:cNvPr id="6119" name="Google Shape;6119;p192"/>
            <p:cNvCxnSpPr/>
            <p:nvPr/>
          </p:nvCxnSpPr>
          <p:spPr>
            <a:xfrm>
              <a:off x="1269075" y="3380795"/>
              <a:ext cx="0" cy="0"/>
            </a:xfrm>
            <a:prstGeom prst="straightConnector1">
              <a:avLst/>
            </a:prstGeom>
            <a:noFill/>
            <a:ln>
              <a:noFill/>
            </a:ln>
          </p:spPr>
        </p:cxnSp>
        <p:cxnSp>
          <p:nvCxnSpPr>
            <p:cNvPr id="6120" name="Google Shape;6120;p192"/>
            <p:cNvCxnSpPr/>
            <p:nvPr/>
          </p:nvCxnSpPr>
          <p:spPr>
            <a:xfrm>
              <a:off x="1269075" y="3380795"/>
              <a:ext cx="0" cy="0"/>
            </a:xfrm>
            <a:prstGeom prst="straightConnector1">
              <a:avLst/>
            </a:prstGeom>
            <a:noFill/>
            <a:ln>
              <a:noFill/>
            </a:ln>
          </p:spPr>
        </p:cxnSp>
      </p:grpSp>
      <p:sp>
        <p:nvSpPr>
          <p:cNvPr id="6121" name="Google Shape;6121;p19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122" name="Google Shape;6122;p192"/>
          <p:cNvGraphicFramePr/>
          <p:nvPr>
            <p:extLst>
              <p:ext uri="{D42A27DB-BD31-4B8C-83A1-F6EECF244321}">
                <p14:modId xmlns:p14="http://schemas.microsoft.com/office/powerpoint/2010/main" val="156266143"/>
              </p:ext>
            </p:extLst>
          </p:nvPr>
        </p:nvGraphicFramePr>
        <p:xfrm>
          <a:off x="312507" y="1462823"/>
          <a:ext cx="6859225" cy="8131048"/>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216825">
                <a:tc>
                  <a:txBody>
                    <a:bodyPr/>
                    <a:lstStyle/>
                    <a:p>
                      <a:pPr marL="1193800" marR="0" lvl="0" indent="-341313"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Supported the delivery of communications outputs for the FMOH </a:t>
                      </a:r>
                      <a:endParaRPr sz="1000" dirty="0"/>
                    </a:p>
                    <a:p>
                      <a:pPr marL="1193800" marR="0" lvl="0" indent="-341313"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Facilitated a media training for the Honorable Minister of Health (HMH) </a:t>
                      </a:r>
                      <a:endParaRPr sz="1000" dirty="0"/>
                    </a:p>
                    <a:p>
                      <a:pPr marL="1193800" marR="0" lvl="0" indent="-341313"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Organized Facebook Live BBC interview for Honorable Minister of State for Health    </a:t>
                      </a:r>
                      <a:endParaRPr sz="1000" dirty="0"/>
                    </a:p>
                    <a:p>
                      <a:pPr marL="1193800" marR="0" lvl="0" indent="-341313"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Facilitated strengthening of media monitoring system and capacity building on the use of data derived at FMOH </a:t>
                      </a:r>
                      <a:endParaRPr sz="1000" dirty="0"/>
                    </a:p>
                    <a:p>
                      <a:pPr marL="1193800" marR="0" lvl="0" indent="-341313"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Facilitated the strategic engagement of the FMOH with key communications stakeholders (PTF, Media Executives and Health Beat Reporters) </a:t>
                      </a:r>
                      <a:endParaRPr sz="1000" dirty="0"/>
                    </a:p>
                    <a:p>
                      <a:pPr marL="1193800" marR="0" lvl="0" indent="-341313"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Deployed campaigns and messages for key national and world events: Eid ul </a:t>
                      </a:r>
                      <a:r>
                        <a:rPr lang="en-US" sz="996" dirty="0" err="1">
                          <a:solidFill>
                            <a:schemeClr val="dk1"/>
                          </a:solidFill>
                          <a:latin typeface="Arial"/>
                          <a:ea typeface="Arial"/>
                          <a:cs typeface="Arial"/>
                          <a:sym typeface="Arial"/>
                        </a:rPr>
                        <a:t>Fitr</a:t>
                      </a:r>
                      <a:r>
                        <a:rPr lang="en-US" sz="996" dirty="0">
                          <a:solidFill>
                            <a:schemeClr val="dk1"/>
                          </a:solidFill>
                          <a:latin typeface="Arial"/>
                          <a:ea typeface="Arial"/>
                          <a:cs typeface="Arial"/>
                          <a:sym typeface="Arial"/>
                        </a:rPr>
                        <a:t>, Children’s Day, World Health Assembly, World Health Day World Drug Day, World Sickle Cell Day, World Blood Donor Day, World Hypertension Day, Hand Hygiene Day, Nigeria’s 60th Anniversary and International Nurses Week </a:t>
                      </a:r>
                      <a:endParaRPr sz="1000" dirty="0"/>
                    </a:p>
                    <a:p>
                      <a:pPr marL="1193800" marR="0" lvl="0" indent="-341313" algn="l" rtl="0">
                        <a:spcBef>
                          <a:spcPts val="0"/>
                        </a:spcBef>
                        <a:spcAft>
                          <a:spcPts val="0"/>
                        </a:spcAft>
                        <a:buClr>
                          <a:schemeClr val="dk1"/>
                        </a:buClr>
                        <a:buSzPts val="996"/>
                        <a:buFont typeface="Arial"/>
                        <a:buChar char="•"/>
                      </a:pPr>
                      <a:r>
                        <a:rPr lang="en-US" sz="996" dirty="0" err="1">
                          <a:solidFill>
                            <a:schemeClr val="dk1"/>
                          </a:solidFill>
                          <a:latin typeface="Arial"/>
                          <a:ea typeface="Arial"/>
                          <a:cs typeface="Arial"/>
                          <a:sym typeface="Arial"/>
                        </a:rPr>
                        <a:t>Organised</a:t>
                      </a:r>
                      <a:r>
                        <a:rPr lang="en-US" sz="996" dirty="0">
                          <a:solidFill>
                            <a:schemeClr val="dk1"/>
                          </a:solidFill>
                          <a:latin typeface="Arial"/>
                          <a:ea typeface="Arial"/>
                          <a:cs typeface="Arial"/>
                          <a:sym typeface="Arial"/>
                        </a:rPr>
                        <a:t> print media engagement interview for HMH  </a:t>
                      </a:r>
                      <a:endParaRPr sz="1000" dirty="0"/>
                    </a:p>
                    <a:p>
                      <a:pPr marL="1193800" marR="0" lvl="0" indent="-341313"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Facilitated the strategic engagement with Facebook on strengthening the capacity of the Public Relations Unit of the Federal Ministry of Health and its agencies </a:t>
                      </a:r>
                      <a:endParaRPr sz="1000"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Supported the DG, the EOC leadership and the heads of the EOC technical Pillars with problem solving and operational support to implement the overall action plan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 Set up a strategic advisory group to support the DG on problem solving, recommendations and decision making for the COVID-19 response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development of phased Implementation guidelines for gradual easing of lockdown restrictions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development of advisories for reopening different economic sectors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Developed report on state response activities for the Office of the Secretary to the Government of the Federation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development of data metrics for evaluating Phase 2 of the eased lockdown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development of the “End of Phase” report to the PTF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Drafted NCDC DG's recommendation to the PTF and Presidency on the different phases of the easing of the lockdown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Developed a paper and presentation on the resumption of international air travel, with recommendations on suitable measures to curtail further spread of the disease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rollout of the Nigeria International Travel portal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Drafted Terms and Conditions guiding the use of the NCDC COVID-19 online result collection platform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Drafted reports on NCDC’s response for the monthly Interim Reports of the PTF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development of documents on the proposed reopening of schools for the PTF and Federal Ministry of Education </a:t>
                      </a:r>
                      <a:endParaRPr sz="996" dirty="0"/>
                    </a:p>
                    <a:p>
                      <a:pPr marL="682625" marR="0" lvl="0" indent="-171450" algn="l" rtl="0">
                        <a:spcBef>
                          <a:spcPts val="0"/>
                        </a:spcBef>
                        <a:spcAft>
                          <a:spcPts val="0"/>
                        </a:spcAft>
                        <a:buClr>
                          <a:schemeClr val="dk1"/>
                        </a:buClr>
                        <a:buSzPts val="996"/>
                        <a:buFont typeface="Courier New"/>
                        <a:buChar char="o"/>
                      </a:pPr>
                      <a:r>
                        <a:rPr lang="en-US" sz="996" dirty="0" err="1">
                          <a:solidFill>
                            <a:schemeClr val="dk1"/>
                          </a:solidFill>
                          <a:latin typeface="Arial"/>
                          <a:ea typeface="Arial"/>
                          <a:cs typeface="Arial"/>
                          <a:sym typeface="Arial"/>
                        </a:rPr>
                        <a:t>Organised</a:t>
                      </a:r>
                      <a:r>
                        <a:rPr lang="en-US" sz="996" dirty="0">
                          <a:solidFill>
                            <a:schemeClr val="dk1"/>
                          </a:solidFill>
                          <a:latin typeface="Arial"/>
                          <a:ea typeface="Arial"/>
                          <a:cs typeface="Arial"/>
                          <a:sym typeface="Arial"/>
                        </a:rPr>
                        <a:t> and facilitated top management meeting to evaluate NCDC’s response and initiate discussions on the transition plan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EOC leadership and the heads of the EOC technical Pillars with problem solving and operational support to implement the overall action plan </a:t>
                      </a:r>
                      <a:endParaRPr sz="996" dirty="0"/>
                    </a:p>
                    <a:p>
                      <a:pPr marL="682625"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EOC pillars on the implementation of their IAP activities; development of workplans, assessment tools </a:t>
                      </a:r>
                      <a:endParaRPr dirty="0"/>
                    </a:p>
                    <a:p>
                      <a:pPr marL="1146175" marR="0" lvl="0" indent="-339724"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Co-led the Mid Action Review (MAR) of the NCDC-led EOC response </a:t>
                      </a:r>
                      <a:endParaRPr sz="996" dirty="0"/>
                    </a:p>
                    <a:p>
                      <a:pPr marL="1146175" marR="0" lvl="0" indent="-339724"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Supported the development of new strategic directions for the pillars of the NCDC EOC following the MAR and identified new KPIs and developed a reporting template for the newly identified strategic directions  </a:t>
                      </a:r>
                      <a:endParaRPr sz="996" dirty="0"/>
                    </a:p>
                    <a:p>
                      <a:pPr marL="1146175" marR="0" lvl="0" indent="-339724"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Revised the Rapid Response Team (RRT) deployment process and information flow with the states  </a:t>
                      </a:r>
                      <a:endParaRPr sz="996" dirty="0"/>
                    </a:p>
                    <a:p>
                      <a:pPr marL="1146175" marR="0" lvl="0" indent="-339724"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Developed an activity and budget tracking tools to support the NCDC EOC leadership to track spending of the PTF approved health operations funds </a:t>
                      </a:r>
                      <a:endParaRPr sz="996" dirty="0"/>
                    </a:p>
                    <a:p>
                      <a:pPr marL="1146175" marR="0" lvl="0" indent="-339724"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Supported the development of presentations for the EOC leadership  </a:t>
                      </a:r>
                      <a:endParaRPr sz="996" dirty="0"/>
                    </a:p>
                    <a:p>
                      <a:pPr marL="1146175" marR="0" lvl="0" indent="-339724"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Supported the development of Post-Lockdown strategy for the Surveillance pillar of the NCDC EOC </a:t>
                      </a:r>
                      <a:endParaRPr sz="996" dirty="0"/>
                    </a:p>
                    <a:p>
                      <a:pPr marL="1146175" marR="0" lvl="0" indent="-339724"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Facilitated the development of a quarantine plan for evacuees re-entering the country  </a:t>
                      </a:r>
                      <a:endParaRPr sz="996" dirty="0"/>
                    </a:p>
                    <a:p>
                      <a:pPr marL="1146175" marR="0" lvl="0" indent="-339724" algn="l" rtl="0">
                        <a:spcBef>
                          <a:spcPts val="0"/>
                        </a:spcBef>
                        <a:spcAft>
                          <a:spcPts val="0"/>
                        </a:spcAft>
                        <a:buClr>
                          <a:schemeClr val="dk1"/>
                        </a:buClr>
                        <a:buSzPts val="996"/>
                        <a:buFont typeface="Arial"/>
                        <a:buChar char="•"/>
                      </a:pPr>
                      <a:r>
                        <a:rPr lang="en-US" sz="996" dirty="0">
                          <a:solidFill>
                            <a:schemeClr val="dk1"/>
                          </a:solidFill>
                          <a:latin typeface="Arial"/>
                          <a:ea typeface="Arial"/>
                          <a:cs typeface="Arial"/>
                          <a:sym typeface="Arial"/>
                        </a:rPr>
                        <a:t>Supported the analysis and development of the daily and weekly Situation Reports for the NCDC </a:t>
                      </a:r>
                      <a:endParaRPr sz="996" dirty="0"/>
                    </a:p>
                    <a:p>
                      <a:pPr marL="682625" marR="0" lvl="0" indent="-108204" algn="l" rtl="0">
                        <a:spcBef>
                          <a:spcPts val="0"/>
                        </a:spcBef>
                        <a:spcAft>
                          <a:spcPts val="0"/>
                        </a:spcAft>
                        <a:buClr>
                          <a:schemeClr val="dk1"/>
                        </a:buClr>
                        <a:buSzPts val="996"/>
                        <a:buFont typeface="Courier New"/>
                        <a:buNone/>
                      </a:pPr>
                      <a:endParaRPr sz="996"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t>Provided support to the NCDC led pillars (from the National Pandemic Response Plan) reporting to the Presidential Task Force</a:t>
                      </a:r>
                      <a:endParaRPr dirty="0"/>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Shape 6127"/>
        <p:cNvGrpSpPr/>
        <p:nvPr/>
      </p:nvGrpSpPr>
      <p:grpSpPr>
        <a:xfrm>
          <a:off x="0" y="0"/>
          <a:ext cx="0" cy="0"/>
          <a:chOff x="0" y="0"/>
          <a:chExt cx="0" cy="0"/>
        </a:xfrm>
      </p:grpSpPr>
      <p:sp>
        <p:nvSpPr>
          <p:cNvPr id="6128" name="Google Shape;6128;p19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204</a:t>
            </a:fld>
            <a:endParaRPr sz="500" b="0" i="0" u="none" strike="noStrike" cap="none">
              <a:solidFill>
                <a:srgbClr val="161616"/>
              </a:solidFill>
              <a:latin typeface="Arial"/>
              <a:ea typeface="Arial"/>
              <a:cs typeface="Arial"/>
              <a:sym typeface="Arial"/>
            </a:endParaRPr>
          </a:p>
        </p:txBody>
      </p:sp>
      <p:sp>
        <p:nvSpPr>
          <p:cNvPr id="6129" name="Google Shape;6129;p19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130" name="Google Shape;6130;p193"/>
          <p:cNvGrpSpPr/>
          <p:nvPr/>
        </p:nvGrpSpPr>
        <p:grpSpPr>
          <a:xfrm>
            <a:off x="0" y="-75412"/>
            <a:ext cx="7589838" cy="1343607"/>
            <a:chOff x="0" y="0"/>
            <a:chExt cx="7589838" cy="1343607"/>
          </a:xfrm>
        </p:grpSpPr>
        <p:pic>
          <p:nvPicPr>
            <p:cNvPr id="6131" name="Google Shape;6131;p19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132" name="Google Shape;6132;p19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133" name="Google Shape;6133;p19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134" name="Google Shape;6134;p19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135" name="Google Shape;6135;p193"/>
          <p:cNvGrpSpPr/>
          <p:nvPr/>
        </p:nvGrpSpPr>
        <p:grpSpPr>
          <a:xfrm>
            <a:off x="1269075" y="3380795"/>
            <a:ext cx="0" cy="0"/>
            <a:chOff x="1269075" y="3380795"/>
            <a:chExt cx="0" cy="0"/>
          </a:xfrm>
        </p:grpSpPr>
        <p:cxnSp>
          <p:nvCxnSpPr>
            <p:cNvPr id="6136" name="Google Shape;6136;p193"/>
            <p:cNvCxnSpPr/>
            <p:nvPr/>
          </p:nvCxnSpPr>
          <p:spPr>
            <a:xfrm>
              <a:off x="1269075" y="3380795"/>
              <a:ext cx="0" cy="0"/>
            </a:xfrm>
            <a:prstGeom prst="straightConnector1">
              <a:avLst/>
            </a:prstGeom>
            <a:noFill/>
            <a:ln>
              <a:noFill/>
            </a:ln>
          </p:spPr>
        </p:cxnSp>
        <p:cxnSp>
          <p:nvCxnSpPr>
            <p:cNvPr id="6137" name="Google Shape;6137;p193"/>
            <p:cNvCxnSpPr/>
            <p:nvPr/>
          </p:nvCxnSpPr>
          <p:spPr>
            <a:xfrm>
              <a:off x="1269075" y="3380795"/>
              <a:ext cx="0" cy="0"/>
            </a:xfrm>
            <a:prstGeom prst="straightConnector1">
              <a:avLst/>
            </a:prstGeom>
            <a:noFill/>
            <a:ln>
              <a:noFill/>
            </a:ln>
          </p:spPr>
        </p:cxnSp>
      </p:grpSp>
      <p:sp>
        <p:nvSpPr>
          <p:cNvPr id="6138" name="Google Shape;6138;p19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139" name="Google Shape;6139;p193"/>
          <p:cNvGraphicFramePr/>
          <p:nvPr>
            <p:extLst>
              <p:ext uri="{D42A27DB-BD31-4B8C-83A1-F6EECF244321}">
                <p14:modId xmlns:p14="http://schemas.microsoft.com/office/powerpoint/2010/main" val="1620903280"/>
              </p:ext>
            </p:extLst>
          </p:nvPr>
        </p:nvGraphicFramePr>
        <p:xfrm>
          <a:off x="312507" y="1462823"/>
          <a:ext cx="6859225" cy="8629269"/>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216825">
                <a:tc>
                  <a:txBody>
                    <a:bodyPr/>
                    <a:lstStyle/>
                    <a:p>
                      <a:pPr marL="744538" marR="0" lvl="0" indent="-233362"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NCDC led pillars at the PTF (Surveillance, Infection Prevention &amp; Control, and Laboratory pillar) with reporting template, routine analysis and presentations to the PTF</a:t>
                      </a:r>
                      <a:r>
                        <a:rPr lang="en-US" sz="996" b="1" i="1" dirty="0">
                          <a:solidFill>
                            <a:schemeClr val="dk1"/>
                          </a:solidFill>
                          <a:latin typeface="Arial"/>
                          <a:ea typeface="Arial"/>
                          <a:cs typeface="Arial"/>
                          <a:sym typeface="Arial"/>
                        </a:rPr>
                        <a:t> </a:t>
                      </a:r>
                      <a:endParaRPr sz="1000" dirty="0"/>
                    </a:p>
                    <a:p>
                      <a:pPr marL="744538" marR="0" lvl="0" indent="-233362"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development of the PTF Mid Action Review reports for the three NCDC-led pillars at the PTF  </a:t>
                      </a:r>
                      <a:r>
                        <a:rPr lang="en-US" sz="996" b="1" i="1" dirty="0">
                          <a:solidFill>
                            <a:schemeClr val="dk1"/>
                          </a:solidFill>
                          <a:latin typeface="Arial"/>
                          <a:ea typeface="Arial"/>
                          <a:cs typeface="Arial"/>
                          <a:sym typeface="Arial"/>
                        </a:rPr>
                        <a:t> </a:t>
                      </a:r>
                      <a:endParaRPr sz="1000" dirty="0"/>
                    </a:p>
                    <a:p>
                      <a:pPr marL="744538" marR="0" lvl="0" indent="-233362"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Conducted data analysis and set criteria for categorization of hotspot LGAs across the country </a:t>
                      </a:r>
                      <a:r>
                        <a:rPr lang="en-US" sz="996" b="1" i="1" dirty="0">
                          <a:solidFill>
                            <a:schemeClr val="dk1"/>
                          </a:solidFill>
                          <a:latin typeface="Arial"/>
                          <a:ea typeface="Arial"/>
                          <a:cs typeface="Arial"/>
                          <a:sym typeface="Arial"/>
                        </a:rPr>
                        <a:t> </a:t>
                      </a:r>
                      <a:endParaRPr sz="1000" dirty="0"/>
                    </a:p>
                    <a:p>
                      <a:pPr marL="744538" marR="0" lvl="0" indent="-233362"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development of high-level intervention to mitigate transmission in hotspot LGA (“Hotspot Strategy”)</a:t>
                      </a:r>
                      <a:r>
                        <a:rPr lang="en-US" sz="996" b="1" i="1" dirty="0">
                          <a:solidFill>
                            <a:schemeClr val="dk1"/>
                          </a:solidFill>
                          <a:latin typeface="Arial"/>
                          <a:ea typeface="Arial"/>
                          <a:cs typeface="Arial"/>
                          <a:sym typeface="Arial"/>
                        </a:rPr>
                        <a:t> </a:t>
                      </a:r>
                      <a:endParaRPr sz="1000"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Supported the NCDC partnership team in partner engagement (especially non health </a:t>
                      </a:r>
                      <a:endParaRPr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NCDC partnerships team to liaise with newly identified NCDC partners </a:t>
                      </a:r>
                      <a:endParaRPr sz="996"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Supported the development of presentations on NCDC partners’ support  </a:t>
                      </a:r>
                      <a:endParaRPr sz="996"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Developed proposal for Ford Foundations support to NCDC to document response</a:t>
                      </a:r>
                      <a:endParaRPr sz="996" dirty="0">
                        <a:solidFill>
                          <a:schemeClr val="dk1"/>
                        </a:solidFill>
                        <a:latin typeface="Arial"/>
                        <a:ea typeface="Arial"/>
                        <a:cs typeface="Arial"/>
                        <a:sym typeface="Arial"/>
                      </a:endParaRPr>
                    </a:p>
                    <a:p>
                      <a:pPr marL="0" marR="0" lvl="0" indent="0" algn="l" rtl="0">
                        <a:lnSpc>
                          <a:spcPct val="117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Support Activities Funded by University College London and other partners</a:t>
                      </a:r>
                      <a:endParaRPr sz="996" b="1"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Coordinated Evidence Synthesis and Modelling Group in collaboration with the Nigeria Centre for Disease Control, Imperial College London, GRID3, World Bank, DFID, </a:t>
                      </a:r>
                      <a:r>
                        <a:rPr lang="en-US" sz="996" dirty="0" err="1">
                          <a:solidFill>
                            <a:schemeClr val="dk1"/>
                          </a:solidFill>
                          <a:latin typeface="Arial"/>
                          <a:ea typeface="Arial"/>
                          <a:cs typeface="Arial"/>
                          <a:sym typeface="Arial"/>
                        </a:rPr>
                        <a:t>Flowminder</a:t>
                      </a:r>
                      <a:r>
                        <a:rPr lang="en-US" sz="996" dirty="0">
                          <a:solidFill>
                            <a:schemeClr val="dk1"/>
                          </a:solidFill>
                          <a:latin typeface="Arial"/>
                          <a:ea typeface="Arial"/>
                          <a:cs typeface="Arial"/>
                          <a:sym typeface="Arial"/>
                        </a:rPr>
                        <a:t>, UCL, National Bureau of Statistics, National Primary Health Care Development Agency, National Institute for Medical Research.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Worked with local mathematical modelers to support capacity development.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Produced national policy briefs and 22 state level briefs in specific areas of need to the PTF, NCDC and the States. These briefs are published on the PTF website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Conducted </a:t>
                      </a:r>
                      <a:r>
                        <a:rPr lang="en-US" sz="996" dirty="0" err="1">
                          <a:solidFill>
                            <a:schemeClr val="dk1"/>
                          </a:solidFill>
                          <a:latin typeface="Arial"/>
                          <a:ea typeface="Arial"/>
                          <a:cs typeface="Arial"/>
                          <a:sym typeface="Arial"/>
                        </a:rPr>
                        <a:t>Sero</a:t>
                      </a:r>
                      <a:r>
                        <a:rPr lang="en-US" sz="996" dirty="0">
                          <a:solidFill>
                            <a:schemeClr val="dk1"/>
                          </a:solidFill>
                          <a:latin typeface="Arial"/>
                          <a:ea typeface="Arial"/>
                          <a:cs typeface="Arial"/>
                          <a:sym typeface="Arial"/>
                        </a:rPr>
                        <a:t>-epidemiological study with NIMR in Lagos in close collaboration with NCDC and US CDC (in progress)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Conducted First-few hundred study led by NCDC (completed) </a:t>
                      </a:r>
                      <a:endParaRPr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Initiated contact study at </a:t>
                      </a:r>
                      <a:r>
                        <a:rPr lang="en-US" sz="996" dirty="0" err="1">
                          <a:solidFill>
                            <a:schemeClr val="dk1"/>
                          </a:solidFill>
                          <a:latin typeface="Arial"/>
                          <a:ea typeface="Arial"/>
                          <a:cs typeface="Arial"/>
                          <a:sym typeface="Arial"/>
                        </a:rPr>
                        <a:t>Bayero</a:t>
                      </a:r>
                      <a:r>
                        <a:rPr lang="en-US" sz="996" dirty="0">
                          <a:solidFill>
                            <a:schemeClr val="dk1"/>
                          </a:solidFill>
                          <a:latin typeface="Arial"/>
                          <a:ea typeface="Arial"/>
                          <a:cs typeface="Arial"/>
                          <a:sym typeface="Arial"/>
                        </a:rPr>
                        <a:t> University Kano (in Progress)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Carried out maternal and child health modelling (with John Hopkins and Ministry of Health) in progress</a:t>
                      </a:r>
                      <a:endParaRPr dirty="0"/>
                    </a:p>
                    <a:p>
                      <a:pPr marL="0" marR="0" lvl="0" indent="0" algn="l" rtl="0">
                        <a:lnSpc>
                          <a:spcPct val="117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Other Support Activities</a:t>
                      </a:r>
                      <a:r>
                        <a:rPr lang="en-US" sz="996" dirty="0">
                          <a:solidFill>
                            <a:schemeClr val="dk1"/>
                          </a:solidFill>
                          <a:latin typeface="Arial"/>
                          <a:ea typeface="Arial"/>
                          <a:cs typeface="Arial"/>
                          <a:sym typeface="Arial"/>
                        </a:rPr>
                        <a:t>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Response planning for the COVID-19 pandemic: Collaborated with State teams, to define strategic levers and conducted targeted analyses across the key response dimensions including testing, isolation, treatment, risk communications, and community engagement  </a:t>
                      </a:r>
                      <a:endParaRPr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Coaching and capability building for State response teams: Provided extensive coaching and how-to tools to build capacity across State response teams to collect relevant data, conduct analyses and generate insights that inform decision-making and response priorities </a:t>
                      </a:r>
                      <a:endParaRPr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Funding: Mapped funding landscape, defined funding gap for a range of possible scenarios and scoped available resources to meet the gap </a:t>
                      </a:r>
                      <a:r>
                        <a:rPr lang="en-US" sz="996" baseline="-25000" dirty="0">
                          <a:solidFill>
                            <a:schemeClr val="dk1"/>
                          </a:solidFill>
                          <a:latin typeface="Arial"/>
                          <a:ea typeface="Arial"/>
                          <a:cs typeface="Arial"/>
                          <a:sym typeface="Arial"/>
                        </a:rPr>
                        <a:t> </a:t>
                      </a:r>
                      <a:endParaRPr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Improved NCDC’s Stock Management of COVID-19 Commodities through </a:t>
                      </a:r>
                      <a:r>
                        <a:rPr lang="en-US" sz="996" dirty="0" err="1">
                          <a:solidFill>
                            <a:schemeClr val="dk1"/>
                          </a:solidFill>
                          <a:latin typeface="Arial"/>
                          <a:ea typeface="Arial"/>
                          <a:cs typeface="Arial"/>
                          <a:sym typeface="Arial"/>
                        </a:rPr>
                        <a:t>LoMIS</a:t>
                      </a:r>
                      <a:r>
                        <a:rPr lang="en-US" sz="996" dirty="0">
                          <a:solidFill>
                            <a:schemeClr val="dk1"/>
                          </a:solidFill>
                          <a:latin typeface="Arial"/>
                          <a:ea typeface="Arial"/>
                          <a:cs typeface="Arial"/>
                          <a:sym typeface="Arial"/>
                        </a:rPr>
                        <a:t> platform which enabled users to get real-time visibility of: </a:t>
                      </a:r>
                      <a:endParaRPr sz="996" dirty="0"/>
                    </a:p>
                    <a:p>
                      <a:pPr marL="744538" marR="0" lvl="0" indent="-233362"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COVID-19 commodity inventory  </a:t>
                      </a:r>
                      <a:endParaRPr sz="996" dirty="0">
                        <a:solidFill>
                          <a:schemeClr val="dk1"/>
                        </a:solidFill>
                        <a:latin typeface="Arial"/>
                        <a:ea typeface="Arial"/>
                        <a:cs typeface="Arial"/>
                        <a:sym typeface="Arial"/>
                      </a:endParaRPr>
                    </a:p>
                    <a:p>
                      <a:pPr marL="744538" marR="0" lvl="0" indent="-233362"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Commodity wastage, stock out, utilization </a:t>
                      </a:r>
                      <a:endParaRPr sz="996" dirty="0">
                        <a:solidFill>
                          <a:schemeClr val="dk1"/>
                        </a:solidFill>
                        <a:latin typeface="Arial"/>
                        <a:ea typeface="Arial"/>
                        <a:cs typeface="Arial"/>
                        <a:sym typeface="Arial"/>
                      </a:endParaRPr>
                    </a:p>
                    <a:p>
                      <a:pPr marL="744538" marR="0" lvl="0" indent="-233362"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Status of facilities where COVID-19 commodities are stored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Developed COVID-19 IPC eLearning Training Materials:</a:t>
                      </a:r>
                      <a:endParaRPr sz="996" dirty="0"/>
                    </a:p>
                    <a:p>
                      <a:pPr marL="744538" marR="0" lvl="1" indent="-279400" algn="l" rtl="0">
                        <a:spcBef>
                          <a:spcPts val="0"/>
                        </a:spcBef>
                        <a:spcAft>
                          <a:spcPts val="0"/>
                        </a:spcAft>
                        <a:buClr>
                          <a:schemeClr val="dk1"/>
                        </a:buClr>
                        <a:buSzPts val="1000"/>
                        <a:buFont typeface="Courier New"/>
                        <a:buChar char="o"/>
                      </a:pPr>
                      <a:r>
                        <a:rPr lang="en-US" sz="1000" u="none" strike="noStrike" cap="none" dirty="0">
                          <a:solidFill>
                            <a:schemeClr val="dk1"/>
                          </a:solidFill>
                          <a:latin typeface="Arial"/>
                          <a:ea typeface="Arial"/>
                          <a:cs typeface="Arial"/>
                          <a:sym typeface="Arial"/>
                        </a:rPr>
                        <a:t>Developed  an eLearning course (including updating existing materials and producing 11 instructional videos) on the IPC measures for COVID-19 </a:t>
                      </a:r>
                      <a:endParaRPr sz="1000" u="none" strike="noStrike" cap="none" dirty="0">
                        <a:solidFill>
                          <a:schemeClr val="dk1"/>
                        </a:solidFill>
                        <a:latin typeface="Arial"/>
                        <a:ea typeface="Arial"/>
                        <a:cs typeface="Arial"/>
                        <a:sym typeface="Arial"/>
                      </a:endParaRPr>
                    </a:p>
                    <a:p>
                      <a:pPr marL="744538" marR="0" lvl="1" indent="-279400" algn="l" rtl="0">
                        <a:spcBef>
                          <a:spcPts val="0"/>
                        </a:spcBef>
                        <a:spcAft>
                          <a:spcPts val="0"/>
                        </a:spcAft>
                        <a:buClr>
                          <a:schemeClr val="dk1"/>
                        </a:buClr>
                        <a:buSzPts val="1000"/>
                        <a:buFont typeface="Courier New"/>
                        <a:buChar char="o"/>
                      </a:pPr>
                      <a:r>
                        <a:rPr lang="en-US" sz="1000" u="none" strike="noStrike" cap="none" dirty="0">
                          <a:solidFill>
                            <a:schemeClr val="dk1"/>
                          </a:solidFill>
                          <a:latin typeface="Arial"/>
                          <a:ea typeface="Arial"/>
                          <a:cs typeface="Arial"/>
                          <a:sym typeface="Arial"/>
                        </a:rPr>
                        <a:t>Deployed the eLearning course on NCDC LMS and monitored users through online assessments.  By 30th September 2020, 5,649 enrolled on the course  and 1,641 completed the course </a:t>
                      </a:r>
                      <a:endParaRPr sz="1000" u="none" strike="noStrike" cap="none"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Developed an automated Case Screening &amp; Reporting System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Deployed a Customized Laboratory Information Management System (LIMS)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Supported the Set-up &amp; Management of Kano State’s Call Center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Held daily consultative meetings with the Risk Communications working group to increase sensitization to the grassroots through the development of communications products.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Planned national polls to provide data that guided the development of strategic messaging to the public</a:t>
                      </a:r>
                      <a:endParaRPr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Consulted with representatives of the UK Cabinet Office to develop a communications framework and strategy for the PTF’s emergency response in collaboration with related donor groups.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Engaged the donor groups and various partners on strategic communications support areas as a way to expand grassroots sensitization. </a:t>
                      </a:r>
                      <a:endParaRPr sz="996" dirty="0"/>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Shape 6144"/>
        <p:cNvGrpSpPr/>
        <p:nvPr/>
      </p:nvGrpSpPr>
      <p:grpSpPr>
        <a:xfrm>
          <a:off x="0" y="0"/>
          <a:ext cx="0" cy="0"/>
          <a:chOff x="0" y="0"/>
          <a:chExt cx="0" cy="0"/>
        </a:xfrm>
      </p:grpSpPr>
      <p:sp>
        <p:nvSpPr>
          <p:cNvPr id="6145" name="Google Shape;6145;p19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205</a:t>
            </a:fld>
            <a:endParaRPr sz="500" b="0" i="0" u="none" strike="noStrike" cap="none">
              <a:solidFill>
                <a:srgbClr val="161616"/>
              </a:solidFill>
              <a:latin typeface="Arial"/>
              <a:ea typeface="Arial"/>
              <a:cs typeface="Arial"/>
              <a:sym typeface="Arial"/>
            </a:endParaRPr>
          </a:p>
        </p:txBody>
      </p:sp>
      <p:sp>
        <p:nvSpPr>
          <p:cNvPr id="6146" name="Google Shape;6146;p19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147" name="Google Shape;6147;p194"/>
          <p:cNvGrpSpPr/>
          <p:nvPr/>
        </p:nvGrpSpPr>
        <p:grpSpPr>
          <a:xfrm>
            <a:off x="0" y="-75412"/>
            <a:ext cx="7589838" cy="1343607"/>
            <a:chOff x="0" y="0"/>
            <a:chExt cx="7589838" cy="1343607"/>
          </a:xfrm>
        </p:grpSpPr>
        <p:pic>
          <p:nvPicPr>
            <p:cNvPr id="6148" name="Google Shape;6148;p19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149" name="Google Shape;6149;p19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150" name="Google Shape;6150;p19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151" name="Google Shape;6151;p19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152" name="Google Shape;6152;p194"/>
          <p:cNvGrpSpPr/>
          <p:nvPr/>
        </p:nvGrpSpPr>
        <p:grpSpPr>
          <a:xfrm>
            <a:off x="1269075" y="3380795"/>
            <a:ext cx="0" cy="0"/>
            <a:chOff x="1269075" y="3380795"/>
            <a:chExt cx="0" cy="0"/>
          </a:xfrm>
        </p:grpSpPr>
        <p:cxnSp>
          <p:nvCxnSpPr>
            <p:cNvPr id="6153" name="Google Shape;6153;p194"/>
            <p:cNvCxnSpPr/>
            <p:nvPr/>
          </p:nvCxnSpPr>
          <p:spPr>
            <a:xfrm>
              <a:off x="1269075" y="3380795"/>
              <a:ext cx="0" cy="0"/>
            </a:xfrm>
            <a:prstGeom prst="straightConnector1">
              <a:avLst/>
            </a:prstGeom>
            <a:noFill/>
            <a:ln>
              <a:noFill/>
            </a:ln>
          </p:spPr>
        </p:cxnSp>
        <p:cxnSp>
          <p:nvCxnSpPr>
            <p:cNvPr id="6154" name="Google Shape;6154;p194"/>
            <p:cNvCxnSpPr/>
            <p:nvPr/>
          </p:nvCxnSpPr>
          <p:spPr>
            <a:xfrm>
              <a:off x="1269075" y="3380795"/>
              <a:ext cx="0" cy="0"/>
            </a:xfrm>
            <a:prstGeom prst="straightConnector1">
              <a:avLst/>
            </a:prstGeom>
            <a:noFill/>
            <a:ln>
              <a:noFill/>
            </a:ln>
          </p:spPr>
        </p:cxnSp>
      </p:grpSp>
      <p:sp>
        <p:nvSpPr>
          <p:cNvPr id="6155" name="Google Shape;6155;p19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156" name="Google Shape;6156;p194"/>
          <p:cNvGraphicFramePr/>
          <p:nvPr/>
        </p:nvGraphicFramePr>
        <p:xfrm>
          <a:off x="312507" y="1462823"/>
          <a:ext cx="6859250" cy="7859528"/>
        </p:xfrm>
        <a:graphic>
          <a:graphicData uri="http://schemas.openxmlformats.org/drawingml/2006/table">
            <a:tbl>
              <a:tblPr>
                <a:noFill/>
                <a:tableStyleId>{B3EC8D35-0D6E-4B20-94FA-5F872F7BABA5}</a:tableStyleId>
              </a:tblPr>
              <a:tblGrid>
                <a:gridCol w="3429625">
                  <a:extLst>
                    <a:ext uri="{9D8B030D-6E8A-4147-A177-3AD203B41FA5}">
                      <a16:colId xmlns:a16="http://schemas.microsoft.com/office/drawing/2014/main" val="20000"/>
                    </a:ext>
                  </a:extLst>
                </a:gridCol>
                <a:gridCol w="3429625">
                  <a:extLst>
                    <a:ext uri="{9D8B030D-6E8A-4147-A177-3AD203B41FA5}">
                      <a16:colId xmlns:a16="http://schemas.microsoft.com/office/drawing/2014/main" val="20001"/>
                    </a:ext>
                  </a:extLst>
                </a:gridCol>
              </a:tblGrid>
              <a:tr h="127000">
                <a:tc gridSpan="2">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of COVID-19 Commodities through </a:t>
                      </a:r>
                      <a:r>
                        <a:rPr lang="en-US" sz="996" dirty="0" err="1">
                          <a:solidFill>
                            <a:schemeClr val="dk1"/>
                          </a:solidFill>
                          <a:latin typeface="Arial"/>
                          <a:ea typeface="Arial"/>
                          <a:cs typeface="Arial"/>
                          <a:sym typeface="Arial"/>
                        </a:rPr>
                        <a:t>LoMIS</a:t>
                      </a:r>
                      <a:r>
                        <a:rPr lang="en-US" sz="996" dirty="0">
                          <a:solidFill>
                            <a:schemeClr val="dk1"/>
                          </a:solidFill>
                          <a:latin typeface="Arial"/>
                          <a:ea typeface="Arial"/>
                          <a:cs typeface="Arial"/>
                          <a:sym typeface="Arial"/>
                        </a:rPr>
                        <a:t> platform which enabled users to get real-time visibility of: </a:t>
                      </a:r>
                      <a:endParaRPr sz="996" dirty="0"/>
                    </a:p>
                    <a:p>
                      <a:pPr marL="744538" marR="0" lvl="0" indent="-233362"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COVID-19 commodity inventory  </a:t>
                      </a:r>
                      <a:endParaRPr sz="996" dirty="0">
                        <a:solidFill>
                          <a:schemeClr val="dk1"/>
                        </a:solidFill>
                        <a:latin typeface="Arial"/>
                        <a:ea typeface="Arial"/>
                        <a:cs typeface="Arial"/>
                        <a:sym typeface="Arial"/>
                      </a:endParaRPr>
                    </a:p>
                    <a:p>
                      <a:pPr marL="744538" marR="0" lvl="0" indent="-233362"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Commodity wastage, stock out, utilization </a:t>
                      </a:r>
                      <a:endParaRPr sz="996" dirty="0">
                        <a:solidFill>
                          <a:schemeClr val="dk1"/>
                        </a:solidFill>
                        <a:latin typeface="Arial"/>
                        <a:ea typeface="Arial"/>
                        <a:cs typeface="Arial"/>
                        <a:sym typeface="Arial"/>
                      </a:endParaRPr>
                    </a:p>
                    <a:p>
                      <a:pPr marL="744538" marR="0" lvl="0" indent="-233362"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Status of facilities where COVID-19 commodities are stored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Developed COVID-19 IPC eLearning Training Materials:</a:t>
                      </a:r>
                      <a:endParaRPr sz="996" dirty="0"/>
                    </a:p>
                    <a:p>
                      <a:pPr marL="744538" marR="0" lvl="1" indent="-279400" algn="l" rtl="0">
                        <a:spcBef>
                          <a:spcPts val="0"/>
                        </a:spcBef>
                        <a:spcAft>
                          <a:spcPts val="0"/>
                        </a:spcAft>
                        <a:buClr>
                          <a:schemeClr val="dk1"/>
                        </a:buClr>
                        <a:buSzPts val="1000"/>
                        <a:buFont typeface="Courier New"/>
                        <a:buChar char="o"/>
                      </a:pPr>
                      <a:r>
                        <a:rPr lang="en-US" sz="1000" u="none" strike="noStrike" cap="none" dirty="0">
                          <a:solidFill>
                            <a:schemeClr val="dk1"/>
                          </a:solidFill>
                          <a:latin typeface="Arial"/>
                          <a:ea typeface="Arial"/>
                          <a:cs typeface="Arial"/>
                          <a:sym typeface="Arial"/>
                        </a:rPr>
                        <a:t>Developed  an eLearning course (including updating existing materials and producing 11 instructional videos) on the IPC measures for COVID-19 </a:t>
                      </a:r>
                      <a:endParaRPr sz="1000" u="none" strike="noStrike" cap="none" dirty="0">
                        <a:solidFill>
                          <a:schemeClr val="dk1"/>
                        </a:solidFill>
                        <a:latin typeface="Arial"/>
                        <a:ea typeface="Arial"/>
                        <a:cs typeface="Arial"/>
                        <a:sym typeface="Arial"/>
                      </a:endParaRPr>
                    </a:p>
                    <a:p>
                      <a:pPr marL="744538" marR="0" lvl="1" indent="-279400" algn="l" rtl="0">
                        <a:spcBef>
                          <a:spcPts val="0"/>
                        </a:spcBef>
                        <a:spcAft>
                          <a:spcPts val="0"/>
                        </a:spcAft>
                        <a:buClr>
                          <a:schemeClr val="dk1"/>
                        </a:buClr>
                        <a:buSzPts val="1000"/>
                        <a:buFont typeface="Courier New"/>
                        <a:buChar char="o"/>
                      </a:pPr>
                      <a:r>
                        <a:rPr lang="en-US" sz="1000" u="none" strike="noStrike" cap="none" dirty="0">
                          <a:solidFill>
                            <a:schemeClr val="dk1"/>
                          </a:solidFill>
                          <a:latin typeface="Arial"/>
                          <a:ea typeface="Arial"/>
                          <a:cs typeface="Arial"/>
                          <a:sym typeface="Arial"/>
                        </a:rPr>
                        <a:t>Deployed the eLearning course on NCDC LMS and monitored users through online assessments.  By 30th September 2020, 5,649 enrolled on the course  and 1,641 completed the course </a:t>
                      </a:r>
                      <a:endParaRPr sz="1000" u="none" strike="noStrike" cap="none"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Developed an automated Case Screening &amp; Reporting System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Deployed a Customized Laboratory Information Management System (LIMS)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Supported the Set-up &amp; Management of Kano State’s Call Center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Held daily consultative meetings with the Risk Communications working group to increase sensitization to the grassroots through the development of communications products.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Planned national polls to provide data that guided the development of strategic messaging to the public</a:t>
                      </a:r>
                      <a:endParaRPr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Consulted with representatives of the UK Cabinet Office to develop a communications framework and strategy for the PTF’s emergency response in collaboration with related donor groups.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Engaged the donor groups and various partners on strategic communications support areas as a way to expand grassroots sensitization.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Distributed Ramadan protocol videos for social media and disseminated same across the state and community television stations to guide compliance during Ramadan.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Media Monitoring – Developed daily media monitoring reports on public perception and media headlines on COVID-19. </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Sample Collection and Testing: EHA Clinics were subcontracted by eHealth Africa to collect and test COVID-19 samples in Abuja and Kano:</a:t>
                      </a:r>
                      <a:r>
                        <a:rPr lang="en-US" sz="996" b="1" dirty="0">
                          <a:solidFill>
                            <a:schemeClr val="dk1"/>
                          </a:solidFill>
                          <a:latin typeface="Arial"/>
                          <a:ea typeface="Arial"/>
                          <a:cs typeface="Arial"/>
                          <a:sym typeface="Arial"/>
                        </a:rPr>
                        <a:t> </a:t>
                      </a:r>
                      <a:endParaRPr sz="996" dirty="0"/>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Provided sample collection booths (and training on use) in Kano and Abuja to increase the number of samples collected/tested by NCDC. </a:t>
                      </a:r>
                      <a:endParaRPr sz="996" dirty="0">
                        <a:solidFill>
                          <a:schemeClr val="dk1"/>
                        </a:solidFill>
                        <a:latin typeface="Arial"/>
                        <a:ea typeface="Arial"/>
                        <a:cs typeface="Arial"/>
                        <a:sym typeface="Arial"/>
                      </a:endParaRPr>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Set up drive through sample collection at EHA Clinics and acquired additional PCR machines at EHA Clinics to increase the number of tests. </a:t>
                      </a:r>
                      <a:endParaRPr sz="996" dirty="0">
                        <a:solidFill>
                          <a:schemeClr val="dk1"/>
                        </a:solidFill>
                        <a:latin typeface="Arial"/>
                        <a:ea typeface="Arial"/>
                        <a:cs typeface="Arial"/>
                        <a:sym typeface="Arial"/>
                      </a:endParaRPr>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Facilitated the collection and testing of a total of 3,672 in Kano and Abuja under the grant. </a:t>
                      </a:r>
                      <a:endParaRPr sz="996" dirty="0">
                        <a:solidFill>
                          <a:schemeClr val="dk1"/>
                        </a:solidFill>
                        <a:latin typeface="Arial"/>
                        <a:ea typeface="Arial"/>
                        <a:cs typeface="Arial"/>
                        <a:sym typeface="Arial"/>
                      </a:endParaRPr>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As at September 2020, the donated tests conducted by EHA Clinics in Kano amounted to 17.78% of the total tests run for the state </a:t>
                      </a:r>
                      <a:endParaRPr sz="996" dirty="0">
                        <a:solidFill>
                          <a:schemeClr val="dk1"/>
                        </a:solidFill>
                        <a:latin typeface="Arial"/>
                        <a:ea typeface="Arial"/>
                        <a:cs typeface="Arial"/>
                        <a:sym typeface="Arial"/>
                      </a:endParaRPr>
                    </a:p>
                    <a:p>
                      <a:pPr marL="744538"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In FCT, donated tests conducted by EHA Clinics between March and July 2020 averaged 1% of total tests run for FCT during this period</a:t>
                      </a:r>
                      <a:endParaRPr sz="996" dirty="0"/>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0"/>
                  </a:ext>
                </a:extLst>
              </a:tr>
              <a:tr h="259975">
                <a:tc gridSpan="2">
                  <a:txBody>
                    <a:bodyPr/>
                    <a:lstStyle/>
                    <a:p>
                      <a:pPr marL="231775" marR="0" lvl="0" indent="-123825" algn="l" rtl="0">
                        <a:spcBef>
                          <a:spcPts val="0"/>
                        </a:spcBef>
                        <a:spcAft>
                          <a:spcPts val="0"/>
                        </a:spcAft>
                        <a:buClr>
                          <a:schemeClr val="lt1"/>
                        </a:buClr>
                        <a:buSzPts val="996"/>
                        <a:buFont typeface="Courier New"/>
                        <a:buNone/>
                      </a:pPr>
                      <a:r>
                        <a:rPr lang="en-US" sz="996" b="1" i="1">
                          <a:solidFill>
                            <a:schemeClr val="lt1"/>
                          </a:solidFill>
                        </a:rPr>
                        <a:t>Implementing Partners</a:t>
                      </a:r>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tc hMerge="1">
                  <a:txBody>
                    <a:bodyPr/>
                    <a:lstStyle/>
                    <a:p>
                      <a:endParaRPr lang="en-US"/>
                    </a:p>
                  </a:txBody>
                  <a:tcPr/>
                </a:tc>
                <a:extLst>
                  <a:ext uri="{0D108BD9-81ED-4DB2-BD59-A6C34878D82A}">
                    <a16:rowId xmlns:a16="http://schemas.microsoft.com/office/drawing/2014/main" val="10001"/>
                  </a:ext>
                </a:extLst>
              </a:tr>
              <a:tr h="126500">
                <a:tc>
                  <a:txBody>
                    <a:bodyPr/>
                    <a:lstStyle/>
                    <a:p>
                      <a:pPr marL="0" marR="0" lvl="0" indent="0" algn="l" rtl="0">
                        <a:spcBef>
                          <a:spcPts val="0"/>
                        </a:spcBef>
                        <a:spcAft>
                          <a:spcPts val="0"/>
                        </a:spcAft>
                        <a:buNone/>
                      </a:pPr>
                      <a:r>
                        <a:rPr lang="en-US" sz="996" dirty="0">
                          <a:solidFill>
                            <a:schemeClr val="dk1"/>
                          </a:solidFill>
                          <a:latin typeface="Arial"/>
                          <a:ea typeface="Arial"/>
                          <a:cs typeface="Arial"/>
                          <a:sym typeface="Arial"/>
                        </a:rPr>
                        <a:t>Health Sector Reform Coalition of Nigeria </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Women Advocates for Vaccines Access </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Preston Associates </a:t>
                      </a:r>
                      <a:endParaRPr sz="996" dirty="0">
                        <a:solidFill>
                          <a:schemeClr val="dk1"/>
                        </a:solidFill>
                        <a:latin typeface="Arial"/>
                        <a:ea typeface="Arial"/>
                        <a:cs typeface="Arial"/>
                        <a:sym typeface="Arial"/>
                      </a:endParaRPr>
                    </a:p>
                    <a:p>
                      <a:pPr marL="0" marR="0" lvl="0" indent="0" algn="l" rtl="0">
                        <a:spcBef>
                          <a:spcPts val="0"/>
                        </a:spcBef>
                        <a:spcAft>
                          <a:spcPts val="0"/>
                        </a:spcAft>
                        <a:buNone/>
                      </a:pPr>
                      <a:r>
                        <a:rPr lang="en-US" sz="996" dirty="0">
                          <a:solidFill>
                            <a:schemeClr val="dk1"/>
                          </a:solidFill>
                          <a:latin typeface="Arial"/>
                          <a:ea typeface="Arial"/>
                          <a:cs typeface="Arial"/>
                          <a:sym typeface="Arial"/>
                        </a:rPr>
                        <a:t>Health Systems Consult Limited</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NIMR</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National Bureau of Statistics</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NPHCDA</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Boston Consulting Group</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Imperial College London</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UCL</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GRID3</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AFENET</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eHealth Africa</a:t>
                      </a:r>
                      <a:endParaRPr sz="996" dirty="0"/>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573088" marR="0" lvl="0" indent="0" algn="l" rtl="0">
                        <a:lnSpc>
                          <a:spcPct val="100000"/>
                        </a:lnSpc>
                        <a:spcBef>
                          <a:spcPts val="0"/>
                        </a:spcBef>
                        <a:spcAft>
                          <a:spcPts val="0"/>
                        </a:spcAft>
                        <a:buClr>
                          <a:schemeClr val="dk1"/>
                        </a:buClr>
                        <a:buSzPts val="996"/>
                        <a:buFont typeface="Courier New"/>
                        <a:buNone/>
                      </a:pPr>
                      <a:r>
                        <a:rPr lang="en-US" sz="996" dirty="0">
                          <a:solidFill>
                            <a:schemeClr val="dk1"/>
                          </a:solidFill>
                          <a:latin typeface="Arial"/>
                          <a:ea typeface="Arial"/>
                          <a:cs typeface="Arial"/>
                          <a:sym typeface="Arial"/>
                        </a:rPr>
                        <a:t>Tony Blair Institute for Global Change</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Centre for Communication and Social Impact (CCSI)</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Nigeria Health Watch</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NCDC</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John Hopkins University</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LSHTM</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World Bank</a:t>
                      </a:r>
                      <a:endParaRPr sz="996" dirty="0"/>
                    </a:p>
                    <a:p>
                      <a:pPr marL="0" marR="0" lvl="0" indent="0" algn="l" rtl="0">
                        <a:spcBef>
                          <a:spcPts val="0"/>
                        </a:spcBef>
                        <a:spcAft>
                          <a:spcPts val="0"/>
                        </a:spcAft>
                        <a:buNone/>
                      </a:pPr>
                      <a:r>
                        <a:rPr lang="en-US" sz="996" dirty="0" err="1">
                          <a:solidFill>
                            <a:schemeClr val="dk1"/>
                          </a:solidFill>
                          <a:latin typeface="Arial"/>
                          <a:ea typeface="Arial"/>
                          <a:cs typeface="Arial"/>
                          <a:sym typeface="Arial"/>
                        </a:rPr>
                        <a:t>FlowMinder</a:t>
                      </a:r>
                      <a:endParaRPr sz="996" dirty="0"/>
                    </a:p>
                    <a:p>
                      <a:pPr marL="0" marR="0" lvl="0" indent="0" algn="l" rtl="0">
                        <a:spcBef>
                          <a:spcPts val="0"/>
                        </a:spcBef>
                        <a:spcAft>
                          <a:spcPts val="0"/>
                        </a:spcAft>
                        <a:buNone/>
                      </a:pPr>
                      <a:r>
                        <a:rPr lang="en-US" sz="996" dirty="0" err="1">
                          <a:solidFill>
                            <a:schemeClr val="dk1"/>
                          </a:solidFill>
                          <a:latin typeface="Arial"/>
                          <a:ea typeface="Arial"/>
                          <a:cs typeface="Arial"/>
                          <a:sym typeface="Arial"/>
                        </a:rPr>
                        <a:t>Mckinsey</a:t>
                      </a:r>
                      <a:r>
                        <a:rPr lang="en-US" sz="996" dirty="0">
                          <a:solidFill>
                            <a:schemeClr val="dk1"/>
                          </a:solidFill>
                          <a:latin typeface="Arial"/>
                          <a:ea typeface="Arial"/>
                          <a:cs typeface="Arial"/>
                          <a:sym typeface="Arial"/>
                        </a:rPr>
                        <a:t> &amp; Company</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Vesta Healthcare</a:t>
                      </a:r>
                      <a:endParaRPr sz="996" dirty="0"/>
                    </a:p>
                    <a:p>
                      <a:pPr marL="0" marR="0" lvl="0" indent="0" algn="l" rtl="0">
                        <a:spcBef>
                          <a:spcPts val="0"/>
                        </a:spcBef>
                        <a:spcAft>
                          <a:spcPts val="0"/>
                        </a:spcAft>
                        <a:buNone/>
                      </a:pPr>
                      <a:r>
                        <a:rPr lang="en-US" sz="996" dirty="0">
                          <a:solidFill>
                            <a:schemeClr val="dk1"/>
                          </a:solidFill>
                          <a:latin typeface="Arial"/>
                          <a:ea typeface="Arial"/>
                          <a:cs typeface="Arial"/>
                          <a:sym typeface="Arial"/>
                        </a:rPr>
                        <a:t>Credo Advisory</a:t>
                      </a:r>
                      <a:endParaRPr sz="996" dirty="0"/>
                    </a:p>
                    <a:p>
                      <a:pPr marL="573088" marR="0" lvl="0" indent="0" algn="l" rtl="0">
                        <a:spcBef>
                          <a:spcPts val="0"/>
                        </a:spcBef>
                        <a:spcAft>
                          <a:spcPts val="0"/>
                        </a:spcAft>
                        <a:buClr>
                          <a:schemeClr val="dk1"/>
                        </a:buClr>
                        <a:buSzPts val="996"/>
                        <a:buFont typeface="Courier New"/>
                        <a:buNone/>
                      </a:pPr>
                      <a:endParaRPr sz="996" dirty="0"/>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Shape 6161"/>
        <p:cNvGrpSpPr/>
        <p:nvPr/>
      </p:nvGrpSpPr>
      <p:grpSpPr>
        <a:xfrm>
          <a:off x="0" y="0"/>
          <a:ext cx="0" cy="0"/>
          <a:chOff x="0" y="0"/>
          <a:chExt cx="0" cy="0"/>
        </a:xfrm>
      </p:grpSpPr>
      <p:sp>
        <p:nvSpPr>
          <p:cNvPr id="6162" name="Google Shape;6162;p19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206</a:t>
            </a:fld>
            <a:endParaRPr sz="500" b="0" i="0" u="none" strike="noStrike" cap="none">
              <a:solidFill>
                <a:srgbClr val="161616"/>
              </a:solidFill>
              <a:latin typeface="Arial"/>
              <a:ea typeface="Arial"/>
              <a:cs typeface="Arial"/>
              <a:sym typeface="Arial"/>
            </a:endParaRPr>
          </a:p>
        </p:txBody>
      </p:sp>
      <p:sp>
        <p:nvSpPr>
          <p:cNvPr id="6163" name="Google Shape;6163;p19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164" name="Google Shape;6164;p195"/>
          <p:cNvGrpSpPr/>
          <p:nvPr/>
        </p:nvGrpSpPr>
        <p:grpSpPr>
          <a:xfrm>
            <a:off x="0" y="-75412"/>
            <a:ext cx="7589838" cy="1343607"/>
            <a:chOff x="0" y="0"/>
            <a:chExt cx="7589838" cy="1343607"/>
          </a:xfrm>
        </p:grpSpPr>
        <p:pic>
          <p:nvPicPr>
            <p:cNvPr id="6165" name="Google Shape;6165;p19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166" name="Google Shape;6166;p19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167" name="Google Shape;6167;p19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168" name="Google Shape;6168;p19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169" name="Google Shape;6169;p195"/>
          <p:cNvGrpSpPr/>
          <p:nvPr/>
        </p:nvGrpSpPr>
        <p:grpSpPr>
          <a:xfrm>
            <a:off x="1269075" y="3380795"/>
            <a:ext cx="0" cy="0"/>
            <a:chOff x="1269075" y="3380795"/>
            <a:chExt cx="0" cy="0"/>
          </a:xfrm>
        </p:grpSpPr>
        <p:cxnSp>
          <p:nvCxnSpPr>
            <p:cNvPr id="6170" name="Google Shape;6170;p195"/>
            <p:cNvCxnSpPr/>
            <p:nvPr/>
          </p:nvCxnSpPr>
          <p:spPr>
            <a:xfrm>
              <a:off x="1269075" y="3380795"/>
              <a:ext cx="0" cy="0"/>
            </a:xfrm>
            <a:prstGeom prst="straightConnector1">
              <a:avLst/>
            </a:prstGeom>
            <a:noFill/>
            <a:ln>
              <a:noFill/>
            </a:ln>
          </p:spPr>
        </p:cxnSp>
        <p:cxnSp>
          <p:nvCxnSpPr>
            <p:cNvPr id="6171" name="Google Shape;6171;p195"/>
            <p:cNvCxnSpPr/>
            <p:nvPr/>
          </p:nvCxnSpPr>
          <p:spPr>
            <a:xfrm>
              <a:off x="1269075" y="3380795"/>
              <a:ext cx="0" cy="0"/>
            </a:xfrm>
            <a:prstGeom prst="straightConnector1">
              <a:avLst/>
            </a:prstGeom>
            <a:noFill/>
            <a:ln>
              <a:noFill/>
            </a:ln>
          </p:spPr>
        </p:cxnSp>
      </p:grpSp>
      <p:sp>
        <p:nvSpPr>
          <p:cNvPr id="6172" name="Google Shape;6172;p19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173" name="Google Shape;6173;p195"/>
          <p:cNvGraphicFramePr/>
          <p:nvPr>
            <p:extLst>
              <p:ext uri="{D42A27DB-BD31-4B8C-83A1-F6EECF244321}">
                <p14:modId xmlns:p14="http://schemas.microsoft.com/office/powerpoint/2010/main" val="929470191"/>
              </p:ext>
            </p:extLst>
          </p:nvPr>
        </p:nvGraphicFramePr>
        <p:xfrm>
          <a:off x="312507" y="1462823"/>
          <a:ext cx="6859225" cy="8316344"/>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26500">
                <a:tc>
                  <a:txBody>
                    <a:bodyPr/>
                    <a:lstStyle/>
                    <a:p>
                      <a:pPr marL="0" marR="0" lvl="0" indent="0" algn="l" rtl="0">
                        <a:lnSpc>
                          <a:spcPct val="117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States Supported:</a:t>
                      </a:r>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0"/>
                  </a:ext>
                </a:extLst>
              </a:tr>
              <a:tr h="297050">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All 36 states including the FCT</a:t>
                      </a:r>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126500">
                <a:tc>
                  <a:txBody>
                    <a:bodyPr/>
                    <a:lstStyle/>
                    <a:p>
                      <a:pPr marL="0" marR="0" lvl="0" indent="0" algn="l" rtl="0">
                        <a:lnSpc>
                          <a:spcPct val="117000"/>
                        </a:lnSpc>
                        <a:spcBef>
                          <a:spcPts val="0"/>
                        </a:spcBef>
                        <a:spcAft>
                          <a:spcPts val="0"/>
                        </a:spcAft>
                        <a:buClr>
                          <a:schemeClr val="lt1"/>
                        </a:buClr>
                        <a:buSzPts val="996"/>
                        <a:buFont typeface="Noto Sans Symbols"/>
                        <a:buNone/>
                      </a:pPr>
                      <a:r>
                        <a:rPr lang="en-US" sz="996" b="1" i="1">
                          <a:solidFill>
                            <a:schemeClr val="lt1"/>
                          </a:solidFill>
                          <a:latin typeface="Arial"/>
                          <a:ea typeface="Arial"/>
                          <a:cs typeface="Arial"/>
                          <a:sym typeface="Arial"/>
                        </a:rPr>
                        <a:t>Total Budget/Fund Released</a:t>
                      </a:r>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2"/>
                  </a:ext>
                </a:extLst>
              </a:tr>
              <a:tr h="126500">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Provision of support to Multi Sectoral Civil Society Organizations:</a:t>
                      </a:r>
                      <a:endParaRPr sz="996" dirty="0"/>
                    </a:p>
                    <a:p>
                      <a:pPr marL="635000" marR="0" lvl="0" indent="-342900" algn="l" rtl="0">
                        <a:lnSpc>
                          <a:spcPct val="117000"/>
                        </a:lnSpc>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Amount spent $117,246</a:t>
                      </a:r>
                      <a:endParaRPr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Activities supported by University College London and Partners</a:t>
                      </a:r>
                      <a:endParaRPr dirty="0"/>
                    </a:p>
                    <a:p>
                      <a:pPr marL="635000" marR="0" lvl="0" indent="-342900" algn="l" rtl="0">
                        <a:lnSpc>
                          <a:spcPct val="117000"/>
                        </a:lnSpc>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Budget: $400,000</a:t>
                      </a:r>
                      <a:endParaRPr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Risk Communication and Community Engagement Pillar Support Activities</a:t>
                      </a:r>
                      <a:endParaRPr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Amount Spent: $269,955</a:t>
                      </a:r>
                      <a:endParaRPr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Health Sector Support Activities ( NCDC, National Reference Laboratory, Kano State Primary Healthcare Development Agency)</a:t>
                      </a:r>
                      <a:endParaRPr sz="996" dirty="0"/>
                    </a:p>
                    <a:p>
                      <a:pPr marL="635000"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Budget: $381,378.71</a:t>
                      </a:r>
                      <a:endParaRPr sz="996" dirty="0"/>
                    </a:p>
                    <a:p>
                      <a:pPr marL="635000"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Personnel Cost: $160,428.77</a:t>
                      </a:r>
                      <a:endParaRPr sz="996" dirty="0"/>
                    </a:p>
                    <a:p>
                      <a:pPr marL="635000"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Consultant Fees: $82,000</a:t>
                      </a:r>
                      <a:endParaRPr sz="996" dirty="0"/>
                    </a:p>
                    <a:p>
                      <a:pPr marL="635000"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Other Direct Costs: $89,204.88</a:t>
                      </a:r>
                      <a:endParaRPr sz="996" dirty="0"/>
                    </a:p>
                    <a:p>
                      <a:pPr marL="635000"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Indirect Cost: $49,745.05</a:t>
                      </a:r>
                      <a:endParaRPr sz="996"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PTF Support Activities</a:t>
                      </a:r>
                      <a:endParaRPr sz="996" dirty="0"/>
                    </a:p>
                    <a:p>
                      <a:pPr marL="635000" marR="0" lvl="0" indent="-231775"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Budget: $559,325</a:t>
                      </a:r>
                      <a:endParaRPr sz="996" dirty="0"/>
                    </a:p>
                    <a:p>
                      <a:pPr marL="635000" marR="0" lvl="0" indent="-231775"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Personnel Cost: $30,000</a:t>
                      </a:r>
                      <a:endParaRPr sz="996" dirty="0"/>
                    </a:p>
                    <a:p>
                      <a:pPr marL="635000" marR="0" lvl="0" indent="-231775"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Monthly Consultants Fee:$195,500</a:t>
                      </a:r>
                      <a:endParaRPr sz="996" dirty="0"/>
                    </a:p>
                    <a:p>
                      <a:pPr marL="635000" marR="0" lvl="0" indent="-231775"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Sub-Awards Fees: $260,870</a:t>
                      </a:r>
                      <a:endParaRPr sz="996" dirty="0"/>
                    </a:p>
                    <a:p>
                      <a:pPr marL="635000" marR="0" lvl="0" indent="-231775"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Indirect Costs: $72,955 </a:t>
                      </a:r>
                      <a:endParaRPr sz="996" dirty="0"/>
                    </a:p>
                    <a:p>
                      <a:pPr marL="342900" marR="0" lvl="0" indent="-342900" algn="l" rtl="0">
                        <a:lnSpc>
                          <a:spcPct val="117000"/>
                        </a:lnSpc>
                        <a:spcBef>
                          <a:spcPts val="0"/>
                        </a:spcBef>
                        <a:spcAft>
                          <a:spcPts val="0"/>
                        </a:spcAft>
                        <a:buClr>
                          <a:schemeClr val="dk1"/>
                        </a:buClr>
                        <a:buSzPts val="996"/>
                        <a:buFont typeface="Noto Sans Symbols"/>
                        <a:buChar char="o"/>
                      </a:pPr>
                      <a:r>
                        <a:rPr lang="en-US" sz="996" dirty="0">
                          <a:solidFill>
                            <a:schemeClr val="dk1"/>
                          </a:solidFill>
                          <a:latin typeface="Arial"/>
                          <a:ea typeface="Arial"/>
                          <a:cs typeface="Arial"/>
                          <a:sym typeface="Arial"/>
                        </a:rPr>
                        <a:t>Additional support provided to NCDC and Kano State Primary Healthcare Development Agency</a:t>
                      </a:r>
                      <a:endParaRPr sz="996" dirty="0"/>
                    </a:p>
                    <a:p>
                      <a:pPr marL="635000"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Budget: $300,533</a:t>
                      </a:r>
                      <a:endParaRPr sz="996" dirty="0"/>
                    </a:p>
                    <a:p>
                      <a:pPr marL="635000"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Payment to EHA Clinics for Drive-Through Sample Collection: $69,333</a:t>
                      </a:r>
                      <a:endParaRPr sz="996" dirty="0"/>
                    </a:p>
                    <a:p>
                      <a:pPr marL="635000"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Payment to EHA Clinics for At Home Sample Collection: $63,200</a:t>
                      </a:r>
                      <a:endParaRPr sz="996" dirty="0"/>
                    </a:p>
                    <a:p>
                      <a:pPr marL="635000" marR="0" lvl="0" indent="-171450" algn="l" rtl="0">
                        <a:spcBef>
                          <a:spcPts val="0"/>
                        </a:spcBef>
                        <a:spcAft>
                          <a:spcPts val="0"/>
                        </a:spcAft>
                        <a:buClr>
                          <a:schemeClr val="dk1"/>
                        </a:buClr>
                        <a:buSzPts val="996"/>
                        <a:buFont typeface="Courier New"/>
                        <a:buChar char="o"/>
                      </a:pPr>
                      <a:r>
                        <a:rPr lang="en-US" sz="996" dirty="0">
                          <a:solidFill>
                            <a:schemeClr val="dk1"/>
                          </a:solidFill>
                          <a:latin typeface="Arial"/>
                          <a:ea typeface="Arial"/>
                          <a:cs typeface="Arial"/>
                          <a:sym typeface="Arial"/>
                        </a:rPr>
                        <a:t>Payment to EHA Clinics for SARS-COV-2 PCR Lab Test: $168,000</a:t>
                      </a:r>
                      <a:endParaRPr sz="996" dirty="0"/>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259975">
                <a:tc>
                  <a:txBody>
                    <a:bodyPr/>
                    <a:lstStyle/>
                    <a:p>
                      <a:pPr marL="231775" marR="0" lvl="0" indent="-123825" algn="l" rtl="0">
                        <a:spcBef>
                          <a:spcPts val="0"/>
                        </a:spcBef>
                        <a:spcAft>
                          <a:spcPts val="0"/>
                        </a:spcAft>
                        <a:buClr>
                          <a:schemeClr val="lt1"/>
                        </a:buClr>
                        <a:buSzPts val="996"/>
                        <a:buFont typeface="Courier New"/>
                        <a:buNone/>
                      </a:pPr>
                      <a:r>
                        <a:rPr lang="en-US" sz="996" b="1" i="1">
                          <a:solidFill>
                            <a:schemeClr val="lt1"/>
                          </a:solidFill>
                        </a:rPr>
                        <a:t>Key Challenges Identified</a:t>
                      </a:r>
                      <a:endParaRPr/>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4"/>
                  </a:ext>
                </a:extLst>
              </a:tr>
              <a:tr h="259975">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Difficulty in conducting interviews due to delayed approval by government stakeholders</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Disruption in State Level Accountability Dialogue interview schedules due to ENDSARS protests</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Difficulty in obtaining ethical approvals for Small Sample Survey (SSS)</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Inability to support the implementation of time sensitive activities due to delayed implementation of funds</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Slow availability of data from DHIS2</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Bottlenecks arising from setting up contracts between multiple organizations</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Dearth of local capacity and technical skills required to carry out modelling exercises</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Lack of access to telecommunications data</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Revision of work plan and modification of materials due to novelty of the virus</a:t>
                      </a:r>
                      <a:endParaRPr dirty="0"/>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Delays in securing approval for blind friendly materials</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Challenges with data collection, aggregation and dissemination to stakeholders in Lagos state for resource mapping, scenario planning and decision making</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Dearth of technical capacity of human resources across the country</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COVID-19 exposure risk for NCDC personnel</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Delays in execution of activities due to disruptions caused by the pandemic e.g. procurement delays, movement of staff, access to stakeholders.</a:t>
                      </a:r>
                      <a:endParaRPr sz="996" dirty="0">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Difficulty in sustaining recurrent monthly and annual expense e.g. monthly cloud hosting costs for automated cased screening (NGN60,000), monthly line credit payments (NGN5,375), monthly hosting payments (NGN580,000), Annual </a:t>
                      </a:r>
                      <a:r>
                        <a:rPr lang="en-US" sz="996" dirty="0" err="1">
                          <a:solidFill>
                            <a:schemeClr val="dk1"/>
                          </a:solidFill>
                          <a:latin typeface="Arial"/>
                          <a:ea typeface="Arial"/>
                          <a:cs typeface="Arial"/>
                          <a:sym typeface="Arial"/>
                        </a:rPr>
                        <a:t>LoMIS</a:t>
                      </a:r>
                      <a:r>
                        <a:rPr lang="en-US" sz="996" dirty="0">
                          <a:solidFill>
                            <a:schemeClr val="dk1"/>
                          </a:solidFill>
                          <a:latin typeface="Arial"/>
                          <a:ea typeface="Arial"/>
                          <a:cs typeface="Arial"/>
                          <a:sym typeface="Arial"/>
                        </a:rPr>
                        <a:t> service subscription (NGN2,965,380.24), Kano call center maintenance costs (NGN200,000)</a:t>
                      </a:r>
                      <a:endParaRPr sz="996" dirty="0"/>
                    </a:p>
                    <a:p>
                      <a:pPr marL="342900" marR="0" lvl="0" indent="-279654" algn="l" rtl="0">
                        <a:lnSpc>
                          <a:spcPct val="117000"/>
                        </a:lnSpc>
                        <a:spcBef>
                          <a:spcPts val="0"/>
                        </a:spcBef>
                        <a:spcAft>
                          <a:spcPts val="0"/>
                        </a:spcAft>
                        <a:buClr>
                          <a:schemeClr val="dk1"/>
                        </a:buClr>
                        <a:buSzPts val="996"/>
                        <a:buFont typeface="Noto Sans Symbols"/>
                        <a:buNone/>
                      </a:pPr>
                      <a:endParaRPr sz="996" dirty="0"/>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Shape 6178"/>
        <p:cNvGrpSpPr/>
        <p:nvPr/>
      </p:nvGrpSpPr>
      <p:grpSpPr>
        <a:xfrm>
          <a:off x="0" y="0"/>
          <a:ext cx="0" cy="0"/>
          <a:chOff x="0" y="0"/>
          <a:chExt cx="0" cy="0"/>
        </a:xfrm>
      </p:grpSpPr>
      <p:sp>
        <p:nvSpPr>
          <p:cNvPr id="6179" name="Google Shape;6179;p19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207</a:t>
            </a:fld>
            <a:endParaRPr sz="500" b="0" i="0" u="none" strike="noStrike" cap="none">
              <a:solidFill>
                <a:srgbClr val="161616"/>
              </a:solidFill>
              <a:latin typeface="Arial"/>
              <a:ea typeface="Arial"/>
              <a:cs typeface="Arial"/>
              <a:sym typeface="Arial"/>
            </a:endParaRPr>
          </a:p>
        </p:txBody>
      </p:sp>
      <p:sp>
        <p:nvSpPr>
          <p:cNvPr id="6180" name="Google Shape;6180;p19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181" name="Google Shape;6181;p196"/>
          <p:cNvGrpSpPr/>
          <p:nvPr/>
        </p:nvGrpSpPr>
        <p:grpSpPr>
          <a:xfrm>
            <a:off x="0" y="-75412"/>
            <a:ext cx="7589838" cy="1343607"/>
            <a:chOff x="0" y="0"/>
            <a:chExt cx="7589838" cy="1343607"/>
          </a:xfrm>
        </p:grpSpPr>
        <p:pic>
          <p:nvPicPr>
            <p:cNvPr id="6182" name="Google Shape;6182;p19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183" name="Google Shape;6183;p19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184" name="Google Shape;6184;p19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185" name="Google Shape;6185;p19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186" name="Google Shape;6186;p196"/>
          <p:cNvGrpSpPr/>
          <p:nvPr/>
        </p:nvGrpSpPr>
        <p:grpSpPr>
          <a:xfrm>
            <a:off x="1269075" y="3380795"/>
            <a:ext cx="0" cy="0"/>
            <a:chOff x="1269075" y="3380795"/>
            <a:chExt cx="0" cy="0"/>
          </a:xfrm>
        </p:grpSpPr>
        <p:cxnSp>
          <p:nvCxnSpPr>
            <p:cNvPr id="6187" name="Google Shape;6187;p196"/>
            <p:cNvCxnSpPr/>
            <p:nvPr/>
          </p:nvCxnSpPr>
          <p:spPr>
            <a:xfrm>
              <a:off x="1269075" y="3380795"/>
              <a:ext cx="0" cy="0"/>
            </a:xfrm>
            <a:prstGeom prst="straightConnector1">
              <a:avLst/>
            </a:prstGeom>
            <a:noFill/>
            <a:ln>
              <a:noFill/>
            </a:ln>
          </p:spPr>
        </p:cxnSp>
        <p:cxnSp>
          <p:nvCxnSpPr>
            <p:cNvPr id="6188" name="Google Shape;6188;p196"/>
            <p:cNvCxnSpPr/>
            <p:nvPr/>
          </p:nvCxnSpPr>
          <p:spPr>
            <a:xfrm>
              <a:off x="1269075" y="3380795"/>
              <a:ext cx="0" cy="0"/>
            </a:xfrm>
            <a:prstGeom prst="straightConnector1">
              <a:avLst/>
            </a:prstGeom>
            <a:noFill/>
            <a:ln>
              <a:noFill/>
            </a:ln>
          </p:spPr>
        </p:cxnSp>
      </p:grpSp>
      <p:sp>
        <p:nvSpPr>
          <p:cNvPr id="6189" name="Google Shape;6189;p19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190" name="Google Shape;6190;p196"/>
          <p:cNvGraphicFramePr/>
          <p:nvPr/>
        </p:nvGraphicFramePr>
        <p:xfrm>
          <a:off x="312507" y="1462823"/>
          <a:ext cx="6859225" cy="1759839"/>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259975">
                <a:tc>
                  <a:txBody>
                    <a:bodyPr/>
                    <a:lstStyle/>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Dissemination of fake news</a:t>
                      </a:r>
                      <a:endParaRPr sz="996">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Stigmatization of COVID-19 survivors</a:t>
                      </a:r>
                      <a:endParaRPr sz="996">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Counter messaging from state governments on social distancing (e.g. Kogi, Katsina, Cross Rivers)</a:t>
                      </a:r>
                      <a:endParaRPr sz="996">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Inactive Social Mobilization Committee in certain states (e.g. Sokoto)</a:t>
                      </a:r>
                      <a:endParaRPr sz="996">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Flouting of lock down orders</a:t>
                      </a:r>
                      <a:endParaRPr sz="996">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Violation of health and safety measures</a:t>
                      </a:r>
                      <a:endParaRPr sz="996">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Misalignment between Federal and State Government response activities</a:t>
                      </a:r>
                      <a:endParaRPr sz="996">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Public apathy and fatigue on COVID 19 response</a:t>
                      </a:r>
                      <a:endParaRPr sz="996">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Insufficient enforcement measures with respect to COVID 19 advisory</a:t>
                      </a:r>
                      <a:endParaRPr sz="996">
                        <a:solidFill>
                          <a:schemeClr val="dk1"/>
                        </a:solidFill>
                        <a:latin typeface="Arial"/>
                        <a:ea typeface="Arial"/>
                        <a:cs typeface="Arial"/>
                        <a:sym typeface="Arial"/>
                      </a:endParaRPr>
                    </a:p>
                    <a:p>
                      <a:pPr marL="342900" marR="0" lvl="0" indent="-342900" algn="l" rtl="0">
                        <a:lnSpc>
                          <a:spcPct val="117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Low number of samples for testing at EHA clinics in Kano State</a:t>
                      </a:r>
                      <a:endParaRPr sz="996"/>
                    </a:p>
                  </a:txBody>
                  <a:tcPr marL="29775" marR="29775"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Shape 6195"/>
        <p:cNvGrpSpPr/>
        <p:nvPr/>
      </p:nvGrpSpPr>
      <p:grpSpPr>
        <a:xfrm>
          <a:off x="0" y="0"/>
          <a:ext cx="0" cy="0"/>
          <a:chOff x="0" y="0"/>
          <a:chExt cx="0" cy="0"/>
        </a:xfrm>
      </p:grpSpPr>
      <p:sp>
        <p:nvSpPr>
          <p:cNvPr id="6196" name="Google Shape;6196;p19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208</a:t>
            </a:fld>
            <a:endParaRPr sz="500" b="0" i="0" u="none" strike="noStrike" cap="none">
              <a:solidFill>
                <a:srgbClr val="161616"/>
              </a:solidFill>
              <a:latin typeface="Arial"/>
              <a:ea typeface="Arial"/>
              <a:cs typeface="Arial"/>
              <a:sym typeface="Arial"/>
            </a:endParaRPr>
          </a:p>
        </p:txBody>
      </p:sp>
      <p:sp>
        <p:nvSpPr>
          <p:cNvPr id="6197" name="Google Shape;6197;p19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198" name="Google Shape;6198;p197"/>
          <p:cNvGrpSpPr/>
          <p:nvPr/>
        </p:nvGrpSpPr>
        <p:grpSpPr>
          <a:xfrm>
            <a:off x="0" y="0"/>
            <a:ext cx="7589838" cy="1343607"/>
            <a:chOff x="0" y="0"/>
            <a:chExt cx="7589838" cy="1343607"/>
          </a:xfrm>
        </p:grpSpPr>
        <p:pic>
          <p:nvPicPr>
            <p:cNvPr id="6199" name="Google Shape;6199;p19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200" name="Google Shape;6200;p19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201" name="Google Shape;6201;p19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202" name="Google Shape;6202;p19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203" name="Google Shape;6203;p197"/>
          <p:cNvGrpSpPr/>
          <p:nvPr/>
        </p:nvGrpSpPr>
        <p:grpSpPr>
          <a:xfrm>
            <a:off x="1269075" y="3380795"/>
            <a:ext cx="0" cy="0"/>
            <a:chOff x="1269075" y="3380795"/>
            <a:chExt cx="0" cy="0"/>
          </a:xfrm>
        </p:grpSpPr>
        <p:cxnSp>
          <p:nvCxnSpPr>
            <p:cNvPr id="6204" name="Google Shape;6204;p197"/>
            <p:cNvCxnSpPr/>
            <p:nvPr/>
          </p:nvCxnSpPr>
          <p:spPr>
            <a:xfrm>
              <a:off x="1269075" y="3380795"/>
              <a:ext cx="0" cy="0"/>
            </a:xfrm>
            <a:prstGeom prst="straightConnector1">
              <a:avLst/>
            </a:prstGeom>
            <a:noFill/>
            <a:ln>
              <a:noFill/>
            </a:ln>
          </p:spPr>
        </p:cxnSp>
        <p:cxnSp>
          <p:nvCxnSpPr>
            <p:cNvPr id="6205" name="Google Shape;6205;p197"/>
            <p:cNvCxnSpPr/>
            <p:nvPr/>
          </p:nvCxnSpPr>
          <p:spPr>
            <a:xfrm>
              <a:off x="1269075" y="3380795"/>
              <a:ext cx="0" cy="0"/>
            </a:xfrm>
            <a:prstGeom prst="straightConnector1">
              <a:avLst/>
            </a:prstGeom>
            <a:noFill/>
            <a:ln>
              <a:noFill/>
            </a:ln>
          </p:spPr>
        </p:cxnSp>
      </p:grpSp>
      <p:sp>
        <p:nvSpPr>
          <p:cNvPr id="6206" name="Google Shape;6206;p19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207" name="Google Shape;6207;p197"/>
          <p:cNvGraphicFramePr/>
          <p:nvPr/>
        </p:nvGraphicFramePr>
        <p:xfrm>
          <a:off x="312508" y="1462823"/>
          <a:ext cx="6859225" cy="6266155"/>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COALITION AGAINST COVID-19 (CACOVID)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342900" marR="0" lvl="0" indent="-342900" algn="l" rtl="0">
                        <a:lnSpc>
                          <a:spcPct val="150000"/>
                        </a:lnSpc>
                        <a:spcBef>
                          <a:spcPts val="0"/>
                        </a:spcBef>
                        <a:spcAft>
                          <a:spcPts val="0"/>
                        </a:spcAft>
                        <a:buClr>
                          <a:schemeClr val="dk1"/>
                        </a:buClr>
                        <a:buSzPts val="1000"/>
                        <a:buFont typeface="Noto Sans Symbols"/>
                        <a:buChar char="•"/>
                      </a:pPr>
                      <a:r>
                        <a:rPr lang="en-US" sz="1000"/>
                        <a:t>Laboratory Pillar</a:t>
                      </a:r>
                      <a:endParaRPr sz="996"/>
                    </a:p>
                    <a:p>
                      <a:pPr marL="342900" marR="0" lvl="0" indent="-342900" algn="l" rtl="0">
                        <a:lnSpc>
                          <a:spcPct val="150000"/>
                        </a:lnSpc>
                        <a:spcBef>
                          <a:spcPts val="0"/>
                        </a:spcBef>
                        <a:spcAft>
                          <a:spcPts val="0"/>
                        </a:spcAft>
                        <a:buClr>
                          <a:schemeClr val="dk1"/>
                        </a:buClr>
                        <a:buSzPts val="1000"/>
                        <a:buFont typeface="Noto Sans Symbols"/>
                        <a:buChar char="•"/>
                      </a:pPr>
                      <a:r>
                        <a:rPr lang="en-US" sz="1000"/>
                        <a:t>Case Management Pillar</a:t>
                      </a:r>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a:t>Risk Communication and Community Engagement  Pillar</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578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4 Ambulances in Lagos </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Deployed Contact Tracing Mechanism</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Donated various quantities of different testing component items</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Donated 10 PCR Laboratory Systems: 4 to States and 6 to NCDC</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Funded NCDC logistics for national sample transportation</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Built/converted &amp; equipped 4 temporary isolation centres, donated various equipment &amp; consumables including PPEs to 35 isolation centres commissioned by CACOVID </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hot Food palliatives to 60,000 individuals in Lagos State during the lockdown</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Capacity building for Kano State (39 LGA, 213 HCWs)</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Developed Risk Communication, Awareness and Social Behaviour Change across the country</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410900">
                <a:tc>
                  <a:txBody>
                    <a:bodyPr/>
                    <a:lstStyle/>
                    <a:p>
                      <a:pPr marL="342900" marR="0" lvl="0" indent="-342900" algn="l" rtl="0">
                        <a:lnSpc>
                          <a:spcPct val="100000"/>
                        </a:lnSpc>
                        <a:spcBef>
                          <a:spcPts val="0"/>
                        </a:spcBef>
                        <a:spcAft>
                          <a:spcPts val="0"/>
                        </a:spcAft>
                        <a:buClr>
                          <a:schemeClr val="dk1"/>
                        </a:buClr>
                        <a:buSzPts val="1000"/>
                        <a:buFont typeface="Noto Sans Symbols"/>
                        <a:buChar char="•"/>
                      </a:pPr>
                      <a:r>
                        <a:rPr lang="en-US" sz="1000"/>
                        <a:t>NCDC</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UNICEF/ UNDP</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DRASA (IPC Training)</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Jakins (Lagos food palliatives)</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34042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t>All 36 states &amp; FCT</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09050">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9"/>
                  </a:ext>
                </a:extLst>
              </a:tr>
              <a:tr h="2324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t>N28 Billion</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2324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1"/>
                  </a:ext>
                </a:extLst>
              </a:tr>
              <a:tr h="2324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t>Steep </a:t>
                      </a:r>
                      <a:r>
                        <a:rPr lang="en-US" sz="996">
                          <a:solidFill>
                            <a:schemeClr val="dk1"/>
                          </a:solidFill>
                          <a:latin typeface="Arial"/>
                          <a:ea typeface="Arial"/>
                          <a:cs typeface="Arial"/>
                          <a:sym typeface="Arial"/>
                        </a:rPr>
                        <a:t>learning curve with respect to effective response due to novel nature of the virus. </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Lack of existing response framework </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Global non health disruptions caused by the virus</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Shape 6212"/>
        <p:cNvGrpSpPr/>
        <p:nvPr/>
      </p:nvGrpSpPr>
      <p:grpSpPr>
        <a:xfrm>
          <a:off x="0" y="0"/>
          <a:ext cx="0" cy="0"/>
          <a:chOff x="0" y="0"/>
          <a:chExt cx="0" cy="0"/>
        </a:xfrm>
      </p:grpSpPr>
      <p:sp>
        <p:nvSpPr>
          <p:cNvPr id="6213" name="Google Shape;6213;p19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209</a:t>
            </a:fld>
            <a:endParaRPr sz="500" b="0" i="0" u="none" strike="noStrike" cap="none">
              <a:solidFill>
                <a:srgbClr val="161616"/>
              </a:solidFill>
              <a:latin typeface="Arial"/>
              <a:ea typeface="Arial"/>
              <a:cs typeface="Arial"/>
              <a:sym typeface="Arial"/>
            </a:endParaRPr>
          </a:p>
        </p:txBody>
      </p:sp>
      <p:sp>
        <p:nvSpPr>
          <p:cNvPr id="6214" name="Google Shape;6214;p19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215" name="Google Shape;6215;p198"/>
          <p:cNvGrpSpPr/>
          <p:nvPr/>
        </p:nvGrpSpPr>
        <p:grpSpPr>
          <a:xfrm>
            <a:off x="0" y="0"/>
            <a:ext cx="7589838" cy="1343607"/>
            <a:chOff x="0" y="0"/>
            <a:chExt cx="7589838" cy="1343607"/>
          </a:xfrm>
        </p:grpSpPr>
        <p:pic>
          <p:nvPicPr>
            <p:cNvPr id="6216" name="Google Shape;6216;p19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217" name="Google Shape;6217;p19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218" name="Google Shape;6218;p19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219" name="Google Shape;6219;p19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220" name="Google Shape;6220;p198"/>
          <p:cNvGrpSpPr/>
          <p:nvPr/>
        </p:nvGrpSpPr>
        <p:grpSpPr>
          <a:xfrm>
            <a:off x="1269075" y="3380795"/>
            <a:ext cx="0" cy="0"/>
            <a:chOff x="1269075" y="3380795"/>
            <a:chExt cx="0" cy="0"/>
          </a:xfrm>
        </p:grpSpPr>
        <p:cxnSp>
          <p:nvCxnSpPr>
            <p:cNvPr id="6221" name="Google Shape;6221;p198"/>
            <p:cNvCxnSpPr/>
            <p:nvPr/>
          </p:nvCxnSpPr>
          <p:spPr>
            <a:xfrm>
              <a:off x="1269075" y="3380795"/>
              <a:ext cx="0" cy="0"/>
            </a:xfrm>
            <a:prstGeom prst="straightConnector1">
              <a:avLst/>
            </a:prstGeom>
            <a:noFill/>
            <a:ln>
              <a:noFill/>
            </a:ln>
          </p:spPr>
        </p:cxnSp>
        <p:cxnSp>
          <p:nvCxnSpPr>
            <p:cNvPr id="6222" name="Google Shape;6222;p198"/>
            <p:cNvCxnSpPr/>
            <p:nvPr/>
          </p:nvCxnSpPr>
          <p:spPr>
            <a:xfrm>
              <a:off x="1269075" y="3380795"/>
              <a:ext cx="0" cy="0"/>
            </a:xfrm>
            <a:prstGeom prst="straightConnector1">
              <a:avLst/>
            </a:prstGeom>
            <a:noFill/>
            <a:ln>
              <a:noFill/>
            </a:ln>
          </p:spPr>
        </p:cxnSp>
      </p:grpSp>
      <p:sp>
        <p:nvSpPr>
          <p:cNvPr id="6223" name="Google Shape;6223;p19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224" name="Google Shape;6224;p198"/>
          <p:cNvGraphicFramePr/>
          <p:nvPr>
            <p:extLst>
              <p:ext uri="{D42A27DB-BD31-4B8C-83A1-F6EECF244321}">
                <p14:modId xmlns:p14="http://schemas.microsoft.com/office/powerpoint/2010/main" val="3799278176"/>
              </p:ext>
            </p:extLst>
          </p:nvPr>
        </p:nvGraphicFramePr>
        <p:xfrm>
          <a:off x="312508" y="1462823"/>
          <a:ext cx="6859225" cy="8197680"/>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CLINTON HEALTH ACCESS INITIATIVE (CHAI)</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586450">
                <a:tc>
                  <a:txBody>
                    <a:bodyPr/>
                    <a:lstStyle/>
                    <a:p>
                      <a:pPr marL="342900" marR="0" lvl="0" indent="-342900" algn="l" rtl="0">
                        <a:lnSpc>
                          <a:spcPct val="150000"/>
                        </a:lnSpc>
                        <a:spcBef>
                          <a:spcPts val="0"/>
                        </a:spcBef>
                        <a:spcAft>
                          <a:spcPts val="0"/>
                        </a:spcAft>
                        <a:buClr>
                          <a:schemeClr val="dk1"/>
                        </a:buClr>
                        <a:buSzPts val="1000"/>
                        <a:buFont typeface="Noto Sans Symbols"/>
                        <a:buChar char="•"/>
                      </a:pPr>
                      <a:r>
                        <a:rPr lang="en-US" sz="1000" dirty="0"/>
                        <a:t>Laboratory Pillar</a:t>
                      </a:r>
                      <a:endParaRPr sz="996" dirty="0"/>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t>Case Management Pillar</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Infection Prevention and Control Pillar</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Coordination </a:t>
                      </a:r>
                    </a:p>
                    <a:p>
                      <a:pPr marL="0" marR="0" lvl="0" indent="0" algn="l" rtl="0">
                        <a:lnSpc>
                          <a:spcPct val="150000"/>
                        </a:lnSpc>
                        <a:spcBef>
                          <a:spcPts val="0"/>
                        </a:spcBef>
                        <a:spcAft>
                          <a:spcPts val="0"/>
                        </a:spcAft>
                        <a:buClr>
                          <a:schemeClr val="dk1"/>
                        </a:buClr>
                        <a:buSzPts val="996"/>
                        <a:buFont typeface="Noto Sans Symbols"/>
                        <a:buNone/>
                      </a:pPr>
                      <a:endParaRPr sz="1000"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578500">
                <a:tc>
                  <a:txBody>
                    <a:bodyPr/>
                    <a:lstStyle/>
                    <a:p>
                      <a:pPr marL="0" marR="0" lvl="0" indent="0" algn="l" rtl="0">
                        <a:lnSpc>
                          <a:spcPct val="100000"/>
                        </a:lnSpc>
                        <a:spcBef>
                          <a:spcPts val="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National-level support:</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Infection Prevention and Control (IPC): Provided technical and secretarial assistance to the Nigeria Centre for Disease Control (NCDC)’s IPC pillar</a:t>
                      </a:r>
                      <a:endParaRPr sz="1000"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Laboratory Pillar: Donated 15,000 SARS-CoV2 diagnostic tests and 15,000 sample collection kits; developed the National COVID- 19 Laboratory Information Management System (LIMS) for high-throughput molecular testing laboratories (Prong number 2); supported the training of 25 data entry clerks, 41 medical laboratory scientists and 4 supervisors across NRL, DRL and NIMR on the National COVID-19 LIMS.; provided technical assistance and support to NCDC with respect to the implementation of the National testing strategy and participated in virtual trainings on the use of GeneXpert platforms for COVID-19 testing</a:t>
                      </a:r>
                      <a:endParaRPr sz="100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Case Management Pillar: provided technical and secretarial assistance to NCDC and </a:t>
                      </a:r>
                      <a:r>
                        <a:rPr lang="en-US" sz="996" dirty="0" err="1">
                          <a:solidFill>
                            <a:schemeClr val="dk1"/>
                          </a:solidFill>
                          <a:latin typeface="Arial"/>
                          <a:ea typeface="Arial"/>
                          <a:cs typeface="Arial"/>
                          <a:sym typeface="Arial"/>
                        </a:rPr>
                        <a:t>FMoH</a:t>
                      </a:r>
                      <a:r>
                        <a:rPr lang="en-US" sz="996" dirty="0">
                          <a:solidFill>
                            <a:schemeClr val="dk1"/>
                          </a:solidFill>
                          <a:latin typeface="Arial"/>
                          <a:ea typeface="Arial"/>
                          <a:cs typeface="Arial"/>
                          <a:sym typeface="Arial"/>
                        </a:rPr>
                        <a:t> case management pillars; supported </a:t>
                      </a:r>
                      <a:r>
                        <a:rPr lang="en-US" sz="996" dirty="0" err="1">
                          <a:solidFill>
                            <a:schemeClr val="dk1"/>
                          </a:solidFill>
                          <a:latin typeface="Arial"/>
                          <a:ea typeface="Arial"/>
                          <a:cs typeface="Arial"/>
                          <a:sym typeface="Arial"/>
                        </a:rPr>
                        <a:t>FMoH</a:t>
                      </a:r>
                      <a:r>
                        <a:rPr lang="en-US" sz="996" dirty="0">
                          <a:solidFill>
                            <a:schemeClr val="dk1"/>
                          </a:solidFill>
                          <a:latin typeface="Arial"/>
                          <a:ea typeface="Arial"/>
                          <a:cs typeface="Arial"/>
                          <a:sym typeface="Arial"/>
                        </a:rPr>
                        <a:t> with national coordination for oxygen and respiratory care</a:t>
                      </a:r>
                      <a:endParaRPr sz="100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Coordination: provided technical and secretarial support to the Resource Mobilization and Coordination Office and to the Procurement and Supply Management Unit of the National Pandemic Response Team of the Presidential Task Force on COVID-19.</a:t>
                      </a:r>
                      <a:endParaRPr sz="1000" dirty="0"/>
                    </a:p>
                    <a:p>
                      <a:pPr marL="0" marR="0" lvl="0" indent="0" algn="l" rtl="0">
                        <a:lnSpc>
                          <a:spcPct val="100000"/>
                        </a:lnSpc>
                        <a:spcBef>
                          <a:spcPts val="60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State-level support:</a:t>
                      </a:r>
                      <a:endParaRPr sz="1000"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technical assistance to state Emergency Operation Centers: Conducted rapid assessments on state preparedness for COVID-19 response across 9 states; provided technical assistance for the development and update of COVID-19 Response Incident Action Plans in the states; supported the states to develop standard operating procedures, monitored dashboards and other relevant response tools and tracking systems, provided technical assistance on HIV service delivery in light of the COVID-19 pandemic.</a:t>
                      </a:r>
                    </a:p>
                    <a:p>
                      <a:pPr marL="0" marR="0" lvl="0" indent="0" algn="l" rtl="0">
                        <a:lnSpc>
                          <a:spcPct val="100000"/>
                        </a:lnSpc>
                        <a:spcBef>
                          <a:spcPts val="600"/>
                        </a:spcBef>
                        <a:spcAft>
                          <a:spcPts val="0"/>
                        </a:spcAft>
                        <a:buClr>
                          <a:schemeClr val="dk1"/>
                        </a:buClr>
                        <a:buSzPts val="996"/>
                        <a:buFont typeface="Noto Sans Symbols"/>
                        <a:buNone/>
                      </a:pPr>
                      <a:endParaRPr sz="1000" dirty="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dirty="0">
                          <a:solidFill>
                            <a:srgbClr val="FFFFFF"/>
                          </a:solidFill>
                          <a:latin typeface="Arial"/>
                          <a:ea typeface="Arial"/>
                          <a:cs typeface="Arial"/>
                          <a:sym typeface="Arial"/>
                        </a:rPr>
                        <a:t>Implementing Partners:</a:t>
                      </a: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3002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Clinton Health Access Initiative</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2402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Nine (9) states and the FCT: Adamawa, Federal Capital Territory, Kaduna, Kano, Katsina, Lagos, Nasarawa, Niger, Rivers, and Yobe</a:t>
                      </a:r>
                      <a:endParaRPr sz="100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09050">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9"/>
                  </a:ext>
                </a:extLst>
              </a:tr>
              <a:tr h="2324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Funding released: US$1.954k (UNITAID and BMGF)</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2324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1"/>
                  </a:ext>
                </a:extLst>
              </a:tr>
              <a:tr h="2324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Limited visibility of available resources for procurement and distribution of supplies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Decision making delays due to bureaucratic bottlenecks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Response approach was not client-centered and this was evidenced by poor awareness and sensitization of the general public on available sample collection centers across the country in addition to the absence of a publicly available National Operational Plan for COVID-19 which prioritizes populations (e.g. health care workers, first response teams, and security personnel etc.)</a:t>
                      </a:r>
                      <a:endParaRPr sz="996"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Shape 6229"/>
        <p:cNvGrpSpPr/>
        <p:nvPr/>
      </p:nvGrpSpPr>
      <p:grpSpPr>
        <a:xfrm>
          <a:off x="0" y="0"/>
          <a:ext cx="0" cy="0"/>
          <a:chOff x="0" y="0"/>
          <a:chExt cx="0" cy="0"/>
        </a:xfrm>
      </p:grpSpPr>
      <p:sp>
        <p:nvSpPr>
          <p:cNvPr id="6230" name="Google Shape;6230;p19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210</a:t>
            </a:fld>
            <a:endParaRPr sz="500" b="0" i="0" u="none" strike="noStrike" cap="none">
              <a:solidFill>
                <a:srgbClr val="161616"/>
              </a:solidFill>
              <a:latin typeface="Arial"/>
              <a:ea typeface="Arial"/>
              <a:cs typeface="Arial"/>
              <a:sym typeface="Arial"/>
            </a:endParaRPr>
          </a:p>
        </p:txBody>
      </p:sp>
      <p:grpSp>
        <p:nvGrpSpPr>
          <p:cNvPr id="6232" name="Google Shape;6232;p199"/>
          <p:cNvGrpSpPr/>
          <p:nvPr/>
        </p:nvGrpSpPr>
        <p:grpSpPr>
          <a:xfrm>
            <a:off x="0" y="0"/>
            <a:ext cx="7589838" cy="1343607"/>
            <a:chOff x="0" y="0"/>
            <a:chExt cx="7589838" cy="1343607"/>
          </a:xfrm>
        </p:grpSpPr>
        <p:pic>
          <p:nvPicPr>
            <p:cNvPr id="6233" name="Google Shape;6233;p19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234" name="Google Shape;6234;p19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235" name="Google Shape;6235;p19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236" name="Google Shape;6236;p19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237" name="Google Shape;6237;p199"/>
          <p:cNvGrpSpPr/>
          <p:nvPr/>
        </p:nvGrpSpPr>
        <p:grpSpPr>
          <a:xfrm>
            <a:off x="1269075" y="3380795"/>
            <a:ext cx="0" cy="0"/>
            <a:chOff x="1269075" y="3380795"/>
            <a:chExt cx="0" cy="0"/>
          </a:xfrm>
        </p:grpSpPr>
        <p:cxnSp>
          <p:nvCxnSpPr>
            <p:cNvPr id="6238" name="Google Shape;6238;p199"/>
            <p:cNvCxnSpPr/>
            <p:nvPr/>
          </p:nvCxnSpPr>
          <p:spPr>
            <a:xfrm>
              <a:off x="1269075" y="3380795"/>
              <a:ext cx="0" cy="0"/>
            </a:xfrm>
            <a:prstGeom prst="straightConnector1">
              <a:avLst/>
            </a:prstGeom>
            <a:noFill/>
            <a:ln>
              <a:noFill/>
            </a:ln>
          </p:spPr>
        </p:cxnSp>
        <p:cxnSp>
          <p:nvCxnSpPr>
            <p:cNvPr id="6239" name="Google Shape;6239;p199"/>
            <p:cNvCxnSpPr/>
            <p:nvPr/>
          </p:nvCxnSpPr>
          <p:spPr>
            <a:xfrm>
              <a:off x="1269075" y="3380795"/>
              <a:ext cx="0" cy="0"/>
            </a:xfrm>
            <a:prstGeom prst="straightConnector1">
              <a:avLst/>
            </a:prstGeom>
            <a:noFill/>
            <a:ln>
              <a:noFill/>
            </a:ln>
          </p:spPr>
        </p:cxnSp>
      </p:grpSp>
      <p:graphicFrame>
        <p:nvGraphicFramePr>
          <p:cNvPr id="6241" name="Google Shape;6241;p199"/>
          <p:cNvGraphicFramePr/>
          <p:nvPr>
            <p:extLst>
              <p:ext uri="{D42A27DB-BD31-4B8C-83A1-F6EECF244321}">
                <p14:modId xmlns:p14="http://schemas.microsoft.com/office/powerpoint/2010/main" val="2619628967"/>
              </p:ext>
            </p:extLst>
          </p:nvPr>
        </p:nvGraphicFramePr>
        <p:xfrm>
          <a:off x="312508" y="1462824"/>
          <a:ext cx="7109372" cy="8679142"/>
        </p:xfrm>
        <a:graphic>
          <a:graphicData uri="http://schemas.openxmlformats.org/drawingml/2006/table">
            <a:tbl>
              <a:tblPr>
                <a:noFill/>
                <a:tableStyleId>{B3EC8D35-0D6E-4B20-94FA-5F872F7BABA5}</a:tableStyleId>
              </a:tblPr>
              <a:tblGrid>
                <a:gridCol w="7109372">
                  <a:extLst>
                    <a:ext uri="{9D8B030D-6E8A-4147-A177-3AD203B41FA5}">
                      <a16:colId xmlns:a16="http://schemas.microsoft.com/office/drawing/2014/main" val="20000"/>
                    </a:ext>
                  </a:extLst>
                </a:gridCol>
              </a:tblGrid>
              <a:tr h="310474">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EUROPEAN UNION</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60084">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2213229">
                <a:tc>
                  <a:txBody>
                    <a:bodyPr/>
                    <a:lstStyle/>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Epidemiology &amp; Surveillance Pillar</a:t>
                      </a:r>
                      <a:endParaRPr sz="100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Laboratory Pillar</a:t>
                      </a:r>
                      <a:endParaRPr sz="100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Point of Entry Pillar</a:t>
                      </a:r>
                      <a:endParaRPr sz="100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Research Pillar</a:t>
                      </a:r>
                      <a:endParaRPr sz="100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Infection, Prevention and control Pillar</a:t>
                      </a:r>
                      <a:endParaRPr sz="100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Case Management Pillar</a:t>
                      </a:r>
                      <a:endParaRPr sz="100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Risk Communication and Community Engagement Pillar</a:t>
                      </a:r>
                      <a:endParaRPr sz="100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Security, Logistics &amp; Mass Care Pillar</a:t>
                      </a:r>
                      <a:endParaRPr sz="100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Coordination</a:t>
                      </a:r>
                      <a:endParaRPr sz="100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Socio-economic Activities</a:t>
                      </a:r>
                      <a:endParaRPr sz="100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60084">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5795075">
                <a:tc>
                  <a:txBody>
                    <a:bodyPr/>
                    <a:lstStyle/>
                    <a:p>
                      <a:pPr marL="342900" marR="0" lvl="0" indent="-342900">
                        <a:lnSpc>
                          <a:spcPct val="107000"/>
                        </a:lnSpc>
                        <a:spcBef>
                          <a:spcPts val="600"/>
                        </a:spcBef>
                        <a:spcAft>
                          <a:spcPts val="800"/>
                        </a:spcAft>
                        <a:buFont typeface="+mj-lt"/>
                        <a:buAutoNum type="arabicPeriod"/>
                        <a:tabLst>
                          <a:tab pos="457200" algn="l"/>
                        </a:tabLst>
                      </a:pPr>
                      <a:r>
                        <a:rPr lang="en-US" sz="1000" dirty="0">
                          <a:effectLst/>
                          <a:latin typeface="+mn-lt"/>
                          <a:ea typeface="Times New Roman" panose="02020603050405020304" pitchFamily="18" charset="0"/>
                          <a:cs typeface="Calibri" panose="020F0502020204030204" pitchFamily="34" charset="0"/>
                        </a:rPr>
                        <a:t>Support to COVID-19 isolation/treatment facilities, case management, IPC (</a:t>
                      </a:r>
                      <a:r>
                        <a:rPr lang="en-US" sz="1000" dirty="0" err="1">
                          <a:effectLst/>
                          <a:latin typeface="+mn-lt"/>
                          <a:ea typeface="Times New Roman" panose="02020603050405020304" pitchFamily="18" charset="0"/>
                          <a:cs typeface="Calibri" panose="020F0502020204030204" pitchFamily="34" charset="0"/>
                        </a:rPr>
                        <a:t>Borno</a:t>
                      </a:r>
                      <a:r>
                        <a:rPr lang="en-US" sz="1000" dirty="0">
                          <a:effectLst/>
                          <a:latin typeface="+mn-lt"/>
                          <a:ea typeface="Times New Roman" panose="02020603050405020304" pitchFamily="18" charset="0"/>
                          <a:cs typeface="Calibri" panose="020F0502020204030204" pitchFamily="34" charset="0"/>
                        </a:rPr>
                        <a:t> State)</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dirty="0" err="1">
                          <a:effectLst/>
                          <a:latin typeface="+mn-lt"/>
                          <a:ea typeface="Times New Roman" panose="02020603050405020304" pitchFamily="18" charset="0"/>
                          <a:cs typeface="Calibri" panose="020F0502020204030204" pitchFamily="34" charset="0"/>
                        </a:rPr>
                        <a:t>WaSH</a:t>
                      </a:r>
                      <a:r>
                        <a:rPr lang="en-US" sz="1000" dirty="0">
                          <a:effectLst/>
                          <a:latin typeface="+mn-lt"/>
                          <a:ea typeface="Times New Roman" panose="02020603050405020304" pitchFamily="18" charset="0"/>
                          <a:cs typeface="Calibri" panose="020F0502020204030204" pitchFamily="34" charset="0"/>
                        </a:rPr>
                        <a:t> infrastructure strengthening, RCCE, IPC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dirty="0">
                          <a:effectLst/>
                          <a:latin typeface="+mn-lt"/>
                          <a:ea typeface="Times New Roman" panose="02020603050405020304" pitchFamily="18" charset="0"/>
                          <a:cs typeface="Calibri" panose="020F0502020204030204" pitchFamily="34" charset="0"/>
                        </a:rPr>
                        <a:t>Procurement COVID-19 supplies and equipment (medical and PPE), RCCE – Nationwide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dirty="0">
                          <a:effectLst/>
                          <a:latin typeface="+mn-lt"/>
                          <a:ea typeface="Times New Roman" panose="02020603050405020304" pitchFamily="18" charset="0"/>
                          <a:cs typeface="Calibri" panose="020F0502020204030204" pitchFamily="34" charset="0"/>
                        </a:rPr>
                        <a:t>Support to SPRP COVID-19 response, incl. procurement of equipment and supplies (medical and PPE) – Nationwide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dirty="0">
                          <a:effectLst/>
                          <a:latin typeface="+mn-lt"/>
                          <a:ea typeface="Times New Roman" panose="02020603050405020304" pitchFamily="18" charset="0"/>
                          <a:cs typeface="Calibri" panose="020F0502020204030204" pitchFamily="34" charset="0"/>
                        </a:rPr>
                        <a:t>Reorientation of resources to COVID-19 response within ongoing actions -  RCCE, procurement of PPE, support to IPC and case management (</a:t>
                      </a:r>
                      <a:r>
                        <a:rPr lang="en-US" sz="1000" dirty="0" err="1">
                          <a:effectLst/>
                          <a:latin typeface="+mn-lt"/>
                          <a:ea typeface="Times New Roman" panose="02020603050405020304" pitchFamily="18" charset="0"/>
                          <a:cs typeface="Calibri" panose="020F0502020204030204" pitchFamily="34" charset="0"/>
                        </a:rPr>
                        <a:t>Borno</a:t>
                      </a:r>
                      <a:r>
                        <a:rPr lang="en-US" sz="1000" dirty="0">
                          <a:effectLst/>
                          <a:latin typeface="+mn-lt"/>
                          <a:ea typeface="Times New Roman" panose="02020603050405020304" pitchFamily="18" charset="0"/>
                          <a:cs typeface="Calibri" panose="020F0502020204030204" pitchFamily="34" charset="0"/>
                        </a:rPr>
                        <a:t> State)</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dirty="0">
                          <a:effectLst/>
                          <a:latin typeface="+mn-lt"/>
                          <a:ea typeface="Times New Roman" panose="02020603050405020304" pitchFamily="18" charset="0"/>
                          <a:cs typeface="Calibri" panose="020F0502020204030204" pitchFamily="34" charset="0"/>
                        </a:rPr>
                        <a:t>Strengthen access to timely, accurate and trusted information on COVID-19 at national and local level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dirty="0">
                          <a:effectLst/>
                          <a:latin typeface="+mn-lt"/>
                          <a:ea typeface="Times New Roman" panose="02020603050405020304" pitchFamily="18" charset="0"/>
                          <a:cs typeface="Calibri" panose="020F0502020204030204" pitchFamily="34" charset="0"/>
                        </a:rPr>
                        <a:t>Work with official actors, communities and conflict parties to support UNSG appeal for a global ceasefire and prevent an escalation of violence in the middle belt region and thus allowing for a more effective response to COVID-19 pandemic</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dirty="0">
                          <a:effectLst/>
                          <a:latin typeface="+mn-lt"/>
                          <a:ea typeface="Times New Roman" panose="02020603050405020304" pitchFamily="18" charset="0"/>
                          <a:cs typeface="Calibri" panose="020F0502020204030204" pitchFamily="34" charset="0"/>
                        </a:rPr>
                        <a:t>Support to the United Nations ‘One UN Response Plan to COVID-19 in Nigeria’</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dirty="0">
                          <a:effectLst/>
                          <a:latin typeface="+mn-lt"/>
                          <a:ea typeface="Times New Roman" panose="02020603050405020304" pitchFamily="18" charset="0"/>
                          <a:cs typeface="Calibri" panose="020F0502020204030204" pitchFamily="34" charset="0"/>
                        </a:rPr>
                        <a:t>Support to health workers through the distribution of PPE to EU funded and 17 IRC supported HFs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dirty="0">
                          <a:effectLst/>
                          <a:latin typeface="+mn-lt"/>
                          <a:ea typeface="Times New Roman" panose="02020603050405020304" pitchFamily="18" charset="0"/>
                          <a:cs typeface="Calibri" panose="020F0502020204030204" pitchFamily="34" charset="0"/>
                        </a:rPr>
                        <a:t>Support foreseen for COVID-19 Research through the Regional Centre for Disease Control and Surveillance portfolio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dirty="0">
                          <a:effectLst/>
                          <a:latin typeface="+mn-lt"/>
                          <a:ea typeface="Times New Roman" panose="02020603050405020304" pitchFamily="18" charset="0"/>
                          <a:cs typeface="Calibri" panose="020F0502020204030204" pitchFamily="34" charset="0"/>
                        </a:rPr>
                        <a:t>Nigeria Energy support Program (solar panels for National Reference lab NCDC)</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dirty="0">
                          <a:effectLst/>
                          <a:latin typeface="+mn-lt"/>
                          <a:ea typeface="Times New Roman" panose="02020603050405020304" pitchFamily="18" charset="0"/>
                          <a:cs typeface="Calibri" panose="020F0502020204030204" pitchFamily="34" charset="0"/>
                        </a:rPr>
                        <a:t>Additional support to health sectors in Adamawa, Bauchi, Kebbi, Sokoto and Anambra States to deal with COVID-19 crisis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dirty="0">
                          <a:effectLst/>
                          <a:latin typeface="+mn-lt"/>
                          <a:ea typeface="Times New Roman" panose="02020603050405020304" pitchFamily="18" charset="0"/>
                          <a:cs typeface="Calibri" panose="020F0502020204030204" pitchFamily="34" charset="0"/>
                        </a:rPr>
                        <a:t>Support to ECOWAS for the purchase of emergency health equipment and supplies, to be distributed by WAHO in ECOWAS member states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dirty="0">
                          <a:effectLst/>
                          <a:latin typeface="+mn-lt"/>
                          <a:ea typeface="Times New Roman" panose="02020603050405020304" pitchFamily="18" charset="0"/>
                          <a:cs typeface="Calibri" panose="020F0502020204030204" pitchFamily="34" charset="0"/>
                        </a:rPr>
                        <a:t>Support to ECOWAS for the delivery of PPE and testing kits to four corridors covering points of entry in the sub region </a:t>
                      </a:r>
                      <a:endParaRPr lang="en-US" sz="1000" dirty="0">
                        <a:effectLst/>
                        <a:latin typeface="+mn-lt"/>
                        <a:ea typeface="Calibri" panose="020F0502020204030204" pitchFamily="34" charset="0"/>
                        <a:cs typeface="Times New Roman" panose="02020603050405020304" pitchFamily="18" charset="0"/>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Shape 6229"/>
        <p:cNvGrpSpPr/>
        <p:nvPr/>
      </p:nvGrpSpPr>
      <p:grpSpPr>
        <a:xfrm>
          <a:off x="0" y="0"/>
          <a:ext cx="0" cy="0"/>
          <a:chOff x="0" y="0"/>
          <a:chExt cx="0" cy="0"/>
        </a:xfrm>
      </p:grpSpPr>
      <p:sp>
        <p:nvSpPr>
          <p:cNvPr id="6230" name="Google Shape;6230;p19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211</a:t>
            </a:fld>
            <a:endParaRPr sz="500" b="0" i="0" u="none" strike="noStrike" cap="none">
              <a:solidFill>
                <a:srgbClr val="161616"/>
              </a:solidFill>
              <a:latin typeface="Arial"/>
              <a:ea typeface="Arial"/>
              <a:cs typeface="Arial"/>
              <a:sym typeface="Arial"/>
            </a:endParaRPr>
          </a:p>
        </p:txBody>
      </p:sp>
      <p:sp>
        <p:nvSpPr>
          <p:cNvPr id="6231" name="Google Shape;6231;p19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232" name="Google Shape;6232;p199"/>
          <p:cNvGrpSpPr/>
          <p:nvPr/>
        </p:nvGrpSpPr>
        <p:grpSpPr>
          <a:xfrm>
            <a:off x="0" y="0"/>
            <a:ext cx="7589838" cy="1343607"/>
            <a:chOff x="0" y="0"/>
            <a:chExt cx="7589838" cy="1343607"/>
          </a:xfrm>
        </p:grpSpPr>
        <p:pic>
          <p:nvPicPr>
            <p:cNvPr id="6233" name="Google Shape;6233;p19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234" name="Google Shape;6234;p19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235" name="Google Shape;6235;p19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236" name="Google Shape;6236;p19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237" name="Google Shape;6237;p199"/>
          <p:cNvGrpSpPr/>
          <p:nvPr/>
        </p:nvGrpSpPr>
        <p:grpSpPr>
          <a:xfrm>
            <a:off x="1269075" y="3380795"/>
            <a:ext cx="0" cy="0"/>
            <a:chOff x="1269075" y="3380795"/>
            <a:chExt cx="0" cy="0"/>
          </a:xfrm>
        </p:grpSpPr>
        <p:cxnSp>
          <p:nvCxnSpPr>
            <p:cNvPr id="6238" name="Google Shape;6238;p199"/>
            <p:cNvCxnSpPr/>
            <p:nvPr/>
          </p:nvCxnSpPr>
          <p:spPr>
            <a:xfrm>
              <a:off x="1269075" y="3380795"/>
              <a:ext cx="0" cy="0"/>
            </a:xfrm>
            <a:prstGeom prst="straightConnector1">
              <a:avLst/>
            </a:prstGeom>
            <a:noFill/>
            <a:ln>
              <a:noFill/>
            </a:ln>
          </p:spPr>
        </p:cxnSp>
        <p:cxnSp>
          <p:nvCxnSpPr>
            <p:cNvPr id="6239" name="Google Shape;6239;p199"/>
            <p:cNvCxnSpPr/>
            <p:nvPr/>
          </p:nvCxnSpPr>
          <p:spPr>
            <a:xfrm>
              <a:off x="1269075" y="3380795"/>
              <a:ext cx="0" cy="0"/>
            </a:xfrm>
            <a:prstGeom prst="straightConnector1">
              <a:avLst/>
            </a:prstGeom>
            <a:noFill/>
            <a:ln>
              <a:noFill/>
            </a:ln>
          </p:spPr>
        </p:cxnSp>
      </p:grpSp>
      <p:sp>
        <p:nvSpPr>
          <p:cNvPr id="6240" name="Google Shape;6240;p19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241" name="Google Shape;6241;p199"/>
          <p:cNvGraphicFramePr/>
          <p:nvPr>
            <p:extLst>
              <p:ext uri="{D42A27DB-BD31-4B8C-83A1-F6EECF244321}">
                <p14:modId xmlns:p14="http://schemas.microsoft.com/office/powerpoint/2010/main" val="366717752"/>
              </p:ext>
            </p:extLst>
          </p:nvPr>
        </p:nvGraphicFramePr>
        <p:xfrm>
          <a:off x="312508" y="1462823"/>
          <a:ext cx="7001606" cy="7522491"/>
        </p:xfrm>
        <a:graphic>
          <a:graphicData uri="http://schemas.openxmlformats.org/drawingml/2006/table">
            <a:tbl>
              <a:tblPr>
                <a:noFill/>
                <a:tableStyleId>{B3EC8D35-0D6E-4B20-94FA-5F872F7BABA5}</a:tableStyleId>
              </a:tblPr>
              <a:tblGrid>
                <a:gridCol w="7001606">
                  <a:extLst>
                    <a:ext uri="{9D8B030D-6E8A-4147-A177-3AD203B41FA5}">
                      <a16:colId xmlns:a16="http://schemas.microsoft.com/office/drawing/2014/main" val="20000"/>
                    </a:ext>
                  </a:extLst>
                </a:gridCol>
              </a:tblGrid>
              <a:tr h="264859">
                <a:tc>
                  <a:txBody>
                    <a:bodyPr/>
                    <a:lstStyle/>
                    <a:p>
                      <a:pPr marL="0" marR="0" lvl="0" indent="0" algn="l" rtl="0">
                        <a:lnSpc>
                          <a:spcPct val="117000"/>
                        </a:lnSpc>
                        <a:spcBef>
                          <a:spcPts val="0"/>
                        </a:spcBef>
                        <a:spcAft>
                          <a:spcPts val="0"/>
                        </a:spcAft>
                        <a:buNone/>
                      </a:pPr>
                      <a:r>
                        <a:rPr lang="en-US" sz="1000" b="1" i="1" dirty="0">
                          <a:solidFill>
                            <a:srgbClr val="FFFFFF"/>
                          </a:solidFill>
                          <a:latin typeface="Arial"/>
                          <a:ea typeface="Arial"/>
                          <a:cs typeface="Arial"/>
                          <a:sym typeface="Arial"/>
                        </a:rPr>
                        <a:t>Support Activities:  </a:t>
                      </a: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336702">
                <a:tc>
                  <a:txBody>
                    <a:bodyPr/>
                    <a:lstStyle/>
                    <a:p>
                      <a:pPr marL="0" marR="0" lvl="0" indent="0">
                        <a:lnSpc>
                          <a:spcPct val="107000"/>
                        </a:lnSpc>
                        <a:spcBef>
                          <a:spcPts val="600"/>
                        </a:spcBef>
                        <a:spcAft>
                          <a:spcPts val="800"/>
                        </a:spcAft>
                        <a:buFont typeface="+mj-lt"/>
                        <a:buNone/>
                        <a:tabLst>
                          <a:tab pos="457200" algn="l"/>
                        </a:tabLst>
                      </a:pPr>
                      <a:r>
                        <a:rPr lang="en-US" sz="1000" dirty="0">
                          <a:effectLst/>
                          <a:latin typeface="+mn-lt"/>
                          <a:ea typeface="Calibri" panose="020F0502020204030204" pitchFamily="34" charset="0"/>
                          <a:cs typeface="Times New Roman" panose="02020603050405020304" pitchFamily="18" charset="0"/>
                        </a:rPr>
                        <a:t>15   Food security interventions in the framework of PRO-ACT </a:t>
                      </a:r>
                    </a:p>
                    <a:p>
                      <a:pPr marL="0" marR="0" lvl="0" indent="0">
                        <a:lnSpc>
                          <a:spcPct val="107000"/>
                        </a:lnSpc>
                        <a:spcBef>
                          <a:spcPts val="600"/>
                        </a:spcBef>
                        <a:spcAft>
                          <a:spcPts val="800"/>
                        </a:spcAft>
                        <a:buFont typeface="+mj-lt"/>
                        <a:buNone/>
                        <a:tabLst>
                          <a:tab pos="457200" algn="l"/>
                        </a:tabLst>
                      </a:pPr>
                      <a:r>
                        <a:rPr lang="en-US" sz="1000" dirty="0">
                          <a:effectLst/>
                          <a:latin typeface="+mn-lt"/>
                          <a:ea typeface="Calibri" panose="020F0502020204030204" pitchFamily="34" charset="0"/>
                          <a:cs typeface="Times New Roman" panose="02020603050405020304" pitchFamily="18" charset="0"/>
                        </a:rPr>
                        <a:t>16.  Additional support to Yobe State Government for the mitigation of socio-economic impact of COVID-19</a:t>
                      </a:r>
                    </a:p>
                    <a:p>
                      <a:pPr marL="0" marR="0" lvl="0" indent="0">
                        <a:lnSpc>
                          <a:spcPct val="107000"/>
                        </a:lnSpc>
                        <a:spcBef>
                          <a:spcPts val="600"/>
                        </a:spcBef>
                        <a:spcAft>
                          <a:spcPts val="800"/>
                        </a:spcAft>
                        <a:buFont typeface="+mj-lt"/>
                        <a:buNone/>
                        <a:tabLst>
                          <a:tab pos="457200" algn="l"/>
                        </a:tabLst>
                      </a:pPr>
                      <a:r>
                        <a:rPr lang="en-US" sz="1000" dirty="0">
                          <a:effectLst/>
                          <a:latin typeface="+mn-lt"/>
                          <a:ea typeface="Calibri" panose="020F0502020204030204" pitchFamily="34" charset="0"/>
                          <a:cs typeface="Times New Roman" panose="02020603050405020304" pitchFamily="18" charset="0"/>
                        </a:rPr>
                        <a:t>17.  Training and cash for work on mask production for vocational training students in </a:t>
                      </a:r>
                      <a:r>
                        <a:rPr lang="en-US" sz="1000" dirty="0" err="1">
                          <a:effectLst/>
                          <a:latin typeface="+mn-lt"/>
                          <a:ea typeface="Calibri" panose="020F0502020204030204" pitchFamily="34" charset="0"/>
                          <a:cs typeface="Times New Roman" panose="02020603050405020304" pitchFamily="18" charset="0"/>
                        </a:rPr>
                        <a:t>Borno</a:t>
                      </a:r>
                      <a:r>
                        <a:rPr lang="en-US" sz="1000" dirty="0">
                          <a:effectLst/>
                          <a:latin typeface="+mn-lt"/>
                          <a:ea typeface="Calibri" panose="020F0502020204030204" pitchFamily="34" charset="0"/>
                          <a:cs typeface="Times New Roman" panose="02020603050405020304" pitchFamily="18" charset="0"/>
                        </a:rPr>
                        <a:t> State </a:t>
                      </a:r>
                    </a:p>
                    <a:p>
                      <a:pPr marL="228600" marR="0" lvl="0" indent="-228600">
                        <a:lnSpc>
                          <a:spcPct val="107000"/>
                        </a:lnSpc>
                        <a:spcBef>
                          <a:spcPts val="600"/>
                        </a:spcBef>
                        <a:spcAft>
                          <a:spcPts val="800"/>
                        </a:spcAft>
                        <a:buFont typeface="+mj-lt"/>
                        <a:buAutoNum type="arabicPeriod" startAt="18"/>
                        <a:tabLst>
                          <a:tab pos="457200" algn="l"/>
                        </a:tabLst>
                      </a:pPr>
                      <a:r>
                        <a:rPr lang="en-US" sz="1000" dirty="0">
                          <a:effectLst/>
                          <a:latin typeface="+mn-lt"/>
                          <a:ea typeface="Calibri" panose="020F0502020204030204" pitchFamily="34" charset="0"/>
                          <a:cs typeface="Times New Roman" panose="02020603050405020304" pitchFamily="18" charset="0"/>
                        </a:rPr>
                        <a:t>Technical Assistance for improving the Social registry, used for rolling out social safety nets to the most      vulnerable households</a:t>
                      </a:r>
                    </a:p>
                    <a:p>
                      <a:pPr marL="0" marR="0" lvl="0" indent="0">
                        <a:lnSpc>
                          <a:spcPct val="107000"/>
                        </a:lnSpc>
                        <a:spcBef>
                          <a:spcPts val="600"/>
                        </a:spcBef>
                        <a:spcAft>
                          <a:spcPts val="800"/>
                        </a:spcAft>
                        <a:buFont typeface="+mj-lt"/>
                        <a:buNone/>
                        <a:tabLst>
                          <a:tab pos="457200" algn="l"/>
                        </a:tabLst>
                      </a:pPr>
                      <a:r>
                        <a:rPr lang="en-US" sz="1000" dirty="0">
                          <a:effectLst/>
                          <a:latin typeface="+mn-lt"/>
                          <a:ea typeface="Calibri" panose="020F0502020204030204" pitchFamily="34" charset="0"/>
                          <a:cs typeface="Times New Roman" panose="02020603050405020304" pitchFamily="18" charset="0"/>
                        </a:rPr>
                        <a:t>19. Support to learning during school closure in </a:t>
                      </a:r>
                      <a:r>
                        <a:rPr lang="en-US" sz="1000" dirty="0" err="1">
                          <a:effectLst/>
                          <a:latin typeface="+mn-lt"/>
                          <a:ea typeface="Calibri" panose="020F0502020204030204" pitchFamily="34" charset="0"/>
                          <a:cs typeface="Times New Roman" panose="02020603050405020304" pitchFamily="18" charset="0"/>
                        </a:rPr>
                        <a:t>Borno</a:t>
                      </a:r>
                      <a:r>
                        <a:rPr lang="en-US" sz="1000" dirty="0">
                          <a:effectLst/>
                          <a:latin typeface="+mn-lt"/>
                          <a:ea typeface="Calibri" panose="020F0502020204030204" pitchFamily="34" charset="0"/>
                          <a:cs typeface="Times New Roman" panose="02020603050405020304" pitchFamily="18" charset="0"/>
                        </a:rPr>
                        <a:t> State through radio and TV program and community mobilization </a:t>
                      </a:r>
                    </a:p>
                    <a:p>
                      <a:pPr marL="0" marR="0" lvl="0" indent="0">
                        <a:lnSpc>
                          <a:spcPct val="107000"/>
                        </a:lnSpc>
                        <a:spcBef>
                          <a:spcPts val="600"/>
                        </a:spcBef>
                        <a:spcAft>
                          <a:spcPts val="800"/>
                        </a:spcAft>
                        <a:buFont typeface="+mj-lt"/>
                        <a:buNone/>
                        <a:tabLst>
                          <a:tab pos="457200" algn="l"/>
                        </a:tabLst>
                      </a:pPr>
                      <a:r>
                        <a:rPr lang="en-US" sz="1000" dirty="0">
                          <a:effectLst/>
                          <a:latin typeface="+mn-lt"/>
                          <a:ea typeface="Calibri" panose="020F0502020204030204" pitchFamily="34" charset="0"/>
                          <a:cs typeface="Times New Roman" panose="02020603050405020304" pitchFamily="18" charset="0"/>
                        </a:rPr>
                        <a:t>20. At regional level, support foreseen for the textiles and garments value chain in West-Africa could be directed to the production of facemasks and other protective gear</a:t>
                      </a:r>
                    </a:p>
                    <a:p>
                      <a:pPr marL="0" marR="0" lvl="0" indent="0">
                        <a:lnSpc>
                          <a:spcPct val="107000"/>
                        </a:lnSpc>
                        <a:spcBef>
                          <a:spcPts val="600"/>
                        </a:spcBef>
                        <a:spcAft>
                          <a:spcPts val="800"/>
                        </a:spcAft>
                        <a:buFont typeface="+mj-lt"/>
                        <a:buNone/>
                        <a:tabLst>
                          <a:tab pos="457200" algn="l"/>
                        </a:tabLst>
                      </a:pPr>
                      <a:r>
                        <a:rPr lang="en-US" sz="1000" dirty="0">
                          <a:effectLst/>
                          <a:latin typeface="+mn-lt"/>
                          <a:ea typeface="Calibri" panose="020F0502020204030204" pitchFamily="34" charset="0"/>
                          <a:cs typeface="Times New Roman" panose="02020603050405020304" pitchFamily="18" charset="0"/>
                        </a:rPr>
                        <a:t>21.  Support to mitigation of sexual and gender-based violence </a:t>
                      </a:r>
                    </a:p>
                    <a:p>
                      <a:pPr marL="0" marR="0" lvl="0" indent="0">
                        <a:lnSpc>
                          <a:spcPct val="107000"/>
                        </a:lnSpc>
                        <a:spcBef>
                          <a:spcPts val="600"/>
                        </a:spcBef>
                        <a:spcAft>
                          <a:spcPts val="800"/>
                        </a:spcAft>
                        <a:buFont typeface="+mj-lt"/>
                        <a:buNone/>
                        <a:tabLst>
                          <a:tab pos="457200" algn="l"/>
                        </a:tabLst>
                      </a:pPr>
                      <a:r>
                        <a:rPr lang="en-US" sz="1000" dirty="0">
                          <a:effectLst/>
                          <a:latin typeface="+mn-lt"/>
                          <a:ea typeface="Calibri" panose="020F0502020204030204" pitchFamily="34" charset="0"/>
                          <a:cs typeface="Times New Roman" panose="02020603050405020304" pitchFamily="18" charset="0"/>
                        </a:rPr>
                        <a:t>22.   Support to the Media </a:t>
                      </a:r>
                    </a:p>
                    <a:p>
                      <a:pPr marL="228600" marR="0" lvl="0" indent="-228600">
                        <a:lnSpc>
                          <a:spcPct val="107000"/>
                        </a:lnSpc>
                        <a:spcBef>
                          <a:spcPts val="600"/>
                        </a:spcBef>
                        <a:spcAft>
                          <a:spcPts val="800"/>
                        </a:spcAft>
                        <a:buFont typeface="+mj-lt"/>
                        <a:buAutoNum type="arabicPeriod" startAt="23"/>
                        <a:tabLst>
                          <a:tab pos="457200" algn="l"/>
                        </a:tabLst>
                      </a:pPr>
                      <a:r>
                        <a:rPr lang="en-US" sz="1000" dirty="0">
                          <a:effectLst/>
                          <a:latin typeface="+mn-lt"/>
                          <a:ea typeface="Calibri" panose="020F0502020204030204" pitchFamily="34" charset="0"/>
                          <a:cs typeface="Times New Roman" panose="02020603050405020304" pitchFamily="18" charset="0"/>
                        </a:rPr>
                        <a:t>Distribution of food packages by the EU Delegation to 2,150 vulnerable households in FCT affected by the economic lockdown </a:t>
                      </a:r>
                    </a:p>
                    <a:p>
                      <a:pPr marL="0" marR="0" lvl="0" indent="0">
                        <a:lnSpc>
                          <a:spcPct val="107000"/>
                        </a:lnSpc>
                        <a:spcBef>
                          <a:spcPts val="600"/>
                        </a:spcBef>
                        <a:spcAft>
                          <a:spcPts val="800"/>
                        </a:spcAft>
                        <a:buFont typeface="+mj-lt"/>
                        <a:buNone/>
                        <a:tabLst>
                          <a:tab pos="457200" algn="l"/>
                        </a:tabLst>
                      </a:pPr>
                      <a:endParaRPr lang="en-US" sz="1000" dirty="0">
                        <a:effectLst/>
                        <a:latin typeface="+mn-lt"/>
                        <a:ea typeface="Calibri" panose="020F0502020204030204" pitchFamily="34" charset="0"/>
                        <a:cs typeface="Times New Roman" panose="02020603050405020304" pitchFamily="18" charset="0"/>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224752">
                <a:tc>
                  <a:txBody>
                    <a:bodyPr/>
                    <a:lstStyle/>
                    <a:p>
                      <a:pPr marL="0" marR="0" lvl="0" indent="0" algn="l" defTabSz="914400" rtl="0" eaLnBrk="1" fontAlgn="auto" latinLnBrk="0" hangingPunct="1">
                        <a:lnSpc>
                          <a:spcPct val="107000"/>
                        </a:lnSpc>
                        <a:spcBef>
                          <a:spcPts val="600"/>
                        </a:spcBef>
                        <a:spcAft>
                          <a:spcPts val="800"/>
                        </a:spcAft>
                        <a:buClr>
                          <a:srgbClr val="000000"/>
                        </a:buClr>
                        <a:buSzTx/>
                        <a:buFont typeface="+mj-lt"/>
                        <a:buNone/>
                        <a:tabLst>
                          <a:tab pos="457200" algn="l"/>
                        </a:tabLst>
                        <a:defRPr/>
                      </a:pPr>
                      <a:r>
                        <a:rPr lang="en-US" sz="1000" b="1" i="1" dirty="0">
                          <a:solidFill>
                            <a:srgbClr val="FFFFFF"/>
                          </a:solidFill>
                          <a:latin typeface="Arial"/>
                          <a:ea typeface="Arial"/>
                          <a:cs typeface="Arial"/>
                          <a:sym typeface="Arial"/>
                        </a:rPr>
                        <a:t>Implementing Partners</a:t>
                      </a:r>
                      <a:r>
                        <a:rPr lang="en-US" sz="1000" b="1" i="1" dirty="0">
                          <a:solidFill>
                            <a:srgbClr val="FFFFFF"/>
                          </a:solidFill>
                          <a:highlight>
                            <a:srgbClr val="C0C0C0"/>
                          </a:highlight>
                          <a:latin typeface="Arial"/>
                          <a:ea typeface="Arial"/>
                          <a:cs typeface="Arial"/>
                          <a:sym typeface="Arial"/>
                        </a:rPr>
                        <a:t>:</a:t>
                      </a:r>
                      <a:endParaRPr lang="en-US" sz="1000" dirty="0">
                        <a:highlight>
                          <a:srgbClr val="C0C0C0"/>
                        </a:highlight>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solidFill>
                      <a:schemeClr val="bg2">
                        <a:lumMod val="60000"/>
                        <a:lumOff val="40000"/>
                      </a:schemeClr>
                    </a:solidFill>
                  </a:tcPr>
                </a:tc>
                <a:extLst>
                  <a:ext uri="{0D108BD9-81ED-4DB2-BD59-A6C34878D82A}">
                    <a16:rowId xmlns:a16="http://schemas.microsoft.com/office/drawing/2014/main" val="2068841438"/>
                  </a:ext>
                </a:extLst>
              </a:tr>
              <a:tr h="1475550">
                <a:tc>
                  <a:txBody>
                    <a:bodyPr/>
                    <a:lstStyle/>
                    <a:p>
                      <a:pPr marL="0" marR="0" lvl="0" indent="0">
                        <a:lnSpc>
                          <a:spcPct val="107000"/>
                        </a:lnSpc>
                        <a:spcBef>
                          <a:spcPts val="600"/>
                        </a:spcBef>
                        <a:spcAft>
                          <a:spcPts val="0"/>
                        </a:spcAft>
                        <a:buFont typeface="Symbol" panose="05050102010706020507" pitchFamily="18" charset="2"/>
                        <a:buNone/>
                        <a:tabLst>
                          <a:tab pos="457200" algn="l"/>
                        </a:tabLst>
                      </a:pP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mn-lt"/>
                          <a:ea typeface="Times New Roman" panose="02020603050405020304" pitchFamily="18" charset="0"/>
                          <a:cs typeface="Calibri" panose="020F0502020204030204" pitchFamily="34" charset="0"/>
                        </a:rPr>
                        <a:t>A</a:t>
                      </a:r>
                      <a:r>
                        <a:rPr lang="en-GB" sz="1000" dirty="0">
                          <a:effectLst/>
                          <a:highlight>
                            <a:srgbClr val="C0C0C0"/>
                          </a:highlight>
                          <a:latin typeface="+mn-lt"/>
                          <a:ea typeface="Times New Roman" panose="02020603050405020304" pitchFamily="18" charset="0"/>
                          <a:cs typeface="Calibri" panose="020F0502020204030204" pitchFamily="34" charset="0"/>
                        </a:rPr>
                        <a:t>L</a:t>
                      </a:r>
                      <a:r>
                        <a:rPr lang="en-GB" sz="1000" dirty="0">
                          <a:effectLst/>
                          <a:latin typeface="+mn-lt"/>
                          <a:ea typeface="Times New Roman" panose="02020603050405020304" pitchFamily="18" charset="0"/>
                          <a:cs typeface="Calibri" panose="020F0502020204030204" pitchFamily="34" charset="0"/>
                        </a:rPr>
                        <a:t>IMA/SI</a:t>
                      </a:r>
                      <a:endParaRPr lang="en-US" sz="1000" dirty="0">
                        <a:effectLst/>
                        <a:highlight>
                          <a:srgbClr val="C0C0C0"/>
                        </a:highligh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mn-lt"/>
                          <a:ea typeface="Times New Roman" panose="02020603050405020304" pitchFamily="18" charset="0"/>
                          <a:cs typeface="Calibri" panose="020F0502020204030204" pitchFamily="34" charset="0"/>
                        </a:rPr>
                        <a:t>SI, UNICEF, NRC, IOM</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mn-lt"/>
                          <a:ea typeface="Times New Roman" panose="02020603050405020304" pitchFamily="18" charset="0"/>
                          <a:cs typeface="Calibri" panose="020F0502020204030204" pitchFamily="34" charset="0"/>
                        </a:rPr>
                        <a:t>UNICEF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mn-lt"/>
                          <a:ea typeface="Times New Roman" panose="02020603050405020304" pitchFamily="18" charset="0"/>
                          <a:cs typeface="Calibri" panose="020F0502020204030204" pitchFamily="34" charset="0"/>
                        </a:rPr>
                        <a:t>WHO</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mn-lt"/>
                          <a:ea typeface="Times New Roman" panose="02020603050405020304" pitchFamily="18" charset="0"/>
                          <a:cs typeface="Calibri" panose="020F0502020204030204" pitchFamily="34" charset="0"/>
                        </a:rPr>
                        <a:t>SI, ACF, ACTED, IRC, MDM, PLAN</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mn-lt"/>
                          <a:ea typeface="Times New Roman" panose="02020603050405020304" pitchFamily="18" charset="0"/>
                          <a:cs typeface="Calibri" panose="020F0502020204030204" pitchFamily="34" charset="0"/>
                        </a:rPr>
                        <a:t>Search for Common Ground</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mn-lt"/>
                          <a:ea typeface="Times New Roman" panose="02020603050405020304" pitchFamily="18" charset="0"/>
                          <a:cs typeface="Calibri" panose="020F0502020204030204" pitchFamily="34" charset="0"/>
                        </a:rPr>
                        <a:t>The Centre for Humanitarian Dialogue (CHD)</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mn-lt"/>
                          <a:ea typeface="Times New Roman" panose="02020603050405020304" pitchFamily="18" charset="0"/>
                          <a:cs typeface="Calibri" panose="020F0502020204030204" pitchFamily="34" charset="0"/>
                        </a:rPr>
                        <a:t>UN agencies via UNDP</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mn-lt"/>
                          <a:ea typeface="Times New Roman" panose="02020603050405020304" pitchFamily="18" charset="0"/>
                          <a:cs typeface="Calibri" panose="020F0502020204030204" pitchFamily="34" charset="0"/>
                        </a:rPr>
                        <a:t>IRC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mn-lt"/>
                          <a:ea typeface="Times New Roman" panose="02020603050405020304" pitchFamily="18" charset="0"/>
                          <a:cs typeface="Calibri" panose="020F0502020204030204" pitchFamily="34" charset="0"/>
                        </a:rPr>
                        <a:t>WHO and NCDC</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mn-lt"/>
                          <a:ea typeface="Times New Roman" panose="02020603050405020304" pitchFamily="18" charset="0"/>
                          <a:cs typeface="Calibri" panose="020F0502020204030204" pitchFamily="34" charset="0"/>
                        </a:rPr>
                        <a:t>GIZ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mn-lt"/>
                          <a:ea typeface="Times New Roman" panose="02020603050405020304" pitchFamily="18" charset="0"/>
                          <a:cs typeface="Calibri" panose="020F0502020204030204" pitchFamily="34" charset="0"/>
                        </a:rPr>
                        <a:t>UNICEF, WHO</a:t>
                      </a:r>
                    </a:p>
                    <a:p>
                      <a:pPr marL="0" marR="0" lvl="0" indent="0">
                        <a:lnSpc>
                          <a:spcPct val="107000"/>
                        </a:lnSpc>
                        <a:spcBef>
                          <a:spcPts val="600"/>
                        </a:spcBef>
                        <a:spcAft>
                          <a:spcPts val="0"/>
                        </a:spcAft>
                        <a:buFont typeface="+mj-lt"/>
                        <a:buNone/>
                        <a:tabLst>
                          <a:tab pos="457200" algn="l"/>
                        </a:tabLst>
                      </a:pPr>
                      <a:endParaRPr lang="en-US" sz="1200" dirty="0">
                        <a:effectLst/>
                        <a:latin typeface="+mn-lt"/>
                        <a:ea typeface="Calibri" panose="020F0502020204030204" pitchFamily="34" charset="0"/>
                        <a:cs typeface="Times New Roman" panose="02020603050405020304" pitchFamily="18" charset="0"/>
                      </a:endParaRPr>
                    </a:p>
                  </a:txBody>
                  <a:tcPr marL="68580" marR="6858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2620093374"/>
                  </a:ext>
                </a:extLst>
              </a:tr>
            </a:tbl>
          </a:graphicData>
        </a:graphic>
      </p:graphicFrame>
      <p:sp>
        <p:nvSpPr>
          <p:cNvPr id="3" name="TextBox 2">
            <a:extLst>
              <a:ext uri="{FF2B5EF4-FFF2-40B4-BE49-F238E27FC236}">
                <a16:creationId xmlns:a16="http://schemas.microsoft.com/office/drawing/2014/main" id="{A657347F-6F40-47C9-9F0A-2DC13A18D559}"/>
              </a:ext>
            </a:extLst>
          </p:cNvPr>
          <p:cNvSpPr txBox="1"/>
          <p:nvPr/>
        </p:nvSpPr>
        <p:spPr>
          <a:xfrm>
            <a:off x="3357206" y="6004559"/>
            <a:ext cx="3733800" cy="2726965"/>
          </a:xfrm>
          <a:prstGeom prst="rect">
            <a:avLst/>
          </a:prstGeom>
          <a:noFill/>
        </p:spPr>
        <p:txBody>
          <a:bodyPr wrap="square" rtlCol="0">
            <a:spAutoFit/>
          </a:bodyPr>
          <a:lstStyle/>
          <a:p>
            <a:pPr marR="0" lvl="0" algn="l" defTabSz="914400" rtl="0" eaLnBrk="1" fontAlgn="auto" latinLnBrk="0" hangingPunct="1">
              <a:lnSpc>
                <a:spcPct val="107000"/>
              </a:lnSpc>
              <a:spcBef>
                <a:spcPts val="600"/>
              </a:spcBef>
              <a:spcAft>
                <a:spcPts val="0"/>
              </a:spcAft>
              <a:buClr>
                <a:srgbClr val="000000"/>
              </a:buClr>
              <a:buSzTx/>
              <a:tabLst>
                <a:tab pos="457200" algn="l"/>
              </a:tabLst>
              <a:defRPr/>
            </a:pPr>
            <a:r>
              <a:rPr kumimoji="0" lang="en-GB" sz="1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Calibri" panose="020F0502020204030204" pitchFamily="34" charset="0"/>
                <a:sym typeface="Arial"/>
              </a:rPr>
              <a:t>13 GIZ</a:t>
            </a:r>
            <a:endParaRPr lang="en-US" sz="1000" dirty="0">
              <a:ea typeface="Times New Roman" panose="02020603050405020304" pitchFamily="18" charset="0"/>
              <a:cs typeface="Times New Roman" panose="02020603050405020304" pitchFamily="18" charset="0"/>
            </a:endParaRPr>
          </a:p>
          <a:p>
            <a:pPr marR="0" lvl="0" algn="l" defTabSz="914400" rtl="0" eaLnBrk="1" fontAlgn="auto" latinLnBrk="0" hangingPunct="1">
              <a:lnSpc>
                <a:spcPct val="107000"/>
              </a:lnSpc>
              <a:spcBef>
                <a:spcPts val="600"/>
              </a:spcBef>
              <a:spcAft>
                <a:spcPts val="0"/>
              </a:spcAft>
              <a:buClr>
                <a:srgbClr val="000000"/>
              </a:buClr>
              <a:buSzTx/>
              <a:tabLst>
                <a:tab pos="457200" algn="l"/>
              </a:tabLst>
              <a:defRPr/>
            </a:pPr>
            <a:r>
              <a:rPr kumimoji="0" lang="en-US" sz="1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Times New Roman" panose="02020603050405020304" pitchFamily="18" charset="0"/>
                <a:sym typeface="Arial"/>
              </a:rPr>
              <a:t>14 </a:t>
            </a:r>
            <a:r>
              <a:rPr kumimoji="0" lang="en-GB" sz="1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Calibri" panose="020F0502020204030204" pitchFamily="34" charset="0"/>
                <a:sym typeface="Arial"/>
              </a:rPr>
              <a:t>UN</a:t>
            </a:r>
            <a:endParaRPr kumimoji="0" lang="en-US" sz="1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Times New Roman" panose="02020603050405020304" pitchFamily="18" charset="0"/>
              <a:sym typeface="Arial"/>
            </a:endParaRPr>
          </a:p>
          <a:p>
            <a:pPr marR="0" lvl="0" algn="l" defTabSz="914400" rtl="0" eaLnBrk="1" fontAlgn="auto" latinLnBrk="0" hangingPunct="1">
              <a:lnSpc>
                <a:spcPct val="107000"/>
              </a:lnSpc>
              <a:spcBef>
                <a:spcPts val="600"/>
              </a:spcBef>
              <a:spcAft>
                <a:spcPts val="0"/>
              </a:spcAft>
              <a:buClr>
                <a:srgbClr val="000000"/>
              </a:buClr>
              <a:buSzTx/>
              <a:tabLst>
                <a:tab pos="457200" algn="l"/>
              </a:tabLst>
              <a:defRPr/>
            </a:pPr>
            <a:r>
              <a:rPr lang="en-US" sz="1000" dirty="0">
                <a:ea typeface="Times New Roman" panose="02020603050405020304" pitchFamily="18" charset="0"/>
                <a:cs typeface="Times New Roman" panose="02020603050405020304" pitchFamily="18" charset="0"/>
              </a:rPr>
              <a:t>15  </a:t>
            </a:r>
            <a:r>
              <a:rPr kumimoji="0" lang="en-GB" sz="1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Calibri" panose="020F0502020204030204" pitchFamily="34" charset="0"/>
                <a:sym typeface="Arial"/>
              </a:rPr>
              <a:t>INGOs, UNODC, UNICEF, FIIAPP, others </a:t>
            </a:r>
            <a:endParaRPr kumimoji="0" lang="en-US" sz="1000" b="0" i="0" u="none" strike="noStrike" kern="0" cap="none" spc="0" normalizeH="0" baseline="0" noProof="0" dirty="0">
              <a:ln>
                <a:noFill/>
              </a:ln>
              <a:solidFill>
                <a:srgbClr val="000000"/>
              </a:solidFill>
              <a:effectLst/>
              <a:uLnTx/>
              <a:uFillTx/>
              <a:latin typeface="Arial"/>
              <a:ea typeface="Calibri" panose="020F0502020204030204" pitchFamily="34" charset="0"/>
              <a:cs typeface="Times New Roman" panose="02020603050405020304" pitchFamily="18" charset="0"/>
              <a:sym typeface="Arial"/>
            </a:endParaRPr>
          </a:p>
          <a:p>
            <a:pPr marL="228600" marR="0" lvl="0" indent="-228600" algn="l" defTabSz="914400" rtl="0" eaLnBrk="1" fontAlgn="auto" latinLnBrk="0" hangingPunct="1">
              <a:lnSpc>
                <a:spcPct val="107000"/>
              </a:lnSpc>
              <a:spcBef>
                <a:spcPts val="600"/>
              </a:spcBef>
              <a:spcAft>
                <a:spcPts val="0"/>
              </a:spcAft>
              <a:buClr>
                <a:srgbClr val="000000"/>
              </a:buClr>
              <a:buSzTx/>
              <a:buAutoNum type="arabicPlain" startAt="16"/>
              <a:tabLst>
                <a:tab pos="457200" algn="l"/>
              </a:tabLst>
              <a:defRPr/>
            </a:pPr>
            <a:r>
              <a:rPr kumimoji="0" lang="en-GB" sz="1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Calibri" panose="020F0502020204030204" pitchFamily="34" charset="0"/>
                <a:sym typeface="Arial"/>
              </a:rPr>
              <a:t>Save the Children and Mercy Corps </a:t>
            </a:r>
            <a:endParaRPr lang="en-US" sz="1000" dirty="0">
              <a:ea typeface="Times New Roman" panose="02020603050405020304" pitchFamily="18" charset="0"/>
              <a:cs typeface="Times New Roman" panose="02020603050405020304" pitchFamily="18" charset="0"/>
            </a:endParaRPr>
          </a:p>
          <a:p>
            <a:pPr marL="228600" marR="0" lvl="0" indent="-228600" algn="l" defTabSz="914400" rtl="0" eaLnBrk="1" fontAlgn="auto" latinLnBrk="0" hangingPunct="1">
              <a:lnSpc>
                <a:spcPct val="107000"/>
              </a:lnSpc>
              <a:spcBef>
                <a:spcPts val="600"/>
              </a:spcBef>
              <a:spcAft>
                <a:spcPts val="0"/>
              </a:spcAft>
              <a:buClr>
                <a:srgbClr val="000000"/>
              </a:buClr>
              <a:buSzTx/>
              <a:buAutoNum type="arabicPlain" startAt="16"/>
              <a:tabLst>
                <a:tab pos="457200" algn="l"/>
              </a:tabLst>
              <a:defRPr/>
            </a:pPr>
            <a:r>
              <a:rPr kumimoji="0" lang="en-GB" sz="1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Calibri" panose="020F0502020204030204" pitchFamily="34" charset="0"/>
                <a:sym typeface="Arial"/>
              </a:rPr>
              <a:t>UNICEF </a:t>
            </a:r>
            <a:endParaRPr lang="en-US" sz="1000" dirty="0">
              <a:ea typeface="Times New Roman" panose="02020603050405020304" pitchFamily="18" charset="0"/>
              <a:cs typeface="Times New Roman" panose="02020603050405020304" pitchFamily="18" charset="0"/>
            </a:endParaRPr>
          </a:p>
          <a:p>
            <a:pPr marL="228600" marR="0" lvl="0" indent="-228600" algn="l" defTabSz="914400" rtl="0" eaLnBrk="1" fontAlgn="auto" latinLnBrk="0" hangingPunct="1">
              <a:lnSpc>
                <a:spcPct val="107000"/>
              </a:lnSpc>
              <a:spcBef>
                <a:spcPts val="600"/>
              </a:spcBef>
              <a:spcAft>
                <a:spcPts val="0"/>
              </a:spcAft>
              <a:buClr>
                <a:srgbClr val="000000"/>
              </a:buClr>
              <a:buSzTx/>
              <a:buAutoNum type="arabicPlain" startAt="16"/>
              <a:tabLst>
                <a:tab pos="457200" algn="l"/>
              </a:tabLst>
              <a:defRPr/>
            </a:pPr>
            <a:r>
              <a:rPr kumimoji="0" lang="en-GB" sz="1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Calibri" panose="020F0502020204030204" pitchFamily="34" charset="0"/>
                <a:sym typeface="Arial"/>
              </a:rPr>
              <a:t>ILO</a:t>
            </a:r>
            <a:endParaRPr lang="en-US" sz="1000" dirty="0">
              <a:ea typeface="Times New Roman" panose="02020603050405020304" pitchFamily="18" charset="0"/>
              <a:cs typeface="Times New Roman" panose="02020603050405020304" pitchFamily="18" charset="0"/>
            </a:endParaRPr>
          </a:p>
          <a:p>
            <a:pPr marL="228600" marR="0" lvl="0" indent="-228600" algn="l" defTabSz="914400" rtl="0" eaLnBrk="1" fontAlgn="auto" latinLnBrk="0" hangingPunct="1">
              <a:lnSpc>
                <a:spcPct val="107000"/>
              </a:lnSpc>
              <a:spcBef>
                <a:spcPts val="600"/>
              </a:spcBef>
              <a:spcAft>
                <a:spcPts val="0"/>
              </a:spcAft>
              <a:buClr>
                <a:srgbClr val="000000"/>
              </a:buClr>
              <a:buSzTx/>
              <a:buAutoNum type="arabicPlain" startAt="16"/>
              <a:tabLst>
                <a:tab pos="457200" algn="l"/>
              </a:tabLst>
              <a:defRPr/>
            </a:pPr>
            <a:r>
              <a:rPr kumimoji="0" lang="en-GB" sz="1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Calibri" panose="020F0502020204030204" pitchFamily="34" charset="0"/>
                <a:sym typeface="Arial"/>
              </a:rPr>
              <a:t>UNICEF and Plan International </a:t>
            </a:r>
            <a:endParaRPr lang="en-US" sz="1000" dirty="0">
              <a:ea typeface="Times New Roman" panose="02020603050405020304" pitchFamily="18" charset="0"/>
              <a:cs typeface="Times New Roman" panose="02020603050405020304" pitchFamily="18" charset="0"/>
            </a:endParaRPr>
          </a:p>
          <a:p>
            <a:pPr marL="228600" marR="0" lvl="0" indent="-228600" algn="l" defTabSz="914400" rtl="0" eaLnBrk="1" fontAlgn="auto" latinLnBrk="0" hangingPunct="1">
              <a:lnSpc>
                <a:spcPct val="107000"/>
              </a:lnSpc>
              <a:spcBef>
                <a:spcPts val="600"/>
              </a:spcBef>
              <a:spcAft>
                <a:spcPts val="0"/>
              </a:spcAft>
              <a:buClr>
                <a:srgbClr val="000000"/>
              </a:buClr>
              <a:buSzTx/>
              <a:buAutoNum type="arabicPlain" startAt="16"/>
              <a:tabLst>
                <a:tab pos="457200" algn="l"/>
              </a:tabLst>
              <a:defRPr/>
            </a:pPr>
            <a:r>
              <a:rPr kumimoji="0" lang="en-GB" sz="1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Calibri" panose="020F0502020204030204" pitchFamily="34" charset="0"/>
                <a:sym typeface="Arial"/>
              </a:rPr>
              <a:t>UNIDO/WHO</a:t>
            </a:r>
            <a:endParaRPr lang="en-US" sz="1000" dirty="0">
              <a:ea typeface="Times New Roman" panose="02020603050405020304" pitchFamily="18" charset="0"/>
              <a:cs typeface="Times New Roman" panose="02020603050405020304" pitchFamily="18" charset="0"/>
            </a:endParaRPr>
          </a:p>
          <a:p>
            <a:pPr marL="228600" marR="0" lvl="0" indent="-228600" algn="l" defTabSz="914400" rtl="0" eaLnBrk="1" fontAlgn="auto" latinLnBrk="0" hangingPunct="1">
              <a:lnSpc>
                <a:spcPct val="107000"/>
              </a:lnSpc>
              <a:spcBef>
                <a:spcPts val="600"/>
              </a:spcBef>
              <a:spcAft>
                <a:spcPts val="0"/>
              </a:spcAft>
              <a:buClr>
                <a:srgbClr val="000000"/>
              </a:buClr>
              <a:buSzTx/>
              <a:buAutoNum type="arabicPlain" startAt="16"/>
              <a:tabLst>
                <a:tab pos="457200" algn="l"/>
              </a:tabLst>
              <a:defRPr/>
            </a:pPr>
            <a:r>
              <a:rPr kumimoji="0" lang="en-GB" sz="1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Calibri" panose="020F0502020204030204" pitchFamily="34" charset="0"/>
                <a:sym typeface="Arial"/>
              </a:rPr>
              <a:t>UN agencies, British Council </a:t>
            </a:r>
            <a:endParaRPr lang="en-US" sz="1000" dirty="0">
              <a:ea typeface="Times New Roman" panose="02020603050405020304" pitchFamily="18" charset="0"/>
              <a:cs typeface="Times New Roman" panose="02020603050405020304" pitchFamily="18" charset="0"/>
            </a:endParaRPr>
          </a:p>
          <a:p>
            <a:pPr marL="228600" marR="0" lvl="0" indent="-228600" algn="l" defTabSz="914400" rtl="0" eaLnBrk="1" fontAlgn="auto" latinLnBrk="0" hangingPunct="1">
              <a:lnSpc>
                <a:spcPct val="107000"/>
              </a:lnSpc>
              <a:spcBef>
                <a:spcPts val="600"/>
              </a:spcBef>
              <a:spcAft>
                <a:spcPts val="0"/>
              </a:spcAft>
              <a:buClr>
                <a:srgbClr val="000000"/>
              </a:buClr>
              <a:buSzTx/>
              <a:buAutoNum type="arabicPlain" startAt="16"/>
              <a:tabLst>
                <a:tab pos="457200" algn="l"/>
              </a:tabLst>
              <a:defRPr/>
            </a:pPr>
            <a:r>
              <a:rPr kumimoji="0" lang="en-GB" sz="1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Calibri" panose="020F0502020204030204" pitchFamily="34" charset="0"/>
                <a:sym typeface="Arial"/>
              </a:rPr>
              <a:t>BBC Media Action, Institute for Media and Society (IMS)</a:t>
            </a:r>
            <a:endParaRPr lang="en-US" sz="1000" dirty="0">
              <a:ea typeface="Times New Roman" panose="02020603050405020304" pitchFamily="18" charset="0"/>
              <a:cs typeface="Times New Roman" panose="02020603050405020304" pitchFamily="18" charset="0"/>
            </a:endParaRPr>
          </a:p>
          <a:p>
            <a:pPr marL="228600" marR="0" lvl="0" indent="-228600" algn="l" defTabSz="914400" rtl="0" eaLnBrk="1" fontAlgn="auto" latinLnBrk="0" hangingPunct="1">
              <a:lnSpc>
                <a:spcPct val="107000"/>
              </a:lnSpc>
              <a:spcBef>
                <a:spcPts val="600"/>
              </a:spcBef>
              <a:spcAft>
                <a:spcPts val="0"/>
              </a:spcAft>
              <a:buClr>
                <a:srgbClr val="000000"/>
              </a:buClr>
              <a:buSzTx/>
              <a:buAutoNum type="arabicPlain" startAt="16"/>
              <a:tabLst>
                <a:tab pos="457200" algn="l"/>
              </a:tabLst>
              <a:defRPr/>
            </a:pPr>
            <a:r>
              <a:rPr kumimoji="0" lang="en-GB" sz="1000" b="0" i="0" u="none" strike="noStrike" kern="0" cap="none" spc="0" normalizeH="0" baseline="0" noProof="0" dirty="0" err="1">
                <a:ln>
                  <a:noFill/>
                </a:ln>
                <a:solidFill>
                  <a:srgbClr val="000000"/>
                </a:solidFill>
                <a:effectLst/>
                <a:uLnTx/>
                <a:uFillTx/>
                <a:latin typeface="Arial"/>
                <a:ea typeface="Times New Roman" panose="02020603050405020304" pitchFamily="18" charset="0"/>
                <a:cs typeface="Calibri" panose="020F0502020204030204" pitchFamily="34" charset="0"/>
                <a:sym typeface="Arial"/>
              </a:rPr>
              <a:t>Landell</a:t>
            </a:r>
            <a:r>
              <a:rPr kumimoji="0" lang="en-GB" sz="1000" b="0" i="0" u="none" strike="noStrike" kern="0" cap="none" spc="0" normalizeH="0" baseline="0" noProof="0" dirty="0">
                <a:ln>
                  <a:noFill/>
                </a:ln>
                <a:solidFill>
                  <a:srgbClr val="000000"/>
                </a:solidFill>
                <a:effectLst/>
                <a:uLnTx/>
                <a:uFillTx/>
                <a:latin typeface="Arial"/>
                <a:ea typeface="Times New Roman" panose="02020603050405020304" pitchFamily="18" charset="0"/>
                <a:cs typeface="Calibri" panose="020F0502020204030204" pitchFamily="34" charset="0"/>
                <a:sym typeface="Arial"/>
              </a:rPr>
              <a:t> Mills</a:t>
            </a:r>
            <a:endParaRPr kumimoji="0" lang="en-US" sz="1000" b="0" i="0" u="none" strike="noStrike" kern="0" cap="none" spc="0" normalizeH="0" baseline="0" noProof="0" dirty="0">
              <a:ln>
                <a:noFill/>
              </a:ln>
              <a:solidFill>
                <a:srgbClr val="000000"/>
              </a:solidFill>
              <a:effectLst/>
              <a:uLnTx/>
              <a:uFillTx/>
              <a:latin typeface="Arial"/>
              <a:ea typeface="Calibri" panose="020F0502020204030204" pitchFamily="34" charset="0"/>
              <a:cs typeface="Times New Roman" panose="02020603050405020304" pitchFamily="18" charset="0"/>
              <a:sym typeface="Arial"/>
            </a:endParaRPr>
          </a:p>
        </p:txBody>
      </p:sp>
    </p:spTree>
    <p:extLst>
      <p:ext uri="{BB962C8B-B14F-4D97-AF65-F5344CB8AC3E}">
        <p14:creationId xmlns:p14="http://schemas.microsoft.com/office/powerpoint/2010/main" val="2077838406"/>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Shape 6246"/>
        <p:cNvGrpSpPr/>
        <p:nvPr/>
      </p:nvGrpSpPr>
      <p:grpSpPr>
        <a:xfrm>
          <a:off x="0" y="0"/>
          <a:ext cx="0" cy="0"/>
          <a:chOff x="0" y="0"/>
          <a:chExt cx="0" cy="0"/>
        </a:xfrm>
      </p:grpSpPr>
      <p:sp>
        <p:nvSpPr>
          <p:cNvPr id="6247" name="Google Shape;6247;p20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212</a:t>
            </a:fld>
            <a:endParaRPr sz="500" b="0" i="0" u="none" strike="noStrike" cap="none">
              <a:solidFill>
                <a:srgbClr val="161616"/>
              </a:solidFill>
              <a:latin typeface="Arial"/>
              <a:ea typeface="Arial"/>
              <a:cs typeface="Arial"/>
              <a:sym typeface="Arial"/>
            </a:endParaRPr>
          </a:p>
        </p:txBody>
      </p:sp>
      <p:sp>
        <p:nvSpPr>
          <p:cNvPr id="6248" name="Google Shape;6248;p20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249" name="Google Shape;6249;p200"/>
          <p:cNvGrpSpPr/>
          <p:nvPr/>
        </p:nvGrpSpPr>
        <p:grpSpPr>
          <a:xfrm>
            <a:off x="0" y="0"/>
            <a:ext cx="7589838" cy="1343607"/>
            <a:chOff x="0" y="0"/>
            <a:chExt cx="7589838" cy="1343607"/>
          </a:xfrm>
        </p:grpSpPr>
        <p:pic>
          <p:nvPicPr>
            <p:cNvPr id="6250" name="Google Shape;6250;p20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251" name="Google Shape;6251;p20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252" name="Google Shape;6252;p20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253" name="Google Shape;6253;p20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254" name="Google Shape;6254;p200"/>
          <p:cNvGrpSpPr/>
          <p:nvPr/>
        </p:nvGrpSpPr>
        <p:grpSpPr>
          <a:xfrm>
            <a:off x="1269075" y="3380795"/>
            <a:ext cx="0" cy="0"/>
            <a:chOff x="1269075" y="3380795"/>
            <a:chExt cx="0" cy="0"/>
          </a:xfrm>
        </p:grpSpPr>
        <p:cxnSp>
          <p:nvCxnSpPr>
            <p:cNvPr id="6255" name="Google Shape;6255;p200"/>
            <p:cNvCxnSpPr/>
            <p:nvPr/>
          </p:nvCxnSpPr>
          <p:spPr>
            <a:xfrm>
              <a:off x="1269075" y="3380795"/>
              <a:ext cx="0" cy="0"/>
            </a:xfrm>
            <a:prstGeom prst="straightConnector1">
              <a:avLst/>
            </a:prstGeom>
            <a:noFill/>
            <a:ln>
              <a:noFill/>
            </a:ln>
          </p:spPr>
        </p:cxnSp>
        <p:cxnSp>
          <p:nvCxnSpPr>
            <p:cNvPr id="6256" name="Google Shape;6256;p200"/>
            <p:cNvCxnSpPr/>
            <p:nvPr/>
          </p:nvCxnSpPr>
          <p:spPr>
            <a:xfrm>
              <a:off x="1269075" y="3380795"/>
              <a:ext cx="0" cy="0"/>
            </a:xfrm>
            <a:prstGeom prst="straightConnector1">
              <a:avLst/>
            </a:prstGeom>
            <a:noFill/>
            <a:ln>
              <a:noFill/>
            </a:ln>
          </p:spPr>
        </p:cxnSp>
      </p:grpSp>
      <p:sp>
        <p:nvSpPr>
          <p:cNvPr id="6257" name="Google Shape;6257;p20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258" name="Google Shape;6258;p200"/>
          <p:cNvGraphicFramePr/>
          <p:nvPr>
            <p:extLst>
              <p:ext uri="{D42A27DB-BD31-4B8C-83A1-F6EECF244321}">
                <p14:modId xmlns:p14="http://schemas.microsoft.com/office/powerpoint/2010/main" val="2913714373"/>
              </p:ext>
            </p:extLst>
          </p:nvPr>
        </p:nvGraphicFramePr>
        <p:xfrm>
          <a:off x="365306" y="6522231"/>
          <a:ext cx="7038390" cy="1345376"/>
        </p:xfrm>
        <a:graphic>
          <a:graphicData uri="http://schemas.openxmlformats.org/drawingml/2006/table">
            <a:tbl>
              <a:tblPr>
                <a:noFill/>
                <a:tableStyleId>{B3EC8D35-0D6E-4B20-94FA-5F872F7BABA5}</a:tableStyleId>
              </a:tblPr>
              <a:tblGrid>
                <a:gridCol w="7038390">
                  <a:extLst>
                    <a:ext uri="{9D8B030D-6E8A-4147-A177-3AD203B41FA5}">
                      <a16:colId xmlns:a16="http://schemas.microsoft.com/office/drawing/2014/main" val="20000"/>
                    </a:ext>
                  </a:extLst>
                </a:gridCol>
              </a:tblGrid>
              <a:tr h="2324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dirty="0">
                          <a:solidFill>
                            <a:schemeClr val="lt1"/>
                          </a:solidFill>
                        </a:rPr>
                        <a:t>Key Challenges Identified</a:t>
                      </a:r>
                      <a:endParaRPr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2"/>
                  </a:ext>
                </a:extLst>
              </a:tr>
              <a:tr h="232475">
                <a:tc>
                  <a:txBody>
                    <a:bodyPr/>
                    <a:lstStyle/>
                    <a:p>
                      <a:pPr marL="342900" marR="0" lvl="0" indent="-342900">
                        <a:lnSpc>
                          <a:spcPct val="107000"/>
                        </a:lnSpc>
                        <a:spcBef>
                          <a:spcPts val="600"/>
                        </a:spcBef>
                        <a:spcAft>
                          <a:spcPts val="0"/>
                        </a:spcAft>
                        <a:buFont typeface="+mj-lt"/>
                        <a:buAutoNum type="arabicPeriod"/>
                        <a:tabLst>
                          <a:tab pos="457200" algn="l"/>
                        </a:tabLst>
                      </a:pPr>
                      <a:r>
                        <a:rPr lang="en-US" sz="1000" b="0" dirty="0">
                          <a:effectLst/>
                          <a:latin typeface="Calibri" panose="020F0502020204030204" pitchFamily="34" charset="0"/>
                          <a:ea typeface="Times New Roman" panose="02020603050405020304" pitchFamily="18" charset="0"/>
                          <a:cs typeface="Calibri" panose="020F0502020204030204" pitchFamily="34" charset="0"/>
                        </a:rPr>
                        <a:t>Coordination of activities and not just of partners or institutions </a:t>
                      </a:r>
                      <a:endParaRPr lang="en-US" sz="1000" b="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US" sz="1000" b="0" dirty="0">
                          <a:effectLst/>
                          <a:latin typeface="Calibri" panose="020F0502020204030204" pitchFamily="34" charset="0"/>
                          <a:ea typeface="Times New Roman" panose="02020603050405020304" pitchFamily="18" charset="0"/>
                          <a:cs typeface="Calibri" panose="020F0502020204030204" pitchFamily="34" charset="0"/>
                        </a:rPr>
                        <a:t>Linking beneficiaries with the States and National Social registry </a:t>
                      </a:r>
                      <a:endParaRPr lang="en-US" sz="1000" b="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US" sz="1000" b="0" dirty="0">
                          <a:effectLst/>
                          <a:latin typeface="Calibri" panose="020F0502020204030204" pitchFamily="34" charset="0"/>
                          <a:ea typeface="Times New Roman" panose="02020603050405020304" pitchFamily="18" charset="0"/>
                          <a:cs typeface="Calibri" panose="020F0502020204030204" pitchFamily="34" charset="0"/>
                        </a:rPr>
                        <a:t>Being sufficiently flexible and able to adapt program to field demands/realities </a:t>
                      </a:r>
                      <a:endParaRPr lang="en-US" sz="1000" b="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US" sz="1000" b="0" dirty="0">
                          <a:effectLst/>
                          <a:latin typeface="Calibri" panose="020F0502020204030204" pitchFamily="34" charset="0"/>
                          <a:ea typeface="Times New Roman" panose="02020603050405020304" pitchFamily="18" charset="0"/>
                          <a:cs typeface="Calibri" panose="020F0502020204030204" pitchFamily="34" charset="0"/>
                        </a:rPr>
                        <a:t>Inability to effectively monitor program implementation in the field </a:t>
                      </a:r>
                      <a:endParaRPr lang="en-US" sz="1000" b="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800"/>
                        </a:spcAft>
                        <a:buFont typeface="+mj-lt"/>
                        <a:buAutoNum type="arabicPeriod"/>
                        <a:tabLst>
                          <a:tab pos="457200" algn="l"/>
                        </a:tabLst>
                      </a:pPr>
                      <a:r>
                        <a:rPr lang="en-US" sz="1000" b="0" dirty="0">
                          <a:effectLst/>
                          <a:latin typeface="Calibri" panose="020F0502020204030204" pitchFamily="34" charset="0"/>
                          <a:ea typeface="Times New Roman" panose="02020603050405020304" pitchFamily="18" charset="0"/>
                          <a:cs typeface="Calibri" panose="020F0502020204030204" pitchFamily="34" charset="0"/>
                        </a:rPr>
                        <a:t>Deteriorating security in the north east limiting program implementation </a:t>
                      </a:r>
                      <a:endParaRPr lang="en-US" sz="1000" b="0" dirty="0">
                        <a:effectLst/>
                        <a:latin typeface="Calibri" panose="020F0502020204030204" pitchFamily="34" charset="0"/>
                        <a:ea typeface="Calibri" panose="020F0502020204030204" pitchFamily="34" charset="0"/>
                        <a:cs typeface="Times New Roman" panose="02020603050405020304" pitchFamily="18" charset="0"/>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graphicFrame>
        <p:nvGraphicFramePr>
          <p:cNvPr id="2" name="Table 1">
            <a:extLst>
              <a:ext uri="{FF2B5EF4-FFF2-40B4-BE49-F238E27FC236}">
                <a16:creationId xmlns:a16="http://schemas.microsoft.com/office/drawing/2014/main" id="{60D30397-7489-45C4-89AB-DEA0395564FE}"/>
              </a:ext>
            </a:extLst>
          </p:cNvPr>
          <p:cNvGraphicFramePr>
            <a:graphicFrameLocks noGrp="1"/>
          </p:cNvGraphicFramePr>
          <p:nvPr>
            <p:extLst>
              <p:ext uri="{D42A27DB-BD31-4B8C-83A1-F6EECF244321}">
                <p14:modId xmlns:p14="http://schemas.microsoft.com/office/powerpoint/2010/main" val="194358893"/>
              </p:ext>
            </p:extLst>
          </p:nvPr>
        </p:nvGraphicFramePr>
        <p:xfrm>
          <a:off x="365306" y="1421439"/>
          <a:ext cx="7038390" cy="600947"/>
        </p:xfrm>
        <a:graphic>
          <a:graphicData uri="http://schemas.openxmlformats.org/drawingml/2006/table">
            <a:tbl>
              <a:tblPr firstRow="1" firstCol="1" bandRow="1"/>
              <a:tblGrid>
                <a:gridCol w="7038390">
                  <a:extLst>
                    <a:ext uri="{9D8B030D-6E8A-4147-A177-3AD203B41FA5}">
                      <a16:colId xmlns:a16="http://schemas.microsoft.com/office/drawing/2014/main" val="3317305429"/>
                    </a:ext>
                  </a:extLst>
                </a:gridCol>
              </a:tblGrid>
              <a:tr h="229145">
                <a:tc>
                  <a:txBody>
                    <a:bodyPr/>
                    <a:lstStyle/>
                    <a:p>
                      <a:pPr marL="0" marR="0">
                        <a:lnSpc>
                          <a:spcPct val="107000"/>
                        </a:lnSpc>
                        <a:spcBef>
                          <a:spcPts val="200"/>
                        </a:spcBef>
                        <a:spcAft>
                          <a:spcPts val="200"/>
                        </a:spcAft>
                        <a:tabLst>
                          <a:tab pos="457200" algn="l"/>
                        </a:tabLst>
                      </a:pPr>
                      <a:r>
                        <a:rPr lang="en-GB" sz="1000" b="1" i="1">
                          <a:solidFill>
                            <a:srgbClr val="FFFFFF"/>
                          </a:solidFill>
                          <a:effectLst/>
                          <a:latin typeface="Calibri" panose="020F0502020204030204" pitchFamily="34" charset="0"/>
                          <a:ea typeface="Times New Roman" panose="02020603050405020304" pitchFamily="18" charset="0"/>
                          <a:cs typeface="Calibri" panose="020F0502020204030204" pitchFamily="34" charset="0"/>
                        </a:rPr>
                        <a:t>States Supported:</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3024574707"/>
                  </a:ext>
                </a:extLst>
              </a:tr>
              <a:tr h="371802">
                <a:tc>
                  <a:txBody>
                    <a:bodyPr/>
                    <a:lstStyle/>
                    <a:p>
                      <a:pPr marL="0" marR="0" lvl="0" indent="0">
                        <a:lnSpc>
                          <a:spcPct val="107000"/>
                        </a:lnSpc>
                        <a:spcBef>
                          <a:spcPts val="0"/>
                        </a:spcBef>
                        <a:spcAft>
                          <a:spcPts val="0"/>
                        </a:spcAft>
                        <a:buFont typeface="Symbol" panose="05050102010706020507" pitchFamily="18" charset="2"/>
                        <a:buNone/>
                        <a:tabLst>
                          <a:tab pos="457200" algn="l"/>
                        </a:tabLst>
                      </a:pPr>
                      <a:endParaRPr lang="en-GB" sz="1000" dirty="0">
                        <a:effectLst/>
                        <a:latin typeface="Calibri" panose="020F0502020204030204" pitchFamily="34" charset="0"/>
                        <a:ea typeface="Times New Roman" panose="02020603050405020304" pitchFamily="18" charset="0"/>
                        <a:cs typeface="Calibri" panose="020F0502020204030204" pitchFamily="34" charset="0"/>
                      </a:endParaRPr>
                    </a:p>
                    <a:p>
                      <a:pPr marL="0" marR="0" lvl="0" indent="0">
                        <a:lnSpc>
                          <a:spcPct val="107000"/>
                        </a:lnSpc>
                        <a:spcBef>
                          <a:spcPts val="0"/>
                        </a:spcBef>
                        <a:spcAft>
                          <a:spcPts val="0"/>
                        </a:spcAft>
                        <a:buFont typeface="Symbol" panose="05050102010706020507" pitchFamily="18" charset="2"/>
                        <a:buNone/>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Nationwide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79668433"/>
                  </a:ext>
                </a:extLst>
              </a:tr>
            </a:tbl>
          </a:graphicData>
        </a:graphic>
      </p:graphicFrame>
      <p:graphicFrame>
        <p:nvGraphicFramePr>
          <p:cNvPr id="3" name="Table 2">
            <a:extLst>
              <a:ext uri="{FF2B5EF4-FFF2-40B4-BE49-F238E27FC236}">
                <a16:creationId xmlns:a16="http://schemas.microsoft.com/office/drawing/2014/main" id="{71FBE8E2-294E-46C4-A30D-4BA5C4FE2970}"/>
              </a:ext>
            </a:extLst>
          </p:cNvPr>
          <p:cNvGraphicFramePr>
            <a:graphicFrameLocks noGrp="1"/>
          </p:cNvGraphicFramePr>
          <p:nvPr>
            <p:extLst>
              <p:ext uri="{D42A27DB-BD31-4B8C-83A1-F6EECF244321}">
                <p14:modId xmlns:p14="http://schemas.microsoft.com/office/powerpoint/2010/main" val="3982941098"/>
              </p:ext>
            </p:extLst>
          </p:nvPr>
        </p:nvGraphicFramePr>
        <p:xfrm>
          <a:off x="365307" y="2203173"/>
          <a:ext cx="7038390" cy="4293235"/>
        </p:xfrm>
        <a:graphic>
          <a:graphicData uri="http://schemas.openxmlformats.org/drawingml/2006/table">
            <a:tbl>
              <a:tblPr firstRow="1" firstCol="1" bandRow="1"/>
              <a:tblGrid>
                <a:gridCol w="7038390">
                  <a:extLst>
                    <a:ext uri="{9D8B030D-6E8A-4147-A177-3AD203B41FA5}">
                      <a16:colId xmlns:a16="http://schemas.microsoft.com/office/drawing/2014/main" val="2461942044"/>
                    </a:ext>
                  </a:extLst>
                </a:gridCol>
              </a:tblGrid>
              <a:tr h="123555">
                <a:tc>
                  <a:txBody>
                    <a:bodyPr/>
                    <a:lstStyle/>
                    <a:p>
                      <a:pPr marL="0" marR="0">
                        <a:lnSpc>
                          <a:spcPct val="107000"/>
                        </a:lnSpc>
                        <a:spcBef>
                          <a:spcPts val="200"/>
                        </a:spcBef>
                        <a:spcAft>
                          <a:spcPts val="200"/>
                        </a:spcAft>
                        <a:tabLst>
                          <a:tab pos="457200" algn="l"/>
                        </a:tabLst>
                      </a:pPr>
                      <a:r>
                        <a:rPr lang="en-GB" sz="800" b="1" i="1" dirty="0">
                          <a:solidFill>
                            <a:srgbClr val="FFFFFF"/>
                          </a:solidFill>
                          <a:effectLst/>
                          <a:latin typeface="Calibri" panose="020F0502020204030204" pitchFamily="34" charset="0"/>
                          <a:ea typeface="Times New Roman" panose="02020603050405020304" pitchFamily="18" charset="0"/>
                          <a:cs typeface="Calibri" panose="020F0502020204030204" pitchFamily="34" charset="0"/>
                        </a:rPr>
                        <a:t>Total Budget/Fund Released: </a:t>
                      </a:r>
                      <a:endParaRPr lang="en-US" sz="900" dirty="0">
                        <a:effectLst/>
                        <a:latin typeface="Calibri" panose="020F0502020204030204" pitchFamily="34" charset="0"/>
                        <a:ea typeface="Calibri" panose="020F0502020204030204" pitchFamily="34" charset="0"/>
                        <a:cs typeface="Times New Roman" panose="02020603050405020304" pitchFamily="18" charset="0"/>
                      </a:endParaRPr>
                    </a:p>
                  </a:txBody>
                  <a:tcPr marL="52690" marR="5269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A6A6A6"/>
                    </a:solidFill>
                  </a:tcPr>
                </a:tc>
                <a:extLst>
                  <a:ext uri="{0D108BD9-81ED-4DB2-BD59-A6C34878D82A}">
                    <a16:rowId xmlns:a16="http://schemas.microsoft.com/office/drawing/2014/main" val="676992603"/>
                  </a:ext>
                </a:extLst>
              </a:tr>
              <a:tr h="2980615">
                <a:tc>
                  <a:txBody>
                    <a:bodyPr/>
                    <a:lstStyle/>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0.75MEUR - Support to COVID-19 isolation/treatment facilities, case management, IPC (</a:t>
                      </a:r>
                      <a:r>
                        <a:rPr lang="en-GB" sz="1000" dirty="0" err="1">
                          <a:effectLst/>
                          <a:latin typeface="Calibri" panose="020F0502020204030204" pitchFamily="34" charset="0"/>
                          <a:ea typeface="Times New Roman" panose="02020603050405020304" pitchFamily="18" charset="0"/>
                          <a:cs typeface="Calibri" panose="020F0502020204030204" pitchFamily="34" charset="0"/>
                        </a:rPr>
                        <a:t>Borno</a:t>
                      </a:r>
                      <a:r>
                        <a:rPr lang="en-GB" sz="1000" dirty="0">
                          <a:effectLst/>
                          <a:latin typeface="Calibri" panose="020F0502020204030204" pitchFamily="34" charset="0"/>
                          <a:ea typeface="Times New Roman" panose="02020603050405020304" pitchFamily="18" charset="0"/>
                          <a:cs typeface="Calibri" panose="020F0502020204030204" pitchFamily="34" charset="0"/>
                        </a:rPr>
                        <a:t> State)</a:t>
                      </a:r>
                      <a:endParaRPr lang="en-US" sz="10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3.25MEUR - </a:t>
                      </a:r>
                      <a:r>
                        <a:rPr lang="en-GB" sz="1000" dirty="0" err="1">
                          <a:effectLst/>
                          <a:latin typeface="Calibri" panose="020F0502020204030204" pitchFamily="34" charset="0"/>
                          <a:ea typeface="Times New Roman" panose="02020603050405020304" pitchFamily="18" charset="0"/>
                          <a:cs typeface="Calibri" panose="020F0502020204030204" pitchFamily="34" charset="0"/>
                        </a:rPr>
                        <a:t>WaSH</a:t>
                      </a:r>
                      <a:r>
                        <a:rPr lang="en-GB" sz="1000" dirty="0">
                          <a:effectLst/>
                          <a:latin typeface="Calibri" panose="020F0502020204030204" pitchFamily="34" charset="0"/>
                          <a:ea typeface="Times New Roman" panose="02020603050405020304" pitchFamily="18" charset="0"/>
                          <a:cs typeface="Calibri" panose="020F0502020204030204" pitchFamily="34" charset="0"/>
                        </a:rPr>
                        <a:t> infrastructure strengthening, RCCE, IPC </a:t>
                      </a:r>
                      <a:endParaRPr lang="en-US" sz="10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1.2MEUR - Procurement COVID-19 supplies and equipment (medical and PPE), RCCE – Nationwide</a:t>
                      </a:r>
                      <a:endParaRPr lang="en-US" sz="10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0.895MEUR - Reorientation of resources to COVID-19 response within ongoing actions -  RCCE, procurement of PPE, support to IPC and case management (</a:t>
                      </a:r>
                      <a:r>
                        <a:rPr lang="en-GB" sz="1000" dirty="0" err="1">
                          <a:effectLst/>
                          <a:latin typeface="Calibri" panose="020F0502020204030204" pitchFamily="34" charset="0"/>
                          <a:ea typeface="Times New Roman" panose="02020603050405020304" pitchFamily="18" charset="0"/>
                          <a:cs typeface="Calibri" panose="020F0502020204030204" pitchFamily="34" charset="0"/>
                        </a:rPr>
                        <a:t>Borno</a:t>
                      </a:r>
                      <a:r>
                        <a:rPr lang="en-GB" sz="1000" dirty="0">
                          <a:effectLst/>
                          <a:latin typeface="Calibri" panose="020F0502020204030204" pitchFamily="34" charset="0"/>
                          <a:ea typeface="Times New Roman" panose="02020603050405020304" pitchFamily="18" charset="0"/>
                          <a:cs typeface="Calibri" panose="020F0502020204030204" pitchFamily="34" charset="0"/>
                        </a:rPr>
                        <a:t> State)</a:t>
                      </a:r>
                      <a:endParaRPr lang="en-US" sz="10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0.15MEUR - Strengthen access to timely, accurate and trusted information on COVID-19 at national and local level </a:t>
                      </a:r>
                      <a:endParaRPr lang="en-US" sz="10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0.07MEUR - Work with official actors, communities and conflict parties to support UNSG appeal for a global ceasefire and prevent an escalation of violence in the middle belt region and thus allowing for a more effective response to COVID-19 pandemic</a:t>
                      </a:r>
                      <a:endParaRPr lang="en-US" sz="10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50MEUR - Support to the United Nations ‘One UN Response Plan to COVID-19 in Nigeria’</a:t>
                      </a:r>
                      <a:endParaRPr lang="en-US" sz="10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0.6MEUR - Support to health workers through the distribution of PPE to EU funded and 17 IRC supported HFs </a:t>
                      </a:r>
                      <a:endParaRPr lang="en-US" sz="10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0.75MEUR - Nigeria Energy support Programme (solar panels for National Reference lab NCDC)</a:t>
                      </a:r>
                      <a:endParaRPr lang="en-US" sz="10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3MEUR - Additional support to health sectors in Adamawa, Bauchi, Kebbi, Sokoto and Anambra States to deal with COVID-19 crisis</a:t>
                      </a:r>
                      <a:endParaRPr lang="en-US" sz="10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4M - Support to ECOWAS for the purchase of emergency health equipment and supplies, to be distributed by WAHO in ECOWAS member states </a:t>
                      </a:r>
                      <a:endParaRPr lang="en-US" sz="10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0.2MEUR - Technical Assistance for improving the Social registry, used for rolling out social safety nets to the most vulnerable households</a:t>
                      </a:r>
                      <a:endParaRPr lang="en-US" sz="10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600"/>
                        </a:spcBef>
                        <a:spcAft>
                          <a:spcPts val="0"/>
                        </a:spcAft>
                        <a:buFont typeface="+mj-lt"/>
                        <a:buAutoNum type="arabicPeriod"/>
                        <a:tabLst>
                          <a:tab pos="457200" algn="l"/>
                        </a:tabLst>
                      </a:pPr>
                      <a:r>
                        <a:rPr lang="en-GB" sz="1000" dirty="0">
                          <a:effectLst/>
                          <a:latin typeface="Calibri" panose="020F0502020204030204" pitchFamily="34" charset="0"/>
                          <a:ea typeface="Times New Roman" panose="02020603050405020304" pitchFamily="18" charset="0"/>
                          <a:cs typeface="Calibri" panose="020F0502020204030204" pitchFamily="34" charset="0"/>
                        </a:rPr>
                        <a:t>0.1MEUR - Distribution of food packages by the EU Delegation to 2,150 vulnerable households in FCT affected by the economic lockdown</a:t>
                      </a:r>
                      <a:endParaRPr lang="en-US" sz="1000" dirty="0">
                        <a:effectLst/>
                        <a:latin typeface="Calibri" panose="020F0502020204030204" pitchFamily="34" charset="0"/>
                        <a:ea typeface="Calibri" panose="020F0502020204030204" pitchFamily="34" charset="0"/>
                        <a:cs typeface="Times New Roman" panose="02020603050405020304" pitchFamily="18" charset="0"/>
                      </a:endParaRPr>
                    </a:p>
                  </a:txBody>
                  <a:tcPr marL="52690" marR="5269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278204679"/>
                  </a:ext>
                </a:extLst>
              </a:tr>
            </a:tbl>
          </a:graphicData>
        </a:graphic>
      </p:graphicFrame>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Shape 6263"/>
        <p:cNvGrpSpPr/>
        <p:nvPr/>
      </p:nvGrpSpPr>
      <p:grpSpPr>
        <a:xfrm>
          <a:off x="0" y="0"/>
          <a:ext cx="0" cy="0"/>
          <a:chOff x="0" y="0"/>
          <a:chExt cx="0" cy="0"/>
        </a:xfrm>
      </p:grpSpPr>
      <p:sp>
        <p:nvSpPr>
          <p:cNvPr id="6264" name="Google Shape;6264;p20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213</a:t>
            </a:fld>
            <a:endParaRPr sz="500" b="0" i="0" u="none" strike="noStrike" cap="none">
              <a:solidFill>
                <a:srgbClr val="161616"/>
              </a:solidFill>
              <a:latin typeface="Arial"/>
              <a:ea typeface="Arial"/>
              <a:cs typeface="Arial"/>
              <a:sym typeface="Arial"/>
            </a:endParaRPr>
          </a:p>
        </p:txBody>
      </p:sp>
      <p:sp>
        <p:nvSpPr>
          <p:cNvPr id="6265" name="Google Shape;6265;p20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266" name="Google Shape;6266;p201"/>
          <p:cNvGrpSpPr/>
          <p:nvPr/>
        </p:nvGrpSpPr>
        <p:grpSpPr>
          <a:xfrm>
            <a:off x="0" y="0"/>
            <a:ext cx="7589838" cy="1343607"/>
            <a:chOff x="0" y="0"/>
            <a:chExt cx="7589838" cy="1343607"/>
          </a:xfrm>
        </p:grpSpPr>
        <p:pic>
          <p:nvPicPr>
            <p:cNvPr id="6267" name="Google Shape;6267;p20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268" name="Google Shape;6268;p20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269" name="Google Shape;6269;p20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270" name="Google Shape;6270;p20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271" name="Google Shape;6271;p201"/>
          <p:cNvGrpSpPr/>
          <p:nvPr/>
        </p:nvGrpSpPr>
        <p:grpSpPr>
          <a:xfrm>
            <a:off x="1269075" y="3380795"/>
            <a:ext cx="0" cy="0"/>
            <a:chOff x="1269075" y="3380795"/>
            <a:chExt cx="0" cy="0"/>
          </a:xfrm>
        </p:grpSpPr>
        <p:cxnSp>
          <p:nvCxnSpPr>
            <p:cNvPr id="6272" name="Google Shape;6272;p201"/>
            <p:cNvCxnSpPr/>
            <p:nvPr/>
          </p:nvCxnSpPr>
          <p:spPr>
            <a:xfrm>
              <a:off x="1269075" y="3380795"/>
              <a:ext cx="0" cy="0"/>
            </a:xfrm>
            <a:prstGeom prst="straightConnector1">
              <a:avLst/>
            </a:prstGeom>
            <a:noFill/>
            <a:ln>
              <a:noFill/>
            </a:ln>
          </p:spPr>
        </p:cxnSp>
        <p:cxnSp>
          <p:nvCxnSpPr>
            <p:cNvPr id="6273" name="Google Shape;6273;p201"/>
            <p:cNvCxnSpPr/>
            <p:nvPr/>
          </p:nvCxnSpPr>
          <p:spPr>
            <a:xfrm>
              <a:off x="1269075" y="3380795"/>
              <a:ext cx="0" cy="0"/>
            </a:xfrm>
            <a:prstGeom prst="straightConnector1">
              <a:avLst/>
            </a:prstGeom>
            <a:noFill/>
            <a:ln>
              <a:noFill/>
            </a:ln>
          </p:spPr>
        </p:cxnSp>
      </p:grpSp>
      <p:sp>
        <p:nvSpPr>
          <p:cNvPr id="6274" name="Google Shape;6274;p20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275" name="Google Shape;6275;p201"/>
          <p:cNvGraphicFramePr/>
          <p:nvPr>
            <p:extLst>
              <p:ext uri="{D42A27DB-BD31-4B8C-83A1-F6EECF244321}">
                <p14:modId xmlns:p14="http://schemas.microsoft.com/office/powerpoint/2010/main" val="513908243"/>
              </p:ext>
            </p:extLst>
          </p:nvPr>
        </p:nvGraphicFramePr>
        <p:xfrm>
          <a:off x="312508" y="1462823"/>
          <a:ext cx="6751232" cy="6396089"/>
        </p:xfrm>
        <a:graphic>
          <a:graphicData uri="http://schemas.openxmlformats.org/drawingml/2006/table">
            <a:tbl>
              <a:tblPr>
                <a:noFill/>
                <a:tableStyleId>{B3EC8D35-0D6E-4B20-94FA-5F872F7BABA5}</a:tableStyleId>
              </a:tblPr>
              <a:tblGrid>
                <a:gridCol w="4972425">
                  <a:extLst>
                    <a:ext uri="{9D8B030D-6E8A-4147-A177-3AD203B41FA5}">
                      <a16:colId xmlns:a16="http://schemas.microsoft.com/office/drawing/2014/main" val="20000"/>
                    </a:ext>
                  </a:extLst>
                </a:gridCol>
                <a:gridCol w="1778807">
                  <a:extLst>
                    <a:ext uri="{9D8B030D-6E8A-4147-A177-3AD203B41FA5}">
                      <a16:colId xmlns:a16="http://schemas.microsoft.com/office/drawing/2014/main" val="20001"/>
                    </a:ext>
                  </a:extLst>
                </a:gridCol>
              </a:tblGrid>
              <a:tr h="315400">
                <a:tc gridSpan="2">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GAVI, THE VACCINE ALLIANCE</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tc hMerge="1">
                  <a:txBody>
                    <a:bodyPr/>
                    <a:lstStyle/>
                    <a:p>
                      <a:endParaRPr lang="en-US"/>
                    </a:p>
                  </a:txBody>
                  <a:tcPr/>
                </a:tc>
                <a:extLst>
                  <a:ext uri="{0D108BD9-81ED-4DB2-BD59-A6C34878D82A}">
                    <a16:rowId xmlns:a16="http://schemas.microsoft.com/office/drawing/2014/main" val="10000"/>
                  </a:ext>
                </a:extLst>
              </a:tr>
              <a:tr h="158975">
                <a:tc gridSpan="2">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extLst>
                  <a:ext uri="{0D108BD9-81ED-4DB2-BD59-A6C34878D82A}">
                    <a16:rowId xmlns:a16="http://schemas.microsoft.com/office/drawing/2014/main" val="10001"/>
                  </a:ext>
                </a:extLst>
              </a:tr>
              <a:tr h="321900">
                <a:tc gridSpan="2">
                  <a:txBody>
                    <a:bodyPr/>
                    <a:lstStyle/>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Primary health care</a:t>
                      </a:r>
                      <a:endParaRPr sz="100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2"/>
                  </a:ext>
                </a:extLst>
              </a:tr>
              <a:tr h="158975">
                <a:tc gridSpan="2">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extLst>
                  <a:ext uri="{0D108BD9-81ED-4DB2-BD59-A6C34878D82A}">
                    <a16:rowId xmlns:a16="http://schemas.microsoft.com/office/drawing/2014/main" val="10003"/>
                  </a:ext>
                </a:extLst>
              </a:tr>
              <a:tr h="1294225">
                <a:tc gridSpan="2">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Conducted hygiene and infection control training for health workers</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infection control supplies</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Carried out surveillance activities</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laboratory testing materials</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Carried out Risk communication and Community Engagement</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Embarked on coordination and oversight activities</a:t>
                      </a:r>
                      <a:endParaRPr sz="1000" dirty="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4"/>
                  </a:ext>
                </a:extLst>
              </a:tr>
              <a:tr h="158975">
                <a:tc gridSpan="2">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tc hMerge="1">
                  <a:txBody>
                    <a:bodyPr/>
                    <a:lstStyle/>
                    <a:p>
                      <a:endParaRPr lang="en-US"/>
                    </a:p>
                  </a:txBody>
                  <a:tcPr/>
                </a:tc>
                <a:extLst>
                  <a:ext uri="{0D108BD9-81ED-4DB2-BD59-A6C34878D82A}">
                    <a16:rowId xmlns:a16="http://schemas.microsoft.com/office/drawing/2014/main" val="10005"/>
                  </a:ext>
                </a:extLst>
              </a:tr>
              <a:tr h="300275">
                <a:tc gridSpan="2">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PTF</a:t>
                      </a:r>
                      <a:endParaRPr dirty="0"/>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NCDC</a:t>
                      </a:r>
                      <a:endParaRPr dirty="0"/>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UNICEF</a:t>
                      </a:r>
                      <a:endParaRPr dirty="0"/>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WHO</a:t>
                      </a:r>
                      <a:endParaRPr sz="996" dirty="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6"/>
                  </a:ext>
                </a:extLst>
              </a:tr>
              <a:tr h="219675">
                <a:tc gridSpan="2">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tc hMerge="1">
                  <a:txBody>
                    <a:bodyPr/>
                    <a:lstStyle/>
                    <a:p>
                      <a:endParaRPr lang="en-US"/>
                    </a:p>
                  </a:txBody>
                  <a:tcPr/>
                </a:tc>
                <a:extLst>
                  <a:ext uri="{0D108BD9-81ED-4DB2-BD59-A6C34878D82A}">
                    <a16:rowId xmlns:a16="http://schemas.microsoft.com/office/drawing/2014/main" val="10007"/>
                  </a:ext>
                </a:extLst>
              </a:tr>
              <a:tr h="240200">
                <a:tc gridSpan="2">
                  <a:txBody>
                    <a:bodyPr/>
                    <a:lstStyle/>
                    <a:p>
                      <a:pPr marL="342900" marR="0" lvl="0" indent="-342900">
                        <a:lnSpc>
                          <a:spcPct val="107000"/>
                        </a:lnSpc>
                        <a:spcBef>
                          <a:spcPts val="0"/>
                        </a:spcBef>
                        <a:spcAft>
                          <a:spcPts val="80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14 priority states: Lagos, Kano, FCT, Osun, Oyo, </a:t>
                      </a:r>
                      <a:r>
                        <a:rPr lang="en-US" sz="1000" dirty="0" err="1">
                          <a:effectLst/>
                          <a:latin typeface="+mn-lt"/>
                          <a:ea typeface="Times New Roman" panose="02020603050405020304" pitchFamily="18" charset="0"/>
                          <a:cs typeface="Calibri" panose="020F0502020204030204" pitchFamily="34" charset="0"/>
                        </a:rPr>
                        <a:t>Akwa</a:t>
                      </a:r>
                      <a:r>
                        <a:rPr lang="en-US" sz="1000" dirty="0">
                          <a:effectLst/>
                          <a:latin typeface="+mn-lt"/>
                          <a:ea typeface="Times New Roman" panose="02020603050405020304" pitchFamily="18" charset="0"/>
                          <a:cs typeface="Calibri" panose="020F0502020204030204" pitchFamily="34" charset="0"/>
                        </a:rPr>
                        <a:t> Ibom, Ogun, Kaduna, Edo, Bauchi, Enugu, Ekiti, Benue, Rivers and Ondo), with work also being done to prepare other states for effective response</a:t>
                      </a:r>
                      <a:endParaRPr lang="en-US" sz="1000" dirty="0">
                        <a:solidFill>
                          <a:srgbClr val="000000"/>
                        </a:solidFill>
                        <a:effectLst/>
                        <a:latin typeface="+mn-lt"/>
                        <a:ea typeface="Times New Roman" panose="02020603050405020304" pitchFamily="18" charset="0"/>
                        <a:cs typeface="Times New Roman" panose="02020603050405020304" pitchFamily="18" charset="0"/>
                        <a:sym typeface="Arial"/>
                      </a:endParaRPr>
                    </a:p>
                    <a:p>
                      <a:pPr marL="342900" marR="0" lvl="0" indent="-342900">
                        <a:lnSpc>
                          <a:spcPct val="107000"/>
                        </a:lnSpc>
                        <a:spcBef>
                          <a:spcPts val="0"/>
                        </a:spcBef>
                        <a:spcAft>
                          <a:spcPts val="800"/>
                        </a:spcAft>
                        <a:buFont typeface="Symbol" panose="05050102010706020507" pitchFamily="18" charset="2"/>
                        <a:buBlip>
                          <a:blip r:embed="rId4"/>
                        </a:buBlip>
                        <a:tabLst>
                          <a:tab pos="457200" algn="l"/>
                        </a:tabLst>
                      </a:pPr>
                      <a:r>
                        <a:rPr lang="en-US" sz="1000" dirty="0">
                          <a:solidFill>
                            <a:schemeClr val="dk1"/>
                          </a:solidFill>
                          <a:latin typeface="+mn-lt"/>
                          <a:ea typeface="Arial"/>
                          <a:cs typeface="Arial"/>
                          <a:sym typeface="Arial"/>
                        </a:rPr>
                        <a:t>Work was also done in other states to prepare them for an effective response</a:t>
                      </a:r>
                      <a:endParaRPr sz="1000" dirty="0">
                        <a:solidFill>
                          <a:schemeClr val="dk1"/>
                        </a:solidFill>
                        <a:latin typeface="+mn-lt"/>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8"/>
                  </a:ext>
                </a:extLst>
              </a:tr>
              <a:tr h="214825">
                <a:tc gridSpan="2">
                  <a:txBody>
                    <a:bodyPr/>
                    <a:lstStyle/>
                    <a:p>
                      <a:pPr marL="0" marR="0" lvl="0" indent="0" algn="l" rtl="0">
                        <a:spcBef>
                          <a:spcPts val="0"/>
                        </a:spcBef>
                        <a:spcAft>
                          <a:spcPts val="0"/>
                        </a:spcAft>
                        <a:buNone/>
                      </a:pPr>
                      <a:r>
                        <a:rPr lang="en-US" sz="1000" b="1" i="1" dirty="0">
                          <a:solidFill>
                            <a:schemeClr val="lt1"/>
                          </a:solidFill>
                          <a:latin typeface="Arial"/>
                          <a:ea typeface="Arial"/>
                          <a:cs typeface="Arial"/>
                          <a:sym typeface="Arial"/>
                        </a:rPr>
                        <a:t>Total Budget/Fund Released:</a:t>
                      </a:r>
                      <a:endParaRPr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FBFBF"/>
                    </a:solidFill>
                  </a:tcPr>
                </a:tc>
                <a:tc hMerge="1">
                  <a:txBody>
                    <a:bodyPr/>
                    <a:lstStyle/>
                    <a:p>
                      <a:endParaRPr lang="en-US"/>
                    </a:p>
                  </a:txBody>
                  <a:tcPr/>
                </a:tc>
                <a:extLst>
                  <a:ext uri="{0D108BD9-81ED-4DB2-BD59-A6C34878D82A}">
                    <a16:rowId xmlns:a16="http://schemas.microsoft.com/office/drawing/2014/main" val="10009"/>
                  </a:ext>
                </a:extLst>
              </a:tr>
              <a:tr h="240200">
                <a:tc>
                  <a:txBody>
                    <a:bodyPr/>
                    <a:lstStyle/>
                    <a:p>
                      <a:pPr marL="0" marR="0" lvl="0" indent="0" algn="l" rtl="0">
                        <a:lnSpc>
                          <a:spcPct val="117000"/>
                        </a:lnSpc>
                        <a:spcBef>
                          <a:spcPts val="0"/>
                        </a:spcBef>
                        <a:spcAft>
                          <a:spcPts val="0"/>
                        </a:spcAft>
                        <a:buNone/>
                      </a:pPr>
                      <a:r>
                        <a:rPr lang="en-US" sz="1000" b="1" dirty="0">
                          <a:latin typeface="Arial"/>
                          <a:ea typeface="Arial"/>
                          <a:cs typeface="Arial"/>
                          <a:sym typeface="Arial"/>
                        </a:rPr>
                        <a:t>Activity</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ctr" rtl="0">
                        <a:lnSpc>
                          <a:spcPct val="117000"/>
                        </a:lnSpc>
                        <a:spcBef>
                          <a:spcPts val="0"/>
                        </a:spcBef>
                        <a:spcAft>
                          <a:spcPts val="0"/>
                        </a:spcAft>
                        <a:buNone/>
                      </a:pPr>
                      <a:r>
                        <a:rPr lang="en-US" sz="1000" b="1">
                          <a:latin typeface="Arial"/>
                          <a:ea typeface="Arial"/>
                          <a:cs typeface="Arial"/>
                          <a:sym typeface="Arial"/>
                        </a:rPr>
                        <a:t>Disbursed Amount</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240200">
                <a:tc>
                  <a:txBody>
                    <a:bodyPr/>
                    <a:lstStyle/>
                    <a:p>
                      <a:pPr marL="0" marR="0" lvl="0" indent="0" algn="l" rtl="0">
                        <a:lnSpc>
                          <a:spcPct val="117000"/>
                        </a:lnSpc>
                        <a:spcBef>
                          <a:spcPts val="0"/>
                        </a:spcBef>
                        <a:spcAft>
                          <a:spcPts val="0"/>
                        </a:spcAft>
                        <a:buNone/>
                      </a:pPr>
                      <a:r>
                        <a:rPr lang="en-US" sz="1000">
                          <a:solidFill>
                            <a:srgbClr val="000000"/>
                          </a:solidFill>
                          <a:latin typeface="Arial"/>
                          <a:ea typeface="Arial"/>
                          <a:cs typeface="Arial"/>
                          <a:sym typeface="Arial"/>
                        </a:rPr>
                        <a:t>PPE/lab testing &amp; reagent procurement</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r" rtl="0">
                        <a:lnSpc>
                          <a:spcPct val="117000"/>
                        </a:lnSpc>
                        <a:spcBef>
                          <a:spcPts val="0"/>
                        </a:spcBef>
                        <a:spcAft>
                          <a:spcPts val="0"/>
                        </a:spcAft>
                        <a:buNone/>
                      </a:pPr>
                      <a:r>
                        <a:rPr lang="en-US" sz="1000">
                          <a:solidFill>
                            <a:srgbClr val="000000"/>
                          </a:solidFill>
                          <a:latin typeface="Arial"/>
                          <a:ea typeface="Arial"/>
                          <a:cs typeface="Arial"/>
                          <a:sym typeface="Arial"/>
                        </a:rPr>
                        <a:t> $ 1,987,320.41 </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1"/>
                  </a:ext>
                </a:extLst>
              </a:tr>
              <a:tr h="333870">
                <a:tc>
                  <a:txBody>
                    <a:bodyPr/>
                    <a:lstStyle/>
                    <a:p>
                      <a:pPr marL="0" marR="0" lvl="0" indent="0" algn="l" rtl="0">
                        <a:lnSpc>
                          <a:spcPct val="117000"/>
                        </a:lnSpc>
                        <a:spcBef>
                          <a:spcPts val="0"/>
                        </a:spcBef>
                        <a:spcAft>
                          <a:spcPts val="0"/>
                        </a:spcAft>
                        <a:buNone/>
                      </a:pPr>
                      <a:r>
                        <a:rPr lang="en-US" sz="1000">
                          <a:solidFill>
                            <a:srgbClr val="000000"/>
                          </a:solidFill>
                          <a:latin typeface="Arial"/>
                          <a:ea typeface="Arial"/>
                          <a:cs typeface="Arial"/>
                          <a:sym typeface="Arial"/>
                        </a:rPr>
                        <a:t>PPE/lab testing &amp; reagent procurement</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r" rtl="0">
                        <a:lnSpc>
                          <a:spcPct val="117000"/>
                        </a:lnSpc>
                        <a:spcBef>
                          <a:spcPts val="0"/>
                        </a:spcBef>
                        <a:spcAft>
                          <a:spcPts val="0"/>
                        </a:spcAft>
                        <a:buNone/>
                      </a:pPr>
                      <a:r>
                        <a:rPr lang="en-US" sz="1000">
                          <a:solidFill>
                            <a:srgbClr val="000000"/>
                          </a:solidFill>
                          <a:latin typeface="Arial"/>
                          <a:ea typeface="Arial"/>
                          <a:cs typeface="Arial"/>
                          <a:sym typeface="Arial"/>
                        </a:rPr>
                        <a:t> $ 4,943,185.81 </a:t>
                      </a:r>
                      <a:endParaRPr sz="85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r h="240200">
                <a:tc>
                  <a:txBody>
                    <a:bodyPr/>
                    <a:lstStyle/>
                    <a:p>
                      <a:pPr marL="0" marR="0" lvl="0" indent="0" algn="l" rtl="0">
                        <a:lnSpc>
                          <a:spcPct val="117000"/>
                        </a:lnSpc>
                        <a:spcBef>
                          <a:spcPts val="0"/>
                        </a:spcBef>
                        <a:spcAft>
                          <a:spcPts val="0"/>
                        </a:spcAft>
                        <a:buNone/>
                      </a:pPr>
                      <a:r>
                        <a:rPr lang="en-US" sz="1000">
                          <a:solidFill>
                            <a:srgbClr val="000000"/>
                          </a:solidFill>
                          <a:latin typeface="Arial"/>
                          <a:ea typeface="Arial"/>
                          <a:cs typeface="Arial"/>
                          <a:sym typeface="Arial"/>
                        </a:rPr>
                        <a:t>Hygiene and infection control training, surveillance activities </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r" rtl="0">
                        <a:lnSpc>
                          <a:spcPct val="117000"/>
                        </a:lnSpc>
                        <a:spcBef>
                          <a:spcPts val="0"/>
                        </a:spcBef>
                        <a:spcAft>
                          <a:spcPts val="0"/>
                        </a:spcAft>
                        <a:buNone/>
                      </a:pPr>
                      <a:r>
                        <a:rPr lang="en-US" sz="1000">
                          <a:solidFill>
                            <a:srgbClr val="000000"/>
                          </a:solidFill>
                          <a:latin typeface="Arial"/>
                          <a:ea typeface="Arial"/>
                          <a:cs typeface="Arial"/>
                          <a:sym typeface="Arial"/>
                        </a:rPr>
                        <a:t> $ 554,198.00 </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3"/>
                  </a:ext>
                </a:extLst>
              </a:tr>
              <a:tr h="329628">
                <a:tc>
                  <a:txBody>
                    <a:bodyPr/>
                    <a:lstStyle/>
                    <a:p>
                      <a:pPr marL="0" marR="0" lvl="0" indent="0" algn="l" rtl="0">
                        <a:lnSpc>
                          <a:spcPct val="117000"/>
                        </a:lnSpc>
                        <a:spcBef>
                          <a:spcPts val="0"/>
                        </a:spcBef>
                        <a:spcAft>
                          <a:spcPts val="0"/>
                        </a:spcAft>
                        <a:buNone/>
                      </a:pPr>
                      <a:r>
                        <a:rPr lang="en-US" sz="1000">
                          <a:solidFill>
                            <a:srgbClr val="000000"/>
                          </a:solidFill>
                          <a:latin typeface="Arial"/>
                          <a:ea typeface="Arial"/>
                          <a:cs typeface="Arial"/>
                          <a:sym typeface="Arial"/>
                        </a:rPr>
                        <a:t>Surveillance activities, sample collection and transportation, risk communication and community engagement, coordination and oversight</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tcPr>
                </a:tc>
                <a:tc>
                  <a:txBody>
                    <a:bodyPr/>
                    <a:lstStyle/>
                    <a:p>
                      <a:pPr marL="0" marR="0" lvl="0" indent="0" algn="r" rtl="0">
                        <a:lnSpc>
                          <a:spcPct val="117000"/>
                        </a:lnSpc>
                        <a:spcBef>
                          <a:spcPts val="0"/>
                        </a:spcBef>
                        <a:spcAft>
                          <a:spcPts val="0"/>
                        </a:spcAft>
                        <a:buNone/>
                      </a:pPr>
                      <a:r>
                        <a:rPr lang="en-US" sz="1000" dirty="0">
                          <a:solidFill>
                            <a:srgbClr val="000000"/>
                          </a:solidFill>
                          <a:latin typeface="Arial"/>
                          <a:ea typeface="Arial"/>
                          <a:cs typeface="Arial"/>
                          <a:sym typeface="Arial"/>
                        </a:rPr>
                        <a:t> $ 300,280.00 </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tcPr>
                </a:tc>
                <a:extLst>
                  <a:ext uri="{0D108BD9-81ED-4DB2-BD59-A6C34878D82A}">
                    <a16:rowId xmlns:a16="http://schemas.microsoft.com/office/drawing/2014/main" val="10014"/>
                  </a:ext>
                </a:extLst>
              </a:tr>
              <a:tr h="240200">
                <a:tc>
                  <a:txBody>
                    <a:bodyPr/>
                    <a:lstStyle/>
                    <a:p>
                      <a:pPr marL="0" marR="0" lvl="0" indent="0" algn="l" rtl="0">
                        <a:lnSpc>
                          <a:spcPct val="117000"/>
                        </a:lnSpc>
                        <a:spcBef>
                          <a:spcPts val="0"/>
                        </a:spcBef>
                        <a:spcAft>
                          <a:spcPts val="0"/>
                        </a:spcAft>
                        <a:buNone/>
                      </a:pPr>
                      <a:r>
                        <a:rPr lang="en-US" sz="1000" dirty="0">
                          <a:solidFill>
                            <a:srgbClr val="000000"/>
                          </a:solidFill>
                          <a:latin typeface="Arial"/>
                          <a:ea typeface="Arial"/>
                          <a:cs typeface="Arial"/>
                          <a:sym typeface="Arial"/>
                        </a:rPr>
                        <a:t>PPE/lab testing &amp; reagent procurement</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tcPr>
                </a:tc>
                <a:tc>
                  <a:txBody>
                    <a:bodyPr/>
                    <a:lstStyle/>
                    <a:p>
                      <a:pPr marL="0" marR="0" lvl="0" indent="0" algn="r" rtl="0">
                        <a:lnSpc>
                          <a:spcPct val="117000"/>
                        </a:lnSpc>
                        <a:spcBef>
                          <a:spcPts val="0"/>
                        </a:spcBef>
                        <a:spcAft>
                          <a:spcPts val="0"/>
                        </a:spcAft>
                        <a:buNone/>
                      </a:pPr>
                      <a:r>
                        <a:rPr lang="en-US" sz="1000">
                          <a:solidFill>
                            <a:srgbClr val="000000"/>
                          </a:solidFill>
                          <a:latin typeface="Arial"/>
                          <a:ea typeface="Arial"/>
                          <a:cs typeface="Arial"/>
                          <a:sym typeface="Arial"/>
                        </a:rPr>
                        <a:t> $ 3,019,304.82 </a:t>
                      </a:r>
                      <a:endParaRPr sz="850">
                        <a:latin typeface="Arial"/>
                        <a:ea typeface="Arial"/>
                        <a:cs typeface="Arial"/>
                        <a:sym typeface="Arial"/>
                      </a:endParaRPr>
                    </a:p>
                  </a:txBody>
                  <a:tcPr marL="68575" marR="68575" marT="0" marB="0" anchor="ctr">
                    <a:lnL w="12700" cap="flat" cmpd="sng" algn="ctr">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tcPr>
                </a:tc>
                <a:extLst>
                  <a:ext uri="{0D108BD9-81ED-4DB2-BD59-A6C34878D82A}">
                    <a16:rowId xmlns:a16="http://schemas.microsoft.com/office/drawing/2014/main" val="2028743948"/>
                  </a:ext>
                </a:extLst>
              </a:tr>
              <a:tr h="240200">
                <a:tc>
                  <a:txBody>
                    <a:bodyPr/>
                    <a:lstStyle/>
                    <a:p>
                      <a:pPr marL="0" marR="0" lvl="0" indent="0" algn="l" rtl="0">
                        <a:lnSpc>
                          <a:spcPct val="117000"/>
                        </a:lnSpc>
                        <a:spcBef>
                          <a:spcPts val="0"/>
                        </a:spcBef>
                        <a:spcAft>
                          <a:spcPts val="0"/>
                        </a:spcAft>
                        <a:buNone/>
                      </a:pPr>
                      <a:r>
                        <a:rPr lang="en-US" sz="1000" dirty="0">
                          <a:solidFill>
                            <a:srgbClr val="000000"/>
                          </a:solidFill>
                          <a:latin typeface="Arial"/>
                          <a:ea typeface="Arial"/>
                          <a:cs typeface="Arial"/>
                          <a:sym typeface="Arial"/>
                        </a:rPr>
                        <a:t>PPE/lab testing &amp; reagent procurement</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tcPr>
                </a:tc>
                <a:tc>
                  <a:txBody>
                    <a:bodyPr/>
                    <a:lstStyle/>
                    <a:p>
                      <a:pPr marL="0" marR="0" lvl="0" indent="0" algn="r" rtl="0">
                        <a:lnSpc>
                          <a:spcPct val="117000"/>
                        </a:lnSpc>
                        <a:spcBef>
                          <a:spcPts val="0"/>
                        </a:spcBef>
                        <a:spcAft>
                          <a:spcPts val="0"/>
                        </a:spcAft>
                        <a:buNone/>
                      </a:pPr>
                      <a:r>
                        <a:rPr lang="en-US" sz="1000">
                          <a:solidFill>
                            <a:srgbClr val="000000"/>
                          </a:solidFill>
                          <a:latin typeface="Arial"/>
                          <a:ea typeface="Arial"/>
                          <a:cs typeface="Arial"/>
                          <a:sym typeface="Arial"/>
                        </a:rPr>
                        <a:t> $ 760,151.85 </a:t>
                      </a:r>
                      <a:endParaRPr sz="850">
                        <a:latin typeface="Arial"/>
                        <a:ea typeface="Arial"/>
                        <a:cs typeface="Arial"/>
                        <a:sym typeface="Arial"/>
                      </a:endParaRPr>
                    </a:p>
                  </a:txBody>
                  <a:tcPr marL="68575" marR="68575" marT="0" marB="0" anchor="ctr">
                    <a:lnL w="12700" cap="flat" cmpd="sng" algn="ctr">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tcPr>
                </a:tc>
                <a:extLst>
                  <a:ext uri="{0D108BD9-81ED-4DB2-BD59-A6C34878D82A}">
                    <a16:rowId xmlns:a16="http://schemas.microsoft.com/office/drawing/2014/main" val="1863603584"/>
                  </a:ext>
                </a:extLst>
              </a:tr>
              <a:tr h="240200">
                <a:tc>
                  <a:txBody>
                    <a:bodyPr/>
                    <a:lstStyle/>
                    <a:p>
                      <a:pPr marL="0" marR="0" lvl="0" indent="0" algn="l" rtl="0">
                        <a:lnSpc>
                          <a:spcPct val="117000"/>
                        </a:lnSpc>
                        <a:spcBef>
                          <a:spcPts val="0"/>
                        </a:spcBef>
                        <a:spcAft>
                          <a:spcPts val="0"/>
                        </a:spcAft>
                        <a:buNone/>
                      </a:pPr>
                      <a:r>
                        <a:rPr lang="en-US" sz="1000" dirty="0">
                          <a:solidFill>
                            <a:srgbClr val="000000"/>
                          </a:solidFill>
                          <a:latin typeface="Arial"/>
                          <a:ea typeface="Arial"/>
                          <a:cs typeface="Arial"/>
                          <a:sym typeface="Arial"/>
                        </a:rPr>
                        <a:t>Coordination &amp; oversight</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tcPr>
                </a:tc>
                <a:tc>
                  <a:txBody>
                    <a:bodyPr/>
                    <a:lstStyle/>
                    <a:p>
                      <a:pPr marL="0" marR="0" lvl="0" indent="0" algn="r" rtl="0">
                        <a:lnSpc>
                          <a:spcPct val="117000"/>
                        </a:lnSpc>
                        <a:spcBef>
                          <a:spcPts val="0"/>
                        </a:spcBef>
                        <a:spcAft>
                          <a:spcPts val="0"/>
                        </a:spcAft>
                        <a:buNone/>
                      </a:pPr>
                      <a:r>
                        <a:rPr lang="en-US" sz="1000" dirty="0">
                          <a:solidFill>
                            <a:srgbClr val="000000"/>
                          </a:solidFill>
                          <a:latin typeface="Arial"/>
                          <a:ea typeface="Arial"/>
                          <a:cs typeface="Arial"/>
                          <a:sym typeface="Arial"/>
                        </a:rPr>
                        <a:t> $ 116,999.00 </a:t>
                      </a:r>
                      <a:endParaRPr sz="850" dirty="0">
                        <a:latin typeface="Arial"/>
                        <a:ea typeface="Arial"/>
                        <a:cs typeface="Arial"/>
                        <a:sym typeface="Arial"/>
                      </a:endParaRPr>
                    </a:p>
                  </a:txBody>
                  <a:tcPr marL="68575" marR="68575" marT="0" marB="0" anchor="ctr">
                    <a:lnL w="12700" cap="flat" cmpd="sng" algn="ctr">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tcPr>
                </a:tc>
                <a:extLst>
                  <a:ext uri="{0D108BD9-81ED-4DB2-BD59-A6C34878D82A}">
                    <a16:rowId xmlns:a16="http://schemas.microsoft.com/office/drawing/2014/main" val="3161473402"/>
                  </a:ext>
                </a:extLst>
              </a:tr>
              <a:tr h="240200">
                <a:tc>
                  <a:txBody>
                    <a:bodyPr/>
                    <a:lstStyle/>
                    <a:p>
                      <a:pPr marL="0" marR="0" lvl="0" indent="0" algn="l" rtl="0">
                        <a:lnSpc>
                          <a:spcPct val="117000"/>
                        </a:lnSpc>
                        <a:spcBef>
                          <a:spcPts val="0"/>
                        </a:spcBef>
                        <a:spcAft>
                          <a:spcPts val="0"/>
                        </a:spcAft>
                        <a:buNone/>
                      </a:pPr>
                      <a:r>
                        <a:rPr lang="en-US" sz="1000" b="1" dirty="0">
                          <a:solidFill>
                            <a:srgbClr val="000000"/>
                          </a:solidFill>
                          <a:latin typeface="Arial"/>
                          <a:ea typeface="Arial"/>
                          <a:cs typeface="Arial"/>
                          <a:sym typeface="Arial"/>
                        </a:rPr>
                        <a:t>Total</a:t>
                      </a:r>
                      <a:endParaRPr sz="850" dirty="0">
                        <a:latin typeface="Arial"/>
                        <a:ea typeface="Arial"/>
                        <a:cs typeface="Arial"/>
                        <a:sym typeface="Arial"/>
                      </a:endParaRPr>
                    </a:p>
                  </a:txBody>
                  <a:tcPr marL="68575" marR="68575" marT="0" marB="0" anchor="ctr">
                    <a:lnL w="12700" cap="flat" cmpd="sng">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tc>
                  <a:txBody>
                    <a:bodyPr/>
                    <a:lstStyle/>
                    <a:p>
                      <a:pPr marL="0" marR="0" lvl="0" indent="0" algn="r" rtl="0">
                        <a:lnSpc>
                          <a:spcPct val="117000"/>
                        </a:lnSpc>
                        <a:spcBef>
                          <a:spcPts val="0"/>
                        </a:spcBef>
                        <a:spcAft>
                          <a:spcPts val="0"/>
                        </a:spcAft>
                        <a:buNone/>
                      </a:pPr>
                      <a:r>
                        <a:rPr lang="en-US" sz="1000" b="1" dirty="0">
                          <a:solidFill>
                            <a:srgbClr val="000000"/>
                          </a:solidFill>
                          <a:latin typeface="Arial"/>
                          <a:ea typeface="Arial"/>
                          <a:cs typeface="Arial"/>
                          <a:sym typeface="Arial"/>
                        </a:rPr>
                        <a:t>$ 11,681,439.89</a:t>
                      </a:r>
                      <a:endParaRPr sz="850" dirty="0">
                        <a:latin typeface="Arial"/>
                        <a:ea typeface="Arial"/>
                        <a:cs typeface="Arial"/>
                        <a:sym typeface="Arial"/>
                      </a:endParaRPr>
                    </a:p>
                  </a:txBody>
                  <a:tcPr marL="68575" marR="68575" marT="0" marB="0" anchor="ctr">
                    <a:lnL w="12700" cap="flat" cmpd="sng" algn="ctr">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2493374631"/>
                  </a:ext>
                </a:extLst>
              </a:tr>
            </a:tbl>
          </a:graphicData>
        </a:graphic>
      </p:graphicFrame>
      <p:graphicFrame>
        <p:nvGraphicFramePr>
          <p:cNvPr id="14" name="Google Shape;6292;p202">
            <a:extLst>
              <a:ext uri="{FF2B5EF4-FFF2-40B4-BE49-F238E27FC236}">
                <a16:creationId xmlns:a16="http://schemas.microsoft.com/office/drawing/2014/main" id="{6EC39DE8-793D-4871-B2F0-103DDCFEAD38}"/>
              </a:ext>
            </a:extLst>
          </p:cNvPr>
          <p:cNvGraphicFramePr/>
          <p:nvPr>
            <p:extLst>
              <p:ext uri="{D42A27DB-BD31-4B8C-83A1-F6EECF244321}">
                <p14:modId xmlns:p14="http://schemas.microsoft.com/office/powerpoint/2010/main" val="1995244996"/>
              </p:ext>
            </p:extLst>
          </p:nvPr>
        </p:nvGraphicFramePr>
        <p:xfrm>
          <a:off x="275724" y="8078250"/>
          <a:ext cx="6859250" cy="847895"/>
        </p:xfrm>
        <a:graphic>
          <a:graphicData uri="http://schemas.openxmlformats.org/drawingml/2006/table">
            <a:tbl>
              <a:tblPr>
                <a:noFill/>
                <a:tableStyleId>{B3EC8D35-0D6E-4B20-94FA-5F872F7BABA5}</a:tableStyleId>
              </a:tblPr>
              <a:tblGrid>
                <a:gridCol w="6859250">
                  <a:extLst>
                    <a:ext uri="{9D8B030D-6E8A-4147-A177-3AD203B41FA5}">
                      <a16:colId xmlns:a16="http://schemas.microsoft.com/office/drawing/2014/main" val="20000"/>
                    </a:ext>
                  </a:extLst>
                </a:gridCol>
              </a:tblGrid>
              <a:tr h="240200">
                <a:tc>
                  <a:txBody>
                    <a:bodyPr/>
                    <a:lstStyle/>
                    <a:p>
                      <a:pPr marL="0" marR="0" lvl="0" indent="0" algn="l" rtl="0">
                        <a:lnSpc>
                          <a:spcPct val="117000"/>
                        </a:lnSpc>
                        <a:spcBef>
                          <a:spcPts val="0"/>
                        </a:spcBef>
                        <a:spcAft>
                          <a:spcPts val="0"/>
                        </a:spcAft>
                        <a:buNone/>
                      </a:pPr>
                      <a:r>
                        <a:rPr lang="en-US" sz="1000" b="1" i="1" dirty="0">
                          <a:solidFill>
                            <a:schemeClr val="lt1"/>
                          </a:solidFill>
                          <a:latin typeface="Arial"/>
                          <a:ea typeface="Arial"/>
                          <a:cs typeface="Arial"/>
                          <a:sym typeface="Arial"/>
                        </a:rPr>
                        <a:t>Key Challenges Identified:</a:t>
                      </a:r>
                      <a:endParaRPr dirty="0"/>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FBFBF"/>
                    </a:solidFill>
                  </a:tcPr>
                </a:tc>
                <a:extLst>
                  <a:ext uri="{0D108BD9-81ED-4DB2-BD59-A6C34878D82A}">
                    <a16:rowId xmlns:a16="http://schemas.microsoft.com/office/drawing/2014/main" val="10005"/>
                  </a:ext>
                </a:extLst>
              </a:tr>
              <a:tr h="1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Delays in procurement activities such as cost estimate development and approval </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Underestimation of needs</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Inability to track the use of commodities procured with Gavi funds</a:t>
                      </a:r>
                      <a:endParaRPr dirty="0"/>
                    </a:p>
                  </a:txBody>
                  <a:tcPr marL="68575" marR="6857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Shape 6297"/>
        <p:cNvGrpSpPr/>
        <p:nvPr/>
      </p:nvGrpSpPr>
      <p:grpSpPr>
        <a:xfrm>
          <a:off x="0" y="0"/>
          <a:ext cx="0" cy="0"/>
          <a:chOff x="0" y="0"/>
          <a:chExt cx="0" cy="0"/>
        </a:xfrm>
      </p:grpSpPr>
      <p:sp>
        <p:nvSpPr>
          <p:cNvPr id="6298" name="Google Shape;6298;p20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214</a:t>
            </a:fld>
            <a:endParaRPr sz="500" b="0" i="0" u="none" strike="noStrike" cap="none">
              <a:solidFill>
                <a:srgbClr val="161616"/>
              </a:solidFill>
              <a:latin typeface="Arial"/>
              <a:ea typeface="Arial"/>
              <a:cs typeface="Arial"/>
              <a:sym typeface="Arial"/>
            </a:endParaRPr>
          </a:p>
        </p:txBody>
      </p:sp>
      <p:sp>
        <p:nvSpPr>
          <p:cNvPr id="6299" name="Google Shape;6299;p20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300" name="Google Shape;6300;p203"/>
          <p:cNvGrpSpPr/>
          <p:nvPr/>
        </p:nvGrpSpPr>
        <p:grpSpPr>
          <a:xfrm>
            <a:off x="0" y="0"/>
            <a:ext cx="7589838" cy="1343607"/>
            <a:chOff x="0" y="0"/>
            <a:chExt cx="7589838" cy="1343607"/>
          </a:xfrm>
        </p:grpSpPr>
        <p:pic>
          <p:nvPicPr>
            <p:cNvPr id="6301" name="Google Shape;6301;p20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302" name="Google Shape;6302;p20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303" name="Google Shape;6303;p20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304" name="Google Shape;6304;p20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305" name="Google Shape;6305;p203"/>
          <p:cNvGrpSpPr/>
          <p:nvPr/>
        </p:nvGrpSpPr>
        <p:grpSpPr>
          <a:xfrm>
            <a:off x="1269075" y="3380795"/>
            <a:ext cx="0" cy="0"/>
            <a:chOff x="1269075" y="3380795"/>
            <a:chExt cx="0" cy="0"/>
          </a:xfrm>
        </p:grpSpPr>
        <p:cxnSp>
          <p:nvCxnSpPr>
            <p:cNvPr id="6306" name="Google Shape;6306;p203"/>
            <p:cNvCxnSpPr/>
            <p:nvPr/>
          </p:nvCxnSpPr>
          <p:spPr>
            <a:xfrm>
              <a:off x="1269075" y="3380795"/>
              <a:ext cx="0" cy="0"/>
            </a:xfrm>
            <a:prstGeom prst="straightConnector1">
              <a:avLst/>
            </a:prstGeom>
            <a:noFill/>
            <a:ln>
              <a:noFill/>
            </a:ln>
          </p:spPr>
        </p:cxnSp>
        <p:cxnSp>
          <p:nvCxnSpPr>
            <p:cNvPr id="6307" name="Google Shape;6307;p203"/>
            <p:cNvCxnSpPr/>
            <p:nvPr/>
          </p:nvCxnSpPr>
          <p:spPr>
            <a:xfrm>
              <a:off x="1269075" y="3380795"/>
              <a:ext cx="0" cy="0"/>
            </a:xfrm>
            <a:prstGeom prst="straightConnector1">
              <a:avLst/>
            </a:prstGeom>
            <a:noFill/>
            <a:ln>
              <a:noFill/>
            </a:ln>
          </p:spPr>
        </p:cxnSp>
      </p:grpSp>
      <p:sp>
        <p:nvSpPr>
          <p:cNvPr id="6308" name="Google Shape;6308;p20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309" name="Google Shape;6309;p203"/>
          <p:cNvGraphicFramePr/>
          <p:nvPr/>
        </p:nvGraphicFramePr>
        <p:xfrm>
          <a:off x="312508" y="1462823"/>
          <a:ext cx="6859225" cy="8148393"/>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GLOBAL FUND TO FIGHT AIDS, TUBERCULOSIS AND MALARIA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3219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Laboratory</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Infection Prevention and Control</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Risk Communication</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Coordination</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Security, Logistics and Mass Care</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Case Management </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Point of Entry </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29422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Procured and installed 26 units of laboratory biosafety equipment (Biosafety Cabinets and Autoclave) for COVID-19 testing using GeneXpert machines in 36 states and FCT (Prong three of National COVID-19 Testing Strategy) </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Procured reagents and test kits for COVID-19 testing for 1 million tests</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Procured PPEs to support COVID-19 testing and uninterrupted provision of HIV, TB and malaria services </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Facilitated IDEC waiver and NAFDAC import permit for COVID-19 related test kits and reagents</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Supported the development of National COVID-19 Testing Strategy</a:t>
                      </a:r>
                      <a:endParaRPr sz="100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3002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Nigeria Centre for Disease Control (NCDC)</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National Agency for the Control of AIDS (NACA)</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National Tuberculosis and Leprosy Control Programme (NTBLCP)</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Catholic Relief Services (CRS)</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Management Sciences for Health (MSH)</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Family Health International (FHI360)</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Lagos State Ministry of Health (LSMOH)</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2402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36 States and the Federal Capital Territory </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14825">
                <a:tc>
                  <a:txBody>
                    <a:bodyPr/>
                    <a:lstStyle/>
                    <a:p>
                      <a:pPr marL="0" marR="0" lvl="0" indent="0" algn="l" rtl="0">
                        <a:spcBef>
                          <a:spcPts val="0"/>
                        </a:spcBef>
                        <a:spcAft>
                          <a:spcPts val="0"/>
                        </a:spcAft>
                        <a:buNone/>
                      </a:pPr>
                      <a:r>
                        <a:rPr lang="en-US" sz="1000" b="1" i="1">
                          <a:solidFill>
                            <a:schemeClr val="lt1"/>
                          </a:solidFill>
                          <a:latin typeface="Arial"/>
                          <a:ea typeface="Arial"/>
                          <a:cs typeface="Arial"/>
                          <a:sym typeface="Arial"/>
                        </a:rPr>
                        <a:t>Total 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FBFBF"/>
                    </a:solidFill>
                  </a:tcPr>
                </a:tc>
                <a:extLst>
                  <a:ext uri="{0D108BD9-81ED-4DB2-BD59-A6C34878D82A}">
                    <a16:rowId xmlns:a16="http://schemas.microsoft.com/office/drawing/2014/main" val="10009"/>
                  </a:ext>
                </a:extLst>
              </a:tr>
              <a:tr h="126500">
                <a:tc>
                  <a:txBody>
                    <a:bodyPr/>
                    <a:lstStyle/>
                    <a:p>
                      <a:pPr marL="0" marR="0" lvl="0" indent="0" algn="l" rtl="0">
                        <a:lnSpc>
                          <a:spcPct val="150000"/>
                        </a:lnSpc>
                        <a:spcBef>
                          <a:spcPts val="0"/>
                        </a:spcBef>
                        <a:spcAft>
                          <a:spcPts val="0"/>
                        </a:spcAft>
                        <a:buClr>
                          <a:schemeClr val="dk1"/>
                        </a:buClr>
                        <a:buSzPts val="996"/>
                        <a:buFont typeface="Noto Sans Symbols"/>
                        <a:buNone/>
                      </a:pPr>
                      <a:r>
                        <a:rPr lang="en-US" sz="996">
                          <a:solidFill>
                            <a:schemeClr val="dk1"/>
                          </a:solidFill>
                          <a:latin typeface="Arial"/>
                          <a:ea typeface="Arial"/>
                          <a:cs typeface="Arial"/>
                          <a:sym typeface="Arial"/>
                        </a:rPr>
                        <a:t>Total amount released to support Nigeria’s COVID-19 response : USD51 Million </a:t>
                      </a:r>
                      <a:endParaRPr sz="100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Mitigating COVID-19 impact on HIV, TB, malaria programs</a:t>
                      </a:r>
                      <a:endParaRPr/>
                    </a:p>
                    <a:p>
                      <a:pPr marL="568325" marR="0" lvl="0" indent="-171450" algn="l" rtl="0">
                        <a:lnSpc>
                          <a:spcPct val="150000"/>
                        </a:lnSpc>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Procurement of Personal Protective Equipment for TB DOT sites, Long Lasting Insecticidal Nets (LLIN) mass campaign and Seasonal Malaria Chemotherapy (SMC): $19,509,649.</a:t>
                      </a:r>
                      <a:endParaRPr sz="996"/>
                    </a:p>
                    <a:p>
                      <a:pPr marL="342900" marR="0" lvl="0" indent="-342900" algn="l" rtl="0">
                        <a:lnSpc>
                          <a:spcPct val="150000"/>
                        </a:lnSpc>
                        <a:spcBef>
                          <a:spcPts val="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Reinforcing national COVID-19 response</a:t>
                      </a:r>
                      <a:endParaRPr/>
                    </a:p>
                    <a:p>
                      <a:pPr marL="568325" marR="0" lvl="0" indent="-171450"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Procurement of COVID-19 test kits and reagents for National COVID-19 laboratories: $21, 900, 000</a:t>
                      </a:r>
                      <a:endParaRPr sz="996"/>
                    </a:p>
                    <a:p>
                      <a:pPr marL="568325" marR="0" lvl="0" indent="-171450"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Procurement of Personal Protective Equipment for National COVID laboratories: $3,602,868</a:t>
                      </a:r>
                      <a:endParaRPr sz="996"/>
                    </a:p>
                    <a:p>
                      <a:pPr marL="568325" marR="0" lvl="0" indent="-171450" algn="l" rtl="0">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Procurement of equipment for isolation centers for Lagos State and incinerators Port of Entry Screening points :$4,032,247</a:t>
                      </a:r>
                      <a:endParaRPr sz="996"/>
                    </a:p>
                    <a:p>
                      <a:pPr marL="342900" marR="0" lvl="0" indent="-342900" algn="l" rtl="0">
                        <a:lnSpc>
                          <a:spcPct val="150000"/>
                        </a:lnSpc>
                        <a:spcBef>
                          <a:spcPts val="0"/>
                        </a:spcBef>
                        <a:spcAft>
                          <a:spcPts val="0"/>
                        </a:spcAft>
                        <a:buClr>
                          <a:schemeClr val="dk1"/>
                        </a:buClr>
                        <a:buSzPts val="996"/>
                        <a:buFont typeface="Noto Sans Symbols"/>
                        <a:buChar char="o"/>
                      </a:pPr>
                      <a:r>
                        <a:rPr lang="en-US" sz="996">
                          <a:solidFill>
                            <a:schemeClr val="dk1"/>
                          </a:solidFill>
                          <a:latin typeface="Arial"/>
                          <a:ea typeface="Arial"/>
                          <a:cs typeface="Arial"/>
                          <a:sym typeface="Arial"/>
                        </a:rPr>
                        <a:t>Urgent improvements in health and community systems</a:t>
                      </a:r>
                      <a:endParaRPr/>
                    </a:p>
                    <a:p>
                      <a:pPr marL="568325" marR="0" lvl="0" indent="-171450" algn="l" rtl="0">
                        <a:lnSpc>
                          <a:spcPct val="150000"/>
                        </a:lnSpc>
                        <a:spcBef>
                          <a:spcPts val="0"/>
                        </a:spcBef>
                        <a:spcAft>
                          <a:spcPts val="0"/>
                        </a:spcAft>
                        <a:buClr>
                          <a:schemeClr val="dk1"/>
                        </a:buClr>
                        <a:buSzPts val="996"/>
                        <a:buFont typeface="Courier New"/>
                        <a:buChar char="o"/>
                      </a:pPr>
                      <a:r>
                        <a:rPr lang="en-US" sz="996">
                          <a:solidFill>
                            <a:schemeClr val="dk1"/>
                          </a:solidFill>
                          <a:latin typeface="Arial"/>
                          <a:ea typeface="Arial"/>
                          <a:cs typeface="Arial"/>
                          <a:sym typeface="Arial"/>
                        </a:rPr>
                        <a:t>Procurement of 24 Mobile Clinics and Ambulances for Oyo, Lagos and Kano: $1,988,126</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126500">
                <a:tc>
                  <a:txBody>
                    <a:bodyPr/>
                    <a:lstStyle/>
                    <a:p>
                      <a:pPr marL="0" marR="0" lvl="0" indent="0" algn="l" rtl="0">
                        <a:lnSpc>
                          <a:spcPct val="150000"/>
                        </a:lnSpc>
                        <a:spcBef>
                          <a:spcPts val="0"/>
                        </a:spcBef>
                        <a:spcAft>
                          <a:spcPts val="0"/>
                        </a:spcAft>
                        <a:buClr>
                          <a:schemeClr val="lt1"/>
                        </a:buClr>
                        <a:buSzPts val="996"/>
                        <a:buFont typeface="Courier New"/>
                        <a:buNone/>
                      </a:pPr>
                      <a:r>
                        <a:rPr lang="en-US" sz="996" b="1" i="1">
                          <a:solidFill>
                            <a:schemeClr val="lt1"/>
                          </a:solidFill>
                          <a:latin typeface="Arial"/>
                          <a:ea typeface="Arial"/>
                          <a:cs typeface="Arial"/>
                          <a:sym typeface="Aria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1"/>
                  </a:ext>
                </a:extLst>
              </a:tr>
              <a:tr h="1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Delayed allocation of reagents and test kits to Nigeria via the WHO led Global Consortium on COVID-19 commodities management</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Delayed delivery timeline for test kits and reagents owing to global logistics challenges</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Slow turnaround time for processing IDEC waivers and other waivers from government regulatory authorities</a:t>
                      </a:r>
                      <a:endParaRPr/>
                    </a:p>
                    <a:p>
                      <a:pPr marL="568325" marR="0" lvl="0" indent="-108204" algn="l" rtl="0">
                        <a:lnSpc>
                          <a:spcPct val="150000"/>
                        </a:lnSpc>
                        <a:spcBef>
                          <a:spcPts val="0"/>
                        </a:spcBef>
                        <a:spcAft>
                          <a:spcPts val="0"/>
                        </a:spcAft>
                        <a:buClr>
                          <a:schemeClr val="dk1"/>
                        </a:buClr>
                        <a:buSzPts val="996"/>
                        <a:buFont typeface="Courier New"/>
                        <a:buNone/>
                      </a:pP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Shape 6314"/>
        <p:cNvGrpSpPr/>
        <p:nvPr/>
      </p:nvGrpSpPr>
      <p:grpSpPr>
        <a:xfrm>
          <a:off x="0" y="0"/>
          <a:ext cx="0" cy="0"/>
          <a:chOff x="0" y="0"/>
          <a:chExt cx="0" cy="0"/>
        </a:xfrm>
      </p:grpSpPr>
      <p:sp>
        <p:nvSpPr>
          <p:cNvPr id="6315" name="Google Shape;6315;p20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215</a:t>
            </a:fld>
            <a:endParaRPr sz="500" b="0" i="0" u="none" strike="noStrike" cap="none">
              <a:solidFill>
                <a:srgbClr val="161616"/>
              </a:solidFill>
              <a:latin typeface="Arial"/>
              <a:ea typeface="Arial"/>
              <a:cs typeface="Arial"/>
              <a:sym typeface="Arial"/>
            </a:endParaRPr>
          </a:p>
        </p:txBody>
      </p:sp>
      <p:grpSp>
        <p:nvGrpSpPr>
          <p:cNvPr id="6317" name="Google Shape;6317;p204"/>
          <p:cNvGrpSpPr/>
          <p:nvPr/>
        </p:nvGrpSpPr>
        <p:grpSpPr>
          <a:xfrm>
            <a:off x="0" y="0"/>
            <a:ext cx="7589838" cy="1343607"/>
            <a:chOff x="0" y="0"/>
            <a:chExt cx="7589838" cy="1343607"/>
          </a:xfrm>
        </p:grpSpPr>
        <p:pic>
          <p:nvPicPr>
            <p:cNvPr id="6318" name="Google Shape;6318;p20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319" name="Google Shape;6319;p20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320" name="Google Shape;6320;p20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321" name="Google Shape;6321;p20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322" name="Google Shape;6322;p204"/>
          <p:cNvGrpSpPr/>
          <p:nvPr/>
        </p:nvGrpSpPr>
        <p:grpSpPr>
          <a:xfrm>
            <a:off x="1269075" y="3380795"/>
            <a:ext cx="0" cy="0"/>
            <a:chOff x="1269075" y="3380795"/>
            <a:chExt cx="0" cy="0"/>
          </a:xfrm>
        </p:grpSpPr>
        <p:cxnSp>
          <p:nvCxnSpPr>
            <p:cNvPr id="6323" name="Google Shape;6323;p204"/>
            <p:cNvCxnSpPr/>
            <p:nvPr/>
          </p:nvCxnSpPr>
          <p:spPr>
            <a:xfrm>
              <a:off x="1269075" y="3380795"/>
              <a:ext cx="0" cy="0"/>
            </a:xfrm>
            <a:prstGeom prst="straightConnector1">
              <a:avLst/>
            </a:prstGeom>
            <a:noFill/>
            <a:ln>
              <a:noFill/>
            </a:ln>
          </p:spPr>
        </p:cxnSp>
        <p:cxnSp>
          <p:nvCxnSpPr>
            <p:cNvPr id="6324" name="Google Shape;6324;p204"/>
            <p:cNvCxnSpPr/>
            <p:nvPr/>
          </p:nvCxnSpPr>
          <p:spPr>
            <a:xfrm>
              <a:off x="1269075" y="3380795"/>
              <a:ext cx="0" cy="0"/>
            </a:xfrm>
            <a:prstGeom prst="straightConnector1">
              <a:avLst/>
            </a:prstGeom>
            <a:noFill/>
            <a:ln>
              <a:noFill/>
            </a:ln>
          </p:spPr>
        </p:cxnSp>
      </p:grpSp>
      <p:sp>
        <p:nvSpPr>
          <p:cNvPr id="6325" name="Google Shape;6325;p20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326" name="Google Shape;6326;p204"/>
          <p:cNvGraphicFramePr/>
          <p:nvPr>
            <p:extLst>
              <p:ext uri="{D42A27DB-BD31-4B8C-83A1-F6EECF244321}">
                <p14:modId xmlns:p14="http://schemas.microsoft.com/office/powerpoint/2010/main" val="4263846736"/>
              </p:ext>
            </p:extLst>
          </p:nvPr>
        </p:nvGraphicFramePr>
        <p:xfrm>
          <a:off x="312508" y="1462823"/>
          <a:ext cx="6859225" cy="5535257"/>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GOVERNMENT OF CANADA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3219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Health / sexual and reproductive health</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Livelihoods</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Sexual and gender-based violence</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Agriculture/rural economic growth</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Education (reducing barriers to girls’ education)</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29422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COVID-19 Basket Fund ($3M) and related activities.</a:t>
                      </a:r>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Procured PPEs, IPC, safety equipment and other materials for PHC facilities.</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Conducted training on prompt and effective management of COVID-19 at PHC level.</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Conducted IPC training and distributed communication materials and relevant guidelines for maintaining SRH services.</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Carried out Risk Communication and Community Engagement on COVID-19.</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Supported Women's Rights Organizations to promote more gender-responsive COVID-19 interventions and to respond to an increase in SGBV during the pandemic.</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testing and other laboratory support (through previous support for the design and construction of biological containment facilities for Lagos State and at Nigeria’s National Veterinary Research Institute at </a:t>
                      </a:r>
                      <a:r>
                        <a:rPr lang="en-US" sz="996" dirty="0" err="1">
                          <a:solidFill>
                            <a:schemeClr val="dk1"/>
                          </a:solidFill>
                          <a:latin typeface="Arial"/>
                          <a:ea typeface="Arial"/>
                          <a:cs typeface="Arial"/>
                          <a:sym typeface="Arial"/>
                        </a:rPr>
                        <a:t>Vom</a:t>
                      </a:r>
                      <a:r>
                        <a:rPr lang="en-US" sz="996" dirty="0">
                          <a:solidFill>
                            <a:schemeClr val="dk1"/>
                          </a:solidFill>
                          <a:latin typeface="Arial"/>
                          <a:ea typeface="Arial"/>
                          <a:cs typeface="Arial"/>
                          <a:sym typeface="Arial"/>
                        </a:rPr>
                        <a:t>).</a:t>
                      </a:r>
                      <a:endParaRPr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3002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UNDP and broader UN system (COVID-19 Basket Fund).</a:t>
                      </a:r>
                      <a:endParaRPr dirty="0"/>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Plan International</a:t>
                      </a:r>
                      <a:endParaRPr dirty="0"/>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Clinton Health Access Initiative</a:t>
                      </a:r>
                      <a:endParaRPr dirty="0"/>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Save the Children</a:t>
                      </a:r>
                      <a:endParaRPr dirty="0"/>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Action Aid Nigeria</a:t>
                      </a:r>
                      <a:endParaRPr dirty="0"/>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Oxfam</a:t>
                      </a:r>
                      <a:endParaRPr dirty="0"/>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UN OCHA Country Pooled Fund</a:t>
                      </a:r>
                    </a:p>
                    <a:p>
                      <a:pPr marL="0" marR="0" lvl="0" indent="0" algn="l" rtl="0">
                        <a:lnSpc>
                          <a:spcPct val="100000"/>
                        </a:lnSpc>
                        <a:spcBef>
                          <a:spcPts val="0"/>
                        </a:spcBef>
                        <a:spcAft>
                          <a:spcPts val="0"/>
                        </a:spcAft>
                        <a:buClr>
                          <a:schemeClr val="dk1"/>
                        </a:buClr>
                        <a:buSzPts val="996"/>
                        <a:buFont typeface="Noto Sans Symbols"/>
                        <a:buNone/>
                      </a:pPr>
                      <a:endParaRPr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240200">
                <a:tc>
                  <a:txBody>
                    <a:bodyPr/>
                    <a:lstStyle/>
                    <a:p>
                      <a:pPr marL="0" marR="0" lvl="0" indent="0" algn="l" rtl="0">
                        <a:lnSpc>
                          <a:spcPct val="100000"/>
                        </a:lnSpc>
                        <a:spcBef>
                          <a:spcPts val="0"/>
                        </a:spcBef>
                        <a:spcAft>
                          <a:spcPts val="0"/>
                        </a:spcAft>
                        <a:buClr>
                          <a:schemeClr val="dk1"/>
                        </a:buClr>
                        <a:buSzPts val="996"/>
                        <a:buFont typeface="Noto Sans Symbols"/>
                        <a:buNone/>
                      </a:pPr>
                      <a:r>
                        <a:rPr lang="en-US" sz="1000" dirty="0">
                          <a:effectLst/>
                          <a:latin typeface="+mn-lt"/>
                          <a:ea typeface="Times New Roman" panose="02020603050405020304" pitchFamily="18" charset="0"/>
                        </a:rPr>
                        <a:t>Sokoto, Zamfara, Katsina, Kano, Kaduna, Bauchi, Gombe, Yobe, </a:t>
                      </a:r>
                      <a:r>
                        <a:rPr lang="en-US" sz="1000" dirty="0" err="1">
                          <a:effectLst/>
                          <a:latin typeface="+mn-lt"/>
                          <a:ea typeface="Times New Roman" panose="02020603050405020304" pitchFamily="18" charset="0"/>
                        </a:rPr>
                        <a:t>Borno</a:t>
                      </a:r>
                      <a:r>
                        <a:rPr lang="en-US" sz="1000" dirty="0">
                          <a:effectLst/>
                          <a:latin typeface="+mn-lt"/>
                          <a:ea typeface="Times New Roman" panose="02020603050405020304" pitchFamily="18" charset="0"/>
                        </a:rPr>
                        <a:t>, </a:t>
                      </a:r>
                      <a:r>
                        <a:rPr lang="en-US" sz="1000" dirty="0" err="1">
                          <a:effectLst/>
                          <a:latin typeface="+mn-lt"/>
                          <a:ea typeface="Times New Roman" panose="02020603050405020304" pitchFamily="18" charset="0"/>
                        </a:rPr>
                        <a:t>Kwara</a:t>
                      </a:r>
                      <a:r>
                        <a:rPr lang="en-US" sz="1000" dirty="0">
                          <a:effectLst/>
                          <a:latin typeface="+mn-lt"/>
                          <a:ea typeface="Times New Roman" panose="02020603050405020304" pitchFamily="18" charset="0"/>
                        </a:rPr>
                        <a:t>, Cross River, Plateau, Lagos, Enugu, Ebonyi</a:t>
                      </a:r>
                      <a:r>
                        <a:rPr lang="en-US" sz="1400" dirty="0">
                          <a:effectLst/>
                          <a:latin typeface="Calibri" panose="020F0502020204030204" pitchFamily="34" charset="0"/>
                          <a:ea typeface="Times New Roman" panose="02020603050405020304" pitchFamily="18" charset="0"/>
                        </a:rPr>
                        <a:t>. </a:t>
                      </a:r>
                    </a:p>
                    <a:p>
                      <a:pPr marL="0" marR="0" lvl="0" indent="0" algn="l" rtl="0">
                        <a:lnSpc>
                          <a:spcPct val="100000"/>
                        </a:lnSpc>
                        <a:spcBef>
                          <a:spcPts val="0"/>
                        </a:spcBef>
                        <a:spcAft>
                          <a:spcPts val="0"/>
                        </a:spcAft>
                        <a:buClr>
                          <a:schemeClr val="dk1"/>
                        </a:buClr>
                        <a:buSzPts val="996"/>
                        <a:buFont typeface="Noto Sans Symbols"/>
                        <a:buNone/>
                      </a:pPr>
                      <a:endParaRPr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bl>
          </a:graphicData>
        </a:graphic>
      </p:graphicFrame>
      <p:graphicFrame>
        <p:nvGraphicFramePr>
          <p:cNvPr id="14" name="Google Shape;6343;p205">
            <a:extLst>
              <a:ext uri="{FF2B5EF4-FFF2-40B4-BE49-F238E27FC236}">
                <a16:creationId xmlns:a16="http://schemas.microsoft.com/office/drawing/2014/main" id="{60CF2BC3-9DBC-473D-86CC-E0A1FEA066A2}"/>
              </a:ext>
            </a:extLst>
          </p:cNvPr>
          <p:cNvGraphicFramePr/>
          <p:nvPr>
            <p:extLst>
              <p:ext uri="{D42A27DB-BD31-4B8C-83A1-F6EECF244321}">
                <p14:modId xmlns:p14="http://schemas.microsoft.com/office/powerpoint/2010/main" val="73979168"/>
              </p:ext>
            </p:extLst>
          </p:nvPr>
        </p:nvGraphicFramePr>
        <p:xfrm>
          <a:off x="304976" y="6998080"/>
          <a:ext cx="6859225" cy="3117982"/>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214825">
                <a:tc>
                  <a:txBody>
                    <a:bodyPr/>
                    <a:lstStyle/>
                    <a:p>
                      <a:pPr marL="0" marR="0" lvl="0" indent="0" algn="l" rtl="0">
                        <a:spcBef>
                          <a:spcPts val="0"/>
                        </a:spcBef>
                        <a:spcAft>
                          <a:spcPts val="0"/>
                        </a:spcAft>
                        <a:buNone/>
                      </a:pPr>
                      <a:r>
                        <a:rPr lang="en-US" sz="1000" b="1" i="1">
                          <a:solidFill>
                            <a:schemeClr val="lt1"/>
                          </a:solidFill>
                          <a:latin typeface="Arial"/>
                          <a:ea typeface="Arial"/>
                          <a:cs typeface="Arial"/>
                          <a:sym typeface="Arial"/>
                        </a:rPr>
                        <a:t>Total 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FBFBF"/>
                    </a:solidFill>
                  </a:tcPr>
                </a:tc>
                <a:extLst>
                  <a:ext uri="{0D108BD9-81ED-4DB2-BD59-A6C34878D82A}">
                    <a16:rowId xmlns:a16="http://schemas.microsoft.com/office/drawing/2014/main" val="10000"/>
                  </a:ext>
                </a:extLst>
              </a:tr>
              <a:tr h="126500">
                <a:tc>
                  <a:txBody>
                    <a:bodyPr/>
                    <a:lstStyle/>
                    <a:p>
                      <a:pPr marL="0" marR="0" lvl="0" indent="0" algn="l" rtl="0">
                        <a:lnSpc>
                          <a:spcPct val="150000"/>
                        </a:lnSpc>
                        <a:spcBef>
                          <a:spcPts val="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A total of $6.27 million was released and it is broken down as follows: </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UNDP and broader UN system (COVID-19 Basket Fund): $3 million</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Plan International: $968,000</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Clinton Health Access Initiative: $402,000</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Action Aid Nigeria: $910,000</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Oxfam: $458,000</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Save the Children: $131,000</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UN OCHA Country Pooled Fund: $400,000</a:t>
                      </a: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126500">
                <a:tc>
                  <a:txBody>
                    <a:bodyPr/>
                    <a:lstStyle/>
                    <a:p>
                      <a:pPr marL="0" marR="0" lvl="0" indent="0" algn="l" rtl="0">
                        <a:lnSpc>
                          <a:spcPct val="150000"/>
                        </a:lnSpc>
                        <a:spcBef>
                          <a:spcPts val="0"/>
                        </a:spcBef>
                        <a:spcAft>
                          <a:spcPts val="0"/>
                        </a:spcAft>
                        <a:buClr>
                          <a:schemeClr val="lt1"/>
                        </a:buClr>
                        <a:buSzPts val="996"/>
                        <a:buFont typeface="Courier New"/>
                        <a:buNone/>
                      </a:pPr>
                      <a:r>
                        <a:rPr lang="en-US" sz="996" b="1" i="1">
                          <a:solidFill>
                            <a:schemeClr val="lt1"/>
                          </a:solidFill>
                          <a:latin typeface="Arial"/>
                          <a:ea typeface="Arial"/>
                          <a:cs typeface="Arial"/>
                          <a:sym typeface="Aria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2"/>
                  </a:ext>
                </a:extLst>
              </a:tr>
              <a:tr h="1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Insufficient awareness levels of communities with respect to COVID-19 risks and prevention measures.</a:t>
                      </a:r>
                      <a:endParaRPr dirty="0"/>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Inadequate Infection, Prevention, and Control supplies at project sites/health facilities.</a:t>
                      </a:r>
                      <a:endParaRPr dirty="0"/>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Apathy of vulnerable population towards accessing essential health services due to the lockdowns/fears about COVID-19 transmission at health facilities.</a:t>
                      </a:r>
                      <a:endParaRPr dirty="0"/>
                    </a:p>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Inconsistent application of Federal COVID-19 guidelines across states and the need to adapt accordingly.</a:t>
                      </a:r>
                      <a:endParaRPr dirty="0"/>
                    </a:p>
                    <a:p>
                      <a:pPr marL="342900" marR="0" lvl="0" indent="-279654" algn="l" rtl="0">
                        <a:lnSpc>
                          <a:spcPct val="100000"/>
                        </a:lnSpc>
                        <a:spcBef>
                          <a:spcPts val="0"/>
                        </a:spcBef>
                        <a:spcAft>
                          <a:spcPts val="0"/>
                        </a:spcAft>
                        <a:buClr>
                          <a:schemeClr val="dk1"/>
                        </a:buClr>
                        <a:buSzPts val="996"/>
                        <a:buFont typeface="Noto Sans Symbols"/>
                        <a:buNone/>
                      </a:pPr>
                      <a:endParaRPr sz="996" dirty="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Shape 6365"/>
        <p:cNvGrpSpPr/>
        <p:nvPr/>
      </p:nvGrpSpPr>
      <p:grpSpPr>
        <a:xfrm>
          <a:off x="0" y="0"/>
          <a:ext cx="0" cy="0"/>
          <a:chOff x="0" y="0"/>
          <a:chExt cx="0" cy="0"/>
        </a:xfrm>
      </p:grpSpPr>
      <p:sp>
        <p:nvSpPr>
          <p:cNvPr id="6366" name="Google Shape;6366;p20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216</a:t>
            </a:fld>
            <a:endParaRPr sz="500" b="0" i="0" u="none" strike="noStrike" cap="none">
              <a:solidFill>
                <a:srgbClr val="161616"/>
              </a:solidFill>
              <a:latin typeface="Arial"/>
              <a:ea typeface="Arial"/>
              <a:cs typeface="Arial"/>
              <a:sym typeface="Arial"/>
            </a:endParaRPr>
          </a:p>
        </p:txBody>
      </p:sp>
      <p:sp>
        <p:nvSpPr>
          <p:cNvPr id="6367" name="Google Shape;6367;p20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368" name="Google Shape;6368;p207"/>
          <p:cNvGrpSpPr/>
          <p:nvPr/>
        </p:nvGrpSpPr>
        <p:grpSpPr>
          <a:xfrm>
            <a:off x="0" y="0"/>
            <a:ext cx="7589838" cy="1343607"/>
            <a:chOff x="0" y="0"/>
            <a:chExt cx="7589838" cy="1343607"/>
          </a:xfrm>
        </p:grpSpPr>
        <p:pic>
          <p:nvPicPr>
            <p:cNvPr id="6369" name="Google Shape;6369;p20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370" name="Google Shape;6370;p20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371" name="Google Shape;6371;p20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372" name="Google Shape;6372;p20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373" name="Google Shape;6373;p207"/>
          <p:cNvGrpSpPr/>
          <p:nvPr/>
        </p:nvGrpSpPr>
        <p:grpSpPr>
          <a:xfrm>
            <a:off x="1269075" y="3380795"/>
            <a:ext cx="0" cy="0"/>
            <a:chOff x="1269075" y="3380795"/>
            <a:chExt cx="0" cy="0"/>
          </a:xfrm>
        </p:grpSpPr>
        <p:cxnSp>
          <p:nvCxnSpPr>
            <p:cNvPr id="6374" name="Google Shape;6374;p207"/>
            <p:cNvCxnSpPr/>
            <p:nvPr/>
          </p:nvCxnSpPr>
          <p:spPr>
            <a:xfrm>
              <a:off x="1269075" y="3380795"/>
              <a:ext cx="0" cy="0"/>
            </a:xfrm>
            <a:prstGeom prst="straightConnector1">
              <a:avLst/>
            </a:prstGeom>
            <a:noFill/>
            <a:ln>
              <a:noFill/>
            </a:ln>
          </p:spPr>
        </p:cxnSp>
        <p:cxnSp>
          <p:nvCxnSpPr>
            <p:cNvPr id="6375" name="Google Shape;6375;p207"/>
            <p:cNvCxnSpPr/>
            <p:nvPr/>
          </p:nvCxnSpPr>
          <p:spPr>
            <a:xfrm>
              <a:off x="1269075" y="3380795"/>
              <a:ext cx="0" cy="0"/>
            </a:xfrm>
            <a:prstGeom prst="straightConnector1">
              <a:avLst/>
            </a:prstGeom>
            <a:noFill/>
            <a:ln>
              <a:noFill/>
            </a:ln>
          </p:spPr>
        </p:cxnSp>
      </p:grpSp>
      <p:sp>
        <p:nvSpPr>
          <p:cNvPr id="6376" name="Google Shape;6376;p20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377" name="Google Shape;6377;p207"/>
          <p:cNvGraphicFramePr/>
          <p:nvPr/>
        </p:nvGraphicFramePr>
        <p:xfrm>
          <a:off x="312508" y="1462823"/>
          <a:ext cx="6859225" cy="6770908"/>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INTERNATIONAL ORGANISATION FOR MIGRATION (IOM)</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3219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Point of Entry Pillar</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Infection Prevention and Control Pillar </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Case Management Pillar</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Security, Logistics, and Mass Care Pillar</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Risk Communication and Community Engagement Pillar</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Socio-Economic Activities</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0468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t>PoEs – Collected data and established flow monitoring points </a:t>
                      </a:r>
                      <a:endParaRPr sz="996"/>
                    </a:p>
                    <a:p>
                      <a:pPr marL="342900" marR="0" lvl="0" indent="-342900" algn="l" rtl="0">
                        <a:lnSpc>
                          <a:spcPct val="100000"/>
                        </a:lnSpc>
                        <a:spcBef>
                          <a:spcPts val="600"/>
                        </a:spcBef>
                        <a:spcAft>
                          <a:spcPts val="0"/>
                        </a:spcAft>
                        <a:buClr>
                          <a:schemeClr val="dk1"/>
                        </a:buClr>
                        <a:buSzPts val="996"/>
                        <a:buFont typeface="Noto Sans Symbols"/>
                        <a:buChar char="•"/>
                      </a:pPr>
                      <a:r>
                        <a:rPr lang="en-US" sz="996"/>
                        <a:t>IPC - Strengthened the provision of critical WASH facilities and services in IDP camps and displacement settings</a:t>
                      </a:r>
                      <a:endParaRPr sz="996"/>
                    </a:p>
                    <a:p>
                      <a:pPr marL="342900" marR="0" lvl="0" indent="-342900" algn="l" rtl="0">
                        <a:lnSpc>
                          <a:spcPct val="100000"/>
                        </a:lnSpc>
                        <a:spcBef>
                          <a:spcPts val="600"/>
                        </a:spcBef>
                        <a:spcAft>
                          <a:spcPts val="0"/>
                        </a:spcAft>
                        <a:buClr>
                          <a:schemeClr val="dk1"/>
                        </a:buClr>
                        <a:buSzPts val="996"/>
                        <a:buFont typeface="Noto Sans Symbols"/>
                        <a:buChar char="•"/>
                      </a:pPr>
                      <a:r>
                        <a:rPr lang="en-US" sz="996"/>
                        <a:t>Case Management - Provided technical and operational support to governments.  This was in addition to the provision of access to life-saving primary health care, continuation of essential health services, procurement of critical medicines, personnel, diagnostics, medical supplies and infrastructure support.</a:t>
                      </a:r>
                      <a:endParaRPr sz="996"/>
                    </a:p>
                    <a:p>
                      <a:pPr marL="342900" marR="0" lvl="0" indent="-342900" algn="l" rtl="0">
                        <a:lnSpc>
                          <a:spcPct val="100000"/>
                        </a:lnSpc>
                        <a:spcBef>
                          <a:spcPts val="600"/>
                        </a:spcBef>
                        <a:spcAft>
                          <a:spcPts val="0"/>
                        </a:spcAft>
                        <a:buClr>
                          <a:schemeClr val="dk1"/>
                        </a:buClr>
                        <a:buSzPts val="996"/>
                        <a:buFont typeface="Noto Sans Symbols"/>
                        <a:buChar char="•"/>
                      </a:pPr>
                      <a:r>
                        <a:rPr lang="en-US" sz="996"/>
                        <a:t>RCCE- Ensured that communities in displaced settings had access to timely, contextually specific and correct information. </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Socio-economic Activities- Assessed the impact of the pandemic on migrant and host communities in terms of their financial and socio-economic well-being and development.</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3002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t>Borno, Adamawa, Yobe state governments and other INGOs responding to the NE humanitarian response</a:t>
                      </a:r>
                      <a:endParaRPr sz="996"/>
                    </a:p>
                    <a:p>
                      <a:pPr marL="342900" marR="0" lvl="0" indent="-342900" algn="l" rtl="0">
                        <a:lnSpc>
                          <a:spcPct val="100000"/>
                        </a:lnSpc>
                        <a:spcBef>
                          <a:spcPts val="0"/>
                        </a:spcBef>
                        <a:spcAft>
                          <a:spcPts val="0"/>
                        </a:spcAft>
                        <a:buClr>
                          <a:schemeClr val="dk1"/>
                        </a:buClr>
                        <a:buSzPts val="996"/>
                        <a:buFont typeface="Noto Sans Symbols"/>
                        <a:buChar char="•"/>
                      </a:pPr>
                      <a:r>
                        <a:rPr lang="en-US" sz="996"/>
                        <a:t>Lagos, Benin and Edo state governments and related MDAs</a:t>
                      </a:r>
                      <a:endParaRPr sz="996"/>
                    </a:p>
                    <a:p>
                      <a:pPr marL="342900" marR="0" lvl="0" indent="-342900" algn="l" rtl="0">
                        <a:lnSpc>
                          <a:spcPct val="100000"/>
                        </a:lnSpc>
                        <a:spcBef>
                          <a:spcPts val="0"/>
                        </a:spcBef>
                        <a:spcAft>
                          <a:spcPts val="0"/>
                        </a:spcAft>
                        <a:buClr>
                          <a:schemeClr val="dk1"/>
                        </a:buClr>
                        <a:buSzPts val="996"/>
                        <a:buFont typeface="Noto Sans Symbols"/>
                        <a:buChar char="•"/>
                      </a:pPr>
                      <a:r>
                        <a:rPr lang="en-US" sz="996"/>
                        <a:t>NIS</a:t>
                      </a:r>
                      <a:endParaRPr sz="996"/>
                    </a:p>
                    <a:p>
                      <a:pPr marL="342900" marR="0" lvl="0" indent="-342900" algn="l" rtl="0">
                        <a:lnSpc>
                          <a:spcPct val="100000"/>
                        </a:lnSpc>
                        <a:spcBef>
                          <a:spcPts val="0"/>
                        </a:spcBef>
                        <a:spcAft>
                          <a:spcPts val="0"/>
                        </a:spcAft>
                        <a:buClr>
                          <a:schemeClr val="dk1"/>
                        </a:buClr>
                        <a:buSzPts val="996"/>
                        <a:buFont typeface="Noto Sans Symbols"/>
                        <a:buChar char="•"/>
                      </a:pPr>
                      <a:r>
                        <a:rPr lang="en-US" sz="996"/>
                        <a:t>Port Health Services</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Ministry of Humanitarian Affairs</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2402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t>Borno, Adamawa and Yobe states </a:t>
                      </a:r>
                      <a:endParaRPr sz="996"/>
                    </a:p>
                    <a:p>
                      <a:pPr marL="342900" marR="0" lvl="0" indent="-342900" algn="l" rtl="0">
                        <a:lnSpc>
                          <a:spcPct val="100000"/>
                        </a:lnSpc>
                        <a:spcBef>
                          <a:spcPts val="600"/>
                        </a:spcBef>
                        <a:spcAft>
                          <a:spcPts val="0"/>
                        </a:spcAft>
                        <a:buClr>
                          <a:schemeClr val="dk1"/>
                        </a:buClr>
                        <a:buSzPts val="996"/>
                        <a:buFont typeface="Noto Sans Symbols"/>
                        <a:buChar char="•"/>
                      </a:pPr>
                      <a:r>
                        <a:rPr lang="en-US" sz="996"/>
                        <a:t>Lagos</a:t>
                      </a:r>
                      <a:endParaRPr sz="996"/>
                    </a:p>
                    <a:p>
                      <a:pPr marL="342900" marR="0" lvl="0" indent="-342900" algn="l" rtl="0">
                        <a:lnSpc>
                          <a:spcPct val="100000"/>
                        </a:lnSpc>
                        <a:spcBef>
                          <a:spcPts val="600"/>
                        </a:spcBef>
                        <a:spcAft>
                          <a:spcPts val="0"/>
                        </a:spcAft>
                        <a:buClr>
                          <a:schemeClr val="dk1"/>
                        </a:buClr>
                        <a:buSzPts val="996"/>
                        <a:buFont typeface="Noto Sans Symbols"/>
                        <a:buChar char="•"/>
                      </a:pPr>
                      <a:r>
                        <a:rPr lang="en-US" sz="996"/>
                        <a:t>Benin</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Edo</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14825">
                <a:tc>
                  <a:txBody>
                    <a:bodyPr/>
                    <a:lstStyle/>
                    <a:p>
                      <a:pPr marL="0" marR="0" lvl="0" indent="0" algn="l" rtl="0">
                        <a:spcBef>
                          <a:spcPts val="0"/>
                        </a:spcBef>
                        <a:spcAft>
                          <a:spcPts val="0"/>
                        </a:spcAft>
                        <a:buNone/>
                      </a:pPr>
                      <a:r>
                        <a:rPr lang="en-US" sz="1000" b="1" i="1">
                          <a:solidFill>
                            <a:schemeClr val="lt1"/>
                          </a:solidFill>
                          <a:latin typeface="Arial"/>
                          <a:ea typeface="Arial"/>
                          <a:cs typeface="Arial"/>
                          <a:sym typeface="Arial"/>
                        </a:rPr>
                        <a:t>Total 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FBFBF"/>
                    </a:solidFill>
                  </a:tcPr>
                </a:tc>
                <a:extLst>
                  <a:ext uri="{0D108BD9-81ED-4DB2-BD59-A6C34878D82A}">
                    <a16:rowId xmlns:a16="http://schemas.microsoft.com/office/drawing/2014/main" val="10009"/>
                  </a:ext>
                </a:extLst>
              </a:tr>
              <a:tr h="126500">
                <a:tc>
                  <a:txBody>
                    <a:bodyPr/>
                    <a:lstStyle/>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Funding released(reprogrammed): $ 20,2 million  </a:t>
                      </a:r>
                      <a:endParaRPr sz="996">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New funding (pipeline/applied for): $18 million </a:t>
                      </a:r>
                      <a:endParaRPr sz="996">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Basket Fund: $2,5 million</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126500">
                <a:tc>
                  <a:txBody>
                    <a:bodyPr/>
                    <a:lstStyle/>
                    <a:p>
                      <a:pPr marL="0" marR="0" lvl="0" indent="0" algn="l" rtl="0">
                        <a:lnSpc>
                          <a:spcPct val="150000"/>
                        </a:lnSpc>
                        <a:spcBef>
                          <a:spcPts val="0"/>
                        </a:spcBef>
                        <a:spcAft>
                          <a:spcPts val="0"/>
                        </a:spcAft>
                        <a:buClr>
                          <a:schemeClr val="lt1"/>
                        </a:buClr>
                        <a:buSzPts val="996"/>
                        <a:buFont typeface="Courier New"/>
                        <a:buNone/>
                      </a:pPr>
                      <a:r>
                        <a:rPr lang="en-US" sz="996" b="1" i="1">
                          <a:solidFill>
                            <a:schemeClr val="lt1"/>
                          </a:solidFill>
                          <a:latin typeface="Arial"/>
                          <a:ea typeface="Arial"/>
                          <a:cs typeface="Arial"/>
                          <a:sym typeface="Aria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1"/>
                  </a:ext>
                </a:extLst>
              </a:tr>
              <a:tr h="1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a:t>
                      </a:r>
                      <a:endParaRPr/>
                    </a:p>
                    <a:p>
                      <a:pPr marL="568325" marR="0" lvl="0" indent="-108204" algn="l" rtl="0">
                        <a:lnSpc>
                          <a:spcPct val="150000"/>
                        </a:lnSpc>
                        <a:spcBef>
                          <a:spcPts val="0"/>
                        </a:spcBef>
                        <a:spcAft>
                          <a:spcPts val="0"/>
                        </a:spcAft>
                        <a:buClr>
                          <a:schemeClr val="dk1"/>
                        </a:buClr>
                        <a:buSzPts val="996"/>
                        <a:buFont typeface="Courier New"/>
                        <a:buNone/>
                      </a:pP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Shape 6382"/>
        <p:cNvGrpSpPr/>
        <p:nvPr/>
      </p:nvGrpSpPr>
      <p:grpSpPr>
        <a:xfrm>
          <a:off x="0" y="0"/>
          <a:ext cx="0" cy="0"/>
          <a:chOff x="0" y="0"/>
          <a:chExt cx="0" cy="0"/>
        </a:xfrm>
      </p:grpSpPr>
      <p:sp>
        <p:nvSpPr>
          <p:cNvPr id="6383" name="Google Shape;6383;p20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217</a:t>
            </a:fld>
            <a:endParaRPr sz="500" b="0" i="0" u="none" strike="noStrike" cap="none">
              <a:solidFill>
                <a:srgbClr val="161616"/>
              </a:solidFill>
              <a:latin typeface="Arial"/>
              <a:ea typeface="Arial"/>
              <a:cs typeface="Arial"/>
              <a:sym typeface="Arial"/>
            </a:endParaRPr>
          </a:p>
        </p:txBody>
      </p:sp>
      <p:sp>
        <p:nvSpPr>
          <p:cNvPr id="6384" name="Google Shape;6384;p20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385" name="Google Shape;6385;p208"/>
          <p:cNvGrpSpPr/>
          <p:nvPr/>
        </p:nvGrpSpPr>
        <p:grpSpPr>
          <a:xfrm>
            <a:off x="0" y="0"/>
            <a:ext cx="7589838" cy="1343607"/>
            <a:chOff x="0" y="0"/>
            <a:chExt cx="7589838" cy="1343607"/>
          </a:xfrm>
        </p:grpSpPr>
        <p:pic>
          <p:nvPicPr>
            <p:cNvPr id="6386" name="Google Shape;6386;p20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387" name="Google Shape;6387;p20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388" name="Google Shape;6388;p20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389" name="Google Shape;6389;p20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390" name="Google Shape;6390;p208"/>
          <p:cNvGrpSpPr/>
          <p:nvPr/>
        </p:nvGrpSpPr>
        <p:grpSpPr>
          <a:xfrm>
            <a:off x="1269075" y="3380795"/>
            <a:ext cx="0" cy="0"/>
            <a:chOff x="1269075" y="3380795"/>
            <a:chExt cx="0" cy="0"/>
          </a:xfrm>
        </p:grpSpPr>
        <p:cxnSp>
          <p:nvCxnSpPr>
            <p:cNvPr id="6391" name="Google Shape;6391;p208"/>
            <p:cNvCxnSpPr/>
            <p:nvPr/>
          </p:nvCxnSpPr>
          <p:spPr>
            <a:xfrm>
              <a:off x="1269075" y="3380795"/>
              <a:ext cx="0" cy="0"/>
            </a:xfrm>
            <a:prstGeom prst="straightConnector1">
              <a:avLst/>
            </a:prstGeom>
            <a:noFill/>
            <a:ln>
              <a:noFill/>
            </a:ln>
          </p:spPr>
        </p:cxnSp>
        <p:cxnSp>
          <p:nvCxnSpPr>
            <p:cNvPr id="6392" name="Google Shape;6392;p208"/>
            <p:cNvCxnSpPr/>
            <p:nvPr/>
          </p:nvCxnSpPr>
          <p:spPr>
            <a:xfrm>
              <a:off x="1269075" y="3380795"/>
              <a:ext cx="0" cy="0"/>
            </a:xfrm>
            <a:prstGeom prst="straightConnector1">
              <a:avLst/>
            </a:prstGeom>
            <a:noFill/>
            <a:ln>
              <a:noFill/>
            </a:ln>
          </p:spPr>
        </p:cxnSp>
      </p:grpSp>
      <p:sp>
        <p:nvSpPr>
          <p:cNvPr id="6393" name="Google Shape;6393;p20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394" name="Google Shape;6394;p208"/>
          <p:cNvGraphicFramePr/>
          <p:nvPr>
            <p:extLst>
              <p:ext uri="{D42A27DB-BD31-4B8C-83A1-F6EECF244321}">
                <p14:modId xmlns:p14="http://schemas.microsoft.com/office/powerpoint/2010/main" val="2853173179"/>
              </p:ext>
            </p:extLst>
          </p:nvPr>
        </p:nvGraphicFramePr>
        <p:xfrm>
          <a:off x="312508" y="1462823"/>
          <a:ext cx="6859225" cy="7234898"/>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JAPAN INTERNATIONAL COOPERATION AGENCY (JICA)</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3219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Health Sector</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Infectious Disease Control and Laboratory Systems Strengthening</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Nigeria Centre for Disease Control (NCDC) </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Federal Ministry of Health (FMOH)</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0468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Collaborated with the National Institute for Infectious Diseases (NIID) in Japan, Tokyo to enhance the capacity of NCDC in responding to public health events through the Technical Cooperation Project on infectious disease control.</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Embarked on the construction of a Biosafety level 3 laboratory on the grounds of NCDC NRL. The project is currently in progress.</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Carried out preliminary activities with respect to Network Laboratory Grant Aid Project: JICA will be supporting NCDC to strengthen the capacity of its network laboratories. A BSL 2 laboratory will be built in Central Public Health Laboratory (CPHL), Lagos and support will be provided in equipping and maintaining 8 network laboratories across Nigeria which are located in Lagos (CPHL/ LUTH), Edo (UBTH/Irrua), Kwara (UITH), FCT (NHA), Oyo (UCH), Enugu (UNTH). The project is expected to be completed in early-mid 2023</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2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t>N/A</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2402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FCT (Abuja)</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Lagos</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Kwara</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Edo</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Enugu</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Oyo</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14825">
                <a:tc>
                  <a:txBody>
                    <a:bodyPr/>
                    <a:lstStyle/>
                    <a:p>
                      <a:pPr marL="0" marR="0" lvl="0" indent="0" algn="l" rtl="0">
                        <a:spcBef>
                          <a:spcPts val="0"/>
                        </a:spcBef>
                        <a:spcAft>
                          <a:spcPts val="0"/>
                        </a:spcAft>
                        <a:buNone/>
                      </a:pPr>
                      <a:r>
                        <a:rPr lang="en-US" sz="1000" b="1" i="1">
                          <a:solidFill>
                            <a:schemeClr val="lt1"/>
                          </a:solidFill>
                          <a:latin typeface="Arial"/>
                          <a:ea typeface="Arial"/>
                          <a:cs typeface="Arial"/>
                          <a:sym typeface="Arial"/>
                        </a:rPr>
                        <a:t>Total 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FBFBF"/>
                    </a:solidFill>
                  </a:tcPr>
                </a:tc>
                <a:extLst>
                  <a:ext uri="{0D108BD9-81ED-4DB2-BD59-A6C34878D82A}">
                    <a16:rowId xmlns:a16="http://schemas.microsoft.com/office/drawing/2014/main" val="10009"/>
                  </a:ext>
                </a:extLst>
              </a:tr>
              <a:tr h="126500">
                <a:tc>
                  <a:txBody>
                    <a:bodyPr/>
                    <a:lstStyle/>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Total spent for PPE and PCT reagent support (April 2020): $18, 907.45</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Technical Cooperation Project: $1.7 million</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BSL3 Lab construction (Grant Aid): $14.7 million </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Network lab Project (Grant Aid): $19.2 million </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Estimated amount to be spent on additional PCR reagent support: $430,000 </a:t>
                      </a:r>
                    </a:p>
                    <a:p>
                      <a:pPr marL="0" marR="0" lvl="0" indent="0" algn="l" rtl="0">
                        <a:lnSpc>
                          <a:spcPct val="150000"/>
                        </a:lnSpc>
                        <a:spcBef>
                          <a:spcPts val="0"/>
                        </a:spcBef>
                        <a:spcAft>
                          <a:spcPts val="0"/>
                        </a:spcAft>
                        <a:buClr>
                          <a:schemeClr val="dk1"/>
                        </a:buClr>
                        <a:buSzPts val="996"/>
                        <a:buFont typeface="Noto Sans Symbols"/>
                        <a:buNone/>
                      </a:pPr>
                      <a:r>
                        <a:rPr lang="en-US" sz="900" i="1" dirty="0"/>
                        <a:t>( JICA rate for Nov. 2020; USD1 = JPY 104.45)</a:t>
                      </a:r>
                      <a:endParaRPr sz="900" i="1"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126500">
                <a:tc>
                  <a:txBody>
                    <a:bodyPr/>
                    <a:lstStyle/>
                    <a:p>
                      <a:pPr marL="0" marR="0" lvl="0" indent="0" algn="l" rtl="0">
                        <a:lnSpc>
                          <a:spcPct val="150000"/>
                        </a:lnSpc>
                        <a:spcBef>
                          <a:spcPts val="0"/>
                        </a:spcBef>
                        <a:spcAft>
                          <a:spcPts val="0"/>
                        </a:spcAft>
                        <a:buClr>
                          <a:schemeClr val="lt1"/>
                        </a:buClr>
                        <a:buSzPts val="996"/>
                        <a:buFont typeface="Courier New"/>
                        <a:buNone/>
                      </a:pPr>
                      <a:r>
                        <a:rPr lang="en-US" sz="996" b="1" i="1">
                          <a:solidFill>
                            <a:schemeClr val="lt1"/>
                          </a:solidFill>
                          <a:latin typeface="Arial"/>
                          <a:ea typeface="Arial"/>
                          <a:cs typeface="Arial"/>
                          <a:sym typeface="Aria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1"/>
                  </a:ext>
                </a:extLst>
              </a:tr>
              <a:tr h="1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Delay in project implementation due to COVID-19. </a:t>
                      </a:r>
                      <a:endParaRPr dirty="0"/>
                    </a:p>
                    <a:p>
                      <a:pPr marL="342900" marR="0" lvl="0" indent="-342900" algn="l" rtl="0">
                        <a:lnSpc>
                          <a:spcPct val="100000"/>
                        </a:lnSpc>
                        <a:spcBef>
                          <a:spcPts val="12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Delay in acquisition of supporting land documents and design drawings handled by NCDC.</a:t>
                      </a:r>
                      <a:endParaRPr dirty="0"/>
                    </a:p>
                    <a:p>
                      <a:pPr marL="342900" marR="0" lvl="0" indent="-279654" algn="l" rtl="0">
                        <a:lnSpc>
                          <a:spcPct val="100000"/>
                        </a:lnSpc>
                        <a:spcBef>
                          <a:spcPts val="600"/>
                        </a:spcBef>
                        <a:spcAft>
                          <a:spcPts val="0"/>
                        </a:spcAft>
                        <a:buClr>
                          <a:schemeClr val="dk1"/>
                        </a:buClr>
                        <a:buSzPts val="996"/>
                        <a:buFont typeface="Noto Sans Symbols"/>
                        <a:buNone/>
                      </a:pPr>
                      <a:endParaRPr sz="996" dirty="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Shape 6399"/>
        <p:cNvGrpSpPr/>
        <p:nvPr/>
      </p:nvGrpSpPr>
      <p:grpSpPr>
        <a:xfrm>
          <a:off x="0" y="0"/>
          <a:ext cx="0" cy="0"/>
          <a:chOff x="0" y="0"/>
          <a:chExt cx="0" cy="0"/>
        </a:xfrm>
      </p:grpSpPr>
      <p:sp>
        <p:nvSpPr>
          <p:cNvPr id="6400" name="Google Shape;6400;p20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218</a:t>
            </a:fld>
            <a:endParaRPr sz="500" b="0" i="0" u="none" strike="noStrike" cap="none">
              <a:solidFill>
                <a:srgbClr val="161616"/>
              </a:solidFill>
              <a:latin typeface="Arial"/>
              <a:ea typeface="Arial"/>
              <a:cs typeface="Arial"/>
              <a:sym typeface="Arial"/>
            </a:endParaRPr>
          </a:p>
        </p:txBody>
      </p:sp>
      <p:sp>
        <p:nvSpPr>
          <p:cNvPr id="6401" name="Google Shape;6401;p20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402" name="Google Shape;6402;p209"/>
          <p:cNvGrpSpPr/>
          <p:nvPr/>
        </p:nvGrpSpPr>
        <p:grpSpPr>
          <a:xfrm>
            <a:off x="0" y="0"/>
            <a:ext cx="7589838" cy="1343607"/>
            <a:chOff x="0" y="0"/>
            <a:chExt cx="7589838" cy="1343607"/>
          </a:xfrm>
        </p:grpSpPr>
        <p:pic>
          <p:nvPicPr>
            <p:cNvPr id="6403" name="Google Shape;6403;p209"/>
            <p:cNvPicPr preferRelativeResize="0"/>
            <p:nvPr/>
          </p:nvPicPr>
          <p:blipFill rotWithShape="1">
            <a:blip r:embed="rId4">
              <a:alphaModFix/>
            </a:blip>
            <a:srcRect t="41625" b="34771"/>
            <a:stretch/>
          </p:blipFill>
          <p:spPr>
            <a:xfrm>
              <a:off x="0" y="0"/>
              <a:ext cx="7589838" cy="1343607"/>
            </a:xfrm>
            <a:prstGeom prst="rect">
              <a:avLst/>
            </a:prstGeom>
            <a:noFill/>
            <a:ln>
              <a:noFill/>
            </a:ln>
          </p:spPr>
        </p:pic>
        <p:sp>
          <p:nvSpPr>
            <p:cNvPr id="6404" name="Google Shape;6404;p20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405" name="Google Shape;6405;p20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406" name="Google Shape;6406;p20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407" name="Google Shape;6407;p209"/>
          <p:cNvGrpSpPr/>
          <p:nvPr/>
        </p:nvGrpSpPr>
        <p:grpSpPr>
          <a:xfrm>
            <a:off x="1269075" y="3380795"/>
            <a:ext cx="0" cy="0"/>
            <a:chOff x="1269075" y="3380795"/>
            <a:chExt cx="0" cy="0"/>
          </a:xfrm>
        </p:grpSpPr>
        <p:cxnSp>
          <p:nvCxnSpPr>
            <p:cNvPr id="6408" name="Google Shape;6408;p209"/>
            <p:cNvCxnSpPr/>
            <p:nvPr/>
          </p:nvCxnSpPr>
          <p:spPr>
            <a:xfrm>
              <a:off x="1269075" y="3380795"/>
              <a:ext cx="0" cy="0"/>
            </a:xfrm>
            <a:prstGeom prst="straightConnector1">
              <a:avLst/>
            </a:prstGeom>
            <a:noFill/>
            <a:ln>
              <a:noFill/>
            </a:ln>
          </p:spPr>
        </p:cxnSp>
        <p:cxnSp>
          <p:nvCxnSpPr>
            <p:cNvPr id="6409" name="Google Shape;6409;p209"/>
            <p:cNvCxnSpPr/>
            <p:nvPr/>
          </p:nvCxnSpPr>
          <p:spPr>
            <a:xfrm>
              <a:off x="1269075" y="3380795"/>
              <a:ext cx="0" cy="0"/>
            </a:xfrm>
            <a:prstGeom prst="straightConnector1">
              <a:avLst/>
            </a:prstGeom>
            <a:noFill/>
            <a:ln>
              <a:noFill/>
            </a:ln>
          </p:spPr>
        </p:cxnSp>
      </p:grpSp>
      <p:sp>
        <p:nvSpPr>
          <p:cNvPr id="6410" name="Google Shape;6410;p20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411" name="Google Shape;6411;p209"/>
          <p:cNvGraphicFramePr/>
          <p:nvPr>
            <p:extLst>
              <p:ext uri="{D42A27DB-BD31-4B8C-83A1-F6EECF244321}">
                <p14:modId xmlns:p14="http://schemas.microsoft.com/office/powerpoint/2010/main" val="4229769775"/>
              </p:ext>
            </p:extLst>
          </p:nvPr>
        </p:nvGraphicFramePr>
        <p:xfrm>
          <a:off x="312508" y="1462823"/>
          <a:ext cx="6859225" cy="7421382"/>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JOINT UNITED NATIONS PROGRAM ON HIV/AIDS (UNAIDS)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3219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Epidemiological &amp; Surveillance Pillar</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Risk Communication </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Socio-economic Activities</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Research </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046875">
                <a:tc>
                  <a:txBody>
                    <a:bodyPr/>
                    <a:lstStyle/>
                    <a:p>
                      <a:pPr marL="342900" marR="0" lvl="0" indent="-342900">
                        <a:lnSpc>
                          <a:spcPct val="107000"/>
                        </a:lnSpc>
                        <a:spcBef>
                          <a:spcPts val="600"/>
                        </a:spcBef>
                        <a:spcAft>
                          <a:spcPts val="800"/>
                        </a:spcAft>
                        <a:buFont typeface="Arial" panose="020B0604020202020204" pitchFamily="34" charset="0"/>
                        <a:buChar char="•"/>
                        <a:tabLst>
                          <a:tab pos="457200" algn="l"/>
                        </a:tabLst>
                      </a:pPr>
                      <a:r>
                        <a:rPr lang="en-US" sz="1000" dirty="0">
                          <a:effectLst/>
                          <a:latin typeface="+mn-lt"/>
                          <a:ea typeface="Times New Roman" panose="02020603050405020304" pitchFamily="18" charset="0"/>
                          <a:cs typeface="Arial" panose="020B0604020202020204" pitchFamily="34" charset="0"/>
                        </a:rPr>
                        <a:t>Social mobilization and awareness raising, about COVID 19 and associated protection risks for women and girls (GBV, HIV etc.).</a:t>
                      </a:r>
                      <a:endParaRPr lang="en-US" sz="1000" dirty="0">
                        <a:effectLst/>
                        <a:latin typeface="+mn-lt"/>
                        <a:ea typeface="Calibri" panose="020F0502020204030204" pitchFamily="34" charset="0"/>
                        <a:cs typeface="Arial" panose="020B0604020202020204" pitchFamily="34" charset="0"/>
                      </a:endParaRPr>
                    </a:p>
                    <a:p>
                      <a:pPr marL="342900" marR="0" lvl="0" indent="-342900">
                        <a:lnSpc>
                          <a:spcPct val="107000"/>
                        </a:lnSpc>
                        <a:spcBef>
                          <a:spcPts val="600"/>
                        </a:spcBef>
                        <a:spcAft>
                          <a:spcPts val="800"/>
                        </a:spcAft>
                        <a:buFont typeface="Arial" panose="020B0604020202020204" pitchFamily="34" charset="0"/>
                        <a:buChar char="•"/>
                        <a:tabLst>
                          <a:tab pos="457200" algn="l"/>
                        </a:tabLst>
                      </a:pPr>
                      <a:r>
                        <a:rPr lang="en-US" sz="1000" dirty="0">
                          <a:effectLst/>
                          <a:latin typeface="+mn-lt"/>
                          <a:ea typeface="Times New Roman" panose="02020603050405020304" pitchFamily="18" charset="0"/>
                          <a:cs typeface="Calibri" panose="020F0502020204030204" pitchFamily="34" charset="0"/>
                        </a:rPr>
                        <a:t>Provision of hygiene </a:t>
                      </a:r>
                      <a:r>
                        <a:rPr lang="en-US" sz="1000" dirty="0">
                          <a:effectLst/>
                          <a:latin typeface="+mn-lt"/>
                          <a:ea typeface="Times New Roman" panose="02020603050405020304" pitchFamily="18" charset="0"/>
                          <a:cs typeface="Arial" panose="020B0604020202020204" pitchFamily="34" charset="0"/>
                        </a:rPr>
                        <a:t>kits </a:t>
                      </a:r>
                      <a:r>
                        <a:rPr lang="en-US" sz="1000" dirty="0">
                          <a:effectLst/>
                          <a:latin typeface="+mn-lt"/>
                          <a:ea typeface="Times New Roman" panose="02020603050405020304" pitchFamily="18" charset="0"/>
                          <a:cs typeface="Calibri" panose="020F0502020204030204" pitchFamily="34" charset="0"/>
                        </a:rPr>
                        <a:t>and protective supplies.</a:t>
                      </a:r>
                      <a:endParaRPr lang="en-US" sz="1000" dirty="0">
                        <a:effectLst/>
                        <a:latin typeface="+mn-lt"/>
                        <a:ea typeface="Calibri" panose="020F0502020204030204" pitchFamily="34" charset="0"/>
                        <a:cs typeface="Arial" panose="020B0604020202020204" pitchFamily="34" charset="0"/>
                      </a:endParaRPr>
                    </a:p>
                    <a:p>
                      <a:pPr marL="342900" marR="0" lvl="0" indent="-342900">
                        <a:lnSpc>
                          <a:spcPct val="107000"/>
                        </a:lnSpc>
                        <a:spcBef>
                          <a:spcPts val="600"/>
                        </a:spcBef>
                        <a:spcAft>
                          <a:spcPts val="800"/>
                        </a:spcAft>
                        <a:buFont typeface="Arial" panose="020B0604020202020204" pitchFamily="34" charset="0"/>
                        <a:buChar char="•"/>
                        <a:tabLst>
                          <a:tab pos="457200" algn="l"/>
                        </a:tabLst>
                      </a:pPr>
                      <a:r>
                        <a:rPr lang="en-US" sz="1000" dirty="0">
                          <a:effectLst/>
                          <a:latin typeface="+mn-lt"/>
                          <a:ea typeface="Times New Roman" panose="02020603050405020304" pitchFamily="18" charset="0"/>
                          <a:cs typeface="Arial" panose="020B0604020202020204" pitchFamily="34" charset="0"/>
                        </a:rPr>
                        <a:t>Provision of cash transfers for vulnerable women/ girls &amp; other people </a:t>
                      </a:r>
                      <a:r>
                        <a:rPr lang="en-US" sz="1000" dirty="0">
                          <a:effectLst/>
                          <a:latin typeface="+mn-lt"/>
                          <a:ea typeface="Times New Roman" panose="02020603050405020304" pitchFamily="18" charset="0"/>
                          <a:cs typeface="Calibri" panose="020F0502020204030204" pitchFamily="34" charset="0"/>
                        </a:rPr>
                        <a:t>	</a:t>
                      </a:r>
                      <a:r>
                        <a:rPr lang="en-US" sz="1000" dirty="0">
                          <a:effectLst/>
                          <a:latin typeface="+mn-lt"/>
                          <a:ea typeface="Times New Roman" panose="02020603050405020304" pitchFamily="18" charset="0"/>
                          <a:cs typeface="Arial" panose="020B0604020202020204" pitchFamily="34" charset="0"/>
                        </a:rPr>
                        <a:t>living with HIV and Key Populations.</a:t>
                      </a:r>
                      <a:endParaRPr lang="en-US" sz="1000" dirty="0">
                        <a:effectLst/>
                        <a:latin typeface="+mn-lt"/>
                        <a:ea typeface="Calibri" panose="020F0502020204030204" pitchFamily="34" charset="0"/>
                        <a:cs typeface="Arial" panose="020B0604020202020204" pitchFamily="34" charset="0"/>
                      </a:endParaRPr>
                    </a:p>
                    <a:p>
                      <a:pPr marL="342900" marR="0" lvl="0" indent="-342900">
                        <a:lnSpc>
                          <a:spcPct val="107000"/>
                        </a:lnSpc>
                        <a:spcBef>
                          <a:spcPts val="600"/>
                        </a:spcBef>
                        <a:spcAft>
                          <a:spcPts val="800"/>
                        </a:spcAft>
                        <a:buFont typeface="Arial" panose="020B0604020202020204" pitchFamily="34" charset="0"/>
                        <a:buChar char="•"/>
                        <a:tabLst>
                          <a:tab pos="457200" algn="l"/>
                        </a:tabLst>
                      </a:pPr>
                      <a:r>
                        <a:rPr lang="en-US" sz="1000" dirty="0">
                          <a:effectLst/>
                          <a:latin typeface="+mn-lt"/>
                          <a:ea typeface="Times New Roman" panose="02020603050405020304" pitchFamily="18" charset="0"/>
                          <a:cs typeface="Arial" panose="020B0604020202020204" pitchFamily="34" charset="0"/>
                        </a:rPr>
                        <a:t>Active case finding and event-based surveillance.</a:t>
                      </a:r>
                      <a:endParaRPr lang="en-US" sz="1000" dirty="0">
                        <a:effectLst/>
                        <a:latin typeface="+mn-lt"/>
                        <a:ea typeface="Calibri" panose="020F0502020204030204" pitchFamily="34" charset="0"/>
                        <a:cs typeface="Arial" panose="020B0604020202020204" pitchFamily="34" charset="0"/>
                      </a:endParaRPr>
                    </a:p>
                    <a:p>
                      <a:pPr marL="342900" marR="0" lvl="0" indent="-342900">
                        <a:lnSpc>
                          <a:spcPct val="107000"/>
                        </a:lnSpc>
                        <a:spcBef>
                          <a:spcPts val="600"/>
                        </a:spcBef>
                        <a:spcAft>
                          <a:spcPts val="800"/>
                        </a:spcAft>
                        <a:buFont typeface="Arial" panose="020B0604020202020204" pitchFamily="34" charset="0"/>
                        <a:buChar char="•"/>
                        <a:tabLst>
                          <a:tab pos="457200" algn="l"/>
                        </a:tabLst>
                      </a:pPr>
                      <a:r>
                        <a:rPr lang="en-US" sz="1000" dirty="0">
                          <a:effectLst/>
                          <a:latin typeface="+mn-lt"/>
                          <a:ea typeface="Times New Roman" panose="02020603050405020304" pitchFamily="18" charset="0"/>
                          <a:cs typeface="Arial" panose="020B0604020202020204" pitchFamily="34" charset="0"/>
                        </a:rPr>
                        <a:t>Community-led monitoring (CLM) of COVID-19 &amp;HIV, and best practices documentation.</a:t>
                      </a:r>
                      <a:endParaRPr lang="en-US" sz="1000" dirty="0">
                        <a:effectLst/>
                        <a:latin typeface="+mn-lt"/>
                        <a:ea typeface="Calibri" panose="020F0502020204030204" pitchFamily="34" charset="0"/>
                        <a:cs typeface="Arial" panose="020B0604020202020204" pitchFamily="34" charset="0"/>
                      </a:endParaRPr>
                    </a:p>
                    <a:p>
                      <a:pPr marL="342900" marR="0" lvl="0" indent="-342900">
                        <a:lnSpc>
                          <a:spcPct val="107000"/>
                        </a:lnSpc>
                        <a:spcBef>
                          <a:spcPts val="600"/>
                        </a:spcBef>
                        <a:spcAft>
                          <a:spcPts val="800"/>
                        </a:spcAft>
                        <a:buFont typeface="Arial" panose="020B0604020202020204" pitchFamily="34" charset="0"/>
                        <a:buChar char="•"/>
                        <a:tabLst>
                          <a:tab pos="457200" algn="l"/>
                        </a:tabLst>
                      </a:pPr>
                      <a:r>
                        <a:rPr lang="en-US" sz="1000" dirty="0">
                          <a:effectLst/>
                          <a:latin typeface="+mn-lt"/>
                          <a:ea typeface="Times New Roman" panose="02020603050405020304" pitchFamily="18" charset="0"/>
                          <a:cs typeface="Arial" panose="020B0604020202020204" pitchFamily="34" charset="0"/>
                        </a:rPr>
                        <a:t>Engagement in modelling and think-thank support.</a:t>
                      </a:r>
                      <a:endParaRPr lang="en-US" sz="1000" dirty="0">
                        <a:effectLst/>
                        <a:latin typeface="+mn-lt"/>
                        <a:ea typeface="Calibri" panose="020F0502020204030204" pitchFamily="34" charset="0"/>
                        <a:cs typeface="Arial" panose="020B0604020202020204" pitchFamily="34" charset="0"/>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2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National Agency for the Control of AIDS (NACA)</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Network of People Living with HIV/AIDS (NEPHWAN)</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t>Association of Women living with HIV/AIDS in Nigeria (ASHWAN)</a:t>
                      </a:r>
                      <a:endParaRPr sz="996"/>
                    </a:p>
                    <a:p>
                      <a:pPr marL="342900" marR="0" lvl="0" indent="-342900" algn="l" rtl="0">
                        <a:lnSpc>
                          <a:spcPct val="100000"/>
                        </a:lnSpc>
                        <a:spcBef>
                          <a:spcPts val="0"/>
                        </a:spcBef>
                        <a:spcAft>
                          <a:spcPts val="0"/>
                        </a:spcAft>
                        <a:buClr>
                          <a:schemeClr val="dk1"/>
                        </a:buClr>
                        <a:buSzPts val="996"/>
                        <a:buFont typeface="Noto Sans Symbols"/>
                        <a:buChar char="•"/>
                      </a:pPr>
                      <a:r>
                        <a:rPr lang="en-US" sz="996"/>
                        <a:t>Key population Secretariat </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NCDC </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2402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Lagos, FCT, Kano, Oyo, Edo, Rivers, Ogun, Kaduna, </a:t>
                      </a:r>
                      <a:r>
                        <a:rPr lang="en-US" sz="996" dirty="0" err="1">
                          <a:solidFill>
                            <a:schemeClr val="dk1"/>
                          </a:solidFill>
                          <a:latin typeface="Arial"/>
                          <a:ea typeface="Arial"/>
                          <a:cs typeface="Arial"/>
                          <a:sym typeface="Arial"/>
                        </a:rPr>
                        <a:t>Borno</a:t>
                      </a:r>
                      <a:r>
                        <a:rPr lang="en-US" sz="996" dirty="0">
                          <a:solidFill>
                            <a:schemeClr val="dk1"/>
                          </a:solidFill>
                          <a:latin typeface="Arial"/>
                          <a:ea typeface="Arial"/>
                          <a:cs typeface="Arial"/>
                          <a:sym typeface="Arial"/>
                        </a:rPr>
                        <a:t>, Gombe, Bauchi, Delta, Ebonyi, Sokoto, </a:t>
                      </a:r>
                      <a:r>
                        <a:rPr lang="en-US" sz="996" dirty="0" err="1">
                          <a:solidFill>
                            <a:schemeClr val="dk1"/>
                          </a:solidFill>
                          <a:latin typeface="Arial"/>
                          <a:ea typeface="Arial"/>
                          <a:cs typeface="Arial"/>
                          <a:sym typeface="Arial"/>
                        </a:rPr>
                        <a:t>Akwa</a:t>
                      </a:r>
                      <a:r>
                        <a:rPr lang="en-US" sz="996" dirty="0">
                          <a:solidFill>
                            <a:schemeClr val="dk1"/>
                          </a:solidFill>
                          <a:latin typeface="Arial"/>
                          <a:ea typeface="Arial"/>
                          <a:cs typeface="Arial"/>
                          <a:sym typeface="Arial"/>
                        </a:rPr>
                        <a:t> Ibom</a:t>
                      </a:r>
                      <a:endParaRPr sz="996" dirty="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14825">
                <a:tc>
                  <a:txBody>
                    <a:bodyPr/>
                    <a:lstStyle/>
                    <a:p>
                      <a:pPr marL="0" marR="0" lvl="0" indent="0" algn="l" rtl="0">
                        <a:spcBef>
                          <a:spcPts val="0"/>
                        </a:spcBef>
                        <a:spcAft>
                          <a:spcPts val="0"/>
                        </a:spcAft>
                        <a:buNone/>
                      </a:pPr>
                      <a:r>
                        <a:rPr lang="en-US" sz="1000" b="1" i="1" dirty="0">
                          <a:solidFill>
                            <a:schemeClr val="lt1"/>
                          </a:solidFill>
                          <a:latin typeface="Arial"/>
                          <a:ea typeface="Arial"/>
                          <a:cs typeface="Arial"/>
                          <a:sym typeface="Arial"/>
                        </a:rPr>
                        <a:t>Total Budget/Fund Released:</a:t>
                      </a:r>
                      <a:endParaRPr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BFBFBF"/>
                    </a:solidFill>
                  </a:tcPr>
                </a:tc>
                <a:extLst>
                  <a:ext uri="{0D108BD9-81ED-4DB2-BD59-A6C34878D82A}">
                    <a16:rowId xmlns:a16="http://schemas.microsoft.com/office/drawing/2014/main" val="10009"/>
                  </a:ext>
                </a:extLst>
              </a:tr>
              <a:tr h="126500">
                <a:tc>
                  <a:txBody>
                    <a:bodyPr/>
                    <a:lstStyle/>
                    <a:p>
                      <a:pPr marL="342900" marR="0" lvl="0" indent="-342900" algn="l" rtl="0">
                        <a:lnSpc>
                          <a:spcPct val="150000"/>
                        </a:lnSpc>
                        <a:spcBef>
                          <a:spcPts val="0"/>
                        </a:spcBef>
                        <a:spcAft>
                          <a:spcPts val="0"/>
                        </a:spcAft>
                        <a:buClr>
                          <a:schemeClr val="dk1"/>
                        </a:buClr>
                        <a:buSzPts val="996"/>
                        <a:buFont typeface="Noto Sans Symbols"/>
                        <a:buChar char="•"/>
                      </a:pPr>
                      <a:endParaRPr lang="en-US"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endParaRPr lang="en-US"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endParaRPr lang="en-US"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endParaRPr lang="en-US"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endParaRPr lang="en-US"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endParaRPr lang="en-US" sz="996" dirty="0">
                        <a:solidFill>
                          <a:schemeClr val="dk1"/>
                        </a:solidFill>
                        <a:latin typeface="Arial"/>
                        <a:ea typeface="Arial"/>
                        <a:cs typeface="Arial"/>
                        <a:sym typeface="Arial"/>
                      </a:endParaRPr>
                    </a:p>
                    <a:p>
                      <a:pPr marL="0" marR="0" lvl="0" indent="0" algn="l" rtl="0">
                        <a:lnSpc>
                          <a:spcPct val="150000"/>
                        </a:lnSpc>
                        <a:spcBef>
                          <a:spcPts val="0"/>
                        </a:spcBef>
                        <a:spcAft>
                          <a:spcPts val="0"/>
                        </a:spcAft>
                        <a:buClr>
                          <a:schemeClr val="dk1"/>
                        </a:buClr>
                        <a:buSzPts val="996"/>
                        <a:buFont typeface="Noto Sans Symbols"/>
                        <a:buNone/>
                      </a:pPr>
                      <a:endParaRPr lang="en-US" sz="996" dirty="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126500">
                <a:tc>
                  <a:txBody>
                    <a:bodyPr/>
                    <a:lstStyle/>
                    <a:p>
                      <a:pPr marL="0" marR="0" lvl="0" indent="0" algn="l" rtl="0">
                        <a:lnSpc>
                          <a:spcPct val="150000"/>
                        </a:lnSpc>
                        <a:spcBef>
                          <a:spcPts val="0"/>
                        </a:spcBef>
                        <a:spcAft>
                          <a:spcPts val="0"/>
                        </a:spcAft>
                        <a:buClr>
                          <a:schemeClr val="lt1"/>
                        </a:buClr>
                        <a:buSzPts val="996"/>
                        <a:buFont typeface="Courier New"/>
                        <a:buNone/>
                      </a:pPr>
                      <a:r>
                        <a:rPr lang="en-US" sz="996" b="1" i="1">
                          <a:solidFill>
                            <a:schemeClr val="lt1"/>
                          </a:solidFill>
                          <a:latin typeface="Arial"/>
                          <a:ea typeface="Arial"/>
                          <a:cs typeface="Arial"/>
                          <a:sym typeface="Aria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1"/>
                  </a:ext>
                </a:extLst>
              </a:tr>
              <a:tr h="126500">
                <a:tc>
                  <a:txBody>
                    <a:bodyPr/>
                    <a:lstStyle/>
                    <a:p>
                      <a:pPr marL="171450" marR="0" lvl="0" indent="-171450">
                        <a:lnSpc>
                          <a:spcPct val="107000"/>
                        </a:lnSpc>
                        <a:spcBef>
                          <a:spcPts val="600"/>
                        </a:spcBef>
                        <a:spcAft>
                          <a:spcPts val="0"/>
                        </a:spcAft>
                        <a:buFont typeface="Arial" panose="020B0604020202020204" pitchFamily="34" charset="0"/>
                        <a:buChar char="•"/>
                        <a:tabLst>
                          <a:tab pos="457200" algn="l"/>
                        </a:tabLst>
                      </a:pPr>
                      <a:r>
                        <a:rPr lang="en-US" sz="1000" dirty="0">
                          <a:effectLst/>
                          <a:latin typeface="+mn-lt"/>
                          <a:ea typeface="Times New Roman" panose="02020603050405020304" pitchFamily="18" charset="0"/>
                          <a:cs typeface="Calibri" panose="020F0502020204030204" pitchFamily="34" charset="0"/>
                        </a:rPr>
                        <a:t>The long processing time for project fund release.</a:t>
                      </a:r>
                      <a:endParaRPr lang="en-US" sz="1000" dirty="0">
                        <a:effectLst/>
                        <a:latin typeface="+mn-lt"/>
                        <a:ea typeface="Times New Roman" panose="02020603050405020304" pitchFamily="18" charset="0"/>
                        <a:cs typeface="Arial" panose="020B0604020202020204" pitchFamily="34" charset="0"/>
                      </a:endParaRPr>
                    </a:p>
                    <a:p>
                      <a:pPr marL="171450" marR="0" lvl="0" indent="-171450">
                        <a:lnSpc>
                          <a:spcPct val="107000"/>
                        </a:lnSpc>
                        <a:spcBef>
                          <a:spcPts val="600"/>
                        </a:spcBef>
                        <a:spcAft>
                          <a:spcPts val="0"/>
                        </a:spcAft>
                        <a:buFont typeface="Arial" panose="020B0604020202020204" pitchFamily="34" charset="0"/>
                        <a:buChar char="•"/>
                        <a:tabLst>
                          <a:tab pos="457200" algn="l"/>
                        </a:tabLst>
                      </a:pPr>
                      <a:r>
                        <a:rPr lang="en-US" sz="1000" dirty="0">
                          <a:effectLst/>
                          <a:latin typeface="+mn-lt"/>
                          <a:ea typeface="Times New Roman" panose="02020603050405020304" pitchFamily="18" charset="0"/>
                          <a:cs typeface="Arial" panose="020B0604020202020204" pitchFamily="34" charset="0"/>
                        </a:rPr>
                        <a:t>Inadequate technical capacity of some of the networks of People Living with HIV.</a:t>
                      </a:r>
                    </a:p>
                    <a:p>
                      <a:pPr marL="171450" marR="0" lvl="0" indent="-171450">
                        <a:lnSpc>
                          <a:spcPct val="107000"/>
                        </a:lnSpc>
                        <a:spcBef>
                          <a:spcPts val="600"/>
                        </a:spcBef>
                        <a:spcAft>
                          <a:spcPts val="0"/>
                        </a:spcAft>
                        <a:buFont typeface="Arial" panose="020B0604020202020204" pitchFamily="34" charset="0"/>
                        <a:buChar char="•"/>
                        <a:tabLst>
                          <a:tab pos="457200" algn="l"/>
                        </a:tabLst>
                      </a:pPr>
                      <a:r>
                        <a:rPr lang="en-US" sz="1000" dirty="0">
                          <a:effectLst/>
                          <a:latin typeface="+mn-lt"/>
                          <a:ea typeface="Times New Roman" panose="02020603050405020304" pitchFamily="18" charset="0"/>
                          <a:cs typeface="Arial" panose="020B0604020202020204" pitchFamily="34" charset="0"/>
                        </a:rPr>
                        <a:t>Delay in generating and validating a beneficiary list for the cash transfer activity by the Networks.</a:t>
                      </a:r>
                      <a:endParaRPr lang="en-US" sz="1000" dirty="0">
                        <a:effectLst/>
                        <a:latin typeface="+mn-lt"/>
                        <a:ea typeface="Calibri" panose="020F0502020204030204" pitchFamily="34" charset="0"/>
                        <a:cs typeface="Arial" panose="020B0604020202020204" pitchFamily="34" charset="0"/>
                      </a:endParaRPr>
                    </a:p>
                    <a:p>
                      <a:pPr marL="171450" indent="-171450">
                        <a:buFont typeface="Arial" panose="020B0604020202020204" pitchFamily="34" charset="0"/>
                        <a:buChar char="•"/>
                      </a:pPr>
                      <a:r>
                        <a:rPr lang="en-US" sz="1000" dirty="0">
                          <a:effectLst/>
                          <a:latin typeface="+mn-lt"/>
                          <a:ea typeface="Times New Roman" panose="02020603050405020304" pitchFamily="18" charset="0"/>
                          <a:cs typeface="Arial" panose="020B0604020202020204" pitchFamily="34" charset="0"/>
                        </a:rPr>
                        <a:t>Further delay in procuring items and equipment for the various activities by the Implementing partners.</a:t>
                      </a:r>
                      <a:endParaRPr sz="1000" dirty="0">
                        <a:solidFill>
                          <a:schemeClr val="dk1"/>
                        </a:solidFill>
                        <a:latin typeface="+mn-lt"/>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graphicFrame>
        <p:nvGraphicFramePr>
          <p:cNvPr id="3" name="Object 2">
            <a:extLst>
              <a:ext uri="{FF2B5EF4-FFF2-40B4-BE49-F238E27FC236}">
                <a16:creationId xmlns:a16="http://schemas.microsoft.com/office/drawing/2014/main" id="{06A92089-6A75-4B1E-85BE-3CC70983DA4D}"/>
              </a:ext>
            </a:extLst>
          </p:cNvPr>
          <p:cNvGraphicFramePr>
            <a:graphicFrameLocks noChangeAspect="1"/>
          </p:cNvGraphicFramePr>
          <p:nvPr>
            <p:extLst>
              <p:ext uri="{D42A27DB-BD31-4B8C-83A1-F6EECF244321}">
                <p14:modId xmlns:p14="http://schemas.microsoft.com/office/powerpoint/2010/main" val="2769163403"/>
              </p:ext>
            </p:extLst>
          </p:nvPr>
        </p:nvGraphicFramePr>
        <p:xfrm>
          <a:off x="418105" y="6316980"/>
          <a:ext cx="6470374" cy="1562100"/>
        </p:xfrm>
        <a:graphic>
          <a:graphicData uri="http://schemas.openxmlformats.org/presentationml/2006/ole">
            <mc:AlternateContent xmlns:mc="http://schemas.openxmlformats.org/markup-compatibility/2006">
              <mc:Choice xmlns:v="urn:schemas-microsoft-com:vml" Requires="v">
                <p:oleObj spid="_x0000_s1026" name="Document" r:id="rId5" imgW="5956042" imgH="1346429" progId="Word.Document.12">
                  <p:embed/>
                </p:oleObj>
              </mc:Choice>
              <mc:Fallback>
                <p:oleObj name="Document" r:id="rId5" imgW="5956042" imgH="1346429" progId="Word.Document.12">
                  <p:embed/>
                  <p:pic>
                    <p:nvPicPr>
                      <p:cNvPr id="3" name="Object 2">
                        <a:extLst>
                          <a:ext uri="{FF2B5EF4-FFF2-40B4-BE49-F238E27FC236}">
                            <a16:creationId xmlns:a16="http://schemas.microsoft.com/office/drawing/2014/main" id="{06A92089-6A75-4B1E-85BE-3CC70983DA4D}"/>
                          </a:ext>
                        </a:extLst>
                      </p:cNvPr>
                      <p:cNvPicPr/>
                      <p:nvPr/>
                    </p:nvPicPr>
                    <p:blipFill>
                      <a:blip r:embed="rId6"/>
                      <a:stretch>
                        <a:fillRect/>
                      </a:stretch>
                    </p:blipFill>
                    <p:spPr>
                      <a:xfrm>
                        <a:off x="418105" y="6316980"/>
                        <a:ext cx="6470374" cy="1562100"/>
                      </a:xfrm>
                      <a:prstGeom prst="rect">
                        <a:avLst/>
                      </a:prstGeom>
                    </p:spPr>
                  </p:pic>
                </p:oleObj>
              </mc:Fallback>
            </mc:AlternateContent>
          </a:graphicData>
        </a:graphic>
      </p:graphicFrame>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Shape 6433"/>
        <p:cNvGrpSpPr/>
        <p:nvPr/>
      </p:nvGrpSpPr>
      <p:grpSpPr>
        <a:xfrm>
          <a:off x="0" y="0"/>
          <a:ext cx="0" cy="0"/>
          <a:chOff x="0" y="0"/>
          <a:chExt cx="0" cy="0"/>
        </a:xfrm>
      </p:grpSpPr>
      <p:sp>
        <p:nvSpPr>
          <p:cNvPr id="6434" name="Google Shape;6434;p21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219</a:t>
            </a:fld>
            <a:endParaRPr sz="500" b="0" i="0" u="none" strike="noStrike" cap="none">
              <a:solidFill>
                <a:srgbClr val="161616"/>
              </a:solidFill>
              <a:latin typeface="Arial"/>
              <a:ea typeface="Arial"/>
              <a:cs typeface="Arial"/>
              <a:sym typeface="Arial"/>
            </a:endParaRPr>
          </a:p>
        </p:txBody>
      </p:sp>
      <p:sp>
        <p:nvSpPr>
          <p:cNvPr id="6435" name="Google Shape;6435;p21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436" name="Google Shape;6436;p211"/>
          <p:cNvGrpSpPr/>
          <p:nvPr/>
        </p:nvGrpSpPr>
        <p:grpSpPr>
          <a:xfrm>
            <a:off x="0" y="0"/>
            <a:ext cx="7589838" cy="1343607"/>
            <a:chOff x="0" y="0"/>
            <a:chExt cx="7589838" cy="1343607"/>
          </a:xfrm>
        </p:grpSpPr>
        <p:pic>
          <p:nvPicPr>
            <p:cNvPr id="6437" name="Google Shape;6437;p21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438" name="Google Shape;6438;p21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439" name="Google Shape;6439;p21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440" name="Google Shape;6440;p21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441" name="Google Shape;6441;p211"/>
          <p:cNvGrpSpPr/>
          <p:nvPr/>
        </p:nvGrpSpPr>
        <p:grpSpPr>
          <a:xfrm>
            <a:off x="1269075" y="3380795"/>
            <a:ext cx="0" cy="0"/>
            <a:chOff x="1269075" y="3380795"/>
            <a:chExt cx="0" cy="0"/>
          </a:xfrm>
        </p:grpSpPr>
        <p:cxnSp>
          <p:nvCxnSpPr>
            <p:cNvPr id="6442" name="Google Shape;6442;p211"/>
            <p:cNvCxnSpPr/>
            <p:nvPr/>
          </p:nvCxnSpPr>
          <p:spPr>
            <a:xfrm>
              <a:off x="1269075" y="3380795"/>
              <a:ext cx="0" cy="0"/>
            </a:xfrm>
            <a:prstGeom prst="straightConnector1">
              <a:avLst/>
            </a:prstGeom>
            <a:noFill/>
            <a:ln>
              <a:noFill/>
            </a:ln>
          </p:spPr>
        </p:cxnSp>
        <p:cxnSp>
          <p:nvCxnSpPr>
            <p:cNvPr id="6443" name="Google Shape;6443;p211"/>
            <p:cNvCxnSpPr/>
            <p:nvPr/>
          </p:nvCxnSpPr>
          <p:spPr>
            <a:xfrm>
              <a:off x="1269075" y="3380795"/>
              <a:ext cx="0" cy="0"/>
            </a:xfrm>
            <a:prstGeom prst="straightConnector1">
              <a:avLst/>
            </a:prstGeom>
            <a:noFill/>
            <a:ln>
              <a:noFill/>
            </a:ln>
          </p:spPr>
        </p:cxnSp>
      </p:grpSp>
      <p:sp>
        <p:nvSpPr>
          <p:cNvPr id="6444" name="Google Shape;6444;p21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445" name="Google Shape;6445;p211"/>
          <p:cNvGraphicFramePr/>
          <p:nvPr/>
        </p:nvGraphicFramePr>
        <p:xfrm>
          <a:off x="312508" y="1462823"/>
          <a:ext cx="6859225" cy="5597789"/>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THE WORLD BANK</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3219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Laboratory</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Epidemiology &amp; Surveillance Pillar</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Research </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Infection, Prevention and control Pillar</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Case Management Pillar</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Risk Communication </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Security, Logistics &amp; Mass Care Pillar</a:t>
                      </a:r>
                      <a:endParaRPr sz="996">
                        <a:solidFill>
                          <a:schemeClr val="dk1"/>
                        </a:solidFill>
                        <a:latin typeface="Arial"/>
                        <a:ea typeface="Arial"/>
                        <a:cs typeface="Arial"/>
                        <a:sym typeface="Arial"/>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Socio-economic Activities</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0468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financing for NCDC and State response</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fiscal support to states and federal government</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livelihood support for State governments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Transferred cash to relevant parties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Supplied energy to health facilities</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2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NCDC, Federal Ministry of Finance, Federal Ministry of Health</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All State Governments including the FCT</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Ministry of Humanitarian affairs</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2402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All the 36 states including the FCT</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14825">
                <a:tc>
                  <a:txBody>
                    <a:bodyPr/>
                    <a:lstStyle/>
                    <a:p>
                      <a:pPr marL="0" marR="0" lvl="0" indent="0" algn="l" rtl="0">
                        <a:spcBef>
                          <a:spcPts val="0"/>
                        </a:spcBef>
                        <a:spcAft>
                          <a:spcPts val="0"/>
                        </a:spcAft>
                        <a:buNone/>
                      </a:pPr>
                      <a:r>
                        <a:rPr lang="en-US" sz="1000" b="1" i="1">
                          <a:solidFill>
                            <a:schemeClr val="lt1"/>
                          </a:solidFill>
                          <a:latin typeface="Arial"/>
                          <a:ea typeface="Arial"/>
                          <a:cs typeface="Arial"/>
                          <a:sym typeface="Arial"/>
                        </a:rPr>
                        <a:t>Total 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9"/>
                  </a:ext>
                </a:extLst>
              </a:tr>
              <a:tr h="126500">
                <a:tc>
                  <a:txBody>
                    <a:bodyPr/>
                    <a:lstStyle/>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Funding released: $ 72 million (REDISSE)</a:t>
                      </a:r>
                      <a:endParaRPr sz="996">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Funding in pipeline/applied for:  $ 3.1 billion</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126500">
                <a:tc>
                  <a:txBody>
                    <a:bodyPr/>
                    <a:lstStyle/>
                    <a:p>
                      <a:pPr marL="0" marR="0" lvl="0" indent="0" algn="l" rtl="0">
                        <a:lnSpc>
                          <a:spcPct val="150000"/>
                        </a:lnSpc>
                        <a:spcBef>
                          <a:spcPts val="0"/>
                        </a:spcBef>
                        <a:spcAft>
                          <a:spcPts val="0"/>
                        </a:spcAft>
                        <a:buClr>
                          <a:schemeClr val="lt1"/>
                        </a:buClr>
                        <a:buSzPts val="996"/>
                        <a:buFont typeface="Courier New"/>
                        <a:buNone/>
                      </a:pPr>
                      <a:r>
                        <a:rPr lang="en-US" sz="996" b="1" i="1">
                          <a:solidFill>
                            <a:schemeClr val="lt1"/>
                          </a:solidFill>
                          <a:latin typeface="Arial"/>
                          <a:ea typeface="Arial"/>
                          <a:cs typeface="Arial"/>
                          <a:sym typeface="Aria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1"/>
                  </a:ext>
                </a:extLst>
              </a:tr>
              <a:tr h="1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Complicated government approval processes</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Complicated stakeholder coordination environment</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Fragmented and complex financing landscape</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Shape 6450"/>
        <p:cNvGrpSpPr/>
        <p:nvPr/>
      </p:nvGrpSpPr>
      <p:grpSpPr>
        <a:xfrm>
          <a:off x="0" y="0"/>
          <a:ext cx="0" cy="0"/>
          <a:chOff x="0" y="0"/>
          <a:chExt cx="0" cy="0"/>
        </a:xfrm>
      </p:grpSpPr>
      <p:sp>
        <p:nvSpPr>
          <p:cNvPr id="6451" name="Google Shape;6451;p21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220</a:t>
            </a:fld>
            <a:endParaRPr sz="500" b="0" i="0" u="none" strike="noStrike" cap="none">
              <a:solidFill>
                <a:srgbClr val="161616"/>
              </a:solidFill>
              <a:latin typeface="Arial"/>
              <a:ea typeface="Arial"/>
              <a:cs typeface="Arial"/>
              <a:sym typeface="Arial"/>
            </a:endParaRPr>
          </a:p>
        </p:txBody>
      </p:sp>
      <p:sp>
        <p:nvSpPr>
          <p:cNvPr id="6452" name="Google Shape;6452;p21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453" name="Google Shape;6453;p212"/>
          <p:cNvGrpSpPr/>
          <p:nvPr/>
        </p:nvGrpSpPr>
        <p:grpSpPr>
          <a:xfrm>
            <a:off x="0" y="0"/>
            <a:ext cx="7589838" cy="1343607"/>
            <a:chOff x="0" y="0"/>
            <a:chExt cx="7589838" cy="1343607"/>
          </a:xfrm>
        </p:grpSpPr>
        <p:pic>
          <p:nvPicPr>
            <p:cNvPr id="6454" name="Google Shape;6454;p21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455" name="Google Shape;6455;p21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456" name="Google Shape;6456;p21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457" name="Google Shape;6457;p21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458" name="Google Shape;6458;p212"/>
          <p:cNvGrpSpPr/>
          <p:nvPr/>
        </p:nvGrpSpPr>
        <p:grpSpPr>
          <a:xfrm>
            <a:off x="1269075" y="3380795"/>
            <a:ext cx="0" cy="0"/>
            <a:chOff x="1269075" y="3380795"/>
            <a:chExt cx="0" cy="0"/>
          </a:xfrm>
        </p:grpSpPr>
        <p:cxnSp>
          <p:nvCxnSpPr>
            <p:cNvPr id="6459" name="Google Shape;6459;p212"/>
            <p:cNvCxnSpPr/>
            <p:nvPr/>
          </p:nvCxnSpPr>
          <p:spPr>
            <a:xfrm>
              <a:off x="1269075" y="3380795"/>
              <a:ext cx="0" cy="0"/>
            </a:xfrm>
            <a:prstGeom prst="straightConnector1">
              <a:avLst/>
            </a:prstGeom>
            <a:noFill/>
            <a:ln>
              <a:noFill/>
            </a:ln>
          </p:spPr>
        </p:cxnSp>
        <p:cxnSp>
          <p:nvCxnSpPr>
            <p:cNvPr id="6460" name="Google Shape;6460;p212"/>
            <p:cNvCxnSpPr/>
            <p:nvPr/>
          </p:nvCxnSpPr>
          <p:spPr>
            <a:xfrm>
              <a:off x="1269075" y="3380795"/>
              <a:ext cx="0" cy="0"/>
            </a:xfrm>
            <a:prstGeom prst="straightConnector1">
              <a:avLst/>
            </a:prstGeom>
            <a:noFill/>
            <a:ln>
              <a:noFill/>
            </a:ln>
          </p:spPr>
        </p:cxnSp>
      </p:grpSp>
      <p:sp>
        <p:nvSpPr>
          <p:cNvPr id="6461" name="Google Shape;6461;p21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462" name="Google Shape;6462;p212"/>
          <p:cNvGraphicFramePr/>
          <p:nvPr>
            <p:extLst>
              <p:ext uri="{D42A27DB-BD31-4B8C-83A1-F6EECF244321}">
                <p14:modId xmlns:p14="http://schemas.microsoft.com/office/powerpoint/2010/main" val="2687780264"/>
              </p:ext>
            </p:extLst>
          </p:nvPr>
        </p:nvGraphicFramePr>
        <p:xfrm>
          <a:off x="312508" y="1462823"/>
          <a:ext cx="6859225" cy="6364336"/>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UNITED NATIONS (UN)</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3219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Laboratory Pillar</a:t>
                      </a:r>
                      <a:endParaRPr/>
                    </a:p>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Case Management Pillar</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0468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Supported the set up of the PTF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Supported the response to bridge the health, humanitarian and socio-economic issues of the Pandemic.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Ensured high-level commitment to briefing the Nigerian media and public.</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Engaged with the UN and set- up the Basket Fund in addition to inclusion of WHO in the PTF which allowed for timely and seamless integration of best global normative guidance, evidence and best practices.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Engaged the private sector actors and high net-worth individuals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err="1">
                          <a:solidFill>
                            <a:schemeClr val="dk1"/>
                          </a:solidFill>
                          <a:latin typeface="Arial"/>
                          <a:ea typeface="Arial"/>
                          <a:cs typeface="Arial"/>
                          <a:sym typeface="Arial"/>
                        </a:rPr>
                        <a:t>Recognised</a:t>
                      </a:r>
                      <a:r>
                        <a:rPr lang="en-US" sz="996" dirty="0">
                          <a:solidFill>
                            <a:schemeClr val="dk1"/>
                          </a:solidFill>
                          <a:latin typeface="Arial"/>
                          <a:ea typeface="Arial"/>
                          <a:cs typeface="Arial"/>
                          <a:sym typeface="Arial"/>
                        </a:rPr>
                        <a:t> and rewarded the proactive efforts of Lagos State as the </a:t>
                      </a:r>
                      <a:r>
                        <a:rPr lang="en-US" sz="996" dirty="0" err="1">
                          <a:solidFill>
                            <a:schemeClr val="dk1"/>
                          </a:solidFill>
                          <a:latin typeface="Arial"/>
                          <a:ea typeface="Arial"/>
                          <a:cs typeface="Arial"/>
                          <a:sym typeface="Arial"/>
                        </a:rPr>
                        <a:t>epicentre</a:t>
                      </a:r>
                      <a:r>
                        <a:rPr lang="en-US" sz="996" dirty="0">
                          <a:solidFill>
                            <a:schemeClr val="dk1"/>
                          </a:solidFill>
                          <a:latin typeface="Arial"/>
                          <a:ea typeface="Arial"/>
                          <a:cs typeface="Arial"/>
                          <a:sym typeface="Arial"/>
                        </a:rPr>
                        <a:t> of the pandemic</a:t>
                      </a:r>
                      <a:endParaRPr sz="996" dirty="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2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European Union</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Aliko Dangote Foundation</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Government of Switzerland</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Bill and Melinda Gate Foundation</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AP Maersk</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MacArthur Foundation </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2402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Cross River</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Benue </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Taraba States </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14825">
                <a:tc>
                  <a:txBody>
                    <a:bodyPr/>
                    <a:lstStyle/>
                    <a:p>
                      <a:pPr marL="0" marR="0" lvl="0" indent="0" algn="l" rtl="0">
                        <a:spcBef>
                          <a:spcPts val="0"/>
                        </a:spcBef>
                        <a:spcAft>
                          <a:spcPts val="0"/>
                        </a:spcAft>
                        <a:buNone/>
                      </a:pPr>
                      <a:r>
                        <a:rPr lang="en-US" sz="1000" b="1" i="1">
                          <a:solidFill>
                            <a:schemeClr val="lt1"/>
                          </a:solidFill>
                          <a:latin typeface="Arial"/>
                          <a:ea typeface="Arial"/>
                          <a:cs typeface="Arial"/>
                          <a:sym typeface="Arial"/>
                        </a:rPr>
                        <a:t>Total 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9"/>
                  </a:ext>
                </a:extLst>
              </a:tr>
              <a:tr h="126500">
                <a:tc>
                  <a:txBody>
                    <a:bodyPr/>
                    <a:lstStyle/>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US$ 62,725,635</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126500">
                <a:tc>
                  <a:txBody>
                    <a:bodyPr/>
                    <a:lstStyle/>
                    <a:p>
                      <a:pPr marL="0" marR="0" lvl="0" indent="0" algn="l" rtl="0">
                        <a:lnSpc>
                          <a:spcPct val="150000"/>
                        </a:lnSpc>
                        <a:spcBef>
                          <a:spcPts val="0"/>
                        </a:spcBef>
                        <a:spcAft>
                          <a:spcPts val="0"/>
                        </a:spcAft>
                        <a:buClr>
                          <a:schemeClr val="lt1"/>
                        </a:buClr>
                        <a:buSzPts val="996"/>
                        <a:buFont typeface="Courier New"/>
                        <a:buNone/>
                      </a:pPr>
                      <a:r>
                        <a:rPr lang="en-US" sz="996" b="1" i="1">
                          <a:solidFill>
                            <a:schemeClr val="lt1"/>
                          </a:solidFill>
                          <a:latin typeface="Arial"/>
                          <a:ea typeface="Arial"/>
                          <a:cs typeface="Arial"/>
                          <a:sym typeface="Aria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1"/>
                  </a:ext>
                </a:extLst>
              </a:tr>
              <a:tr h="1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Limited visibility of available resources for procurement and distribution of supplies </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Decision making delays due to bureaucratic bottlenecks</a:t>
                      </a:r>
                      <a:endParaRPr sz="996" dirty="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Response approach was not client-centered and this was evidenced by poor awareness and sensitization of the general public on available sample collection centers across the country in addition to the absence of a publicly available National Operational Plan for COVID-19 which prioritizes populations (e.g. health care workers, first response teams, and security personnel etc.)</a:t>
                      </a:r>
                      <a:endParaRPr sz="996" dirty="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Shape 6467"/>
        <p:cNvGrpSpPr/>
        <p:nvPr/>
      </p:nvGrpSpPr>
      <p:grpSpPr>
        <a:xfrm>
          <a:off x="0" y="0"/>
          <a:ext cx="0" cy="0"/>
          <a:chOff x="0" y="0"/>
          <a:chExt cx="0" cy="0"/>
        </a:xfrm>
      </p:grpSpPr>
      <p:sp>
        <p:nvSpPr>
          <p:cNvPr id="6468" name="Google Shape;6468;p21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221</a:t>
            </a:fld>
            <a:endParaRPr sz="500" b="0" i="0" u="none" strike="noStrike" cap="none">
              <a:solidFill>
                <a:srgbClr val="161616"/>
              </a:solidFill>
              <a:latin typeface="Arial"/>
              <a:ea typeface="Arial"/>
              <a:cs typeface="Arial"/>
              <a:sym typeface="Arial"/>
            </a:endParaRPr>
          </a:p>
        </p:txBody>
      </p:sp>
      <p:sp>
        <p:nvSpPr>
          <p:cNvPr id="6469" name="Google Shape;6469;p21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470" name="Google Shape;6470;p213"/>
          <p:cNvGrpSpPr/>
          <p:nvPr/>
        </p:nvGrpSpPr>
        <p:grpSpPr>
          <a:xfrm>
            <a:off x="0" y="0"/>
            <a:ext cx="7589838" cy="1343607"/>
            <a:chOff x="0" y="0"/>
            <a:chExt cx="7589838" cy="1343607"/>
          </a:xfrm>
        </p:grpSpPr>
        <p:pic>
          <p:nvPicPr>
            <p:cNvPr id="6471" name="Google Shape;6471;p21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472" name="Google Shape;6472;p21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473" name="Google Shape;6473;p21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474" name="Google Shape;6474;p21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475" name="Google Shape;6475;p213"/>
          <p:cNvGrpSpPr/>
          <p:nvPr/>
        </p:nvGrpSpPr>
        <p:grpSpPr>
          <a:xfrm>
            <a:off x="1269075" y="3380795"/>
            <a:ext cx="0" cy="0"/>
            <a:chOff x="1269075" y="3380795"/>
            <a:chExt cx="0" cy="0"/>
          </a:xfrm>
        </p:grpSpPr>
        <p:cxnSp>
          <p:nvCxnSpPr>
            <p:cNvPr id="6476" name="Google Shape;6476;p213"/>
            <p:cNvCxnSpPr/>
            <p:nvPr/>
          </p:nvCxnSpPr>
          <p:spPr>
            <a:xfrm>
              <a:off x="1269075" y="3380795"/>
              <a:ext cx="0" cy="0"/>
            </a:xfrm>
            <a:prstGeom prst="straightConnector1">
              <a:avLst/>
            </a:prstGeom>
            <a:noFill/>
            <a:ln>
              <a:noFill/>
            </a:ln>
          </p:spPr>
        </p:cxnSp>
        <p:cxnSp>
          <p:nvCxnSpPr>
            <p:cNvPr id="6477" name="Google Shape;6477;p213"/>
            <p:cNvCxnSpPr/>
            <p:nvPr/>
          </p:nvCxnSpPr>
          <p:spPr>
            <a:xfrm>
              <a:off x="1269075" y="3380795"/>
              <a:ext cx="0" cy="0"/>
            </a:xfrm>
            <a:prstGeom prst="straightConnector1">
              <a:avLst/>
            </a:prstGeom>
            <a:noFill/>
            <a:ln>
              <a:noFill/>
            </a:ln>
          </p:spPr>
        </p:cxnSp>
      </p:grpSp>
      <p:sp>
        <p:nvSpPr>
          <p:cNvPr id="6478" name="Google Shape;6478;p21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479" name="Google Shape;6479;p213"/>
          <p:cNvGraphicFramePr/>
          <p:nvPr>
            <p:extLst>
              <p:ext uri="{D42A27DB-BD31-4B8C-83A1-F6EECF244321}">
                <p14:modId xmlns:p14="http://schemas.microsoft.com/office/powerpoint/2010/main" val="818231071"/>
              </p:ext>
            </p:extLst>
          </p:nvPr>
        </p:nvGraphicFramePr>
        <p:xfrm>
          <a:off x="312508" y="1462823"/>
          <a:ext cx="6859225" cy="6781619"/>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UNITED NATIONS DEVELOPMENT PROGRAMME (UNDP)</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321900">
                <a:tc>
                  <a:txBody>
                    <a:bodyPr/>
                    <a:lstStyle/>
                    <a:p>
                      <a:pPr marL="342900" marR="0" lvl="0" indent="-342900" algn="l" rtl="0">
                        <a:lnSpc>
                          <a:spcPct val="100000"/>
                        </a:lnSpc>
                        <a:spcBef>
                          <a:spcPts val="0"/>
                        </a:spcBef>
                        <a:spcAft>
                          <a:spcPts val="0"/>
                        </a:spcAft>
                        <a:buClr>
                          <a:schemeClr val="dk1"/>
                        </a:buClr>
                        <a:buSzPts val="1000"/>
                        <a:buFont typeface="Noto Sans Symbols"/>
                        <a:buChar char="•"/>
                      </a:pPr>
                      <a:r>
                        <a:rPr lang="en-US" sz="1000"/>
                        <a:t>Epidemiology &amp; Surveillance Pillar</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Laboratory Pillar</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Research </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Infection, Prevention and control Pillar</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Case Management Pillar</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Risk Communication </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Coordination</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046875">
                <a:tc>
                  <a:txBody>
                    <a:bodyPr/>
                    <a:lstStyle/>
                    <a:p>
                      <a:pPr marL="342900" marR="0" lvl="0" indent="-342900" algn="l" rtl="0">
                        <a:lnSpc>
                          <a:spcPct val="100000"/>
                        </a:lnSpc>
                        <a:spcBef>
                          <a:spcPts val="0"/>
                        </a:spcBef>
                        <a:spcAft>
                          <a:spcPts val="0"/>
                        </a:spcAft>
                        <a:buClr>
                          <a:schemeClr val="dk1"/>
                        </a:buClr>
                        <a:buSzPts val="1000"/>
                        <a:buFont typeface="Noto Sans Symbols"/>
                        <a:buChar char="•"/>
                      </a:pPr>
                      <a:r>
                        <a:rPr lang="en-US" sz="1000" dirty="0"/>
                        <a:t>Procured the first bulk of COVID-19 medical supplies to support the Laboratory, Case Management, IPC, and Epidemiology and Surveillance pillars</a:t>
                      </a:r>
                      <a:endParaRPr sz="996" dirty="0"/>
                    </a:p>
                    <a:p>
                      <a:pPr marL="342900" marR="0" lvl="0" indent="-342900" algn="l" rtl="0">
                        <a:lnSpc>
                          <a:spcPct val="100000"/>
                        </a:lnSpc>
                        <a:spcBef>
                          <a:spcPts val="600"/>
                        </a:spcBef>
                        <a:spcAft>
                          <a:spcPts val="0"/>
                        </a:spcAft>
                        <a:buClr>
                          <a:schemeClr val="dk1"/>
                        </a:buClr>
                        <a:buSzPts val="1000"/>
                        <a:buFont typeface="Noto Sans Symbols"/>
                        <a:buChar char="•"/>
                      </a:pPr>
                      <a:r>
                        <a:rPr lang="en-US" sz="1000" dirty="0"/>
                        <a:t>Managed the One UN COVID-19 Response Basket Fund</a:t>
                      </a:r>
                      <a:endParaRPr sz="996" dirty="0"/>
                    </a:p>
                    <a:p>
                      <a:pPr marL="342900" marR="0" lvl="0" indent="-342900" algn="l" rtl="0">
                        <a:lnSpc>
                          <a:spcPct val="100000"/>
                        </a:lnSpc>
                        <a:spcBef>
                          <a:spcPts val="600"/>
                        </a:spcBef>
                        <a:spcAft>
                          <a:spcPts val="0"/>
                        </a:spcAft>
                        <a:buClr>
                          <a:schemeClr val="dk1"/>
                        </a:buClr>
                        <a:buSzPts val="1000"/>
                        <a:buFont typeface="Noto Sans Symbols"/>
                        <a:buChar char="•"/>
                      </a:pPr>
                      <a:r>
                        <a:rPr lang="en-US" sz="1000" dirty="0"/>
                        <a:t>Provided technical support including resource tracking support to the PTF Resource </a:t>
                      </a:r>
                      <a:r>
                        <a:rPr lang="en-US" sz="1000" dirty="0" err="1"/>
                        <a:t>Mobilisation</a:t>
                      </a:r>
                      <a:r>
                        <a:rPr lang="en-US" sz="1000" dirty="0"/>
                        <a:t> and Coordination Committee</a:t>
                      </a:r>
                      <a:endParaRPr sz="996" dirty="0"/>
                    </a:p>
                    <a:p>
                      <a:pPr marL="342900" marR="0" lvl="0" indent="-342900" algn="l" rtl="0">
                        <a:lnSpc>
                          <a:spcPct val="100000"/>
                        </a:lnSpc>
                        <a:spcBef>
                          <a:spcPts val="600"/>
                        </a:spcBef>
                        <a:spcAft>
                          <a:spcPts val="0"/>
                        </a:spcAft>
                        <a:buClr>
                          <a:schemeClr val="dk1"/>
                        </a:buClr>
                        <a:buSzPts val="1000"/>
                        <a:buFont typeface="Noto Sans Symbols"/>
                        <a:buChar char="•"/>
                      </a:pPr>
                      <a:r>
                        <a:rPr lang="en-US" sz="1000" dirty="0"/>
                        <a:t>Provided Epidemiologist support; data analysis and </a:t>
                      </a:r>
                      <a:r>
                        <a:rPr lang="en-US" sz="1000" dirty="0" err="1"/>
                        <a:t>visualisation</a:t>
                      </a:r>
                      <a:r>
                        <a:rPr lang="en-US" sz="1000" dirty="0"/>
                        <a:t> to the NCDC</a:t>
                      </a:r>
                      <a:endParaRPr sz="996" dirty="0"/>
                    </a:p>
                    <a:p>
                      <a:pPr marL="342900" marR="0" lvl="0" indent="-342900" algn="l" rtl="0">
                        <a:lnSpc>
                          <a:spcPct val="100000"/>
                        </a:lnSpc>
                        <a:spcBef>
                          <a:spcPts val="600"/>
                        </a:spcBef>
                        <a:spcAft>
                          <a:spcPts val="0"/>
                        </a:spcAft>
                        <a:buClr>
                          <a:schemeClr val="dk1"/>
                        </a:buClr>
                        <a:buSzPts val="1000"/>
                        <a:buFont typeface="Noto Sans Symbols"/>
                        <a:buChar char="•"/>
                      </a:pPr>
                      <a:r>
                        <a:rPr lang="en-US" sz="1000" dirty="0"/>
                        <a:t>Provided policy/technical assistance to the socio-economic pillar of the COVID-19 response</a:t>
                      </a:r>
                      <a:endParaRPr sz="996"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226500">
                <a:tc>
                  <a:txBody>
                    <a:bodyPr/>
                    <a:lstStyle/>
                    <a:p>
                      <a:pPr marL="342900" marR="0" lvl="0" indent="-342900" algn="l" rtl="0">
                        <a:lnSpc>
                          <a:spcPct val="100000"/>
                        </a:lnSpc>
                        <a:spcBef>
                          <a:spcPts val="0"/>
                        </a:spcBef>
                        <a:spcAft>
                          <a:spcPts val="0"/>
                        </a:spcAft>
                        <a:buClr>
                          <a:schemeClr val="dk1"/>
                        </a:buClr>
                        <a:buSzPts val="1000"/>
                        <a:buFont typeface="Noto Sans Symbols"/>
                        <a:buChar char="•"/>
                      </a:pPr>
                      <a:r>
                        <a:rPr lang="en-US" sz="1000" dirty="0"/>
                        <a:t>UNDP, UNAIDS, UNFPA, UNICEF, UNWOMEN, WHO: (UN agencies whose projects have been approved by the Basket Fund Project Board for implementation)</a:t>
                      </a:r>
                      <a:endParaRPr dirty="0"/>
                    </a:p>
                    <a:p>
                      <a:pPr marL="342900" marR="0" lvl="0" indent="-342900" algn="l" rtl="0">
                        <a:lnSpc>
                          <a:spcPct val="100000"/>
                        </a:lnSpc>
                        <a:spcBef>
                          <a:spcPts val="6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PricewaterhouseCoopers (PwC) – (To provide financial management and audit services to the PTF</a:t>
                      </a:r>
                      <a:endParaRPr sz="996"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2402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Nationwide</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14825">
                <a:tc>
                  <a:txBody>
                    <a:bodyPr/>
                    <a:lstStyle/>
                    <a:p>
                      <a:pPr marL="0" marR="0" lvl="0" indent="0" algn="l" rtl="0">
                        <a:spcBef>
                          <a:spcPts val="0"/>
                        </a:spcBef>
                        <a:spcAft>
                          <a:spcPts val="0"/>
                        </a:spcAft>
                        <a:buNone/>
                      </a:pPr>
                      <a:r>
                        <a:rPr lang="en-US" sz="1000" b="1" i="1">
                          <a:solidFill>
                            <a:schemeClr val="lt1"/>
                          </a:solidFill>
                          <a:latin typeface="Arial"/>
                          <a:ea typeface="Arial"/>
                          <a:cs typeface="Arial"/>
                          <a:sym typeface="Arial"/>
                        </a:rPr>
                        <a:t>Total 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9"/>
                  </a:ext>
                </a:extLst>
              </a:tr>
              <a:tr h="127000">
                <a:tc>
                  <a:txBody>
                    <a:bodyPr/>
                    <a:lstStyle/>
                    <a:p>
                      <a:pPr marL="342900" marR="0" lvl="0" indent="-342900" algn="l" rtl="0">
                        <a:lnSpc>
                          <a:spcPct val="100000"/>
                        </a:lnSpc>
                        <a:spcBef>
                          <a:spcPts val="0"/>
                        </a:spcBef>
                        <a:spcAft>
                          <a:spcPts val="0"/>
                        </a:spcAft>
                        <a:buClr>
                          <a:schemeClr val="dk1"/>
                        </a:buClr>
                        <a:buSzPts val="1000"/>
                        <a:buFont typeface="Noto Sans Symbols"/>
                        <a:buChar char="•"/>
                      </a:pPr>
                      <a:r>
                        <a:rPr lang="en-US" sz="1000"/>
                        <a:t>Funds mobilised through the One UN COVID10 Response (Basket fund): $62,725,635</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Funding released (Approved Basket fund projects): $42,767,450.16</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UN Procurement through UNDP Systems: $2.2Million worth of medical supplies</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Advance procurement through UNDP Systems: $13.1Million (funded by the EU through the Basket Fund)</a:t>
                      </a:r>
                      <a:endParaRPr sz="996"/>
                    </a:p>
                    <a:p>
                      <a:pPr marL="342900" marR="0" lvl="0" indent="-342900" algn="l" rtl="0">
                        <a:lnSpc>
                          <a:spcPct val="100000"/>
                        </a:lnSpc>
                        <a:spcBef>
                          <a:spcPts val="600"/>
                        </a:spcBef>
                        <a:spcAft>
                          <a:spcPts val="0"/>
                        </a:spcAft>
                        <a:buClr>
                          <a:schemeClr val="dk1"/>
                        </a:buClr>
                        <a:buSzPts val="1000"/>
                        <a:buFont typeface="Noto Sans Symbols"/>
                        <a:buChar char="•"/>
                      </a:pPr>
                      <a:r>
                        <a:rPr lang="en-US" sz="1000"/>
                        <a:t>Basket Fund pipeline:  Government of Switzerland – $400,000</a:t>
                      </a:r>
                      <a:endParaRPr sz="996"/>
                    </a:p>
                    <a:p>
                      <a:pPr marL="457200" marR="0" lvl="0" indent="0" algn="l" rtl="0">
                        <a:lnSpc>
                          <a:spcPct val="100000"/>
                        </a:lnSpc>
                        <a:spcBef>
                          <a:spcPts val="600"/>
                        </a:spcBef>
                        <a:spcAft>
                          <a:spcPts val="0"/>
                        </a:spcAft>
                        <a:buNone/>
                      </a:pPr>
                      <a:r>
                        <a:rPr lang="en-US" sz="1000"/>
                        <a:t>                                     MacArthur Foundation – $400,000</a:t>
                      </a:r>
                      <a:endParaRPr/>
                    </a:p>
                    <a:p>
                      <a:pPr marL="457200" marR="0" lvl="0" indent="0" algn="l" rtl="0">
                        <a:lnSpc>
                          <a:spcPct val="100000"/>
                        </a:lnSpc>
                        <a:spcBef>
                          <a:spcPts val="600"/>
                        </a:spcBef>
                        <a:spcAft>
                          <a:spcPts val="0"/>
                        </a:spcAft>
                        <a:buNone/>
                      </a:pPr>
                      <a:r>
                        <a:rPr lang="en-US" sz="1000"/>
                        <a:t>                                    Bill and Melinda Gates Foundation - $1,000,000</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126500">
                <a:tc>
                  <a:txBody>
                    <a:bodyPr/>
                    <a:lstStyle/>
                    <a:p>
                      <a:pPr marL="0" marR="0" lvl="0" indent="0" algn="l" rtl="0">
                        <a:lnSpc>
                          <a:spcPct val="150000"/>
                        </a:lnSpc>
                        <a:spcBef>
                          <a:spcPts val="0"/>
                        </a:spcBef>
                        <a:spcAft>
                          <a:spcPts val="0"/>
                        </a:spcAft>
                        <a:buClr>
                          <a:schemeClr val="lt1"/>
                        </a:buClr>
                        <a:buSzPts val="996"/>
                        <a:buFont typeface="Courier New"/>
                        <a:buNone/>
                      </a:pPr>
                      <a:r>
                        <a:rPr lang="en-US" sz="996" b="1" i="1">
                          <a:solidFill>
                            <a:schemeClr val="lt1"/>
                          </a:solidFill>
                          <a:latin typeface="Arial"/>
                          <a:ea typeface="Arial"/>
                          <a:cs typeface="Arial"/>
                          <a:sym typeface="Aria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1"/>
                  </a:ext>
                </a:extLst>
              </a:tr>
              <a:tr h="127000">
                <a:tc>
                  <a:txBody>
                    <a:bodyPr/>
                    <a:lstStyle/>
                    <a:p>
                      <a:pPr marL="0" marR="0" lvl="0" indent="0" algn="l" rtl="0">
                        <a:lnSpc>
                          <a:spcPct val="100000"/>
                        </a:lnSpc>
                        <a:spcBef>
                          <a:spcPts val="0"/>
                        </a:spcBef>
                        <a:spcAft>
                          <a:spcPts val="0"/>
                        </a:spcAft>
                        <a:buClr>
                          <a:schemeClr val="dk1"/>
                        </a:buClr>
                        <a:buSzPts val="1000"/>
                        <a:buFont typeface="Noto Sans Symbols"/>
                        <a:buNone/>
                      </a:pPr>
                      <a:endParaRPr sz="996"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Shape 6484"/>
        <p:cNvGrpSpPr/>
        <p:nvPr/>
      </p:nvGrpSpPr>
      <p:grpSpPr>
        <a:xfrm>
          <a:off x="0" y="0"/>
          <a:ext cx="0" cy="0"/>
          <a:chOff x="0" y="0"/>
          <a:chExt cx="0" cy="0"/>
        </a:xfrm>
      </p:grpSpPr>
      <p:sp>
        <p:nvSpPr>
          <p:cNvPr id="6485" name="Google Shape;6485;p21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222</a:t>
            </a:fld>
            <a:endParaRPr sz="500" b="0" i="0" u="none" strike="noStrike" cap="none">
              <a:solidFill>
                <a:srgbClr val="161616"/>
              </a:solidFill>
              <a:latin typeface="Arial"/>
              <a:ea typeface="Arial"/>
              <a:cs typeface="Arial"/>
              <a:sym typeface="Arial"/>
            </a:endParaRPr>
          </a:p>
        </p:txBody>
      </p:sp>
      <p:sp>
        <p:nvSpPr>
          <p:cNvPr id="6486" name="Google Shape;6486;p21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487" name="Google Shape;6487;p214"/>
          <p:cNvGrpSpPr/>
          <p:nvPr/>
        </p:nvGrpSpPr>
        <p:grpSpPr>
          <a:xfrm>
            <a:off x="0" y="0"/>
            <a:ext cx="7589838" cy="1343607"/>
            <a:chOff x="0" y="0"/>
            <a:chExt cx="7589838" cy="1343607"/>
          </a:xfrm>
        </p:grpSpPr>
        <p:pic>
          <p:nvPicPr>
            <p:cNvPr id="6488" name="Google Shape;6488;p21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489" name="Google Shape;6489;p21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490" name="Google Shape;6490;p21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491" name="Google Shape;6491;p21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492" name="Google Shape;6492;p214"/>
          <p:cNvGrpSpPr/>
          <p:nvPr/>
        </p:nvGrpSpPr>
        <p:grpSpPr>
          <a:xfrm>
            <a:off x="1269075" y="3380795"/>
            <a:ext cx="0" cy="0"/>
            <a:chOff x="1269075" y="3380795"/>
            <a:chExt cx="0" cy="0"/>
          </a:xfrm>
        </p:grpSpPr>
        <p:cxnSp>
          <p:nvCxnSpPr>
            <p:cNvPr id="6493" name="Google Shape;6493;p214"/>
            <p:cNvCxnSpPr/>
            <p:nvPr/>
          </p:nvCxnSpPr>
          <p:spPr>
            <a:xfrm>
              <a:off x="1269075" y="3380795"/>
              <a:ext cx="0" cy="0"/>
            </a:xfrm>
            <a:prstGeom prst="straightConnector1">
              <a:avLst/>
            </a:prstGeom>
            <a:noFill/>
            <a:ln>
              <a:noFill/>
            </a:ln>
          </p:spPr>
        </p:cxnSp>
        <p:cxnSp>
          <p:nvCxnSpPr>
            <p:cNvPr id="6494" name="Google Shape;6494;p214"/>
            <p:cNvCxnSpPr/>
            <p:nvPr/>
          </p:nvCxnSpPr>
          <p:spPr>
            <a:xfrm>
              <a:off x="1269075" y="3380795"/>
              <a:ext cx="0" cy="0"/>
            </a:xfrm>
            <a:prstGeom prst="straightConnector1">
              <a:avLst/>
            </a:prstGeom>
            <a:noFill/>
            <a:ln>
              <a:noFill/>
            </a:ln>
          </p:spPr>
        </p:cxnSp>
      </p:grpSp>
      <p:sp>
        <p:nvSpPr>
          <p:cNvPr id="6495" name="Google Shape;6495;p21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496" name="Google Shape;6496;p214"/>
          <p:cNvGraphicFramePr/>
          <p:nvPr>
            <p:extLst>
              <p:ext uri="{D42A27DB-BD31-4B8C-83A1-F6EECF244321}">
                <p14:modId xmlns:p14="http://schemas.microsoft.com/office/powerpoint/2010/main" val="1174116233"/>
              </p:ext>
            </p:extLst>
          </p:nvPr>
        </p:nvGraphicFramePr>
        <p:xfrm>
          <a:off x="312508" y="1462823"/>
          <a:ext cx="6859225" cy="6054769"/>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UNITED NATIONS HIGH COMMISSIONER FOR REFUGEES (UNHCR)</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3219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Points of Entry Pillar</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Risk Communication</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Epidemiological &amp; Surveillance Pillar</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046875">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Ensured the continuity of essential health services by integrating COVID training, IPC and RCCE into existing programming</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Supported the biological laboratories in Lagos and Jos </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Supported to the West African Disease Surveillance Program</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Supported to address heightened SGBV risks linked to COVID</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2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Save the Children – WASH (Cross River and Benue)</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Family Health International (FHI360) – Health (Cross River and Benue)</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Nigeria Red Cross Society – Health (Taraba)</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Grassroots Initiative for Strengthening Community Resilience – Protection Monitoring (Borno)</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Caritas – Protection Monitoring (Cross River)</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Foundation for Justice, Development and Peace – Protection Monitoring (Benue)</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Jesuit Refugee Services – Protection Monitoring (Taraba</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2402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Cross River</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Benue</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Taraba</a:t>
                      </a:r>
                      <a:endParaRPr sz="996">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Borno</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14825">
                <a:tc>
                  <a:txBody>
                    <a:bodyPr/>
                    <a:lstStyle/>
                    <a:p>
                      <a:pPr marL="0" marR="0" lvl="0" indent="0" algn="l" rtl="0">
                        <a:spcBef>
                          <a:spcPts val="0"/>
                        </a:spcBef>
                        <a:spcAft>
                          <a:spcPts val="0"/>
                        </a:spcAft>
                        <a:buNone/>
                      </a:pPr>
                      <a:r>
                        <a:rPr lang="en-US" sz="1000" b="1" i="1">
                          <a:solidFill>
                            <a:schemeClr val="lt1"/>
                          </a:solidFill>
                          <a:latin typeface="Arial"/>
                          <a:ea typeface="Arial"/>
                          <a:cs typeface="Arial"/>
                          <a:sym typeface="Arial"/>
                        </a:rPr>
                        <a:t>Total 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9"/>
                  </a:ext>
                </a:extLst>
              </a:tr>
              <a:tr h="1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US$ 419,000</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126500">
                <a:tc>
                  <a:txBody>
                    <a:bodyPr/>
                    <a:lstStyle/>
                    <a:p>
                      <a:pPr marL="0" marR="0" lvl="0" indent="0" algn="l" rtl="0">
                        <a:lnSpc>
                          <a:spcPct val="150000"/>
                        </a:lnSpc>
                        <a:spcBef>
                          <a:spcPts val="0"/>
                        </a:spcBef>
                        <a:spcAft>
                          <a:spcPts val="0"/>
                        </a:spcAft>
                        <a:buClr>
                          <a:schemeClr val="lt1"/>
                        </a:buClr>
                        <a:buSzPts val="996"/>
                        <a:buFont typeface="Courier New"/>
                        <a:buNone/>
                      </a:pPr>
                      <a:r>
                        <a:rPr lang="en-US" sz="996" b="1" i="1">
                          <a:solidFill>
                            <a:schemeClr val="lt1"/>
                          </a:solidFill>
                          <a:latin typeface="Arial"/>
                          <a:ea typeface="Arial"/>
                          <a:cs typeface="Arial"/>
                          <a:sym typeface="Aria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1"/>
                  </a:ext>
                </a:extLst>
              </a:tr>
              <a:tr h="1265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Access to illegal points of entry by refugees/returnees</a:t>
                      </a:r>
                      <a:endParaRPr sz="1000" dirty="0">
                        <a:solidFill>
                          <a:schemeClr val="dk1"/>
                        </a:solidFill>
                        <a:latin typeface="Arial"/>
                        <a:ea typeface="Arial"/>
                        <a:cs typeface="Arial"/>
                        <a:sym typeface="Arial"/>
                      </a:endParaRPr>
                    </a:p>
                    <a:p>
                      <a:pPr marL="342900" marR="0" lvl="0" indent="-342900" algn="l" rtl="0">
                        <a:lnSpc>
                          <a:spcPct val="100000"/>
                        </a:lnSpc>
                        <a:spcBef>
                          <a:spcPts val="120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Slow procurement process partly due to competition for available PPEs / Sanitation materials </a:t>
                      </a:r>
                      <a:endParaRPr sz="996"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Shape 6501"/>
        <p:cNvGrpSpPr/>
        <p:nvPr/>
      </p:nvGrpSpPr>
      <p:grpSpPr>
        <a:xfrm>
          <a:off x="0" y="0"/>
          <a:ext cx="0" cy="0"/>
          <a:chOff x="0" y="0"/>
          <a:chExt cx="0" cy="0"/>
        </a:xfrm>
      </p:grpSpPr>
      <p:sp>
        <p:nvSpPr>
          <p:cNvPr id="6502" name="Google Shape;6502;p21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223</a:t>
            </a:fld>
            <a:endParaRPr sz="500" b="0" i="0" u="none" strike="noStrike" cap="none">
              <a:solidFill>
                <a:srgbClr val="161616"/>
              </a:solidFill>
              <a:latin typeface="Arial"/>
              <a:ea typeface="Arial"/>
              <a:cs typeface="Arial"/>
              <a:sym typeface="Arial"/>
            </a:endParaRPr>
          </a:p>
        </p:txBody>
      </p:sp>
      <p:sp>
        <p:nvSpPr>
          <p:cNvPr id="6503" name="Google Shape;6503;p21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504" name="Google Shape;6504;p215"/>
          <p:cNvGrpSpPr/>
          <p:nvPr/>
        </p:nvGrpSpPr>
        <p:grpSpPr>
          <a:xfrm>
            <a:off x="0" y="0"/>
            <a:ext cx="7589838" cy="1343607"/>
            <a:chOff x="0" y="0"/>
            <a:chExt cx="7589838" cy="1343607"/>
          </a:xfrm>
        </p:grpSpPr>
        <p:pic>
          <p:nvPicPr>
            <p:cNvPr id="6505" name="Google Shape;6505;p21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506" name="Google Shape;6506;p21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507" name="Google Shape;6507;p21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508" name="Google Shape;6508;p21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509" name="Google Shape;6509;p215"/>
          <p:cNvGrpSpPr/>
          <p:nvPr/>
        </p:nvGrpSpPr>
        <p:grpSpPr>
          <a:xfrm>
            <a:off x="1269075" y="3380795"/>
            <a:ext cx="0" cy="0"/>
            <a:chOff x="1269075" y="3380795"/>
            <a:chExt cx="0" cy="0"/>
          </a:xfrm>
        </p:grpSpPr>
        <p:cxnSp>
          <p:nvCxnSpPr>
            <p:cNvPr id="6510" name="Google Shape;6510;p215"/>
            <p:cNvCxnSpPr/>
            <p:nvPr/>
          </p:nvCxnSpPr>
          <p:spPr>
            <a:xfrm>
              <a:off x="1269075" y="3380795"/>
              <a:ext cx="0" cy="0"/>
            </a:xfrm>
            <a:prstGeom prst="straightConnector1">
              <a:avLst/>
            </a:prstGeom>
            <a:noFill/>
            <a:ln>
              <a:noFill/>
            </a:ln>
          </p:spPr>
        </p:cxnSp>
        <p:cxnSp>
          <p:nvCxnSpPr>
            <p:cNvPr id="6511" name="Google Shape;6511;p215"/>
            <p:cNvCxnSpPr/>
            <p:nvPr/>
          </p:nvCxnSpPr>
          <p:spPr>
            <a:xfrm>
              <a:off x="1269075" y="3380795"/>
              <a:ext cx="0" cy="0"/>
            </a:xfrm>
            <a:prstGeom prst="straightConnector1">
              <a:avLst/>
            </a:prstGeom>
            <a:noFill/>
            <a:ln>
              <a:noFill/>
            </a:ln>
          </p:spPr>
        </p:cxnSp>
      </p:grpSp>
      <p:sp>
        <p:nvSpPr>
          <p:cNvPr id="6512" name="Google Shape;6512;p21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513" name="Google Shape;6513;p215"/>
          <p:cNvGraphicFramePr/>
          <p:nvPr/>
        </p:nvGraphicFramePr>
        <p:xfrm>
          <a:off x="312508" y="1462823"/>
          <a:ext cx="6859225" cy="8353394"/>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UNITED NATIONS INTERNATIONAL CHILDREN’S EMERGENCY FUND (UNICEF)</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3219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Points of Entry Pillar</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Risk Communication</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Epidemiological &amp; Surveillance Pillar</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Laboratory Pillar</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Infection, prevention and control pillar</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Coordination pillar</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046875">
                <a:tc>
                  <a:txBody>
                    <a:bodyPr/>
                    <a:lstStyle/>
                    <a:p>
                      <a:pPr marL="342900" marR="0" lvl="0" indent="-342900" algn="l" rtl="0">
                        <a:lnSpc>
                          <a:spcPct val="150000"/>
                        </a:lnSpc>
                        <a:spcBef>
                          <a:spcPts val="0"/>
                        </a:spcBef>
                        <a:spcAft>
                          <a:spcPts val="0"/>
                        </a:spcAft>
                        <a:buClr>
                          <a:schemeClr val="dk1"/>
                        </a:buClr>
                        <a:buSzPts val="1000"/>
                        <a:buFont typeface="Noto Sans Symbols"/>
                        <a:buChar char="•"/>
                      </a:pPr>
                      <a:r>
                        <a:rPr lang="en-US" sz="1000"/>
                        <a:t>Provided technical inputs in strategy, guidelines, workplans etc for each of the pillars supported</a:t>
                      </a:r>
                      <a:endParaRPr sz="996"/>
                    </a:p>
                    <a:p>
                      <a:pPr marL="342900" marR="0" lvl="0" indent="-342900" algn="l" rtl="0">
                        <a:lnSpc>
                          <a:spcPct val="150000"/>
                        </a:lnSpc>
                        <a:spcBef>
                          <a:spcPts val="0"/>
                        </a:spcBef>
                        <a:spcAft>
                          <a:spcPts val="0"/>
                        </a:spcAft>
                        <a:buClr>
                          <a:schemeClr val="dk1"/>
                        </a:buClr>
                        <a:buSzPts val="1000"/>
                        <a:buFont typeface="Noto Sans Symbols"/>
                        <a:buChar char="•"/>
                      </a:pPr>
                      <a:r>
                        <a:rPr lang="en-US" sz="1000"/>
                        <a:t>Provided support to inventory, situation analysis and fact finding at decentralized levels for the pillars to better understand issues and bottlenecks and find solutions quickly</a:t>
                      </a:r>
                      <a:endParaRPr sz="996"/>
                    </a:p>
                    <a:p>
                      <a:pPr marL="342900" marR="0" lvl="0" indent="-342900" algn="l" rtl="0">
                        <a:lnSpc>
                          <a:spcPct val="150000"/>
                        </a:lnSpc>
                        <a:spcBef>
                          <a:spcPts val="0"/>
                        </a:spcBef>
                        <a:spcAft>
                          <a:spcPts val="0"/>
                        </a:spcAft>
                        <a:buClr>
                          <a:schemeClr val="dk1"/>
                        </a:buClr>
                        <a:buSzPts val="1000"/>
                        <a:buFont typeface="Noto Sans Symbols"/>
                        <a:buChar char="•"/>
                      </a:pPr>
                      <a:r>
                        <a:rPr lang="en-US" sz="1000"/>
                        <a:t>Embarked on resource mobilization activities through completion of funding requests, proposals – GF, GAVI, IDB, WB, UN Basket fund, ECHO etc to fully support the response</a:t>
                      </a:r>
                      <a:endParaRPr sz="996"/>
                    </a:p>
                    <a:p>
                      <a:pPr marL="342900" marR="0" lvl="0" indent="-342900" algn="l" rtl="0">
                        <a:lnSpc>
                          <a:spcPct val="150000"/>
                        </a:lnSpc>
                        <a:spcBef>
                          <a:spcPts val="0"/>
                        </a:spcBef>
                        <a:spcAft>
                          <a:spcPts val="0"/>
                        </a:spcAft>
                        <a:buClr>
                          <a:schemeClr val="dk1"/>
                        </a:buClr>
                        <a:buSzPts val="1000"/>
                        <a:buFont typeface="Noto Sans Symbols"/>
                        <a:buChar char="•"/>
                      </a:pPr>
                      <a:r>
                        <a:rPr lang="en-US" sz="1000"/>
                        <a:t>Provided field level support in 17 States with field presence and in all States through the network of field offices and ensured full support to the State EOCs for the response</a:t>
                      </a:r>
                      <a:endParaRPr sz="996"/>
                    </a:p>
                    <a:p>
                      <a:pPr marL="342900" marR="0" lvl="0" indent="-342900" algn="l" rtl="0">
                        <a:lnSpc>
                          <a:spcPct val="150000"/>
                        </a:lnSpc>
                        <a:spcBef>
                          <a:spcPts val="0"/>
                        </a:spcBef>
                        <a:spcAft>
                          <a:spcPts val="0"/>
                        </a:spcAft>
                        <a:buClr>
                          <a:schemeClr val="dk1"/>
                        </a:buClr>
                        <a:buSzPts val="1000"/>
                        <a:buFont typeface="Noto Sans Symbols"/>
                        <a:buChar char="•"/>
                      </a:pPr>
                      <a:r>
                        <a:rPr lang="en-US" sz="1000"/>
                        <a:t>Provided fast tracked and decentralized support towards completing various activities including training, mentoring, reviewing and analysing data, mobilizing all consultants, community platforms etc for the response</a:t>
                      </a:r>
                      <a:endParaRPr sz="996"/>
                    </a:p>
                    <a:p>
                      <a:pPr marL="342900" marR="0" lvl="0" indent="-342900" algn="l" rtl="0">
                        <a:lnSpc>
                          <a:spcPct val="150000"/>
                        </a:lnSpc>
                        <a:spcBef>
                          <a:spcPts val="0"/>
                        </a:spcBef>
                        <a:spcAft>
                          <a:spcPts val="0"/>
                        </a:spcAft>
                        <a:buClr>
                          <a:schemeClr val="dk1"/>
                        </a:buClr>
                        <a:buSzPts val="1000"/>
                        <a:buFont typeface="Noto Sans Symbols"/>
                        <a:buChar char="•"/>
                      </a:pPr>
                      <a:r>
                        <a:rPr lang="en-US" sz="1000"/>
                        <a:t>Supported coordination and linking of various initiatives together to avoid duplication</a:t>
                      </a:r>
                      <a:endParaRPr sz="996"/>
                    </a:p>
                    <a:p>
                      <a:pPr marL="342900" marR="0" lvl="0" indent="-342900" algn="l" rtl="0">
                        <a:lnSpc>
                          <a:spcPct val="150000"/>
                        </a:lnSpc>
                        <a:spcBef>
                          <a:spcPts val="0"/>
                        </a:spcBef>
                        <a:spcAft>
                          <a:spcPts val="0"/>
                        </a:spcAft>
                        <a:buClr>
                          <a:schemeClr val="dk1"/>
                        </a:buClr>
                        <a:buSzPts val="1000"/>
                        <a:buFont typeface="Noto Sans Symbols"/>
                        <a:buChar char="•"/>
                      </a:pPr>
                      <a:r>
                        <a:rPr lang="en-US" sz="1000"/>
                        <a:t>Supported procurement, quantification and facilitated movement of supplies into the country in addition to local procurement support</a:t>
                      </a:r>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a:t>Supported risk communication and community engagement, mobilised all available platforms and expertise, as well as partnership towards the response</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5"/>
                  </a:ext>
                </a:extLst>
              </a:tr>
              <a:tr h="226500">
                <a:tc>
                  <a:txBody>
                    <a:bodyPr/>
                    <a:lstStyle/>
                    <a:p>
                      <a:pPr marL="342900" marR="0" lvl="0" indent="-342900" algn="l" rtl="0">
                        <a:lnSpc>
                          <a:spcPct val="150000"/>
                        </a:lnSpc>
                        <a:spcBef>
                          <a:spcPts val="0"/>
                        </a:spcBef>
                        <a:spcAft>
                          <a:spcPts val="0"/>
                        </a:spcAft>
                        <a:buClr>
                          <a:schemeClr val="dk1"/>
                        </a:buClr>
                        <a:buSzPts val="1000"/>
                        <a:buFont typeface="Noto Sans Symbols"/>
                        <a:buChar char="•"/>
                      </a:pPr>
                      <a:r>
                        <a:rPr lang="en-US" sz="1000"/>
                        <a:t>FMoH</a:t>
                      </a:r>
                      <a:endParaRPr sz="996"/>
                    </a:p>
                    <a:p>
                      <a:pPr marL="342900" marR="0" lvl="0" indent="-342900" algn="l" rtl="0">
                        <a:lnSpc>
                          <a:spcPct val="150000"/>
                        </a:lnSpc>
                        <a:spcBef>
                          <a:spcPts val="0"/>
                        </a:spcBef>
                        <a:spcAft>
                          <a:spcPts val="0"/>
                        </a:spcAft>
                        <a:buClr>
                          <a:schemeClr val="dk1"/>
                        </a:buClr>
                        <a:buSzPts val="1000"/>
                        <a:buFont typeface="Noto Sans Symbols"/>
                        <a:buChar char="•"/>
                      </a:pPr>
                      <a:r>
                        <a:rPr lang="en-US" sz="1000"/>
                        <a:t>NCDC</a:t>
                      </a:r>
                      <a:endParaRPr sz="996"/>
                    </a:p>
                    <a:p>
                      <a:pPr marL="342900" marR="0" lvl="0" indent="-342900" algn="l" rtl="0">
                        <a:lnSpc>
                          <a:spcPct val="150000"/>
                        </a:lnSpc>
                        <a:spcBef>
                          <a:spcPts val="0"/>
                        </a:spcBef>
                        <a:spcAft>
                          <a:spcPts val="0"/>
                        </a:spcAft>
                        <a:buClr>
                          <a:schemeClr val="dk1"/>
                        </a:buClr>
                        <a:buSzPts val="1000"/>
                        <a:buFont typeface="Noto Sans Symbols"/>
                        <a:buChar char="•"/>
                      </a:pPr>
                      <a:r>
                        <a:rPr lang="en-US" sz="1000"/>
                        <a:t>NPHCDA</a:t>
                      </a:r>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a:t>State Governments</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240200">
                <a:tc>
                  <a:txBody>
                    <a:bodyPr/>
                    <a:lstStyle/>
                    <a:p>
                      <a:pPr marL="342900" marR="0" lvl="0" indent="-342900" algn="just" rtl="0">
                        <a:lnSpc>
                          <a:spcPct val="150000"/>
                        </a:lnSpc>
                        <a:spcBef>
                          <a:spcPts val="0"/>
                        </a:spcBef>
                        <a:spcAft>
                          <a:spcPts val="0"/>
                        </a:spcAft>
                        <a:buClr>
                          <a:schemeClr val="dk1"/>
                        </a:buClr>
                        <a:buSzPts val="1000"/>
                        <a:buFont typeface="Noto Sans Symbols"/>
                        <a:buChar char="•"/>
                      </a:pPr>
                      <a:r>
                        <a:rPr lang="en-US" sz="1000"/>
                        <a:t>All States for the State EOC support</a:t>
                      </a:r>
                      <a:endParaRPr/>
                    </a:p>
                    <a:p>
                      <a:pPr marL="342900" marR="0" lvl="0" indent="-342900" algn="just" rtl="0">
                        <a:lnSpc>
                          <a:spcPct val="150000"/>
                        </a:lnSpc>
                        <a:spcBef>
                          <a:spcPts val="0"/>
                        </a:spcBef>
                        <a:spcAft>
                          <a:spcPts val="0"/>
                        </a:spcAft>
                        <a:buClr>
                          <a:schemeClr val="dk1"/>
                        </a:buClr>
                        <a:buSzPts val="1000"/>
                        <a:buFont typeface="Noto Sans Symbols"/>
                        <a:buChar char="•"/>
                      </a:pPr>
                      <a:r>
                        <a:rPr lang="en-US" sz="1000"/>
                        <a:t>Active engagement and support to 17 states with a field presence </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r h="214825">
                <a:tc>
                  <a:txBody>
                    <a:bodyPr/>
                    <a:lstStyle/>
                    <a:p>
                      <a:pPr marL="0" marR="0" lvl="0" indent="0" algn="l" rtl="0">
                        <a:spcBef>
                          <a:spcPts val="0"/>
                        </a:spcBef>
                        <a:spcAft>
                          <a:spcPts val="0"/>
                        </a:spcAft>
                        <a:buNone/>
                      </a:pPr>
                      <a:r>
                        <a:rPr lang="en-US" sz="1000" b="1" i="1">
                          <a:solidFill>
                            <a:schemeClr val="lt1"/>
                          </a:solidFill>
                          <a:latin typeface="Arial"/>
                          <a:ea typeface="Arial"/>
                          <a:cs typeface="Arial"/>
                          <a:sym typeface="Arial"/>
                        </a:rPr>
                        <a:t>Total 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9"/>
                  </a:ext>
                </a:extLst>
              </a:tr>
              <a:tr h="383125">
                <a:tc>
                  <a:txBody>
                    <a:bodyPr/>
                    <a:lstStyle/>
                    <a:p>
                      <a:pPr marL="342900" marR="0" lvl="0" indent="-342900" algn="l" rtl="0">
                        <a:lnSpc>
                          <a:spcPct val="150000"/>
                        </a:lnSpc>
                        <a:spcBef>
                          <a:spcPts val="0"/>
                        </a:spcBef>
                        <a:spcAft>
                          <a:spcPts val="0"/>
                        </a:spcAft>
                        <a:buClr>
                          <a:schemeClr val="dk1"/>
                        </a:buClr>
                        <a:buSzPts val="1000"/>
                        <a:buFont typeface="Noto Sans Symbols"/>
                        <a:buChar char="•"/>
                      </a:pPr>
                      <a:r>
                        <a:rPr lang="en-US" sz="1000"/>
                        <a:t>Funding released:  $15 million</a:t>
                      </a:r>
                      <a:endParaRPr/>
                    </a:p>
                    <a:p>
                      <a:pPr marL="342900" marR="0" lvl="0" indent="-342900" algn="l" rtl="0">
                        <a:lnSpc>
                          <a:spcPct val="150000"/>
                        </a:lnSpc>
                        <a:spcBef>
                          <a:spcPts val="400"/>
                        </a:spcBef>
                        <a:spcAft>
                          <a:spcPts val="0"/>
                        </a:spcAft>
                        <a:buClr>
                          <a:schemeClr val="dk1"/>
                        </a:buClr>
                        <a:buSzPts val="1000"/>
                        <a:buFont typeface="Noto Sans Symbols"/>
                        <a:buChar char="•"/>
                      </a:pPr>
                      <a:r>
                        <a:rPr lang="en-US" sz="1000"/>
                        <a:t>Funding in pipeline/applied for: $50 million</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0"/>
                  </a:ext>
                </a:extLst>
              </a:tr>
              <a:tr h="126500">
                <a:tc>
                  <a:txBody>
                    <a:bodyPr/>
                    <a:lstStyle/>
                    <a:p>
                      <a:pPr marL="0" marR="0" lvl="0" indent="0" algn="l" rtl="0">
                        <a:lnSpc>
                          <a:spcPct val="150000"/>
                        </a:lnSpc>
                        <a:spcBef>
                          <a:spcPts val="0"/>
                        </a:spcBef>
                        <a:spcAft>
                          <a:spcPts val="0"/>
                        </a:spcAft>
                        <a:buClr>
                          <a:schemeClr val="lt1"/>
                        </a:buClr>
                        <a:buSzPts val="996"/>
                        <a:buFont typeface="Courier New"/>
                        <a:buNone/>
                      </a:pPr>
                      <a:r>
                        <a:rPr lang="en-US" sz="996" b="1" i="1">
                          <a:solidFill>
                            <a:schemeClr val="lt1"/>
                          </a:solidFill>
                          <a:latin typeface="Arial"/>
                          <a:ea typeface="Arial"/>
                          <a:cs typeface="Arial"/>
                          <a:sym typeface="Aria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11"/>
                  </a:ext>
                </a:extLst>
              </a:tr>
              <a:tr h="127000">
                <a:tc>
                  <a:txBody>
                    <a:bodyPr/>
                    <a:lstStyle/>
                    <a:p>
                      <a:pPr marL="342900" marR="0" lvl="0" indent="-342900" algn="l" rtl="0">
                        <a:lnSpc>
                          <a:spcPct val="150000"/>
                        </a:lnSpc>
                        <a:spcBef>
                          <a:spcPts val="0"/>
                        </a:spcBef>
                        <a:spcAft>
                          <a:spcPts val="0"/>
                        </a:spcAft>
                        <a:buClr>
                          <a:srgbClr val="000000"/>
                        </a:buClr>
                        <a:buSzPts val="1000"/>
                        <a:buFont typeface="Noto Sans Symbols"/>
                        <a:buChar char="•"/>
                      </a:pPr>
                      <a:r>
                        <a:rPr lang="en-US" sz="1000">
                          <a:solidFill>
                            <a:srgbClr val="000000"/>
                          </a:solidFill>
                        </a:rPr>
                        <a:t>Poor data management e.g. synchrony of data coming in from the field </a:t>
                      </a:r>
                      <a:endParaRPr sz="996"/>
                    </a:p>
                    <a:p>
                      <a:pPr marL="342900" marR="0" lvl="0" indent="-342900" algn="l" rtl="0">
                        <a:lnSpc>
                          <a:spcPct val="150000"/>
                        </a:lnSpc>
                        <a:spcBef>
                          <a:spcPts val="0"/>
                        </a:spcBef>
                        <a:spcAft>
                          <a:spcPts val="0"/>
                        </a:spcAft>
                        <a:buClr>
                          <a:srgbClr val="000000"/>
                        </a:buClr>
                        <a:buSzPts val="1000"/>
                        <a:buFont typeface="Noto Sans Symbols"/>
                        <a:buChar char="•"/>
                      </a:pPr>
                      <a:r>
                        <a:rPr lang="en-US" sz="1000">
                          <a:solidFill>
                            <a:srgbClr val="000000"/>
                          </a:solidFill>
                        </a:rPr>
                        <a:t>Inadequate coordination across pillars </a:t>
                      </a:r>
                      <a:endParaRPr/>
                    </a:p>
                    <a:p>
                      <a:pPr marL="342900" marR="0" lvl="0" indent="-342900" algn="l" rtl="0">
                        <a:lnSpc>
                          <a:spcPct val="150000"/>
                        </a:lnSpc>
                        <a:spcBef>
                          <a:spcPts val="0"/>
                        </a:spcBef>
                        <a:spcAft>
                          <a:spcPts val="0"/>
                        </a:spcAft>
                        <a:buClr>
                          <a:srgbClr val="000000"/>
                        </a:buClr>
                        <a:buSzPts val="1000"/>
                        <a:buFont typeface="Noto Sans Symbols"/>
                        <a:buChar char="•"/>
                      </a:pPr>
                      <a:r>
                        <a:rPr lang="en-US" sz="1000">
                          <a:solidFill>
                            <a:srgbClr val="000000"/>
                          </a:solidFill>
                        </a:rPr>
                        <a:t>Lack of clarity in supply, procurement, distribution, planning and management of resources</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Shape 6518"/>
        <p:cNvGrpSpPr/>
        <p:nvPr/>
      </p:nvGrpSpPr>
      <p:grpSpPr>
        <a:xfrm>
          <a:off x="0" y="0"/>
          <a:ext cx="0" cy="0"/>
          <a:chOff x="0" y="0"/>
          <a:chExt cx="0" cy="0"/>
        </a:xfrm>
      </p:grpSpPr>
      <p:sp>
        <p:nvSpPr>
          <p:cNvPr id="6519" name="Google Shape;6519;p21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224</a:t>
            </a:fld>
            <a:endParaRPr sz="500" b="0" i="0" u="none" strike="noStrike" cap="none">
              <a:solidFill>
                <a:srgbClr val="161616"/>
              </a:solidFill>
              <a:latin typeface="Arial"/>
              <a:ea typeface="Arial"/>
              <a:cs typeface="Arial"/>
              <a:sym typeface="Arial"/>
            </a:endParaRPr>
          </a:p>
        </p:txBody>
      </p:sp>
      <p:sp>
        <p:nvSpPr>
          <p:cNvPr id="6520" name="Google Shape;6520;p21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521" name="Google Shape;6521;p216"/>
          <p:cNvGrpSpPr/>
          <p:nvPr/>
        </p:nvGrpSpPr>
        <p:grpSpPr>
          <a:xfrm>
            <a:off x="0" y="0"/>
            <a:ext cx="7589838" cy="1343607"/>
            <a:chOff x="0" y="0"/>
            <a:chExt cx="7589838" cy="1343607"/>
          </a:xfrm>
        </p:grpSpPr>
        <p:pic>
          <p:nvPicPr>
            <p:cNvPr id="6522" name="Google Shape;6522;p21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523" name="Google Shape;6523;p21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524" name="Google Shape;6524;p21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525" name="Google Shape;6525;p21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526" name="Google Shape;6526;p216"/>
          <p:cNvGrpSpPr/>
          <p:nvPr/>
        </p:nvGrpSpPr>
        <p:grpSpPr>
          <a:xfrm>
            <a:off x="1269075" y="3380795"/>
            <a:ext cx="0" cy="0"/>
            <a:chOff x="1269075" y="3380795"/>
            <a:chExt cx="0" cy="0"/>
          </a:xfrm>
        </p:grpSpPr>
        <p:cxnSp>
          <p:nvCxnSpPr>
            <p:cNvPr id="6527" name="Google Shape;6527;p216"/>
            <p:cNvCxnSpPr/>
            <p:nvPr/>
          </p:nvCxnSpPr>
          <p:spPr>
            <a:xfrm>
              <a:off x="1269075" y="3380795"/>
              <a:ext cx="0" cy="0"/>
            </a:xfrm>
            <a:prstGeom prst="straightConnector1">
              <a:avLst/>
            </a:prstGeom>
            <a:noFill/>
            <a:ln>
              <a:noFill/>
            </a:ln>
          </p:spPr>
        </p:cxnSp>
        <p:cxnSp>
          <p:nvCxnSpPr>
            <p:cNvPr id="6528" name="Google Shape;6528;p216"/>
            <p:cNvCxnSpPr/>
            <p:nvPr/>
          </p:nvCxnSpPr>
          <p:spPr>
            <a:xfrm>
              <a:off x="1269075" y="3380795"/>
              <a:ext cx="0" cy="0"/>
            </a:xfrm>
            <a:prstGeom prst="straightConnector1">
              <a:avLst/>
            </a:prstGeom>
            <a:noFill/>
            <a:ln>
              <a:noFill/>
            </a:ln>
          </p:spPr>
        </p:cxnSp>
      </p:grpSp>
      <p:sp>
        <p:nvSpPr>
          <p:cNvPr id="6529" name="Google Shape;6529;p21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530" name="Google Shape;6530;p216"/>
          <p:cNvGraphicFramePr/>
          <p:nvPr>
            <p:extLst>
              <p:ext uri="{D42A27DB-BD31-4B8C-83A1-F6EECF244321}">
                <p14:modId xmlns:p14="http://schemas.microsoft.com/office/powerpoint/2010/main" val="2543572900"/>
              </p:ext>
            </p:extLst>
          </p:nvPr>
        </p:nvGraphicFramePr>
        <p:xfrm>
          <a:off x="312508" y="1462823"/>
          <a:ext cx="6859225" cy="8506203"/>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UNITED KINGDOM (DFID, UKAID &amp; PUBLIC HEALTH ENGLAND)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3219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Points of Entry Pillar</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Risk Communication</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Epidemiological &amp; Surveillance Pillar</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Laboratory Pillar</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Infection, prevention and control pillar</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Coordination pillar</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Case management pillar</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046875">
                <a:tc>
                  <a:txBody>
                    <a:bodyPr/>
                    <a:lstStyle/>
                    <a:p>
                      <a:pPr marL="0" marR="0" lvl="0" indent="0" algn="l" rtl="0">
                        <a:lnSpc>
                          <a:spcPct val="150000"/>
                        </a:lnSpc>
                        <a:spcBef>
                          <a:spcPts val="0"/>
                        </a:spcBef>
                        <a:spcAft>
                          <a:spcPts val="0"/>
                        </a:spcAft>
                        <a:buClr>
                          <a:schemeClr val="dk1"/>
                        </a:buClr>
                        <a:buSzPts val="996"/>
                        <a:buFont typeface="Noto Sans Symbols"/>
                        <a:buNone/>
                      </a:pPr>
                      <a:r>
                        <a:rPr lang="en-US" sz="996" dirty="0">
                          <a:solidFill>
                            <a:schemeClr val="dk1"/>
                          </a:solidFill>
                          <a:latin typeface="Arial"/>
                          <a:ea typeface="Arial"/>
                          <a:cs typeface="Arial"/>
                          <a:sym typeface="Arial"/>
                        </a:rPr>
                        <a:t>The UK supported through Public Health England (PHE) and Department for International Development (DFID). These interventions made up the UK support.  </a:t>
                      </a:r>
                      <a:endParaRPr sz="1000" dirty="0">
                        <a:solidFill>
                          <a:schemeClr val="dk1"/>
                        </a:solidFill>
                        <a:latin typeface="Arial"/>
                        <a:ea typeface="Arial"/>
                        <a:cs typeface="Arial"/>
                        <a:sym typeface="Arial"/>
                      </a:endParaRPr>
                    </a:p>
                    <a:p>
                      <a:pPr marL="0" marR="0" lvl="0" indent="0" algn="l" rtl="0">
                        <a:lnSpc>
                          <a:spcPct val="150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PHE support covered the following: </a:t>
                      </a:r>
                      <a:endParaRPr sz="1000"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Engaged with the national EOC </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strategic laboratory support</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Communicated lessons from UK on IPC/PPE</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Conducted laboratory testing for COVID19</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and revised IAP </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Performed Mid-Term Action review</a:t>
                      </a:r>
                      <a:endParaRPr sz="996" dirty="0"/>
                    </a:p>
                    <a:p>
                      <a:pPr marL="0" marR="0" lvl="0" indent="0" algn="l" rtl="0">
                        <a:lnSpc>
                          <a:spcPct val="150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Support through WHO</a:t>
                      </a:r>
                      <a:r>
                        <a:rPr lang="en-US" sz="996" dirty="0">
                          <a:solidFill>
                            <a:schemeClr val="dk1"/>
                          </a:solidFill>
                          <a:latin typeface="Arial"/>
                          <a:ea typeface="Arial"/>
                          <a:cs typeface="Arial"/>
                          <a:sym typeface="Arial"/>
                        </a:rPr>
                        <a:t>:</a:t>
                      </a:r>
                      <a:endParaRPr sz="996"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Performed rapid identification and management of suspected cases and ill </a:t>
                      </a:r>
                      <a:r>
                        <a:rPr lang="en-US" sz="996" dirty="0" err="1">
                          <a:solidFill>
                            <a:schemeClr val="dk1"/>
                          </a:solidFill>
                          <a:latin typeface="Arial"/>
                          <a:ea typeface="Arial"/>
                          <a:cs typeface="Arial"/>
                          <a:sym typeface="Arial"/>
                        </a:rPr>
                        <a:t>travellers</a:t>
                      </a:r>
                      <a:r>
                        <a:rPr lang="en-US" sz="996" dirty="0">
                          <a:solidFill>
                            <a:schemeClr val="dk1"/>
                          </a:solidFill>
                          <a:latin typeface="Arial"/>
                          <a:ea typeface="Arial"/>
                          <a:cs typeface="Arial"/>
                          <a:sym typeface="Arial"/>
                        </a:rPr>
                        <a:t> at points of entry  </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Identified and followed up on contacts (priority to high-risk settings)</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Established Infection prevention and control practices at POEs</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Strengthened compliance with the IHR (2005) core capacities </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Strengthened capacity for early detection, active case finding, contact tracing and monitoring in health facilities and communities </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Sustained laboratory capacity for testing of COVID-19</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Sustained risk communication and community engagement </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Developed capacity for health workers in case management and IPC</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support through the </a:t>
                      </a:r>
                      <a:r>
                        <a:rPr lang="en-US" sz="996" dirty="0" err="1">
                          <a:solidFill>
                            <a:schemeClr val="dk1"/>
                          </a:solidFill>
                          <a:latin typeface="Arial"/>
                          <a:ea typeface="Arial"/>
                          <a:cs typeface="Arial"/>
                          <a:sym typeface="Arial"/>
                        </a:rPr>
                        <a:t>Lafiya</a:t>
                      </a:r>
                      <a:r>
                        <a:rPr lang="en-US" sz="996" dirty="0">
                          <a:solidFill>
                            <a:schemeClr val="dk1"/>
                          </a:solidFill>
                          <a:latin typeface="Arial"/>
                          <a:ea typeface="Arial"/>
                          <a:cs typeface="Arial"/>
                          <a:sym typeface="Arial"/>
                        </a:rPr>
                        <a:t> program (Palladium contract) across 8 states and at Federal level. This was designed to support the strategic areas in line with components of the National COVID-19 Multisectoral Pandemic Response Plan and response plans developed by targeted states. Support was provided according to the identified gaps.</a:t>
                      </a:r>
                      <a:endParaRPr sz="996" dirty="0">
                        <a:solidFill>
                          <a:schemeClr val="dk1"/>
                        </a:solidFill>
                        <a:latin typeface="Arial"/>
                        <a:ea typeface="Arial"/>
                        <a:cs typeface="Arial"/>
                        <a:sym typeface="Arial"/>
                      </a:endParaRPr>
                    </a:p>
                    <a:p>
                      <a:pPr marL="0" marR="0" lvl="0" indent="0" algn="l" rtl="0">
                        <a:lnSpc>
                          <a:spcPct val="150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At Federal level: </a:t>
                      </a:r>
                      <a:endParaRPr sz="996"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The Technical Advisor developed the Health sector coordinated COVID-19 plan approved at the last National Council on Health</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support to the NPHCDA training for PHC workers on provision of essential services within the COVID-19 context</a:t>
                      </a:r>
                      <a:endParaRPr sz="996" dirty="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Shape 6535"/>
        <p:cNvGrpSpPr/>
        <p:nvPr/>
      </p:nvGrpSpPr>
      <p:grpSpPr>
        <a:xfrm>
          <a:off x="0" y="0"/>
          <a:ext cx="0" cy="0"/>
          <a:chOff x="0" y="0"/>
          <a:chExt cx="0" cy="0"/>
        </a:xfrm>
      </p:grpSpPr>
      <p:sp>
        <p:nvSpPr>
          <p:cNvPr id="6536" name="Google Shape;6536;p21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225</a:t>
            </a:fld>
            <a:endParaRPr sz="500" b="0" i="0" u="none" strike="noStrike" cap="none">
              <a:solidFill>
                <a:srgbClr val="161616"/>
              </a:solidFill>
              <a:latin typeface="Arial"/>
              <a:ea typeface="Arial"/>
              <a:cs typeface="Arial"/>
              <a:sym typeface="Arial"/>
            </a:endParaRPr>
          </a:p>
        </p:txBody>
      </p:sp>
      <p:sp>
        <p:nvSpPr>
          <p:cNvPr id="6537" name="Google Shape;6537;p21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538" name="Google Shape;6538;p217"/>
          <p:cNvGrpSpPr/>
          <p:nvPr/>
        </p:nvGrpSpPr>
        <p:grpSpPr>
          <a:xfrm>
            <a:off x="0" y="0"/>
            <a:ext cx="7589838" cy="1343607"/>
            <a:chOff x="0" y="0"/>
            <a:chExt cx="7589838" cy="1343607"/>
          </a:xfrm>
        </p:grpSpPr>
        <p:pic>
          <p:nvPicPr>
            <p:cNvPr id="6539" name="Google Shape;6539;p21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540" name="Google Shape;6540;p21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541" name="Google Shape;6541;p21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542" name="Google Shape;6542;p21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543" name="Google Shape;6543;p217"/>
          <p:cNvGrpSpPr/>
          <p:nvPr/>
        </p:nvGrpSpPr>
        <p:grpSpPr>
          <a:xfrm>
            <a:off x="1269075" y="3380795"/>
            <a:ext cx="0" cy="0"/>
            <a:chOff x="1269075" y="3380795"/>
            <a:chExt cx="0" cy="0"/>
          </a:xfrm>
        </p:grpSpPr>
        <p:cxnSp>
          <p:nvCxnSpPr>
            <p:cNvPr id="6544" name="Google Shape;6544;p217"/>
            <p:cNvCxnSpPr/>
            <p:nvPr/>
          </p:nvCxnSpPr>
          <p:spPr>
            <a:xfrm>
              <a:off x="1269075" y="3380795"/>
              <a:ext cx="0" cy="0"/>
            </a:xfrm>
            <a:prstGeom prst="straightConnector1">
              <a:avLst/>
            </a:prstGeom>
            <a:noFill/>
            <a:ln>
              <a:noFill/>
            </a:ln>
          </p:spPr>
        </p:cxnSp>
        <p:cxnSp>
          <p:nvCxnSpPr>
            <p:cNvPr id="6545" name="Google Shape;6545;p217"/>
            <p:cNvCxnSpPr/>
            <p:nvPr/>
          </p:nvCxnSpPr>
          <p:spPr>
            <a:xfrm>
              <a:off x="1269075" y="3380795"/>
              <a:ext cx="0" cy="0"/>
            </a:xfrm>
            <a:prstGeom prst="straightConnector1">
              <a:avLst/>
            </a:prstGeom>
            <a:noFill/>
            <a:ln>
              <a:noFill/>
            </a:ln>
          </p:spPr>
        </p:cxnSp>
      </p:grpSp>
      <p:sp>
        <p:nvSpPr>
          <p:cNvPr id="6546" name="Google Shape;6546;p21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547" name="Google Shape;6547;p217"/>
          <p:cNvGraphicFramePr/>
          <p:nvPr/>
        </p:nvGraphicFramePr>
        <p:xfrm>
          <a:off x="312508" y="1462823"/>
          <a:ext cx="6859225" cy="7005037"/>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046875">
                <a:tc>
                  <a:txBody>
                    <a:bodyPr/>
                    <a:lstStyle/>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financial assistance for the printing and dissemination of COVID-19 IEC material developed by the NPHCDA and part of the RCCE strategy at the federal and state level</a:t>
                      </a:r>
                      <a:endParaRPr sz="996"/>
                    </a:p>
                    <a:p>
                      <a:pPr marL="0" marR="0" lvl="0" indent="0" algn="l" rtl="0">
                        <a:spcBef>
                          <a:spcPts val="0"/>
                        </a:spcBef>
                        <a:spcAft>
                          <a:spcPts val="0"/>
                        </a:spcAft>
                        <a:buNone/>
                      </a:pPr>
                      <a:r>
                        <a:rPr lang="en-US" sz="996" b="1">
                          <a:solidFill>
                            <a:schemeClr val="dk1"/>
                          </a:solidFill>
                          <a:latin typeface="Arial"/>
                          <a:ea typeface="Arial"/>
                          <a:cs typeface="Arial"/>
                          <a:sym typeface="Arial"/>
                        </a:rPr>
                        <a:t>At state level: </a:t>
                      </a:r>
                      <a:endParaRPr sz="996"/>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The Technical Advisor provided review of state response plans which have been submitted for additional funding to the World Bank</a:t>
                      </a:r>
                      <a:endParaRPr sz="996">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financial and technical assistance to train over 3000 health workers on IPC and case management in targeted states</a:t>
                      </a:r>
                      <a:endParaRPr sz="996">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Collaborated with US CDC and Imperial College to adapt an ongoing model that supports tools used for projecting COVID-19 requirements at state level</a:t>
                      </a:r>
                      <a:endParaRPr sz="996">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TA to strengthen data management in state EOCs</a:t>
                      </a:r>
                      <a:endParaRPr sz="996">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Conducted training on Infection Prevention and Control (through Lafiya, W4H, SUNMAP2, HeRoN)</a:t>
                      </a:r>
                      <a:endParaRPr sz="996">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Provided PPE at primary health facilities through Palladium and Lafiya</a:t>
                      </a:r>
                      <a:endParaRPr sz="996">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226500">
                <a:tc>
                  <a:txBody>
                    <a:bodyPr/>
                    <a:lstStyle/>
                    <a:p>
                      <a:pPr marL="0" marR="0" lvl="0" indent="0" algn="l" rtl="0">
                        <a:lnSpc>
                          <a:spcPct val="150000"/>
                        </a:lnSpc>
                        <a:spcBef>
                          <a:spcPts val="0"/>
                        </a:spcBef>
                        <a:spcAft>
                          <a:spcPts val="0"/>
                        </a:spcAft>
                        <a:buClr>
                          <a:schemeClr val="dk1"/>
                        </a:buClr>
                        <a:buSzPts val="996"/>
                        <a:buFont typeface="Noto Sans Symbols"/>
                        <a:buNone/>
                      </a:pPr>
                      <a:r>
                        <a:rPr lang="en-US" sz="996">
                          <a:solidFill>
                            <a:schemeClr val="dk1"/>
                          </a:solidFill>
                          <a:latin typeface="Arial"/>
                          <a:ea typeface="Arial"/>
                          <a:cs typeface="Arial"/>
                          <a:sym typeface="Arial"/>
                        </a:rPr>
                        <a:t>On the PHE side: </a:t>
                      </a:r>
                      <a:endParaRPr sz="100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EOC and various pillars (technical advice)</a:t>
                      </a:r>
                      <a:endParaRPr sz="100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NCDC (institutional strengthening) </a:t>
                      </a:r>
                      <a:endParaRPr sz="1000">
                        <a:solidFill>
                          <a:schemeClr val="dk1"/>
                        </a:solidFill>
                        <a:latin typeface="Arial"/>
                        <a:ea typeface="Arial"/>
                        <a:cs typeface="Arial"/>
                        <a:sym typeface="Arial"/>
                      </a:endParaRPr>
                    </a:p>
                    <a:p>
                      <a:pPr marL="0" marR="0" lvl="0" indent="0" algn="l" rtl="0">
                        <a:lnSpc>
                          <a:spcPct val="150000"/>
                        </a:lnSpc>
                        <a:spcBef>
                          <a:spcPts val="0"/>
                        </a:spcBef>
                        <a:spcAft>
                          <a:spcPts val="0"/>
                        </a:spcAft>
                        <a:buClr>
                          <a:schemeClr val="dk1"/>
                        </a:buClr>
                        <a:buSzPts val="996"/>
                        <a:buFont typeface="Noto Sans Symbols"/>
                        <a:buNone/>
                      </a:pPr>
                      <a:r>
                        <a:rPr lang="en-US" sz="996">
                          <a:solidFill>
                            <a:schemeClr val="dk1"/>
                          </a:solidFill>
                          <a:latin typeface="Arial"/>
                          <a:ea typeface="Arial"/>
                          <a:cs typeface="Arial"/>
                          <a:sym typeface="Arial"/>
                        </a:rPr>
                        <a:t>On the DFID side:</a:t>
                      </a:r>
                      <a:endParaRPr sz="100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WHO and Palladium (Lafiya programme)</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3"/>
                  </a:ext>
                </a:extLst>
              </a:tr>
              <a:tr h="240200">
                <a:tc>
                  <a:txBody>
                    <a:bodyPr/>
                    <a:lstStyle/>
                    <a:p>
                      <a:pPr marL="342900" marR="0" lvl="0" indent="-342900" algn="just"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Lagos</a:t>
                      </a:r>
                      <a:endParaRPr sz="1000">
                        <a:solidFill>
                          <a:schemeClr val="dk1"/>
                        </a:solidFill>
                        <a:latin typeface="Arial"/>
                        <a:ea typeface="Arial"/>
                        <a:cs typeface="Arial"/>
                        <a:sym typeface="Arial"/>
                      </a:endParaRPr>
                    </a:p>
                    <a:p>
                      <a:pPr marL="342900" marR="0" lvl="0" indent="-342900" algn="just"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Kano</a:t>
                      </a:r>
                      <a:endParaRPr sz="1000">
                        <a:solidFill>
                          <a:schemeClr val="dk1"/>
                        </a:solidFill>
                        <a:latin typeface="Arial"/>
                        <a:ea typeface="Arial"/>
                        <a:cs typeface="Arial"/>
                        <a:sym typeface="Arial"/>
                      </a:endParaRPr>
                    </a:p>
                    <a:p>
                      <a:pPr marL="342900" marR="0" lvl="0" indent="-342900" algn="just"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Jigawa</a:t>
                      </a:r>
                      <a:endParaRPr sz="1000">
                        <a:solidFill>
                          <a:schemeClr val="dk1"/>
                        </a:solidFill>
                        <a:latin typeface="Arial"/>
                        <a:ea typeface="Arial"/>
                        <a:cs typeface="Arial"/>
                        <a:sym typeface="Arial"/>
                      </a:endParaRPr>
                    </a:p>
                    <a:p>
                      <a:pPr marL="342900" marR="0" lvl="0" indent="-342900" algn="just"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Borno</a:t>
                      </a:r>
                      <a:endParaRPr/>
                    </a:p>
                    <a:p>
                      <a:pPr marL="342900" marR="0" lvl="0" indent="-342900" algn="just"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Yobe</a:t>
                      </a:r>
                      <a:endParaRPr/>
                    </a:p>
                    <a:p>
                      <a:pPr marL="342900" marR="0" lvl="0" indent="-342900" algn="just"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Kaduna</a:t>
                      </a:r>
                      <a:endParaRPr/>
                    </a:p>
                    <a:p>
                      <a:pPr marL="342900" marR="0" lvl="0" indent="-342900" algn="just"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Katsina</a:t>
                      </a:r>
                      <a:endParaRPr/>
                    </a:p>
                    <a:p>
                      <a:pPr marL="342900" marR="0" lvl="0" indent="-342900" algn="just"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Zamfara</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214825">
                <a:tc>
                  <a:txBody>
                    <a:bodyPr/>
                    <a:lstStyle/>
                    <a:p>
                      <a:pPr marL="0" marR="0" lvl="0" indent="0" algn="l" rtl="0">
                        <a:spcBef>
                          <a:spcPts val="0"/>
                        </a:spcBef>
                        <a:spcAft>
                          <a:spcPts val="0"/>
                        </a:spcAft>
                        <a:buNone/>
                      </a:pPr>
                      <a:r>
                        <a:rPr lang="en-US" sz="1000" b="1" i="1">
                          <a:solidFill>
                            <a:schemeClr val="lt1"/>
                          </a:solidFill>
                          <a:latin typeface="Arial"/>
                          <a:ea typeface="Arial"/>
                          <a:cs typeface="Arial"/>
                          <a:sym typeface="Arial"/>
                        </a:rPr>
                        <a:t>Total 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5"/>
                  </a:ext>
                </a:extLst>
              </a:tr>
              <a:tr h="383125">
                <a:tc>
                  <a:txBody>
                    <a:bodyPr/>
                    <a:lstStyle/>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Funding released: £661,000 to WHO and  £992,952 to Palladium </a:t>
                      </a:r>
                      <a:endParaRPr sz="996">
                        <a:solidFill>
                          <a:schemeClr val="dk1"/>
                        </a:solidFill>
                        <a:latin typeface="Arial"/>
                        <a:ea typeface="Arial"/>
                        <a:cs typeface="Arial"/>
                        <a:sym typeface="Arial"/>
                      </a:endParaRPr>
                    </a:p>
                    <a:p>
                      <a:pPr marL="342900" marR="0" lvl="0" indent="-342900" algn="l" rtl="0">
                        <a:lnSpc>
                          <a:spcPct val="150000"/>
                        </a:lnSpc>
                        <a:spcBef>
                          <a:spcPts val="4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Funding in pipeline/applied for: £969,312 (PPE support through Palladium) </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126500">
                <a:tc>
                  <a:txBody>
                    <a:bodyPr/>
                    <a:lstStyle/>
                    <a:p>
                      <a:pPr marL="0" marR="0" lvl="0" indent="0" algn="l" rtl="0">
                        <a:lnSpc>
                          <a:spcPct val="150000"/>
                        </a:lnSpc>
                        <a:spcBef>
                          <a:spcPts val="0"/>
                        </a:spcBef>
                        <a:spcAft>
                          <a:spcPts val="0"/>
                        </a:spcAft>
                        <a:buClr>
                          <a:schemeClr val="lt1"/>
                        </a:buClr>
                        <a:buSzPts val="996"/>
                        <a:buFont typeface="Courier New"/>
                        <a:buNone/>
                      </a:pPr>
                      <a:r>
                        <a:rPr lang="en-US" sz="996" b="1" i="1">
                          <a:solidFill>
                            <a:schemeClr val="lt1"/>
                          </a:solidFill>
                          <a:latin typeface="Arial"/>
                          <a:ea typeface="Arial"/>
                          <a:cs typeface="Arial"/>
                          <a:sym typeface="Aria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7"/>
                  </a:ext>
                </a:extLst>
              </a:tr>
              <a:tr h="126500">
                <a:tc>
                  <a:txBody>
                    <a:bodyPr/>
                    <a:lstStyle/>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Difficulty for partners with respect to the implementation of activities within the COVID-19 context</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8"/>
                  </a:ext>
                </a:extLst>
              </a:tr>
            </a:tbl>
          </a:graphicData>
        </a:graphic>
      </p:graphicFrame>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Shape 6552"/>
        <p:cNvGrpSpPr/>
        <p:nvPr/>
      </p:nvGrpSpPr>
      <p:grpSpPr>
        <a:xfrm>
          <a:off x="0" y="0"/>
          <a:ext cx="0" cy="0"/>
          <a:chOff x="0" y="0"/>
          <a:chExt cx="0" cy="0"/>
        </a:xfrm>
      </p:grpSpPr>
      <p:sp>
        <p:nvSpPr>
          <p:cNvPr id="6553" name="Google Shape;6553;p21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226</a:t>
            </a:fld>
            <a:endParaRPr sz="500" b="0" i="0" u="none" strike="noStrike" cap="none">
              <a:solidFill>
                <a:srgbClr val="161616"/>
              </a:solidFill>
              <a:latin typeface="Arial"/>
              <a:ea typeface="Arial"/>
              <a:cs typeface="Arial"/>
              <a:sym typeface="Arial"/>
            </a:endParaRPr>
          </a:p>
        </p:txBody>
      </p:sp>
      <p:sp>
        <p:nvSpPr>
          <p:cNvPr id="6554" name="Google Shape;6554;p21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555" name="Google Shape;6555;p218"/>
          <p:cNvGrpSpPr/>
          <p:nvPr/>
        </p:nvGrpSpPr>
        <p:grpSpPr>
          <a:xfrm>
            <a:off x="0" y="0"/>
            <a:ext cx="7589838" cy="1343607"/>
            <a:chOff x="0" y="0"/>
            <a:chExt cx="7589838" cy="1343607"/>
          </a:xfrm>
        </p:grpSpPr>
        <p:pic>
          <p:nvPicPr>
            <p:cNvPr id="6556" name="Google Shape;6556;p21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557" name="Google Shape;6557;p21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558" name="Google Shape;6558;p21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559" name="Google Shape;6559;p21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560" name="Google Shape;6560;p218"/>
          <p:cNvGrpSpPr/>
          <p:nvPr/>
        </p:nvGrpSpPr>
        <p:grpSpPr>
          <a:xfrm>
            <a:off x="1269075" y="3380795"/>
            <a:ext cx="0" cy="0"/>
            <a:chOff x="1269075" y="3380795"/>
            <a:chExt cx="0" cy="0"/>
          </a:xfrm>
        </p:grpSpPr>
        <p:cxnSp>
          <p:nvCxnSpPr>
            <p:cNvPr id="6561" name="Google Shape;6561;p218"/>
            <p:cNvCxnSpPr/>
            <p:nvPr/>
          </p:nvCxnSpPr>
          <p:spPr>
            <a:xfrm>
              <a:off x="1269075" y="3380795"/>
              <a:ext cx="0" cy="0"/>
            </a:xfrm>
            <a:prstGeom prst="straightConnector1">
              <a:avLst/>
            </a:prstGeom>
            <a:noFill/>
            <a:ln>
              <a:noFill/>
            </a:ln>
          </p:spPr>
        </p:cxnSp>
        <p:cxnSp>
          <p:nvCxnSpPr>
            <p:cNvPr id="6562" name="Google Shape;6562;p218"/>
            <p:cNvCxnSpPr/>
            <p:nvPr/>
          </p:nvCxnSpPr>
          <p:spPr>
            <a:xfrm>
              <a:off x="1269075" y="3380795"/>
              <a:ext cx="0" cy="0"/>
            </a:xfrm>
            <a:prstGeom prst="straightConnector1">
              <a:avLst/>
            </a:prstGeom>
            <a:noFill/>
            <a:ln>
              <a:noFill/>
            </a:ln>
          </p:spPr>
        </p:cxnSp>
      </p:grpSp>
      <p:sp>
        <p:nvSpPr>
          <p:cNvPr id="6563" name="Google Shape;6563;p21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564" name="Google Shape;6564;p218"/>
          <p:cNvGraphicFramePr/>
          <p:nvPr>
            <p:extLst>
              <p:ext uri="{D42A27DB-BD31-4B8C-83A1-F6EECF244321}">
                <p14:modId xmlns:p14="http://schemas.microsoft.com/office/powerpoint/2010/main" val="1313221352"/>
              </p:ext>
            </p:extLst>
          </p:nvPr>
        </p:nvGraphicFramePr>
        <p:xfrm>
          <a:off x="334926" y="1462823"/>
          <a:ext cx="6836800" cy="8292398"/>
        </p:xfrm>
        <a:graphic>
          <a:graphicData uri="http://schemas.openxmlformats.org/drawingml/2006/table">
            <a:tbl>
              <a:tblPr>
                <a:noFill/>
                <a:tableStyleId>{B3EC8D35-0D6E-4B20-94FA-5F872F7BABA5}</a:tableStyleId>
              </a:tblPr>
              <a:tblGrid>
                <a:gridCol w="6836800">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US GOVERNMENT – USCDC, USAID AND DOD (WALTER REED PROGRAM)</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3219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Points of Entry Pillar</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Risk Communication</a:t>
                      </a:r>
                      <a:endParaRPr sz="1000">
                        <a:solidFill>
                          <a:schemeClr val="dk1"/>
                        </a:solidFill>
                        <a:latin typeface="Arial"/>
                        <a:ea typeface="Arial"/>
                        <a:cs typeface="Arial"/>
                        <a:sym typeface="Arial"/>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Laboratory Pillar</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Infection, Prevention and Control pillar</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Coordination pillar</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Case Management pillar</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Routine Essential Services </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Resource Mobilization Pillar</a:t>
                      </a:r>
                      <a:endParaRPr/>
                    </a:p>
                    <a:p>
                      <a:pPr marL="342900" marR="0" lvl="0" indent="-342900" algn="l" rtl="0">
                        <a:lnSpc>
                          <a:spcPct val="100000"/>
                        </a:lnSpc>
                        <a:spcBef>
                          <a:spcPts val="60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Security, Logistics &amp; Mass Care pillar</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Support Activities:  </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046875">
                <a:tc>
                  <a:txBody>
                    <a:bodyPr/>
                    <a:lstStyle/>
                    <a:p>
                      <a:pPr marL="0" marR="0" lvl="0" indent="0" algn="l" rtl="0">
                        <a:lnSpc>
                          <a:spcPct val="150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Support to the PTF</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Provided staff to offer direct technical assistance to the Presidential Task Force (Secretariat and Pillars), NCDC, FMOH, and the Nigerian Ministry of </a:t>
                      </a:r>
                      <a:r>
                        <a:rPr lang="en-US" sz="996" dirty="0" err="1">
                          <a:solidFill>
                            <a:schemeClr val="dk1"/>
                          </a:solidFill>
                          <a:latin typeface="Arial"/>
                          <a:ea typeface="Arial"/>
                          <a:cs typeface="Arial"/>
                          <a:sym typeface="Arial"/>
                        </a:rPr>
                        <a:t>Defence</a:t>
                      </a:r>
                      <a:r>
                        <a:rPr lang="en-US" sz="996" dirty="0">
                          <a:solidFill>
                            <a:schemeClr val="dk1"/>
                          </a:solidFill>
                          <a:latin typeface="Arial"/>
                          <a:ea typeface="Arial"/>
                          <a:cs typeface="Arial"/>
                          <a:sym typeface="Arial"/>
                        </a:rPr>
                        <a:t> on establishment and operationalization of Emergency Operations Centers (EOCs), supply chain management (quantification, forecasting and supply planning) of COVID commodities, logistics of warehousing and distribution planning for COVID commodities, disaster management, operational response, infection prevention and control, risk communication/rumor mitigation and technical assistance. Also upgraded telecommunications and audiovisual capacity of EOCs across the country using ECHO/Zoom technology; procurement of mobile tablets to facilitate reporting of issued commodities and real-time risk information sharing between NCDC and subnational levels.</a:t>
                      </a:r>
                      <a:endParaRPr dirty="0"/>
                    </a:p>
                    <a:p>
                      <a:pPr marL="0" marR="0" lvl="0" indent="0" algn="l" rtl="0">
                        <a:lnSpc>
                          <a:spcPct val="150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Coordination</a:t>
                      </a:r>
                      <a:endParaRPr sz="996" dirty="0"/>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Upgraded and expanded nine state emergency operations centers (EOCs)</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Designed, developed and deployed online COVID-19 training modules onto the NCDC website.</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Upgraded audio visual capacity of Emergency Operations Centers (EOCs) across the country using ECHO/Zoom technology. Fourteen licenses were deployed to the Executive Secretary, NPHCDA, Federal Capital Territory (FCT), Kaduna, Lagos (State and National EOCs), Anambra, Osun, Bauchi, Enugu, Rivers, Benue, Zamfara, Niger and Katsina State EOCs.</a:t>
                      </a:r>
                      <a:endParaRPr sz="1000" dirty="0"/>
                    </a:p>
                    <a:p>
                      <a:pPr marL="0" marR="0" lvl="0" indent="0" algn="l" rtl="0">
                        <a:lnSpc>
                          <a:spcPct val="150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Laboratory</a:t>
                      </a:r>
                      <a:endParaRPr dirty="0"/>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Expanded COVID sample transport network leveraging PEPFAR’s National Integrated Sample Referral Network to move over 50,000 COVID samples from Kaduna, Kano, Plateau, Niger and Oyo states</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Procured and delivered laboratory consumables including DNA extraction machine and kits, </a:t>
                      </a:r>
                      <a:r>
                        <a:rPr lang="en-US" sz="1000" dirty="0" err="1">
                          <a:solidFill>
                            <a:schemeClr val="dk1"/>
                          </a:solidFill>
                          <a:latin typeface="Arial"/>
                          <a:ea typeface="Arial"/>
                          <a:cs typeface="Arial"/>
                          <a:sym typeface="Arial"/>
                        </a:rPr>
                        <a:t>naso</a:t>
                      </a:r>
                      <a:r>
                        <a:rPr lang="en-US" sz="1000" dirty="0">
                          <a:solidFill>
                            <a:schemeClr val="dk1"/>
                          </a:solidFill>
                          <a:latin typeface="Arial"/>
                          <a:ea typeface="Arial"/>
                          <a:cs typeface="Arial"/>
                          <a:sym typeface="Arial"/>
                        </a:rPr>
                        <a:t>/oral pharyngeal swabs, a medium scale incinerator, Viral Transport Medium (VTM), medium and large scale for increased testing capacity.</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Donated COVID-19 open platform test kits from the U.S. Army Medical Research Institute of Infectious Disease. Results to feed into the NCDC system and provision of RNA extraction kits to bolster capacity in two testing sites under the Nigerian military.</a:t>
                      </a:r>
                      <a:endParaRPr sz="1000" dirty="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Shape 6569"/>
        <p:cNvGrpSpPr/>
        <p:nvPr/>
      </p:nvGrpSpPr>
      <p:grpSpPr>
        <a:xfrm>
          <a:off x="0" y="0"/>
          <a:ext cx="0" cy="0"/>
          <a:chOff x="0" y="0"/>
          <a:chExt cx="0" cy="0"/>
        </a:xfrm>
      </p:grpSpPr>
      <p:grpSp>
        <p:nvGrpSpPr>
          <p:cNvPr id="6570" name="Google Shape;6570;p219"/>
          <p:cNvGrpSpPr/>
          <p:nvPr/>
        </p:nvGrpSpPr>
        <p:grpSpPr>
          <a:xfrm>
            <a:off x="0" y="0"/>
            <a:ext cx="7589838" cy="1343607"/>
            <a:chOff x="0" y="0"/>
            <a:chExt cx="7589838" cy="1343607"/>
          </a:xfrm>
        </p:grpSpPr>
        <p:pic>
          <p:nvPicPr>
            <p:cNvPr id="6571" name="Google Shape;6571;p21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572" name="Google Shape;6572;p21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573" name="Google Shape;6573;p21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574" name="Google Shape;6574;p21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575" name="Google Shape;6575;p219"/>
          <p:cNvGrpSpPr/>
          <p:nvPr/>
        </p:nvGrpSpPr>
        <p:grpSpPr>
          <a:xfrm>
            <a:off x="1269075" y="3380795"/>
            <a:ext cx="0" cy="0"/>
            <a:chOff x="1269075" y="3380795"/>
            <a:chExt cx="0" cy="0"/>
          </a:xfrm>
        </p:grpSpPr>
        <p:cxnSp>
          <p:nvCxnSpPr>
            <p:cNvPr id="6576" name="Google Shape;6576;p219"/>
            <p:cNvCxnSpPr/>
            <p:nvPr/>
          </p:nvCxnSpPr>
          <p:spPr>
            <a:xfrm>
              <a:off x="1269075" y="3380795"/>
              <a:ext cx="0" cy="0"/>
            </a:xfrm>
            <a:prstGeom prst="straightConnector1">
              <a:avLst/>
            </a:prstGeom>
            <a:noFill/>
            <a:ln>
              <a:noFill/>
            </a:ln>
          </p:spPr>
        </p:cxnSp>
        <p:cxnSp>
          <p:nvCxnSpPr>
            <p:cNvPr id="6577" name="Google Shape;6577;p219"/>
            <p:cNvCxnSpPr/>
            <p:nvPr/>
          </p:nvCxnSpPr>
          <p:spPr>
            <a:xfrm>
              <a:off x="1269075" y="3380795"/>
              <a:ext cx="0" cy="0"/>
            </a:xfrm>
            <a:prstGeom prst="straightConnector1">
              <a:avLst/>
            </a:prstGeom>
            <a:noFill/>
            <a:ln>
              <a:noFill/>
            </a:ln>
          </p:spPr>
        </p:cxnSp>
      </p:grpSp>
      <p:graphicFrame>
        <p:nvGraphicFramePr>
          <p:cNvPr id="6578" name="Google Shape;6578;p219"/>
          <p:cNvGraphicFramePr/>
          <p:nvPr>
            <p:extLst>
              <p:ext uri="{D42A27DB-BD31-4B8C-83A1-F6EECF244321}">
                <p14:modId xmlns:p14="http://schemas.microsoft.com/office/powerpoint/2010/main" val="2124911551"/>
              </p:ext>
            </p:extLst>
          </p:nvPr>
        </p:nvGraphicFramePr>
        <p:xfrm>
          <a:off x="312508" y="1462823"/>
          <a:ext cx="6859225" cy="8348345"/>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960125">
                <a:tc>
                  <a:txBody>
                    <a:bodyPr/>
                    <a:lstStyle/>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Supported COVID-19 testing at Defense Reference Laboratory (DRL) in Abuja and additional labs in Lagos (NIMR), Calabar (LHM), and Makurdi (FMC) through direct staffing, infrastructural modifications, material and equipment procurement, documentation development and training. </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Provided sanitation support inform of water, sanitation and hygiene (WASH) to internally displaced persons (IDP) in the North-East</a:t>
                      </a:r>
                      <a:endParaRPr sz="996" dirty="0"/>
                    </a:p>
                    <a:p>
                      <a:pPr marL="0" marR="0" lvl="0" indent="0" algn="l" rtl="0">
                        <a:spcBef>
                          <a:spcPts val="0"/>
                        </a:spcBef>
                        <a:spcAft>
                          <a:spcPts val="0"/>
                        </a:spcAft>
                        <a:buNone/>
                      </a:pPr>
                      <a:r>
                        <a:rPr lang="en-US" sz="996" b="1" dirty="0">
                          <a:solidFill>
                            <a:schemeClr val="dk1"/>
                          </a:solidFill>
                          <a:latin typeface="Arial"/>
                          <a:ea typeface="Arial"/>
                          <a:cs typeface="Arial"/>
                          <a:sym typeface="Arial"/>
                        </a:rPr>
                        <a:t>Infection Prevention and Control (IPC)</a:t>
                      </a:r>
                      <a:endParaRPr sz="996" dirty="0"/>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Supported NPHCDA in the development of and facilitation of the virtual and in-person training of primary healthcare workers and community volunteers on COVID-19 infection prevention and control measures across all 36 states and the FCT.  </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Utilized and built upon innovative infection control platforms </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Strengthened health system capacities in the development of training curriculums, standard operating protocols, monitoring and evaluation dashboards and IPC centers of excellence. </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Strengthened the capacity of the NCDC IPC unit to prevent transmission and respond to outbreaks of emerging infectious diseases in healthcare settings.</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Donated PPEs including face shields, surgical masks, gowns and gloves to military health facilities, isolation centers and laboratories and supported IPC training of military health facilities, isolation centers and laboratories. Specifically, trained 308 military healthcare workers in IPC and Case Management for state response teams in Abuja, </a:t>
                      </a:r>
                      <a:r>
                        <a:rPr lang="en-US" sz="1000" dirty="0" err="1">
                          <a:solidFill>
                            <a:schemeClr val="dk1"/>
                          </a:solidFill>
                          <a:latin typeface="Arial"/>
                          <a:ea typeface="Arial"/>
                          <a:cs typeface="Arial"/>
                          <a:sym typeface="Arial"/>
                        </a:rPr>
                        <a:t>Borno</a:t>
                      </a:r>
                      <a:r>
                        <a:rPr lang="en-US" sz="1000" dirty="0">
                          <a:solidFill>
                            <a:schemeClr val="dk1"/>
                          </a:solidFill>
                          <a:latin typeface="Arial"/>
                          <a:ea typeface="Arial"/>
                          <a:cs typeface="Arial"/>
                          <a:sym typeface="Arial"/>
                        </a:rPr>
                        <a:t>, Cross River, Rivers, Enugu, Lagos and Benue.</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Trained over 40 </a:t>
                      </a:r>
                      <a:r>
                        <a:rPr lang="en-US" sz="1000" dirty="0" err="1">
                          <a:solidFill>
                            <a:schemeClr val="dk1"/>
                          </a:solidFill>
                          <a:latin typeface="Arial"/>
                          <a:ea typeface="Arial"/>
                          <a:cs typeface="Arial"/>
                          <a:sym typeface="Arial"/>
                        </a:rPr>
                        <a:t>Almajiri</a:t>
                      </a:r>
                      <a:r>
                        <a:rPr lang="en-US" sz="1000" dirty="0">
                          <a:solidFill>
                            <a:schemeClr val="dk1"/>
                          </a:solidFill>
                          <a:latin typeface="Arial"/>
                          <a:ea typeface="Arial"/>
                          <a:cs typeface="Arial"/>
                          <a:sym typeface="Arial"/>
                        </a:rPr>
                        <a:t> schoolteachers on hygiene and COVID protocols and provision of branded water tanks to promote hand washing and 114 primary healthcare workers on infection prevention and control measures.</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Supported food supplementation and support through the UN Humanitarian Air Service </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Provided support to health facilities in the form of electricity supply where it was needed</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Supported women’s associations and cooperatives to produce non-medical face masks </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Supported the Presidential Taskforce to manage partner coordination and advocacy efforts </a:t>
                      </a:r>
                      <a:endParaRPr sz="1000" dirty="0"/>
                    </a:p>
                    <a:p>
                      <a:pPr marL="0" marR="0" lvl="0" indent="0" algn="l" rtl="0">
                        <a:lnSpc>
                          <a:spcPct val="150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Epidemiology and Surveillance </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Deployed rapid response teams to conduct contact tracing, case investigation, and strengthened EOCs in Bauchi, Kaduna, Lagos and Osun. Other activities performed include the training local health care workers on surveillance and referral of suspected cases, supporting of NCDC’s move to a single electronic information system Surveillance Outbreak Response Management Analytic System (SORMAS) to improve data quality.</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Provided disease surveillance at health facilities and community messaging on health and hygiene </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Used existing polio structures to enhance active case finding, contact tracing and community surveillance </a:t>
                      </a:r>
                      <a:endParaRPr sz="1000" dirty="0"/>
                    </a:p>
                    <a:p>
                      <a:pPr marL="0" marR="0" lvl="0" indent="0" algn="l" rtl="0">
                        <a:lnSpc>
                          <a:spcPct val="150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Case Management</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Procured and delivered 200 ventilators to 88 health facilities in the 36+1 states. Each ventilator came with a two-year warranty and a one-year service agreement. Also, USG provided trainings to both Master Trainers and end-users.</a:t>
                      </a:r>
                      <a:endParaRPr dirty="0"/>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t>Trained 1,350 healthcare workers comprising of Anesthetics, Doctors, Nurses, and Biomedical Engineers on ventilator installation and use</a:t>
                      </a:r>
                      <a:endParaRPr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Shape 6583"/>
        <p:cNvGrpSpPr/>
        <p:nvPr/>
      </p:nvGrpSpPr>
      <p:grpSpPr>
        <a:xfrm>
          <a:off x="0" y="0"/>
          <a:ext cx="0" cy="0"/>
          <a:chOff x="0" y="0"/>
          <a:chExt cx="0" cy="0"/>
        </a:xfrm>
      </p:grpSpPr>
      <p:sp>
        <p:nvSpPr>
          <p:cNvPr id="6584" name="Google Shape;6584;p22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228</a:t>
            </a:fld>
            <a:endParaRPr sz="500" b="0" i="0" u="none" strike="noStrike" cap="none">
              <a:solidFill>
                <a:srgbClr val="161616"/>
              </a:solidFill>
              <a:latin typeface="Arial"/>
              <a:ea typeface="Arial"/>
              <a:cs typeface="Arial"/>
              <a:sym typeface="Arial"/>
            </a:endParaRPr>
          </a:p>
        </p:txBody>
      </p:sp>
      <p:sp>
        <p:nvSpPr>
          <p:cNvPr id="6585" name="Google Shape;6585;p22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586" name="Google Shape;6586;p220"/>
          <p:cNvGrpSpPr/>
          <p:nvPr/>
        </p:nvGrpSpPr>
        <p:grpSpPr>
          <a:xfrm>
            <a:off x="0" y="0"/>
            <a:ext cx="7589838" cy="1343607"/>
            <a:chOff x="0" y="0"/>
            <a:chExt cx="7589838" cy="1343607"/>
          </a:xfrm>
        </p:grpSpPr>
        <p:pic>
          <p:nvPicPr>
            <p:cNvPr id="6587" name="Google Shape;6587;p22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588" name="Google Shape;6588;p22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589" name="Google Shape;6589;p22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590" name="Google Shape;6590;p22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591" name="Google Shape;6591;p220"/>
          <p:cNvGrpSpPr/>
          <p:nvPr/>
        </p:nvGrpSpPr>
        <p:grpSpPr>
          <a:xfrm>
            <a:off x="1269075" y="3380795"/>
            <a:ext cx="0" cy="0"/>
            <a:chOff x="1269075" y="3380795"/>
            <a:chExt cx="0" cy="0"/>
          </a:xfrm>
        </p:grpSpPr>
        <p:cxnSp>
          <p:nvCxnSpPr>
            <p:cNvPr id="6592" name="Google Shape;6592;p220"/>
            <p:cNvCxnSpPr/>
            <p:nvPr/>
          </p:nvCxnSpPr>
          <p:spPr>
            <a:xfrm>
              <a:off x="1269075" y="3380795"/>
              <a:ext cx="0" cy="0"/>
            </a:xfrm>
            <a:prstGeom prst="straightConnector1">
              <a:avLst/>
            </a:prstGeom>
            <a:noFill/>
            <a:ln>
              <a:noFill/>
            </a:ln>
          </p:spPr>
        </p:cxnSp>
        <p:cxnSp>
          <p:nvCxnSpPr>
            <p:cNvPr id="6593" name="Google Shape;6593;p220"/>
            <p:cNvCxnSpPr/>
            <p:nvPr/>
          </p:nvCxnSpPr>
          <p:spPr>
            <a:xfrm>
              <a:off x="1269075" y="3380795"/>
              <a:ext cx="0" cy="0"/>
            </a:xfrm>
            <a:prstGeom prst="straightConnector1">
              <a:avLst/>
            </a:prstGeom>
            <a:noFill/>
            <a:ln>
              <a:noFill/>
            </a:ln>
          </p:spPr>
        </p:cxnSp>
      </p:grpSp>
      <p:graphicFrame>
        <p:nvGraphicFramePr>
          <p:cNvPr id="6594" name="Google Shape;6594;p220"/>
          <p:cNvGraphicFramePr/>
          <p:nvPr/>
        </p:nvGraphicFramePr>
        <p:xfrm>
          <a:off x="312508" y="1462823"/>
          <a:ext cx="6859225" cy="8634730"/>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046875">
                <a:tc>
                  <a:txBody>
                    <a:bodyPr/>
                    <a:lstStyle/>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Collaborated with US CDC and Imperial College to adapt an ongoing model that supports tools used for projecting COVID-19 requirements at state level</a:t>
                      </a:r>
                      <a:endParaRPr dirty="0"/>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Established the Community Care and Response networks across state wards and IDP camps in north-eastern Nigeria and supported hygiene supply distribution and improved access to water for IDPs in north-eastern Nigeria and 54,000 Cameroonian refugees in southern Nigeria</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Established fever tents and screening centers across hospitals and detention centers in northern and southern Nigeria (U.S. Department of State)</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Equipped isolation </a:t>
                      </a:r>
                      <a:r>
                        <a:rPr lang="en-US" sz="1000" dirty="0" err="1">
                          <a:solidFill>
                            <a:schemeClr val="dk1"/>
                          </a:solidFill>
                          <a:latin typeface="Arial"/>
                          <a:ea typeface="Arial"/>
                          <a:cs typeface="Arial"/>
                          <a:sym typeface="Arial"/>
                        </a:rPr>
                        <a:t>centres</a:t>
                      </a:r>
                      <a:r>
                        <a:rPr lang="en-US" sz="1000" dirty="0">
                          <a:solidFill>
                            <a:schemeClr val="dk1"/>
                          </a:solidFill>
                          <a:latin typeface="Arial"/>
                          <a:ea typeface="Arial"/>
                          <a:cs typeface="Arial"/>
                          <a:sym typeface="Arial"/>
                        </a:rPr>
                        <a:t> in north-eastern Nigeria and supported the military’s last mile delivery of PPE, supplies, reagents, and equipment to 18 proposed NMOD-supported isolation centers and testing laboratories.</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Supported IPC services at four international airports (Kano, Lagos and Rivers States and the FCT) including procurement of IPC and IEC materials. </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Developed a mobile application using Near Field Communication (NFC) Technology to enhance customer service and promote social distancing by reducing queueing time for clients.</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Conducted social </a:t>
                      </a:r>
                      <a:r>
                        <a:rPr lang="en-US" sz="1000" dirty="0" err="1">
                          <a:solidFill>
                            <a:schemeClr val="dk1"/>
                          </a:solidFill>
                          <a:latin typeface="Arial"/>
                          <a:ea typeface="Arial"/>
                          <a:cs typeface="Arial"/>
                          <a:sym typeface="Arial"/>
                        </a:rPr>
                        <a:t>mobilisation</a:t>
                      </a:r>
                      <a:r>
                        <a:rPr lang="en-US" sz="1000" dirty="0">
                          <a:solidFill>
                            <a:schemeClr val="dk1"/>
                          </a:solidFill>
                          <a:latin typeface="Arial"/>
                          <a:ea typeface="Arial"/>
                          <a:cs typeface="Arial"/>
                          <a:sym typeface="Arial"/>
                        </a:rPr>
                        <a:t> campaigns and transmitted prevention and </a:t>
                      </a:r>
                      <a:r>
                        <a:rPr lang="en-US" sz="1000" dirty="0" err="1">
                          <a:solidFill>
                            <a:schemeClr val="dk1"/>
                          </a:solidFill>
                          <a:latin typeface="Arial"/>
                          <a:ea typeface="Arial"/>
                          <a:cs typeface="Arial"/>
                          <a:sym typeface="Arial"/>
                        </a:rPr>
                        <a:t>rumour</a:t>
                      </a:r>
                      <a:r>
                        <a:rPr lang="en-US" sz="1000" dirty="0">
                          <a:solidFill>
                            <a:schemeClr val="dk1"/>
                          </a:solidFill>
                          <a:latin typeface="Arial"/>
                          <a:ea typeface="Arial"/>
                          <a:cs typeface="Arial"/>
                          <a:sym typeface="Arial"/>
                        </a:rPr>
                        <a:t> mitigation messages using Airtel’s, a mobile phone company, 3-2-1 partnership program and several other social media platforms. Additionally, conducted community awareness campaigns such as door-to-door </a:t>
                      </a:r>
                      <a:r>
                        <a:rPr lang="en-US" sz="1000" dirty="0" err="1">
                          <a:solidFill>
                            <a:schemeClr val="dk1"/>
                          </a:solidFill>
                          <a:latin typeface="Arial"/>
                          <a:ea typeface="Arial"/>
                          <a:cs typeface="Arial"/>
                          <a:sym typeface="Arial"/>
                        </a:rPr>
                        <a:t>sensitisation</a:t>
                      </a:r>
                      <a:r>
                        <a:rPr lang="en-US" sz="1000" dirty="0">
                          <a:solidFill>
                            <a:schemeClr val="dk1"/>
                          </a:solidFill>
                          <a:latin typeface="Arial"/>
                          <a:ea typeface="Arial"/>
                          <a:cs typeface="Arial"/>
                          <a:sym typeface="Arial"/>
                        </a:rPr>
                        <a:t> efforts, radio campaigns and the provision of hand sanitizers in various communities and communicated through radio programming to mitigate violence and extremism during the lockdown period and beyond.</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Provided non-clinical support to ensure ongoing essential healthcare activities, including tuberculosis care services, measles campaigns, antenatal care (ANC), malaria prevention and care, and infection prevention and control interventions in healthcare settings, continue despite the COVID-19 pandemic.</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Ensured continuity of HIV/TB service delivery through community drug drops for those who could not reach facilities; provided transportation assistance to health providers; conducted training of health providers; invested in digital platforms to facilitate data collection and reporting; and procured additional patient care supplies for those health facilities overwhelmed by critical COVID-19 patients.</a:t>
                      </a:r>
                      <a:endParaRPr sz="1000" dirty="0"/>
                    </a:p>
                    <a:p>
                      <a:pPr marL="0" marR="0" lvl="0" indent="0" algn="l" rtl="0">
                        <a:lnSpc>
                          <a:spcPct val="150000"/>
                        </a:lnSpc>
                        <a:spcBef>
                          <a:spcPts val="0"/>
                        </a:spcBef>
                        <a:spcAft>
                          <a:spcPts val="0"/>
                        </a:spcAft>
                        <a:buClr>
                          <a:schemeClr val="dk1"/>
                        </a:buClr>
                        <a:buSzPts val="900"/>
                        <a:buFont typeface="Noto Sans Symbols"/>
                        <a:buNone/>
                      </a:pPr>
                      <a:r>
                        <a:rPr lang="en-US" sz="900" b="1" dirty="0">
                          <a:solidFill>
                            <a:schemeClr val="dk1"/>
                          </a:solidFill>
                          <a:latin typeface="Arial"/>
                          <a:ea typeface="Arial"/>
                          <a:cs typeface="Arial"/>
                          <a:sym typeface="Arial"/>
                        </a:rPr>
                        <a:t>Logistics</a:t>
                      </a:r>
                      <a:endParaRPr sz="996" dirty="0"/>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Procured mobile tablets for deployment to state public health store officers to support the reporting of issued commodities on the Logistics Management Information System platform and Local Government Area Health Educators for real-time two-way risk information sharing between NCDC and subnational levels and functional comprehensive </a:t>
                      </a:r>
                      <a:r>
                        <a:rPr lang="en-US" sz="1000" dirty="0" err="1">
                          <a:solidFill>
                            <a:schemeClr val="dk1"/>
                          </a:solidFill>
                          <a:latin typeface="Arial"/>
                          <a:ea typeface="Arial"/>
                          <a:cs typeface="Arial"/>
                          <a:sym typeface="Arial"/>
                        </a:rPr>
                        <a:t>rumour</a:t>
                      </a:r>
                      <a:r>
                        <a:rPr lang="en-US" sz="1000" dirty="0">
                          <a:solidFill>
                            <a:schemeClr val="dk1"/>
                          </a:solidFill>
                          <a:latin typeface="Arial"/>
                          <a:ea typeface="Arial"/>
                          <a:cs typeface="Arial"/>
                          <a:sym typeface="Arial"/>
                        </a:rPr>
                        <a:t> management.</a:t>
                      </a: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National Youth Service Corps (NYSC) Orientation Camp Testing Support: Deployed resources for COVID sample referral from NYSC camps across the 36+1 states to transport collected samples from staff and Corps members from the camp to designated Labs in each state.</a:t>
                      </a:r>
                      <a:endParaRPr sz="1000" dirty="0">
                        <a:solidFill>
                          <a:schemeClr val="dk1"/>
                        </a:solidFill>
                        <a:latin typeface="Arial"/>
                        <a:ea typeface="Arial"/>
                        <a:cs typeface="Arial"/>
                        <a:sym typeface="Arial"/>
                      </a:endParaRPr>
                    </a:p>
                    <a:p>
                      <a:pPr marL="0" marR="0" lvl="0" indent="0" algn="l" rtl="0">
                        <a:lnSpc>
                          <a:spcPct val="150000"/>
                        </a:lnSpc>
                        <a:spcBef>
                          <a:spcPts val="0"/>
                        </a:spcBef>
                        <a:spcAft>
                          <a:spcPts val="0"/>
                        </a:spcAft>
                        <a:buClr>
                          <a:schemeClr val="dk1"/>
                        </a:buClr>
                        <a:buSzPts val="996"/>
                        <a:buFont typeface="Noto Sans Symbols"/>
                        <a:buNone/>
                      </a:pPr>
                      <a:r>
                        <a:rPr lang="en-US" sz="996" b="1" dirty="0">
                          <a:solidFill>
                            <a:schemeClr val="dk1"/>
                          </a:solidFill>
                          <a:latin typeface="Arial"/>
                          <a:ea typeface="Arial"/>
                          <a:cs typeface="Arial"/>
                          <a:sym typeface="Arial"/>
                        </a:rPr>
                        <a:t>Point of Entry</a:t>
                      </a:r>
                      <a:endParaRPr sz="996"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1000"/>
                        <a:buFont typeface="Noto Sans Symbols"/>
                        <a:buChar char="•"/>
                      </a:pPr>
                      <a:r>
                        <a:rPr lang="en-US" sz="1000" dirty="0">
                          <a:solidFill>
                            <a:schemeClr val="dk1"/>
                          </a:solidFill>
                          <a:latin typeface="Arial"/>
                          <a:ea typeface="Arial"/>
                          <a:cs typeface="Arial"/>
                          <a:sym typeface="Arial"/>
                        </a:rPr>
                        <a:t>Established a call center to follow up on thousands of passengers of interest from international flights the onset of the COVID 19 outbreak. At the time this was initiated, passengers were not being followed up. This support continued up until all international flights into the country were halted and the last set of passengers that arrived Nigeria had reached the end of their two-week quarantine period.</a:t>
                      </a:r>
                      <a:endParaRPr sz="1000"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bl>
          </a:graphicData>
        </a:graphic>
      </p:graphicFrame>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Shape 6599"/>
        <p:cNvGrpSpPr/>
        <p:nvPr/>
      </p:nvGrpSpPr>
      <p:grpSpPr>
        <a:xfrm>
          <a:off x="0" y="0"/>
          <a:ext cx="0" cy="0"/>
          <a:chOff x="0" y="0"/>
          <a:chExt cx="0" cy="0"/>
        </a:xfrm>
      </p:grpSpPr>
      <p:sp>
        <p:nvSpPr>
          <p:cNvPr id="6600" name="Google Shape;6600;p22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229</a:t>
            </a:fld>
            <a:endParaRPr sz="500" b="0" i="0" u="none" strike="noStrike" cap="none">
              <a:solidFill>
                <a:srgbClr val="161616"/>
              </a:solidFill>
              <a:latin typeface="Arial"/>
              <a:ea typeface="Arial"/>
              <a:cs typeface="Arial"/>
              <a:sym typeface="Arial"/>
            </a:endParaRPr>
          </a:p>
        </p:txBody>
      </p:sp>
      <p:grpSp>
        <p:nvGrpSpPr>
          <p:cNvPr id="6602" name="Google Shape;6602;p221"/>
          <p:cNvGrpSpPr/>
          <p:nvPr/>
        </p:nvGrpSpPr>
        <p:grpSpPr>
          <a:xfrm>
            <a:off x="0" y="0"/>
            <a:ext cx="7589838" cy="1343607"/>
            <a:chOff x="0" y="0"/>
            <a:chExt cx="7589838" cy="1343607"/>
          </a:xfrm>
        </p:grpSpPr>
        <p:pic>
          <p:nvPicPr>
            <p:cNvPr id="6603" name="Google Shape;6603;p22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604" name="Google Shape;6604;p22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605" name="Google Shape;6605;p22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606" name="Google Shape;6606;p22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607" name="Google Shape;6607;p221"/>
          <p:cNvGrpSpPr/>
          <p:nvPr/>
        </p:nvGrpSpPr>
        <p:grpSpPr>
          <a:xfrm>
            <a:off x="1269075" y="3380795"/>
            <a:ext cx="0" cy="0"/>
            <a:chOff x="1269075" y="3380795"/>
            <a:chExt cx="0" cy="0"/>
          </a:xfrm>
        </p:grpSpPr>
        <p:cxnSp>
          <p:nvCxnSpPr>
            <p:cNvPr id="6608" name="Google Shape;6608;p221"/>
            <p:cNvCxnSpPr/>
            <p:nvPr/>
          </p:nvCxnSpPr>
          <p:spPr>
            <a:xfrm>
              <a:off x="1269075" y="3380795"/>
              <a:ext cx="0" cy="0"/>
            </a:xfrm>
            <a:prstGeom prst="straightConnector1">
              <a:avLst/>
            </a:prstGeom>
            <a:noFill/>
            <a:ln>
              <a:noFill/>
            </a:ln>
          </p:spPr>
        </p:cxnSp>
        <p:cxnSp>
          <p:nvCxnSpPr>
            <p:cNvPr id="6609" name="Google Shape;6609;p221"/>
            <p:cNvCxnSpPr/>
            <p:nvPr/>
          </p:nvCxnSpPr>
          <p:spPr>
            <a:xfrm>
              <a:off x="1269075" y="3380795"/>
              <a:ext cx="0" cy="0"/>
            </a:xfrm>
            <a:prstGeom prst="straightConnector1">
              <a:avLst/>
            </a:prstGeom>
            <a:noFill/>
            <a:ln>
              <a:noFill/>
            </a:ln>
          </p:spPr>
        </p:cxnSp>
      </p:grpSp>
      <p:graphicFrame>
        <p:nvGraphicFramePr>
          <p:cNvPr id="6611" name="Google Shape;6611;p221"/>
          <p:cNvGraphicFramePr/>
          <p:nvPr/>
        </p:nvGraphicFramePr>
        <p:xfrm>
          <a:off x="312508" y="1462823"/>
          <a:ext cx="6859225" cy="7227618"/>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0"/>
                  </a:ext>
                </a:extLst>
              </a:tr>
              <a:tr h="226500">
                <a:tc>
                  <a:txBody>
                    <a:bodyPr/>
                    <a:lstStyle/>
                    <a:p>
                      <a:pPr marL="0" marR="0" lvl="0" indent="0" algn="l" rtl="0">
                        <a:lnSpc>
                          <a:spcPct val="150000"/>
                        </a:lnSpc>
                        <a:spcBef>
                          <a:spcPts val="0"/>
                        </a:spcBef>
                        <a:spcAft>
                          <a:spcPts val="0"/>
                        </a:spcAft>
                        <a:buClr>
                          <a:schemeClr val="dk1"/>
                        </a:buClr>
                        <a:buSzPts val="1000"/>
                        <a:buFont typeface="Noto Sans Symbols"/>
                        <a:buNone/>
                      </a:pPr>
                      <a:endParaRPr sz="1000" dirty="0">
                        <a:solidFill>
                          <a:schemeClr val="dk1"/>
                        </a:solidFill>
                        <a:latin typeface="Arial"/>
                        <a:ea typeface="Arial"/>
                        <a:cs typeface="Arial"/>
                        <a:sym typeface="Arial"/>
                      </a:endParaRPr>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African Field Epidemiology Network</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Alliance for International Medical Action</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Catholic Relief Services</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Chemonics</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Creative Associates</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Danish Refugee Council</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Deloitte</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FHI 360</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IFRC</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IOM</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INTERSOS</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Johns Hopkins Center for Communication Programs</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Mercy Corps</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National Orientation Agency</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Palladium </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Pro-Health International</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Research Triangle Institute</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UN Humanitarian Air Service</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UNICEF</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University of Maryland-Baltimore</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WFP</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WHO</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World Vision</a:t>
                      </a:r>
                      <a:endParaRPr dirty="0"/>
                    </a:p>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Global Health Supply Chain – Procurement and Supply Management Project</a:t>
                      </a:r>
                      <a:endParaRPr sz="996"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a:solidFill>
                            <a:schemeClr val="lt1"/>
                          </a:solidFill>
                        </a:rPr>
                        <a:t>State Supported: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2"/>
                  </a:ext>
                </a:extLst>
              </a:tr>
              <a:tr h="240200">
                <a:tc>
                  <a:txBody>
                    <a:bodyPr/>
                    <a:lstStyle/>
                    <a:p>
                      <a:pPr marL="342900" marR="0" lvl="0" indent="-342900" algn="just"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All 36 +1 states across the country</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214825">
                <a:tc>
                  <a:txBody>
                    <a:bodyPr/>
                    <a:lstStyle/>
                    <a:p>
                      <a:pPr marL="0" marR="0" lvl="0" indent="0" algn="l" rtl="0">
                        <a:spcBef>
                          <a:spcPts val="0"/>
                        </a:spcBef>
                        <a:spcAft>
                          <a:spcPts val="0"/>
                        </a:spcAft>
                        <a:buNone/>
                      </a:pPr>
                      <a:r>
                        <a:rPr lang="en-US" sz="1000" b="1" i="1">
                          <a:solidFill>
                            <a:schemeClr val="lt1"/>
                          </a:solidFill>
                          <a:latin typeface="Arial"/>
                          <a:ea typeface="Arial"/>
                          <a:cs typeface="Arial"/>
                          <a:sym typeface="Arial"/>
                        </a:rPr>
                        <a:t>Total Budget/Fund Released: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4"/>
                  </a:ext>
                </a:extLst>
              </a:tr>
              <a:tr h="327250">
                <a:tc>
                  <a:txBody>
                    <a:bodyPr/>
                    <a:lstStyle/>
                    <a:p>
                      <a:pPr marL="342900" marR="0" lvl="0" indent="-342900" algn="l" rtl="0">
                        <a:lnSpc>
                          <a:spcPct val="150000"/>
                        </a:lnSpc>
                        <a:spcBef>
                          <a:spcPts val="0"/>
                        </a:spcBef>
                        <a:spcAft>
                          <a:spcPts val="0"/>
                        </a:spcAft>
                        <a:buClr>
                          <a:schemeClr val="dk1"/>
                        </a:buClr>
                        <a:buSzPts val="996"/>
                        <a:buFont typeface="Noto Sans Symbols"/>
                        <a:buChar char="•"/>
                      </a:pPr>
                      <a:r>
                        <a:rPr lang="en-US" sz="996">
                          <a:solidFill>
                            <a:schemeClr val="dk1"/>
                          </a:solidFill>
                          <a:latin typeface="Arial"/>
                          <a:ea typeface="Arial"/>
                          <a:cs typeface="Arial"/>
                          <a:sym typeface="Arial"/>
                        </a:rPr>
                        <a:t>Funding released: $57.4 million</a:t>
                      </a:r>
                      <a:endParaRPr sz="996"/>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26500">
                <a:tc>
                  <a:txBody>
                    <a:bodyPr/>
                    <a:lstStyle/>
                    <a:p>
                      <a:pPr marL="0" marR="0" lvl="0" indent="0" algn="l" rtl="0">
                        <a:lnSpc>
                          <a:spcPct val="150000"/>
                        </a:lnSpc>
                        <a:spcBef>
                          <a:spcPts val="0"/>
                        </a:spcBef>
                        <a:spcAft>
                          <a:spcPts val="0"/>
                        </a:spcAft>
                        <a:buClr>
                          <a:schemeClr val="lt1"/>
                        </a:buClr>
                        <a:buSzPts val="996"/>
                        <a:buFont typeface="Courier New"/>
                        <a:buNone/>
                      </a:pPr>
                      <a:r>
                        <a:rPr lang="en-US" sz="996" b="1" i="1">
                          <a:solidFill>
                            <a:schemeClr val="lt1"/>
                          </a:solidFill>
                          <a:latin typeface="Arial"/>
                          <a:ea typeface="Arial"/>
                          <a:cs typeface="Arial"/>
                          <a:sym typeface="Arial"/>
                        </a:rPr>
                        <a:t>Key Challenges Identified:</a:t>
                      </a:r>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6"/>
                  </a:ext>
                </a:extLst>
              </a:tr>
              <a:tr h="126500">
                <a:tc>
                  <a:txBody>
                    <a:bodyPr/>
                    <a:lstStyle/>
                    <a:p>
                      <a:pPr marL="342900" marR="0" lvl="0" indent="-342900" algn="l"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Sub optimal ownership at state </a:t>
                      </a:r>
                      <a:endParaRPr sz="996"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Shape 6616"/>
        <p:cNvGrpSpPr/>
        <p:nvPr/>
      </p:nvGrpSpPr>
      <p:grpSpPr>
        <a:xfrm>
          <a:off x="0" y="0"/>
          <a:ext cx="0" cy="0"/>
          <a:chOff x="0" y="0"/>
          <a:chExt cx="0" cy="0"/>
        </a:xfrm>
      </p:grpSpPr>
      <p:sp>
        <p:nvSpPr>
          <p:cNvPr id="6617" name="Google Shape;6617;p22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230</a:t>
            </a:fld>
            <a:endParaRPr sz="500" b="0" i="0" u="none" strike="noStrike" cap="none">
              <a:solidFill>
                <a:srgbClr val="161616"/>
              </a:solidFill>
              <a:latin typeface="Arial"/>
              <a:ea typeface="Arial"/>
              <a:cs typeface="Arial"/>
              <a:sym typeface="Arial"/>
            </a:endParaRPr>
          </a:p>
        </p:txBody>
      </p:sp>
      <p:grpSp>
        <p:nvGrpSpPr>
          <p:cNvPr id="6619" name="Google Shape;6619;p222"/>
          <p:cNvGrpSpPr/>
          <p:nvPr/>
        </p:nvGrpSpPr>
        <p:grpSpPr>
          <a:xfrm>
            <a:off x="0" y="0"/>
            <a:ext cx="7589838" cy="1343607"/>
            <a:chOff x="0" y="0"/>
            <a:chExt cx="7589838" cy="1343607"/>
          </a:xfrm>
        </p:grpSpPr>
        <p:pic>
          <p:nvPicPr>
            <p:cNvPr id="6620" name="Google Shape;6620;p22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621" name="Google Shape;6621;p22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622" name="Google Shape;6622;p22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623" name="Google Shape;6623;p22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624" name="Google Shape;6624;p222"/>
          <p:cNvGrpSpPr/>
          <p:nvPr/>
        </p:nvGrpSpPr>
        <p:grpSpPr>
          <a:xfrm>
            <a:off x="1269075" y="3380795"/>
            <a:ext cx="0" cy="0"/>
            <a:chOff x="1269075" y="3380795"/>
            <a:chExt cx="0" cy="0"/>
          </a:xfrm>
        </p:grpSpPr>
        <p:cxnSp>
          <p:nvCxnSpPr>
            <p:cNvPr id="6625" name="Google Shape;6625;p222"/>
            <p:cNvCxnSpPr/>
            <p:nvPr/>
          </p:nvCxnSpPr>
          <p:spPr>
            <a:xfrm>
              <a:off x="1269075" y="3380795"/>
              <a:ext cx="0" cy="0"/>
            </a:xfrm>
            <a:prstGeom prst="straightConnector1">
              <a:avLst/>
            </a:prstGeom>
            <a:noFill/>
            <a:ln>
              <a:noFill/>
            </a:ln>
          </p:spPr>
        </p:cxnSp>
        <p:cxnSp>
          <p:nvCxnSpPr>
            <p:cNvPr id="6626" name="Google Shape;6626;p222"/>
            <p:cNvCxnSpPr/>
            <p:nvPr/>
          </p:nvCxnSpPr>
          <p:spPr>
            <a:xfrm>
              <a:off x="1269075" y="3380795"/>
              <a:ext cx="0" cy="0"/>
            </a:xfrm>
            <a:prstGeom prst="straightConnector1">
              <a:avLst/>
            </a:prstGeom>
            <a:noFill/>
            <a:ln>
              <a:noFill/>
            </a:ln>
          </p:spPr>
        </p:cxnSp>
      </p:grpSp>
      <p:graphicFrame>
        <p:nvGraphicFramePr>
          <p:cNvPr id="6628" name="Google Shape;6628;p222"/>
          <p:cNvGraphicFramePr/>
          <p:nvPr>
            <p:extLst>
              <p:ext uri="{D42A27DB-BD31-4B8C-83A1-F6EECF244321}">
                <p14:modId xmlns:p14="http://schemas.microsoft.com/office/powerpoint/2010/main" val="1016614531"/>
              </p:ext>
            </p:extLst>
          </p:nvPr>
        </p:nvGraphicFramePr>
        <p:xfrm>
          <a:off x="312508" y="1462823"/>
          <a:ext cx="6859225" cy="8655364"/>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315400">
                <a:tc>
                  <a:txBody>
                    <a:bodyPr/>
                    <a:lstStyle/>
                    <a:p>
                      <a:pPr marL="0" marR="0" lvl="0" indent="0" algn="ctr" rtl="0">
                        <a:lnSpc>
                          <a:spcPct val="117000"/>
                        </a:lnSpc>
                        <a:spcBef>
                          <a:spcPts val="0"/>
                        </a:spcBef>
                        <a:spcAft>
                          <a:spcPts val="0"/>
                        </a:spcAft>
                        <a:buNone/>
                      </a:pPr>
                      <a:r>
                        <a:rPr lang="en-US" sz="1000" b="1" dirty="0">
                          <a:solidFill>
                            <a:srgbClr val="FFFFFF"/>
                          </a:solidFill>
                          <a:latin typeface="Arial"/>
                          <a:ea typeface="Arial"/>
                          <a:cs typeface="Arial"/>
                          <a:sym typeface="Arial"/>
                        </a:rPr>
                        <a:t>WORLD HEALTH ORGANIZATION</a:t>
                      </a:r>
                      <a:endParaRPr sz="1000" dirty="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008751"/>
                    </a:solidFill>
                  </a:tcPr>
                </a:tc>
                <a:extLst>
                  <a:ext uri="{0D108BD9-81ED-4DB2-BD59-A6C34878D82A}">
                    <a16:rowId xmlns:a16="http://schemas.microsoft.com/office/drawing/2014/main" val="10000"/>
                  </a:ext>
                </a:extLst>
              </a:tr>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Pillar/Sector Supported</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1"/>
                  </a:ext>
                </a:extLst>
              </a:tr>
              <a:tr h="321900">
                <a:tc>
                  <a:txBody>
                    <a:bodyPr/>
                    <a:lstStyle/>
                    <a:p>
                      <a:pPr marL="342900" marR="0" lvl="0" indent="-342900" algn="l" rtl="0">
                        <a:lnSpc>
                          <a:spcPct val="100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Coordination</a:t>
                      </a:r>
                    </a:p>
                    <a:p>
                      <a:pPr marL="342900" marR="0" lvl="0" indent="-342900" algn="l" rtl="0">
                        <a:lnSpc>
                          <a:spcPct val="100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Case Management</a:t>
                      </a:r>
                    </a:p>
                    <a:p>
                      <a:pPr marL="342900" marR="0" lvl="0" indent="-342900" algn="l" rtl="0">
                        <a:lnSpc>
                          <a:spcPct val="100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 Epidemiology and Surveillance</a:t>
                      </a:r>
                    </a:p>
                    <a:p>
                      <a:pPr marL="342900" marR="0" lvl="0" indent="-342900" algn="l" rtl="0">
                        <a:lnSpc>
                          <a:spcPct val="100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 Point of Entry</a:t>
                      </a:r>
                    </a:p>
                    <a:p>
                      <a:pPr marL="342900" marR="0" lvl="0" indent="-342900" algn="l" rtl="0">
                        <a:lnSpc>
                          <a:spcPct val="100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 Infection Prevention and Control</a:t>
                      </a:r>
                    </a:p>
                    <a:p>
                      <a:pPr marL="342900" marR="0" lvl="0" indent="-342900" algn="l" rtl="0">
                        <a:lnSpc>
                          <a:spcPct val="100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 Risk Communication</a:t>
                      </a:r>
                    </a:p>
                    <a:p>
                      <a:pPr marL="342900" marR="0" lvl="0" indent="-342900" algn="l" rtl="0">
                        <a:lnSpc>
                          <a:spcPct val="100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 Laboratory</a:t>
                      </a:r>
                    </a:p>
                    <a:p>
                      <a:pPr marL="342900" marR="0" lvl="0" indent="-342900" algn="l" rtl="0">
                        <a:lnSpc>
                          <a:spcPct val="100000"/>
                        </a:lnSpc>
                        <a:spcBef>
                          <a:spcPts val="0"/>
                        </a:spcBef>
                        <a:spcAft>
                          <a:spcPts val="0"/>
                        </a:spcAft>
                        <a:buClr>
                          <a:schemeClr val="dk1"/>
                        </a:buClr>
                        <a:buSzPts val="996"/>
                        <a:buFont typeface="Noto Sans Symbols"/>
                        <a:buChar char="•"/>
                      </a:pPr>
                      <a:r>
                        <a:rPr lang="en-US" sz="1000" dirty="0">
                          <a:solidFill>
                            <a:schemeClr val="dk1"/>
                          </a:solidFill>
                          <a:latin typeface="+mn-lt"/>
                          <a:ea typeface="Arial"/>
                          <a:cs typeface="Arial"/>
                          <a:sym typeface="Arial"/>
                        </a:rPr>
                        <a:t> Logistics</a:t>
                      </a: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158975">
                <a:tc>
                  <a:txBody>
                    <a:bodyPr/>
                    <a:lstStyle/>
                    <a:p>
                      <a:pPr marL="0" marR="0" lvl="0" indent="0" algn="l" rtl="0">
                        <a:lnSpc>
                          <a:spcPct val="117000"/>
                        </a:lnSpc>
                        <a:spcBef>
                          <a:spcPts val="0"/>
                        </a:spcBef>
                        <a:spcAft>
                          <a:spcPts val="0"/>
                        </a:spcAft>
                        <a:buNone/>
                      </a:pPr>
                      <a:r>
                        <a:rPr lang="en-US" sz="1000" b="1" i="1" dirty="0">
                          <a:solidFill>
                            <a:srgbClr val="FFFFFF"/>
                          </a:solidFill>
                          <a:latin typeface="+mn-lt"/>
                          <a:ea typeface="Arial"/>
                          <a:cs typeface="Arial"/>
                          <a:sym typeface="Arial"/>
                        </a:rPr>
                        <a:t>Support Activities:  </a:t>
                      </a:r>
                      <a:endParaRPr sz="1000" dirty="0">
                        <a:latin typeface="+mn-lt"/>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3"/>
                  </a:ext>
                </a:extLst>
              </a:tr>
              <a:tr h="1046875">
                <a:tc>
                  <a:txBody>
                    <a:bodyPr/>
                    <a:lstStyle/>
                    <a:p>
                      <a:pPr marL="0" marR="0">
                        <a:lnSpc>
                          <a:spcPct val="107000"/>
                        </a:lnSpc>
                        <a:spcBef>
                          <a:spcPts val="0"/>
                        </a:spcBef>
                        <a:spcAft>
                          <a:spcPts val="800"/>
                        </a:spcAft>
                        <a:tabLst>
                          <a:tab pos="457200" algn="l"/>
                        </a:tabLst>
                      </a:pPr>
                      <a:r>
                        <a:rPr lang="en-US" sz="1000" b="1" dirty="0">
                          <a:effectLst/>
                          <a:latin typeface="+mn-lt"/>
                          <a:ea typeface="Times New Roman" panose="02020603050405020304" pitchFamily="18" charset="0"/>
                          <a:cs typeface="Calibri" panose="020F0502020204030204" pitchFamily="34" charset="0"/>
                        </a:rPr>
                        <a:t>Technical leadership: </a:t>
                      </a:r>
                      <a:r>
                        <a:rPr lang="en-US" sz="1000" dirty="0">
                          <a:effectLst/>
                          <a:latin typeface="+mn-lt"/>
                          <a:ea typeface="Times New Roman" panose="02020603050405020304" pitchFamily="18" charset="0"/>
                          <a:cs typeface="Calibri" panose="020F0502020204030204" pitchFamily="34" charset="0"/>
                        </a:rPr>
                        <a:t>WHO as the lead UN agency for Health ensured that technical guidelines, Standard Operating Procedures,</a:t>
                      </a:r>
                      <a:r>
                        <a:rPr lang="en-US" sz="1000" b="1" dirty="0">
                          <a:effectLst/>
                          <a:latin typeface="+mn-lt"/>
                          <a:ea typeface="Times New Roman" panose="02020603050405020304" pitchFamily="18" charset="0"/>
                          <a:cs typeface="Calibri" panose="020F0502020204030204" pitchFamily="34" charset="0"/>
                        </a:rPr>
                        <a:t> </a:t>
                      </a:r>
                      <a:r>
                        <a:rPr lang="en-US" sz="1000" dirty="0">
                          <a:effectLst/>
                          <a:latin typeface="+mn-lt"/>
                          <a:ea typeface="Times New Roman" panose="02020603050405020304" pitchFamily="18" charset="0"/>
                          <a:cs typeface="Calibri" panose="020F0502020204030204" pitchFamily="34" charset="0"/>
                        </a:rPr>
                        <a:t>guidance for prevention and response was constantly updated and shared with the different response pillars for adaptation for country use. WHO will continue to play this role and collate evidence as they become available to ensure that the prevention and response is hinged firmly on scientific evidence with a view to containing the pandemic in the shortest possible time. WHO also ensured that partners, UN agencies and the diplomatic community were appraised on the situation in the country while highlighting response gaps and soliciting the support of partners and the diplomatic community to address those gaps.</a:t>
                      </a:r>
                      <a:endParaRPr lang="en-US" sz="1000"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tabLst>
                          <a:tab pos="457200" algn="l"/>
                        </a:tabLst>
                      </a:pPr>
                      <a:r>
                        <a:rPr lang="en-US" sz="1000" dirty="0">
                          <a:effectLst/>
                          <a:latin typeface="+mn-lt"/>
                          <a:ea typeface="Times New Roman" panose="02020603050405020304" pitchFamily="18" charset="0"/>
                          <a:cs typeface="Calibri" panose="020F0502020204030204" pitchFamily="34" charset="0"/>
                        </a:rPr>
                        <a:t> </a:t>
                      </a:r>
                      <a:endParaRPr lang="en-US" sz="1000"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tabLst>
                          <a:tab pos="457200" algn="l"/>
                        </a:tabLst>
                      </a:pPr>
                      <a:r>
                        <a:rPr lang="en-US" sz="1000" b="1" dirty="0">
                          <a:effectLst/>
                          <a:latin typeface="+mn-lt"/>
                          <a:ea typeface="Times New Roman" panose="02020603050405020304" pitchFamily="18" charset="0"/>
                          <a:cs typeface="Calibri" panose="020F0502020204030204" pitchFamily="34" charset="0"/>
                        </a:rPr>
                        <a:t>Coordination: </a:t>
                      </a:r>
                      <a:r>
                        <a:rPr lang="en-US" sz="1000" dirty="0">
                          <a:effectLst/>
                          <a:latin typeface="+mn-lt"/>
                          <a:ea typeface="Times New Roman" panose="02020603050405020304" pitchFamily="18" charset="0"/>
                          <a:cs typeface="Calibri" panose="020F0502020204030204" pitchFamily="34" charset="0"/>
                        </a:rPr>
                        <a:t>WHO played a critical role in coordinating, planning, and monitoring of  the response to COVID-19 pandemic in Nigeria. Robust multi-sectoral and multi-partner coordination was established and strengthened through the following initiatives.</a:t>
                      </a:r>
                      <a:endParaRPr lang="en-US" sz="1000"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0"/>
                        </a:spcAft>
                        <a:tabLst>
                          <a:tab pos="457200" algn="l"/>
                        </a:tabLst>
                      </a:pPr>
                      <a:r>
                        <a:rPr lang="en-US" sz="1000" dirty="0">
                          <a:effectLst/>
                          <a:latin typeface="+mn-lt"/>
                          <a:ea typeface="Times New Roman" panose="02020603050405020304" pitchFamily="18" charset="0"/>
                          <a:cs typeface="Calibri" panose="020F0502020204030204" pitchFamily="34" charset="0"/>
                        </a:rPr>
                        <a:t>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the activation of a Public Health Emergency Operations Centre (EOC) at the national level and in the 36 states and FCT. These EOCs hosted representatives of ministries of health and other ministries and parastatals  outside the health sector as well as partners.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Strengthened coordination by supporting the  establishment/strengthening    of LGA coordination structures and mechanisms in many LGAs.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WHO strongly promoted adherence to physical measures. Internet access and support were provided to the State government for virtual meetings for the response</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Technical guidance was provided to the </a:t>
                      </a:r>
                      <a:r>
                        <a:rPr lang="en-US" sz="1000" dirty="0" err="1">
                          <a:effectLst/>
                          <a:latin typeface="+mn-lt"/>
                          <a:ea typeface="Times New Roman" panose="02020603050405020304" pitchFamily="18" charset="0"/>
                          <a:cs typeface="Calibri" panose="020F0502020204030204" pitchFamily="34" charset="0"/>
                        </a:rPr>
                        <a:t>SMoH</a:t>
                      </a:r>
                      <a:r>
                        <a:rPr lang="en-US" sz="1000" dirty="0">
                          <a:effectLst/>
                          <a:latin typeface="+mn-lt"/>
                          <a:ea typeface="Times New Roman" panose="02020603050405020304" pitchFamily="18" charset="0"/>
                          <a:cs typeface="Calibri" panose="020F0502020204030204" pitchFamily="34" charset="0"/>
                        </a:rPr>
                        <a:t> in developing incident action plans (IAPs) and operational planning guidelines such as home-based case management protocol, School reopening protocol etc.</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WHO facilitated the monitoring of response and key Performance Indicators (KPIs) and supported preparing and publishing daily COVID-19 situation reports in all States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joint monitoring and supervision across all response pillars.  Supportive supervision of the decentralized response activity at the LGA levels across all PHEOC pillars</a:t>
                      </a:r>
                      <a:endParaRPr lang="en-US" sz="1000" dirty="0">
                        <a:effectLst/>
                        <a:latin typeface="+mn-lt"/>
                        <a:ea typeface="Calibri" panose="020F0502020204030204" pitchFamily="34" charset="0"/>
                        <a:cs typeface="Times New Roman" panose="02020603050405020304" pitchFamily="18" charset="0"/>
                      </a:endParaRPr>
                    </a:p>
                    <a:p>
                      <a:r>
                        <a:rPr lang="en-US" sz="1000" dirty="0">
                          <a:effectLst/>
                          <a:latin typeface="+mn-lt"/>
                          <a:ea typeface="Times New Roman" panose="02020603050405020304" pitchFamily="18" charset="0"/>
                        </a:rPr>
                        <a:t>Engaged stakeholders and partners at State and LGA levels to ensure increased testing at the community level.</a:t>
                      </a:r>
                    </a:p>
                    <a:p>
                      <a:endParaRPr lang="en-US" sz="1000" dirty="0">
                        <a:effectLst/>
                        <a:latin typeface="+mn-lt"/>
                        <a:ea typeface="Times New Roman" panose="02020603050405020304" pitchFamily="18" charset="0"/>
                      </a:endParaRPr>
                    </a:p>
                    <a:p>
                      <a:pPr marL="0" marR="0">
                        <a:lnSpc>
                          <a:spcPct val="107000"/>
                        </a:lnSpc>
                        <a:spcBef>
                          <a:spcPts val="0"/>
                        </a:spcBef>
                        <a:spcAft>
                          <a:spcPts val="800"/>
                        </a:spcAft>
                        <a:tabLst>
                          <a:tab pos="457200" algn="l"/>
                        </a:tabLst>
                      </a:pPr>
                      <a:r>
                        <a:rPr lang="en-US" sz="1000" b="1" dirty="0">
                          <a:effectLst/>
                          <a:latin typeface="+mn-lt"/>
                          <a:ea typeface="Times New Roman" panose="02020603050405020304" pitchFamily="18" charset="0"/>
                          <a:cs typeface="Calibri" panose="020F0502020204030204" pitchFamily="34" charset="0"/>
                        </a:rPr>
                        <a:t>Case Management:</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the assessment of 2 isolation centers in Niger state and strengthened IPC and case management capacity of healthcare workers in the isolation centers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80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Ondo state government in building capacity of case managers resulting in improved quality of standardized care at the isolation centers and effective implementation of national updated guidelines and protocols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Improved supervision of patients on home-based care through the engagement of case management officers to facilitate feedback of test results to cases and monitoring of patients not on hospital admission.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Improved data management and reporting of case management data through capacity building workshops for case managers and providing internet access for data transfer.</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Katsina state government in establishing an isolation center and trained 25 health care workers on case management</a:t>
                      </a:r>
                      <a:endParaRPr lang="en-US" sz="1000" dirty="0">
                        <a:effectLst/>
                        <a:latin typeface="+mn-lt"/>
                        <a:ea typeface="Calibri" panose="020F0502020204030204" pitchFamily="34" charset="0"/>
                        <a:cs typeface="Times New Roman" panose="02020603050405020304" pitchFamily="18" charset="0"/>
                      </a:endParaRPr>
                    </a:p>
                    <a:p>
                      <a:endParaRPr sz="1000" dirty="0">
                        <a:latin typeface="+mn-lt"/>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Shape 6633"/>
        <p:cNvGrpSpPr/>
        <p:nvPr/>
      </p:nvGrpSpPr>
      <p:grpSpPr>
        <a:xfrm>
          <a:off x="0" y="0"/>
          <a:ext cx="0" cy="0"/>
          <a:chOff x="0" y="0"/>
          <a:chExt cx="0" cy="0"/>
        </a:xfrm>
      </p:grpSpPr>
      <p:sp>
        <p:nvSpPr>
          <p:cNvPr id="6634" name="Google Shape;6634;p22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231</a:t>
            </a:fld>
            <a:endParaRPr sz="500" b="0" i="0" u="none" strike="noStrike" cap="none">
              <a:solidFill>
                <a:srgbClr val="161616"/>
              </a:solidFill>
              <a:latin typeface="Arial"/>
              <a:ea typeface="Arial"/>
              <a:cs typeface="Arial"/>
              <a:sym typeface="Arial"/>
            </a:endParaRPr>
          </a:p>
        </p:txBody>
      </p:sp>
      <p:grpSp>
        <p:nvGrpSpPr>
          <p:cNvPr id="6636" name="Google Shape;6636;p223"/>
          <p:cNvGrpSpPr/>
          <p:nvPr/>
        </p:nvGrpSpPr>
        <p:grpSpPr>
          <a:xfrm>
            <a:off x="0" y="0"/>
            <a:ext cx="7589838" cy="1343607"/>
            <a:chOff x="0" y="0"/>
            <a:chExt cx="7589838" cy="1343607"/>
          </a:xfrm>
        </p:grpSpPr>
        <p:pic>
          <p:nvPicPr>
            <p:cNvPr id="6637" name="Google Shape;6637;p22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638" name="Google Shape;6638;p22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639" name="Google Shape;6639;p22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640" name="Google Shape;6640;p22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641" name="Google Shape;6641;p223"/>
          <p:cNvGrpSpPr/>
          <p:nvPr/>
        </p:nvGrpSpPr>
        <p:grpSpPr>
          <a:xfrm>
            <a:off x="1269075" y="3380795"/>
            <a:ext cx="0" cy="0"/>
            <a:chOff x="1269075" y="3380795"/>
            <a:chExt cx="0" cy="0"/>
          </a:xfrm>
        </p:grpSpPr>
        <p:cxnSp>
          <p:nvCxnSpPr>
            <p:cNvPr id="6642" name="Google Shape;6642;p223"/>
            <p:cNvCxnSpPr/>
            <p:nvPr/>
          </p:nvCxnSpPr>
          <p:spPr>
            <a:xfrm>
              <a:off x="1269075" y="3380795"/>
              <a:ext cx="0" cy="0"/>
            </a:xfrm>
            <a:prstGeom prst="straightConnector1">
              <a:avLst/>
            </a:prstGeom>
            <a:noFill/>
            <a:ln>
              <a:noFill/>
            </a:ln>
          </p:spPr>
        </p:cxnSp>
        <p:cxnSp>
          <p:nvCxnSpPr>
            <p:cNvPr id="6643" name="Google Shape;6643;p223"/>
            <p:cNvCxnSpPr/>
            <p:nvPr/>
          </p:nvCxnSpPr>
          <p:spPr>
            <a:xfrm>
              <a:off x="1269075" y="3380795"/>
              <a:ext cx="0" cy="0"/>
            </a:xfrm>
            <a:prstGeom prst="straightConnector1">
              <a:avLst/>
            </a:prstGeom>
            <a:noFill/>
            <a:ln>
              <a:noFill/>
            </a:ln>
          </p:spPr>
        </p:cxnSp>
      </p:grpSp>
      <p:graphicFrame>
        <p:nvGraphicFramePr>
          <p:cNvPr id="6645" name="Google Shape;6645;p223"/>
          <p:cNvGraphicFramePr/>
          <p:nvPr>
            <p:extLst>
              <p:ext uri="{D42A27DB-BD31-4B8C-83A1-F6EECF244321}">
                <p14:modId xmlns:p14="http://schemas.microsoft.com/office/powerpoint/2010/main" val="2400767350"/>
              </p:ext>
            </p:extLst>
          </p:nvPr>
        </p:nvGraphicFramePr>
        <p:xfrm>
          <a:off x="312508" y="1462823"/>
          <a:ext cx="7001606" cy="8676895"/>
        </p:xfrm>
        <a:graphic>
          <a:graphicData uri="http://schemas.openxmlformats.org/drawingml/2006/table">
            <a:tbl>
              <a:tblPr>
                <a:noFill/>
                <a:tableStyleId>{B3EC8D35-0D6E-4B20-94FA-5F872F7BABA5}</a:tableStyleId>
              </a:tblPr>
              <a:tblGrid>
                <a:gridCol w="7001606">
                  <a:extLst>
                    <a:ext uri="{9D8B030D-6E8A-4147-A177-3AD203B41FA5}">
                      <a16:colId xmlns:a16="http://schemas.microsoft.com/office/drawing/2014/main" val="20000"/>
                    </a:ext>
                  </a:extLst>
                </a:gridCol>
              </a:tblGrid>
              <a:tr h="158975">
                <a:tc>
                  <a:txBody>
                    <a:bodyPr/>
                    <a:lstStyle/>
                    <a:p>
                      <a:pPr marL="0" marR="0" lvl="0" indent="0" algn="l" rtl="0">
                        <a:lnSpc>
                          <a:spcPct val="117000"/>
                        </a:lnSpc>
                        <a:spcBef>
                          <a:spcPts val="0"/>
                        </a:spcBef>
                        <a:spcAft>
                          <a:spcPts val="0"/>
                        </a:spcAft>
                        <a:buNone/>
                      </a:pPr>
                      <a:r>
                        <a:rPr lang="en-US" sz="1000" b="1" i="1" dirty="0">
                          <a:solidFill>
                            <a:srgbClr val="FFFFFF"/>
                          </a:solidFill>
                          <a:latin typeface="+mn-lt"/>
                          <a:ea typeface="Arial"/>
                          <a:cs typeface="Arial"/>
                          <a:sym typeface="Arial"/>
                        </a:rPr>
                        <a:t>Support Activities:</a:t>
                      </a:r>
                      <a:endParaRPr sz="1000" dirty="0">
                        <a:latin typeface="+mn-lt"/>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0"/>
                  </a:ext>
                </a:extLst>
              </a:tr>
              <a:tr h="429307">
                <a:tc>
                  <a:txBody>
                    <a:bodyPr/>
                    <a:lstStyle/>
                    <a:p>
                      <a:pPr marL="0" marR="0">
                        <a:lnSpc>
                          <a:spcPct val="107000"/>
                        </a:lnSpc>
                        <a:spcBef>
                          <a:spcPts val="0"/>
                        </a:spcBef>
                        <a:spcAft>
                          <a:spcPts val="800"/>
                        </a:spcAft>
                        <a:tabLst>
                          <a:tab pos="457200" algn="l"/>
                        </a:tabLst>
                      </a:pPr>
                      <a:endParaRPr lang="en-US" sz="1000" b="1" dirty="0">
                        <a:effectLst/>
                        <a:latin typeface="+mn-lt"/>
                        <a:ea typeface="Times New Roman" panose="02020603050405020304" pitchFamily="18" charset="0"/>
                        <a:cs typeface="Calibri" panose="020F0502020204030204" pitchFamily="34" charset="0"/>
                      </a:endParaRPr>
                    </a:p>
                    <a:p>
                      <a:pPr marL="0" marR="0">
                        <a:lnSpc>
                          <a:spcPct val="107000"/>
                        </a:lnSpc>
                        <a:spcBef>
                          <a:spcPts val="0"/>
                        </a:spcBef>
                        <a:spcAft>
                          <a:spcPts val="800"/>
                        </a:spcAft>
                        <a:tabLst>
                          <a:tab pos="457200" algn="l"/>
                        </a:tabLst>
                      </a:pPr>
                      <a:r>
                        <a:rPr lang="en-US" sz="1000" b="1" dirty="0">
                          <a:effectLst/>
                          <a:latin typeface="+mn-lt"/>
                          <a:ea typeface="Times New Roman" panose="02020603050405020304" pitchFamily="18" charset="0"/>
                          <a:cs typeface="Calibri" panose="020F0502020204030204" pitchFamily="34" charset="0"/>
                        </a:rPr>
                        <a:t>Epidemiology and Surveillance:</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the Oyo state government in implementing case finding strategies, there was greater than 25% increase in the number of COVID-19 cases tested in the past three months following the intervention while greater than 95% contacts of confirmed cases were traced</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the training of DSNOs and ADSNOs in about 15 states on using SORMAS platform, facilitated the integration of COVID-19 surveillance in to the existing IDSR resulting in improved identification and reporting of cases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intensive active case search, leveraged on existing AVADAR informants and EPI surveillance structures in hard-to-reach locations including the 48 international border settlements of Republic Benin with </a:t>
                      </a:r>
                      <a:r>
                        <a:rPr lang="en-US" sz="1000" dirty="0" err="1">
                          <a:effectLst/>
                          <a:latin typeface="+mn-lt"/>
                          <a:ea typeface="Times New Roman" panose="02020603050405020304" pitchFamily="18" charset="0"/>
                          <a:cs typeface="Calibri" panose="020F0502020204030204" pitchFamily="34" charset="0"/>
                        </a:rPr>
                        <a:t>Kwara</a:t>
                      </a:r>
                      <a:r>
                        <a:rPr lang="en-US" sz="1000" dirty="0">
                          <a:effectLst/>
                          <a:latin typeface="+mn-lt"/>
                          <a:ea typeface="Times New Roman" panose="02020603050405020304" pitchFamily="18" charset="0"/>
                          <a:cs typeface="Calibri" panose="020F0502020204030204" pitchFamily="34" charset="0"/>
                        </a:rPr>
                        <a:t> State</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about 15 States with resources and logistics for contact tracing and follow-up. WHO personnel at the State and LGA levels  were engaged to support active case search, sample collection, contact tracing at community level</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Produced and distributed surveillance data tools such as Case Investigation forms, contacts line listing forms contacts follow-up forms, electronic platforms and tools were also developed to improve the investigation process, documentation and tracing of cases and their contacts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expanded PHEOC bi-weekly virtual meeting involving the LGA RRT and the State EOC</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Ondo state government to conduct both Community Active Case Search and HF Retroactive Case search for COVID-19 cases integrated with AFP case search in 64,335 House Holds in 32 wards in 3 LGAs, over 630 clinicians in 50 Health Facilities across 18 LGAs were sensitized on COVID-19 surveillance and referral to sample collection sites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Ogun state government in development of ODK tools to monitor community testing, trained DSNOs and Assistants the use of electronic reporting platforms</a:t>
                      </a:r>
                      <a:endParaRPr lang="en-US" sz="1000" dirty="0">
                        <a:effectLst/>
                        <a:latin typeface="+mn-lt"/>
                        <a:ea typeface="Calibri" panose="020F0502020204030204" pitchFamily="34" charset="0"/>
                        <a:cs typeface="Calibri" panose="020F0502020204030204" pitchFamily="34"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endParaRPr lang="en-US" sz="1000" dirty="0">
                        <a:effectLst/>
                        <a:latin typeface="+mn-lt"/>
                        <a:ea typeface="Calibri" panose="020F0502020204030204" pitchFamily="34" charset="0"/>
                        <a:cs typeface="Calibri" panose="020F0502020204030204" pitchFamily="34" charset="0"/>
                      </a:endParaRPr>
                    </a:p>
                    <a:p>
                      <a:pPr marL="0" marR="0">
                        <a:lnSpc>
                          <a:spcPct val="107000"/>
                        </a:lnSpc>
                        <a:spcBef>
                          <a:spcPts val="0"/>
                        </a:spcBef>
                        <a:spcAft>
                          <a:spcPts val="800"/>
                        </a:spcAft>
                        <a:tabLst>
                          <a:tab pos="457200" algn="l"/>
                        </a:tabLst>
                      </a:pPr>
                      <a:r>
                        <a:rPr lang="en-US" sz="1000" b="1" dirty="0">
                          <a:effectLst/>
                          <a:latin typeface="+mn-lt"/>
                          <a:ea typeface="Times New Roman" panose="02020603050405020304" pitchFamily="18" charset="0"/>
                          <a:cs typeface="Calibri" panose="020F0502020204030204" pitchFamily="34" charset="0"/>
                        </a:rPr>
                        <a:t>Point of Entry:</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capacity building of PHS staff on screening and infection prevention and control at the points of entry in Lagos (Airport, Seaport and Land crossing)</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Sensitization efforts at international land border communities reduced incidence of COVID-19 infections by &gt; 30% in border communities in Oyo state</a:t>
                      </a:r>
                      <a:endParaRPr lang="en-US" sz="1000" dirty="0">
                        <a:effectLst/>
                        <a:latin typeface="+mn-lt"/>
                        <a:ea typeface="Calibri" panose="020F0502020204030204" pitchFamily="34" charset="0"/>
                        <a:cs typeface="Times New Roman" panose="02020603050405020304" pitchFamily="18" charset="0"/>
                      </a:endParaRPr>
                    </a:p>
                    <a:p>
                      <a:r>
                        <a:rPr lang="en-US" sz="1000" dirty="0">
                          <a:effectLst/>
                          <a:latin typeface="+mn-lt"/>
                          <a:ea typeface="Times New Roman" panose="02020603050405020304" pitchFamily="18" charset="0"/>
                        </a:rPr>
                        <a:t>Sensitized Immigration, Customs and FRSC officials on improved PHMS practices, collaborated with Port Health Service to report COVID-19 cases especially among the migrant populations in Ogun state</a:t>
                      </a:r>
                      <a:endParaRPr lang="en-US" sz="1000"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800"/>
                        </a:spcAft>
                        <a:tabLst>
                          <a:tab pos="457200" algn="l"/>
                        </a:tabLst>
                      </a:pPr>
                      <a:endParaRPr lang="en-US" sz="1000" b="1" dirty="0">
                        <a:effectLst/>
                        <a:latin typeface="+mn-lt"/>
                        <a:ea typeface="Times New Roman" panose="02020603050405020304" pitchFamily="18" charset="0"/>
                        <a:cs typeface="Calibri" panose="020F0502020204030204" pitchFamily="34" charset="0"/>
                      </a:endParaRPr>
                    </a:p>
                    <a:p>
                      <a:pPr marL="0" marR="0">
                        <a:lnSpc>
                          <a:spcPct val="107000"/>
                        </a:lnSpc>
                        <a:spcBef>
                          <a:spcPts val="0"/>
                        </a:spcBef>
                        <a:spcAft>
                          <a:spcPts val="800"/>
                        </a:spcAft>
                        <a:tabLst>
                          <a:tab pos="457200" algn="l"/>
                        </a:tabLst>
                      </a:pPr>
                      <a:r>
                        <a:rPr lang="en-US" sz="1000" b="1" dirty="0">
                          <a:effectLst/>
                          <a:latin typeface="+mn-lt"/>
                          <a:ea typeface="Times New Roman" panose="02020603050405020304" pitchFamily="18" charset="0"/>
                          <a:cs typeface="Calibri" panose="020F0502020204030204" pitchFamily="34" charset="0"/>
                        </a:rPr>
                        <a:t>Infection Prevention and Control:</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NCDC IPC Pillar in review of guidelines and training slides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Provided technical support and funds for the conduct of National training of Trainers on IPC</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Procured PPE at different instances during the response with which the FGN was supported to distribute as needed to States across the country</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the Niger state government in strengthening IPC capacity of health workers at LGAs and health facilities (public and private health facilities) leading to improved IPC practices at health facilities.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Provided needed technical support in conducting IPC and waste management assessments at health facilities and isolation centers in States and improved IPC and waste management infrastructure at health facilities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Trained Healthcare workers on IPC in private, primary, secondary, and tertiary hospitals in </a:t>
                      </a:r>
                      <a:r>
                        <a:rPr lang="en-US" sz="1000" dirty="0" err="1">
                          <a:effectLst/>
                          <a:latin typeface="+mn-lt"/>
                          <a:ea typeface="Times New Roman" panose="02020603050405020304" pitchFamily="18" charset="0"/>
                          <a:cs typeface="Calibri" panose="020F0502020204030204" pitchFamily="34" charset="0"/>
                        </a:rPr>
                        <a:t>Kwara</a:t>
                      </a:r>
                      <a:r>
                        <a:rPr lang="en-US" sz="1000" dirty="0">
                          <a:effectLst/>
                          <a:latin typeface="+mn-lt"/>
                          <a:ea typeface="Times New Roman" panose="02020603050405020304" pitchFamily="18" charset="0"/>
                          <a:cs typeface="Calibri" panose="020F0502020204030204" pitchFamily="34" charset="0"/>
                        </a:rPr>
                        <a:t>, Ondo, Niger, Oyo, Delta and Ogun states: Continuous training and refreshers training of public and private health care workers contributed to the reduction of HCWs infection</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decontamination of Health Facilities, Laboratories, Vehicles, EOC, homes of confirmed cases and any other institution as required</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the IPC response pillar in assessment of health facilities to monitor level of IPC compliance</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Procured and distributed PPEs to frontline health and humanitarian workers in northeast Nigeria</a:t>
                      </a:r>
                      <a:endParaRPr lang="en-US" sz="1000" dirty="0">
                        <a:effectLst/>
                        <a:latin typeface="+mn-lt"/>
                        <a:ea typeface="Calibri" panose="020F0502020204030204" pitchFamily="34" charset="0"/>
                        <a:cs typeface="Times New Roman" panose="02020603050405020304" pitchFamily="18" charset="0"/>
                      </a:endParaRPr>
                    </a:p>
                    <a:p>
                      <a:pPr marL="0" marR="0" lvl="0" indent="0" algn="l" rtl="0">
                        <a:lnSpc>
                          <a:spcPct val="150000"/>
                        </a:lnSpc>
                        <a:spcBef>
                          <a:spcPts val="0"/>
                        </a:spcBef>
                        <a:spcAft>
                          <a:spcPts val="0"/>
                        </a:spcAft>
                        <a:buClr>
                          <a:schemeClr val="dk1"/>
                        </a:buClr>
                        <a:buSzPts val="1000"/>
                        <a:buFont typeface="Noto Sans Symbols"/>
                        <a:buNone/>
                      </a:pPr>
                      <a:endParaRPr sz="1000" dirty="0">
                        <a:solidFill>
                          <a:schemeClr val="dk1"/>
                        </a:solidFill>
                        <a:latin typeface="+mn-lt"/>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Shape 6633"/>
        <p:cNvGrpSpPr/>
        <p:nvPr/>
      </p:nvGrpSpPr>
      <p:grpSpPr>
        <a:xfrm>
          <a:off x="0" y="0"/>
          <a:ext cx="0" cy="0"/>
          <a:chOff x="0" y="0"/>
          <a:chExt cx="0" cy="0"/>
        </a:xfrm>
      </p:grpSpPr>
      <p:sp>
        <p:nvSpPr>
          <p:cNvPr id="6634" name="Google Shape;6634;p22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232</a:t>
            </a:fld>
            <a:endParaRPr sz="500" b="0" i="0" u="none" strike="noStrike" cap="none">
              <a:solidFill>
                <a:srgbClr val="161616"/>
              </a:solidFill>
              <a:latin typeface="Arial"/>
              <a:ea typeface="Arial"/>
              <a:cs typeface="Arial"/>
              <a:sym typeface="Arial"/>
            </a:endParaRPr>
          </a:p>
        </p:txBody>
      </p:sp>
      <p:grpSp>
        <p:nvGrpSpPr>
          <p:cNvPr id="6636" name="Google Shape;6636;p223"/>
          <p:cNvGrpSpPr/>
          <p:nvPr/>
        </p:nvGrpSpPr>
        <p:grpSpPr>
          <a:xfrm>
            <a:off x="0" y="0"/>
            <a:ext cx="7589838" cy="1343607"/>
            <a:chOff x="0" y="0"/>
            <a:chExt cx="7589838" cy="1343607"/>
          </a:xfrm>
        </p:grpSpPr>
        <p:pic>
          <p:nvPicPr>
            <p:cNvPr id="6637" name="Google Shape;6637;p22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638" name="Google Shape;6638;p22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639" name="Google Shape;6639;p22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640" name="Google Shape;6640;p22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641" name="Google Shape;6641;p223"/>
          <p:cNvGrpSpPr/>
          <p:nvPr/>
        </p:nvGrpSpPr>
        <p:grpSpPr>
          <a:xfrm>
            <a:off x="1269075" y="3380795"/>
            <a:ext cx="0" cy="0"/>
            <a:chOff x="1269075" y="3380795"/>
            <a:chExt cx="0" cy="0"/>
          </a:xfrm>
        </p:grpSpPr>
        <p:cxnSp>
          <p:nvCxnSpPr>
            <p:cNvPr id="6642" name="Google Shape;6642;p223"/>
            <p:cNvCxnSpPr/>
            <p:nvPr/>
          </p:nvCxnSpPr>
          <p:spPr>
            <a:xfrm>
              <a:off x="1269075" y="3380795"/>
              <a:ext cx="0" cy="0"/>
            </a:xfrm>
            <a:prstGeom prst="straightConnector1">
              <a:avLst/>
            </a:prstGeom>
            <a:noFill/>
            <a:ln>
              <a:noFill/>
            </a:ln>
          </p:spPr>
        </p:cxnSp>
        <p:cxnSp>
          <p:nvCxnSpPr>
            <p:cNvPr id="6643" name="Google Shape;6643;p223"/>
            <p:cNvCxnSpPr/>
            <p:nvPr/>
          </p:nvCxnSpPr>
          <p:spPr>
            <a:xfrm>
              <a:off x="1269075" y="3380795"/>
              <a:ext cx="0" cy="0"/>
            </a:xfrm>
            <a:prstGeom prst="straightConnector1">
              <a:avLst/>
            </a:prstGeom>
            <a:noFill/>
            <a:ln>
              <a:noFill/>
            </a:ln>
          </p:spPr>
        </p:cxnSp>
      </p:grpSp>
      <p:graphicFrame>
        <p:nvGraphicFramePr>
          <p:cNvPr id="6645" name="Google Shape;6645;p223"/>
          <p:cNvGraphicFramePr/>
          <p:nvPr>
            <p:extLst>
              <p:ext uri="{D42A27DB-BD31-4B8C-83A1-F6EECF244321}">
                <p14:modId xmlns:p14="http://schemas.microsoft.com/office/powerpoint/2010/main" val="256781844"/>
              </p:ext>
            </p:extLst>
          </p:nvPr>
        </p:nvGraphicFramePr>
        <p:xfrm>
          <a:off x="213360" y="1462823"/>
          <a:ext cx="7137538" cy="8973567"/>
        </p:xfrm>
        <a:graphic>
          <a:graphicData uri="http://schemas.openxmlformats.org/drawingml/2006/table">
            <a:tbl>
              <a:tblPr>
                <a:noFill/>
                <a:tableStyleId>{B3EC8D35-0D6E-4B20-94FA-5F872F7BABA5}</a:tableStyleId>
              </a:tblPr>
              <a:tblGrid>
                <a:gridCol w="7137538">
                  <a:extLst>
                    <a:ext uri="{9D8B030D-6E8A-4147-A177-3AD203B41FA5}">
                      <a16:colId xmlns:a16="http://schemas.microsoft.com/office/drawing/2014/main" val="20000"/>
                    </a:ext>
                  </a:extLst>
                </a:gridCol>
              </a:tblGrid>
              <a:tr h="158975">
                <a:tc>
                  <a:txBody>
                    <a:bodyPr/>
                    <a:lstStyle/>
                    <a:p>
                      <a:pPr marL="0" marR="0" lvl="0" indent="0" algn="l" rtl="0">
                        <a:lnSpc>
                          <a:spcPct val="117000"/>
                        </a:lnSpc>
                        <a:spcBef>
                          <a:spcPts val="0"/>
                        </a:spcBef>
                        <a:spcAft>
                          <a:spcPts val="0"/>
                        </a:spcAft>
                        <a:buNone/>
                      </a:pPr>
                      <a:r>
                        <a:rPr lang="en-US" sz="1000" b="1" i="1" dirty="0">
                          <a:solidFill>
                            <a:srgbClr val="FFFFFF"/>
                          </a:solidFill>
                          <a:latin typeface="+mn-lt"/>
                          <a:ea typeface="Arial"/>
                          <a:cs typeface="Arial"/>
                          <a:sym typeface="Arial"/>
                        </a:rPr>
                        <a:t>Support Activities:</a:t>
                      </a:r>
                      <a:endParaRPr sz="1000" dirty="0">
                        <a:latin typeface="+mn-lt"/>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0"/>
                  </a:ext>
                </a:extLst>
              </a:tr>
              <a:tr h="429307">
                <a:tc>
                  <a:txBody>
                    <a:bodyPr/>
                    <a:lstStyle/>
                    <a:p>
                      <a:pPr marL="0" marR="0">
                        <a:lnSpc>
                          <a:spcPct val="107000"/>
                        </a:lnSpc>
                        <a:spcBef>
                          <a:spcPts val="0"/>
                        </a:spcBef>
                        <a:spcAft>
                          <a:spcPts val="800"/>
                        </a:spcAft>
                        <a:tabLst>
                          <a:tab pos="457200" algn="l"/>
                        </a:tabLst>
                      </a:pPr>
                      <a:r>
                        <a:rPr lang="en-US" sz="1000" b="1" dirty="0">
                          <a:effectLst/>
                          <a:latin typeface="+mn-lt"/>
                          <a:ea typeface="Times New Roman" panose="02020603050405020304" pitchFamily="18" charset="0"/>
                          <a:cs typeface="Calibri" panose="020F0502020204030204" pitchFamily="34" charset="0"/>
                        </a:rPr>
                        <a:t>Risk Communication</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Strengthened RCCE through targeted activities and utilizing the traditional polio structures in 62 LGAs located in 11 states (10 of which are hotspot LGAs)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Reached affected populations in hotspot locations with messages on COVID 19 preventive and protective measures with compliance to NPIs and voluntary testing through house-to-house sensitization by over 700 AVADAR community informants. The AVADAR informants are also supporting with surveillance for COVID-19 and community testing</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PTF to identify 360 COVID 19 survivors in 17 states and set up a network of Survivors to create awareness and drive the campaign to demystify COVID and change the narrative around stigmatization.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Launched and conducted the Heroes and Heroine campaign to reduce stigma involving COVID 19 survivors in 3 states, </a:t>
                      </a:r>
                      <a:r>
                        <a:rPr lang="en-US" sz="1000" dirty="0" err="1">
                          <a:effectLst/>
                          <a:latin typeface="+mn-lt"/>
                          <a:ea typeface="Times New Roman" panose="02020603050405020304" pitchFamily="18" charset="0"/>
                          <a:cs typeface="Calibri" panose="020F0502020204030204" pitchFamily="34" charset="0"/>
                        </a:rPr>
                        <a:t>Borno</a:t>
                      </a:r>
                      <a:r>
                        <a:rPr lang="en-US" sz="1000" dirty="0">
                          <a:effectLst/>
                          <a:latin typeface="+mn-lt"/>
                          <a:ea typeface="Times New Roman" panose="02020603050405020304" pitchFamily="18" charset="0"/>
                          <a:cs typeface="Calibri" panose="020F0502020204030204" pitchFamily="34" charset="0"/>
                        </a:rPr>
                        <a:t>, Yobe and Adamawa.</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Strengthened capacity of 200 community health workers on Risk Communication and COVID 19 preventive and protective measures.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Trained over 120 Journalist in Abuja &amp; </a:t>
                      </a:r>
                      <a:r>
                        <a:rPr lang="en-US" sz="1000" dirty="0" err="1">
                          <a:effectLst/>
                          <a:latin typeface="+mn-lt"/>
                          <a:ea typeface="Times New Roman" panose="02020603050405020304" pitchFamily="18" charset="0"/>
                          <a:cs typeface="Calibri" panose="020F0502020204030204" pitchFamily="34" charset="0"/>
                        </a:rPr>
                        <a:t>Borno</a:t>
                      </a:r>
                      <a:r>
                        <a:rPr lang="en-US" sz="1000" dirty="0">
                          <a:effectLst/>
                          <a:latin typeface="+mn-lt"/>
                          <a:ea typeface="Times New Roman" panose="02020603050405020304" pitchFamily="18" charset="0"/>
                          <a:cs typeface="Calibri" panose="020F0502020204030204" pitchFamily="34" charset="0"/>
                        </a:rPr>
                        <a:t> on timely/credible reporting and to address challenges of </a:t>
                      </a:r>
                      <a:r>
                        <a:rPr lang="en-US" sz="1000" dirty="0" err="1">
                          <a:effectLst/>
                          <a:latin typeface="+mn-lt"/>
                          <a:ea typeface="Times New Roman" panose="02020603050405020304" pitchFamily="18" charset="0"/>
                          <a:cs typeface="Calibri" panose="020F0502020204030204" pitchFamily="34" charset="0"/>
                        </a:rPr>
                        <a:t>infodemics</a:t>
                      </a:r>
                      <a:r>
                        <a:rPr lang="en-US" sz="1000" dirty="0">
                          <a:effectLst/>
                          <a:latin typeface="+mn-lt"/>
                          <a:ea typeface="Times New Roman" panose="02020603050405020304" pitchFamily="18" charset="0"/>
                          <a:cs typeface="Calibri" panose="020F0502020204030204" pitchFamily="34" charset="0"/>
                        </a:rPr>
                        <a:t>, roles and responsibilities in the containment of the virus.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Sensitized 1,000 religious and traditional leaders at community level in 10 hotspot LGAs in 3 states (Lagos, FCT and </a:t>
                      </a:r>
                      <a:r>
                        <a:rPr lang="en-US" sz="1000" dirty="0" err="1">
                          <a:effectLst/>
                          <a:latin typeface="+mn-lt"/>
                          <a:ea typeface="Times New Roman" panose="02020603050405020304" pitchFamily="18" charset="0"/>
                          <a:cs typeface="Calibri" panose="020F0502020204030204" pitchFamily="34" charset="0"/>
                        </a:rPr>
                        <a:t>Kwara</a:t>
                      </a:r>
                      <a:r>
                        <a:rPr lang="en-US" sz="1000" dirty="0">
                          <a:effectLst/>
                          <a:latin typeface="+mn-lt"/>
                          <a:ea typeface="Times New Roman" panose="02020603050405020304" pitchFamily="18" charset="0"/>
                          <a:cs typeface="Calibri" panose="020F0502020204030204" pitchFamily="34" charset="0"/>
                        </a:rPr>
                        <a:t>).</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Provided technical support to the National Risk Communication pillar to review messages being disseminated on COVID-19 and incorporated threat and efficacy element into future messages.   </a:t>
                      </a:r>
                      <a:endParaRPr lang="en-US" sz="1000" dirty="0">
                        <a:effectLst/>
                        <a:latin typeface="+mn-lt"/>
                        <a:ea typeface="Calibri" panose="020F0502020204030204" pitchFamily="34" charset="0"/>
                        <a:cs typeface="Times New Roman" panose="02020603050405020304" pitchFamily="18" charset="0"/>
                      </a:endParaRPr>
                    </a:p>
                    <a:p>
                      <a:pPr marL="0" marR="0">
                        <a:lnSpc>
                          <a:spcPct val="107000"/>
                        </a:lnSpc>
                        <a:spcBef>
                          <a:spcPts val="0"/>
                        </a:spcBef>
                        <a:spcAft>
                          <a:spcPts val="800"/>
                        </a:spcAft>
                        <a:tabLst>
                          <a:tab pos="457200" algn="l"/>
                        </a:tabLst>
                      </a:pPr>
                      <a:r>
                        <a:rPr lang="en-US" sz="1000" b="1" dirty="0">
                          <a:effectLst/>
                          <a:latin typeface="+mn-lt"/>
                          <a:ea typeface="Times New Roman" panose="02020603050405020304" pitchFamily="18" charset="0"/>
                          <a:cs typeface="Calibri" panose="020F0502020204030204" pitchFamily="34" charset="0"/>
                        </a:rPr>
                        <a:t>Laboratory:</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Strengthened capacity for sample collection and transportation at State level; 1,248 people trained in 36 States plus FCT (30 states trained virtually and 8 states physically)</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Strengthened diagnostic capacity through technical assistance and deployment of 21 external quality assurance panels to 21 laboratories in the COVID-19 network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Provided technical assistance to develop national testing strategy and supported its implementation nationwide, 100% geographic coverage and decentralization to LGA level achieved</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Provided technical assistance to coordinate resource mobilization in which over 50million USD was raised for procurements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Procured diagnostic reagents and laboratory supplies; 197,000 kits have been delivered and further 500,000 swabs, 60,000 molecular kits and 400,000 RDTs are to be shipped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Technical assistance was provided to implement operational research, oversee kit validations, and develop national policies which include national laboratory guidance, sample collection and sample management training, national use of RDTs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Technical assistance provided to implement the rollout of antigen based RDTs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Provided technical assistance to the NCDC National Reference Laboratory, Abuja to improve operational efficiencies and sample management and monitoring of consumables and supplies for sample collection, packaging, and transportation</a:t>
                      </a:r>
                      <a:r>
                        <a:rPr lang="en-US" sz="1000" dirty="0">
                          <a:effectLst/>
                          <a:latin typeface="+mn-lt"/>
                          <a:ea typeface="Times New Roman" panose="02020603050405020304" pitchFamily="18" charset="0"/>
                          <a:cs typeface="Times New Roman" panose="02020603050405020304" pitchFamily="18" charset="0"/>
                        </a:rPr>
                        <a:t>. </a:t>
                      </a:r>
                      <a:r>
                        <a:rPr lang="en-US" sz="1000" dirty="0">
                          <a:effectLst/>
                          <a:latin typeface="+mn-lt"/>
                          <a:ea typeface="Times New Roman" panose="02020603050405020304" pitchFamily="18" charset="0"/>
                        </a:rPr>
                        <a:t>Supported Lagos State Government to expand COVID-19 diagnosis from 3 to 5 laboratories</a:t>
                      </a:r>
                    </a:p>
                    <a:p>
                      <a:pPr marL="0" marR="0">
                        <a:lnSpc>
                          <a:spcPct val="107000"/>
                        </a:lnSpc>
                        <a:spcBef>
                          <a:spcPts val="0"/>
                        </a:spcBef>
                        <a:spcAft>
                          <a:spcPts val="800"/>
                        </a:spcAft>
                        <a:tabLst>
                          <a:tab pos="457200" algn="l"/>
                        </a:tabLst>
                      </a:pPr>
                      <a:r>
                        <a:rPr lang="en-US" sz="1000" b="1" dirty="0">
                          <a:effectLst/>
                          <a:latin typeface="+mn-lt"/>
                          <a:ea typeface="Times New Roman" panose="02020603050405020304" pitchFamily="18" charset="0"/>
                          <a:cs typeface="Calibri" panose="020F0502020204030204" pitchFamily="34" charset="0"/>
                        </a:rPr>
                        <a:t>Logistics: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Provided technical support to the PTF supply chain pillar for forecasting, planning, gap-analysis and coordination of logistics activities.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Provided technical support to the logistics pillar of covid-19 response in the area of supplies forecasting, distribution and general stock management.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Provided coordination of supplies through the covid-19 multi-agency partners portal. The service provided codes for commonly used items including PPE, diagnostics and medical equipment.</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procurement of supplies of supplies, import clearance procedures including distribution and storage to various destinations.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Provided logistics and vehicular support during contact tracing activities in all states and FCT.</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Provided supported for waste management procedures at the covid-19 treatment centers.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Supported building capacity of personnel offering supplies management, waste management and stock management.</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Provided guidance in installation of covid-19 treatment and isolation centers various settings.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Provided coordination support for transport of confirmed cases to isolation and treatment facilities in Lagos.</a:t>
                      </a:r>
                      <a:endParaRPr lang="en-US" sz="1000" dirty="0">
                        <a:effectLst/>
                        <a:latin typeface="+mn-lt"/>
                        <a:ea typeface="Calibri" panose="020F0502020204030204" pitchFamily="34" charset="0"/>
                        <a:cs typeface="Times New Roman" panose="02020603050405020304" pitchFamily="18" charset="0"/>
                      </a:endParaRPr>
                    </a:p>
                    <a:p>
                      <a:endParaRPr lang="en-US" sz="1000" dirty="0">
                        <a:effectLst/>
                        <a:latin typeface="+mn-lt"/>
                        <a:ea typeface="Calibri" panose="020F0502020204030204" pitchFamily="34" charset="0"/>
                        <a:cs typeface="Times New Roman" panose="02020603050405020304" pitchFamily="18" charset="0"/>
                      </a:endParaRPr>
                    </a:p>
                    <a:p>
                      <a:pPr marL="0" marR="0" lvl="0" indent="0" algn="l" rtl="0">
                        <a:lnSpc>
                          <a:spcPct val="150000"/>
                        </a:lnSpc>
                        <a:spcBef>
                          <a:spcPts val="0"/>
                        </a:spcBef>
                        <a:spcAft>
                          <a:spcPts val="0"/>
                        </a:spcAft>
                        <a:buClr>
                          <a:schemeClr val="dk1"/>
                        </a:buClr>
                        <a:buSzPts val="1000"/>
                        <a:buFont typeface="Noto Sans Symbols"/>
                        <a:buNone/>
                      </a:pPr>
                      <a:endParaRPr sz="1000" dirty="0">
                        <a:solidFill>
                          <a:schemeClr val="dk1"/>
                        </a:solidFill>
                        <a:latin typeface="+mn-lt"/>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543198640"/>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Shape 6633"/>
        <p:cNvGrpSpPr/>
        <p:nvPr/>
      </p:nvGrpSpPr>
      <p:grpSpPr>
        <a:xfrm>
          <a:off x="0" y="0"/>
          <a:ext cx="0" cy="0"/>
          <a:chOff x="0" y="0"/>
          <a:chExt cx="0" cy="0"/>
        </a:xfrm>
      </p:grpSpPr>
      <p:sp>
        <p:nvSpPr>
          <p:cNvPr id="6634" name="Google Shape;6634;p22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233</a:t>
            </a:fld>
            <a:endParaRPr sz="500" b="0" i="0" u="none" strike="noStrike" cap="none">
              <a:solidFill>
                <a:srgbClr val="161616"/>
              </a:solidFill>
              <a:latin typeface="Arial"/>
              <a:ea typeface="Arial"/>
              <a:cs typeface="Arial"/>
              <a:sym typeface="Arial"/>
            </a:endParaRPr>
          </a:p>
        </p:txBody>
      </p:sp>
      <p:sp>
        <p:nvSpPr>
          <p:cNvPr id="6635" name="Google Shape;6635;p22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chemeClr val="dk1"/>
              </a:buClr>
              <a:buSzPts val="500"/>
              <a:buFont typeface="Arial"/>
              <a:buNone/>
            </a:pPr>
            <a:endParaRPr sz="500" b="0" i="0" u="none" strike="noStrike" cap="none">
              <a:solidFill>
                <a:srgbClr val="161616"/>
              </a:solidFill>
              <a:latin typeface="Arial"/>
              <a:ea typeface="Arial"/>
              <a:cs typeface="Arial"/>
              <a:sym typeface="Arial"/>
            </a:endParaRPr>
          </a:p>
        </p:txBody>
      </p:sp>
      <p:grpSp>
        <p:nvGrpSpPr>
          <p:cNvPr id="6636" name="Google Shape;6636;p223"/>
          <p:cNvGrpSpPr/>
          <p:nvPr/>
        </p:nvGrpSpPr>
        <p:grpSpPr>
          <a:xfrm>
            <a:off x="0" y="0"/>
            <a:ext cx="7589838" cy="1343607"/>
            <a:chOff x="0" y="0"/>
            <a:chExt cx="7589838" cy="1343607"/>
          </a:xfrm>
        </p:grpSpPr>
        <p:pic>
          <p:nvPicPr>
            <p:cNvPr id="6637" name="Google Shape;6637;p22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638" name="Google Shape;6638;p22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grpSp>
      <p:sp>
        <p:nvSpPr>
          <p:cNvPr id="6639" name="Google Shape;6639;p22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640" name="Google Shape;6640;p22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641" name="Google Shape;6641;p223"/>
          <p:cNvGrpSpPr/>
          <p:nvPr/>
        </p:nvGrpSpPr>
        <p:grpSpPr>
          <a:xfrm>
            <a:off x="1269075" y="3380795"/>
            <a:ext cx="0" cy="0"/>
            <a:chOff x="1269075" y="3380795"/>
            <a:chExt cx="0" cy="0"/>
          </a:xfrm>
        </p:grpSpPr>
        <p:cxnSp>
          <p:nvCxnSpPr>
            <p:cNvPr id="6642" name="Google Shape;6642;p223"/>
            <p:cNvCxnSpPr/>
            <p:nvPr/>
          </p:nvCxnSpPr>
          <p:spPr>
            <a:xfrm>
              <a:off x="1269075" y="3380795"/>
              <a:ext cx="0" cy="0"/>
            </a:xfrm>
            <a:prstGeom prst="straightConnector1">
              <a:avLst/>
            </a:prstGeom>
            <a:noFill/>
            <a:ln>
              <a:noFill/>
            </a:ln>
          </p:spPr>
        </p:cxnSp>
        <p:cxnSp>
          <p:nvCxnSpPr>
            <p:cNvPr id="6643" name="Google Shape;6643;p223"/>
            <p:cNvCxnSpPr/>
            <p:nvPr/>
          </p:nvCxnSpPr>
          <p:spPr>
            <a:xfrm>
              <a:off x="1269075" y="3380795"/>
              <a:ext cx="0" cy="0"/>
            </a:xfrm>
            <a:prstGeom prst="straightConnector1">
              <a:avLst/>
            </a:prstGeom>
            <a:noFill/>
            <a:ln>
              <a:noFill/>
            </a:ln>
          </p:spPr>
        </p:cxnSp>
      </p:grpSp>
      <p:sp>
        <p:nvSpPr>
          <p:cNvPr id="6644" name="Google Shape;6644;p22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Internal</a:t>
            </a:r>
            <a:endParaRPr sz="500" b="0" i="0" u="none" strike="noStrike" cap="none">
              <a:solidFill>
                <a:srgbClr val="000000"/>
              </a:solidFill>
              <a:latin typeface="Arial"/>
              <a:ea typeface="Arial"/>
              <a:cs typeface="Arial"/>
              <a:sym typeface="Arial"/>
            </a:endParaRPr>
          </a:p>
        </p:txBody>
      </p:sp>
      <p:graphicFrame>
        <p:nvGraphicFramePr>
          <p:cNvPr id="6645" name="Google Shape;6645;p223"/>
          <p:cNvGraphicFramePr/>
          <p:nvPr>
            <p:extLst>
              <p:ext uri="{D42A27DB-BD31-4B8C-83A1-F6EECF244321}">
                <p14:modId xmlns:p14="http://schemas.microsoft.com/office/powerpoint/2010/main" val="68509006"/>
              </p:ext>
            </p:extLst>
          </p:nvPr>
        </p:nvGraphicFramePr>
        <p:xfrm>
          <a:off x="312508" y="1462823"/>
          <a:ext cx="6859225" cy="7182308"/>
        </p:xfrm>
        <a:graphic>
          <a:graphicData uri="http://schemas.openxmlformats.org/drawingml/2006/table">
            <a:tbl>
              <a:tblPr>
                <a:noFill/>
                <a:tableStyleId>{B3EC8D35-0D6E-4B20-94FA-5F872F7BABA5}</a:tableStyleId>
              </a:tblPr>
              <a:tblGrid>
                <a:gridCol w="6859225">
                  <a:extLst>
                    <a:ext uri="{9D8B030D-6E8A-4147-A177-3AD203B41FA5}">
                      <a16:colId xmlns:a16="http://schemas.microsoft.com/office/drawing/2014/main" val="20000"/>
                    </a:ext>
                  </a:extLst>
                </a:gridCol>
              </a:tblGrid>
              <a:tr h="158975">
                <a:tc>
                  <a:txBody>
                    <a:bodyPr/>
                    <a:lstStyle/>
                    <a:p>
                      <a:pPr marL="0" marR="0" lvl="0" indent="0" algn="l" rtl="0">
                        <a:lnSpc>
                          <a:spcPct val="117000"/>
                        </a:lnSpc>
                        <a:spcBef>
                          <a:spcPts val="0"/>
                        </a:spcBef>
                        <a:spcAft>
                          <a:spcPts val="0"/>
                        </a:spcAft>
                        <a:buNone/>
                      </a:pPr>
                      <a:r>
                        <a:rPr lang="en-US" sz="1000" b="1" i="1">
                          <a:solidFill>
                            <a:srgbClr val="FFFFFF"/>
                          </a:solidFill>
                          <a:latin typeface="Arial"/>
                          <a:ea typeface="Arial"/>
                          <a:cs typeface="Arial"/>
                          <a:sym typeface="Arial"/>
                        </a:rPr>
                        <a:t>Implementing Partners:</a:t>
                      </a:r>
                      <a:endParaRPr sz="1000">
                        <a:latin typeface="Arial"/>
                        <a:ea typeface="Arial"/>
                        <a:cs typeface="Arial"/>
                        <a:sym typeface="Arial"/>
                      </a:endParaRPr>
                    </a:p>
                  </a:txBody>
                  <a:tcPr marL="36525" marR="36525" marT="0" marB="0" anchor="ctr">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6A6A6"/>
                    </a:solidFill>
                  </a:tcPr>
                </a:tc>
                <a:extLst>
                  <a:ext uri="{0D108BD9-81ED-4DB2-BD59-A6C34878D82A}">
                    <a16:rowId xmlns:a16="http://schemas.microsoft.com/office/drawing/2014/main" val="10000"/>
                  </a:ext>
                </a:extLst>
              </a:tr>
              <a:tr h="226500">
                <a:tc>
                  <a:txBody>
                    <a:bodyPr/>
                    <a:lstStyle/>
                    <a:p>
                      <a:pPr marL="0" marR="0" lvl="0" indent="0" algn="l" rtl="0">
                        <a:lnSpc>
                          <a:spcPct val="150000"/>
                        </a:lnSpc>
                        <a:spcBef>
                          <a:spcPts val="0"/>
                        </a:spcBef>
                        <a:spcAft>
                          <a:spcPts val="0"/>
                        </a:spcAft>
                        <a:buClr>
                          <a:schemeClr val="dk1"/>
                        </a:buClr>
                        <a:buSzPts val="1000"/>
                        <a:buFont typeface="Noto Sans Symbols"/>
                        <a:buNone/>
                      </a:pPr>
                      <a:r>
                        <a:rPr lang="en-US" sz="1000" dirty="0">
                          <a:solidFill>
                            <a:schemeClr val="dk1"/>
                          </a:solidFill>
                          <a:latin typeface="Arial"/>
                          <a:ea typeface="Arial"/>
                          <a:cs typeface="Arial"/>
                          <a:sym typeface="Arial"/>
                        </a:rPr>
                        <a:t>NCDC, NPHCDA, AFENET, CHAI, RED CROSS, UNICEF,BMGF, NSTOP, Rotary International, Break through Action Nigeria-BAN, Malaria Consortium, Palladium, US CDC, FIND, USAID, NCDC, </a:t>
                      </a:r>
                      <a:r>
                        <a:rPr lang="en-US" sz="1000" dirty="0" err="1">
                          <a:solidFill>
                            <a:schemeClr val="dk1"/>
                          </a:solidFill>
                          <a:latin typeface="Arial"/>
                          <a:ea typeface="Arial"/>
                          <a:cs typeface="Arial"/>
                          <a:sym typeface="Arial"/>
                        </a:rPr>
                        <a:t>UKaid</a:t>
                      </a:r>
                      <a:r>
                        <a:rPr lang="en-US" sz="1000" dirty="0">
                          <a:solidFill>
                            <a:schemeClr val="dk1"/>
                          </a:solidFill>
                          <a:latin typeface="Arial"/>
                          <a:ea typeface="Arial"/>
                          <a:cs typeface="Arial"/>
                          <a:sym typeface="Arial"/>
                        </a:rPr>
                        <a:t> </a:t>
                      </a:r>
                      <a:r>
                        <a:rPr lang="en-US" sz="1000" dirty="0" err="1">
                          <a:solidFill>
                            <a:schemeClr val="dk1"/>
                          </a:solidFill>
                          <a:latin typeface="Arial"/>
                          <a:ea typeface="Arial"/>
                          <a:cs typeface="Arial"/>
                          <a:sym typeface="Arial"/>
                        </a:rPr>
                        <a:t>Lafiya</a:t>
                      </a:r>
                      <a:r>
                        <a:rPr lang="en-US" sz="1000" dirty="0">
                          <a:solidFill>
                            <a:schemeClr val="dk1"/>
                          </a:solidFill>
                          <a:latin typeface="Arial"/>
                          <a:ea typeface="Arial"/>
                          <a:cs typeface="Arial"/>
                          <a:sym typeface="Arial"/>
                        </a:rPr>
                        <a:t> project, New Incentive/All babies are equal, Port Health (FMOH), SMOH and PHC Agencies of all 36 States </a:t>
                      </a:r>
                      <a:endParaRPr sz="1000" dirty="0">
                        <a:solidFill>
                          <a:schemeClr val="dk1"/>
                        </a:solidFill>
                        <a:latin typeface="Arial"/>
                        <a:ea typeface="Arial"/>
                        <a:cs typeface="Arial"/>
                        <a:sym typeface="Arial"/>
                      </a:endParaRPr>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219675">
                <a:tc>
                  <a:txBody>
                    <a:bodyPr/>
                    <a:lstStyle/>
                    <a:p>
                      <a:pPr marL="0" marR="0" lvl="0" indent="0" algn="l" rtl="0">
                        <a:lnSpc>
                          <a:spcPct val="100000"/>
                        </a:lnSpc>
                        <a:spcBef>
                          <a:spcPts val="0"/>
                        </a:spcBef>
                        <a:spcAft>
                          <a:spcPts val="0"/>
                        </a:spcAft>
                        <a:buClr>
                          <a:schemeClr val="lt1"/>
                        </a:buClr>
                        <a:buSzPts val="996"/>
                        <a:buFont typeface="Noto Sans Symbols"/>
                        <a:buNone/>
                      </a:pPr>
                      <a:r>
                        <a:rPr lang="en-US" sz="996" b="1" i="1" dirty="0">
                          <a:solidFill>
                            <a:schemeClr val="lt1"/>
                          </a:solidFill>
                        </a:rPr>
                        <a:t>State Supported:</a:t>
                      </a:r>
                      <a:endParaRPr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2"/>
                  </a:ext>
                </a:extLst>
              </a:tr>
              <a:tr h="240200">
                <a:tc>
                  <a:txBody>
                    <a:bodyPr/>
                    <a:lstStyle/>
                    <a:p>
                      <a:pPr marL="342900" marR="0" lvl="0" indent="-342900" algn="just" rtl="0">
                        <a:lnSpc>
                          <a:spcPct val="150000"/>
                        </a:lnSpc>
                        <a:spcBef>
                          <a:spcPts val="0"/>
                        </a:spcBef>
                        <a:spcAft>
                          <a:spcPts val="0"/>
                        </a:spcAft>
                        <a:buClr>
                          <a:schemeClr val="dk1"/>
                        </a:buClr>
                        <a:buSzPts val="996"/>
                        <a:buFont typeface="Noto Sans Symbols"/>
                        <a:buChar char="•"/>
                      </a:pPr>
                      <a:r>
                        <a:rPr lang="en-US" sz="996" dirty="0">
                          <a:solidFill>
                            <a:schemeClr val="dk1"/>
                          </a:solidFill>
                          <a:latin typeface="Arial"/>
                          <a:ea typeface="Arial"/>
                          <a:cs typeface="Arial"/>
                          <a:sym typeface="Arial"/>
                        </a:rPr>
                        <a:t>36 states and FCT</a:t>
                      </a:r>
                      <a:endParaRPr sz="996"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214825">
                <a:tc>
                  <a:txBody>
                    <a:bodyPr/>
                    <a:lstStyle/>
                    <a:p>
                      <a:pPr marL="0" marR="0" lvl="0" indent="0" algn="l" rtl="0">
                        <a:spcBef>
                          <a:spcPts val="0"/>
                        </a:spcBef>
                        <a:spcAft>
                          <a:spcPts val="0"/>
                        </a:spcAft>
                        <a:buNone/>
                      </a:pPr>
                      <a:r>
                        <a:rPr lang="en-US" sz="1000" b="1" i="1" dirty="0">
                          <a:solidFill>
                            <a:schemeClr val="lt1"/>
                          </a:solidFill>
                          <a:latin typeface="Arial"/>
                          <a:ea typeface="Arial"/>
                          <a:cs typeface="Arial"/>
                          <a:sym typeface="Arial"/>
                        </a:rPr>
                        <a:t>Total Budget/Fund Released:</a:t>
                      </a:r>
                      <a:endParaRPr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4"/>
                  </a:ext>
                </a:extLst>
              </a:tr>
              <a:tr h="327250">
                <a:tc>
                  <a:txBody>
                    <a:bodyPr/>
                    <a:lstStyle/>
                    <a:p>
                      <a:pPr marL="0" marR="0" lvl="0" indent="0" algn="l" rtl="0">
                        <a:lnSpc>
                          <a:spcPct val="150000"/>
                        </a:lnSpc>
                        <a:spcBef>
                          <a:spcPts val="0"/>
                        </a:spcBef>
                        <a:spcAft>
                          <a:spcPts val="0"/>
                        </a:spcAft>
                        <a:buClr>
                          <a:schemeClr val="dk1"/>
                        </a:buClr>
                        <a:buSzPts val="996"/>
                        <a:buFont typeface="Noto Sans Symbols"/>
                        <a:buNone/>
                      </a:pPr>
                      <a:r>
                        <a:rPr lang="en-US" sz="996" dirty="0"/>
                        <a:t> A total of 12 grants were received by WHO from BMGF, DFID, China, ECHO, USAID, CERF, KBFUS, UNDP, GIZ, UNBF, GAVI, and UNOCHA for COVID-19 totaling to $16,602,588 and earmarked for the following activities: Laboratory services and supplies; Leadership and Coordination; Surge Support and Management; RCCE; Surveillance; RRT; POE; OCR Procurement; IPC; Case Management; and Delivering of Essential Services to FCV settings. </a:t>
                      </a:r>
                      <a:endParaRPr sz="996"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126500">
                <a:tc>
                  <a:txBody>
                    <a:bodyPr/>
                    <a:lstStyle/>
                    <a:p>
                      <a:pPr marL="0" marR="0" lvl="0" indent="0" algn="l" rtl="0">
                        <a:lnSpc>
                          <a:spcPct val="150000"/>
                        </a:lnSpc>
                        <a:spcBef>
                          <a:spcPts val="0"/>
                        </a:spcBef>
                        <a:spcAft>
                          <a:spcPts val="0"/>
                        </a:spcAft>
                        <a:buClr>
                          <a:schemeClr val="lt1"/>
                        </a:buClr>
                        <a:buSzPts val="996"/>
                        <a:buFont typeface="Courier New"/>
                        <a:buNone/>
                      </a:pPr>
                      <a:r>
                        <a:rPr lang="en-US" sz="996" b="1" i="1" dirty="0">
                          <a:solidFill>
                            <a:schemeClr val="lt1"/>
                          </a:solidFill>
                          <a:latin typeface="Arial"/>
                          <a:ea typeface="Arial"/>
                          <a:cs typeface="Arial"/>
                          <a:sym typeface="Arial"/>
                        </a:rPr>
                        <a:t>Key Challenges Identified:</a:t>
                      </a:r>
                      <a:endParaRPr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solidFill>
                      <a:srgbClr val="A5A5A5"/>
                    </a:solidFill>
                  </a:tcPr>
                </a:tc>
                <a:extLst>
                  <a:ext uri="{0D108BD9-81ED-4DB2-BD59-A6C34878D82A}">
                    <a16:rowId xmlns:a16="http://schemas.microsoft.com/office/drawing/2014/main" val="10006"/>
                  </a:ext>
                </a:extLst>
              </a:tr>
              <a:tr h="126500">
                <a:tc>
                  <a:txBody>
                    <a:bodyPr/>
                    <a:lstStyle/>
                    <a:p>
                      <a:pPr marL="342900" marR="0" lvl="0" indent="-342900">
                        <a:lnSpc>
                          <a:spcPct val="107000"/>
                        </a:lnSpc>
                        <a:spcBef>
                          <a:spcPts val="0"/>
                        </a:spcBef>
                        <a:spcAft>
                          <a:spcPts val="80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Low risk perception amidst competing priorities such as socio-economic demands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Insecurity in some communities’ limits scale up of community sensitization, ACS, contact tracing and testing</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Negative perception results in resistance in some communities for contact tracing due to fear of stigmatization</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Shortage of face masks/PPEs for use by health facilities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Delay in release of funds by the state task force for pillar activities at the beginning of the pandemic</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Inadequate screening at POEs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Insufficient waste management infrastructure at health facilities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Low capacity of laboratory at Federal Medical Center, </a:t>
                      </a:r>
                      <a:r>
                        <a:rPr lang="en-US" sz="1000" dirty="0" err="1">
                          <a:effectLst/>
                          <a:latin typeface="+mn-lt"/>
                          <a:ea typeface="Times New Roman" panose="02020603050405020304" pitchFamily="18" charset="0"/>
                          <a:cs typeface="Calibri" panose="020F0502020204030204" pitchFamily="34" charset="0"/>
                        </a:rPr>
                        <a:t>Owo</a:t>
                      </a:r>
                      <a:r>
                        <a:rPr lang="en-US" sz="1000" dirty="0">
                          <a:effectLst/>
                          <a:latin typeface="+mn-lt"/>
                          <a:ea typeface="Times New Roman" panose="02020603050405020304" pitchFamily="18" charset="0"/>
                          <a:cs typeface="Calibri" panose="020F0502020204030204" pitchFamily="34" charset="0"/>
                        </a:rPr>
                        <a:t> to process large number of samples due to lack of basic sample processing tools.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 Inadequate designated laboratory for COVID-19 sample processing in some states.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 Non-compliance to use of IPC items including face mask in communities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Inadequate sample collection Kits at testing sites.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Lack of functional ventilator at the COVID-19 treatment centers in Ondo state.</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Inadequate monitoring and supervision of response activities by state and local governments for grassroots mobilization</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Measuring behavior change in short timeframe, need to develop proxy indicators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Inadequate community ownership of the RCCE activities to ensure continuity and long-tern impact</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Trust issues whereby the vast majority questions veracity of information due to </a:t>
                      </a:r>
                      <a:r>
                        <a:rPr lang="en-US" sz="1000" dirty="0" err="1">
                          <a:effectLst/>
                          <a:latin typeface="+mn-lt"/>
                          <a:ea typeface="Times New Roman" panose="02020603050405020304" pitchFamily="18" charset="0"/>
                          <a:cs typeface="Calibri" panose="020F0502020204030204" pitchFamily="34" charset="0"/>
                        </a:rPr>
                        <a:t>infodemics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Poor adherence/lack of enforcement measures to non-pharmaceutical interventions.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Fatigue on the side of the population because of protracted response.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Inadequate resources to implement intensified RCCE activities in all 20 hotspot LGAs  </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err="1">
                          <a:effectLst/>
                          <a:latin typeface="+mn-lt"/>
                          <a:ea typeface="Times New Roman" panose="02020603050405020304" pitchFamily="18" charset="0"/>
                          <a:cs typeface="Calibri" panose="020F0502020204030204" pitchFamily="34" charset="0"/>
                        </a:rPr>
                        <a:t>EndSARS</a:t>
                      </a:r>
                      <a:r>
                        <a:rPr lang="en-US" sz="1000" dirty="0">
                          <a:effectLst/>
                          <a:latin typeface="+mn-lt"/>
                          <a:ea typeface="Times New Roman" panose="02020603050405020304" pitchFamily="18" charset="0"/>
                          <a:cs typeface="Calibri" panose="020F0502020204030204" pitchFamily="34" charset="0"/>
                        </a:rPr>
                        <a:t> protest likely to push back months gained for prevention and protection from COVID through RCCE activities</a:t>
                      </a:r>
                      <a:endParaRPr lang="en-US" sz="1000" dirty="0">
                        <a:effectLst/>
                        <a:latin typeface="+mn-lt"/>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Blip>
                          <a:blip r:embed="rId4"/>
                        </a:buBlip>
                        <a:tabLst>
                          <a:tab pos="457200" algn="l"/>
                        </a:tabLst>
                      </a:pPr>
                      <a:r>
                        <a:rPr lang="en-US" sz="1000" dirty="0">
                          <a:effectLst/>
                          <a:latin typeface="+mn-lt"/>
                          <a:ea typeface="Times New Roman" panose="02020603050405020304" pitchFamily="18" charset="0"/>
                          <a:cs typeface="Calibri" panose="020F0502020204030204" pitchFamily="34" charset="0"/>
                        </a:rPr>
                        <a:t>Though Homebased care has started there are no clear regulations on eligibility, standard based precautions and client accountability.</a:t>
                      </a:r>
                      <a:endParaRPr lang="en-US" sz="1000" dirty="0">
                        <a:effectLst/>
                        <a:latin typeface="+mn-lt"/>
                        <a:ea typeface="Calibri" panose="020F0502020204030204" pitchFamily="34" charset="0"/>
                        <a:cs typeface="Times New Roman" panose="02020603050405020304" pitchFamily="18" charset="0"/>
                      </a:endParaRPr>
                    </a:p>
                    <a:p>
                      <a:pPr marL="0" marR="0" lvl="0" indent="0" algn="l" rtl="0">
                        <a:lnSpc>
                          <a:spcPct val="150000"/>
                        </a:lnSpc>
                        <a:spcBef>
                          <a:spcPts val="0"/>
                        </a:spcBef>
                        <a:spcAft>
                          <a:spcPts val="0"/>
                        </a:spcAft>
                        <a:buClr>
                          <a:schemeClr val="dk1"/>
                        </a:buClr>
                        <a:buSzPts val="996"/>
                        <a:buFont typeface="Noto Sans Symbols"/>
                        <a:buNone/>
                      </a:pPr>
                      <a:endParaRPr sz="996" dirty="0"/>
                    </a:p>
                  </a:txBody>
                  <a:tcPr marL="114300" marR="114300" marT="0" marB="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4196359386"/>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Shape 6667"/>
        <p:cNvGrpSpPr/>
        <p:nvPr/>
      </p:nvGrpSpPr>
      <p:grpSpPr>
        <a:xfrm>
          <a:off x="0" y="0"/>
          <a:ext cx="0" cy="0"/>
          <a:chOff x="0" y="0"/>
          <a:chExt cx="0" cy="0"/>
        </a:xfrm>
      </p:grpSpPr>
      <p:pic>
        <p:nvPicPr>
          <p:cNvPr id="6668" name="Google Shape;6668;p22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669" name="Google Shape;6669;p22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234</a:t>
            </a:fld>
            <a:endParaRPr sz="500" b="0" i="0" u="none" strike="noStrike" cap="none">
              <a:solidFill>
                <a:srgbClr val="161616"/>
              </a:solidFill>
              <a:latin typeface="Arial"/>
              <a:ea typeface="Arial"/>
              <a:cs typeface="Arial"/>
              <a:sym typeface="Arial"/>
            </a:endParaRPr>
          </a:p>
        </p:txBody>
      </p:sp>
      <p:sp>
        <p:nvSpPr>
          <p:cNvPr id="6670" name="Google Shape;6670;p22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671" name="Google Shape;6671;p22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672" name="Google Shape;6672;p22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673" name="Google Shape;6673;p22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674" name="Google Shape;6674;p225"/>
          <p:cNvGrpSpPr/>
          <p:nvPr/>
        </p:nvGrpSpPr>
        <p:grpSpPr>
          <a:xfrm>
            <a:off x="1269075" y="3380795"/>
            <a:ext cx="0" cy="0"/>
            <a:chOff x="1269075" y="3380795"/>
            <a:chExt cx="0" cy="0"/>
          </a:xfrm>
        </p:grpSpPr>
        <p:cxnSp>
          <p:nvCxnSpPr>
            <p:cNvPr id="6675" name="Google Shape;6675;p225"/>
            <p:cNvCxnSpPr/>
            <p:nvPr/>
          </p:nvCxnSpPr>
          <p:spPr>
            <a:xfrm>
              <a:off x="1269075" y="3380795"/>
              <a:ext cx="0" cy="0"/>
            </a:xfrm>
            <a:prstGeom prst="straightConnector1">
              <a:avLst/>
            </a:prstGeom>
            <a:noFill/>
            <a:ln>
              <a:noFill/>
            </a:ln>
          </p:spPr>
        </p:cxnSp>
        <p:cxnSp>
          <p:nvCxnSpPr>
            <p:cNvPr id="6676" name="Google Shape;6676;p225"/>
            <p:cNvCxnSpPr/>
            <p:nvPr/>
          </p:nvCxnSpPr>
          <p:spPr>
            <a:xfrm>
              <a:off x="1269075" y="3380795"/>
              <a:ext cx="0" cy="0"/>
            </a:xfrm>
            <a:prstGeom prst="straightConnector1">
              <a:avLst/>
            </a:prstGeom>
            <a:noFill/>
            <a:ln>
              <a:noFill/>
            </a:ln>
          </p:spPr>
        </p:cxnSp>
      </p:grpSp>
      <p:sp>
        <p:nvSpPr>
          <p:cNvPr id="6677" name="Google Shape;6677;p22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6678" name="Google Shape;6678;p225"/>
          <p:cNvGrpSpPr/>
          <p:nvPr/>
        </p:nvGrpSpPr>
        <p:grpSpPr>
          <a:xfrm>
            <a:off x="466031" y="4097973"/>
            <a:ext cx="6848084" cy="2339834"/>
            <a:chOff x="1" y="0"/>
            <a:chExt cx="6870751" cy="2339834"/>
          </a:xfrm>
        </p:grpSpPr>
        <p:grpSp>
          <p:nvGrpSpPr>
            <p:cNvPr id="6679" name="Google Shape;6679;p225"/>
            <p:cNvGrpSpPr/>
            <p:nvPr/>
          </p:nvGrpSpPr>
          <p:grpSpPr>
            <a:xfrm>
              <a:off x="31805" y="0"/>
              <a:ext cx="6838947" cy="1911928"/>
              <a:chOff x="0" y="0"/>
              <a:chExt cx="7568357" cy="2071124"/>
            </a:xfrm>
          </p:grpSpPr>
          <p:sp>
            <p:nvSpPr>
              <p:cNvPr id="6680" name="Google Shape;6680;p225"/>
              <p:cNvSpPr/>
              <p:nvPr/>
            </p:nvSpPr>
            <p:spPr>
              <a:xfrm>
                <a:off x="1484859" y="0"/>
                <a:ext cx="1732972" cy="1002525"/>
              </a:xfrm>
              <a:prstGeom prst="chevron">
                <a:avLst>
                  <a:gd name="adj" fmla="val 31595"/>
                </a:avLst>
              </a:prstGeom>
              <a:solidFill>
                <a:srgbClr val="787878"/>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FFFFFF"/>
                  </a:solidFill>
                  <a:latin typeface="Arial"/>
                  <a:ea typeface="Arial"/>
                  <a:cs typeface="Arial"/>
                  <a:sym typeface="Arial"/>
                </a:endParaRPr>
              </a:p>
            </p:txBody>
          </p:sp>
          <p:sp>
            <p:nvSpPr>
              <p:cNvPr id="6681" name="Google Shape;6681;p225"/>
              <p:cNvSpPr/>
              <p:nvPr/>
            </p:nvSpPr>
            <p:spPr>
              <a:xfrm>
                <a:off x="0" y="6834"/>
                <a:ext cx="1774093" cy="995691"/>
              </a:xfrm>
              <a:prstGeom prst="homePlate">
                <a:avLst>
                  <a:gd name="adj" fmla="val 31469"/>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FFFFFF"/>
                  </a:solidFill>
                  <a:latin typeface="Arial"/>
                  <a:ea typeface="Arial"/>
                  <a:cs typeface="Arial"/>
                  <a:sym typeface="Arial"/>
                </a:endParaRPr>
              </a:p>
            </p:txBody>
          </p:sp>
          <p:sp>
            <p:nvSpPr>
              <p:cNvPr id="6682" name="Google Shape;6682;p225"/>
              <p:cNvSpPr/>
              <p:nvPr/>
            </p:nvSpPr>
            <p:spPr>
              <a:xfrm>
                <a:off x="2928596" y="0"/>
                <a:ext cx="1732972" cy="1002525"/>
              </a:xfrm>
              <a:prstGeom prst="chevron">
                <a:avLst>
                  <a:gd name="adj" fmla="val 31595"/>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FFFFFF"/>
                  </a:solidFill>
                  <a:latin typeface="Arial"/>
                  <a:ea typeface="Arial"/>
                  <a:cs typeface="Arial"/>
                  <a:sym typeface="Arial"/>
                </a:endParaRPr>
              </a:p>
            </p:txBody>
          </p:sp>
          <p:sp>
            <p:nvSpPr>
              <p:cNvPr id="6683" name="Google Shape;6683;p225"/>
              <p:cNvSpPr/>
              <p:nvPr/>
            </p:nvSpPr>
            <p:spPr>
              <a:xfrm>
                <a:off x="4381991" y="0"/>
                <a:ext cx="1732972" cy="1002525"/>
              </a:xfrm>
              <a:prstGeom prst="chevron">
                <a:avLst>
                  <a:gd name="adj" fmla="val 31595"/>
                </a:avLst>
              </a:prstGeom>
              <a:solidFill>
                <a:srgbClr val="787878"/>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FFFFFF"/>
                  </a:solidFill>
                  <a:latin typeface="Arial"/>
                  <a:ea typeface="Arial"/>
                  <a:cs typeface="Arial"/>
                  <a:sym typeface="Arial"/>
                </a:endParaRPr>
              </a:p>
            </p:txBody>
          </p:sp>
          <p:sp>
            <p:nvSpPr>
              <p:cNvPr id="6684" name="Google Shape;6684;p225"/>
              <p:cNvSpPr/>
              <p:nvPr/>
            </p:nvSpPr>
            <p:spPr>
              <a:xfrm>
                <a:off x="5835385" y="0"/>
                <a:ext cx="1732972" cy="1002525"/>
              </a:xfrm>
              <a:prstGeom prst="chevron">
                <a:avLst>
                  <a:gd name="adj" fmla="val 31595"/>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FFFFFF"/>
                  </a:solidFill>
                  <a:latin typeface="Arial"/>
                  <a:ea typeface="Arial"/>
                  <a:cs typeface="Arial"/>
                  <a:sym typeface="Arial"/>
                </a:endParaRPr>
              </a:p>
            </p:txBody>
          </p:sp>
          <p:sp>
            <p:nvSpPr>
              <p:cNvPr id="6685" name="Google Shape;6685;p225"/>
              <p:cNvSpPr txBox="1"/>
              <p:nvPr/>
            </p:nvSpPr>
            <p:spPr>
              <a:xfrm>
                <a:off x="31465" y="296995"/>
                <a:ext cx="1344406" cy="501422"/>
              </a:xfrm>
              <a:prstGeom prst="rect">
                <a:avLst/>
              </a:prstGeom>
              <a:noFill/>
              <a:ln>
                <a:noFill/>
              </a:ln>
            </p:spPr>
            <p:txBody>
              <a:bodyPr spcFirstLastPara="1" wrap="square" lIns="76950" tIns="76950" rIns="61550" bIns="76950" anchor="ctr" anchorCtr="0">
                <a:spAutoFit/>
              </a:bodyPr>
              <a:lstStyle/>
              <a:p>
                <a:pPr marL="0" marR="0" lvl="0" indent="0" algn="l" rtl="0">
                  <a:lnSpc>
                    <a:spcPct val="116000"/>
                  </a:lnSpc>
                  <a:spcBef>
                    <a:spcPts val="0"/>
                  </a:spcBef>
                  <a:spcAft>
                    <a:spcPts val="0"/>
                  </a:spcAft>
                  <a:buClr>
                    <a:srgbClr val="FFFFFF"/>
                  </a:buClr>
                  <a:buSzPts val="900"/>
                  <a:buFont typeface="Arial"/>
                  <a:buNone/>
                </a:pPr>
                <a:r>
                  <a:rPr lang="en-US" sz="900" b="0" i="0" u="none" strike="noStrike" cap="none">
                    <a:solidFill>
                      <a:srgbClr val="FFFFFF"/>
                    </a:solidFill>
                    <a:latin typeface="Arial"/>
                    <a:ea typeface="Arial"/>
                    <a:cs typeface="Arial"/>
                    <a:sym typeface="Arial"/>
                  </a:rPr>
                  <a:t>Country-level Coordination</a:t>
                </a:r>
                <a:endParaRPr sz="900" b="0" i="0" u="none" strike="noStrike" cap="none">
                  <a:solidFill>
                    <a:srgbClr val="000000"/>
                  </a:solidFill>
                  <a:latin typeface="Arial"/>
                  <a:ea typeface="Arial"/>
                  <a:cs typeface="Arial"/>
                  <a:sym typeface="Arial"/>
                </a:endParaRPr>
              </a:p>
            </p:txBody>
          </p:sp>
          <p:sp>
            <p:nvSpPr>
              <p:cNvPr id="6686" name="Google Shape;6686;p225"/>
              <p:cNvSpPr txBox="1"/>
              <p:nvPr/>
            </p:nvSpPr>
            <p:spPr>
              <a:xfrm>
                <a:off x="1774074" y="296995"/>
                <a:ext cx="1286784" cy="501422"/>
              </a:xfrm>
              <a:prstGeom prst="rect">
                <a:avLst/>
              </a:prstGeom>
              <a:noFill/>
              <a:ln>
                <a:noFill/>
              </a:ln>
            </p:spPr>
            <p:txBody>
              <a:bodyPr spcFirstLastPara="1" wrap="square" lIns="76950" tIns="76950" rIns="61550" bIns="76950" anchor="ctr" anchorCtr="0">
                <a:spAutoFit/>
              </a:bodyPr>
              <a:lstStyle/>
              <a:p>
                <a:pPr marL="0" marR="0" lvl="0" indent="0" algn="l" rtl="0">
                  <a:lnSpc>
                    <a:spcPct val="116000"/>
                  </a:lnSpc>
                  <a:spcBef>
                    <a:spcPts val="0"/>
                  </a:spcBef>
                  <a:spcAft>
                    <a:spcPts val="0"/>
                  </a:spcAft>
                  <a:buClr>
                    <a:srgbClr val="FFFFFF"/>
                  </a:buClr>
                  <a:buSzPts val="900"/>
                  <a:buFont typeface="Arial"/>
                  <a:buNone/>
                </a:pPr>
                <a:r>
                  <a:rPr lang="en-US" sz="900" b="0" i="0" u="none" strike="noStrike" cap="none">
                    <a:solidFill>
                      <a:srgbClr val="FFFFFF"/>
                    </a:solidFill>
                    <a:latin typeface="Arial"/>
                    <a:ea typeface="Arial"/>
                    <a:cs typeface="Arial"/>
                    <a:sym typeface="Arial"/>
                  </a:rPr>
                  <a:t>Planning and Monitoring</a:t>
                </a:r>
                <a:endParaRPr sz="900" b="0" i="0" u="none" strike="noStrike" cap="none">
                  <a:solidFill>
                    <a:srgbClr val="000000"/>
                  </a:solidFill>
                  <a:latin typeface="Arial"/>
                  <a:ea typeface="Arial"/>
                  <a:cs typeface="Arial"/>
                  <a:sym typeface="Arial"/>
                </a:endParaRPr>
              </a:p>
            </p:txBody>
          </p:sp>
          <p:sp>
            <p:nvSpPr>
              <p:cNvPr id="6687" name="Google Shape;6687;p225"/>
              <p:cNvSpPr txBox="1"/>
              <p:nvPr/>
            </p:nvSpPr>
            <p:spPr>
              <a:xfrm>
                <a:off x="3217795" y="112284"/>
                <a:ext cx="1284676" cy="849550"/>
              </a:xfrm>
              <a:prstGeom prst="rect">
                <a:avLst/>
              </a:prstGeom>
              <a:noFill/>
              <a:ln>
                <a:noFill/>
              </a:ln>
            </p:spPr>
            <p:txBody>
              <a:bodyPr spcFirstLastPara="1" wrap="square" lIns="76950" tIns="76950" rIns="61550" bIns="76950" anchor="ctr" anchorCtr="0">
                <a:spAutoFit/>
              </a:bodyPr>
              <a:lstStyle/>
              <a:p>
                <a:pPr marL="0" marR="0" lvl="0" indent="0" algn="l" rtl="0">
                  <a:lnSpc>
                    <a:spcPct val="116000"/>
                  </a:lnSpc>
                  <a:spcBef>
                    <a:spcPts val="0"/>
                  </a:spcBef>
                  <a:spcAft>
                    <a:spcPts val="0"/>
                  </a:spcAft>
                  <a:buClr>
                    <a:srgbClr val="FFFFFF"/>
                  </a:buClr>
                  <a:buSzPts val="900"/>
                  <a:buFont typeface="Arial"/>
                  <a:buNone/>
                </a:pPr>
                <a:r>
                  <a:rPr lang="en-US" sz="900" b="0" i="0" u="none" strike="noStrike" cap="none">
                    <a:solidFill>
                      <a:srgbClr val="FFFFFF"/>
                    </a:solidFill>
                    <a:latin typeface="Arial"/>
                    <a:ea typeface="Arial"/>
                    <a:cs typeface="Arial"/>
                    <a:sym typeface="Arial"/>
                  </a:rPr>
                  <a:t>Risk Communication and Community Engagement</a:t>
                </a:r>
                <a:endParaRPr sz="900" b="0" i="0" u="none" strike="noStrike" cap="none">
                  <a:solidFill>
                    <a:srgbClr val="000000"/>
                  </a:solidFill>
                  <a:latin typeface="Arial"/>
                  <a:ea typeface="Arial"/>
                  <a:cs typeface="Arial"/>
                  <a:sym typeface="Arial"/>
                </a:endParaRPr>
              </a:p>
            </p:txBody>
          </p:sp>
          <p:sp>
            <p:nvSpPr>
              <p:cNvPr id="6688" name="Google Shape;6688;p225"/>
              <p:cNvSpPr txBox="1"/>
              <p:nvPr/>
            </p:nvSpPr>
            <p:spPr>
              <a:xfrm>
                <a:off x="4810427" y="402270"/>
                <a:ext cx="1151159" cy="327357"/>
              </a:xfrm>
              <a:prstGeom prst="rect">
                <a:avLst/>
              </a:prstGeom>
              <a:noFill/>
              <a:ln>
                <a:noFill/>
              </a:ln>
            </p:spPr>
            <p:txBody>
              <a:bodyPr spcFirstLastPara="1" wrap="square" lIns="76950" tIns="76950" rIns="61550" bIns="76950" anchor="ctr" anchorCtr="0">
                <a:spAutoFit/>
              </a:bodyPr>
              <a:lstStyle/>
              <a:p>
                <a:pPr marL="0" marR="0" lvl="0" indent="0" algn="l" rtl="0">
                  <a:lnSpc>
                    <a:spcPct val="116000"/>
                  </a:lnSpc>
                  <a:spcBef>
                    <a:spcPts val="0"/>
                  </a:spcBef>
                  <a:spcAft>
                    <a:spcPts val="0"/>
                  </a:spcAft>
                  <a:buClr>
                    <a:srgbClr val="FFFFFF"/>
                  </a:buClr>
                  <a:buSzPts val="900"/>
                  <a:buFont typeface="Arial"/>
                  <a:buNone/>
                </a:pPr>
                <a:r>
                  <a:rPr lang="en-US" sz="900" b="0" i="0" u="none" strike="noStrike" cap="none">
                    <a:solidFill>
                      <a:srgbClr val="FFFFFF"/>
                    </a:solidFill>
                    <a:latin typeface="Arial"/>
                    <a:ea typeface="Arial"/>
                    <a:cs typeface="Arial"/>
                    <a:sym typeface="Arial"/>
                  </a:rPr>
                  <a:t>Surveillance</a:t>
                </a:r>
                <a:endParaRPr sz="900" b="0" i="0" u="none" strike="noStrike" cap="none">
                  <a:solidFill>
                    <a:srgbClr val="000000"/>
                  </a:solidFill>
                  <a:latin typeface="Arial"/>
                  <a:ea typeface="Arial"/>
                  <a:cs typeface="Arial"/>
                  <a:sym typeface="Arial"/>
                </a:endParaRPr>
              </a:p>
            </p:txBody>
          </p:sp>
          <p:sp>
            <p:nvSpPr>
              <p:cNvPr id="6689" name="Google Shape;6689;p225"/>
              <p:cNvSpPr txBox="1"/>
              <p:nvPr/>
            </p:nvSpPr>
            <p:spPr>
              <a:xfrm>
                <a:off x="6114894" y="204638"/>
                <a:ext cx="1292407" cy="675486"/>
              </a:xfrm>
              <a:prstGeom prst="rect">
                <a:avLst/>
              </a:prstGeom>
              <a:noFill/>
              <a:ln>
                <a:noFill/>
              </a:ln>
            </p:spPr>
            <p:txBody>
              <a:bodyPr spcFirstLastPara="1" wrap="square" lIns="76950" tIns="76950" rIns="61550" bIns="76950" anchor="ctr" anchorCtr="0">
                <a:spAutoFit/>
              </a:bodyPr>
              <a:lstStyle/>
              <a:p>
                <a:pPr marL="0" marR="0" lvl="0" indent="0" algn="l" rtl="0">
                  <a:lnSpc>
                    <a:spcPct val="116000"/>
                  </a:lnSpc>
                  <a:spcBef>
                    <a:spcPts val="0"/>
                  </a:spcBef>
                  <a:spcAft>
                    <a:spcPts val="0"/>
                  </a:spcAft>
                  <a:buClr>
                    <a:srgbClr val="FFFFFF"/>
                  </a:buClr>
                  <a:buSzPts val="900"/>
                  <a:buFont typeface="Arial"/>
                  <a:buNone/>
                </a:pPr>
                <a:r>
                  <a:rPr lang="en-US" sz="900" b="0" i="0" u="none" strike="noStrike" cap="none">
                    <a:solidFill>
                      <a:srgbClr val="FFFFFF"/>
                    </a:solidFill>
                    <a:latin typeface="Arial"/>
                    <a:ea typeface="Arial"/>
                    <a:cs typeface="Arial"/>
                    <a:sym typeface="Arial"/>
                  </a:rPr>
                  <a:t>Rapid-response Teams and Case Investigation</a:t>
                </a:r>
                <a:endParaRPr sz="900" b="0" i="0" u="none" strike="noStrike" cap="none">
                  <a:solidFill>
                    <a:srgbClr val="000000"/>
                  </a:solidFill>
                  <a:latin typeface="Arial"/>
                  <a:ea typeface="Arial"/>
                  <a:cs typeface="Arial"/>
                  <a:sym typeface="Arial"/>
                </a:endParaRPr>
              </a:p>
            </p:txBody>
          </p:sp>
          <p:sp>
            <p:nvSpPr>
              <p:cNvPr id="6690" name="Google Shape;6690;p225"/>
              <p:cNvSpPr/>
              <p:nvPr/>
            </p:nvSpPr>
            <p:spPr>
              <a:xfrm>
                <a:off x="1484859" y="1068599"/>
                <a:ext cx="1732972" cy="1002525"/>
              </a:xfrm>
              <a:prstGeom prst="chevron">
                <a:avLst>
                  <a:gd name="adj" fmla="val 31595"/>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FFFFFF"/>
                  </a:solidFill>
                  <a:latin typeface="Arial"/>
                  <a:ea typeface="Arial"/>
                  <a:cs typeface="Arial"/>
                  <a:sym typeface="Arial"/>
                </a:endParaRPr>
              </a:p>
            </p:txBody>
          </p:sp>
          <p:sp>
            <p:nvSpPr>
              <p:cNvPr id="6691" name="Google Shape;6691;p225"/>
              <p:cNvSpPr/>
              <p:nvPr/>
            </p:nvSpPr>
            <p:spPr>
              <a:xfrm>
                <a:off x="0" y="1075433"/>
                <a:ext cx="1774093" cy="995691"/>
              </a:xfrm>
              <a:prstGeom prst="homePlate">
                <a:avLst>
                  <a:gd name="adj" fmla="val 31469"/>
                </a:avLst>
              </a:prstGeom>
              <a:solidFill>
                <a:srgbClr val="787878"/>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FFFFFF"/>
                  </a:solidFill>
                  <a:latin typeface="Arial"/>
                  <a:ea typeface="Arial"/>
                  <a:cs typeface="Arial"/>
                  <a:sym typeface="Arial"/>
                </a:endParaRPr>
              </a:p>
            </p:txBody>
          </p:sp>
          <p:sp>
            <p:nvSpPr>
              <p:cNvPr id="6692" name="Google Shape;6692;p225"/>
              <p:cNvSpPr/>
              <p:nvPr/>
            </p:nvSpPr>
            <p:spPr>
              <a:xfrm>
                <a:off x="2928596" y="1068599"/>
                <a:ext cx="1732972" cy="1002525"/>
              </a:xfrm>
              <a:prstGeom prst="chevron">
                <a:avLst>
                  <a:gd name="adj" fmla="val 31595"/>
                </a:avLst>
              </a:prstGeom>
              <a:solidFill>
                <a:srgbClr val="787878"/>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FFFFFF"/>
                  </a:solidFill>
                  <a:latin typeface="Arial"/>
                  <a:ea typeface="Arial"/>
                  <a:cs typeface="Arial"/>
                  <a:sym typeface="Arial"/>
                </a:endParaRPr>
              </a:p>
            </p:txBody>
          </p:sp>
          <p:sp>
            <p:nvSpPr>
              <p:cNvPr id="6693" name="Google Shape;6693;p225"/>
              <p:cNvSpPr/>
              <p:nvPr/>
            </p:nvSpPr>
            <p:spPr>
              <a:xfrm>
                <a:off x="4381991" y="1068599"/>
                <a:ext cx="1732972" cy="1002525"/>
              </a:xfrm>
              <a:prstGeom prst="chevron">
                <a:avLst>
                  <a:gd name="adj" fmla="val 31595"/>
                </a:avLst>
              </a:prstGeom>
              <a:solidFill>
                <a:srgbClr val="00875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FFFFFF"/>
                  </a:solidFill>
                  <a:latin typeface="Arial"/>
                  <a:ea typeface="Arial"/>
                  <a:cs typeface="Arial"/>
                  <a:sym typeface="Arial"/>
                </a:endParaRPr>
              </a:p>
            </p:txBody>
          </p:sp>
          <p:sp>
            <p:nvSpPr>
              <p:cNvPr id="6694" name="Google Shape;6694;p225"/>
              <p:cNvSpPr/>
              <p:nvPr/>
            </p:nvSpPr>
            <p:spPr>
              <a:xfrm>
                <a:off x="5835385" y="1068599"/>
                <a:ext cx="1732972" cy="1002525"/>
              </a:xfrm>
              <a:prstGeom prst="chevron">
                <a:avLst>
                  <a:gd name="adj" fmla="val 31595"/>
                </a:avLst>
              </a:prstGeom>
              <a:solidFill>
                <a:srgbClr val="787878"/>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900"/>
                  <a:buFont typeface="Arial"/>
                  <a:buNone/>
                </a:pPr>
                <a:endParaRPr sz="900" b="0" i="0" u="none" strike="noStrike" cap="none">
                  <a:solidFill>
                    <a:srgbClr val="FFFFFF"/>
                  </a:solidFill>
                  <a:latin typeface="Arial"/>
                  <a:ea typeface="Arial"/>
                  <a:cs typeface="Arial"/>
                  <a:sym typeface="Arial"/>
                </a:endParaRPr>
              </a:p>
            </p:txBody>
          </p:sp>
          <p:sp>
            <p:nvSpPr>
              <p:cNvPr id="6695" name="Google Shape;6695;p225"/>
              <p:cNvSpPr txBox="1"/>
              <p:nvPr/>
            </p:nvSpPr>
            <p:spPr>
              <a:xfrm>
                <a:off x="31465" y="1457383"/>
                <a:ext cx="1344406" cy="327357"/>
              </a:xfrm>
              <a:prstGeom prst="rect">
                <a:avLst/>
              </a:prstGeom>
              <a:noFill/>
              <a:ln>
                <a:noFill/>
              </a:ln>
            </p:spPr>
            <p:txBody>
              <a:bodyPr spcFirstLastPara="1" wrap="square" lIns="76950" tIns="76950" rIns="61550" bIns="76950" anchor="ctr" anchorCtr="0">
                <a:spAutoFit/>
              </a:bodyPr>
              <a:lstStyle/>
              <a:p>
                <a:pPr marL="0" marR="0" lvl="0" indent="0" algn="l" rtl="0">
                  <a:lnSpc>
                    <a:spcPct val="116000"/>
                  </a:lnSpc>
                  <a:spcBef>
                    <a:spcPts val="0"/>
                  </a:spcBef>
                  <a:spcAft>
                    <a:spcPts val="0"/>
                  </a:spcAft>
                  <a:buClr>
                    <a:srgbClr val="FFFFFF"/>
                  </a:buClr>
                  <a:buSzPts val="900"/>
                  <a:buFont typeface="Arial"/>
                  <a:buNone/>
                </a:pPr>
                <a:r>
                  <a:rPr lang="en-US" sz="900" b="0" i="0" u="none" strike="noStrike" cap="none">
                    <a:solidFill>
                      <a:srgbClr val="FFFFFF"/>
                    </a:solidFill>
                    <a:latin typeface="Arial"/>
                    <a:ea typeface="Arial"/>
                    <a:cs typeface="Arial"/>
                    <a:sym typeface="Arial"/>
                  </a:rPr>
                  <a:t>Points of Entry</a:t>
                </a:r>
                <a:endParaRPr sz="900" b="0" i="0" u="none" strike="noStrike" cap="none">
                  <a:solidFill>
                    <a:srgbClr val="000000"/>
                  </a:solidFill>
                  <a:latin typeface="Arial"/>
                  <a:ea typeface="Arial"/>
                  <a:cs typeface="Arial"/>
                  <a:sym typeface="Arial"/>
                </a:endParaRPr>
              </a:p>
            </p:txBody>
          </p:sp>
          <p:sp>
            <p:nvSpPr>
              <p:cNvPr id="6696" name="Google Shape;6696;p225"/>
              <p:cNvSpPr txBox="1"/>
              <p:nvPr/>
            </p:nvSpPr>
            <p:spPr>
              <a:xfrm>
                <a:off x="1774074" y="1365371"/>
                <a:ext cx="1286784" cy="501422"/>
              </a:xfrm>
              <a:prstGeom prst="rect">
                <a:avLst/>
              </a:prstGeom>
              <a:noFill/>
              <a:ln>
                <a:noFill/>
              </a:ln>
            </p:spPr>
            <p:txBody>
              <a:bodyPr spcFirstLastPara="1" wrap="square" lIns="76950" tIns="76950" rIns="61550" bIns="76950" anchor="ctr" anchorCtr="0">
                <a:spAutoFit/>
              </a:bodyPr>
              <a:lstStyle/>
              <a:p>
                <a:pPr marL="0" marR="0" lvl="0" indent="0" algn="l" rtl="0">
                  <a:lnSpc>
                    <a:spcPct val="116000"/>
                  </a:lnSpc>
                  <a:spcBef>
                    <a:spcPts val="0"/>
                  </a:spcBef>
                  <a:spcAft>
                    <a:spcPts val="0"/>
                  </a:spcAft>
                  <a:buClr>
                    <a:srgbClr val="FFFFFF"/>
                  </a:buClr>
                  <a:buSzPts val="900"/>
                  <a:buFont typeface="Arial"/>
                  <a:buNone/>
                </a:pPr>
                <a:r>
                  <a:rPr lang="en-US" sz="900" b="0" i="0" u="none" strike="noStrike" cap="none">
                    <a:solidFill>
                      <a:srgbClr val="FFFFFF"/>
                    </a:solidFill>
                    <a:latin typeface="Arial"/>
                    <a:ea typeface="Arial"/>
                    <a:cs typeface="Arial"/>
                    <a:sym typeface="Arial"/>
                  </a:rPr>
                  <a:t>National Laboratories</a:t>
                </a:r>
                <a:endParaRPr sz="900" b="0" i="0" u="none" strike="noStrike" cap="none">
                  <a:solidFill>
                    <a:srgbClr val="000000"/>
                  </a:solidFill>
                  <a:latin typeface="Arial"/>
                  <a:ea typeface="Arial"/>
                  <a:cs typeface="Arial"/>
                  <a:sym typeface="Arial"/>
                </a:endParaRPr>
              </a:p>
            </p:txBody>
          </p:sp>
          <p:sp>
            <p:nvSpPr>
              <p:cNvPr id="6697" name="Google Shape;6697;p225"/>
              <p:cNvSpPr txBox="1"/>
              <p:nvPr/>
            </p:nvSpPr>
            <p:spPr>
              <a:xfrm>
                <a:off x="3217795" y="1360046"/>
                <a:ext cx="1284676" cy="501422"/>
              </a:xfrm>
              <a:prstGeom prst="rect">
                <a:avLst/>
              </a:prstGeom>
              <a:noFill/>
              <a:ln>
                <a:noFill/>
              </a:ln>
            </p:spPr>
            <p:txBody>
              <a:bodyPr spcFirstLastPara="1" wrap="square" lIns="76950" tIns="76950" rIns="61550" bIns="76950" anchor="ctr" anchorCtr="0">
                <a:spAutoFit/>
              </a:bodyPr>
              <a:lstStyle/>
              <a:p>
                <a:pPr marL="0" marR="0" lvl="0" indent="0" algn="l" rtl="0">
                  <a:lnSpc>
                    <a:spcPct val="116000"/>
                  </a:lnSpc>
                  <a:spcBef>
                    <a:spcPts val="0"/>
                  </a:spcBef>
                  <a:spcAft>
                    <a:spcPts val="0"/>
                  </a:spcAft>
                  <a:buClr>
                    <a:srgbClr val="FFFFFF"/>
                  </a:buClr>
                  <a:buSzPts val="900"/>
                  <a:buFont typeface="Arial"/>
                  <a:buNone/>
                </a:pPr>
                <a:r>
                  <a:rPr lang="en-US" sz="900" b="0" i="0" u="none" strike="noStrike" cap="none">
                    <a:solidFill>
                      <a:srgbClr val="FFFFFF"/>
                    </a:solidFill>
                    <a:latin typeface="Arial"/>
                    <a:ea typeface="Arial"/>
                    <a:cs typeface="Arial"/>
                    <a:sym typeface="Arial"/>
                  </a:rPr>
                  <a:t>Infection Prevention and Control</a:t>
                </a:r>
                <a:endParaRPr sz="900" b="0" i="0" u="none" strike="noStrike" cap="none">
                  <a:solidFill>
                    <a:srgbClr val="000000"/>
                  </a:solidFill>
                  <a:latin typeface="Arial"/>
                  <a:ea typeface="Arial"/>
                  <a:cs typeface="Arial"/>
                  <a:sym typeface="Arial"/>
                </a:endParaRPr>
              </a:p>
            </p:txBody>
          </p:sp>
          <p:sp>
            <p:nvSpPr>
              <p:cNvPr id="6698" name="Google Shape;6698;p225"/>
              <p:cNvSpPr txBox="1"/>
              <p:nvPr/>
            </p:nvSpPr>
            <p:spPr>
              <a:xfrm>
                <a:off x="4810427" y="1386104"/>
                <a:ext cx="1151159" cy="501422"/>
              </a:xfrm>
              <a:prstGeom prst="rect">
                <a:avLst/>
              </a:prstGeom>
              <a:noFill/>
              <a:ln>
                <a:noFill/>
              </a:ln>
            </p:spPr>
            <p:txBody>
              <a:bodyPr spcFirstLastPara="1" wrap="square" lIns="76950" tIns="76950" rIns="61550" bIns="76950" anchor="ctr" anchorCtr="0">
                <a:spAutoFit/>
              </a:bodyPr>
              <a:lstStyle/>
              <a:p>
                <a:pPr marL="0" marR="0" lvl="0" indent="0" algn="l" rtl="0">
                  <a:lnSpc>
                    <a:spcPct val="116000"/>
                  </a:lnSpc>
                  <a:spcBef>
                    <a:spcPts val="0"/>
                  </a:spcBef>
                  <a:spcAft>
                    <a:spcPts val="0"/>
                  </a:spcAft>
                  <a:buClr>
                    <a:srgbClr val="FFFFFF"/>
                  </a:buClr>
                  <a:buSzPts val="900"/>
                  <a:buFont typeface="Arial"/>
                  <a:buNone/>
                </a:pPr>
                <a:r>
                  <a:rPr lang="en-US" sz="900" b="0" i="0" u="none" strike="noStrike" cap="none">
                    <a:solidFill>
                      <a:srgbClr val="FFFFFF"/>
                    </a:solidFill>
                    <a:latin typeface="Arial"/>
                    <a:ea typeface="Arial"/>
                    <a:cs typeface="Arial"/>
                    <a:sym typeface="Arial"/>
                  </a:rPr>
                  <a:t>Case Management</a:t>
                </a:r>
                <a:endParaRPr sz="900" b="0" i="0" u="none" strike="noStrike" cap="none">
                  <a:solidFill>
                    <a:srgbClr val="000000"/>
                  </a:solidFill>
                  <a:latin typeface="Arial"/>
                  <a:ea typeface="Arial"/>
                  <a:cs typeface="Arial"/>
                  <a:sym typeface="Arial"/>
                </a:endParaRPr>
              </a:p>
            </p:txBody>
          </p:sp>
          <p:sp>
            <p:nvSpPr>
              <p:cNvPr id="6699" name="Google Shape;6699;p225"/>
              <p:cNvSpPr txBox="1"/>
              <p:nvPr/>
            </p:nvSpPr>
            <p:spPr>
              <a:xfrm>
                <a:off x="6114894" y="1410216"/>
                <a:ext cx="1292407" cy="503991"/>
              </a:xfrm>
              <a:prstGeom prst="rect">
                <a:avLst/>
              </a:prstGeom>
              <a:noFill/>
              <a:ln>
                <a:noFill/>
              </a:ln>
            </p:spPr>
            <p:txBody>
              <a:bodyPr spcFirstLastPara="1" wrap="square" lIns="76950" tIns="76950" rIns="61550" bIns="76950" anchor="ctr" anchorCtr="0">
                <a:spAutoFit/>
              </a:bodyPr>
              <a:lstStyle/>
              <a:p>
                <a:pPr marL="0" marR="0" lvl="0" indent="0" algn="l" rtl="0">
                  <a:lnSpc>
                    <a:spcPct val="117000"/>
                  </a:lnSpc>
                  <a:spcBef>
                    <a:spcPts val="0"/>
                  </a:spcBef>
                  <a:spcAft>
                    <a:spcPts val="0"/>
                  </a:spcAft>
                  <a:buClr>
                    <a:srgbClr val="FFFFFF"/>
                  </a:buClr>
                  <a:buSzPts val="900"/>
                  <a:buFont typeface="Arial"/>
                  <a:buNone/>
                </a:pPr>
                <a:r>
                  <a:rPr lang="en-US" sz="900" b="0" i="0" u="none" strike="noStrike" cap="none">
                    <a:solidFill>
                      <a:srgbClr val="FFFFFF"/>
                    </a:solidFill>
                    <a:latin typeface="Arial"/>
                    <a:ea typeface="Arial"/>
                    <a:cs typeface="Arial"/>
                    <a:sym typeface="Arial"/>
                  </a:rPr>
                  <a:t>Operations Support and Logistics</a:t>
                </a:r>
                <a:endParaRPr sz="900" b="0" i="0" u="none" strike="noStrike" cap="none">
                  <a:solidFill>
                    <a:srgbClr val="000000"/>
                  </a:solidFill>
                  <a:latin typeface="Arial"/>
                  <a:ea typeface="Arial"/>
                  <a:cs typeface="Arial"/>
                  <a:sym typeface="Arial"/>
                </a:endParaRPr>
              </a:p>
            </p:txBody>
          </p:sp>
        </p:grpSp>
        <p:sp>
          <p:nvSpPr>
            <p:cNvPr id="6700" name="Google Shape;6700;p225"/>
            <p:cNvSpPr txBox="1"/>
            <p:nvPr/>
          </p:nvSpPr>
          <p:spPr>
            <a:xfrm>
              <a:off x="1" y="1997262"/>
              <a:ext cx="6559601" cy="342572"/>
            </a:xfrm>
            <a:prstGeom prst="rect">
              <a:avLst/>
            </a:prstGeom>
            <a:noFill/>
            <a:ln>
              <a:noFill/>
            </a:ln>
          </p:spPr>
          <p:txBody>
            <a:bodyPr spcFirstLastPara="1" wrap="square" lIns="0" tIns="0" rIns="0" bIns="0" anchor="t" anchorCtr="0">
              <a:noAutofit/>
            </a:bodyPr>
            <a:lstStyle/>
            <a:p>
              <a:pPr marL="457200" marR="0" lvl="0" indent="-400050" algn="l" rtl="0">
                <a:lnSpc>
                  <a:spcPct val="117000"/>
                </a:lnSpc>
                <a:spcBef>
                  <a:spcPts val="0"/>
                </a:spcBef>
                <a:spcAft>
                  <a:spcPts val="0"/>
                </a:spcAft>
                <a:buClr>
                  <a:srgbClr val="000000"/>
                </a:buClr>
                <a:buSzPts val="900"/>
                <a:buFont typeface="Arial"/>
                <a:buNone/>
              </a:pPr>
              <a:r>
                <a:rPr lang="en-US" sz="900" b="0" i="0" u="none" strike="noStrike" cap="none" dirty="0">
                  <a:solidFill>
                    <a:srgbClr val="000000"/>
                  </a:solidFill>
                  <a:latin typeface="Arial"/>
                  <a:ea typeface="Arial"/>
                  <a:cs typeface="Arial"/>
                  <a:sym typeface="Arial"/>
                </a:rPr>
                <a:t>NOTE: The Nation Response Plan developed by the PTF took into consideration the key steps outlined by the WHO </a:t>
              </a:r>
              <a:endParaRPr sz="900" b="0" i="0" u="none" strike="noStrike" cap="none" dirty="0">
                <a:solidFill>
                  <a:srgbClr val="000000"/>
                </a:solidFill>
                <a:latin typeface="Arial"/>
                <a:ea typeface="Arial"/>
                <a:cs typeface="Arial"/>
                <a:sym typeface="Arial"/>
              </a:endParaRPr>
            </a:p>
          </p:txBody>
        </p:sp>
      </p:grpSp>
      <p:grpSp>
        <p:nvGrpSpPr>
          <p:cNvPr id="6701" name="Google Shape;6701;p225"/>
          <p:cNvGrpSpPr/>
          <p:nvPr/>
        </p:nvGrpSpPr>
        <p:grpSpPr>
          <a:xfrm>
            <a:off x="465121" y="7331568"/>
            <a:ext cx="6359529" cy="2336164"/>
            <a:chOff x="0" y="0"/>
            <a:chExt cx="6359551" cy="2337297"/>
          </a:xfrm>
        </p:grpSpPr>
        <p:sp>
          <p:nvSpPr>
            <p:cNvPr id="6702" name="Google Shape;6702;p225"/>
            <p:cNvSpPr txBox="1"/>
            <p:nvPr/>
          </p:nvSpPr>
          <p:spPr>
            <a:xfrm>
              <a:off x="0" y="0"/>
              <a:ext cx="850789" cy="253641"/>
            </a:xfrm>
            <a:prstGeom prst="rect">
              <a:avLst/>
            </a:prstGeom>
            <a:noFill/>
            <a:ln w="9525" cap="flat" cmpd="sng">
              <a:solidFill>
                <a:srgbClr val="008751"/>
              </a:solidFill>
              <a:prstDash val="solid"/>
              <a:round/>
              <a:headEnd type="none" w="sm" len="sm"/>
              <a:tailEnd type="none" w="sm" len="sm"/>
            </a:ln>
          </p:spPr>
          <p:txBody>
            <a:bodyPr spcFirstLastPara="1" wrap="square" lIns="0" tIns="0" rIns="0" bIns="0" anchor="t" anchorCtr="0">
              <a:noAutofit/>
            </a:bodyPr>
            <a:lstStyle/>
            <a:p>
              <a:pPr marL="91440" marR="0" lvl="0" indent="0" algn="l" rtl="0">
                <a:lnSpc>
                  <a:spcPct val="116000"/>
                </a:lnSpc>
                <a:spcBef>
                  <a:spcPts val="0"/>
                </a:spcBef>
                <a:spcAft>
                  <a:spcPts val="0"/>
                </a:spcAft>
                <a:buClr>
                  <a:srgbClr val="008751"/>
                </a:buClr>
                <a:buSzPts val="1000"/>
                <a:buFont typeface="Arial"/>
                <a:buNone/>
              </a:pPr>
              <a:r>
                <a:rPr lang="en-US" sz="1000" b="1" i="0" u="none" strike="noStrike" cap="none">
                  <a:solidFill>
                    <a:srgbClr val="008751"/>
                  </a:solidFill>
                  <a:latin typeface="Arial"/>
                  <a:ea typeface="Arial"/>
                  <a:cs typeface="Arial"/>
                  <a:sym typeface="Arial"/>
                </a:rPr>
                <a:t>TRAINING:</a:t>
              </a:r>
              <a:endParaRPr sz="850" b="0" i="0" u="none" strike="noStrike" cap="none">
                <a:solidFill>
                  <a:srgbClr val="000000"/>
                </a:solidFill>
                <a:latin typeface="Arial"/>
                <a:ea typeface="Arial"/>
                <a:cs typeface="Arial"/>
                <a:sym typeface="Arial"/>
              </a:endParaRPr>
            </a:p>
          </p:txBody>
        </p:sp>
        <p:graphicFrame>
          <p:nvGraphicFramePr>
            <p:cNvPr id="6703" name="Google Shape;6703;p225"/>
            <p:cNvGraphicFramePr/>
            <p:nvPr/>
          </p:nvGraphicFramePr>
          <p:xfrm>
            <a:off x="15901" y="286247"/>
            <a:ext cx="6343650" cy="2051050"/>
          </p:xfrm>
          <a:graphic>
            <a:graphicData uri="http://schemas.openxmlformats.org/drawingml/2006/chart">
              <c:chart xmlns:c="http://schemas.openxmlformats.org/drawingml/2006/chart" xmlns:r="http://schemas.openxmlformats.org/officeDocument/2006/relationships" r:id="rId4"/>
            </a:graphicData>
          </a:graphic>
        </p:graphicFrame>
      </p:grpSp>
      <p:grpSp>
        <p:nvGrpSpPr>
          <p:cNvPr id="6704" name="Google Shape;6704;p225"/>
          <p:cNvGrpSpPr/>
          <p:nvPr/>
        </p:nvGrpSpPr>
        <p:grpSpPr>
          <a:xfrm>
            <a:off x="312508" y="2316137"/>
            <a:ext cx="7001606" cy="1531340"/>
            <a:chOff x="312508" y="1717057"/>
            <a:chExt cx="7001606" cy="1531340"/>
          </a:xfrm>
        </p:grpSpPr>
        <p:sp>
          <p:nvSpPr>
            <p:cNvPr id="6705" name="Google Shape;6705;p225"/>
            <p:cNvSpPr txBox="1"/>
            <p:nvPr/>
          </p:nvSpPr>
          <p:spPr>
            <a:xfrm>
              <a:off x="454886" y="2017291"/>
              <a:ext cx="6859228" cy="123110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Following the declaration of COVID-19 as a global pandemic on 30 January 2020, the WHO established a Strategic Preparedness and Response Plan (SPRP). The SPRP is a set of operational planning guidelines to support country preparedness and response to COVID-19.</a:t>
              </a:r>
              <a:endParaRPr sz="10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 </a:t>
              </a:r>
              <a:endParaRPr sz="10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The purpose of the SPRP was to translate the lessons and experiences learned from managing the pandemic into strategic action to guide the efforts of various countries when developing a national response/operational plan.</a:t>
              </a:r>
              <a:endParaRPr sz="10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 </a:t>
              </a:r>
              <a:endParaRPr sz="10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The SPRP outlined priority steps and actions in developing a response plan to include:</a:t>
              </a:r>
              <a:endParaRPr sz="1000" b="0" i="0" u="none" strike="noStrike" cap="none">
                <a:solidFill>
                  <a:srgbClr val="000000"/>
                </a:solidFill>
                <a:latin typeface="Arial"/>
                <a:ea typeface="Arial"/>
                <a:cs typeface="Arial"/>
                <a:sym typeface="Arial"/>
              </a:endParaRPr>
            </a:p>
          </p:txBody>
        </p:sp>
        <p:grpSp>
          <p:nvGrpSpPr>
            <p:cNvPr id="6706" name="Google Shape;6706;p225"/>
            <p:cNvGrpSpPr/>
            <p:nvPr/>
          </p:nvGrpSpPr>
          <p:grpSpPr>
            <a:xfrm>
              <a:off x="312508" y="1717057"/>
              <a:ext cx="6859228" cy="249857"/>
              <a:chOff x="312508" y="4615381"/>
              <a:chExt cx="7001606" cy="249857"/>
            </a:xfrm>
          </p:grpSpPr>
          <p:sp>
            <p:nvSpPr>
              <p:cNvPr id="6707" name="Google Shape;6707;p225"/>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WHO COVID-19 Global Response Standard </a:t>
                </a:r>
                <a:endParaRPr sz="1200" b="1" i="0" u="none" strike="noStrike" cap="none">
                  <a:solidFill>
                    <a:srgbClr val="175C2C"/>
                  </a:solidFill>
                  <a:latin typeface="Arial"/>
                  <a:ea typeface="Arial"/>
                  <a:cs typeface="Arial"/>
                  <a:sym typeface="Arial"/>
                </a:endParaRPr>
              </a:p>
            </p:txBody>
          </p:sp>
          <p:cxnSp>
            <p:nvCxnSpPr>
              <p:cNvPr id="6708" name="Google Shape;6708;p225"/>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grpSp>
        <p:nvGrpSpPr>
          <p:cNvPr id="6709" name="Google Shape;6709;p225"/>
          <p:cNvGrpSpPr/>
          <p:nvPr/>
        </p:nvGrpSpPr>
        <p:grpSpPr>
          <a:xfrm>
            <a:off x="312508" y="6364681"/>
            <a:ext cx="7001606" cy="788403"/>
            <a:chOff x="312508" y="1717057"/>
            <a:chExt cx="7001606" cy="788403"/>
          </a:xfrm>
        </p:grpSpPr>
        <p:sp>
          <p:nvSpPr>
            <p:cNvPr id="6710" name="Google Shape;6710;p225"/>
            <p:cNvSpPr txBox="1"/>
            <p:nvPr/>
          </p:nvSpPr>
          <p:spPr>
            <a:xfrm>
              <a:off x="454886" y="2043795"/>
              <a:ext cx="6859228" cy="461665"/>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The WHO also developed an estimate of resources required by countries to prepare for and respond to cluster of local transmissions of up to 100 cases. This was developed to help countries plan towards training (healthcare workers, laboratory staff, support staff, IPC staff etc.), testing requirements and infrastructure requirements (specifically equipment):</a:t>
              </a:r>
              <a:endParaRPr sz="1000" b="0" i="0" u="none" strike="noStrike" cap="none">
                <a:solidFill>
                  <a:srgbClr val="000000"/>
                </a:solidFill>
                <a:latin typeface="Arial"/>
                <a:ea typeface="Arial"/>
                <a:cs typeface="Arial"/>
                <a:sym typeface="Arial"/>
              </a:endParaRPr>
            </a:p>
          </p:txBody>
        </p:sp>
        <p:grpSp>
          <p:nvGrpSpPr>
            <p:cNvPr id="6711" name="Google Shape;6711;p225"/>
            <p:cNvGrpSpPr/>
            <p:nvPr/>
          </p:nvGrpSpPr>
          <p:grpSpPr>
            <a:xfrm>
              <a:off x="312508" y="1717057"/>
              <a:ext cx="6859228" cy="249857"/>
              <a:chOff x="312508" y="4615381"/>
              <a:chExt cx="7001606" cy="249857"/>
            </a:xfrm>
          </p:grpSpPr>
          <p:sp>
            <p:nvSpPr>
              <p:cNvPr id="6712" name="Google Shape;6712;p225"/>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WHO Estimated Resource Requirement</a:t>
                </a:r>
                <a:endParaRPr sz="1200" b="1" i="0" u="none" strike="noStrike" cap="none">
                  <a:solidFill>
                    <a:srgbClr val="175C2C"/>
                  </a:solidFill>
                  <a:latin typeface="Arial"/>
                  <a:ea typeface="Arial"/>
                  <a:cs typeface="Arial"/>
                  <a:sym typeface="Arial"/>
                </a:endParaRPr>
              </a:p>
            </p:txBody>
          </p:sp>
          <p:cxnSp>
            <p:nvCxnSpPr>
              <p:cNvPr id="6713" name="Google Shape;6713;p225"/>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grpSp>
        <p:nvGrpSpPr>
          <p:cNvPr id="6714" name="Google Shape;6714;p225"/>
          <p:cNvGrpSpPr/>
          <p:nvPr/>
        </p:nvGrpSpPr>
        <p:grpSpPr>
          <a:xfrm>
            <a:off x="312508" y="1751273"/>
            <a:ext cx="6859228" cy="319421"/>
            <a:chOff x="312508" y="4545817"/>
            <a:chExt cx="7001606" cy="319421"/>
          </a:xfrm>
        </p:grpSpPr>
        <p:sp>
          <p:nvSpPr>
            <p:cNvPr id="6715" name="Google Shape;6715;p225"/>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716" name="Google Shape;6716;p225"/>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Benchmarking</a:t>
              </a:r>
              <a:endParaRPr sz="1000" b="1" i="0" u="none" strike="noStrike" cap="none">
                <a:solidFill>
                  <a:srgbClr val="000000"/>
                </a:solidFill>
                <a:latin typeface="Arial"/>
                <a:ea typeface="Arial"/>
                <a:cs typeface="Arial"/>
                <a:sym typeface="Arial"/>
              </a:endParaRPr>
            </a:p>
          </p:txBody>
        </p:sp>
        <p:cxnSp>
          <p:nvCxnSpPr>
            <p:cNvPr id="6717" name="Google Shape;6717;p225"/>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Shape 6722"/>
        <p:cNvGrpSpPr/>
        <p:nvPr/>
      </p:nvGrpSpPr>
      <p:grpSpPr>
        <a:xfrm>
          <a:off x="0" y="0"/>
          <a:ext cx="0" cy="0"/>
          <a:chOff x="0" y="0"/>
          <a:chExt cx="0" cy="0"/>
        </a:xfrm>
      </p:grpSpPr>
      <p:pic>
        <p:nvPicPr>
          <p:cNvPr id="6723" name="Google Shape;6723;p22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724" name="Google Shape;6724;p22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235</a:t>
            </a:fld>
            <a:endParaRPr sz="500" b="0" i="0" u="none" strike="noStrike" cap="none">
              <a:solidFill>
                <a:srgbClr val="161616"/>
              </a:solidFill>
              <a:latin typeface="Arial"/>
              <a:ea typeface="Arial"/>
              <a:cs typeface="Arial"/>
              <a:sym typeface="Arial"/>
            </a:endParaRPr>
          </a:p>
        </p:txBody>
      </p:sp>
      <p:sp>
        <p:nvSpPr>
          <p:cNvPr id="6725" name="Google Shape;6725;p22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726" name="Google Shape;6726;p22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727" name="Google Shape;6727;p22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728" name="Google Shape;6728;p22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729" name="Google Shape;6729;p226"/>
          <p:cNvGrpSpPr/>
          <p:nvPr/>
        </p:nvGrpSpPr>
        <p:grpSpPr>
          <a:xfrm>
            <a:off x="1269075" y="3380795"/>
            <a:ext cx="0" cy="0"/>
            <a:chOff x="1269075" y="3380795"/>
            <a:chExt cx="0" cy="0"/>
          </a:xfrm>
        </p:grpSpPr>
        <p:cxnSp>
          <p:nvCxnSpPr>
            <p:cNvPr id="6730" name="Google Shape;6730;p226"/>
            <p:cNvCxnSpPr/>
            <p:nvPr/>
          </p:nvCxnSpPr>
          <p:spPr>
            <a:xfrm>
              <a:off x="1269075" y="3380795"/>
              <a:ext cx="0" cy="0"/>
            </a:xfrm>
            <a:prstGeom prst="straightConnector1">
              <a:avLst/>
            </a:prstGeom>
            <a:noFill/>
            <a:ln>
              <a:noFill/>
            </a:ln>
          </p:spPr>
        </p:cxnSp>
        <p:cxnSp>
          <p:nvCxnSpPr>
            <p:cNvPr id="6731" name="Google Shape;6731;p226"/>
            <p:cNvCxnSpPr/>
            <p:nvPr/>
          </p:nvCxnSpPr>
          <p:spPr>
            <a:xfrm>
              <a:off x="1269075" y="3380795"/>
              <a:ext cx="0" cy="0"/>
            </a:xfrm>
            <a:prstGeom prst="straightConnector1">
              <a:avLst/>
            </a:prstGeom>
            <a:noFill/>
            <a:ln>
              <a:noFill/>
            </a:ln>
          </p:spPr>
        </p:cxnSp>
      </p:grpSp>
      <p:sp>
        <p:nvSpPr>
          <p:cNvPr id="6732" name="Google Shape;6732;p22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
        <p:nvSpPr>
          <p:cNvPr id="6733" name="Google Shape;6733;p226"/>
          <p:cNvSpPr txBox="1"/>
          <p:nvPr/>
        </p:nvSpPr>
        <p:spPr>
          <a:xfrm>
            <a:off x="471361" y="1763485"/>
            <a:ext cx="6760106" cy="461665"/>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Considering the estimated population of Nigeria (at 200m) and the current transmission trends of the COVID –19 pandemic, a number of factors were used to estimate the required number of HCW that needs to be trained over a three-month period to prepare for and respond to the number of cases. </a:t>
            </a:r>
            <a:endParaRPr sz="1000" b="0" i="0" u="none" strike="noStrike" cap="none">
              <a:solidFill>
                <a:srgbClr val="000000"/>
              </a:solidFill>
              <a:latin typeface="Arial"/>
              <a:ea typeface="Arial"/>
              <a:cs typeface="Arial"/>
              <a:sym typeface="Arial"/>
            </a:endParaRPr>
          </a:p>
        </p:txBody>
      </p:sp>
      <p:graphicFrame>
        <p:nvGraphicFramePr>
          <p:cNvPr id="6734" name="Google Shape;6734;p226"/>
          <p:cNvGraphicFramePr/>
          <p:nvPr/>
        </p:nvGraphicFramePr>
        <p:xfrm>
          <a:off x="471360" y="2497137"/>
          <a:ext cx="6760125" cy="6383086"/>
        </p:xfrm>
        <a:graphic>
          <a:graphicData uri="http://schemas.openxmlformats.org/drawingml/2006/table">
            <a:tbl>
              <a:tblPr firstRow="1" bandRow="1">
                <a:noFill/>
                <a:tableStyleId>{9261D401-2407-43E7-95D7-EB668B357F09}</a:tableStyleId>
              </a:tblPr>
              <a:tblGrid>
                <a:gridCol w="1816950">
                  <a:extLst>
                    <a:ext uri="{9D8B030D-6E8A-4147-A177-3AD203B41FA5}">
                      <a16:colId xmlns:a16="http://schemas.microsoft.com/office/drawing/2014/main" val="20000"/>
                    </a:ext>
                  </a:extLst>
                </a:gridCol>
                <a:gridCol w="1816950">
                  <a:extLst>
                    <a:ext uri="{9D8B030D-6E8A-4147-A177-3AD203B41FA5}">
                      <a16:colId xmlns:a16="http://schemas.microsoft.com/office/drawing/2014/main" val="20001"/>
                    </a:ext>
                  </a:extLst>
                </a:gridCol>
                <a:gridCol w="1566250">
                  <a:extLst>
                    <a:ext uri="{9D8B030D-6E8A-4147-A177-3AD203B41FA5}">
                      <a16:colId xmlns:a16="http://schemas.microsoft.com/office/drawing/2014/main" val="20002"/>
                    </a:ext>
                  </a:extLst>
                </a:gridCol>
                <a:gridCol w="796875">
                  <a:extLst>
                    <a:ext uri="{9D8B030D-6E8A-4147-A177-3AD203B41FA5}">
                      <a16:colId xmlns:a16="http://schemas.microsoft.com/office/drawing/2014/main" val="20003"/>
                    </a:ext>
                  </a:extLst>
                </a:gridCol>
                <a:gridCol w="763100">
                  <a:extLst>
                    <a:ext uri="{9D8B030D-6E8A-4147-A177-3AD203B41FA5}">
                      <a16:colId xmlns:a16="http://schemas.microsoft.com/office/drawing/2014/main" val="20004"/>
                    </a:ext>
                  </a:extLst>
                </a:gridCol>
              </a:tblGrid>
              <a:tr h="370850">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Key Assumptions</a:t>
                      </a:r>
                      <a:endParaRPr sz="90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Data Source</a:t>
                      </a:r>
                      <a:endParaRPr sz="900">
                        <a:latin typeface="Arial"/>
                        <a:ea typeface="Arial"/>
                        <a:cs typeface="Arial"/>
                        <a:sym typeface="Arial"/>
                      </a:endParaRPr>
                    </a:p>
                  </a:txBody>
                  <a:tcPr marL="91450" marR="91450" marT="91450" marB="91450" anchor="ctr">
                    <a:solidFill>
                      <a:srgbClr val="008751"/>
                    </a:solidFill>
                  </a:tcPr>
                </a:tc>
                <a:tc>
                  <a:txBody>
                    <a:bodyPr/>
                    <a:lstStyle/>
                    <a:p>
                      <a:pPr marL="0" marR="0" lvl="0" indent="0" algn="l" rtl="0">
                        <a:lnSpc>
                          <a:spcPct val="117000"/>
                        </a:lnSpc>
                        <a:spcBef>
                          <a:spcPts val="0"/>
                        </a:spcBef>
                        <a:spcAft>
                          <a:spcPts val="0"/>
                        </a:spcAft>
                        <a:buNone/>
                      </a:pPr>
                      <a:r>
                        <a:rPr lang="en-US" sz="900" b="1">
                          <a:solidFill>
                            <a:srgbClr val="FFFFFF"/>
                          </a:solidFill>
                          <a:latin typeface="Arial"/>
                          <a:ea typeface="Arial"/>
                          <a:cs typeface="Arial"/>
                          <a:sym typeface="Arial"/>
                        </a:rPr>
                        <a:t>Sub-Total</a:t>
                      </a:r>
                      <a:endParaRPr sz="900">
                        <a:latin typeface="Arial"/>
                        <a:ea typeface="Arial"/>
                        <a:cs typeface="Arial"/>
                        <a:sym typeface="Arial"/>
                      </a:endParaRPr>
                    </a:p>
                  </a:txBody>
                  <a:tcPr marL="91450" marR="91450" marT="91450" marB="91450" anchor="ctr">
                    <a:solidFill>
                      <a:srgbClr val="008751"/>
                    </a:solidFill>
                  </a:tcPr>
                </a:tc>
                <a:tc gridSpan="2">
                  <a:txBody>
                    <a:bodyPr/>
                    <a:lstStyle/>
                    <a:p>
                      <a:pPr marL="0" marR="0" lvl="0" indent="0" algn="ctr" rtl="0">
                        <a:lnSpc>
                          <a:spcPct val="117000"/>
                        </a:lnSpc>
                        <a:spcBef>
                          <a:spcPts val="0"/>
                        </a:spcBef>
                        <a:spcAft>
                          <a:spcPts val="0"/>
                        </a:spcAft>
                        <a:buNone/>
                      </a:pPr>
                      <a:r>
                        <a:rPr lang="en-US" sz="900" b="1">
                          <a:solidFill>
                            <a:srgbClr val="FFFFFF"/>
                          </a:solidFill>
                          <a:latin typeface="Arial"/>
                          <a:ea typeface="Arial"/>
                          <a:cs typeface="Arial"/>
                          <a:sym typeface="Arial"/>
                        </a:rPr>
                        <a:t>Total</a:t>
                      </a:r>
                      <a:endParaRPr sz="900">
                        <a:latin typeface="Arial"/>
                        <a:ea typeface="Arial"/>
                        <a:cs typeface="Arial"/>
                        <a:sym typeface="Arial"/>
                      </a:endParaRPr>
                    </a:p>
                  </a:txBody>
                  <a:tcPr marL="91450" marR="91450" marT="91450" marB="91450" anchor="ctr">
                    <a:solidFill>
                      <a:srgbClr val="008751"/>
                    </a:solidFill>
                  </a:tcPr>
                </a:tc>
                <a:tc hMerge="1">
                  <a:txBody>
                    <a:bodyPr/>
                    <a:lstStyle/>
                    <a:p>
                      <a:endParaRPr lang="en-US"/>
                    </a:p>
                  </a:txBody>
                  <a:tcPr/>
                </a:tc>
                <a:extLst>
                  <a:ext uri="{0D108BD9-81ED-4DB2-BD59-A6C34878D82A}">
                    <a16:rowId xmlns:a16="http://schemas.microsoft.com/office/drawing/2014/main" val="10000"/>
                  </a:ext>
                </a:extLst>
              </a:tr>
              <a:tr h="370850">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Estimated number of resources required to be trained for up to 100 cases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WHO guidelines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a:latin typeface="Arial"/>
                          <a:ea typeface="Arial"/>
                          <a:cs typeface="Arial"/>
                          <a:sym typeface="Arial"/>
                        </a:rPr>
                        <a:t>428</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1"/>
                  </a:ext>
                </a:extLst>
              </a:tr>
              <a:tr h="370850">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Number of confirmed cases in Nigeria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NCDC @ December 2, 2020</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a:latin typeface="Arial"/>
                          <a:ea typeface="Arial"/>
                          <a:cs typeface="Arial"/>
                          <a:sym typeface="Arial"/>
                        </a:rPr>
                        <a:t>69,255</a:t>
                      </a:r>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2"/>
                  </a:ext>
                </a:extLst>
              </a:tr>
              <a:tr h="370850">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Total number of inactive cases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PwC Analysis - Total Death recorded + total recovered (NCDC @ December 2, 2020)</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a:latin typeface="Arial"/>
                          <a:ea typeface="Arial"/>
                          <a:cs typeface="Arial"/>
                          <a:sym typeface="Arial"/>
                        </a:rPr>
                        <a:t>65,959</a:t>
                      </a:r>
                      <a:endParaRPr/>
                    </a:p>
                    <a:p>
                      <a:pPr marL="0" marR="0" lvl="0" indent="0" algn="r" rtl="0">
                        <a:lnSpc>
                          <a:spcPct val="117000"/>
                        </a:lnSpc>
                        <a:spcBef>
                          <a:spcPts val="0"/>
                        </a:spcBef>
                        <a:spcAft>
                          <a:spcPts val="0"/>
                        </a:spcAft>
                        <a:buNone/>
                      </a:pPr>
                      <a:r>
                        <a:rPr lang="en-US" sz="900">
                          <a:latin typeface="Arial"/>
                          <a:ea typeface="Arial"/>
                          <a:cs typeface="Arial"/>
                          <a:sym typeface="Arial"/>
                        </a:rPr>
                        <a:t>(Which represents 95% of total confirmed cases)</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3"/>
                  </a:ext>
                </a:extLst>
              </a:tr>
              <a:tr h="370850">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Average Daily Cases (July – November)</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Worldometer.info &amp; CoronaTracker</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a:latin typeface="Arial"/>
                          <a:ea typeface="Arial"/>
                          <a:cs typeface="Arial"/>
                          <a:sym typeface="Arial"/>
                        </a:rPr>
                        <a:t>270</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4"/>
                  </a:ext>
                </a:extLst>
              </a:tr>
              <a:tr h="370850">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Estimated Number of cases over the next 90 days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PwC Analysis - Average Daily Cases * 90</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a:latin typeface="Arial"/>
                          <a:ea typeface="Arial"/>
                          <a:cs typeface="Arial"/>
                          <a:sym typeface="Arial"/>
                        </a:rPr>
                        <a:t>	24,300</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5"/>
                  </a:ext>
                </a:extLst>
              </a:tr>
              <a:tr h="370850">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Estimated number of cases over a three-month period (Scaling up the estimated number to accommodate second wave)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PwC Analysis - (Number of estimated cases + confirmed cases) Scale up by 15%</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a:latin typeface="Arial"/>
                          <a:ea typeface="Arial"/>
                          <a:cs typeface="Arial"/>
                          <a:sym typeface="Arial"/>
                        </a:rPr>
                        <a:t>107,588</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b="1">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b="1">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6"/>
                  </a:ext>
                </a:extLst>
              </a:tr>
              <a:tr h="370850">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Estimated number of inactive cases over a three-month period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PwC Analysis - 95% * Estimated number of cases over a three-month period</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b="1">
                          <a:latin typeface="Arial"/>
                          <a:ea typeface="Arial"/>
                          <a:cs typeface="Arial"/>
                          <a:sym typeface="Arial"/>
                        </a:rPr>
                        <a:t>102,208</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b="1">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7"/>
                  </a:ext>
                </a:extLst>
              </a:tr>
              <a:tr h="370850">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Estimated number of active cases over a three-month period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PwC Analysis - Estimated number of active cases – Total number of inactive cases</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r" rtl="0">
                        <a:lnSpc>
                          <a:spcPct val="117000"/>
                        </a:lnSpc>
                        <a:spcBef>
                          <a:spcPts val="0"/>
                        </a:spcBef>
                        <a:spcAft>
                          <a:spcPts val="0"/>
                        </a:spcAft>
                        <a:buNone/>
                      </a:pPr>
                      <a:r>
                        <a:rPr lang="en-US" sz="900" b="1">
                          <a:latin typeface="Arial"/>
                          <a:ea typeface="Arial"/>
                          <a:cs typeface="Arial"/>
                          <a:sym typeface="Arial"/>
                        </a:rPr>
                        <a:t>5,379</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b="1">
                          <a:latin typeface="Arial"/>
                          <a:ea typeface="Arial"/>
                          <a:cs typeface="Arial"/>
                          <a:sym typeface="Arial"/>
                        </a:rPr>
                        <a:t> </a:t>
                      </a:r>
                      <a:endParaRPr sz="900">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8"/>
                  </a:ext>
                </a:extLst>
              </a:tr>
              <a:tr h="370850">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Estimated number of HCW expected to be trained </a:t>
                      </a:r>
                      <a:endParaRPr sz="90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900">
                          <a:latin typeface="Arial"/>
                          <a:ea typeface="Arial"/>
                          <a:cs typeface="Arial"/>
                          <a:sym typeface="Arial"/>
                        </a:rPr>
                        <a:t>PwC Analysis - (WHO estimates resources/100 cases) * estimated number of active cases over a three-month period </a:t>
                      </a:r>
                      <a:endParaRPr sz="900">
                        <a:latin typeface="Arial"/>
                        <a:ea typeface="Arial"/>
                        <a:cs typeface="Arial"/>
                        <a:sym typeface="Arial"/>
                      </a:endParaRPr>
                    </a:p>
                  </a:txBody>
                  <a:tcPr marL="91450" marR="91450" marT="91450" marB="91450" anchor="ctr">
                    <a:solidFill>
                      <a:srgbClr val="FFB086"/>
                    </a:solidFill>
                  </a:tcPr>
                </a:tc>
                <a:tc gridSpan="3">
                  <a:txBody>
                    <a:bodyPr/>
                    <a:lstStyle/>
                    <a:p>
                      <a:pPr marL="0" marR="0" lvl="0" indent="0" algn="r" rtl="0">
                        <a:lnSpc>
                          <a:spcPct val="117000"/>
                        </a:lnSpc>
                        <a:spcBef>
                          <a:spcPts val="0"/>
                        </a:spcBef>
                        <a:spcAft>
                          <a:spcPts val="0"/>
                        </a:spcAft>
                        <a:buNone/>
                      </a:pPr>
                      <a:r>
                        <a:rPr lang="en-US" sz="900" b="1">
                          <a:latin typeface="Arial"/>
                          <a:ea typeface="Arial"/>
                          <a:cs typeface="Arial"/>
                          <a:sym typeface="Arial"/>
                        </a:rPr>
                        <a:t>23,024</a:t>
                      </a:r>
                      <a:endParaRPr sz="900">
                        <a:latin typeface="Arial"/>
                        <a:ea typeface="Arial"/>
                        <a:cs typeface="Arial"/>
                        <a:sym typeface="Arial"/>
                      </a:endParaRPr>
                    </a:p>
                  </a:txBody>
                  <a:tcPr marL="91450" marR="91450" marT="91450" marB="91450" anchor="ctr">
                    <a:solidFill>
                      <a:srgbClr val="FFB086"/>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9"/>
                  </a:ext>
                </a:extLst>
              </a:tr>
            </a:tbl>
          </a:graphicData>
        </a:graphic>
      </p:graphicFrame>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Shape 6739"/>
        <p:cNvGrpSpPr/>
        <p:nvPr/>
      </p:nvGrpSpPr>
      <p:grpSpPr>
        <a:xfrm>
          <a:off x="0" y="0"/>
          <a:ext cx="0" cy="0"/>
          <a:chOff x="0" y="0"/>
          <a:chExt cx="0" cy="0"/>
        </a:xfrm>
      </p:grpSpPr>
      <p:pic>
        <p:nvPicPr>
          <p:cNvPr id="6740" name="Google Shape;6740;p22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741" name="Google Shape;6741;p22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236</a:t>
            </a:fld>
            <a:endParaRPr sz="500" b="0" i="0" u="none" strike="noStrike" cap="none">
              <a:solidFill>
                <a:srgbClr val="161616"/>
              </a:solidFill>
              <a:latin typeface="Arial"/>
              <a:ea typeface="Arial"/>
              <a:cs typeface="Arial"/>
              <a:sym typeface="Arial"/>
            </a:endParaRPr>
          </a:p>
        </p:txBody>
      </p:sp>
      <p:sp>
        <p:nvSpPr>
          <p:cNvPr id="6742" name="Google Shape;6742;p22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743" name="Google Shape;6743;p22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744" name="Google Shape;6744;p22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745" name="Google Shape;6745;p22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746" name="Google Shape;6746;p227"/>
          <p:cNvGrpSpPr/>
          <p:nvPr/>
        </p:nvGrpSpPr>
        <p:grpSpPr>
          <a:xfrm>
            <a:off x="1269075" y="3380795"/>
            <a:ext cx="0" cy="0"/>
            <a:chOff x="1269075" y="3380795"/>
            <a:chExt cx="0" cy="0"/>
          </a:xfrm>
        </p:grpSpPr>
        <p:cxnSp>
          <p:nvCxnSpPr>
            <p:cNvPr id="6747" name="Google Shape;6747;p227"/>
            <p:cNvCxnSpPr/>
            <p:nvPr/>
          </p:nvCxnSpPr>
          <p:spPr>
            <a:xfrm>
              <a:off x="1269075" y="3380795"/>
              <a:ext cx="0" cy="0"/>
            </a:xfrm>
            <a:prstGeom prst="straightConnector1">
              <a:avLst/>
            </a:prstGeom>
            <a:noFill/>
            <a:ln>
              <a:noFill/>
            </a:ln>
          </p:spPr>
        </p:cxnSp>
        <p:cxnSp>
          <p:nvCxnSpPr>
            <p:cNvPr id="6748" name="Google Shape;6748;p227"/>
            <p:cNvCxnSpPr/>
            <p:nvPr/>
          </p:nvCxnSpPr>
          <p:spPr>
            <a:xfrm>
              <a:off x="1269075" y="3380795"/>
              <a:ext cx="0" cy="0"/>
            </a:xfrm>
            <a:prstGeom prst="straightConnector1">
              <a:avLst/>
            </a:prstGeom>
            <a:noFill/>
            <a:ln>
              <a:noFill/>
            </a:ln>
          </p:spPr>
        </p:cxnSp>
      </p:grpSp>
      <p:sp>
        <p:nvSpPr>
          <p:cNvPr id="6749" name="Google Shape;6749;p22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6750" name="Google Shape;6750;p227"/>
          <p:cNvGrpSpPr/>
          <p:nvPr/>
        </p:nvGrpSpPr>
        <p:grpSpPr>
          <a:xfrm>
            <a:off x="619284" y="1613603"/>
            <a:ext cx="6351270" cy="2586990"/>
            <a:chOff x="0" y="0"/>
            <a:chExt cx="6351601" cy="2587487"/>
          </a:xfrm>
        </p:grpSpPr>
        <p:graphicFrame>
          <p:nvGraphicFramePr>
            <p:cNvPr id="6751" name="Google Shape;6751;p227"/>
            <p:cNvGraphicFramePr/>
            <p:nvPr/>
          </p:nvGraphicFramePr>
          <p:xfrm>
            <a:off x="7951" y="286247"/>
            <a:ext cx="6343650" cy="2301240"/>
          </p:xfrm>
          <a:graphic>
            <a:graphicData uri="http://schemas.openxmlformats.org/drawingml/2006/chart">
              <c:chart xmlns:c="http://schemas.openxmlformats.org/drawingml/2006/chart" xmlns:r="http://schemas.openxmlformats.org/officeDocument/2006/relationships" r:id="rId4"/>
            </a:graphicData>
          </a:graphic>
        </p:graphicFrame>
        <p:sp>
          <p:nvSpPr>
            <p:cNvPr id="6752" name="Google Shape;6752;p227"/>
            <p:cNvSpPr txBox="1"/>
            <p:nvPr/>
          </p:nvSpPr>
          <p:spPr>
            <a:xfrm>
              <a:off x="0" y="0"/>
              <a:ext cx="1423283" cy="261896"/>
            </a:xfrm>
            <a:prstGeom prst="rect">
              <a:avLst/>
            </a:prstGeom>
            <a:noFill/>
            <a:ln w="9525" cap="flat" cmpd="sng">
              <a:solidFill>
                <a:srgbClr val="008751"/>
              </a:solidFill>
              <a:prstDash val="solid"/>
              <a:round/>
              <a:headEnd type="none" w="sm" len="sm"/>
              <a:tailEnd type="none" w="sm" len="sm"/>
            </a:ln>
          </p:spPr>
          <p:txBody>
            <a:bodyPr spcFirstLastPara="1" wrap="square" lIns="0" tIns="0" rIns="0" bIns="0" anchor="t" anchorCtr="0">
              <a:noAutofit/>
            </a:bodyPr>
            <a:lstStyle/>
            <a:p>
              <a:pPr marL="91440" marR="0" lvl="0" indent="0" algn="l" rtl="0">
                <a:lnSpc>
                  <a:spcPct val="117000"/>
                </a:lnSpc>
                <a:spcBef>
                  <a:spcPts val="0"/>
                </a:spcBef>
                <a:spcAft>
                  <a:spcPts val="0"/>
                </a:spcAft>
                <a:buClr>
                  <a:srgbClr val="008751"/>
                </a:buClr>
                <a:buSzPts val="900"/>
                <a:buFont typeface="Arial"/>
                <a:buNone/>
              </a:pPr>
              <a:r>
                <a:rPr lang="en-US" sz="900" b="1" i="0" u="none" strike="noStrike" cap="none">
                  <a:solidFill>
                    <a:srgbClr val="008751"/>
                  </a:solidFill>
                  <a:latin typeface="Arial"/>
                  <a:ea typeface="Arial"/>
                  <a:cs typeface="Arial"/>
                  <a:sym typeface="Arial"/>
                </a:rPr>
                <a:t>INFRASTRUCTURE:</a:t>
              </a:r>
              <a:endParaRPr sz="900" b="0" i="0" u="none" strike="noStrike" cap="none">
                <a:solidFill>
                  <a:srgbClr val="000000"/>
                </a:solidFill>
                <a:latin typeface="Arial"/>
                <a:ea typeface="Arial"/>
                <a:cs typeface="Arial"/>
                <a:sym typeface="Arial"/>
              </a:endParaRPr>
            </a:p>
            <a:p>
              <a:pPr marL="0" marR="0" lvl="0" indent="0" algn="l" rtl="0">
                <a:lnSpc>
                  <a:spcPct val="117000"/>
                </a:lnSpc>
                <a:spcBef>
                  <a:spcPts val="600"/>
                </a:spcBef>
                <a:spcAft>
                  <a:spcPts val="0"/>
                </a:spcAft>
                <a:buClr>
                  <a:srgbClr val="008751"/>
                </a:buClr>
                <a:buSzPts val="900"/>
                <a:buFont typeface="Arial"/>
                <a:buNone/>
              </a:pPr>
              <a:r>
                <a:rPr lang="en-US" sz="900" b="0" i="0" u="none" strike="noStrike" cap="none">
                  <a:solidFill>
                    <a:srgbClr val="008751"/>
                  </a:solidFill>
                  <a:latin typeface="Arial"/>
                  <a:ea typeface="Arial"/>
                  <a:cs typeface="Arial"/>
                  <a:sym typeface="Arial"/>
                </a:rPr>
                <a:t> </a:t>
              </a:r>
              <a:endParaRPr sz="900" b="0" i="0" u="none" strike="noStrike" cap="none">
                <a:solidFill>
                  <a:srgbClr val="000000"/>
                </a:solidFill>
                <a:latin typeface="Arial"/>
                <a:ea typeface="Arial"/>
                <a:cs typeface="Arial"/>
                <a:sym typeface="Arial"/>
              </a:endParaRPr>
            </a:p>
          </p:txBody>
        </p:sp>
      </p:grpSp>
      <p:sp>
        <p:nvSpPr>
          <p:cNvPr id="6753" name="Google Shape;6753;p227"/>
          <p:cNvSpPr txBox="1"/>
          <p:nvPr/>
        </p:nvSpPr>
        <p:spPr>
          <a:xfrm>
            <a:off x="471361" y="4421369"/>
            <a:ext cx="6760106" cy="307777"/>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Given the estimate number of active cases in Nigeria over a three-month period above at </a:t>
            </a:r>
            <a:r>
              <a:rPr lang="en-US" sz="1000" b="1" i="0" u="none" strike="noStrike" cap="none">
                <a:solidFill>
                  <a:srgbClr val="000000"/>
                </a:solidFill>
                <a:latin typeface="Arial"/>
                <a:ea typeface="Arial"/>
                <a:cs typeface="Arial"/>
                <a:sym typeface="Arial"/>
              </a:rPr>
              <a:t>5,588 </a:t>
            </a:r>
            <a:r>
              <a:rPr lang="en-US" sz="1000" b="0" i="0" u="none" strike="noStrike" cap="none">
                <a:solidFill>
                  <a:srgbClr val="000000"/>
                </a:solidFill>
                <a:latin typeface="Arial"/>
                <a:ea typeface="Arial"/>
                <a:cs typeface="Arial"/>
                <a:sym typeface="Arial"/>
              </a:rPr>
              <a:t>and WHO’s assumption of up to 100 cases, total number of medical equipment required for Nigeria will be </a:t>
            </a:r>
            <a:r>
              <a:rPr lang="en-US" sz="1000" b="1" i="0" u="none" strike="noStrike" cap="none">
                <a:solidFill>
                  <a:srgbClr val="000000"/>
                </a:solidFill>
                <a:latin typeface="Arial"/>
                <a:ea typeface="Arial"/>
                <a:cs typeface="Arial"/>
                <a:sym typeface="Arial"/>
              </a:rPr>
              <a:t>26,822</a:t>
            </a:r>
            <a:endParaRPr sz="1000" b="0" i="0" u="none" strike="noStrike" cap="none">
              <a:solidFill>
                <a:srgbClr val="000000"/>
              </a:solidFill>
              <a:latin typeface="Arial"/>
              <a:ea typeface="Arial"/>
              <a:cs typeface="Arial"/>
              <a:sym typeface="Arial"/>
            </a:endParaRPr>
          </a:p>
        </p:txBody>
      </p:sp>
      <p:graphicFrame>
        <p:nvGraphicFramePr>
          <p:cNvPr id="6754" name="Google Shape;6754;p227"/>
          <p:cNvGraphicFramePr/>
          <p:nvPr>
            <p:extLst>
              <p:ext uri="{D42A27DB-BD31-4B8C-83A1-F6EECF244321}">
                <p14:modId xmlns:p14="http://schemas.microsoft.com/office/powerpoint/2010/main" val="2398392562"/>
              </p:ext>
            </p:extLst>
          </p:nvPr>
        </p:nvGraphicFramePr>
        <p:xfrm>
          <a:off x="471361" y="4917211"/>
          <a:ext cx="6618375" cy="2160214"/>
        </p:xfrm>
        <a:graphic>
          <a:graphicData uri="http://schemas.openxmlformats.org/drawingml/2006/table">
            <a:tbl>
              <a:tblPr firstRow="1" bandRow="1">
                <a:noFill/>
                <a:tableStyleId>{9261D401-2407-43E7-95D7-EB668B357F09}</a:tableStyleId>
              </a:tblPr>
              <a:tblGrid>
                <a:gridCol w="2206125">
                  <a:extLst>
                    <a:ext uri="{9D8B030D-6E8A-4147-A177-3AD203B41FA5}">
                      <a16:colId xmlns:a16="http://schemas.microsoft.com/office/drawing/2014/main" val="20000"/>
                    </a:ext>
                  </a:extLst>
                </a:gridCol>
                <a:gridCol w="2206125">
                  <a:extLst>
                    <a:ext uri="{9D8B030D-6E8A-4147-A177-3AD203B41FA5}">
                      <a16:colId xmlns:a16="http://schemas.microsoft.com/office/drawing/2014/main" val="20001"/>
                    </a:ext>
                  </a:extLst>
                </a:gridCol>
                <a:gridCol w="2206125">
                  <a:extLst>
                    <a:ext uri="{9D8B030D-6E8A-4147-A177-3AD203B41FA5}">
                      <a16:colId xmlns:a16="http://schemas.microsoft.com/office/drawing/2014/main" val="20002"/>
                    </a:ext>
                  </a:extLst>
                </a:gridCol>
              </a:tblGrid>
              <a:tr h="370850">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Key Assumptions</a:t>
                      </a:r>
                      <a:endParaRPr sz="85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Data Source</a:t>
                      </a:r>
                      <a:endParaRPr sz="850">
                        <a:latin typeface="Arial"/>
                        <a:ea typeface="Arial"/>
                        <a:cs typeface="Arial"/>
                        <a:sym typeface="Arial"/>
                      </a:endParaRPr>
                    </a:p>
                  </a:txBody>
                  <a:tcPr marL="91450" marR="91450" marT="91450" marB="91450" anchor="ctr">
                    <a:solidFill>
                      <a:srgbClr val="008751"/>
                    </a:solidFill>
                  </a:tcPr>
                </a:tc>
                <a:tc>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Total Number Required</a:t>
                      </a:r>
                      <a:endParaRPr sz="850">
                        <a:latin typeface="Arial"/>
                        <a:ea typeface="Arial"/>
                        <a:cs typeface="Arial"/>
                        <a:sym typeface="Arial"/>
                      </a:endParaRPr>
                    </a:p>
                  </a:txBody>
                  <a:tcPr marL="91450" marR="91450" marT="91450" marB="91450" anchor="ctr">
                    <a:solidFill>
                      <a:srgbClr val="008751"/>
                    </a:solidFill>
                  </a:tcPr>
                </a:tc>
                <a:extLst>
                  <a:ext uri="{0D108BD9-81ED-4DB2-BD59-A6C34878D82A}">
                    <a16:rowId xmlns:a16="http://schemas.microsoft.com/office/drawing/2014/main" val="10000"/>
                  </a:ext>
                </a:extLst>
              </a:tr>
              <a:tr h="370850">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Number of Medical equipment required </a:t>
                      </a:r>
                      <a:endParaRPr sz="850">
                        <a:latin typeface="Arial"/>
                        <a:ea typeface="Arial"/>
                        <a:cs typeface="Arial"/>
                        <a:sym typeface="Arial"/>
                      </a:endParaRPr>
                    </a:p>
                  </a:txBody>
                  <a:tcPr marL="91450" marR="91450" marT="91450" marB="91450" anchor="ctr">
                    <a:solidFill>
                      <a:srgbClr val="FFB086"/>
                    </a:solidFill>
                  </a:tcPr>
                </a:tc>
                <a:tc rowSpan="3">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PwC Analysis: (number of equipment estimated by WHO * number of estimated active cases) / number of WHO estimated cases </a:t>
                      </a:r>
                      <a:endParaRPr sz="850">
                        <a:latin typeface="Arial"/>
                        <a:ea typeface="Arial"/>
                        <a:cs typeface="Arial"/>
                        <a:sym typeface="Arial"/>
                      </a:endParaRPr>
                    </a:p>
                  </a:txBody>
                  <a:tcPr marL="91450" marR="91450" marT="91450" marB="91450" anchor="ctr">
                    <a:solidFill>
                      <a:srgbClr val="FFB086"/>
                    </a:solidFill>
                  </a:tcPr>
                </a:tc>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1,614</a:t>
                      </a:r>
                      <a:endParaRPr sz="850">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1"/>
                  </a:ext>
                </a:extLst>
              </a:tr>
              <a:tr h="370850">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Number of case management setup kit required </a:t>
                      </a:r>
                      <a:endParaRPr sz="850">
                        <a:latin typeface="Arial"/>
                        <a:ea typeface="Arial"/>
                        <a:cs typeface="Arial"/>
                        <a:sym typeface="Arial"/>
                      </a:endParaRPr>
                    </a:p>
                  </a:txBody>
                  <a:tcPr marL="91450" marR="91450" marT="91450" marB="91450" anchor="ctr">
                    <a:solidFill>
                      <a:srgbClr val="FFB086"/>
                    </a:solidFill>
                  </a:tcPr>
                </a:tc>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16,137</a:t>
                      </a:r>
                      <a:endParaRPr sz="850">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2"/>
                  </a:ext>
                </a:extLst>
              </a:tr>
              <a:tr h="370850">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Number of Lab equipment required </a:t>
                      </a:r>
                      <a:endParaRPr sz="850">
                        <a:latin typeface="Arial"/>
                        <a:ea typeface="Arial"/>
                        <a:cs typeface="Arial"/>
                        <a:sym typeface="Arial"/>
                      </a:endParaRPr>
                    </a:p>
                  </a:txBody>
                  <a:tcPr marL="91450" marR="91450" marT="91450" marB="91450" anchor="ctr">
                    <a:solidFill>
                      <a:srgbClr val="FFB086"/>
                    </a:solidFill>
                  </a:tcPr>
                </a:tc>
                <a:tc vMerge="1">
                  <a:txBody>
                    <a:bodyPr/>
                    <a:lstStyle/>
                    <a:p>
                      <a:endParaRPr lang="en-US"/>
                    </a:p>
                  </a:txBody>
                  <a:tcPr/>
                </a:tc>
                <a:tc>
                  <a:txBody>
                    <a:bodyPr/>
                    <a:lstStyle/>
                    <a:p>
                      <a:pPr marL="0" marR="0" lvl="0" indent="0" algn="l" rtl="0">
                        <a:lnSpc>
                          <a:spcPct val="117000"/>
                        </a:lnSpc>
                        <a:spcBef>
                          <a:spcPts val="0"/>
                        </a:spcBef>
                        <a:spcAft>
                          <a:spcPts val="0"/>
                        </a:spcAft>
                        <a:buNone/>
                      </a:pPr>
                      <a:r>
                        <a:rPr lang="en-US" sz="1000">
                          <a:latin typeface="Arial"/>
                          <a:ea typeface="Arial"/>
                          <a:cs typeface="Arial"/>
                          <a:sym typeface="Arial"/>
                        </a:rPr>
                        <a:t>8,069</a:t>
                      </a:r>
                      <a:endParaRPr sz="850">
                        <a:latin typeface="Arial"/>
                        <a:ea typeface="Arial"/>
                        <a:cs typeface="Arial"/>
                        <a:sym typeface="Arial"/>
                      </a:endParaRPr>
                    </a:p>
                  </a:txBody>
                  <a:tcPr marL="91450" marR="91450" marT="91450" marB="91450" anchor="ctr">
                    <a:solidFill>
                      <a:srgbClr val="FFB086"/>
                    </a:solidFill>
                  </a:tcPr>
                </a:tc>
                <a:extLst>
                  <a:ext uri="{0D108BD9-81ED-4DB2-BD59-A6C34878D82A}">
                    <a16:rowId xmlns:a16="http://schemas.microsoft.com/office/drawing/2014/main" val="10003"/>
                  </a:ext>
                </a:extLst>
              </a:tr>
              <a:tr h="370850">
                <a:tc gridSpan="2">
                  <a:txBody>
                    <a:bodyPr/>
                    <a:lstStyle/>
                    <a:p>
                      <a:pPr marL="0" marR="0" lvl="0" indent="0" algn="r" rtl="0">
                        <a:lnSpc>
                          <a:spcPct val="117000"/>
                        </a:lnSpc>
                        <a:spcBef>
                          <a:spcPts val="0"/>
                        </a:spcBef>
                        <a:spcAft>
                          <a:spcPts val="0"/>
                        </a:spcAft>
                        <a:buNone/>
                      </a:pPr>
                      <a:r>
                        <a:rPr lang="en-US" sz="1000">
                          <a:latin typeface="Arial"/>
                          <a:ea typeface="Arial"/>
                          <a:cs typeface="Arial"/>
                          <a:sym typeface="Arial"/>
                        </a:rPr>
                        <a:t>Total Number of Equipment required </a:t>
                      </a:r>
                      <a:endParaRPr sz="850">
                        <a:latin typeface="Arial"/>
                        <a:ea typeface="Arial"/>
                        <a:cs typeface="Arial"/>
                        <a:sym typeface="Arial"/>
                      </a:endParaRPr>
                    </a:p>
                  </a:txBody>
                  <a:tcPr marL="91450" marR="91450" marT="91450" marB="91450" anchor="ctr">
                    <a:solidFill>
                      <a:srgbClr val="FFB086"/>
                    </a:solidFill>
                  </a:tcPr>
                </a:tc>
                <a:tc hMerge="1">
                  <a:txBody>
                    <a:bodyPr/>
                    <a:lstStyle/>
                    <a:p>
                      <a:endParaRPr lang="en-US"/>
                    </a:p>
                  </a:txBody>
                  <a:tcPr/>
                </a:tc>
                <a:tc>
                  <a:txBody>
                    <a:bodyPr/>
                    <a:lstStyle/>
                    <a:p>
                      <a:pPr marL="0" marR="0" lvl="0" indent="0" algn="r" rtl="0">
                        <a:lnSpc>
                          <a:spcPct val="117000"/>
                        </a:lnSpc>
                        <a:spcBef>
                          <a:spcPts val="0"/>
                        </a:spcBef>
                        <a:spcAft>
                          <a:spcPts val="0"/>
                        </a:spcAft>
                        <a:buNone/>
                      </a:pPr>
                      <a:r>
                        <a:rPr lang="en-US" sz="850" b="1">
                          <a:latin typeface="Arial"/>
                          <a:ea typeface="Arial"/>
                          <a:cs typeface="Arial"/>
                          <a:sym typeface="Arial"/>
                        </a:rPr>
                        <a:t>25,819</a:t>
                      </a:r>
                      <a:endParaRPr/>
                    </a:p>
                  </a:txBody>
                  <a:tcPr marL="91450" marR="91450" marT="91450" marB="91450" anchor="ctr">
                    <a:solidFill>
                      <a:srgbClr val="FFB086"/>
                    </a:solidFill>
                  </a:tcPr>
                </a:tc>
                <a:extLst>
                  <a:ext uri="{0D108BD9-81ED-4DB2-BD59-A6C34878D82A}">
                    <a16:rowId xmlns:a16="http://schemas.microsoft.com/office/drawing/2014/main" val="10004"/>
                  </a:ext>
                </a:extLst>
              </a:tr>
            </a:tbl>
          </a:graphicData>
        </a:graphic>
      </p:graphicFrame>
      <p:sp>
        <p:nvSpPr>
          <p:cNvPr id="17" name="Google Shape;6770;p228">
            <a:extLst>
              <a:ext uri="{FF2B5EF4-FFF2-40B4-BE49-F238E27FC236}">
                <a16:creationId xmlns:a16="http://schemas.microsoft.com/office/drawing/2014/main" id="{27BF1E25-893B-4D79-BB52-5B4426FBB899}"/>
              </a:ext>
            </a:extLst>
          </p:cNvPr>
          <p:cNvSpPr/>
          <p:nvPr/>
        </p:nvSpPr>
        <p:spPr>
          <a:xfrm>
            <a:off x="312508" y="7315199"/>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18" name="Google Shape;6771;p228">
            <a:extLst>
              <a:ext uri="{FF2B5EF4-FFF2-40B4-BE49-F238E27FC236}">
                <a16:creationId xmlns:a16="http://schemas.microsoft.com/office/drawing/2014/main" id="{A1771574-4539-4AF3-9C04-55070F481395}"/>
              </a:ext>
            </a:extLst>
          </p:cNvPr>
          <p:cNvSpPr txBox="1"/>
          <p:nvPr/>
        </p:nvSpPr>
        <p:spPr>
          <a:xfrm>
            <a:off x="466031" y="7372237"/>
            <a:ext cx="6409377" cy="15388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1" i="0" u="none" strike="noStrike" cap="none" dirty="0">
                <a:solidFill>
                  <a:srgbClr val="000000"/>
                </a:solidFill>
                <a:latin typeface="Arial"/>
                <a:ea typeface="Arial"/>
                <a:cs typeface="Arial"/>
                <a:sym typeface="Arial"/>
              </a:rPr>
              <a:t>Scorecard </a:t>
            </a:r>
            <a:endParaRPr sz="1000" b="1" i="0" u="none" strike="noStrike" cap="none" dirty="0">
              <a:solidFill>
                <a:srgbClr val="000000"/>
              </a:solidFill>
              <a:latin typeface="Arial"/>
              <a:ea typeface="Arial"/>
              <a:cs typeface="Arial"/>
              <a:sym typeface="Arial"/>
            </a:endParaRPr>
          </a:p>
        </p:txBody>
      </p:sp>
      <p:graphicFrame>
        <p:nvGraphicFramePr>
          <p:cNvPr id="19" name="Google Shape;6772;p228">
            <a:extLst>
              <a:ext uri="{FF2B5EF4-FFF2-40B4-BE49-F238E27FC236}">
                <a16:creationId xmlns:a16="http://schemas.microsoft.com/office/drawing/2014/main" id="{07973A6D-F233-4550-848B-A5713A7A5F9D}"/>
              </a:ext>
            </a:extLst>
          </p:cNvPr>
          <p:cNvGraphicFramePr/>
          <p:nvPr>
            <p:extLst>
              <p:ext uri="{D42A27DB-BD31-4B8C-83A1-F6EECF244321}">
                <p14:modId xmlns:p14="http://schemas.microsoft.com/office/powerpoint/2010/main" val="3441443836"/>
              </p:ext>
            </p:extLst>
          </p:nvPr>
        </p:nvGraphicFramePr>
        <p:xfrm>
          <a:off x="312508" y="7694584"/>
          <a:ext cx="7001625" cy="2289778"/>
        </p:xfrm>
        <a:graphic>
          <a:graphicData uri="http://schemas.openxmlformats.org/drawingml/2006/table">
            <a:tbl>
              <a:tblPr firstRow="1" bandRow="1">
                <a:noFill/>
                <a:tableStyleId>{9261D401-2407-43E7-95D7-EB668B357F09}</a:tableStyleId>
              </a:tblPr>
              <a:tblGrid>
                <a:gridCol w="1228200">
                  <a:extLst>
                    <a:ext uri="{9D8B030D-6E8A-4147-A177-3AD203B41FA5}">
                      <a16:colId xmlns:a16="http://schemas.microsoft.com/office/drawing/2014/main" val="20000"/>
                    </a:ext>
                  </a:extLst>
                </a:gridCol>
                <a:gridCol w="1164925">
                  <a:extLst>
                    <a:ext uri="{9D8B030D-6E8A-4147-A177-3AD203B41FA5}">
                      <a16:colId xmlns:a16="http://schemas.microsoft.com/office/drawing/2014/main" val="20001"/>
                    </a:ext>
                  </a:extLst>
                </a:gridCol>
                <a:gridCol w="776625">
                  <a:extLst>
                    <a:ext uri="{9D8B030D-6E8A-4147-A177-3AD203B41FA5}">
                      <a16:colId xmlns:a16="http://schemas.microsoft.com/office/drawing/2014/main" val="20002"/>
                    </a:ext>
                  </a:extLst>
                </a:gridCol>
                <a:gridCol w="1916475">
                  <a:extLst>
                    <a:ext uri="{9D8B030D-6E8A-4147-A177-3AD203B41FA5}">
                      <a16:colId xmlns:a16="http://schemas.microsoft.com/office/drawing/2014/main" val="20003"/>
                    </a:ext>
                  </a:extLst>
                </a:gridCol>
                <a:gridCol w="1915400">
                  <a:extLst>
                    <a:ext uri="{9D8B030D-6E8A-4147-A177-3AD203B41FA5}">
                      <a16:colId xmlns:a16="http://schemas.microsoft.com/office/drawing/2014/main" val="20004"/>
                    </a:ext>
                  </a:extLst>
                </a:gridCol>
              </a:tblGrid>
              <a:tr h="370850">
                <a:tc gridSpan="2">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WHO Indicator </a:t>
                      </a:r>
                      <a:endParaRPr sz="850">
                        <a:latin typeface="Arial"/>
                        <a:ea typeface="Arial"/>
                        <a:cs typeface="Arial"/>
                        <a:sym typeface="Arial"/>
                      </a:endParaRPr>
                    </a:p>
                  </a:txBody>
                  <a:tcPr marL="91450" marR="91450" marT="91450" marB="91450">
                    <a:solidFill>
                      <a:srgbClr val="008751"/>
                    </a:solidFill>
                  </a:tcPr>
                </a:tc>
                <a:tc hMerge="1">
                  <a:txBody>
                    <a:bodyPr/>
                    <a:lstStyle/>
                    <a:p>
                      <a:endParaRPr lang="en-US"/>
                    </a:p>
                  </a:txBody>
                  <a:tcPr/>
                </a:tc>
                <a:tc gridSpan="2">
                  <a:txBody>
                    <a:bodyPr/>
                    <a:lstStyle/>
                    <a:p>
                      <a:pPr marL="0" marR="0" lvl="0" indent="0" algn="ctr" rtl="0">
                        <a:lnSpc>
                          <a:spcPct val="117000"/>
                        </a:lnSpc>
                        <a:spcBef>
                          <a:spcPts val="0"/>
                        </a:spcBef>
                        <a:spcAft>
                          <a:spcPts val="0"/>
                        </a:spcAft>
                        <a:buNone/>
                      </a:pPr>
                      <a:r>
                        <a:rPr lang="en-US" sz="1000" b="1">
                          <a:solidFill>
                            <a:srgbClr val="FFFFFF"/>
                          </a:solidFill>
                          <a:latin typeface="Arial"/>
                          <a:ea typeface="Arial"/>
                          <a:cs typeface="Arial"/>
                          <a:sym typeface="Arial"/>
                        </a:rPr>
                        <a:t>Status</a:t>
                      </a:r>
                      <a:endParaRPr sz="850">
                        <a:latin typeface="Arial"/>
                        <a:ea typeface="Arial"/>
                        <a:cs typeface="Arial"/>
                        <a:sym typeface="Arial"/>
                      </a:endParaRPr>
                    </a:p>
                  </a:txBody>
                  <a:tcPr marL="91450" marR="91450" marT="91450" marB="91450">
                    <a:solidFill>
                      <a:srgbClr val="008751"/>
                    </a:solidFill>
                  </a:tcPr>
                </a:tc>
                <a:tc hMerge="1">
                  <a:txBody>
                    <a:bodyPr/>
                    <a:lstStyle/>
                    <a:p>
                      <a:endParaRPr lang="en-US"/>
                    </a:p>
                  </a:txBody>
                  <a:tcPr/>
                </a:tc>
                <a:tc rowSpan="2">
                  <a:txBody>
                    <a:bodyPr/>
                    <a:lstStyle/>
                    <a:p>
                      <a:pPr marL="0" marR="0" lvl="0" indent="0" algn="ctr" rtl="0">
                        <a:lnSpc>
                          <a:spcPct val="117000"/>
                        </a:lnSpc>
                        <a:spcBef>
                          <a:spcPts val="0"/>
                        </a:spcBef>
                        <a:spcAft>
                          <a:spcPts val="0"/>
                        </a:spcAft>
                        <a:buNone/>
                      </a:pPr>
                      <a:r>
                        <a:rPr lang="en-US" sz="1000" b="1" i="1">
                          <a:solidFill>
                            <a:srgbClr val="FFFFFF"/>
                          </a:solidFill>
                          <a:latin typeface="Arial"/>
                          <a:ea typeface="Arial"/>
                          <a:cs typeface="Arial"/>
                          <a:sym typeface="Arial"/>
                        </a:rPr>
                        <a:t>Score (1 = Below 2 = Partially below, 3 = Avg, 4 = Partially meets, 5 = Meets)</a:t>
                      </a:r>
                      <a:endParaRPr sz="850">
                        <a:latin typeface="Arial"/>
                        <a:ea typeface="Arial"/>
                        <a:cs typeface="Arial"/>
                        <a:sym typeface="Arial"/>
                      </a:endParaRPr>
                    </a:p>
                  </a:txBody>
                  <a:tcPr marL="91450" marR="91450" marT="91450" marB="91450">
                    <a:solidFill>
                      <a:srgbClr val="008751"/>
                    </a:solidFill>
                  </a:tcPr>
                </a:tc>
                <a:extLst>
                  <a:ext uri="{0D108BD9-81ED-4DB2-BD59-A6C34878D82A}">
                    <a16:rowId xmlns:a16="http://schemas.microsoft.com/office/drawing/2014/main" val="10000"/>
                  </a:ext>
                </a:extLst>
              </a:tr>
              <a:tr h="370850">
                <a:tc>
                  <a:txBody>
                    <a:bodyPr/>
                    <a:lstStyle/>
                    <a:p>
                      <a:pPr marL="0" marR="0" lvl="0" indent="0" algn="ctr" rtl="0">
                        <a:lnSpc>
                          <a:spcPct val="117000"/>
                        </a:lnSpc>
                        <a:spcBef>
                          <a:spcPts val="0"/>
                        </a:spcBef>
                        <a:spcAft>
                          <a:spcPts val="0"/>
                        </a:spcAft>
                        <a:buNone/>
                      </a:pPr>
                      <a:r>
                        <a:rPr lang="en-US" sz="1000" b="1">
                          <a:solidFill>
                            <a:schemeClr val="dk1"/>
                          </a:solidFill>
                          <a:latin typeface="Arial"/>
                          <a:ea typeface="Arial"/>
                          <a:cs typeface="Arial"/>
                          <a:sym typeface="Arial"/>
                        </a:rPr>
                        <a:t>Requirement</a:t>
                      </a:r>
                      <a:endParaRPr sz="850">
                        <a:solidFill>
                          <a:schemeClr val="dk1"/>
                        </a:solidFill>
                        <a:latin typeface="Arial"/>
                        <a:ea typeface="Arial"/>
                        <a:cs typeface="Arial"/>
                        <a:sym typeface="Arial"/>
                      </a:endParaRPr>
                    </a:p>
                  </a:txBody>
                  <a:tcPr marL="91450" marR="91450" marT="91450" marB="91450">
                    <a:solidFill>
                      <a:srgbClr val="FFB086"/>
                    </a:solidFill>
                  </a:tcPr>
                </a:tc>
                <a:tc>
                  <a:txBody>
                    <a:bodyPr/>
                    <a:lstStyle/>
                    <a:p>
                      <a:pPr marL="0" marR="0" lvl="0" indent="0" algn="ctr" rtl="0">
                        <a:lnSpc>
                          <a:spcPct val="117000"/>
                        </a:lnSpc>
                        <a:spcBef>
                          <a:spcPts val="0"/>
                        </a:spcBef>
                        <a:spcAft>
                          <a:spcPts val="0"/>
                        </a:spcAft>
                        <a:buNone/>
                      </a:pPr>
                      <a:r>
                        <a:rPr lang="en-US" sz="1000" b="1">
                          <a:solidFill>
                            <a:schemeClr val="dk1"/>
                          </a:solidFill>
                          <a:latin typeface="Arial"/>
                          <a:ea typeface="Arial"/>
                          <a:cs typeface="Arial"/>
                          <a:sym typeface="Arial"/>
                        </a:rPr>
                        <a:t>WHO Standard (per 100 cases)</a:t>
                      </a:r>
                      <a:endParaRPr sz="850">
                        <a:solidFill>
                          <a:schemeClr val="dk1"/>
                        </a:solidFill>
                        <a:latin typeface="Arial"/>
                        <a:ea typeface="Arial"/>
                        <a:cs typeface="Arial"/>
                        <a:sym typeface="Arial"/>
                      </a:endParaRPr>
                    </a:p>
                  </a:txBody>
                  <a:tcPr marL="91450" marR="91450" marT="91450" marB="91450">
                    <a:solidFill>
                      <a:srgbClr val="FFB086"/>
                    </a:solidFill>
                  </a:tcPr>
                </a:tc>
                <a:tc>
                  <a:txBody>
                    <a:bodyPr/>
                    <a:lstStyle/>
                    <a:p>
                      <a:pPr marL="0" marR="0" lvl="0" indent="0" algn="ctr" rtl="0">
                        <a:lnSpc>
                          <a:spcPct val="117000"/>
                        </a:lnSpc>
                        <a:spcBef>
                          <a:spcPts val="0"/>
                        </a:spcBef>
                        <a:spcAft>
                          <a:spcPts val="0"/>
                        </a:spcAft>
                        <a:buNone/>
                      </a:pPr>
                      <a:r>
                        <a:rPr lang="en-US" sz="1000" b="1">
                          <a:solidFill>
                            <a:schemeClr val="dk1"/>
                          </a:solidFill>
                          <a:latin typeface="Arial"/>
                          <a:ea typeface="Arial"/>
                          <a:cs typeface="Arial"/>
                          <a:sym typeface="Arial"/>
                        </a:rPr>
                        <a:t>% Achieved</a:t>
                      </a:r>
                      <a:endParaRPr sz="850">
                        <a:solidFill>
                          <a:schemeClr val="dk1"/>
                        </a:solidFill>
                        <a:latin typeface="Arial"/>
                        <a:ea typeface="Arial"/>
                        <a:cs typeface="Arial"/>
                        <a:sym typeface="Arial"/>
                      </a:endParaRPr>
                    </a:p>
                  </a:txBody>
                  <a:tcPr marL="91450" marR="91450" marT="91450" marB="91450">
                    <a:solidFill>
                      <a:srgbClr val="FFB086"/>
                    </a:solidFill>
                  </a:tcPr>
                </a:tc>
                <a:tc>
                  <a:txBody>
                    <a:bodyPr/>
                    <a:lstStyle/>
                    <a:p>
                      <a:pPr marL="0" marR="0" lvl="0" indent="0" algn="ctr" rtl="0">
                        <a:lnSpc>
                          <a:spcPct val="117000"/>
                        </a:lnSpc>
                        <a:spcBef>
                          <a:spcPts val="0"/>
                        </a:spcBef>
                        <a:spcAft>
                          <a:spcPts val="0"/>
                        </a:spcAft>
                        <a:buNone/>
                      </a:pPr>
                      <a:r>
                        <a:rPr lang="en-US" sz="1000" b="1">
                          <a:solidFill>
                            <a:schemeClr val="dk1"/>
                          </a:solidFill>
                          <a:latin typeface="Arial"/>
                          <a:ea typeface="Arial"/>
                          <a:cs typeface="Arial"/>
                          <a:sym typeface="Arial"/>
                        </a:rPr>
                        <a:t>Breakdown</a:t>
                      </a:r>
                      <a:endParaRPr sz="850">
                        <a:solidFill>
                          <a:schemeClr val="dk1"/>
                        </a:solidFill>
                        <a:latin typeface="Arial"/>
                        <a:ea typeface="Arial"/>
                        <a:cs typeface="Arial"/>
                        <a:sym typeface="Arial"/>
                      </a:endParaRPr>
                    </a:p>
                  </a:txBody>
                  <a:tcPr marL="91450" marR="91450" marT="91450" marB="91450">
                    <a:solidFill>
                      <a:srgbClr val="FFB086"/>
                    </a:solidFill>
                  </a:tcPr>
                </a:tc>
                <a:tc vMerge="1">
                  <a:txBody>
                    <a:bodyPr/>
                    <a:lstStyle/>
                    <a:p>
                      <a:endParaRPr lang="en-US"/>
                    </a:p>
                  </a:txBody>
                  <a:tcPr/>
                </a:tc>
                <a:extLst>
                  <a:ext uri="{0D108BD9-81ED-4DB2-BD59-A6C34878D82A}">
                    <a16:rowId xmlns:a16="http://schemas.microsoft.com/office/drawing/2014/main" val="10001"/>
                  </a:ext>
                </a:extLst>
              </a:tr>
              <a:tr h="370850">
                <a:tc>
                  <a:txBody>
                    <a:bodyPr/>
                    <a:lstStyle/>
                    <a:p>
                      <a:pPr marL="0" marR="0" lvl="0" indent="0" algn="ctr" rtl="0">
                        <a:lnSpc>
                          <a:spcPct val="117000"/>
                        </a:lnSpc>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lnSpc>
                          <a:spcPct val="117000"/>
                        </a:lnSpc>
                        <a:spcBef>
                          <a:spcPts val="0"/>
                        </a:spcBef>
                        <a:spcAft>
                          <a:spcPts val="0"/>
                        </a:spcAft>
                        <a:buNone/>
                      </a:pPr>
                      <a:r>
                        <a:rPr lang="en-US" sz="1000">
                          <a:latin typeface="Arial"/>
                          <a:ea typeface="Arial"/>
                          <a:cs typeface="Arial"/>
                          <a:sym typeface="Arial"/>
                        </a:rPr>
                        <a:t>Capacity Building</a:t>
                      </a:r>
                      <a:endParaRPr sz="1000">
                        <a:latin typeface="Arial"/>
                        <a:ea typeface="Arial"/>
                        <a:cs typeface="Arial"/>
                        <a:sym typeface="Arial"/>
                      </a:endParaRPr>
                    </a:p>
                  </a:txBody>
                  <a:tcPr marL="68575" marR="68575" marT="0" marB="0">
                    <a:solidFill>
                      <a:srgbClr val="FFB086"/>
                    </a:solidFill>
                  </a:tcPr>
                </a:tc>
                <a:tc>
                  <a:txBody>
                    <a:bodyPr/>
                    <a:lstStyle/>
                    <a:p>
                      <a:pPr marL="0" marR="0" lvl="0" indent="0" algn="ctr" rtl="0">
                        <a:lnSpc>
                          <a:spcPct val="117000"/>
                        </a:lnSpc>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lnSpc>
                          <a:spcPct val="117000"/>
                        </a:lnSpc>
                        <a:spcBef>
                          <a:spcPts val="0"/>
                        </a:spcBef>
                        <a:spcAft>
                          <a:spcPts val="0"/>
                        </a:spcAft>
                        <a:buNone/>
                      </a:pPr>
                      <a:r>
                        <a:rPr lang="en-US" sz="1000">
                          <a:latin typeface="Arial"/>
                          <a:ea typeface="Arial"/>
                          <a:cs typeface="Arial"/>
                          <a:sym typeface="Arial"/>
                        </a:rPr>
                        <a:t>428</a:t>
                      </a:r>
                      <a:endParaRPr sz="1000">
                        <a:latin typeface="Arial"/>
                        <a:ea typeface="Arial"/>
                        <a:cs typeface="Arial"/>
                        <a:sym typeface="Arial"/>
                      </a:endParaRPr>
                    </a:p>
                  </a:txBody>
                  <a:tcPr marL="68575" marR="68575" marT="0" marB="0">
                    <a:solidFill>
                      <a:srgbClr val="FFB086"/>
                    </a:solidFill>
                  </a:tcPr>
                </a:tc>
                <a:tc>
                  <a:txBody>
                    <a:bodyPr/>
                    <a:lstStyle/>
                    <a:p>
                      <a:pPr marL="0" marR="0" lvl="0" indent="0" algn="ctr" rtl="0">
                        <a:lnSpc>
                          <a:spcPct val="117000"/>
                        </a:lnSpc>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lnSpc>
                          <a:spcPct val="117000"/>
                        </a:lnSpc>
                        <a:spcBef>
                          <a:spcPts val="0"/>
                        </a:spcBef>
                        <a:spcAft>
                          <a:spcPts val="0"/>
                        </a:spcAft>
                        <a:buNone/>
                      </a:pPr>
                      <a:r>
                        <a:rPr lang="en-US" sz="1000">
                          <a:latin typeface="Arial"/>
                          <a:ea typeface="Arial"/>
                          <a:cs typeface="Arial"/>
                          <a:sym typeface="Arial"/>
                        </a:rPr>
                        <a:t>Over 35,500</a:t>
                      </a:r>
                      <a:endParaRPr sz="1000">
                        <a:latin typeface="Arial"/>
                        <a:ea typeface="Arial"/>
                        <a:cs typeface="Arial"/>
                        <a:sym typeface="Arial"/>
                      </a:endParaRPr>
                    </a:p>
                  </a:txBody>
                  <a:tcPr marL="68575" marR="68575" marT="0" marB="0">
                    <a:solidFill>
                      <a:srgbClr val="FFB086"/>
                    </a:solidFill>
                  </a:tcPr>
                </a:tc>
                <a:tc>
                  <a:txBody>
                    <a:bodyPr/>
                    <a:lstStyle/>
                    <a:p>
                      <a:pPr marL="0" marR="0" lvl="0" indent="0" algn="ctr" rtl="0">
                        <a:lnSpc>
                          <a:spcPct val="117000"/>
                        </a:lnSpc>
                        <a:spcBef>
                          <a:spcPts val="0"/>
                        </a:spcBef>
                        <a:spcAft>
                          <a:spcPts val="0"/>
                        </a:spcAft>
                        <a:buNone/>
                      </a:pPr>
                      <a:r>
                        <a:rPr lang="en-US" sz="1000">
                          <a:latin typeface="Arial"/>
                          <a:ea typeface="Arial"/>
                          <a:cs typeface="Arial"/>
                          <a:sym typeface="Arial"/>
                        </a:rPr>
                        <a:t>Doctors</a:t>
                      </a:r>
                      <a:br>
                        <a:rPr lang="en-US" sz="1000">
                          <a:latin typeface="Arial"/>
                          <a:ea typeface="Arial"/>
                          <a:cs typeface="Arial"/>
                          <a:sym typeface="Arial"/>
                        </a:rPr>
                      </a:br>
                      <a:r>
                        <a:rPr lang="en-US" sz="1000">
                          <a:latin typeface="Arial"/>
                          <a:ea typeface="Arial"/>
                          <a:cs typeface="Arial"/>
                          <a:sym typeface="Arial"/>
                        </a:rPr>
                        <a:t>Nurses</a:t>
                      </a:r>
                      <a:br>
                        <a:rPr lang="en-US" sz="1000">
                          <a:latin typeface="Arial"/>
                          <a:ea typeface="Arial"/>
                          <a:cs typeface="Arial"/>
                          <a:sym typeface="Arial"/>
                        </a:rPr>
                      </a:br>
                      <a:r>
                        <a:rPr lang="en-US" sz="1000">
                          <a:latin typeface="Arial"/>
                          <a:ea typeface="Arial"/>
                          <a:cs typeface="Arial"/>
                          <a:sym typeface="Arial"/>
                        </a:rPr>
                        <a:t>Cleaners</a:t>
                      </a:r>
                      <a:br>
                        <a:rPr lang="en-US" sz="1000">
                          <a:latin typeface="Arial"/>
                          <a:ea typeface="Arial"/>
                          <a:cs typeface="Arial"/>
                          <a:sym typeface="Arial"/>
                        </a:rPr>
                      </a:br>
                      <a:r>
                        <a:rPr lang="en-US" sz="1000">
                          <a:latin typeface="Arial"/>
                          <a:ea typeface="Arial"/>
                          <a:cs typeface="Arial"/>
                          <a:sym typeface="Arial"/>
                        </a:rPr>
                        <a:t>Lab Technicians</a:t>
                      </a:r>
                      <a:br>
                        <a:rPr lang="en-US" sz="1000">
                          <a:latin typeface="Arial"/>
                          <a:ea typeface="Arial"/>
                          <a:cs typeface="Arial"/>
                          <a:sym typeface="Arial"/>
                        </a:rPr>
                      </a:br>
                      <a:r>
                        <a:rPr lang="en-US" sz="1000">
                          <a:latin typeface="Arial"/>
                          <a:ea typeface="Arial"/>
                          <a:cs typeface="Arial"/>
                          <a:sym typeface="Arial"/>
                        </a:rPr>
                        <a:t>Others</a:t>
                      </a:r>
                      <a:endParaRPr sz="1000">
                        <a:latin typeface="Arial"/>
                        <a:ea typeface="Arial"/>
                        <a:cs typeface="Arial"/>
                        <a:sym typeface="Arial"/>
                      </a:endParaRPr>
                    </a:p>
                  </a:txBody>
                  <a:tcPr marL="68575" marR="68575" marT="0" marB="0">
                    <a:solidFill>
                      <a:srgbClr val="FFB086"/>
                    </a:solidFill>
                  </a:tcPr>
                </a:tc>
                <a:tc>
                  <a:txBody>
                    <a:bodyPr/>
                    <a:lstStyle/>
                    <a:p>
                      <a:pPr marL="0" marR="0" lvl="0" indent="0" algn="ctr" rtl="0">
                        <a:lnSpc>
                          <a:spcPct val="117000"/>
                        </a:lnSpc>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p>
                      <a:pPr marL="0" marR="0" lvl="0" indent="0" algn="ctr" rtl="0">
                        <a:lnSpc>
                          <a:spcPct val="117000"/>
                        </a:lnSpc>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p>
                      <a:pPr marL="0" marR="0" lvl="0" indent="0" algn="ctr" rtl="0">
                        <a:lnSpc>
                          <a:spcPct val="117000"/>
                        </a:lnSpc>
                        <a:spcBef>
                          <a:spcPts val="0"/>
                        </a:spcBef>
                        <a:spcAft>
                          <a:spcPts val="0"/>
                        </a:spcAft>
                        <a:buNone/>
                      </a:pPr>
                      <a:r>
                        <a:rPr lang="en-US" sz="1000" b="1">
                          <a:latin typeface="Arial"/>
                          <a:ea typeface="Arial"/>
                          <a:cs typeface="Arial"/>
                          <a:sym typeface="Arial"/>
                        </a:rPr>
                        <a:t>5</a:t>
                      </a:r>
                      <a:endParaRPr sz="1000">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2"/>
                  </a:ext>
                </a:extLst>
              </a:tr>
              <a:tr h="370850">
                <a:tc>
                  <a:txBody>
                    <a:bodyPr/>
                    <a:lstStyle/>
                    <a:p>
                      <a:pPr marL="0" marR="0" lvl="0" indent="0" algn="ctr" rtl="0">
                        <a:lnSpc>
                          <a:spcPct val="117000"/>
                        </a:lnSpc>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lnSpc>
                          <a:spcPct val="117000"/>
                        </a:lnSpc>
                        <a:spcBef>
                          <a:spcPts val="0"/>
                        </a:spcBef>
                        <a:spcAft>
                          <a:spcPts val="0"/>
                        </a:spcAft>
                        <a:buNone/>
                      </a:pPr>
                      <a:r>
                        <a:rPr lang="en-US" sz="1000">
                          <a:latin typeface="Arial"/>
                          <a:ea typeface="Arial"/>
                          <a:cs typeface="Arial"/>
                          <a:sym typeface="Arial"/>
                        </a:rPr>
                        <a:t>Infrastructure</a:t>
                      </a:r>
                      <a:endParaRPr sz="1000">
                        <a:latin typeface="Arial"/>
                        <a:ea typeface="Arial"/>
                        <a:cs typeface="Arial"/>
                        <a:sym typeface="Arial"/>
                      </a:endParaRPr>
                    </a:p>
                  </a:txBody>
                  <a:tcPr marL="68575" marR="68575" marT="0" marB="0">
                    <a:solidFill>
                      <a:srgbClr val="FFB086"/>
                    </a:solidFill>
                  </a:tcPr>
                </a:tc>
                <a:tc>
                  <a:txBody>
                    <a:bodyPr/>
                    <a:lstStyle/>
                    <a:p>
                      <a:pPr marL="0" marR="0" lvl="0" indent="0" algn="ctr" rtl="0">
                        <a:lnSpc>
                          <a:spcPct val="117000"/>
                        </a:lnSpc>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lnSpc>
                          <a:spcPct val="117000"/>
                        </a:lnSpc>
                        <a:spcBef>
                          <a:spcPts val="0"/>
                        </a:spcBef>
                        <a:spcAft>
                          <a:spcPts val="0"/>
                        </a:spcAft>
                        <a:buNone/>
                      </a:pPr>
                      <a:r>
                        <a:rPr lang="en-US" sz="1000">
                          <a:latin typeface="Arial"/>
                          <a:ea typeface="Arial"/>
                          <a:cs typeface="Arial"/>
                          <a:sym typeface="Arial"/>
                        </a:rPr>
                        <a:t>480</a:t>
                      </a:r>
                      <a:endParaRPr sz="1000">
                        <a:latin typeface="Arial"/>
                        <a:ea typeface="Arial"/>
                        <a:cs typeface="Arial"/>
                        <a:sym typeface="Arial"/>
                      </a:endParaRPr>
                    </a:p>
                  </a:txBody>
                  <a:tcPr marL="68575" marR="68575" marT="0" marB="0">
                    <a:solidFill>
                      <a:srgbClr val="FFB086"/>
                    </a:solidFill>
                  </a:tcPr>
                </a:tc>
                <a:tc>
                  <a:txBody>
                    <a:bodyPr/>
                    <a:lstStyle/>
                    <a:p>
                      <a:pPr marL="0" marR="0" lvl="0" indent="0" algn="ctr" rtl="0">
                        <a:lnSpc>
                          <a:spcPct val="117000"/>
                        </a:lnSpc>
                        <a:spcBef>
                          <a:spcPts val="0"/>
                        </a:spcBef>
                        <a:spcAft>
                          <a:spcPts val="0"/>
                        </a:spcAft>
                        <a:buNone/>
                      </a:pPr>
                      <a:r>
                        <a:rPr lang="en-US" sz="1000">
                          <a:latin typeface="Arial"/>
                          <a:ea typeface="Arial"/>
                          <a:cs typeface="Arial"/>
                          <a:sym typeface="Arial"/>
                        </a:rPr>
                        <a:t> </a:t>
                      </a:r>
                      <a:endParaRPr sz="1000">
                        <a:latin typeface="Arial"/>
                        <a:ea typeface="Arial"/>
                        <a:cs typeface="Arial"/>
                        <a:sym typeface="Arial"/>
                      </a:endParaRPr>
                    </a:p>
                    <a:p>
                      <a:pPr marL="0" marR="0" lvl="0" indent="0" algn="ctr" rtl="0">
                        <a:lnSpc>
                          <a:spcPct val="117000"/>
                        </a:lnSpc>
                        <a:spcBef>
                          <a:spcPts val="0"/>
                        </a:spcBef>
                        <a:spcAft>
                          <a:spcPts val="0"/>
                        </a:spcAft>
                        <a:buNone/>
                      </a:pPr>
                      <a:r>
                        <a:rPr lang="en-US" sz="1000">
                          <a:latin typeface="Arial"/>
                          <a:ea typeface="Arial"/>
                          <a:cs typeface="Arial"/>
                          <a:sym typeface="Arial"/>
                        </a:rPr>
                        <a:t>131</a:t>
                      </a:r>
                      <a:endParaRPr sz="1000">
                        <a:latin typeface="Arial"/>
                        <a:ea typeface="Arial"/>
                        <a:cs typeface="Arial"/>
                        <a:sym typeface="Arial"/>
                      </a:endParaRPr>
                    </a:p>
                  </a:txBody>
                  <a:tcPr marL="68575" marR="68575" marT="0" marB="0">
                    <a:solidFill>
                      <a:srgbClr val="FFB086"/>
                    </a:solidFill>
                  </a:tcPr>
                </a:tc>
                <a:tc>
                  <a:txBody>
                    <a:bodyPr/>
                    <a:lstStyle/>
                    <a:p>
                      <a:pPr marL="0" marR="0" lvl="0" indent="0" algn="ctr" rtl="0">
                        <a:lnSpc>
                          <a:spcPct val="117000"/>
                        </a:lnSpc>
                        <a:spcBef>
                          <a:spcPts val="0"/>
                        </a:spcBef>
                        <a:spcAft>
                          <a:spcPts val="0"/>
                        </a:spcAft>
                        <a:buNone/>
                      </a:pPr>
                      <a:r>
                        <a:rPr lang="en-US" sz="1000">
                          <a:latin typeface="Arial"/>
                          <a:ea typeface="Arial"/>
                          <a:cs typeface="Arial"/>
                          <a:sym typeface="Arial"/>
                        </a:rPr>
                        <a:t>Medical Equipment</a:t>
                      </a:r>
                      <a:br>
                        <a:rPr lang="en-US" sz="1000">
                          <a:latin typeface="Arial"/>
                          <a:ea typeface="Arial"/>
                          <a:cs typeface="Arial"/>
                          <a:sym typeface="Arial"/>
                        </a:rPr>
                      </a:br>
                      <a:r>
                        <a:rPr lang="en-US" sz="1000">
                          <a:latin typeface="Arial"/>
                          <a:ea typeface="Arial"/>
                          <a:cs typeface="Arial"/>
                          <a:sym typeface="Arial"/>
                        </a:rPr>
                        <a:t>Case Management setup kit</a:t>
                      </a:r>
                      <a:br>
                        <a:rPr lang="en-US" sz="1000">
                          <a:latin typeface="Arial"/>
                          <a:ea typeface="Arial"/>
                          <a:cs typeface="Arial"/>
                          <a:sym typeface="Arial"/>
                        </a:rPr>
                      </a:br>
                      <a:r>
                        <a:rPr lang="en-US" sz="1000">
                          <a:latin typeface="Arial"/>
                          <a:ea typeface="Arial"/>
                          <a:cs typeface="Arial"/>
                          <a:sym typeface="Arial"/>
                        </a:rPr>
                        <a:t>Laboratory Equipment</a:t>
                      </a:r>
                      <a:endParaRPr sz="1000">
                        <a:latin typeface="Arial"/>
                        <a:ea typeface="Arial"/>
                        <a:cs typeface="Arial"/>
                        <a:sym typeface="Arial"/>
                      </a:endParaRPr>
                    </a:p>
                  </a:txBody>
                  <a:tcPr marL="68575" marR="68575" marT="0" marB="0">
                    <a:solidFill>
                      <a:srgbClr val="FFB086"/>
                    </a:solidFill>
                  </a:tcPr>
                </a:tc>
                <a:tc>
                  <a:txBody>
                    <a:bodyPr/>
                    <a:lstStyle/>
                    <a:p>
                      <a:pPr marL="0" marR="0" lvl="0" indent="0" algn="ctr" rtl="0">
                        <a:lnSpc>
                          <a:spcPct val="117000"/>
                        </a:lnSpc>
                        <a:spcBef>
                          <a:spcPts val="0"/>
                        </a:spcBef>
                        <a:spcAft>
                          <a:spcPts val="0"/>
                        </a:spcAft>
                        <a:buNone/>
                      </a:pPr>
                      <a:r>
                        <a:rPr lang="en-US" sz="1000" b="1">
                          <a:latin typeface="Arial"/>
                          <a:ea typeface="Arial"/>
                          <a:cs typeface="Arial"/>
                          <a:sym typeface="Arial"/>
                        </a:rPr>
                        <a:t> </a:t>
                      </a:r>
                      <a:endParaRPr sz="1000">
                        <a:latin typeface="Arial"/>
                        <a:ea typeface="Arial"/>
                        <a:cs typeface="Arial"/>
                        <a:sym typeface="Arial"/>
                      </a:endParaRPr>
                    </a:p>
                    <a:p>
                      <a:pPr marL="0" marR="0" lvl="0" indent="0" algn="ctr" rtl="0">
                        <a:lnSpc>
                          <a:spcPct val="117000"/>
                        </a:lnSpc>
                        <a:spcBef>
                          <a:spcPts val="0"/>
                        </a:spcBef>
                        <a:spcAft>
                          <a:spcPts val="0"/>
                        </a:spcAft>
                        <a:buNone/>
                      </a:pPr>
                      <a:r>
                        <a:rPr lang="en-US" sz="1000" b="1">
                          <a:latin typeface="Arial"/>
                          <a:ea typeface="Arial"/>
                          <a:cs typeface="Arial"/>
                          <a:sym typeface="Arial"/>
                        </a:rPr>
                        <a:t>3</a:t>
                      </a:r>
                      <a:endParaRPr sz="1000">
                        <a:latin typeface="Arial"/>
                        <a:ea typeface="Arial"/>
                        <a:cs typeface="Arial"/>
                        <a:sym typeface="Arial"/>
                      </a:endParaRPr>
                    </a:p>
                  </a:txBody>
                  <a:tcPr marL="68575" marR="68575" marT="0" marB="0">
                    <a:solidFill>
                      <a:srgbClr val="FFB086"/>
                    </a:solidFill>
                  </a:tcPr>
                </a:tc>
                <a:extLst>
                  <a:ext uri="{0D108BD9-81ED-4DB2-BD59-A6C34878D82A}">
                    <a16:rowId xmlns:a16="http://schemas.microsoft.com/office/drawing/2014/main" val="10003"/>
                  </a:ext>
                </a:extLst>
              </a:tr>
            </a:tbl>
          </a:graphicData>
        </a:graphic>
      </p:graphicFrame>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Shape 6777"/>
        <p:cNvGrpSpPr/>
        <p:nvPr/>
      </p:nvGrpSpPr>
      <p:grpSpPr>
        <a:xfrm>
          <a:off x="0" y="0"/>
          <a:ext cx="0" cy="0"/>
          <a:chOff x="0" y="0"/>
          <a:chExt cx="0" cy="0"/>
        </a:xfrm>
      </p:grpSpPr>
      <p:pic>
        <p:nvPicPr>
          <p:cNvPr id="6778" name="Google Shape;6778;p22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779" name="Google Shape;6779;p22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237</a:t>
            </a:fld>
            <a:endParaRPr sz="500" b="0" i="0" u="none" strike="noStrike" cap="none">
              <a:solidFill>
                <a:srgbClr val="161616"/>
              </a:solidFill>
              <a:latin typeface="Arial"/>
              <a:ea typeface="Arial"/>
              <a:cs typeface="Arial"/>
              <a:sym typeface="Arial"/>
            </a:endParaRPr>
          </a:p>
        </p:txBody>
      </p:sp>
      <p:sp>
        <p:nvSpPr>
          <p:cNvPr id="6780" name="Google Shape;6780;p22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781" name="Google Shape;6781;p22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782" name="Google Shape;6782;p22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783" name="Google Shape;6783;p22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784" name="Google Shape;6784;p229"/>
          <p:cNvGrpSpPr/>
          <p:nvPr/>
        </p:nvGrpSpPr>
        <p:grpSpPr>
          <a:xfrm>
            <a:off x="1269075" y="3380795"/>
            <a:ext cx="0" cy="0"/>
            <a:chOff x="1269075" y="3380795"/>
            <a:chExt cx="0" cy="0"/>
          </a:xfrm>
        </p:grpSpPr>
        <p:cxnSp>
          <p:nvCxnSpPr>
            <p:cNvPr id="6785" name="Google Shape;6785;p229"/>
            <p:cNvCxnSpPr/>
            <p:nvPr/>
          </p:nvCxnSpPr>
          <p:spPr>
            <a:xfrm>
              <a:off x="1269075" y="3380795"/>
              <a:ext cx="0" cy="0"/>
            </a:xfrm>
            <a:prstGeom prst="straightConnector1">
              <a:avLst/>
            </a:prstGeom>
            <a:noFill/>
            <a:ln>
              <a:noFill/>
            </a:ln>
          </p:spPr>
        </p:cxnSp>
        <p:cxnSp>
          <p:nvCxnSpPr>
            <p:cNvPr id="6786" name="Google Shape;6786;p229"/>
            <p:cNvCxnSpPr/>
            <p:nvPr/>
          </p:nvCxnSpPr>
          <p:spPr>
            <a:xfrm>
              <a:off x="1269075" y="3380795"/>
              <a:ext cx="0" cy="0"/>
            </a:xfrm>
            <a:prstGeom prst="straightConnector1">
              <a:avLst/>
            </a:prstGeom>
            <a:noFill/>
            <a:ln>
              <a:noFill/>
            </a:ln>
          </p:spPr>
        </p:cxnSp>
      </p:grpSp>
      <p:sp>
        <p:nvSpPr>
          <p:cNvPr id="6787" name="Google Shape;6787;p22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6788" name="Google Shape;6788;p229"/>
          <p:cNvGrpSpPr/>
          <p:nvPr/>
        </p:nvGrpSpPr>
        <p:grpSpPr>
          <a:xfrm>
            <a:off x="312508" y="2316137"/>
            <a:ext cx="6859228" cy="249857"/>
            <a:chOff x="312508" y="4615381"/>
            <a:chExt cx="7001606" cy="249857"/>
          </a:xfrm>
        </p:grpSpPr>
        <p:sp>
          <p:nvSpPr>
            <p:cNvPr id="6789" name="Google Shape;6789;p229"/>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Medical Equipment</a:t>
              </a:r>
              <a:endParaRPr sz="1200" b="1" i="0" u="none" strike="noStrike" cap="none">
                <a:solidFill>
                  <a:srgbClr val="175C2C"/>
                </a:solidFill>
                <a:latin typeface="Arial"/>
                <a:ea typeface="Arial"/>
                <a:cs typeface="Arial"/>
                <a:sym typeface="Arial"/>
              </a:endParaRPr>
            </a:p>
          </p:txBody>
        </p:sp>
        <p:cxnSp>
          <p:nvCxnSpPr>
            <p:cNvPr id="6790" name="Google Shape;6790;p229"/>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pSp>
        <p:nvGrpSpPr>
          <p:cNvPr id="6791" name="Google Shape;6791;p229"/>
          <p:cNvGrpSpPr/>
          <p:nvPr/>
        </p:nvGrpSpPr>
        <p:grpSpPr>
          <a:xfrm>
            <a:off x="312508" y="1751273"/>
            <a:ext cx="6859228" cy="319421"/>
            <a:chOff x="312508" y="4545817"/>
            <a:chExt cx="7001606" cy="319421"/>
          </a:xfrm>
        </p:grpSpPr>
        <p:sp>
          <p:nvSpPr>
            <p:cNvPr id="6792" name="Google Shape;6792;p229"/>
            <p:cNvSpPr/>
            <p:nvPr/>
          </p:nvSpPr>
          <p:spPr>
            <a:xfrm>
              <a:off x="312508" y="4545817"/>
              <a:ext cx="7001606" cy="274958"/>
            </a:xfrm>
            <a:prstGeom prst="rect">
              <a:avLst/>
            </a:prstGeom>
            <a:solidFill>
              <a:srgbClr val="E5E5E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793" name="Google Shape;6793;p229"/>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Detailed List of Medical Equipment, Consumable, Buildings and Infreastructure </a:t>
              </a:r>
              <a:endParaRPr sz="1000" b="1" i="0" u="none" strike="noStrike" cap="none">
                <a:solidFill>
                  <a:srgbClr val="000000"/>
                </a:solidFill>
                <a:latin typeface="Arial"/>
                <a:ea typeface="Arial"/>
                <a:cs typeface="Arial"/>
                <a:sym typeface="Arial"/>
              </a:endParaRPr>
            </a:p>
          </p:txBody>
        </p:sp>
        <p:cxnSp>
          <p:nvCxnSpPr>
            <p:cNvPr id="6794" name="Google Shape;6794;p229"/>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aphicFrame>
        <p:nvGraphicFramePr>
          <p:cNvPr id="6795" name="Google Shape;6795;p229"/>
          <p:cNvGraphicFramePr/>
          <p:nvPr>
            <p:extLst>
              <p:ext uri="{D42A27DB-BD31-4B8C-83A1-F6EECF244321}">
                <p14:modId xmlns:p14="http://schemas.microsoft.com/office/powerpoint/2010/main" val="1201645241"/>
              </p:ext>
            </p:extLst>
          </p:nvPr>
        </p:nvGraphicFramePr>
        <p:xfrm>
          <a:off x="826293" y="2758047"/>
          <a:ext cx="6127625" cy="6779028"/>
        </p:xfrm>
        <a:graphic>
          <a:graphicData uri="http://schemas.openxmlformats.org/drawingml/2006/table">
            <a:tbl>
              <a:tblPr firstRow="1" firstCol="1" bandRow="1">
                <a:noFill/>
                <a:tableStyleId>{FF75322B-DABF-467D-BC40-7EAB2D41CF18}</a:tableStyleId>
              </a:tblPr>
              <a:tblGrid>
                <a:gridCol w="492175">
                  <a:extLst>
                    <a:ext uri="{9D8B030D-6E8A-4147-A177-3AD203B41FA5}">
                      <a16:colId xmlns:a16="http://schemas.microsoft.com/office/drawing/2014/main" val="20000"/>
                    </a:ext>
                  </a:extLst>
                </a:gridCol>
                <a:gridCol w="1910375">
                  <a:extLst>
                    <a:ext uri="{9D8B030D-6E8A-4147-A177-3AD203B41FA5}">
                      <a16:colId xmlns:a16="http://schemas.microsoft.com/office/drawing/2014/main" val="20001"/>
                    </a:ext>
                  </a:extLst>
                </a:gridCol>
                <a:gridCol w="1690825">
                  <a:extLst>
                    <a:ext uri="{9D8B030D-6E8A-4147-A177-3AD203B41FA5}">
                      <a16:colId xmlns:a16="http://schemas.microsoft.com/office/drawing/2014/main" val="20002"/>
                    </a:ext>
                  </a:extLst>
                </a:gridCol>
                <a:gridCol w="1102325">
                  <a:extLst>
                    <a:ext uri="{9D8B030D-6E8A-4147-A177-3AD203B41FA5}">
                      <a16:colId xmlns:a16="http://schemas.microsoft.com/office/drawing/2014/main" val="20003"/>
                    </a:ext>
                  </a:extLst>
                </a:gridCol>
                <a:gridCol w="931925">
                  <a:extLst>
                    <a:ext uri="{9D8B030D-6E8A-4147-A177-3AD203B41FA5}">
                      <a16:colId xmlns:a16="http://schemas.microsoft.com/office/drawing/2014/main" val="20004"/>
                    </a:ext>
                  </a:extLst>
                </a:gridCol>
              </a:tblGrid>
              <a:tr h="196925">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3267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a:t>
                      </a:r>
                      <a:endParaRPr sz="10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Airway Guedel (Sterile Single Use (Range Size)</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400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Pieces</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325103">
                <a:tc rowSpan="7">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a:t>
                      </a:r>
                      <a:endParaRPr sz="1000" dirty="0">
                        <a:solidFill>
                          <a:schemeClr val="dk1"/>
                        </a:solidFill>
                        <a:latin typeface="Arial"/>
                        <a:ea typeface="Arial"/>
                        <a:cs typeface="Arial"/>
                        <a:sym typeface="Arial"/>
                      </a:endParaRPr>
                    </a:p>
                  </a:txBody>
                  <a:tcPr marL="68575" marR="68575" marT="0" marB="0" anchor="ctr">
                    <a:solidFill>
                      <a:srgbClr val="FFB086"/>
                    </a:solidFill>
                  </a:tcPr>
                </a:tc>
                <a:tc rowSpan="7">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Ambulance</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cs typeface="Arial"/>
                          <a:sym typeface="Arial"/>
                        </a:rPr>
                        <a:t>NNPC/</a:t>
                      </a:r>
                      <a:r>
                        <a:rPr lang="en-US" sz="1000" dirty="0" err="1">
                          <a:solidFill>
                            <a:schemeClr val="dk1"/>
                          </a:solidFill>
                          <a:latin typeface="Arial"/>
                          <a:cs typeface="Arial"/>
                          <a:sym typeface="Arial"/>
                        </a:rPr>
                        <a:t>Aieto</a:t>
                      </a:r>
                      <a:endParaRPr sz="1000" dirty="0">
                        <a:latin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dirty="0">
                          <a:latin typeface="Arial"/>
                          <a:cs typeface="Arial"/>
                          <a:sym typeface="Arial"/>
                        </a:rPr>
                        <a:t>5</a:t>
                      </a:r>
                      <a:endParaRPr dirty="0"/>
                    </a:p>
                  </a:txBody>
                  <a:tcPr marL="68575" marR="68575" marT="0" marB="0" anchor="ctr">
                    <a:solidFill>
                      <a:srgbClr val="FFB086"/>
                    </a:solidFill>
                  </a:tcPr>
                </a:tc>
                <a:tc rowSpan="7">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Vehicles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22075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GAC Motors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dirty="0">
                          <a:latin typeface="Arial"/>
                          <a:ea typeface="Arial"/>
                          <a:cs typeface="Arial"/>
                          <a:sym typeface="Arial"/>
                        </a:rPr>
                        <a:t>1</a:t>
                      </a:r>
                      <a:endParaRPr dirty="0"/>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4"/>
                  </a:ext>
                </a:extLst>
              </a:tr>
              <a:tr h="496275">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Nigerian Maritime Administration and Safety Agency</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5"/>
                  </a:ext>
                </a:extLst>
              </a:tr>
              <a:tr h="1572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IHS Towers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4</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6"/>
                  </a:ext>
                </a:extLst>
              </a:tr>
              <a:tr h="326725">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Nigerian Oil and Gas Industry</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26</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7"/>
                  </a:ext>
                </a:extLst>
              </a:tr>
              <a:tr h="1572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UNDP</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5</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8"/>
                  </a:ext>
                </a:extLst>
              </a:tr>
              <a:tr h="39445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The Securities and Exchange Commission</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dirty="0">
                          <a:latin typeface="Arial"/>
                          <a:ea typeface="Arial"/>
                          <a:cs typeface="Arial"/>
                          <a:sym typeface="Arial"/>
                        </a:rPr>
                        <a:t>1</a:t>
                      </a:r>
                      <a:endParaRPr dirty="0"/>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9"/>
                  </a:ext>
                </a:extLst>
              </a:tr>
              <a:tr h="1572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Anesthetic /Ventilator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JAMB </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dirty="0">
                          <a:latin typeface="Arial"/>
                          <a:ea typeface="Arial"/>
                          <a:cs typeface="Arial"/>
                          <a:sym typeface="Arial"/>
                        </a:rPr>
                        <a:t>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Pieces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1"/>
                  </a:ext>
                </a:extLst>
              </a:tr>
              <a:tr h="1572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Autoclave</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Clr>
                          <a:schemeClr val="dk1"/>
                        </a:buClr>
                        <a:buSzPts val="1000"/>
                        <a:buFont typeface="Arial"/>
                        <a:buNone/>
                      </a:pPr>
                      <a:r>
                        <a:rPr lang="en-US" sz="1000">
                          <a:solidFill>
                            <a:schemeClr val="dk1"/>
                          </a:solidFill>
                          <a:latin typeface="Arial"/>
                          <a:ea typeface="Arial"/>
                          <a:cs typeface="Arial"/>
                          <a:sym typeface="Arial"/>
                        </a:rPr>
                        <a:t>Government of Japan</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Pieces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2"/>
                  </a:ext>
                </a:extLst>
              </a:tr>
              <a:tr h="1572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BiPAP Respirators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Dangote</a:t>
                      </a:r>
                      <a:endParaRPr dirty="0"/>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127</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Pieces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3"/>
                  </a:ext>
                </a:extLst>
              </a:tr>
              <a:tr h="2697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Bipap Respirators (Pasteur)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Pieces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4"/>
                  </a:ext>
                </a:extLst>
              </a:tr>
              <a:tr h="1572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Bus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GIGM</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Vehicles</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5"/>
                  </a:ext>
                </a:extLst>
              </a:tr>
              <a:tr h="1572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Clinical thermometer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765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6"/>
                  </a:ext>
                </a:extLst>
              </a:tr>
              <a:tr h="157200">
                <a:tc rowSpan="2">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9</a:t>
                      </a:r>
                      <a:endParaRPr dirty="0"/>
                    </a:p>
                  </a:txBody>
                  <a:tcPr marL="68575" marR="68575"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Digital thermometer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7"/>
                  </a:ext>
                </a:extLst>
              </a:tr>
              <a:tr h="1572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REDISSE (loan to NCDC)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8"/>
                  </a:ext>
                </a:extLst>
              </a:tr>
              <a:tr h="3267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Finger Pulse Oximeter with Lanyard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NAPPSA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9"/>
                  </a:ext>
                </a:extLst>
              </a:tr>
              <a:tr h="3664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Double Cabin Pick-Up Vehicles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Breweries Plc</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Vehicles</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0"/>
                  </a:ext>
                </a:extLst>
              </a:tr>
              <a:tr h="1572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Hiace Toyota 18-seater bus </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NACA</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Vehicles</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1"/>
                  </a:ext>
                </a:extLst>
              </a:tr>
              <a:tr h="4096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Hospital beds and accessories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16</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2"/>
                  </a:ext>
                </a:extLst>
              </a:tr>
              <a:tr h="3374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ICU Beds fitted with Ventilators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RCCG Christian Social Responsibility</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ICU beds with ventilators</a:t>
                      </a:r>
                      <a:endParaRPr/>
                    </a:p>
                  </a:txBody>
                  <a:tcPr marL="68575" marR="68575" marT="0" marB="0" anchor="ctr">
                    <a:solidFill>
                      <a:srgbClr val="FFB086"/>
                    </a:solidFill>
                  </a:tcPr>
                </a:tc>
                <a:extLst>
                  <a:ext uri="{0D108BD9-81ED-4DB2-BD59-A6C34878D82A}">
                    <a16:rowId xmlns:a16="http://schemas.microsoft.com/office/drawing/2014/main" val="10023"/>
                  </a:ext>
                </a:extLst>
              </a:tr>
              <a:tr h="2783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ICU Ventilator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JAMB </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Pieces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4"/>
                  </a:ext>
                </a:extLst>
              </a:tr>
              <a:tr h="3267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Infrared Digital No-touch Thermometer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20016</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Pieces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5"/>
                  </a:ext>
                </a:extLst>
              </a:tr>
              <a:tr h="2783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Infrared digital Thermometer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GAVI </a:t>
                      </a:r>
                      <a:endParaRPr/>
                    </a:p>
                  </a:txBody>
                  <a:tcPr marL="68575" marR="68575" marT="0" marB="0" anchor="ctr">
                    <a:solidFill>
                      <a:srgbClr val="FFB086"/>
                    </a:solidFill>
                  </a:tcPr>
                </a:tc>
                <a:tc>
                  <a:txBody>
                    <a:bodyPr/>
                    <a:lstStyle/>
                    <a:p>
                      <a:pPr marL="0" marR="0" lvl="0" indent="0" algn="l" rtl="0">
                        <a:spcBef>
                          <a:spcPts val="0"/>
                        </a:spcBef>
                        <a:spcAft>
                          <a:spcPts val="0"/>
                        </a:spcAft>
                        <a:buNone/>
                      </a:pP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Pieces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6"/>
                  </a:ext>
                </a:extLst>
              </a:tr>
              <a:tr h="3267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Infrared thermal detection machines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Pieces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7"/>
                  </a:ext>
                </a:extLst>
              </a:tr>
            </a:tbl>
          </a:graphicData>
        </a:graphic>
      </p:graphicFrame>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Shape 6800"/>
        <p:cNvGrpSpPr/>
        <p:nvPr/>
      </p:nvGrpSpPr>
      <p:grpSpPr>
        <a:xfrm>
          <a:off x="0" y="0"/>
          <a:ext cx="0" cy="0"/>
          <a:chOff x="0" y="0"/>
          <a:chExt cx="0" cy="0"/>
        </a:xfrm>
      </p:grpSpPr>
      <p:pic>
        <p:nvPicPr>
          <p:cNvPr id="6801" name="Google Shape;6801;p230"/>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802" name="Google Shape;6802;p230"/>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238</a:t>
            </a:fld>
            <a:endParaRPr sz="500" b="0" i="0" u="none" strike="noStrike" cap="none">
              <a:solidFill>
                <a:srgbClr val="161616"/>
              </a:solidFill>
              <a:latin typeface="Arial"/>
              <a:ea typeface="Arial"/>
              <a:cs typeface="Arial"/>
              <a:sym typeface="Arial"/>
            </a:endParaRPr>
          </a:p>
        </p:txBody>
      </p:sp>
      <p:sp>
        <p:nvSpPr>
          <p:cNvPr id="6803" name="Google Shape;6803;p230"/>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804" name="Google Shape;6804;p230"/>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805" name="Google Shape;6805;p230"/>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806" name="Google Shape;6806;p230"/>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807" name="Google Shape;6807;p230"/>
          <p:cNvGrpSpPr/>
          <p:nvPr/>
        </p:nvGrpSpPr>
        <p:grpSpPr>
          <a:xfrm>
            <a:off x="1269075" y="3380795"/>
            <a:ext cx="0" cy="0"/>
            <a:chOff x="1269075" y="3380795"/>
            <a:chExt cx="0" cy="0"/>
          </a:xfrm>
        </p:grpSpPr>
        <p:cxnSp>
          <p:nvCxnSpPr>
            <p:cNvPr id="6808" name="Google Shape;6808;p230"/>
            <p:cNvCxnSpPr/>
            <p:nvPr/>
          </p:nvCxnSpPr>
          <p:spPr>
            <a:xfrm>
              <a:off x="1269075" y="3380795"/>
              <a:ext cx="0" cy="0"/>
            </a:xfrm>
            <a:prstGeom prst="straightConnector1">
              <a:avLst/>
            </a:prstGeom>
            <a:noFill/>
            <a:ln>
              <a:noFill/>
            </a:ln>
          </p:spPr>
        </p:cxnSp>
        <p:cxnSp>
          <p:nvCxnSpPr>
            <p:cNvPr id="6809" name="Google Shape;6809;p230"/>
            <p:cNvCxnSpPr/>
            <p:nvPr/>
          </p:nvCxnSpPr>
          <p:spPr>
            <a:xfrm>
              <a:off x="1269075" y="3380795"/>
              <a:ext cx="0" cy="0"/>
            </a:xfrm>
            <a:prstGeom prst="straightConnector1">
              <a:avLst/>
            </a:prstGeom>
            <a:noFill/>
            <a:ln>
              <a:noFill/>
            </a:ln>
          </p:spPr>
        </p:cxnSp>
      </p:grpSp>
      <p:sp>
        <p:nvSpPr>
          <p:cNvPr id="6810" name="Google Shape;6810;p230"/>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811" name="Google Shape;6811;p230"/>
          <p:cNvGraphicFramePr/>
          <p:nvPr>
            <p:extLst>
              <p:ext uri="{D42A27DB-BD31-4B8C-83A1-F6EECF244321}">
                <p14:modId xmlns:p14="http://schemas.microsoft.com/office/powerpoint/2010/main" val="4218511440"/>
              </p:ext>
            </p:extLst>
          </p:nvPr>
        </p:nvGraphicFramePr>
        <p:xfrm>
          <a:off x="826293" y="1751274"/>
          <a:ext cx="6127625" cy="7886600"/>
        </p:xfrm>
        <a:graphic>
          <a:graphicData uri="http://schemas.openxmlformats.org/drawingml/2006/table">
            <a:tbl>
              <a:tblPr firstRow="1" firstCol="1" bandRow="1">
                <a:noFill/>
                <a:tableStyleId>{FF75322B-DABF-467D-BC40-7EAB2D41CF18}</a:tableStyleId>
              </a:tblPr>
              <a:tblGrid>
                <a:gridCol w="492175">
                  <a:extLst>
                    <a:ext uri="{9D8B030D-6E8A-4147-A177-3AD203B41FA5}">
                      <a16:colId xmlns:a16="http://schemas.microsoft.com/office/drawing/2014/main" val="20000"/>
                    </a:ext>
                  </a:extLst>
                </a:gridCol>
                <a:gridCol w="1910375">
                  <a:extLst>
                    <a:ext uri="{9D8B030D-6E8A-4147-A177-3AD203B41FA5}">
                      <a16:colId xmlns:a16="http://schemas.microsoft.com/office/drawing/2014/main" val="20001"/>
                    </a:ext>
                  </a:extLst>
                </a:gridCol>
                <a:gridCol w="1690825">
                  <a:extLst>
                    <a:ext uri="{9D8B030D-6E8A-4147-A177-3AD203B41FA5}">
                      <a16:colId xmlns:a16="http://schemas.microsoft.com/office/drawing/2014/main" val="20002"/>
                    </a:ext>
                  </a:extLst>
                </a:gridCol>
                <a:gridCol w="1102325">
                  <a:extLst>
                    <a:ext uri="{9D8B030D-6E8A-4147-A177-3AD203B41FA5}">
                      <a16:colId xmlns:a16="http://schemas.microsoft.com/office/drawing/2014/main" val="20003"/>
                    </a:ext>
                  </a:extLst>
                </a:gridCol>
                <a:gridCol w="931925">
                  <a:extLst>
                    <a:ext uri="{9D8B030D-6E8A-4147-A177-3AD203B41FA5}">
                      <a16:colId xmlns:a16="http://schemas.microsoft.com/office/drawing/2014/main" val="20004"/>
                    </a:ext>
                  </a:extLst>
                </a:gridCol>
              </a:tblGrid>
              <a:tr h="178700">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237550">
                <a:tc rowSpan="11">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19</a:t>
                      </a:r>
                      <a:endParaRPr dirty="0"/>
                    </a:p>
                  </a:txBody>
                  <a:tcPr marL="68575" marR="68575" marT="0" marB="0" anchor="ctr">
                    <a:solidFill>
                      <a:srgbClr val="FFB086"/>
                    </a:solidFill>
                  </a:tcPr>
                </a:tc>
                <a:tc rowSpan="11">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Infrared thermometer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REDISSE (loan to NCDC)</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100</a:t>
                      </a:r>
                      <a:endParaRPr/>
                    </a:p>
                  </a:txBody>
                  <a:tcPr marL="68575" marR="68575" marT="0" marB="0" anchor="ctr">
                    <a:solidFill>
                      <a:srgbClr val="FFB086"/>
                    </a:solidFill>
                  </a:tcPr>
                </a:tc>
                <a:tc rowSpan="11">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1"/>
                  </a:ext>
                </a:extLst>
              </a:tr>
              <a:tr h="405675">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Living Faith </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3</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2"/>
                  </a:ext>
                </a:extLst>
              </a:tr>
              <a:tr h="153975">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123</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3"/>
                  </a:ext>
                </a:extLst>
              </a:tr>
              <a:tr h="20035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CHINA AID</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350</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4"/>
                  </a:ext>
                </a:extLst>
              </a:tr>
              <a:tr h="3608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252</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5"/>
                  </a:ext>
                </a:extLst>
              </a:tr>
              <a:tr h="153975">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Fosun Pharma</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300</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6"/>
                  </a:ext>
                </a:extLst>
              </a:tr>
              <a:tr h="23755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Meheco ltd</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500</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7"/>
                  </a:ext>
                </a:extLst>
              </a:tr>
              <a:tr h="153975">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Rotary </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29</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8"/>
                  </a:ext>
                </a:extLst>
              </a:tr>
              <a:tr h="320075">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Shanghai Fosun Foundation</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2</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9"/>
                  </a:ext>
                </a:extLst>
              </a:tr>
              <a:tr h="320075">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Changzhou Sang Ma Education Foundation</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150</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10"/>
                  </a:ext>
                </a:extLst>
              </a:tr>
              <a:tr h="320075">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North East Development Commission</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192</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11"/>
                  </a:ext>
                </a:extLst>
              </a:tr>
              <a:tr h="320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Laboratory equipment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Lot</a:t>
                      </a:r>
                      <a:endParaRPr/>
                    </a:p>
                  </a:txBody>
                  <a:tcPr marL="68575" marR="68575" marT="0" marB="0" anchor="ctr">
                    <a:solidFill>
                      <a:srgbClr val="FFB086"/>
                    </a:solidFill>
                  </a:tcPr>
                </a:tc>
                <a:extLst>
                  <a:ext uri="{0D108BD9-81ED-4DB2-BD59-A6C34878D82A}">
                    <a16:rowId xmlns:a16="http://schemas.microsoft.com/office/drawing/2014/main" val="10012"/>
                  </a:ext>
                </a:extLst>
              </a:tr>
              <a:tr h="320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Oxygen Concentrators 96% high purity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Webb Fontaine</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3"/>
                  </a:ext>
                </a:extLst>
              </a:tr>
              <a:tr h="1539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Mobile Ventilators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JAMB </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4"/>
                  </a:ext>
                </a:extLst>
              </a:tr>
              <a:tr h="153975">
                <a:tc rowSpan="5">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23</a:t>
                      </a:r>
                      <a:endParaRPr dirty="0"/>
                    </a:p>
                  </a:txBody>
                  <a:tcPr marL="68575" marR="68575" marT="0" marB="0" anchor="ctr">
                    <a:solidFill>
                      <a:srgbClr val="FFB086"/>
                    </a:solidFill>
                  </a:tcPr>
                </a:tc>
                <a:tc rowSpan="5">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Oxygen concentrators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995</a:t>
                      </a:r>
                      <a:endParaRPr/>
                    </a:p>
                  </a:txBody>
                  <a:tcPr marL="68575" marR="68575" marT="0" marB="0" anchor="ctr">
                    <a:solidFill>
                      <a:srgbClr val="FFB086"/>
                    </a:solidFill>
                  </a:tcPr>
                </a:tc>
                <a:tc rowSpan="5">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5"/>
                  </a:ext>
                </a:extLst>
              </a:tr>
              <a:tr h="153975">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WHO</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545</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16"/>
                  </a:ext>
                </a:extLst>
              </a:tr>
              <a:tr h="48615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Maritime Administration and Safety Agency</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6</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17"/>
                  </a:ext>
                </a:extLst>
              </a:tr>
              <a:tr h="3062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5</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18"/>
                  </a:ext>
                </a:extLst>
              </a:tr>
              <a:tr h="252625">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Webb Fontaine</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70</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19"/>
                  </a:ext>
                </a:extLst>
              </a:tr>
              <a:tr h="320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Oxygen Concentrators Secondary filters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Webb Fontaine</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1050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0"/>
                  </a:ext>
                </a:extLst>
              </a:tr>
              <a:tr h="2526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Oxygen generator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21"/>
                  </a:ext>
                </a:extLst>
              </a:tr>
              <a:tr h="320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Oxgygen generating plant</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22"/>
                  </a:ext>
                </a:extLst>
              </a:tr>
              <a:tr h="3608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Oxygen Regulator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23"/>
                  </a:ext>
                </a:extLst>
              </a:tr>
              <a:tr h="3608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Oxygenated Gun Head (50 - 1000ul)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96</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24"/>
                  </a:ext>
                </a:extLst>
              </a:tr>
              <a:tr h="3608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29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PAP Ventilator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Jack Ma</a:t>
                      </a:r>
                      <a:endParaRPr dirty="0"/>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31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6"/>
                  </a:ext>
                </a:extLst>
              </a:tr>
              <a:tr h="360800">
                <a:tc rowSpan="2">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30</a:t>
                      </a:r>
                      <a:endParaRPr dirty="0"/>
                    </a:p>
                  </a:txBody>
                  <a:tcPr marL="68575" marR="68575"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Patient monitor</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7"/>
                  </a:ext>
                </a:extLst>
              </a:tr>
              <a:tr h="3608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8"/>
                  </a:ext>
                </a:extLst>
              </a:tr>
            </a:tbl>
          </a:graphicData>
        </a:graphic>
      </p:graphicFrame>
      <p:grpSp>
        <p:nvGrpSpPr>
          <p:cNvPr id="13" name="Google Shape;6788;p229">
            <a:extLst>
              <a:ext uri="{FF2B5EF4-FFF2-40B4-BE49-F238E27FC236}">
                <a16:creationId xmlns:a16="http://schemas.microsoft.com/office/drawing/2014/main" id="{8F7F93FD-D946-4A37-BB95-E4D3877D9C26}"/>
              </a:ext>
            </a:extLst>
          </p:cNvPr>
          <p:cNvGrpSpPr/>
          <p:nvPr/>
        </p:nvGrpSpPr>
        <p:grpSpPr>
          <a:xfrm>
            <a:off x="312508" y="1469885"/>
            <a:ext cx="6859228" cy="249857"/>
            <a:chOff x="312508" y="4615381"/>
            <a:chExt cx="7001606" cy="249857"/>
          </a:xfrm>
        </p:grpSpPr>
        <p:sp>
          <p:nvSpPr>
            <p:cNvPr id="14" name="Google Shape;6789;p229">
              <a:extLst>
                <a:ext uri="{FF2B5EF4-FFF2-40B4-BE49-F238E27FC236}">
                  <a16:creationId xmlns:a16="http://schemas.microsoft.com/office/drawing/2014/main" id="{4971157B-F98D-4F70-B33E-59EAE765D2C2}"/>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Medical Equipment</a:t>
              </a:r>
              <a:endParaRPr sz="1200" b="1" i="0" u="none" strike="noStrike" cap="none">
                <a:solidFill>
                  <a:srgbClr val="175C2C"/>
                </a:solidFill>
                <a:latin typeface="Arial"/>
                <a:ea typeface="Arial"/>
                <a:cs typeface="Arial"/>
                <a:sym typeface="Arial"/>
              </a:endParaRPr>
            </a:p>
          </p:txBody>
        </p:sp>
        <p:cxnSp>
          <p:nvCxnSpPr>
            <p:cNvPr id="15" name="Google Shape;6790;p229">
              <a:extLst>
                <a:ext uri="{FF2B5EF4-FFF2-40B4-BE49-F238E27FC236}">
                  <a16:creationId xmlns:a16="http://schemas.microsoft.com/office/drawing/2014/main" id="{C8551598-78A2-4B4F-B658-320E3641BDFA}"/>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Shape 6816"/>
        <p:cNvGrpSpPr/>
        <p:nvPr/>
      </p:nvGrpSpPr>
      <p:grpSpPr>
        <a:xfrm>
          <a:off x="0" y="0"/>
          <a:ext cx="0" cy="0"/>
          <a:chOff x="0" y="0"/>
          <a:chExt cx="0" cy="0"/>
        </a:xfrm>
      </p:grpSpPr>
      <p:pic>
        <p:nvPicPr>
          <p:cNvPr id="6817" name="Google Shape;6817;p231"/>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818" name="Google Shape;6818;p231"/>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239</a:t>
            </a:fld>
            <a:endParaRPr sz="500" b="0" i="0" u="none" strike="noStrike" cap="none">
              <a:solidFill>
                <a:srgbClr val="161616"/>
              </a:solidFill>
              <a:latin typeface="Arial"/>
              <a:ea typeface="Arial"/>
              <a:cs typeface="Arial"/>
              <a:sym typeface="Arial"/>
            </a:endParaRPr>
          </a:p>
        </p:txBody>
      </p:sp>
      <p:sp>
        <p:nvSpPr>
          <p:cNvPr id="6819" name="Google Shape;6819;p231"/>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820" name="Google Shape;6820;p231"/>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821" name="Google Shape;6821;p231"/>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822" name="Google Shape;6822;p231"/>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823" name="Google Shape;6823;p231"/>
          <p:cNvGrpSpPr/>
          <p:nvPr/>
        </p:nvGrpSpPr>
        <p:grpSpPr>
          <a:xfrm>
            <a:off x="1269075" y="3380795"/>
            <a:ext cx="0" cy="0"/>
            <a:chOff x="1269075" y="3380795"/>
            <a:chExt cx="0" cy="0"/>
          </a:xfrm>
        </p:grpSpPr>
        <p:cxnSp>
          <p:nvCxnSpPr>
            <p:cNvPr id="6824" name="Google Shape;6824;p231"/>
            <p:cNvCxnSpPr/>
            <p:nvPr/>
          </p:nvCxnSpPr>
          <p:spPr>
            <a:xfrm>
              <a:off x="1269075" y="3380795"/>
              <a:ext cx="0" cy="0"/>
            </a:xfrm>
            <a:prstGeom prst="straightConnector1">
              <a:avLst/>
            </a:prstGeom>
            <a:noFill/>
            <a:ln>
              <a:noFill/>
            </a:ln>
          </p:spPr>
        </p:cxnSp>
        <p:cxnSp>
          <p:nvCxnSpPr>
            <p:cNvPr id="6825" name="Google Shape;6825;p231"/>
            <p:cNvCxnSpPr/>
            <p:nvPr/>
          </p:nvCxnSpPr>
          <p:spPr>
            <a:xfrm>
              <a:off x="1269075" y="3380795"/>
              <a:ext cx="0" cy="0"/>
            </a:xfrm>
            <a:prstGeom prst="straightConnector1">
              <a:avLst/>
            </a:prstGeom>
            <a:noFill/>
            <a:ln>
              <a:noFill/>
            </a:ln>
          </p:spPr>
        </p:cxnSp>
      </p:grpSp>
      <p:sp>
        <p:nvSpPr>
          <p:cNvPr id="6826" name="Google Shape;6826;p231"/>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827" name="Google Shape;6827;p231"/>
          <p:cNvGraphicFramePr/>
          <p:nvPr>
            <p:extLst>
              <p:ext uri="{D42A27DB-BD31-4B8C-83A1-F6EECF244321}">
                <p14:modId xmlns:p14="http://schemas.microsoft.com/office/powerpoint/2010/main" val="944266415"/>
              </p:ext>
            </p:extLst>
          </p:nvPr>
        </p:nvGraphicFramePr>
        <p:xfrm>
          <a:off x="826293" y="1751273"/>
          <a:ext cx="6127625" cy="7265155"/>
        </p:xfrm>
        <a:graphic>
          <a:graphicData uri="http://schemas.openxmlformats.org/drawingml/2006/table">
            <a:tbl>
              <a:tblPr firstRow="1" firstCol="1" bandRow="1">
                <a:noFill/>
                <a:tableStyleId>{FF75322B-DABF-467D-BC40-7EAB2D41CF18}</a:tableStyleId>
              </a:tblPr>
              <a:tblGrid>
                <a:gridCol w="492175">
                  <a:extLst>
                    <a:ext uri="{9D8B030D-6E8A-4147-A177-3AD203B41FA5}">
                      <a16:colId xmlns:a16="http://schemas.microsoft.com/office/drawing/2014/main" val="20000"/>
                    </a:ext>
                  </a:extLst>
                </a:gridCol>
                <a:gridCol w="1910375">
                  <a:extLst>
                    <a:ext uri="{9D8B030D-6E8A-4147-A177-3AD203B41FA5}">
                      <a16:colId xmlns:a16="http://schemas.microsoft.com/office/drawing/2014/main" val="20001"/>
                    </a:ext>
                  </a:extLst>
                </a:gridCol>
                <a:gridCol w="1826861">
                  <a:extLst>
                    <a:ext uri="{9D8B030D-6E8A-4147-A177-3AD203B41FA5}">
                      <a16:colId xmlns:a16="http://schemas.microsoft.com/office/drawing/2014/main" val="20002"/>
                    </a:ext>
                  </a:extLst>
                </a:gridCol>
                <a:gridCol w="966289">
                  <a:extLst>
                    <a:ext uri="{9D8B030D-6E8A-4147-A177-3AD203B41FA5}">
                      <a16:colId xmlns:a16="http://schemas.microsoft.com/office/drawing/2014/main" val="20003"/>
                    </a:ext>
                  </a:extLst>
                </a:gridCol>
                <a:gridCol w="931925">
                  <a:extLst>
                    <a:ext uri="{9D8B030D-6E8A-4147-A177-3AD203B41FA5}">
                      <a16:colId xmlns:a16="http://schemas.microsoft.com/office/drawing/2014/main" val="20004"/>
                    </a:ext>
                  </a:extLst>
                </a:gridCol>
              </a:tblGrid>
              <a:tr h="203825">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4115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Philips Efficia CM10 Patient Monitor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CPL Medical Group Ltd</a:t>
                      </a:r>
                      <a:endParaRPr dirty="0"/>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2"/>
                  </a:ext>
                </a:extLst>
              </a:tr>
              <a:tr h="4115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Philips Triology EV300 Ventilator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CPL Medical Group Ltd</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4</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3"/>
                  </a:ext>
                </a:extLst>
              </a:tr>
              <a:tr h="4115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Philips Ventilators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4"/>
                  </a:ext>
                </a:extLst>
              </a:tr>
              <a:tr h="411500">
                <a:tc rowSpan="3">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34</a:t>
                      </a:r>
                      <a:endParaRPr dirty="0"/>
                    </a:p>
                  </a:txBody>
                  <a:tcPr marL="68575" marR="68575" marT="0" marB="0" anchor="ctr">
                    <a:solidFill>
                      <a:srgbClr val="FFB086"/>
                    </a:solidFill>
                  </a:tcPr>
                </a:tc>
                <a:tc rowSpan="3">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Pulse Oximeters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Living Faith </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nchor="ctr">
                    <a:solidFill>
                      <a:srgbClr val="FFB086"/>
                    </a:solidFill>
                  </a:tcPr>
                </a:tc>
                <a:tc rowSpan="3">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5"/>
                  </a:ext>
                </a:extLst>
              </a:tr>
              <a:tr h="4115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6"/>
                  </a:ext>
                </a:extLst>
              </a:tr>
              <a:tr h="4115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CyberSpace</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ctr" rtl="0">
                        <a:spcBef>
                          <a:spcPts val="0"/>
                        </a:spcBef>
                        <a:spcAft>
                          <a:spcPts val="0"/>
                        </a:spcAft>
                        <a:buNone/>
                      </a:pPr>
                      <a:endParaRPr sz="1000">
                        <a:latin typeface="Arial"/>
                        <a:ea typeface="Arial"/>
                        <a:cs typeface="Arial"/>
                        <a:sym typeface="Arial"/>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7"/>
                  </a:ext>
                </a:extLst>
              </a:tr>
              <a:tr h="4115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Racks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INTERNATIONAL ATOMIC ENERGY AGENCY (IAEA)</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4</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Boxes</a:t>
                      </a:r>
                      <a:endParaRPr/>
                    </a:p>
                  </a:txBody>
                  <a:tcPr marL="68575" marR="68575" marT="0" marB="0" anchor="ctr">
                    <a:solidFill>
                      <a:srgbClr val="FFB086"/>
                    </a:solidFill>
                  </a:tcPr>
                </a:tc>
                <a:extLst>
                  <a:ext uri="{0D108BD9-81ED-4DB2-BD59-A6C34878D82A}">
                    <a16:rowId xmlns:a16="http://schemas.microsoft.com/office/drawing/2014/main" val="10008"/>
                  </a:ext>
                </a:extLst>
              </a:tr>
              <a:tr h="4115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Resuscitator (Adult)</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9"/>
                  </a:ext>
                </a:extLst>
              </a:tr>
              <a:tr h="4115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37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Resuscitator (Child)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600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0"/>
                  </a:ext>
                </a:extLst>
              </a:tr>
              <a:tr h="4115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38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Sharp container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76</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1"/>
                  </a:ext>
                </a:extLst>
              </a:tr>
              <a:tr h="4115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39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Split unit air conditioner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16</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2"/>
                  </a:ext>
                </a:extLst>
              </a:tr>
              <a:tr h="4115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40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Sputum Aspirator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3"/>
                  </a:ext>
                </a:extLst>
              </a:tr>
              <a:tr h="4115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41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Syhygmomanometer, aneroid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6</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4"/>
                  </a:ext>
                </a:extLst>
              </a:tr>
              <a:tr h="411500">
                <a:tc rowSpan="2">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42</a:t>
                      </a:r>
                      <a:endParaRPr dirty="0"/>
                    </a:p>
                  </a:txBody>
                  <a:tcPr marL="68575" marR="68575"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Thermometer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36</a:t>
                      </a:r>
                      <a:endParaRPr/>
                    </a:p>
                  </a:txBody>
                  <a:tcPr marL="68575" marR="68575" marT="0" marB="0" anchor="ctr">
                    <a:solidFill>
                      <a:srgbClr val="FFB086"/>
                    </a:solidFill>
                  </a:tcPr>
                </a:tc>
                <a:tc rowSpan="2">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p>
                      <a:pPr marL="0" marR="0" lvl="0" indent="0" algn="l" rtl="0">
                        <a:lnSpc>
                          <a:spcPct val="107000"/>
                        </a:lnSpc>
                        <a:spcBef>
                          <a:spcPts val="0"/>
                        </a:spcBef>
                        <a:spcAft>
                          <a:spcPts val="0"/>
                        </a:spcAft>
                        <a:buNone/>
                      </a:pP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5"/>
                  </a:ext>
                </a:extLst>
              </a:tr>
              <a:tr h="4115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150</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16"/>
                  </a:ext>
                </a:extLst>
              </a:tr>
              <a:tr h="4115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43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Toyota Hilux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NACA</a:t>
                      </a:r>
                      <a:endParaRPr dirty="0"/>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9"/>
                  </a:ext>
                </a:extLst>
              </a:tr>
              <a:tr h="411500">
                <a:tc>
                  <a:txBody>
                    <a:bodyPr/>
                    <a:lstStyle/>
                    <a:p>
                      <a:pPr marL="0" marR="0" lvl="0" indent="0" algn="ctr" rtl="0">
                        <a:lnSpc>
                          <a:spcPct val="107000"/>
                        </a:lnSpc>
                        <a:spcBef>
                          <a:spcPts val="0"/>
                        </a:spcBef>
                        <a:spcAft>
                          <a:spcPts val="0"/>
                        </a:spcAft>
                        <a:buNone/>
                      </a:pPr>
                      <a:r>
                        <a:rPr lang="en-US" sz="1000" b="0" dirty="0">
                          <a:solidFill>
                            <a:schemeClr val="tx1"/>
                          </a:solidFill>
                        </a:rPr>
                        <a:t>44</a:t>
                      </a:r>
                      <a:endParaRPr sz="1000" b="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Toyota Hiace Bus (36-Seater)</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solidFill>
                            <a:schemeClr val="dk1"/>
                          </a:solidFill>
                          <a:latin typeface="Arial"/>
                          <a:ea typeface="Arial"/>
                          <a:cs typeface="Arial"/>
                          <a:sym typeface="Arial"/>
                        </a:rPr>
                        <a:t>Nigerian Maritime Administration and Safety Agency</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dirty="0">
                          <a:latin typeface="Arial"/>
                          <a:ea typeface="Arial"/>
                          <a:cs typeface="Arial"/>
                          <a:sym typeface="Arial"/>
                        </a:rPr>
                        <a:t>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2284617916"/>
                  </a:ext>
                </a:extLst>
              </a:tr>
            </a:tbl>
          </a:graphicData>
        </a:graphic>
      </p:graphicFrame>
      <p:grpSp>
        <p:nvGrpSpPr>
          <p:cNvPr id="13" name="Google Shape;6788;p229">
            <a:extLst>
              <a:ext uri="{FF2B5EF4-FFF2-40B4-BE49-F238E27FC236}">
                <a16:creationId xmlns:a16="http://schemas.microsoft.com/office/drawing/2014/main" id="{C7675733-20D9-4D28-AD7F-89C000A04EAC}"/>
              </a:ext>
            </a:extLst>
          </p:cNvPr>
          <p:cNvGrpSpPr/>
          <p:nvPr/>
        </p:nvGrpSpPr>
        <p:grpSpPr>
          <a:xfrm>
            <a:off x="253632" y="1422511"/>
            <a:ext cx="6859228" cy="249857"/>
            <a:chOff x="312508" y="4615381"/>
            <a:chExt cx="7001606" cy="249857"/>
          </a:xfrm>
        </p:grpSpPr>
        <p:sp>
          <p:nvSpPr>
            <p:cNvPr id="14" name="Google Shape;6789;p229">
              <a:extLst>
                <a:ext uri="{FF2B5EF4-FFF2-40B4-BE49-F238E27FC236}">
                  <a16:creationId xmlns:a16="http://schemas.microsoft.com/office/drawing/2014/main" id="{FE8E2F61-5F4C-4294-BBEA-BB20B66B724E}"/>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Medical Equipment</a:t>
              </a:r>
              <a:endParaRPr sz="1200" b="1" i="0" u="none" strike="noStrike" cap="none">
                <a:solidFill>
                  <a:srgbClr val="175C2C"/>
                </a:solidFill>
                <a:latin typeface="Arial"/>
                <a:ea typeface="Arial"/>
                <a:cs typeface="Arial"/>
                <a:sym typeface="Arial"/>
              </a:endParaRPr>
            </a:p>
          </p:txBody>
        </p:sp>
        <p:cxnSp>
          <p:nvCxnSpPr>
            <p:cNvPr id="15" name="Google Shape;6790;p229">
              <a:extLst>
                <a:ext uri="{FF2B5EF4-FFF2-40B4-BE49-F238E27FC236}">
                  <a16:creationId xmlns:a16="http://schemas.microsoft.com/office/drawing/2014/main" id="{620506F9-999F-464A-BFC3-C0207AEF261B}"/>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Shape 6832"/>
        <p:cNvGrpSpPr/>
        <p:nvPr/>
      </p:nvGrpSpPr>
      <p:grpSpPr>
        <a:xfrm>
          <a:off x="0" y="0"/>
          <a:ext cx="0" cy="0"/>
          <a:chOff x="0" y="0"/>
          <a:chExt cx="0" cy="0"/>
        </a:xfrm>
      </p:grpSpPr>
      <p:pic>
        <p:nvPicPr>
          <p:cNvPr id="6833" name="Google Shape;6833;p23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834" name="Google Shape;6834;p23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240</a:t>
            </a:fld>
            <a:endParaRPr sz="500" b="0" i="0" u="none" strike="noStrike" cap="none">
              <a:solidFill>
                <a:srgbClr val="161616"/>
              </a:solidFill>
              <a:latin typeface="Arial"/>
              <a:ea typeface="Arial"/>
              <a:cs typeface="Arial"/>
              <a:sym typeface="Arial"/>
            </a:endParaRPr>
          </a:p>
        </p:txBody>
      </p:sp>
      <p:sp>
        <p:nvSpPr>
          <p:cNvPr id="6835" name="Google Shape;6835;p23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836" name="Google Shape;6836;p23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837" name="Google Shape;6837;p23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838" name="Google Shape;6838;p23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839" name="Google Shape;6839;p232"/>
          <p:cNvGrpSpPr/>
          <p:nvPr/>
        </p:nvGrpSpPr>
        <p:grpSpPr>
          <a:xfrm>
            <a:off x="1269075" y="3380795"/>
            <a:ext cx="0" cy="0"/>
            <a:chOff x="1269075" y="3380795"/>
            <a:chExt cx="0" cy="0"/>
          </a:xfrm>
        </p:grpSpPr>
        <p:cxnSp>
          <p:nvCxnSpPr>
            <p:cNvPr id="6840" name="Google Shape;6840;p232"/>
            <p:cNvCxnSpPr/>
            <p:nvPr/>
          </p:nvCxnSpPr>
          <p:spPr>
            <a:xfrm>
              <a:off x="1269075" y="3380795"/>
              <a:ext cx="0" cy="0"/>
            </a:xfrm>
            <a:prstGeom prst="straightConnector1">
              <a:avLst/>
            </a:prstGeom>
            <a:noFill/>
            <a:ln>
              <a:noFill/>
            </a:ln>
          </p:spPr>
        </p:cxnSp>
        <p:cxnSp>
          <p:nvCxnSpPr>
            <p:cNvPr id="6841" name="Google Shape;6841;p232"/>
            <p:cNvCxnSpPr/>
            <p:nvPr/>
          </p:nvCxnSpPr>
          <p:spPr>
            <a:xfrm>
              <a:off x="1269075" y="3380795"/>
              <a:ext cx="0" cy="0"/>
            </a:xfrm>
            <a:prstGeom prst="straightConnector1">
              <a:avLst/>
            </a:prstGeom>
            <a:noFill/>
            <a:ln>
              <a:noFill/>
            </a:ln>
          </p:spPr>
        </p:cxnSp>
      </p:grpSp>
      <p:sp>
        <p:nvSpPr>
          <p:cNvPr id="6842" name="Google Shape;6842;p23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843" name="Google Shape;6843;p232"/>
          <p:cNvGraphicFramePr/>
          <p:nvPr>
            <p:extLst>
              <p:ext uri="{D42A27DB-BD31-4B8C-83A1-F6EECF244321}">
                <p14:modId xmlns:p14="http://schemas.microsoft.com/office/powerpoint/2010/main" val="3624683089"/>
              </p:ext>
            </p:extLst>
          </p:nvPr>
        </p:nvGraphicFramePr>
        <p:xfrm>
          <a:off x="826293" y="1751273"/>
          <a:ext cx="6127625" cy="5847880"/>
        </p:xfrm>
        <a:graphic>
          <a:graphicData uri="http://schemas.openxmlformats.org/drawingml/2006/table">
            <a:tbl>
              <a:tblPr firstRow="1" firstCol="1" bandRow="1">
                <a:noFill/>
                <a:tableStyleId>{FF75322B-DABF-467D-BC40-7EAB2D41CF18}</a:tableStyleId>
              </a:tblPr>
              <a:tblGrid>
                <a:gridCol w="492175">
                  <a:extLst>
                    <a:ext uri="{9D8B030D-6E8A-4147-A177-3AD203B41FA5}">
                      <a16:colId xmlns:a16="http://schemas.microsoft.com/office/drawing/2014/main" val="20000"/>
                    </a:ext>
                  </a:extLst>
                </a:gridCol>
                <a:gridCol w="1298836">
                  <a:extLst>
                    <a:ext uri="{9D8B030D-6E8A-4147-A177-3AD203B41FA5}">
                      <a16:colId xmlns:a16="http://schemas.microsoft.com/office/drawing/2014/main" val="20001"/>
                    </a:ext>
                  </a:extLst>
                </a:gridCol>
                <a:gridCol w="1954696">
                  <a:extLst>
                    <a:ext uri="{9D8B030D-6E8A-4147-A177-3AD203B41FA5}">
                      <a16:colId xmlns:a16="http://schemas.microsoft.com/office/drawing/2014/main" val="20002"/>
                    </a:ext>
                  </a:extLst>
                </a:gridCol>
                <a:gridCol w="1449993">
                  <a:extLst>
                    <a:ext uri="{9D8B030D-6E8A-4147-A177-3AD203B41FA5}">
                      <a16:colId xmlns:a16="http://schemas.microsoft.com/office/drawing/2014/main" val="20003"/>
                    </a:ext>
                  </a:extLst>
                </a:gridCol>
                <a:gridCol w="931925">
                  <a:extLst>
                    <a:ext uri="{9D8B030D-6E8A-4147-A177-3AD203B41FA5}">
                      <a16:colId xmlns:a16="http://schemas.microsoft.com/office/drawing/2014/main" val="20004"/>
                    </a:ext>
                  </a:extLst>
                </a:gridCol>
              </a:tblGrid>
              <a:tr h="203825">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ctr" rtl="0">
                        <a:lnSpc>
                          <a:spcPct val="107000"/>
                        </a:lnSpc>
                        <a:spcBef>
                          <a:spcPts val="0"/>
                        </a:spcBef>
                        <a:spcAft>
                          <a:spcPts val="0"/>
                        </a:spcAft>
                        <a:buNone/>
                      </a:pPr>
                      <a:r>
                        <a:rPr lang="en-US" sz="1000" b="1">
                          <a:solidFill>
                            <a:srgbClr val="FFFFFF"/>
                          </a:solidFill>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411500">
                <a:tc rowSpan="12">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45</a:t>
                      </a:r>
                      <a:endParaRPr dirty="0"/>
                    </a:p>
                  </a:txBody>
                  <a:tcPr marL="68575" marR="68575" marT="0" marB="0" anchor="ctr">
                    <a:solidFill>
                      <a:srgbClr val="FFB086"/>
                    </a:solidFill>
                  </a:tcPr>
                </a:tc>
                <a:tc rowSpan="12">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Ventilators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55</a:t>
                      </a:r>
                      <a:endParaRPr/>
                    </a:p>
                  </a:txBody>
                  <a:tcPr marL="68575" marR="68575" marT="0" marB="0" anchor="ctr">
                    <a:solidFill>
                      <a:srgbClr val="FFB086"/>
                    </a:solidFill>
                  </a:tcPr>
                </a:tc>
                <a:tc rowSpan="12">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1"/>
                  </a:ext>
                </a:extLst>
              </a:tr>
              <a:tr h="4115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2"/>
                  </a:ext>
                </a:extLst>
              </a:tr>
              <a:tr h="4115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Nigerian Oil and Gas Industry</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ctr" rtl="0">
                        <a:spcBef>
                          <a:spcPts val="0"/>
                        </a:spcBef>
                        <a:spcAft>
                          <a:spcPts val="0"/>
                        </a:spcAft>
                        <a:buNone/>
                      </a:pPr>
                      <a:r>
                        <a:rPr lang="en-US" sz="1000">
                          <a:latin typeface="Arial"/>
                          <a:ea typeface="Arial"/>
                          <a:cs typeface="Arial"/>
                          <a:sym typeface="Arial"/>
                        </a:rPr>
                        <a:t>33</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3"/>
                  </a:ext>
                </a:extLst>
              </a:tr>
              <a:tr h="4115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SIL Foundation</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2</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4"/>
                  </a:ext>
                </a:extLst>
              </a:tr>
              <a:tr h="4115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North East Development Commission</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12</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5"/>
                  </a:ext>
                </a:extLst>
              </a:tr>
              <a:tr h="4115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solidFill>
                            <a:schemeClr val="dk1"/>
                          </a:solidFill>
                          <a:latin typeface="Arial"/>
                          <a:ea typeface="Arial"/>
                          <a:cs typeface="Arial"/>
                          <a:sym typeface="Arial"/>
                        </a:rPr>
                        <a:t>NIGERIAN DOWNSTREAM OIL &amp; GAS INDUSTRY</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ctr" rtl="0">
                        <a:spcBef>
                          <a:spcPts val="0"/>
                        </a:spcBef>
                        <a:spcAft>
                          <a:spcPts val="0"/>
                        </a:spcAft>
                        <a:buNone/>
                      </a:pPr>
                      <a:r>
                        <a:rPr lang="en-US" sz="1000">
                          <a:latin typeface="Arial"/>
                          <a:ea typeface="Arial"/>
                          <a:cs typeface="Arial"/>
                          <a:sym typeface="Arial"/>
                        </a:rPr>
                        <a:t>86</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6"/>
                  </a:ext>
                </a:extLst>
              </a:tr>
              <a:tr h="4115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AfricaMed Group</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7"/>
                  </a:ext>
                </a:extLst>
              </a:tr>
              <a:tr h="4115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Messrs OCEA S.A </a:t>
                      </a:r>
                      <a:endParaRPr/>
                    </a:p>
                  </a:txBody>
                  <a:tcPr marL="68575" marR="68575" marT="0" marB="0" anchor="ctr">
                    <a:solidFill>
                      <a:srgbClr val="FFB086"/>
                    </a:solidFill>
                  </a:tcPr>
                </a:tc>
                <a:tc>
                  <a:txBody>
                    <a:bodyPr/>
                    <a:lstStyle/>
                    <a:p>
                      <a:pPr marL="0" marR="0" lvl="0" indent="0" algn="ctr" rtl="0">
                        <a:spcBef>
                          <a:spcPts val="0"/>
                        </a:spcBef>
                        <a:spcAft>
                          <a:spcPts val="0"/>
                        </a:spcAft>
                        <a:buNone/>
                      </a:pPr>
                      <a:r>
                        <a:rPr lang="en-US" sz="1000">
                          <a:latin typeface="Arial"/>
                          <a:ea typeface="Arial"/>
                          <a:cs typeface="Arial"/>
                          <a:sym typeface="Arial"/>
                        </a:rPr>
                        <a:t>20</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8"/>
                  </a:ext>
                </a:extLst>
              </a:tr>
              <a:tr h="4115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Maritime Administration and Safety Agency</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2</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09"/>
                  </a:ext>
                </a:extLst>
              </a:tr>
              <a:tr h="4115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USAID</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200</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10"/>
                  </a:ext>
                </a:extLst>
              </a:tr>
              <a:tr h="411500">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WAHO/ECOWAS</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2</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11"/>
                  </a:ext>
                </a:extLst>
              </a:tr>
              <a:tr h="228725">
                <a:tc vMerge="1">
                  <a:txBody>
                    <a:bodyPr/>
                    <a:lstStyle/>
                    <a:p>
                      <a:endParaRPr lang="en-US"/>
                    </a:p>
                  </a:txBody>
                  <a:tcPr/>
                </a:tc>
                <a:tc vMerge="1">
                  <a:txBody>
                    <a:bodyPr/>
                    <a:lstStyle/>
                    <a:p>
                      <a:endParaRPr lang="en-US"/>
                    </a:p>
                  </a:txBody>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UNILEVER</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6</a:t>
                      </a:r>
                      <a:endParaRPr/>
                    </a:p>
                  </a:txBody>
                  <a:tcPr marL="68575" marR="68575" marT="0" marB="0" anchor="ctr">
                    <a:solidFill>
                      <a:srgbClr val="FFB086"/>
                    </a:solidFill>
                  </a:tcPr>
                </a:tc>
                <a:tc vMerge="1">
                  <a:txBody>
                    <a:bodyPr/>
                    <a:lstStyle/>
                    <a:p>
                      <a:endParaRPr lang="en-US"/>
                    </a:p>
                  </a:txBody>
                  <a:tcPr/>
                </a:tc>
                <a:extLst>
                  <a:ext uri="{0D108BD9-81ED-4DB2-BD59-A6C34878D82A}">
                    <a16:rowId xmlns:a16="http://schemas.microsoft.com/office/drawing/2014/main" val="10012"/>
                  </a:ext>
                </a:extLst>
              </a:tr>
              <a:tr h="4115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46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Ventilators Trolley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WAHO/ECOWAS</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2</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3"/>
                  </a:ext>
                </a:extLst>
              </a:tr>
              <a:tr h="4115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47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Ventilator Consumables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USAID</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a:latin typeface="Arial"/>
                          <a:ea typeface="Arial"/>
                          <a:cs typeface="Arial"/>
                          <a:sym typeface="Arial"/>
                        </a:rPr>
                        <a:t> 6 months use for the 200 Ventilators</a:t>
                      </a:r>
                      <a:endParaRPr/>
                    </a:p>
                  </a:txBody>
                  <a:tcPr marL="68575" marR="68575" marT="0" marB="0" anchor="ctr">
                    <a:solidFill>
                      <a:srgbClr val="FFB086"/>
                    </a:solidFill>
                  </a:tcPr>
                </a:tc>
                <a:tc>
                  <a:txBody>
                    <a:bodyPr/>
                    <a:lstStyle/>
                    <a:p>
                      <a:pPr marL="0" marR="0" lvl="0" indent="0" algn="ctr" rtl="0">
                        <a:lnSpc>
                          <a:spcPct val="107000"/>
                        </a:lnSpc>
                        <a:spcBef>
                          <a:spcPts val="0"/>
                        </a:spcBef>
                        <a:spcAft>
                          <a:spcPts val="0"/>
                        </a:spcAft>
                        <a:buNone/>
                      </a:pPr>
                      <a:r>
                        <a:rPr lang="en-US" sz="1000" dirty="0">
                          <a:latin typeface="Arial"/>
                          <a:ea typeface="Arial"/>
                          <a:cs typeface="Arial"/>
                          <a:sym typeface="Arial"/>
                        </a:rPr>
                        <a:t>Month</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4"/>
                  </a:ext>
                </a:extLst>
              </a:tr>
            </a:tbl>
          </a:graphicData>
        </a:graphic>
      </p:graphicFrame>
      <p:grpSp>
        <p:nvGrpSpPr>
          <p:cNvPr id="13" name="Google Shape;6788;p229">
            <a:extLst>
              <a:ext uri="{FF2B5EF4-FFF2-40B4-BE49-F238E27FC236}">
                <a16:creationId xmlns:a16="http://schemas.microsoft.com/office/drawing/2014/main" id="{891B65AE-10DE-4337-B429-53774D549797}"/>
              </a:ext>
            </a:extLst>
          </p:cNvPr>
          <p:cNvGrpSpPr/>
          <p:nvPr/>
        </p:nvGrpSpPr>
        <p:grpSpPr>
          <a:xfrm>
            <a:off x="253632" y="1422511"/>
            <a:ext cx="6859228" cy="249857"/>
            <a:chOff x="312508" y="4615381"/>
            <a:chExt cx="7001606" cy="249857"/>
          </a:xfrm>
        </p:grpSpPr>
        <p:sp>
          <p:nvSpPr>
            <p:cNvPr id="14" name="Google Shape;6789;p229">
              <a:extLst>
                <a:ext uri="{FF2B5EF4-FFF2-40B4-BE49-F238E27FC236}">
                  <a16:creationId xmlns:a16="http://schemas.microsoft.com/office/drawing/2014/main" id="{7E372DDF-452C-4FC0-BF9A-11EAF590D591}"/>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Medical Equipment</a:t>
              </a:r>
              <a:endParaRPr sz="1200" b="1" i="0" u="none" strike="noStrike" cap="none">
                <a:solidFill>
                  <a:srgbClr val="175C2C"/>
                </a:solidFill>
                <a:latin typeface="Arial"/>
                <a:ea typeface="Arial"/>
                <a:cs typeface="Arial"/>
                <a:sym typeface="Arial"/>
              </a:endParaRPr>
            </a:p>
          </p:txBody>
        </p:sp>
        <p:cxnSp>
          <p:nvCxnSpPr>
            <p:cNvPr id="15" name="Google Shape;6790;p229">
              <a:extLst>
                <a:ext uri="{FF2B5EF4-FFF2-40B4-BE49-F238E27FC236}">
                  <a16:creationId xmlns:a16="http://schemas.microsoft.com/office/drawing/2014/main" id="{53601748-FB15-4924-98EA-D20FFA212CE1}"/>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Shape 6848"/>
        <p:cNvGrpSpPr/>
        <p:nvPr/>
      </p:nvGrpSpPr>
      <p:grpSpPr>
        <a:xfrm>
          <a:off x="0" y="0"/>
          <a:ext cx="0" cy="0"/>
          <a:chOff x="0" y="0"/>
          <a:chExt cx="0" cy="0"/>
        </a:xfrm>
      </p:grpSpPr>
      <p:pic>
        <p:nvPicPr>
          <p:cNvPr id="6849" name="Google Shape;6849;p23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850" name="Google Shape;6850;p23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241</a:t>
            </a:fld>
            <a:endParaRPr sz="500" b="0" i="0" u="none" strike="noStrike" cap="none">
              <a:solidFill>
                <a:srgbClr val="161616"/>
              </a:solidFill>
              <a:latin typeface="Arial"/>
              <a:ea typeface="Arial"/>
              <a:cs typeface="Arial"/>
              <a:sym typeface="Arial"/>
            </a:endParaRPr>
          </a:p>
        </p:txBody>
      </p:sp>
      <p:sp>
        <p:nvSpPr>
          <p:cNvPr id="6851" name="Google Shape;6851;p23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852" name="Google Shape;6852;p23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853" name="Google Shape;6853;p23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854" name="Google Shape;6854;p23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855" name="Google Shape;6855;p233"/>
          <p:cNvGrpSpPr/>
          <p:nvPr/>
        </p:nvGrpSpPr>
        <p:grpSpPr>
          <a:xfrm>
            <a:off x="1269075" y="3380795"/>
            <a:ext cx="0" cy="0"/>
            <a:chOff x="1269075" y="3380795"/>
            <a:chExt cx="0" cy="0"/>
          </a:xfrm>
        </p:grpSpPr>
        <p:cxnSp>
          <p:nvCxnSpPr>
            <p:cNvPr id="6856" name="Google Shape;6856;p233"/>
            <p:cNvCxnSpPr/>
            <p:nvPr/>
          </p:nvCxnSpPr>
          <p:spPr>
            <a:xfrm>
              <a:off x="1269075" y="3380795"/>
              <a:ext cx="0" cy="0"/>
            </a:xfrm>
            <a:prstGeom prst="straightConnector1">
              <a:avLst/>
            </a:prstGeom>
            <a:noFill/>
            <a:ln>
              <a:noFill/>
            </a:ln>
          </p:spPr>
        </p:cxnSp>
        <p:cxnSp>
          <p:nvCxnSpPr>
            <p:cNvPr id="6857" name="Google Shape;6857;p233"/>
            <p:cNvCxnSpPr/>
            <p:nvPr/>
          </p:nvCxnSpPr>
          <p:spPr>
            <a:xfrm>
              <a:off x="1269075" y="3380795"/>
              <a:ext cx="0" cy="0"/>
            </a:xfrm>
            <a:prstGeom prst="straightConnector1">
              <a:avLst/>
            </a:prstGeom>
            <a:noFill/>
            <a:ln>
              <a:noFill/>
            </a:ln>
          </p:spPr>
        </p:cxnSp>
      </p:grpSp>
      <p:sp>
        <p:nvSpPr>
          <p:cNvPr id="6858" name="Google Shape;6858;p23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859" name="Google Shape;6859;p233"/>
          <p:cNvGraphicFramePr/>
          <p:nvPr>
            <p:extLst>
              <p:ext uri="{D42A27DB-BD31-4B8C-83A1-F6EECF244321}">
                <p14:modId xmlns:p14="http://schemas.microsoft.com/office/powerpoint/2010/main" val="931834966"/>
              </p:ext>
            </p:extLst>
          </p:nvPr>
        </p:nvGraphicFramePr>
        <p:xfrm>
          <a:off x="826293" y="1870964"/>
          <a:ext cx="6127600" cy="7000102"/>
        </p:xfrm>
        <a:graphic>
          <a:graphicData uri="http://schemas.openxmlformats.org/drawingml/2006/table">
            <a:tbl>
              <a:tblPr firstRow="1" firstCol="1" bandRow="1">
                <a:noFill/>
                <a:tableStyleId>{FF75322B-DABF-467D-BC40-7EAB2D41CF18}</a:tableStyleId>
              </a:tblPr>
              <a:tblGrid>
                <a:gridCol w="435150">
                  <a:extLst>
                    <a:ext uri="{9D8B030D-6E8A-4147-A177-3AD203B41FA5}">
                      <a16:colId xmlns:a16="http://schemas.microsoft.com/office/drawing/2014/main" val="20000"/>
                    </a:ext>
                  </a:extLst>
                </a:gridCol>
                <a:gridCol w="2163350">
                  <a:extLst>
                    <a:ext uri="{9D8B030D-6E8A-4147-A177-3AD203B41FA5}">
                      <a16:colId xmlns:a16="http://schemas.microsoft.com/office/drawing/2014/main" val="20001"/>
                    </a:ext>
                  </a:extLst>
                </a:gridCol>
                <a:gridCol w="1441125">
                  <a:extLst>
                    <a:ext uri="{9D8B030D-6E8A-4147-A177-3AD203B41FA5}">
                      <a16:colId xmlns:a16="http://schemas.microsoft.com/office/drawing/2014/main" val="20002"/>
                    </a:ext>
                  </a:extLst>
                </a:gridCol>
                <a:gridCol w="793650">
                  <a:extLst>
                    <a:ext uri="{9D8B030D-6E8A-4147-A177-3AD203B41FA5}">
                      <a16:colId xmlns:a16="http://schemas.microsoft.com/office/drawing/2014/main" val="20003"/>
                    </a:ext>
                  </a:extLst>
                </a:gridCol>
                <a:gridCol w="1294325">
                  <a:extLst>
                    <a:ext uri="{9D8B030D-6E8A-4147-A177-3AD203B41FA5}">
                      <a16:colId xmlns:a16="http://schemas.microsoft.com/office/drawing/2014/main" val="20004"/>
                    </a:ext>
                  </a:extLst>
                </a:gridCol>
              </a:tblGrid>
              <a:tr h="237375">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256550">
                <a:tc>
                  <a:txBody>
                    <a:bodyPr/>
                    <a:lstStyle/>
                    <a:p>
                      <a:pPr marL="0" marR="0" lvl="0" indent="0" algn="ctr"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1</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Mattress &amp; Pillows to the Isolation centers</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err="1">
                          <a:solidFill>
                            <a:schemeClr val="dk1"/>
                          </a:solidFill>
                          <a:latin typeface="Arial"/>
                          <a:ea typeface="Arial"/>
                          <a:cs typeface="Arial"/>
                          <a:sym typeface="Arial"/>
                        </a:rPr>
                        <a:t>Vitafoam</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u="none" strike="noStrike" cap="none" dirty="0">
                          <a:solidFill>
                            <a:schemeClr val="dk1"/>
                          </a:solidFill>
                          <a:latin typeface="Arial"/>
                          <a:ea typeface="Arial"/>
                          <a:cs typeface="Arial"/>
                          <a:sym typeface="Arial"/>
                        </a:rPr>
                        <a:t>100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Mattresses with pillows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1"/>
                  </a:ext>
                </a:extLst>
              </a:tr>
              <a:tr h="14515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2</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Disposable medical masks </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CCECC</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u="none" strike="noStrike" cap="none" dirty="0">
                          <a:solidFill>
                            <a:schemeClr val="dk1"/>
                          </a:solidFill>
                          <a:latin typeface="Arial"/>
                          <a:ea typeface="Arial"/>
                          <a:cs typeface="Arial"/>
                          <a:sym typeface="Arial"/>
                        </a:rPr>
                        <a:t>250,000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2"/>
                  </a:ext>
                </a:extLst>
              </a:tr>
              <a:tr h="38965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3</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Disposable Gloves Non-Powder </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INTERNATIONAL ATOMIC ENERGY AGENCY</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u="none" strike="noStrike" cap="none" dirty="0">
                          <a:solidFill>
                            <a:schemeClr val="dk1"/>
                          </a:solidFill>
                          <a:latin typeface="Arial"/>
                          <a:ea typeface="Arial"/>
                          <a:cs typeface="Arial"/>
                          <a:sym typeface="Arial"/>
                        </a:rPr>
                        <a:t>25</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Cartons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3"/>
                  </a:ext>
                </a:extLst>
              </a:tr>
              <a:tr h="25655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Knapsack Sprayers for Disinfection (pcs)</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JUBAILI AGROTEC</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u="none" strike="noStrike" cap="none" dirty="0">
                          <a:solidFill>
                            <a:schemeClr val="dk1"/>
                          </a:solidFill>
                          <a:latin typeface="Arial"/>
                          <a:ea typeface="Arial"/>
                          <a:cs typeface="Arial"/>
                          <a:sym typeface="Arial"/>
                        </a:rPr>
                        <a:t>50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4"/>
                  </a:ext>
                </a:extLst>
              </a:tr>
              <a:tr h="14515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5</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Face Shield</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UNDP</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10000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5"/>
                  </a:ext>
                </a:extLst>
              </a:tr>
              <a:tr h="14515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6</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Gloves(Examination)</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UNDP</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415000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6"/>
                  </a:ext>
                </a:extLst>
              </a:tr>
              <a:tr h="14515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7</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Goggles (Protective)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UNDP</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240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7"/>
                  </a:ext>
                </a:extLst>
              </a:tr>
              <a:tr h="14515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8</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Surgical Mask</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UNDP</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20000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8"/>
                  </a:ext>
                </a:extLst>
              </a:tr>
              <a:tr h="25655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9</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Gown (Single use Fluid Resistant Disposable)</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UNDP</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8000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Pieces</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09"/>
                  </a:ext>
                </a:extLst>
              </a:tr>
              <a:tr h="256550">
                <a:tc>
                  <a:txBody>
                    <a:bodyPr/>
                    <a:lstStyle/>
                    <a:p>
                      <a:pPr marL="0" marR="0" lvl="0" indent="0" algn="ctr"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10</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a:solidFill>
                            <a:schemeClr val="dk1"/>
                          </a:solidFill>
                          <a:latin typeface="Arial"/>
                          <a:ea typeface="Arial"/>
                          <a:cs typeface="Arial"/>
                          <a:sym typeface="Arial"/>
                        </a:rPr>
                        <a:t>Alcohol -Base Hand rub (Bottle 100ml &amp; 500ml)</a:t>
                      </a:r>
                      <a:endParaRPr sz="1000" u="none" strike="noStrike" cap="none">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UNDP</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960</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u="none" strike="noStrike" cap="none" dirty="0">
                          <a:solidFill>
                            <a:schemeClr val="dk1"/>
                          </a:solidFill>
                          <a:latin typeface="Arial"/>
                          <a:ea typeface="Arial"/>
                          <a:cs typeface="Arial"/>
                          <a:sym typeface="Arial"/>
                        </a:rPr>
                        <a:t>Pieces</a:t>
                      </a:r>
                      <a:endParaRPr sz="1000" u="none" strike="noStrike" cap="none" dirty="0">
                        <a:solidFill>
                          <a:schemeClr val="dk1"/>
                        </a:solidFill>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0"/>
                  </a:ext>
                </a:extLst>
              </a:tr>
              <a:tr h="14515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11</a:t>
                      </a:r>
                      <a:endParaRPr sz="10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Soap (Liquid, Powder &amp; Bar)</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720</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1"/>
                  </a:ext>
                </a:extLst>
              </a:tr>
              <a:tr h="25655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12</a:t>
                      </a:r>
                      <a:endParaRPr sz="10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Surgical Gloves (length to Forearms)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60000</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2"/>
                  </a:ext>
                </a:extLst>
              </a:tr>
              <a:tr h="14515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13</a:t>
                      </a:r>
                      <a:endParaRPr sz="10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Scrubs Tops </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360</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3"/>
                  </a:ext>
                </a:extLst>
              </a:tr>
              <a:tr h="14515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14</a:t>
                      </a:r>
                      <a:endParaRPr sz="10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Scrubs Pants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360</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4"/>
                  </a:ext>
                </a:extLst>
              </a:tr>
              <a:tr h="25655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15</a:t>
                      </a:r>
                      <a:endParaRPr sz="10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Chlorine (</a:t>
                      </a:r>
                      <a:r>
                        <a:rPr lang="en-US" sz="1000" dirty="0" err="1">
                          <a:latin typeface="Arial"/>
                          <a:ea typeface="Arial"/>
                          <a:cs typeface="Arial"/>
                          <a:sym typeface="Arial"/>
                        </a:rPr>
                        <a:t>NaDCC</a:t>
                      </a:r>
                      <a:r>
                        <a:rPr lang="en-US" sz="1000" dirty="0">
                          <a:latin typeface="Arial"/>
                          <a:ea typeface="Arial"/>
                          <a:cs typeface="Arial"/>
                          <a:sym typeface="Arial"/>
                        </a:rPr>
                        <a:t>, granules, !kg 65 to70% </a:t>
                      </a:r>
                      <a:r>
                        <a:rPr lang="en-US" sz="1000" dirty="0" err="1">
                          <a:latin typeface="Arial"/>
                          <a:ea typeface="Arial"/>
                          <a:cs typeface="Arial"/>
                          <a:sym typeface="Arial"/>
                        </a:rPr>
                        <a:t>dossage</a:t>
                      </a:r>
                      <a:r>
                        <a:rPr lang="en-US" sz="1000" dirty="0">
                          <a:latin typeface="Arial"/>
                          <a:ea typeface="Arial"/>
                          <a:cs typeface="Arial"/>
                          <a:sym typeface="Arial"/>
                        </a:rPr>
                        <a:t> </a:t>
                      </a:r>
                      <a:r>
                        <a:rPr lang="en-US" sz="1000" dirty="0" err="1">
                          <a:latin typeface="Arial"/>
                          <a:ea typeface="Arial"/>
                          <a:cs typeface="Arial"/>
                          <a:sym typeface="Arial"/>
                        </a:rPr>
                        <a:t>spon</a:t>
                      </a:r>
                      <a:r>
                        <a:rPr lang="en-US" sz="1000" dirty="0">
                          <a:latin typeface="Arial"/>
                          <a:ea typeface="Arial"/>
                          <a:cs typeface="Arial"/>
                          <a:sym typeface="Arial"/>
                        </a:rPr>
                        <a:t>)</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5"/>
                  </a:ext>
                </a:extLst>
              </a:tr>
              <a:tr h="5227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16</a:t>
                      </a:r>
                      <a:endParaRPr sz="1000">
                        <a:solidFill>
                          <a:schemeClr val="dk1"/>
                        </a:solidFill>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Laundry Soap (Cartons)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HEAD OF SERVICE &amp; BODY OF PERMANENT SECRETARIES</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a:t>
                      </a: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sz="100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6"/>
                  </a:ext>
                </a:extLst>
              </a:tr>
              <a:tr h="6274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17</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Detergent (Ariel) Bags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HEAD OF SERVICE &amp; BODY OF PERMANENT SECRETARIES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Bags</a:t>
                      </a:r>
                      <a:endParaRPr/>
                    </a:p>
                  </a:txBody>
                  <a:tcPr marL="68575" marR="68575" marT="0" marB="0" anchor="ctr">
                    <a:solidFill>
                      <a:srgbClr val="FFB086"/>
                    </a:solidFill>
                  </a:tcPr>
                </a:tc>
                <a:extLst>
                  <a:ext uri="{0D108BD9-81ED-4DB2-BD59-A6C34878D82A}">
                    <a16:rowId xmlns:a16="http://schemas.microsoft.com/office/drawing/2014/main" val="10017"/>
                  </a:ext>
                </a:extLst>
              </a:tr>
              <a:tr h="6274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18</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Dettol Antibacterial Soap (Cartons)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HEAD OF SERVICE &amp; BODY OF PERMANENT SECRETARIES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18"/>
                  </a:ext>
                </a:extLst>
              </a:tr>
              <a:tr h="6274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19</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Dettol Antiseptic Liquid (Cartons)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HEAD OF SERVICE &amp; BODY OF PERMANENT SECRETARIES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19"/>
                  </a:ext>
                </a:extLst>
              </a:tr>
              <a:tr h="6274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Coveralls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DOWNSTREAM OIL &amp;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0"/>
                  </a:ext>
                </a:extLst>
              </a:tr>
            </a:tbl>
          </a:graphicData>
        </a:graphic>
      </p:graphicFrame>
      <p:grpSp>
        <p:nvGrpSpPr>
          <p:cNvPr id="6860" name="Google Shape;6860;p233"/>
          <p:cNvGrpSpPr/>
          <p:nvPr/>
        </p:nvGrpSpPr>
        <p:grpSpPr>
          <a:xfrm>
            <a:off x="312508" y="1486579"/>
            <a:ext cx="6859228" cy="249857"/>
            <a:chOff x="312508" y="4615381"/>
            <a:chExt cx="7001606" cy="249857"/>
          </a:xfrm>
        </p:grpSpPr>
        <p:sp>
          <p:nvSpPr>
            <p:cNvPr id="6861" name="Google Shape;6861;p233"/>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Medical Consumables</a:t>
              </a:r>
              <a:endParaRPr sz="1200" b="1" i="0" u="none" strike="noStrike" cap="none" dirty="0">
                <a:solidFill>
                  <a:srgbClr val="175C2C"/>
                </a:solidFill>
                <a:latin typeface="Arial"/>
                <a:ea typeface="Arial"/>
                <a:cs typeface="Arial"/>
                <a:sym typeface="Arial"/>
              </a:endParaRPr>
            </a:p>
          </p:txBody>
        </p:sp>
        <p:cxnSp>
          <p:nvCxnSpPr>
            <p:cNvPr id="6862" name="Google Shape;6862;p233"/>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Shape 6867"/>
        <p:cNvGrpSpPr/>
        <p:nvPr/>
      </p:nvGrpSpPr>
      <p:grpSpPr>
        <a:xfrm>
          <a:off x="0" y="0"/>
          <a:ext cx="0" cy="0"/>
          <a:chOff x="0" y="0"/>
          <a:chExt cx="0" cy="0"/>
        </a:xfrm>
      </p:grpSpPr>
      <p:pic>
        <p:nvPicPr>
          <p:cNvPr id="6868" name="Google Shape;6868;p23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869" name="Google Shape;6869;p23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242</a:t>
            </a:fld>
            <a:endParaRPr sz="500" b="0" i="0" u="none" strike="noStrike" cap="none">
              <a:solidFill>
                <a:srgbClr val="161616"/>
              </a:solidFill>
              <a:latin typeface="Arial"/>
              <a:ea typeface="Arial"/>
              <a:cs typeface="Arial"/>
              <a:sym typeface="Arial"/>
            </a:endParaRPr>
          </a:p>
        </p:txBody>
      </p:sp>
      <p:sp>
        <p:nvSpPr>
          <p:cNvPr id="6870" name="Google Shape;6870;p23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871" name="Google Shape;6871;p23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872" name="Google Shape;6872;p23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873" name="Google Shape;6873;p23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874" name="Google Shape;6874;p234"/>
          <p:cNvGrpSpPr/>
          <p:nvPr/>
        </p:nvGrpSpPr>
        <p:grpSpPr>
          <a:xfrm>
            <a:off x="1269075" y="3380795"/>
            <a:ext cx="0" cy="0"/>
            <a:chOff x="1269075" y="3380795"/>
            <a:chExt cx="0" cy="0"/>
          </a:xfrm>
        </p:grpSpPr>
        <p:cxnSp>
          <p:nvCxnSpPr>
            <p:cNvPr id="6875" name="Google Shape;6875;p234"/>
            <p:cNvCxnSpPr/>
            <p:nvPr/>
          </p:nvCxnSpPr>
          <p:spPr>
            <a:xfrm>
              <a:off x="1269075" y="3380795"/>
              <a:ext cx="0" cy="0"/>
            </a:xfrm>
            <a:prstGeom prst="straightConnector1">
              <a:avLst/>
            </a:prstGeom>
            <a:noFill/>
            <a:ln>
              <a:noFill/>
            </a:ln>
          </p:spPr>
        </p:cxnSp>
        <p:cxnSp>
          <p:nvCxnSpPr>
            <p:cNvPr id="6876" name="Google Shape;6876;p234"/>
            <p:cNvCxnSpPr/>
            <p:nvPr/>
          </p:nvCxnSpPr>
          <p:spPr>
            <a:xfrm>
              <a:off x="1269075" y="3380795"/>
              <a:ext cx="0" cy="0"/>
            </a:xfrm>
            <a:prstGeom prst="straightConnector1">
              <a:avLst/>
            </a:prstGeom>
            <a:noFill/>
            <a:ln>
              <a:noFill/>
            </a:ln>
          </p:spPr>
        </p:cxnSp>
      </p:grpSp>
      <p:sp>
        <p:nvSpPr>
          <p:cNvPr id="6877" name="Google Shape;6877;p23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878" name="Google Shape;6878;p234"/>
          <p:cNvGraphicFramePr/>
          <p:nvPr>
            <p:extLst>
              <p:ext uri="{D42A27DB-BD31-4B8C-83A1-F6EECF244321}">
                <p14:modId xmlns:p14="http://schemas.microsoft.com/office/powerpoint/2010/main" val="3966980126"/>
              </p:ext>
            </p:extLst>
          </p:nvPr>
        </p:nvGraphicFramePr>
        <p:xfrm>
          <a:off x="826293" y="1882997"/>
          <a:ext cx="6127600" cy="6365345"/>
        </p:xfrm>
        <a:graphic>
          <a:graphicData uri="http://schemas.openxmlformats.org/drawingml/2006/table">
            <a:tbl>
              <a:tblPr firstRow="1" firstCol="1" bandRow="1">
                <a:noFill/>
                <a:tableStyleId>{FF75322B-DABF-467D-BC40-7EAB2D41CF18}</a:tableStyleId>
              </a:tblPr>
              <a:tblGrid>
                <a:gridCol w="435150">
                  <a:extLst>
                    <a:ext uri="{9D8B030D-6E8A-4147-A177-3AD203B41FA5}">
                      <a16:colId xmlns:a16="http://schemas.microsoft.com/office/drawing/2014/main" val="20000"/>
                    </a:ext>
                  </a:extLst>
                </a:gridCol>
                <a:gridCol w="1813061">
                  <a:extLst>
                    <a:ext uri="{9D8B030D-6E8A-4147-A177-3AD203B41FA5}">
                      <a16:colId xmlns:a16="http://schemas.microsoft.com/office/drawing/2014/main" val="20001"/>
                    </a:ext>
                  </a:extLst>
                </a:gridCol>
                <a:gridCol w="2113722">
                  <a:extLst>
                    <a:ext uri="{9D8B030D-6E8A-4147-A177-3AD203B41FA5}">
                      <a16:colId xmlns:a16="http://schemas.microsoft.com/office/drawing/2014/main" val="20002"/>
                    </a:ext>
                  </a:extLst>
                </a:gridCol>
                <a:gridCol w="881270">
                  <a:extLst>
                    <a:ext uri="{9D8B030D-6E8A-4147-A177-3AD203B41FA5}">
                      <a16:colId xmlns:a16="http://schemas.microsoft.com/office/drawing/2014/main" val="20003"/>
                    </a:ext>
                  </a:extLst>
                </a:gridCol>
                <a:gridCol w="884397">
                  <a:extLst>
                    <a:ext uri="{9D8B030D-6E8A-4147-A177-3AD203B41FA5}">
                      <a16:colId xmlns:a16="http://schemas.microsoft.com/office/drawing/2014/main" val="20004"/>
                    </a:ext>
                  </a:extLst>
                </a:gridCol>
              </a:tblGrid>
              <a:tr h="167375">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808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39310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1"/>
                  </a:ext>
                </a:extLst>
              </a:tr>
              <a:tr h="13775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20196</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2"/>
                  </a:ext>
                </a:extLst>
              </a:tr>
              <a:tr h="27472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23</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Overall Gown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25112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3"/>
                  </a:ext>
                </a:extLst>
              </a:tr>
              <a:tr h="1808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24</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Face 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6300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4"/>
                  </a:ext>
                </a:extLst>
              </a:tr>
              <a:tr h="13775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Gloves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1230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5"/>
                  </a:ext>
                </a:extLst>
              </a:tr>
              <a:tr h="28635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26</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Disposable Protective Clothing</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3800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6"/>
                  </a:ext>
                </a:extLst>
              </a:tr>
              <a:tr h="13775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27</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499</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7"/>
                  </a:ext>
                </a:extLst>
              </a:tr>
              <a:tr h="13775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28</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Protective 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8"/>
                  </a:ext>
                </a:extLst>
              </a:tr>
              <a:tr h="1808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29</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Protective 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24480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9"/>
                  </a:ext>
                </a:extLst>
              </a:tr>
              <a:tr h="1808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Disposable Medical 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250040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0"/>
                  </a:ext>
                </a:extLst>
              </a:tr>
              <a:tr h="13775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Rubber Glove</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59500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1"/>
                  </a:ext>
                </a:extLst>
              </a:tr>
              <a:tr h="1808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glasses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1400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2"/>
                  </a:ext>
                </a:extLst>
              </a:tr>
              <a:tr h="13775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33</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Protective Suit</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CCECC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3"/>
                  </a:ext>
                </a:extLst>
              </a:tr>
              <a:tr h="13775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34</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TECNO Foundation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4"/>
                  </a:ext>
                </a:extLst>
              </a:tr>
              <a:tr h="1808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Gloves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TECNO Foundation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5"/>
                  </a:ext>
                </a:extLst>
              </a:tr>
              <a:tr h="3685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36</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protective clothing</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TECNO Foundation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6"/>
                  </a:ext>
                </a:extLst>
              </a:tr>
              <a:tr h="44240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37</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TECNO Foundation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7"/>
                  </a:ext>
                </a:extLst>
              </a:tr>
              <a:tr h="44240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38</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COVERALL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Maritime Administration and Safety Agency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8"/>
                  </a:ext>
                </a:extLst>
              </a:tr>
              <a:tr h="44240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39</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Maritime Administration and Safety Agency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9"/>
                  </a:ext>
                </a:extLst>
              </a:tr>
              <a:tr h="442400">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40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BOOT COVER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Maritime Administration and Safety Agency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20"/>
                  </a:ext>
                </a:extLst>
              </a:tr>
              <a:tr h="4424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41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UNDP</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2"/>
                  </a:ext>
                </a:extLst>
              </a:tr>
              <a:tr h="4424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42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Goggles (Protective)</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240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4"/>
                  </a:ext>
                </a:extLst>
              </a:tr>
              <a:tr h="4424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43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Surgical Mask</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19260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5"/>
                  </a:ext>
                </a:extLst>
              </a:tr>
            </a:tbl>
          </a:graphicData>
        </a:graphic>
      </p:graphicFrame>
      <p:grpSp>
        <p:nvGrpSpPr>
          <p:cNvPr id="13" name="Google Shape;6860;p233">
            <a:extLst>
              <a:ext uri="{FF2B5EF4-FFF2-40B4-BE49-F238E27FC236}">
                <a16:creationId xmlns:a16="http://schemas.microsoft.com/office/drawing/2014/main" id="{2B8F65C2-BAE2-4528-953D-B801F3207538}"/>
              </a:ext>
            </a:extLst>
          </p:cNvPr>
          <p:cNvGrpSpPr/>
          <p:nvPr/>
        </p:nvGrpSpPr>
        <p:grpSpPr>
          <a:xfrm>
            <a:off x="312508" y="1486579"/>
            <a:ext cx="6859228" cy="249857"/>
            <a:chOff x="312508" y="4615381"/>
            <a:chExt cx="7001606" cy="249857"/>
          </a:xfrm>
        </p:grpSpPr>
        <p:sp>
          <p:nvSpPr>
            <p:cNvPr id="14" name="Google Shape;6861;p233">
              <a:extLst>
                <a:ext uri="{FF2B5EF4-FFF2-40B4-BE49-F238E27FC236}">
                  <a16:creationId xmlns:a16="http://schemas.microsoft.com/office/drawing/2014/main" id="{469AFC3A-ABD4-41D3-9DDD-876C8C6E72BB}"/>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Medical Consumables</a:t>
              </a:r>
              <a:endParaRPr sz="1200" b="1" i="0" u="none" strike="noStrike" cap="none" dirty="0">
                <a:solidFill>
                  <a:srgbClr val="175C2C"/>
                </a:solidFill>
                <a:latin typeface="Arial"/>
                <a:ea typeface="Arial"/>
                <a:cs typeface="Arial"/>
                <a:sym typeface="Arial"/>
              </a:endParaRPr>
            </a:p>
          </p:txBody>
        </p:sp>
        <p:cxnSp>
          <p:nvCxnSpPr>
            <p:cNvPr id="15" name="Google Shape;6862;p233">
              <a:extLst>
                <a:ext uri="{FF2B5EF4-FFF2-40B4-BE49-F238E27FC236}">
                  <a16:creationId xmlns:a16="http://schemas.microsoft.com/office/drawing/2014/main" id="{97F66432-BFCC-4B29-9F8E-31E80BE9252D}"/>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Shape 6883"/>
        <p:cNvGrpSpPr/>
        <p:nvPr/>
      </p:nvGrpSpPr>
      <p:grpSpPr>
        <a:xfrm>
          <a:off x="0" y="0"/>
          <a:ext cx="0" cy="0"/>
          <a:chOff x="0" y="0"/>
          <a:chExt cx="0" cy="0"/>
        </a:xfrm>
      </p:grpSpPr>
      <p:pic>
        <p:nvPicPr>
          <p:cNvPr id="6884" name="Google Shape;6884;p23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885" name="Google Shape;6885;p23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243</a:t>
            </a:fld>
            <a:endParaRPr sz="500" b="0" i="0" u="none" strike="noStrike" cap="none">
              <a:solidFill>
                <a:srgbClr val="161616"/>
              </a:solidFill>
              <a:latin typeface="Arial"/>
              <a:ea typeface="Arial"/>
              <a:cs typeface="Arial"/>
              <a:sym typeface="Arial"/>
            </a:endParaRPr>
          </a:p>
        </p:txBody>
      </p:sp>
      <p:sp>
        <p:nvSpPr>
          <p:cNvPr id="6886" name="Google Shape;6886;p23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887" name="Google Shape;6887;p23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888" name="Google Shape;6888;p23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889" name="Google Shape;6889;p23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890" name="Google Shape;6890;p235"/>
          <p:cNvGrpSpPr/>
          <p:nvPr/>
        </p:nvGrpSpPr>
        <p:grpSpPr>
          <a:xfrm>
            <a:off x="1269075" y="3380795"/>
            <a:ext cx="0" cy="0"/>
            <a:chOff x="1269075" y="3380795"/>
            <a:chExt cx="0" cy="0"/>
          </a:xfrm>
        </p:grpSpPr>
        <p:cxnSp>
          <p:nvCxnSpPr>
            <p:cNvPr id="6891" name="Google Shape;6891;p235"/>
            <p:cNvCxnSpPr/>
            <p:nvPr/>
          </p:nvCxnSpPr>
          <p:spPr>
            <a:xfrm>
              <a:off x="1269075" y="3380795"/>
              <a:ext cx="0" cy="0"/>
            </a:xfrm>
            <a:prstGeom prst="straightConnector1">
              <a:avLst/>
            </a:prstGeom>
            <a:noFill/>
            <a:ln>
              <a:noFill/>
            </a:ln>
          </p:spPr>
        </p:cxnSp>
        <p:cxnSp>
          <p:nvCxnSpPr>
            <p:cNvPr id="6892" name="Google Shape;6892;p235"/>
            <p:cNvCxnSpPr/>
            <p:nvPr/>
          </p:nvCxnSpPr>
          <p:spPr>
            <a:xfrm>
              <a:off x="1269075" y="3380795"/>
              <a:ext cx="0" cy="0"/>
            </a:xfrm>
            <a:prstGeom prst="straightConnector1">
              <a:avLst/>
            </a:prstGeom>
            <a:noFill/>
            <a:ln>
              <a:noFill/>
            </a:ln>
          </p:spPr>
        </p:cxnSp>
      </p:grpSp>
      <p:sp>
        <p:nvSpPr>
          <p:cNvPr id="6893" name="Google Shape;6893;p23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894" name="Google Shape;6894;p235"/>
          <p:cNvGraphicFramePr/>
          <p:nvPr>
            <p:extLst>
              <p:ext uri="{D42A27DB-BD31-4B8C-83A1-F6EECF244321}">
                <p14:modId xmlns:p14="http://schemas.microsoft.com/office/powerpoint/2010/main" val="991968034"/>
              </p:ext>
            </p:extLst>
          </p:nvPr>
        </p:nvGraphicFramePr>
        <p:xfrm>
          <a:off x="826293" y="1907060"/>
          <a:ext cx="6127600" cy="6649428"/>
        </p:xfrm>
        <a:graphic>
          <a:graphicData uri="http://schemas.openxmlformats.org/drawingml/2006/table">
            <a:tbl>
              <a:tblPr firstRow="1" firstCol="1" bandRow="1">
                <a:noFill/>
                <a:tableStyleId>{FF75322B-DABF-467D-BC40-7EAB2D41CF18}</a:tableStyleId>
              </a:tblPr>
              <a:tblGrid>
                <a:gridCol w="435150">
                  <a:extLst>
                    <a:ext uri="{9D8B030D-6E8A-4147-A177-3AD203B41FA5}">
                      <a16:colId xmlns:a16="http://schemas.microsoft.com/office/drawing/2014/main" val="20000"/>
                    </a:ext>
                  </a:extLst>
                </a:gridCol>
                <a:gridCol w="2163350">
                  <a:extLst>
                    <a:ext uri="{9D8B030D-6E8A-4147-A177-3AD203B41FA5}">
                      <a16:colId xmlns:a16="http://schemas.microsoft.com/office/drawing/2014/main" val="20001"/>
                    </a:ext>
                  </a:extLst>
                </a:gridCol>
                <a:gridCol w="1915833">
                  <a:extLst>
                    <a:ext uri="{9D8B030D-6E8A-4147-A177-3AD203B41FA5}">
                      <a16:colId xmlns:a16="http://schemas.microsoft.com/office/drawing/2014/main" val="20002"/>
                    </a:ext>
                  </a:extLst>
                </a:gridCol>
                <a:gridCol w="821635">
                  <a:extLst>
                    <a:ext uri="{9D8B030D-6E8A-4147-A177-3AD203B41FA5}">
                      <a16:colId xmlns:a16="http://schemas.microsoft.com/office/drawing/2014/main" val="20003"/>
                    </a:ext>
                  </a:extLst>
                </a:gridCol>
                <a:gridCol w="791632">
                  <a:extLst>
                    <a:ext uri="{9D8B030D-6E8A-4147-A177-3AD203B41FA5}">
                      <a16:colId xmlns:a16="http://schemas.microsoft.com/office/drawing/2014/main" val="20004"/>
                    </a:ext>
                  </a:extLst>
                </a:gridCol>
              </a:tblGrid>
              <a:tr h="105850">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98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44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Gown (Single use Fluid Resistant Disposable)</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7700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1"/>
                  </a:ext>
                </a:extLst>
              </a:tr>
              <a:tr h="198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45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Alcohol -Base Hand rub (Bottle 100ml &amp; 500ml)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960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2"/>
                  </a:ext>
                </a:extLst>
              </a:tr>
              <a:tr h="173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46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Soap (Liquid, Powder &amp; Bar)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720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3"/>
                  </a:ext>
                </a:extLst>
              </a:tr>
              <a:tr h="198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47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Surgical Gloves (length to Forearms)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60000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4"/>
                  </a:ext>
                </a:extLst>
              </a:tr>
              <a:tr h="9562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48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Scrubs Tops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360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5"/>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49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Scrubs Pants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360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6"/>
                  </a:ext>
                </a:extLst>
              </a:tr>
              <a:tr h="3018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50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Bio-Hazardous Bag (disposable bag for bio-hazardous waste 30x50cm Autoclavable polyproppylene)</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2815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7"/>
                  </a:ext>
                </a:extLst>
              </a:tr>
              <a:tr h="198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51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Chlorine (NaDCC, granules, !kg 65to70% dossage spon)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240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8"/>
                  </a:ext>
                </a:extLst>
              </a:tr>
              <a:tr h="198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52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Coverall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REDISSE (loan to NCDC)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32000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9"/>
                  </a:ext>
                </a:extLst>
              </a:tr>
              <a:tr h="198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53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Emzor Sterilink Hand Sanitizer Gel-24*500ml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24</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0"/>
                  </a:ext>
                </a:extLst>
              </a:tr>
              <a:tr h="198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54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REDISSE (loan to NCDC)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1"/>
                  </a:ext>
                </a:extLst>
              </a:tr>
              <a:tr h="198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55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Face 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REDISSE (loan to NCDC)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2"/>
                  </a:ext>
                </a:extLst>
              </a:tr>
              <a:tr h="198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56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Examination Hand Gloves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REDISSE (loan to NCDC)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3"/>
                  </a:ext>
                </a:extLst>
              </a:tr>
              <a:tr h="198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57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Heavy duty protection aprons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REDISSE (loan to NCDC)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4"/>
                  </a:ext>
                </a:extLst>
              </a:tr>
              <a:tr h="19875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58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Latex surgical gloves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REDISSE (loan to NCDC)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5"/>
                  </a:ext>
                </a:extLst>
              </a:tr>
              <a:tr h="2331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59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Heavy duty gloves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REDISSE (loan to NCDC)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6"/>
                  </a:ext>
                </a:extLst>
              </a:tr>
              <a:tr h="2797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60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White body bag</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REDISSE (loan to NCDC)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7"/>
                  </a:ext>
                </a:extLst>
              </a:tr>
              <a:tr h="2797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61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Coverall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WHO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8"/>
                  </a:ext>
                </a:extLst>
              </a:tr>
              <a:tr h="2797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62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WHO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9"/>
                  </a:ext>
                </a:extLst>
              </a:tr>
              <a:tr h="2797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63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Tunic surgical (woven)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WHO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242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20"/>
                  </a:ext>
                </a:extLst>
              </a:tr>
              <a:tr h="2797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64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Rubber boots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WHO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110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21"/>
                  </a:ext>
                </a:extLst>
              </a:tr>
              <a:tr h="2797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65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Examination Hand Gloves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WHO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22"/>
                  </a:ext>
                </a:extLst>
              </a:tr>
              <a:tr h="2797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66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Sprayer 1L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WHO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34</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23"/>
                  </a:ext>
                </a:extLst>
              </a:tr>
              <a:tr h="2797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67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Sprayer (16L)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WHO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16</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24"/>
                  </a:ext>
                </a:extLst>
              </a:tr>
              <a:tr h="27977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68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Examination Hand Gloves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Living Faith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5"/>
                  </a:ext>
                </a:extLst>
              </a:tr>
            </a:tbl>
          </a:graphicData>
        </a:graphic>
      </p:graphicFrame>
      <p:grpSp>
        <p:nvGrpSpPr>
          <p:cNvPr id="13" name="Google Shape;6860;p233">
            <a:extLst>
              <a:ext uri="{FF2B5EF4-FFF2-40B4-BE49-F238E27FC236}">
                <a16:creationId xmlns:a16="http://schemas.microsoft.com/office/drawing/2014/main" id="{49BCF4C6-3466-476F-8818-0E20B7904F6D}"/>
              </a:ext>
            </a:extLst>
          </p:cNvPr>
          <p:cNvGrpSpPr/>
          <p:nvPr/>
        </p:nvGrpSpPr>
        <p:grpSpPr>
          <a:xfrm>
            <a:off x="312508" y="1486579"/>
            <a:ext cx="6859228" cy="249857"/>
            <a:chOff x="312508" y="4615381"/>
            <a:chExt cx="7001606" cy="249857"/>
          </a:xfrm>
        </p:grpSpPr>
        <p:sp>
          <p:nvSpPr>
            <p:cNvPr id="14" name="Google Shape;6861;p233">
              <a:extLst>
                <a:ext uri="{FF2B5EF4-FFF2-40B4-BE49-F238E27FC236}">
                  <a16:creationId xmlns:a16="http://schemas.microsoft.com/office/drawing/2014/main" id="{65F3D5B6-055F-42E1-882A-53A3A6670B53}"/>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Medical Consumables</a:t>
              </a:r>
              <a:endParaRPr sz="1200" b="1" i="0" u="none" strike="noStrike" cap="none" dirty="0">
                <a:solidFill>
                  <a:srgbClr val="175C2C"/>
                </a:solidFill>
                <a:latin typeface="Arial"/>
                <a:ea typeface="Arial"/>
                <a:cs typeface="Arial"/>
                <a:sym typeface="Arial"/>
              </a:endParaRPr>
            </a:p>
          </p:txBody>
        </p:sp>
        <p:cxnSp>
          <p:nvCxnSpPr>
            <p:cNvPr id="15" name="Google Shape;6862;p233">
              <a:extLst>
                <a:ext uri="{FF2B5EF4-FFF2-40B4-BE49-F238E27FC236}">
                  <a16:creationId xmlns:a16="http://schemas.microsoft.com/office/drawing/2014/main" id="{AA487E3E-D066-4493-9BFB-6C279F4FE6F6}"/>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Shape 6899"/>
        <p:cNvGrpSpPr/>
        <p:nvPr/>
      </p:nvGrpSpPr>
      <p:grpSpPr>
        <a:xfrm>
          <a:off x="0" y="0"/>
          <a:ext cx="0" cy="0"/>
          <a:chOff x="0" y="0"/>
          <a:chExt cx="0" cy="0"/>
        </a:xfrm>
      </p:grpSpPr>
      <p:pic>
        <p:nvPicPr>
          <p:cNvPr id="6900" name="Google Shape;6900;p23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901" name="Google Shape;6901;p23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244</a:t>
            </a:fld>
            <a:endParaRPr sz="500" b="0" i="0" u="none" strike="noStrike" cap="none">
              <a:solidFill>
                <a:srgbClr val="161616"/>
              </a:solidFill>
              <a:latin typeface="Arial"/>
              <a:ea typeface="Arial"/>
              <a:cs typeface="Arial"/>
              <a:sym typeface="Arial"/>
            </a:endParaRPr>
          </a:p>
        </p:txBody>
      </p:sp>
      <p:sp>
        <p:nvSpPr>
          <p:cNvPr id="6902" name="Google Shape;6902;p23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903" name="Google Shape;6903;p23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904" name="Google Shape;6904;p23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905" name="Google Shape;6905;p23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906" name="Google Shape;6906;p236"/>
          <p:cNvGrpSpPr/>
          <p:nvPr/>
        </p:nvGrpSpPr>
        <p:grpSpPr>
          <a:xfrm>
            <a:off x="1269075" y="3380795"/>
            <a:ext cx="0" cy="0"/>
            <a:chOff x="1269075" y="3380795"/>
            <a:chExt cx="0" cy="0"/>
          </a:xfrm>
        </p:grpSpPr>
        <p:cxnSp>
          <p:nvCxnSpPr>
            <p:cNvPr id="6907" name="Google Shape;6907;p236"/>
            <p:cNvCxnSpPr/>
            <p:nvPr/>
          </p:nvCxnSpPr>
          <p:spPr>
            <a:xfrm>
              <a:off x="1269075" y="3380795"/>
              <a:ext cx="0" cy="0"/>
            </a:xfrm>
            <a:prstGeom prst="straightConnector1">
              <a:avLst/>
            </a:prstGeom>
            <a:noFill/>
            <a:ln>
              <a:noFill/>
            </a:ln>
          </p:spPr>
        </p:cxnSp>
        <p:cxnSp>
          <p:nvCxnSpPr>
            <p:cNvPr id="6908" name="Google Shape;6908;p236"/>
            <p:cNvCxnSpPr/>
            <p:nvPr/>
          </p:nvCxnSpPr>
          <p:spPr>
            <a:xfrm>
              <a:off x="1269075" y="3380795"/>
              <a:ext cx="0" cy="0"/>
            </a:xfrm>
            <a:prstGeom prst="straightConnector1">
              <a:avLst/>
            </a:prstGeom>
            <a:noFill/>
            <a:ln>
              <a:noFill/>
            </a:ln>
          </p:spPr>
        </p:cxnSp>
      </p:grpSp>
      <p:sp>
        <p:nvSpPr>
          <p:cNvPr id="6909" name="Google Shape;6909;p23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910" name="Google Shape;6910;p236"/>
          <p:cNvGraphicFramePr/>
          <p:nvPr>
            <p:extLst>
              <p:ext uri="{D42A27DB-BD31-4B8C-83A1-F6EECF244321}">
                <p14:modId xmlns:p14="http://schemas.microsoft.com/office/powerpoint/2010/main" val="1805312841"/>
              </p:ext>
            </p:extLst>
          </p:nvPr>
        </p:nvGraphicFramePr>
        <p:xfrm>
          <a:off x="731119" y="1916213"/>
          <a:ext cx="6127600" cy="7263974"/>
        </p:xfrm>
        <a:graphic>
          <a:graphicData uri="http://schemas.openxmlformats.org/drawingml/2006/table">
            <a:tbl>
              <a:tblPr firstRow="1" firstCol="1" bandRow="1">
                <a:noFill/>
                <a:tableStyleId>{FF75322B-DABF-467D-BC40-7EAB2D41CF18}</a:tableStyleId>
              </a:tblPr>
              <a:tblGrid>
                <a:gridCol w="435150">
                  <a:extLst>
                    <a:ext uri="{9D8B030D-6E8A-4147-A177-3AD203B41FA5}">
                      <a16:colId xmlns:a16="http://schemas.microsoft.com/office/drawing/2014/main" val="20000"/>
                    </a:ext>
                  </a:extLst>
                </a:gridCol>
                <a:gridCol w="1762461">
                  <a:extLst>
                    <a:ext uri="{9D8B030D-6E8A-4147-A177-3AD203B41FA5}">
                      <a16:colId xmlns:a16="http://schemas.microsoft.com/office/drawing/2014/main" val="20001"/>
                    </a:ext>
                  </a:extLst>
                </a:gridCol>
                <a:gridCol w="2312505">
                  <a:extLst>
                    <a:ext uri="{9D8B030D-6E8A-4147-A177-3AD203B41FA5}">
                      <a16:colId xmlns:a16="http://schemas.microsoft.com/office/drawing/2014/main" val="20002"/>
                    </a:ext>
                  </a:extLst>
                </a:gridCol>
                <a:gridCol w="715617">
                  <a:extLst>
                    <a:ext uri="{9D8B030D-6E8A-4147-A177-3AD203B41FA5}">
                      <a16:colId xmlns:a16="http://schemas.microsoft.com/office/drawing/2014/main" val="20003"/>
                    </a:ext>
                  </a:extLst>
                </a:gridCol>
                <a:gridCol w="901867">
                  <a:extLst>
                    <a:ext uri="{9D8B030D-6E8A-4147-A177-3AD203B41FA5}">
                      <a16:colId xmlns:a16="http://schemas.microsoft.com/office/drawing/2014/main" val="20004"/>
                    </a:ext>
                  </a:extLst>
                </a:gridCol>
              </a:tblGrid>
              <a:tr h="155275">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S/N</a:t>
                      </a:r>
                      <a:endParaRPr sz="1000" dirty="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Description</a:t>
                      </a:r>
                      <a:endParaRPr sz="1000" dirty="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265312">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69</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Face Mask</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Living Faith </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120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01"/>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70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Coverall</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Living Faith </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02"/>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71</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Latex surgical gloves</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Axa Mansard</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04"/>
                  </a:ext>
                </a:extLst>
              </a:tr>
              <a:tr h="1552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72</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Face Mask</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Axa Mansard</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05"/>
                  </a:ext>
                </a:extLst>
              </a:tr>
              <a:tr h="1753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73</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Coverall</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Axa Mansard</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06"/>
                  </a:ext>
                </a:extLst>
              </a:tr>
              <a:tr h="2923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74</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Shoe cover</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Axa Mansard</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07"/>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75</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Goggles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Axa Mansard</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08"/>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76</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Examination Hand Gloves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Axa Mansard</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09"/>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77</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mask</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Chinese Association</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10"/>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78</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Examination Hand Gloves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Chinese Association</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11"/>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79</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Coverall</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Chinese Association</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12"/>
                  </a:ext>
                </a:extLst>
              </a:tr>
              <a:tr h="322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80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Hypochlorite 3.5L</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Hypo-home care products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13"/>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81</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mask</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1750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14"/>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82</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Face Mask</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1450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15"/>
                  </a:ext>
                </a:extLst>
              </a:tr>
              <a:tr h="225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83</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Heavy duty apron</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16"/>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84</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Isolation gown</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18"/>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85</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Microfiber cleaning clothes</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60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19"/>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86</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Disinfectant dry wipes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56</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0"/>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87</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Disinfectant spray</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1"/>
                  </a:ext>
                </a:extLst>
              </a:tr>
              <a:tr h="32275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88</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Hand sanitizer</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REDISSE (loan to NCDC)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2"/>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89</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Goggles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39</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3"/>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90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Latex surgical gloves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4"/>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91</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Bucket 14L</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5"/>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92</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Mops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6"/>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93</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White body bag</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12</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7"/>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94</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Detergent</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8"/>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95</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Chlorine Sprayers 1.2L</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9"/>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96</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Granula calcium hypochlorite </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30"/>
                  </a:ext>
                </a:extLst>
              </a:tr>
              <a:tr h="32275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97</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Coverall</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Church of Nigeria (Anglican Communion)</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130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31"/>
                  </a:ext>
                </a:extLst>
              </a:tr>
            </a:tbl>
          </a:graphicData>
        </a:graphic>
      </p:graphicFrame>
      <p:grpSp>
        <p:nvGrpSpPr>
          <p:cNvPr id="13" name="Google Shape;6860;p233">
            <a:extLst>
              <a:ext uri="{FF2B5EF4-FFF2-40B4-BE49-F238E27FC236}">
                <a16:creationId xmlns:a16="http://schemas.microsoft.com/office/drawing/2014/main" id="{40753B2B-1EE4-48AA-B0A5-8ED670741EF8}"/>
              </a:ext>
            </a:extLst>
          </p:cNvPr>
          <p:cNvGrpSpPr/>
          <p:nvPr/>
        </p:nvGrpSpPr>
        <p:grpSpPr>
          <a:xfrm>
            <a:off x="312508" y="1486579"/>
            <a:ext cx="6859228" cy="249857"/>
            <a:chOff x="312508" y="4615381"/>
            <a:chExt cx="7001606" cy="249857"/>
          </a:xfrm>
        </p:grpSpPr>
        <p:sp>
          <p:nvSpPr>
            <p:cNvPr id="14" name="Google Shape;6861;p233">
              <a:extLst>
                <a:ext uri="{FF2B5EF4-FFF2-40B4-BE49-F238E27FC236}">
                  <a16:creationId xmlns:a16="http://schemas.microsoft.com/office/drawing/2014/main" id="{516FF0CB-2BEB-4FBA-B295-6DA14FB6DF0B}"/>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Medical Consumables</a:t>
              </a:r>
              <a:endParaRPr sz="1200" b="1" i="0" u="none" strike="noStrike" cap="none" dirty="0">
                <a:solidFill>
                  <a:srgbClr val="175C2C"/>
                </a:solidFill>
                <a:latin typeface="Arial"/>
                <a:ea typeface="Arial"/>
                <a:cs typeface="Arial"/>
                <a:sym typeface="Arial"/>
              </a:endParaRPr>
            </a:p>
          </p:txBody>
        </p:sp>
        <p:cxnSp>
          <p:nvCxnSpPr>
            <p:cNvPr id="15" name="Google Shape;6862;p233">
              <a:extLst>
                <a:ext uri="{FF2B5EF4-FFF2-40B4-BE49-F238E27FC236}">
                  <a16:creationId xmlns:a16="http://schemas.microsoft.com/office/drawing/2014/main" id="{F30A5DD1-65AC-42D6-B043-A38EBB400BBF}"/>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Shape 6915"/>
        <p:cNvGrpSpPr/>
        <p:nvPr/>
      </p:nvGrpSpPr>
      <p:grpSpPr>
        <a:xfrm>
          <a:off x="0" y="0"/>
          <a:ext cx="0" cy="0"/>
          <a:chOff x="0" y="0"/>
          <a:chExt cx="0" cy="0"/>
        </a:xfrm>
      </p:grpSpPr>
      <p:pic>
        <p:nvPicPr>
          <p:cNvPr id="6916" name="Google Shape;6916;p23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917" name="Google Shape;6917;p23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245</a:t>
            </a:fld>
            <a:endParaRPr sz="500" b="0" i="0" u="none" strike="noStrike" cap="none">
              <a:solidFill>
                <a:srgbClr val="161616"/>
              </a:solidFill>
              <a:latin typeface="Arial"/>
              <a:ea typeface="Arial"/>
              <a:cs typeface="Arial"/>
              <a:sym typeface="Arial"/>
            </a:endParaRPr>
          </a:p>
        </p:txBody>
      </p:sp>
      <p:sp>
        <p:nvSpPr>
          <p:cNvPr id="6918" name="Google Shape;6918;p23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919" name="Google Shape;6919;p23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920" name="Google Shape;6920;p23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921" name="Google Shape;6921;p23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922" name="Google Shape;6922;p237"/>
          <p:cNvGrpSpPr/>
          <p:nvPr/>
        </p:nvGrpSpPr>
        <p:grpSpPr>
          <a:xfrm>
            <a:off x="1269075" y="3380795"/>
            <a:ext cx="0" cy="0"/>
            <a:chOff x="1269075" y="3380795"/>
            <a:chExt cx="0" cy="0"/>
          </a:xfrm>
        </p:grpSpPr>
        <p:cxnSp>
          <p:nvCxnSpPr>
            <p:cNvPr id="6923" name="Google Shape;6923;p237"/>
            <p:cNvCxnSpPr/>
            <p:nvPr/>
          </p:nvCxnSpPr>
          <p:spPr>
            <a:xfrm>
              <a:off x="1269075" y="3380795"/>
              <a:ext cx="0" cy="0"/>
            </a:xfrm>
            <a:prstGeom prst="straightConnector1">
              <a:avLst/>
            </a:prstGeom>
            <a:noFill/>
            <a:ln>
              <a:noFill/>
            </a:ln>
          </p:spPr>
        </p:cxnSp>
        <p:cxnSp>
          <p:nvCxnSpPr>
            <p:cNvPr id="6924" name="Google Shape;6924;p237"/>
            <p:cNvCxnSpPr/>
            <p:nvPr/>
          </p:nvCxnSpPr>
          <p:spPr>
            <a:xfrm>
              <a:off x="1269075" y="3380795"/>
              <a:ext cx="0" cy="0"/>
            </a:xfrm>
            <a:prstGeom prst="straightConnector1">
              <a:avLst/>
            </a:prstGeom>
            <a:noFill/>
            <a:ln>
              <a:noFill/>
            </a:ln>
          </p:spPr>
        </p:cxnSp>
      </p:grpSp>
      <p:sp>
        <p:nvSpPr>
          <p:cNvPr id="6925" name="Google Shape;6925;p23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926" name="Google Shape;6926;p237"/>
          <p:cNvGraphicFramePr/>
          <p:nvPr>
            <p:extLst>
              <p:ext uri="{D42A27DB-BD31-4B8C-83A1-F6EECF244321}">
                <p14:modId xmlns:p14="http://schemas.microsoft.com/office/powerpoint/2010/main" val="2222304532"/>
              </p:ext>
            </p:extLst>
          </p:nvPr>
        </p:nvGraphicFramePr>
        <p:xfrm>
          <a:off x="731119" y="1903748"/>
          <a:ext cx="6127600" cy="7275422"/>
        </p:xfrm>
        <a:graphic>
          <a:graphicData uri="http://schemas.openxmlformats.org/drawingml/2006/table">
            <a:tbl>
              <a:tblPr firstRow="1" firstCol="1" bandRow="1">
                <a:noFill/>
                <a:tableStyleId>{FF75322B-DABF-467D-BC40-7EAB2D41CF18}</a:tableStyleId>
              </a:tblPr>
              <a:tblGrid>
                <a:gridCol w="435150">
                  <a:extLst>
                    <a:ext uri="{9D8B030D-6E8A-4147-A177-3AD203B41FA5}">
                      <a16:colId xmlns:a16="http://schemas.microsoft.com/office/drawing/2014/main" val="20000"/>
                    </a:ext>
                  </a:extLst>
                </a:gridCol>
                <a:gridCol w="1901609">
                  <a:extLst>
                    <a:ext uri="{9D8B030D-6E8A-4147-A177-3AD203B41FA5}">
                      <a16:colId xmlns:a16="http://schemas.microsoft.com/office/drawing/2014/main" val="20001"/>
                    </a:ext>
                  </a:extLst>
                </a:gridCol>
                <a:gridCol w="2060713">
                  <a:extLst>
                    <a:ext uri="{9D8B030D-6E8A-4147-A177-3AD203B41FA5}">
                      <a16:colId xmlns:a16="http://schemas.microsoft.com/office/drawing/2014/main" val="20002"/>
                    </a:ext>
                  </a:extLst>
                </a:gridCol>
                <a:gridCol w="821635">
                  <a:extLst>
                    <a:ext uri="{9D8B030D-6E8A-4147-A177-3AD203B41FA5}">
                      <a16:colId xmlns:a16="http://schemas.microsoft.com/office/drawing/2014/main" val="20003"/>
                    </a:ext>
                  </a:extLst>
                </a:gridCol>
                <a:gridCol w="908493">
                  <a:extLst>
                    <a:ext uri="{9D8B030D-6E8A-4147-A177-3AD203B41FA5}">
                      <a16:colId xmlns:a16="http://schemas.microsoft.com/office/drawing/2014/main" val="20004"/>
                    </a:ext>
                  </a:extLst>
                </a:gridCol>
              </a:tblGrid>
              <a:tr h="155275">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98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Axiom Examination Gloves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Church of Nigeria (Anglican Communion)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1"/>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99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Examination Gloves (Powdered)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Church of Nigeria (Anglican Communion)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2"/>
                  </a:ext>
                </a:extLst>
              </a:tr>
              <a:tr h="1682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100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Church of Nigeria (Anglican Communion)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930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3"/>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101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Hand sanitizer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Maritime Administration and Safety Agency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4"/>
                  </a:ext>
                </a:extLst>
              </a:tr>
              <a:tr h="1552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102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Hand sanitizer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5"/>
                  </a:ext>
                </a:extLst>
              </a:tr>
              <a:tr h="1753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103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Antiseptic Liquid (100ml)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Church of Nigeria (Anglican Communion)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1680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06"/>
                  </a:ext>
                </a:extLst>
              </a:tr>
              <a:tr h="2923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104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Boot cover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922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7"/>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105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Rubber boots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8"/>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106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1462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9"/>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107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Gloves, heavy duty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nchor="ctr">
                    <a:solidFill>
                      <a:srgbClr val="FFB086"/>
                    </a:solidFill>
                  </a:tcPr>
                </a:tc>
                <a:tc>
                  <a:txBody>
                    <a:bodyPr/>
                    <a:lstStyle/>
                    <a:p>
                      <a:pPr marL="0" marR="0" lvl="0" indent="0" algn="l" rtl="0">
                        <a:spcBef>
                          <a:spcPts val="0"/>
                        </a:spcBef>
                        <a:spcAft>
                          <a:spcPts val="0"/>
                        </a:spcAft>
                        <a:buNone/>
                      </a:pPr>
                      <a:endParaRPr sz="100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0"/>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108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Gloves, w/o powder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1120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1"/>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109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Gown (Single use Fluid Resistant Disposable)</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2"/>
                  </a:ext>
                </a:extLst>
              </a:tr>
              <a:tr h="322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110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3"/>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111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Respiratory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CHINA AID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4"/>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112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Surgical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CHINA AID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11500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5"/>
                  </a:ext>
                </a:extLst>
              </a:tr>
              <a:tr h="225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113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Disposal surgical gowns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CHINA AID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1750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6"/>
                  </a:ext>
                </a:extLst>
              </a:tr>
              <a:tr h="322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114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CHINA AID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1799</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7"/>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115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Gloves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CHINA AID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19500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8"/>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116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Shoe covers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CHINA AID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9750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9"/>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117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Civilian N95 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63000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0"/>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118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N95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12650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1"/>
                  </a:ext>
                </a:extLst>
              </a:tr>
              <a:tr h="322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119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Surgical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504000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2"/>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120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Gloves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126000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3"/>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121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23940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4"/>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122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1169</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5"/>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123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Protective clothing</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Jack Ma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25112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6"/>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124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Protective suits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7"/>
                  </a:ext>
                </a:extLst>
              </a:tr>
            </a:tbl>
          </a:graphicData>
        </a:graphic>
      </p:graphicFrame>
      <p:grpSp>
        <p:nvGrpSpPr>
          <p:cNvPr id="13" name="Google Shape;6860;p233">
            <a:extLst>
              <a:ext uri="{FF2B5EF4-FFF2-40B4-BE49-F238E27FC236}">
                <a16:creationId xmlns:a16="http://schemas.microsoft.com/office/drawing/2014/main" id="{CAA40BEC-8948-413F-8DE1-28903C36E368}"/>
              </a:ext>
            </a:extLst>
          </p:cNvPr>
          <p:cNvGrpSpPr/>
          <p:nvPr/>
        </p:nvGrpSpPr>
        <p:grpSpPr>
          <a:xfrm>
            <a:off x="312508" y="1486579"/>
            <a:ext cx="6859228" cy="249857"/>
            <a:chOff x="312508" y="4615381"/>
            <a:chExt cx="7001606" cy="249857"/>
          </a:xfrm>
        </p:grpSpPr>
        <p:sp>
          <p:nvSpPr>
            <p:cNvPr id="14" name="Google Shape;6861;p233">
              <a:extLst>
                <a:ext uri="{FF2B5EF4-FFF2-40B4-BE49-F238E27FC236}">
                  <a16:creationId xmlns:a16="http://schemas.microsoft.com/office/drawing/2014/main" id="{051CB1E2-4F8B-4CD0-B97A-92D81F1DA953}"/>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Medical Consumables</a:t>
              </a:r>
              <a:endParaRPr sz="1200" b="1" i="0" u="none" strike="noStrike" cap="none" dirty="0">
                <a:solidFill>
                  <a:srgbClr val="175C2C"/>
                </a:solidFill>
                <a:latin typeface="Arial"/>
                <a:ea typeface="Arial"/>
                <a:cs typeface="Arial"/>
                <a:sym typeface="Arial"/>
              </a:endParaRPr>
            </a:p>
          </p:txBody>
        </p:sp>
        <p:cxnSp>
          <p:nvCxnSpPr>
            <p:cNvPr id="15" name="Google Shape;6862;p233">
              <a:extLst>
                <a:ext uri="{FF2B5EF4-FFF2-40B4-BE49-F238E27FC236}">
                  <a16:creationId xmlns:a16="http://schemas.microsoft.com/office/drawing/2014/main" id="{C0901E33-D3C8-4918-8C1B-95235459C008}"/>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Shape 6931"/>
        <p:cNvGrpSpPr/>
        <p:nvPr/>
      </p:nvGrpSpPr>
      <p:grpSpPr>
        <a:xfrm>
          <a:off x="0" y="0"/>
          <a:ext cx="0" cy="0"/>
          <a:chOff x="0" y="0"/>
          <a:chExt cx="0" cy="0"/>
        </a:xfrm>
      </p:grpSpPr>
      <p:pic>
        <p:nvPicPr>
          <p:cNvPr id="6932" name="Google Shape;6932;p238"/>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933" name="Google Shape;6933;p238"/>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246</a:t>
            </a:fld>
            <a:endParaRPr sz="500" b="0" i="0" u="none" strike="noStrike" cap="none">
              <a:solidFill>
                <a:srgbClr val="161616"/>
              </a:solidFill>
              <a:latin typeface="Arial"/>
              <a:ea typeface="Arial"/>
              <a:cs typeface="Arial"/>
              <a:sym typeface="Arial"/>
            </a:endParaRPr>
          </a:p>
        </p:txBody>
      </p:sp>
      <p:sp>
        <p:nvSpPr>
          <p:cNvPr id="6934" name="Google Shape;6934;p238"/>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935" name="Google Shape;6935;p238"/>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936" name="Google Shape;6936;p238"/>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937" name="Google Shape;6937;p238"/>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938" name="Google Shape;6938;p238"/>
          <p:cNvGrpSpPr/>
          <p:nvPr/>
        </p:nvGrpSpPr>
        <p:grpSpPr>
          <a:xfrm>
            <a:off x="1269075" y="3380795"/>
            <a:ext cx="0" cy="0"/>
            <a:chOff x="1269075" y="3380795"/>
            <a:chExt cx="0" cy="0"/>
          </a:xfrm>
        </p:grpSpPr>
        <p:cxnSp>
          <p:nvCxnSpPr>
            <p:cNvPr id="6939" name="Google Shape;6939;p238"/>
            <p:cNvCxnSpPr/>
            <p:nvPr/>
          </p:nvCxnSpPr>
          <p:spPr>
            <a:xfrm>
              <a:off x="1269075" y="3380795"/>
              <a:ext cx="0" cy="0"/>
            </a:xfrm>
            <a:prstGeom prst="straightConnector1">
              <a:avLst/>
            </a:prstGeom>
            <a:noFill/>
            <a:ln>
              <a:noFill/>
            </a:ln>
          </p:spPr>
        </p:cxnSp>
        <p:cxnSp>
          <p:nvCxnSpPr>
            <p:cNvPr id="6940" name="Google Shape;6940;p238"/>
            <p:cNvCxnSpPr/>
            <p:nvPr/>
          </p:nvCxnSpPr>
          <p:spPr>
            <a:xfrm>
              <a:off x="1269075" y="3380795"/>
              <a:ext cx="0" cy="0"/>
            </a:xfrm>
            <a:prstGeom prst="straightConnector1">
              <a:avLst/>
            </a:prstGeom>
            <a:noFill/>
            <a:ln>
              <a:noFill/>
            </a:ln>
          </p:spPr>
        </p:cxnSp>
      </p:grpSp>
      <p:sp>
        <p:nvSpPr>
          <p:cNvPr id="6941" name="Google Shape;6941;p238"/>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942" name="Google Shape;6942;p238"/>
          <p:cNvGraphicFramePr/>
          <p:nvPr>
            <p:extLst>
              <p:ext uri="{D42A27DB-BD31-4B8C-83A1-F6EECF244321}">
                <p14:modId xmlns:p14="http://schemas.microsoft.com/office/powerpoint/2010/main" val="185974373"/>
              </p:ext>
            </p:extLst>
          </p:nvPr>
        </p:nvGraphicFramePr>
        <p:xfrm>
          <a:off x="731119" y="1814217"/>
          <a:ext cx="6127600" cy="7708473"/>
        </p:xfrm>
        <a:graphic>
          <a:graphicData uri="http://schemas.openxmlformats.org/drawingml/2006/table">
            <a:tbl>
              <a:tblPr firstRow="1" firstCol="1" bandRow="1">
                <a:noFill/>
                <a:tableStyleId>{FF75322B-DABF-467D-BC40-7EAB2D41CF18}</a:tableStyleId>
              </a:tblPr>
              <a:tblGrid>
                <a:gridCol w="435150">
                  <a:extLst>
                    <a:ext uri="{9D8B030D-6E8A-4147-A177-3AD203B41FA5}">
                      <a16:colId xmlns:a16="http://schemas.microsoft.com/office/drawing/2014/main" val="20000"/>
                    </a:ext>
                  </a:extLst>
                </a:gridCol>
                <a:gridCol w="1629940">
                  <a:extLst>
                    <a:ext uri="{9D8B030D-6E8A-4147-A177-3AD203B41FA5}">
                      <a16:colId xmlns:a16="http://schemas.microsoft.com/office/drawing/2014/main" val="20001"/>
                    </a:ext>
                  </a:extLst>
                </a:gridCol>
                <a:gridCol w="2498034">
                  <a:extLst>
                    <a:ext uri="{9D8B030D-6E8A-4147-A177-3AD203B41FA5}">
                      <a16:colId xmlns:a16="http://schemas.microsoft.com/office/drawing/2014/main" val="20002"/>
                    </a:ext>
                  </a:extLst>
                </a:gridCol>
                <a:gridCol w="728870">
                  <a:extLst>
                    <a:ext uri="{9D8B030D-6E8A-4147-A177-3AD203B41FA5}">
                      <a16:colId xmlns:a16="http://schemas.microsoft.com/office/drawing/2014/main" val="20003"/>
                    </a:ext>
                  </a:extLst>
                </a:gridCol>
                <a:gridCol w="835606">
                  <a:extLst>
                    <a:ext uri="{9D8B030D-6E8A-4147-A177-3AD203B41FA5}">
                      <a16:colId xmlns:a16="http://schemas.microsoft.com/office/drawing/2014/main" val="20004"/>
                    </a:ext>
                  </a:extLst>
                </a:gridCol>
              </a:tblGrid>
              <a:tr h="155275">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125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respiratory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1"/>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126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safety 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2"/>
                  </a:ext>
                </a:extLst>
              </a:tr>
              <a:tr h="1682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127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Protective suits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3"/>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128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Respiratory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4"/>
                  </a:ext>
                </a:extLst>
              </a:tr>
              <a:tr h="1552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129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Safety 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5"/>
                  </a:ext>
                </a:extLst>
              </a:tr>
              <a:tr h="1753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130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Protective suits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6"/>
                  </a:ext>
                </a:extLst>
              </a:tr>
              <a:tr h="2923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131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Respiratory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7"/>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132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safety 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8"/>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133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Protective suits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9"/>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134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respiratory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0"/>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135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safety 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1"/>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136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Protective suits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2"/>
                  </a:ext>
                </a:extLst>
              </a:tr>
              <a:tr h="322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137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respiratory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3"/>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138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safety 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4"/>
                  </a:ext>
                </a:extLst>
              </a:tr>
              <a:tr h="1924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139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Protective suits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5"/>
                  </a:ext>
                </a:extLst>
              </a:tr>
              <a:tr h="225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140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respiratory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6"/>
                  </a:ext>
                </a:extLst>
              </a:tr>
              <a:tr h="3227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141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safety 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7"/>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142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Respiratory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8"/>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143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Coverall PPE</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 Oil and Gas Industry</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528</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9"/>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144</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face masks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Fosun Pharma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40000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2"/>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145</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Nitrile Powder free examination gloves </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Fosun Pharma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40000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3"/>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146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Disposable protective clothing</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Meheco ltd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98214925"/>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147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Medical protective googles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Meheco ltd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388687751"/>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148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Protective face mask for medical use</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Meheco ltd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961890087"/>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149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Sterile gloves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Rotary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Cartons</a:t>
                      </a:r>
                      <a:endParaRPr dirty="0"/>
                    </a:p>
                  </a:txBody>
                  <a:tcPr marL="68575" marR="68575" marT="0" marB="0" anchor="ctr">
                    <a:solidFill>
                      <a:srgbClr val="FFB086"/>
                    </a:solidFill>
                  </a:tcPr>
                </a:tc>
                <a:extLst>
                  <a:ext uri="{0D108BD9-81ED-4DB2-BD59-A6C34878D82A}">
                    <a16:rowId xmlns:a16="http://schemas.microsoft.com/office/drawing/2014/main" val="3813853609"/>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150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Latex examination gloves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Rotary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Cartons</a:t>
                      </a:r>
                      <a:endParaRPr dirty="0"/>
                    </a:p>
                  </a:txBody>
                  <a:tcPr marL="68575" marR="68575" marT="0" marB="0" anchor="ctr">
                    <a:solidFill>
                      <a:srgbClr val="FFB086"/>
                    </a:solidFill>
                  </a:tcPr>
                </a:tc>
                <a:extLst>
                  <a:ext uri="{0D108BD9-81ED-4DB2-BD59-A6C34878D82A}">
                    <a16:rowId xmlns:a16="http://schemas.microsoft.com/office/drawing/2014/main" val="261280733"/>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151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Facemasks with shield</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Rotary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695717140"/>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152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Surgical face mask</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Rotary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375084629"/>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153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N95 facemask</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Rotary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553560039"/>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154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KN95 facemask</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Rotary </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300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715209642"/>
                  </a:ext>
                </a:extLst>
              </a:tr>
              <a:tr h="27092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155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Disposable theatre gowns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Rotary </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500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2016961226"/>
                  </a:ext>
                </a:extLst>
              </a:tr>
            </a:tbl>
          </a:graphicData>
        </a:graphic>
      </p:graphicFrame>
      <p:grpSp>
        <p:nvGrpSpPr>
          <p:cNvPr id="13" name="Google Shape;6860;p233">
            <a:extLst>
              <a:ext uri="{FF2B5EF4-FFF2-40B4-BE49-F238E27FC236}">
                <a16:creationId xmlns:a16="http://schemas.microsoft.com/office/drawing/2014/main" id="{CB8051FB-DAAD-4C7B-93A9-69D7183D1909}"/>
              </a:ext>
            </a:extLst>
          </p:cNvPr>
          <p:cNvGrpSpPr/>
          <p:nvPr/>
        </p:nvGrpSpPr>
        <p:grpSpPr>
          <a:xfrm>
            <a:off x="312508" y="1486579"/>
            <a:ext cx="6859228" cy="249857"/>
            <a:chOff x="312508" y="4615381"/>
            <a:chExt cx="7001606" cy="249857"/>
          </a:xfrm>
        </p:grpSpPr>
        <p:sp>
          <p:nvSpPr>
            <p:cNvPr id="14" name="Google Shape;6861;p233">
              <a:extLst>
                <a:ext uri="{FF2B5EF4-FFF2-40B4-BE49-F238E27FC236}">
                  <a16:creationId xmlns:a16="http://schemas.microsoft.com/office/drawing/2014/main" id="{9C2AF93B-DE7B-4D3B-AAF3-5242BE1CB19E}"/>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Medical Consumables</a:t>
              </a:r>
              <a:endParaRPr sz="1200" b="1" i="0" u="none" strike="noStrike" cap="none" dirty="0">
                <a:solidFill>
                  <a:srgbClr val="175C2C"/>
                </a:solidFill>
                <a:latin typeface="Arial"/>
                <a:ea typeface="Arial"/>
                <a:cs typeface="Arial"/>
                <a:sym typeface="Arial"/>
              </a:endParaRPr>
            </a:p>
          </p:txBody>
        </p:sp>
        <p:cxnSp>
          <p:nvCxnSpPr>
            <p:cNvPr id="15" name="Google Shape;6862;p233">
              <a:extLst>
                <a:ext uri="{FF2B5EF4-FFF2-40B4-BE49-F238E27FC236}">
                  <a16:creationId xmlns:a16="http://schemas.microsoft.com/office/drawing/2014/main" id="{6B69BA4D-19CD-4F53-A619-216D0531E730}"/>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Shape 6947"/>
        <p:cNvGrpSpPr/>
        <p:nvPr/>
      </p:nvGrpSpPr>
      <p:grpSpPr>
        <a:xfrm>
          <a:off x="0" y="0"/>
          <a:ext cx="0" cy="0"/>
          <a:chOff x="0" y="0"/>
          <a:chExt cx="0" cy="0"/>
        </a:xfrm>
      </p:grpSpPr>
      <p:pic>
        <p:nvPicPr>
          <p:cNvPr id="6948" name="Google Shape;6948;p23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949" name="Google Shape;6949;p23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247</a:t>
            </a:fld>
            <a:endParaRPr sz="500" b="0" i="0" u="none" strike="noStrike" cap="none">
              <a:solidFill>
                <a:srgbClr val="161616"/>
              </a:solidFill>
              <a:latin typeface="Arial"/>
              <a:ea typeface="Arial"/>
              <a:cs typeface="Arial"/>
              <a:sym typeface="Arial"/>
            </a:endParaRPr>
          </a:p>
        </p:txBody>
      </p:sp>
      <p:sp>
        <p:nvSpPr>
          <p:cNvPr id="6950" name="Google Shape;6950;p23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951" name="Google Shape;6951;p23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6952" name="Google Shape;6952;p23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6953" name="Google Shape;6953;p23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6954" name="Google Shape;6954;p239"/>
          <p:cNvGrpSpPr/>
          <p:nvPr/>
        </p:nvGrpSpPr>
        <p:grpSpPr>
          <a:xfrm>
            <a:off x="1269075" y="3380795"/>
            <a:ext cx="0" cy="0"/>
            <a:chOff x="1269075" y="3380795"/>
            <a:chExt cx="0" cy="0"/>
          </a:xfrm>
        </p:grpSpPr>
        <p:cxnSp>
          <p:nvCxnSpPr>
            <p:cNvPr id="6955" name="Google Shape;6955;p239"/>
            <p:cNvCxnSpPr/>
            <p:nvPr/>
          </p:nvCxnSpPr>
          <p:spPr>
            <a:xfrm>
              <a:off x="1269075" y="3380795"/>
              <a:ext cx="0" cy="0"/>
            </a:xfrm>
            <a:prstGeom prst="straightConnector1">
              <a:avLst/>
            </a:prstGeom>
            <a:noFill/>
            <a:ln>
              <a:noFill/>
            </a:ln>
          </p:spPr>
        </p:cxnSp>
        <p:cxnSp>
          <p:nvCxnSpPr>
            <p:cNvPr id="6956" name="Google Shape;6956;p239"/>
            <p:cNvCxnSpPr/>
            <p:nvPr/>
          </p:nvCxnSpPr>
          <p:spPr>
            <a:xfrm>
              <a:off x="1269075" y="3380795"/>
              <a:ext cx="0" cy="0"/>
            </a:xfrm>
            <a:prstGeom prst="straightConnector1">
              <a:avLst/>
            </a:prstGeom>
            <a:noFill/>
            <a:ln>
              <a:noFill/>
            </a:ln>
          </p:spPr>
        </p:cxnSp>
      </p:grpSp>
      <p:sp>
        <p:nvSpPr>
          <p:cNvPr id="6957" name="Google Shape;6957;p23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6958" name="Google Shape;6958;p239"/>
          <p:cNvGraphicFramePr/>
          <p:nvPr>
            <p:extLst>
              <p:ext uri="{D42A27DB-BD31-4B8C-83A1-F6EECF244321}">
                <p14:modId xmlns:p14="http://schemas.microsoft.com/office/powerpoint/2010/main" val="3885314829"/>
              </p:ext>
            </p:extLst>
          </p:nvPr>
        </p:nvGraphicFramePr>
        <p:xfrm>
          <a:off x="605469" y="1723819"/>
          <a:ext cx="6378899" cy="8208547"/>
        </p:xfrm>
        <a:graphic>
          <a:graphicData uri="http://schemas.openxmlformats.org/drawingml/2006/table">
            <a:tbl>
              <a:tblPr firstRow="1" firstCol="1" bandRow="1">
                <a:noFill/>
                <a:tableStyleId>{FF75322B-DABF-467D-BC40-7EAB2D41CF18}</a:tableStyleId>
              </a:tblPr>
              <a:tblGrid>
                <a:gridCol w="362669">
                  <a:extLst>
                    <a:ext uri="{9D8B030D-6E8A-4147-A177-3AD203B41FA5}">
                      <a16:colId xmlns:a16="http://schemas.microsoft.com/office/drawing/2014/main" val="20000"/>
                    </a:ext>
                  </a:extLst>
                </a:gridCol>
                <a:gridCol w="2048834">
                  <a:extLst>
                    <a:ext uri="{9D8B030D-6E8A-4147-A177-3AD203B41FA5}">
                      <a16:colId xmlns:a16="http://schemas.microsoft.com/office/drawing/2014/main" val="20001"/>
                    </a:ext>
                  </a:extLst>
                </a:gridCol>
                <a:gridCol w="2515997">
                  <a:extLst>
                    <a:ext uri="{9D8B030D-6E8A-4147-A177-3AD203B41FA5}">
                      <a16:colId xmlns:a16="http://schemas.microsoft.com/office/drawing/2014/main" val="20002"/>
                    </a:ext>
                  </a:extLst>
                </a:gridCol>
                <a:gridCol w="723900">
                  <a:extLst>
                    <a:ext uri="{9D8B030D-6E8A-4147-A177-3AD203B41FA5}">
                      <a16:colId xmlns:a16="http://schemas.microsoft.com/office/drawing/2014/main" val="20003"/>
                    </a:ext>
                  </a:extLst>
                </a:gridCol>
                <a:gridCol w="727499">
                  <a:extLst>
                    <a:ext uri="{9D8B030D-6E8A-4147-A177-3AD203B41FA5}">
                      <a16:colId xmlns:a16="http://schemas.microsoft.com/office/drawing/2014/main" val="20004"/>
                    </a:ext>
                  </a:extLst>
                </a:gridCol>
              </a:tblGrid>
              <a:tr h="146100">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Description</a:t>
                      </a:r>
                      <a:endParaRPr sz="1000" dirty="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156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Waterproof aprons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Rotary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700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lang="en-US" sz="1000" dirty="0"/>
                    </a:p>
                  </a:txBody>
                  <a:tcPr marL="68575" marR="68575" marT="0" marB="0" anchor="ctr">
                    <a:solidFill>
                      <a:srgbClr val="FFB086"/>
                    </a:solidFill>
                  </a:tcPr>
                </a:tc>
                <a:extLst>
                  <a:ext uri="{0D108BD9-81ED-4DB2-BD59-A6C34878D82A}">
                    <a16:rowId xmlns:a16="http://schemas.microsoft.com/office/drawing/2014/main" val="10011"/>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157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Safety 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Rotary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lang="en-US" sz="1000" dirty="0"/>
                    </a:p>
                  </a:txBody>
                  <a:tcPr marL="68575" marR="68575" marT="0" marB="0" anchor="ctr">
                    <a:solidFill>
                      <a:srgbClr val="FFB086"/>
                    </a:solidFill>
                  </a:tcPr>
                </a:tc>
                <a:extLst>
                  <a:ext uri="{0D108BD9-81ED-4DB2-BD59-A6C34878D82A}">
                    <a16:rowId xmlns:a16="http://schemas.microsoft.com/office/drawing/2014/main" val="10012"/>
                  </a:ext>
                </a:extLst>
              </a:tr>
              <a:tr h="303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158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Theatre caps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Rotary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lang="en-US" sz="1000" dirty="0"/>
                    </a:p>
                  </a:txBody>
                  <a:tcPr marL="68575" marR="68575" marT="0" marB="0" anchor="ctr">
                    <a:solidFill>
                      <a:srgbClr val="FFB086"/>
                    </a:solidFill>
                  </a:tcPr>
                </a:tc>
                <a:extLst>
                  <a:ext uri="{0D108BD9-81ED-4DB2-BD59-A6C34878D82A}">
                    <a16:rowId xmlns:a16="http://schemas.microsoft.com/office/drawing/2014/main" val="10013"/>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159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Shoe covers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Rotary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lang="en-US" sz="1000" dirty="0"/>
                    </a:p>
                  </a:txBody>
                  <a:tcPr marL="68575" marR="68575" marT="0" marB="0" anchor="ctr">
                    <a:solidFill>
                      <a:srgbClr val="FFB086"/>
                    </a:solidFill>
                  </a:tcPr>
                </a:tc>
                <a:extLst>
                  <a:ext uri="{0D108BD9-81ED-4DB2-BD59-A6C34878D82A}">
                    <a16:rowId xmlns:a16="http://schemas.microsoft.com/office/drawing/2014/main" val="10014"/>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160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Hand Sanitizer (110 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Church of Nigeria (Anglican Communion)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5"/>
                  </a:ext>
                </a:extLst>
              </a:tr>
              <a:tr h="303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161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Protective gowns (Water resistance)</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GAVI</a:t>
                      </a:r>
                      <a:endParaRPr/>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dirty="0">
                          <a:latin typeface="Arial"/>
                          <a:ea typeface="Arial"/>
                          <a:cs typeface="Arial"/>
                          <a:sym typeface="Arial"/>
                        </a:rPr>
                        <a:t>10</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Packs</a:t>
                      </a:r>
                      <a:endParaRPr sz="1000" dirty="0"/>
                    </a:p>
                  </a:txBody>
                  <a:tcPr marL="68575" marR="68575" marT="0" marB="0" anchor="ctr">
                    <a:solidFill>
                      <a:srgbClr val="FFB086"/>
                    </a:solidFill>
                  </a:tcPr>
                </a:tc>
                <a:extLst>
                  <a:ext uri="{0D108BD9-81ED-4DB2-BD59-A6C34878D82A}">
                    <a16:rowId xmlns:a16="http://schemas.microsoft.com/office/drawing/2014/main" val="10018"/>
                  </a:ext>
                </a:extLst>
              </a:tr>
              <a:tr h="4491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162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Examination gloves, ambidextrous, Nitrile non-sterile, disposable, pack of 100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GAVI </a:t>
                      </a:r>
                      <a:endParaRPr dirty="0"/>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dirty="0">
                          <a:latin typeface="Arial"/>
                          <a:ea typeface="Arial"/>
                          <a:cs typeface="Arial"/>
                          <a:sym typeface="Arial"/>
                        </a:rPr>
                        <a:t>100</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Packs</a:t>
                      </a:r>
                      <a:endParaRPr sz="1000" dirty="0"/>
                    </a:p>
                  </a:txBody>
                  <a:tcPr marL="68575" marR="68575" marT="0" marB="0" anchor="ctr">
                    <a:solidFill>
                      <a:srgbClr val="FFB086"/>
                    </a:solidFill>
                  </a:tcPr>
                </a:tc>
                <a:extLst>
                  <a:ext uri="{0D108BD9-81ED-4DB2-BD59-A6C34878D82A}">
                    <a16:rowId xmlns:a16="http://schemas.microsoft.com/office/drawing/2014/main" val="10022"/>
                  </a:ext>
                </a:extLst>
              </a:tr>
              <a:tr h="4491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163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Gloves, surgical, length to forearm large, pack of 100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GAVI </a:t>
                      </a:r>
                      <a:endParaRPr/>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dirty="0">
                          <a:latin typeface="Arial"/>
                          <a:ea typeface="Arial"/>
                          <a:cs typeface="Arial"/>
                          <a:sym typeface="Arial"/>
                        </a:rPr>
                        <a:t>100</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dirty="0">
                          <a:latin typeface="Arial"/>
                          <a:ea typeface="Arial"/>
                          <a:cs typeface="Arial"/>
                          <a:sym typeface="Arial"/>
                        </a:rPr>
                        <a:t>Pack</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23"/>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164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Heavy duty non-woven apron, carton of 10 pieces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GAVI </a:t>
                      </a:r>
                      <a:endParaRPr/>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dirty="0">
                          <a:latin typeface="Arial"/>
                          <a:ea typeface="Arial"/>
                          <a:cs typeface="Arial"/>
                          <a:sym typeface="Arial"/>
                        </a:rPr>
                        <a:t>10</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Pieces</a:t>
                      </a:r>
                      <a:endParaRPr sz="1000" dirty="0"/>
                    </a:p>
                  </a:txBody>
                  <a:tcPr marL="68575" marR="68575" marT="0" marB="0" anchor="ctr">
                    <a:solidFill>
                      <a:srgbClr val="FFB086"/>
                    </a:solidFill>
                  </a:tcPr>
                </a:tc>
                <a:extLst>
                  <a:ext uri="{0D108BD9-81ED-4DB2-BD59-A6C34878D82A}">
                    <a16:rowId xmlns:a16="http://schemas.microsoft.com/office/drawing/2014/main" val="10025"/>
                  </a:ext>
                </a:extLst>
              </a:tr>
              <a:tr h="295700">
                <a:tc>
                  <a:txBody>
                    <a:bodyPr/>
                    <a:lstStyle/>
                    <a:p>
                      <a:pPr marL="0" marR="0" lvl="0" indent="0" algn="ctr" rtl="0">
                        <a:lnSpc>
                          <a:spcPct val="107000"/>
                        </a:lnSpc>
                        <a:spcBef>
                          <a:spcPts val="0"/>
                        </a:spcBef>
                        <a:spcAft>
                          <a:spcPts val="0"/>
                        </a:spcAft>
                        <a:buNone/>
                      </a:pPr>
                      <a:r>
                        <a:rPr lang="en-US" sz="1000" b="1" dirty="0">
                          <a:solidFill>
                            <a:schemeClr val="tx1"/>
                          </a:solidFill>
                        </a:rPr>
                        <a:t>165</a:t>
                      </a:r>
                      <a:endParaRPr sz="1000" b="1"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Medical mask patient, pediatric, box of 50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GAVI </a:t>
                      </a:r>
                      <a:endParaRPr/>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dirty="0">
                          <a:latin typeface="Arial"/>
                          <a:ea typeface="Arial"/>
                          <a:cs typeface="Arial"/>
                          <a:sym typeface="Arial"/>
                        </a:rPr>
                        <a:t>50</a:t>
                      </a: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Box</a:t>
                      </a:r>
                      <a:endParaRPr sz="1000" dirty="0"/>
                    </a:p>
                  </a:txBody>
                  <a:tcPr marL="68575" marR="68575" marT="0" marB="0" anchor="ctr">
                    <a:solidFill>
                      <a:srgbClr val="FFB086"/>
                    </a:solidFill>
                  </a:tcPr>
                </a:tc>
                <a:extLst>
                  <a:ext uri="{0D108BD9-81ED-4DB2-BD59-A6C34878D82A}">
                    <a16:rowId xmlns:a16="http://schemas.microsoft.com/office/drawing/2014/main" val="1637543818"/>
                  </a:ext>
                </a:extLst>
              </a:tr>
              <a:tr h="295700">
                <a:tc>
                  <a:txBody>
                    <a:bodyPr/>
                    <a:lstStyle/>
                    <a:p>
                      <a:pPr marL="0" marR="0" lvl="0" indent="0" algn="ctr" rtl="0">
                        <a:lnSpc>
                          <a:spcPct val="107000"/>
                        </a:lnSpc>
                        <a:spcBef>
                          <a:spcPts val="0"/>
                        </a:spcBef>
                        <a:spcAft>
                          <a:spcPts val="0"/>
                        </a:spcAft>
                        <a:buNone/>
                      </a:pPr>
                      <a:r>
                        <a:rPr lang="en-US" sz="1000" b="1" dirty="0">
                          <a:solidFill>
                            <a:schemeClr val="tx1"/>
                          </a:solidFill>
                        </a:rPr>
                        <a:t>166</a:t>
                      </a:r>
                      <a:endParaRPr sz="1000" b="1"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Hand sanitizer (300mls)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Rotary </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240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Pieces</a:t>
                      </a:r>
                      <a:endParaRPr sz="1000" dirty="0"/>
                    </a:p>
                  </a:txBody>
                  <a:tcPr marL="68575" marR="68575" marT="0" marB="0" anchor="ctr">
                    <a:solidFill>
                      <a:srgbClr val="FFB086"/>
                    </a:solidFill>
                  </a:tcPr>
                </a:tc>
                <a:extLst>
                  <a:ext uri="{0D108BD9-81ED-4DB2-BD59-A6C34878D82A}">
                    <a16:rowId xmlns:a16="http://schemas.microsoft.com/office/drawing/2014/main" val="2218957848"/>
                  </a:ext>
                </a:extLst>
              </a:tr>
              <a:tr h="295700">
                <a:tc>
                  <a:txBody>
                    <a:bodyPr/>
                    <a:lstStyle/>
                    <a:p>
                      <a:pPr marL="0" marR="0" lvl="0" indent="0" algn="ctr" rtl="0">
                        <a:lnSpc>
                          <a:spcPct val="107000"/>
                        </a:lnSpc>
                        <a:spcBef>
                          <a:spcPts val="0"/>
                        </a:spcBef>
                        <a:spcAft>
                          <a:spcPts val="0"/>
                        </a:spcAft>
                        <a:buNone/>
                      </a:pPr>
                      <a:r>
                        <a:rPr lang="en-US" sz="1000" b="1" dirty="0">
                          <a:solidFill>
                            <a:schemeClr val="tx1"/>
                          </a:solidFill>
                        </a:rPr>
                        <a:t>167</a:t>
                      </a:r>
                      <a:endParaRPr sz="1000" b="1"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Coveralls</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32250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lang="en-US" sz="1000" dirty="0"/>
                    </a:p>
                  </a:txBody>
                  <a:tcPr marL="68575" marR="68575" marT="0" marB="0" anchor="ctr">
                    <a:solidFill>
                      <a:srgbClr val="FFB086"/>
                    </a:solidFill>
                  </a:tcPr>
                </a:tc>
                <a:extLst>
                  <a:ext uri="{0D108BD9-81ED-4DB2-BD59-A6C34878D82A}">
                    <a16:rowId xmlns:a16="http://schemas.microsoft.com/office/drawing/2014/main" val="2568142242"/>
                  </a:ext>
                </a:extLst>
              </a:tr>
              <a:tr h="295700">
                <a:tc>
                  <a:txBody>
                    <a:bodyPr/>
                    <a:lstStyle/>
                    <a:p>
                      <a:pPr marL="0" marR="0" lvl="0" indent="0" algn="ctr" rtl="0">
                        <a:lnSpc>
                          <a:spcPct val="107000"/>
                        </a:lnSpc>
                        <a:spcBef>
                          <a:spcPts val="0"/>
                        </a:spcBef>
                        <a:spcAft>
                          <a:spcPts val="0"/>
                        </a:spcAft>
                        <a:buNone/>
                      </a:pPr>
                      <a:r>
                        <a:rPr lang="en-US" sz="1000" b="1" dirty="0">
                          <a:solidFill>
                            <a:schemeClr val="tx1"/>
                          </a:solidFill>
                        </a:rPr>
                        <a:t>168</a:t>
                      </a:r>
                      <a:endParaRPr sz="1000" b="1"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Goggles</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UNICEF</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3600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lang="en-US" sz="1000" dirty="0"/>
                    </a:p>
                  </a:txBody>
                  <a:tcPr marL="68575" marR="68575" marT="0" marB="0" anchor="ctr">
                    <a:solidFill>
                      <a:srgbClr val="FFB086"/>
                    </a:solidFill>
                  </a:tcPr>
                </a:tc>
                <a:extLst>
                  <a:ext uri="{0D108BD9-81ED-4DB2-BD59-A6C34878D82A}">
                    <a16:rowId xmlns:a16="http://schemas.microsoft.com/office/drawing/2014/main" val="1621461720"/>
                  </a:ext>
                </a:extLst>
              </a:tr>
              <a:tr h="295700">
                <a:tc>
                  <a:txBody>
                    <a:bodyPr/>
                    <a:lstStyle/>
                    <a:p>
                      <a:pPr marL="0" marR="0" lvl="0" indent="0" algn="ctr" rtl="0">
                        <a:lnSpc>
                          <a:spcPct val="107000"/>
                        </a:lnSpc>
                        <a:spcBef>
                          <a:spcPts val="0"/>
                        </a:spcBef>
                        <a:spcAft>
                          <a:spcPts val="0"/>
                        </a:spcAft>
                        <a:buNone/>
                      </a:pPr>
                      <a:r>
                        <a:rPr lang="en-US" sz="1000" b="1" dirty="0">
                          <a:solidFill>
                            <a:schemeClr val="tx1"/>
                          </a:solidFill>
                        </a:rPr>
                        <a:t>169</a:t>
                      </a:r>
                      <a:endParaRPr sz="1000" b="1"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UNICEF</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3820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lang="en-US" sz="1000" dirty="0"/>
                    </a:p>
                  </a:txBody>
                  <a:tcPr marL="68575" marR="68575" marT="0" marB="0" anchor="ctr">
                    <a:solidFill>
                      <a:srgbClr val="FFB086"/>
                    </a:solidFill>
                  </a:tcPr>
                </a:tc>
                <a:extLst>
                  <a:ext uri="{0D108BD9-81ED-4DB2-BD59-A6C34878D82A}">
                    <a16:rowId xmlns:a16="http://schemas.microsoft.com/office/drawing/2014/main" val="917023659"/>
                  </a:ext>
                </a:extLst>
              </a:tr>
              <a:tr h="295700">
                <a:tc>
                  <a:txBody>
                    <a:bodyPr/>
                    <a:lstStyle/>
                    <a:p>
                      <a:pPr marL="0" marR="0" lvl="0" indent="0" algn="ctr" rtl="0">
                        <a:lnSpc>
                          <a:spcPct val="107000"/>
                        </a:lnSpc>
                        <a:spcBef>
                          <a:spcPts val="0"/>
                        </a:spcBef>
                        <a:spcAft>
                          <a:spcPts val="0"/>
                        </a:spcAft>
                        <a:buNone/>
                      </a:pPr>
                      <a:r>
                        <a:rPr lang="en-US" sz="1000" b="1" dirty="0">
                          <a:solidFill>
                            <a:schemeClr val="tx1"/>
                          </a:solidFill>
                        </a:rPr>
                        <a:t>170</a:t>
                      </a:r>
                      <a:endParaRPr sz="1000" b="1"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 N95 Face mask</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UNICEF</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25800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lang="en-US" sz="1000" dirty="0"/>
                    </a:p>
                  </a:txBody>
                  <a:tcPr marL="68575" marR="68575" marT="0" marB="0" anchor="ctr">
                    <a:solidFill>
                      <a:srgbClr val="FFB086"/>
                    </a:solidFill>
                  </a:tcPr>
                </a:tc>
                <a:extLst>
                  <a:ext uri="{0D108BD9-81ED-4DB2-BD59-A6C34878D82A}">
                    <a16:rowId xmlns:a16="http://schemas.microsoft.com/office/drawing/2014/main" val="2701535632"/>
                  </a:ext>
                </a:extLst>
              </a:tr>
              <a:tr h="295700">
                <a:tc>
                  <a:txBody>
                    <a:bodyPr/>
                    <a:lstStyle/>
                    <a:p>
                      <a:pPr marL="0" marR="0" lvl="0" indent="0" algn="ctr" rtl="0">
                        <a:lnSpc>
                          <a:spcPct val="107000"/>
                        </a:lnSpc>
                        <a:spcBef>
                          <a:spcPts val="0"/>
                        </a:spcBef>
                        <a:spcAft>
                          <a:spcPts val="0"/>
                        </a:spcAft>
                        <a:buNone/>
                      </a:pPr>
                      <a:r>
                        <a:rPr lang="en-US" sz="1000" b="1" dirty="0">
                          <a:solidFill>
                            <a:schemeClr val="tx1"/>
                          </a:solidFill>
                        </a:rPr>
                        <a:t>171</a:t>
                      </a:r>
                      <a:endParaRPr sz="1000" b="1"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Hand Sanitizer (500 mL)</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Church of Nigeria (Anglican Communion)</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1080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2051311636"/>
                  </a:ext>
                </a:extLst>
              </a:tr>
              <a:tr h="295700">
                <a:tc>
                  <a:txBody>
                    <a:bodyPr/>
                    <a:lstStyle/>
                    <a:p>
                      <a:pPr marL="0" marR="0" lvl="0" indent="0" algn="ctr" rtl="0">
                        <a:lnSpc>
                          <a:spcPct val="107000"/>
                        </a:lnSpc>
                        <a:spcBef>
                          <a:spcPts val="0"/>
                        </a:spcBef>
                        <a:spcAft>
                          <a:spcPts val="0"/>
                        </a:spcAft>
                        <a:buNone/>
                      </a:pPr>
                      <a:r>
                        <a:rPr lang="en-US" sz="1000" b="1" dirty="0">
                          <a:solidFill>
                            <a:schemeClr val="tx1"/>
                          </a:solidFill>
                        </a:rPr>
                        <a:t>172</a:t>
                      </a:r>
                      <a:endParaRPr sz="1000" b="1"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Esocee Syrup 100ML (24*100ML00015)</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Cartons</a:t>
                      </a:r>
                      <a:endParaRPr dirty="0"/>
                    </a:p>
                  </a:txBody>
                  <a:tcPr marL="68575" marR="68575" marT="0" marB="0">
                    <a:solidFill>
                      <a:srgbClr val="FFB086"/>
                    </a:solidFill>
                  </a:tcPr>
                </a:tc>
                <a:extLst>
                  <a:ext uri="{0D108BD9-81ED-4DB2-BD59-A6C34878D82A}">
                    <a16:rowId xmlns:a16="http://schemas.microsoft.com/office/drawing/2014/main" val="1430920856"/>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173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err="1">
                          <a:latin typeface="Arial"/>
                          <a:ea typeface="Arial"/>
                          <a:cs typeface="Arial"/>
                          <a:sym typeface="Arial"/>
                        </a:rPr>
                        <a:t>Malquit</a:t>
                      </a:r>
                      <a:r>
                        <a:rPr lang="en-US" sz="1000" dirty="0">
                          <a:latin typeface="Arial"/>
                          <a:ea typeface="Arial"/>
                          <a:cs typeface="Arial"/>
                          <a:sym typeface="Arial"/>
                        </a:rPr>
                        <a:t> Tablets (400 Boxes)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2919938647"/>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174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err="1">
                          <a:latin typeface="Arial"/>
                          <a:ea typeface="Arial"/>
                          <a:cs typeface="Arial"/>
                          <a:sym typeface="Arial"/>
                        </a:rPr>
                        <a:t>Jawaron</a:t>
                      </a:r>
                      <a:r>
                        <a:rPr lang="en-US" sz="1000" dirty="0">
                          <a:latin typeface="Arial"/>
                          <a:ea typeface="Arial"/>
                          <a:cs typeface="Arial"/>
                          <a:sym typeface="Arial"/>
                        </a:rPr>
                        <a:t> (100ML 9035T)</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3457273934"/>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175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Rexall tablets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49</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600193724"/>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176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Mantra SY 00IH</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4108918126"/>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177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err="1">
                          <a:latin typeface="Arial"/>
                          <a:ea typeface="Arial"/>
                          <a:cs typeface="Arial"/>
                          <a:sym typeface="Arial"/>
                        </a:rPr>
                        <a:t>Zoxine</a:t>
                      </a:r>
                      <a:r>
                        <a:rPr lang="en-US" sz="1000" dirty="0">
                          <a:latin typeface="Arial"/>
                          <a:ea typeface="Arial"/>
                          <a:cs typeface="Arial"/>
                          <a:sym typeface="Arial"/>
                        </a:rPr>
                        <a:t> *24 (BN19012)10*120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Pharmaceutical Manufacturers Group</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3839265398"/>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178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Cifran Infusion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Pharmaceutical Manufacturers Group</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Bottles</a:t>
                      </a:r>
                      <a:endParaRPr/>
                    </a:p>
                  </a:txBody>
                  <a:tcPr marL="68575" marR="68575" marT="0" marB="0" anchor="ctr">
                    <a:solidFill>
                      <a:srgbClr val="FFB086"/>
                    </a:solidFill>
                  </a:tcPr>
                </a:tc>
                <a:extLst>
                  <a:ext uri="{0D108BD9-81ED-4DB2-BD59-A6C34878D82A}">
                    <a16:rowId xmlns:a16="http://schemas.microsoft.com/office/drawing/2014/main" val="3679127657"/>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179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Acenac Tablets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Pharmaceutical Manufacturers Group</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150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Packs</a:t>
                      </a:r>
                      <a:endParaRPr dirty="0"/>
                    </a:p>
                  </a:txBody>
                  <a:tcPr marL="68575" marR="68575" marT="0" marB="0" anchor="ctr">
                    <a:solidFill>
                      <a:srgbClr val="FFB086"/>
                    </a:solidFill>
                  </a:tcPr>
                </a:tc>
                <a:extLst>
                  <a:ext uri="{0D108BD9-81ED-4DB2-BD59-A6C34878D82A}">
                    <a16:rowId xmlns:a16="http://schemas.microsoft.com/office/drawing/2014/main" val="3140753016"/>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180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Glucored Forte</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Pharmaceutical Manufacturers Group</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Packs</a:t>
                      </a:r>
                      <a:endParaRPr/>
                    </a:p>
                  </a:txBody>
                  <a:tcPr marL="68575" marR="68575" marT="0" marB="0" anchor="ctr">
                    <a:solidFill>
                      <a:srgbClr val="FFB086"/>
                    </a:solidFill>
                  </a:tcPr>
                </a:tc>
                <a:extLst>
                  <a:ext uri="{0D108BD9-81ED-4DB2-BD59-A6C34878D82A}">
                    <a16:rowId xmlns:a16="http://schemas.microsoft.com/office/drawing/2014/main" val="1985179258"/>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181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Ranophage G2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Pharmaceutical Manufacturers Group</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Packs</a:t>
                      </a:r>
                      <a:endParaRPr/>
                    </a:p>
                  </a:txBody>
                  <a:tcPr marL="68575" marR="68575" marT="0" marB="0" anchor="ctr">
                    <a:solidFill>
                      <a:srgbClr val="FFB086"/>
                    </a:solidFill>
                  </a:tcPr>
                </a:tc>
                <a:extLst>
                  <a:ext uri="{0D108BD9-81ED-4DB2-BD59-A6C34878D82A}">
                    <a16:rowId xmlns:a16="http://schemas.microsoft.com/office/drawing/2014/main" val="2911299375"/>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182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Xolstat 20MG</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Pharmaceutical Manufacturers Group</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160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Packs</a:t>
                      </a:r>
                      <a:endParaRPr dirty="0"/>
                    </a:p>
                  </a:txBody>
                  <a:tcPr marL="68575" marR="68575" marT="0" marB="0" anchor="ctr">
                    <a:solidFill>
                      <a:srgbClr val="FFB086"/>
                    </a:solidFill>
                  </a:tcPr>
                </a:tc>
                <a:extLst>
                  <a:ext uri="{0D108BD9-81ED-4DB2-BD59-A6C34878D82A}">
                    <a16:rowId xmlns:a16="http://schemas.microsoft.com/office/drawing/2014/main" val="3872337403"/>
                  </a:ext>
                </a:extLst>
              </a:tr>
            </a:tbl>
          </a:graphicData>
        </a:graphic>
      </p:graphicFrame>
      <p:grpSp>
        <p:nvGrpSpPr>
          <p:cNvPr id="13" name="Google Shape;6860;p233">
            <a:extLst>
              <a:ext uri="{FF2B5EF4-FFF2-40B4-BE49-F238E27FC236}">
                <a16:creationId xmlns:a16="http://schemas.microsoft.com/office/drawing/2014/main" id="{48F6A3BC-B3B8-4D5A-AD27-B9D5F8495E3C}"/>
              </a:ext>
            </a:extLst>
          </p:cNvPr>
          <p:cNvGrpSpPr/>
          <p:nvPr/>
        </p:nvGrpSpPr>
        <p:grpSpPr>
          <a:xfrm>
            <a:off x="275724" y="1408770"/>
            <a:ext cx="6859228" cy="249857"/>
            <a:chOff x="312508" y="4615381"/>
            <a:chExt cx="7001606" cy="249857"/>
          </a:xfrm>
        </p:grpSpPr>
        <p:sp>
          <p:nvSpPr>
            <p:cNvPr id="14" name="Google Shape;6861;p233">
              <a:extLst>
                <a:ext uri="{FF2B5EF4-FFF2-40B4-BE49-F238E27FC236}">
                  <a16:creationId xmlns:a16="http://schemas.microsoft.com/office/drawing/2014/main" id="{7319C705-1A5B-4AF7-B154-48E597AA4225}"/>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Medical Consumables</a:t>
              </a:r>
              <a:endParaRPr sz="1200" b="1" i="0" u="none" strike="noStrike" cap="none" dirty="0">
                <a:solidFill>
                  <a:srgbClr val="175C2C"/>
                </a:solidFill>
                <a:latin typeface="Arial"/>
                <a:ea typeface="Arial"/>
                <a:cs typeface="Arial"/>
                <a:sym typeface="Arial"/>
              </a:endParaRPr>
            </a:p>
          </p:txBody>
        </p:sp>
        <p:cxnSp>
          <p:nvCxnSpPr>
            <p:cNvPr id="15" name="Google Shape;6862;p233">
              <a:extLst>
                <a:ext uri="{FF2B5EF4-FFF2-40B4-BE49-F238E27FC236}">
                  <a16:creationId xmlns:a16="http://schemas.microsoft.com/office/drawing/2014/main" id="{74C6531C-D6E0-4D35-BE5E-4501495009E2}"/>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Shape 6995"/>
        <p:cNvGrpSpPr/>
        <p:nvPr/>
      </p:nvGrpSpPr>
      <p:grpSpPr>
        <a:xfrm>
          <a:off x="0" y="0"/>
          <a:ext cx="0" cy="0"/>
          <a:chOff x="0" y="0"/>
          <a:chExt cx="0" cy="0"/>
        </a:xfrm>
      </p:grpSpPr>
      <p:pic>
        <p:nvPicPr>
          <p:cNvPr id="6996" name="Google Shape;6996;p242"/>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6997" name="Google Shape;6997;p242"/>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248</a:t>
            </a:fld>
            <a:endParaRPr sz="500" b="0" i="0" u="none" strike="noStrike" cap="none">
              <a:solidFill>
                <a:srgbClr val="161616"/>
              </a:solidFill>
              <a:latin typeface="Arial"/>
              <a:ea typeface="Arial"/>
              <a:cs typeface="Arial"/>
              <a:sym typeface="Arial"/>
            </a:endParaRPr>
          </a:p>
        </p:txBody>
      </p:sp>
      <p:sp>
        <p:nvSpPr>
          <p:cNvPr id="6998" name="Google Shape;6998;p242"/>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6999" name="Google Shape;6999;p242"/>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7000" name="Google Shape;7000;p242"/>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7001" name="Google Shape;7001;p242"/>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7002" name="Google Shape;7002;p242"/>
          <p:cNvGrpSpPr/>
          <p:nvPr/>
        </p:nvGrpSpPr>
        <p:grpSpPr>
          <a:xfrm>
            <a:off x="1269075" y="3380795"/>
            <a:ext cx="0" cy="0"/>
            <a:chOff x="1269075" y="3380795"/>
            <a:chExt cx="0" cy="0"/>
          </a:xfrm>
        </p:grpSpPr>
        <p:cxnSp>
          <p:nvCxnSpPr>
            <p:cNvPr id="7003" name="Google Shape;7003;p242"/>
            <p:cNvCxnSpPr/>
            <p:nvPr/>
          </p:nvCxnSpPr>
          <p:spPr>
            <a:xfrm>
              <a:off x="1269075" y="3380795"/>
              <a:ext cx="0" cy="0"/>
            </a:xfrm>
            <a:prstGeom prst="straightConnector1">
              <a:avLst/>
            </a:prstGeom>
            <a:noFill/>
            <a:ln>
              <a:noFill/>
            </a:ln>
          </p:spPr>
        </p:cxnSp>
        <p:cxnSp>
          <p:nvCxnSpPr>
            <p:cNvPr id="7004" name="Google Shape;7004;p242"/>
            <p:cNvCxnSpPr/>
            <p:nvPr/>
          </p:nvCxnSpPr>
          <p:spPr>
            <a:xfrm>
              <a:off x="1269075" y="3380795"/>
              <a:ext cx="0" cy="0"/>
            </a:xfrm>
            <a:prstGeom prst="straightConnector1">
              <a:avLst/>
            </a:prstGeom>
            <a:noFill/>
            <a:ln>
              <a:noFill/>
            </a:ln>
          </p:spPr>
        </p:cxnSp>
      </p:grpSp>
      <p:sp>
        <p:nvSpPr>
          <p:cNvPr id="7005" name="Google Shape;7005;p242"/>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7006" name="Google Shape;7006;p242"/>
          <p:cNvGraphicFramePr/>
          <p:nvPr>
            <p:extLst>
              <p:ext uri="{D42A27DB-BD31-4B8C-83A1-F6EECF244321}">
                <p14:modId xmlns:p14="http://schemas.microsoft.com/office/powerpoint/2010/main" val="2144211183"/>
              </p:ext>
            </p:extLst>
          </p:nvPr>
        </p:nvGraphicFramePr>
        <p:xfrm>
          <a:off x="731119" y="1801628"/>
          <a:ext cx="6127600" cy="5678593"/>
        </p:xfrm>
        <a:graphic>
          <a:graphicData uri="http://schemas.openxmlformats.org/drawingml/2006/table">
            <a:tbl>
              <a:tblPr firstRow="1" firstCol="1" bandRow="1">
                <a:noFill/>
                <a:tableStyleId>{FF75322B-DABF-467D-BC40-7EAB2D41CF18}</a:tableStyleId>
              </a:tblPr>
              <a:tblGrid>
                <a:gridCol w="435150">
                  <a:extLst>
                    <a:ext uri="{9D8B030D-6E8A-4147-A177-3AD203B41FA5}">
                      <a16:colId xmlns:a16="http://schemas.microsoft.com/office/drawing/2014/main" val="20000"/>
                    </a:ext>
                  </a:extLst>
                </a:gridCol>
                <a:gridCol w="1675489">
                  <a:extLst>
                    <a:ext uri="{9D8B030D-6E8A-4147-A177-3AD203B41FA5}">
                      <a16:colId xmlns:a16="http://schemas.microsoft.com/office/drawing/2014/main" val="20001"/>
                    </a:ext>
                  </a:extLst>
                </a:gridCol>
                <a:gridCol w="2606314">
                  <a:extLst>
                    <a:ext uri="{9D8B030D-6E8A-4147-A177-3AD203B41FA5}">
                      <a16:colId xmlns:a16="http://schemas.microsoft.com/office/drawing/2014/main" val="20002"/>
                    </a:ext>
                  </a:extLst>
                </a:gridCol>
                <a:gridCol w="700857">
                  <a:extLst>
                    <a:ext uri="{9D8B030D-6E8A-4147-A177-3AD203B41FA5}">
                      <a16:colId xmlns:a16="http://schemas.microsoft.com/office/drawing/2014/main" val="20003"/>
                    </a:ext>
                  </a:extLst>
                </a:gridCol>
                <a:gridCol w="709790">
                  <a:extLst>
                    <a:ext uri="{9D8B030D-6E8A-4147-A177-3AD203B41FA5}">
                      <a16:colId xmlns:a16="http://schemas.microsoft.com/office/drawing/2014/main" val="20004"/>
                    </a:ext>
                  </a:extLst>
                </a:gridCol>
              </a:tblGrid>
              <a:tr h="0">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183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Lirapyn 75MG</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Packs</a:t>
                      </a:r>
                      <a:endParaRPr dirty="0"/>
                    </a:p>
                  </a:txBody>
                  <a:tcPr marL="68575" marR="68575" marT="0" marB="0" anchor="ctr">
                    <a:solidFill>
                      <a:srgbClr val="FFB086"/>
                    </a:solidFill>
                  </a:tcPr>
                </a:tc>
                <a:extLst>
                  <a:ext uri="{0D108BD9-81ED-4DB2-BD59-A6C34878D82A}">
                    <a16:rowId xmlns:a16="http://schemas.microsoft.com/office/drawing/2014/main" val="10011"/>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184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Revital Caps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95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Packs</a:t>
                      </a:r>
                      <a:endParaRPr/>
                    </a:p>
                  </a:txBody>
                  <a:tcPr marL="68575" marR="68575" marT="0" marB="0" anchor="ctr">
                    <a:solidFill>
                      <a:srgbClr val="FFB086"/>
                    </a:solidFill>
                  </a:tcPr>
                </a:tc>
                <a:extLst>
                  <a:ext uri="{0D108BD9-81ED-4DB2-BD59-A6C34878D82A}">
                    <a16:rowId xmlns:a16="http://schemas.microsoft.com/office/drawing/2014/main" val="10012"/>
                  </a:ext>
                </a:extLst>
              </a:tr>
              <a:tr h="303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185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Storvas 20mg</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Packs</a:t>
                      </a:r>
                      <a:endParaRPr/>
                    </a:p>
                  </a:txBody>
                  <a:tcPr marL="68575" marR="68575" marT="0" marB="0" anchor="ctr">
                    <a:solidFill>
                      <a:srgbClr val="FFB086"/>
                    </a:solidFill>
                  </a:tcPr>
                </a:tc>
                <a:extLst>
                  <a:ext uri="{0D108BD9-81ED-4DB2-BD59-A6C34878D82A}">
                    <a16:rowId xmlns:a16="http://schemas.microsoft.com/office/drawing/2014/main" val="10013"/>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186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Cilentra 20mg</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Packs</a:t>
                      </a:r>
                      <a:endParaRPr/>
                    </a:p>
                  </a:txBody>
                  <a:tcPr marL="68575" marR="68575" marT="0" marB="0" anchor="ctr">
                    <a:solidFill>
                      <a:srgbClr val="FFB086"/>
                    </a:solidFill>
                  </a:tcPr>
                </a:tc>
                <a:extLst>
                  <a:ext uri="{0D108BD9-81ED-4DB2-BD59-A6C34878D82A}">
                    <a16:rowId xmlns:a16="http://schemas.microsoft.com/office/drawing/2014/main" val="10014"/>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187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Neofylin 100ml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120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Bottles</a:t>
                      </a:r>
                      <a:endParaRPr/>
                    </a:p>
                  </a:txBody>
                  <a:tcPr marL="68575" marR="68575" marT="0" marB="0" anchor="ctr">
                    <a:solidFill>
                      <a:srgbClr val="FFB086"/>
                    </a:solidFill>
                  </a:tcPr>
                </a:tc>
                <a:extLst>
                  <a:ext uri="{0D108BD9-81ED-4DB2-BD59-A6C34878D82A}">
                    <a16:rowId xmlns:a16="http://schemas.microsoft.com/office/drawing/2014/main" val="10015"/>
                  </a:ext>
                </a:extLst>
              </a:tr>
              <a:tr h="295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188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Supermag 100ml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60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Bottles</a:t>
                      </a:r>
                      <a:endParaRPr/>
                    </a:p>
                  </a:txBody>
                  <a:tcPr marL="68575" marR="68575" marT="0" marB="0" anchor="ctr">
                    <a:solidFill>
                      <a:srgbClr val="FFB086"/>
                    </a:solidFill>
                  </a:tcPr>
                </a:tc>
                <a:extLst>
                  <a:ext uri="{0D108BD9-81ED-4DB2-BD59-A6C34878D82A}">
                    <a16:rowId xmlns:a16="http://schemas.microsoft.com/office/drawing/2014/main" val="10016"/>
                  </a:ext>
                </a:extLst>
              </a:tr>
              <a:tr h="303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189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Multivitamin 100ml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120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Bottles</a:t>
                      </a:r>
                      <a:endParaRPr/>
                    </a:p>
                  </a:txBody>
                  <a:tcPr marL="68575" marR="68575" marT="0" marB="0" anchor="ctr">
                    <a:solidFill>
                      <a:srgbClr val="FFB086"/>
                    </a:solidFill>
                  </a:tcPr>
                </a:tc>
                <a:extLst>
                  <a:ext uri="{0D108BD9-81ED-4DB2-BD59-A6C34878D82A}">
                    <a16:rowId xmlns:a16="http://schemas.microsoft.com/office/drawing/2014/main" val="10017"/>
                  </a:ext>
                </a:extLst>
              </a:tr>
              <a:tr h="303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190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Vitamin B Complex 100ml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120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Bottles</a:t>
                      </a:r>
                      <a:endParaRPr/>
                    </a:p>
                  </a:txBody>
                  <a:tcPr marL="68575" marR="68575" marT="0" marB="0" anchor="ctr">
                    <a:solidFill>
                      <a:srgbClr val="FFB086"/>
                    </a:solidFill>
                  </a:tcPr>
                </a:tc>
                <a:extLst>
                  <a:ext uri="{0D108BD9-81ED-4DB2-BD59-A6C34878D82A}">
                    <a16:rowId xmlns:a16="http://schemas.microsoft.com/office/drawing/2014/main" val="10018"/>
                  </a:ext>
                </a:extLst>
              </a:tr>
              <a:tr h="303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191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Hand Sanitizer (60cc)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52500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9"/>
                  </a:ext>
                </a:extLst>
              </a:tr>
              <a:tr h="303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192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M&amp;B Paracetamol</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20"/>
                  </a:ext>
                </a:extLst>
              </a:tr>
              <a:tr h="303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193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Orfe-c White *100 (Asorbic acid)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21"/>
                  </a:ext>
                </a:extLst>
              </a:tr>
              <a:tr h="303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194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Orfe-c Coloured *100 (Asorbic acid)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22"/>
                  </a:ext>
                </a:extLst>
              </a:tr>
              <a:tr h="44915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195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Faith Methylated Spirit 200ml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Cartons</a:t>
                      </a:r>
                      <a:endParaRPr dirty="0"/>
                    </a:p>
                  </a:txBody>
                  <a:tcPr marL="68575" marR="68575" marT="0" marB="0" anchor="ctr">
                    <a:solidFill>
                      <a:srgbClr val="FFB086"/>
                    </a:solidFill>
                  </a:tcPr>
                </a:tc>
                <a:extLst>
                  <a:ext uri="{0D108BD9-81ED-4DB2-BD59-A6C34878D82A}">
                    <a16:rowId xmlns:a16="http://schemas.microsoft.com/office/drawing/2014/main" val="10023"/>
                  </a:ext>
                </a:extLst>
              </a:tr>
              <a:tr h="449150">
                <a:tc>
                  <a:txBody>
                    <a:bodyPr/>
                    <a:lstStyle/>
                    <a:p>
                      <a:pPr marL="0" marR="0" lvl="0" indent="0" algn="ctr" rtl="0">
                        <a:lnSpc>
                          <a:spcPct val="107000"/>
                        </a:lnSpc>
                        <a:spcBef>
                          <a:spcPts val="0"/>
                        </a:spcBef>
                        <a:spcAft>
                          <a:spcPts val="0"/>
                        </a:spcAft>
                        <a:buNone/>
                      </a:pPr>
                      <a:r>
                        <a:rPr lang="en-US" sz="1000" dirty="0">
                          <a:solidFill>
                            <a:schemeClr val="tx1"/>
                          </a:solidFill>
                        </a:rPr>
                        <a:t>196</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Faith Vitamin C </a:t>
                      </a:r>
                      <a:r>
                        <a:rPr lang="en-US" sz="1000" dirty="0" err="1">
                          <a:latin typeface="Arial"/>
                          <a:ea typeface="Arial"/>
                          <a:cs typeface="Arial"/>
                          <a:sym typeface="Arial"/>
                        </a:rPr>
                        <a:t>Srup</a:t>
                      </a:r>
                      <a:r>
                        <a:rPr lang="en-US" sz="1000" dirty="0">
                          <a:latin typeface="Arial"/>
                          <a:ea typeface="Arial"/>
                          <a:cs typeface="Arial"/>
                          <a:sym typeface="Arial"/>
                        </a:rPr>
                        <a:t> 100ml</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269942049"/>
                  </a:ext>
                </a:extLst>
              </a:tr>
              <a:tr h="449150">
                <a:tc>
                  <a:txBody>
                    <a:bodyPr/>
                    <a:lstStyle/>
                    <a:p>
                      <a:pPr marL="0" marR="0" lvl="0" indent="0" algn="ctr" rtl="0">
                        <a:lnSpc>
                          <a:spcPct val="107000"/>
                        </a:lnSpc>
                        <a:spcBef>
                          <a:spcPts val="0"/>
                        </a:spcBef>
                        <a:spcAft>
                          <a:spcPts val="0"/>
                        </a:spcAft>
                        <a:buNone/>
                      </a:pPr>
                      <a:r>
                        <a:rPr lang="en-US" sz="1000" dirty="0">
                          <a:solidFill>
                            <a:schemeClr val="tx1"/>
                          </a:solidFill>
                        </a:rPr>
                        <a:t>197</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err="1">
                          <a:latin typeface="Arial"/>
                          <a:ea typeface="Arial"/>
                          <a:cs typeface="Arial"/>
                          <a:sym typeface="Arial"/>
                        </a:rPr>
                        <a:t>Clearcuf</a:t>
                      </a:r>
                      <a:r>
                        <a:rPr lang="en-US" sz="1000" dirty="0">
                          <a:latin typeface="Arial"/>
                          <a:ea typeface="Arial"/>
                          <a:cs typeface="Arial"/>
                          <a:sym typeface="Arial"/>
                        </a:rPr>
                        <a:t> expectorant 100ml</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2537537458"/>
                  </a:ext>
                </a:extLst>
              </a:tr>
              <a:tr h="449150">
                <a:tc>
                  <a:txBody>
                    <a:bodyPr/>
                    <a:lstStyle/>
                    <a:p>
                      <a:pPr marL="0" marR="0" lvl="0" indent="0" algn="ctr" rtl="0">
                        <a:lnSpc>
                          <a:spcPct val="107000"/>
                        </a:lnSpc>
                        <a:spcBef>
                          <a:spcPts val="0"/>
                        </a:spcBef>
                        <a:spcAft>
                          <a:spcPts val="0"/>
                        </a:spcAft>
                        <a:buNone/>
                      </a:pPr>
                      <a:r>
                        <a:rPr lang="en-US" sz="1000" dirty="0">
                          <a:solidFill>
                            <a:schemeClr val="tx1"/>
                          </a:solidFill>
                        </a:rPr>
                        <a:t>198</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Faith Chloroquine </a:t>
                      </a:r>
                      <a:r>
                        <a:rPr lang="en-US" sz="1000" dirty="0" err="1">
                          <a:latin typeface="Arial"/>
                          <a:ea typeface="Arial"/>
                          <a:cs typeface="Arial"/>
                          <a:sym typeface="Arial"/>
                        </a:rPr>
                        <a:t>Scrup</a:t>
                      </a:r>
                      <a:r>
                        <a:rPr lang="en-US" sz="1000" dirty="0">
                          <a:latin typeface="Arial"/>
                          <a:ea typeface="Arial"/>
                          <a:cs typeface="Arial"/>
                          <a:sym typeface="Arial"/>
                        </a:rPr>
                        <a:t> 60ml</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Cartons</a:t>
                      </a:r>
                      <a:endParaRPr dirty="0"/>
                    </a:p>
                  </a:txBody>
                  <a:tcPr marL="68575" marR="68575" marT="0" marB="0" anchor="ctr">
                    <a:solidFill>
                      <a:srgbClr val="FFB086"/>
                    </a:solidFill>
                  </a:tcPr>
                </a:tc>
                <a:extLst>
                  <a:ext uri="{0D108BD9-81ED-4DB2-BD59-A6C34878D82A}">
                    <a16:rowId xmlns:a16="http://schemas.microsoft.com/office/drawing/2014/main" val="1066579946"/>
                  </a:ext>
                </a:extLst>
              </a:tr>
              <a:tr h="449150">
                <a:tc>
                  <a:txBody>
                    <a:bodyPr/>
                    <a:lstStyle/>
                    <a:p>
                      <a:pPr marL="0" marR="0" lvl="0" indent="0" algn="ctr" rtl="0">
                        <a:lnSpc>
                          <a:spcPct val="107000"/>
                        </a:lnSpc>
                        <a:spcBef>
                          <a:spcPts val="0"/>
                        </a:spcBef>
                        <a:spcAft>
                          <a:spcPts val="0"/>
                        </a:spcAft>
                        <a:buNone/>
                      </a:pPr>
                      <a:r>
                        <a:rPr lang="en-US" sz="1000" dirty="0">
                          <a:solidFill>
                            <a:schemeClr val="tx1"/>
                          </a:solidFill>
                        </a:rPr>
                        <a:t>199</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Hand sanitizer (small)</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Africa CDC</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190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3528046620"/>
                  </a:ext>
                </a:extLst>
              </a:tr>
            </a:tbl>
          </a:graphicData>
        </a:graphic>
      </p:graphicFrame>
      <p:grpSp>
        <p:nvGrpSpPr>
          <p:cNvPr id="13" name="Google Shape;6860;p233">
            <a:extLst>
              <a:ext uri="{FF2B5EF4-FFF2-40B4-BE49-F238E27FC236}">
                <a16:creationId xmlns:a16="http://schemas.microsoft.com/office/drawing/2014/main" id="{72B8CF1B-EE7C-4A4F-9BD4-952CB1AFC9FE}"/>
              </a:ext>
            </a:extLst>
          </p:cNvPr>
          <p:cNvGrpSpPr/>
          <p:nvPr/>
        </p:nvGrpSpPr>
        <p:grpSpPr>
          <a:xfrm>
            <a:off x="312508" y="1486579"/>
            <a:ext cx="6859228" cy="249857"/>
            <a:chOff x="312508" y="4615381"/>
            <a:chExt cx="7001606" cy="249857"/>
          </a:xfrm>
        </p:grpSpPr>
        <p:sp>
          <p:nvSpPr>
            <p:cNvPr id="14" name="Google Shape;6861;p233">
              <a:extLst>
                <a:ext uri="{FF2B5EF4-FFF2-40B4-BE49-F238E27FC236}">
                  <a16:creationId xmlns:a16="http://schemas.microsoft.com/office/drawing/2014/main" id="{1926166A-84C5-4799-99DE-6E94C41D801F}"/>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Medical Consumables</a:t>
              </a:r>
              <a:endParaRPr sz="1200" b="1" i="0" u="none" strike="noStrike" cap="none" dirty="0">
                <a:solidFill>
                  <a:srgbClr val="175C2C"/>
                </a:solidFill>
                <a:latin typeface="Arial"/>
                <a:ea typeface="Arial"/>
                <a:cs typeface="Arial"/>
                <a:sym typeface="Arial"/>
              </a:endParaRPr>
            </a:p>
          </p:txBody>
        </p:sp>
        <p:cxnSp>
          <p:nvCxnSpPr>
            <p:cNvPr id="15" name="Google Shape;6862;p233">
              <a:extLst>
                <a:ext uri="{FF2B5EF4-FFF2-40B4-BE49-F238E27FC236}">
                  <a16:creationId xmlns:a16="http://schemas.microsoft.com/office/drawing/2014/main" id="{9CBF7741-DF4E-4240-B418-18D6AF6DC8B9}"/>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Shape 7011"/>
        <p:cNvGrpSpPr/>
        <p:nvPr/>
      </p:nvGrpSpPr>
      <p:grpSpPr>
        <a:xfrm>
          <a:off x="0" y="0"/>
          <a:ext cx="0" cy="0"/>
          <a:chOff x="0" y="0"/>
          <a:chExt cx="0" cy="0"/>
        </a:xfrm>
      </p:grpSpPr>
      <p:pic>
        <p:nvPicPr>
          <p:cNvPr id="7012" name="Google Shape;7012;p243"/>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7013" name="Google Shape;7013;p243"/>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249</a:t>
            </a:fld>
            <a:endParaRPr sz="500" b="0" i="0" u="none" strike="noStrike" cap="none">
              <a:solidFill>
                <a:srgbClr val="161616"/>
              </a:solidFill>
              <a:latin typeface="Arial"/>
              <a:ea typeface="Arial"/>
              <a:cs typeface="Arial"/>
              <a:sym typeface="Arial"/>
            </a:endParaRPr>
          </a:p>
        </p:txBody>
      </p:sp>
      <p:sp>
        <p:nvSpPr>
          <p:cNvPr id="7014" name="Google Shape;7014;p243"/>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7015" name="Google Shape;7015;p243"/>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7016" name="Google Shape;7016;p243"/>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7017" name="Google Shape;7017;p243"/>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7018" name="Google Shape;7018;p243"/>
          <p:cNvGrpSpPr/>
          <p:nvPr/>
        </p:nvGrpSpPr>
        <p:grpSpPr>
          <a:xfrm>
            <a:off x="1269075" y="3380795"/>
            <a:ext cx="0" cy="0"/>
            <a:chOff x="1269075" y="3380795"/>
            <a:chExt cx="0" cy="0"/>
          </a:xfrm>
        </p:grpSpPr>
        <p:cxnSp>
          <p:nvCxnSpPr>
            <p:cNvPr id="7019" name="Google Shape;7019;p243"/>
            <p:cNvCxnSpPr/>
            <p:nvPr/>
          </p:nvCxnSpPr>
          <p:spPr>
            <a:xfrm>
              <a:off x="1269075" y="3380795"/>
              <a:ext cx="0" cy="0"/>
            </a:xfrm>
            <a:prstGeom prst="straightConnector1">
              <a:avLst/>
            </a:prstGeom>
            <a:noFill/>
            <a:ln>
              <a:noFill/>
            </a:ln>
          </p:spPr>
        </p:cxnSp>
        <p:cxnSp>
          <p:nvCxnSpPr>
            <p:cNvPr id="7020" name="Google Shape;7020;p243"/>
            <p:cNvCxnSpPr/>
            <p:nvPr/>
          </p:nvCxnSpPr>
          <p:spPr>
            <a:xfrm>
              <a:off x="1269075" y="3380795"/>
              <a:ext cx="0" cy="0"/>
            </a:xfrm>
            <a:prstGeom prst="straightConnector1">
              <a:avLst/>
            </a:prstGeom>
            <a:noFill/>
            <a:ln>
              <a:noFill/>
            </a:ln>
          </p:spPr>
        </p:cxnSp>
      </p:grpSp>
      <p:sp>
        <p:nvSpPr>
          <p:cNvPr id="7021" name="Google Shape;7021;p243"/>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7022" name="Google Shape;7022;p243"/>
          <p:cNvGraphicFramePr/>
          <p:nvPr>
            <p:extLst>
              <p:ext uri="{D42A27DB-BD31-4B8C-83A1-F6EECF244321}">
                <p14:modId xmlns:p14="http://schemas.microsoft.com/office/powerpoint/2010/main" val="3867032386"/>
              </p:ext>
            </p:extLst>
          </p:nvPr>
        </p:nvGraphicFramePr>
        <p:xfrm>
          <a:off x="731119" y="1785258"/>
          <a:ext cx="6127600" cy="7725007"/>
        </p:xfrm>
        <a:graphic>
          <a:graphicData uri="http://schemas.openxmlformats.org/drawingml/2006/table">
            <a:tbl>
              <a:tblPr firstRow="1" firstCol="1" bandRow="1">
                <a:noFill/>
                <a:tableStyleId>{FF75322B-DABF-467D-BC40-7EAB2D41CF18}</a:tableStyleId>
              </a:tblPr>
              <a:tblGrid>
                <a:gridCol w="435150">
                  <a:extLst>
                    <a:ext uri="{9D8B030D-6E8A-4147-A177-3AD203B41FA5}">
                      <a16:colId xmlns:a16="http://schemas.microsoft.com/office/drawing/2014/main" val="20000"/>
                    </a:ext>
                  </a:extLst>
                </a:gridCol>
                <a:gridCol w="2195657">
                  <a:extLst>
                    <a:ext uri="{9D8B030D-6E8A-4147-A177-3AD203B41FA5}">
                      <a16:colId xmlns:a16="http://schemas.microsoft.com/office/drawing/2014/main" val="20001"/>
                    </a:ext>
                  </a:extLst>
                </a:gridCol>
                <a:gridCol w="1861652">
                  <a:extLst>
                    <a:ext uri="{9D8B030D-6E8A-4147-A177-3AD203B41FA5}">
                      <a16:colId xmlns:a16="http://schemas.microsoft.com/office/drawing/2014/main" val="20002"/>
                    </a:ext>
                  </a:extLst>
                </a:gridCol>
                <a:gridCol w="793941">
                  <a:extLst>
                    <a:ext uri="{9D8B030D-6E8A-4147-A177-3AD203B41FA5}">
                      <a16:colId xmlns:a16="http://schemas.microsoft.com/office/drawing/2014/main" val="20003"/>
                    </a:ext>
                  </a:extLst>
                </a:gridCol>
                <a:gridCol w="841200">
                  <a:extLst>
                    <a:ext uri="{9D8B030D-6E8A-4147-A177-3AD203B41FA5}">
                      <a16:colId xmlns:a16="http://schemas.microsoft.com/office/drawing/2014/main" val="20004"/>
                    </a:ext>
                  </a:extLst>
                </a:gridCol>
              </a:tblGrid>
              <a:tr h="150252">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200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Unisal 500ml Sodium Chloride (Normal saline)</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Cartons</a:t>
                      </a:r>
                      <a:endParaRPr dirty="0"/>
                    </a:p>
                  </a:txBody>
                  <a:tcPr marL="68575" marR="68575" marT="0" marB="0" anchor="ctr">
                    <a:solidFill>
                      <a:srgbClr val="FFB086"/>
                    </a:solidFill>
                  </a:tcPr>
                </a:tc>
                <a:extLst>
                  <a:ext uri="{0D108BD9-81ED-4DB2-BD59-A6C34878D82A}">
                    <a16:rowId xmlns:a16="http://schemas.microsoft.com/office/drawing/2014/main" val="10005"/>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201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Unisal 500ml Sodium Chloride (Normal saline)</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24</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06"/>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202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Unidexal-9 500ml 5% Dextrose in 0.9% Saline</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07"/>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203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Unidexal-5 500ml 5% Dextrose in water</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08"/>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204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Unihart 500ml Hartman's solution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09"/>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205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Lotemp Caplets-1* 100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10"/>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206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Vasoprin Tab. 10*10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150</a:t>
                      </a:r>
                      <a:endParaRPr/>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dirty="0">
                          <a:latin typeface="Arial"/>
                          <a:ea typeface="Arial"/>
                          <a:cs typeface="Arial"/>
                          <a:sym typeface="Arial"/>
                        </a:rPr>
                        <a:t>Pieces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1"/>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207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Asco-J*1000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a:t>
                      </a:r>
                      <a:endParaRPr/>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dirty="0">
                          <a:latin typeface="Arial"/>
                          <a:ea typeface="Arial"/>
                          <a:cs typeface="Arial"/>
                          <a:sym typeface="Arial"/>
                        </a:rPr>
                        <a:t>Pieces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2"/>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208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Flu-J Non-Drowsy 10*10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Pharmaceutical Manufacturers Group</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80</a:t>
                      </a:r>
                      <a:endParaRPr/>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dirty="0">
                          <a:latin typeface="Arial"/>
                          <a:ea typeface="Arial"/>
                          <a:cs typeface="Arial"/>
                          <a:sym typeface="Arial"/>
                        </a:rPr>
                        <a:t>Pieces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4"/>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209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Cipro-J Tab *10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400</a:t>
                      </a:r>
                      <a:endParaRPr/>
                    </a:p>
                  </a:txBody>
                  <a:tcPr marL="68575" marR="68575" marT="0" marB="0" anchor="ctr">
                    <a:solidFill>
                      <a:srgbClr val="FFB086"/>
                    </a:solidFill>
                  </a:tcPr>
                </a:tc>
                <a:tc>
                  <a:txBody>
                    <a:bodyPr/>
                    <a:lstStyle/>
                    <a:p>
                      <a:pPr marL="0" marR="0" lvl="0" indent="0" algn="l" rtl="0">
                        <a:spcBef>
                          <a:spcPts val="0"/>
                        </a:spcBef>
                        <a:spcAft>
                          <a:spcPts val="0"/>
                        </a:spcAft>
                        <a:buNone/>
                      </a:pPr>
                      <a:r>
                        <a:rPr lang="en-US" sz="1000" dirty="0">
                          <a:latin typeface="Arial"/>
                          <a:ea typeface="Arial"/>
                          <a:cs typeface="Arial"/>
                          <a:sym typeface="Arial"/>
                        </a:rPr>
                        <a:t>Pieces</a:t>
                      </a:r>
                      <a:endParaRPr sz="1000" dirty="0">
                        <a:latin typeface="Arial"/>
                        <a:ea typeface="Arial"/>
                        <a:cs typeface="Arial"/>
                        <a:sym typeface="Arial"/>
                      </a:endParaRPr>
                    </a:p>
                  </a:txBody>
                  <a:tcPr marL="68575" marR="68575" marT="0" marB="0" anchor="ctr">
                    <a:solidFill>
                      <a:srgbClr val="FFB086"/>
                    </a:solidFill>
                  </a:tcPr>
                </a:tc>
                <a:extLst>
                  <a:ext uri="{0D108BD9-81ED-4DB2-BD59-A6C34878D82A}">
                    <a16:rowId xmlns:a16="http://schemas.microsoft.com/office/drawing/2014/main" val="10015"/>
                  </a:ext>
                </a:extLst>
              </a:tr>
              <a:tr h="288059">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210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Hand sanitizer 70ml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BMZ</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6"/>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211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Emzor Sterilink Hand Sanitizer Gel-16*1litre</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10017"/>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212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EM-VIT C Chewable (Vitamin C) 14400 Tab in 48 packs of 30*10s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18"/>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213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EMVIT Tablet (Multivitamin)-72000 Tab in 72 jars*1000's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19"/>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214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Emzor Paracetamol Tablets *96 -19200 Tab in 200Packs of 96</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20"/>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215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emzor Chloroquine Tablets -2000 Tab in 20Packs of 10*10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Cartons</a:t>
                      </a:r>
                      <a:endParaRPr/>
                    </a:p>
                  </a:txBody>
                  <a:tcPr marL="68575" marR="68575" marT="0" marB="0" anchor="ctr">
                    <a:solidFill>
                      <a:srgbClr val="FFB086"/>
                    </a:solidFill>
                  </a:tcPr>
                </a:tc>
                <a:extLst>
                  <a:ext uri="{0D108BD9-81ED-4DB2-BD59-A6C34878D82A}">
                    <a16:rowId xmlns:a16="http://schemas.microsoft.com/office/drawing/2014/main" val="10021"/>
                  </a:ext>
                </a:extLst>
              </a:tr>
              <a:tr h="31230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216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Emzor Cares Customized Face 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Pharmaceutical Manufacturers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2"/>
                  </a:ext>
                </a:extLst>
              </a:tr>
              <a:tr h="243018">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217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Medical face masks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500,000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3"/>
                  </a:ext>
                </a:extLst>
              </a:tr>
              <a:tr h="242048">
                <a:tc>
                  <a:txBody>
                    <a:bodyPr/>
                    <a:lstStyle/>
                    <a:p>
                      <a:pPr marL="0" marR="0" lvl="0" indent="0" algn="ctr" rtl="0">
                        <a:lnSpc>
                          <a:spcPct val="107000"/>
                        </a:lnSpc>
                        <a:spcBef>
                          <a:spcPts val="0"/>
                        </a:spcBef>
                        <a:spcAft>
                          <a:spcPts val="0"/>
                        </a:spcAft>
                        <a:buNone/>
                      </a:pPr>
                      <a:r>
                        <a:rPr lang="en-US" sz="1000" dirty="0">
                          <a:solidFill>
                            <a:schemeClr val="tx1"/>
                          </a:solidFill>
                        </a:rPr>
                        <a:t>218</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GOWN (M)</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UNDP</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670766114"/>
                  </a:ext>
                </a:extLst>
              </a:tr>
              <a:tr h="258186">
                <a:tc>
                  <a:txBody>
                    <a:bodyPr/>
                    <a:lstStyle/>
                    <a:p>
                      <a:pPr marL="0" marR="0" lvl="0" indent="0" algn="ctr" rtl="0">
                        <a:lnSpc>
                          <a:spcPct val="107000"/>
                        </a:lnSpc>
                        <a:spcBef>
                          <a:spcPts val="0"/>
                        </a:spcBef>
                        <a:spcAft>
                          <a:spcPts val="0"/>
                        </a:spcAft>
                        <a:buNone/>
                      </a:pPr>
                      <a:r>
                        <a:rPr lang="en-US" sz="1000" dirty="0">
                          <a:solidFill>
                            <a:schemeClr val="tx1"/>
                          </a:solidFill>
                        </a:rPr>
                        <a:t>219</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GOWN (L)</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1200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3852166280"/>
                  </a:ext>
                </a:extLst>
              </a:tr>
              <a:tr h="220533">
                <a:tc>
                  <a:txBody>
                    <a:bodyPr/>
                    <a:lstStyle/>
                    <a:p>
                      <a:pPr marL="0" marR="0" lvl="0" indent="0" algn="ctr" rtl="0">
                        <a:lnSpc>
                          <a:spcPct val="107000"/>
                        </a:lnSpc>
                        <a:spcBef>
                          <a:spcPts val="0"/>
                        </a:spcBef>
                        <a:spcAft>
                          <a:spcPts val="0"/>
                        </a:spcAft>
                        <a:buNone/>
                      </a:pPr>
                      <a:r>
                        <a:rPr lang="en-US" sz="1000" dirty="0">
                          <a:solidFill>
                            <a:schemeClr val="tx1"/>
                          </a:solidFill>
                        </a:rPr>
                        <a:t>220</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Face shield</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UNDP</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nchor="ctr">
                    <a:solidFill>
                      <a:srgbClr val="FFB086"/>
                    </a:solidFill>
                  </a:tcPr>
                </a:tc>
                <a:extLst>
                  <a:ext uri="{0D108BD9-81ED-4DB2-BD59-A6C34878D82A}">
                    <a16:rowId xmlns:a16="http://schemas.microsoft.com/office/drawing/2014/main" val="4169946133"/>
                  </a:ext>
                </a:extLst>
              </a:tr>
              <a:tr h="274322">
                <a:tc>
                  <a:txBody>
                    <a:bodyPr/>
                    <a:lstStyle/>
                    <a:p>
                      <a:pPr marL="0" marR="0" lvl="0" indent="0" algn="ctr" rtl="0">
                        <a:lnSpc>
                          <a:spcPct val="107000"/>
                        </a:lnSpc>
                        <a:spcBef>
                          <a:spcPts val="0"/>
                        </a:spcBef>
                        <a:spcAft>
                          <a:spcPts val="0"/>
                        </a:spcAft>
                        <a:buNone/>
                      </a:pPr>
                      <a:r>
                        <a:rPr lang="en-US" sz="1000" dirty="0">
                          <a:solidFill>
                            <a:schemeClr val="tx1"/>
                          </a:solidFill>
                        </a:rPr>
                        <a:t>221</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Biohazard bag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UNDP</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879305062"/>
                  </a:ext>
                </a:extLst>
              </a:tr>
              <a:tr h="269605">
                <a:tc>
                  <a:txBody>
                    <a:bodyPr/>
                    <a:lstStyle/>
                    <a:p>
                      <a:pPr marL="0" marR="0" lvl="0" indent="0" algn="ctr" rtl="0">
                        <a:lnSpc>
                          <a:spcPct val="107000"/>
                        </a:lnSpc>
                        <a:spcBef>
                          <a:spcPts val="0"/>
                        </a:spcBef>
                        <a:spcAft>
                          <a:spcPts val="0"/>
                        </a:spcAft>
                        <a:buNone/>
                      </a:pPr>
                      <a:r>
                        <a:rPr lang="en-US" sz="1000" dirty="0">
                          <a:solidFill>
                            <a:schemeClr val="tx1"/>
                          </a:solidFill>
                        </a:rPr>
                        <a:t>222</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Hand sanitizer Gel</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NAPPSA</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2000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3146755008"/>
                  </a:ext>
                </a:extLst>
              </a:tr>
              <a:tr h="312305">
                <a:tc>
                  <a:txBody>
                    <a:bodyPr/>
                    <a:lstStyle/>
                    <a:p>
                      <a:pPr marL="0" marR="0" lvl="0" indent="0" algn="ctr" rtl="0">
                        <a:lnSpc>
                          <a:spcPct val="107000"/>
                        </a:lnSpc>
                        <a:spcBef>
                          <a:spcPts val="0"/>
                        </a:spcBef>
                        <a:spcAft>
                          <a:spcPts val="0"/>
                        </a:spcAft>
                        <a:buNone/>
                      </a:pPr>
                      <a:r>
                        <a:rPr lang="en-US" sz="1000" dirty="0">
                          <a:solidFill>
                            <a:schemeClr val="tx1"/>
                          </a:solidFill>
                        </a:rPr>
                        <a:t>223</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Surgical masks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Shanghai Fosun Foundation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Cartons</a:t>
                      </a:r>
                      <a:endParaRPr dirty="0"/>
                    </a:p>
                  </a:txBody>
                  <a:tcPr marL="68575" marR="68575" marT="0" marB="0" anchor="ctr">
                    <a:solidFill>
                      <a:srgbClr val="FFB086"/>
                    </a:solidFill>
                  </a:tcPr>
                </a:tc>
                <a:extLst>
                  <a:ext uri="{0D108BD9-81ED-4DB2-BD59-A6C34878D82A}">
                    <a16:rowId xmlns:a16="http://schemas.microsoft.com/office/drawing/2014/main" val="771115273"/>
                  </a:ext>
                </a:extLst>
              </a:tr>
              <a:tr h="437545">
                <a:tc>
                  <a:txBody>
                    <a:bodyPr/>
                    <a:lstStyle/>
                    <a:p>
                      <a:pPr marL="0" marR="0" lvl="0" indent="0" algn="ctr" rtl="0">
                        <a:lnSpc>
                          <a:spcPct val="107000"/>
                        </a:lnSpc>
                        <a:spcBef>
                          <a:spcPts val="0"/>
                        </a:spcBef>
                        <a:spcAft>
                          <a:spcPts val="0"/>
                        </a:spcAft>
                        <a:buNone/>
                      </a:pPr>
                      <a:r>
                        <a:rPr lang="en-US" sz="1000" dirty="0">
                          <a:solidFill>
                            <a:schemeClr val="tx1"/>
                          </a:solidFill>
                        </a:rPr>
                        <a:t>224</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Disposable Latex Examination Gloves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Shanghai </a:t>
                      </a:r>
                      <a:r>
                        <a:rPr lang="en-US" sz="1000" dirty="0" err="1">
                          <a:latin typeface="Arial"/>
                          <a:ea typeface="Arial"/>
                          <a:cs typeface="Arial"/>
                          <a:sym typeface="Arial"/>
                        </a:rPr>
                        <a:t>Fosun</a:t>
                      </a:r>
                      <a:r>
                        <a:rPr lang="en-US" sz="1000" dirty="0">
                          <a:latin typeface="Arial"/>
                          <a:ea typeface="Arial"/>
                          <a:cs typeface="Arial"/>
                          <a:sym typeface="Arial"/>
                        </a:rPr>
                        <a:t> Foundation</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40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Cartons</a:t>
                      </a:r>
                      <a:endParaRPr dirty="0"/>
                    </a:p>
                  </a:txBody>
                  <a:tcPr marL="68575" marR="68575" marT="0" marB="0" anchor="ctr">
                    <a:solidFill>
                      <a:srgbClr val="FFB086"/>
                    </a:solidFill>
                  </a:tcPr>
                </a:tc>
                <a:extLst>
                  <a:ext uri="{0D108BD9-81ED-4DB2-BD59-A6C34878D82A}">
                    <a16:rowId xmlns:a16="http://schemas.microsoft.com/office/drawing/2014/main" val="1003341621"/>
                  </a:ext>
                </a:extLst>
              </a:tr>
            </a:tbl>
          </a:graphicData>
        </a:graphic>
      </p:graphicFrame>
      <p:grpSp>
        <p:nvGrpSpPr>
          <p:cNvPr id="13" name="Google Shape;6860;p233">
            <a:extLst>
              <a:ext uri="{FF2B5EF4-FFF2-40B4-BE49-F238E27FC236}">
                <a16:creationId xmlns:a16="http://schemas.microsoft.com/office/drawing/2014/main" id="{5034DCF8-6AC7-49C1-94FE-27B251B521FF}"/>
              </a:ext>
            </a:extLst>
          </p:cNvPr>
          <p:cNvGrpSpPr/>
          <p:nvPr/>
        </p:nvGrpSpPr>
        <p:grpSpPr>
          <a:xfrm>
            <a:off x="312508" y="1486579"/>
            <a:ext cx="6859228" cy="249857"/>
            <a:chOff x="312508" y="4615381"/>
            <a:chExt cx="7001606" cy="249857"/>
          </a:xfrm>
        </p:grpSpPr>
        <p:sp>
          <p:nvSpPr>
            <p:cNvPr id="14" name="Google Shape;6861;p233">
              <a:extLst>
                <a:ext uri="{FF2B5EF4-FFF2-40B4-BE49-F238E27FC236}">
                  <a16:creationId xmlns:a16="http://schemas.microsoft.com/office/drawing/2014/main" id="{B31DF056-D5AE-4EF7-99AA-D56DC99620D0}"/>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Medical Consumables</a:t>
              </a:r>
              <a:endParaRPr sz="1200" b="1" i="0" u="none" strike="noStrike" cap="none" dirty="0">
                <a:solidFill>
                  <a:srgbClr val="175C2C"/>
                </a:solidFill>
                <a:latin typeface="Arial"/>
                <a:ea typeface="Arial"/>
                <a:cs typeface="Arial"/>
                <a:sym typeface="Arial"/>
              </a:endParaRPr>
            </a:p>
          </p:txBody>
        </p:sp>
        <p:cxnSp>
          <p:nvCxnSpPr>
            <p:cNvPr id="15" name="Google Shape;6862;p233">
              <a:extLst>
                <a:ext uri="{FF2B5EF4-FFF2-40B4-BE49-F238E27FC236}">
                  <a16:creationId xmlns:a16="http://schemas.microsoft.com/office/drawing/2014/main" id="{0C0889E7-7380-407A-AF43-6AE2905A8788}"/>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Shape 7027"/>
        <p:cNvGrpSpPr/>
        <p:nvPr/>
      </p:nvGrpSpPr>
      <p:grpSpPr>
        <a:xfrm>
          <a:off x="0" y="0"/>
          <a:ext cx="0" cy="0"/>
          <a:chOff x="0" y="0"/>
          <a:chExt cx="0" cy="0"/>
        </a:xfrm>
      </p:grpSpPr>
      <p:pic>
        <p:nvPicPr>
          <p:cNvPr id="7028" name="Google Shape;7028;p24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7029" name="Google Shape;7029;p24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250</a:t>
            </a:fld>
            <a:endParaRPr sz="500" b="0" i="0" u="none" strike="noStrike" cap="none">
              <a:solidFill>
                <a:srgbClr val="161616"/>
              </a:solidFill>
              <a:latin typeface="Arial"/>
              <a:ea typeface="Arial"/>
              <a:cs typeface="Arial"/>
              <a:sym typeface="Arial"/>
            </a:endParaRPr>
          </a:p>
        </p:txBody>
      </p:sp>
      <p:sp>
        <p:nvSpPr>
          <p:cNvPr id="7030" name="Google Shape;7030;p24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7031" name="Google Shape;7031;p24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7032" name="Google Shape;7032;p24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7033" name="Google Shape;7033;p24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7034" name="Google Shape;7034;p244"/>
          <p:cNvGrpSpPr/>
          <p:nvPr/>
        </p:nvGrpSpPr>
        <p:grpSpPr>
          <a:xfrm>
            <a:off x="1269075" y="3380795"/>
            <a:ext cx="0" cy="0"/>
            <a:chOff x="1269075" y="3380795"/>
            <a:chExt cx="0" cy="0"/>
          </a:xfrm>
        </p:grpSpPr>
        <p:cxnSp>
          <p:nvCxnSpPr>
            <p:cNvPr id="7035" name="Google Shape;7035;p244"/>
            <p:cNvCxnSpPr/>
            <p:nvPr/>
          </p:nvCxnSpPr>
          <p:spPr>
            <a:xfrm>
              <a:off x="1269075" y="3380795"/>
              <a:ext cx="0" cy="0"/>
            </a:xfrm>
            <a:prstGeom prst="straightConnector1">
              <a:avLst/>
            </a:prstGeom>
            <a:noFill/>
            <a:ln>
              <a:noFill/>
            </a:ln>
          </p:spPr>
        </p:cxnSp>
        <p:cxnSp>
          <p:nvCxnSpPr>
            <p:cNvPr id="7036" name="Google Shape;7036;p244"/>
            <p:cNvCxnSpPr/>
            <p:nvPr/>
          </p:nvCxnSpPr>
          <p:spPr>
            <a:xfrm>
              <a:off x="1269075" y="3380795"/>
              <a:ext cx="0" cy="0"/>
            </a:xfrm>
            <a:prstGeom prst="straightConnector1">
              <a:avLst/>
            </a:prstGeom>
            <a:noFill/>
            <a:ln>
              <a:noFill/>
            </a:ln>
          </p:spPr>
        </p:cxnSp>
      </p:grpSp>
      <p:sp>
        <p:nvSpPr>
          <p:cNvPr id="7037" name="Google Shape;7037;p24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7038" name="Google Shape;7038;p244"/>
          <p:cNvGraphicFramePr/>
          <p:nvPr>
            <p:extLst>
              <p:ext uri="{D42A27DB-BD31-4B8C-83A1-F6EECF244321}">
                <p14:modId xmlns:p14="http://schemas.microsoft.com/office/powerpoint/2010/main" val="3161835375"/>
              </p:ext>
            </p:extLst>
          </p:nvPr>
        </p:nvGraphicFramePr>
        <p:xfrm>
          <a:off x="731119" y="1814217"/>
          <a:ext cx="6127600" cy="7489817"/>
        </p:xfrm>
        <a:graphic>
          <a:graphicData uri="http://schemas.openxmlformats.org/drawingml/2006/table">
            <a:tbl>
              <a:tblPr firstRow="1" firstCol="1" bandRow="1">
                <a:noFill/>
                <a:tableStyleId>{FF75322B-DABF-467D-BC40-7EAB2D41CF18}</a:tableStyleId>
              </a:tblPr>
              <a:tblGrid>
                <a:gridCol w="435150">
                  <a:extLst>
                    <a:ext uri="{9D8B030D-6E8A-4147-A177-3AD203B41FA5}">
                      <a16:colId xmlns:a16="http://schemas.microsoft.com/office/drawing/2014/main" val="20000"/>
                    </a:ext>
                  </a:extLst>
                </a:gridCol>
                <a:gridCol w="1429094">
                  <a:extLst>
                    <a:ext uri="{9D8B030D-6E8A-4147-A177-3AD203B41FA5}">
                      <a16:colId xmlns:a16="http://schemas.microsoft.com/office/drawing/2014/main" val="20001"/>
                    </a:ext>
                  </a:extLst>
                </a:gridCol>
                <a:gridCol w="2685628">
                  <a:extLst>
                    <a:ext uri="{9D8B030D-6E8A-4147-A177-3AD203B41FA5}">
                      <a16:colId xmlns:a16="http://schemas.microsoft.com/office/drawing/2014/main" val="20002"/>
                    </a:ext>
                  </a:extLst>
                </a:gridCol>
                <a:gridCol w="834887">
                  <a:extLst>
                    <a:ext uri="{9D8B030D-6E8A-4147-A177-3AD203B41FA5}">
                      <a16:colId xmlns:a16="http://schemas.microsoft.com/office/drawing/2014/main" val="20003"/>
                    </a:ext>
                  </a:extLst>
                </a:gridCol>
                <a:gridCol w="742841">
                  <a:extLst>
                    <a:ext uri="{9D8B030D-6E8A-4147-A177-3AD203B41FA5}">
                      <a16:colId xmlns:a16="http://schemas.microsoft.com/office/drawing/2014/main" val="20004"/>
                    </a:ext>
                  </a:extLst>
                </a:gridCol>
              </a:tblGrid>
              <a:tr h="146100">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225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Gowns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Nigerians in Diaspora Commission (Association of Physicians in the Americas)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3600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Pieces</a:t>
                      </a:r>
                    </a:p>
                  </a:txBody>
                  <a:tcPr marL="68575" marR="68575" marT="0" marB="0" anchor="ctr">
                    <a:solidFill>
                      <a:srgbClr val="FFB086"/>
                    </a:solidFill>
                  </a:tcPr>
                </a:tc>
                <a:extLst>
                  <a:ext uri="{0D108BD9-81ED-4DB2-BD59-A6C34878D82A}">
                    <a16:rowId xmlns:a16="http://schemas.microsoft.com/office/drawing/2014/main" val="10008"/>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226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Nigerians in Diaspora Commission (Association of Physicians in the Americas)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3500</a:t>
                      </a:r>
                      <a:endParaRPr/>
                    </a:p>
                  </a:txBody>
                  <a:tcPr marL="68575" marR="68575" marT="0" marB="0" anchor="ctr">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p>
                  </a:txBody>
                  <a:tcPr marL="68575" marR="68575" marT="0" marB="0" anchor="ctr">
                    <a:solidFill>
                      <a:srgbClr val="FFB086"/>
                    </a:solidFill>
                  </a:tcPr>
                </a:tc>
                <a:extLst>
                  <a:ext uri="{0D108BD9-81ED-4DB2-BD59-A6C34878D82A}">
                    <a16:rowId xmlns:a16="http://schemas.microsoft.com/office/drawing/2014/main" val="10009"/>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227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Aprons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Nigerians in Diaspora Commission (Association of Physicians in the Americas)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Pieces</a:t>
                      </a:r>
                    </a:p>
                  </a:txBody>
                  <a:tcPr marL="68575" marR="68575" marT="0" marB="0" anchor="ctr">
                    <a:solidFill>
                      <a:srgbClr val="FFB086"/>
                    </a:solidFill>
                  </a:tcPr>
                </a:tc>
                <a:extLst>
                  <a:ext uri="{0D108BD9-81ED-4DB2-BD59-A6C34878D82A}">
                    <a16:rowId xmlns:a16="http://schemas.microsoft.com/office/drawing/2014/main" val="1001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228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Nigerians in Diaspora Commission (Association of Physicians in the Americas)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3000</a:t>
                      </a:r>
                      <a:endParaRPr/>
                    </a:p>
                  </a:txBody>
                  <a:tcPr marL="68575" marR="68575" marT="0" marB="0" anchor="ctr">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p>
                  </a:txBody>
                  <a:tcPr marL="68575" marR="68575" marT="0" marB="0" anchor="ctr">
                    <a:solidFill>
                      <a:srgbClr val="FFB086"/>
                    </a:solidFill>
                  </a:tcPr>
                </a:tc>
                <a:extLst>
                  <a:ext uri="{0D108BD9-81ED-4DB2-BD59-A6C34878D82A}">
                    <a16:rowId xmlns:a16="http://schemas.microsoft.com/office/drawing/2014/main" val="10011"/>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229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Nigerians in Diaspora Commission (Association of Physicians in the Americas)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Pieces</a:t>
                      </a:r>
                    </a:p>
                  </a:txBody>
                  <a:tcPr marL="68575" marR="68575" marT="0" marB="0" anchor="ctr">
                    <a:solidFill>
                      <a:srgbClr val="FFB086"/>
                    </a:solidFill>
                  </a:tcPr>
                </a:tc>
                <a:extLst>
                  <a:ext uri="{0D108BD9-81ED-4DB2-BD59-A6C34878D82A}">
                    <a16:rowId xmlns:a16="http://schemas.microsoft.com/office/drawing/2014/main" val="10012"/>
                  </a:ext>
                </a:extLst>
              </a:tr>
              <a:tr h="303700">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230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Gloves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Nigerians in Diaspora Commission (Association of Physicians in the Americas)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3000</a:t>
                      </a:r>
                      <a:endParaRPr/>
                    </a:p>
                  </a:txBody>
                  <a:tcPr marL="68575" marR="68575" marT="0" marB="0" anchor="ctr">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p>
                  </a:txBody>
                  <a:tcPr marL="68575" marR="68575" marT="0" marB="0" anchor="ctr">
                    <a:solidFill>
                      <a:srgbClr val="FFB086"/>
                    </a:solidFill>
                  </a:tcPr>
                </a:tc>
                <a:extLst>
                  <a:ext uri="{0D108BD9-81ED-4DB2-BD59-A6C34878D82A}">
                    <a16:rowId xmlns:a16="http://schemas.microsoft.com/office/drawing/2014/main" val="10013"/>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231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Face masks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Lee Group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900,000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4"/>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232</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Complete coverall with</a:t>
                      </a:r>
                    </a:p>
                    <a:p>
                      <a:pPr marL="0" marR="0" lvl="0" indent="0" algn="l" rtl="0">
                        <a:lnSpc>
                          <a:spcPct val="107000"/>
                        </a:lnSpc>
                        <a:spcBef>
                          <a:spcPts val="0"/>
                        </a:spcBef>
                        <a:spcAft>
                          <a:spcPts val="0"/>
                        </a:spcAft>
                        <a:buNone/>
                      </a:pPr>
                      <a:r>
                        <a:rPr lang="en-US" sz="1000" dirty="0"/>
                        <a:t>reusable shoe covers</a:t>
                      </a:r>
                      <a:endParaRPr sz="1000"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Nigerians in Diaspora Commission</a:t>
                      </a:r>
                    </a:p>
                    <a:p>
                      <a:pPr marL="0" marR="0" lvl="0" indent="0" algn="l" rtl="0">
                        <a:lnSpc>
                          <a:spcPct val="107000"/>
                        </a:lnSpc>
                        <a:spcBef>
                          <a:spcPts val="0"/>
                        </a:spcBef>
                        <a:spcAft>
                          <a:spcPts val="0"/>
                        </a:spcAft>
                        <a:buNone/>
                      </a:pPr>
                      <a:r>
                        <a:rPr lang="en-US" sz="1000" dirty="0"/>
                        <a:t>(Association of Physicians in the</a:t>
                      </a:r>
                    </a:p>
                    <a:p>
                      <a:pPr marL="0" marR="0" lvl="0" indent="0" algn="l" rtl="0">
                        <a:lnSpc>
                          <a:spcPct val="107000"/>
                        </a:lnSpc>
                        <a:spcBef>
                          <a:spcPts val="0"/>
                        </a:spcBef>
                        <a:spcAft>
                          <a:spcPts val="0"/>
                        </a:spcAft>
                        <a:buNone/>
                      </a:pPr>
                      <a:r>
                        <a:rPr lang="en-US" sz="1000" dirty="0"/>
                        <a:t>Americas)</a:t>
                      </a: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27</a:t>
                      </a:r>
                      <a:endParaRPr sz="1000"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Pieces</a:t>
                      </a:r>
                    </a:p>
                  </a:txBody>
                  <a:tcPr marL="68575" marR="68575" marT="0" marB="0" anchor="ctr">
                    <a:solidFill>
                      <a:srgbClr val="FFB086"/>
                    </a:solidFill>
                  </a:tcPr>
                </a:tc>
                <a:extLst>
                  <a:ext uri="{0D108BD9-81ED-4DB2-BD59-A6C34878D82A}">
                    <a16:rowId xmlns:a16="http://schemas.microsoft.com/office/drawing/2014/main" val="1801765902"/>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233</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Reusable face shield</a:t>
                      </a:r>
                      <a:endParaRPr sz="1000"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Nigerians in Diaspora Commission</a:t>
                      </a:r>
                    </a:p>
                    <a:p>
                      <a:pPr marL="0" marR="0" lvl="0" indent="0" algn="l" rtl="0">
                        <a:lnSpc>
                          <a:spcPct val="107000"/>
                        </a:lnSpc>
                        <a:spcBef>
                          <a:spcPts val="0"/>
                        </a:spcBef>
                        <a:spcAft>
                          <a:spcPts val="0"/>
                        </a:spcAft>
                        <a:buNone/>
                      </a:pPr>
                      <a:r>
                        <a:rPr lang="en-US" sz="1000" dirty="0"/>
                        <a:t>(Association of Physicians in the</a:t>
                      </a:r>
                    </a:p>
                    <a:p>
                      <a:pPr marL="0" marR="0" lvl="0" indent="0" algn="l" rtl="0">
                        <a:lnSpc>
                          <a:spcPct val="107000"/>
                        </a:lnSpc>
                        <a:spcBef>
                          <a:spcPts val="0"/>
                        </a:spcBef>
                        <a:spcAft>
                          <a:spcPts val="0"/>
                        </a:spcAft>
                        <a:buNone/>
                      </a:pPr>
                      <a:r>
                        <a:rPr lang="en-US" sz="1000" dirty="0"/>
                        <a:t>Americas)</a:t>
                      </a: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100</a:t>
                      </a:r>
                      <a:endParaRPr sz="1000" dirty="0"/>
                    </a:p>
                  </a:txBody>
                  <a:tcPr marL="68575" marR="68575" marT="0" marB="0" anchor="ctr">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p>
                  </a:txBody>
                  <a:tcPr marL="68575" marR="68575" marT="0" marB="0" anchor="ctr">
                    <a:solidFill>
                      <a:srgbClr val="FFB086"/>
                    </a:solidFill>
                  </a:tcPr>
                </a:tc>
                <a:extLst>
                  <a:ext uri="{0D108BD9-81ED-4DB2-BD59-A6C34878D82A}">
                    <a16:rowId xmlns:a16="http://schemas.microsoft.com/office/drawing/2014/main" val="4065300686"/>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234</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Hand gloves</a:t>
                      </a:r>
                      <a:endParaRPr sz="1000"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Nigerians in Diaspora Commission</a:t>
                      </a:r>
                    </a:p>
                    <a:p>
                      <a:pPr marL="0" marR="0" lvl="0" indent="0" algn="l" rtl="0">
                        <a:lnSpc>
                          <a:spcPct val="107000"/>
                        </a:lnSpc>
                        <a:spcBef>
                          <a:spcPts val="0"/>
                        </a:spcBef>
                        <a:spcAft>
                          <a:spcPts val="0"/>
                        </a:spcAft>
                        <a:buNone/>
                      </a:pPr>
                      <a:r>
                        <a:rPr lang="en-US" sz="1000" dirty="0"/>
                        <a:t>(Association of Physicians in the</a:t>
                      </a:r>
                    </a:p>
                    <a:p>
                      <a:pPr marL="0" marR="0" lvl="0" indent="0" algn="l" rtl="0">
                        <a:lnSpc>
                          <a:spcPct val="107000"/>
                        </a:lnSpc>
                        <a:spcBef>
                          <a:spcPts val="0"/>
                        </a:spcBef>
                        <a:spcAft>
                          <a:spcPts val="0"/>
                        </a:spcAft>
                        <a:buNone/>
                      </a:pPr>
                      <a:r>
                        <a:rPr lang="en-US" sz="1000" dirty="0"/>
                        <a:t>Americas)</a:t>
                      </a: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500</a:t>
                      </a:r>
                      <a:endParaRPr sz="1000"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Pieces</a:t>
                      </a:r>
                    </a:p>
                  </a:txBody>
                  <a:tcPr marL="68575" marR="68575" marT="0" marB="0" anchor="ctr">
                    <a:solidFill>
                      <a:srgbClr val="FFB086"/>
                    </a:solidFill>
                  </a:tcPr>
                </a:tc>
                <a:extLst>
                  <a:ext uri="{0D108BD9-81ED-4DB2-BD59-A6C34878D82A}">
                    <a16:rowId xmlns:a16="http://schemas.microsoft.com/office/drawing/2014/main" val="3351383011"/>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235</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Face mask </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Nanjing </a:t>
                      </a:r>
                      <a:r>
                        <a:rPr lang="en-US" sz="1000" dirty="0" err="1">
                          <a:latin typeface="Arial"/>
                          <a:ea typeface="Arial"/>
                          <a:cs typeface="Arial"/>
                          <a:sym typeface="Arial"/>
                        </a:rPr>
                        <a:t>Sinovatio</a:t>
                      </a:r>
                      <a:r>
                        <a:rPr lang="en-US" sz="1000" dirty="0">
                          <a:latin typeface="Arial"/>
                          <a:ea typeface="Arial"/>
                          <a:cs typeface="Arial"/>
                          <a:sym typeface="Arial"/>
                        </a:rPr>
                        <a:t> Technology Co. Ltd</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2000</a:t>
                      </a:r>
                      <a:endParaRPr dirty="0"/>
                    </a:p>
                  </a:txBody>
                  <a:tcPr marL="68575" marR="68575" marT="0" marB="0">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r>
                        <a:rPr lang="en-US" sz="1000" dirty="0">
                          <a:latin typeface="Arial"/>
                          <a:ea typeface="Arial"/>
                          <a:cs typeface="Arial"/>
                          <a:sym typeface="Arial"/>
                        </a:rPr>
                        <a:t> </a:t>
                      </a:r>
                      <a:endParaRPr dirty="0"/>
                    </a:p>
                  </a:txBody>
                  <a:tcPr marL="68575" marR="68575" marT="0" marB="0">
                    <a:solidFill>
                      <a:srgbClr val="FFB086"/>
                    </a:solidFill>
                  </a:tcPr>
                </a:tc>
                <a:extLst>
                  <a:ext uri="{0D108BD9-81ED-4DB2-BD59-A6C34878D82A}">
                    <a16:rowId xmlns:a16="http://schemas.microsoft.com/office/drawing/2014/main" val="2999737286"/>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236</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Face mask N95</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Secure ID</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420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t>Pieces</a:t>
                      </a:r>
                    </a:p>
                  </a:txBody>
                  <a:tcPr marL="68575" marR="68575" marT="0" marB="0">
                    <a:solidFill>
                      <a:srgbClr val="FFB086"/>
                    </a:solidFill>
                  </a:tcPr>
                </a:tc>
                <a:extLst>
                  <a:ext uri="{0D108BD9-81ED-4DB2-BD59-A6C34878D82A}">
                    <a16:rowId xmlns:a16="http://schemas.microsoft.com/office/drawing/2014/main" val="979713083"/>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237</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 </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Secure ID</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400</a:t>
                      </a:r>
                      <a:endParaRPr/>
                    </a:p>
                  </a:txBody>
                  <a:tcPr marL="68575" marR="68575" marT="0" marB="0">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r>
                        <a:rPr lang="en-US" sz="1000" dirty="0">
                          <a:latin typeface="Arial"/>
                          <a:ea typeface="Arial"/>
                          <a:cs typeface="Arial"/>
                          <a:sym typeface="Arial"/>
                        </a:rPr>
                        <a:t> </a:t>
                      </a:r>
                      <a:endParaRPr dirty="0"/>
                    </a:p>
                  </a:txBody>
                  <a:tcPr marL="68575" marR="68575" marT="0" marB="0">
                    <a:solidFill>
                      <a:srgbClr val="FFB086"/>
                    </a:solidFill>
                  </a:tcPr>
                </a:tc>
                <a:extLst>
                  <a:ext uri="{0D108BD9-81ED-4DB2-BD59-A6C34878D82A}">
                    <a16:rowId xmlns:a16="http://schemas.microsoft.com/office/drawing/2014/main" val="3766384758"/>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238</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Eye google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Secure ID</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300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t>Pieces</a:t>
                      </a:r>
                    </a:p>
                  </a:txBody>
                  <a:tcPr marL="68575" marR="68575" marT="0" marB="0">
                    <a:solidFill>
                      <a:srgbClr val="FFB086"/>
                    </a:solidFill>
                  </a:tcPr>
                </a:tc>
                <a:extLst>
                  <a:ext uri="{0D108BD9-81ED-4DB2-BD59-A6C34878D82A}">
                    <a16:rowId xmlns:a16="http://schemas.microsoft.com/office/drawing/2014/main" val="2061619711"/>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239</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Scrubs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Dangote</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5000</a:t>
                      </a:r>
                      <a:endParaRPr dirty="0"/>
                    </a:p>
                  </a:txBody>
                  <a:tcPr marL="68575" marR="68575" marT="0" marB="0">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p>
                  </a:txBody>
                  <a:tcPr marL="68575" marR="68575" marT="0" marB="0">
                    <a:solidFill>
                      <a:srgbClr val="FFB086"/>
                    </a:solidFill>
                  </a:tcPr>
                </a:tc>
                <a:extLst>
                  <a:ext uri="{0D108BD9-81ED-4DB2-BD59-A6C34878D82A}">
                    <a16:rowId xmlns:a16="http://schemas.microsoft.com/office/drawing/2014/main" val="2416886415"/>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240</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Gowns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Dangote</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5000</a:t>
                      </a:r>
                      <a:endParaRPr dirty="0"/>
                    </a:p>
                  </a:txBody>
                  <a:tcPr marL="68575" marR="68575" marT="0" marB="0">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p>
                  </a:txBody>
                  <a:tcPr marL="68575" marR="68575" marT="0" marB="0">
                    <a:solidFill>
                      <a:srgbClr val="FFB086"/>
                    </a:solidFill>
                  </a:tcPr>
                </a:tc>
                <a:extLst>
                  <a:ext uri="{0D108BD9-81ED-4DB2-BD59-A6C34878D82A}">
                    <a16:rowId xmlns:a16="http://schemas.microsoft.com/office/drawing/2014/main" val="2648294313"/>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241</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Face Masks (Fabric)</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Nigerians in Diaspora COVID-19 support group</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3700</a:t>
                      </a:r>
                      <a:endParaRPr/>
                    </a:p>
                  </a:txBody>
                  <a:tcPr marL="68575" marR="68575" marT="0" marB="0">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p>
                  </a:txBody>
                  <a:tcPr marL="68575" marR="68575" marT="0" marB="0">
                    <a:solidFill>
                      <a:srgbClr val="FFB086"/>
                    </a:solidFill>
                  </a:tcPr>
                </a:tc>
                <a:extLst>
                  <a:ext uri="{0D108BD9-81ED-4DB2-BD59-A6C34878D82A}">
                    <a16:rowId xmlns:a16="http://schemas.microsoft.com/office/drawing/2014/main" val="1318534501"/>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242</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Nigerians in Diaspora COVID-19 support group</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3700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2319141143"/>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243</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Face Shields</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ANPA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997</a:t>
                      </a:r>
                      <a:endParaRPr/>
                    </a:p>
                  </a:txBody>
                  <a:tcPr marL="68575" marR="68575" marT="0" marB="0">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p>
                  </a:txBody>
                  <a:tcPr marL="68575" marR="68575" marT="0" marB="0">
                    <a:solidFill>
                      <a:srgbClr val="FFB086"/>
                    </a:solidFill>
                  </a:tcPr>
                </a:tc>
                <a:extLst>
                  <a:ext uri="{0D108BD9-81ED-4DB2-BD59-A6C34878D82A}">
                    <a16:rowId xmlns:a16="http://schemas.microsoft.com/office/drawing/2014/main" val="1084691260"/>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244</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Aprons (disposable)</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ANPA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5000</a:t>
                      </a:r>
                      <a:endParaRPr/>
                    </a:p>
                  </a:txBody>
                  <a:tcPr marL="68575" marR="68575" marT="0" marB="0">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r>
                        <a:rPr lang="en-US" sz="1000" dirty="0">
                          <a:latin typeface="Arial"/>
                          <a:ea typeface="Arial"/>
                          <a:cs typeface="Arial"/>
                          <a:sym typeface="Arial"/>
                        </a:rPr>
                        <a:t> </a:t>
                      </a:r>
                      <a:endParaRPr dirty="0"/>
                    </a:p>
                  </a:txBody>
                  <a:tcPr marL="68575" marR="68575" marT="0" marB="0">
                    <a:solidFill>
                      <a:srgbClr val="FFB086"/>
                    </a:solidFill>
                  </a:tcPr>
                </a:tc>
                <a:extLst>
                  <a:ext uri="{0D108BD9-81ED-4DB2-BD59-A6C34878D82A}">
                    <a16:rowId xmlns:a16="http://schemas.microsoft.com/office/drawing/2014/main" val="4290337173"/>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245</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Face Mask with eye shield</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ANPA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t>Pieces</a:t>
                      </a:r>
                    </a:p>
                  </a:txBody>
                  <a:tcPr marL="68575" marR="68575" marT="0" marB="0">
                    <a:solidFill>
                      <a:srgbClr val="FFB086"/>
                    </a:solidFill>
                  </a:tcPr>
                </a:tc>
                <a:extLst>
                  <a:ext uri="{0D108BD9-81ED-4DB2-BD59-A6C34878D82A}">
                    <a16:rowId xmlns:a16="http://schemas.microsoft.com/office/drawing/2014/main" val="1806067338"/>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246</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Goggles</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ANPA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2004</a:t>
                      </a:r>
                      <a:endParaRPr/>
                    </a:p>
                  </a:txBody>
                  <a:tcPr marL="68575" marR="68575" marT="0" marB="0">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r>
                        <a:rPr lang="en-US" sz="1000" dirty="0">
                          <a:latin typeface="Arial"/>
                          <a:ea typeface="Arial"/>
                          <a:cs typeface="Arial"/>
                          <a:sym typeface="Arial"/>
                        </a:rPr>
                        <a:t> </a:t>
                      </a:r>
                      <a:endParaRPr dirty="0"/>
                    </a:p>
                  </a:txBody>
                  <a:tcPr marL="68575" marR="68575" marT="0" marB="0">
                    <a:solidFill>
                      <a:srgbClr val="FFB086"/>
                    </a:solidFill>
                  </a:tcPr>
                </a:tc>
                <a:extLst>
                  <a:ext uri="{0D108BD9-81ED-4DB2-BD59-A6C34878D82A}">
                    <a16:rowId xmlns:a16="http://schemas.microsoft.com/office/drawing/2014/main" val="2342747120"/>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247</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Examination gloves</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ANPA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t>Pieces</a:t>
                      </a:r>
                    </a:p>
                  </a:txBody>
                  <a:tcPr marL="68575" marR="68575" marT="0" marB="0">
                    <a:solidFill>
                      <a:srgbClr val="FFB086"/>
                    </a:solidFill>
                  </a:tcPr>
                </a:tc>
                <a:extLst>
                  <a:ext uri="{0D108BD9-81ED-4DB2-BD59-A6C34878D82A}">
                    <a16:rowId xmlns:a16="http://schemas.microsoft.com/office/drawing/2014/main" val="3212421641"/>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248</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Surgical Gowns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ANPA</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3600</a:t>
                      </a:r>
                      <a:endParaRPr/>
                    </a:p>
                  </a:txBody>
                  <a:tcPr marL="68575" marR="68575" marT="0" marB="0">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p>
                  </a:txBody>
                  <a:tcPr marL="68575" marR="68575" marT="0" marB="0">
                    <a:solidFill>
                      <a:srgbClr val="FFB086"/>
                    </a:solidFill>
                  </a:tcPr>
                </a:tc>
                <a:extLst>
                  <a:ext uri="{0D108BD9-81ED-4DB2-BD59-A6C34878D82A}">
                    <a16:rowId xmlns:a16="http://schemas.microsoft.com/office/drawing/2014/main" val="2434338845"/>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249</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Face Masks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ANPA</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3490</a:t>
                      </a:r>
                      <a:endParaRPr/>
                    </a:p>
                  </a:txBody>
                  <a:tcPr marL="68575" marR="68575" marT="0" marB="0">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p>
                  </a:txBody>
                  <a:tcPr marL="68575" marR="68575" marT="0" marB="0">
                    <a:solidFill>
                      <a:srgbClr val="FFB086"/>
                    </a:solidFill>
                  </a:tcPr>
                </a:tc>
                <a:extLst>
                  <a:ext uri="{0D108BD9-81ED-4DB2-BD59-A6C34878D82A}">
                    <a16:rowId xmlns:a16="http://schemas.microsoft.com/office/drawing/2014/main" val="1772881323"/>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250</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Safety Boots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UNICEF</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300</a:t>
                      </a:r>
                      <a:endParaRPr dirty="0"/>
                    </a:p>
                  </a:txBody>
                  <a:tcPr marL="68575" marR="68575" marT="0" marB="0">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r>
                        <a:rPr lang="en-US" sz="1000" dirty="0">
                          <a:latin typeface="Arial"/>
                          <a:ea typeface="Arial"/>
                          <a:cs typeface="Arial"/>
                          <a:sym typeface="Arial"/>
                        </a:rPr>
                        <a:t> </a:t>
                      </a:r>
                      <a:endParaRPr dirty="0"/>
                    </a:p>
                  </a:txBody>
                  <a:tcPr marL="68575" marR="68575" marT="0" marB="0">
                    <a:solidFill>
                      <a:srgbClr val="FFB086"/>
                    </a:solidFill>
                  </a:tcPr>
                </a:tc>
                <a:extLst>
                  <a:ext uri="{0D108BD9-81ED-4DB2-BD59-A6C34878D82A}">
                    <a16:rowId xmlns:a16="http://schemas.microsoft.com/office/drawing/2014/main" val="1782889193"/>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251</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Body Bag</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200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t>Pieces</a:t>
                      </a:r>
                    </a:p>
                  </a:txBody>
                  <a:tcPr marL="68575" marR="68575" marT="0" marB="0">
                    <a:solidFill>
                      <a:srgbClr val="FFB086"/>
                    </a:solidFill>
                  </a:tcPr>
                </a:tc>
                <a:extLst>
                  <a:ext uri="{0D108BD9-81ED-4DB2-BD59-A6C34878D82A}">
                    <a16:rowId xmlns:a16="http://schemas.microsoft.com/office/drawing/2014/main" val="2106183315"/>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252</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Apron</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80</a:t>
                      </a:r>
                      <a:endParaRPr/>
                    </a:p>
                  </a:txBody>
                  <a:tcPr marL="68575" marR="68575" marT="0" marB="0">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p>
                  </a:txBody>
                  <a:tcPr marL="68575" marR="68575" marT="0" marB="0">
                    <a:solidFill>
                      <a:srgbClr val="FFB086"/>
                    </a:solidFill>
                  </a:tcPr>
                </a:tc>
                <a:extLst>
                  <a:ext uri="{0D108BD9-81ED-4DB2-BD59-A6C34878D82A}">
                    <a16:rowId xmlns:a16="http://schemas.microsoft.com/office/drawing/2014/main" val="1523846697"/>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253</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PPEs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Secure ID</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a:t>
                      </a:r>
                      <a:endParaRPr/>
                    </a:p>
                  </a:txBody>
                  <a:tcPr marL="68575" marR="68575" marT="0" marB="0">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t>Pieces</a:t>
                      </a:r>
                    </a:p>
                  </a:txBody>
                  <a:tcPr marL="68575" marR="68575" marT="0" marB="0">
                    <a:solidFill>
                      <a:srgbClr val="FFB086"/>
                    </a:solidFill>
                  </a:tcPr>
                </a:tc>
                <a:extLst>
                  <a:ext uri="{0D108BD9-81ED-4DB2-BD59-A6C34878D82A}">
                    <a16:rowId xmlns:a16="http://schemas.microsoft.com/office/drawing/2014/main" val="568274089"/>
                  </a:ext>
                </a:extLst>
              </a:tr>
            </a:tbl>
          </a:graphicData>
        </a:graphic>
      </p:graphicFrame>
      <p:grpSp>
        <p:nvGrpSpPr>
          <p:cNvPr id="13" name="Google Shape;6860;p233">
            <a:extLst>
              <a:ext uri="{FF2B5EF4-FFF2-40B4-BE49-F238E27FC236}">
                <a16:creationId xmlns:a16="http://schemas.microsoft.com/office/drawing/2014/main" id="{91F3F2B0-AFB2-4601-B284-FD3F76EFAAF9}"/>
              </a:ext>
            </a:extLst>
          </p:cNvPr>
          <p:cNvGrpSpPr/>
          <p:nvPr/>
        </p:nvGrpSpPr>
        <p:grpSpPr>
          <a:xfrm>
            <a:off x="312508" y="1486579"/>
            <a:ext cx="6859228" cy="249857"/>
            <a:chOff x="312508" y="4615381"/>
            <a:chExt cx="7001606" cy="249857"/>
          </a:xfrm>
        </p:grpSpPr>
        <p:sp>
          <p:nvSpPr>
            <p:cNvPr id="14" name="Google Shape;6861;p233">
              <a:extLst>
                <a:ext uri="{FF2B5EF4-FFF2-40B4-BE49-F238E27FC236}">
                  <a16:creationId xmlns:a16="http://schemas.microsoft.com/office/drawing/2014/main" id="{B3721AEB-6CD3-40D9-80BD-87AF2CA0B3D2}"/>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Medical Consumables</a:t>
              </a:r>
              <a:endParaRPr sz="1200" b="1" i="0" u="none" strike="noStrike" cap="none" dirty="0">
                <a:solidFill>
                  <a:srgbClr val="175C2C"/>
                </a:solidFill>
                <a:latin typeface="Arial"/>
                <a:ea typeface="Arial"/>
                <a:cs typeface="Arial"/>
                <a:sym typeface="Arial"/>
              </a:endParaRPr>
            </a:p>
          </p:txBody>
        </p:sp>
        <p:cxnSp>
          <p:nvCxnSpPr>
            <p:cNvPr id="15" name="Google Shape;6862;p233">
              <a:extLst>
                <a:ext uri="{FF2B5EF4-FFF2-40B4-BE49-F238E27FC236}">
                  <a16:creationId xmlns:a16="http://schemas.microsoft.com/office/drawing/2014/main" id="{26461BB9-0937-4132-BEF2-0F5AB80C79C9}"/>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Shape 7203"/>
        <p:cNvGrpSpPr/>
        <p:nvPr/>
      </p:nvGrpSpPr>
      <p:grpSpPr>
        <a:xfrm>
          <a:off x="0" y="0"/>
          <a:ext cx="0" cy="0"/>
          <a:chOff x="0" y="0"/>
          <a:chExt cx="0" cy="0"/>
        </a:xfrm>
      </p:grpSpPr>
      <p:pic>
        <p:nvPicPr>
          <p:cNvPr id="7204" name="Google Shape;7204;p25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7205" name="Google Shape;7205;p25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251</a:t>
            </a:fld>
            <a:endParaRPr sz="500" b="0" i="0" u="none" strike="noStrike" cap="none">
              <a:solidFill>
                <a:srgbClr val="161616"/>
              </a:solidFill>
              <a:latin typeface="Arial"/>
              <a:ea typeface="Arial"/>
              <a:cs typeface="Arial"/>
              <a:sym typeface="Arial"/>
            </a:endParaRPr>
          </a:p>
        </p:txBody>
      </p:sp>
      <p:sp>
        <p:nvSpPr>
          <p:cNvPr id="7206" name="Google Shape;7206;p25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7207" name="Google Shape;7207;p25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7208" name="Google Shape;7208;p25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7209" name="Google Shape;7209;p25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7210" name="Google Shape;7210;p255"/>
          <p:cNvGrpSpPr/>
          <p:nvPr/>
        </p:nvGrpSpPr>
        <p:grpSpPr>
          <a:xfrm>
            <a:off x="1269075" y="3380795"/>
            <a:ext cx="0" cy="0"/>
            <a:chOff x="1269075" y="3380795"/>
            <a:chExt cx="0" cy="0"/>
          </a:xfrm>
        </p:grpSpPr>
        <p:cxnSp>
          <p:nvCxnSpPr>
            <p:cNvPr id="7211" name="Google Shape;7211;p255"/>
            <p:cNvCxnSpPr/>
            <p:nvPr/>
          </p:nvCxnSpPr>
          <p:spPr>
            <a:xfrm>
              <a:off x="1269075" y="3380795"/>
              <a:ext cx="0" cy="0"/>
            </a:xfrm>
            <a:prstGeom prst="straightConnector1">
              <a:avLst/>
            </a:prstGeom>
            <a:noFill/>
            <a:ln>
              <a:noFill/>
            </a:ln>
          </p:spPr>
        </p:cxnSp>
        <p:cxnSp>
          <p:nvCxnSpPr>
            <p:cNvPr id="7212" name="Google Shape;7212;p255"/>
            <p:cNvCxnSpPr/>
            <p:nvPr/>
          </p:nvCxnSpPr>
          <p:spPr>
            <a:xfrm>
              <a:off x="1269075" y="3380795"/>
              <a:ext cx="0" cy="0"/>
            </a:xfrm>
            <a:prstGeom prst="straightConnector1">
              <a:avLst/>
            </a:prstGeom>
            <a:noFill/>
            <a:ln>
              <a:noFill/>
            </a:ln>
          </p:spPr>
        </p:cxnSp>
      </p:grpSp>
      <p:sp>
        <p:nvSpPr>
          <p:cNvPr id="7213" name="Google Shape;7213;p25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7214" name="Google Shape;7214;p255"/>
          <p:cNvGraphicFramePr/>
          <p:nvPr>
            <p:extLst>
              <p:ext uri="{D42A27DB-BD31-4B8C-83A1-F6EECF244321}">
                <p14:modId xmlns:p14="http://schemas.microsoft.com/office/powerpoint/2010/main" val="2244832523"/>
              </p:ext>
            </p:extLst>
          </p:nvPr>
        </p:nvGraphicFramePr>
        <p:xfrm>
          <a:off x="731119" y="1814217"/>
          <a:ext cx="6127600" cy="7171256"/>
        </p:xfrm>
        <a:graphic>
          <a:graphicData uri="http://schemas.openxmlformats.org/drawingml/2006/table">
            <a:tbl>
              <a:tblPr firstRow="1" firstCol="1" bandRow="1">
                <a:noFill/>
                <a:tableStyleId>{FF75322B-DABF-467D-BC40-7EAB2D41CF18}</a:tableStyleId>
              </a:tblPr>
              <a:tblGrid>
                <a:gridCol w="435150">
                  <a:extLst>
                    <a:ext uri="{9D8B030D-6E8A-4147-A177-3AD203B41FA5}">
                      <a16:colId xmlns:a16="http://schemas.microsoft.com/office/drawing/2014/main" val="20000"/>
                    </a:ext>
                  </a:extLst>
                </a:gridCol>
                <a:gridCol w="1620735">
                  <a:extLst>
                    <a:ext uri="{9D8B030D-6E8A-4147-A177-3AD203B41FA5}">
                      <a16:colId xmlns:a16="http://schemas.microsoft.com/office/drawing/2014/main" val="20001"/>
                    </a:ext>
                  </a:extLst>
                </a:gridCol>
                <a:gridCol w="2343492">
                  <a:extLst>
                    <a:ext uri="{9D8B030D-6E8A-4147-A177-3AD203B41FA5}">
                      <a16:colId xmlns:a16="http://schemas.microsoft.com/office/drawing/2014/main" val="20002"/>
                    </a:ext>
                  </a:extLst>
                </a:gridCol>
                <a:gridCol w="624201">
                  <a:extLst>
                    <a:ext uri="{9D8B030D-6E8A-4147-A177-3AD203B41FA5}">
                      <a16:colId xmlns:a16="http://schemas.microsoft.com/office/drawing/2014/main" val="20003"/>
                    </a:ext>
                  </a:extLst>
                </a:gridCol>
                <a:gridCol w="1104022">
                  <a:extLst>
                    <a:ext uri="{9D8B030D-6E8A-4147-A177-3AD203B41FA5}">
                      <a16:colId xmlns:a16="http://schemas.microsoft.com/office/drawing/2014/main" val="20004"/>
                    </a:ext>
                  </a:extLst>
                </a:gridCol>
              </a:tblGrid>
              <a:tr h="363290">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254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Goggles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WAHO/ECOWAS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6"/>
                  </a:ext>
                </a:extLst>
              </a:tr>
              <a:tr h="214444">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255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Gloves, 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WAHO/ECOWAS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7"/>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256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Gloves, M</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WAHO/ECOWAS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8"/>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257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Gloves, 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WAHO/ECOWAS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144000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9"/>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258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Gowns, M</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WAHO/ECOWAS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259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Gowns, 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WAHO/ECOWAS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5050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1"/>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260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Gowns, 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BMZ</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13120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2"/>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261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Coveralls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BMZ</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8190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3"/>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262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BMZ</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2800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4"/>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263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Full Face shield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BMZ</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1600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5"/>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264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N95 Face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BMZ</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12000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6"/>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265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Surgical Face 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BMZ</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7"/>
                  </a:ext>
                </a:extLst>
              </a:tr>
              <a:tr h="72408">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266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Surgical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GEIDCO</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Cartons (50,000 pieces)</a:t>
                      </a:r>
                      <a:endParaRPr dirty="0"/>
                    </a:p>
                  </a:txBody>
                  <a:tcPr marL="68575" marR="68575" marT="0" marB="0" anchor="ctr">
                    <a:solidFill>
                      <a:srgbClr val="FFB086"/>
                    </a:solidFill>
                  </a:tcPr>
                </a:tc>
                <a:extLst>
                  <a:ext uri="{0D108BD9-81ED-4DB2-BD59-A6C34878D82A}">
                    <a16:rowId xmlns:a16="http://schemas.microsoft.com/office/drawing/2014/main" val="10019"/>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267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Dettol soap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Reckitt Benckiser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98861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268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Dettol Antiseptic Liquid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Reckitt Benckiser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699900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1"/>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269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Jik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Reckitt Benckiser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10004</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2"/>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270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Coverall</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Reckitt Benckiser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3"/>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271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Reckitt Benckiser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4"/>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272</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Nose 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Reckitt Benckiser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5"/>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273</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Protective Eye Wear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Reckitt Benckiser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6"/>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274</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Gloves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Reckitt Benckiser</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7"/>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275</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Surgical Face mask</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Changzhou Sang Ma Education Foundation</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120000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29"/>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276</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Examination gloves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Changzhou Sang Ma Education Foundation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3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277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Protective 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Changzhou Sang Ma Education Foundation</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31"/>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278</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Disposable 3ply masks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Webb Fontaine</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32"/>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279</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Biohazard Bag (bulk order 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33"/>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280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safety box (bulk order 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14000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34"/>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281</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Goggles (bulk order 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UNDP</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35"/>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282</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Nitrile examination Gloves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NAPPSA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3702159575"/>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283</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Hand Sanitizers 100ml</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Pharmaceutical Manufacturers Group</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3600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Bottles</a:t>
                      </a:r>
                      <a:endParaRPr/>
                    </a:p>
                  </a:txBody>
                  <a:tcPr marL="68575" marR="68575" marT="0" marB="0" anchor="ctr">
                    <a:solidFill>
                      <a:srgbClr val="FFB086"/>
                    </a:solidFill>
                  </a:tcPr>
                </a:tc>
                <a:extLst>
                  <a:ext uri="{0D108BD9-81ED-4DB2-BD59-A6C34878D82A}">
                    <a16:rowId xmlns:a16="http://schemas.microsoft.com/office/drawing/2014/main" val="2969520137"/>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284</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Regular Face 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NAPPSA</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3925115963"/>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285</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KN95 facemask</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NAPPSA</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441419704"/>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286</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Face shield (anti-fog, anti-splash)</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NAPPSA</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1000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3612681764"/>
                  </a:ext>
                </a:extLst>
              </a:tr>
            </a:tbl>
          </a:graphicData>
        </a:graphic>
      </p:graphicFrame>
      <p:grpSp>
        <p:nvGrpSpPr>
          <p:cNvPr id="13" name="Google Shape;6860;p233">
            <a:extLst>
              <a:ext uri="{FF2B5EF4-FFF2-40B4-BE49-F238E27FC236}">
                <a16:creationId xmlns:a16="http://schemas.microsoft.com/office/drawing/2014/main" id="{98A55E39-5004-41A4-9173-084C64D90AED}"/>
              </a:ext>
            </a:extLst>
          </p:cNvPr>
          <p:cNvGrpSpPr/>
          <p:nvPr/>
        </p:nvGrpSpPr>
        <p:grpSpPr>
          <a:xfrm>
            <a:off x="312508" y="1486579"/>
            <a:ext cx="6859228" cy="249857"/>
            <a:chOff x="312508" y="4615381"/>
            <a:chExt cx="7001606" cy="249857"/>
          </a:xfrm>
        </p:grpSpPr>
        <p:sp>
          <p:nvSpPr>
            <p:cNvPr id="14" name="Google Shape;6861;p233">
              <a:extLst>
                <a:ext uri="{FF2B5EF4-FFF2-40B4-BE49-F238E27FC236}">
                  <a16:creationId xmlns:a16="http://schemas.microsoft.com/office/drawing/2014/main" id="{A1A357C8-A370-47BC-A6BA-E1570CA319BB}"/>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Medical Consumables</a:t>
              </a:r>
              <a:endParaRPr sz="1200" b="1" i="0" u="none" strike="noStrike" cap="none" dirty="0">
                <a:solidFill>
                  <a:srgbClr val="175C2C"/>
                </a:solidFill>
                <a:latin typeface="Arial"/>
                <a:ea typeface="Arial"/>
                <a:cs typeface="Arial"/>
                <a:sym typeface="Arial"/>
              </a:endParaRPr>
            </a:p>
          </p:txBody>
        </p:sp>
        <p:cxnSp>
          <p:nvCxnSpPr>
            <p:cNvPr id="15" name="Google Shape;6862;p233">
              <a:extLst>
                <a:ext uri="{FF2B5EF4-FFF2-40B4-BE49-F238E27FC236}">
                  <a16:creationId xmlns:a16="http://schemas.microsoft.com/office/drawing/2014/main" id="{082D8DB2-7DC0-4BB5-B36A-7FF7A281D100}"/>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Shape 7219"/>
        <p:cNvGrpSpPr/>
        <p:nvPr/>
      </p:nvGrpSpPr>
      <p:grpSpPr>
        <a:xfrm>
          <a:off x="0" y="0"/>
          <a:ext cx="0" cy="0"/>
          <a:chOff x="0" y="0"/>
          <a:chExt cx="0" cy="0"/>
        </a:xfrm>
      </p:grpSpPr>
      <p:pic>
        <p:nvPicPr>
          <p:cNvPr id="7220" name="Google Shape;7220;p256"/>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7221" name="Google Shape;7221;p256"/>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252</a:t>
            </a:fld>
            <a:endParaRPr sz="500" b="0" i="0" u="none" strike="noStrike" cap="none">
              <a:solidFill>
                <a:srgbClr val="161616"/>
              </a:solidFill>
              <a:latin typeface="Arial"/>
              <a:ea typeface="Arial"/>
              <a:cs typeface="Arial"/>
              <a:sym typeface="Arial"/>
            </a:endParaRPr>
          </a:p>
        </p:txBody>
      </p:sp>
      <p:sp>
        <p:nvSpPr>
          <p:cNvPr id="7222" name="Google Shape;7222;p256"/>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7223" name="Google Shape;7223;p256"/>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7224" name="Google Shape;7224;p256"/>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7225" name="Google Shape;7225;p256"/>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7226" name="Google Shape;7226;p256"/>
          <p:cNvGrpSpPr/>
          <p:nvPr/>
        </p:nvGrpSpPr>
        <p:grpSpPr>
          <a:xfrm>
            <a:off x="1269075" y="3380795"/>
            <a:ext cx="0" cy="0"/>
            <a:chOff x="1269075" y="3380795"/>
            <a:chExt cx="0" cy="0"/>
          </a:xfrm>
        </p:grpSpPr>
        <p:cxnSp>
          <p:nvCxnSpPr>
            <p:cNvPr id="7227" name="Google Shape;7227;p256"/>
            <p:cNvCxnSpPr/>
            <p:nvPr/>
          </p:nvCxnSpPr>
          <p:spPr>
            <a:xfrm>
              <a:off x="1269075" y="3380795"/>
              <a:ext cx="0" cy="0"/>
            </a:xfrm>
            <a:prstGeom prst="straightConnector1">
              <a:avLst/>
            </a:prstGeom>
            <a:noFill/>
            <a:ln>
              <a:noFill/>
            </a:ln>
          </p:spPr>
        </p:cxnSp>
        <p:cxnSp>
          <p:nvCxnSpPr>
            <p:cNvPr id="7228" name="Google Shape;7228;p256"/>
            <p:cNvCxnSpPr/>
            <p:nvPr/>
          </p:nvCxnSpPr>
          <p:spPr>
            <a:xfrm>
              <a:off x="1269075" y="3380795"/>
              <a:ext cx="0" cy="0"/>
            </a:xfrm>
            <a:prstGeom prst="straightConnector1">
              <a:avLst/>
            </a:prstGeom>
            <a:noFill/>
            <a:ln>
              <a:noFill/>
            </a:ln>
          </p:spPr>
        </p:cxnSp>
      </p:grpSp>
      <p:sp>
        <p:nvSpPr>
          <p:cNvPr id="7229" name="Google Shape;7229;p256"/>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7230" name="Google Shape;7230;p256"/>
          <p:cNvGraphicFramePr/>
          <p:nvPr>
            <p:extLst>
              <p:ext uri="{D42A27DB-BD31-4B8C-83A1-F6EECF244321}">
                <p14:modId xmlns:p14="http://schemas.microsoft.com/office/powerpoint/2010/main" val="2252821610"/>
              </p:ext>
            </p:extLst>
          </p:nvPr>
        </p:nvGraphicFramePr>
        <p:xfrm>
          <a:off x="635152" y="1814217"/>
          <a:ext cx="6451088" cy="7319263"/>
        </p:xfrm>
        <a:graphic>
          <a:graphicData uri="http://schemas.openxmlformats.org/drawingml/2006/table">
            <a:tbl>
              <a:tblPr firstRow="1" firstCol="1" bandRow="1">
                <a:noFill/>
                <a:tableStyleId>{FF75322B-DABF-467D-BC40-7EAB2D41CF18}</a:tableStyleId>
              </a:tblPr>
              <a:tblGrid>
                <a:gridCol w="458122">
                  <a:extLst>
                    <a:ext uri="{9D8B030D-6E8A-4147-A177-3AD203B41FA5}">
                      <a16:colId xmlns:a16="http://schemas.microsoft.com/office/drawing/2014/main" val="20000"/>
                    </a:ext>
                  </a:extLst>
                </a:gridCol>
                <a:gridCol w="1847042">
                  <a:extLst>
                    <a:ext uri="{9D8B030D-6E8A-4147-A177-3AD203B41FA5}">
                      <a16:colId xmlns:a16="http://schemas.microsoft.com/office/drawing/2014/main" val="20001"/>
                    </a:ext>
                  </a:extLst>
                </a:gridCol>
                <a:gridCol w="2548093">
                  <a:extLst>
                    <a:ext uri="{9D8B030D-6E8A-4147-A177-3AD203B41FA5}">
                      <a16:colId xmlns:a16="http://schemas.microsoft.com/office/drawing/2014/main" val="20002"/>
                    </a:ext>
                  </a:extLst>
                </a:gridCol>
                <a:gridCol w="760915">
                  <a:extLst>
                    <a:ext uri="{9D8B030D-6E8A-4147-A177-3AD203B41FA5}">
                      <a16:colId xmlns:a16="http://schemas.microsoft.com/office/drawing/2014/main" val="20003"/>
                    </a:ext>
                  </a:extLst>
                </a:gridCol>
                <a:gridCol w="836916">
                  <a:extLst>
                    <a:ext uri="{9D8B030D-6E8A-4147-A177-3AD203B41FA5}">
                      <a16:colId xmlns:a16="http://schemas.microsoft.com/office/drawing/2014/main" val="20004"/>
                    </a:ext>
                  </a:extLst>
                </a:gridCol>
              </a:tblGrid>
              <a:tr h="146100">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287</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Protective eye goggles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Niropharm (Association of Nigerian Representatives of Overseas Pharmaceutical Manufacturers)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6"/>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288</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Niropharm (Association of Nigerian Representatives of Overseas Pharmaceutical Manufacturers)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7"/>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289</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KN95 facemask</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Niropharm (Association of Nigerian Representatives of Overseas Pharmaceutical Manufacturers)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8"/>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290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Surgical Face mask</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err="1">
                          <a:latin typeface="Arial"/>
                          <a:ea typeface="Arial"/>
                          <a:cs typeface="Arial"/>
                          <a:sym typeface="Arial"/>
                        </a:rPr>
                        <a:t>Niropharm</a:t>
                      </a:r>
                      <a:r>
                        <a:rPr lang="en-US" sz="1000" dirty="0">
                          <a:latin typeface="Arial"/>
                          <a:ea typeface="Arial"/>
                          <a:cs typeface="Arial"/>
                          <a:sym typeface="Arial"/>
                        </a:rPr>
                        <a:t> (Association of Nigerian Representatives of Overseas Pharmaceutical Manufacturers)</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70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09"/>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291</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Hospital gowns</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4420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292</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Hospital scrubs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3265</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1"/>
                  </a:ext>
                </a:extLst>
              </a:tr>
              <a:tr h="182719">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293</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Bedding</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600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2"/>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294</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Coverall</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1700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3"/>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295</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mask (medical)</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4"/>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296</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mask (fabric)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spcBef>
                          <a:spcPts val="0"/>
                        </a:spcBef>
                        <a:spcAft>
                          <a:spcPts val="0"/>
                        </a:spcAft>
                        <a:buNone/>
                      </a:pPr>
                      <a:endParaRPr sz="1000">
                        <a:latin typeface="Arial"/>
                        <a:ea typeface="Arial"/>
                        <a:cs typeface="Arial"/>
                        <a:sym typeface="Aria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5"/>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297</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750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6"/>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298</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Hand sanitizers Gel (500ml)</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7"/>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299</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Hospital gowns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1530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0018"/>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300</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Chlorine Dioxide Disinfectant 15kg.Carton</a:t>
                      </a:r>
                      <a:endParaRPr lang="en-US"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870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3194468852"/>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301</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Coverall</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WHO</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111463114"/>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302</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KN95 Mask-PM2</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7000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3565732567"/>
                  </a:ext>
                </a:extLst>
              </a:tr>
              <a:tr h="197482">
                <a:tc>
                  <a:txBody>
                    <a:bodyPr/>
                    <a:lstStyle/>
                    <a:p>
                      <a:pPr marL="0" marR="0" lvl="0" indent="0" algn="ctr" rtl="0">
                        <a:lnSpc>
                          <a:spcPct val="107000"/>
                        </a:lnSpc>
                        <a:spcBef>
                          <a:spcPts val="0"/>
                        </a:spcBef>
                        <a:spcAft>
                          <a:spcPts val="0"/>
                        </a:spcAft>
                        <a:buNone/>
                      </a:pPr>
                      <a:r>
                        <a:rPr lang="en-US" sz="1000" dirty="0">
                          <a:solidFill>
                            <a:schemeClr val="tx1"/>
                          </a:solidFill>
                        </a:rPr>
                        <a:t>303</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N95 MASK</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57840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1509637730"/>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304</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VISORS (PROTECT MAX) Face mask</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Africa CDC</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3600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nchor="ctr">
                    <a:solidFill>
                      <a:srgbClr val="FFB086"/>
                    </a:solidFill>
                  </a:tcPr>
                </a:tc>
                <a:extLst>
                  <a:ext uri="{0D108BD9-81ED-4DB2-BD59-A6C34878D82A}">
                    <a16:rowId xmlns:a16="http://schemas.microsoft.com/office/drawing/2014/main" val="3116945967"/>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305</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 PF1</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Africa CDC</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3200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4138123945"/>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306</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SURGICAL MASK</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Africa CDC</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36000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261733856"/>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307</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PROTECTIVE SUIT (PSI)</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Africa CDC</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2360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261879129"/>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308</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PROTECTIVE SUIT (PS4)</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16800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29926188"/>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309</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COAT SINGLE USE (PS2/3)</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240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3147561821"/>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310</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HYGIENE CAPS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Africa CDC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4800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2487494776"/>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311</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MEDICAL GLOVES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Africa CDC</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86000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3667674653"/>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312</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Hospital scrubs</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2110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3189374285"/>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313</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Coveralls</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190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2870530663"/>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314</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err="1">
                          <a:latin typeface="Arial"/>
                          <a:ea typeface="Arial"/>
                          <a:cs typeface="Arial"/>
                          <a:sym typeface="Arial"/>
                        </a:rPr>
                        <a:t>Cap,surgical,bouffant,non-woven,box</a:t>
                      </a:r>
                      <a:r>
                        <a:rPr lang="en-US" sz="1000" dirty="0">
                          <a:latin typeface="Arial"/>
                          <a:ea typeface="Arial"/>
                          <a:cs typeface="Arial"/>
                          <a:sym typeface="Arial"/>
                        </a:rPr>
                        <a:t>/100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84</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2124848315"/>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315</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WOSAN HAND SANITIZER(50*70ML113HW)</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Pharmaceutical Manufacturers Group</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950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561009251"/>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316</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Biohazard bag</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UNICEF</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25400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311587119"/>
                  </a:ext>
                </a:extLst>
              </a:tr>
            </a:tbl>
          </a:graphicData>
        </a:graphic>
      </p:graphicFrame>
      <p:grpSp>
        <p:nvGrpSpPr>
          <p:cNvPr id="13" name="Google Shape;6860;p233">
            <a:extLst>
              <a:ext uri="{FF2B5EF4-FFF2-40B4-BE49-F238E27FC236}">
                <a16:creationId xmlns:a16="http://schemas.microsoft.com/office/drawing/2014/main" id="{168C622A-7955-4406-A48A-18E131FD2FCA}"/>
              </a:ext>
            </a:extLst>
          </p:cNvPr>
          <p:cNvGrpSpPr/>
          <p:nvPr/>
        </p:nvGrpSpPr>
        <p:grpSpPr>
          <a:xfrm>
            <a:off x="312508" y="1486579"/>
            <a:ext cx="6859228" cy="249857"/>
            <a:chOff x="312508" y="4615381"/>
            <a:chExt cx="7001606" cy="249857"/>
          </a:xfrm>
        </p:grpSpPr>
        <p:sp>
          <p:nvSpPr>
            <p:cNvPr id="14" name="Google Shape;6861;p233">
              <a:extLst>
                <a:ext uri="{FF2B5EF4-FFF2-40B4-BE49-F238E27FC236}">
                  <a16:creationId xmlns:a16="http://schemas.microsoft.com/office/drawing/2014/main" id="{999C9362-19A5-4C2F-AB65-F02A252667AC}"/>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Medical Consumables</a:t>
              </a:r>
              <a:endParaRPr sz="1200" b="1" i="0" u="none" strike="noStrike" cap="none" dirty="0">
                <a:solidFill>
                  <a:srgbClr val="175C2C"/>
                </a:solidFill>
                <a:latin typeface="Arial"/>
                <a:ea typeface="Arial"/>
                <a:cs typeface="Arial"/>
                <a:sym typeface="Arial"/>
              </a:endParaRPr>
            </a:p>
          </p:txBody>
        </p:sp>
        <p:cxnSp>
          <p:nvCxnSpPr>
            <p:cNvPr id="15" name="Google Shape;6862;p233">
              <a:extLst>
                <a:ext uri="{FF2B5EF4-FFF2-40B4-BE49-F238E27FC236}">
                  <a16:creationId xmlns:a16="http://schemas.microsoft.com/office/drawing/2014/main" id="{46547F92-5035-4609-A5C3-A705358EB352}"/>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Shape 7235"/>
        <p:cNvGrpSpPr/>
        <p:nvPr/>
      </p:nvGrpSpPr>
      <p:grpSpPr>
        <a:xfrm>
          <a:off x="0" y="0"/>
          <a:ext cx="0" cy="0"/>
          <a:chOff x="0" y="0"/>
          <a:chExt cx="0" cy="0"/>
        </a:xfrm>
      </p:grpSpPr>
      <p:pic>
        <p:nvPicPr>
          <p:cNvPr id="7236" name="Google Shape;7236;p257"/>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7237" name="Google Shape;7237;p257"/>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253</a:t>
            </a:fld>
            <a:endParaRPr sz="500" b="0" i="0" u="none" strike="noStrike" cap="none">
              <a:solidFill>
                <a:srgbClr val="161616"/>
              </a:solidFill>
              <a:latin typeface="Arial"/>
              <a:ea typeface="Arial"/>
              <a:cs typeface="Arial"/>
              <a:sym typeface="Arial"/>
            </a:endParaRPr>
          </a:p>
        </p:txBody>
      </p:sp>
      <p:sp>
        <p:nvSpPr>
          <p:cNvPr id="7238" name="Google Shape;7238;p257"/>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7239" name="Google Shape;7239;p257"/>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7240" name="Google Shape;7240;p257"/>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7241" name="Google Shape;7241;p257"/>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7242" name="Google Shape;7242;p257"/>
          <p:cNvGrpSpPr/>
          <p:nvPr/>
        </p:nvGrpSpPr>
        <p:grpSpPr>
          <a:xfrm>
            <a:off x="1269075" y="3380795"/>
            <a:ext cx="0" cy="0"/>
            <a:chOff x="1269075" y="3380795"/>
            <a:chExt cx="0" cy="0"/>
          </a:xfrm>
        </p:grpSpPr>
        <p:cxnSp>
          <p:nvCxnSpPr>
            <p:cNvPr id="7243" name="Google Shape;7243;p257"/>
            <p:cNvCxnSpPr/>
            <p:nvPr/>
          </p:nvCxnSpPr>
          <p:spPr>
            <a:xfrm>
              <a:off x="1269075" y="3380795"/>
              <a:ext cx="0" cy="0"/>
            </a:xfrm>
            <a:prstGeom prst="straightConnector1">
              <a:avLst/>
            </a:prstGeom>
            <a:noFill/>
            <a:ln>
              <a:noFill/>
            </a:ln>
          </p:spPr>
        </p:cxnSp>
        <p:cxnSp>
          <p:nvCxnSpPr>
            <p:cNvPr id="7244" name="Google Shape;7244;p257"/>
            <p:cNvCxnSpPr/>
            <p:nvPr/>
          </p:nvCxnSpPr>
          <p:spPr>
            <a:xfrm>
              <a:off x="1269075" y="3380795"/>
              <a:ext cx="0" cy="0"/>
            </a:xfrm>
            <a:prstGeom prst="straightConnector1">
              <a:avLst/>
            </a:prstGeom>
            <a:noFill/>
            <a:ln>
              <a:noFill/>
            </a:ln>
          </p:spPr>
        </p:cxnSp>
      </p:grpSp>
      <p:sp>
        <p:nvSpPr>
          <p:cNvPr id="7245" name="Google Shape;7245;p257"/>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aphicFrame>
        <p:nvGraphicFramePr>
          <p:cNvPr id="7246" name="Google Shape;7246;p257"/>
          <p:cNvGraphicFramePr/>
          <p:nvPr>
            <p:extLst>
              <p:ext uri="{D42A27DB-BD31-4B8C-83A1-F6EECF244321}">
                <p14:modId xmlns:p14="http://schemas.microsoft.com/office/powerpoint/2010/main" val="449116359"/>
              </p:ext>
            </p:extLst>
          </p:nvPr>
        </p:nvGraphicFramePr>
        <p:xfrm>
          <a:off x="657054" y="1801628"/>
          <a:ext cx="6296838" cy="6164080"/>
        </p:xfrm>
        <a:graphic>
          <a:graphicData uri="http://schemas.openxmlformats.org/drawingml/2006/table">
            <a:tbl>
              <a:tblPr firstRow="1" firstCol="1" bandRow="1">
                <a:noFill/>
                <a:tableStyleId>{FF75322B-DABF-467D-BC40-7EAB2D41CF18}</a:tableStyleId>
              </a:tblPr>
              <a:tblGrid>
                <a:gridCol w="460602">
                  <a:extLst>
                    <a:ext uri="{9D8B030D-6E8A-4147-A177-3AD203B41FA5}">
                      <a16:colId xmlns:a16="http://schemas.microsoft.com/office/drawing/2014/main" val="20000"/>
                    </a:ext>
                  </a:extLst>
                </a:gridCol>
                <a:gridCol w="2522075">
                  <a:extLst>
                    <a:ext uri="{9D8B030D-6E8A-4147-A177-3AD203B41FA5}">
                      <a16:colId xmlns:a16="http://schemas.microsoft.com/office/drawing/2014/main" val="20001"/>
                    </a:ext>
                  </a:extLst>
                </a:gridCol>
                <a:gridCol w="1539084">
                  <a:extLst>
                    <a:ext uri="{9D8B030D-6E8A-4147-A177-3AD203B41FA5}">
                      <a16:colId xmlns:a16="http://schemas.microsoft.com/office/drawing/2014/main" val="20002"/>
                    </a:ext>
                  </a:extLst>
                </a:gridCol>
                <a:gridCol w="820096">
                  <a:extLst>
                    <a:ext uri="{9D8B030D-6E8A-4147-A177-3AD203B41FA5}">
                      <a16:colId xmlns:a16="http://schemas.microsoft.com/office/drawing/2014/main" val="20003"/>
                    </a:ext>
                  </a:extLst>
                </a:gridCol>
                <a:gridCol w="954981">
                  <a:extLst>
                    <a:ext uri="{9D8B030D-6E8A-4147-A177-3AD203B41FA5}">
                      <a16:colId xmlns:a16="http://schemas.microsoft.com/office/drawing/2014/main" val="20004"/>
                    </a:ext>
                  </a:extLst>
                </a:gridCol>
              </a:tblGrid>
              <a:tr h="146100">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317</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Waste bin colour coded with covered</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06"/>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318</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Chlorine, HTH, 70%, 1L/Container, each</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2300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07"/>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319</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Mopping bucket with sticks (three color)</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08"/>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320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Detergent 1kg</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09"/>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321</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Backpack sprayer ( Goizper IK-12BS, capacity 12Ltr)</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30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1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322</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BOOTS, rubber, dark colour (green or black),size 43, 44 pair</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960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11"/>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323</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Bucket with tap (10L)</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12"/>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324</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Liquid soap (1 liter)</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13"/>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325</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Sodium Hypochlorite (1 ltr container)</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14"/>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326</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BOOTS, rubber, dark colour (green or black),size 43, 44 pair</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UNICEF</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15"/>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327</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Coverall PPE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JICA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16"/>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328</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3M nose mask</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JICA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60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17"/>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329</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Hand sanitizer</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JICA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350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18"/>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330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Hand Sanitizer SKG</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JICA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19"/>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331</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mask</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JICA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332</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 (Nalgenic)</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JICA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1"/>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333</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Disposable surgical gown</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JICA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2"/>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334</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Powdered free hand gloves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JICA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800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Pair</a:t>
                      </a:r>
                      <a:endParaRPr dirty="0"/>
                    </a:p>
                  </a:txBody>
                  <a:tcPr marL="68575" marR="68575" marT="0" marB="0">
                    <a:solidFill>
                      <a:srgbClr val="FFB086"/>
                    </a:solidFill>
                  </a:tcPr>
                </a:tc>
                <a:extLst>
                  <a:ext uri="{0D108BD9-81ED-4DB2-BD59-A6C34878D82A}">
                    <a16:rowId xmlns:a16="http://schemas.microsoft.com/office/drawing/2014/main" val="10023"/>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335</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Apron</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JICA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180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4"/>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cs typeface="Arial"/>
                          <a:sym typeface="Arial"/>
                        </a:rPr>
                        <a:t>336</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Nurse cap</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JICA</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6</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Pieces</a:t>
                      </a:r>
                      <a:endParaRPr/>
                    </a:p>
                  </a:txBody>
                  <a:tcPr marL="68575" marR="68575" marT="0" marB="0">
                    <a:solidFill>
                      <a:srgbClr val="FFB086"/>
                    </a:solidFill>
                  </a:tcPr>
                </a:tc>
                <a:extLst>
                  <a:ext uri="{0D108BD9-81ED-4DB2-BD59-A6C34878D82A}">
                    <a16:rowId xmlns:a16="http://schemas.microsoft.com/office/drawing/2014/main" val="10025"/>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337</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Hospital gowns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26"/>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338</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Hospital scrubs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27"/>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339</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Automatic Sanitizer Dispenser</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28"/>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340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Sanitizer </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29"/>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341</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Latex Hand Gloves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30"/>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342</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Shield</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31"/>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343</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Face Masks</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32"/>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344</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PPE (Protective Reinforced Gown)</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33"/>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345</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Transparent Security Packing Nylon Bags</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200000</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10034"/>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346</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Chlorine</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a:t>
                      </a:r>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10000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2909423916"/>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347</a:t>
                      </a:r>
                      <a:endParaRPr sz="1000" dirty="0">
                        <a:solidFill>
                          <a:schemeClr val="tx1"/>
                        </a:solidFill>
                      </a:endParaRPr>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Liquid Handwash </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Dangote</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10000</a:t>
                      </a:r>
                      <a:endParaRPr dirty="0"/>
                    </a:p>
                  </a:txBody>
                  <a:tcPr marL="68575" marR="68575" marT="0" marB="0">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Pieces</a:t>
                      </a:r>
                      <a:endParaRPr dirty="0"/>
                    </a:p>
                  </a:txBody>
                  <a:tcPr marL="68575" marR="68575" marT="0" marB="0">
                    <a:solidFill>
                      <a:srgbClr val="FFB086"/>
                    </a:solidFill>
                  </a:tcPr>
                </a:tc>
                <a:extLst>
                  <a:ext uri="{0D108BD9-81ED-4DB2-BD59-A6C34878D82A}">
                    <a16:rowId xmlns:a16="http://schemas.microsoft.com/office/drawing/2014/main" val="4026687184"/>
                  </a:ext>
                </a:extLst>
              </a:tr>
            </a:tbl>
          </a:graphicData>
        </a:graphic>
      </p:graphicFrame>
      <p:grpSp>
        <p:nvGrpSpPr>
          <p:cNvPr id="13" name="Google Shape;6860;p233">
            <a:extLst>
              <a:ext uri="{FF2B5EF4-FFF2-40B4-BE49-F238E27FC236}">
                <a16:creationId xmlns:a16="http://schemas.microsoft.com/office/drawing/2014/main" id="{49564385-52C9-4E11-AB08-49BEBF0F6C80}"/>
              </a:ext>
            </a:extLst>
          </p:cNvPr>
          <p:cNvGrpSpPr/>
          <p:nvPr/>
        </p:nvGrpSpPr>
        <p:grpSpPr>
          <a:xfrm>
            <a:off x="312508" y="1486579"/>
            <a:ext cx="6859228" cy="249857"/>
            <a:chOff x="312508" y="4615381"/>
            <a:chExt cx="7001606" cy="249857"/>
          </a:xfrm>
        </p:grpSpPr>
        <p:sp>
          <p:nvSpPr>
            <p:cNvPr id="14" name="Google Shape;6861;p233">
              <a:extLst>
                <a:ext uri="{FF2B5EF4-FFF2-40B4-BE49-F238E27FC236}">
                  <a16:creationId xmlns:a16="http://schemas.microsoft.com/office/drawing/2014/main" id="{AF5FC759-60CD-4984-BC2B-BEF01C6044BB}"/>
                </a:ext>
              </a:extLst>
            </p:cNvPr>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dirty="0">
                  <a:solidFill>
                    <a:srgbClr val="175C2C"/>
                  </a:solidFill>
                  <a:latin typeface="Arial"/>
                  <a:ea typeface="Arial"/>
                  <a:cs typeface="Arial"/>
                  <a:sym typeface="Arial"/>
                </a:rPr>
                <a:t>Medical Consumables</a:t>
              </a:r>
              <a:endParaRPr sz="1200" b="1" i="0" u="none" strike="noStrike" cap="none" dirty="0">
                <a:solidFill>
                  <a:srgbClr val="175C2C"/>
                </a:solidFill>
                <a:latin typeface="Arial"/>
                <a:ea typeface="Arial"/>
                <a:cs typeface="Arial"/>
                <a:sym typeface="Arial"/>
              </a:endParaRPr>
            </a:p>
          </p:txBody>
        </p:sp>
        <p:cxnSp>
          <p:nvCxnSpPr>
            <p:cNvPr id="15" name="Google Shape;6862;p233">
              <a:extLst>
                <a:ext uri="{FF2B5EF4-FFF2-40B4-BE49-F238E27FC236}">
                  <a16:creationId xmlns:a16="http://schemas.microsoft.com/office/drawing/2014/main" id="{569D4D16-0C26-4851-B33F-CA823420D48C}"/>
                </a:ext>
              </a:extLst>
            </p:cNvPr>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spTree>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Shape 7267"/>
        <p:cNvGrpSpPr/>
        <p:nvPr/>
      </p:nvGrpSpPr>
      <p:grpSpPr>
        <a:xfrm>
          <a:off x="0" y="0"/>
          <a:ext cx="0" cy="0"/>
          <a:chOff x="0" y="0"/>
          <a:chExt cx="0" cy="0"/>
        </a:xfrm>
      </p:grpSpPr>
      <p:pic>
        <p:nvPicPr>
          <p:cNvPr id="7268" name="Google Shape;7268;p259"/>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7269" name="Google Shape;7269;p259"/>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254</a:t>
            </a:fld>
            <a:endParaRPr sz="500" b="0" i="0" u="none" strike="noStrike" cap="none">
              <a:solidFill>
                <a:srgbClr val="161616"/>
              </a:solidFill>
              <a:latin typeface="Arial"/>
              <a:ea typeface="Arial"/>
              <a:cs typeface="Arial"/>
              <a:sym typeface="Arial"/>
            </a:endParaRPr>
          </a:p>
        </p:txBody>
      </p:sp>
      <p:sp>
        <p:nvSpPr>
          <p:cNvPr id="7270" name="Google Shape;7270;p259"/>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7271" name="Google Shape;7271;p259"/>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7272" name="Google Shape;7272;p259"/>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7273" name="Google Shape;7273;p259"/>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7274" name="Google Shape;7274;p259"/>
          <p:cNvGrpSpPr/>
          <p:nvPr/>
        </p:nvGrpSpPr>
        <p:grpSpPr>
          <a:xfrm>
            <a:off x="1269075" y="3380795"/>
            <a:ext cx="0" cy="0"/>
            <a:chOff x="1269075" y="3380795"/>
            <a:chExt cx="0" cy="0"/>
          </a:xfrm>
        </p:grpSpPr>
        <p:cxnSp>
          <p:nvCxnSpPr>
            <p:cNvPr id="7275" name="Google Shape;7275;p259"/>
            <p:cNvCxnSpPr/>
            <p:nvPr/>
          </p:nvCxnSpPr>
          <p:spPr>
            <a:xfrm>
              <a:off x="1269075" y="3380795"/>
              <a:ext cx="0" cy="0"/>
            </a:xfrm>
            <a:prstGeom prst="straightConnector1">
              <a:avLst/>
            </a:prstGeom>
            <a:noFill/>
            <a:ln>
              <a:noFill/>
            </a:ln>
          </p:spPr>
        </p:cxnSp>
        <p:cxnSp>
          <p:nvCxnSpPr>
            <p:cNvPr id="7276" name="Google Shape;7276;p259"/>
            <p:cNvCxnSpPr/>
            <p:nvPr/>
          </p:nvCxnSpPr>
          <p:spPr>
            <a:xfrm>
              <a:off x="1269075" y="3380795"/>
              <a:ext cx="0" cy="0"/>
            </a:xfrm>
            <a:prstGeom prst="straightConnector1">
              <a:avLst/>
            </a:prstGeom>
            <a:noFill/>
            <a:ln>
              <a:noFill/>
            </a:ln>
          </p:spPr>
        </p:cxnSp>
      </p:grpSp>
      <p:sp>
        <p:nvSpPr>
          <p:cNvPr id="7277" name="Google Shape;7277;p259"/>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7278" name="Google Shape;7278;p259"/>
          <p:cNvGrpSpPr/>
          <p:nvPr/>
        </p:nvGrpSpPr>
        <p:grpSpPr>
          <a:xfrm>
            <a:off x="312508" y="1510637"/>
            <a:ext cx="6859228" cy="249857"/>
            <a:chOff x="312508" y="4615381"/>
            <a:chExt cx="7001606" cy="249857"/>
          </a:xfrm>
        </p:grpSpPr>
        <p:sp>
          <p:nvSpPr>
            <p:cNvPr id="7279" name="Google Shape;7279;p259"/>
            <p:cNvSpPr txBox="1"/>
            <p:nvPr/>
          </p:nvSpPr>
          <p:spPr>
            <a:xfrm>
              <a:off x="466031" y="4615381"/>
              <a:ext cx="6409377"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175C2C"/>
                </a:buClr>
                <a:buSzPts val="1200"/>
                <a:buFont typeface="Arial"/>
                <a:buNone/>
              </a:pPr>
              <a:r>
                <a:rPr lang="en-US" sz="1200" b="1" i="0" u="none" strike="noStrike" cap="none">
                  <a:solidFill>
                    <a:srgbClr val="175C2C"/>
                  </a:solidFill>
                  <a:latin typeface="Arial"/>
                  <a:ea typeface="Arial"/>
                  <a:cs typeface="Arial"/>
                  <a:sym typeface="Arial"/>
                </a:rPr>
                <a:t>Medical Buildings and Infrastructure</a:t>
              </a:r>
              <a:endParaRPr sz="1200" b="1" i="0" u="none" strike="noStrike" cap="none">
                <a:solidFill>
                  <a:srgbClr val="175C2C"/>
                </a:solidFill>
                <a:latin typeface="Arial"/>
                <a:ea typeface="Arial"/>
                <a:cs typeface="Arial"/>
                <a:sym typeface="Arial"/>
              </a:endParaRPr>
            </a:p>
          </p:txBody>
        </p:sp>
        <p:cxnSp>
          <p:nvCxnSpPr>
            <p:cNvPr id="7280" name="Google Shape;7280;p259"/>
            <p:cNvCxnSpPr/>
            <p:nvPr/>
          </p:nvCxnSpPr>
          <p:spPr>
            <a:xfrm>
              <a:off x="312508" y="4865238"/>
              <a:ext cx="7001606" cy="0"/>
            </a:xfrm>
            <a:prstGeom prst="straightConnector1">
              <a:avLst/>
            </a:prstGeom>
            <a:noFill/>
            <a:ln w="12700" cap="sq" cmpd="sng">
              <a:solidFill>
                <a:srgbClr val="175C2C"/>
              </a:solidFill>
              <a:prstDash val="solid"/>
              <a:round/>
              <a:headEnd type="none" w="sm" len="sm"/>
              <a:tailEnd type="none" w="sm" len="sm"/>
            </a:ln>
          </p:spPr>
        </p:cxnSp>
      </p:grpSp>
      <p:graphicFrame>
        <p:nvGraphicFramePr>
          <p:cNvPr id="7281" name="Google Shape;7281;p259"/>
          <p:cNvGraphicFramePr/>
          <p:nvPr>
            <p:extLst>
              <p:ext uri="{D42A27DB-BD31-4B8C-83A1-F6EECF244321}">
                <p14:modId xmlns:p14="http://schemas.microsoft.com/office/powerpoint/2010/main" val="2335576400"/>
              </p:ext>
            </p:extLst>
          </p:nvPr>
        </p:nvGraphicFramePr>
        <p:xfrm>
          <a:off x="826293" y="1895022"/>
          <a:ext cx="6127599" cy="5274770"/>
        </p:xfrm>
        <a:graphic>
          <a:graphicData uri="http://schemas.openxmlformats.org/drawingml/2006/table">
            <a:tbl>
              <a:tblPr firstRow="1" firstCol="1" bandRow="1">
                <a:noFill/>
                <a:tableStyleId>{FF75322B-DABF-467D-BC40-7EAB2D41CF18}</a:tableStyleId>
              </a:tblPr>
              <a:tblGrid>
                <a:gridCol w="435150">
                  <a:extLst>
                    <a:ext uri="{9D8B030D-6E8A-4147-A177-3AD203B41FA5}">
                      <a16:colId xmlns:a16="http://schemas.microsoft.com/office/drawing/2014/main" val="20000"/>
                    </a:ext>
                  </a:extLst>
                </a:gridCol>
                <a:gridCol w="1782907">
                  <a:extLst>
                    <a:ext uri="{9D8B030D-6E8A-4147-A177-3AD203B41FA5}">
                      <a16:colId xmlns:a16="http://schemas.microsoft.com/office/drawing/2014/main" val="20001"/>
                    </a:ext>
                  </a:extLst>
                </a:gridCol>
                <a:gridCol w="2173753">
                  <a:extLst>
                    <a:ext uri="{9D8B030D-6E8A-4147-A177-3AD203B41FA5}">
                      <a16:colId xmlns:a16="http://schemas.microsoft.com/office/drawing/2014/main" val="20002"/>
                    </a:ext>
                  </a:extLst>
                </a:gridCol>
                <a:gridCol w="854170">
                  <a:extLst>
                    <a:ext uri="{9D8B030D-6E8A-4147-A177-3AD203B41FA5}">
                      <a16:colId xmlns:a16="http://schemas.microsoft.com/office/drawing/2014/main" val="20003"/>
                    </a:ext>
                  </a:extLst>
                </a:gridCol>
                <a:gridCol w="881619">
                  <a:extLst>
                    <a:ext uri="{9D8B030D-6E8A-4147-A177-3AD203B41FA5}">
                      <a16:colId xmlns:a16="http://schemas.microsoft.com/office/drawing/2014/main" val="20004"/>
                    </a:ext>
                  </a:extLst>
                </a:gridCol>
              </a:tblGrid>
              <a:tr h="146100">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S/N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Description</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Donors</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Quantity </a:t>
                      </a:r>
                      <a:endParaRPr sz="1000">
                        <a:latin typeface="Arial"/>
                        <a:ea typeface="Arial"/>
                        <a:cs typeface="Arial"/>
                        <a:sym typeface="Arial"/>
                      </a:endParaRPr>
                    </a:p>
                  </a:txBody>
                  <a:tcPr marL="68575" marR="68575" marT="0" marB="0" anchor="ctr">
                    <a:solidFill>
                      <a:srgbClr val="008751"/>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Unit</a:t>
                      </a:r>
                      <a:endParaRPr sz="1000">
                        <a:latin typeface="Arial"/>
                        <a:ea typeface="Arial"/>
                        <a:cs typeface="Arial"/>
                        <a:sym typeface="Arial"/>
                      </a:endParaRPr>
                    </a:p>
                  </a:txBody>
                  <a:tcPr marL="68575" marR="68575" marT="0" marB="0" anchor="ctr">
                    <a:solidFill>
                      <a:srgbClr val="008751"/>
                    </a:solidFill>
                  </a:tcPr>
                </a:tc>
                <a:extLst>
                  <a:ext uri="{0D108BD9-81ED-4DB2-BD59-A6C34878D82A}">
                    <a16:rowId xmlns:a16="http://schemas.microsoft.com/office/drawing/2014/main" val="10000"/>
                  </a:ext>
                </a:extLst>
              </a:tr>
              <a:tr h="1810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Laboratory construction</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GAC</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Buildings</a:t>
                      </a:r>
                      <a:endParaRPr/>
                    </a:p>
                  </a:txBody>
                  <a:tcPr marL="68575" marR="68575" marT="0" marB="0" anchor="ctr">
                    <a:solidFill>
                      <a:srgbClr val="FFB086"/>
                    </a:solidFill>
                  </a:tcPr>
                </a:tc>
                <a:extLst>
                  <a:ext uri="{0D108BD9-81ED-4DB2-BD59-A6C34878D82A}">
                    <a16:rowId xmlns:a16="http://schemas.microsoft.com/office/drawing/2014/main" val="10001"/>
                  </a:ext>
                </a:extLst>
              </a:tr>
              <a:tr h="1810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Refurbishing, upgrading, equipment supply, modernization and management of six pilot teaching hospitals, one per geopolitical </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CPL Medical Group Ltd</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6</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Buildings</a:t>
                      </a:r>
                      <a:endParaRPr/>
                    </a:p>
                  </a:txBody>
                  <a:tcPr marL="68575" marR="68575" marT="0" marB="0" anchor="ctr">
                    <a:solidFill>
                      <a:srgbClr val="FFB086"/>
                    </a:solidFill>
                  </a:tcPr>
                </a:tc>
                <a:extLst>
                  <a:ext uri="{0D108BD9-81ED-4DB2-BD59-A6C34878D82A}">
                    <a16:rowId xmlns:a16="http://schemas.microsoft.com/office/drawing/2014/main" val="10002"/>
                  </a:ext>
                </a:extLst>
              </a:tr>
              <a:tr h="1810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3</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Donation of facilities at Onne Seaport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Intels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Buildings</a:t>
                      </a:r>
                      <a:endParaRPr dirty="0"/>
                    </a:p>
                  </a:txBody>
                  <a:tcPr marL="68575" marR="68575" marT="0" marB="0" anchor="ctr">
                    <a:solidFill>
                      <a:srgbClr val="FFB086"/>
                    </a:solidFill>
                  </a:tcPr>
                </a:tc>
                <a:extLst>
                  <a:ext uri="{0D108BD9-81ED-4DB2-BD59-A6C34878D82A}">
                    <a16:rowId xmlns:a16="http://schemas.microsoft.com/office/drawing/2014/main" val="10003"/>
                  </a:ext>
                </a:extLst>
              </a:tr>
              <a:tr h="115164">
                <a:tc>
                  <a:txBody>
                    <a:bodyPr/>
                    <a:lstStyle/>
                    <a:p>
                      <a:pPr marL="0" marR="0" lvl="0" indent="0" algn="ctr" rtl="0">
                        <a:lnSpc>
                          <a:spcPct val="107000"/>
                        </a:lnSpc>
                        <a:spcBef>
                          <a:spcPts val="0"/>
                        </a:spcBef>
                        <a:spcAft>
                          <a:spcPts val="0"/>
                        </a:spcAft>
                        <a:buNone/>
                      </a:pPr>
                      <a:r>
                        <a:rPr lang="en-US" sz="1000" dirty="0">
                          <a:solidFill>
                            <a:schemeClr val="tx1"/>
                          </a:solidFill>
                        </a:rPr>
                        <a:t>4</a:t>
                      </a:r>
                      <a:endParaRPr sz="1000" dirty="0">
                        <a:solidFill>
                          <a:schemeClr val="tx1"/>
                        </a:solidFill>
                      </a:endParaRPr>
                    </a:p>
                  </a:txBody>
                  <a:tcPr marL="68575" marR="68575" marT="0" marB="0" anchor="ctr">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latin typeface="Arial"/>
                          <a:ea typeface="Arial"/>
                          <a:cs typeface="Arial"/>
                          <a:sym typeface="Arial"/>
                        </a:rPr>
                        <a:t>ICU Facilities</a:t>
                      </a:r>
                      <a:endParaRPr lang="en-US" sz="1000" dirty="0"/>
                    </a:p>
                    <a:p>
                      <a:pPr marL="0" marR="0" lvl="0" indent="0" algn="l" rtl="0">
                        <a:lnSpc>
                          <a:spcPct val="107000"/>
                        </a:lnSpc>
                        <a:spcBef>
                          <a:spcPts val="0"/>
                        </a:spcBef>
                        <a:spcAft>
                          <a:spcPts val="0"/>
                        </a:spcAft>
                        <a:buNone/>
                      </a:pPr>
                      <a:endParaRPr sz="1000" dirty="0"/>
                    </a:p>
                  </a:txBody>
                  <a:tcPr marL="68575" marR="68575" marT="0" marB="0" anchor="ctr">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latin typeface="Arial"/>
                          <a:ea typeface="Arial"/>
                          <a:cs typeface="Arial"/>
                          <a:sym typeface="Arial"/>
                        </a:rPr>
                        <a:t>UBA Heirs Holdings Healthcare Subsidiary Avon Medical Hospital</a:t>
                      </a:r>
                      <a:endParaRPr lang="en-US" sz="1000"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t>2</a:t>
                      </a:r>
                      <a:endParaRPr sz="1000" dirty="0"/>
                    </a:p>
                  </a:txBody>
                  <a:tcPr marL="68575" marR="68575" marT="0" marB="0" anchor="ctr">
                    <a:solidFill>
                      <a:srgbClr val="FFB086"/>
                    </a:solidFill>
                  </a:tcPr>
                </a:tc>
                <a:tc>
                  <a:txBody>
                    <a:bodyPr/>
                    <a:lstStyle/>
                    <a:p>
                      <a:pPr marL="0" marR="0" lvl="0" indent="0" algn="l" defTabSz="914400" rtl="0" eaLnBrk="1" fontAlgn="auto" latinLnBrk="0" hangingPunct="1">
                        <a:lnSpc>
                          <a:spcPct val="107000"/>
                        </a:lnSpc>
                        <a:spcBef>
                          <a:spcPts val="0"/>
                        </a:spcBef>
                        <a:spcAft>
                          <a:spcPts val="0"/>
                        </a:spcAft>
                        <a:buClr>
                          <a:srgbClr val="000000"/>
                        </a:buClr>
                        <a:buSzTx/>
                        <a:buFont typeface="Arial"/>
                        <a:buNone/>
                        <a:tabLst/>
                        <a:defRPr/>
                      </a:pPr>
                      <a:r>
                        <a:rPr lang="en-US" sz="1000" dirty="0">
                          <a:latin typeface="Arial"/>
                          <a:ea typeface="Arial"/>
                          <a:cs typeface="Arial"/>
                          <a:sym typeface="Arial"/>
                        </a:rPr>
                        <a:t>Buildings</a:t>
                      </a:r>
                      <a:endParaRPr lang="en-US" sz="1000" dirty="0"/>
                    </a:p>
                    <a:p>
                      <a:pPr marL="0" marR="0" lvl="0" indent="0" algn="l" rtl="0">
                        <a:lnSpc>
                          <a:spcPct val="107000"/>
                        </a:lnSpc>
                        <a:spcBef>
                          <a:spcPts val="0"/>
                        </a:spcBef>
                        <a:spcAft>
                          <a:spcPts val="0"/>
                        </a:spcAft>
                        <a:buNone/>
                      </a:pPr>
                      <a:endParaRPr sz="1000" dirty="0"/>
                    </a:p>
                  </a:txBody>
                  <a:tcPr marL="68575" marR="68575" marT="0" marB="0" anchor="ctr">
                    <a:solidFill>
                      <a:srgbClr val="FFB086"/>
                    </a:solidFill>
                  </a:tcPr>
                </a:tc>
                <a:extLst>
                  <a:ext uri="{0D108BD9-81ED-4DB2-BD59-A6C34878D82A}">
                    <a16:rowId xmlns:a16="http://schemas.microsoft.com/office/drawing/2014/main" val="3920515637"/>
                  </a:ext>
                </a:extLst>
              </a:tr>
              <a:tr h="1810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5</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MEDICAL FACILITIES ACROSS 57 DIOCESES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CATHOLIC BISHOPS CONFERENCE OF NIGERIA</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453</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Buildings</a:t>
                      </a:r>
                      <a:endParaRPr dirty="0"/>
                    </a:p>
                  </a:txBody>
                  <a:tcPr marL="68575" marR="68575" marT="0" marB="0" anchor="ctr">
                    <a:solidFill>
                      <a:srgbClr val="FFB086"/>
                    </a:solidFill>
                  </a:tcPr>
                </a:tc>
                <a:extLst>
                  <a:ext uri="{0D108BD9-81ED-4DB2-BD59-A6C34878D82A}">
                    <a16:rowId xmlns:a16="http://schemas.microsoft.com/office/drawing/2014/main" val="10005"/>
                  </a:ext>
                </a:extLst>
              </a:tr>
              <a:tr h="1810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6</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1000 BED MEDICAL FACILITIES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Buildings</a:t>
                      </a:r>
                      <a:endParaRPr/>
                    </a:p>
                  </a:txBody>
                  <a:tcPr marL="68575" marR="68575" marT="0" marB="0" anchor="ctr">
                    <a:solidFill>
                      <a:srgbClr val="FFB086"/>
                    </a:solidFill>
                  </a:tcPr>
                </a:tc>
                <a:extLst>
                  <a:ext uri="{0D108BD9-81ED-4DB2-BD59-A6C34878D82A}">
                    <a16:rowId xmlns:a16="http://schemas.microsoft.com/office/drawing/2014/main" val="10006"/>
                  </a:ext>
                </a:extLst>
              </a:tr>
              <a:tr h="1810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7</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500 BED MEDICAL FACILITIES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Buildings</a:t>
                      </a:r>
                      <a:endParaRPr/>
                    </a:p>
                  </a:txBody>
                  <a:tcPr marL="68575" marR="68575" marT="0" marB="0" anchor="ctr">
                    <a:solidFill>
                      <a:srgbClr val="FFB086"/>
                    </a:solidFill>
                  </a:tcPr>
                </a:tc>
                <a:extLst>
                  <a:ext uri="{0D108BD9-81ED-4DB2-BD59-A6C34878D82A}">
                    <a16:rowId xmlns:a16="http://schemas.microsoft.com/office/drawing/2014/main" val="10007"/>
                  </a:ext>
                </a:extLst>
              </a:tr>
              <a:tr h="1810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8</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210 BED MEDICAL FACILITIES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Buildings</a:t>
                      </a:r>
                      <a:endParaRPr/>
                    </a:p>
                  </a:txBody>
                  <a:tcPr marL="68575" marR="68575" marT="0" marB="0" anchor="ctr">
                    <a:solidFill>
                      <a:srgbClr val="FFB086"/>
                    </a:solidFill>
                  </a:tcPr>
                </a:tc>
                <a:extLst>
                  <a:ext uri="{0D108BD9-81ED-4DB2-BD59-A6C34878D82A}">
                    <a16:rowId xmlns:a16="http://schemas.microsoft.com/office/drawing/2014/main" val="10008"/>
                  </a:ext>
                </a:extLst>
              </a:tr>
              <a:tr h="181075">
                <a:tc>
                  <a:txBody>
                    <a:bodyPr/>
                    <a:lstStyle/>
                    <a:p>
                      <a:pPr marL="0" marR="0" lvl="0" indent="0" algn="ctr" rtl="0">
                        <a:lnSpc>
                          <a:spcPct val="107000"/>
                        </a:lnSpc>
                        <a:spcBef>
                          <a:spcPts val="0"/>
                        </a:spcBef>
                        <a:spcAft>
                          <a:spcPts val="0"/>
                        </a:spcAft>
                        <a:buNone/>
                      </a:pPr>
                      <a:r>
                        <a:rPr lang="en-US" sz="1000">
                          <a:solidFill>
                            <a:schemeClr val="dk1"/>
                          </a:solidFill>
                          <a:latin typeface="Arial"/>
                          <a:ea typeface="Arial"/>
                          <a:cs typeface="Arial"/>
                          <a:sym typeface="Arial"/>
                        </a:rPr>
                        <a:t>9</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200 BED MEDICAL FACILITIES</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Buildings</a:t>
                      </a:r>
                      <a:endParaRPr/>
                    </a:p>
                  </a:txBody>
                  <a:tcPr marL="68575" marR="68575" marT="0" marB="0" anchor="ctr">
                    <a:solidFill>
                      <a:srgbClr val="FFB086"/>
                    </a:solidFill>
                  </a:tcPr>
                </a:tc>
                <a:extLst>
                  <a:ext uri="{0D108BD9-81ED-4DB2-BD59-A6C34878D82A}">
                    <a16:rowId xmlns:a16="http://schemas.microsoft.com/office/drawing/2014/main" val="10009"/>
                  </a:ext>
                </a:extLst>
              </a:tr>
              <a:tr h="181075">
                <a:tc>
                  <a:txBody>
                    <a:bodyPr/>
                    <a:lstStyle/>
                    <a:p>
                      <a:pPr marL="0" marR="0" lvl="0" indent="0" algn="ctr" rtl="0">
                        <a:lnSpc>
                          <a:spcPct val="107000"/>
                        </a:lnSpc>
                        <a:spcBef>
                          <a:spcPts val="0"/>
                        </a:spcBef>
                        <a:spcAft>
                          <a:spcPts val="0"/>
                        </a:spcAft>
                        <a:buNone/>
                      </a:pPr>
                      <a:r>
                        <a:rPr lang="en-US" sz="1000" dirty="0">
                          <a:solidFill>
                            <a:schemeClr val="dk1"/>
                          </a:solidFill>
                          <a:latin typeface="Arial"/>
                          <a:ea typeface="Arial"/>
                          <a:cs typeface="Arial"/>
                          <a:sym typeface="Arial"/>
                        </a:rPr>
                        <a:t>10</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Refurbishing, upgrading, equipment supply, modernization and management of six pilot teaching hospitals, one per geopolitical </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Dangote </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Buildings</a:t>
                      </a:r>
                      <a:endParaRPr dirty="0"/>
                    </a:p>
                  </a:txBody>
                  <a:tcPr marL="68575" marR="68575" marT="0" marB="0" anchor="ctr">
                    <a:solidFill>
                      <a:srgbClr val="FFB086"/>
                    </a:solidFill>
                  </a:tcPr>
                </a:tc>
                <a:extLst>
                  <a:ext uri="{0D108BD9-81ED-4DB2-BD59-A6C34878D82A}">
                    <a16:rowId xmlns:a16="http://schemas.microsoft.com/office/drawing/2014/main" val="10012"/>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11</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Walk-thru booths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KOICA</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Buildings</a:t>
                      </a:r>
                      <a:endParaRPr dirty="0"/>
                    </a:p>
                  </a:txBody>
                  <a:tcPr marL="68575" marR="68575" marT="0" marB="0" anchor="ctr">
                    <a:solidFill>
                      <a:srgbClr val="FFB086"/>
                    </a:solidFill>
                  </a:tcPr>
                </a:tc>
                <a:extLst>
                  <a:ext uri="{0D108BD9-81ED-4DB2-BD59-A6C34878D82A}">
                    <a16:rowId xmlns:a16="http://schemas.microsoft.com/office/drawing/2014/main" val="3547968504"/>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12</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Handwashing stations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Procter and Gamble</a:t>
                      </a:r>
                      <a:endParaRPr dirty="0"/>
                    </a:p>
                  </a:txBody>
                  <a:tcPr marL="68575" marR="68575" marT="0" marB="0" anchor="ctr">
                    <a:solidFill>
                      <a:srgbClr val="FFB086"/>
                    </a:solidFill>
                  </a:tcPr>
                </a:tc>
                <a:tc>
                  <a:txBody>
                    <a:bodyPr/>
                    <a:lstStyle/>
                    <a:p>
                      <a:pPr marL="0" marR="0" lvl="0" indent="0" algn="l" rtl="0">
                        <a:spcBef>
                          <a:spcPts val="0"/>
                        </a:spcBef>
                        <a:spcAft>
                          <a:spcPts val="0"/>
                        </a:spcAft>
                        <a:buNone/>
                      </a:pPr>
                      <a:endParaRPr sz="1000" dirty="0">
                        <a:latin typeface="Arial"/>
                        <a:ea typeface="Arial"/>
                        <a:cs typeface="Arial"/>
                        <a:sym typeface="Aria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Other structures </a:t>
                      </a:r>
                      <a:endParaRPr dirty="0"/>
                    </a:p>
                  </a:txBody>
                  <a:tcPr marL="68575" marR="68575" marT="0" marB="0" anchor="ctr">
                    <a:solidFill>
                      <a:srgbClr val="FFB086"/>
                    </a:solidFill>
                  </a:tcPr>
                </a:tc>
                <a:extLst>
                  <a:ext uri="{0D108BD9-81ED-4DB2-BD59-A6C34878D82A}">
                    <a16:rowId xmlns:a16="http://schemas.microsoft.com/office/drawing/2014/main" val="862343141"/>
                  </a:ext>
                </a:extLst>
              </a:tr>
              <a:tr h="181075">
                <a:tc>
                  <a:txBody>
                    <a:bodyPr/>
                    <a:lstStyle/>
                    <a:p>
                      <a:pPr marL="0" marR="0" lvl="0" indent="0" algn="ctr" rtl="0">
                        <a:lnSpc>
                          <a:spcPct val="107000"/>
                        </a:lnSpc>
                        <a:spcBef>
                          <a:spcPts val="0"/>
                        </a:spcBef>
                        <a:spcAft>
                          <a:spcPts val="0"/>
                        </a:spcAft>
                        <a:buNone/>
                      </a:pPr>
                      <a:r>
                        <a:rPr lang="en-US" sz="1000" dirty="0">
                          <a:solidFill>
                            <a:schemeClr val="tx1"/>
                          </a:solidFill>
                        </a:rPr>
                        <a:t>13</a:t>
                      </a:r>
                      <a:endParaRPr sz="1000" dirty="0">
                        <a:solidFill>
                          <a:schemeClr val="tx1"/>
                        </a:solidFill>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Handwashing stations</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IOM</a:t>
                      </a:r>
                      <a:endParaRPr dirty="0"/>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a:latin typeface="Arial"/>
                          <a:ea typeface="Arial"/>
                          <a:cs typeface="Arial"/>
                          <a:sym typeface="Arial"/>
                        </a:rPr>
                        <a:t>1040</a:t>
                      </a:r>
                      <a:endParaRPr/>
                    </a:p>
                  </a:txBody>
                  <a:tcPr marL="68575" marR="68575" marT="0" marB="0" anchor="ctr">
                    <a:solidFill>
                      <a:srgbClr val="FFB086"/>
                    </a:solidFill>
                  </a:tcPr>
                </a:tc>
                <a:tc>
                  <a:txBody>
                    <a:bodyPr/>
                    <a:lstStyle/>
                    <a:p>
                      <a:pPr marL="0" marR="0" lvl="0" indent="0" algn="l" rtl="0">
                        <a:lnSpc>
                          <a:spcPct val="107000"/>
                        </a:lnSpc>
                        <a:spcBef>
                          <a:spcPts val="0"/>
                        </a:spcBef>
                        <a:spcAft>
                          <a:spcPts val="0"/>
                        </a:spcAft>
                        <a:buNone/>
                      </a:pPr>
                      <a:r>
                        <a:rPr lang="en-US" sz="1000" dirty="0">
                          <a:latin typeface="Arial"/>
                          <a:ea typeface="Arial"/>
                          <a:cs typeface="Arial"/>
                          <a:sym typeface="Arial"/>
                        </a:rPr>
                        <a:t>Other structures </a:t>
                      </a:r>
                      <a:endParaRPr dirty="0"/>
                    </a:p>
                  </a:txBody>
                  <a:tcPr marL="68575" marR="68575" marT="0" marB="0" anchor="ctr">
                    <a:solidFill>
                      <a:srgbClr val="FFB086"/>
                    </a:solidFill>
                  </a:tcPr>
                </a:tc>
                <a:extLst>
                  <a:ext uri="{0D108BD9-81ED-4DB2-BD59-A6C34878D82A}">
                    <a16:rowId xmlns:a16="http://schemas.microsoft.com/office/drawing/2014/main" val="2623362303"/>
                  </a:ext>
                </a:extLst>
              </a:tr>
            </a:tbl>
          </a:graphicData>
        </a:graphic>
      </p:graphicFrame>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Shape 7362"/>
        <p:cNvGrpSpPr/>
        <p:nvPr/>
      </p:nvGrpSpPr>
      <p:grpSpPr>
        <a:xfrm>
          <a:off x="0" y="0"/>
          <a:ext cx="0" cy="0"/>
          <a:chOff x="0" y="0"/>
          <a:chExt cx="0" cy="0"/>
        </a:xfrm>
      </p:grpSpPr>
      <p:pic>
        <p:nvPicPr>
          <p:cNvPr id="7363" name="Google Shape;7363;p264"/>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7364" name="Google Shape;7364;p264"/>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255</a:t>
            </a:fld>
            <a:endParaRPr sz="500" b="0" i="0" u="none" strike="noStrike" cap="none">
              <a:solidFill>
                <a:srgbClr val="161616"/>
              </a:solidFill>
              <a:latin typeface="Arial"/>
              <a:ea typeface="Arial"/>
              <a:cs typeface="Arial"/>
              <a:sym typeface="Arial"/>
            </a:endParaRPr>
          </a:p>
        </p:txBody>
      </p:sp>
      <p:sp>
        <p:nvSpPr>
          <p:cNvPr id="7365" name="Google Shape;7365;p264"/>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7366" name="Google Shape;7366;p264"/>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7367" name="Google Shape;7367;p264"/>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7368" name="Google Shape;7368;p264"/>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7369" name="Google Shape;7369;p264"/>
          <p:cNvGrpSpPr/>
          <p:nvPr/>
        </p:nvGrpSpPr>
        <p:grpSpPr>
          <a:xfrm>
            <a:off x="1269075" y="3380795"/>
            <a:ext cx="0" cy="0"/>
            <a:chOff x="1269075" y="3380795"/>
            <a:chExt cx="0" cy="0"/>
          </a:xfrm>
        </p:grpSpPr>
        <p:cxnSp>
          <p:nvCxnSpPr>
            <p:cNvPr id="7370" name="Google Shape;7370;p264"/>
            <p:cNvCxnSpPr/>
            <p:nvPr/>
          </p:nvCxnSpPr>
          <p:spPr>
            <a:xfrm>
              <a:off x="1269075" y="3380795"/>
              <a:ext cx="0" cy="0"/>
            </a:xfrm>
            <a:prstGeom prst="straightConnector1">
              <a:avLst/>
            </a:prstGeom>
            <a:noFill/>
            <a:ln>
              <a:noFill/>
            </a:ln>
          </p:spPr>
        </p:cxnSp>
        <p:cxnSp>
          <p:nvCxnSpPr>
            <p:cNvPr id="7371" name="Google Shape;7371;p264"/>
            <p:cNvCxnSpPr/>
            <p:nvPr/>
          </p:nvCxnSpPr>
          <p:spPr>
            <a:xfrm>
              <a:off x="1269075" y="3380795"/>
              <a:ext cx="0" cy="0"/>
            </a:xfrm>
            <a:prstGeom prst="straightConnector1">
              <a:avLst/>
            </a:prstGeom>
            <a:noFill/>
            <a:ln>
              <a:noFill/>
            </a:ln>
          </p:spPr>
        </p:cxnSp>
      </p:grpSp>
      <p:sp>
        <p:nvSpPr>
          <p:cNvPr id="7372" name="Google Shape;7372;p264"/>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grpSp>
        <p:nvGrpSpPr>
          <p:cNvPr id="7373" name="Google Shape;7373;p264"/>
          <p:cNvGrpSpPr/>
          <p:nvPr/>
        </p:nvGrpSpPr>
        <p:grpSpPr>
          <a:xfrm>
            <a:off x="556102" y="1413737"/>
            <a:ext cx="6477634" cy="8619575"/>
            <a:chOff x="546739" y="1401037"/>
            <a:chExt cx="6477634" cy="8619575"/>
          </a:xfrm>
        </p:grpSpPr>
        <p:pic>
          <p:nvPicPr>
            <p:cNvPr id="7374" name="Google Shape;7374;p264"/>
            <p:cNvPicPr preferRelativeResize="0"/>
            <p:nvPr/>
          </p:nvPicPr>
          <p:blipFill rotWithShape="1">
            <a:blip r:embed="rId4">
              <a:alphaModFix/>
            </a:blip>
            <a:srcRect/>
            <a:stretch/>
          </p:blipFill>
          <p:spPr>
            <a:xfrm>
              <a:off x="565465" y="1435699"/>
              <a:ext cx="6458908" cy="8584913"/>
            </a:xfrm>
            <a:prstGeom prst="rect">
              <a:avLst/>
            </a:prstGeom>
            <a:noFill/>
            <a:ln>
              <a:noFill/>
            </a:ln>
          </p:spPr>
        </p:pic>
        <p:sp>
          <p:nvSpPr>
            <p:cNvPr id="7375" name="Google Shape;7375;p264"/>
            <p:cNvSpPr/>
            <p:nvPr/>
          </p:nvSpPr>
          <p:spPr>
            <a:xfrm>
              <a:off x="546739" y="1401037"/>
              <a:ext cx="6458908" cy="451485"/>
            </a:xfrm>
            <a:prstGeom prst="rect">
              <a:avLst/>
            </a:prstGeom>
            <a:solidFill>
              <a:srgbClr val="2C8646"/>
            </a:solidFill>
            <a:ln w="12700" cap="sq" cmpd="sng">
              <a:solidFill>
                <a:srgbClr val="97360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dirty="0">
                  <a:solidFill>
                    <a:srgbClr val="FFFFFF"/>
                  </a:solidFill>
                  <a:latin typeface="Arial"/>
                  <a:ea typeface="Arial"/>
                  <a:cs typeface="Arial"/>
                  <a:sym typeface="Arial"/>
                </a:rPr>
                <a:t>The PTF wishes to thank all partners and donors that have supported Nigeria’s COVID-19 response efforts. </a:t>
              </a:r>
              <a:r>
                <a:rPr lang="en-US" sz="1000" b="0" i="0" u="none" strike="noStrike" cap="none" dirty="0">
                  <a:solidFill>
                    <a:srgbClr val="FFFFFF"/>
                  </a:solidFill>
                  <a:latin typeface="Arial"/>
                  <a:ea typeface="Arial"/>
                  <a:cs typeface="Arial"/>
                  <a:sym typeface="Arial"/>
                </a:rPr>
                <a:t>Below is a list of partners and donors who contributed at least </a:t>
              </a:r>
              <a:r>
                <a:rPr lang="en-US" sz="1000" b="0" i="0" u="none" strike="sngStrike" cap="none" dirty="0">
                  <a:solidFill>
                    <a:srgbClr val="FFFFFF"/>
                  </a:solidFill>
                  <a:latin typeface="Arial"/>
                  <a:ea typeface="Arial"/>
                  <a:cs typeface="Arial"/>
                  <a:sym typeface="Arial"/>
                </a:rPr>
                <a:t>N</a:t>
              </a:r>
              <a:r>
                <a:rPr lang="en-US" sz="1000" b="0" i="0" u="none" strike="noStrike" cap="none" dirty="0">
                  <a:solidFill>
                    <a:srgbClr val="FFFFFF"/>
                  </a:solidFill>
                  <a:latin typeface="Arial"/>
                  <a:ea typeface="Arial"/>
                  <a:cs typeface="Arial"/>
                  <a:sym typeface="Arial"/>
                </a:rPr>
                <a:t>500,000 (Listed in alphabetical order)</a:t>
              </a:r>
              <a:endParaRPr sz="850" b="0" i="0" u="none" strike="noStrike" cap="none" dirty="0">
                <a:solidFill>
                  <a:srgbClr val="FFFFFF"/>
                </a:solidFill>
                <a:latin typeface="Arial"/>
                <a:ea typeface="Arial"/>
                <a:cs typeface="Arial"/>
                <a:sym typeface="Arial"/>
              </a:endParaRPr>
            </a:p>
          </p:txBody>
        </p:sp>
      </p:grpSp>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Shape 7380"/>
        <p:cNvGrpSpPr/>
        <p:nvPr/>
      </p:nvGrpSpPr>
      <p:grpSpPr>
        <a:xfrm>
          <a:off x="0" y="0"/>
          <a:ext cx="0" cy="0"/>
          <a:chOff x="0" y="0"/>
          <a:chExt cx="0" cy="0"/>
        </a:xfrm>
      </p:grpSpPr>
      <p:pic>
        <p:nvPicPr>
          <p:cNvPr id="7381" name="Google Shape;7381;p265"/>
          <p:cNvPicPr preferRelativeResize="0"/>
          <p:nvPr/>
        </p:nvPicPr>
        <p:blipFill rotWithShape="1">
          <a:blip r:embed="rId3">
            <a:alphaModFix/>
          </a:blip>
          <a:srcRect t="41625" b="34771"/>
          <a:stretch/>
        </p:blipFill>
        <p:spPr>
          <a:xfrm>
            <a:off x="0" y="0"/>
            <a:ext cx="7589838" cy="1343607"/>
          </a:xfrm>
          <a:prstGeom prst="rect">
            <a:avLst/>
          </a:prstGeom>
          <a:noFill/>
          <a:ln>
            <a:noFill/>
          </a:ln>
        </p:spPr>
      </p:pic>
      <p:sp>
        <p:nvSpPr>
          <p:cNvPr id="7382" name="Google Shape;7382;p265"/>
          <p:cNvSpPr txBox="1">
            <a:spLocks noGrp="1"/>
          </p:cNvSpPr>
          <p:nvPr>
            <p:ph type="sldNum" idx="12"/>
          </p:nvPr>
        </p:nvSpPr>
        <p:spPr>
          <a:xfrm>
            <a:off x="6215485" y="10127594"/>
            <a:ext cx="1098629" cy="213963"/>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fld id="{00000000-1234-1234-1234-123412341234}" type="slidenum">
              <a:rPr lang="en-US" sz="500" b="0" i="0" u="none" strike="noStrike" cap="none">
                <a:solidFill>
                  <a:srgbClr val="161616"/>
                </a:solidFill>
                <a:latin typeface="Arial"/>
                <a:ea typeface="Arial"/>
                <a:cs typeface="Arial"/>
                <a:sym typeface="Arial"/>
              </a:rPr>
              <a:t>256</a:t>
            </a:fld>
            <a:endParaRPr sz="500" b="0" i="0" u="none" strike="noStrike" cap="none">
              <a:solidFill>
                <a:srgbClr val="161616"/>
              </a:solidFill>
              <a:latin typeface="Arial"/>
              <a:ea typeface="Arial"/>
              <a:cs typeface="Arial"/>
              <a:sym typeface="Arial"/>
            </a:endParaRPr>
          </a:p>
        </p:txBody>
      </p:sp>
      <p:sp>
        <p:nvSpPr>
          <p:cNvPr id="7383" name="Google Shape;7383;p265"/>
          <p:cNvSpPr txBox="1">
            <a:spLocks noGrp="1"/>
          </p:cNvSpPr>
          <p:nvPr>
            <p:ph type="dt" idx="10"/>
          </p:nvPr>
        </p:nvSpPr>
        <p:spPr>
          <a:xfrm>
            <a:off x="6215485" y="10131506"/>
            <a:ext cx="1098629" cy="106981"/>
          </a:xfrm>
          <a:prstGeom prst="rect">
            <a:avLst/>
          </a:prstGeom>
          <a:noFill/>
          <a:ln>
            <a:noFill/>
          </a:ln>
        </p:spPr>
        <p:txBody>
          <a:bodyPr spcFirstLastPara="1" wrap="square" lIns="0" tIns="0" rIns="0" bIns="0" anchor="b" anchorCtr="0">
            <a:noAutofit/>
          </a:bodyPr>
          <a:lstStyle/>
          <a:p>
            <a:pPr marL="0" marR="0" lvl="0" indent="0" algn="r" rtl="0">
              <a:lnSpc>
                <a:spcPct val="100000"/>
              </a:lnSpc>
              <a:spcBef>
                <a:spcPts val="0"/>
              </a:spcBef>
              <a:spcAft>
                <a:spcPts val="0"/>
              </a:spcAft>
              <a:buClr>
                <a:srgbClr val="161616"/>
              </a:buClr>
              <a:buSzPts val="500"/>
              <a:buFont typeface="Arial"/>
              <a:buNone/>
            </a:pPr>
            <a:r>
              <a:rPr lang="en-US" sz="500" b="0" i="0" u="none" strike="noStrike" cap="none">
                <a:solidFill>
                  <a:srgbClr val="161616"/>
                </a:solidFill>
                <a:latin typeface="Arial"/>
                <a:ea typeface="Arial"/>
                <a:cs typeface="Arial"/>
                <a:sym typeface="Arial"/>
              </a:rPr>
              <a:t>December 2020</a:t>
            </a:r>
            <a:endParaRPr/>
          </a:p>
        </p:txBody>
      </p:sp>
      <p:sp>
        <p:nvSpPr>
          <p:cNvPr id="7384" name="Google Shape;7384;p265"/>
          <p:cNvSpPr/>
          <p:nvPr/>
        </p:nvSpPr>
        <p:spPr>
          <a:xfrm>
            <a:off x="0" y="0"/>
            <a:ext cx="7589838" cy="1343606"/>
          </a:xfrm>
          <a:prstGeom prst="rect">
            <a:avLst/>
          </a:prstGeom>
          <a:solidFill>
            <a:srgbClr val="175C2C">
              <a:alpha val="80000"/>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7385" name="Google Shape;7385;p265"/>
          <p:cNvSpPr txBox="1"/>
          <p:nvPr/>
        </p:nvSpPr>
        <p:spPr>
          <a:xfrm>
            <a:off x="312508" y="743243"/>
            <a:ext cx="6089396"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FFFFF"/>
              </a:buClr>
              <a:buSzPts val="1800"/>
              <a:buFont typeface="Arial"/>
              <a:buNone/>
            </a:pPr>
            <a:r>
              <a:rPr lang="en-US" sz="1800" b="1" i="0" u="none" strike="noStrike" cap="none">
                <a:solidFill>
                  <a:srgbClr val="FFFFFF"/>
                </a:solidFill>
                <a:latin typeface="Arial"/>
                <a:ea typeface="Arial"/>
                <a:cs typeface="Arial"/>
                <a:sym typeface="Arial"/>
              </a:rPr>
              <a:t>APPENDIX</a:t>
            </a:r>
            <a:endParaRPr sz="1800" b="1" i="0" u="none" strike="noStrike" cap="none">
              <a:solidFill>
                <a:srgbClr val="FFFFFF"/>
              </a:solidFill>
              <a:latin typeface="Arial"/>
              <a:ea typeface="Arial"/>
              <a:cs typeface="Arial"/>
              <a:sym typeface="Arial"/>
            </a:endParaRPr>
          </a:p>
        </p:txBody>
      </p:sp>
      <p:cxnSp>
        <p:nvCxnSpPr>
          <p:cNvPr id="7386" name="Google Shape;7386;p265"/>
          <p:cNvCxnSpPr/>
          <p:nvPr/>
        </p:nvCxnSpPr>
        <p:spPr>
          <a:xfrm>
            <a:off x="275724" y="10101770"/>
            <a:ext cx="7038390" cy="0"/>
          </a:xfrm>
          <a:prstGeom prst="straightConnector1">
            <a:avLst/>
          </a:prstGeom>
          <a:noFill/>
          <a:ln w="9525" cap="sq" cmpd="sng">
            <a:solidFill>
              <a:srgbClr val="A5A5A5"/>
            </a:solidFill>
            <a:prstDash val="solid"/>
            <a:round/>
            <a:headEnd type="none" w="sm" len="sm"/>
            <a:tailEnd type="none" w="sm" len="sm"/>
          </a:ln>
        </p:spPr>
      </p:cxnSp>
      <p:grpSp>
        <p:nvGrpSpPr>
          <p:cNvPr id="7387" name="Google Shape;7387;p265"/>
          <p:cNvGrpSpPr/>
          <p:nvPr/>
        </p:nvGrpSpPr>
        <p:grpSpPr>
          <a:xfrm>
            <a:off x="1269075" y="3380795"/>
            <a:ext cx="0" cy="0"/>
            <a:chOff x="1269075" y="3380795"/>
            <a:chExt cx="0" cy="0"/>
          </a:xfrm>
        </p:grpSpPr>
        <p:cxnSp>
          <p:nvCxnSpPr>
            <p:cNvPr id="7388" name="Google Shape;7388;p265"/>
            <p:cNvCxnSpPr/>
            <p:nvPr/>
          </p:nvCxnSpPr>
          <p:spPr>
            <a:xfrm>
              <a:off x="1269075" y="3380795"/>
              <a:ext cx="0" cy="0"/>
            </a:xfrm>
            <a:prstGeom prst="straightConnector1">
              <a:avLst/>
            </a:prstGeom>
            <a:noFill/>
            <a:ln>
              <a:noFill/>
            </a:ln>
          </p:spPr>
        </p:cxnSp>
        <p:cxnSp>
          <p:nvCxnSpPr>
            <p:cNvPr id="7389" name="Google Shape;7389;p265"/>
            <p:cNvCxnSpPr/>
            <p:nvPr/>
          </p:nvCxnSpPr>
          <p:spPr>
            <a:xfrm>
              <a:off x="1269075" y="3380795"/>
              <a:ext cx="0" cy="0"/>
            </a:xfrm>
            <a:prstGeom prst="straightConnector1">
              <a:avLst/>
            </a:prstGeom>
            <a:noFill/>
            <a:ln>
              <a:noFill/>
            </a:ln>
          </p:spPr>
        </p:cxnSp>
      </p:grpSp>
      <p:sp>
        <p:nvSpPr>
          <p:cNvPr id="7390" name="Google Shape;7390;p265"/>
          <p:cNvSpPr txBox="1">
            <a:spLocks noGrp="1"/>
          </p:cNvSpPr>
          <p:nvPr>
            <p:ph type="ftr" idx="11"/>
          </p:nvPr>
        </p:nvSpPr>
        <p:spPr>
          <a:xfrm>
            <a:off x="275724" y="10133303"/>
            <a:ext cx="3407522" cy="106982"/>
          </a:xfrm>
          <a:prstGeom prst="rect">
            <a:avLst/>
          </a:prstGeom>
          <a:noFill/>
          <a:ln>
            <a:noFill/>
          </a:ln>
        </p:spPr>
        <p:txBody>
          <a:bodyPr spcFirstLastPara="1" wrap="square" lIns="0" tIns="0" rIns="0" bIns="0" anchor="b" anchorCtr="0">
            <a:noAutofit/>
          </a:bodyPr>
          <a:lstStyle/>
          <a:p>
            <a:pPr marL="0" marR="0" lvl="0" indent="0" algn="l" rtl="0">
              <a:lnSpc>
                <a:spcPct val="100000"/>
              </a:lnSpc>
              <a:spcBef>
                <a:spcPts val="0"/>
              </a:spcBef>
              <a:spcAft>
                <a:spcPts val="0"/>
              </a:spcAft>
              <a:buClr>
                <a:srgbClr val="000000"/>
              </a:buClr>
              <a:buSzPts val="500"/>
              <a:buFont typeface="Arial"/>
              <a:buNone/>
            </a:pPr>
            <a:r>
              <a:rPr lang="en-US" sz="500" b="0" i="0" u="none" strike="noStrike" cap="none">
                <a:solidFill>
                  <a:srgbClr val="000000"/>
                </a:solidFill>
                <a:latin typeface="Arial"/>
                <a:ea typeface="Arial"/>
                <a:cs typeface="Arial"/>
                <a:sym typeface="Arial"/>
              </a:rPr>
              <a:t>Presidential Task Force on COVID-19 </a:t>
            </a:r>
            <a:endParaRPr sz="500" b="0" i="0" u="none" strike="noStrike" cap="none">
              <a:solidFill>
                <a:srgbClr val="000000"/>
              </a:solidFill>
              <a:latin typeface="Arial"/>
              <a:ea typeface="Arial"/>
              <a:cs typeface="Arial"/>
              <a:sym typeface="Arial"/>
            </a:endParaRPr>
          </a:p>
        </p:txBody>
      </p:sp>
      <p:sp>
        <p:nvSpPr>
          <p:cNvPr id="7391" name="Google Shape;7391;p265"/>
          <p:cNvSpPr/>
          <p:nvPr/>
        </p:nvSpPr>
        <p:spPr>
          <a:xfrm>
            <a:off x="565466" y="1506160"/>
            <a:ext cx="6432550" cy="453624"/>
          </a:xfrm>
          <a:prstGeom prst="rect">
            <a:avLst/>
          </a:prstGeom>
          <a:solidFill>
            <a:srgbClr val="2C8646"/>
          </a:solidFill>
          <a:ln w="12700" cap="sq" cmpd="sng">
            <a:solidFill>
              <a:srgbClr val="973601"/>
            </a:solidFill>
            <a:prstDash val="solid"/>
            <a:round/>
            <a:headEnd type="none" w="sm" len="sm"/>
            <a:tailEnd type="none" w="sm" len="sm"/>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dirty="0">
                <a:solidFill>
                  <a:srgbClr val="FFFFFF"/>
                </a:solidFill>
                <a:latin typeface="Arial"/>
                <a:ea typeface="Arial"/>
                <a:cs typeface="Arial"/>
                <a:sym typeface="Arial"/>
              </a:rPr>
              <a:t>The PTF also wishes to thank all the Secretariat staff, the DG and staff of the National Intelligence Agency, the MDAs, and all partners who supported the Mid-Term Review </a:t>
            </a:r>
            <a:r>
              <a:rPr lang="en-US" sz="1000" b="0" i="0" u="none" strike="noStrike" cap="none" dirty="0">
                <a:solidFill>
                  <a:srgbClr val="FFFFFF"/>
                </a:solidFill>
                <a:latin typeface="Arial"/>
                <a:ea typeface="Arial"/>
                <a:cs typeface="Arial"/>
                <a:sym typeface="Arial"/>
              </a:rPr>
              <a:t>(Listed in alphabetical order)</a:t>
            </a:r>
            <a:endParaRPr sz="850" b="0" i="0" u="none" strike="noStrike" cap="none" dirty="0">
              <a:solidFill>
                <a:srgbClr val="FFFFFF"/>
              </a:solidFill>
              <a:latin typeface="Arial"/>
              <a:ea typeface="Arial"/>
              <a:cs typeface="Arial"/>
              <a:sym typeface="Arial"/>
            </a:endParaRPr>
          </a:p>
        </p:txBody>
      </p:sp>
      <p:grpSp>
        <p:nvGrpSpPr>
          <p:cNvPr id="7392" name="Google Shape;7392;p265"/>
          <p:cNvGrpSpPr/>
          <p:nvPr/>
        </p:nvGrpSpPr>
        <p:grpSpPr>
          <a:xfrm>
            <a:off x="550952" y="2044643"/>
            <a:ext cx="3105935" cy="1336152"/>
            <a:chOff x="550952" y="2044643"/>
            <a:chExt cx="3105935" cy="1336152"/>
          </a:xfrm>
        </p:grpSpPr>
        <p:sp>
          <p:nvSpPr>
            <p:cNvPr id="7393" name="Google Shape;7393;p265"/>
            <p:cNvSpPr/>
            <p:nvPr/>
          </p:nvSpPr>
          <p:spPr>
            <a:xfrm>
              <a:off x="565466" y="2044643"/>
              <a:ext cx="3091421" cy="306671"/>
            </a:xfrm>
            <a:prstGeom prst="rect">
              <a:avLst/>
            </a:prstGeom>
            <a:solidFill>
              <a:srgbClr val="2C8646"/>
            </a:solid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NCRC Leadership</a:t>
              </a:r>
              <a:endParaRPr sz="850" b="0" i="0" u="none" strike="noStrike" cap="none">
                <a:solidFill>
                  <a:srgbClr val="FFFFFF"/>
                </a:solidFill>
                <a:latin typeface="Arial"/>
                <a:ea typeface="Arial"/>
                <a:cs typeface="Arial"/>
                <a:sym typeface="Arial"/>
              </a:endParaRPr>
            </a:p>
          </p:txBody>
        </p:sp>
        <p:sp>
          <p:nvSpPr>
            <p:cNvPr id="7394" name="Google Shape;7394;p265"/>
            <p:cNvSpPr/>
            <p:nvPr/>
          </p:nvSpPr>
          <p:spPr>
            <a:xfrm>
              <a:off x="550952" y="2351314"/>
              <a:ext cx="3091421" cy="1029481"/>
            </a:xfrm>
            <a:prstGeom prst="rect">
              <a:avLst/>
            </a:prstGeom>
            <a:noFill/>
            <a:ln w="9525" cap="flat" cmpd="sng">
              <a:solidFill>
                <a:schemeClr val="dk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Dr. Sani Aliyu</a:t>
              </a: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Dr. Omotayo Bolu</a:t>
              </a: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Dr. Mukhtar Muhammad</a:t>
              </a: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Dr. Ibrahim Atta</a:t>
              </a: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Dr. Abdulwahab Ahmad </a:t>
              </a: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Dr. Assad Hassan</a:t>
              </a:r>
              <a:endParaRPr sz="1000">
                <a:solidFill>
                  <a:schemeClr val="dk1"/>
                </a:solidFill>
                <a:latin typeface="Arial"/>
                <a:ea typeface="Arial"/>
                <a:cs typeface="Arial"/>
                <a:sym typeface="Arial"/>
              </a:endParaRPr>
            </a:p>
          </p:txBody>
        </p:sp>
      </p:grpSp>
      <p:grpSp>
        <p:nvGrpSpPr>
          <p:cNvPr id="7395" name="Google Shape;7395;p265"/>
          <p:cNvGrpSpPr/>
          <p:nvPr/>
        </p:nvGrpSpPr>
        <p:grpSpPr>
          <a:xfrm>
            <a:off x="550951" y="3466691"/>
            <a:ext cx="3105935" cy="6373929"/>
            <a:chOff x="550952" y="2044643"/>
            <a:chExt cx="3105935" cy="6373929"/>
          </a:xfrm>
        </p:grpSpPr>
        <p:sp>
          <p:nvSpPr>
            <p:cNvPr id="7396" name="Google Shape;7396;p265"/>
            <p:cNvSpPr/>
            <p:nvPr/>
          </p:nvSpPr>
          <p:spPr>
            <a:xfrm>
              <a:off x="565466" y="2044643"/>
              <a:ext cx="3091421" cy="306671"/>
            </a:xfrm>
            <a:prstGeom prst="rect">
              <a:avLst/>
            </a:prstGeom>
            <a:solidFill>
              <a:srgbClr val="2C8646"/>
            </a:solid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1000"/>
                <a:buFont typeface="Arial"/>
                <a:buNone/>
              </a:pPr>
              <a:r>
                <a:rPr lang="en-US" sz="1000" b="1" i="0" u="none" strike="noStrike" cap="none">
                  <a:solidFill>
                    <a:srgbClr val="FFFFFF"/>
                  </a:solidFill>
                  <a:latin typeface="Arial"/>
                  <a:ea typeface="Arial"/>
                  <a:cs typeface="Arial"/>
                  <a:sym typeface="Arial"/>
                </a:rPr>
                <a:t>NCRC Secretariat </a:t>
              </a:r>
              <a:endParaRPr sz="850" b="0" i="0" u="none" strike="noStrike" cap="none">
                <a:solidFill>
                  <a:srgbClr val="FFFFFF"/>
                </a:solidFill>
                <a:latin typeface="Arial"/>
                <a:ea typeface="Arial"/>
                <a:cs typeface="Arial"/>
                <a:sym typeface="Arial"/>
              </a:endParaRPr>
            </a:p>
          </p:txBody>
        </p:sp>
        <p:sp>
          <p:nvSpPr>
            <p:cNvPr id="7397" name="Google Shape;7397;p265"/>
            <p:cNvSpPr/>
            <p:nvPr/>
          </p:nvSpPr>
          <p:spPr>
            <a:xfrm>
              <a:off x="550952" y="2351314"/>
              <a:ext cx="3091421" cy="6067258"/>
            </a:xfrm>
            <a:prstGeom prst="rect">
              <a:avLst/>
            </a:prstGeom>
            <a:noFill/>
            <a:ln w="9525" cap="flat" cmpd="sng">
              <a:solidFill>
                <a:schemeClr val="dk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Mr. Abdul Jabbar Umar</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Mrs. </a:t>
              </a:r>
              <a:r>
                <a:rPr lang="en-US" sz="1000" dirty="0" err="1">
                  <a:solidFill>
                    <a:schemeClr val="dk1"/>
                  </a:solidFill>
                  <a:latin typeface="Arial"/>
                  <a:ea typeface="Arial"/>
                  <a:cs typeface="Arial"/>
                  <a:sym typeface="Arial"/>
                </a:rPr>
                <a:t>Aderonke</a:t>
              </a:r>
              <a:r>
                <a:rPr lang="en-US" sz="1000" dirty="0">
                  <a:solidFill>
                    <a:schemeClr val="dk1"/>
                  </a:solidFill>
                  <a:latin typeface="Arial"/>
                  <a:ea typeface="Arial"/>
                  <a:cs typeface="Arial"/>
                  <a:sym typeface="Arial"/>
                </a:rPr>
                <a:t> </a:t>
              </a:r>
              <a:r>
                <a:rPr lang="en-US" sz="1000" dirty="0" err="1">
                  <a:solidFill>
                    <a:schemeClr val="dk1"/>
                  </a:solidFill>
                  <a:latin typeface="Arial"/>
                  <a:ea typeface="Arial"/>
                  <a:cs typeface="Arial"/>
                  <a:sym typeface="Arial"/>
                </a:rPr>
                <a:t>Ajibade-Oderinde</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Ms. </a:t>
              </a:r>
              <a:r>
                <a:rPr lang="en-US" sz="1000" dirty="0" err="1">
                  <a:solidFill>
                    <a:schemeClr val="dk1"/>
                  </a:solidFill>
                  <a:latin typeface="Arial"/>
                  <a:ea typeface="Arial"/>
                  <a:cs typeface="Arial"/>
                  <a:sym typeface="Arial"/>
                </a:rPr>
                <a:t>Adeyelu</a:t>
              </a:r>
              <a:r>
                <a:rPr lang="en-US" sz="1000" dirty="0">
                  <a:solidFill>
                    <a:schemeClr val="dk1"/>
                  </a:solidFill>
                  <a:latin typeface="Arial"/>
                  <a:ea typeface="Arial"/>
                  <a:cs typeface="Arial"/>
                  <a:sym typeface="Arial"/>
                </a:rPr>
                <a:t> </a:t>
              </a:r>
              <a:r>
                <a:rPr lang="en-US" sz="1000" dirty="0" err="1">
                  <a:solidFill>
                    <a:schemeClr val="dk1"/>
                  </a:solidFill>
                  <a:latin typeface="Arial"/>
                  <a:ea typeface="Arial"/>
                  <a:cs typeface="Arial"/>
                  <a:sym typeface="Arial"/>
                </a:rPr>
                <a:t>Asekun</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Ms. </a:t>
              </a:r>
              <a:r>
                <a:rPr lang="en-US" sz="1000" dirty="0" err="1">
                  <a:solidFill>
                    <a:schemeClr val="dk1"/>
                  </a:solidFill>
                  <a:latin typeface="Arial"/>
                  <a:ea typeface="Arial"/>
                  <a:cs typeface="Arial"/>
                  <a:sym typeface="Arial"/>
                </a:rPr>
                <a:t>Adunyi</a:t>
              </a:r>
              <a:r>
                <a:rPr lang="en-US" sz="1000" dirty="0">
                  <a:solidFill>
                    <a:schemeClr val="dk1"/>
                  </a:solidFill>
                  <a:latin typeface="Arial"/>
                  <a:ea typeface="Arial"/>
                  <a:cs typeface="Arial"/>
                  <a:sym typeface="Arial"/>
                </a:rPr>
                <a:t> Lydia </a:t>
              </a:r>
              <a:r>
                <a:rPr lang="en-US" sz="1000" dirty="0" err="1">
                  <a:solidFill>
                    <a:schemeClr val="dk1"/>
                  </a:solidFill>
                  <a:latin typeface="Arial"/>
                  <a:ea typeface="Arial"/>
                  <a:cs typeface="Arial"/>
                  <a:sym typeface="Arial"/>
                </a:rPr>
                <a:t>Abbah</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a:t>
              </a:r>
              <a:r>
                <a:rPr lang="en-US" sz="1000" dirty="0" err="1">
                  <a:solidFill>
                    <a:schemeClr val="dk1"/>
                  </a:solidFill>
                  <a:latin typeface="Arial"/>
                  <a:ea typeface="Arial"/>
                  <a:cs typeface="Arial"/>
                  <a:sym typeface="Arial"/>
                </a:rPr>
                <a:t>Agbenyi</a:t>
              </a:r>
              <a:r>
                <a:rPr lang="en-US" sz="1000" dirty="0">
                  <a:solidFill>
                    <a:schemeClr val="dk1"/>
                  </a:solidFill>
                  <a:latin typeface="Arial"/>
                  <a:ea typeface="Arial"/>
                  <a:cs typeface="Arial"/>
                  <a:sym typeface="Arial"/>
                </a:rPr>
                <a:t> Abraham</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a:t>
              </a:r>
              <a:r>
                <a:rPr lang="en-US" sz="1000" dirty="0" err="1">
                  <a:solidFill>
                    <a:schemeClr val="dk1"/>
                  </a:solidFill>
                  <a:latin typeface="Arial"/>
                  <a:ea typeface="Arial"/>
                  <a:cs typeface="Arial"/>
                  <a:sym typeface="Arial"/>
                </a:rPr>
                <a:t>Agbo</a:t>
              </a:r>
              <a:r>
                <a:rPr lang="en-US" sz="1000" dirty="0">
                  <a:solidFill>
                    <a:schemeClr val="dk1"/>
                  </a:solidFill>
                  <a:latin typeface="Arial"/>
                  <a:ea typeface="Arial"/>
                  <a:cs typeface="Arial"/>
                  <a:sym typeface="Arial"/>
                </a:rPr>
                <a:t> Monday </a:t>
              </a:r>
              <a:r>
                <a:rPr lang="en-US" sz="1000" dirty="0" err="1">
                  <a:solidFill>
                    <a:schemeClr val="dk1"/>
                  </a:solidFill>
                  <a:latin typeface="Arial"/>
                  <a:ea typeface="Arial"/>
                  <a:cs typeface="Arial"/>
                  <a:sym typeface="Arial"/>
                </a:rPr>
                <a:t>Benard</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Ms. Aisha Ibrahim</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Akinyemi </a:t>
              </a:r>
              <a:r>
                <a:rPr lang="en-US" sz="1000" dirty="0" err="1">
                  <a:solidFill>
                    <a:schemeClr val="dk1"/>
                  </a:solidFill>
                  <a:latin typeface="Arial"/>
                  <a:ea typeface="Arial"/>
                  <a:cs typeface="Arial"/>
                  <a:sym typeface="Arial"/>
                </a:rPr>
                <a:t>Atobatele</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a:t>
              </a:r>
              <a:r>
                <a:rPr lang="en-US" sz="1000" dirty="0" err="1">
                  <a:solidFill>
                    <a:schemeClr val="dk1"/>
                  </a:solidFill>
                  <a:latin typeface="Arial"/>
                  <a:ea typeface="Arial"/>
                  <a:cs typeface="Arial"/>
                  <a:sym typeface="Arial"/>
                </a:rPr>
                <a:t>Akinwumi</a:t>
              </a:r>
              <a:r>
                <a:rPr lang="en-US" sz="1000" dirty="0">
                  <a:solidFill>
                    <a:schemeClr val="dk1"/>
                  </a:solidFill>
                  <a:latin typeface="Arial"/>
                  <a:ea typeface="Arial"/>
                  <a:cs typeface="Arial"/>
                  <a:sym typeface="Arial"/>
                </a:rPr>
                <a:t> </a:t>
              </a:r>
              <a:r>
                <a:rPr lang="en-US" sz="1000" dirty="0" err="1">
                  <a:solidFill>
                    <a:schemeClr val="dk1"/>
                  </a:solidFill>
                  <a:latin typeface="Arial"/>
                  <a:ea typeface="Arial"/>
                  <a:cs typeface="Arial"/>
                  <a:sym typeface="Arial"/>
                </a:rPr>
                <a:t>Adedibu</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a:t>
              </a:r>
              <a:r>
                <a:rPr lang="en-US" sz="1000" dirty="0" err="1">
                  <a:solidFill>
                    <a:schemeClr val="dk1"/>
                  </a:solidFill>
                  <a:latin typeface="Arial"/>
                  <a:ea typeface="Arial"/>
                  <a:cs typeface="Arial"/>
                  <a:sym typeface="Arial"/>
                </a:rPr>
                <a:t>Ako</a:t>
              </a:r>
              <a:r>
                <a:rPr lang="en-US" sz="1000" dirty="0">
                  <a:solidFill>
                    <a:schemeClr val="dk1"/>
                  </a:solidFill>
                  <a:latin typeface="Arial"/>
                  <a:ea typeface="Arial"/>
                  <a:cs typeface="Arial"/>
                  <a:sym typeface="Arial"/>
                </a:rPr>
                <a:t> </a:t>
              </a:r>
              <a:r>
                <a:rPr lang="en-US" sz="1000" dirty="0" err="1">
                  <a:solidFill>
                    <a:schemeClr val="dk1"/>
                  </a:solidFill>
                  <a:latin typeface="Arial"/>
                  <a:ea typeface="Arial"/>
                  <a:cs typeface="Arial"/>
                  <a:sym typeface="Arial"/>
                </a:rPr>
                <a:t>Abbah</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Dr. </a:t>
              </a:r>
              <a:r>
                <a:rPr lang="en-US" sz="1000" dirty="0" err="1">
                  <a:solidFill>
                    <a:schemeClr val="dk1"/>
                  </a:solidFill>
                  <a:latin typeface="Arial"/>
                  <a:ea typeface="Arial"/>
                  <a:cs typeface="Arial"/>
                  <a:sym typeface="Arial"/>
                </a:rPr>
                <a:t>Amede</a:t>
              </a:r>
              <a:r>
                <a:rPr lang="en-US" sz="1000" dirty="0">
                  <a:solidFill>
                    <a:schemeClr val="dk1"/>
                  </a:solidFill>
                  <a:latin typeface="Arial"/>
                  <a:ea typeface="Arial"/>
                  <a:cs typeface="Arial"/>
                  <a:sym typeface="Arial"/>
                </a:rPr>
                <a:t> Osakwe</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a:t>
              </a:r>
              <a:r>
                <a:rPr lang="en-US" sz="1000" dirty="0" err="1">
                  <a:solidFill>
                    <a:schemeClr val="dk1"/>
                  </a:solidFill>
                  <a:latin typeface="Arial"/>
                  <a:ea typeface="Arial"/>
                  <a:cs typeface="Arial"/>
                  <a:sym typeface="Arial"/>
                </a:rPr>
                <a:t>Aromeh</a:t>
              </a:r>
              <a:r>
                <a:rPr lang="en-US" sz="1000" dirty="0">
                  <a:solidFill>
                    <a:schemeClr val="dk1"/>
                  </a:solidFill>
                  <a:latin typeface="Arial"/>
                  <a:ea typeface="Arial"/>
                  <a:cs typeface="Arial"/>
                  <a:sym typeface="Arial"/>
                </a:rPr>
                <a:t> </a:t>
              </a:r>
              <a:r>
                <a:rPr lang="en-US" sz="1000" dirty="0" err="1">
                  <a:solidFill>
                    <a:schemeClr val="dk1"/>
                  </a:solidFill>
                  <a:latin typeface="Arial"/>
                  <a:ea typeface="Arial"/>
                  <a:cs typeface="Arial"/>
                  <a:sym typeface="Arial"/>
                </a:rPr>
                <a:t>Okwoli</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a:t>
              </a:r>
              <a:r>
                <a:rPr lang="en-US" sz="1000" dirty="0" err="1">
                  <a:solidFill>
                    <a:schemeClr val="dk1"/>
                  </a:solidFill>
                  <a:latin typeface="Arial"/>
                  <a:ea typeface="Arial"/>
                  <a:cs typeface="Arial"/>
                  <a:sym typeface="Arial"/>
                </a:rPr>
                <a:t>Asuquo</a:t>
              </a:r>
              <a:r>
                <a:rPr lang="en-US" sz="1000" dirty="0">
                  <a:solidFill>
                    <a:schemeClr val="dk1"/>
                  </a:solidFill>
                  <a:latin typeface="Arial"/>
                  <a:ea typeface="Arial"/>
                  <a:cs typeface="Arial"/>
                  <a:sym typeface="Arial"/>
                </a:rPr>
                <a:t> Akpan</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a:t>
              </a:r>
              <a:r>
                <a:rPr lang="en-US" sz="1000" dirty="0" err="1">
                  <a:solidFill>
                    <a:schemeClr val="dk1"/>
                  </a:solidFill>
                  <a:latin typeface="Arial"/>
                  <a:ea typeface="Arial"/>
                  <a:cs typeface="Arial"/>
                  <a:sym typeface="Arial"/>
                </a:rPr>
                <a:t>Audu</a:t>
              </a:r>
              <a:r>
                <a:rPr lang="en-US" sz="1000" dirty="0">
                  <a:solidFill>
                    <a:schemeClr val="dk1"/>
                  </a:solidFill>
                  <a:latin typeface="Arial"/>
                  <a:ea typeface="Arial"/>
                  <a:cs typeface="Arial"/>
                  <a:sym typeface="Arial"/>
                </a:rPr>
                <a:t> </a:t>
              </a:r>
              <a:r>
                <a:rPr lang="en-US" sz="1000" dirty="0" err="1">
                  <a:solidFill>
                    <a:schemeClr val="dk1"/>
                  </a:solidFill>
                  <a:latin typeface="Arial"/>
                  <a:ea typeface="Arial"/>
                  <a:cs typeface="Arial"/>
                  <a:sym typeface="Arial"/>
                </a:rPr>
                <a:t>Babao</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Ms. </a:t>
              </a:r>
              <a:r>
                <a:rPr lang="en-US" sz="1000" dirty="0" err="1">
                  <a:solidFill>
                    <a:schemeClr val="dk1"/>
                  </a:solidFill>
                  <a:latin typeface="Arial"/>
                  <a:ea typeface="Arial"/>
                  <a:cs typeface="Arial"/>
                  <a:sym typeface="Arial"/>
                </a:rPr>
                <a:t>Awele</a:t>
              </a:r>
              <a:r>
                <a:rPr lang="en-US" sz="1000" dirty="0">
                  <a:solidFill>
                    <a:schemeClr val="dk1"/>
                  </a:solidFill>
                  <a:latin typeface="Arial"/>
                  <a:ea typeface="Arial"/>
                  <a:cs typeface="Arial"/>
                  <a:sym typeface="Arial"/>
                </a:rPr>
                <a:t> </a:t>
              </a:r>
              <a:r>
                <a:rPr lang="en-US" sz="1000" dirty="0" err="1">
                  <a:solidFill>
                    <a:schemeClr val="dk1"/>
                  </a:solidFill>
                  <a:latin typeface="Arial"/>
                  <a:ea typeface="Arial"/>
                  <a:cs typeface="Arial"/>
                  <a:sym typeface="Arial"/>
                </a:rPr>
                <a:t>Okigbo</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a:t>
              </a:r>
              <a:r>
                <a:rPr lang="en-US" sz="1000" dirty="0" err="1">
                  <a:solidFill>
                    <a:schemeClr val="dk1"/>
                  </a:solidFill>
                  <a:latin typeface="Arial"/>
                  <a:ea typeface="Arial"/>
                  <a:cs typeface="Arial"/>
                  <a:sym typeface="Arial"/>
                </a:rPr>
                <a:t>Babatunji</a:t>
              </a:r>
              <a:r>
                <a:rPr lang="en-US" sz="1000" dirty="0">
                  <a:solidFill>
                    <a:schemeClr val="dk1"/>
                  </a:solidFill>
                  <a:latin typeface="Arial"/>
                  <a:ea typeface="Arial"/>
                  <a:cs typeface="Arial"/>
                  <a:sym typeface="Arial"/>
                </a:rPr>
                <a:t> </a:t>
              </a:r>
              <a:r>
                <a:rPr lang="en-US" sz="1000" dirty="0" err="1">
                  <a:solidFill>
                    <a:schemeClr val="dk1"/>
                  </a:solidFill>
                  <a:latin typeface="Arial"/>
                  <a:ea typeface="Arial"/>
                  <a:cs typeface="Arial"/>
                  <a:sym typeface="Arial"/>
                </a:rPr>
                <a:t>Odelola</a:t>
              </a:r>
              <a:endParaRPr sz="1000" dirty="0">
                <a:solidFill>
                  <a:schemeClr val="dk1"/>
                </a:solidFill>
                <a:latin typeface="Arial"/>
                <a:ea typeface="Arial"/>
                <a:cs typeface="Arial"/>
                <a:sym typeface="Arial"/>
              </a:endParaRPr>
            </a:p>
            <a:p>
              <a:r>
                <a:rPr lang="en-US" sz="1000" dirty="0">
                  <a:solidFill>
                    <a:schemeClr val="dk1"/>
                  </a:solidFill>
                  <a:latin typeface="Arial"/>
                  <a:ea typeface="Arial"/>
                  <a:cs typeface="Arial"/>
                  <a:sym typeface="Arial"/>
                </a:rPr>
                <a:t>Mr. </a:t>
              </a:r>
              <a:r>
                <a:rPr lang="en-US" sz="1000" dirty="0" err="1">
                  <a:solidFill>
                    <a:schemeClr val="dk1"/>
                  </a:solidFill>
                  <a:latin typeface="Arial"/>
                  <a:ea typeface="Arial"/>
                  <a:cs typeface="Arial"/>
                  <a:sym typeface="Arial"/>
                </a:rPr>
                <a:t>Chigbundu</a:t>
              </a:r>
              <a:r>
                <a:rPr lang="en-US" sz="1000" dirty="0">
                  <a:solidFill>
                    <a:schemeClr val="dk1"/>
                  </a:solidFill>
                  <a:latin typeface="Arial"/>
                  <a:ea typeface="Arial"/>
                  <a:cs typeface="Arial"/>
                  <a:sym typeface="Arial"/>
                </a:rPr>
                <a:t> </a:t>
              </a:r>
              <a:r>
                <a:rPr lang="en-US" sz="1000" dirty="0" err="1">
                  <a:solidFill>
                    <a:schemeClr val="dk1"/>
                  </a:solidFill>
                </a:rPr>
                <a:t>Emelogu</a:t>
              </a:r>
              <a:endParaRPr lang="en-US" sz="1000" dirty="0">
                <a:solidFill>
                  <a:schemeClr val="dk1"/>
                </a:solidFill>
              </a:endParaRPr>
            </a:p>
            <a:p>
              <a:r>
                <a:rPr lang="en-US" sz="1000" dirty="0">
                  <a:solidFill>
                    <a:schemeClr val="dk1"/>
                  </a:solidFill>
                </a:rPr>
                <a:t>Dr. Emeka F. Okechukwu</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Ms. Emma D. </a:t>
              </a:r>
              <a:r>
                <a:rPr lang="en-US" sz="1000" dirty="0" err="1">
                  <a:solidFill>
                    <a:schemeClr val="dk1"/>
                  </a:solidFill>
                  <a:latin typeface="Arial"/>
                  <a:ea typeface="Arial"/>
                  <a:cs typeface="Arial"/>
                  <a:sym typeface="Arial"/>
                </a:rPr>
                <a:t>Ekpo</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Emmanuel Abiodun </a:t>
              </a:r>
              <a:r>
                <a:rPr lang="en-US" sz="1000" dirty="0" err="1">
                  <a:solidFill>
                    <a:schemeClr val="dk1"/>
                  </a:solidFill>
                  <a:latin typeface="Arial"/>
                  <a:ea typeface="Arial"/>
                  <a:cs typeface="Arial"/>
                  <a:sym typeface="Arial"/>
                </a:rPr>
                <a:t>Ogunmefun</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Dr. Emmanuel Agogo</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Mrs. </a:t>
              </a:r>
              <a:r>
                <a:rPr lang="en-US" sz="1000" dirty="0" err="1">
                  <a:solidFill>
                    <a:schemeClr val="dk1"/>
                  </a:solidFill>
                  <a:latin typeface="Arial"/>
                  <a:ea typeface="Arial"/>
                  <a:cs typeface="Arial"/>
                  <a:sym typeface="Arial"/>
                </a:rPr>
                <a:t>Eweje</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a:t>
              </a:r>
              <a:r>
                <a:rPr lang="en-US" sz="1000" dirty="0" err="1">
                  <a:solidFill>
                    <a:schemeClr val="dk1"/>
                  </a:solidFill>
                  <a:latin typeface="Arial"/>
                  <a:ea typeface="Arial"/>
                  <a:cs typeface="Arial"/>
                  <a:sym typeface="Arial"/>
                </a:rPr>
                <a:t>Gali</a:t>
              </a:r>
              <a:r>
                <a:rPr lang="en-US" sz="1000" dirty="0">
                  <a:solidFill>
                    <a:schemeClr val="dk1"/>
                  </a:solidFill>
                  <a:latin typeface="Arial"/>
                  <a:ea typeface="Arial"/>
                  <a:cs typeface="Arial"/>
                  <a:sym typeface="Arial"/>
                </a:rPr>
                <a:t> Zakari</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Dr. Gbenga </a:t>
              </a:r>
              <a:r>
                <a:rPr lang="en-US" sz="1000" dirty="0" err="1">
                  <a:solidFill>
                    <a:schemeClr val="dk1"/>
                  </a:solidFill>
                  <a:latin typeface="Arial"/>
                  <a:ea typeface="Arial"/>
                  <a:cs typeface="Arial"/>
                  <a:sym typeface="Arial"/>
                </a:rPr>
                <a:t>Ijaodola</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Ms. Grace O. Okechukwu</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Ms. </a:t>
              </a:r>
              <a:r>
                <a:rPr lang="en-US" sz="1000" dirty="0" err="1">
                  <a:solidFill>
                    <a:schemeClr val="dk1"/>
                  </a:solidFill>
                  <a:latin typeface="Arial"/>
                  <a:ea typeface="Arial"/>
                  <a:cs typeface="Arial"/>
                  <a:sym typeface="Arial"/>
                </a:rPr>
                <a:t>Hajara</a:t>
              </a:r>
              <a:r>
                <a:rPr lang="en-US" sz="1000" dirty="0">
                  <a:solidFill>
                    <a:schemeClr val="dk1"/>
                  </a:solidFill>
                  <a:latin typeface="Arial"/>
                  <a:ea typeface="Arial"/>
                  <a:cs typeface="Arial"/>
                  <a:sym typeface="Arial"/>
                </a:rPr>
                <a:t> Idris</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Isa </a:t>
              </a:r>
              <a:r>
                <a:rPr lang="en-US" sz="1000" dirty="0" err="1">
                  <a:solidFill>
                    <a:schemeClr val="dk1"/>
                  </a:solidFill>
                  <a:latin typeface="Arial"/>
                  <a:ea typeface="Arial"/>
                  <a:cs typeface="Arial"/>
                  <a:sym typeface="Arial"/>
                </a:rPr>
                <a:t>Buba</a:t>
              </a:r>
              <a:r>
                <a:rPr lang="en-US" sz="1000" dirty="0">
                  <a:solidFill>
                    <a:schemeClr val="dk1"/>
                  </a:solidFill>
                  <a:latin typeface="Arial"/>
                  <a:ea typeface="Arial"/>
                  <a:cs typeface="Arial"/>
                  <a:sym typeface="Arial"/>
                </a:rPr>
                <a:t> Mubi</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Isaac Okorie</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Johnson </a:t>
              </a:r>
              <a:r>
                <a:rPr lang="en-US" sz="1000" dirty="0" err="1">
                  <a:solidFill>
                    <a:schemeClr val="dk1"/>
                  </a:solidFill>
                  <a:latin typeface="Arial"/>
                  <a:ea typeface="Arial"/>
                  <a:cs typeface="Arial"/>
                  <a:sym typeface="Arial"/>
                </a:rPr>
                <a:t>Oboni</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Lawrence Njoku</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Ms. Lilian </a:t>
              </a:r>
              <a:r>
                <a:rPr lang="en-US" sz="1000" dirty="0" err="1">
                  <a:solidFill>
                    <a:schemeClr val="dk1"/>
                  </a:solidFill>
                  <a:latin typeface="Arial"/>
                  <a:ea typeface="Arial"/>
                  <a:cs typeface="Arial"/>
                  <a:sym typeface="Arial"/>
                </a:rPr>
                <a:t>Ukaegbu</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Ms. Lydia </a:t>
              </a:r>
              <a:r>
                <a:rPr lang="en-US" sz="1000" dirty="0" err="1">
                  <a:solidFill>
                    <a:schemeClr val="dk1"/>
                  </a:solidFill>
                  <a:latin typeface="Arial"/>
                  <a:ea typeface="Arial"/>
                  <a:cs typeface="Arial"/>
                  <a:sym typeface="Arial"/>
                </a:rPr>
                <a:t>Abbah</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Dr. Mukhtar </a:t>
              </a:r>
              <a:r>
                <a:rPr lang="en-US" sz="1000" dirty="0" err="1">
                  <a:solidFill>
                    <a:schemeClr val="dk1"/>
                  </a:solidFill>
                  <a:latin typeface="Arial"/>
                  <a:ea typeface="Arial"/>
                  <a:cs typeface="Arial"/>
                  <a:sym typeface="Arial"/>
                </a:rPr>
                <a:t>Aji</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Nnaji Emmanuel</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Dr. Nuhu </a:t>
              </a:r>
              <a:r>
                <a:rPr lang="en-US" sz="1000" dirty="0" err="1">
                  <a:solidFill>
                    <a:schemeClr val="dk1"/>
                  </a:solidFill>
                  <a:latin typeface="Arial"/>
                  <a:ea typeface="Arial"/>
                  <a:cs typeface="Arial"/>
                  <a:sym typeface="Arial"/>
                </a:rPr>
                <a:t>Maksha</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Olufemi Sani</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Mr. </a:t>
              </a:r>
              <a:r>
                <a:rPr lang="en-US" sz="1000" dirty="0" err="1">
                  <a:solidFill>
                    <a:schemeClr val="dk1"/>
                  </a:solidFill>
                  <a:latin typeface="Arial"/>
                  <a:ea typeface="Arial"/>
                  <a:cs typeface="Arial"/>
                  <a:sym typeface="Arial"/>
                </a:rPr>
                <a:t>Omotayo</a:t>
              </a:r>
              <a:r>
                <a:rPr lang="en-US" sz="1000" dirty="0">
                  <a:solidFill>
                    <a:schemeClr val="dk1"/>
                  </a:solidFill>
                  <a:latin typeface="Arial"/>
                  <a:ea typeface="Arial"/>
                  <a:cs typeface="Arial"/>
                  <a:sym typeface="Arial"/>
                </a:rPr>
                <a:t> </a:t>
              </a:r>
              <a:r>
                <a:rPr lang="en-US" sz="1000" dirty="0" err="1">
                  <a:solidFill>
                    <a:schemeClr val="dk1"/>
                  </a:solidFill>
                  <a:latin typeface="Arial"/>
                  <a:ea typeface="Arial"/>
                  <a:cs typeface="Arial"/>
                  <a:sym typeface="Arial"/>
                </a:rPr>
                <a:t>Hamzat</a:t>
              </a:r>
              <a:r>
                <a:rPr lang="en-US" sz="1000" dirty="0">
                  <a:solidFill>
                    <a:schemeClr val="dk1"/>
                  </a:solidFill>
                  <a:latin typeface="Arial"/>
                  <a:ea typeface="Arial"/>
                  <a:cs typeface="Arial"/>
                  <a:sym typeface="Arial"/>
                </a:rPr>
                <a:t> </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Mr. Onyebuchi Okoro</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Dr. Reward </a:t>
              </a:r>
              <a:r>
                <a:rPr lang="en-US" sz="1000" dirty="0" err="1">
                  <a:solidFill>
                    <a:schemeClr val="dk1"/>
                  </a:solidFill>
                  <a:latin typeface="Arial"/>
                  <a:ea typeface="Arial"/>
                  <a:cs typeface="Arial"/>
                  <a:sym typeface="Arial"/>
                </a:rPr>
                <a:t>Nsirim</a:t>
              </a:r>
              <a:endParaRPr sz="1000" dirty="0">
                <a:solidFill>
                  <a:schemeClr val="dk1"/>
                </a:solidFill>
                <a:latin typeface="Arial"/>
                <a:ea typeface="Arial"/>
                <a:cs typeface="Arial"/>
                <a:sym typeface="Arial"/>
              </a:endParaRPr>
            </a:p>
          </p:txBody>
        </p:sp>
      </p:grpSp>
      <p:sp>
        <p:nvSpPr>
          <p:cNvPr id="7398" name="Google Shape;7398;p265"/>
          <p:cNvSpPr/>
          <p:nvPr/>
        </p:nvSpPr>
        <p:spPr>
          <a:xfrm>
            <a:off x="3892081" y="2044643"/>
            <a:ext cx="3091421" cy="1336150"/>
          </a:xfrm>
          <a:prstGeom prst="rect">
            <a:avLst/>
          </a:prstGeom>
          <a:noFill/>
          <a:ln w="9525" cap="flat" cmpd="sng">
            <a:solidFill>
              <a:schemeClr val="dk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Mr. Saleh Adamu</a:t>
            </a: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Mr. Samuel Luka</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Dr. Samuel Jacob Ngobua</a:t>
            </a: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Mr. Shamsudeen Mohammed</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Mr. Sylvanus Stephen</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Mr. Ugwu Oliver</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Mr. Usman Ibrahim</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Mr. Yakubu Jibrin</a:t>
            </a: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 </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a:p>
            <a:pPr marL="0" marR="0" lvl="0" indent="0" algn="l" rtl="0">
              <a:spcBef>
                <a:spcPts val="0"/>
              </a:spcBef>
              <a:spcAft>
                <a:spcPts val="0"/>
              </a:spcAft>
              <a:buNone/>
            </a:pPr>
            <a:r>
              <a:rPr lang="en-US" sz="1000">
                <a:solidFill>
                  <a:schemeClr val="dk1"/>
                </a:solidFill>
                <a:latin typeface="Arial"/>
                <a:ea typeface="Arial"/>
                <a:cs typeface="Arial"/>
                <a:sym typeface="Arial"/>
              </a:rPr>
              <a:t> </a:t>
            </a:r>
            <a:endParaRPr sz="1000">
              <a:solidFill>
                <a:schemeClr val="dk1"/>
              </a:solidFill>
              <a:latin typeface="Arial"/>
              <a:ea typeface="Arial"/>
              <a:cs typeface="Arial"/>
              <a:sym typeface="Arial"/>
            </a:endParaRPr>
          </a:p>
          <a:p>
            <a:pPr marL="0" marR="0" lvl="0" indent="0" algn="l" rtl="0">
              <a:spcBef>
                <a:spcPts val="0"/>
              </a:spcBef>
              <a:spcAft>
                <a:spcPts val="0"/>
              </a:spcAft>
              <a:buNone/>
            </a:pPr>
            <a:endParaRPr sz="1000">
              <a:solidFill>
                <a:schemeClr val="dk1"/>
              </a:solidFill>
              <a:latin typeface="Arial"/>
              <a:ea typeface="Arial"/>
              <a:cs typeface="Arial"/>
              <a:sym typeface="Arial"/>
            </a:endParaRPr>
          </a:p>
        </p:txBody>
      </p:sp>
      <p:grpSp>
        <p:nvGrpSpPr>
          <p:cNvPr id="7399" name="Google Shape;7399;p265"/>
          <p:cNvGrpSpPr/>
          <p:nvPr/>
        </p:nvGrpSpPr>
        <p:grpSpPr>
          <a:xfrm>
            <a:off x="3877567" y="3499942"/>
            <a:ext cx="3105935" cy="2271496"/>
            <a:chOff x="550952" y="2044643"/>
            <a:chExt cx="3105935" cy="2271496"/>
          </a:xfrm>
        </p:grpSpPr>
        <p:sp>
          <p:nvSpPr>
            <p:cNvPr id="7400" name="Google Shape;7400;p265"/>
            <p:cNvSpPr/>
            <p:nvPr/>
          </p:nvSpPr>
          <p:spPr>
            <a:xfrm>
              <a:off x="565466" y="2044643"/>
              <a:ext cx="3091421" cy="306671"/>
            </a:xfrm>
            <a:prstGeom prst="rect">
              <a:avLst/>
            </a:prstGeom>
            <a:solidFill>
              <a:srgbClr val="2C8646"/>
            </a:solid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Clr>
                  <a:srgbClr val="FFFFFF"/>
                </a:buClr>
                <a:buSzPts val="1000"/>
                <a:buFont typeface="Arial"/>
                <a:buNone/>
              </a:pPr>
              <a:r>
                <a:rPr lang="en-US" sz="1000" b="1">
                  <a:solidFill>
                    <a:srgbClr val="FFFFFF"/>
                  </a:solidFill>
                  <a:latin typeface="Arial"/>
                  <a:ea typeface="Arial"/>
                  <a:cs typeface="Arial"/>
                  <a:sym typeface="Arial"/>
                </a:rPr>
                <a:t>Permanent Secretaries</a:t>
              </a:r>
              <a:endParaRPr sz="850" b="0" i="0" u="none" strike="noStrike" cap="none">
                <a:solidFill>
                  <a:srgbClr val="FFFFFF"/>
                </a:solidFill>
                <a:latin typeface="Arial"/>
                <a:ea typeface="Arial"/>
                <a:cs typeface="Arial"/>
                <a:sym typeface="Arial"/>
              </a:endParaRPr>
            </a:p>
          </p:txBody>
        </p:sp>
        <p:sp>
          <p:nvSpPr>
            <p:cNvPr id="7401" name="Google Shape;7401;p265"/>
            <p:cNvSpPr/>
            <p:nvPr/>
          </p:nvSpPr>
          <p:spPr>
            <a:xfrm>
              <a:off x="550952" y="2351314"/>
              <a:ext cx="3091421" cy="1964825"/>
            </a:xfrm>
            <a:prstGeom prst="rect">
              <a:avLst/>
            </a:prstGeom>
            <a:noFill/>
            <a:ln w="9525" cap="flat" cmpd="sng">
              <a:solidFill>
                <a:schemeClr val="dk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en-US" sz="1000">
                  <a:solidFill>
                    <a:schemeClr val="dk1"/>
                  </a:solidFill>
                  <a:latin typeface="Arial"/>
                  <a:ea typeface="Arial"/>
                  <a:cs typeface="Arial"/>
                  <a:sym typeface="Arial"/>
                </a:rPr>
                <a:t>Mr. Olusegun A. Adekunle, former PS General    Services Office, OSGF</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Mr. AA Mashi, PS Health</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Engr. A Musa, PS Aviation </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Mr. David Adejo Andrew, PS Political and Economic Affairs Office, OSGF </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Mr. Jalal Arabi, former PS, State House/Federal Ministry of Humanitarian Affairs, Disaster Management and Social Development</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Dr. Maurice Nnamdi Mbaeri, PS General Services Office, OSGF </a:t>
              </a:r>
              <a:endParaRPr/>
            </a:p>
            <a:p>
              <a:pPr marL="0" marR="0" lvl="0" indent="0" algn="l" rtl="0">
                <a:spcBef>
                  <a:spcPts val="0"/>
                </a:spcBef>
                <a:spcAft>
                  <a:spcPts val="0"/>
                </a:spcAft>
                <a:buNone/>
              </a:pPr>
              <a:r>
                <a:rPr lang="en-US" sz="1000">
                  <a:solidFill>
                    <a:schemeClr val="dk1"/>
                  </a:solidFill>
                  <a:latin typeface="Arial"/>
                  <a:ea typeface="Arial"/>
                  <a:cs typeface="Arial"/>
                  <a:sym typeface="Arial"/>
                </a:rPr>
                <a:t>Mr. Bashir Alkali, PS FMHADMSD</a:t>
              </a:r>
              <a:endParaRPr/>
            </a:p>
          </p:txBody>
        </p:sp>
      </p:grpSp>
      <p:grpSp>
        <p:nvGrpSpPr>
          <p:cNvPr id="7402" name="Google Shape;7402;p265"/>
          <p:cNvGrpSpPr/>
          <p:nvPr/>
        </p:nvGrpSpPr>
        <p:grpSpPr>
          <a:xfrm>
            <a:off x="3892081" y="5890587"/>
            <a:ext cx="3105935" cy="1610144"/>
            <a:chOff x="550952" y="2044643"/>
            <a:chExt cx="3105935" cy="1610144"/>
          </a:xfrm>
        </p:grpSpPr>
        <p:sp>
          <p:nvSpPr>
            <p:cNvPr id="7403" name="Google Shape;7403;p265"/>
            <p:cNvSpPr/>
            <p:nvPr/>
          </p:nvSpPr>
          <p:spPr>
            <a:xfrm>
              <a:off x="565466" y="2044643"/>
              <a:ext cx="3091421" cy="306671"/>
            </a:xfrm>
            <a:prstGeom prst="rect">
              <a:avLst/>
            </a:prstGeom>
            <a:solidFill>
              <a:srgbClr val="2C8646"/>
            </a:solidFill>
            <a:ln>
              <a:noFill/>
            </a:ln>
          </p:spPr>
          <p:txBody>
            <a:bodyPr spcFirstLastPara="1" wrap="square" lIns="91425" tIns="45700" rIns="91425" bIns="45700" anchor="ctr" anchorCtr="0">
              <a:noAutofit/>
            </a:bodyPr>
            <a:lstStyle/>
            <a:p>
              <a:pPr marL="0" marR="0" lvl="0" indent="0" algn="l" rtl="0">
                <a:lnSpc>
                  <a:spcPct val="117000"/>
                </a:lnSpc>
                <a:spcBef>
                  <a:spcPts val="0"/>
                </a:spcBef>
                <a:spcAft>
                  <a:spcPts val="0"/>
                </a:spcAft>
                <a:buNone/>
              </a:pPr>
              <a:r>
                <a:rPr lang="en-US" sz="1000" b="1">
                  <a:solidFill>
                    <a:schemeClr val="lt1"/>
                  </a:solidFill>
                  <a:latin typeface="Arial"/>
                  <a:ea typeface="Arial"/>
                  <a:cs typeface="Arial"/>
                  <a:sym typeface="Arial"/>
                </a:rPr>
                <a:t>OSGF Secretariat</a:t>
              </a:r>
              <a:endParaRPr/>
            </a:p>
          </p:txBody>
        </p:sp>
        <p:sp>
          <p:nvSpPr>
            <p:cNvPr id="7404" name="Google Shape;7404;p265"/>
            <p:cNvSpPr/>
            <p:nvPr/>
          </p:nvSpPr>
          <p:spPr>
            <a:xfrm>
              <a:off x="550952" y="2351315"/>
              <a:ext cx="3091421" cy="1303472"/>
            </a:xfrm>
            <a:prstGeom prst="rect">
              <a:avLst/>
            </a:prstGeom>
            <a:noFill/>
            <a:ln w="9525" cap="flat" cmpd="sng">
              <a:solidFill>
                <a:schemeClr val="dk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en-US" sz="1000" dirty="0">
                  <a:solidFill>
                    <a:schemeClr val="dk1"/>
                  </a:solidFill>
                  <a:latin typeface="Arial"/>
                  <a:ea typeface="Arial"/>
                  <a:cs typeface="Arial"/>
                  <a:sym typeface="Arial"/>
                </a:rPr>
                <a:t>Mr. Ako Abbah</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a:t>
              </a:r>
              <a:r>
                <a:rPr lang="en-US" sz="1000" dirty="0" err="1">
                  <a:solidFill>
                    <a:schemeClr val="dk1"/>
                  </a:solidFill>
                  <a:latin typeface="Arial"/>
                  <a:ea typeface="Arial"/>
                  <a:cs typeface="Arial"/>
                  <a:sym typeface="Arial"/>
                </a:rPr>
                <a:t>Chibundum</a:t>
              </a:r>
              <a:r>
                <a:rPr lang="en-US" sz="1000" dirty="0">
                  <a:solidFill>
                    <a:schemeClr val="dk1"/>
                  </a:solidFill>
                  <a:latin typeface="Arial"/>
                  <a:ea typeface="Arial"/>
                  <a:cs typeface="Arial"/>
                  <a:sym typeface="Arial"/>
                </a:rPr>
                <a:t> </a:t>
              </a:r>
              <a:r>
                <a:rPr lang="en-US" sz="1000" dirty="0" err="1">
                  <a:solidFill>
                    <a:schemeClr val="dk1"/>
                  </a:solidFill>
                  <a:latin typeface="Arial"/>
                  <a:ea typeface="Arial"/>
                  <a:cs typeface="Arial"/>
                  <a:sym typeface="Arial"/>
                </a:rPr>
                <a:t>Emelogu</a:t>
              </a:r>
              <a:r>
                <a:rPr lang="en-US" sz="1000" dirty="0">
                  <a:solidFill>
                    <a:schemeClr val="dk1"/>
                  </a:solidFill>
                  <a:latin typeface="Arial"/>
                  <a:ea typeface="Arial"/>
                  <a:cs typeface="Arial"/>
                  <a:sym typeface="Arial"/>
                </a:rPr>
                <a:t> </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Mrs. </a:t>
              </a:r>
              <a:r>
                <a:rPr lang="en-US" sz="1000" dirty="0" err="1">
                  <a:solidFill>
                    <a:schemeClr val="dk1"/>
                  </a:solidFill>
                  <a:latin typeface="Arial"/>
                  <a:ea typeface="Arial"/>
                  <a:cs typeface="Arial"/>
                  <a:sym typeface="Arial"/>
                </a:rPr>
                <a:t>Olalade</a:t>
              </a:r>
              <a:r>
                <a:rPr lang="en-US" sz="1000" dirty="0">
                  <a:solidFill>
                    <a:schemeClr val="dk1"/>
                  </a:solidFill>
                  <a:latin typeface="Arial"/>
                  <a:ea typeface="Arial"/>
                  <a:cs typeface="Arial"/>
                  <a:sym typeface="Arial"/>
                </a:rPr>
                <a:t> </a:t>
              </a:r>
              <a:r>
                <a:rPr lang="en-US" sz="1000" dirty="0" err="1">
                  <a:solidFill>
                    <a:schemeClr val="dk1"/>
                  </a:solidFill>
                  <a:latin typeface="Arial"/>
                  <a:ea typeface="Arial"/>
                  <a:cs typeface="Arial"/>
                  <a:sym typeface="Arial"/>
                </a:rPr>
                <a:t>Eweje</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Mr. </a:t>
              </a:r>
              <a:r>
                <a:rPr lang="en-US" sz="1000" dirty="0" err="1">
                  <a:solidFill>
                    <a:schemeClr val="dk1"/>
                  </a:solidFill>
                  <a:latin typeface="Arial"/>
                  <a:ea typeface="Arial"/>
                  <a:cs typeface="Arial"/>
                  <a:sym typeface="Arial"/>
                </a:rPr>
                <a:t>Arome</a:t>
              </a:r>
              <a:r>
                <a:rPr lang="en-US" sz="1000" dirty="0">
                  <a:solidFill>
                    <a:schemeClr val="dk1"/>
                  </a:solidFill>
                  <a:latin typeface="Arial"/>
                  <a:ea typeface="Arial"/>
                  <a:cs typeface="Arial"/>
                  <a:sym typeface="Arial"/>
                </a:rPr>
                <a:t> </a:t>
              </a:r>
              <a:r>
                <a:rPr lang="en-US" sz="1000" dirty="0" err="1">
                  <a:solidFill>
                    <a:schemeClr val="dk1"/>
                  </a:solidFill>
                  <a:latin typeface="Arial"/>
                  <a:ea typeface="Arial"/>
                  <a:cs typeface="Arial"/>
                  <a:sym typeface="Arial"/>
                </a:rPr>
                <a:t>Okwoli</a:t>
              </a:r>
              <a:endParaRPr sz="1000" dirty="0">
                <a:solidFill>
                  <a:schemeClr val="dk1"/>
                </a:solidFill>
                <a:latin typeface="Arial"/>
                <a:ea typeface="Arial"/>
                <a:cs typeface="Arial"/>
                <a:sym typeface="Arial"/>
              </a:endParaRPr>
            </a:p>
            <a:p>
              <a:pPr marL="0" marR="0" lvl="0" indent="0" algn="l" rtl="0">
                <a:spcBef>
                  <a:spcPts val="0"/>
                </a:spcBef>
                <a:spcAft>
                  <a:spcPts val="0"/>
                </a:spcAft>
                <a:buNone/>
              </a:pPr>
              <a:r>
                <a:rPr lang="en-US" sz="1000" dirty="0">
                  <a:solidFill>
                    <a:schemeClr val="dk1"/>
                  </a:solidFill>
                  <a:latin typeface="Arial"/>
                  <a:ea typeface="Arial"/>
                  <a:cs typeface="Arial"/>
                  <a:sym typeface="Arial"/>
                </a:rPr>
                <a:t>Ms. </a:t>
              </a:r>
              <a:r>
                <a:rPr lang="en-US" sz="1000" dirty="0" err="1">
                  <a:solidFill>
                    <a:schemeClr val="dk1"/>
                  </a:solidFill>
                  <a:latin typeface="Arial"/>
                  <a:ea typeface="Arial"/>
                  <a:cs typeface="Arial"/>
                  <a:sym typeface="Arial"/>
                </a:rPr>
                <a:t>Hajara</a:t>
              </a:r>
              <a:r>
                <a:rPr lang="en-US" sz="1000" dirty="0">
                  <a:solidFill>
                    <a:schemeClr val="dk1"/>
                  </a:solidFill>
                  <a:latin typeface="Arial"/>
                  <a:ea typeface="Arial"/>
                  <a:cs typeface="Arial"/>
                  <a:sym typeface="Arial"/>
                </a:rPr>
                <a:t> Idris </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Mr. Johnson </a:t>
              </a:r>
              <a:r>
                <a:rPr lang="en-US" sz="1000" dirty="0" err="1">
                  <a:solidFill>
                    <a:schemeClr val="dk1"/>
                  </a:solidFill>
                  <a:latin typeface="Arial"/>
                  <a:ea typeface="Arial"/>
                  <a:cs typeface="Arial"/>
                  <a:sym typeface="Arial"/>
                </a:rPr>
                <a:t>Oboni</a:t>
              </a:r>
              <a:r>
                <a:rPr lang="en-US" sz="1000" dirty="0">
                  <a:solidFill>
                    <a:schemeClr val="dk1"/>
                  </a:solidFill>
                  <a:latin typeface="Arial"/>
                  <a:ea typeface="Arial"/>
                  <a:cs typeface="Arial"/>
                  <a:sym typeface="Arial"/>
                </a:rPr>
                <a:t> </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Ms. Becky </a:t>
              </a:r>
              <a:r>
                <a:rPr lang="en-US" sz="1000" dirty="0" err="1">
                  <a:solidFill>
                    <a:schemeClr val="dk1"/>
                  </a:solidFill>
                  <a:latin typeface="Arial"/>
                  <a:ea typeface="Arial"/>
                  <a:cs typeface="Arial"/>
                  <a:sym typeface="Arial"/>
                </a:rPr>
                <a:t>Dakahap</a:t>
              </a:r>
              <a:r>
                <a:rPr lang="en-US" sz="1000" dirty="0">
                  <a:solidFill>
                    <a:schemeClr val="dk1"/>
                  </a:solidFill>
                  <a:latin typeface="Arial"/>
                  <a:ea typeface="Arial"/>
                  <a:cs typeface="Arial"/>
                  <a:sym typeface="Arial"/>
                </a:rPr>
                <a:t> </a:t>
              </a:r>
              <a:endParaRPr dirty="0"/>
            </a:p>
            <a:p>
              <a:pPr marL="0" marR="0" lvl="0" indent="0" algn="l" rtl="0">
                <a:spcBef>
                  <a:spcPts val="0"/>
                </a:spcBef>
                <a:spcAft>
                  <a:spcPts val="0"/>
                </a:spcAft>
                <a:buNone/>
              </a:pPr>
              <a:r>
                <a:rPr lang="en-US" sz="1000" dirty="0">
                  <a:solidFill>
                    <a:schemeClr val="dk1"/>
                  </a:solidFill>
                  <a:latin typeface="Arial"/>
                  <a:ea typeface="Arial"/>
                  <a:cs typeface="Arial"/>
                  <a:sym typeface="Arial"/>
                </a:rPr>
                <a:t>Mr. Sylvanus Stephen</a:t>
              </a:r>
              <a:endParaRPr dirty="0"/>
            </a:p>
          </p:txBody>
        </p:sp>
      </p:grpSp>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Shape 7409"/>
        <p:cNvGrpSpPr/>
        <p:nvPr/>
      </p:nvGrpSpPr>
      <p:grpSpPr>
        <a:xfrm>
          <a:off x="0" y="0"/>
          <a:ext cx="0" cy="0"/>
          <a:chOff x="0" y="0"/>
          <a:chExt cx="0" cy="0"/>
        </a:xfrm>
      </p:grpSpPr>
      <p:pic>
        <p:nvPicPr>
          <p:cNvPr id="7410" name="Google Shape;7410;p266"/>
          <p:cNvPicPr preferRelativeResize="0"/>
          <p:nvPr/>
        </p:nvPicPr>
        <p:blipFill rotWithShape="1">
          <a:blip r:embed="rId3">
            <a:alphaModFix/>
          </a:blip>
          <a:srcRect l="1405" t="56353" r="15834" b="37958"/>
          <a:stretch/>
        </p:blipFill>
        <p:spPr>
          <a:xfrm rot="-5400000">
            <a:off x="-3766537" y="4870346"/>
            <a:ext cx="10698163" cy="957471"/>
          </a:xfrm>
          <a:prstGeom prst="rect">
            <a:avLst/>
          </a:prstGeom>
          <a:noFill/>
          <a:ln>
            <a:noFill/>
          </a:ln>
        </p:spPr>
      </p:pic>
      <p:sp>
        <p:nvSpPr>
          <p:cNvPr id="7411" name="Google Shape;7411;p266"/>
          <p:cNvSpPr/>
          <p:nvPr/>
        </p:nvSpPr>
        <p:spPr>
          <a:xfrm>
            <a:off x="-2450" y="0"/>
            <a:ext cx="164496" cy="1198829"/>
          </a:xfrm>
          <a:prstGeom prst="rect">
            <a:avLst/>
          </a:pr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7412" name="Google Shape;7412;p266"/>
          <p:cNvSpPr/>
          <p:nvPr/>
        </p:nvSpPr>
        <p:spPr>
          <a:xfrm>
            <a:off x="-13878" y="-1"/>
            <a:ext cx="1080022" cy="10698163"/>
          </a:xfrm>
          <a:prstGeom prst="rect">
            <a:avLst/>
          </a:pr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Arial"/>
              <a:buNone/>
            </a:pPr>
            <a:endParaRPr sz="1800" b="0" i="0" u="none" strike="noStrike" cap="none">
              <a:solidFill>
                <a:srgbClr val="FFFFFF"/>
              </a:solidFill>
              <a:latin typeface="Arial"/>
              <a:ea typeface="Arial"/>
              <a:cs typeface="Arial"/>
              <a:sym typeface="Arial"/>
            </a:endParaRPr>
          </a:p>
        </p:txBody>
      </p:sp>
      <p:sp>
        <p:nvSpPr>
          <p:cNvPr id="7413" name="Google Shape;7413;p266"/>
          <p:cNvSpPr/>
          <p:nvPr/>
        </p:nvSpPr>
        <p:spPr>
          <a:xfrm>
            <a:off x="5133886" y="2200951"/>
            <a:ext cx="1458558" cy="177801"/>
          </a:xfrm>
          <a:custGeom>
            <a:avLst/>
            <a:gdLst/>
            <a:ahLst/>
            <a:cxnLst/>
            <a:rect l="l" t="t" r="r" b="b"/>
            <a:pathLst>
              <a:path w="1458558" h="177801" extrusionOk="0">
                <a:moveTo>
                  <a:pt x="1285" y="0"/>
                </a:moveTo>
                <a:lnTo>
                  <a:pt x="1458558" y="0"/>
                </a:lnTo>
                <a:lnTo>
                  <a:pt x="1458558" y="177797"/>
                </a:lnTo>
                <a:lnTo>
                  <a:pt x="132730" y="177797"/>
                </a:lnTo>
                <a:cubicBezTo>
                  <a:pt x="-29830" y="178221"/>
                  <a:pt x="3825" y="146261"/>
                  <a:pt x="1285" y="0"/>
                </a:cubicBezTo>
                <a:close/>
              </a:path>
            </a:pathLst>
          </a:custGeom>
          <a:solidFill>
            <a:srgbClr val="CBCBCB">
              <a:alpha val="2274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Arial"/>
              <a:buNone/>
            </a:pPr>
            <a:endParaRPr sz="1800" b="0" i="0" u="none" strike="noStrike" cap="none">
              <a:solidFill>
                <a:srgbClr val="FFFFFF"/>
              </a:solidFill>
              <a:latin typeface="Arial"/>
              <a:ea typeface="Arial"/>
              <a:cs typeface="Arial"/>
              <a:sym typeface="Arial"/>
            </a:endParaRPr>
          </a:p>
        </p:txBody>
      </p:sp>
      <p:sp>
        <p:nvSpPr>
          <p:cNvPr id="7414" name="Google Shape;7414;p266"/>
          <p:cNvSpPr/>
          <p:nvPr/>
        </p:nvSpPr>
        <p:spPr>
          <a:xfrm rot="10800000" flipH="1">
            <a:off x="5133886" y="1975815"/>
            <a:ext cx="1458558" cy="177801"/>
          </a:xfrm>
          <a:custGeom>
            <a:avLst/>
            <a:gdLst/>
            <a:ahLst/>
            <a:cxnLst/>
            <a:rect l="l" t="t" r="r" b="b"/>
            <a:pathLst>
              <a:path w="1458558" h="177801" extrusionOk="0">
                <a:moveTo>
                  <a:pt x="1285" y="0"/>
                </a:moveTo>
                <a:lnTo>
                  <a:pt x="1458558" y="0"/>
                </a:lnTo>
                <a:lnTo>
                  <a:pt x="1458558" y="177797"/>
                </a:lnTo>
                <a:lnTo>
                  <a:pt x="132730" y="177797"/>
                </a:lnTo>
                <a:cubicBezTo>
                  <a:pt x="-29830" y="178221"/>
                  <a:pt x="3825" y="146261"/>
                  <a:pt x="1285" y="0"/>
                </a:cubicBezTo>
                <a:close/>
              </a:path>
            </a:pathLst>
          </a:custGeom>
          <a:solidFill>
            <a:srgbClr val="CBCBCB">
              <a:alpha val="22745"/>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Arial"/>
              <a:buNone/>
            </a:pPr>
            <a:endParaRPr sz="1800" b="0" i="0" u="none" strike="noStrike" cap="none">
              <a:solidFill>
                <a:srgbClr val="FFFFFF"/>
              </a:solidFill>
              <a:latin typeface="Arial"/>
              <a:ea typeface="Arial"/>
              <a:cs typeface="Arial"/>
              <a:sym typeface="Arial"/>
            </a:endParaRPr>
          </a:p>
        </p:txBody>
      </p:sp>
      <p:sp>
        <p:nvSpPr>
          <p:cNvPr id="7415" name="Google Shape;7415;p266"/>
          <p:cNvSpPr/>
          <p:nvPr/>
        </p:nvSpPr>
        <p:spPr>
          <a:xfrm>
            <a:off x="3283575" y="8369085"/>
            <a:ext cx="2184169" cy="2329077"/>
          </a:xfrm>
          <a:prstGeom prst="rect">
            <a:avLst/>
          </a:prstGeom>
          <a:solidFill>
            <a:srgbClr val="F2F2F2">
              <a:alpha val="69803"/>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7416" name="Google Shape;7416;p266"/>
          <p:cNvSpPr/>
          <p:nvPr/>
        </p:nvSpPr>
        <p:spPr>
          <a:xfrm>
            <a:off x="2098944" y="7687160"/>
            <a:ext cx="2397733" cy="3037678"/>
          </a:xfrm>
          <a:prstGeom prst="rect">
            <a:avLst/>
          </a:prstGeom>
          <a:solidFill>
            <a:srgbClr val="F2F2F2">
              <a:alpha val="29803"/>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sp>
        <p:nvSpPr>
          <p:cNvPr id="7417" name="Google Shape;7417;p266"/>
          <p:cNvSpPr/>
          <p:nvPr/>
        </p:nvSpPr>
        <p:spPr>
          <a:xfrm>
            <a:off x="2613296" y="10166888"/>
            <a:ext cx="2184169" cy="531274"/>
          </a:xfrm>
          <a:prstGeom prst="rect">
            <a:avLst/>
          </a:prstGeom>
          <a:solidFill>
            <a:srgbClr val="D8D8D8">
              <a:alpha val="69803"/>
            </a:srgb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cxnSp>
        <p:nvCxnSpPr>
          <p:cNvPr id="7418" name="Google Shape;7418;p266"/>
          <p:cNvCxnSpPr/>
          <p:nvPr/>
        </p:nvCxnSpPr>
        <p:spPr>
          <a:xfrm rot="10800000">
            <a:off x="1066144" y="1"/>
            <a:ext cx="0" cy="10698162"/>
          </a:xfrm>
          <a:prstGeom prst="straightConnector1">
            <a:avLst/>
          </a:prstGeom>
          <a:noFill/>
          <a:ln w="57150" cap="sq" cmpd="sng">
            <a:solidFill>
              <a:schemeClr val="lt1"/>
            </a:solidFill>
            <a:prstDash val="solid"/>
            <a:round/>
            <a:headEnd type="none" w="sm" len="sm"/>
            <a:tailEnd type="none" w="sm" len="sm"/>
          </a:ln>
        </p:spPr>
      </p:cxnSp>
      <p:sp>
        <p:nvSpPr>
          <p:cNvPr id="7419" name="Google Shape;7419;p266"/>
          <p:cNvSpPr/>
          <p:nvPr/>
        </p:nvSpPr>
        <p:spPr>
          <a:xfrm>
            <a:off x="1066143" y="1394259"/>
            <a:ext cx="397205" cy="8511742"/>
          </a:xfrm>
          <a:prstGeom prst="rect">
            <a:avLst/>
          </a:prstGeom>
          <a:solidFill>
            <a:schemeClr val="accent1">
              <a:alpha val="22745"/>
            </a:schemeClr>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Arial"/>
              <a:buNone/>
            </a:pPr>
            <a:endParaRPr sz="1800" b="0" i="0" u="none" strike="noStrike" cap="none">
              <a:solidFill>
                <a:srgbClr val="FFFFFF"/>
              </a:solidFill>
              <a:latin typeface="Arial"/>
              <a:ea typeface="Arial"/>
              <a:cs typeface="Arial"/>
              <a:sym typeface="Arial"/>
            </a:endParaRPr>
          </a:p>
        </p:txBody>
      </p:sp>
      <p:sp>
        <p:nvSpPr>
          <p:cNvPr id="7420" name="Google Shape;7420;p266"/>
          <p:cNvSpPr/>
          <p:nvPr/>
        </p:nvSpPr>
        <p:spPr>
          <a:xfrm>
            <a:off x="2543371" y="3354846"/>
            <a:ext cx="4049073" cy="674251"/>
          </a:xfrm>
          <a:prstGeom prst="rect">
            <a:avLst/>
          </a:prstGeom>
          <a:solidFill>
            <a:srgbClr val="46464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Arial"/>
              <a:buNone/>
            </a:pPr>
            <a:endParaRPr sz="1800" b="0" i="0" u="none" strike="noStrike" cap="none">
              <a:solidFill>
                <a:srgbClr val="FFFFFF"/>
              </a:solidFill>
              <a:latin typeface="Arial"/>
              <a:ea typeface="Arial"/>
              <a:cs typeface="Arial"/>
              <a:sym typeface="Arial"/>
            </a:endParaRPr>
          </a:p>
        </p:txBody>
      </p:sp>
      <p:sp>
        <p:nvSpPr>
          <p:cNvPr id="7421" name="Google Shape;7421;p266"/>
          <p:cNvSpPr txBox="1"/>
          <p:nvPr/>
        </p:nvSpPr>
        <p:spPr>
          <a:xfrm>
            <a:off x="2822938" y="4305258"/>
            <a:ext cx="3769505" cy="30777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This document has been prepared for the Presidential Task Force in accordance with the terms of our Contract and for no other purpose. We do not accept or assume any liability or duty of care for any other purpose or to any other person to whom this document is shown or into whose hands it may come save where expressly agreed by our prior consent in writing.</a:t>
            </a:r>
            <a:endParaRPr/>
          </a:p>
          <a:p>
            <a:pPr marL="0" marR="0" lvl="0" indent="0" algn="l" rtl="0">
              <a:lnSpc>
                <a:spcPct val="100000"/>
              </a:lnSpc>
              <a:spcBef>
                <a:spcPts val="0"/>
              </a:spcBef>
              <a:spcAft>
                <a:spcPts val="0"/>
              </a:spcAft>
              <a:buClr>
                <a:schemeClr val="dk1"/>
              </a:buClr>
              <a:buSzPts val="1000"/>
              <a:buFont typeface="Arial"/>
              <a:buNone/>
            </a:pPr>
            <a:endParaRPr sz="10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This document contains information obtained or derived from a variety of sources, as indicated within the document. PwC has not sought to establish the reliability of those sources or verified the information so provided. Accordingly, no representation or warranty of any kind (whether express or implied) is given by PwC to any person (except to our client under the relevant terms of the Contract) as to the accuracy or completeness of the document.</a:t>
            </a:r>
            <a:endParaRPr/>
          </a:p>
          <a:p>
            <a:pPr marL="0" marR="0" lvl="0" indent="0" algn="l" rtl="0">
              <a:lnSpc>
                <a:spcPct val="100000"/>
              </a:lnSpc>
              <a:spcBef>
                <a:spcPts val="0"/>
              </a:spcBef>
              <a:spcAft>
                <a:spcPts val="0"/>
              </a:spcAft>
              <a:buClr>
                <a:schemeClr val="dk1"/>
              </a:buClr>
              <a:buSzPts val="1000"/>
              <a:buFont typeface="Arial"/>
              <a:buNone/>
            </a:pPr>
            <a:endParaRPr sz="10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1000"/>
              <a:buFont typeface="Arial"/>
              <a:buNone/>
            </a:pPr>
            <a:r>
              <a:rPr lang="en-US" sz="1000" b="0" i="0" u="none" strike="noStrike" cap="none">
                <a:solidFill>
                  <a:srgbClr val="000000"/>
                </a:solidFill>
                <a:latin typeface="Arial"/>
                <a:ea typeface="Arial"/>
                <a:cs typeface="Arial"/>
                <a:sym typeface="Arial"/>
              </a:rPr>
              <a:t>© 2020 PricewaterhouseCoopers Limited. All rights reserved. “PricewaterhouseCoopers” refers to PricewaterhouseCoopers Limited or, as the context requires, the PricewaterhouseCoopers global network or other member firms of the network, each of which is a separate and independent legal entity."</a:t>
            </a:r>
            <a:endParaRPr sz="1000" b="0" i="0" u="none" strike="noStrike" cap="none">
              <a:solidFill>
                <a:srgbClr val="000000"/>
              </a:solidFill>
              <a:latin typeface="Arial"/>
              <a:ea typeface="Arial"/>
              <a:cs typeface="Arial"/>
              <a:sym typeface="Arial"/>
            </a:endParaRPr>
          </a:p>
        </p:txBody>
      </p:sp>
      <p:sp>
        <p:nvSpPr>
          <p:cNvPr id="7422" name="Google Shape;7422;p266"/>
          <p:cNvSpPr txBox="1">
            <a:spLocks noGrp="1"/>
          </p:cNvSpPr>
          <p:nvPr>
            <p:ph type="title"/>
          </p:nvPr>
        </p:nvSpPr>
        <p:spPr>
          <a:xfrm>
            <a:off x="2776021" y="3540933"/>
            <a:ext cx="3116300" cy="538681"/>
          </a:xfrm>
          <a:prstGeom prst="rect">
            <a:avLst/>
          </a:prstGeom>
          <a:noFill/>
          <a:ln>
            <a:noFill/>
          </a:ln>
        </p:spPr>
        <p:txBody>
          <a:bodyPr spcFirstLastPara="1" wrap="square" lIns="0" tIns="0" rIns="0" bIns="0" anchor="t" anchorCtr="0">
            <a:normAutofit/>
          </a:bodyPr>
          <a:lstStyle/>
          <a:p>
            <a:pPr marL="0" lvl="0" indent="0" algn="l" rtl="0">
              <a:lnSpc>
                <a:spcPct val="85000"/>
              </a:lnSpc>
              <a:spcBef>
                <a:spcPts val="0"/>
              </a:spcBef>
              <a:spcAft>
                <a:spcPts val="0"/>
              </a:spcAft>
              <a:buClr>
                <a:schemeClr val="lt1"/>
              </a:buClr>
              <a:buSzPts val="2800"/>
              <a:buFont typeface="Georgia"/>
              <a:buNone/>
            </a:pPr>
            <a:r>
              <a:rPr lang="en-US" sz="2800">
                <a:solidFill>
                  <a:schemeClr val="lt1"/>
                </a:solidFill>
              </a:rPr>
              <a:t>Disclaimer</a:t>
            </a:r>
            <a:endParaRPr sz="2800">
              <a:solidFill>
                <a:schemeClr val="lt1"/>
              </a:solidFill>
            </a:endParaRPr>
          </a:p>
        </p:txBody>
      </p:sp>
      <p:sp>
        <p:nvSpPr>
          <p:cNvPr id="7423" name="Google Shape;7423;p266"/>
          <p:cNvSpPr/>
          <p:nvPr/>
        </p:nvSpPr>
        <p:spPr>
          <a:xfrm rot="10800000" flipH="1">
            <a:off x="2822939" y="3201640"/>
            <a:ext cx="371491" cy="45719"/>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600"/>
              <a:buFont typeface="Arial"/>
              <a:buNone/>
            </a:pPr>
            <a:endParaRPr sz="1600" b="0" i="0" u="none" strike="noStrike" cap="none">
              <a:solidFill>
                <a:srgbClr val="FFFFFF"/>
              </a:solidFill>
              <a:latin typeface="Arial"/>
              <a:ea typeface="Arial"/>
              <a:cs typeface="Arial"/>
              <a:sym typeface="Arial"/>
            </a:endParaRPr>
          </a:p>
        </p:txBody>
      </p:sp>
      <p:pic>
        <p:nvPicPr>
          <p:cNvPr id="7424" name="Google Shape;7424;p266"/>
          <p:cNvPicPr preferRelativeResize="0"/>
          <p:nvPr/>
        </p:nvPicPr>
        <p:blipFill rotWithShape="1">
          <a:blip r:embed="rId4">
            <a:alphaModFix/>
          </a:blip>
          <a:srcRect/>
          <a:stretch/>
        </p:blipFill>
        <p:spPr>
          <a:xfrm>
            <a:off x="5420058" y="9230408"/>
            <a:ext cx="1636776" cy="1351185"/>
          </a:xfrm>
          <a:prstGeom prst="rect">
            <a:avLst/>
          </a:prstGeom>
          <a:noFill/>
          <a:ln>
            <a:noFill/>
          </a:ln>
        </p:spPr>
      </p:pic>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Shape 7429"/>
        <p:cNvGrpSpPr/>
        <p:nvPr/>
      </p:nvGrpSpPr>
      <p:grpSpPr>
        <a:xfrm>
          <a:off x="0" y="0"/>
          <a:ext cx="0" cy="0"/>
          <a:chOff x="0" y="0"/>
          <a:chExt cx="0" cy="0"/>
        </a:xfrm>
      </p:grpSpPr>
      <p:grpSp>
        <p:nvGrpSpPr>
          <p:cNvPr id="7430" name="Google Shape;7430;p267"/>
          <p:cNvGrpSpPr/>
          <p:nvPr/>
        </p:nvGrpSpPr>
        <p:grpSpPr>
          <a:xfrm>
            <a:off x="-4" y="1"/>
            <a:ext cx="7596419" cy="10698162"/>
            <a:chOff x="-4" y="1"/>
            <a:chExt cx="7596419" cy="10698162"/>
          </a:xfrm>
        </p:grpSpPr>
        <p:sp>
          <p:nvSpPr>
            <p:cNvPr id="7431" name="Google Shape;7431;p267"/>
            <p:cNvSpPr/>
            <p:nvPr/>
          </p:nvSpPr>
          <p:spPr>
            <a:xfrm>
              <a:off x="0" y="4169044"/>
              <a:ext cx="7589838" cy="6529118"/>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pic>
          <p:nvPicPr>
            <p:cNvPr id="7432" name="Google Shape;7432;p267"/>
            <p:cNvPicPr preferRelativeResize="0"/>
            <p:nvPr/>
          </p:nvPicPr>
          <p:blipFill rotWithShape="1">
            <a:blip r:embed="rId3">
              <a:alphaModFix amt="5000"/>
            </a:blip>
            <a:srcRect r="38492" b="5121"/>
            <a:stretch/>
          </p:blipFill>
          <p:spPr>
            <a:xfrm>
              <a:off x="4180095" y="6240559"/>
              <a:ext cx="3409744" cy="4457604"/>
            </a:xfrm>
            <a:prstGeom prst="rect">
              <a:avLst/>
            </a:prstGeom>
            <a:noFill/>
            <a:ln>
              <a:noFill/>
            </a:ln>
          </p:spPr>
        </p:pic>
        <p:sp>
          <p:nvSpPr>
            <p:cNvPr id="7433" name="Google Shape;7433;p267"/>
            <p:cNvSpPr/>
            <p:nvPr/>
          </p:nvSpPr>
          <p:spPr>
            <a:xfrm>
              <a:off x="4312406" y="1"/>
              <a:ext cx="3284009" cy="6832265"/>
            </a:xfrm>
            <a:prstGeom prst="rect">
              <a:avLst/>
            </a:prstGeom>
            <a:solidFill>
              <a:srgbClr val="86DB4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7434" name="Google Shape;7434;p267"/>
            <p:cNvSpPr/>
            <p:nvPr/>
          </p:nvSpPr>
          <p:spPr>
            <a:xfrm flipH="1">
              <a:off x="-4" y="1"/>
              <a:ext cx="4328461" cy="10698161"/>
            </a:xfrm>
            <a:prstGeom prst="rect">
              <a:avLst/>
            </a:prstGeom>
            <a:solidFill>
              <a:srgbClr val="175C2C"/>
            </a:solidFill>
            <a:ln w="9525" cap="flat" cmpd="sng">
              <a:solidFill>
                <a:srgbClr val="175C2C"/>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nvGrpSpPr>
            <p:cNvPr id="7435" name="Google Shape;7435;p267"/>
            <p:cNvGrpSpPr/>
            <p:nvPr/>
          </p:nvGrpSpPr>
          <p:grpSpPr>
            <a:xfrm>
              <a:off x="495950" y="535974"/>
              <a:ext cx="6086814" cy="5419895"/>
              <a:chOff x="-538219" y="535974"/>
              <a:chExt cx="9842269" cy="5419895"/>
            </a:xfrm>
          </p:grpSpPr>
          <p:sp>
            <p:nvSpPr>
              <p:cNvPr id="7436" name="Google Shape;7436;p267"/>
              <p:cNvSpPr/>
              <p:nvPr/>
            </p:nvSpPr>
            <p:spPr>
              <a:xfrm>
                <a:off x="-538219" y="535974"/>
                <a:ext cx="9260378" cy="3992091"/>
              </a:xfrm>
              <a:prstGeom prst="rect">
                <a:avLst/>
              </a:prstGeom>
              <a:noFill/>
              <a:ln w="76200"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sp>
            <p:nvSpPr>
              <p:cNvPr id="7437" name="Google Shape;7437;p267"/>
              <p:cNvSpPr/>
              <p:nvPr/>
            </p:nvSpPr>
            <p:spPr>
              <a:xfrm>
                <a:off x="3370252" y="1151114"/>
                <a:ext cx="5933798" cy="4804755"/>
              </a:xfrm>
              <a:prstGeom prst="rect">
                <a:avLst/>
              </a:prstGeom>
              <a:noFill/>
              <a:ln w="9525" cap="flat" cmpd="sng">
                <a:solidFill>
                  <a:srgbClr val="FFFFFF">
                    <a:alpha val="4313"/>
                  </a:srgbClr>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rgbClr val="000000"/>
                  </a:buClr>
                  <a:buSzPts val="1600"/>
                  <a:buFont typeface="Arial"/>
                  <a:buNone/>
                </a:pPr>
                <a:endParaRPr sz="1600">
                  <a:solidFill>
                    <a:srgbClr val="FFFFFF"/>
                  </a:solidFill>
                  <a:latin typeface="Arial"/>
                  <a:ea typeface="Arial"/>
                  <a:cs typeface="Arial"/>
                  <a:sym typeface="Arial"/>
                </a:endParaRPr>
              </a:p>
            </p:txBody>
          </p:sp>
        </p:grpSp>
        <p:grpSp>
          <p:nvGrpSpPr>
            <p:cNvPr id="7438" name="Google Shape;7438;p267"/>
            <p:cNvGrpSpPr/>
            <p:nvPr/>
          </p:nvGrpSpPr>
          <p:grpSpPr>
            <a:xfrm>
              <a:off x="4348550" y="4528066"/>
              <a:ext cx="3247863" cy="3885821"/>
              <a:chOff x="4242782" y="4401522"/>
              <a:chExt cx="3353632" cy="4012365"/>
            </a:xfrm>
          </p:grpSpPr>
          <p:sp>
            <p:nvSpPr>
              <p:cNvPr id="7439" name="Google Shape;7439;p267"/>
              <p:cNvSpPr/>
              <p:nvPr/>
            </p:nvSpPr>
            <p:spPr>
              <a:xfrm rot="-5400000">
                <a:off x="3913416" y="4730888"/>
                <a:ext cx="4012365" cy="3353632"/>
              </a:xfrm>
              <a:prstGeom prst="triangle">
                <a:avLst>
                  <a:gd name="adj" fmla="val 41014"/>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7440" name="Google Shape;7440;p267"/>
              <p:cNvSpPr/>
              <p:nvPr/>
            </p:nvSpPr>
            <p:spPr>
              <a:xfrm rot="-5400000">
                <a:off x="6849414" y="4828278"/>
                <a:ext cx="810310" cy="683686"/>
              </a:xfrm>
              <a:custGeom>
                <a:avLst/>
                <a:gdLst/>
                <a:ahLst/>
                <a:cxnLst/>
                <a:rect l="l" t="t" r="r" b="b"/>
                <a:pathLst>
                  <a:path w="1568298" h="1323228" extrusionOk="0">
                    <a:moveTo>
                      <a:pt x="1568298" y="1323228"/>
                    </a:moveTo>
                    <a:lnTo>
                      <a:pt x="0" y="1323228"/>
                    </a:lnTo>
                    <a:lnTo>
                      <a:pt x="593428" y="0"/>
                    </a:lnTo>
                    <a:lnTo>
                      <a:pt x="1568298" y="1323228"/>
                    </a:lnTo>
                    <a:close/>
                  </a:path>
                </a:pathLst>
              </a:custGeom>
              <a:solidFill>
                <a:srgbClr val="175C2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7441" name="Google Shape;7441;p267"/>
              <p:cNvSpPr/>
              <p:nvPr/>
            </p:nvSpPr>
            <p:spPr>
              <a:xfrm rot="-5400000">
                <a:off x="4778078" y="6322810"/>
                <a:ext cx="809077" cy="682647"/>
              </a:xfrm>
              <a:custGeom>
                <a:avLst/>
                <a:gdLst/>
                <a:ahLst/>
                <a:cxnLst/>
                <a:rect l="l" t="t" r="r" b="b"/>
                <a:pathLst>
                  <a:path w="1565455" h="1320830" extrusionOk="0">
                    <a:moveTo>
                      <a:pt x="1565455" y="1320830"/>
                    </a:moveTo>
                    <a:lnTo>
                      <a:pt x="0" y="1320830"/>
                    </a:lnTo>
                    <a:lnTo>
                      <a:pt x="592353" y="0"/>
                    </a:lnTo>
                    <a:lnTo>
                      <a:pt x="1565455" y="1320830"/>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7442" name="Google Shape;7442;p267"/>
              <p:cNvSpPr/>
              <p:nvPr/>
            </p:nvSpPr>
            <p:spPr>
              <a:xfrm rot="-5400000">
                <a:off x="6849508" y="7253379"/>
                <a:ext cx="809107" cy="682672"/>
              </a:xfrm>
              <a:custGeom>
                <a:avLst/>
                <a:gdLst/>
                <a:ahLst/>
                <a:cxnLst/>
                <a:rect l="l" t="t" r="r" b="b"/>
                <a:pathLst>
                  <a:path w="1570916" h="1325438" extrusionOk="0">
                    <a:moveTo>
                      <a:pt x="1570916" y="1325438"/>
                    </a:moveTo>
                    <a:lnTo>
                      <a:pt x="0" y="1325438"/>
                    </a:lnTo>
                    <a:lnTo>
                      <a:pt x="594419" y="0"/>
                    </a:lnTo>
                    <a:lnTo>
                      <a:pt x="1570916" y="1325438"/>
                    </a:lnTo>
                    <a:close/>
                  </a:path>
                </a:pathLst>
              </a:custGeom>
              <a:solidFill>
                <a:srgbClr val="C4FC9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7443" name="Google Shape;7443;p267"/>
              <p:cNvSpPr/>
              <p:nvPr/>
            </p:nvSpPr>
            <p:spPr>
              <a:xfrm rot="-5400000">
                <a:off x="5112280" y="5115160"/>
                <a:ext cx="2238805" cy="2727431"/>
              </a:xfrm>
              <a:custGeom>
                <a:avLst/>
                <a:gdLst/>
                <a:ahLst/>
                <a:cxnLst/>
                <a:rect l="l" t="t" r="r" b="b"/>
                <a:pathLst>
                  <a:path w="3535383" h="4306992" extrusionOk="0">
                    <a:moveTo>
                      <a:pt x="3535383" y="2983764"/>
                    </a:moveTo>
                    <a:lnTo>
                      <a:pt x="2941955" y="4306992"/>
                    </a:lnTo>
                    <a:lnTo>
                      <a:pt x="976497" y="4306992"/>
                    </a:lnTo>
                    <a:lnTo>
                      <a:pt x="0" y="2981554"/>
                    </a:lnTo>
                    <a:lnTo>
                      <a:pt x="742717" y="1325441"/>
                    </a:lnTo>
                    <a:lnTo>
                      <a:pt x="2308172" y="1325441"/>
                    </a:lnTo>
                    <a:lnTo>
                      <a:pt x="1335070" y="4611"/>
                    </a:lnTo>
                    <a:lnTo>
                      <a:pt x="1337138" y="0"/>
                    </a:lnTo>
                    <a:lnTo>
                      <a:pt x="3535383" y="2983764"/>
                    </a:lnTo>
                    <a:close/>
                  </a:path>
                </a:pathLst>
              </a:custGeom>
              <a:blipFill rotWithShape="1">
                <a:blip r:embed="rId4">
                  <a:alphaModFix/>
                </a:blip>
                <a:stretch>
                  <a:fillRect t="26276" r="355"/>
                </a:stretch>
              </a:blip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sp>
            <p:nvSpPr>
              <p:cNvPr id="7444" name="Google Shape;7444;p267"/>
              <p:cNvSpPr/>
              <p:nvPr/>
            </p:nvSpPr>
            <p:spPr>
              <a:xfrm rot="-5400000">
                <a:off x="6679344" y="6897643"/>
                <a:ext cx="994795" cy="839343"/>
              </a:xfrm>
              <a:custGeom>
                <a:avLst/>
                <a:gdLst/>
                <a:ahLst/>
                <a:cxnLst/>
                <a:rect l="l" t="t" r="r" b="b"/>
                <a:pathLst>
                  <a:path w="1570919" h="1325439" extrusionOk="0">
                    <a:moveTo>
                      <a:pt x="1570919" y="1325439"/>
                    </a:moveTo>
                    <a:lnTo>
                      <a:pt x="0" y="1325439"/>
                    </a:lnTo>
                    <a:lnTo>
                      <a:pt x="594421" y="0"/>
                    </a:lnTo>
                    <a:lnTo>
                      <a:pt x="594421" y="0"/>
                    </a:lnTo>
                    <a:lnTo>
                      <a:pt x="2" y="1325438"/>
                    </a:lnTo>
                    <a:lnTo>
                      <a:pt x="1570918" y="1325438"/>
                    </a:lnTo>
                    <a:lnTo>
                      <a:pt x="1570919" y="1325439"/>
                    </a:lnTo>
                    <a:close/>
                  </a:path>
                </a:pathLst>
              </a:custGeom>
              <a:solidFill>
                <a:srgbClr val="4EB52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600">
                  <a:solidFill>
                    <a:schemeClr val="lt1"/>
                  </a:solidFill>
                  <a:latin typeface="Arial"/>
                  <a:ea typeface="Arial"/>
                  <a:cs typeface="Arial"/>
                  <a:sym typeface="Arial"/>
                </a:endParaRPr>
              </a:p>
            </p:txBody>
          </p:sp>
        </p:grpSp>
        <p:cxnSp>
          <p:nvCxnSpPr>
            <p:cNvPr id="7445" name="Google Shape;7445;p267"/>
            <p:cNvCxnSpPr/>
            <p:nvPr/>
          </p:nvCxnSpPr>
          <p:spPr>
            <a:xfrm rot="10800000" flipH="1">
              <a:off x="4323649" y="1"/>
              <a:ext cx="1" cy="10698161"/>
            </a:xfrm>
            <a:prstGeom prst="straightConnector1">
              <a:avLst/>
            </a:prstGeom>
            <a:noFill/>
            <a:ln w="57150" cap="sq" cmpd="sng">
              <a:solidFill>
                <a:schemeClr val="lt1"/>
              </a:solidFill>
              <a:prstDash val="solid"/>
              <a:round/>
              <a:headEnd type="none" w="sm" len="sm"/>
              <a:tailEnd type="none" w="sm" len="sm"/>
            </a:ln>
          </p:spPr>
        </p:cxnSp>
      </p:grpSp>
    </p:spTree>
  </p:cSld>
  <p:clrMapOvr>
    <a:masterClrMapping/>
  </p:clrMapOvr>
</p:sld>
</file>

<file path=ppt/theme/theme1.xml><?xml version="1.0" encoding="utf-8"?>
<a:theme xmlns:a="http://schemas.openxmlformats.org/drawingml/2006/main" name="PwC">
  <a:themeElements>
    <a:clrScheme name="PwC Colors">
      <a:dk1>
        <a:srgbClr val="000000"/>
      </a:dk1>
      <a:lt1>
        <a:srgbClr val="FFFFFF"/>
      </a:lt1>
      <a:dk2>
        <a:srgbClr val="7D7D7D"/>
      </a:dk2>
      <a:lt2>
        <a:srgbClr val="DEDEDE"/>
      </a:lt2>
      <a:accent1>
        <a:srgbClr val="D04A02"/>
      </a:accent1>
      <a:accent2>
        <a:srgbClr val="FFB600"/>
      </a:accent2>
      <a:accent3>
        <a:srgbClr val="E0301E"/>
      </a:accent3>
      <a:accent4>
        <a:srgbClr val="EB8C00"/>
      </a:accent4>
      <a:accent5>
        <a:srgbClr val="DB536A"/>
      </a:accent5>
      <a:accent6>
        <a:srgbClr val="464646"/>
      </a:accent6>
      <a:hlink>
        <a:srgbClr val="D04A02"/>
      </a:hlink>
      <a:folHlink>
        <a:srgbClr val="DB536A"/>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PwC">
  <a:themeElements>
    <a:clrScheme name="PwC Colors">
      <a:dk1>
        <a:srgbClr val="000000"/>
      </a:dk1>
      <a:lt1>
        <a:srgbClr val="FFFFFF"/>
      </a:lt1>
      <a:dk2>
        <a:srgbClr val="7D7D7D"/>
      </a:dk2>
      <a:lt2>
        <a:srgbClr val="DEDEDE"/>
      </a:lt2>
      <a:accent1>
        <a:srgbClr val="D04A02"/>
      </a:accent1>
      <a:accent2>
        <a:srgbClr val="FFB600"/>
      </a:accent2>
      <a:accent3>
        <a:srgbClr val="E0301E"/>
      </a:accent3>
      <a:accent4>
        <a:srgbClr val="EB8C00"/>
      </a:accent4>
      <a:accent5>
        <a:srgbClr val="DB536A"/>
      </a:accent5>
      <a:accent6>
        <a:srgbClr val="464646"/>
      </a:accent6>
      <a:hlink>
        <a:srgbClr val="D04A02"/>
      </a:hlink>
      <a:folHlink>
        <a:srgbClr val="DB536A"/>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PwC-proposed-TB">
    <a:dk1>
      <a:srgbClr val="000000"/>
    </a:dk1>
    <a:lt1>
      <a:srgbClr val="FFFFFF"/>
    </a:lt1>
    <a:dk2>
      <a:srgbClr val="7D7D7D"/>
    </a:dk2>
    <a:lt2>
      <a:srgbClr val="DEDEDE"/>
    </a:lt2>
    <a:accent1>
      <a:srgbClr val="D04A02"/>
    </a:accent1>
    <a:accent2>
      <a:srgbClr val="FFB600"/>
    </a:accent2>
    <a:accent3>
      <a:srgbClr val="E0301E"/>
    </a:accent3>
    <a:accent4>
      <a:srgbClr val="EB8C00"/>
    </a:accent4>
    <a:accent5>
      <a:srgbClr val="DB536A"/>
    </a:accent5>
    <a:accent6>
      <a:srgbClr val="464646"/>
    </a:accent6>
    <a:hlink>
      <a:srgbClr val="D04A02"/>
    </a:hlink>
    <a:folHlink>
      <a:srgbClr val="DB536A"/>
    </a:folHlink>
  </a:clrScheme>
  <a:fontScheme name="PWC-2018">
    <a:majorFont>
      <a:latin typeface="Georgia"/>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PwC-proposed-TB">
    <a:dk1>
      <a:srgbClr val="000000"/>
    </a:dk1>
    <a:lt1>
      <a:srgbClr val="FFFFFF"/>
    </a:lt1>
    <a:dk2>
      <a:srgbClr val="7D7D7D"/>
    </a:dk2>
    <a:lt2>
      <a:srgbClr val="DEDEDE"/>
    </a:lt2>
    <a:accent1>
      <a:srgbClr val="D04A02"/>
    </a:accent1>
    <a:accent2>
      <a:srgbClr val="FFB600"/>
    </a:accent2>
    <a:accent3>
      <a:srgbClr val="E0301E"/>
    </a:accent3>
    <a:accent4>
      <a:srgbClr val="EB8C00"/>
    </a:accent4>
    <a:accent5>
      <a:srgbClr val="DB536A"/>
    </a:accent5>
    <a:accent6>
      <a:srgbClr val="464646"/>
    </a:accent6>
    <a:hlink>
      <a:srgbClr val="D04A02"/>
    </a:hlink>
    <a:folHlink>
      <a:srgbClr val="DB536A"/>
    </a:folHlink>
  </a:clrScheme>
  <a:fontScheme name="PWC-2018">
    <a:majorFont>
      <a:latin typeface="Georgia"/>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PwC-proposed-TB">
    <a:dk1>
      <a:srgbClr val="000000"/>
    </a:dk1>
    <a:lt1>
      <a:srgbClr val="FFFFFF"/>
    </a:lt1>
    <a:dk2>
      <a:srgbClr val="7D7D7D"/>
    </a:dk2>
    <a:lt2>
      <a:srgbClr val="DEDEDE"/>
    </a:lt2>
    <a:accent1>
      <a:srgbClr val="D04A02"/>
    </a:accent1>
    <a:accent2>
      <a:srgbClr val="FFB600"/>
    </a:accent2>
    <a:accent3>
      <a:srgbClr val="E0301E"/>
    </a:accent3>
    <a:accent4>
      <a:srgbClr val="EB8C00"/>
    </a:accent4>
    <a:accent5>
      <a:srgbClr val="DB536A"/>
    </a:accent5>
    <a:accent6>
      <a:srgbClr val="464646"/>
    </a:accent6>
    <a:hlink>
      <a:srgbClr val="D04A02"/>
    </a:hlink>
    <a:folHlink>
      <a:srgbClr val="DB536A"/>
    </a:folHlink>
  </a:clrScheme>
  <a:fontScheme name="PWC-2018">
    <a:majorFont>
      <a:latin typeface="Georgia"/>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PwC-proposed-TB">
    <a:dk1>
      <a:srgbClr val="000000"/>
    </a:dk1>
    <a:lt1>
      <a:srgbClr val="FFFFFF"/>
    </a:lt1>
    <a:dk2>
      <a:srgbClr val="7D7D7D"/>
    </a:dk2>
    <a:lt2>
      <a:srgbClr val="DEDEDE"/>
    </a:lt2>
    <a:accent1>
      <a:srgbClr val="D04A02"/>
    </a:accent1>
    <a:accent2>
      <a:srgbClr val="FFB600"/>
    </a:accent2>
    <a:accent3>
      <a:srgbClr val="E0301E"/>
    </a:accent3>
    <a:accent4>
      <a:srgbClr val="EB8C00"/>
    </a:accent4>
    <a:accent5>
      <a:srgbClr val="DB536A"/>
    </a:accent5>
    <a:accent6>
      <a:srgbClr val="464646"/>
    </a:accent6>
    <a:hlink>
      <a:srgbClr val="D04A02"/>
    </a:hlink>
    <a:folHlink>
      <a:srgbClr val="DB536A"/>
    </a:folHlink>
  </a:clrScheme>
  <a:fontScheme name="PWC-2018">
    <a:majorFont>
      <a:latin typeface="Georgia"/>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PwC-proposed-TB">
    <a:dk1>
      <a:srgbClr val="000000"/>
    </a:dk1>
    <a:lt1>
      <a:srgbClr val="FFFFFF"/>
    </a:lt1>
    <a:dk2>
      <a:srgbClr val="7D7D7D"/>
    </a:dk2>
    <a:lt2>
      <a:srgbClr val="DEDEDE"/>
    </a:lt2>
    <a:accent1>
      <a:srgbClr val="D04A02"/>
    </a:accent1>
    <a:accent2>
      <a:srgbClr val="FFB600"/>
    </a:accent2>
    <a:accent3>
      <a:srgbClr val="E0301E"/>
    </a:accent3>
    <a:accent4>
      <a:srgbClr val="EB8C00"/>
    </a:accent4>
    <a:accent5>
      <a:srgbClr val="DB536A"/>
    </a:accent5>
    <a:accent6>
      <a:srgbClr val="464646"/>
    </a:accent6>
    <a:hlink>
      <a:srgbClr val="D04A02"/>
    </a:hlink>
    <a:folHlink>
      <a:srgbClr val="DB536A"/>
    </a:folHlink>
  </a:clrScheme>
  <a:fontScheme name="PWC-2018">
    <a:majorFont>
      <a:latin typeface="Georgia"/>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PwC-proposed-TB">
    <a:dk1>
      <a:srgbClr val="000000"/>
    </a:dk1>
    <a:lt1>
      <a:srgbClr val="FFFFFF"/>
    </a:lt1>
    <a:dk2>
      <a:srgbClr val="7D7D7D"/>
    </a:dk2>
    <a:lt2>
      <a:srgbClr val="DEDEDE"/>
    </a:lt2>
    <a:accent1>
      <a:srgbClr val="D04A02"/>
    </a:accent1>
    <a:accent2>
      <a:srgbClr val="FFB600"/>
    </a:accent2>
    <a:accent3>
      <a:srgbClr val="E0301E"/>
    </a:accent3>
    <a:accent4>
      <a:srgbClr val="EB8C00"/>
    </a:accent4>
    <a:accent5>
      <a:srgbClr val="DB536A"/>
    </a:accent5>
    <a:accent6>
      <a:srgbClr val="464646"/>
    </a:accent6>
    <a:hlink>
      <a:srgbClr val="D04A02"/>
    </a:hlink>
    <a:folHlink>
      <a:srgbClr val="DB536A"/>
    </a:folHlink>
  </a:clrScheme>
  <a:fontScheme name="PWC-2018">
    <a:majorFont>
      <a:latin typeface="Georgia"/>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_ip_UnifiedCompliancePolicyProperties xmlns="http://schemas.microsoft.com/sharepoint/v3" xsi:nil="true"/>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E5F1F5ACA7D9824AAB0E713D02484050" ma:contentTypeVersion="13" ma:contentTypeDescription="Create a new document." ma:contentTypeScope="" ma:versionID="60e38ecac390cb569b151b5455d14b1d">
  <xsd:schema xmlns:xsd="http://www.w3.org/2001/XMLSchema" xmlns:xs="http://www.w3.org/2001/XMLSchema" xmlns:p="http://schemas.microsoft.com/office/2006/metadata/properties" xmlns:ns1="http://schemas.microsoft.com/sharepoint/v3" xmlns:ns3="b306ee79-2f51-4bda-a734-8653703d17c0" xmlns:ns4="3d326652-0b14-4e9a-87c1-dce06bb2442c" targetNamespace="http://schemas.microsoft.com/office/2006/metadata/properties" ma:root="true" ma:fieldsID="b0ee67c95418d17c2d46b138d738edfd" ns1:_="" ns3:_="" ns4:_="">
    <xsd:import namespace="http://schemas.microsoft.com/sharepoint/v3"/>
    <xsd:import namespace="b306ee79-2f51-4bda-a734-8653703d17c0"/>
    <xsd:import namespace="3d326652-0b14-4e9a-87c1-dce06bb2442c"/>
    <xsd:element name="properties">
      <xsd:complexType>
        <xsd:sequence>
          <xsd:element name="documentManagement">
            <xsd:complexType>
              <xsd:all>
                <xsd:element ref="ns3:MediaServiceMetadata" minOccurs="0"/>
                <xsd:element ref="ns3:MediaServiceFastMetadata" minOccurs="0"/>
                <xsd:element ref="ns4:SharedWithUsers" minOccurs="0"/>
                <xsd:element ref="ns4:SharedWithDetails" minOccurs="0"/>
                <xsd:element ref="ns4:SharingHintHash" minOccurs="0"/>
                <xsd:element ref="ns1:_ip_UnifiedCompliancePolicyProperties" minOccurs="0"/>
                <xsd:element ref="ns1:_ip_UnifiedCompliancePolicyUIAction" minOccurs="0"/>
                <xsd:element ref="ns3:MediaServiceAutoTags" minOccurs="0"/>
                <xsd:element ref="ns3:MediaServiceOCR" minOccurs="0"/>
                <xsd:element ref="ns3:MediaServiceGenerationTime" minOccurs="0"/>
                <xsd:element ref="ns3:MediaServiceEventHashCode" minOccurs="0"/>
                <xsd:element ref="ns3:MediaServiceDateTaken" minOccurs="0"/>
                <xsd:element ref="ns3: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3" nillable="true" ma:displayName="Unified Compliance Policy Properties" ma:hidden="true" ma:internalName="_ip_UnifiedCompliancePolicyProperties">
      <xsd:simpleType>
        <xsd:restriction base="dms:Note"/>
      </xsd:simpleType>
    </xsd:element>
    <xsd:element name="_ip_UnifiedCompliancePolicyUIAction" ma:index="14"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306ee79-2f51-4bda-a734-8653703d17c0"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5" nillable="true" ma:displayName="Tags" ma:internalName="MediaServiceAutoTags" ma:readOnly="true">
      <xsd:simpleType>
        <xsd:restriction base="dms:Text"/>
      </xsd:simpleType>
    </xsd:element>
    <xsd:element name="MediaServiceOCR" ma:index="16" nillable="true" ma:displayName="Extracted Text" ma:internalName="MediaServiceOCR" ma:readOnly="true">
      <xsd:simpleType>
        <xsd:restriction base="dms:Note">
          <xsd:maxLength value="255"/>
        </xsd:restriction>
      </xsd:simpleType>
    </xsd:element>
    <xsd:element name="MediaServiceGenerationTime" ma:index="17" nillable="true" ma:displayName="MediaServiceGenerationTime" ma:hidden="true" ma:internalName="MediaServiceGenerationTime" ma:readOnly="true">
      <xsd:simpleType>
        <xsd:restriction base="dms:Text"/>
      </xsd:simpleType>
    </xsd:element>
    <xsd:element name="MediaServiceEventHashCode" ma:index="18" nillable="true" ma:displayName="MediaServiceEventHashCode" ma:hidden="true" ma:internalName="MediaServiceEventHashCode" ma:readOnly="true">
      <xsd:simpleType>
        <xsd:restriction base="dms:Text"/>
      </xsd:simpleType>
    </xsd:element>
    <xsd:element name="MediaServiceDateTaken" ma:index="19" nillable="true" ma:displayName="MediaServiceDateTaken" ma:hidden="true" ma:internalName="MediaServiceDateTaken" ma:readOnly="true">
      <xsd:simpleType>
        <xsd:restriction base="dms:Text"/>
      </xsd:simpleType>
    </xsd:element>
    <xsd:element name="MediaServiceLocation" ma:index="20"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3d326652-0b14-4e9a-87c1-dce06bb2442c"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element name="SharingHintHash" ma:index="12" nillable="true" ma:displayName="Sharing Hint Hash" ma:hidden="true" ma:internalName="SharingHintHash"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56CA00D9-D040-4F41-A5C2-013915914C48}">
  <ds:schemaRefs>
    <ds:schemaRef ds:uri="http://schemas.microsoft.com/office/2006/metadata/properties"/>
    <ds:schemaRef ds:uri="http://schemas.microsoft.com/office/infopath/2007/PartnerControls"/>
    <ds:schemaRef ds:uri="http://schemas.microsoft.com/sharepoint/v3"/>
  </ds:schemaRefs>
</ds:datastoreItem>
</file>

<file path=customXml/itemProps2.xml><?xml version="1.0" encoding="utf-8"?>
<ds:datastoreItem xmlns:ds="http://schemas.openxmlformats.org/officeDocument/2006/customXml" ds:itemID="{B18EA132-44FF-44A1-A890-F4271695403C}">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b306ee79-2f51-4bda-a734-8653703d17c0"/>
    <ds:schemaRef ds:uri="3d326652-0b14-4e9a-87c1-dce06bb2442c"/>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20652D7E-4B7A-477C-91F9-1D40593D6D53}">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otalTime>5539</TotalTime>
  <Words>77397</Words>
  <Application>Microsoft Office PowerPoint</Application>
  <PresentationFormat>Custom</PresentationFormat>
  <Paragraphs>10673</Paragraphs>
  <Slides>258</Slides>
  <Notes>258</Notes>
  <HiddenSlides>0</HiddenSlides>
  <MMClips>0</MMClips>
  <ScaleCrop>false</ScaleCrop>
  <HeadingPairs>
    <vt:vector size="8" baseType="variant">
      <vt:variant>
        <vt:lpstr>Fonts Used</vt:lpstr>
      </vt:variant>
      <vt:variant>
        <vt:i4>9</vt:i4>
      </vt:variant>
      <vt:variant>
        <vt:lpstr>Theme</vt:lpstr>
      </vt:variant>
      <vt:variant>
        <vt:i4>1</vt:i4>
      </vt:variant>
      <vt:variant>
        <vt:lpstr>Embedded OLE Servers</vt:lpstr>
      </vt:variant>
      <vt:variant>
        <vt:i4>1</vt:i4>
      </vt:variant>
      <vt:variant>
        <vt:lpstr>Slide Titles</vt:lpstr>
      </vt:variant>
      <vt:variant>
        <vt:i4>258</vt:i4>
      </vt:variant>
    </vt:vector>
  </HeadingPairs>
  <TitlesOfParts>
    <vt:vector size="269" baseType="lpstr">
      <vt:lpstr>Arial</vt:lpstr>
      <vt:lpstr>Britannic Bold</vt:lpstr>
      <vt:lpstr>Calibri</vt:lpstr>
      <vt:lpstr>Courier New</vt:lpstr>
      <vt:lpstr>Georgia</vt:lpstr>
      <vt:lpstr>Noto Sans Symbols</vt:lpstr>
      <vt:lpstr>Symbol</vt:lpstr>
      <vt:lpstr>Tahoma</vt:lpstr>
      <vt:lpstr>Wingdings</vt:lpstr>
      <vt:lpstr>PwC</vt:lpstr>
      <vt:lpstr>Document</vt:lpstr>
      <vt:lpstr>PowerPoint Presentation</vt:lpstr>
      <vt:lpstr>Agenda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Disclaimer</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Mary Iwelumo</dc:creator>
  <cp:lastModifiedBy>Asekun, Adeyelu (CDC/DDPHSIS/CGH/GID)</cp:lastModifiedBy>
  <cp:revision>231</cp:revision>
  <dcterms:created xsi:type="dcterms:W3CDTF">2020-10-28T10:52:32Z</dcterms:created>
  <dcterms:modified xsi:type="dcterms:W3CDTF">2021-03-08T10:14:54Z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TB template type">
    <vt:lpwstr>PwC16x9</vt:lpwstr>
  </property>
  <property fmtid="{D5CDD505-2E9C-101B-9397-08002B2CF9AE}" pid="3" name="TB template version">
    <vt:lpwstr>6</vt:lpwstr>
  </property>
  <property fmtid="{D5CDD505-2E9C-101B-9397-08002B2CF9AE}" pid="4" name="TB template release">
    <vt:lpwstr>4</vt:lpwstr>
  </property>
  <property fmtid="{D5CDD505-2E9C-101B-9397-08002B2CF9AE}" pid="5" name="MSIP_Label_8af03ff0-41c5-4c41-b55e-fabb8fae94be_Enabled">
    <vt:lpwstr>true</vt:lpwstr>
  </property>
  <property fmtid="{D5CDD505-2E9C-101B-9397-08002B2CF9AE}" pid="6" name="MSIP_Label_8af03ff0-41c5-4c41-b55e-fabb8fae94be_SetDate">
    <vt:lpwstr>2020-12-21T15:49:54Z</vt:lpwstr>
  </property>
  <property fmtid="{D5CDD505-2E9C-101B-9397-08002B2CF9AE}" pid="7" name="MSIP_Label_8af03ff0-41c5-4c41-b55e-fabb8fae94be_Method">
    <vt:lpwstr>Privileged</vt:lpwstr>
  </property>
  <property fmtid="{D5CDD505-2E9C-101B-9397-08002B2CF9AE}" pid="8" name="MSIP_Label_8af03ff0-41c5-4c41-b55e-fabb8fae94be_Name">
    <vt:lpwstr>8af03ff0-41c5-4c41-b55e-fabb8fae94be</vt:lpwstr>
  </property>
  <property fmtid="{D5CDD505-2E9C-101B-9397-08002B2CF9AE}" pid="9" name="MSIP_Label_8af03ff0-41c5-4c41-b55e-fabb8fae94be_SiteId">
    <vt:lpwstr>9ce70869-60db-44fd-abe8-d2767077fc8f</vt:lpwstr>
  </property>
  <property fmtid="{D5CDD505-2E9C-101B-9397-08002B2CF9AE}" pid="10" name="MSIP_Label_8af03ff0-41c5-4c41-b55e-fabb8fae94be_ActionId">
    <vt:lpwstr>d18d2429-6a95-4b15-b837-707a6d2b45ae</vt:lpwstr>
  </property>
  <property fmtid="{D5CDD505-2E9C-101B-9397-08002B2CF9AE}" pid="11" name="MSIP_Label_8af03ff0-41c5-4c41-b55e-fabb8fae94be_ContentBits">
    <vt:lpwstr>0</vt:lpwstr>
  </property>
  <property fmtid="{D5CDD505-2E9C-101B-9397-08002B2CF9AE}" pid="12" name="ContentTypeId">
    <vt:lpwstr>0x010100E5F1F5ACA7D9824AAB0E713D02484050</vt:lpwstr>
  </property>
</Properties>
</file>